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9.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10.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84" r:id="rId4"/>
    <p:sldMasterId id="2147483697" r:id="rId5"/>
    <p:sldMasterId id="2147483709" r:id="rId6"/>
    <p:sldMasterId id="2147483721" r:id="rId7"/>
    <p:sldMasterId id="2147483734" r:id="rId8"/>
    <p:sldMasterId id="2147483747" r:id="rId9"/>
    <p:sldMasterId id="2147483760" r:id="rId10"/>
    <p:sldMasterId id="2147483773" r:id="rId11"/>
  </p:sldMasterIdLst>
  <p:notesMasterIdLst>
    <p:notesMasterId r:id="rId113"/>
  </p:notesMasterIdLst>
  <p:handoutMasterIdLst>
    <p:handoutMasterId r:id="rId114"/>
  </p:handoutMasterIdLst>
  <p:sldIdLst>
    <p:sldId id="477" r:id="rId12"/>
    <p:sldId id="661" r:id="rId13"/>
    <p:sldId id="579" r:id="rId14"/>
    <p:sldId id="595" r:id="rId15"/>
    <p:sldId id="478" r:id="rId16"/>
    <p:sldId id="496" r:id="rId17"/>
    <p:sldId id="578" r:id="rId18"/>
    <p:sldId id="596" r:id="rId19"/>
    <p:sldId id="586" r:id="rId20"/>
    <p:sldId id="580" r:id="rId21"/>
    <p:sldId id="587" r:id="rId22"/>
    <p:sldId id="618" r:id="rId23"/>
    <p:sldId id="611" r:id="rId24"/>
    <p:sldId id="612" r:id="rId25"/>
    <p:sldId id="613" r:id="rId26"/>
    <p:sldId id="588" r:id="rId27"/>
    <p:sldId id="616" r:id="rId28"/>
    <p:sldId id="615" r:id="rId29"/>
    <p:sldId id="614" r:id="rId30"/>
    <p:sldId id="609" r:id="rId31"/>
    <p:sldId id="663" r:id="rId32"/>
    <p:sldId id="664" r:id="rId33"/>
    <p:sldId id="577" r:id="rId34"/>
    <p:sldId id="512" r:id="rId35"/>
    <p:sldId id="604" r:id="rId36"/>
    <p:sldId id="624" r:id="rId37"/>
    <p:sldId id="622" r:id="rId38"/>
    <p:sldId id="524" r:id="rId39"/>
    <p:sldId id="525" r:id="rId40"/>
    <p:sldId id="607" r:id="rId41"/>
    <p:sldId id="617" r:id="rId42"/>
    <p:sldId id="529" r:id="rId43"/>
    <p:sldId id="608" r:id="rId44"/>
    <p:sldId id="530" r:id="rId45"/>
    <p:sldId id="534" r:id="rId46"/>
    <p:sldId id="665" r:id="rId47"/>
    <p:sldId id="483" r:id="rId48"/>
    <p:sldId id="629" r:id="rId49"/>
    <p:sldId id="485" r:id="rId50"/>
    <p:sldId id="605" r:id="rId51"/>
    <p:sldId id="585" r:id="rId52"/>
    <p:sldId id="581" r:id="rId53"/>
    <p:sldId id="582" r:id="rId54"/>
    <p:sldId id="649" r:id="rId55"/>
    <p:sldId id="650" r:id="rId56"/>
    <p:sldId id="651" r:id="rId57"/>
    <p:sldId id="576" r:id="rId58"/>
    <p:sldId id="631" r:id="rId59"/>
    <p:sldId id="600" r:id="rId60"/>
    <p:sldId id="601" r:id="rId61"/>
    <p:sldId id="602" r:id="rId62"/>
    <p:sldId id="592" r:id="rId63"/>
    <p:sldId id="597" r:id="rId64"/>
    <p:sldId id="598" r:id="rId65"/>
    <p:sldId id="648" r:id="rId66"/>
    <p:sldId id="504" r:id="rId67"/>
    <p:sldId id="632" r:id="rId68"/>
    <p:sldId id="490" r:id="rId69"/>
    <p:sldId id="491" r:id="rId70"/>
    <p:sldId id="505" r:id="rId71"/>
    <p:sldId id="589" r:id="rId72"/>
    <p:sldId id="590" r:id="rId73"/>
    <p:sldId id="558" r:id="rId74"/>
    <p:sldId id="630" r:id="rId75"/>
    <p:sldId id="652" r:id="rId76"/>
    <p:sldId id="653" r:id="rId77"/>
    <p:sldId id="654" r:id="rId78"/>
    <p:sldId id="655" r:id="rId79"/>
    <p:sldId id="513" r:id="rId80"/>
    <p:sldId id="656" r:id="rId81"/>
    <p:sldId id="657" r:id="rId82"/>
    <p:sldId id="658" r:id="rId83"/>
    <p:sldId id="503" r:id="rId84"/>
    <p:sldId id="514" r:id="rId85"/>
    <p:sldId id="625" r:id="rId86"/>
    <p:sldId id="626" r:id="rId87"/>
    <p:sldId id="662" r:id="rId88"/>
    <p:sldId id="506" r:id="rId89"/>
    <p:sldId id="659" r:id="rId90"/>
    <p:sldId id="567" r:id="rId91"/>
    <p:sldId id="559" r:id="rId92"/>
    <p:sldId id="560" r:id="rId93"/>
    <p:sldId id="569" r:id="rId94"/>
    <p:sldId id="570" r:id="rId95"/>
    <p:sldId id="572" r:id="rId96"/>
    <p:sldId id="575" r:id="rId97"/>
    <p:sldId id="660" r:id="rId98"/>
    <p:sldId id="641" r:id="rId99"/>
    <p:sldId id="642" r:id="rId100"/>
    <p:sldId id="643" r:id="rId101"/>
    <p:sldId id="644" r:id="rId102"/>
    <p:sldId id="645" r:id="rId103"/>
    <p:sldId id="646" r:id="rId104"/>
    <p:sldId id="647" r:id="rId105"/>
    <p:sldId id="636" r:id="rId106"/>
    <p:sldId id="637" r:id="rId107"/>
    <p:sldId id="638" r:id="rId108"/>
    <p:sldId id="640" r:id="rId109"/>
    <p:sldId id="639" r:id="rId110"/>
    <p:sldId id="593" r:id="rId111"/>
    <p:sldId id="594" r:id="rId1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89DE4C-F5DF-FC4D-A10D-1B47F828D214}">
          <p14:sldIdLst>
            <p14:sldId id="477"/>
            <p14:sldId id="661"/>
            <p14:sldId id="579"/>
            <p14:sldId id="595"/>
            <p14:sldId id="478"/>
            <p14:sldId id="496"/>
            <p14:sldId id="578"/>
            <p14:sldId id="596"/>
            <p14:sldId id="586"/>
            <p14:sldId id="580"/>
            <p14:sldId id="587"/>
            <p14:sldId id="618"/>
            <p14:sldId id="611"/>
            <p14:sldId id="612"/>
            <p14:sldId id="613"/>
            <p14:sldId id="588"/>
            <p14:sldId id="616"/>
            <p14:sldId id="615"/>
            <p14:sldId id="614"/>
            <p14:sldId id="609"/>
            <p14:sldId id="663"/>
            <p14:sldId id="664"/>
            <p14:sldId id="577"/>
            <p14:sldId id="512"/>
            <p14:sldId id="604"/>
            <p14:sldId id="624"/>
            <p14:sldId id="622"/>
            <p14:sldId id="524"/>
            <p14:sldId id="525"/>
            <p14:sldId id="607"/>
            <p14:sldId id="617"/>
            <p14:sldId id="529"/>
            <p14:sldId id="608"/>
            <p14:sldId id="530"/>
            <p14:sldId id="534"/>
            <p14:sldId id="665"/>
            <p14:sldId id="483"/>
            <p14:sldId id="629"/>
            <p14:sldId id="485"/>
            <p14:sldId id="605"/>
            <p14:sldId id="585"/>
            <p14:sldId id="581"/>
            <p14:sldId id="582"/>
            <p14:sldId id="649"/>
            <p14:sldId id="650"/>
            <p14:sldId id="651"/>
            <p14:sldId id="576"/>
            <p14:sldId id="631"/>
            <p14:sldId id="600"/>
            <p14:sldId id="601"/>
            <p14:sldId id="602"/>
            <p14:sldId id="592"/>
            <p14:sldId id="597"/>
            <p14:sldId id="598"/>
            <p14:sldId id="648"/>
            <p14:sldId id="504"/>
            <p14:sldId id="632"/>
            <p14:sldId id="490"/>
            <p14:sldId id="491"/>
            <p14:sldId id="505"/>
            <p14:sldId id="589"/>
            <p14:sldId id="590"/>
            <p14:sldId id="558"/>
            <p14:sldId id="630"/>
            <p14:sldId id="652"/>
            <p14:sldId id="653"/>
            <p14:sldId id="654"/>
            <p14:sldId id="655"/>
            <p14:sldId id="513"/>
            <p14:sldId id="656"/>
            <p14:sldId id="657"/>
            <p14:sldId id="658"/>
            <p14:sldId id="503"/>
            <p14:sldId id="514"/>
            <p14:sldId id="625"/>
            <p14:sldId id="626"/>
            <p14:sldId id="662"/>
            <p14:sldId id="506"/>
            <p14:sldId id="659"/>
            <p14:sldId id="567"/>
            <p14:sldId id="559"/>
            <p14:sldId id="560"/>
            <p14:sldId id="569"/>
            <p14:sldId id="570"/>
            <p14:sldId id="572"/>
            <p14:sldId id="575"/>
            <p14:sldId id="660"/>
            <p14:sldId id="641"/>
            <p14:sldId id="642"/>
            <p14:sldId id="643"/>
            <p14:sldId id="644"/>
            <p14:sldId id="645"/>
            <p14:sldId id="646"/>
            <p14:sldId id="647"/>
            <p14:sldId id="636"/>
            <p14:sldId id="637"/>
            <p14:sldId id="638"/>
            <p14:sldId id="640"/>
            <p14:sldId id="639"/>
            <p14:sldId id="593"/>
            <p14:sldId id="59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EEFF"/>
    <a:srgbClr val="FE0001"/>
    <a:srgbClr val="BCFBFF"/>
    <a:srgbClr val="B5FDFF"/>
    <a:srgbClr val="F8D7B9"/>
    <a:srgbClr val="00EFFC"/>
    <a:srgbClr val="61DEEA"/>
    <a:srgbClr val="0BFFFC"/>
    <a:srgbClr val="FFFDD3"/>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47" autoAdjust="0"/>
    <p:restoredTop sz="88685" autoAdjust="0"/>
  </p:normalViewPr>
  <p:slideViewPr>
    <p:cSldViewPr snapToGrid="0" snapToObjects="1">
      <p:cViewPr varScale="1">
        <p:scale>
          <a:sx n="119" d="100"/>
          <a:sy n="119" d="100"/>
        </p:scale>
        <p:origin x="-1296" y="-102"/>
      </p:cViewPr>
      <p:guideLst>
        <p:guide orient="horz" pos="2160"/>
        <p:guide pos="2880"/>
      </p:guideLst>
    </p:cSldViewPr>
  </p:slideViewPr>
  <p:notesTextViewPr>
    <p:cViewPr>
      <p:scale>
        <a:sx n="100" d="100"/>
        <a:sy n="100" d="100"/>
      </p:scale>
      <p:origin x="0" y="0"/>
    </p:cViewPr>
  </p:notesTextViewPr>
  <p:sorterViewPr>
    <p:cViewPr>
      <p:scale>
        <a:sx n="85" d="100"/>
        <a:sy n="85" d="100"/>
      </p:scale>
      <p:origin x="0" y="0"/>
    </p:cViewPr>
  </p:sorterViewPr>
  <p:notesViewPr>
    <p:cSldViewPr snapToGrid="0" snapToObjects="1">
      <p:cViewPr varScale="1">
        <p:scale>
          <a:sx n="174" d="100"/>
          <a:sy n="174" d="100"/>
        </p:scale>
        <p:origin x="-455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117" Type="http://schemas.openxmlformats.org/officeDocument/2006/relationships/theme" Target="theme/theme1.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84" Type="http://schemas.openxmlformats.org/officeDocument/2006/relationships/slide" Target="slides/slide73.xml"/><Relationship Id="rId89" Type="http://schemas.openxmlformats.org/officeDocument/2006/relationships/slide" Target="slides/slide78.xml"/><Relationship Id="rId112" Type="http://schemas.openxmlformats.org/officeDocument/2006/relationships/slide" Target="slides/slide101.xml"/><Relationship Id="rId16" Type="http://schemas.openxmlformats.org/officeDocument/2006/relationships/slide" Target="slides/slide5.xml"/><Relationship Id="rId107" Type="http://schemas.openxmlformats.org/officeDocument/2006/relationships/slide" Target="slides/slide9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slide" Target="slides/slide63.xml"/><Relationship Id="rId79" Type="http://schemas.openxmlformats.org/officeDocument/2006/relationships/slide" Target="slides/slide68.xml"/><Relationship Id="rId87" Type="http://schemas.openxmlformats.org/officeDocument/2006/relationships/slide" Target="slides/slide76.xml"/><Relationship Id="rId102" Type="http://schemas.openxmlformats.org/officeDocument/2006/relationships/slide" Target="slides/slide91.xml"/><Relationship Id="rId110" Type="http://schemas.openxmlformats.org/officeDocument/2006/relationships/slide" Target="slides/slide99.xml"/><Relationship Id="rId115"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50.xml"/><Relationship Id="rId82" Type="http://schemas.openxmlformats.org/officeDocument/2006/relationships/slide" Target="slides/slide71.xml"/><Relationship Id="rId90" Type="http://schemas.openxmlformats.org/officeDocument/2006/relationships/slide" Target="slides/slide79.xml"/><Relationship Id="rId95" Type="http://schemas.openxmlformats.org/officeDocument/2006/relationships/slide" Target="slides/slide84.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77" Type="http://schemas.openxmlformats.org/officeDocument/2006/relationships/slide" Target="slides/slide66.xml"/><Relationship Id="rId100" Type="http://schemas.openxmlformats.org/officeDocument/2006/relationships/slide" Target="slides/slide89.xml"/><Relationship Id="rId105" Type="http://schemas.openxmlformats.org/officeDocument/2006/relationships/slide" Target="slides/slide94.xml"/><Relationship Id="rId113" Type="http://schemas.openxmlformats.org/officeDocument/2006/relationships/notesMaster" Target="notesMasters/notesMaster1.xml"/><Relationship Id="rId118"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slide" Target="slides/slide61.xml"/><Relationship Id="rId80" Type="http://schemas.openxmlformats.org/officeDocument/2006/relationships/slide" Target="slides/slide69.xml"/><Relationship Id="rId85" Type="http://schemas.openxmlformats.org/officeDocument/2006/relationships/slide" Target="slides/slide74.xml"/><Relationship Id="rId93" Type="http://schemas.openxmlformats.org/officeDocument/2006/relationships/slide" Target="slides/slide82.xml"/><Relationship Id="rId98" Type="http://schemas.openxmlformats.org/officeDocument/2006/relationships/slide" Target="slides/slide87.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103" Type="http://schemas.openxmlformats.org/officeDocument/2006/relationships/slide" Target="slides/slide92.xml"/><Relationship Id="rId108" Type="http://schemas.openxmlformats.org/officeDocument/2006/relationships/slide" Target="slides/slide97.xml"/><Relationship Id="rId116" Type="http://schemas.openxmlformats.org/officeDocument/2006/relationships/viewProps" Target="viewProps.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slide" Target="slides/slide64.xml"/><Relationship Id="rId83" Type="http://schemas.openxmlformats.org/officeDocument/2006/relationships/slide" Target="slides/slide72.xml"/><Relationship Id="rId88" Type="http://schemas.openxmlformats.org/officeDocument/2006/relationships/slide" Target="slides/slide77.xml"/><Relationship Id="rId91" Type="http://schemas.openxmlformats.org/officeDocument/2006/relationships/slide" Target="slides/slide80.xml"/><Relationship Id="rId96" Type="http://schemas.openxmlformats.org/officeDocument/2006/relationships/slide" Target="slides/slide85.xml"/><Relationship Id="rId111" Type="http://schemas.openxmlformats.org/officeDocument/2006/relationships/slide" Target="slides/slide100.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6" Type="http://schemas.openxmlformats.org/officeDocument/2006/relationships/slide" Target="slides/slide95.xml"/><Relationship Id="rId114" Type="http://schemas.openxmlformats.org/officeDocument/2006/relationships/handoutMaster" Target="handoutMasters/handoutMaster1.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slide" Target="slides/slide62.xml"/><Relationship Id="rId78" Type="http://schemas.openxmlformats.org/officeDocument/2006/relationships/slide" Target="slides/slide67.xml"/><Relationship Id="rId81" Type="http://schemas.openxmlformats.org/officeDocument/2006/relationships/slide" Target="slides/slide70.xml"/><Relationship Id="rId86" Type="http://schemas.openxmlformats.org/officeDocument/2006/relationships/slide" Target="slides/slide75.xml"/><Relationship Id="rId94" Type="http://schemas.openxmlformats.org/officeDocument/2006/relationships/slide" Target="slides/slide83.xml"/><Relationship Id="rId99" Type="http://schemas.openxmlformats.org/officeDocument/2006/relationships/slide" Target="slides/slide88.xml"/><Relationship Id="rId101" Type="http://schemas.openxmlformats.org/officeDocument/2006/relationships/slide" Target="slides/slide90.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109" Type="http://schemas.openxmlformats.org/officeDocument/2006/relationships/slide" Target="slides/slide9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slide" Target="slides/slide65.xml"/><Relationship Id="rId97" Type="http://schemas.openxmlformats.org/officeDocument/2006/relationships/slide" Target="slides/slide86.xml"/><Relationship Id="rId104" Type="http://schemas.openxmlformats.org/officeDocument/2006/relationships/slide" Target="slides/slide93.xml"/><Relationship Id="rId7" Type="http://schemas.openxmlformats.org/officeDocument/2006/relationships/slideMaster" Target="slideMasters/slideMaster7.xml"/><Relationship Id="rId71" Type="http://schemas.openxmlformats.org/officeDocument/2006/relationships/slide" Target="slides/slide60.xml"/><Relationship Id="rId92" Type="http://schemas.openxmlformats.org/officeDocument/2006/relationships/slide" Target="slides/slide81.xml"/><Relationship Id="rId2" Type="http://schemas.openxmlformats.org/officeDocument/2006/relationships/slideMaster" Target="slideMasters/slideMaster2.xml"/><Relationship Id="rId2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D7B5BDB-61F4-F842-836E-371160E0A9B1}" type="datetimeFigureOut">
              <a:rPr lang="en-US" smtClean="0"/>
              <a:pPr/>
              <a:t>7/10/2013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8CEC6B-11D2-AE47-A895-534493F13E11}" type="slidenum">
              <a:rPr lang="en-US" smtClean="0"/>
              <a:pPr/>
              <a:t>‹#›</a:t>
            </a:fld>
            <a:endParaRPr lang="en-US" dirty="0"/>
          </a:p>
        </p:txBody>
      </p:sp>
    </p:spTree>
    <p:extLst>
      <p:ext uri="{BB962C8B-B14F-4D97-AF65-F5344CB8AC3E}">
        <p14:creationId xmlns:p14="http://schemas.microsoft.com/office/powerpoint/2010/main" val="22420103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3CE651-C5BB-E543-8294-7D944FCBCB81}" type="datetimeFigureOut">
              <a:rPr lang="en-US" smtClean="0"/>
              <a:pPr/>
              <a:t>7/10/2013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4A254F-9F57-114D-86BE-FFC886BA4761}" type="slidenum">
              <a:rPr lang="en-US" smtClean="0"/>
              <a:pPr/>
              <a:t>‹#›</a:t>
            </a:fld>
            <a:endParaRPr lang="en-US" dirty="0"/>
          </a:p>
        </p:txBody>
      </p:sp>
    </p:spTree>
    <p:extLst>
      <p:ext uri="{BB962C8B-B14F-4D97-AF65-F5344CB8AC3E}">
        <p14:creationId xmlns:p14="http://schemas.microsoft.com/office/powerpoint/2010/main" val="18385779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1</a:t>
            </a:fld>
            <a:endParaRPr lang="en-US" dirty="0"/>
          </a:p>
        </p:txBody>
      </p:sp>
    </p:spTree>
    <p:extLst>
      <p:ext uri="{BB962C8B-B14F-4D97-AF65-F5344CB8AC3E}">
        <p14:creationId xmlns:p14="http://schemas.microsoft.com/office/powerpoint/2010/main" val="16120990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FPix Phase 1 Upgrade Main Features</a:t>
            </a:r>
          </a:p>
          <a:p>
            <a:pPr>
              <a:lnSpc>
                <a:spcPct val="110000"/>
              </a:lnSpc>
            </a:pPr>
            <a:r>
              <a:rPr lang="en-US" dirty="0" smtClean="0"/>
              <a:t>Technical Proposal Baseline: 3 disks in each endcap</a:t>
            </a:r>
          </a:p>
          <a:p>
            <a:pPr marL="285750" indent="-285750">
              <a:lnSpc>
                <a:spcPct val="110000"/>
              </a:lnSpc>
              <a:buFont typeface="Arial" pitchFamily="34" charset="0"/>
              <a:buChar char="•"/>
            </a:pPr>
            <a:r>
              <a:rPr lang="en-US" dirty="0" smtClean="0"/>
              <a:t>Use only ONE kind of module (2x8)</a:t>
            </a:r>
          </a:p>
          <a:p>
            <a:pPr marL="742950" lvl="1" indent="-285750">
              <a:lnSpc>
                <a:spcPct val="110000"/>
              </a:lnSpc>
              <a:buFont typeface="Arial" pitchFamily="34" charset="0"/>
              <a:buChar char="•"/>
            </a:pPr>
            <a:r>
              <a:rPr lang="en-US" dirty="0" smtClean="0"/>
              <a:t>All modules arranged radially and placed between r=45mm to 161mm (total 56 modules per half disk or 896 ROCs)</a:t>
            </a:r>
          </a:p>
          <a:p>
            <a:pPr marL="742950" lvl="1" indent="-285750">
              <a:lnSpc>
                <a:spcPct val="110000"/>
              </a:lnSpc>
              <a:buFont typeface="Arial" pitchFamily="34" charset="0"/>
              <a:buChar char="•"/>
            </a:pPr>
            <a:r>
              <a:rPr lang="en-US" dirty="0" smtClean="0"/>
              <a:t>Modules in half-disks divided into an outer ring of 34 modules and inner ring of 22 modules (with the inner assembly easily removed without affecting the outer assembly)</a:t>
            </a:r>
          </a:p>
          <a:p>
            <a:pPr marL="742950" lvl="1" indent="-285750">
              <a:lnSpc>
                <a:spcPct val="110000"/>
              </a:lnSpc>
              <a:buFont typeface="Arial" pitchFamily="34" charset="0"/>
              <a:buChar char="•"/>
            </a:pPr>
            <a:r>
              <a:rPr lang="en-US" dirty="0" smtClean="0"/>
              <a:t>Same 20 degree rotation of sensors as current FPIX, but add a 12 degree tilt w.r.t. the IP for the inner modules (inverted cone geometry)</a:t>
            </a:r>
          </a:p>
          <a:p>
            <a:pPr marL="285750" indent="-285750">
              <a:lnSpc>
                <a:spcPct val="110000"/>
              </a:lnSpc>
              <a:buFont typeface="Arial" pitchFamily="34" charset="0"/>
              <a:buChar char="•"/>
            </a:pPr>
            <a:r>
              <a:rPr lang="en-US" dirty="0" smtClean="0"/>
              <a:t>Use C02 cooling</a:t>
            </a:r>
          </a:p>
          <a:p>
            <a:pPr marL="742950" lvl="1" indent="-285750">
              <a:lnSpc>
                <a:spcPct val="110000"/>
              </a:lnSpc>
              <a:buFont typeface="Arial" pitchFamily="34" charset="0"/>
              <a:buChar char="•"/>
            </a:pPr>
            <a:r>
              <a:rPr lang="en-US" dirty="0" smtClean="0"/>
              <a:t>Thin‐walled SS tubing routed in loops through ring structures providing enough cooling power for each blade assembly</a:t>
            </a:r>
          </a:p>
          <a:p>
            <a:pPr marL="285750" indent="-285750">
              <a:lnSpc>
                <a:spcPct val="110000"/>
              </a:lnSpc>
              <a:buFont typeface="Arial" pitchFamily="34" charset="0"/>
              <a:buChar char="•"/>
            </a:pPr>
            <a:r>
              <a:rPr lang="en-US" dirty="0" smtClean="0"/>
              <a:t>Use ultra light weight materials for mechanical support and cooling (estimated weight of each half disk is ~400g)</a:t>
            </a:r>
          </a:p>
          <a:p>
            <a:pPr marL="285750" indent="-285750">
              <a:lnSpc>
                <a:spcPct val="110000"/>
              </a:lnSpc>
              <a:buFont typeface="Arial" pitchFamily="34" charset="0"/>
              <a:buChar char="•"/>
            </a:pPr>
            <a:r>
              <a:rPr lang="en-US" dirty="0" smtClean="0"/>
              <a:t>Substrates are permanently glued to half rings in a “turbine‐like” structural support, including cooling tube routed in rings. Allows us to complete and thoroughly test all half disk structures without waiting for the availability of the pixel modules</a:t>
            </a:r>
          </a:p>
          <a:p>
            <a:pPr marL="285750" indent="-285750">
              <a:lnSpc>
                <a:spcPct val="110000"/>
              </a:lnSpc>
              <a:buFont typeface="Arial" pitchFamily="34" charset="0"/>
              <a:buChar char="•"/>
            </a:pPr>
            <a:r>
              <a:rPr lang="en-US" dirty="0" smtClean="0"/>
              <a:t>Modules are fastened on blades and can be easily removed.</a:t>
            </a:r>
          </a:p>
          <a:p>
            <a:endParaRPr lang="en-US" dirty="0"/>
          </a:p>
        </p:txBody>
      </p:sp>
      <p:sp>
        <p:nvSpPr>
          <p:cNvPr id="4" name="Slide Number Placeholder 3"/>
          <p:cNvSpPr>
            <a:spLocks noGrp="1"/>
          </p:cNvSpPr>
          <p:nvPr>
            <p:ph type="sldNum" sz="quarter" idx="10"/>
          </p:nvPr>
        </p:nvSpPr>
        <p:spPr/>
        <p:txBody>
          <a:bodyPr/>
          <a:lstStyle/>
          <a:p>
            <a:fld id="{3B849296-0892-40FA-82AF-385F9BC26DC6}" type="slidenum">
              <a:rPr lang="en-US" smtClean="0"/>
              <a:pPr/>
              <a:t>10</a:t>
            </a:fld>
            <a:endParaRPr lang="en-US" dirty="0"/>
          </a:p>
        </p:txBody>
      </p:sp>
    </p:spTree>
    <p:extLst>
      <p:ext uri="{BB962C8B-B14F-4D97-AF65-F5344CB8AC3E}">
        <p14:creationId xmlns:p14="http://schemas.microsoft.com/office/powerpoint/2010/main" val="1300290789"/>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100</a:t>
            </a:fld>
            <a:endParaRPr lang="en-US" dirty="0"/>
          </a:p>
        </p:txBody>
      </p:sp>
    </p:spTree>
    <p:extLst>
      <p:ext uri="{BB962C8B-B14F-4D97-AF65-F5344CB8AC3E}">
        <p14:creationId xmlns:p14="http://schemas.microsoft.com/office/powerpoint/2010/main" val="366450203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101</a:t>
            </a:fld>
            <a:endParaRPr lang="en-US" dirty="0"/>
          </a:p>
        </p:txBody>
      </p:sp>
    </p:spTree>
    <p:extLst>
      <p:ext uri="{BB962C8B-B14F-4D97-AF65-F5344CB8AC3E}">
        <p14:creationId xmlns:p14="http://schemas.microsoft.com/office/powerpoint/2010/main" val="3975862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C67B18-FC1D-4D2B-A811-3EA409780108}" type="slidenum">
              <a:rPr lang="en-US" smtClean="0"/>
              <a:pPr/>
              <a:t>11</a:t>
            </a:fld>
            <a:endParaRPr lang="en-US" dirty="0"/>
          </a:p>
        </p:txBody>
      </p:sp>
    </p:spTree>
    <p:extLst>
      <p:ext uri="{BB962C8B-B14F-4D97-AF65-F5344CB8AC3E}">
        <p14:creationId xmlns:p14="http://schemas.microsoft.com/office/powerpoint/2010/main" val="3632826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849296-0892-40FA-82AF-385F9BC26DC6}" type="slidenum">
              <a:rPr lang="en-US" smtClean="0"/>
              <a:pPr/>
              <a:t>12</a:t>
            </a:fld>
            <a:endParaRPr lang="en-US" dirty="0"/>
          </a:p>
        </p:txBody>
      </p:sp>
    </p:spTree>
    <p:extLst>
      <p:ext uri="{BB962C8B-B14F-4D97-AF65-F5344CB8AC3E}">
        <p14:creationId xmlns:p14="http://schemas.microsoft.com/office/powerpoint/2010/main" val="34974890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pPr/>
              <a:t>13</a:t>
            </a:fld>
            <a:endParaRPr lang="en-US" dirty="0"/>
          </a:p>
        </p:txBody>
      </p:sp>
    </p:spTree>
    <p:extLst>
      <p:ext uri="{BB962C8B-B14F-4D97-AF65-F5344CB8AC3E}">
        <p14:creationId xmlns:p14="http://schemas.microsoft.com/office/powerpoint/2010/main" val="5234552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pPr/>
              <a:t>14</a:t>
            </a:fld>
            <a:endParaRPr lang="en-US" dirty="0"/>
          </a:p>
        </p:txBody>
      </p:sp>
    </p:spTree>
    <p:extLst>
      <p:ext uri="{BB962C8B-B14F-4D97-AF65-F5344CB8AC3E}">
        <p14:creationId xmlns:p14="http://schemas.microsoft.com/office/powerpoint/2010/main" val="992678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pPr/>
              <a:t>15</a:t>
            </a:fld>
            <a:endParaRPr lang="en-US" dirty="0"/>
          </a:p>
        </p:txBody>
      </p:sp>
    </p:spTree>
    <p:extLst>
      <p:ext uri="{BB962C8B-B14F-4D97-AF65-F5344CB8AC3E}">
        <p14:creationId xmlns:p14="http://schemas.microsoft.com/office/powerpoint/2010/main" val="426095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C67B18-FC1D-4D2B-A811-3EA409780108}" type="slidenum">
              <a:rPr lang="en-US" smtClean="0"/>
              <a:pPr/>
              <a:t>16</a:t>
            </a:fld>
            <a:endParaRPr lang="en-US" dirty="0"/>
          </a:p>
        </p:txBody>
      </p:sp>
    </p:spTree>
    <p:extLst>
      <p:ext uri="{BB962C8B-B14F-4D97-AF65-F5344CB8AC3E}">
        <p14:creationId xmlns:p14="http://schemas.microsoft.com/office/powerpoint/2010/main" val="2416872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pPr/>
              <a:t>17</a:t>
            </a:fld>
            <a:endParaRPr lang="en-US" dirty="0"/>
          </a:p>
        </p:txBody>
      </p:sp>
    </p:spTree>
    <p:extLst>
      <p:ext uri="{BB962C8B-B14F-4D97-AF65-F5344CB8AC3E}">
        <p14:creationId xmlns:p14="http://schemas.microsoft.com/office/powerpoint/2010/main" val="7536863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pPr/>
              <a:t>18</a:t>
            </a:fld>
            <a:endParaRPr lang="en-US" dirty="0"/>
          </a:p>
        </p:txBody>
      </p:sp>
    </p:spTree>
    <p:extLst>
      <p:ext uri="{BB962C8B-B14F-4D97-AF65-F5344CB8AC3E}">
        <p14:creationId xmlns:p14="http://schemas.microsoft.com/office/powerpoint/2010/main" val="33048280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pPr/>
              <a:t>19</a:t>
            </a:fld>
            <a:endParaRPr lang="en-US" dirty="0"/>
          </a:p>
        </p:txBody>
      </p:sp>
    </p:spTree>
    <p:extLst>
      <p:ext uri="{BB962C8B-B14F-4D97-AF65-F5344CB8AC3E}">
        <p14:creationId xmlns:p14="http://schemas.microsoft.com/office/powerpoint/2010/main" val="742205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2</a:t>
            </a:fld>
            <a:endParaRPr lang="en-US" dirty="0"/>
          </a:p>
        </p:txBody>
      </p:sp>
    </p:spTree>
    <p:extLst>
      <p:ext uri="{BB962C8B-B14F-4D97-AF65-F5344CB8AC3E}">
        <p14:creationId xmlns:p14="http://schemas.microsoft.com/office/powerpoint/2010/main" val="41869804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4739CD-E810-4C15-8157-0950F76979B0}" type="slidenum">
              <a:rPr lang="en-US" smtClean="0"/>
              <a:t>20</a:t>
            </a:fld>
            <a:endParaRPr lang="en-US" dirty="0"/>
          </a:p>
        </p:txBody>
      </p:sp>
    </p:spTree>
    <p:extLst>
      <p:ext uri="{BB962C8B-B14F-4D97-AF65-F5344CB8AC3E}">
        <p14:creationId xmlns:p14="http://schemas.microsoft.com/office/powerpoint/2010/main" val="974570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Insert my pic for 3-blade assembly with cables</a:t>
            </a:r>
            <a:endParaRPr lang="en-US" dirty="0"/>
          </a:p>
        </p:txBody>
      </p:sp>
      <p:sp>
        <p:nvSpPr>
          <p:cNvPr id="4" name="Slide Number Placeholder 3"/>
          <p:cNvSpPr>
            <a:spLocks noGrp="1"/>
          </p:cNvSpPr>
          <p:nvPr>
            <p:ph type="sldNum" sz="quarter" idx="10"/>
          </p:nvPr>
        </p:nvSpPr>
        <p:spPr/>
        <p:txBody>
          <a:bodyPr/>
          <a:lstStyle/>
          <a:p>
            <a:fld id="{652AE798-15C5-E348-9698-DBFDED9FAB1C}" type="slidenum">
              <a:rPr lang="en-US" smtClean="0"/>
              <a:t>21</a:t>
            </a:fld>
            <a:endParaRPr lang="en-US" dirty="0"/>
          </a:p>
        </p:txBody>
      </p:sp>
    </p:spTree>
    <p:extLst>
      <p:ext uri="{BB962C8B-B14F-4D97-AF65-F5344CB8AC3E}">
        <p14:creationId xmlns:p14="http://schemas.microsoft.com/office/powerpoint/2010/main" val="16507017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done</a:t>
            </a:r>
            <a:endParaRPr lang="en-US" dirty="0"/>
          </a:p>
        </p:txBody>
      </p:sp>
      <p:sp>
        <p:nvSpPr>
          <p:cNvPr id="4" name="Slide Number Placeholder 3"/>
          <p:cNvSpPr>
            <a:spLocks noGrp="1"/>
          </p:cNvSpPr>
          <p:nvPr>
            <p:ph type="sldNum" sz="quarter" idx="10"/>
          </p:nvPr>
        </p:nvSpPr>
        <p:spPr/>
        <p:txBody>
          <a:bodyPr/>
          <a:lstStyle/>
          <a:p>
            <a:fld id="{652AE798-15C5-E348-9698-DBFDED9FAB1C}" type="slidenum">
              <a:rPr lang="en-US" smtClean="0"/>
              <a:t>22</a:t>
            </a:fld>
            <a:endParaRPr lang="en-US" dirty="0"/>
          </a:p>
        </p:txBody>
      </p:sp>
    </p:spTree>
    <p:extLst>
      <p:ext uri="{BB962C8B-B14F-4D97-AF65-F5344CB8AC3E}">
        <p14:creationId xmlns:p14="http://schemas.microsoft.com/office/powerpoint/2010/main" val="23443897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23</a:t>
            </a:fld>
            <a:endParaRPr lang="en-US" dirty="0"/>
          </a:p>
        </p:txBody>
      </p:sp>
    </p:spTree>
    <p:extLst>
      <p:ext uri="{BB962C8B-B14F-4D97-AF65-F5344CB8AC3E}">
        <p14:creationId xmlns:p14="http://schemas.microsoft.com/office/powerpoint/2010/main" val="9508895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24</a:t>
            </a:fld>
            <a:endParaRPr lang="en-US" dirty="0"/>
          </a:p>
        </p:txBody>
      </p:sp>
    </p:spTree>
    <p:extLst>
      <p:ext uri="{BB962C8B-B14F-4D97-AF65-F5344CB8AC3E}">
        <p14:creationId xmlns:p14="http://schemas.microsoft.com/office/powerpoint/2010/main" val="2974575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25</a:t>
            </a:fld>
            <a:endParaRPr lang="en-US" dirty="0"/>
          </a:p>
        </p:txBody>
      </p:sp>
    </p:spTree>
    <p:extLst>
      <p:ext uri="{BB962C8B-B14F-4D97-AF65-F5344CB8AC3E}">
        <p14:creationId xmlns:p14="http://schemas.microsoft.com/office/powerpoint/2010/main" val="29342546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pPr/>
              <a:t>26</a:t>
            </a:fld>
            <a:endParaRPr lang="en-US" dirty="0"/>
          </a:p>
        </p:txBody>
      </p:sp>
    </p:spTree>
    <p:extLst>
      <p:ext uri="{BB962C8B-B14F-4D97-AF65-F5344CB8AC3E}">
        <p14:creationId xmlns:p14="http://schemas.microsoft.com/office/powerpoint/2010/main" val="30662900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pPr/>
              <a:t>27</a:t>
            </a:fld>
            <a:endParaRPr lang="en-US" dirty="0"/>
          </a:p>
        </p:txBody>
      </p:sp>
    </p:spTree>
    <p:extLst>
      <p:ext uri="{BB962C8B-B14F-4D97-AF65-F5344CB8AC3E}">
        <p14:creationId xmlns:p14="http://schemas.microsoft.com/office/powerpoint/2010/main" val="28560707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28</a:t>
            </a:fld>
            <a:endParaRPr lang="en-US" dirty="0"/>
          </a:p>
        </p:txBody>
      </p:sp>
    </p:spTree>
    <p:extLst>
      <p:ext uri="{BB962C8B-B14F-4D97-AF65-F5344CB8AC3E}">
        <p14:creationId xmlns:p14="http://schemas.microsoft.com/office/powerpoint/2010/main" val="32203331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29</a:t>
            </a:fld>
            <a:endParaRPr lang="en-US" dirty="0"/>
          </a:p>
        </p:txBody>
      </p:sp>
    </p:spTree>
    <p:extLst>
      <p:ext uri="{BB962C8B-B14F-4D97-AF65-F5344CB8AC3E}">
        <p14:creationId xmlns:p14="http://schemas.microsoft.com/office/powerpoint/2010/main" val="3403691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en-US" dirty="0" smtClean="0"/>
              <a:t>Handle luminosity of at least </a:t>
            </a:r>
            <a:r>
              <a:rPr lang="en-US" dirty="0" smtClean="0">
                <a:ea typeface="ＭＳ Ｐゴシック" charset="-128"/>
              </a:rPr>
              <a:t>2 x 10</a:t>
            </a:r>
            <a:r>
              <a:rPr lang="en-US" baseline="30000" dirty="0" smtClean="0">
                <a:ea typeface="ＭＳ Ｐゴシック" charset="-128"/>
              </a:rPr>
              <a:t>34</a:t>
            </a:r>
          </a:p>
          <a:p>
            <a:pPr lvl="1">
              <a:defRPr/>
            </a:pPr>
            <a:r>
              <a:rPr lang="en-US" dirty="0" smtClean="0"/>
              <a:t>R&amp;D on rad-tolerant sensors &amp; new pixel readout electronics (chips, optohybrids, front end drivers)</a:t>
            </a:r>
          </a:p>
          <a:p>
            <a:pPr lvl="0">
              <a:defRPr/>
            </a:pPr>
            <a:r>
              <a:rPr lang="en-US" dirty="0" smtClean="0"/>
              <a:t>Maximize hit coverage</a:t>
            </a:r>
          </a:p>
          <a:p>
            <a:pPr lvl="1">
              <a:defRPr/>
            </a:pPr>
            <a:r>
              <a:rPr lang="en-US" dirty="0" smtClean="0"/>
              <a:t>Providing 4 hits with coverage up to eta of 2.5 </a:t>
            </a:r>
            <a:r>
              <a:rPr lang="en-US" dirty="0" smtClean="0">
                <a:sym typeface="Symbol"/>
              </a:rPr>
              <a:t>to</a:t>
            </a:r>
            <a:r>
              <a:rPr lang="en-US" dirty="0" smtClean="0"/>
              <a:t> increase the physics performance</a:t>
            </a:r>
          </a:p>
          <a:p>
            <a:pPr lvl="0">
              <a:defRPr/>
            </a:pPr>
            <a:r>
              <a:rPr lang="en-US" dirty="0" smtClean="0"/>
              <a:t>Reduce material </a:t>
            </a:r>
          </a:p>
          <a:p>
            <a:pPr lvl="1">
              <a:defRPr/>
            </a:pPr>
            <a:r>
              <a:rPr lang="en-US" dirty="0" smtClean="0"/>
              <a:t>Light-weight mechanical support</a:t>
            </a:r>
          </a:p>
          <a:p>
            <a:pPr lvl="1">
              <a:defRPr/>
            </a:pPr>
            <a:r>
              <a:rPr lang="en-US" dirty="0" smtClean="0"/>
              <a:t>CO</a:t>
            </a:r>
            <a:r>
              <a:rPr lang="en-US" baseline="-25000" dirty="0" smtClean="0"/>
              <a:t>2</a:t>
            </a:r>
            <a:r>
              <a:rPr lang="en-US" dirty="0" smtClean="0"/>
              <a:t> cooling</a:t>
            </a:r>
          </a:p>
          <a:p>
            <a:pPr lvl="0">
              <a:defRPr/>
            </a:pPr>
            <a:r>
              <a:rPr lang="en-US" dirty="0" smtClean="0"/>
              <a:t>Move readout electronics further away from active region</a:t>
            </a:r>
          </a:p>
          <a:p>
            <a:pPr lvl="1">
              <a:defRPr/>
            </a:pPr>
            <a:r>
              <a:rPr lang="en-US" dirty="0" smtClean="0"/>
              <a:t>Lightweight cables, less connectors</a:t>
            </a:r>
          </a:p>
          <a:p>
            <a:pPr lvl="0">
              <a:defRPr/>
            </a:pPr>
            <a:r>
              <a:rPr lang="en-US" dirty="0" smtClean="0"/>
              <a:t>Removable inner layers, easily replaceable</a:t>
            </a:r>
          </a:p>
          <a:p>
            <a:pPr lvl="0">
              <a:defRPr/>
            </a:pPr>
            <a:r>
              <a:rPr lang="en-US" dirty="0" smtClean="0"/>
              <a:t>Use existing infrastructure (cables, cooling lines, fibers), DCS/DSS system</a:t>
            </a:r>
          </a:p>
          <a:p>
            <a:pPr lvl="1">
              <a:defRPr/>
            </a:pPr>
            <a:r>
              <a:rPr lang="en-US" dirty="0" smtClean="0"/>
              <a:t>Power distribution utilizing DC-DC conversion</a:t>
            </a:r>
          </a:p>
        </p:txBody>
      </p:sp>
      <p:sp>
        <p:nvSpPr>
          <p:cNvPr id="4" name="Slide Number Placeholder 3"/>
          <p:cNvSpPr>
            <a:spLocks noGrp="1"/>
          </p:cNvSpPr>
          <p:nvPr>
            <p:ph type="sldNum" sz="quarter" idx="10"/>
          </p:nvPr>
        </p:nvSpPr>
        <p:spPr/>
        <p:txBody>
          <a:bodyPr/>
          <a:lstStyle/>
          <a:p>
            <a:fld id="{3B849296-0892-40FA-82AF-385F9BC26DC6}" type="slidenum">
              <a:rPr lang="en-US" smtClean="0"/>
              <a:pPr/>
              <a:t>3</a:t>
            </a:fld>
            <a:endParaRPr lang="en-US" dirty="0"/>
          </a:p>
        </p:txBody>
      </p:sp>
    </p:spTree>
    <p:extLst>
      <p:ext uri="{BB962C8B-B14F-4D97-AF65-F5344CB8AC3E}">
        <p14:creationId xmlns:p14="http://schemas.microsoft.com/office/powerpoint/2010/main" val="18686102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30</a:t>
            </a:fld>
            <a:endParaRPr lang="en-US" dirty="0"/>
          </a:p>
        </p:txBody>
      </p:sp>
    </p:spTree>
    <p:extLst>
      <p:ext uri="{BB962C8B-B14F-4D97-AF65-F5344CB8AC3E}">
        <p14:creationId xmlns:p14="http://schemas.microsoft.com/office/powerpoint/2010/main" val="41415100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31</a:t>
            </a:fld>
            <a:endParaRPr lang="en-US" dirty="0"/>
          </a:p>
        </p:txBody>
      </p:sp>
    </p:spTree>
    <p:extLst>
      <p:ext uri="{BB962C8B-B14F-4D97-AF65-F5344CB8AC3E}">
        <p14:creationId xmlns:p14="http://schemas.microsoft.com/office/powerpoint/2010/main" val="30448688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Kirk’s support cylinder</a:t>
            </a:r>
            <a:r>
              <a:rPr lang="en-US" baseline="0" dirty="0" smtClean="0"/>
              <a:t> drawing</a:t>
            </a:r>
            <a:r>
              <a:rPr lang="en-US" dirty="0" smtClean="0"/>
              <a:t> showing half disk &amp; port cards &amp; cables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652AE798-15C5-E348-9698-DBFDED9FAB1C}" type="slidenum">
              <a:rPr lang="en-US" smtClean="0"/>
              <a:t>32</a:t>
            </a:fld>
            <a:endParaRPr lang="en-US" dirty="0"/>
          </a:p>
        </p:txBody>
      </p:sp>
    </p:spTree>
    <p:extLst>
      <p:ext uri="{BB962C8B-B14F-4D97-AF65-F5344CB8AC3E}">
        <p14:creationId xmlns:p14="http://schemas.microsoft.com/office/powerpoint/2010/main" val="13759225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33</a:t>
            </a:fld>
            <a:endParaRPr lang="en-US" dirty="0"/>
          </a:p>
        </p:txBody>
      </p:sp>
    </p:spTree>
    <p:extLst>
      <p:ext uri="{BB962C8B-B14F-4D97-AF65-F5344CB8AC3E}">
        <p14:creationId xmlns:p14="http://schemas.microsoft.com/office/powerpoint/2010/main" val="5805745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Insert picture</a:t>
            </a:r>
            <a:endParaRPr lang="en-US" dirty="0"/>
          </a:p>
        </p:txBody>
      </p:sp>
      <p:sp>
        <p:nvSpPr>
          <p:cNvPr id="4" name="Slide Number Placeholder 3"/>
          <p:cNvSpPr>
            <a:spLocks noGrp="1"/>
          </p:cNvSpPr>
          <p:nvPr>
            <p:ph type="sldNum" sz="quarter" idx="10"/>
          </p:nvPr>
        </p:nvSpPr>
        <p:spPr/>
        <p:txBody>
          <a:bodyPr/>
          <a:lstStyle/>
          <a:p>
            <a:fld id="{652AE798-15C5-E348-9698-DBFDED9FAB1C}" type="slidenum">
              <a:rPr lang="en-US" smtClean="0"/>
              <a:t>34</a:t>
            </a:fld>
            <a:endParaRPr lang="en-US" dirty="0"/>
          </a:p>
        </p:txBody>
      </p:sp>
    </p:spTree>
    <p:extLst>
      <p:ext uri="{BB962C8B-B14F-4D97-AF65-F5344CB8AC3E}">
        <p14:creationId xmlns:p14="http://schemas.microsoft.com/office/powerpoint/2010/main" val="40535430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35</a:t>
            </a:fld>
            <a:endParaRPr lang="en-US" dirty="0"/>
          </a:p>
        </p:txBody>
      </p:sp>
    </p:spTree>
    <p:extLst>
      <p:ext uri="{BB962C8B-B14F-4D97-AF65-F5344CB8AC3E}">
        <p14:creationId xmlns:p14="http://schemas.microsoft.com/office/powerpoint/2010/main" val="3683914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 </a:t>
            </a:r>
            <a:r>
              <a:rPr lang="en-US" dirty="0" smtClean="0"/>
              <a:t>cooling loops per HC (total 4 cooling loops per end) are required.   Cooling loop "A" services all</a:t>
            </a:r>
            <a:r>
              <a:rPr lang="en-US" baseline="0" dirty="0" smtClean="0"/>
              <a:t> outer modules</a:t>
            </a:r>
            <a:r>
              <a:rPr lang="en-US" dirty="0" smtClean="0"/>
              <a:t> (shown on the upper half of </a:t>
            </a:r>
            <a:r>
              <a:rPr lang="en-US" dirty="0" smtClean="0"/>
              <a:t>slide).  </a:t>
            </a:r>
            <a:r>
              <a:rPr lang="en-US" dirty="0" smtClean="0"/>
              <a:t>Cooling loop "B" services all</a:t>
            </a:r>
            <a:r>
              <a:rPr lang="en-US" baseline="0" dirty="0" smtClean="0"/>
              <a:t> inner</a:t>
            </a:r>
            <a:r>
              <a:rPr lang="en-US" dirty="0" smtClean="0"/>
              <a:t> modules (shown on the lower half of </a:t>
            </a:r>
            <a:r>
              <a:rPr lang="en-US" dirty="0" smtClean="0"/>
              <a:t>slide).</a:t>
            </a:r>
            <a:endParaRPr lang="en-US" dirty="0" smtClean="0"/>
          </a:p>
          <a:p>
            <a:endParaRPr lang="en-US" dirty="0" smtClean="0"/>
          </a:p>
          <a:p>
            <a:r>
              <a:rPr lang="en-US" dirty="0" smtClean="0"/>
              <a:t>If cooling loop "B" fails, then all outer modules serviced by cooling loop "A" in the HC remain working, and vice versa.  If one of the cooling loops fails, the average number of hits in the BPIX/FPIX system at one end would be (4 + 3.5 + 1.5 + 3 + 2.5 + 3.5 + (6 x 4 hits in the other HC))/12 = </a:t>
            </a:r>
            <a:r>
              <a:rPr lang="en-US" u="sng" dirty="0" smtClean="0"/>
              <a:t>3.50 hits</a:t>
            </a:r>
            <a:r>
              <a:rPr lang="en-US" dirty="0" smtClean="0"/>
              <a:t>.</a:t>
            </a:r>
          </a:p>
          <a:p>
            <a:endParaRPr lang="en-US" dirty="0"/>
          </a:p>
        </p:txBody>
      </p:sp>
      <p:sp>
        <p:nvSpPr>
          <p:cNvPr id="4" name="Slide Number Placeholder 3"/>
          <p:cNvSpPr>
            <a:spLocks noGrp="1"/>
          </p:cNvSpPr>
          <p:nvPr>
            <p:ph type="sldNum" sz="quarter" idx="10"/>
          </p:nvPr>
        </p:nvSpPr>
        <p:spPr/>
        <p:txBody>
          <a:bodyPr/>
          <a:lstStyle/>
          <a:p>
            <a:fld id="{64F5F33D-8496-47ED-93BE-07FAC38CD983}" type="slidenum">
              <a:rPr lang="en-US" smtClean="0"/>
              <a:t>36</a:t>
            </a:fld>
            <a:endParaRPr lang="en-US"/>
          </a:p>
        </p:txBody>
      </p:sp>
    </p:spTree>
    <p:extLst>
      <p:ext uri="{BB962C8B-B14F-4D97-AF65-F5344CB8AC3E}">
        <p14:creationId xmlns:p14="http://schemas.microsoft.com/office/powerpoint/2010/main" val="24179488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FE3A13-89E4-4667-AF8A-445EF51BF69D}"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C67B18-FC1D-4D2B-A811-3EA409780108}" type="slidenum">
              <a:rPr lang="en-US" smtClean="0"/>
              <a:pPr/>
              <a:t>38</a:t>
            </a:fld>
            <a:endParaRPr lang="en-US" dirty="0"/>
          </a:p>
        </p:txBody>
      </p:sp>
    </p:spTree>
    <p:extLst>
      <p:ext uri="{BB962C8B-B14F-4D97-AF65-F5344CB8AC3E}">
        <p14:creationId xmlns:p14="http://schemas.microsoft.com/office/powerpoint/2010/main" val="38039405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39</a:t>
            </a:fld>
            <a:endParaRPr lang="en-US" dirty="0"/>
          </a:p>
        </p:txBody>
      </p:sp>
    </p:spTree>
    <p:extLst>
      <p:ext uri="{BB962C8B-B14F-4D97-AF65-F5344CB8AC3E}">
        <p14:creationId xmlns:p14="http://schemas.microsoft.com/office/powerpoint/2010/main" val="3240100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4</a:t>
            </a:fld>
            <a:endParaRPr lang="en-US" dirty="0"/>
          </a:p>
        </p:txBody>
      </p:sp>
    </p:spTree>
    <p:extLst>
      <p:ext uri="{BB962C8B-B14F-4D97-AF65-F5344CB8AC3E}">
        <p14:creationId xmlns:p14="http://schemas.microsoft.com/office/powerpoint/2010/main" val="42569034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of reducing the material by 50% is primarily accomplished by removing the VHDI and bulky adapter boards and connectors,</a:t>
            </a:r>
            <a:r>
              <a:rPr lang="en-US" baseline="0" dirty="0" smtClean="0"/>
              <a:t> </a:t>
            </a:r>
            <a:r>
              <a:rPr lang="en-US" dirty="0" smtClean="0"/>
              <a:t>using high</a:t>
            </a:r>
            <a:r>
              <a:rPr lang="en-US" baseline="0" dirty="0" smtClean="0"/>
              <a:t> performance carbon composites support structures, and </a:t>
            </a:r>
            <a:r>
              <a:rPr lang="en-US" dirty="0" smtClean="0"/>
              <a:t>CO2 cooling (for about a x10 reduction in the mass of cooling channels and coolant compared to the existing FPIX).</a:t>
            </a:r>
            <a:endParaRPr lang="en-US" dirty="0"/>
          </a:p>
        </p:txBody>
      </p:sp>
      <p:sp>
        <p:nvSpPr>
          <p:cNvPr id="4" name="Slide Number Placeholder 3"/>
          <p:cNvSpPr>
            <a:spLocks noGrp="1"/>
          </p:cNvSpPr>
          <p:nvPr>
            <p:ph type="sldNum" sz="quarter" idx="10"/>
          </p:nvPr>
        </p:nvSpPr>
        <p:spPr/>
        <p:txBody>
          <a:bodyPr/>
          <a:lstStyle/>
          <a:p>
            <a:fld id="{3B849296-0892-40FA-82AF-385F9BC26DC6}" type="slidenum">
              <a:rPr lang="en-US" smtClean="0"/>
              <a:pPr/>
              <a:t>40</a:t>
            </a:fld>
            <a:endParaRPr lang="en-US" dirty="0"/>
          </a:p>
        </p:txBody>
      </p:sp>
    </p:spTree>
    <p:extLst>
      <p:ext uri="{BB962C8B-B14F-4D97-AF65-F5344CB8AC3E}">
        <p14:creationId xmlns:p14="http://schemas.microsoft.com/office/powerpoint/2010/main" val="20769253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goal of reducing the material significantly is primarily accomplished by removing the VHDI and bulky adapter boards, port cards, and connectors, and using high performance carbon composites support structures and CO2 cooling (for about a x30 reduction in the mass of cooling channels and coolant compared to the existing FPIX).</a:t>
            </a:r>
          </a:p>
          <a:p>
            <a:pPr eaLnBrk="1" hangingPunct="1">
              <a:spcBef>
                <a:spcPct val="0"/>
              </a:spcBef>
            </a:pPr>
            <a:endParaRPr 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Use of lightweight structures and moving services and connections out of tracking volume greatly improves material budget.</a:t>
            </a:r>
          </a:p>
          <a:p>
            <a:r>
              <a:rPr lang="en-US" dirty="0" smtClean="0"/>
              <a:t>Phase 1 FPIX has ~20% less mass and 2x reduction in %RL</a:t>
            </a:r>
            <a:r>
              <a:rPr lang="en-US" baseline="0" dirty="0" smtClean="0"/>
              <a:t> </a:t>
            </a:r>
            <a:r>
              <a:rPr lang="en-US" dirty="0" smtClean="0"/>
              <a:t>in FPIX acceptance,</a:t>
            </a:r>
            <a:r>
              <a:rPr lang="en-US" baseline="0" dirty="0" smtClean="0"/>
              <a:t> </a:t>
            </a:r>
            <a:r>
              <a:rPr lang="en-US" dirty="0" smtClean="0"/>
              <a:t>even with 3 disks (instead of the present 2).</a:t>
            </a:r>
            <a:endParaRPr lang="en-US" dirty="0"/>
          </a:p>
        </p:txBody>
      </p:sp>
      <p:sp>
        <p:nvSpPr>
          <p:cNvPr id="4" name="Slide Number Placeholder 3"/>
          <p:cNvSpPr>
            <a:spLocks noGrp="1"/>
          </p:cNvSpPr>
          <p:nvPr>
            <p:ph type="sldNum" sz="quarter" idx="10"/>
          </p:nvPr>
        </p:nvSpPr>
        <p:spPr/>
        <p:txBody>
          <a:bodyPr/>
          <a:lstStyle/>
          <a:p>
            <a:fld id="{3B849296-0892-40FA-82AF-385F9BC26DC6}" type="slidenum">
              <a:rPr lang="en-US" smtClean="0"/>
              <a:pPr/>
              <a:t>42</a:t>
            </a:fld>
            <a:endParaRPr lang="en-US" dirty="0"/>
          </a:p>
        </p:txBody>
      </p:sp>
    </p:spTree>
    <p:extLst>
      <p:ext uri="{BB962C8B-B14F-4D97-AF65-F5344CB8AC3E}">
        <p14:creationId xmlns:p14="http://schemas.microsoft.com/office/powerpoint/2010/main" val="15774949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43</a:t>
            </a:fld>
            <a:endParaRPr lang="en-US" dirty="0"/>
          </a:p>
        </p:txBody>
      </p:sp>
    </p:spTree>
    <p:extLst>
      <p:ext uri="{BB962C8B-B14F-4D97-AF65-F5344CB8AC3E}">
        <p14:creationId xmlns:p14="http://schemas.microsoft.com/office/powerpoint/2010/main" val="38562417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4739CD-E810-4C15-8157-0950F76979B0}" type="slidenum">
              <a:rPr lang="en-US" smtClean="0"/>
              <a:pPr/>
              <a:t>44</a:t>
            </a:fld>
            <a:endParaRPr lang="en-US" dirty="0"/>
          </a:p>
        </p:txBody>
      </p:sp>
    </p:spTree>
    <p:extLst>
      <p:ext uri="{BB962C8B-B14F-4D97-AF65-F5344CB8AC3E}">
        <p14:creationId xmlns:p14="http://schemas.microsoft.com/office/powerpoint/2010/main" val="36168087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4739CD-E810-4C15-8157-0950F76979B0}" type="slidenum">
              <a:rPr lang="en-US" smtClean="0"/>
              <a:pPr/>
              <a:t>45</a:t>
            </a:fld>
            <a:endParaRPr lang="en-US" dirty="0"/>
          </a:p>
        </p:txBody>
      </p:sp>
    </p:spTree>
    <p:extLst>
      <p:ext uri="{BB962C8B-B14F-4D97-AF65-F5344CB8AC3E}">
        <p14:creationId xmlns:p14="http://schemas.microsoft.com/office/powerpoint/2010/main" val="36168087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849296-0892-40FA-82AF-385F9BC26DC6}" type="slidenum">
              <a:rPr lang="en-US" smtClean="0"/>
              <a:pPr/>
              <a:t>46</a:t>
            </a:fld>
            <a:endParaRPr lang="en-US" dirty="0"/>
          </a:p>
        </p:txBody>
      </p:sp>
    </p:spTree>
    <p:extLst>
      <p:ext uri="{BB962C8B-B14F-4D97-AF65-F5344CB8AC3E}">
        <p14:creationId xmlns:p14="http://schemas.microsoft.com/office/powerpoint/2010/main" val="404113035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47</a:t>
            </a:fld>
            <a:endParaRPr lang="en-US" dirty="0"/>
          </a:p>
        </p:txBody>
      </p:sp>
    </p:spTree>
    <p:extLst>
      <p:ext uri="{BB962C8B-B14F-4D97-AF65-F5344CB8AC3E}">
        <p14:creationId xmlns:p14="http://schemas.microsoft.com/office/powerpoint/2010/main" val="12388228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48</a:t>
            </a:fld>
            <a:endParaRPr lang="en-US" dirty="0"/>
          </a:p>
        </p:txBody>
      </p:sp>
    </p:spTree>
    <p:extLst>
      <p:ext uri="{BB962C8B-B14F-4D97-AF65-F5344CB8AC3E}">
        <p14:creationId xmlns:p14="http://schemas.microsoft.com/office/powerpoint/2010/main" val="621068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49</a:t>
            </a:fld>
            <a:endParaRPr lang="en-US" dirty="0"/>
          </a:p>
        </p:txBody>
      </p:sp>
    </p:spTree>
    <p:extLst>
      <p:ext uri="{BB962C8B-B14F-4D97-AF65-F5344CB8AC3E}">
        <p14:creationId xmlns:p14="http://schemas.microsoft.com/office/powerpoint/2010/main" val="2025465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5</a:t>
            </a:fld>
            <a:endParaRPr lang="en-US" dirty="0"/>
          </a:p>
        </p:txBody>
      </p:sp>
    </p:spTree>
    <p:extLst>
      <p:ext uri="{BB962C8B-B14F-4D97-AF65-F5344CB8AC3E}">
        <p14:creationId xmlns:p14="http://schemas.microsoft.com/office/powerpoint/2010/main" val="28279246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50</a:t>
            </a:fld>
            <a:endParaRPr lang="en-US" dirty="0"/>
          </a:p>
        </p:txBody>
      </p:sp>
    </p:spTree>
    <p:extLst>
      <p:ext uri="{BB962C8B-B14F-4D97-AF65-F5344CB8AC3E}">
        <p14:creationId xmlns:p14="http://schemas.microsoft.com/office/powerpoint/2010/main" val="40847928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51</a:t>
            </a:fld>
            <a:endParaRPr lang="en-US" dirty="0"/>
          </a:p>
        </p:txBody>
      </p:sp>
    </p:spTree>
    <p:extLst>
      <p:ext uri="{BB962C8B-B14F-4D97-AF65-F5344CB8AC3E}">
        <p14:creationId xmlns:p14="http://schemas.microsoft.com/office/powerpoint/2010/main" val="4789373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156131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solidFill>
                  <a:prstClr val="black"/>
                </a:solidFill>
              </a:rPr>
              <a:pPr/>
              <a:t>53</a:t>
            </a:fld>
            <a:endParaRPr lang="en-US" dirty="0">
              <a:solidFill>
                <a:prstClr val="black"/>
              </a:solidFill>
            </a:endParaRPr>
          </a:p>
        </p:txBody>
      </p:sp>
    </p:spTree>
    <p:extLst>
      <p:ext uri="{BB962C8B-B14F-4D97-AF65-F5344CB8AC3E}">
        <p14:creationId xmlns:p14="http://schemas.microsoft.com/office/powerpoint/2010/main" val="24022576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solidFill>
                  <a:prstClr val="black"/>
                </a:solidFill>
              </a:rPr>
              <a:pPr/>
              <a:t>54</a:t>
            </a:fld>
            <a:endParaRPr lang="en-US" dirty="0">
              <a:solidFill>
                <a:prstClr val="black"/>
              </a:solidFill>
            </a:endParaRPr>
          </a:p>
        </p:txBody>
      </p:sp>
    </p:spTree>
    <p:extLst>
      <p:ext uri="{BB962C8B-B14F-4D97-AF65-F5344CB8AC3E}">
        <p14:creationId xmlns:p14="http://schemas.microsoft.com/office/powerpoint/2010/main" val="149889272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55</a:t>
            </a:fld>
            <a:endParaRPr lang="en-US" dirty="0"/>
          </a:p>
        </p:txBody>
      </p:sp>
    </p:spTree>
    <p:extLst>
      <p:ext uri="{BB962C8B-B14F-4D97-AF65-F5344CB8AC3E}">
        <p14:creationId xmlns:p14="http://schemas.microsoft.com/office/powerpoint/2010/main" val="182651722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56</a:t>
            </a:fld>
            <a:endParaRPr lang="en-US" dirty="0"/>
          </a:p>
        </p:txBody>
      </p:sp>
    </p:spTree>
    <p:extLst>
      <p:ext uri="{BB962C8B-B14F-4D97-AF65-F5344CB8AC3E}">
        <p14:creationId xmlns:p14="http://schemas.microsoft.com/office/powerpoint/2010/main" val="5135084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57</a:t>
            </a:fld>
            <a:endParaRPr lang="en-US" dirty="0"/>
          </a:p>
        </p:txBody>
      </p:sp>
    </p:spTree>
    <p:extLst>
      <p:ext uri="{BB962C8B-B14F-4D97-AF65-F5344CB8AC3E}">
        <p14:creationId xmlns:p14="http://schemas.microsoft.com/office/powerpoint/2010/main" val="83244913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58</a:t>
            </a:fld>
            <a:endParaRPr lang="en-US" dirty="0"/>
          </a:p>
        </p:txBody>
      </p:sp>
    </p:spTree>
    <p:extLst>
      <p:ext uri="{BB962C8B-B14F-4D97-AF65-F5344CB8AC3E}">
        <p14:creationId xmlns:p14="http://schemas.microsoft.com/office/powerpoint/2010/main" val="21865519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59</a:t>
            </a:fld>
            <a:endParaRPr lang="en-US" dirty="0"/>
          </a:p>
        </p:txBody>
      </p:sp>
    </p:spTree>
    <p:extLst>
      <p:ext uri="{BB962C8B-B14F-4D97-AF65-F5344CB8AC3E}">
        <p14:creationId xmlns:p14="http://schemas.microsoft.com/office/powerpoint/2010/main" val="3076390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6</a:t>
            </a:fld>
            <a:endParaRPr lang="en-US" dirty="0"/>
          </a:p>
        </p:txBody>
      </p:sp>
    </p:spTree>
    <p:extLst>
      <p:ext uri="{BB962C8B-B14F-4D97-AF65-F5344CB8AC3E}">
        <p14:creationId xmlns:p14="http://schemas.microsoft.com/office/powerpoint/2010/main" val="375289395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60</a:t>
            </a:fld>
            <a:endParaRPr lang="en-US" dirty="0"/>
          </a:p>
        </p:txBody>
      </p:sp>
    </p:spTree>
    <p:extLst>
      <p:ext uri="{BB962C8B-B14F-4D97-AF65-F5344CB8AC3E}">
        <p14:creationId xmlns:p14="http://schemas.microsoft.com/office/powerpoint/2010/main" val="310656623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61</a:t>
            </a:fld>
            <a:endParaRPr lang="en-US" dirty="0"/>
          </a:p>
        </p:txBody>
      </p:sp>
    </p:spTree>
    <p:extLst>
      <p:ext uri="{BB962C8B-B14F-4D97-AF65-F5344CB8AC3E}">
        <p14:creationId xmlns:p14="http://schemas.microsoft.com/office/powerpoint/2010/main" val="12896584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62</a:t>
            </a:fld>
            <a:endParaRPr lang="en-US" dirty="0"/>
          </a:p>
        </p:txBody>
      </p:sp>
    </p:spTree>
    <p:extLst>
      <p:ext uri="{BB962C8B-B14F-4D97-AF65-F5344CB8AC3E}">
        <p14:creationId xmlns:p14="http://schemas.microsoft.com/office/powerpoint/2010/main" val="396322833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63</a:t>
            </a:fld>
            <a:endParaRPr lang="en-US" dirty="0"/>
          </a:p>
        </p:txBody>
      </p:sp>
    </p:spTree>
    <p:extLst>
      <p:ext uri="{BB962C8B-B14F-4D97-AF65-F5344CB8AC3E}">
        <p14:creationId xmlns:p14="http://schemas.microsoft.com/office/powerpoint/2010/main" val="211445385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2260B4-7CAC-B846-A43E-2C07DD0DCF18}" type="slidenum">
              <a:rPr lang="en-US" smtClean="0">
                <a:solidFill>
                  <a:prstClr val="black"/>
                </a:solidFill>
              </a:rPr>
              <a:pPr/>
              <a:t>64</a:t>
            </a:fld>
            <a:endParaRPr lang="en-US" dirty="0">
              <a:solidFill>
                <a:prstClr val="black"/>
              </a:solidFill>
            </a:endParaRPr>
          </a:p>
        </p:txBody>
      </p:sp>
    </p:spTree>
    <p:extLst>
      <p:ext uri="{BB962C8B-B14F-4D97-AF65-F5344CB8AC3E}">
        <p14:creationId xmlns:p14="http://schemas.microsoft.com/office/powerpoint/2010/main" val="333467651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C67B18-FC1D-4D2B-A811-3EA409780108}" type="slidenum">
              <a:rPr lang="en-US" smtClean="0">
                <a:solidFill>
                  <a:prstClr val="black"/>
                </a:solidFill>
              </a:rPr>
              <a:pPr/>
              <a:t>65</a:t>
            </a:fld>
            <a:endParaRPr lang="en-US" dirty="0">
              <a:solidFill>
                <a:prstClr val="black"/>
              </a:solidFill>
            </a:endParaRPr>
          </a:p>
        </p:txBody>
      </p:sp>
    </p:spTree>
    <p:extLst>
      <p:ext uri="{BB962C8B-B14F-4D97-AF65-F5344CB8AC3E}">
        <p14:creationId xmlns:p14="http://schemas.microsoft.com/office/powerpoint/2010/main" val="406369894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E1DFD1-8FBD-4681-A52F-767D68E516E2}" type="slidenum">
              <a:rPr lang="en-US">
                <a:solidFill>
                  <a:prstClr val="black"/>
                </a:solidFill>
              </a:rPr>
              <a:pPr/>
              <a:t>66</a:t>
            </a:fld>
            <a:endParaRPr lang="en-US" dirty="0">
              <a:solidFill>
                <a:prstClr val="black"/>
              </a:solidFill>
            </a:endParaRPr>
          </a:p>
        </p:txBody>
      </p:sp>
      <p:sp>
        <p:nvSpPr>
          <p:cNvPr id="193538" name="Rectangle 2"/>
          <p:cNvSpPr>
            <a:spLocks noGrp="1" noRot="1" noChangeAspect="1" noChangeArrowheads="1" noTextEdit="1"/>
          </p:cNvSpPr>
          <p:nvPr>
            <p:ph type="sldImg"/>
          </p:nvPr>
        </p:nvSpPr>
        <p:spPr>
          <a:xfrm>
            <a:off x="1144588" y="685800"/>
            <a:ext cx="4570412" cy="3429000"/>
          </a:xfrm>
          <a:ln/>
        </p:spPr>
      </p:sp>
      <p:sp>
        <p:nvSpPr>
          <p:cNvPr id="19353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849296-0892-40FA-82AF-385F9BC26DC6}" type="slidenum">
              <a:rPr lang="en-US" smtClean="0">
                <a:solidFill>
                  <a:prstClr val="black"/>
                </a:solidFill>
              </a:rPr>
              <a:pPr/>
              <a:t>67</a:t>
            </a:fld>
            <a:endParaRPr lang="en-US" dirty="0">
              <a:solidFill>
                <a:prstClr val="black"/>
              </a:solidFill>
            </a:endParaRPr>
          </a:p>
        </p:txBody>
      </p:sp>
    </p:spTree>
    <p:extLst>
      <p:ext uri="{BB962C8B-B14F-4D97-AF65-F5344CB8AC3E}">
        <p14:creationId xmlns:p14="http://schemas.microsoft.com/office/powerpoint/2010/main" val="428794350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F40B3-ABB0-400D-A29B-412D4A388C01}" type="slidenum">
              <a:rPr lang="en-US" smtClean="0">
                <a:solidFill>
                  <a:prstClr val="black"/>
                </a:solidFill>
              </a:rPr>
              <a:pPr/>
              <a:t>68</a:t>
            </a:fld>
            <a:endParaRPr lang="en-US" dirty="0">
              <a:solidFill>
                <a:prstClr val="black"/>
              </a:solidFill>
            </a:endParaRPr>
          </a:p>
        </p:txBody>
      </p:sp>
    </p:spTree>
    <p:extLst>
      <p:ext uri="{BB962C8B-B14F-4D97-AF65-F5344CB8AC3E}">
        <p14:creationId xmlns:p14="http://schemas.microsoft.com/office/powerpoint/2010/main" val="222824316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69</a:t>
            </a:fld>
            <a:endParaRPr lang="en-US" dirty="0"/>
          </a:p>
        </p:txBody>
      </p:sp>
    </p:spTree>
    <p:extLst>
      <p:ext uri="{BB962C8B-B14F-4D97-AF65-F5344CB8AC3E}">
        <p14:creationId xmlns:p14="http://schemas.microsoft.com/office/powerpoint/2010/main" val="16734092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4739CD-E810-4C15-8157-0950F76979B0}" type="slidenum">
              <a:rPr lang="en-US" smtClean="0"/>
              <a:pPr/>
              <a:t>7</a:t>
            </a:fld>
            <a:endParaRPr lang="en-US" dirty="0"/>
          </a:p>
        </p:txBody>
      </p:sp>
    </p:spTree>
    <p:extLst>
      <p:ext uri="{BB962C8B-B14F-4D97-AF65-F5344CB8AC3E}">
        <p14:creationId xmlns:p14="http://schemas.microsoft.com/office/powerpoint/2010/main" val="53201069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849296-0892-40FA-82AF-385F9BC26DC6}" type="slidenum">
              <a:rPr lang="en-US" smtClean="0">
                <a:solidFill>
                  <a:prstClr val="black"/>
                </a:solidFill>
              </a:rPr>
              <a:pPr/>
              <a:t>70</a:t>
            </a:fld>
            <a:endParaRPr lang="en-US" dirty="0">
              <a:solidFill>
                <a:prstClr val="black"/>
              </a:solidFill>
            </a:endParaRPr>
          </a:p>
        </p:txBody>
      </p:sp>
    </p:spTree>
    <p:extLst>
      <p:ext uri="{BB962C8B-B14F-4D97-AF65-F5344CB8AC3E}">
        <p14:creationId xmlns:p14="http://schemas.microsoft.com/office/powerpoint/2010/main" val="202241213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4F9FA8-AEDB-4498-B14B-748C04FCB5AF}" type="slidenum">
              <a:rPr lang="en-US" smtClean="0">
                <a:solidFill>
                  <a:prstClr val="black"/>
                </a:solidFill>
              </a:rPr>
              <a:pPr/>
              <a:t>71</a:t>
            </a:fld>
            <a:endParaRPr lang="en-US" dirty="0">
              <a:solidFill>
                <a:prstClr val="black"/>
              </a:solidFill>
            </a:endParaRPr>
          </a:p>
        </p:txBody>
      </p:sp>
    </p:spTree>
    <p:extLst>
      <p:ext uri="{BB962C8B-B14F-4D97-AF65-F5344CB8AC3E}">
        <p14:creationId xmlns:p14="http://schemas.microsoft.com/office/powerpoint/2010/main" val="393364834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BC2DA1-9252-4817-A185-6C73E704FBF2}" type="slidenum">
              <a:rPr lang="en-US" smtClean="0">
                <a:solidFill>
                  <a:prstClr val="black"/>
                </a:solidFill>
              </a:rPr>
              <a:pPr/>
              <a:t>72</a:t>
            </a:fld>
            <a:endParaRPr lang="en-US" dirty="0">
              <a:solidFill>
                <a:prstClr val="black"/>
              </a:solidFill>
            </a:endParaRPr>
          </a:p>
        </p:txBody>
      </p:sp>
    </p:spTree>
    <p:extLst>
      <p:ext uri="{BB962C8B-B14F-4D97-AF65-F5344CB8AC3E}">
        <p14:creationId xmlns:p14="http://schemas.microsoft.com/office/powerpoint/2010/main" val="325540980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73</a:t>
            </a:fld>
            <a:endParaRPr lang="en-US" dirty="0"/>
          </a:p>
        </p:txBody>
      </p:sp>
    </p:spTree>
    <p:extLst>
      <p:ext uri="{BB962C8B-B14F-4D97-AF65-F5344CB8AC3E}">
        <p14:creationId xmlns:p14="http://schemas.microsoft.com/office/powerpoint/2010/main" val="344748437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74</a:t>
            </a:fld>
            <a:endParaRPr lang="en-US" dirty="0"/>
          </a:p>
        </p:txBody>
      </p:sp>
    </p:spTree>
    <p:extLst>
      <p:ext uri="{BB962C8B-B14F-4D97-AF65-F5344CB8AC3E}">
        <p14:creationId xmlns:p14="http://schemas.microsoft.com/office/powerpoint/2010/main" val="164118080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pPr/>
              <a:t>75</a:t>
            </a:fld>
            <a:endParaRPr lang="en-US" dirty="0"/>
          </a:p>
        </p:txBody>
      </p:sp>
    </p:spTree>
    <p:extLst>
      <p:ext uri="{BB962C8B-B14F-4D97-AF65-F5344CB8AC3E}">
        <p14:creationId xmlns:p14="http://schemas.microsoft.com/office/powerpoint/2010/main" val="66344658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pPr/>
              <a:t>76</a:t>
            </a:fld>
            <a:endParaRPr lang="en-US" dirty="0"/>
          </a:p>
        </p:txBody>
      </p:sp>
    </p:spTree>
    <p:extLst>
      <p:ext uri="{BB962C8B-B14F-4D97-AF65-F5344CB8AC3E}">
        <p14:creationId xmlns:p14="http://schemas.microsoft.com/office/powerpoint/2010/main" val="245768626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77</a:t>
            </a:fld>
            <a:endParaRPr lang="en-US" dirty="0"/>
          </a:p>
        </p:txBody>
      </p:sp>
    </p:spTree>
    <p:extLst>
      <p:ext uri="{BB962C8B-B14F-4D97-AF65-F5344CB8AC3E}">
        <p14:creationId xmlns:p14="http://schemas.microsoft.com/office/powerpoint/2010/main" val="292315171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78</a:t>
            </a:fld>
            <a:endParaRPr lang="en-US" dirty="0"/>
          </a:p>
        </p:txBody>
      </p:sp>
    </p:spTree>
    <p:extLst>
      <p:ext uri="{BB962C8B-B14F-4D97-AF65-F5344CB8AC3E}">
        <p14:creationId xmlns:p14="http://schemas.microsoft.com/office/powerpoint/2010/main" val="413199753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849296-0892-40FA-82AF-385F9BC26DC6}" type="slidenum">
              <a:rPr lang="en-US" smtClean="0">
                <a:solidFill>
                  <a:prstClr val="black"/>
                </a:solidFill>
              </a:rPr>
              <a:pPr/>
              <a:t>79</a:t>
            </a:fld>
            <a:endParaRPr lang="en-US" dirty="0">
              <a:solidFill>
                <a:prstClr val="black"/>
              </a:solidFill>
            </a:endParaRPr>
          </a:p>
        </p:txBody>
      </p:sp>
    </p:spTree>
    <p:extLst>
      <p:ext uri="{BB962C8B-B14F-4D97-AF65-F5344CB8AC3E}">
        <p14:creationId xmlns:p14="http://schemas.microsoft.com/office/powerpoint/2010/main" val="2440755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068684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80</a:t>
            </a:fld>
            <a:endParaRPr lang="en-US" dirty="0"/>
          </a:p>
        </p:txBody>
      </p:sp>
    </p:spTree>
    <p:extLst>
      <p:ext uri="{BB962C8B-B14F-4D97-AF65-F5344CB8AC3E}">
        <p14:creationId xmlns:p14="http://schemas.microsoft.com/office/powerpoint/2010/main" val="363806276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81</a:t>
            </a:fld>
            <a:endParaRPr lang="en-US" dirty="0"/>
          </a:p>
        </p:txBody>
      </p:sp>
    </p:spTree>
    <p:extLst>
      <p:ext uri="{BB962C8B-B14F-4D97-AF65-F5344CB8AC3E}">
        <p14:creationId xmlns:p14="http://schemas.microsoft.com/office/powerpoint/2010/main" val="74893216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82</a:t>
            </a:fld>
            <a:endParaRPr lang="en-US" dirty="0"/>
          </a:p>
        </p:txBody>
      </p:sp>
    </p:spTree>
    <p:extLst>
      <p:ext uri="{BB962C8B-B14F-4D97-AF65-F5344CB8AC3E}">
        <p14:creationId xmlns:p14="http://schemas.microsoft.com/office/powerpoint/2010/main" val="368430585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83</a:t>
            </a:fld>
            <a:endParaRPr lang="en-US" dirty="0"/>
          </a:p>
        </p:txBody>
      </p:sp>
    </p:spTree>
    <p:extLst>
      <p:ext uri="{BB962C8B-B14F-4D97-AF65-F5344CB8AC3E}">
        <p14:creationId xmlns:p14="http://schemas.microsoft.com/office/powerpoint/2010/main" val="245165125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84</a:t>
            </a:fld>
            <a:endParaRPr lang="en-US" dirty="0"/>
          </a:p>
        </p:txBody>
      </p:sp>
    </p:spTree>
    <p:extLst>
      <p:ext uri="{BB962C8B-B14F-4D97-AF65-F5344CB8AC3E}">
        <p14:creationId xmlns:p14="http://schemas.microsoft.com/office/powerpoint/2010/main" val="362677943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85</a:t>
            </a:fld>
            <a:endParaRPr lang="en-US" dirty="0"/>
          </a:p>
        </p:txBody>
      </p:sp>
    </p:spTree>
    <p:extLst>
      <p:ext uri="{BB962C8B-B14F-4D97-AF65-F5344CB8AC3E}">
        <p14:creationId xmlns:p14="http://schemas.microsoft.com/office/powerpoint/2010/main" val="419584211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86</a:t>
            </a:fld>
            <a:endParaRPr lang="en-US" dirty="0"/>
          </a:p>
        </p:txBody>
      </p:sp>
    </p:spTree>
    <p:extLst>
      <p:ext uri="{BB962C8B-B14F-4D97-AF65-F5344CB8AC3E}">
        <p14:creationId xmlns:p14="http://schemas.microsoft.com/office/powerpoint/2010/main" val="27167779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table lists nominal power estimates for each component, then adds a 30% safety factor overall to estimate a maximum heat removal requirement.</a:t>
            </a:r>
            <a:endParaRPr lang="en-US" dirty="0"/>
          </a:p>
        </p:txBody>
      </p:sp>
      <p:sp>
        <p:nvSpPr>
          <p:cNvPr id="4" name="Slide Number Placeholder 3"/>
          <p:cNvSpPr>
            <a:spLocks noGrp="1"/>
          </p:cNvSpPr>
          <p:nvPr>
            <p:ph type="sldNum" sz="quarter" idx="10"/>
          </p:nvPr>
        </p:nvSpPr>
        <p:spPr/>
        <p:txBody>
          <a:bodyPr/>
          <a:lstStyle/>
          <a:p>
            <a:fld id="{254739CD-E810-4C15-8157-0950F76979B0}" type="slidenum">
              <a:rPr lang="en-US" smtClean="0">
                <a:solidFill>
                  <a:prstClr val="black"/>
                </a:solidFill>
              </a:rPr>
              <a:pPr/>
              <a:t>87</a:t>
            </a:fld>
            <a:endParaRPr lang="en-US" dirty="0">
              <a:solidFill>
                <a:prstClr val="black"/>
              </a:solidFill>
            </a:endParaRPr>
          </a:p>
        </p:txBody>
      </p:sp>
    </p:spTree>
    <p:extLst>
      <p:ext uri="{BB962C8B-B14F-4D97-AF65-F5344CB8AC3E}">
        <p14:creationId xmlns:p14="http://schemas.microsoft.com/office/powerpoint/2010/main" val="266651596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88</a:t>
            </a:fld>
            <a:endParaRPr lang="en-US" dirty="0">
              <a:solidFill>
                <a:prstClr val="black"/>
              </a:solidFill>
            </a:endParaRPr>
          </a:p>
        </p:txBody>
      </p:sp>
    </p:spTree>
    <p:extLst>
      <p:ext uri="{BB962C8B-B14F-4D97-AF65-F5344CB8AC3E}">
        <p14:creationId xmlns:p14="http://schemas.microsoft.com/office/powerpoint/2010/main" val="167242367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89</a:t>
            </a:fld>
            <a:endParaRPr lang="en-US" dirty="0">
              <a:solidFill>
                <a:prstClr val="black"/>
              </a:solidFill>
            </a:endParaRPr>
          </a:p>
        </p:txBody>
      </p:sp>
    </p:spTree>
    <p:extLst>
      <p:ext uri="{BB962C8B-B14F-4D97-AF65-F5344CB8AC3E}">
        <p14:creationId xmlns:p14="http://schemas.microsoft.com/office/powerpoint/2010/main" val="915410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254F-9F57-114D-86BE-FFC886BA4761}" type="slidenum">
              <a:rPr lang="en-US" smtClean="0"/>
              <a:pPr/>
              <a:t>9</a:t>
            </a:fld>
            <a:endParaRPr lang="en-US" dirty="0"/>
          </a:p>
        </p:txBody>
      </p:sp>
    </p:spTree>
    <p:extLst>
      <p:ext uri="{BB962C8B-B14F-4D97-AF65-F5344CB8AC3E}">
        <p14:creationId xmlns:p14="http://schemas.microsoft.com/office/powerpoint/2010/main" val="196042009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90</a:t>
            </a:fld>
            <a:endParaRPr lang="en-US" dirty="0">
              <a:solidFill>
                <a:prstClr val="black"/>
              </a:solidFill>
            </a:endParaRPr>
          </a:p>
        </p:txBody>
      </p:sp>
    </p:spTree>
    <p:extLst>
      <p:ext uri="{BB962C8B-B14F-4D97-AF65-F5344CB8AC3E}">
        <p14:creationId xmlns:p14="http://schemas.microsoft.com/office/powerpoint/2010/main" val="369063797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91</a:t>
            </a:fld>
            <a:endParaRPr lang="en-US" dirty="0">
              <a:solidFill>
                <a:prstClr val="black"/>
              </a:solidFill>
            </a:endParaRPr>
          </a:p>
        </p:txBody>
      </p:sp>
    </p:spTree>
    <p:extLst>
      <p:ext uri="{BB962C8B-B14F-4D97-AF65-F5344CB8AC3E}">
        <p14:creationId xmlns:p14="http://schemas.microsoft.com/office/powerpoint/2010/main" val="137493077"/>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92</a:t>
            </a:fld>
            <a:endParaRPr lang="en-US" dirty="0">
              <a:solidFill>
                <a:prstClr val="black"/>
              </a:solidFill>
            </a:endParaRPr>
          </a:p>
        </p:txBody>
      </p:sp>
    </p:spTree>
    <p:extLst>
      <p:ext uri="{BB962C8B-B14F-4D97-AF65-F5344CB8AC3E}">
        <p14:creationId xmlns:p14="http://schemas.microsoft.com/office/powerpoint/2010/main" val="133538063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93</a:t>
            </a:fld>
            <a:endParaRPr lang="en-US" dirty="0">
              <a:solidFill>
                <a:prstClr val="black"/>
              </a:solidFill>
            </a:endParaRPr>
          </a:p>
        </p:txBody>
      </p:sp>
    </p:spTree>
    <p:extLst>
      <p:ext uri="{BB962C8B-B14F-4D97-AF65-F5344CB8AC3E}">
        <p14:creationId xmlns:p14="http://schemas.microsoft.com/office/powerpoint/2010/main" val="135372680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94</a:t>
            </a:fld>
            <a:endParaRPr lang="en-US" dirty="0">
              <a:solidFill>
                <a:prstClr val="black"/>
              </a:solidFill>
            </a:endParaRPr>
          </a:p>
        </p:txBody>
      </p:sp>
    </p:spTree>
    <p:extLst>
      <p:ext uri="{BB962C8B-B14F-4D97-AF65-F5344CB8AC3E}">
        <p14:creationId xmlns:p14="http://schemas.microsoft.com/office/powerpoint/2010/main" val="281784739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95</a:t>
            </a:fld>
            <a:endParaRPr lang="en-US" dirty="0">
              <a:solidFill>
                <a:prstClr val="black"/>
              </a:solidFill>
            </a:endParaRPr>
          </a:p>
        </p:txBody>
      </p:sp>
    </p:spTree>
    <p:extLst>
      <p:ext uri="{BB962C8B-B14F-4D97-AF65-F5344CB8AC3E}">
        <p14:creationId xmlns:p14="http://schemas.microsoft.com/office/powerpoint/2010/main" val="3034229966"/>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96</a:t>
            </a:fld>
            <a:endParaRPr lang="en-US" dirty="0">
              <a:solidFill>
                <a:prstClr val="black"/>
              </a:solidFill>
            </a:endParaRPr>
          </a:p>
        </p:txBody>
      </p:sp>
    </p:spTree>
    <p:extLst>
      <p:ext uri="{BB962C8B-B14F-4D97-AF65-F5344CB8AC3E}">
        <p14:creationId xmlns:p14="http://schemas.microsoft.com/office/powerpoint/2010/main" val="342581590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97</a:t>
            </a:fld>
            <a:endParaRPr lang="en-US" dirty="0">
              <a:solidFill>
                <a:prstClr val="black"/>
              </a:solidFill>
            </a:endParaRPr>
          </a:p>
        </p:txBody>
      </p:sp>
    </p:spTree>
    <p:extLst>
      <p:ext uri="{BB962C8B-B14F-4D97-AF65-F5344CB8AC3E}">
        <p14:creationId xmlns:p14="http://schemas.microsoft.com/office/powerpoint/2010/main" val="266287331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98</a:t>
            </a:fld>
            <a:endParaRPr lang="en-US" dirty="0">
              <a:solidFill>
                <a:prstClr val="black"/>
              </a:solidFill>
            </a:endParaRPr>
          </a:p>
        </p:txBody>
      </p:sp>
    </p:spTree>
    <p:extLst>
      <p:ext uri="{BB962C8B-B14F-4D97-AF65-F5344CB8AC3E}">
        <p14:creationId xmlns:p14="http://schemas.microsoft.com/office/powerpoint/2010/main" val="3650582857"/>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5B0F2D-57BF-4E51-9ACE-99E0F4DEAF46}" type="slidenum">
              <a:rPr lang="en-US" smtClean="0">
                <a:solidFill>
                  <a:prstClr val="black"/>
                </a:solidFill>
              </a:rPr>
              <a:pPr/>
              <a:t>99</a:t>
            </a:fld>
            <a:endParaRPr lang="en-US" dirty="0">
              <a:solidFill>
                <a:prstClr val="black"/>
              </a:solidFill>
            </a:endParaRPr>
          </a:p>
        </p:txBody>
      </p:sp>
    </p:spTree>
    <p:extLst>
      <p:ext uri="{BB962C8B-B14F-4D97-AF65-F5344CB8AC3E}">
        <p14:creationId xmlns:p14="http://schemas.microsoft.com/office/powerpoint/2010/main" val="4660760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Picture 1"/>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891198" y="4080492"/>
            <a:ext cx="3256247" cy="2777508"/>
          </a:xfrm>
          <a:prstGeom prst="rect">
            <a:avLst/>
          </a:prstGeom>
          <a:noFill/>
          <a:ln w="9525">
            <a:noFill/>
            <a:miter lim="800000"/>
            <a:headEnd/>
            <a:tailEnd/>
          </a:ln>
          <a:effectLst/>
        </p:spPr>
      </p:pic>
      <p:sp>
        <p:nvSpPr>
          <p:cNvPr id="2" name="Title 1"/>
          <p:cNvSpPr>
            <a:spLocks noGrp="1"/>
          </p:cNvSpPr>
          <p:nvPr>
            <p:ph type="ctrTitle"/>
          </p:nvPr>
        </p:nvSpPr>
        <p:spPr>
          <a:xfrm>
            <a:off x="977515" y="970892"/>
            <a:ext cx="7473416" cy="1475091"/>
          </a:xfrm>
          <a:noFill/>
        </p:spPr>
        <p:txBody>
          <a:bodyPr lIns="0" tIns="0" rIns="0" bIns="0">
            <a:normAutofit/>
          </a:bodyPr>
          <a:lstStyle>
            <a:lvl1pPr algn="l">
              <a:defRPr sz="3600" b="0">
                <a:solidFill>
                  <a:schemeClr val="accent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77515" y="2445983"/>
            <a:ext cx="4664981" cy="1340580"/>
          </a:xfrm>
        </p:spPr>
        <p:txBody>
          <a:bodyPr lIns="0" tIns="0" rIns="0" bIns="0" anchor="ctr" anchorCtr="0">
            <a:normAutofit/>
          </a:bodyPr>
          <a:lstStyle>
            <a:lvl1pPr marL="0" indent="0" algn="l">
              <a:spcBef>
                <a:spcPts val="600"/>
              </a:spcBef>
              <a:buNone/>
              <a:defRPr sz="22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6"/>
          <p:cNvSpPr>
            <a:spLocks noGrp="1"/>
          </p:cNvSpPr>
          <p:nvPr>
            <p:ph type="dt" sz="half" idx="10"/>
          </p:nvPr>
        </p:nvSpPr>
        <p:spPr/>
        <p:txBody>
          <a:bodyPr/>
          <a:lstStyle/>
          <a:p>
            <a:r>
              <a:rPr lang="en-US" smtClean="0"/>
              <a:t>Kirk Arndt, June 2013</a:t>
            </a:r>
            <a:endParaRPr lang="en-US" dirty="0"/>
          </a:p>
        </p:txBody>
      </p:sp>
      <p:sp>
        <p:nvSpPr>
          <p:cNvPr id="8" name="Footer Placeholder 7"/>
          <p:cNvSpPr>
            <a:spLocks noGrp="1"/>
          </p:cNvSpPr>
          <p:nvPr>
            <p:ph type="ftr" sz="quarter" idx="11"/>
          </p:nvPr>
        </p:nvSpPr>
        <p:spPr/>
        <p:txBody>
          <a:bodyPr/>
          <a:lstStyle/>
          <a:p>
            <a:r>
              <a:rPr lang="en-US" dirty="0" smtClean="0"/>
              <a:t>Forum on Tracking Detector Mechanics 2013</a:t>
            </a:r>
            <a:endParaRPr lang="en-US" dirty="0"/>
          </a:p>
        </p:txBody>
      </p:sp>
      <p:sp>
        <p:nvSpPr>
          <p:cNvPr id="9" name="Slide Number Placeholder 8"/>
          <p:cNvSpPr>
            <a:spLocks noGrp="1"/>
          </p:cNvSpPr>
          <p:nvPr>
            <p:ph type="sldNum" sz="quarter" idx="12"/>
          </p:nvPr>
        </p:nvSpPr>
        <p:spPr/>
        <p:txBody>
          <a:bodyPr/>
          <a:lstStyle/>
          <a:p>
            <a:fld id="{AB3C1F1C-F708-3F4B-8ECB-6D467F0718B5}" type="slidenum">
              <a:rPr lang="en-US" smtClean="0"/>
              <a:pPr/>
              <a:t>‹#›</a:t>
            </a:fld>
            <a:endParaRPr lang="en-US" dirty="0"/>
          </a:p>
        </p:txBody>
      </p:sp>
      <p:pic>
        <p:nvPicPr>
          <p:cNvPr id="5" name="Picture 4" descr="Vertices-crop.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4080492"/>
            <a:ext cx="5891198" cy="2410522"/>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8043556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3697340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3931068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a:xfrm>
            <a:off x="2743200" y="6245225"/>
            <a:ext cx="3657600" cy="476250"/>
          </a:xfrm>
        </p:spPr>
        <p:txBody>
          <a:bodyPr/>
          <a:lstStyle>
            <a:lvl1pPr>
              <a:defRPr/>
            </a:lvl1p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16E4D90-8CC2-4DF5-B410-F8DC62F14613}" type="slidenum">
              <a:rPr lang="en-US">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2397624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9019547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1733100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0381304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6979654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8895271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32149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2592"/>
            <a:ext cx="2057400" cy="521357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912592"/>
            <a:ext cx="6019800" cy="52135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7656015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25273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0429168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4121049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0719605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a:xfrm>
            <a:off x="2743200" y="6245225"/>
            <a:ext cx="3657600" cy="476250"/>
          </a:xfrm>
        </p:spPr>
        <p:txBody>
          <a:bodyPr/>
          <a:lstStyle>
            <a:lvl1pPr>
              <a:defRPr/>
            </a:lvl1p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16E4D90-8CC2-4DF5-B410-F8DC62F14613}" type="slidenum">
              <a:rPr lang="en-US">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8408019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619324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6750927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5029158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6179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r>
              <a:rPr lang="en-US" smtClean="0"/>
              <a:t>Kirk Arndt, June 2013</a:t>
            </a:r>
            <a:endParaRPr lang="en-US" dirty="0"/>
          </a:p>
        </p:txBody>
      </p:sp>
      <p:sp>
        <p:nvSpPr>
          <p:cNvPr id="5" name="Footer Placeholder 4"/>
          <p:cNvSpPr>
            <a:spLocks noGrp="1"/>
          </p:cNvSpPr>
          <p:nvPr>
            <p:ph type="ftr" sz="quarter" idx="11"/>
          </p:nvPr>
        </p:nvSpPr>
        <p:spPr>
          <a:xfrm>
            <a:off x="2743200" y="6245225"/>
            <a:ext cx="3657600" cy="476250"/>
          </a:xfrm>
        </p:spPr>
        <p:txBody>
          <a:bodyPr/>
          <a:lstStyle>
            <a:lvl1pPr>
              <a:defRPr/>
            </a:lvl1p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16E4D90-8CC2-4DF5-B410-F8DC62F14613}" type="slidenum">
              <a:rPr lang="en-US"/>
              <a:pPr/>
              <a:t>‹#›</a:t>
            </a:fld>
            <a:endParaRPr lang="en-US" dirty="0"/>
          </a:p>
        </p:txBody>
      </p:sp>
    </p:spTree>
    <p:extLst>
      <p:ext uri="{BB962C8B-B14F-4D97-AF65-F5344CB8AC3E}">
        <p14:creationId xmlns:p14="http://schemas.microsoft.com/office/powerpoint/2010/main" val="73961294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6797437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4163695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9807376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9816039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3519387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1674168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197971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a:xfrm>
            <a:off x="2743200" y="6245225"/>
            <a:ext cx="3657600" cy="476250"/>
          </a:xfrm>
        </p:spPr>
        <p:txBody>
          <a:bodyPr/>
          <a:lstStyle>
            <a:lvl1pPr>
              <a:defRPr/>
            </a:lvl1p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16E4D90-8CC2-4DF5-B410-F8DC62F14613}" type="slidenum">
              <a:rPr lang="en-US">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59987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Picture 1"/>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891198" y="4080492"/>
            <a:ext cx="3256247" cy="2777508"/>
          </a:xfrm>
          <a:prstGeom prst="rect">
            <a:avLst/>
          </a:prstGeom>
          <a:noFill/>
          <a:ln w="9525">
            <a:noFill/>
            <a:miter lim="800000"/>
            <a:headEnd/>
            <a:tailEnd/>
          </a:ln>
          <a:effectLst/>
        </p:spPr>
      </p:pic>
      <p:sp>
        <p:nvSpPr>
          <p:cNvPr id="2" name="Title 1"/>
          <p:cNvSpPr>
            <a:spLocks noGrp="1"/>
          </p:cNvSpPr>
          <p:nvPr>
            <p:ph type="ctrTitle"/>
          </p:nvPr>
        </p:nvSpPr>
        <p:spPr>
          <a:xfrm>
            <a:off x="977515" y="970892"/>
            <a:ext cx="7473416" cy="1475091"/>
          </a:xfrm>
          <a:noFill/>
        </p:spPr>
        <p:txBody>
          <a:bodyPr lIns="0" tIns="0" rIns="0" bIns="0">
            <a:normAutofit/>
          </a:bodyPr>
          <a:lstStyle>
            <a:lvl1pPr algn="l">
              <a:defRPr sz="3600" b="0">
                <a:solidFill>
                  <a:schemeClr val="accent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77515" y="2445983"/>
            <a:ext cx="4664981" cy="1340580"/>
          </a:xfrm>
        </p:spPr>
        <p:txBody>
          <a:bodyPr lIns="0" tIns="0" rIns="0" bIns="0" anchor="ctr" anchorCtr="0">
            <a:normAutofit/>
          </a:bodyPr>
          <a:lstStyle>
            <a:lvl1pPr marL="0" indent="0" algn="l">
              <a:spcBef>
                <a:spcPts val="600"/>
              </a:spcBef>
              <a:buNone/>
              <a:defRPr sz="22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6"/>
          <p:cNvSpPr>
            <a:spLocks noGrp="1"/>
          </p:cNvSpPr>
          <p:nvPr>
            <p:ph type="dt" sz="half" idx="10"/>
          </p:nvPr>
        </p:nvSpPr>
        <p:spPr/>
        <p:txBody>
          <a:bodyPr/>
          <a:lstStyle/>
          <a:p>
            <a:r>
              <a:rPr lang="en-US" smtClean="0"/>
              <a:t>Kirk Arndt, June 2013</a:t>
            </a:r>
            <a:endParaRPr lang="en-US" dirty="0"/>
          </a:p>
        </p:txBody>
      </p:sp>
      <p:sp>
        <p:nvSpPr>
          <p:cNvPr id="8" name="Footer Placeholder 7"/>
          <p:cNvSpPr>
            <a:spLocks noGrp="1"/>
          </p:cNvSpPr>
          <p:nvPr>
            <p:ph type="ftr" sz="quarter" idx="11"/>
          </p:nvPr>
        </p:nvSpPr>
        <p:spPr/>
        <p:txBody>
          <a:bodyPr/>
          <a:lstStyle/>
          <a:p>
            <a:r>
              <a:rPr lang="en-US" dirty="0" smtClean="0"/>
              <a:t>Forum on Tracking Detector Mechanics 2013</a:t>
            </a:r>
            <a:endParaRPr lang="en-US" dirty="0"/>
          </a:p>
        </p:txBody>
      </p:sp>
      <p:sp>
        <p:nvSpPr>
          <p:cNvPr id="9" name="Slide Number Placeholder 8"/>
          <p:cNvSpPr>
            <a:spLocks noGrp="1"/>
          </p:cNvSpPr>
          <p:nvPr>
            <p:ph type="sldNum" sz="quarter" idx="12"/>
          </p:nvPr>
        </p:nvSpPr>
        <p:spPr/>
        <p:txBody>
          <a:bodyPr/>
          <a:lstStyle/>
          <a:p>
            <a:fld id="{AB3C1F1C-F708-3F4B-8ECB-6D467F0718B5}" type="slidenum">
              <a:rPr lang="en-US" smtClean="0"/>
              <a:pPr/>
              <a:t>‹#›</a:t>
            </a:fld>
            <a:endParaRPr lang="en-US" dirty="0"/>
          </a:p>
        </p:txBody>
      </p:sp>
      <p:pic>
        <p:nvPicPr>
          <p:cNvPr id="5" name="Picture 4" descr="Vertices-crop.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4080492"/>
            <a:ext cx="5891198" cy="2410522"/>
          </a:xfrm>
          <a:prstGeom prst="rect">
            <a:avLst/>
          </a:prstGeom>
        </p:spPr>
      </p:pic>
    </p:spTree>
    <p:extLst>
      <p:ext uri="{BB962C8B-B14F-4D97-AF65-F5344CB8AC3E}">
        <p14:creationId xmlns:p14="http://schemas.microsoft.com/office/powerpoint/2010/main" val="9988111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
        <p:nvSpPr>
          <p:cNvPr id="8"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15464386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
        <p:nvSpPr>
          <p:cNvPr id="9" name="Title Placeholder 1"/>
          <p:cNvSpPr txBox="1">
            <a:spLocks/>
          </p:cNvSpPr>
          <p:nvPr userDrawn="1"/>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lvl1pPr algn="l" defTabSz="457200" rtl="0" eaLnBrk="1" latinLnBrk="0" hangingPunct="1">
              <a:spcBef>
                <a:spcPct val="0"/>
              </a:spcBef>
              <a:buNone/>
              <a:defRPr sz="3200" kern="1200">
                <a:solidFill>
                  <a:schemeClr val="accent2"/>
                </a:solidFill>
                <a:latin typeface="Arial"/>
                <a:ea typeface="+mj-ea"/>
                <a:cs typeface="Arial"/>
              </a:defRPr>
            </a:lvl1pPr>
          </a:lstStyle>
          <a:p>
            <a:r>
              <a:rPr lang="en-US" dirty="0" smtClean="0">
                <a:solidFill>
                  <a:srgbClr val="D50001"/>
                </a:solidFill>
              </a:rPr>
              <a:t>Click to edit Master title style</a:t>
            </a:r>
            <a:endParaRPr lang="en-US" dirty="0">
              <a:solidFill>
                <a:srgbClr val="D50001"/>
              </a:solidFill>
            </a:endParaRPr>
          </a:p>
        </p:txBody>
      </p:sp>
    </p:spTree>
    <p:extLst>
      <p:ext uri="{BB962C8B-B14F-4D97-AF65-F5344CB8AC3E}">
        <p14:creationId xmlns:p14="http://schemas.microsoft.com/office/powerpoint/2010/main" val="712801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1903" y="1129572"/>
            <a:ext cx="3883004" cy="5226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79985" y="1129572"/>
            <a:ext cx="3911518" cy="5226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
        <p:nvSpPr>
          <p:cNvPr id="8"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9092920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Kirk Arndt, June 2013</a:t>
            </a:r>
            <a:endParaRPr lang="en-US" dirty="0"/>
          </a:p>
        </p:txBody>
      </p:sp>
      <p:sp>
        <p:nvSpPr>
          <p:cNvPr id="8" name="Footer Placeholder 7"/>
          <p:cNvSpPr>
            <a:spLocks noGrp="1"/>
          </p:cNvSpPr>
          <p:nvPr>
            <p:ph type="ftr" sz="quarter" idx="11"/>
          </p:nvPr>
        </p:nvSpPr>
        <p:spPr/>
        <p:txBody>
          <a:bodyPr/>
          <a:lstStyle/>
          <a:p>
            <a:r>
              <a:rPr lang="en-US" dirty="0" smtClean="0"/>
              <a:t>Forum on Tracking Detector Mechanics 2013</a:t>
            </a:r>
            <a:endParaRPr lang="en-US" dirty="0"/>
          </a:p>
        </p:txBody>
      </p:sp>
      <p:sp>
        <p:nvSpPr>
          <p:cNvPr id="9" name="Slide Number Placeholder 8"/>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2621821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Kirk Arndt, June 2013</a:t>
            </a:r>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28637855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Kirk Arndt, June 2013</a:t>
            </a:r>
            <a:endParaRPr lang="en-US" dirty="0"/>
          </a:p>
        </p:txBody>
      </p:sp>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1055979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a:xfrm>
            <a:off x="2660346" y="6506044"/>
            <a:ext cx="4166089" cy="366986"/>
          </a:xfrm>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
        <p:nvSpPr>
          <p:cNvPr id="8" name="Title Placeholder 1"/>
          <p:cNvSpPr>
            <a:spLocks noGrp="1"/>
          </p:cNvSpPr>
          <p:nvPr>
            <p:ph type="title"/>
          </p:nvPr>
        </p:nvSpPr>
        <p:spPr>
          <a:xfrm>
            <a:off x="1774437" y="110440"/>
            <a:ext cx="5966118"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2592"/>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912592"/>
            <a:ext cx="5111750" cy="52135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074642"/>
            <a:ext cx="3008313" cy="405152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7506242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906209"/>
            <a:ext cx="5486400" cy="38213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25663224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16118904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2592"/>
            <a:ext cx="2057400" cy="521357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912592"/>
            <a:ext cx="6019800" cy="52135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41318081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Picture 1"/>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891198" y="4080492"/>
            <a:ext cx="3256247" cy="2777508"/>
          </a:xfrm>
          <a:prstGeom prst="rect">
            <a:avLst/>
          </a:prstGeom>
          <a:noFill/>
          <a:ln w="9525">
            <a:noFill/>
            <a:miter lim="800000"/>
            <a:headEnd/>
            <a:tailEnd/>
          </a:ln>
          <a:effectLst/>
        </p:spPr>
      </p:pic>
      <p:sp>
        <p:nvSpPr>
          <p:cNvPr id="2" name="Title 1"/>
          <p:cNvSpPr>
            <a:spLocks noGrp="1"/>
          </p:cNvSpPr>
          <p:nvPr>
            <p:ph type="ctrTitle"/>
          </p:nvPr>
        </p:nvSpPr>
        <p:spPr>
          <a:xfrm>
            <a:off x="977515" y="970892"/>
            <a:ext cx="7473416" cy="1475091"/>
          </a:xfrm>
          <a:noFill/>
        </p:spPr>
        <p:txBody>
          <a:bodyPr lIns="0" tIns="0" rIns="0" bIns="0">
            <a:normAutofit/>
          </a:bodyPr>
          <a:lstStyle>
            <a:lvl1pPr algn="l">
              <a:defRPr sz="3600" b="0">
                <a:solidFill>
                  <a:schemeClr val="accent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77515" y="2445983"/>
            <a:ext cx="4664981" cy="1340580"/>
          </a:xfrm>
        </p:spPr>
        <p:txBody>
          <a:bodyPr lIns="0" tIns="0" rIns="0" bIns="0" anchor="ctr" anchorCtr="0">
            <a:normAutofit/>
          </a:bodyPr>
          <a:lstStyle>
            <a:lvl1pPr marL="0" indent="0" algn="l">
              <a:spcBef>
                <a:spcPts val="600"/>
              </a:spcBef>
              <a:buNone/>
              <a:defRPr sz="22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6"/>
          <p:cNvSpPr>
            <a:spLocks noGrp="1"/>
          </p:cNvSpPr>
          <p:nvPr>
            <p:ph type="dt" sz="half" idx="10"/>
          </p:nvPr>
        </p:nvSpPr>
        <p:spPr/>
        <p:txBody>
          <a:bodyPr/>
          <a:lstStyle/>
          <a:p>
            <a:r>
              <a:rPr lang="en-US" smtClean="0"/>
              <a:t>Kirk Arndt, June 2013</a:t>
            </a:r>
            <a:endParaRPr lang="en-US" dirty="0"/>
          </a:p>
        </p:txBody>
      </p:sp>
      <p:sp>
        <p:nvSpPr>
          <p:cNvPr id="8" name="Footer Placeholder 7"/>
          <p:cNvSpPr>
            <a:spLocks noGrp="1"/>
          </p:cNvSpPr>
          <p:nvPr>
            <p:ph type="ftr" sz="quarter" idx="11"/>
          </p:nvPr>
        </p:nvSpPr>
        <p:spPr/>
        <p:txBody>
          <a:bodyPr/>
          <a:lstStyle>
            <a:lvl1pPr>
              <a:defRPr/>
            </a:lvl1pPr>
          </a:lstStyle>
          <a:p>
            <a:r>
              <a:rPr lang="en-US" dirty="0" smtClean="0"/>
              <a:t>Forum on Tracking Detector Mechanics 2013</a:t>
            </a:r>
          </a:p>
        </p:txBody>
      </p:sp>
      <p:sp>
        <p:nvSpPr>
          <p:cNvPr id="9" name="Slide Number Placeholder 8"/>
          <p:cNvSpPr>
            <a:spLocks noGrp="1"/>
          </p:cNvSpPr>
          <p:nvPr>
            <p:ph type="sldNum" sz="quarter" idx="12"/>
          </p:nvPr>
        </p:nvSpPr>
        <p:spPr/>
        <p:txBody>
          <a:bodyPr/>
          <a:lstStyle/>
          <a:p>
            <a:fld id="{AB3C1F1C-F708-3F4B-8ECB-6D467F0718B5}" type="slidenum">
              <a:rPr lang="en-US" smtClean="0"/>
              <a:pPr/>
              <a:t>‹#›</a:t>
            </a:fld>
            <a:endParaRPr lang="en-US" dirty="0"/>
          </a:p>
        </p:txBody>
      </p:sp>
      <p:pic>
        <p:nvPicPr>
          <p:cNvPr id="5" name="Picture 4" descr="Vertices-crop.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4080492"/>
            <a:ext cx="5891198" cy="2410522"/>
          </a:xfrm>
          <a:prstGeom prst="rect">
            <a:avLst/>
          </a:prstGeom>
        </p:spPr>
      </p:pic>
      <p:pic>
        <p:nvPicPr>
          <p:cNvPr id="10" name="Picture 9" descr="Screen shot 2012-03-04 at 9.51.35 AM   Mar 4.png"/>
          <p:cNvPicPr>
            <a:picLocks noChangeAspect="1"/>
          </p:cNvPicPr>
          <p:nvPr userDrawn="1"/>
        </p:nvPicPr>
        <p:blipFill>
          <a:blip r:embed="rId4"/>
          <a:stretch>
            <a:fillRect/>
          </a:stretch>
        </p:blipFill>
        <p:spPr>
          <a:xfrm>
            <a:off x="6094546" y="2654573"/>
            <a:ext cx="2596697" cy="463469"/>
          </a:xfrm>
          <a:prstGeom prst="rect">
            <a:avLst/>
          </a:prstGeom>
        </p:spPr>
      </p:pic>
      <p:pic>
        <p:nvPicPr>
          <p:cNvPr id="11" name="Picture 10"/>
          <p:cNvPicPr>
            <a:picLocks noChangeAspect="1"/>
          </p:cNvPicPr>
          <p:nvPr userDrawn="1"/>
        </p:nvPicPr>
        <p:blipFill>
          <a:blip r:embed="rId5"/>
          <a:stretch>
            <a:fillRect/>
          </a:stretch>
        </p:blipFill>
        <p:spPr>
          <a:xfrm>
            <a:off x="6162725" y="3167539"/>
            <a:ext cx="2606222" cy="472045"/>
          </a:xfrm>
          <a:prstGeom prst="rect">
            <a:avLst/>
          </a:prstGeom>
        </p:spPr>
      </p:pic>
    </p:spTree>
    <p:extLst>
      <p:ext uri="{BB962C8B-B14F-4D97-AF65-F5344CB8AC3E}">
        <p14:creationId xmlns:p14="http://schemas.microsoft.com/office/powerpoint/2010/main" val="2935467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
        <p:nvSpPr>
          <p:cNvPr id="8"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16822773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
        <p:nvSpPr>
          <p:cNvPr id="9" name="Title Placeholder 1"/>
          <p:cNvSpPr txBox="1">
            <a:spLocks/>
          </p:cNvSpPr>
          <p:nvPr userDrawn="1"/>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lvl1pPr algn="l" defTabSz="457200" rtl="0" eaLnBrk="1" latinLnBrk="0" hangingPunct="1">
              <a:spcBef>
                <a:spcPct val="0"/>
              </a:spcBef>
              <a:buNone/>
              <a:defRPr sz="3200" kern="1200">
                <a:solidFill>
                  <a:schemeClr val="accent2"/>
                </a:solidFill>
                <a:latin typeface="Arial"/>
                <a:ea typeface="+mj-ea"/>
                <a:cs typeface="Arial"/>
              </a:defRPr>
            </a:lvl1pPr>
          </a:lstStyle>
          <a:p>
            <a:r>
              <a:rPr lang="en-US" dirty="0" smtClean="0">
                <a:solidFill>
                  <a:srgbClr val="D50001"/>
                </a:solidFill>
              </a:rPr>
              <a:t>Click to edit Master title style</a:t>
            </a:r>
            <a:endParaRPr lang="en-US" dirty="0">
              <a:solidFill>
                <a:srgbClr val="D50001"/>
              </a:solidFill>
            </a:endParaRPr>
          </a:p>
        </p:txBody>
      </p:sp>
    </p:spTree>
    <p:extLst>
      <p:ext uri="{BB962C8B-B14F-4D97-AF65-F5344CB8AC3E}">
        <p14:creationId xmlns:p14="http://schemas.microsoft.com/office/powerpoint/2010/main" val="31955840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1903" y="1129572"/>
            <a:ext cx="3883004" cy="5226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79985" y="1129572"/>
            <a:ext cx="3911518" cy="5226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
        <p:nvSpPr>
          <p:cNvPr id="8"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346905781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Kirk Arndt, June 2013</a:t>
            </a:r>
            <a:endParaRPr lang="en-US" dirty="0"/>
          </a:p>
        </p:txBody>
      </p:sp>
      <p:sp>
        <p:nvSpPr>
          <p:cNvPr id="8" name="Footer Placeholder 7"/>
          <p:cNvSpPr>
            <a:spLocks noGrp="1"/>
          </p:cNvSpPr>
          <p:nvPr>
            <p:ph type="ftr" sz="quarter" idx="11"/>
          </p:nvPr>
        </p:nvSpPr>
        <p:spPr/>
        <p:txBody>
          <a:bodyPr/>
          <a:lstStyle/>
          <a:p>
            <a:r>
              <a:rPr lang="en-US" dirty="0" smtClean="0"/>
              <a:t>Forum on Tracking Detector Mechanics 2013</a:t>
            </a:r>
            <a:endParaRPr lang="en-US" dirty="0"/>
          </a:p>
        </p:txBody>
      </p:sp>
      <p:sp>
        <p:nvSpPr>
          <p:cNvPr id="9" name="Slide Number Placeholder 8"/>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2098893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Kirk Arndt, June 2013</a:t>
            </a:r>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2198851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a:xfrm>
            <a:off x="2660346" y="6491014"/>
            <a:ext cx="4166089" cy="366986"/>
          </a:xfrm>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
        <p:nvSpPr>
          <p:cNvPr id="9" name="Title Placeholder 1"/>
          <p:cNvSpPr txBox="1">
            <a:spLocks/>
          </p:cNvSpPr>
          <p:nvPr userDrawn="1"/>
        </p:nvSpPr>
        <p:spPr>
          <a:xfrm>
            <a:off x="1774437" y="110440"/>
            <a:ext cx="5996178"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lvl1pPr algn="l" defTabSz="457200" rtl="0" eaLnBrk="1" latinLnBrk="0" hangingPunct="1">
              <a:spcBef>
                <a:spcPct val="0"/>
              </a:spcBef>
              <a:buNone/>
              <a:defRPr sz="3200" kern="1200">
                <a:solidFill>
                  <a:schemeClr val="accent2"/>
                </a:solidFill>
                <a:latin typeface="Arial"/>
                <a:ea typeface="+mj-ea"/>
                <a:cs typeface="Arial"/>
              </a:defRPr>
            </a:lvl1pPr>
          </a:lstStyle>
          <a:p>
            <a:r>
              <a:rPr lang="en-US" dirty="0" smtClean="0"/>
              <a:t>Click to edit Master title style</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Kirk Arndt, June 2013</a:t>
            </a:r>
            <a:endParaRPr lang="en-US" dirty="0"/>
          </a:p>
        </p:txBody>
      </p:sp>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1133103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2592"/>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912592"/>
            <a:ext cx="5111750" cy="52135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074642"/>
            <a:ext cx="3008313" cy="405152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30963153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906209"/>
            <a:ext cx="5486400" cy="38213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30422406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36929486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2592"/>
            <a:ext cx="2057400" cy="521357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912592"/>
            <a:ext cx="6019800" cy="52135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13489940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Picture 1"/>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891198" y="4080492"/>
            <a:ext cx="3256247" cy="2777508"/>
          </a:xfrm>
          <a:prstGeom prst="rect">
            <a:avLst/>
          </a:prstGeom>
          <a:noFill/>
          <a:ln w="9525">
            <a:noFill/>
            <a:miter lim="800000"/>
            <a:headEnd/>
            <a:tailEnd/>
          </a:ln>
          <a:effectLst/>
        </p:spPr>
      </p:pic>
      <p:sp>
        <p:nvSpPr>
          <p:cNvPr id="2" name="Title 1"/>
          <p:cNvSpPr>
            <a:spLocks noGrp="1"/>
          </p:cNvSpPr>
          <p:nvPr>
            <p:ph type="ctrTitle"/>
          </p:nvPr>
        </p:nvSpPr>
        <p:spPr>
          <a:xfrm>
            <a:off x="977515" y="970892"/>
            <a:ext cx="7473416" cy="1475091"/>
          </a:xfrm>
          <a:noFill/>
        </p:spPr>
        <p:txBody>
          <a:bodyPr lIns="0" tIns="0" rIns="0" bIns="0">
            <a:normAutofit/>
          </a:bodyPr>
          <a:lstStyle>
            <a:lvl1pPr algn="l">
              <a:defRPr sz="3600" b="0">
                <a:solidFill>
                  <a:schemeClr val="accent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77515" y="2445983"/>
            <a:ext cx="4664981" cy="1340580"/>
          </a:xfrm>
        </p:spPr>
        <p:txBody>
          <a:bodyPr lIns="0" tIns="0" rIns="0" bIns="0" anchor="ctr" anchorCtr="0">
            <a:normAutofit/>
          </a:bodyPr>
          <a:lstStyle>
            <a:lvl1pPr marL="0" indent="0" algn="l">
              <a:spcBef>
                <a:spcPts val="600"/>
              </a:spcBef>
              <a:buNone/>
              <a:defRPr sz="22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6"/>
          <p:cNvSpPr>
            <a:spLocks noGrp="1"/>
          </p:cNvSpPr>
          <p:nvPr>
            <p:ph type="dt" sz="half" idx="10"/>
          </p:nvPr>
        </p:nvSpPr>
        <p:spPr/>
        <p:txBody>
          <a:bodyPr/>
          <a:lstStyle/>
          <a:p>
            <a:r>
              <a:rPr lang="en-US" smtClean="0"/>
              <a:t>Kirk Arndt, June 2013</a:t>
            </a:r>
            <a:endParaRPr lang="en-US" dirty="0"/>
          </a:p>
        </p:txBody>
      </p:sp>
      <p:sp>
        <p:nvSpPr>
          <p:cNvPr id="8" name="Footer Placeholder 7"/>
          <p:cNvSpPr>
            <a:spLocks noGrp="1"/>
          </p:cNvSpPr>
          <p:nvPr>
            <p:ph type="ftr" sz="quarter" idx="11"/>
          </p:nvPr>
        </p:nvSpPr>
        <p:spPr/>
        <p:txBody>
          <a:bodyPr/>
          <a:lstStyle>
            <a:lvl1pPr>
              <a:defRPr/>
            </a:lvl1pPr>
          </a:lstStyle>
          <a:p>
            <a:r>
              <a:rPr lang="en-US" dirty="0" smtClean="0"/>
              <a:t>Forum on Tracking Detector Mechanics 2013</a:t>
            </a:r>
          </a:p>
        </p:txBody>
      </p:sp>
      <p:sp>
        <p:nvSpPr>
          <p:cNvPr id="9" name="Slide Number Placeholder 8"/>
          <p:cNvSpPr>
            <a:spLocks noGrp="1"/>
          </p:cNvSpPr>
          <p:nvPr>
            <p:ph type="sldNum" sz="quarter" idx="12"/>
          </p:nvPr>
        </p:nvSpPr>
        <p:spPr/>
        <p:txBody>
          <a:bodyPr/>
          <a:lstStyle/>
          <a:p>
            <a:fld id="{AB3C1F1C-F708-3F4B-8ECB-6D467F0718B5}" type="slidenum">
              <a:rPr lang="en-US" smtClean="0"/>
              <a:pPr/>
              <a:t>‹#›</a:t>
            </a:fld>
            <a:endParaRPr lang="en-US" dirty="0"/>
          </a:p>
        </p:txBody>
      </p:sp>
      <p:pic>
        <p:nvPicPr>
          <p:cNvPr id="5" name="Picture 4" descr="Vertices-crop.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4080492"/>
            <a:ext cx="5891198" cy="2410522"/>
          </a:xfrm>
          <a:prstGeom prst="rect">
            <a:avLst/>
          </a:prstGeom>
        </p:spPr>
      </p:pic>
      <p:pic>
        <p:nvPicPr>
          <p:cNvPr id="10" name="Picture 9" descr="Screen shot 2012-03-04 at 9.51.35 AM   Mar 4.png"/>
          <p:cNvPicPr>
            <a:picLocks noChangeAspect="1"/>
          </p:cNvPicPr>
          <p:nvPr userDrawn="1"/>
        </p:nvPicPr>
        <p:blipFill>
          <a:blip r:embed="rId4"/>
          <a:stretch>
            <a:fillRect/>
          </a:stretch>
        </p:blipFill>
        <p:spPr>
          <a:xfrm>
            <a:off x="6094546" y="2654573"/>
            <a:ext cx="2596697" cy="463469"/>
          </a:xfrm>
          <a:prstGeom prst="rect">
            <a:avLst/>
          </a:prstGeom>
        </p:spPr>
      </p:pic>
      <p:pic>
        <p:nvPicPr>
          <p:cNvPr id="11" name="Picture 10"/>
          <p:cNvPicPr>
            <a:picLocks noChangeAspect="1"/>
          </p:cNvPicPr>
          <p:nvPr userDrawn="1"/>
        </p:nvPicPr>
        <p:blipFill>
          <a:blip r:embed="rId5"/>
          <a:stretch>
            <a:fillRect/>
          </a:stretch>
        </p:blipFill>
        <p:spPr>
          <a:xfrm>
            <a:off x="6162725" y="3167539"/>
            <a:ext cx="2606222" cy="472045"/>
          </a:xfrm>
          <a:prstGeom prst="rect">
            <a:avLst/>
          </a:prstGeom>
        </p:spPr>
      </p:pic>
    </p:spTree>
    <p:extLst>
      <p:ext uri="{BB962C8B-B14F-4D97-AF65-F5344CB8AC3E}">
        <p14:creationId xmlns:p14="http://schemas.microsoft.com/office/powerpoint/2010/main" val="2816074114"/>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
        <p:nvSpPr>
          <p:cNvPr id="8"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25880270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
        <p:nvSpPr>
          <p:cNvPr id="9" name="Title Placeholder 1"/>
          <p:cNvSpPr txBox="1">
            <a:spLocks/>
          </p:cNvSpPr>
          <p:nvPr userDrawn="1"/>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lvl1pPr algn="l" defTabSz="457200" rtl="0" eaLnBrk="1" latinLnBrk="0" hangingPunct="1">
              <a:spcBef>
                <a:spcPct val="0"/>
              </a:spcBef>
              <a:buNone/>
              <a:defRPr sz="3200" kern="1200">
                <a:solidFill>
                  <a:schemeClr val="accent2"/>
                </a:solidFill>
                <a:latin typeface="Arial"/>
                <a:ea typeface="+mj-ea"/>
                <a:cs typeface="Arial"/>
              </a:defRPr>
            </a:lvl1pPr>
          </a:lstStyle>
          <a:p>
            <a:r>
              <a:rPr lang="en-US" dirty="0" smtClean="0">
                <a:solidFill>
                  <a:srgbClr val="D50001"/>
                </a:solidFill>
              </a:rPr>
              <a:t>Click to edit Master title style</a:t>
            </a:r>
            <a:endParaRPr lang="en-US" dirty="0">
              <a:solidFill>
                <a:srgbClr val="D50001"/>
              </a:solidFill>
            </a:endParaRPr>
          </a:p>
        </p:txBody>
      </p:sp>
    </p:spTree>
    <p:extLst>
      <p:ext uri="{BB962C8B-B14F-4D97-AF65-F5344CB8AC3E}">
        <p14:creationId xmlns:p14="http://schemas.microsoft.com/office/powerpoint/2010/main" val="8174509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1903" y="1129572"/>
            <a:ext cx="3883004" cy="5226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79985" y="1129572"/>
            <a:ext cx="3911518" cy="5226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
        <p:nvSpPr>
          <p:cNvPr id="8"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190123078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Kirk Arndt, June 2013</a:t>
            </a:r>
            <a:endParaRPr lang="en-US" dirty="0"/>
          </a:p>
        </p:txBody>
      </p:sp>
      <p:sp>
        <p:nvSpPr>
          <p:cNvPr id="8" name="Footer Placeholder 7"/>
          <p:cNvSpPr>
            <a:spLocks noGrp="1"/>
          </p:cNvSpPr>
          <p:nvPr>
            <p:ph type="ftr" sz="quarter" idx="11"/>
          </p:nvPr>
        </p:nvSpPr>
        <p:spPr/>
        <p:txBody>
          <a:bodyPr/>
          <a:lstStyle/>
          <a:p>
            <a:r>
              <a:rPr lang="en-US" dirty="0" smtClean="0"/>
              <a:t>Forum on Tracking Detector Mechanics 2013</a:t>
            </a:r>
            <a:endParaRPr lang="en-US" dirty="0"/>
          </a:p>
        </p:txBody>
      </p:sp>
      <p:sp>
        <p:nvSpPr>
          <p:cNvPr id="9" name="Slide Number Placeholder 8"/>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3550655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1903" y="1129572"/>
            <a:ext cx="3883004" cy="5226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79985" y="1129572"/>
            <a:ext cx="3911518" cy="5226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
        <p:nvSpPr>
          <p:cNvPr id="8" name="Title Placeholder 1"/>
          <p:cNvSpPr>
            <a:spLocks noGrp="1"/>
          </p:cNvSpPr>
          <p:nvPr>
            <p:ph type="title"/>
          </p:nvPr>
        </p:nvSpPr>
        <p:spPr>
          <a:xfrm>
            <a:off x="1774437" y="110440"/>
            <a:ext cx="5988663"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Kirk Arndt, June 2013</a:t>
            </a:r>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20206977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Kirk Arndt, June 2013</a:t>
            </a:r>
            <a:endParaRPr lang="en-US" dirty="0"/>
          </a:p>
        </p:txBody>
      </p:sp>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16254317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2592"/>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912592"/>
            <a:ext cx="5111750" cy="52135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074642"/>
            <a:ext cx="3008313" cy="405152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33642006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906209"/>
            <a:ext cx="5486400" cy="38213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28373421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28817946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2592"/>
            <a:ext cx="2057400" cy="521357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912592"/>
            <a:ext cx="6019800" cy="52135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Kirk Arndt, June 2013</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AB3C1F1C-F708-3F4B-8ECB-6D467F0718B5}" type="slidenum">
              <a:rPr lang="en-US" smtClean="0"/>
              <a:pPr/>
              <a:t>‹#›</a:t>
            </a:fld>
            <a:endParaRPr lang="en-US" dirty="0"/>
          </a:p>
        </p:txBody>
      </p:sp>
    </p:spTree>
    <p:extLst>
      <p:ext uri="{BB962C8B-B14F-4D97-AF65-F5344CB8AC3E}">
        <p14:creationId xmlns:p14="http://schemas.microsoft.com/office/powerpoint/2010/main" val="22247896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9231087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198668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624958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42919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74437" y="110440"/>
            <a:ext cx="5981148" cy="69981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Kirk Arndt, June 2013</a:t>
            </a:r>
            <a:endParaRPr lang="en-US" dirty="0"/>
          </a:p>
        </p:txBody>
      </p:sp>
      <p:sp>
        <p:nvSpPr>
          <p:cNvPr id="8" name="Footer Placeholder 7"/>
          <p:cNvSpPr>
            <a:spLocks noGrp="1"/>
          </p:cNvSpPr>
          <p:nvPr>
            <p:ph type="ftr" sz="quarter" idx="11"/>
          </p:nvPr>
        </p:nvSpPr>
        <p:spPr/>
        <p:txBody>
          <a:bodyPr/>
          <a:lstStyle/>
          <a:p>
            <a:r>
              <a:rPr lang="en-US" dirty="0" smtClean="0"/>
              <a:t>Forum on Tracking Detector Mechanics 2013</a:t>
            </a:r>
            <a:endParaRPr lang="en-US" dirty="0"/>
          </a:p>
        </p:txBody>
      </p:sp>
      <p:sp>
        <p:nvSpPr>
          <p:cNvPr id="9" name="Slide Number Placeholder 8"/>
          <p:cNvSpPr>
            <a:spLocks noGrp="1"/>
          </p:cNvSpPr>
          <p:nvPr>
            <p:ph type="sldNum" sz="quarter" idx="12"/>
          </p:nvPr>
        </p:nvSpPr>
        <p:spPr/>
        <p:txBody>
          <a:bodyPr/>
          <a:lstStyle/>
          <a:p>
            <a:fld id="{AB3C1F1C-F708-3F4B-8ECB-6D467F0718B5}" type="slidenum">
              <a:rPr lang="en-US" smtClean="0"/>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007284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972014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761054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1454384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9750621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3352188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9299475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3905998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065778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96966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74437" y="140500"/>
            <a:ext cx="5988663" cy="699810"/>
          </a:xfrm>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Kirk Arndt, June 2013</a:t>
            </a:r>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079835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1420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3087713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1136952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3622390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0151254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284011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6744998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198243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25312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Kirk Arndt, June 2013</a:t>
            </a:r>
            <a:endParaRPr lang="en-US" dirty="0"/>
          </a:p>
        </p:txBody>
      </p:sp>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AB3C1F1C-F708-3F4B-8ECB-6D467F0718B5}" type="slidenum">
              <a:rPr lang="en-US" smtClean="0"/>
              <a:pPr/>
              <a:t>‹#›</a:t>
            </a:fld>
            <a:endParaRPr lang="en-US"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8783590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6186414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187245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626325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5478731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2277011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8749837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9766738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0138795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a:xfrm>
            <a:off x="2743200" y="6245225"/>
            <a:ext cx="3657600" cy="476250"/>
          </a:xfrm>
        </p:spPr>
        <p:txBody>
          <a:bodyPr/>
          <a:lstStyle>
            <a:lvl1pPr>
              <a:defRPr/>
            </a:lvl1p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16E4D90-8CC2-4DF5-B410-F8DC62F14613}" type="slidenum">
              <a:rPr lang="en-US">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30504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2592"/>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912592"/>
            <a:ext cx="5111750" cy="52135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074642"/>
            <a:ext cx="3008313" cy="405152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5810681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9240021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6504319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0711046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2598811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6216167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123813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138822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9531165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16392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906209"/>
            <a:ext cx="5486400" cy="38213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Kirk Arndt, June 2013</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a:t>
            </a:fld>
            <a:endParaRPr lang="en-US" dirty="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5548095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a:xfrm>
            <a:off x="2743200" y="6245225"/>
            <a:ext cx="3657600" cy="476250"/>
          </a:xfrm>
        </p:spPr>
        <p:txBody>
          <a:bodyPr/>
          <a:lstStyle>
            <a:lvl1pPr>
              <a:defRPr/>
            </a:lvl1p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16E4D90-8CC2-4DF5-B410-F8DC62F14613}" type="slidenum">
              <a:rPr lang="en-US">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8272481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2690927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1945585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8885445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1312374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780998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857929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2721647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4132A58-C852-40FA-BBCC-41C8672058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88690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theme" Target="../theme/theme10.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theme" Target="../theme/theme11.xml"/><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slideLayout" Target="../slideLayouts/slideLayout127.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theme" Target="../theme/theme7.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theme" Target="../theme/theme8.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9.xml"/><Relationship Id="rId13" Type="http://schemas.openxmlformats.org/officeDocument/2006/relationships/theme" Target="../theme/theme9.xml"/><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slideLayout" Target="../slideLayouts/slideLayout103.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74437" y="68451"/>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2462"/>
            <a:ext cx="8229600" cy="52248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492875"/>
            <a:ext cx="2203146" cy="365125"/>
          </a:xfrm>
          <a:prstGeom prst="rect">
            <a:avLst/>
          </a:prstGeom>
        </p:spPr>
        <p:txBody>
          <a:bodyPr vert="horz" wrap="square" lIns="0" tIns="46800" rIns="0" bIns="46800" rtlCol="0" anchor="ctr" anchorCtr="0">
            <a:noAutofit/>
          </a:bodyPr>
          <a:lstStyle>
            <a:lvl1pPr algn="l">
              <a:defRPr sz="1100" b="0">
                <a:solidFill>
                  <a:srgbClr val="A6A6A6"/>
                </a:solidFill>
              </a:defRPr>
            </a:lvl1pPr>
          </a:lstStyle>
          <a:p>
            <a:r>
              <a:rPr lang="en-US" smtClean="0"/>
              <a:t>Kirk Arndt, June 2013</a:t>
            </a:r>
            <a:endParaRPr lang="en-US" dirty="0"/>
          </a:p>
        </p:txBody>
      </p:sp>
      <p:sp>
        <p:nvSpPr>
          <p:cNvPr id="5" name="Footer Placeholder 4"/>
          <p:cNvSpPr>
            <a:spLocks noGrp="1"/>
          </p:cNvSpPr>
          <p:nvPr>
            <p:ph type="ftr" sz="quarter" idx="3"/>
          </p:nvPr>
        </p:nvSpPr>
        <p:spPr>
          <a:xfrm>
            <a:off x="2660346" y="6491014"/>
            <a:ext cx="4166089" cy="366986"/>
          </a:xfrm>
          <a:prstGeom prst="rect">
            <a:avLst/>
          </a:prstGeom>
        </p:spPr>
        <p:txBody>
          <a:bodyPr vert="horz" wrap="square" lIns="0" tIns="0" rIns="0" bIns="0" rtlCol="0" anchor="ctr" anchorCtr="1">
            <a:noAutofit/>
          </a:bodyPr>
          <a:lstStyle>
            <a:lvl1pPr algn="l">
              <a:defRPr sz="1100" b="0">
                <a:solidFill>
                  <a:srgbClr val="A6A6A6"/>
                </a:solidFill>
              </a:defRPr>
            </a:lvl1pPr>
          </a:lstStyle>
          <a:p>
            <a:r>
              <a:rPr lang="en-US" dirty="0" smtClean="0"/>
              <a:t>Forum on Tracking Detector Mechanics 2013</a:t>
            </a:r>
            <a:endParaRPr lang="en-US" dirty="0"/>
          </a:p>
        </p:txBody>
      </p:sp>
      <p:sp>
        <p:nvSpPr>
          <p:cNvPr id="6" name="Slide Number Placeholder 5"/>
          <p:cNvSpPr>
            <a:spLocks noGrp="1"/>
          </p:cNvSpPr>
          <p:nvPr>
            <p:ph type="sldNum" sz="quarter" idx="4"/>
          </p:nvPr>
        </p:nvSpPr>
        <p:spPr>
          <a:xfrm>
            <a:off x="8547572" y="6492875"/>
            <a:ext cx="596428" cy="365125"/>
          </a:xfrm>
          <a:prstGeom prst="rect">
            <a:avLst/>
          </a:prstGeom>
        </p:spPr>
        <p:txBody>
          <a:bodyPr vert="horz" wrap="square" lIns="0" tIns="46800" rIns="0" bIns="46800" rtlCol="0" anchor="ctr" anchorCtr="0">
            <a:noAutofit/>
          </a:bodyPr>
          <a:lstStyle>
            <a:lvl1pPr algn="ctr">
              <a:defRPr sz="1100" b="0">
                <a:solidFill>
                  <a:srgbClr val="A6A6A6"/>
                </a:solidFill>
              </a:defRPr>
            </a:lvl1pPr>
          </a:lstStyle>
          <a:p>
            <a:fld id="{AB3C1F1C-F708-3F4B-8ECB-6D467F0718B5}" type="slidenum">
              <a:rPr lang="en-US" smtClean="0"/>
              <a:pPr/>
              <a:t>‹#›</a:t>
            </a:fld>
            <a:endParaRPr lang="en-US" dirty="0"/>
          </a:p>
        </p:txBody>
      </p:sp>
      <p:cxnSp>
        <p:nvCxnSpPr>
          <p:cNvPr id="8" name="Straight Connector 7"/>
          <p:cNvCxnSpPr/>
          <p:nvPr/>
        </p:nvCxnSpPr>
        <p:spPr>
          <a:xfrm>
            <a:off x="0" y="6486652"/>
            <a:ext cx="9144000" cy="0"/>
          </a:xfrm>
          <a:prstGeom prst="line">
            <a:avLst/>
          </a:prstGeom>
          <a:ln w="3175"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188832" y="68451"/>
            <a:ext cx="799081" cy="699810"/>
          </a:xfrm>
          <a:prstGeom prst="rect">
            <a:avLst/>
          </a:prstGeom>
        </p:spPr>
        <p:txBody>
          <a:bodyPr wrap="square" lIns="0" tIns="0" rIns="0" bIns="0" anchor="ctr" anchorCtr="0">
            <a:noAutofit/>
          </a:bodyPr>
          <a:lstStyle/>
          <a:p>
            <a:pPr marL="0" indent="0" algn="r"/>
            <a:r>
              <a:rPr lang="en-US" sz="1100" b="1" dirty="0" smtClean="0">
                <a:solidFill>
                  <a:schemeClr val="bg1">
                    <a:lumMod val="65000"/>
                  </a:schemeClr>
                </a:solidFill>
              </a:rPr>
              <a:t>LHC CMS</a:t>
            </a:r>
          </a:p>
          <a:p>
            <a:pPr marL="0" indent="0" algn="r"/>
            <a:r>
              <a:rPr lang="en-US" sz="1100" b="1" dirty="0" smtClean="0">
                <a:solidFill>
                  <a:schemeClr val="bg1">
                    <a:lumMod val="65000"/>
                  </a:schemeClr>
                </a:solidFill>
              </a:rPr>
              <a:t>Detector</a:t>
            </a:r>
            <a:endParaRPr lang="en-US" sz="1100" b="1" baseline="0" dirty="0" smtClean="0">
              <a:solidFill>
                <a:schemeClr val="bg1">
                  <a:lumMod val="65000"/>
                </a:schemeClr>
              </a:solidFill>
            </a:endParaRPr>
          </a:p>
          <a:p>
            <a:pPr marL="0" indent="0" algn="r"/>
            <a:r>
              <a:rPr lang="en-US" sz="1100" b="1" baseline="0" dirty="0" smtClean="0">
                <a:solidFill>
                  <a:schemeClr val="bg1">
                    <a:lumMod val="65000"/>
                  </a:schemeClr>
                </a:solidFill>
              </a:rPr>
              <a:t>Upgrade</a:t>
            </a:r>
          </a:p>
          <a:p>
            <a:pPr marL="0" indent="0" algn="r"/>
            <a:r>
              <a:rPr lang="en-US" sz="1100" b="1" baseline="0" dirty="0" smtClean="0">
                <a:solidFill>
                  <a:schemeClr val="bg1">
                    <a:lumMod val="65000"/>
                  </a:schemeClr>
                </a:solidFill>
              </a:rPr>
              <a:t>Project</a:t>
            </a:r>
            <a:endParaRPr lang="en-US" sz="1100" b="1" dirty="0">
              <a:solidFill>
                <a:schemeClr val="bg1">
                  <a:lumMod val="65000"/>
                </a:schemeClr>
              </a:solidFill>
            </a:endParaRPr>
          </a:p>
        </p:txBody>
      </p:sp>
      <p:pic>
        <p:nvPicPr>
          <p:cNvPr id="10" name="Picture 9" descr="uscms_logo.jpg"/>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62855" y="68451"/>
            <a:ext cx="1000024" cy="69981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96" r:id="rId12"/>
  </p:sldLayoutIdLst>
  <p:timing>
    <p:tnLst>
      <p:par>
        <p:cTn id="1" dur="indefinite" restart="never" nodeType="tmRoot"/>
      </p:par>
    </p:tnLst>
  </p:timing>
  <p:hf hdr="0"/>
  <p:txStyles>
    <p:titleStyle>
      <a:lvl1pPr algn="l" defTabSz="457200" rtl="0" eaLnBrk="1" latinLnBrk="0" hangingPunct="1">
        <a:spcBef>
          <a:spcPct val="0"/>
        </a:spcBef>
        <a:buNone/>
        <a:defRPr sz="3200" kern="1200">
          <a:solidFill>
            <a:schemeClr val="accent2"/>
          </a:solidFill>
          <a:latin typeface="Arial"/>
          <a:ea typeface="+mj-ea"/>
          <a:cs typeface="Arial"/>
        </a:defRPr>
      </a:lvl1pPr>
    </p:titleStyle>
    <p:bodyStyle>
      <a:lvl1pPr marL="269875" indent="-269875" algn="l" defTabSz="457200" rtl="0" eaLnBrk="1" latinLnBrk="0" hangingPunct="1">
        <a:spcBef>
          <a:spcPts val="2400"/>
        </a:spcBef>
        <a:buClr>
          <a:schemeClr val="accent2"/>
        </a:buClr>
        <a:buSzPct val="100000"/>
        <a:buFont typeface="Wingdings" charset="2"/>
        <a:buChar char="§"/>
        <a:defRPr sz="2800" b="0" kern="1200">
          <a:solidFill>
            <a:schemeClr val="tx2">
              <a:lumMod val="50000"/>
            </a:schemeClr>
          </a:solidFill>
          <a:latin typeface="Arial"/>
          <a:ea typeface="+mn-ea"/>
          <a:cs typeface="Arial"/>
        </a:defRPr>
      </a:lvl1pPr>
      <a:lvl2pPr marL="685800" indent="-228600" algn="l" defTabSz="457200" rtl="0" eaLnBrk="1" latinLnBrk="0" hangingPunct="1">
        <a:spcBef>
          <a:spcPct val="20000"/>
        </a:spcBef>
        <a:buFont typeface="Wingdings" charset="2"/>
        <a:buChar char="§"/>
        <a:defRPr sz="2000" kern="1200">
          <a:solidFill>
            <a:schemeClr val="tx2"/>
          </a:solidFill>
          <a:latin typeface="Arial"/>
          <a:ea typeface="+mn-ea"/>
          <a:cs typeface="Arial"/>
        </a:defRPr>
      </a:lvl2pPr>
      <a:lvl3pPr marL="1143000" indent="-228600" algn="l" defTabSz="457200" rtl="0" eaLnBrk="1" latinLnBrk="0" hangingPunct="1">
        <a:spcBef>
          <a:spcPct val="20000"/>
        </a:spcBef>
        <a:buFont typeface="Courier New"/>
        <a:buChar char="o"/>
        <a:defRPr sz="1800" kern="1200">
          <a:solidFill>
            <a:schemeClr val="tx2"/>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2"/>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2"/>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54132A58-C852-40FA-BBCC-41C86720581E}" type="slidenum">
              <a:rPr lang="en-US" smtClean="0">
                <a:solidFill>
                  <a:prstClr val="black">
                    <a:tint val="75000"/>
                  </a:prstClr>
                </a:solidFill>
              </a:rPr>
              <a:pPr defTabSz="914400"/>
              <a:t>‹#›</a:t>
            </a:fld>
            <a:endParaRPr lang="en-US" dirty="0">
              <a:solidFill>
                <a:prstClr val="black">
                  <a:tint val="75000"/>
                </a:prstClr>
              </a:solidFill>
            </a:endParaRPr>
          </a:p>
        </p:txBody>
      </p:sp>
    </p:spTree>
    <p:extLst>
      <p:ext uri="{BB962C8B-B14F-4D97-AF65-F5344CB8AC3E}">
        <p14:creationId xmlns:p14="http://schemas.microsoft.com/office/powerpoint/2010/main" val="3421424014"/>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54132A58-C852-40FA-BBCC-41C86720581E}" type="slidenum">
              <a:rPr lang="en-US" smtClean="0">
                <a:solidFill>
                  <a:prstClr val="black">
                    <a:tint val="75000"/>
                  </a:prstClr>
                </a:solidFill>
              </a:rPr>
              <a:pPr defTabSz="914400"/>
              <a:t>‹#›</a:t>
            </a:fld>
            <a:endParaRPr lang="en-US" dirty="0">
              <a:solidFill>
                <a:prstClr val="black">
                  <a:tint val="75000"/>
                </a:prstClr>
              </a:solidFill>
            </a:endParaRPr>
          </a:p>
        </p:txBody>
      </p:sp>
    </p:spTree>
    <p:extLst>
      <p:ext uri="{BB962C8B-B14F-4D97-AF65-F5344CB8AC3E}">
        <p14:creationId xmlns:p14="http://schemas.microsoft.com/office/powerpoint/2010/main" val="3887601425"/>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2462"/>
            <a:ext cx="8229600" cy="52248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492875"/>
            <a:ext cx="1843667" cy="365125"/>
          </a:xfrm>
          <a:prstGeom prst="rect">
            <a:avLst/>
          </a:prstGeom>
        </p:spPr>
        <p:txBody>
          <a:bodyPr vert="horz" wrap="square" lIns="0" tIns="46800" rIns="0" bIns="46800" rtlCol="0" anchor="ctr" anchorCtr="0">
            <a:noAutofit/>
          </a:bodyPr>
          <a:lstStyle>
            <a:lvl1pPr algn="l">
              <a:defRPr sz="1100" b="0">
                <a:solidFill>
                  <a:srgbClr val="A6A6A6"/>
                </a:solidFill>
              </a:defRPr>
            </a:lvl1pPr>
          </a:lstStyle>
          <a:p>
            <a:r>
              <a:rPr lang="en-US" smtClean="0"/>
              <a:t>Kirk Arndt, June 2013</a:t>
            </a:r>
            <a:endParaRPr lang="en-US" dirty="0"/>
          </a:p>
        </p:txBody>
      </p:sp>
      <p:sp>
        <p:nvSpPr>
          <p:cNvPr id="5" name="Footer Placeholder 4"/>
          <p:cNvSpPr>
            <a:spLocks noGrp="1"/>
          </p:cNvSpPr>
          <p:nvPr>
            <p:ph type="ftr" sz="quarter" idx="3"/>
          </p:nvPr>
        </p:nvSpPr>
        <p:spPr>
          <a:xfrm>
            <a:off x="2317566" y="6491014"/>
            <a:ext cx="4508869" cy="366986"/>
          </a:xfrm>
          <a:prstGeom prst="rect">
            <a:avLst/>
          </a:prstGeom>
        </p:spPr>
        <p:txBody>
          <a:bodyPr vert="horz" wrap="square" lIns="0" tIns="0" rIns="0" bIns="0" rtlCol="0" anchor="ctr" anchorCtr="1">
            <a:noAutofit/>
          </a:bodyPr>
          <a:lstStyle>
            <a:lvl1pPr algn="l">
              <a:defRPr sz="1100" b="0">
                <a:solidFill>
                  <a:srgbClr val="A6A6A6"/>
                </a:solidFill>
              </a:defRPr>
            </a:lvl1pPr>
          </a:lstStyle>
          <a:p>
            <a:r>
              <a:rPr lang="en-US" dirty="0" smtClean="0"/>
              <a:t>Forum on Tracking Detector Mechanics 2013</a:t>
            </a:r>
            <a:endParaRPr lang="en-US" dirty="0"/>
          </a:p>
        </p:txBody>
      </p:sp>
      <p:sp>
        <p:nvSpPr>
          <p:cNvPr id="6" name="Slide Number Placeholder 5"/>
          <p:cNvSpPr>
            <a:spLocks noGrp="1"/>
          </p:cNvSpPr>
          <p:nvPr>
            <p:ph type="sldNum" sz="quarter" idx="4"/>
          </p:nvPr>
        </p:nvSpPr>
        <p:spPr>
          <a:xfrm>
            <a:off x="8547572" y="6492875"/>
            <a:ext cx="596428" cy="365125"/>
          </a:xfrm>
          <a:prstGeom prst="rect">
            <a:avLst/>
          </a:prstGeom>
        </p:spPr>
        <p:txBody>
          <a:bodyPr vert="horz" wrap="square" lIns="0" tIns="46800" rIns="0" bIns="46800" rtlCol="0" anchor="ctr" anchorCtr="0">
            <a:noAutofit/>
          </a:bodyPr>
          <a:lstStyle>
            <a:lvl1pPr algn="ctr">
              <a:defRPr sz="1100" b="0">
                <a:solidFill>
                  <a:srgbClr val="A6A6A6"/>
                </a:solidFill>
              </a:defRPr>
            </a:lvl1pPr>
          </a:lstStyle>
          <a:p>
            <a:fld id="{AB3C1F1C-F708-3F4B-8ECB-6D467F0718B5}" type="slidenum">
              <a:rPr lang="en-US" smtClean="0"/>
              <a:pPr/>
              <a:t>‹#›</a:t>
            </a:fld>
            <a:endParaRPr lang="en-US" dirty="0"/>
          </a:p>
        </p:txBody>
      </p:sp>
      <p:cxnSp>
        <p:nvCxnSpPr>
          <p:cNvPr id="8" name="Straight Connector 7"/>
          <p:cNvCxnSpPr/>
          <p:nvPr userDrawn="1"/>
        </p:nvCxnSpPr>
        <p:spPr>
          <a:xfrm>
            <a:off x="0" y="6486652"/>
            <a:ext cx="9144000" cy="0"/>
          </a:xfrm>
          <a:prstGeom prst="line">
            <a:avLst/>
          </a:prstGeom>
          <a:ln w="3175"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9" name="Rectangle 8"/>
          <p:cNvSpPr/>
          <p:nvPr userDrawn="1"/>
        </p:nvSpPr>
        <p:spPr>
          <a:xfrm>
            <a:off x="-212862" y="68451"/>
            <a:ext cx="799081" cy="767328"/>
          </a:xfrm>
          <a:prstGeom prst="rect">
            <a:avLst/>
          </a:prstGeom>
        </p:spPr>
        <p:txBody>
          <a:bodyPr wrap="square" lIns="0" tIns="0" rIns="0" bIns="0" anchor="ctr" anchorCtr="0">
            <a:noAutofit/>
          </a:bodyPr>
          <a:lstStyle/>
          <a:p>
            <a:pPr algn="r"/>
            <a:r>
              <a:rPr lang="en-US" sz="1100" b="1" dirty="0" smtClean="0">
                <a:solidFill>
                  <a:prstClr val="white">
                    <a:lumMod val="65000"/>
                  </a:prstClr>
                </a:solidFill>
              </a:rPr>
              <a:t>LHC CMS</a:t>
            </a:r>
          </a:p>
          <a:p>
            <a:pPr algn="r"/>
            <a:r>
              <a:rPr lang="en-US" sz="1100" b="1" dirty="0" smtClean="0">
                <a:solidFill>
                  <a:prstClr val="white">
                    <a:lumMod val="65000"/>
                  </a:prstClr>
                </a:solidFill>
              </a:rPr>
              <a:t>Detector</a:t>
            </a:r>
          </a:p>
          <a:p>
            <a:pPr algn="r"/>
            <a:r>
              <a:rPr lang="en-US" sz="1100" b="1" dirty="0" smtClean="0">
                <a:solidFill>
                  <a:prstClr val="white">
                    <a:lumMod val="65000"/>
                  </a:prstClr>
                </a:solidFill>
              </a:rPr>
              <a:t>Upgrade</a:t>
            </a:r>
          </a:p>
          <a:p>
            <a:pPr algn="r"/>
            <a:r>
              <a:rPr lang="en-US" sz="1100" b="1" dirty="0" smtClean="0">
                <a:solidFill>
                  <a:prstClr val="white">
                    <a:lumMod val="65000"/>
                  </a:prstClr>
                </a:solidFill>
              </a:rPr>
              <a:t>Project</a:t>
            </a:r>
            <a:endParaRPr lang="en-US" sz="1100" b="1" dirty="0">
              <a:solidFill>
                <a:prstClr val="white">
                  <a:lumMod val="65000"/>
                </a:prstClr>
              </a:solidFill>
            </a:endParaRPr>
          </a:p>
        </p:txBody>
      </p:sp>
      <p:pic>
        <p:nvPicPr>
          <p:cNvPr id="10" name="Picture 9" descr="uscms_logo.jpg"/>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662855" y="110440"/>
            <a:ext cx="1000024" cy="699810"/>
          </a:xfrm>
          <a:prstGeom prst="rect">
            <a:avLst/>
          </a:prstGeom>
        </p:spPr>
      </p:pic>
    </p:spTree>
    <p:extLst>
      <p:ext uri="{BB962C8B-B14F-4D97-AF65-F5344CB8AC3E}">
        <p14:creationId xmlns:p14="http://schemas.microsoft.com/office/powerpoint/2010/main" val="8178171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p:txStyles>
    <p:titleStyle>
      <a:lvl1pPr algn="l" defTabSz="457200" rtl="0" eaLnBrk="1" latinLnBrk="0" hangingPunct="1">
        <a:spcBef>
          <a:spcPct val="0"/>
        </a:spcBef>
        <a:buNone/>
        <a:defRPr sz="3200" kern="1200">
          <a:solidFill>
            <a:schemeClr val="accent2"/>
          </a:solidFill>
          <a:latin typeface="Arial"/>
          <a:ea typeface="+mj-ea"/>
          <a:cs typeface="Arial"/>
        </a:defRPr>
      </a:lvl1pPr>
    </p:titleStyle>
    <p:bodyStyle>
      <a:lvl1pPr marL="269875" indent="-269875" algn="l" defTabSz="457200" rtl="0" eaLnBrk="1" latinLnBrk="0" hangingPunct="1">
        <a:spcBef>
          <a:spcPts val="2400"/>
        </a:spcBef>
        <a:buClr>
          <a:schemeClr val="accent2"/>
        </a:buClr>
        <a:buSzPct val="100000"/>
        <a:buFont typeface="Wingdings" charset="2"/>
        <a:buChar char="§"/>
        <a:defRPr sz="2800" b="0" kern="1200">
          <a:solidFill>
            <a:schemeClr val="tx2">
              <a:lumMod val="50000"/>
            </a:schemeClr>
          </a:solidFill>
          <a:latin typeface="Arial"/>
          <a:ea typeface="+mn-ea"/>
          <a:cs typeface="Arial"/>
        </a:defRPr>
      </a:lvl1pPr>
      <a:lvl2pPr marL="685800" indent="-228600" algn="l" defTabSz="457200" rtl="0" eaLnBrk="1" latinLnBrk="0" hangingPunct="1">
        <a:spcBef>
          <a:spcPct val="20000"/>
        </a:spcBef>
        <a:buFont typeface="Wingdings" charset="2"/>
        <a:buChar char="§"/>
        <a:defRPr sz="2000" kern="1200">
          <a:solidFill>
            <a:schemeClr val="tx2"/>
          </a:solidFill>
          <a:latin typeface="Arial"/>
          <a:ea typeface="+mn-ea"/>
          <a:cs typeface="Arial"/>
        </a:defRPr>
      </a:lvl2pPr>
      <a:lvl3pPr marL="1143000" indent="-228600" algn="l" defTabSz="457200" rtl="0" eaLnBrk="1" latinLnBrk="0" hangingPunct="1">
        <a:spcBef>
          <a:spcPct val="20000"/>
        </a:spcBef>
        <a:buFont typeface="Courier New"/>
        <a:buChar char="o"/>
        <a:defRPr sz="1800" kern="1200">
          <a:solidFill>
            <a:schemeClr val="tx2"/>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2"/>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2"/>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2462"/>
            <a:ext cx="8229600" cy="52248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492875"/>
            <a:ext cx="1843667" cy="365125"/>
          </a:xfrm>
          <a:prstGeom prst="rect">
            <a:avLst/>
          </a:prstGeom>
        </p:spPr>
        <p:txBody>
          <a:bodyPr vert="horz" wrap="square" lIns="0" tIns="46800" rIns="0" bIns="46800" rtlCol="0" anchor="ctr" anchorCtr="0">
            <a:noAutofit/>
          </a:bodyPr>
          <a:lstStyle>
            <a:lvl1pPr algn="l">
              <a:defRPr sz="1100" b="0">
                <a:solidFill>
                  <a:srgbClr val="A6A6A6"/>
                </a:solidFill>
              </a:defRPr>
            </a:lvl1pPr>
          </a:lstStyle>
          <a:p>
            <a:r>
              <a:rPr lang="en-US" smtClean="0"/>
              <a:t>Kirk Arndt, June 2013</a:t>
            </a:r>
            <a:endParaRPr lang="en-US" dirty="0"/>
          </a:p>
        </p:txBody>
      </p:sp>
      <p:sp>
        <p:nvSpPr>
          <p:cNvPr id="5" name="Footer Placeholder 4"/>
          <p:cNvSpPr>
            <a:spLocks noGrp="1"/>
          </p:cNvSpPr>
          <p:nvPr>
            <p:ph type="ftr" sz="quarter" idx="3"/>
          </p:nvPr>
        </p:nvSpPr>
        <p:spPr>
          <a:xfrm>
            <a:off x="2317566" y="6491014"/>
            <a:ext cx="4508869" cy="366986"/>
          </a:xfrm>
          <a:prstGeom prst="rect">
            <a:avLst/>
          </a:prstGeom>
        </p:spPr>
        <p:txBody>
          <a:bodyPr vert="horz" wrap="square" lIns="0" tIns="0" rIns="0" bIns="0" rtlCol="0" anchor="ctr" anchorCtr="1">
            <a:noAutofit/>
          </a:bodyPr>
          <a:lstStyle>
            <a:lvl1pPr algn="l">
              <a:defRPr sz="1100" b="0">
                <a:solidFill>
                  <a:srgbClr val="A6A6A6"/>
                </a:solidFill>
              </a:defRPr>
            </a:lvl1pPr>
          </a:lstStyle>
          <a:p>
            <a:r>
              <a:rPr lang="en-US" dirty="0" smtClean="0"/>
              <a:t>Forum on Tracking Detector Mechanics 2013</a:t>
            </a:r>
            <a:endParaRPr lang="en-US" dirty="0"/>
          </a:p>
        </p:txBody>
      </p:sp>
      <p:sp>
        <p:nvSpPr>
          <p:cNvPr id="6" name="Slide Number Placeholder 5"/>
          <p:cNvSpPr>
            <a:spLocks noGrp="1"/>
          </p:cNvSpPr>
          <p:nvPr>
            <p:ph type="sldNum" sz="quarter" idx="4"/>
          </p:nvPr>
        </p:nvSpPr>
        <p:spPr>
          <a:xfrm>
            <a:off x="8547572" y="6492875"/>
            <a:ext cx="596428" cy="365125"/>
          </a:xfrm>
          <a:prstGeom prst="rect">
            <a:avLst/>
          </a:prstGeom>
        </p:spPr>
        <p:txBody>
          <a:bodyPr vert="horz" wrap="square" lIns="0" tIns="46800" rIns="0" bIns="46800" rtlCol="0" anchor="ctr" anchorCtr="0">
            <a:noAutofit/>
          </a:bodyPr>
          <a:lstStyle>
            <a:lvl1pPr algn="ctr">
              <a:defRPr sz="1100" b="0">
                <a:solidFill>
                  <a:srgbClr val="A6A6A6"/>
                </a:solidFill>
              </a:defRPr>
            </a:lvl1pPr>
          </a:lstStyle>
          <a:p>
            <a:fld id="{AB3C1F1C-F708-3F4B-8ECB-6D467F0718B5}" type="slidenum">
              <a:rPr lang="en-US" smtClean="0"/>
              <a:pPr/>
              <a:t>‹#›</a:t>
            </a:fld>
            <a:endParaRPr lang="en-US" dirty="0"/>
          </a:p>
        </p:txBody>
      </p:sp>
      <p:cxnSp>
        <p:nvCxnSpPr>
          <p:cNvPr id="8" name="Straight Connector 7"/>
          <p:cNvCxnSpPr/>
          <p:nvPr userDrawn="1"/>
        </p:nvCxnSpPr>
        <p:spPr>
          <a:xfrm>
            <a:off x="0" y="6486652"/>
            <a:ext cx="9144000" cy="0"/>
          </a:xfrm>
          <a:prstGeom prst="line">
            <a:avLst/>
          </a:prstGeom>
          <a:ln w="3175"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9" name="Rectangle 8"/>
          <p:cNvSpPr/>
          <p:nvPr userDrawn="1"/>
        </p:nvSpPr>
        <p:spPr>
          <a:xfrm>
            <a:off x="-212862" y="68451"/>
            <a:ext cx="799081" cy="767328"/>
          </a:xfrm>
          <a:prstGeom prst="rect">
            <a:avLst/>
          </a:prstGeom>
        </p:spPr>
        <p:txBody>
          <a:bodyPr wrap="square" lIns="0" tIns="0" rIns="0" bIns="0" anchor="ctr" anchorCtr="0">
            <a:noAutofit/>
          </a:bodyPr>
          <a:lstStyle/>
          <a:p>
            <a:pPr algn="r"/>
            <a:r>
              <a:rPr lang="en-US" sz="1100" b="1" dirty="0" smtClean="0">
                <a:solidFill>
                  <a:prstClr val="white">
                    <a:lumMod val="65000"/>
                  </a:prstClr>
                </a:solidFill>
              </a:rPr>
              <a:t>LHC CMS</a:t>
            </a:r>
          </a:p>
          <a:p>
            <a:pPr algn="r"/>
            <a:r>
              <a:rPr lang="en-US" sz="1100" b="1" dirty="0" smtClean="0">
                <a:solidFill>
                  <a:prstClr val="white">
                    <a:lumMod val="65000"/>
                  </a:prstClr>
                </a:solidFill>
              </a:rPr>
              <a:t>Detector</a:t>
            </a:r>
          </a:p>
          <a:p>
            <a:pPr algn="r"/>
            <a:r>
              <a:rPr lang="en-US" sz="1100" b="1" dirty="0" smtClean="0">
                <a:solidFill>
                  <a:prstClr val="white">
                    <a:lumMod val="65000"/>
                  </a:prstClr>
                </a:solidFill>
              </a:rPr>
              <a:t>Upgrade</a:t>
            </a:r>
          </a:p>
          <a:p>
            <a:pPr algn="r"/>
            <a:r>
              <a:rPr lang="en-US" sz="1100" b="1" dirty="0" smtClean="0">
                <a:solidFill>
                  <a:prstClr val="white">
                    <a:lumMod val="65000"/>
                  </a:prstClr>
                </a:solidFill>
              </a:rPr>
              <a:t>Project</a:t>
            </a:r>
            <a:endParaRPr lang="en-US" sz="1100" b="1" dirty="0">
              <a:solidFill>
                <a:prstClr val="white">
                  <a:lumMod val="65000"/>
                </a:prstClr>
              </a:solidFill>
            </a:endParaRPr>
          </a:p>
        </p:txBody>
      </p:sp>
      <p:pic>
        <p:nvPicPr>
          <p:cNvPr id="10" name="Picture 9" descr="uscms_logo.jpg"/>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662855" y="110440"/>
            <a:ext cx="1000024" cy="699810"/>
          </a:xfrm>
          <a:prstGeom prst="rect">
            <a:avLst/>
          </a:prstGeom>
        </p:spPr>
      </p:pic>
    </p:spTree>
    <p:extLst>
      <p:ext uri="{BB962C8B-B14F-4D97-AF65-F5344CB8AC3E}">
        <p14:creationId xmlns:p14="http://schemas.microsoft.com/office/powerpoint/2010/main" val="27964720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p:txStyles>
    <p:titleStyle>
      <a:lvl1pPr algn="l" defTabSz="457200" rtl="0" eaLnBrk="1" latinLnBrk="0" hangingPunct="1">
        <a:spcBef>
          <a:spcPct val="0"/>
        </a:spcBef>
        <a:buNone/>
        <a:defRPr sz="3200" kern="1200">
          <a:solidFill>
            <a:schemeClr val="accent2"/>
          </a:solidFill>
          <a:latin typeface="Arial"/>
          <a:ea typeface="+mj-ea"/>
          <a:cs typeface="Arial"/>
        </a:defRPr>
      </a:lvl1pPr>
    </p:titleStyle>
    <p:bodyStyle>
      <a:lvl1pPr marL="269875" indent="-269875" algn="l" defTabSz="457200" rtl="0" eaLnBrk="1" latinLnBrk="0" hangingPunct="1">
        <a:spcBef>
          <a:spcPts val="2400"/>
        </a:spcBef>
        <a:buClr>
          <a:schemeClr val="accent2"/>
        </a:buClr>
        <a:buSzPct val="100000"/>
        <a:buFont typeface="Wingdings" charset="2"/>
        <a:buChar char="§"/>
        <a:defRPr sz="2800" b="0" kern="1200">
          <a:solidFill>
            <a:schemeClr val="tx2">
              <a:lumMod val="50000"/>
            </a:schemeClr>
          </a:solidFill>
          <a:latin typeface="Arial"/>
          <a:ea typeface="+mn-ea"/>
          <a:cs typeface="Arial"/>
        </a:defRPr>
      </a:lvl1pPr>
      <a:lvl2pPr marL="685800" indent="-228600" algn="l" defTabSz="457200" rtl="0" eaLnBrk="1" latinLnBrk="0" hangingPunct="1">
        <a:spcBef>
          <a:spcPct val="20000"/>
        </a:spcBef>
        <a:buFont typeface="Wingdings" charset="2"/>
        <a:buChar char="§"/>
        <a:defRPr sz="2000" kern="1200">
          <a:solidFill>
            <a:schemeClr val="tx2"/>
          </a:solidFill>
          <a:latin typeface="Arial"/>
          <a:ea typeface="+mn-ea"/>
          <a:cs typeface="Arial"/>
        </a:defRPr>
      </a:lvl2pPr>
      <a:lvl3pPr marL="1143000" indent="-228600" algn="l" defTabSz="457200" rtl="0" eaLnBrk="1" latinLnBrk="0" hangingPunct="1">
        <a:spcBef>
          <a:spcPct val="20000"/>
        </a:spcBef>
        <a:buFont typeface="Courier New"/>
        <a:buChar char="o"/>
        <a:defRPr sz="1800" kern="1200">
          <a:solidFill>
            <a:schemeClr val="tx2"/>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2"/>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2"/>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74437" y="110440"/>
            <a:ext cx="6114846" cy="699810"/>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2462"/>
            <a:ext cx="8229600" cy="52248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492875"/>
            <a:ext cx="1843667" cy="365125"/>
          </a:xfrm>
          <a:prstGeom prst="rect">
            <a:avLst/>
          </a:prstGeom>
        </p:spPr>
        <p:txBody>
          <a:bodyPr vert="horz" wrap="square" lIns="0" tIns="46800" rIns="0" bIns="46800" rtlCol="0" anchor="ctr" anchorCtr="0">
            <a:noAutofit/>
          </a:bodyPr>
          <a:lstStyle>
            <a:lvl1pPr algn="l">
              <a:defRPr sz="1100" b="0">
                <a:solidFill>
                  <a:srgbClr val="A6A6A6"/>
                </a:solidFill>
              </a:defRPr>
            </a:lvl1pPr>
          </a:lstStyle>
          <a:p>
            <a:r>
              <a:rPr lang="en-US" smtClean="0"/>
              <a:t>Kirk Arndt, June 2013</a:t>
            </a:r>
            <a:endParaRPr lang="en-US" dirty="0"/>
          </a:p>
        </p:txBody>
      </p:sp>
      <p:sp>
        <p:nvSpPr>
          <p:cNvPr id="5" name="Footer Placeholder 4"/>
          <p:cNvSpPr>
            <a:spLocks noGrp="1"/>
          </p:cNvSpPr>
          <p:nvPr>
            <p:ph type="ftr" sz="quarter" idx="3"/>
          </p:nvPr>
        </p:nvSpPr>
        <p:spPr>
          <a:xfrm>
            <a:off x="2317566" y="6491014"/>
            <a:ext cx="4508869" cy="366986"/>
          </a:xfrm>
          <a:prstGeom prst="rect">
            <a:avLst/>
          </a:prstGeom>
        </p:spPr>
        <p:txBody>
          <a:bodyPr vert="horz" wrap="square" lIns="0" tIns="0" rIns="0" bIns="0" rtlCol="0" anchor="ctr" anchorCtr="1">
            <a:noAutofit/>
          </a:bodyPr>
          <a:lstStyle>
            <a:lvl1pPr algn="l">
              <a:defRPr sz="1100" b="0">
                <a:solidFill>
                  <a:srgbClr val="A6A6A6"/>
                </a:solidFill>
              </a:defRPr>
            </a:lvl1pPr>
          </a:lstStyle>
          <a:p>
            <a:r>
              <a:rPr lang="en-US" dirty="0" smtClean="0"/>
              <a:t>Forum on Tracking Detector Mechanics 2013</a:t>
            </a:r>
            <a:endParaRPr lang="en-US" dirty="0"/>
          </a:p>
        </p:txBody>
      </p:sp>
      <p:sp>
        <p:nvSpPr>
          <p:cNvPr id="6" name="Slide Number Placeholder 5"/>
          <p:cNvSpPr>
            <a:spLocks noGrp="1"/>
          </p:cNvSpPr>
          <p:nvPr>
            <p:ph type="sldNum" sz="quarter" idx="4"/>
          </p:nvPr>
        </p:nvSpPr>
        <p:spPr>
          <a:xfrm>
            <a:off x="8547572" y="6492875"/>
            <a:ext cx="596428" cy="365125"/>
          </a:xfrm>
          <a:prstGeom prst="rect">
            <a:avLst/>
          </a:prstGeom>
        </p:spPr>
        <p:txBody>
          <a:bodyPr vert="horz" wrap="square" lIns="0" tIns="46800" rIns="0" bIns="46800" rtlCol="0" anchor="ctr" anchorCtr="0">
            <a:noAutofit/>
          </a:bodyPr>
          <a:lstStyle>
            <a:lvl1pPr algn="ctr">
              <a:defRPr sz="1100" b="0">
                <a:solidFill>
                  <a:srgbClr val="A6A6A6"/>
                </a:solidFill>
              </a:defRPr>
            </a:lvl1pPr>
          </a:lstStyle>
          <a:p>
            <a:fld id="{AB3C1F1C-F708-3F4B-8ECB-6D467F0718B5}" type="slidenum">
              <a:rPr lang="en-US" smtClean="0"/>
              <a:pPr/>
              <a:t>‹#›</a:t>
            </a:fld>
            <a:endParaRPr lang="en-US" dirty="0"/>
          </a:p>
        </p:txBody>
      </p:sp>
      <p:cxnSp>
        <p:nvCxnSpPr>
          <p:cNvPr id="8" name="Straight Connector 7"/>
          <p:cNvCxnSpPr/>
          <p:nvPr userDrawn="1"/>
        </p:nvCxnSpPr>
        <p:spPr>
          <a:xfrm>
            <a:off x="0" y="6486652"/>
            <a:ext cx="9144000" cy="0"/>
          </a:xfrm>
          <a:prstGeom prst="line">
            <a:avLst/>
          </a:prstGeom>
          <a:ln w="3175"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9" name="Rectangle 8"/>
          <p:cNvSpPr/>
          <p:nvPr userDrawn="1"/>
        </p:nvSpPr>
        <p:spPr>
          <a:xfrm>
            <a:off x="-212862" y="68451"/>
            <a:ext cx="799081" cy="767328"/>
          </a:xfrm>
          <a:prstGeom prst="rect">
            <a:avLst/>
          </a:prstGeom>
        </p:spPr>
        <p:txBody>
          <a:bodyPr wrap="square" lIns="0" tIns="0" rIns="0" bIns="0" anchor="ctr" anchorCtr="0">
            <a:noAutofit/>
          </a:bodyPr>
          <a:lstStyle/>
          <a:p>
            <a:pPr algn="r"/>
            <a:r>
              <a:rPr lang="en-US" sz="1100" b="1" dirty="0" smtClean="0">
                <a:solidFill>
                  <a:prstClr val="white">
                    <a:lumMod val="65000"/>
                  </a:prstClr>
                </a:solidFill>
              </a:rPr>
              <a:t>LHC CMS</a:t>
            </a:r>
          </a:p>
          <a:p>
            <a:pPr algn="r"/>
            <a:r>
              <a:rPr lang="en-US" sz="1100" b="1" dirty="0" smtClean="0">
                <a:solidFill>
                  <a:prstClr val="white">
                    <a:lumMod val="65000"/>
                  </a:prstClr>
                </a:solidFill>
              </a:rPr>
              <a:t>Detector</a:t>
            </a:r>
          </a:p>
          <a:p>
            <a:pPr algn="r"/>
            <a:r>
              <a:rPr lang="en-US" sz="1100" b="1" dirty="0" smtClean="0">
                <a:solidFill>
                  <a:prstClr val="white">
                    <a:lumMod val="65000"/>
                  </a:prstClr>
                </a:solidFill>
              </a:rPr>
              <a:t>Upgrade</a:t>
            </a:r>
          </a:p>
          <a:p>
            <a:pPr algn="r"/>
            <a:r>
              <a:rPr lang="en-US" sz="1100" b="1" dirty="0" smtClean="0">
                <a:solidFill>
                  <a:prstClr val="white">
                    <a:lumMod val="65000"/>
                  </a:prstClr>
                </a:solidFill>
              </a:rPr>
              <a:t>Project</a:t>
            </a:r>
            <a:endParaRPr lang="en-US" sz="1100" b="1" dirty="0">
              <a:solidFill>
                <a:prstClr val="white">
                  <a:lumMod val="65000"/>
                </a:prstClr>
              </a:solidFill>
            </a:endParaRPr>
          </a:p>
        </p:txBody>
      </p:sp>
      <p:pic>
        <p:nvPicPr>
          <p:cNvPr id="10" name="Picture 9" descr="uscms_logo.jpg"/>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662855" y="110440"/>
            <a:ext cx="1000024" cy="699810"/>
          </a:xfrm>
          <a:prstGeom prst="rect">
            <a:avLst/>
          </a:prstGeom>
        </p:spPr>
      </p:pic>
    </p:spTree>
    <p:extLst>
      <p:ext uri="{BB962C8B-B14F-4D97-AF65-F5344CB8AC3E}">
        <p14:creationId xmlns:p14="http://schemas.microsoft.com/office/powerpoint/2010/main" val="384775030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p:txStyles>
    <p:titleStyle>
      <a:lvl1pPr algn="l" defTabSz="457200" rtl="0" eaLnBrk="1" latinLnBrk="0" hangingPunct="1">
        <a:spcBef>
          <a:spcPct val="0"/>
        </a:spcBef>
        <a:buNone/>
        <a:defRPr sz="3200" kern="1200">
          <a:solidFill>
            <a:schemeClr val="accent2"/>
          </a:solidFill>
          <a:latin typeface="Arial"/>
          <a:ea typeface="+mj-ea"/>
          <a:cs typeface="Arial"/>
        </a:defRPr>
      </a:lvl1pPr>
    </p:titleStyle>
    <p:bodyStyle>
      <a:lvl1pPr marL="269875" indent="-269875" algn="l" defTabSz="457200" rtl="0" eaLnBrk="1" latinLnBrk="0" hangingPunct="1">
        <a:spcBef>
          <a:spcPts val="2400"/>
        </a:spcBef>
        <a:buClr>
          <a:schemeClr val="accent2"/>
        </a:buClr>
        <a:buSzPct val="100000"/>
        <a:buFont typeface="Wingdings" charset="2"/>
        <a:buChar char="§"/>
        <a:defRPr sz="2800" b="0" kern="1200">
          <a:solidFill>
            <a:schemeClr val="tx2">
              <a:lumMod val="50000"/>
            </a:schemeClr>
          </a:solidFill>
          <a:latin typeface="Arial"/>
          <a:ea typeface="+mn-ea"/>
          <a:cs typeface="Arial"/>
        </a:defRPr>
      </a:lvl1pPr>
      <a:lvl2pPr marL="685800" indent="-228600" algn="l" defTabSz="457200" rtl="0" eaLnBrk="1" latinLnBrk="0" hangingPunct="1">
        <a:spcBef>
          <a:spcPct val="20000"/>
        </a:spcBef>
        <a:buFont typeface="Wingdings" charset="2"/>
        <a:buChar char="§"/>
        <a:defRPr sz="2000" kern="1200">
          <a:solidFill>
            <a:schemeClr val="tx2"/>
          </a:solidFill>
          <a:latin typeface="Arial"/>
          <a:ea typeface="+mn-ea"/>
          <a:cs typeface="Arial"/>
        </a:defRPr>
      </a:lvl2pPr>
      <a:lvl3pPr marL="1143000" indent="-228600" algn="l" defTabSz="457200" rtl="0" eaLnBrk="1" latinLnBrk="0" hangingPunct="1">
        <a:spcBef>
          <a:spcPct val="20000"/>
        </a:spcBef>
        <a:buFont typeface="Courier New"/>
        <a:buChar char="o"/>
        <a:defRPr sz="1800" kern="1200">
          <a:solidFill>
            <a:schemeClr val="tx2"/>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2"/>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2"/>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7EB83CA0-3874-4C57-A992-332DA927DAFE}" type="slidenum">
              <a:rPr lang="en-US" smtClean="0">
                <a:solidFill>
                  <a:prstClr val="black">
                    <a:tint val="75000"/>
                  </a:prstClr>
                </a:solidFill>
              </a:rPr>
              <a:pPr defTabSz="914400"/>
              <a:t>‹#›</a:t>
            </a:fld>
            <a:endParaRPr lang="en-US" dirty="0">
              <a:solidFill>
                <a:prstClr val="black">
                  <a:tint val="75000"/>
                </a:prstClr>
              </a:solidFill>
            </a:endParaRPr>
          </a:p>
        </p:txBody>
      </p:sp>
    </p:spTree>
    <p:extLst>
      <p:ext uri="{BB962C8B-B14F-4D97-AF65-F5344CB8AC3E}">
        <p14:creationId xmlns:p14="http://schemas.microsoft.com/office/powerpoint/2010/main" val="447223281"/>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7EB83CA0-3874-4C57-A992-332DA927DAFE}" type="slidenum">
              <a:rPr lang="en-US" smtClean="0">
                <a:solidFill>
                  <a:prstClr val="black">
                    <a:tint val="75000"/>
                  </a:prstClr>
                </a:solidFill>
              </a:rPr>
              <a:pPr defTabSz="914400"/>
              <a:t>‹#›</a:t>
            </a:fld>
            <a:endParaRPr lang="en-US" dirty="0">
              <a:solidFill>
                <a:prstClr val="black">
                  <a:tint val="75000"/>
                </a:prstClr>
              </a:solidFill>
            </a:endParaRPr>
          </a:p>
        </p:txBody>
      </p:sp>
    </p:spTree>
    <p:extLst>
      <p:ext uri="{BB962C8B-B14F-4D97-AF65-F5344CB8AC3E}">
        <p14:creationId xmlns:p14="http://schemas.microsoft.com/office/powerpoint/2010/main" val="2427058858"/>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54132A58-C852-40FA-BBCC-41C86720581E}" type="slidenum">
              <a:rPr lang="en-US" smtClean="0">
                <a:solidFill>
                  <a:prstClr val="black">
                    <a:tint val="75000"/>
                  </a:prstClr>
                </a:solidFill>
              </a:rPr>
              <a:pPr defTabSz="914400"/>
              <a:t>‹#›</a:t>
            </a:fld>
            <a:endParaRPr lang="en-US" dirty="0">
              <a:solidFill>
                <a:prstClr val="black">
                  <a:tint val="75000"/>
                </a:prstClr>
              </a:solidFill>
            </a:endParaRPr>
          </a:p>
        </p:txBody>
      </p:sp>
    </p:spTree>
    <p:extLst>
      <p:ext uri="{BB962C8B-B14F-4D97-AF65-F5344CB8AC3E}">
        <p14:creationId xmlns:p14="http://schemas.microsoft.com/office/powerpoint/2010/main" val="12351738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54132A58-C852-40FA-BBCC-41C86720581E}" type="slidenum">
              <a:rPr lang="en-US" smtClean="0">
                <a:solidFill>
                  <a:prstClr val="black">
                    <a:tint val="75000"/>
                  </a:prstClr>
                </a:solidFill>
              </a:rPr>
              <a:pPr defTabSz="914400"/>
              <a:t>‹#›</a:t>
            </a:fld>
            <a:endParaRPr lang="en-US" dirty="0">
              <a:solidFill>
                <a:prstClr val="black">
                  <a:tint val="75000"/>
                </a:prstClr>
              </a:solidFill>
            </a:endParaRPr>
          </a:p>
        </p:txBody>
      </p:sp>
    </p:spTree>
    <p:extLst>
      <p:ext uri="{BB962C8B-B14F-4D97-AF65-F5344CB8AC3E}">
        <p14:creationId xmlns:p14="http://schemas.microsoft.com/office/powerpoint/2010/main" val="1657853043"/>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r>
              <a:rPr lang="en-US" smtClean="0">
                <a:solidFill>
                  <a:prstClr val="black">
                    <a:tint val="75000"/>
                  </a:prstClr>
                </a:solidFill>
              </a:rPr>
              <a:t>Kirk Arndt, June 2013</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54132A58-C852-40FA-BBCC-41C86720581E}" type="slidenum">
              <a:rPr lang="en-US" smtClean="0">
                <a:solidFill>
                  <a:prstClr val="black">
                    <a:tint val="75000"/>
                  </a:prstClr>
                </a:solidFill>
              </a:rPr>
              <a:pPr defTabSz="914400"/>
              <a:t>‹#›</a:t>
            </a:fld>
            <a:endParaRPr lang="en-US" dirty="0">
              <a:solidFill>
                <a:prstClr val="black">
                  <a:tint val="75000"/>
                </a:prstClr>
              </a:solidFill>
            </a:endParaRPr>
          </a:p>
        </p:txBody>
      </p:sp>
    </p:spTree>
    <p:extLst>
      <p:ext uri="{BB962C8B-B14F-4D97-AF65-F5344CB8AC3E}">
        <p14:creationId xmlns:p14="http://schemas.microsoft.com/office/powerpoint/2010/main" val="941071228"/>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00.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microsoft.com/office/2007/relationships/hdphoto" Target="../media/hdphoto3.wdp"/><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4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48.jpeg"/></Relationships>
</file>

<file path=ppt/slides/_rels/slide2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2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53.jpeg"/><Relationship Id="rId4" Type="http://schemas.openxmlformats.org/officeDocument/2006/relationships/image" Target="../media/image52.jpeg"/></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56.jpeg"/><Relationship Id="rId4" Type="http://schemas.openxmlformats.org/officeDocument/2006/relationships/image" Target="../media/image55.jpeg"/></Relationships>
</file>

<file path=ppt/slides/_rels/slide2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microsoft.com/office/2007/relationships/hdphoto" Target="../media/hdphoto4.wdp"/></Relationships>
</file>

<file path=ppt/slides/_rels/slide2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32.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7.jpeg"/></Relationships>
</file>

<file path=ppt/slides/_rels/slide33.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67.jpeg"/><Relationship Id="rId4" Type="http://schemas.openxmlformats.org/officeDocument/2006/relationships/image" Target="../media/image66.jpeg"/></Relationships>
</file>

<file path=ppt/slides/_rels/slide3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s>
</file>

<file path=ppt/slides/_rels/slide3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75.jpeg"/></Relationships>
</file>

<file path=ppt/slides/_rels/slide3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79.jpeg"/><Relationship Id="rId5" Type="http://schemas.openxmlformats.org/officeDocument/2006/relationships/image" Target="../media/image78.jpeg"/><Relationship Id="rId4" Type="http://schemas.openxmlformats.org/officeDocument/2006/relationships/image" Target="../media/image77.jpeg"/></Relationships>
</file>

<file path=ppt/slides/_rels/slide3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0.xml"/><Relationship Id="rId1" Type="http://schemas.openxmlformats.org/officeDocument/2006/relationships/slideLayout" Target="../slideLayouts/slideLayout6.xml"/><Relationship Id="rId4" Type="http://schemas.openxmlformats.org/officeDocument/2006/relationships/image" Target="../media/image83.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42.xml"/><Relationship Id="rId1" Type="http://schemas.openxmlformats.org/officeDocument/2006/relationships/slideLayout" Target="../slideLayouts/slideLayout6.xml"/><Relationship Id="rId4" Type="http://schemas.microsoft.com/office/2007/relationships/hdphoto" Target="../media/hdphoto5.wdp"/></Relationships>
</file>

<file path=ppt/slides/_rels/slide4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87.jpeg"/></Relationships>
</file>

<file path=ppt/slides/_rels/slide45.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89.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6.xml"/></Relationships>
</file>

<file path=ppt/slides/_rels/slide5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5.xml"/><Relationship Id="rId1" Type="http://schemas.openxmlformats.org/officeDocument/2006/relationships/slideLayout" Target="../slideLayouts/slideLayout36.xml"/><Relationship Id="rId4" Type="http://schemas.microsoft.com/office/2007/relationships/hdphoto" Target="../media/hdphoto6.wdp"/></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94.jpeg"/><Relationship Id="rId4" Type="http://schemas.openxmlformats.org/officeDocument/2006/relationships/image" Target="../media/image93.jpeg"/></Relationships>
</file>

<file path=ppt/slides/_rels/slide58.xml.rels><?xml version="1.0" encoding="UTF-8" standalone="yes"?>
<Relationships xmlns="http://schemas.openxmlformats.org/package/2006/relationships"><Relationship Id="rId8" Type="http://schemas.openxmlformats.org/officeDocument/2006/relationships/image" Target="../media/image100.jpeg"/><Relationship Id="rId13" Type="http://schemas.openxmlformats.org/officeDocument/2006/relationships/image" Target="../media/image105.jpeg"/><Relationship Id="rId3" Type="http://schemas.openxmlformats.org/officeDocument/2006/relationships/image" Target="../media/image95.jpeg"/><Relationship Id="rId7" Type="http://schemas.openxmlformats.org/officeDocument/2006/relationships/image" Target="../media/image99.jpeg"/><Relationship Id="rId12" Type="http://schemas.openxmlformats.org/officeDocument/2006/relationships/image" Target="../media/image104.jpeg"/><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image" Target="../media/image98.jpeg"/><Relationship Id="rId11" Type="http://schemas.openxmlformats.org/officeDocument/2006/relationships/image" Target="../media/image103.jpeg"/><Relationship Id="rId5" Type="http://schemas.openxmlformats.org/officeDocument/2006/relationships/image" Target="../media/image97.jpeg"/><Relationship Id="rId15" Type="http://schemas.openxmlformats.org/officeDocument/2006/relationships/image" Target="../media/image107.jpeg"/><Relationship Id="rId10" Type="http://schemas.openxmlformats.org/officeDocument/2006/relationships/image" Target="../media/image102.jpeg"/><Relationship Id="rId4" Type="http://schemas.openxmlformats.org/officeDocument/2006/relationships/image" Target="../media/image96.jpeg"/><Relationship Id="rId9" Type="http://schemas.openxmlformats.org/officeDocument/2006/relationships/image" Target="../media/image101.jpeg"/><Relationship Id="rId14" Type="http://schemas.openxmlformats.org/officeDocument/2006/relationships/image" Target="../media/image106.jpeg"/></Relationships>
</file>

<file path=ppt/slides/_rels/slide59.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111.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64.xml"/><Relationship Id="rId1" Type="http://schemas.openxmlformats.org/officeDocument/2006/relationships/slideLayout" Target="../slideLayouts/slideLayout6.xml"/><Relationship Id="rId4" Type="http://schemas.microsoft.com/office/2007/relationships/hdphoto" Target="../media/hdphoto7.wdp"/></Relationships>
</file>

<file path=ppt/slides/_rels/slide65.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65.xml"/><Relationship Id="rId1" Type="http://schemas.openxmlformats.org/officeDocument/2006/relationships/slideLayout" Target="../slideLayouts/slideLayout69.xml"/><Relationship Id="rId5" Type="http://schemas.openxmlformats.org/officeDocument/2006/relationships/image" Target="../media/image24.jpeg"/><Relationship Id="rId4" Type="http://schemas.openxmlformats.org/officeDocument/2006/relationships/image" Target="../media/image114.jpeg"/></Relationships>
</file>

<file path=ppt/slides/_rels/slide66.xml.rels><?xml version="1.0" encoding="UTF-8" standalone="yes"?>
<Relationships xmlns="http://schemas.openxmlformats.org/package/2006/relationships"><Relationship Id="rId3" Type="http://schemas.openxmlformats.org/officeDocument/2006/relationships/image" Target="../media/image115.jpeg"/><Relationship Id="rId7" Type="http://schemas.openxmlformats.org/officeDocument/2006/relationships/image" Target="../media/image119.jpeg"/><Relationship Id="rId2" Type="http://schemas.openxmlformats.org/officeDocument/2006/relationships/notesSlide" Target="../notesSlides/notesSlide66.xml"/><Relationship Id="rId1" Type="http://schemas.openxmlformats.org/officeDocument/2006/relationships/slideLayout" Target="../slideLayouts/slideLayout74.xml"/><Relationship Id="rId6" Type="http://schemas.openxmlformats.org/officeDocument/2006/relationships/image" Target="../media/image118.jpeg"/><Relationship Id="rId5" Type="http://schemas.openxmlformats.org/officeDocument/2006/relationships/image" Target="../media/image117.jpeg"/><Relationship Id="rId4" Type="http://schemas.openxmlformats.org/officeDocument/2006/relationships/image" Target="../media/image116.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4.xml"/></Relationships>
</file>

<file path=ppt/slides/_rels/slide68.xml.rels><?xml version="1.0" encoding="UTF-8" standalone="yes"?>
<Relationships xmlns="http://schemas.openxmlformats.org/package/2006/relationships"><Relationship Id="rId3" Type="http://schemas.openxmlformats.org/officeDocument/2006/relationships/image" Target="../media/image120.jpeg"/><Relationship Id="rId7" Type="http://schemas.openxmlformats.org/officeDocument/2006/relationships/image" Target="../media/image124.jpeg"/><Relationship Id="rId2" Type="http://schemas.openxmlformats.org/officeDocument/2006/relationships/notesSlide" Target="../notesSlides/notesSlide68.xml"/><Relationship Id="rId1" Type="http://schemas.openxmlformats.org/officeDocument/2006/relationships/slideLayout" Target="../slideLayouts/slideLayout86.xml"/><Relationship Id="rId6" Type="http://schemas.openxmlformats.org/officeDocument/2006/relationships/image" Target="../media/image123.jpeg"/><Relationship Id="rId5" Type="http://schemas.openxmlformats.org/officeDocument/2006/relationships/image" Target="../media/image122.jpeg"/><Relationship Id="rId4" Type="http://schemas.openxmlformats.org/officeDocument/2006/relationships/image" Target="../media/image121.jpe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70.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notesSlide" Target="../notesSlides/notesSlide70.xml"/><Relationship Id="rId1" Type="http://schemas.openxmlformats.org/officeDocument/2006/relationships/slideLayout" Target="../slideLayouts/slideLayout93.xml"/></Relationships>
</file>

<file path=ppt/slides/_rels/slide71.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notesSlide" Target="../notesSlides/notesSlide71.xml"/><Relationship Id="rId1" Type="http://schemas.openxmlformats.org/officeDocument/2006/relationships/slideLayout" Target="../slideLayouts/slideLayout98.xml"/><Relationship Id="rId5" Type="http://schemas.openxmlformats.org/officeDocument/2006/relationships/image" Target="../media/image128.jpeg"/><Relationship Id="rId4" Type="http://schemas.openxmlformats.org/officeDocument/2006/relationships/image" Target="../media/image127.jpeg"/></Relationships>
</file>

<file path=ppt/slides/_rels/slide72.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notesSlide" Target="../notesSlides/notesSlide72.xml"/><Relationship Id="rId1" Type="http://schemas.openxmlformats.org/officeDocument/2006/relationships/slideLayout" Target="../slideLayouts/slideLayout93.xml"/><Relationship Id="rId6" Type="http://schemas.openxmlformats.org/officeDocument/2006/relationships/image" Target="../media/image132.jpeg"/><Relationship Id="rId5" Type="http://schemas.openxmlformats.org/officeDocument/2006/relationships/image" Target="../media/image131.jpeg"/><Relationship Id="rId4" Type="http://schemas.openxmlformats.org/officeDocument/2006/relationships/image" Target="../media/image130.jpeg"/></Relationships>
</file>

<file path=ppt/slides/_rels/slide73.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notesSlide" Target="../notesSlides/notesSlide73.xml"/><Relationship Id="rId1" Type="http://schemas.openxmlformats.org/officeDocument/2006/relationships/slideLayout" Target="../slideLayouts/slideLayout2.xml"/><Relationship Id="rId5" Type="http://schemas.openxmlformats.org/officeDocument/2006/relationships/image" Target="../media/image135.jpeg"/><Relationship Id="rId4" Type="http://schemas.openxmlformats.org/officeDocument/2006/relationships/image" Target="../media/image134.jpeg"/></Relationships>
</file>

<file path=ppt/slides/_rels/slide74.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74.xml"/><Relationship Id="rId1" Type="http://schemas.openxmlformats.org/officeDocument/2006/relationships/slideLayout" Target="../slideLayouts/slideLayout7.xml"/><Relationship Id="rId5" Type="http://schemas.openxmlformats.org/officeDocument/2006/relationships/hyperlink" Target="http://www.s-bond.com/cms/files/file_ID53422.pdf" TargetMode="External"/><Relationship Id="rId4" Type="http://schemas.openxmlformats.org/officeDocument/2006/relationships/image" Target="../media/image137.png"/></Relationships>
</file>

<file path=ppt/slides/_rels/slide75.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notesSlide" Target="../notesSlides/notesSlide75.xml"/><Relationship Id="rId1" Type="http://schemas.openxmlformats.org/officeDocument/2006/relationships/slideLayout" Target="../slideLayouts/slideLayout6.xml"/><Relationship Id="rId4" Type="http://schemas.openxmlformats.org/officeDocument/2006/relationships/image" Target="../media/image56.jpeg"/></Relationships>
</file>

<file path=ppt/slides/_rels/slide76.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notesSlide" Target="../notesSlides/notesSlide76.xml"/><Relationship Id="rId1" Type="http://schemas.openxmlformats.org/officeDocument/2006/relationships/slideLayout" Target="../slideLayouts/slideLayout6.xml"/><Relationship Id="rId4" Type="http://schemas.openxmlformats.org/officeDocument/2006/relationships/image" Target="../media/image140.jpeg"/></Relationships>
</file>

<file path=ppt/slides/_rels/slide77.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notesSlide" Target="../notesSlides/notesSlide77.xml"/><Relationship Id="rId1" Type="http://schemas.openxmlformats.org/officeDocument/2006/relationships/slideLayout" Target="../slideLayouts/slideLayout2.xml"/><Relationship Id="rId4" Type="http://schemas.openxmlformats.org/officeDocument/2006/relationships/image" Target="../media/image142.jpe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43.emf"/><Relationship Id="rId2" Type="http://schemas.openxmlformats.org/officeDocument/2006/relationships/notesSlide" Target="../notesSlides/notesSlide79.xml"/><Relationship Id="rId1" Type="http://schemas.openxmlformats.org/officeDocument/2006/relationships/slideLayout" Target="../slideLayouts/slideLayout105.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5.xml"/><Relationship Id="rId4" Type="http://schemas.microsoft.com/office/2007/relationships/hdphoto" Target="../media/hdphoto1.wdp"/></Relationships>
</file>

<file path=ppt/slides/_rels/slide80.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47.emf"/><Relationship Id="rId2" Type="http://schemas.openxmlformats.org/officeDocument/2006/relationships/notesSlide" Target="../notesSlides/notesSlide83.xml"/><Relationship Id="rId1" Type="http://schemas.openxmlformats.org/officeDocument/2006/relationships/slideLayout" Target="../slideLayouts/slideLayout2.xml"/><Relationship Id="rId6" Type="http://schemas.openxmlformats.org/officeDocument/2006/relationships/image" Target="../media/image150.emf"/><Relationship Id="rId5" Type="http://schemas.openxmlformats.org/officeDocument/2006/relationships/image" Target="../media/image149.emf"/><Relationship Id="rId4" Type="http://schemas.openxmlformats.org/officeDocument/2006/relationships/image" Target="../media/image148.emf"/></Relationships>
</file>

<file path=ppt/slides/_rels/slide84.xml.rels><?xml version="1.0" encoding="UTF-8" standalone="yes"?>
<Relationships xmlns="http://schemas.openxmlformats.org/package/2006/relationships"><Relationship Id="rId3" Type="http://schemas.openxmlformats.org/officeDocument/2006/relationships/image" Target="../media/image151.emf"/><Relationship Id="rId2" Type="http://schemas.openxmlformats.org/officeDocument/2006/relationships/notesSlide" Target="../notesSlides/notesSlide84.xml"/><Relationship Id="rId1" Type="http://schemas.openxmlformats.org/officeDocument/2006/relationships/slideLayout" Target="../slideLayouts/slideLayout2.xml"/><Relationship Id="rId6" Type="http://schemas.openxmlformats.org/officeDocument/2006/relationships/image" Target="../media/image154.emf"/><Relationship Id="rId5" Type="http://schemas.openxmlformats.org/officeDocument/2006/relationships/image" Target="../media/image153.emf"/><Relationship Id="rId4" Type="http://schemas.openxmlformats.org/officeDocument/2006/relationships/image" Target="../media/image152.emf"/></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55.emf"/><Relationship Id="rId2" Type="http://schemas.openxmlformats.org/officeDocument/2006/relationships/notesSlide" Target="../notesSlides/notesSlide87.xml"/><Relationship Id="rId1" Type="http://schemas.openxmlformats.org/officeDocument/2006/relationships/slideLayout" Target="../slideLayouts/slideLayout12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5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2.wdp"/></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58.xml"/></Relationships>
</file>

<file path=ppt/slides/_rels/slide91.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91.xml"/><Relationship Id="rId1" Type="http://schemas.openxmlformats.org/officeDocument/2006/relationships/slideLayout" Target="../slideLayouts/slideLayout63.xml"/></Relationships>
</file>

<file path=ppt/slides/_rels/slide92.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92.xml"/><Relationship Id="rId1" Type="http://schemas.openxmlformats.org/officeDocument/2006/relationships/slideLayout" Target="../slideLayouts/slideLayout63.xml"/></Relationships>
</file>

<file path=ppt/slides/_rels/slide93.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93.xml"/><Relationship Id="rId1" Type="http://schemas.openxmlformats.org/officeDocument/2006/relationships/slideLayout" Target="../slideLayouts/slideLayout63.xml"/></Relationships>
</file>

<file path=ppt/slides/_rels/slide94.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94.xml"/><Relationship Id="rId1" Type="http://schemas.openxmlformats.org/officeDocument/2006/relationships/slideLayout" Target="../slideLayouts/slideLayout63.xml"/></Relationships>
</file>

<file path=ppt/slides/_rels/slide95.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95.xml"/><Relationship Id="rId1" Type="http://schemas.openxmlformats.org/officeDocument/2006/relationships/slideLayout" Target="../slideLayouts/slideLayout52.xml"/></Relationships>
</file>

<file path=ppt/slides/_rels/slide96.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notesSlide" Target="../notesSlides/notesSlide96.xml"/><Relationship Id="rId1" Type="http://schemas.openxmlformats.org/officeDocument/2006/relationships/slideLayout" Target="../slideLayouts/slideLayout52.xml"/></Relationships>
</file>

<file path=ppt/slides/_rels/slide97.xml.rels><?xml version="1.0" encoding="UTF-8" standalone="yes"?>
<Relationships xmlns="http://schemas.openxmlformats.org/package/2006/relationships"><Relationship Id="rId3" Type="http://schemas.openxmlformats.org/officeDocument/2006/relationships/image" Target="../media/image162.jpeg"/><Relationship Id="rId2" Type="http://schemas.openxmlformats.org/officeDocument/2006/relationships/notesSlide" Target="../notesSlides/notesSlide97.xml"/><Relationship Id="rId1" Type="http://schemas.openxmlformats.org/officeDocument/2006/relationships/slideLayout" Target="../slideLayouts/slideLayout52.xml"/></Relationships>
</file>

<file path=ppt/slides/_rels/slide98.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98.xml"/><Relationship Id="rId1" Type="http://schemas.openxmlformats.org/officeDocument/2006/relationships/slideLayout" Target="../slideLayouts/slideLayout52.xml"/></Relationships>
</file>

<file path=ppt/slides/_rels/slide99.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99.xml"/><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09275" y="972402"/>
            <a:ext cx="7473416" cy="1475091"/>
          </a:xfrm>
          <a:noFill/>
        </p:spPr>
        <p:txBody>
          <a:bodyPr>
            <a:normAutofit/>
          </a:bodyPr>
          <a:lstStyle/>
          <a:p>
            <a:r>
              <a:rPr lang="en-US" b="1" dirty="0"/>
              <a:t>Mechanics for the CMS Upgrade Forward Pixel Detector</a:t>
            </a:r>
          </a:p>
        </p:txBody>
      </p:sp>
      <p:sp>
        <p:nvSpPr>
          <p:cNvPr id="7" name="Subtitle 6"/>
          <p:cNvSpPr>
            <a:spLocks noGrp="1"/>
          </p:cNvSpPr>
          <p:nvPr>
            <p:ph type="subTitle" idx="1"/>
          </p:nvPr>
        </p:nvSpPr>
        <p:spPr>
          <a:xfrm>
            <a:off x="977515" y="2617990"/>
            <a:ext cx="6219990" cy="1340580"/>
          </a:xfrm>
        </p:spPr>
        <p:txBody>
          <a:bodyPr>
            <a:noAutofit/>
          </a:bodyPr>
          <a:lstStyle/>
          <a:p>
            <a:r>
              <a:rPr lang="en-US" sz="2800" dirty="0" smtClean="0"/>
              <a:t>Kirk Arndt, Purdue University</a:t>
            </a:r>
          </a:p>
          <a:p>
            <a:r>
              <a:rPr lang="en-US" sz="2000" i="1" dirty="0">
                <a:solidFill>
                  <a:srgbClr val="4D4D4D"/>
                </a:solidFill>
              </a:rPr>
              <a:t>for the FPIX Upgrade </a:t>
            </a:r>
            <a:r>
              <a:rPr lang="en-US" sz="2000" i="1" dirty="0" smtClean="0">
                <a:solidFill>
                  <a:srgbClr val="4D4D4D"/>
                </a:solidFill>
              </a:rPr>
              <a:t>Mechanics Group</a:t>
            </a:r>
          </a:p>
          <a:p>
            <a:pPr>
              <a:spcBef>
                <a:spcPts val="0"/>
              </a:spcBef>
            </a:pPr>
            <a:r>
              <a:rPr lang="en-US" sz="1600" i="1" dirty="0"/>
              <a:t>H. Cheung, S. Gruenendahl, S. Kwan, C.M. Lei, E. Voirin (Fermilab) </a:t>
            </a:r>
          </a:p>
          <a:p>
            <a:pPr>
              <a:spcBef>
                <a:spcPts val="0"/>
              </a:spcBef>
            </a:pPr>
            <a:r>
              <a:rPr lang="en-US" sz="1600" i="1" dirty="0" smtClean="0"/>
              <a:t>D. Bortoletto, I. Shipsey, G. Bolla, (Purdue</a:t>
            </a:r>
            <a:r>
              <a:rPr lang="en-US" sz="1600" i="1" dirty="0"/>
              <a:t>)</a:t>
            </a:r>
          </a:p>
          <a:p>
            <a:endParaRPr lang="en-US" sz="2000" dirty="0" smtClean="0"/>
          </a:p>
        </p:txBody>
      </p:sp>
      <p:sp>
        <p:nvSpPr>
          <p:cNvPr id="10" name="Footer Placeholder 9"/>
          <p:cNvSpPr>
            <a:spLocks noGrp="1"/>
          </p:cNvSpPr>
          <p:nvPr>
            <p:ph type="ftr" sz="quarter" idx="11"/>
          </p:nvPr>
        </p:nvSpPr>
        <p:spPr/>
        <p:txBody>
          <a:bodyPr/>
          <a:lstStyle/>
          <a:p>
            <a:r>
              <a:rPr lang="en-US" dirty="0" smtClean="0"/>
              <a:t>Forum on Tracking Detector Mechanics 2013</a:t>
            </a:r>
            <a:endParaRPr lang="en-US" dirty="0"/>
          </a:p>
        </p:txBody>
      </p:sp>
      <p:sp>
        <p:nvSpPr>
          <p:cNvPr id="11" name="Slide Number Placeholder 10"/>
          <p:cNvSpPr>
            <a:spLocks noGrp="1"/>
          </p:cNvSpPr>
          <p:nvPr>
            <p:ph type="sldNum" sz="quarter" idx="12"/>
          </p:nvPr>
        </p:nvSpPr>
        <p:spPr/>
        <p:txBody>
          <a:bodyPr/>
          <a:lstStyle/>
          <a:p>
            <a:fld id="{AB3C1F1C-F708-3F4B-8ECB-6D467F0718B5}" type="slidenum">
              <a:rPr lang="en-US" smtClean="0"/>
              <a:pPr/>
              <a:t>1</a:t>
            </a:fld>
            <a:endParaRPr lang="en-US" dirty="0"/>
          </a:p>
        </p:txBody>
      </p:sp>
      <p:pic>
        <p:nvPicPr>
          <p:cNvPr id="9" name="Picture 8" descr="Screen shot 2012-03-04 at 9.51.35 AM   Mar 4.png"/>
          <p:cNvPicPr>
            <a:picLocks noChangeAspect="1"/>
          </p:cNvPicPr>
          <p:nvPr/>
        </p:nvPicPr>
        <p:blipFill>
          <a:blip r:embed="rId3"/>
          <a:stretch>
            <a:fillRect/>
          </a:stretch>
        </p:blipFill>
        <p:spPr>
          <a:xfrm>
            <a:off x="6288131" y="96756"/>
            <a:ext cx="2596697" cy="463469"/>
          </a:xfrm>
          <a:prstGeom prst="rect">
            <a:avLst/>
          </a:prstGeom>
        </p:spPr>
      </p:pic>
      <p:pic>
        <p:nvPicPr>
          <p:cNvPr id="12" name="Picture 11"/>
          <p:cNvPicPr>
            <a:picLocks noChangeAspect="1"/>
          </p:cNvPicPr>
          <p:nvPr/>
        </p:nvPicPr>
        <p:blipFill>
          <a:blip r:embed="rId4"/>
          <a:stretch>
            <a:fillRect/>
          </a:stretch>
        </p:blipFill>
        <p:spPr>
          <a:xfrm>
            <a:off x="6356310" y="609722"/>
            <a:ext cx="2606222" cy="472045"/>
          </a:xfrm>
          <a:prstGeom prst="rect">
            <a:avLst/>
          </a:prstGeom>
        </p:spPr>
      </p:pic>
      <p:sp>
        <p:nvSpPr>
          <p:cNvPr id="3" name="Date Placeholder 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196359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Users\arndt\Dropbox\Inventor files\CMS\FULL_ASSEMBLY_CMS_UPGRADE_March2012\HD_frontview.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072325" y="674672"/>
            <a:ext cx="1740025" cy="344944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D:\Users\arndt\Dropbox\Inventor files\CMS\FULL_ASSEMBLY_CMS_UPGRADE_March2012\HD_isoview.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279037" y="457200"/>
            <a:ext cx="1669002" cy="4251770"/>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idx="1"/>
          </p:nvPr>
        </p:nvSpPr>
        <p:spPr>
          <a:xfrm>
            <a:off x="228600" y="3889376"/>
            <a:ext cx="4040188" cy="639762"/>
          </a:xfrm>
        </p:spPr>
        <p:txBody>
          <a:bodyPr/>
          <a:lstStyle/>
          <a:p>
            <a:pPr algn="ctr"/>
            <a:r>
              <a:rPr lang="en-US" dirty="0" smtClean="0">
                <a:solidFill>
                  <a:srgbClr val="008000"/>
                </a:solidFill>
              </a:rPr>
              <a:t>present detector </a:t>
            </a:r>
            <a:endParaRPr lang="en-US" dirty="0">
              <a:solidFill>
                <a:srgbClr val="008000"/>
              </a:solidFill>
            </a:endParaRPr>
          </a:p>
        </p:txBody>
      </p:sp>
      <p:sp>
        <p:nvSpPr>
          <p:cNvPr id="4" name="Content Placeholder 3"/>
          <p:cNvSpPr>
            <a:spLocks noGrp="1"/>
          </p:cNvSpPr>
          <p:nvPr>
            <p:ph sz="half" idx="2"/>
          </p:nvPr>
        </p:nvSpPr>
        <p:spPr>
          <a:xfrm>
            <a:off x="228600" y="4572001"/>
            <a:ext cx="4236999" cy="1820174"/>
          </a:xfrm>
        </p:spPr>
        <p:txBody>
          <a:bodyPr anchor="t">
            <a:noAutofit/>
          </a:bodyPr>
          <a:lstStyle/>
          <a:p>
            <a:pPr marL="274320" indent="-274320">
              <a:spcBef>
                <a:spcPts val="600"/>
              </a:spcBef>
            </a:pPr>
            <a:r>
              <a:rPr lang="en-US" sz="1600" dirty="0" smtClean="0">
                <a:solidFill>
                  <a:srgbClr val="FF0000"/>
                </a:solidFill>
              </a:rPr>
              <a:t>2 disks </a:t>
            </a:r>
            <a:r>
              <a:rPr lang="en-US" sz="1600" dirty="0" smtClean="0"/>
              <a:t>on each side of the IP</a:t>
            </a:r>
            <a:endParaRPr lang="en-US" sz="1600" b="0" dirty="0" smtClean="0"/>
          </a:p>
          <a:p>
            <a:pPr marL="274320" indent="-274320">
              <a:spcBef>
                <a:spcPts val="600"/>
              </a:spcBef>
            </a:pPr>
            <a:r>
              <a:rPr lang="en-US" sz="1600" dirty="0" smtClean="0">
                <a:solidFill>
                  <a:srgbClr val="FF0000"/>
                </a:solidFill>
              </a:rPr>
              <a:t>One ring </a:t>
            </a:r>
            <a:r>
              <a:rPr lang="en-US" sz="1600" b="0" dirty="0" smtClean="0"/>
              <a:t>per half disk</a:t>
            </a:r>
          </a:p>
          <a:p>
            <a:pPr marL="274320" indent="-274320">
              <a:spcBef>
                <a:spcPts val="600"/>
              </a:spcBef>
            </a:pPr>
            <a:r>
              <a:rPr lang="en-US" sz="1600" b="0" dirty="0" smtClean="0"/>
              <a:t>672 modules with </a:t>
            </a:r>
            <a:r>
              <a:rPr lang="en-US" sz="1600" dirty="0" smtClean="0">
                <a:solidFill>
                  <a:srgbClr val="FF0000"/>
                </a:solidFill>
              </a:rPr>
              <a:t>18M</a:t>
            </a:r>
            <a:r>
              <a:rPr lang="en-US" sz="1600" b="0" dirty="0" smtClean="0"/>
              <a:t> pixels, 0.28m</a:t>
            </a:r>
            <a:r>
              <a:rPr lang="en-US" sz="1600" b="0" baseline="30000" dirty="0" smtClean="0"/>
              <a:t>2</a:t>
            </a:r>
            <a:r>
              <a:rPr lang="en-US" sz="1600" b="0" dirty="0" smtClean="0"/>
              <a:t> sensor area</a:t>
            </a:r>
          </a:p>
          <a:p>
            <a:pPr marL="274320" indent="-274320">
              <a:spcBef>
                <a:spcPts val="600"/>
              </a:spcBef>
            </a:pPr>
            <a:r>
              <a:rPr lang="en-US" sz="1600" b="0" dirty="0" smtClean="0"/>
              <a:t>5 different </a:t>
            </a:r>
            <a:r>
              <a:rPr lang="en-US" sz="1600" dirty="0"/>
              <a:t>m</a:t>
            </a:r>
            <a:r>
              <a:rPr lang="en-US" sz="1600" b="0" dirty="0" smtClean="0"/>
              <a:t>odule </a:t>
            </a:r>
            <a:r>
              <a:rPr lang="en-US" sz="1600" dirty="0" smtClean="0">
                <a:solidFill>
                  <a:srgbClr val="FF0000"/>
                </a:solidFill>
              </a:rPr>
              <a:t>sizes </a:t>
            </a:r>
            <a:r>
              <a:rPr lang="en-US" sz="1600" dirty="0" smtClean="0"/>
              <a:t>(1x2, 1x5, 2x3, 2x5, 2x5 ROCs) </a:t>
            </a:r>
            <a:endParaRPr lang="en-US" sz="1600" b="0" dirty="0"/>
          </a:p>
        </p:txBody>
      </p:sp>
      <p:sp>
        <p:nvSpPr>
          <p:cNvPr id="5" name="Text Placeholder 4"/>
          <p:cNvSpPr>
            <a:spLocks noGrp="1"/>
          </p:cNvSpPr>
          <p:nvPr>
            <p:ph type="body" sz="quarter" idx="3"/>
          </p:nvPr>
        </p:nvSpPr>
        <p:spPr>
          <a:xfrm>
            <a:off x="4648200" y="3889376"/>
            <a:ext cx="4041775" cy="639762"/>
          </a:xfrm>
        </p:spPr>
        <p:txBody>
          <a:bodyPr/>
          <a:lstStyle/>
          <a:p>
            <a:pPr algn="ctr"/>
            <a:r>
              <a:rPr lang="en-US" dirty="0" smtClean="0">
                <a:solidFill>
                  <a:schemeClr val="tx2"/>
                </a:solidFill>
              </a:rPr>
              <a:t>upgrade detector </a:t>
            </a:r>
            <a:endParaRPr lang="en-US" dirty="0">
              <a:solidFill>
                <a:schemeClr val="tx2"/>
              </a:solidFill>
            </a:endParaRPr>
          </a:p>
        </p:txBody>
      </p:sp>
      <p:sp>
        <p:nvSpPr>
          <p:cNvPr id="6" name="Content Placeholder 5"/>
          <p:cNvSpPr>
            <a:spLocks noGrp="1"/>
          </p:cNvSpPr>
          <p:nvPr>
            <p:ph sz="quarter" idx="4"/>
          </p:nvPr>
        </p:nvSpPr>
        <p:spPr>
          <a:xfrm>
            <a:off x="4375404" y="4572000"/>
            <a:ext cx="4768596" cy="1820175"/>
          </a:xfrm>
        </p:spPr>
        <p:txBody>
          <a:bodyPr>
            <a:noAutofit/>
          </a:bodyPr>
          <a:lstStyle/>
          <a:p>
            <a:pPr marL="274320" indent="-274320">
              <a:spcBef>
                <a:spcPts val="600"/>
              </a:spcBef>
            </a:pPr>
            <a:r>
              <a:rPr lang="en-US" sz="1600" dirty="0" smtClean="0">
                <a:solidFill>
                  <a:srgbClr val="FF0000"/>
                </a:solidFill>
              </a:rPr>
              <a:t>3 disks </a:t>
            </a:r>
            <a:r>
              <a:rPr lang="en-US" sz="1600" dirty="0" smtClean="0">
                <a:solidFill>
                  <a:srgbClr val="000000"/>
                </a:solidFill>
              </a:rPr>
              <a:t>on each side of the IP</a:t>
            </a:r>
            <a:endParaRPr lang="en-US" sz="1600" b="0" dirty="0" smtClean="0">
              <a:solidFill>
                <a:srgbClr val="000000"/>
              </a:solidFill>
            </a:endParaRPr>
          </a:p>
          <a:p>
            <a:pPr marL="274320" indent="-274320">
              <a:spcBef>
                <a:spcPts val="600"/>
              </a:spcBef>
            </a:pPr>
            <a:r>
              <a:rPr lang="en-US" sz="1600" dirty="0" smtClean="0">
                <a:solidFill>
                  <a:srgbClr val="FF0000"/>
                </a:solidFill>
              </a:rPr>
              <a:t>Two concentric rings</a:t>
            </a:r>
            <a:r>
              <a:rPr lang="en-US" sz="1600" b="0" dirty="0" smtClean="0">
                <a:solidFill>
                  <a:srgbClr val="000000"/>
                </a:solidFill>
              </a:rPr>
              <a:t> (inner </a:t>
            </a:r>
            <a:r>
              <a:rPr lang="en-US" sz="1600" dirty="0" smtClean="0">
                <a:solidFill>
                  <a:srgbClr val="000000"/>
                </a:solidFill>
              </a:rPr>
              <a:t>+ </a:t>
            </a:r>
            <a:r>
              <a:rPr lang="en-US" sz="1600" b="0" dirty="0" smtClean="0">
                <a:solidFill>
                  <a:srgbClr val="000000"/>
                </a:solidFill>
              </a:rPr>
              <a:t>outer) for easy replacement</a:t>
            </a:r>
          </a:p>
          <a:p>
            <a:pPr marL="274320" indent="-274320">
              <a:spcBef>
                <a:spcPts val="600"/>
              </a:spcBef>
            </a:pPr>
            <a:r>
              <a:rPr lang="en-US" sz="1600" b="0" dirty="0" smtClean="0">
                <a:solidFill>
                  <a:srgbClr val="000000"/>
                </a:solidFill>
              </a:rPr>
              <a:t>672 modules with </a:t>
            </a:r>
            <a:r>
              <a:rPr lang="en-US" sz="1600" dirty="0" smtClean="0">
                <a:solidFill>
                  <a:srgbClr val="FF0000"/>
                </a:solidFill>
              </a:rPr>
              <a:t>45M</a:t>
            </a:r>
            <a:r>
              <a:rPr lang="en-US" sz="1600" b="0" dirty="0" smtClean="0">
                <a:solidFill>
                  <a:srgbClr val="000000"/>
                </a:solidFill>
              </a:rPr>
              <a:t> pixels, </a:t>
            </a:r>
            <a:r>
              <a:rPr lang="en-US" sz="1600" dirty="0" smtClean="0"/>
              <a:t>0.74m</a:t>
            </a:r>
            <a:r>
              <a:rPr lang="en-US" sz="1600" baseline="30000" dirty="0" smtClean="0"/>
              <a:t>2</a:t>
            </a:r>
            <a:r>
              <a:rPr lang="en-US" sz="1600" dirty="0" smtClean="0"/>
              <a:t> </a:t>
            </a:r>
            <a:r>
              <a:rPr lang="en-US" sz="1600" dirty="0"/>
              <a:t>sensor </a:t>
            </a:r>
            <a:r>
              <a:rPr lang="en-US" sz="1600" dirty="0" smtClean="0"/>
              <a:t>area</a:t>
            </a:r>
            <a:endParaRPr lang="en-US" sz="1600" b="0" dirty="0" smtClean="0">
              <a:solidFill>
                <a:srgbClr val="000000"/>
              </a:solidFill>
            </a:endParaRPr>
          </a:p>
          <a:p>
            <a:pPr marL="274320" indent="-274320">
              <a:spcBef>
                <a:spcPts val="600"/>
              </a:spcBef>
            </a:pPr>
            <a:r>
              <a:rPr lang="en-US" sz="1600" dirty="0" smtClean="0">
                <a:solidFill>
                  <a:srgbClr val="FF0000"/>
                </a:solidFill>
              </a:rPr>
              <a:t>Same size module </a:t>
            </a:r>
            <a:r>
              <a:rPr lang="en-US" sz="1600" b="0" dirty="0" smtClean="0">
                <a:solidFill>
                  <a:srgbClr val="000000"/>
                </a:solidFill>
              </a:rPr>
              <a:t>as barrel (</a:t>
            </a:r>
            <a:r>
              <a:rPr lang="en-US" sz="1600" dirty="0" smtClean="0">
                <a:solidFill>
                  <a:srgbClr val="000000"/>
                </a:solidFill>
              </a:rPr>
              <a:t>2x8</a:t>
            </a:r>
            <a:r>
              <a:rPr lang="en-US" sz="1600" b="0" dirty="0" smtClean="0">
                <a:solidFill>
                  <a:srgbClr val="000000"/>
                </a:solidFill>
              </a:rPr>
              <a:t> ROCs)</a:t>
            </a:r>
          </a:p>
        </p:txBody>
      </p:sp>
      <p:sp>
        <p:nvSpPr>
          <p:cNvPr id="10" name="Right Arrow 9"/>
          <p:cNvSpPr/>
          <p:nvPr/>
        </p:nvSpPr>
        <p:spPr bwMode="auto">
          <a:xfrm>
            <a:off x="3886200" y="4071938"/>
            <a:ext cx="978408" cy="484632"/>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Tx/>
              <a:buSzTx/>
              <a:buFont typeface="Wingdings" pitchFamily="-97" charset="2"/>
              <a:buNone/>
              <a:tabLst/>
            </a:pPr>
            <a:endParaRPr kumimoji="0" lang="en-US" sz="2400" b="1" i="0" u="none" strike="noStrike" cap="none" normalizeH="0" baseline="0" dirty="0">
              <a:ln>
                <a:noFill/>
              </a:ln>
              <a:solidFill>
                <a:srgbClr val="FF0000"/>
              </a:solidFill>
              <a:effectLst/>
              <a:latin typeface="Arial" pitchFamily="-97" charset="0"/>
            </a:endParaRPr>
          </a:p>
        </p:txBody>
      </p:sp>
      <p:pic>
        <p:nvPicPr>
          <p:cNvPr id="2051" name="Picture 3" descr="D:\Users\arndt\Desktop\module.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9600" y="1124884"/>
            <a:ext cx="2743200" cy="2057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81000" y="1325720"/>
            <a:ext cx="685800" cy="338554"/>
          </a:xfrm>
          <a:prstGeom prst="rect">
            <a:avLst/>
          </a:prstGeom>
          <a:noFill/>
        </p:spPr>
        <p:txBody>
          <a:bodyPr wrap="square" rtlCol="0">
            <a:spAutoFit/>
          </a:bodyPr>
          <a:lstStyle/>
          <a:p>
            <a:pPr algn="ctr"/>
            <a:endParaRPr lang="en-US" sz="1600" dirty="0" smtClean="0"/>
          </a:p>
        </p:txBody>
      </p:sp>
      <p:sp>
        <p:nvSpPr>
          <p:cNvPr id="14" name="TextBox 17"/>
          <p:cNvSpPr txBox="1">
            <a:spLocks noChangeArrowheads="1"/>
          </p:cNvSpPr>
          <p:nvPr/>
        </p:nvSpPr>
        <p:spPr bwMode="auto">
          <a:xfrm>
            <a:off x="2590800" y="1307529"/>
            <a:ext cx="1066876" cy="27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a:solidFill>
                  <a:schemeClr val="accent3">
                    <a:lumMod val="50000"/>
                  </a:schemeClr>
                </a:solidFill>
                <a:latin typeface="Calibri" pitchFamily="34" charset="0"/>
              </a:rPr>
              <a:t>Flex cable</a:t>
            </a:r>
          </a:p>
        </p:txBody>
      </p:sp>
      <p:sp>
        <p:nvSpPr>
          <p:cNvPr id="15" name="TextBox 16"/>
          <p:cNvSpPr txBox="1">
            <a:spLocks noChangeArrowheads="1"/>
          </p:cNvSpPr>
          <p:nvPr/>
        </p:nvSpPr>
        <p:spPr bwMode="auto">
          <a:xfrm>
            <a:off x="579863" y="1584439"/>
            <a:ext cx="1752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chemeClr val="accent6">
                    <a:lumMod val="50000"/>
                  </a:schemeClr>
                </a:solidFill>
                <a:latin typeface="Calibri" pitchFamily="34" charset="0"/>
              </a:rPr>
              <a:t>HDI </a:t>
            </a:r>
            <a:r>
              <a:rPr lang="en-US" sz="1200" b="1" dirty="0">
                <a:solidFill>
                  <a:schemeClr val="accent6">
                    <a:lumMod val="50000"/>
                  </a:schemeClr>
                </a:solidFill>
                <a:latin typeface="Calibri" pitchFamily="34" charset="0"/>
              </a:rPr>
              <a:t>flex with </a:t>
            </a:r>
            <a:r>
              <a:rPr lang="en-US" sz="1200" b="1" dirty="0" smtClean="0">
                <a:solidFill>
                  <a:schemeClr val="accent6">
                    <a:lumMod val="50000"/>
                  </a:schemeClr>
                </a:solidFill>
                <a:latin typeface="Calibri" pitchFamily="34" charset="0"/>
              </a:rPr>
              <a:t>connector on top of BBM</a:t>
            </a:r>
            <a:endParaRPr lang="en-US" sz="1200" b="1" dirty="0">
              <a:solidFill>
                <a:schemeClr val="accent6">
                  <a:lumMod val="50000"/>
                </a:schemeClr>
              </a:solidFill>
              <a:latin typeface="Calibri" pitchFamily="34" charset="0"/>
            </a:endParaRPr>
          </a:p>
        </p:txBody>
      </p:sp>
      <p:sp>
        <p:nvSpPr>
          <p:cNvPr id="16" name="TextBox 14"/>
          <p:cNvSpPr txBox="1">
            <a:spLocks noChangeArrowheads="1"/>
          </p:cNvSpPr>
          <p:nvPr/>
        </p:nvSpPr>
        <p:spPr bwMode="auto">
          <a:xfrm>
            <a:off x="1828800" y="2316320"/>
            <a:ext cx="11820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200" b="1" dirty="0">
                <a:latin typeface="Calibri" pitchFamily="34" charset="0"/>
              </a:rPr>
              <a:t>2x8 </a:t>
            </a:r>
            <a:r>
              <a:rPr lang="en-US" sz="1200" b="1" dirty="0" smtClean="0">
                <a:latin typeface="Calibri" pitchFamily="34" charset="0"/>
              </a:rPr>
              <a:t>Bump-Bond Module</a:t>
            </a:r>
            <a:endParaRPr lang="en-US" sz="1200" b="1" dirty="0">
              <a:latin typeface="Calibri" pitchFamily="34" charset="0"/>
            </a:endParaRPr>
          </a:p>
        </p:txBody>
      </p:sp>
      <p:sp>
        <p:nvSpPr>
          <p:cNvPr id="8" name="Oval Callout 7"/>
          <p:cNvSpPr/>
          <p:nvPr/>
        </p:nvSpPr>
        <p:spPr>
          <a:xfrm>
            <a:off x="457200" y="1020920"/>
            <a:ext cx="3276600" cy="2057400"/>
          </a:xfrm>
          <a:prstGeom prst="wedgeEllipseCallout">
            <a:avLst>
              <a:gd name="adj1" fmla="val 69970"/>
              <a:gd name="adj2" fmla="val 38707"/>
            </a:avLst>
          </a:prstGeom>
          <a:noFill/>
          <a:ln w="31750">
            <a:gradFill flip="none" rotWithShape="1">
              <a:gsLst>
                <a:gs pos="0">
                  <a:schemeClr val="accent1">
                    <a:lumMod val="75000"/>
                  </a:schemeClr>
                </a:gs>
                <a:gs pos="50000">
                  <a:schemeClr val="accent1">
                    <a:tint val="44500"/>
                    <a:satMod val="160000"/>
                  </a:schemeClr>
                </a:gs>
                <a:gs pos="100000">
                  <a:schemeClr val="accent1">
                    <a:tint val="23500"/>
                    <a:satMod val="160000"/>
                  </a:schemeClr>
                </a:gs>
              </a:gsLst>
              <a:lin ang="1440000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a:spLocks noChangeArrowheads="1"/>
          </p:cNvSpPr>
          <p:nvPr/>
        </p:nvSpPr>
        <p:spPr bwMode="auto">
          <a:xfrm>
            <a:off x="640906" y="984152"/>
            <a:ext cx="24833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dirty="0" smtClean="0">
                <a:solidFill>
                  <a:schemeClr val="tx2"/>
                </a:solidFill>
                <a:latin typeface="Arial Black" pitchFamily="34" charset="0"/>
              </a:rPr>
              <a:t>New FPIX module</a:t>
            </a:r>
            <a:endParaRPr lang="en-US" b="1" dirty="0">
              <a:solidFill>
                <a:schemeClr val="tx2"/>
              </a:solidFill>
              <a:latin typeface="Arial Black" pitchFamily="34" charset="0"/>
            </a:endParaRPr>
          </a:p>
        </p:txBody>
      </p:sp>
      <p:sp>
        <p:nvSpPr>
          <p:cNvPr id="20" name="TextBox 19"/>
          <p:cNvSpPr txBox="1">
            <a:spLocks noChangeArrowheads="1"/>
          </p:cNvSpPr>
          <p:nvPr/>
        </p:nvSpPr>
        <p:spPr bwMode="auto">
          <a:xfrm>
            <a:off x="4875611" y="948541"/>
            <a:ext cx="99178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600" b="1" dirty="0">
                <a:solidFill>
                  <a:schemeClr val="bg1">
                    <a:lumMod val="50000"/>
                  </a:schemeClr>
                </a:solidFill>
                <a:latin typeface="+mn-lt"/>
              </a:rPr>
              <a:t>o</a:t>
            </a:r>
            <a:r>
              <a:rPr lang="en-US" sz="1600" b="1" dirty="0" smtClean="0">
                <a:solidFill>
                  <a:schemeClr val="bg1">
                    <a:lumMod val="50000"/>
                  </a:schemeClr>
                </a:solidFill>
                <a:latin typeface="+mn-lt"/>
              </a:rPr>
              <a:t>uter </a:t>
            </a:r>
          </a:p>
          <a:p>
            <a:pPr algn="r" eaLnBrk="1" hangingPunct="1"/>
            <a:r>
              <a:rPr lang="en-US" sz="1600" b="1" dirty="0" smtClean="0">
                <a:solidFill>
                  <a:schemeClr val="bg1">
                    <a:lumMod val="50000"/>
                  </a:schemeClr>
                </a:solidFill>
                <a:latin typeface="+mn-lt"/>
              </a:rPr>
              <a:t>ring</a:t>
            </a:r>
            <a:endParaRPr lang="en-US" sz="1600" b="1" dirty="0">
              <a:solidFill>
                <a:schemeClr val="bg1">
                  <a:lumMod val="50000"/>
                </a:schemeClr>
              </a:solidFill>
              <a:latin typeface="+mn-lt"/>
            </a:endParaRPr>
          </a:p>
        </p:txBody>
      </p:sp>
      <p:sp>
        <p:nvSpPr>
          <p:cNvPr id="21" name="TextBox 20"/>
          <p:cNvSpPr txBox="1">
            <a:spLocks noChangeArrowheads="1"/>
          </p:cNvSpPr>
          <p:nvPr/>
        </p:nvSpPr>
        <p:spPr bwMode="auto">
          <a:xfrm>
            <a:off x="3535401" y="1405741"/>
            <a:ext cx="96039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r>
              <a:rPr lang="en-US" sz="1600" b="1" dirty="0" smtClean="0">
                <a:solidFill>
                  <a:schemeClr val="bg1">
                    <a:lumMod val="50000"/>
                  </a:schemeClr>
                </a:solidFill>
                <a:latin typeface="+mn-lt"/>
              </a:rPr>
              <a:t>inner </a:t>
            </a:r>
          </a:p>
          <a:p>
            <a:pPr algn="r" eaLnBrk="1" hangingPunct="1"/>
            <a:r>
              <a:rPr lang="en-US" sz="1600" b="1" dirty="0" smtClean="0">
                <a:solidFill>
                  <a:schemeClr val="bg1">
                    <a:lumMod val="50000"/>
                  </a:schemeClr>
                </a:solidFill>
                <a:latin typeface="+mn-lt"/>
              </a:rPr>
              <a:t>ring</a:t>
            </a:r>
            <a:endParaRPr lang="en-US" sz="1600" b="1" dirty="0">
              <a:solidFill>
                <a:schemeClr val="bg1">
                  <a:lumMod val="50000"/>
                </a:schemeClr>
              </a:solidFill>
              <a:latin typeface="+mn-lt"/>
            </a:endParaRPr>
          </a:p>
        </p:txBody>
      </p:sp>
      <p:pic>
        <p:nvPicPr>
          <p:cNvPr id="1028" name="Picture 4" descr="D:\Users\arndt\Dropbox\Inventor files\CMS\FULL_ASSEMBLY_CMS_UPGRADE_March2012\HD_sideview.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7956504" y="670370"/>
            <a:ext cx="806496" cy="3453746"/>
          </a:xfrm>
          <a:prstGeom prst="rect">
            <a:avLst/>
          </a:prstGeom>
          <a:noFill/>
          <a:extLst>
            <a:ext uri="{909E8E84-426E-40DD-AFC4-6F175D3DCCD1}">
              <a14:hiddenFill xmlns:a14="http://schemas.microsoft.com/office/drawing/2010/main">
                <a:solidFill>
                  <a:srgbClr val="FFFFFF"/>
                </a:solidFill>
              </a14:hiddenFill>
            </a:ext>
          </a:extLst>
        </p:spPr>
      </p:pic>
      <p:sp>
        <p:nvSpPr>
          <p:cNvPr id="12" name="Slide Number Placeholder 11"/>
          <p:cNvSpPr>
            <a:spLocks noGrp="1"/>
          </p:cNvSpPr>
          <p:nvPr>
            <p:ph type="sldNum" sz="quarter" idx="12"/>
          </p:nvPr>
        </p:nvSpPr>
        <p:spPr/>
        <p:txBody>
          <a:bodyPr/>
          <a:lstStyle/>
          <a:p>
            <a:fld id="{54132A58-C852-40FA-BBCC-41C86720581E}" type="slidenum">
              <a:rPr lang="en-US" smtClean="0"/>
              <a:pPr/>
              <a:t>10</a:t>
            </a:fld>
            <a:endParaRPr lang="en-US" dirty="0"/>
          </a:p>
        </p:txBody>
      </p:sp>
      <p:sp>
        <p:nvSpPr>
          <p:cNvPr id="11" name="Footer Placeholder 10"/>
          <p:cNvSpPr>
            <a:spLocks noGrp="1"/>
          </p:cNvSpPr>
          <p:nvPr>
            <p:ph type="ftr" sz="quarter" idx="11"/>
          </p:nvPr>
        </p:nvSpPr>
        <p:spPr/>
        <p:txBody>
          <a:bodyPr/>
          <a:lstStyle/>
          <a:p>
            <a:r>
              <a:rPr lang="en-US" dirty="0" smtClean="0"/>
              <a:t>Forum on Tracking Detector Mechanics 2013</a:t>
            </a:r>
            <a:endParaRPr lang="en-US" dirty="0"/>
          </a:p>
        </p:txBody>
      </p:sp>
      <p:sp>
        <p:nvSpPr>
          <p:cNvPr id="9" name="Title 8"/>
          <p:cNvSpPr>
            <a:spLocks noGrp="1"/>
          </p:cNvSpPr>
          <p:nvPr>
            <p:ph type="title"/>
          </p:nvPr>
        </p:nvSpPr>
        <p:spPr/>
        <p:txBody>
          <a:bodyPr/>
          <a:lstStyle/>
          <a:p>
            <a:r>
              <a:rPr lang="en-US" dirty="0"/>
              <a:t>Forward Pixel Upgrade</a:t>
            </a:r>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58399666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40F5B363-92A1-054D-8839-3C0DBBA82A0E}" type="slidenum">
              <a:rPr lang="en-US" smtClean="0"/>
              <a:pPr/>
              <a:t>100</a:t>
            </a:fld>
            <a:endParaRPr lang="en-US" dirty="0"/>
          </a:p>
        </p:txBody>
      </p:sp>
      <p:pic>
        <p:nvPicPr>
          <p:cNvPr id="7" name="Picture 6" descr="Screen Shot 2012-08-22 at 10.43.47 A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Rectangle 7"/>
          <p:cNvSpPr/>
          <p:nvPr/>
        </p:nvSpPr>
        <p:spPr>
          <a:xfrm>
            <a:off x="8686800" y="6553200"/>
            <a:ext cx="457200" cy="3048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Date Placeholder 4"/>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51312412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ms-color.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5480" y="1451014"/>
            <a:ext cx="7513040" cy="5040000"/>
          </a:xfrm>
          <a:prstGeom prst="rect">
            <a:avLst/>
          </a:prstGeom>
        </p:spPr>
      </p:pic>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101</a:t>
            </a:fld>
            <a:endParaRPr lang="en-US" dirty="0"/>
          </a:p>
        </p:txBody>
      </p:sp>
      <p:sp>
        <p:nvSpPr>
          <p:cNvPr id="6" name="Title 5"/>
          <p:cNvSpPr>
            <a:spLocks noGrp="1"/>
          </p:cNvSpPr>
          <p:nvPr>
            <p:ph type="title"/>
          </p:nvPr>
        </p:nvSpPr>
        <p:spPr/>
        <p:txBody>
          <a:bodyPr/>
          <a:lstStyle/>
          <a:p>
            <a:r>
              <a:rPr lang="en-US" dirty="0" smtClean="0"/>
              <a:t>CMS Detector</a:t>
            </a:r>
            <a:endParaRPr lang="en-US" b="1" dirty="0">
              <a:solidFill>
                <a:schemeClr val="tx2"/>
              </a:solidFill>
            </a:endParaRPr>
          </a:p>
        </p:txBody>
      </p:sp>
      <p:cxnSp>
        <p:nvCxnSpPr>
          <p:cNvPr id="14" name="Straight Connector 13"/>
          <p:cNvCxnSpPr>
            <a:stCxn id="12" idx="2"/>
          </p:cNvCxnSpPr>
          <p:nvPr/>
        </p:nvCxnSpPr>
        <p:spPr>
          <a:xfrm flipH="1">
            <a:off x="5206522" y="1768575"/>
            <a:ext cx="925468" cy="452053"/>
          </a:xfrm>
          <a:prstGeom prst="line">
            <a:avLst/>
          </a:prstGeom>
          <a:ln w="38100" cmpd="sng">
            <a:solidFill>
              <a:schemeClr val="tx2"/>
            </a:solidFill>
            <a:tailEnd type="oval"/>
          </a:ln>
          <a:effectLst>
            <a:glow rad="101600">
              <a:schemeClr val="bg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18" idx="2"/>
          </p:cNvCxnSpPr>
          <p:nvPr/>
        </p:nvCxnSpPr>
        <p:spPr>
          <a:xfrm>
            <a:off x="4761196" y="1500043"/>
            <a:ext cx="0" cy="1649558"/>
          </a:xfrm>
          <a:prstGeom prst="line">
            <a:avLst/>
          </a:prstGeom>
          <a:ln w="38100" cmpd="sng">
            <a:solidFill>
              <a:schemeClr val="tx2"/>
            </a:solidFill>
            <a:tailEnd type="oval"/>
          </a:ln>
          <a:effectLst>
            <a:glow rad="101600">
              <a:schemeClr val="bg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22" idx="3"/>
          </p:cNvCxnSpPr>
          <p:nvPr/>
        </p:nvCxnSpPr>
        <p:spPr>
          <a:xfrm flipV="1">
            <a:off x="2044460" y="3703830"/>
            <a:ext cx="1455718" cy="1075262"/>
          </a:xfrm>
          <a:prstGeom prst="line">
            <a:avLst/>
          </a:prstGeom>
          <a:ln w="38100" cmpd="sng">
            <a:solidFill>
              <a:schemeClr val="tx2"/>
            </a:solidFill>
            <a:tailEnd type="oval"/>
          </a:ln>
          <a:effectLst>
            <a:glow rad="101600">
              <a:schemeClr val="bg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a:stCxn id="24" idx="0"/>
          </p:cNvCxnSpPr>
          <p:nvPr/>
        </p:nvCxnSpPr>
        <p:spPr>
          <a:xfrm flipV="1">
            <a:off x="1813645" y="3759203"/>
            <a:ext cx="1860889" cy="1680502"/>
          </a:xfrm>
          <a:prstGeom prst="line">
            <a:avLst/>
          </a:prstGeom>
          <a:ln w="38100" cmpd="sng">
            <a:solidFill>
              <a:schemeClr val="tx2"/>
            </a:solidFill>
            <a:tailEnd type="oval"/>
          </a:ln>
          <a:effectLst>
            <a:glow rad="101600">
              <a:schemeClr val="bg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26" idx="0"/>
          </p:cNvCxnSpPr>
          <p:nvPr/>
        </p:nvCxnSpPr>
        <p:spPr>
          <a:xfrm flipV="1">
            <a:off x="2969760" y="3759203"/>
            <a:ext cx="882573" cy="2048745"/>
          </a:xfrm>
          <a:prstGeom prst="line">
            <a:avLst/>
          </a:prstGeom>
          <a:ln w="38100" cmpd="sng">
            <a:solidFill>
              <a:schemeClr val="tx2"/>
            </a:solidFill>
            <a:tailEnd type="oval"/>
          </a:ln>
          <a:effectLst>
            <a:glow rad="101600">
              <a:schemeClr val="bg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12" idx="2"/>
          </p:cNvCxnSpPr>
          <p:nvPr/>
        </p:nvCxnSpPr>
        <p:spPr>
          <a:xfrm>
            <a:off x="6131990" y="1768575"/>
            <a:ext cx="0" cy="754492"/>
          </a:xfrm>
          <a:prstGeom prst="line">
            <a:avLst/>
          </a:prstGeom>
          <a:ln w="38100" cmpd="sng">
            <a:solidFill>
              <a:schemeClr val="tx2"/>
            </a:solidFill>
            <a:tailEnd type="oval"/>
          </a:ln>
          <a:effectLst>
            <a:glow rad="101600">
              <a:schemeClr val="bg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a:stCxn id="20" idx="1"/>
          </p:cNvCxnSpPr>
          <p:nvPr/>
        </p:nvCxnSpPr>
        <p:spPr>
          <a:xfrm flipH="1">
            <a:off x="4732867" y="3257411"/>
            <a:ext cx="2637939" cy="603389"/>
          </a:xfrm>
          <a:prstGeom prst="line">
            <a:avLst/>
          </a:prstGeom>
          <a:ln w="38100" cmpd="sng">
            <a:solidFill>
              <a:schemeClr val="tx2"/>
            </a:solidFill>
            <a:tailEnd type="oval"/>
          </a:ln>
          <a:effectLst>
            <a:glow rad="101600">
              <a:schemeClr val="bg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591210" y="1167320"/>
            <a:ext cx="1081560" cy="601255"/>
          </a:xfrm>
          <a:prstGeom prst="rect">
            <a:avLst/>
          </a:prstGeom>
          <a:solidFill>
            <a:srgbClr val="FEFFCD"/>
          </a:solidFill>
          <a:ln w="6350" cmpd="sng">
            <a:solidFill>
              <a:schemeClr val="tx2"/>
            </a:solidFill>
          </a:ln>
          <a:effectLst>
            <a:outerShdw blurRad="50800" dist="38100" dir="18900000" algn="bl" rotWithShape="0">
              <a:prstClr val="black">
                <a:alpha val="40000"/>
              </a:prstClr>
            </a:outerShdw>
          </a:effectLst>
        </p:spPr>
        <p:txBody>
          <a:bodyPr wrap="none" lIns="72000" tIns="0" rIns="72000" bIns="46800" rtlCol="0" anchor="ctr" anchorCtr="0">
            <a:spAutoFit/>
          </a:bodyPr>
          <a:lstStyle/>
          <a:p>
            <a:pPr algn="ctr"/>
            <a:r>
              <a:rPr lang="en-US" b="1" dirty="0" smtClean="0">
                <a:solidFill>
                  <a:schemeClr val="tx2"/>
                </a:solidFill>
              </a:rPr>
              <a:t>Muon</a:t>
            </a:r>
          </a:p>
          <a:p>
            <a:pPr algn="ctr"/>
            <a:r>
              <a:rPr lang="en-US" b="1" dirty="0" smtClean="0">
                <a:solidFill>
                  <a:schemeClr val="tx2"/>
                </a:solidFill>
              </a:rPr>
              <a:t>Detectors</a:t>
            </a:r>
            <a:endParaRPr lang="en-US" b="1" dirty="0">
              <a:solidFill>
                <a:schemeClr val="tx2"/>
              </a:solidFill>
            </a:endParaRPr>
          </a:p>
        </p:txBody>
      </p:sp>
      <p:sp>
        <p:nvSpPr>
          <p:cNvPr id="18" name="TextBox 17"/>
          <p:cNvSpPr txBox="1"/>
          <p:nvPr/>
        </p:nvSpPr>
        <p:spPr>
          <a:xfrm>
            <a:off x="4315870" y="1175787"/>
            <a:ext cx="890652" cy="324256"/>
          </a:xfrm>
          <a:prstGeom prst="rect">
            <a:avLst/>
          </a:prstGeom>
          <a:solidFill>
            <a:srgbClr val="FEFFCD"/>
          </a:solidFill>
          <a:ln w="6350" cmpd="sng">
            <a:solidFill>
              <a:schemeClr val="tx2"/>
            </a:solidFill>
          </a:ln>
          <a:effectLst>
            <a:outerShdw blurRad="50800" dist="38100" dir="18900000" algn="bl" rotWithShape="0">
              <a:prstClr val="black">
                <a:alpha val="40000"/>
              </a:prstClr>
            </a:outerShdw>
          </a:effectLst>
        </p:spPr>
        <p:txBody>
          <a:bodyPr wrap="none" lIns="72000" tIns="0" rIns="72000" bIns="46800" rtlCol="0" anchor="ctr" anchorCtr="0">
            <a:spAutoFit/>
          </a:bodyPr>
          <a:lstStyle/>
          <a:p>
            <a:pPr algn="ctr"/>
            <a:r>
              <a:rPr lang="en-US" b="1" dirty="0" smtClean="0">
                <a:solidFill>
                  <a:schemeClr val="tx2"/>
                </a:solidFill>
              </a:rPr>
              <a:t>Magnet</a:t>
            </a:r>
          </a:p>
        </p:txBody>
      </p:sp>
      <p:sp>
        <p:nvSpPr>
          <p:cNvPr id="22" name="TextBox 21"/>
          <p:cNvSpPr txBox="1"/>
          <p:nvPr/>
        </p:nvSpPr>
        <p:spPr>
          <a:xfrm>
            <a:off x="17252" y="4478464"/>
            <a:ext cx="2027208" cy="601255"/>
          </a:xfrm>
          <a:prstGeom prst="rect">
            <a:avLst/>
          </a:prstGeom>
          <a:solidFill>
            <a:srgbClr val="FEFFCD"/>
          </a:solidFill>
          <a:ln w="6350" cmpd="sng">
            <a:solidFill>
              <a:schemeClr val="tx2"/>
            </a:solidFill>
          </a:ln>
          <a:effectLst>
            <a:outerShdw blurRad="50800" dist="38100" dir="18900000" algn="bl" rotWithShape="0">
              <a:prstClr val="black">
                <a:alpha val="40000"/>
              </a:prstClr>
            </a:outerShdw>
          </a:effectLst>
        </p:spPr>
        <p:txBody>
          <a:bodyPr wrap="square" lIns="72000" tIns="0" rIns="72000" bIns="46800" rtlCol="0" anchor="ctr" anchorCtr="0">
            <a:spAutoFit/>
          </a:bodyPr>
          <a:lstStyle/>
          <a:p>
            <a:pPr algn="ctr"/>
            <a:r>
              <a:rPr lang="en-US" b="1" dirty="0" smtClean="0">
                <a:solidFill>
                  <a:schemeClr val="tx2"/>
                </a:solidFill>
              </a:rPr>
              <a:t>Electromagnetic</a:t>
            </a:r>
          </a:p>
          <a:p>
            <a:pPr algn="ctr"/>
            <a:r>
              <a:rPr lang="en-US" b="1" dirty="0" smtClean="0">
                <a:solidFill>
                  <a:schemeClr val="tx2"/>
                </a:solidFill>
              </a:rPr>
              <a:t>Calorimeter</a:t>
            </a:r>
            <a:endParaRPr lang="en-US" b="1" dirty="0">
              <a:solidFill>
                <a:schemeClr val="tx2"/>
              </a:solidFill>
            </a:endParaRPr>
          </a:p>
        </p:txBody>
      </p:sp>
      <p:sp>
        <p:nvSpPr>
          <p:cNvPr id="24" name="TextBox 23"/>
          <p:cNvSpPr txBox="1"/>
          <p:nvPr/>
        </p:nvSpPr>
        <p:spPr>
          <a:xfrm>
            <a:off x="1382971" y="5439705"/>
            <a:ext cx="861347" cy="601255"/>
          </a:xfrm>
          <a:prstGeom prst="rect">
            <a:avLst/>
          </a:prstGeom>
          <a:solidFill>
            <a:srgbClr val="FEFFCD"/>
          </a:solidFill>
          <a:ln w="6350" cmpd="sng">
            <a:solidFill>
              <a:schemeClr val="tx2"/>
            </a:solidFill>
          </a:ln>
          <a:effectLst>
            <a:outerShdw blurRad="50800" dist="38100" dir="18900000" algn="bl" rotWithShape="0">
              <a:prstClr val="black">
                <a:alpha val="40000"/>
              </a:prstClr>
            </a:outerShdw>
          </a:effectLst>
        </p:spPr>
        <p:txBody>
          <a:bodyPr wrap="none" lIns="72000" tIns="0" rIns="72000" bIns="46800" rtlCol="0" anchor="ctr" anchorCtr="0">
            <a:spAutoFit/>
          </a:bodyPr>
          <a:lstStyle/>
          <a:p>
            <a:pPr algn="ctr"/>
            <a:r>
              <a:rPr lang="en-US" b="1" dirty="0" smtClean="0">
                <a:solidFill>
                  <a:schemeClr val="tx2"/>
                </a:solidFill>
              </a:rPr>
              <a:t>Si Strip</a:t>
            </a:r>
          </a:p>
          <a:p>
            <a:pPr algn="ctr"/>
            <a:r>
              <a:rPr lang="en-US" b="1" dirty="0" smtClean="0">
                <a:solidFill>
                  <a:schemeClr val="tx2"/>
                </a:solidFill>
              </a:rPr>
              <a:t>Tracker</a:t>
            </a:r>
            <a:endParaRPr lang="en-US" b="1" dirty="0">
              <a:solidFill>
                <a:schemeClr val="tx2"/>
              </a:solidFill>
            </a:endParaRPr>
          </a:p>
        </p:txBody>
      </p:sp>
      <p:sp>
        <p:nvSpPr>
          <p:cNvPr id="26" name="TextBox 25"/>
          <p:cNvSpPr txBox="1"/>
          <p:nvPr/>
        </p:nvSpPr>
        <p:spPr>
          <a:xfrm>
            <a:off x="2476700" y="5807948"/>
            <a:ext cx="986119" cy="601255"/>
          </a:xfrm>
          <a:prstGeom prst="rect">
            <a:avLst/>
          </a:prstGeom>
          <a:solidFill>
            <a:srgbClr val="FEFFCD"/>
          </a:solidFill>
          <a:ln w="6350" cmpd="sng">
            <a:solidFill>
              <a:schemeClr val="tx2"/>
            </a:solidFill>
          </a:ln>
          <a:effectLst>
            <a:outerShdw blurRad="50800" dist="38100" dir="18900000" algn="bl" rotWithShape="0">
              <a:prstClr val="black">
                <a:alpha val="40000"/>
              </a:prstClr>
            </a:outerShdw>
          </a:effectLst>
        </p:spPr>
        <p:txBody>
          <a:bodyPr wrap="none" lIns="72000" tIns="0" rIns="72000" bIns="46800" rtlCol="0" anchor="ctr" anchorCtr="0">
            <a:spAutoFit/>
          </a:bodyPr>
          <a:lstStyle/>
          <a:p>
            <a:pPr algn="ctr"/>
            <a:r>
              <a:rPr lang="en-US" b="1" dirty="0" smtClean="0">
                <a:solidFill>
                  <a:schemeClr val="tx2"/>
                </a:solidFill>
              </a:rPr>
              <a:t>Pixel</a:t>
            </a:r>
          </a:p>
          <a:p>
            <a:pPr algn="ctr"/>
            <a:r>
              <a:rPr lang="en-US" b="1" dirty="0" smtClean="0">
                <a:solidFill>
                  <a:schemeClr val="tx2"/>
                </a:solidFill>
              </a:rPr>
              <a:t>Detector</a:t>
            </a:r>
            <a:endParaRPr lang="en-US" b="1" dirty="0">
              <a:solidFill>
                <a:schemeClr val="tx2"/>
              </a:solidFill>
            </a:endParaRPr>
          </a:p>
        </p:txBody>
      </p:sp>
      <p:cxnSp>
        <p:nvCxnSpPr>
          <p:cNvPr id="74" name="Straight Connector 73"/>
          <p:cNvCxnSpPr>
            <a:stCxn id="20" idx="1"/>
          </p:cNvCxnSpPr>
          <p:nvPr/>
        </p:nvCxnSpPr>
        <p:spPr>
          <a:xfrm flipH="1">
            <a:off x="4343400" y="3257411"/>
            <a:ext cx="3027406" cy="171589"/>
          </a:xfrm>
          <a:prstGeom prst="line">
            <a:avLst/>
          </a:prstGeom>
          <a:ln w="38100" cmpd="sng">
            <a:solidFill>
              <a:schemeClr val="tx2"/>
            </a:solidFill>
            <a:tailEnd type="oval"/>
          </a:ln>
          <a:effectLst>
            <a:glow rad="101600">
              <a:schemeClr val="bg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a:stCxn id="20" idx="1"/>
          </p:cNvCxnSpPr>
          <p:nvPr/>
        </p:nvCxnSpPr>
        <p:spPr>
          <a:xfrm flipH="1">
            <a:off x="6087533" y="3257411"/>
            <a:ext cx="1283273" cy="1577055"/>
          </a:xfrm>
          <a:prstGeom prst="line">
            <a:avLst/>
          </a:prstGeom>
          <a:ln w="38100" cmpd="sng">
            <a:solidFill>
              <a:schemeClr val="tx2"/>
            </a:solidFill>
            <a:tailEnd type="oval"/>
          </a:ln>
          <a:effectLst>
            <a:glow rad="101600">
              <a:schemeClr val="bg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370806" y="2956783"/>
            <a:ext cx="1283338" cy="601255"/>
          </a:xfrm>
          <a:prstGeom prst="rect">
            <a:avLst/>
          </a:prstGeom>
          <a:solidFill>
            <a:srgbClr val="FEFFCD"/>
          </a:solidFill>
          <a:ln w="6350" cmpd="sng">
            <a:solidFill>
              <a:schemeClr val="tx2"/>
            </a:solidFill>
          </a:ln>
          <a:effectLst>
            <a:outerShdw blurRad="50800" dist="38100" dir="18900000" algn="bl" rotWithShape="0">
              <a:prstClr val="black">
                <a:alpha val="40000"/>
              </a:prstClr>
            </a:outerShdw>
          </a:effectLst>
        </p:spPr>
        <p:txBody>
          <a:bodyPr wrap="none" lIns="72000" tIns="0" rIns="72000" bIns="46800" rtlCol="0" anchor="ctr" anchorCtr="0">
            <a:spAutoFit/>
          </a:bodyPr>
          <a:lstStyle/>
          <a:p>
            <a:pPr algn="ctr"/>
            <a:r>
              <a:rPr lang="en-US" b="1" dirty="0" smtClean="0">
                <a:solidFill>
                  <a:schemeClr val="tx2"/>
                </a:solidFill>
              </a:rPr>
              <a:t>Hadron </a:t>
            </a:r>
          </a:p>
          <a:p>
            <a:pPr algn="ctr"/>
            <a:r>
              <a:rPr lang="en-US" b="1" dirty="0" smtClean="0">
                <a:solidFill>
                  <a:schemeClr val="tx2"/>
                </a:solidFill>
              </a:rPr>
              <a:t>Calorimeter</a:t>
            </a:r>
            <a:endParaRPr lang="en-US" b="1" dirty="0">
              <a:solidFill>
                <a:schemeClr val="tx2"/>
              </a:solidFill>
            </a:endParaRPr>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8414653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rndt\Desktop\Image.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3581400" y="613573"/>
            <a:ext cx="2478156" cy="5067064"/>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1774437" y="140500"/>
            <a:ext cx="5988663" cy="601782"/>
          </a:xfrm>
        </p:spPr>
        <p:txBody>
          <a:bodyPr>
            <a:normAutofit/>
          </a:bodyPr>
          <a:lstStyle/>
          <a:p>
            <a:r>
              <a:rPr lang="en-US" dirty="0"/>
              <a:t>Half Disk </a:t>
            </a:r>
            <a:r>
              <a:rPr lang="en-US" dirty="0" smtClean="0"/>
              <a:t>design</a:t>
            </a:r>
            <a:endParaRPr lang="en-US" dirty="0"/>
          </a:p>
        </p:txBody>
      </p:sp>
      <p:sp>
        <p:nvSpPr>
          <p:cNvPr id="5" name="Footer Placeholder 4"/>
          <p:cNvSpPr>
            <a:spLocks noGrp="1"/>
          </p:cNvSpPr>
          <p:nvPr>
            <p:ph type="ftr" sz="quarter" idx="11"/>
          </p:nvPr>
        </p:nvSpPr>
        <p:spPr/>
        <p:txBody>
          <a:bodyPr/>
          <a:lstStyle/>
          <a:p>
            <a:pPr fontAlgn="base">
              <a:spcBef>
                <a:spcPct val="0"/>
              </a:spcBef>
              <a:spcAft>
                <a:spcPct val="0"/>
              </a:spcAft>
            </a:pPr>
            <a:r>
              <a:rPr lang="en-US" dirty="0" smtClean="0"/>
              <a:t>Forum on Tracking Detector Mechanics 2013</a:t>
            </a:r>
            <a:endParaRPr lang="en-US" dirty="0"/>
          </a:p>
        </p:txBody>
      </p:sp>
      <p:sp>
        <p:nvSpPr>
          <p:cNvPr id="9" name="Slide Number Placeholder 6"/>
          <p:cNvSpPr>
            <a:spLocks noGrp="1"/>
          </p:cNvSpPr>
          <p:nvPr>
            <p:ph type="sldNum" sz="quarter" idx="12"/>
          </p:nvPr>
        </p:nvSpPr>
        <p:spPr/>
        <p:txBody>
          <a:bodyPr/>
          <a:lstStyle/>
          <a:p>
            <a:fld id="{5BE7F28F-22EF-4487-AA35-9C79D3090291}" type="slidenum">
              <a:rPr lang="en-US"/>
              <a:pPr/>
              <a:t>11</a:t>
            </a:fld>
            <a:endParaRPr lang="en-US" dirty="0"/>
          </a:p>
        </p:txBody>
      </p:sp>
      <p:sp>
        <p:nvSpPr>
          <p:cNvPr id="14" name="TextBox 13"/>
          <p:cNvSpPr txBox="1"/>
          <p:nvPr/>
        </p:nvSpPr>
        <p:spPr>
          <a:xfrm>
            <a:off x="3429000" y="5828572"/>
            <a:ext cx="2479718" cy="461665"/>
          </a:xfrm>
          <a:prstGeom prst="rect">
            <a:avLst/>
          </a:prstGeom>
          <a:noFill/>
        </p:spPr>
        <p:txBody>
          <a:bodyPr wrap="none" rtlCol="0">
            <a:spAutoFit/>
          </a:bodyPr>
          <a:lstStyle/>
          <a:p>
            <a:pPr algn="ctr"/>
            <a:r>
              <a:rPr lang="en-US" sz="1200" b="0" u="sng" dirty="0" smtClean="0"/>
              <a:t>Outer Blade Assembly mechanics</a:t>
            </a:r>
          </a:p>
          <a:p>
            <a:pPr algn="ctr"/>
            <a:r>
              <a:rPr lang="en-US" sz="1200" b="0" u="sng" dirty="0" smtClean="0"/>
              <a:t>ready to take modules</a:t>
            </a:r>
            <a:endParaRPr lang="en-US" sz="1200" b="0" u="sng" dirty="0"/>
          </a:p>
        </p:txBody>
      </p:sp>
      <p:sp>
        <p:nvSpPr>
          <p:cNvPr id="15" name="Rectangle 19"/>
          <p:cNvSpPr txBox="1">
            <a:spLocks noChangeArrowheads="1"/>
          </p:cNvSpPr>
          <p:nvPr/>
        </p:nvSpPr>
        <p:spPr bwMode="auto">
          <a:xfrm>
            <a:off x="293298" y="1242645"/>
            <a:ext cx="3440502"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sz="1800">
                <a:solidFill>
                  <a:schemeClr val="tx1"/>
                </a:solidFill>
                <a:latin typeface="+mn-lt"/>
              </a:defRPr>
            </a:lvl4pPr>
            <a:lvl5pPr marL="2057400" indent="-228600" algn="l" rtl="0" fontAlgn="base">
              <a:spcBef>
                <a:spcPct val="20000"/>
              </a:spcBef>
              <a:spcAft>
                <a:spcPct val="0"/>
              </a:spcAft>
              <a:buChar char="»"/>
              <a:defRPr sz="1800">
                <a:solidFill>
                  <a:schemeClr val="tx1"/>
                </a:solidFill>
                <a:latin typeface="+mn-lt"/>
              </a:defRPr>
            </a:lvl5pPr>
            <a:lvl6pPr marL="2514600" indent="-228600" algn="l" rtl="0" fontAlgn="base">
              <a:spcBef>
                <a:spcPct val="20000"/>
              </a:spcBef>
              <a:spcAft>
                <a:spcPct val="0"/>
              </a:spcAft>
              <a:buChar char="»"/>
              <a:defRPr sz="1800">
                <a:solidFill>
                  <a:schemeClr val="tx1"/>
                </a:solidFill>
                <a:latin typeface="+mn-lt"/>
              </a:defRPr>
            </a:lvl6pPr>
            <a:lvl7pPr marL="2971800" indent="-228600" algn="l" rtl="0" fontAlgn="base">
              <a:spcBef>
                <a:spcPct val="20000"/>
              </a:spcBef>
              <a:spcAft>
                <a:spcPct val="0"/>
              </a:spcAft>
              <a:buChar char="»"/>
              <a:defRPr sz="1800">
                <a:solidFill>
                  <a:schemeClr val="tx1"/>
                </a:solidFill>
                <a:latin typeface="+mn-lt"/>
              </a:defRPr>
            </a:lvl7pPr>
            <a:lvl8pPr marL="3429000" indent="-228600" algn="l" rtl="0" fontAlgn="base">
              <a:spcBef>
                <a:spcPct val="20000"/>
              </a:spcBef>
              <a:spcAft>
                <a:spcPct val="0"/>
              </a:spcAft>
              <a:buChar char="»"/>
              <a:defRPr sz="1800">
                <a:solidFill>
                  <a:schemeClr val="tx1"/>
                </a:solidFill>
                <a:latin typeface="+mn-lt"/>
              </a:defRPr>
            </a:lvl8pPr>
            <a:lvl9pPr marL="3886200" indent="-228600" algn="l" rtl="0" fontAlgn="base">
              <a:spcBef>
                <a:spcPct val="20000"/>
              </a:spcBef>
              <a:spcAft>
                <a:spcPct val="0"/>
              </a:spcAft>
              <a:buChar char="»"/>
              <a:defRPr sz="1800">
                <a:solidFill>
                  <a:schemeClr val="tx1"/>
                </a:solidFill>
                <a:latin typeface="+mn-lt"/>
              </a:defRPr>
            </a:lvl9pPr>
          </a:lstStyle>
          <a:p>
            <a:pPr marL="182880" indent="-182880">
              <a:spcBef>
                <a:spcPts val="600"/>
              </a:spcBef>
            </a:pPr>
            <a:r>
              <a:rPr lang="en-US" sz="1600" dirty="0" smtClean="0"/>
              <a:t>A half disk consists of one inner and one outer blade assembly</a:t>
            </a:r>
          </a:p>
          <a:p>
            <a:pPr marL="182880" indent="-182880">
              <a:spcBef>
                <a:spcPts val="600"/>
              </a:spcBef>
            </a:pPr>
            <a:r>
              <a:rPr lang="en-US" sz="1600" dirty="0" smtClean="0"/>
              <a:t>Both blade assemblies are independently fastened to the half-cylinder by 3 mounts each </a:t>
            </a:r>
          </a:p>
          <a:p>
            <a:pPr marL="182880" indent="-182880">
              <a:spcBef>
                <a:spcPts val="600"/>
              </a:spcBef>
            </a:pPr>
            <a:r>
              <a:rPr lang="en-US" sz="1600" dirty="0" smtClean="0"/>
              <a:t>Outer assembly contains 34 modules</a:t>
            </a:r>
          </a:p>
          <a:p>
            <a:pPr marL="182880" indent="-182880">
              <a:spcBef>
                <a:spcPts val="600"/>
              </a:spcBef>
            </a:pPr>
            <a:r>
              <a:rPr lang="en-US" sz="1600" dirty="0" smtClean="0"/>
              <a:t>Inner assembly contains 22 modules</a:t>
            </a:r>
          </a:p>
          <a:p>
            <a:pPr marL="182880" indent="-182880">
              <a:spcBef>
                <a:spcPts val="600"/>
              </a:spcBef>
            </a:pPr>
            <a:r>
              <a:rPr lang="en-US" sz="1600" dirty="0" smtClean="0"/>
              <a:t>All blades are bonded to two actively cooled half-rings that act as heat sinks</a:t>
            </a:r>
          </a:p>
          <a:p>
            <a:pPr marL="182880" indent="-182880">
              <a:spcBef>
                <a:spcPts val="600"/>
              </a:spcBef>
            </a:pPr>
            <a:r>
              <a:rPr lang="en-US" sz="1600" dirty="0" smtClean="0"/>
              <a:t>Each blade assembly can be mechanically/thermally tested as a unit prior to mounting modules</a:t>
            </a:r>
          </a:p>
        </p:txBody>
      </p:sp>
      <p:sp>
        <p:nvSpPr>
          <p:cNvPr id="16" name="TextBox 15"/>
          <p:cNvSpPr txBox="1"/>
          <p:nvPr/>
        </p:nvSpPr>
        <p:spPr>
          <a:xfrm>
            <a:off x="6322170" y="5828572"/>
            <a:ext cx="1925527" cy="461665"/>
          </a:xfrm>
          <a:prstGeom prst="rect">
            <a:avLst/>
          </a:prstGeom>
          <a:noFill/>
        </p:spPr>
        <p:txBody>
          <a:bodyPr wrap="none" rtlCol="0">
            <a:spAutoFit/>
          </a:bodyPr>
          <a:lstStyle/>
          <a:p>
            <a:pPr algn="ctr"/>
            <a:r>
              <a:rPr lang="en-US" sz="1200" u="sng" dirty="0" smtClean="0"/>
              <a:t>complete</a:t>
            </a:r>
            <a:r>
              <a:rPr lang="en-US" sz="1200" b="0" u="sng" dirty="0" smtClean="0"/>
              <a:t> Outer and Inner</a:t>
            </a:r>
          </a:p>
          <a:p>
            <a:pPr algn="ctr"/>
            <a:r>
              <a:rPr lang="en-US" sz="1200" u="sng" dirty="0" smtClean="0"/>
              <a:t>Blade Assemblies</a:t>
            </a:r>
            <a:endParaRPr lang="en-US" sz="1200" b="0" u="sng" dirty="0"/>
          </a:p>
        </p:txBody>
      </p:sp>
      <p:grpSp>
        <p:nvGrpSpPr>
          <p:cNvPr id="3" name="Group 2"/>
          <p:cNvGrpSpPr/>
          <p:nvPr/>
        </p:nvGrpSpPr>
        <p:grpSpPr>
          <a:xfrm>
            <a:off x="6208916" y="342172"/>
            <a:ext cx="2858884" cy="5486400"/>
            <a:chOff x="6208916" y="152400"/>
            <a:chExt cx="2858884" cy="5486400"/>
          </a:xfrm>
        </p:grpSpPr>
        <p:pic>
          <p:nvPicPr>
            <p:cNvPr id="11" name="Picture 2" descr="D:\Users\arndt\Dropbox\Inventor files\CMS\FULL_ASSEMBLY_CMS_UPGRADE_March2012\HD_isoview.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6208916" y="548708"/>
              <a:ext cx="2706484" cy="5018357"/>
            </a:xfrm>
            <a:prstGeom prst="rect">
              <a:avLst/>
            </a:prstGeom>
            <a:noFill/>
            <a:extLst>
              <a:ext uri="{909E8E84-426E-40DD-AFC4-6F175D3DCCD1}">
                <a14:hiddenFill xmlns:a14="http://schemas.microsoft.com/office/drawing/2010/main">
                  <a:solidFill>
                    <a:srgbClr val="FFFFFF"/>
                  </a:solidFill>
                </a14:hiddenFill>
              </a:ext>
            </a:extLst>
          </p:spPr>
        </p:pic>
        <p:sp>
          <p:nvSpPr>
            <p:cNvPr id="12" name="AutoShape 17"/>
            <p:cNvSpPr>
              <a:spLocks noChangeAspect="1"/>
            </p:cNvSpPr>
            <p:nvPr/>
          </p:nvSpPr>
          <p:spPr bwMode="auto">
            <a:xfrm>
              <a:off x="7620000" y="152400"/>
              <a:ext cx="1295400" cy="400110"/>
            </a:xfrm>
            <a:prstGeom prst="borderCallout2">
              <a:avLst>
                <a:gd name="adj1" fmla="val 48111"/>
                <a:gd name="adj2" fmla="val -4560"/>
                <a:gd name="adj3" fmla="val 50078"/>
                <a:gd name="adj4" fmla="val -20444"/>
                <a:gd name="adj5" fmla="val 142207"/>
                <a:gd name="adj6" fmla="val -46342"/>
              </a:avLst>
            </a:prstGeom>
            <a:solidFill>
              <a:schemeClr val="accent1">
                <a:lumMod val="60000"/>
                <a:lumOff val="40000"/>
              </a:schemeClr>
            </a:solidFill>
            <a:ln w="9525">
              <a:solidFill>
                <a:srgbClr val="FF0000"/>
              </a:solidFill>
              <a:miter lim="800000"/>
              <a:headEnd/>
              <a:tailEnd/>
            </a:ln>
            <a:effectLst/>
          </p:spPr>
          <p:txBody>
            <a:bodyPr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Outer Assembly Mounts x3</a:t>
              </a:r>
              <a:endParaRPr kumimoji="0" lang="en-US" sz="1000" b="0" i="0" u="none" strike="noStrike" kern="0" cap="none" spc="0" normalizeH="0" baseline="0" noProof="0" dirty="0">
                <a:ln>
                  <a:noFill/>
                </a:ln>
                <a:solidFill>
                  <a:sysClr val="windowText" lastClr="000000"/>
                </a:solidFill>
                <a:effectLst/>
                <a:uLnTx/>
                <a:uFillTx/>
              </a:endParaRPr>
            </a:p>
          </p:txBody>
        </p:sp>
        <p:sp>
          <p:nvSpPr>
            <p:cNvPr id="13" name="AutoShape 17"/>
            <p:cNvSpPr>
              <a:spLocks noChangeAspect="1"/>
            </p:cNvSpPr>
            <p:nvPr/>
          </p:nvSpPr>
          <p:spPr bwMode="auto">
            <a:xfrm>
              <a:off x="7772400" y="762000"/>
              <a:ext cx="1295400" cy="400110"/>
            </a:xfrm>
            <a:prstGeom prst="borderCallout2">
              <a:avLst>
                <a:gd name="adj1" fmla="val 48111"/>
                <a:gd name="adj2" fmla="val -4560"/>
                <a:gd name="adj3" fmla="val 50078"/>
                <a:gd name="adj4" fmla="val -20444"/>
                <a:gd name="adj5" fmla="val 49401"/>
                <a:gd name="adj6" fmla="val -76180"/>
              </a:avLst>
            </a:prstGeom>
            <a:solidFill>
              <a:schemeClr val="accent1">
                <a:lumMod val="60000"/>
                <a:lumOff val="40000"/>
              </a:schemeClr>
            </a:solidFill>
            <a:ln w="9525">
              <a:solidFill>
                <a:srgbClr val="FF0000"/>
              </a:solidFill>
              <a:miter lim="800000"/>
              <a:headEnd/>
              <a:tailEnd/>
            </a:ln>
            <a:effectLst/>
          </p:spPr>
          <p:txBody>
            <a:bodyPr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Inner Assembly Mounts x3</a:t>
              </a:r>
              <a:endParaRPr kumimoji="0" lang="en-US" sz="1000" b="0" i="0" u="none" strike="noStrike" kern="0" cap="none" spc="0" normalizeH="0" baseline="0" noProof="0" dirty="0">
                <a:ln>
                  <a:noFill/>
                </a:ln>
                <a:solidFill>
                  <a:sysClr val="windowText" lastClr="000000"/>
                </a:solidFill>
                <a:effectLst/>
                <a:uLnTx/>
                <a:uFillTx/>
              </a:endParaRPr>
            </a:p>
          </p:txBody>
        </p:sp>
        <p:sp>
          <p:nvSpPr>
            <p:cNvPr id="17" name="AutoShape 17"/>
            <p:cNvSpPr>
              <a:spLocks noChangeAspect="1"/>
            </p:cNvSpPr>
            <p:nvPr/>
          </p:nvSpPr>
          <p:spPr bwMode="auto">
            <a:xfrm>
              <a:off x="8001000" y="5238690"/>
              <a:ext cx="1066800" cy="400110"/>
            </a:xfrm>
            <a:prstGeom prst="borderCallout2">
              <a:avLst>
                <a:gd name="adj1" fmla="val 48111"/>
                <a:gd name="adj2" fmla="val -4560"/>
                <a:gd name="adj3" fmla="val 50078"/>
                <a:gd name="adj4" fmla="val -20444"/>
                <a:gd name="adj5" fmla="val -213597"/>
                <a:gd name="adj6" fmla="val 6852"/>
              </a:avLst>
            </a:prstGeom>
            <a:solidFill>
              <a:schemeClr val="accent1">
                <a:lumMod val="60000"/>
                <a:lumOff val="40000"/>
              </a:schemeClr>
            </a:solidFill>
            <a:ln w="9525">
              <a:solidFill>
                <a:srgbClr val="FF0000"/>
              </a:solidFill>
              <a:miter lim="800000"/>
              <a:headEnd/>
              <a:tailEnd/>
            </a:ln>
            <a:effectLst/>
          </p:spPr>
          <p:txBody>
            <a:bodyPr wrap="square"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SS Tube Coupling x4</a:t>
              </a:r>
              <a:endParaRPr kumimoji="0" lang="en-US" sz="1000" b="0" i="0" u="none" strike="noStrike" kern="0" cap="none" spc="0" normalizeH="0" baseline="0" noProof="0" dirty="0">
                <a:ln>
                  <a:noFill/>
                </a:ln>
                <a:solidFill>
                  <a:sysClr val="windowText" lastClr="000000"/>
                </a:solidFill>
                <a:effectLst/>
                <a:uLnTx/>
                <a:uFillTx/>
              </a:endParaRPr>
            </a:p>
          </p:txBody>
        </p:sp>
      </p:grpSp>
      <p:sp>
        <p:nvSpPr>
          <p:cNvPr id="6" name="Date Placeholder 5"/>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7897041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1"/>
          <p:cNvSpPr>
            <a:spLocks noGrp="1"/>
          </p:cNvSpPr>
          <p:nvPr>
            <p:ph type="ftr" sz="quarter" idx="11"/>
          </p:nvPr>
        </p:nvSpPr>
        <p:spPr/>
        <p:txBody>
          <a:bodyPr/>
          <a:lstStyle/>
          <a:p>
            <a:pPr fontAlgn="base">
              <a:spcBef>
                <a:spcPct val="0"/>
              </a:spcBef>
              <a:spcAft>
                <a:spcPct val="0"/>
              </a:spcAft>
            </a:pPr>
            <a:r>
              <a:rPr lang="en-US" dirty="0" smtClean="0"/>
              <a:t>Forum on Tracking Detector Mechanics 2013</a:t>
            </a:r>
            <a:endParaRPr lang="en-US" dirty="0"/>
          </a:p>
        </p:txBody>
      </p:sp>
      <p:sp>
        <p:nvSpPr>
          <p:cNvPr id="24" name="Slide Number Placeholder 23"/>
          <p:cNvSpPr>
            <a:spLocks noGrp="1"/>
          </p:cNvSpPr>
          <p:nvPr>
            <p:ph type="sldNum" sz="quarter" idx="12"/>
          </p:nvPr>
        </p:nvSpPr>
        <p:spPr/>
        <p:txBody>
          <a:bodyPr/>
          <a:lstStyle/>
          <a:p>
            <a:pPr fontAlgn="base">
              <a:spcBef>
                <a:spcPct val="0"/>
              </a:spcBef>
              <a:spcAft>
                <a:spcPct val="0"/>
              </a:spcAft>
            </a:pPr>
            <a:fld id="{57755DB7-600C-42BB-B048-061D49601419}" type="slidenum">
              <a:rPr lang="en-US" smtClean="0"/>
              <a:pPr fontAlgn="base">
                <a:spcBef>
                  <a:spcPct val="0"/>
                </a:spcBef>
                <a:spcAft>
                  <a:spcPct val="0"/>
                </a:spcAft>
              </a:pPr>
              <a:t>12</a:t>
            </a:fld>
            <a:endParaRPr lang="en-US" dirty="0"/>
          </a:p>
        </p:txBody>
      </p:sp>
      <p:sp>
        <p:nvSpPr>
          <p:cNvPr id="167940" name="Rectangle 4"/>
          <p:cNvSpPr>
            <a:spLocks noGrp="1" noChangeArrowheads="1"/>
          </p:cNvSpPr>
          <p:nvPr>
            <p:ph type="body" sz="half" idx="4294967295"/>
          </p:nvPr>
        </p:nvSpPr>
        <p:spPr>
          <a:xfrm>
            <a:off x="364733" y="977775"/>
            <a:ext cx="3971877" cy="5377758"/>
          </a:xfrm>
        </p:spPr>
        <p:txBody>
          <a:bodyPr>
            <a:normAutofit lnSpcReduction="10000"/>
          </a:bodyPr>
          <a:lstStyle/>
          <a:p>
            <a:pPr marL="182880" indent="-182880">
              <a:spcBef>
                <a:spcPts val="1200"/>
              </a:spcBef>
            </a:pPr>
            <a:r>
              <a:rPr lang="en-US" sz="1700" dirty="0" smtClean="0">
                <a:latin typeface="+mn-lt"/>
              </a:rPr>
              <a:t>Thermal Pyrolytic Graphite </a:t>
            </a:r>
            <a:r>
              <a:rPr lang="en-US" sz="1700" dirty="0">
                <a:latin typeface="+mn-lt"/>
              </a:rPr>
              <a:t> </a:t>
            </a:r>
            <a:r>
              <a:rPr lang="en-US" sz="1700" dirty="0" smtClean="0">
                <a:latin typeface="+mn-lt"/>
              </a:rPr>
              <a:t>     (0.68 mm thick, high thermal conductivity in-plane k = 1500 W/m-K) encapsulated with carbon-fiber facings (0.06 mm thick)</a:t>
            </a:r>
          </a:p>
          <a:p>
            <a:pPr marL="182880" indent="-182880">
              <a:spcBef>
                <a:spcPts val="1200"/>
              </a:spcBef>
            </a:pPr>
            <a:r>
              <a:rPr lang="en-US" sz="1700" dirty="0" smtClean="0">
                <a:latin typeface="+mn-lt"/>
              </a:rPr>
              <a:t>All blades are identical with one removable 2x8 module on each side of each blade</a:t>
            </a:r>
          </a:p>
          <a:p>
            <a:pPr marL="182880" indent="-182880">
              <a:spcBef>
                <a:spcPts val="1200"/>
              </a:spcBef>
            </a:pPr>
            <a:r>
              <a:rPr lang="en-US" sz="1700" dirty="0" smtClean="0">
                <a:latin typeface="+mn-lt"/>
              </a:rPr>
              <a:t>Ends of the blade are structurally and thermally bonded to actively cooled rings</a:t>
            </a:r>
          </a:p>
          <a:p>
            <a:pPr marL="182880" indent="-182880">
              <a:spcBef>
                <a:spcPts val="1200"/>
              </a:spcBef>
            </a:pPr>
            <a:r>
              <a:rPr lang="en-US" sz="1700" dirty="0" smtClean="0">
                <a:latin typeface="+mn-lt"/>
              </a:rPr>
              <a:t>Aluminum threaded inserts glued into blade for module mounting using screws</a:t>
            </a:r>
          </a:p>
          <a:p>
            <a:pPr marL="182880" indent="-182880">
              <a:spcBef>
                <a:spcPts val="1200"/>
              </a:spcBef>
            </a:pPr>
            <a:r>
              <a:rPr lang="en-US" sz="1700" dirty="0" smtClean="0">
                <a:latin typeface="+mn-lt"/>
              </a:rPr>
              <a:t>PEEK holders glued at module ends (holder at outer radial end includes flex cable strain-relief clamp)</a:t>
            </a:r>
            <a:r>
              <a:rPr lang="en-US" sz="1600" dirty="0" smtClean="0"/>
              <a:t/>
            </a:r>
            <a:br>
              <a:rPr lang="en-US" sz="1600" dirty="0" smtClean="0"/>
            </a:br>
            <a:endParaRPr lang="en-US" sz="1600" dirty="0"/>
          </a:p>
        </p:txBody>
      </p:sp>
      <p:pic>
        <p:nvPicPr>
          <p:cNvPr id="14" name="Picture 13" descr="a2.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76329" y="1600200"/>
            <a:ext cx="2991271" cy="2811657"/>
          </a:xfrm>
          <a:prstGeom prst="rect">
            <a:avLst/>
          </a:prstGeom>
        </p:spPr>
      </p:pic>
      <p:sp>
        <p:nvSpPr>
          <p:cNvPr id="15" name="AutoShape 14"/>
          <p:cNvSpPr>
            <a:spLocks/>
          </p:cNvSpPr>
          <p:nvPr/>
        </p:nvSpPr>
        <p:spPr bwMode="auto">
          <a:xfrm>
            <a:off x="5257800" y="1295400"/>
            <a:ext cx="1524000" cy="246221"/>
          </a:xfrm>
          <a:prstGeom prst="borderCallout2">
            <a:avLst>
              <a:gd name="adj1" fmla="val 30000"/>
              <a:gd name="adj2" fmla="val -3449"/>
              <a:gd name="adj3" fmla="val 30000"/>
              <a:gd name="adj4" fmla="val -7398"/>
              <a:gd name="adj5" fmla="val 327917"/>
              <a:gd name="adj6" fmla="val -20759"/>
            </a:avLst>
          </a:prstGeom>
          <a:solidFill>
            <a:schemeClr val="accent1">
              <a:lumMod val="60000"/>
              <a:lumOff val="40000"/>
            </a:schemeClr>
          </a:solidFill>
          <a:ln w="9525">
            <a:solidFill>
              <a:schemeClr val="tx1"/>
            </a:solidFill>
            <a:miter lim="800000"/>
            <a:headEnd/>
            <a:tailEnd/>
          </a:ln>
          <a:effectLst/>
        </p:spPr>
        <p:txBody>
          <a:bodyPr>
            <a:spAutoFit/>
          </a:bodyPr>
          <a:lstStyle/>
          <a:p>
            <a:pPr algn="ctr" fontAlgn="base">
              <a:spcBef>
                <a:spcPct val="0"/>
              </a:spcBef>
              <a:spcAft>
                <a:spcPct val="0"/>
              </a:spcAft>
            </a:pPr>
            <a:r>
              <a:rPr lang="en-US" sz="1000" dirty="0" smtClean="0">
                <a:solidFill>
                  <a:srgbClr val="000000"/>
                </a:solidFill>
              </a:rPr>
              <a:t>Threaded </a:t>
            </a:r>
            <a:r>
              <a:rPr lang="en-US" sz="1000" dirty="0">
                <a:solidFill>
                  <a:srgbClr val="000000"/>
                </a:solidFill>
              </a:rPr>
              <a:t>insert</a:t>
            </a:r>
          </a:p>
        </p:txBody>
      </p:sp>
      <p:sp>
        <p:nvSpPr>
          <p:cNvPr id="16" name="AutoShape 15"/>
          <p:cNvSpPr>
            <a:spLocks/>
          </p:cNvSpPr>
          <p:nvPr/>
        </p:nvSpPr>
        <p:spPr bwMode="auto">
          <a:xfrm>
            <a:off x="6333147" y="5128979"/>
            <a:ext cx="1905000" cy="553998"/>
          </a:xfrm>
          <a:prstGeom prst="borderCallout2">
            <a:avLst>
              <a:gd name="adj1" fmla="val 11537"/>
              <a:gd name="adj2" fmla="val -2856"/>
              <a:gd name="adj3" fmla="val 11537"/>
              <a:gd name="adj4" fmla="val -12023"/>
              <a:gd name="adj5" fmla="val -163832"/>
              <a:gd name="adj6" fmla="val 21272"/>
            </a:avLst>
          </a:prstGeom>
          <a:solidFill>
            <a:schemeClr val="accent1">
              <a:lumMod val="60000"/>
              <a:lumOff val="40000"/>
            </a:schemeClr>
          </a:solidFill>
          <a:ln w="9525">
            <a:solidFill>
              <a:schemeClr val="tx1"/>
            </a:solidFill>
            <a:miter lim="800000"/>
            <a:headEnd/>
            <a:tailEnd/>
          </a:ln>
          <a:effectLst/>
        </p:spPr>
        <p:txBody>
          <a:bodyPr>
            <a:spAutoFit/>
          </a:bodyPr>
          <a:lstStyle/>
          <a:p>
            <a:pPr algn="ctr" fontAlgn="base">
              <a:spcBef>
                <a:spcPct val="0"/>
              </a:spcBef>
              <a:spcAft>
                <a:spcPct val="0"/>
              </a:spcAft>
            </a:pPr>
            <a:r>
              <a:rPr lang="en-US" sz="1000" dirty="0" smtClean="0">
                <a:solidFill>
                  <a:srgbClr val="000000"/>
                </a:solidFill>
              </a:rPr>
              <a:t>Through hole to access screw on neighboring blade</a:t>
            </a:r>
            <a:endParaRPr lang="en-US" sz="1000" dirty="0">
              <a:solidFill>
                <a:srgbClr val="000000"/>
              </a:solidFill>
            </a:endParaRPr>
          </a:p>
        </p:txBody>
      </p:sp>
      <p:sp>
        <p:nvSpPr>
          <p:cNvPr id="17" name="AutoShape 14"/>
          <p:cNvSpPr>
            <a:spLocks/>
          </p:cNvSpPr>
          <p:nvPr/>
        </p:nvSpPr>
        <p:spPr bwMode="auto">
          <a:xfrm>
            <a:off x="7380576" y="4499264"/>
            <a:ext cx="990600" cy="400110"/>
          </a:xfrm>
          <a:prstGeom prst="borderCallout2">
            <a:avLst>
              <a:gd name="adj1" fmla="val 30000"/>
              <a:gd name="adj2" fmla="val -3449"/>
              <a:gd name="adj3" fmla="val 30000"/>
              <a:gd name="adj4" fmla="val -7398"/>
              <a:gd name="adj5" fmla="val -148051"/>
              <a:gd name="adj6" fmla="val -42063"/>
            </a:avLst>
          </a:prstGeom>
          <a:solidFill>
            <a:schemeClr val="accent1">
              <a:lumMod val="60000"/>
              <a:lumOff val="40000"/>
            </a:schemeClr>
          </a:solidFill>
          <a:ln w="9525">
            <a:solidFill>
              <a:schemeClr val="tx1"/>
            </a:solidFill>
            <a:miter lim="800000"/>
            <a:headEnd/>
            <a:tailEnd/>
          </a:ln>
          <a:effectLst/>
        </p:spPr>
        <p:txBody>
          <a:bodyPr wrap="square">
            <a:spAutoFit/>
          </a:bodyPr>
          <a:lstStyle/>
          <a:p>
            <a:pPr algn="ctr" fontAlgn="base">
              <a:spcBef>
                <a:spcPct val="0"/>
              </a:spcBef>
              <a:spcAft>
                <a:spcPct val="0"/>
              </a:spcAft>
            </a:pPr>
            <a:r>
              <a:rPr lang="en-US" sz="1000" dirty="0">
                <a:solidFill>
                  <a:srgbClr val="000000"/>
                </a:solidFill>
              </a:rPr>
              <a:t>M</a:t>
            </a:r>
            <a:r>
              <a:rPr lang="en-US" sz="1000" dirty="0" smtClean="0">
                <a:solidFill>
                  <a:srgbClr val="000000"/>
                </a:solidFill>
              </a:rPr>
              <a:t>odule holder</a:t>
            </a:r>
            <a:endParaRPr lang="en-US" sz="1000" dirty="0">
              <a:solidFill>
                <a:srgbClr val="000000"/>
              </a:solidFill>
            </a:endParaRPr>
          </a:p>
        </p:txBody>
      </p:sp>
      <p:pic>
        <p:nvPicPr>
          <p:cNvPr id="18" name="Picture 17" descr="a3.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67200" y="4267200"/>
            <a:ext cx="1602182" cy="1492782"/>
          </a:xfrm>
          <a:prstGeom prst="rect">
            <a:avLst/>
          </a:prstGeom>
        </p:spPr>
      </p:pic>
      <p:sp>
        <p:nvSpPr>
          <p:cNvPr id="20" name="AutoShape 15"/>
          <p:cNvSpPr>
            <a:spLocks/>
          </p:cNvSpPr>
          <p:nvPr/>
        </p:nvSpPr>
        <p:spPr bwMode="auto">
          <a:xfrm>
            <a:off x="4648200" y="3657600"/>
            <a:ext cx="1295400" cy="553998"/>
          </a:xfrm>
          <a:prstGeom prst="borderCallout2">
            <a:avLst>
              <a:gd name="adj1" fmla="val 44037"/>
              <a:gd name="adj2" fmla="val -2856"/>
              <a:gd name="adj3" fmla="val 44037"/>
              <a:gd name="adj4" fmla="val -13339"/>
              <a:gd name="adj5" fmla="val -195393"/>
              <a:gd name="adj6" fmla="val 39858"/>
            </a:avLst>
          </a:prstGeom>
          <a:solidFill>
            <a:schemeClr val="accent1">
              <a:lumMod val="60000"/>
              <a:lumOff val="40000"/>
            </a:schemeClr>
          </a:solidFill>
          <a:ln w="9525">
            <a:solidFill>
              <a:schemeClr val="tx1"/>
            </a:solidFill>
            <a:miter lim="800000"/>
            <a:headEnd/>
            <a:tailEnd/>
          </a:ln>
          <a:effectLst/>
        </p:spPr>
        <p:txBody>
          <a:bodyPr>
            <a:spAutoFit/>
          </a:bodyPr>
          <a:lstStyle/>
          <a:p>
            <a:pPr algn="ctr" fontAlgn="base">
              <a:spcBef>
                <a:spcPct val="0"/>
              </a:spcBef>
              <a:spcAft>
                <a:spcPct val="0"/>
              </a:spcAft>
            </a:pPr>
            <a:r>
              <a:rPr lang="en-US" sz="1000" dirty="0" smtClean="0">
                <a:solidFill>
                  <a:srgbClr val="000000"/>
                </a:solidFill>
              </a:rPr>
              <a:t>TPG encapsulated </a:t>
            </a:r>
          </a:p>
          <a:p>
            <a:pPr algn="ctr" fontAlgn="base">
              <a:spcBef>
                <a:spcPct val="0"/>
              </a:spcBef>
              <a:spcAft>
                <a:spcPct val="0"/>
              </a:spcAft>
            </a:pPr>
            <a:r>
              <a:rPr lang="en-US" sz="1000" dirty="0" smtClean="0">
                <a:solidFill>
                  <a:srgbClr val="000000"/>
                </a:solidFill>
              </a:rPr>
              <a:t>with CFRP</a:t>
            </a:r>
            <a:endParaRPr lang="en-US" sz="1000" dirty="0">
              <a:solidFill>
                <a:srgbClr val="000000"/>
              </a:solidFill>
            </a:endParaRPr>
          </a:p>
        </p:txBody>
      </p:sp>
      <p:sp>
        <p:nvSpPr>
          <p:cNvPr id="21" name="AutoShape 14"/>
          <p:cNvSpPr>
            <a:spLocks/>
          </p:cNvSpPr>
          <p:nvPr/>
        </p:nvSpPr>
        <p:spPr bwMode="auto">
          <a:xfrm>
            <a:off x="6172200" y="1676400"/>
            <a:ext cx="1524000" cy="400110"/>
          </a:xfrm>
          <a:prstGeom prst="borderCallout2">
            <a:avLst>
              <a:gd name="adj1" fmla="val 30000"/>
              <a:gd name="adj2" fmla="val -3449"/>
              <a:gd name="adj3" fmla="val 30000"/>
              <a:gd name="adj4" fmla="val -7398"/>
              <a:gd name="adj5" fmla="val 89077"/>
              <a:gd name="adj6" fmla="val -24793"/>
            </a:avLst>
          </a:prstGeom>
          <a:solidFill>
            <a:schemeClr val="accent1">
              <a:lumMod val="60000"/>
              <a:lumOff val="40000"/>
            </a:schemeClr>
          </a:solidFill>
          <a:ln w="9525">
            <a:solidFill>
              <a:schemeClr val="tx1"/>
            </a:solidFill>
            <a:miter lim="800000"/>
            <a:headEnd/>
            <a:tailEnd/>
          </a:ln>
          <a:effectLst/>
        </p:spPr>
        <p:txBody>
          <a:bodyPr>
            <a:spAutoFit/>
          </a:bodyPr>
          <a:lstStyle/>
          <a:p>
            <a:pPr algn="ctr" fontAlgn="base">
              <a:spcBef>
                <a:spcPct val="0"/>
              </a:spcBef>
              <a:spcAft>
                <a:spcPct val="0"/>
              </a:spcAft>
            </a:pPr>
            <a:r>
              <a:rPr lang="en-US" sz="1000" dirty="0" smtClean="0">
                <a:solidFill>
                  <a:srgbClr val="000000"/>
                </a:solidFill>
              </a:rPr>
              <a:t>Module holder with Flex cable strain-relief</a:t>
            </a:r>
            <a:endParaRPr lang="en-US" sz="1000" dirty="0">
              <a:solidFill>
                <a:srgbClr val="000000"/>
              </a:solidFill>
            </a:endParaRPr>
          </a:p>
        </p:txBody>
      </p:sp>
      <p:sp>
        <p:nvSpPr>
          <p:cNvPr id="22" name="AutoShape 14"/>
          <p:cNvSpPr>
            <a:spLocks/>
          </p:cNvSpPr>
          <p:nvPr/>
        </p:nvSpPr>
        <p:spPr bwMode="auto">
          <a:xfrm>
            <a:off x="6781800" y="2749416"/>
            <a:ext cx="914400" cy="246221"/>
          </a:xfrm>
          <a:prstGeom prst="borderCallout2">
            <a:avLst>
              <a:gd name="adj1" fmla="val 30000"/>
              <a:gd name="adj2" fmla="val -3449"/>
              <a:gd name="adj3" fmla="val 30000"/>
              <a:gd name="adj4" fmla="val -7398"/>
              <a:gd name="adj5" fmla="val 98648"/>
              <a:gd name="adj6" fmla="val -54727"/>
            </a:avLst>
          </a:prstGeom>
          <a:solidFill>
            <a:schemeClr val="accent1">
              <a:lumMod val="60000"/>
              <a:lumOff val="40000"/>
            </a:schemeClr>
          </a:solidFill>
          <a:ln w="9525">
            <a:solidFill>
              <a:schemeClr val="tx1"/>
            </a:solidFill>
            <a:miter lim="800000"/>
            <a:headEnd/>
            <a:tailEnd/>
          </a:ln>
          <a:effectLst/>
        </p:spPr>
        <p:txBody>
          <a:bodyPr>
            <a:spAutoFit/>
          </a:bodyPr>
          <a:lstStyle/>
          <a:p>
            <a:pPr algn="ctr" fontAlgn="base">
              <a:spcBef>
                <a:spcPct val="0"/>
              </a:spcBef>
              <a:spcAft>
                <a:spcPct val="0"/>
              </a:spcAft>
            </a:pPr>
            <a:r>
              <a:rPr lang="en-US" sz="1000" dirty="0" smtClean="0">
                <a:solidFill>
                  <a:srgbClr val="000000"/>
                </a:solidFill>
              </a:rPr>
              <a:t>2x8 Module</a:t>
            </a:r>
            <a:endParaRPr lang="en-US" sz="1000" dirty="0">
              <a:solidFill>
                <a:srgbClr val="000000"/>
              </a:solidFill>
            </a:endParaRPr>
          </a:p>
        </p:txBody>
      </p:sp>
      <p:sp>
        <p:nvSpPr>
          <p:cNvPr id="23" name="AutoShape 14"/>
          <p:cNvSpPr>
            <a:spLocks/>
          </p:cNvSpPr>
          <p:nvPr/>
        </p:nvSpPr>
        <p:spPr bwMode="auto">
          <a:xfrm>
            <a:off x="6629400" y="2209800"/>
            <a:ext cx="914400" cy="400110"/>
          </a:xfrm>
          <a:prstGeom prst="borderCallout2">
            <a:avLst>
              <a:gd name="adj1" fmla="val 30000"/>
              <a:gd name="adj2" fmla="val -3449"/>
              <a:gd name="adj3" fmla="val 30000"/>
              <a:gd name="adj4" fmla="val -7398"/>
              <a:gd name="adj5" fmla="val 26099"/>
              <a:gd name="adj6" fmla="val -67520"/>
            </a:avLst>
          </a:prstGeom>
          <a:solidFill>
            <a:schemeClr val="accent1">
              <a:lumMod val="60000"/>
              <a:lumOff val="40000"/>
            </a:schemeClr>
          </a:solidFill>
          <a:ln w="9525">
            <a:solidFill>
              <a:schemeClr val="tx1"/>
            </a:solidFill>
            <a:miter lim="800000"/>
            <a:headEnd/>
            <a:tailEnd/>
          </a:ln>
          <a:effectLst/>
        </p:spPr>
        <p:txBody>
          <a:bodyPr>
            <a:spAutoFit/>
          </a:bodyPr>
          <a:lstStyle/>
          <a:p>
            <a:pPr algn="ctr" fontAlgn="base">
              <a:spcBef>
                <a:spcPct val="0"/>
              </a:spcBef>
              <a:spcAft>
                <a:spcPct val="0"/>
              </a:spcAft>
            </a:pPr>
            <a:r>
              <a:rPr lang="en-US" sz="1000" dirty="0" smtClean="0">
                <a:solidFill>
                  <a:srgbClr val="000000"/>
                </a:solidFill>
              </a:rPr>
              <a:t>Flex cable connector</a:t>
            </a:r>
            <a:endParaRPr lang="en-US" sz="1000" dirty="0">
              <a:solidFill>
                <a:srgbClr val="000000"/>
              </a:solidFill>
            </a:endParaRPr>
          </a:p>
        </p:txBody>
      </p:sp>
      <p:sp>
        <p:nvSpPr>
          <p:cNvPr id="4" name="Title 3"/>
          <p:cNvSpPr>
            <a:spLocks noGrp="1"/>
          </p:cNvSpPr>
          <p:nvPr>
            <p:ph type="title"/>
          </p:nvPr>
        </p:nvSpPr>
        <p:spPr/>
        <p:txBody>
          <a:bodyPr>
            <a:normAutofit/>
          </a:bodyPr>
          <a:lstStyle/>
          <a:p>
            <a:r>
              <a:rPr lang="en-US" dirty="0"/>
              <a:t>Pixel Blade </a:t>
            </a:r>
            <a:r>
              <a:rPr lang="en-US" dirty="0" smtClean="0"/>
              <a:t>design</a:t>
            </a:r>
            <a:endParaRPr lang="en-US" dirty="0"/>
          </a:p>
        </p:txBody>
      </p:sp>
      <p:sp>
        <p:nvSpPr>
          <p:cNvPr id="5" name="TextBox 4"/>
          <p:cNvSpPr txBox="1"/>
          <p:nvPr/>
        </p:nvSpPr>
        <p:spPr>
          <a:xfrm>
            <a:off x="5176179" y="843563"/>
            <a:ext cx="3526603" cy="276999"/>
          </a:xfrm>
          <a:prstGeom prst="rect">
            <a:avLst/>
          </a:prstGeom>
          <a:noFill/>
        </p:spPr>
        <p:txBody>
          <a:bodyPr wrap="square" rtlCol="0">
            <a:spAutoFit/>
          </a:bodyPr>
          <a:lstStyle/>
          <a:p>
            <a:r>
              <a:rPr lang="en-US" sz="1200" i="1" dirty="0" smtClean="0"/>
              <a:t>Note: blade shown without rings for clarity</a:t>
            </a:r>
            <a:endParaRPr lang="en-US" sz="1200" i="1" dirty="0"/>
          </a:p>
        </p:txBody>
      </p:sp>
      <p:sp>
        <p:nvSpPr>
          <p:cNvPr id="3" name="Date Placeholder 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168160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Module Pair and Blade Layouts</a:t>
            </a:r>
          </a:p>
        </p:txBody>
      </p:sp>
      <p:sp>
        <p:nvSpPr>
          <p:cNvPr id="4" name="Slide Number Placeholder 3"/>
          <p:cNvSpPr>
            <a:spLocks noGrp="1"/>
          </p:cNvSpPr>
          <p:nvPr>
            <p:ph type="sldNum" sz="quarter" idx="12"/>
          </p:nvPr>
        </p:nvSpPr>
        <p:spPr/>
        <p:txBody>
          <a:bodyPr/>
          <a:lstStyle/>
          <a:p>
            <a:fld id="{7EB83CA0-3874-4C57-A992-332DA927DAFE}" type="slidenum">
              <a:rPr lang="en-US" smtClean="0"/>
              <a:pPr/>
              <a:t>13</a:t>
            </a:fld>
            <a:endParaRPr lang="en-US" dirty="0"/>
          </a:p>
        </p:txBody>
      </p:sp>
      <p:pic>
        <p:nvPicPr>
          <p:cNvPr id="5" name="Picture 4" descr="a3.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1600" y="1390336"/>
            <a:ext cx="2225918" cy="4700387"/>
          </a:xfrm>
          <a:prstGeom prst="rect">
            <a:avLst/>
          </a:prstGeom>
        </p:spPr>
      </p:pic>
      <p:pic>
        <p:nvPicPr>
          <p:cNvPr id="6" name="Picture 5" descr="a4.jpg"/>
          <p:cNvPicPr>
            <a:picLocks noChangeAspect="1"/>
          </p:cNvPicPr>
          <p:nvPr/>
        </p:nvPicPr>
        <p:blipFill>
          <a:blip r:embed="rId4" cstate="screen">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a:ext>
            </a:extLst>
          </a:blip>
          <a:stretch>
            <a:fillRect/>
          </a:stretch>
        </p:blipFill>
        <p:spPr>
          <a:xfrm>
            <a:off x="5701799" y="1447800"/>
            <a:ext cx="2299201" cy="4495800"/>
          </a:xfrm>
          <a:prstGeom prst="rect">
            <a:avLst/>
          </a:prstGeom>
        </p:spPr>
      </p:pic>
      <p:sp>
        <p:nvSpPr>
          <p:cNvPr id="7" name="TextBox 6"/>
          <p:cNvSpPr txBox="1"/>
          <p:nvPr/>
        </p:nvSpPr>
        <p:spPr>
          <a:xfrm>
            <a:off x="1844918" y="6019800"/>
            <a:ext cx="1306768" cy="338554"/>
          </a:xfrm>
          <a:prstGeom prst="rect">
            <a:avLst/>
          </a:prstGeom>
          <a:noFill/>
        </p:spPr>
        <p:txBody>
          <a:bodyPr wrap="none" rtlCol="0">
            <a:spAutoFit/>
          </a:bodyPr>
          <a:lstStyle/>
          <a:p>
            <a:r>
              <a:rPr lang="en-US" sz="1600" u="sng" dirty="0" smtClean="0"/>
              <a:t>Inner Blade</a:t>
            </a:r>
            <a:endParaRPr lang="en-US" sz="1600" u="sng" dirty="0"/>
          </a:p>
        </p:txBody>
      </p:sp>
      <p:sp>
        <p:nvSpPr>
          <p:cNvPr id="8" name="TextBox 7"/>
          <p:cNvSpPr txBox="1"/>
          <p:nvPr/>
        </p:nvSpPr>
        <p:spPr>
          <a:xfrm>
            <a:off x="6223296" y="6019800"/>
            <a:ext cx="1382110" cy="338554"/>
          </a:xfrm>
          <a:prstGeom prst="rect">
            <a:avLst/>
          </a:prstGeom>
          <a:noFill/>
        </p:spPr>
        <p:txBody>
          <a:bodyPr wrap="none" rtlCol="0">
            <a:spAutoFit/>
          </a:bodyPr>
          <a:lstStyle/>
          <a:p>
            <a:r>
              <a:rPr lang="en-US" sz="1600" u="sng" dirty="0" smtClean="0"/>
              <a:t>Outer Blade</a:t>
            </a:r>
            <a:endParaRPr lang="en-US" sz="1600" u="sng" dirty="0"/>
          </a:p>
        </p:txBody>
      </p:sp>
      <p:sp>
        <p:nvSpPr>
          <p:cNvPr id="16" name="Footer Placeholder 15"/>
          <p:cNvSpPr>
            <a:spLocks noGrp="1"/>
          </p:cNvSpPr>
          <p:nvPr>
            <p:ph type="ftr" sz="quarter" idx="11"/>
          </p:nvPr>
        </p:nvSpPr>
        <p:spPr/>
        <p:txBody>
          <a:bodyPr/>
          <a:lstStyle/>
          <a:p>
            <a:r>
              <a:rPr lang="en-US" dirty="0" smtClean="0"/>
              <a:t>Forum on Tracking Detector Mechanics 2013</a:t>
            </a:r>
            <a:endParaRPr lang="en-US" dirty="0"/>
          </a:p>
        </p:txBody>
      </p:sp>
      <p:sp>
        <p:nvSpPr>
          <p:cNvPr id="17" name="TextBox 16"/>
          <p:cNvSpPr txBox="1"/>
          <p:nvPr/>
        </p:nvSpPr>
        <p:spPr>
          <a:xfrm>
            <a:off x="4862674" y="976247"/>
            <a:ext cx="3526603" cy="276999"/>
          </a:xfrm>
          <a:prstGeom prst="rect">
            <a:avLst/>
          </a:prstGeom>
          <a:noFill/>
        </p:spPr>
        <p:txBody>
          <a:bodyPr wrap="square" rtlCol="0">
            <a:spAutoFit/>
          </a:bodyPr>
          <a:lstStyle/>
          <a:p>
            <a:r>
              <a:rPr lang="en-US" sz="1200" i="1" dirty="0" smtClean="0"/>
              <a:t>Note: blades shown without rings for clarity</a:t>
            </a:r>
            <a:endParaRPr lang="en-US" sz="1200" i="1" dirty="0"/>
          </a:p>
        </p:txBody>
      </p:sp>
      <p:sp>
        <p:nvSpPr>
          <p:cNvPr id="2" name="TextBox 1"/>
          <p:cNvSpPr txBox="1"/>
          <p:nvPr/>
        </p:nvSpPr>
        <p:spPr>
          <a:xfrm>
            <a:off x="3752870" y="3049369"/>
            <a:ext cx="1834081" cy="707886"/>
          </a:xfrm>
          <a:prstGeom prst="rect">
            <a:avLst/>
          </a:prstGeom>
          <a:noFill/>
        </p:spPr>
        <p:txBody>
          <a:bodyPr wrap="square" rtlCol="0">
            <a:spAutoFit/>
          </a:bodyPr>
          <a:lstStyle/>
          <a:p>
            <a:pPr algn="ctr"/>
            <a:r>
              <a:rPr lang="en-US" sz="2000" dirty="0" smtClean="0"/>
              <a:t>30% sensor area overlap</a:t>
            </a:r>
            <a:endParaRPr lang="en-US" sz="2000" dirty="0"/>
          </a:p>
        </p:txBody>
      </p:sp>
      <p:sp>
        <p:nvSpPr>
          <p:cNvPr id="9" name="Date Placeholder 8"/>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6443492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EB83CA0-3874-4C57-A992-332DA927DAFE}" type="slidenum">
              <a:rPr lang="en-US" smtClean="0"/>
              <a:pPr/>
              <a:t>14</a:t>
            </a:fld>
            <a:endParaRPr lang="en-US" dirty="0"/>
          </a:p>
        </p:txBody>
      </p:sp>
      <p:pic>
        <p:nvPicPr>
          <p:cNvPr id="8" name="Picture 7" descr="a5.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38893" y="1252594"/>
            <a:ext cx="2576507" cy="4491743"/>
          </a:xfrm>
          <a:prstGeom prst="rect">
            <a:avLst/>
          </a:prstGeom>
        </p:spPr>
      </p:pic>
      <p:pic>
        <p:nvPicPr>
          <p:cNvPr id="9" name="Picture 8" descr="a3.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81400" y="1404994"/>
            <a:ext cx="2500753" cy="4419600"/>
          </a:xfrm>
          <a:prstGeom prst="rect">
            <a:avLst/>
          </a:prstGeom>
        </p:spPr>
      </p:pic>
      <p:pic>
        <p:nvPicPr>
          <p:cNvPr id="10" name="Picture 9" descr="a4.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9600" y="1404994"/>
            <a:ext cx="2539122" cy="4419600"/>
          </a:xfrm>
          <a:prstGeom prst="rect">
            <a:avLst/>
          </a:prstGeom>
        </p:spPr>
      </p:pic>
      <p:sp>
        <p:nvSpPr>
          <p:cNvPr id="11" name="Line Callout 2 10"/>
          <p:cNvSpPr/>
          <p:nvPr/>
        </p:nvSpPr>
        <p:spPr>
          <a:xfrm>
            <a:off x="2057400" y="1633594"/>
            <a:ext cx="1143000" cy="228600"/>
          </a:xfrm>
          <a:prstGeom prst="borderCallout2">
            <a:avLst>
              <a:gd name="adj1" fmla="val 36273"/>
              <a:gd name="adj2" fmla="val -14712"/>
              <a:gd name="adj3" fmla="val 36273"/>
              <a:gd name="adj4" fmla="val -35653"/>
              <a:gd name="adj5" fmla="val 280087"/>
              <a:gd name="adj6" fmla="val -623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CF Spokes X3</a:t>
            </a:r>
            <a:endParaRPr lang="en-US" sz="1100" dirty="0"/>
          </a:p>
        </p:txBody>
      </p:sp>
      <p:sp>
        <p:nvSpPr>
          <p:cNvPr id="12" name="TextBox 11"/>
          <p:cNvSpPr txBox="1"/>
          <p:nvPr/>
        </p:nvSpPr>
        <p:spPr>
          <a:xfrm>
            <a:off x="878357" y="5798054"/>
            <a:ext cx="1537600" cy="430887"/>
          </a:xfrm>
          <a:prstGeom prst="rect">
            <a:avLst/>
          </a:prstGeom>
          <a:noFill/>
        </p:spPr>
        <p:txBody>
          <a:bodyPr wrap="none" rtlCol="0">
            <a:spAutoFit/>
          </a:bodyPr>
          <a:lstStyle/>
          <a:p>
            <a:pPr algn="ctr"/>
            <a:r>
              <a:rPr lang="en-US" sz="1100" u="sng" dirty="0"/>
              <a:t>B</a:t>
            </a:r>
            <a:r>
              <a:rPr lang="en-US" sz="1100" u="sng" dirty="0" smtClean="0"/>
              <a:t>lades and spokes </a:t>
            </a:r>
          </a:p>
          <a:p>
            <a:pPr algn="ctr"/>
            <a:r>
              <a:rPr lang="en-US" sz="1100" u="sng" dirty="0" smtClean="0"/>
              <a:t>bonded to CC rings</a:t>
            </a:r>
            <a:endParaRPr lang="en-US" sz="1100" u="sng" dirty="0"/>
          </a:p>
        </p:txBody>
      </p:sp>
      <p:sp>
        <p:nvSpPr>
          <p:cNvPr id="15" name="TextBox 14"/>
          <p:cNvSpPr txBox="1"/>
          <p:nvPr/>
        </p:nvSpPr>
        <p:spPr>
          <a:xfrm>
            <a:off x="3906435" y="5798054"/>
            <a:ext cx="1882247" cy="430887"/>
          </a:xfrm>
          <a:prstGeom prst="rect">
            <a:avLst/>
          </a:prstGeom>
          <a:noFill/>
        </p:spPr>
        <p:txBody>
          <a:bodyPr wrap="none" rtlCol="0">
            <a:spAutoFit/>
          </a:bodyPr>
          <a:lstStyle/>
          <a:p>
            <a:pPr algn="ctr"/>
            <a:r>
              <a:rPr lang="en-US" sz="1100" u="sng" dirty="0"/>
              <a:t>C</a:t>
            </a:r>
            <a:r>
              <a:rPr lang="en-US" sz="1100" u="sng" dirty="0" smtClean="0"/>
              <a:t>ooling tube and facing</a:t>
            </a:r>
          </a:p>
          <a:p>
            <a:pPr algn="ctr"/>
            <a:r>
              <a:rPr lang="en-US" sz="1100" u="sng" dirty="0" smtClean="0"/>
              <a:t>bonded to CC rings</a:t>
            </a:r>
            <a:endParaRPr lang="en-US" sz="1100" u="sng" dirty="0"/>
          </a:p>
        </p:txBody>
      </p:sp>
      <p:sp>
        <p:nvSpPr>
          <p:cNvPr id="16" name="TextBox 15"/>
          <p:cNvSpPr txBox="1"/>
          <p:nvPr/>
        </p:nvSpPr>
        <p:spPr>
          <a:xfrm>
            <a:off x="6924529" y="5798054"/>
            <a:ext cx="1449436" cy="261610"/>
          </a:xfrm>
          <a:prstGeom prst="rect">
            <a:avLst/>
          </a:prstGeom>
          <a:noFill/>
        </p:spPr>
        <p:txBody>
          <a:bodyPr wrap="none" rtlCol="0">
            <a:spAutoFit/>
          </a:bodyPr>
          <a:lstStyle/>
          <a:p>
            <a:pPr algn="ctr"/>
            <a:r>
              <a:rPr lang="en-US" sz="1100" u="sng" dirty="0" smtClean="0"/>
              <a:t>Fully loaded Assembly</a:t>
            </a:r>
            <a:endParaRPr lang="en-US" sz="1100" u="sng" dirty="0"/>
          </a:p>
        </p:txBody>
      </p:sp>
      <p:sp>
        <p:nvSpPr>
          <p:cNvPr id="17" name="Text Box 16"/>
          <p:cNvSpPr txBox="1">
            <a:spLocks noChangeArrowheads="1"/>
          </p:cNvSpPr>
          <p:nvPr/>
        </p:nvSpPr>
        <p:spPr bwMode="auto">
          <a:xfrm>
            <a:off x="1935915" y="835223"/>
            <a:ext cx="4986301" cy="307777"/>
          </a:xfrm>
          <a:prstGeom prst="rect">
            <a:avLst/>
          </a:prstGeom>
          <a:noFill/>
          <a:ln w="9525">
            <a:noFill/>
            <a:miter lim="800000"/>
            <a:headEnd/>
            <a:tailEnd/>
          </a:ln>
          <a:effectLst/>
        </p:spPr>
        <p:txBody>
          <a:bodyPr wrap="none">
            <a:spAutoFit/>
          </a:bodyPr>
          <a:lstStyle/>
          <a:p>
            <a:r>
              <a:rPr lang="en-US" sz="1400" b="0" dirty="0"/>
              <a:t>17 blades with Y-tilt 20</a:t>
            </a:r>
            <a:r>
              <a:rPr lang="en-US" sz="1400" b="0" baseline="30000" dirty="0"/>
              <a:t>o</a:t>
            </a:r>
            <a:r>
              <a:rPr lang="en-US" sz="1400" b="0" dirty="0"/>
              <a:t> and</a:t>
            </a:r>
            <a:r>
              <a:rPr lang="en-US" sz="1400" dirty="0"/>
              <a:t> </a:t>
            </a:r>
            <a:r>
              <a:rPr lang="en-US" sz="1400" b="0" dirty="0"/>
              <a:t>Z offset = </a:t>
            </a:r>
            <a:r>
              <a:rPr lang="en-US" sz="1400" b="0" dirty="0" smtClean="0"/>
              <a:t>2.5 </a:t>
            </a:r>
            <a:r>
              <a:rPr lang="en-US" sz="1400" b="0" dirty="0"/>
              <a:t>mm, arranged in 2 </a:t>
            </a:r>
            <a:r>
              <a:rPr lang="en-US" sz="1400" b="0" dirty="0" smtClean="0"/>
              <a:t>rows</a:t>
            </a:r>
            <a:endParaRPr lang="en-US" sz="1400" b="0" dirty="0"/>
          </a:p>
        </p:txBody>
      </p:sp>
      <p:sp>
        <p:nvSpPr>
          <p:cNvPr id="18" name="Line Callout 2 17"/>
          <p:cNvSpPr/>
          <p:nvPr/>
        </p:nvSpPr>
        <p:spPr>
          <a:xfrm>
            <a:off x="4953000" y="1404994"/>
            <a:ext cx="1143000" cy="228600"/>
          </a:xfrm>
          <a:prstGeom prst="borderCallout2">
            <a:avLst>
              <a:gd name="adj1" fmla="val 36273"/>
              <a:gd name="adj2" fmla="val -14712"/>
              <a:gd name="adj3" fmla="val 36273"/>
              <a:gd name="adj4" fmla="val -35653"/>
              <a:gd name="adj5" fmla="val 165801"/>
              <a:gd name="adj6" fmla="val -516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HD mounts X3</a:t>
            </a:r>
            <a:endParaRPr lang="en-US" sz="1100" dirty="0"/>
          </a:p>
        </p:txBody>
      </p:sp>
      <p:sp>
        <p:nvSpPr>
          <p:cNvPr id="3" name="Title 2"/>
          <p:cNvSpPr>
            <a:spLocks noGrp="1"/>
          </p:cNvSpPr>
          <p:nvPr>
            <p:ph type="title"/>
          </p:nvPr>
        </p:nvSpPr>
        <p:spPr/>
        <p:txBody>
          <a:bodyPr/>
          <a:lstStyle/>
          <a:p>
            <a:r>
              <a:rPr lang="en-US" dirty="0" smtClean="0"/>
              <a:t>Outer Blade Assembly</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4052197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EB83CA0-3874-4C57-A992-332DA927DAFE}" type="slidenum">
              <a:rPr lang="en-US" smtClean="0"/>
              <a:pPr/>
              <a:t>15</a:t>
            </a:fld>
            <a:endParaRPr lang="en-US" dirty="0"/>
          </a:p>
        </p:txBody>
      </p:sp>
      <p:sp>
        <p:nvSpPr>
          <p:cNvPr id="12" name="TextBox 11"/>
          <p:cNvSpPr txBox="1"/>
          <p:nvPr/>
        </p:nvSpPr>
        <p:spPr>
          <a:xfrm>
            <a:off x="878358" y="5614559"/>
            <a:ext cx="1537600" cy="430887"/>
          </a:xfrm>
          <a:prstGeom prst="rect">
            <a:avLst/>
          </a:prstGeom>
          <a:noFill/>
        </p:spPr>
        <p:txBody>
          <a:bodyPr wrap="none" rtlCol="0">
            <a:spAutoFit/>
          </a:bodyPr>
          <a:lstStyle/>
          <a:p>
            <a:pPr algn="ctr"/>
            <a:r>
              <a:rPr lang="en-US" sz="1100" u="sng" dirty="0"/>
              <a:t>B</a:t>
            </a:r>
            <a:r>
              <a:rPr lang="en-US" sz="1100" u="sng" dirty="0" smtClean="0"/>
              <a:t>lades</a:t>
            </a:r>
          </a:p>
          <a:p>
            <a:pPr algn="ctr"/>
            <a:r>
              <a:rPr lang="en-US" sz="1100" u="sng" dirty="0" smtClean="0"/>
              <a:t>bonded to CC rings</a:t>
            </a:r>
            <a:endParaRPr lang="en-US" sz="1100" u="sng" dirty="0"/>
          </a:p>
        </p:txBody>
      </p:sp>
      <p:sp>
        <p:nvSpPr>
          <p:cNvPr id="15" name="TextBox 14"/>
          <p:cNvSpPr txBox="1"/>
          <p:nvPr/>
        </p:nvSpPr>
        <p:spPr>
          <a:xfrm>
            <a:off x="3436386" y="5614559"/>
            <a:ext cx="1936749" cy="430887"/>
          </a:xfrm>
          <a:prstGeom prst="rect">
            <a:avLst/>
          </a:prstGeom>
          <a:noFill/>
        </p:spPr>
        <p:txBody>
          <a:bodyPr wrap="none" rtlCol="0">
            <a:spAutoFit/>
          </a:bodyPr>
          <a:lstStyle/>
          <a:p>
            <a:pPr algn="ctr"/>
            <a:r>
              <a:rPr lang="en-US" sz="1100" u="sng" dirty="0" smtClean="0"/>
              <a:t>Cooling tube and facing</a:t>
            </a:r>
          </a:p>
          <a:p>
            <a:pPr algn="ctr"/>
            <a:r>
              <a:rPr lang="en-US" sz="1100" u="sng" dirty="0" smtClean="0"/>
              <a:t>bonded to CC rings</a:t>
            </a:r>
            <a:endParaRPr lang="en-US" sz="1100" u="sng" dirty="0"/>
          </a:p>
        </p:txBody>
      </p:sp>
      <p:sp>
        <p:nvSpPr>
          <p:cNvPr id="16" name="TextBox 15"/>
          <p:cNvSpPr txBox="1"/>
          <p:nvPr/>
        </p:nvSpPr>
        <p:spPr>
          <a:xfrm>
            <a:off x="6634130" y="5614559"/>
            <a:ext cx="1449436" cy="261610"/>
          </a:xfrm>
          <a:prstGeom prst="rect">
            <a:avLst/>
          </a:prstGeom>
          <a:noFill/>
        </p:spPr>
        <p:txBody>
          <a:bodyPr wrap="none" rtlCol="0">
            <a:spAutoFit/>
          </a:bodyPr>
          <a:lstStyle/>
          <a:p>
            <a:pPr algn="ctr"/>
            <a:r>
              <a:rPr lang="en-US" sz="1100" u="sng" dirty="0" smtClean="0"/>
              <a:t>Fully loaded Assembly</a:t>
            </a:r>
            <a:endParaRPr lang="en-US" sz="1100" u="sng" dirty="0"/>
          </a:p>
        </p:txBody>
      </p:sp>
      <p:sp>
        <p:nvSpPr>
          <p:cNvPr id="17" name="Text Box 16"/>
          <p:cNvSpPr txBox="1">
            <a:spLocks noChangeArrowheads="1"/>
          </p:cNvSpPr>
          <p:nvPr/>
        </p:nvSpPr>
        <p:spPr bwMode="auto">
          <a:xfrm>
            <a:off x="1816053" y="835223"/>
            <a:ext cx="6599884" cy="307777"/>
          </a:xfrm>
          <a:prstGeom prst="rect">
            <a:avLst/>
          </a:prstGeom>
          <a:noFill/>
          <a:ln w="9525">
            <a:noFill/>
            <a:miter lim="800000"/>
            <a:headEnd/>
            <a:tailEnd/>
          </a:ln>
          <a:effectLst/>
        </p:spPr>
        <p:txBody>
          <a:bodyPr wrap="none">
            <a:spAutoFit/>
          </a:bodyPr>
          <a:lstStyle/>
          <a:p>
            <a:r>
              <a:rPr lang="en-US" sz="1400" dirty="0" smtClean="0"/>
              <a:t>11 blades with Y-tilt 20</a:t>
            </a:r>
            <a:r>
              <a:rPr lang="en-US" sz="1400" baseline="30000" dirty="0" smtClean="0"/>
              <a:t>o</a:t>
            </a:r>
            <a:r>
              <a:rPr lang="en-US" sz="1400" dirty="0" smtClean="0"/>
              <a:t> , X-tilt 12</a:t>
            </a:r>
            <a:r>
              <a:rPr lang="en-US" sz="1400" baseline="30000" dirty="0" smtClean="0"/>
              <a:t>o </a:t>
            </a:r>
            <a:r>
              <a:rPr lang="en-US" sz="1400" dirty="0" smtClean="0"/>
              <a:t>and Z offset = 4.0 mm, </a:t>
            </a:r>
            <a:r>
              <a:rPr lang="en-US" sz="1400" b="0" dirty="0"/>
              <a:t>arranged in 2 </a:t>
            </a:r>
            <a:r>
              <a:rPr lang="en-US" sz="1400" b="0" dirty="0" smtClean="0"/>
              <a:t>rows</a:t>
            </a:r>
            <a:endParaRPr lang="en-US" sz="1400" b="0" dirty="0"/>
          </a:p>
        </p:txBody>
      </p:sp>
      <p:pic>
        <p:nvPicPr>
          <p:cNvPr id="13" name="Picture 12" descr="a3.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000" y="1546847"/>
            <a:ext cx="2394259" cy="3962400"/>
          </a:xfrm>
          <a:prstGeom prst="rect">
            <a:avLst/>
          </a:prstGeom>
        </p:spPr>
      </p:pic>
      <p:pic>
        <p:nvPicPr>
          <p:cNvPr id="14" name="Picture 13" descr="a4.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00400" y="1616286"/>
            <a:ext cx="2831167" cy="3816761"/>
          </a:xfrm>
          <a:prstGeom prst="rect">
            <a:avLst/>
          </a:prstGeom>
        </p:spPr>
      </p:pic>
      <p:pic>
        <p:nvPicPr>
          <p:cNvPr id="18" name="Picture 17" descr="a3.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96000" y="1524000"/>
            <a:ext cx="2819400" cy="3832847"/>
          </a:xfrm>
          <a:prstGeom prst="rect">
            <a:avLst/>
          </a:prstGeom>
        </p:spPr>
      </p:pic>
      <p:sp>
        <p:nvSpPr>
          <p:cNvPr id="3" name="Title 2"/>
          <p:cNvSpPr>
            <a:spLocks noGrp="1"/>
          </p:cNvSpPr>
          <p:nvPr>
            <p:ph type="title"/>
          </p:nvPr>
        </p:nvSpPr>
        <p:spPr/>
        <p:txBody>
          <a:bodyPr/>
          <a:lstStyle/>
          <a:p>
            <a:r>
              <a:rPr lang="en-US" dirty="0" smtClean="0"/>
              <a:t>Inner Blade Assembly</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8174648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5.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28393" y="772686"/>
            <a:ext cx="5881188" cy="5434997"/>
          </a:xfrm>
          <a:prstGeom prst="rect">
            <a:avLst/>
          </a:prstGeom>
        </p:spPr>
      </p:pic>
      <p:sp>
        <p:nvSpPr>
          <p:cNvPr id="4" name="Title 3"/>
          <p:cNvSpPr>
            <a:spLocks noGrp="1"/>
          </p:cNvSpPr>
          <p:nvPr>
            <p:ph type="title"/>
          </p:nvPr>
        </p:nvSpPr>
        <p:spPr>
          <a:xfrm>
            <a:off x="1774437" y="140500"/>
            <a:ext cx="5988663" cy="632186"/>
          </a:xfrm>
        </p:spPr>
        <p:txBody>
          <a:bodyPr>
            <a:normAutofit/>
          </a:bodyPr>
          <a:lstStyle/>
          <a:p>
            <a:r>
              <a:rPr lang="en-US" dirty="0" smtClean="0"/>
              <a:t>Half Disk cooling</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2" name="Slide Number Placeholder 1"/>
          <p:cNvSpPr>
            <a:spLocks noGrp="1"/>
          </p:cNvSpPr>
          <p:nvPr>
            <p:ph type="sldNum" sz="quarter" idx="12"/>
          </p:nvPr>
        </p:nvSpPr>
        <p:spPr/>
        <p:txBody>
          <a:bodyPr/>
          <a:lstStyle/>
          <a:p>
            <a:fld id="{2EE4593E-3D14-455B-86C2-B6370A83B258}" type="slidenum">
              <a:rPr lang="en-US" smtClean="0"/>
              <a:pPr/>
              <a:t>16</a:t>
            </a:fld>
            <a:endParaRPr lang="en-US" dirty="0"/>
          </a:p>
        </p:txBody>
      </p:sp>
      <p:sp>
        <p:nvSpPr>
          <p:cNvPr id="7179" name="TextBox 24"/>
          <p:cNvSpPr txBox="1">
            <a:spLocks noChangeArrowheads="1"/>
          </p:cNvSpPr>
          <p:nvPr/>
        </p:nvSpPr>
        <p:spPr bwMode="auto">
          <a:xfrm>
            <a:off x="307819" y="1472937"/>
            <a:ext cx="3078178" cy="3835532"/>
          </a:xfrm>
          <a:prstGeom prst="rect">
            <a:avLst/>
          </a:prstGeom>
          <a:noFill/>
          <a:ln w="9525">
            <a:noFill/>
            <a:miter lim="800000"/>
            <a:headEnd/>
            <a:tailEnd/>
          </a:ln>
        </p:spPr>
        <p:txBody>
          <a:bodyPr wrap="square">
            <a:noAutofit/>
          </a:bodyPr>
          <a:lstStyle/>
          <a:p>
            <a:pPr marL="182880" indent="-182880">
              <a:spcBef>
                <a:spcPts val="2400"/>
              </a:spcBef>
              <a:buFont typeface="Arial" pitchFamily="34" charset="0"/>
              <a:buChar char="•"/>
            </a:pPr>
            <a:r>
              <a:rPr lang="en-US" b="0" dirty="0" smtClean="0"/>
              <a:t>Carbon-Carbon in </a:t>
            </a:r>
            <a:r>
              <a:rPr lang="en-US" b="0" dirty="0"/>
              <a:t>a half ring shape </a:t>
            </a:r>
            <a:r>
              <a:rPr lang="en-US" dirty="0" smtClean="0"/>
              <a:t>is the heat-sink</a:t>
            </a:r>
            <a:r>
              <a:rPr lang="en-US" b="0" dirty="0" smtClean="0"/>
              <a:t> (thermal </a:t>
            </a:r>
            <a:r>
              <a:rPr lang="en-US" b="0" dirty="0"/>
              <a:t>k</a:t>
            </a:r>
            <a:r>
              <a:rPr lang="en-US" b="0" dirty="0" smtClean="0"/>
              <a:t> of C-C = ~200W/m-K)</a:t>
            </a:r>
            <a:endParaRPr lang="en-US" b="0" dirty="0"/>
          </a:p>
          <a:p>
            <a:pPr marL="182880" indent="-182880">
              <a:spcBef>
                <a:spcPts val="2400"/>
              </a:spcBef>
              <a:buFont typeface="Arial" pitchFamily="34" charset="0"/>
              <a:buChar char="•"/>
            </a:pPr>
            <a:r>
              <a:rPr lang="en-US" b="0" dirty="0" smtClean="0"/>
              <a:t>SS </a:t>
            </a:r>
            <a:r>
              <a:rPr lang="en-US" b="0" dirty="0"/>
              <a:t>tubing is </a:t>
            </a:r>
            <a:r>
              <a:rPr lang="en-US" b="0" dirty="0" smtClean="0"/>
              <a:t>embedded in C-C rings</a:t>
            </a:r>
            <a:endParaRPr lang="en-US" b="0" dirty="0"/>
          </a:p>
          <a:p>
            <a:pPr marL="182880" indent="-182880">
              <a:spcBef>
                <a:spcPts val="2400"/>
              </a:spcBef>
              <a:buFont typeface="Arial" pitchFamily="34" charset="0"/>
              <a:buChar char="•"/>
            </a:pPr>
            <a:r>
              <a:rPr lang="en-US" b="0" dirty="0"/>
              <a:t>Structural CF facing is glued to </a:t>
            </a:r>
            <a:r>
              <a:rPr lang="en-US" b="0" dirty="0" smtClean="0"/>
              <a:t>cover the tubing/cooling channel</a:t>
            </a:r>
            <a:endParaRPr lang="en-US" b="0" dirty="0"/>
          </a:p>
          <a:p>
            <a:pPr marL="182880" indent="-182880">
              <a:spcBef>
                <a:spcPts val="2400"/>
              </a:spcBef>
              <a:buFont typeface="Arial" pitchFamily="34" charset="0"/>
              <a:buChar char="•"/>
            </a:pPr>
            <a:r>
              <a:rPr lang="en-US" dirty="0" smtClean="0"/>
              <a:t>E</a:t>
            </a:r>
            <a:r>
              <a:rPr lang="en-US" b="0" dirty="0" smtClean="0"/>
              <a:t>nds of </a:t>
            </a:r>
            <a:r>
              <a:rPr lang="en-US" b="0" dirty="0"/>
              <a:t>TPG blades are </a:t>
            </a:r>
            <a:r>
              <a:rPr lang="en-US" b="0" dirty="0" smtClean="0"/>
              <a:t>bonded to C-C </a:t>
            </a:r>
            <a:r>
              <a:rPr lang="en-US" b="0" dirty="0"/>
              <a:t>rings</a:t>
            </a:r>
          </a:p>
        </p:txBody>
      </p:sp>
      <p:sp>
        <p:nvSpPr>
          <p:cNvPr id="5" name="Date Placeholder 4"/>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9360324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EB83CA0-3874-4C57-A992-332DA927DAFE}" type="slidenum">
              <a:rPr lang="en-US" smtClean="0"/>
              <a:pPr/>
              <a:t>17</a:t>
            </a:fld>
            <a:endParaRPr lang="en-US" dirty="0"/>
          </a:p>
        </p:txBody>
      </p:sp>
      <p:pic>
        <p:nvPicPr>
          <p:cNvPr id="13" name="Picture 12" descr="a4.jpg"/>
          <p:cNvPicPr>
            <a:picLocks noChangeAspect="1"/>
          </p:cNvPicPr>
          <p:nvPr/>
        </p:nvPicPr>
        <p:blipFill>
          <a:blip r:embed="rId3" cstate="print"/>
          <a:stretch>
            <a:fillRect/>
          </a:stretch>
        </p:blipFill>
        <p:spPr>
          <a:xfrm>
            <a:off x="4019550" y="1012371"/>
            <a:ext cx="2609850" cy="4474029"/>
          </a:xfrm>
          <a:prstGeom prst="rect">
            <a:avLst/>
          </a:prstGeom>
        </p:spPr>
      </p:pic>
      <p:pic>
        <p:nvPicPr>
          <p:cNvPr id="14" name="Picture 13" descr="a2.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434" y="914400"/>
            <a:ext cx="4127125" cy="4724400"/>
          </a:xfrm>
          <a:prstGeom prst="rect">
            <a:avLst/>
          </a:prstGeom>
        </p:spPr>
      </p:pic>
      <p:pic>
        <p:nvPicPr>
          <p:cNvPr id="21" name="Picture 20" descr="a2.jpg"/>
          <p:cNvPicPr>
            <a:picLocks noChangeAspect="1"/>
          </p:cNvPicPr>
          <p:nvPr/>
        </p:nvPicPr>
        <p:blipFill>
          <a:blip r:embed="rId5" cstate="print"/>
          <a:stretch>
            <a:fillRect/>
          </a:stretch>
        </p:blipFill>
        <p:spPr>
          <a:xfrm>
            <a:off x="7010401" y="1142999"/>
            <a:ext cx="1219200" cy="4647303"/>
          </a:xfrm>
          <a:prstGeom prst="rect">
            <a:avLst/>
          </a:prstGeom>
        </p:spPr>
      </p:pic>
      <p:sp>
        <p:nvSpPr>
          <p:cNvPr id="22" name="Line Callout 2 21"/>
          <p:cNvSpPr/>
          <p:nvPr/>
        </p:nvSpPr>
        <p:spPr>
          <a:xfrm>
            <a:off x="7620000" y="5867400"/>
            <a:ext cx="1295400" cy="304800"/>
          </a:xfrm>
          <a:prstGeom prst="borderCallout2">
            <a:avLst>
              <a:gd name="adj1" fmla="val 36273"/>
              <a:gd name="adj2" fmla="val -14712"/>
              <a:gd name="adj3" fmla="val 36273"/>
              <a:gd name="adj4" fmla="val -35653"/>
              <a:gd name="adj5" fmla="val -55207"/>
              <a:gd name="adj6" fmla="val -386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1</a:t>
            </a:r>
            <a:r>
              <a:rPr lang="en-US" sz="1100" baseline="30000" dirty="0" smtClean="0"/>
              <a:t>st</a:t>
            </a:r>
            <a:r>
              <a:rPr lang="en-US" sz="1100" dirty="0" smtClean="0"/>
              <a:t> HD at Z = 291</a:t>
            </a:r>
            <a:endParaRPr lang="en-US" sz="1100" dirty="0"/>
          </a:p>
        </p:txBody>
      </p:sp>
      <p:sp>
        <p:nvSpPr>
          <p:cNvPr id="3" name="Title 2"/>
          <p:cNvSpPr>
            <a:spLocks noGrp="1"/>
          </p:cNvSpPr>
          <p:nvPr>
            <p:ph type="title"/>
          </p:nvPr>
        </p:nvSpPr>
        <p:spPr/>
        <p:txBody>
          <a:bodyPr/>
          <a:lstStyle/>
          <a:p>
            <a:r>
              <a:rPr lang="en-US" dirty="0" smtClean="0"/>
              <a:t>CC Rings</a:t>
            </a:r>
            <a:endParaRPr lang="en-US"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7430894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HD Tubing Layout</a:t>
            </a:r>
            <a:endParaRPr lang="en-US" sz="2800" dirty="0"/>
          </a:p>
        </p:txBody>
      </p:sp>
      <p:sp>
        <p:nvSpPr>
          <p:cNvPr id="4" name="Slide Number Placeholder 3"/>
          <p:cNvSpPr>
            <a:spLocks noGrp="1"/>
          </p:cNvSpPr>
          <p:nvPr>
            <p:ph type="sldNum" sz="quarter" idx="12"/>
          </p:nvPr>
        </p:nvSpPr>
        <p:spPr/>
        <p:txBody>
          <a:bodyPr/>
          <a:lstStyle/>
          <a:p>
            <a:fld id="{7EB83CA0-3874-4C57-A992-332DA927DAFE}" type="slidenum">
              <a:rPr lang="en-US" smtClean="0"/>
              <a:pPr/>
              <a:t>18</a:t>
            </a:fld>
            <a:endParaRPr lang="en-US" dirty="0"/>
          </a:p>
        </p:txBody>
      </p:sp>
      <p:pic>
        <p:nvPicPr>
          <p:cNvPr id="6" name="Picture 5" descr="a2.jpg"/>
          <p:cNvPicPr>
            <a:picLocks noChangeAspect="1"/>
          </p:cNvPicPr>
          <p:nvPr/>
        </p:nvPicPr>
        <p:blipFill>
          <a:blip r:embed="rId3" cstate="print"/>
          <a:stretch>
            <a:fillRect/>
          </a:stretch>
        </p:blipFill>
        <p:spPr>
          <a:xfrm>
            <a:off x="3067154" y="1371600"/>
            <a:ext cx="2571646" cy="4738687"/>
          </a:xfrm>
          <a:prstGeom prst="rect">
            <a:avLst/>
          </a:prstGeom>
        </p:spPr>
      </p:pic>
      <p:pic>
        <p:nvPicPr>
          <p:cNvPr id="7" name="Picture 6" descr="a3.jpg"/>
          <p:cNvPicPr>
            <a:picLocks noChangeAspect="1"/>
          </p:cNvPicPr>
          <p:nvPr/>
        </p:nvPicPr>
        <p:blipFill>
          <a:blip r:embed="rId4" cstate="print"/>
          <a:stretch>
            <a:fillRect/>
          </a:stretch>
        </p:blipFill>
        <p:spPr>
          <a:xfrm>
            <a:off x="304800" y="1962150"/>
            <a:ext cx="2858467" cy="3371850"/>
          </a:xfrm>
          <a:prstGeom prst="rect">
            <a:avLst/>
          </a:prstGeom>
        </p:spPr>
      </p:pic>
      <p:pic>
        <p:nvPicPr>
          <p:cNvPr id="8" name="Picture 7" descr="a4.jpg"/>
          <p:cNvPicPr>
            <a:picLocks noChangeAspect="1"/>
          </p:cNvPicPr>
          <p:nvPr/>
        </p:nvPicPr>
        <p:blipFill>
          <a:blip r:embed="rId5" cstate="print"/>
          <a:stretch>
            <a:fillRect/>
          </a:stretch>
        </p:blipFill>
        <p:spPr>
          <a:xfrm>
            <a:off x="5874745" y="1219200"/>
            <a:ext cx="2888255" cy="5017503"/>
          </a:xfrm>
          <a:prstGeom prst="rect">
            <a:avLst/>
          </a:prstGeom>
        </p:spPr>
      </p:pic>
      <p:sp>
        <p:nvSpPr>
          <p:cNvPr id="9" name="TextBox 8"/>
          <p:cNvSpPr txBox="1"/>
          <p:nvPr/>
        </p:nvSpPr>
        <p:spPr>
          <a:xfrm>
            <a:off x="745140" y="6062246"/>
            <a:ext cx="1535036" cy="338554"/>
          </a:xfrm>
          <a:prstGeom prst="rect">
            <a:avLst/>
          </a:prstGeom>
          <a:noFill/>
        </p:spPr>
        <p:txBody>
          <a:bodyPr wrap="none" rtlCol="0">
            <a:spAutoFit/>
          </a:bodyPr>
          <a:lstStyle/>
          <a:p>
            <a:r>
              <a:rPr lang="en-US" sz="1600" u="sng" dirty="0" smtClean="0"/>
              <a:t>Inner Tubing Set</a:t>
            </a:r>
            <a:endParaRPr lang="en-US" sz="1600" u="sng" dirty="0"/>
          </a:p>
        </p:txBody>
      </p:sp>
      <p:sp>
        <p:nvSpPr>
          <p:cNvPr id="10" name="TextBox 9"/>
          <p:cNvSpPr txBox="1"/>
          <p:nvPr/>
        </p:nvSpPr>
        <p:spPr>
          <a:xfrm>
            <a:off x="3646564" y="6062246"/>
            <a:ext cx="1579343" cy="338554"/>
          </a:xfrm>
          <a:prstGeom prst="rect">
            <a:avLst/>
          </a:prstGeom>
          <a:noFill/>
        </p:spPr>
        <p:txBody>
          <a:bodyPr wrap="none" rtlCol="0">
            <a:spAutoFit/>
          </a:bodyPr>
          <a:lstStyle/>
          <a:p>
            <a:r>
              <a:rPr lang="en-US" sz="1600" u="sng" dirty="0" smtClean="0"/>
              <a:t>Outer Tubing Set</a:t>
            </a:r>
            <a:endParaRPr lang="en-US" sz="1600" u="sng" dirty="0"/>
          </a:p>
        </p:txBody>
      </p:sp>
      <p:sp>
        <p:nvSpPr>
          <p:cNvPr id="11" name="TextBox 10"/>
          <p:cNvSpPr txBox="1"/>
          <p:nvPr/>
        </p:nvSpPr>
        <p:spPr>
          <a:xfrm>
            <a:off x="6874744" y="6062246"/>
            <a:ext cx="973856" cy="338554"/>
          </a:xfrm>
          <a:prstGeom prst="rect">
            <a:avLst/>
          </a:prstGeom>
          <a:noFill/>
        </p:spPr>
        <p:txBody>
          <a:bodyPr wrap="none" rtlCol="0">
            <a:spAutoFit/>
          </a:bodyPr>
          <a:lstStyle/>
          <a:p>
            <a:r>
              <a:rPr lang="en-US" sz="1600" u="sng" dirty="0" smtClean="0"/>
              <a:t>Both Sets</a:t>
            </a:r>
            <a:endParaRPr lang="en-US" sz="1600" u="sng" dirty="0"/>
          </a:p>
        </p:txBody>
      </p:sp>
      <p:sp>
        <p:nvSpPr>
          <p:cNvPr id="15" name="Line Callout 2 14"/>
          <p:cNvSpPr/>
          <p:nvPr/>
        </p:nvSpPr>
        <p:spPr>
          <a:xfrm>
            <a:off x="2686154" y="5180111"/>
            <a:ext cx="960410" cy="307777"/>
          </a:xfrm>
          <a:prstGeom prst="borderCallout2">
            <a:avLst>
              <a:gd name="adj1" fmla="val 28710"/>
              <a:gd name="adj2" fmla="val -15898"/>
              <a:gd name="adj3" fmla="val 26189"/>
              <a:gd name="adj4" fmla="val -35060"/>
              <a:gd name="adj5" fmla="val -232840"/>
              <a:gd name="adj6" fmla="val 8659"/>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400" dirty="0" smtClean="0"/>
              <a:t>couplers</a:t>
            </a:r>
            <a:endParaRPr lang="en-US" sz="1400" dirty="0"/>
          </a:p>
        </p:txBody>
      </p:sp>
      <p:cxnSp>
        <p:nvCxnSpPr>
          <p:cNvPr id="5" name="Straight Connector 4"/>
          <p:cNvCxnSpPr/>
          <p:nvPr/>
        </p:nvCxnSpPr>
        <p:spPr>
          <a:xfrm flipV="1">
            <a:off x="3750067" y="4715839"/>
            <a:ext cx="1475840" cy="618160"/>
          </a:xfrm>
          <a:prstGeom prst="line">
            <a:avLst/>
          </a:prstGeom>
        </p:spPr>
        <p:style>
          <a:lnRef idx="2">
            <a:schemeClr val="accent1"/>
          </a:lnRef>
          <a:fillRef idx="0">
            <a:schemeClr val="accent1"/>
          </a:fillRef>
          <a:effectRef idx="1">
            <a:schemeClr val="accent1"/>
          </a:effectRef>
          <a:fontRef idx="minor">
            <a:schemeClr val="tx1"/>
          </a:fontRef>
        </p:style>
      </p:cxnSp>
      <p:grpSp>
        <p:nvGrpSpPr>
          <p:cNvPr id="18" name="Group 17"/>
          <p:cNvGrpSpPr/>
          <p:nvPr/>
        </p:nvGrpSpPr>
        <p:grpSpPr>
          <a:xfrm>
            <a:off x="7597275" y="417212"/>
            <a:ext cx="1161193" cy="1673831"/>
            <a:chOff x="7705405" y="381000"/>
            <a:chExt cx="1161193" cy="1673831"/>
          </a:xfrm>
        </p:grpSpPr>
        <p:pic>
          <p:nvPicPr>
            <p:cNvPr id="12" name="Picture 11" descr="a3.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705405" y="381000"/>
              <a:ext cx="1057595" cy="1524000"/>
            </a:xfrm>
            <a:prstGeom prst="rect">
              <a:avLst/>
            </a:prstGeom>
          </p:spPr>
        </p:pic>
        <p:sp>
          <p:nvSpPr>
            <p:cNvPr id="17" name="Rectangle 16"/>
            <p:cNvSpPr/>
            <p:nvPr/>
          </p:nvSpPr>
          <p:spPr>
            <a:xfrm>
              <a:off x="8547572" y="1458930"/>
              <a:ext cx="319026" cy="5959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0" name="Footer Placeholder 19"/>
          <p:cNvSpPr>
            <a:spLocks noGrp="1"/>
          </p:cNvSpPr>
          <p:nvPr>
            <p:ph type="ftr" sz="quarter" idx="11"/>
          </p:nvPr>
        </p:nvSpPr>
        <p:spPr/>
        <p:txBody>
          <a:bodyPr/>
          <a:lstStyle/>
          <a:p>
            <a:r>
              <a:rPr lang="en-US" dirty="0" smtClean="0"/>
              <a:t>Forum on Tracking Detector Mechanics 2013</a:t>
            </a:r>
            <a:endParaRPr lang="en-US" dirty="0"/>
          </a:p>
        </p:txBody>
      </p:sp>
      <p:sp>
        <p:nvSpPr>
          <p:cNvPr id="3" name="Date Placeholder 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9024863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Through-Slot </a:t>
            </a:r>
            <a:r>
              <a:rPr lang="en-US" dirty="0" smtClean="0"/>
              <a:t>Blade </a:t>
            </a:r>
            <a:r>
              <a:rPr lang="en-US" dirty="0"/>
              <a:t>Attachment</a:t>
            </a:r>
          </a:p>
        </p:txBody>
      </p:sp>
      <p:sp>
        <p:nvSpPr>
          <p:cNvPr id="3" name="Slide Number Placeholder 2"/>
          <p:cNvSpPr>
            <a:spLocks noGrp="1"/>
          </p:cNvSpPr>
          <p:nvPr>
            <p:ph type="sldNum" sz="quarter" idx="12"/>
          </p:nvPr>
        </p:nvSpPr>
        <p:spPr/>
        <p:txBody>
          <a:bodyPr/>
          <a:lstStyle/>
          <a:p>
            <a:fld id="{711EC6D4-2455-4826-B353-85B1654815F6}" type="slidenum">
              <a:rPr lang="en-US" smtClean="0"/>
              <a:pPr/>
              <a:t>19</a:t>
            </a:fld>
            <a:endParaRPr lang="en-US" dirty="0"/>
          </a:p>
        </p:txBody>
      </p:sp>
      <p:pic>
        <p:nvPicPr>
          <p:cNvPr id="4" name="Picture 3" descr="a2.jpg"/>
          <p:cNvPicPr>
            <a:picLocks noChangeAspect="1"/>
          </p:cNvPicPr>
          <p:nvPr/>
        </p:nvPicPr>
        <p:blipFill>
          <a:blip r:embed="rId3" cstate="print"/>
          <a:stretch>
            <a:fillRect/>
          </a:stretch>
        </p:blipFill>
        <p:spPr>
          <a:xfrm>
            <a:off x="381000" y="896362"/>
            <a:ext cx="4572000" cy="4056638"/>
          </a:xfrm>
          <a:prstGeom prst="rect">
            <a:avLst/>
          </a:prstGeom>
        </p:spPr>
      </p:pic>
      <p:pic>
        <p:nvPicPr>
          <p:cNvPr id="5" name="Picture 4" descr="a1.jpg"/>
          <p:cNvPicPr>
            <a:picLocks noChangeAspect="1"/>
          </p:cNvPicPr>
          <p:nvPr/>
        </p:nvPicPr>
        <p:blipFill>
          <a:blip r:embed="rId4" cstate="print"/>
          <a:stretch>
            <a:fillRect/>
          </a:stretch>
        </p:blipFill>
        <p:spPr>
          <a:xfrm>
            <a:off x="5867401" y="727789"/>
            <a:ext cx="2819399" cy="5063411"/>
          </a:xfrm>
          <a:prstGeom prst="rect">
            <a:avLst/>
          </a:prstGeom>
        </p:spPr>
      </p:pic>
      <p:sp>
        <p:nvSpPr>
          <p:cNvPr id="6" name="TextBox 5"/>
          <p:cNvSpPr txBox="1"/>
          <p:nvPr/>
        </p:nvSpPr>
        <p:spPr>
          <a:xfrm>
            <a:off x="1844918" y="4995446"/>
            <a:ext cx="1646028" cy="338554"/>
          </a:xfrm>
          <a:prstGeom prst="rect">
            <a:avLst/>
          </a:prstGeom>
          <a:noFill/>
        </p:spPr>
        <p:txBody>
          <a:bodyPr wrap="none" rtlCol="0">
            <a:spAutoFit/>
          </a:bodyPr>
          <a:lstStyle/>
          <a:p>
            <a:r>
              <a:rPr lang="en-US" sz="1600" u="sng" dirty="0" smtClean="0"/>
              <a:t>Inner Outer Rings</a:t>
            </a:r>
            <a:endParaRPr lang="en-US" sz="1600" u="sng" dirty="0"/>
          </a:p>
        </p:txBody>
      </p:sp>
      <p:sp>
        <p:nvSpPr>
          <p:cNvPr id="7" name="TextBox 6"/>
          <p:cNvSpPr txBox="1"/>
          <p:nvPr/>
        </p:nvSpPr>
        <p:spPr>
          <a:xfrm>
            <a:off x="6395254" y="5867400"/>
            <a:ext cx="1790875" cy="338554"/>
          </a:xfrm>
          <a:prstGeom prst="rect">
            <a:avLst/>
          </a:prstGeom>
          <a:noFill/>
        </p:spPr>
        <p:txBody>
          <a:bodyPr wrap="none" rtlCol="0">
            <a:spAutoFit/>
          </a:bodyPr>
          <a:lstStyle/>
          <a:p>
            <a:pPr algn="ctr"/>
            <a:r>
              <a:rPr lang="en-US" sz="1600" u="sng" dirty="0" smtClean="0"/>
              <a:t>Inner Inner Rings</a:t>
            </a:r>
          </a:p>
        </p:txBody>
      </p:sp>
      <p:sp>
        <p:nvSpPr>
          <p:cNvPr id="8" name="Line Callout 2 7"/>
          <p:cNvSpPr/>
          <p:nvPr/>
        </p:nvSpPr>
        <p:spPr>
          <a:xfrm>
            <a:off x="561653" y="1051712"/>
            <a:ext cx="1676400" cy="523220"/>
          </a:xfrm>
          <a:prstGeom prst="borderCallout2">
            <a:avLst>
              <a:gd name="adj1" fmla="val 68988"/>
              <a:gd name="adj2" fmla="val -4360"/>
              <a:gd name="adj3" fmla="val 69245"/>
              <a:gd name="adj4" fmla="val -19675"/>
              <a:gd name="adj5" fmla="val 273242"/>
              <a:gd name="adj6" fmla="val 653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400" dirty="0" smtClean="0"/>
              <a:t>HD mounting hole</a:t>
            </a:r>
            <a:endParaRPr lang="en-US" sz="1400" dirty="0"/>
          </a:p>
        </p:txBody>
      </p:sp>
      <p:sp>
        <p:nvSpPr>
          <p:cNvPr id="9" name="Line Callout 2 8"/>
          <p:cNvSpPr/>
          <p:nvPr/>
        </p:nvSpPr>
        <p:spPr>
          <a:xfrm>
            <a:off x="7391400" y="932322"/>
            <a:ext cx="1295400" cy="381000"/>
          </a:xfrm>
          <a:prstGeom prst="borderCallout2">
            <a:avLst>
              <a:gd name="adj1" fmla="val 68988"/>
              <a:gd name="adj2" fmla="val -4360"/>
              <a:gd name="adj3" fmla="val 69245"/>
              <a:gd name="adj4" fmla="val -19675"/>
              <a:gd name="adj5" fmla="val 108708"/>
              <a:gd name="adj6" fmla="val -283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Inner blade</a:t>
            </a:r>
            <a:endParaRPr lang="en-US" sz="1400" dirty="0"/>
          </a:p>
        </p:txBody>
      </p:sp>
      <p:sp>
        <p:nvSpPr>
          <p:cNvPr id="10" name="Line Callout 2 9"/>
          <p:cNvSpPr/>
          <p:nvPr/>
        </p:nvSpPr>
        <p:spPr>
          <a:xfrm>
            <a:off x="3581400" y="3657600"/>
            <a:ext cx="1524000" cy="381000"/>
          </a:xfrm>
          <a:prstGeom prst="borderCallout2">
            <a:avLst>
              <a:gd name="adj1" fmla="val 68988"/>
              <a:gd name="adj2" fmla="val -4360"/>
              <a:gd name="adj3" fmla="val 69245"/>
              <a:gd name="adj4" fmla="val -19675"/>
              <a:gd name="adj5" fmla="val -337346"/>
              <a:gd name="adj6" fmla="val -570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2 mm clearance</a:t>
            </a:r>
            <a:endParaRPr lang="en-US" sz="1400" dirty="0"/>
          </a:p>
        </p:txBody>
      </p:sp>
      <p:sp>
        <p:nvSpPr>
          <p:cNvPr id="11" name="Line Callout 2 10"/>
          <p:cNvSpPr/>
          <p:nvPr/>
        </p:nvSpPr>
        <p:spPr>
          <a:xfrm>
            <a:off x="3581400" y="3586490"/>
            <a:ext cx="1524000" cy="523220"/>
          </a:xfrm>
          <a:prstGeom prst="borderCallout2">
            <a:avLst>
              <a:gd name="adj1" fmla="val 106297"/>
              <a:gd name="adj2" fmla="val 50921"/>
              <a:gd name="adj3" fmla="val 194918"/>
              <a:gd name="adj4" fmla="val 107741"/>
              <a:gd name="adj5" fmla="val 208608"/>
              <a:gd name="adj6" fmla="val 1978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400" dirty="0"/>
              <a:t>3</a:t>
            </a:r>
            <a:r>
              <a:rPr lang="en-US" sz="1400" dirty="0" smtClean="0"/>
              <a:t> mm clearance</a:t>
            </a:r>
            <a:endParaRPr lang="en-US" sz="1400" dirty="0"/>
          </a:p>
        </p:txBody>
      </p:sp>
      <p:sp>
        <p:nvSpPr>
          <p:cNvPr id="13" name="Footer Placeholder 12"/>
          <p:cNvSpPr>
            <a:spLocks noGrp="1"/>
          </p:cNvSpPr>
          <p:nvPr>
            <p:ph type="ftr" sz="quarter" idx="11"/>
          </p:nvPr>
        </p:nvSpPr>
        <p:spPr/>
        <p:txBody>
          <a:bodyPr/>
          <a:lstStyle/>
          <a:p>
            <a:r>
              <a:rPr lang="en-US" dirty="0" smtClean="0"/>
              <a:t>Forum on Tracking Detector Mechanics 2013</a:t>
            </a:r>
            <a:endParaRPr lang="en-US" dirty="0"/>
          </a:p>
        </p:txBody>
      </p:sp>
      <p:sp>
        <p:nvSpPr>
          <p:cNvPr id="14" name="Date Placeholder 13"/>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951972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81074" y="1106262"/>
            <a:ext cx="7705725" cy="5224826"/>
          </a:xfrm>
        </p:spPr>
        <p:txBody>
          <a:bodyPr>
            <a:normAutofit fontScale="92500" lnSpcReduction="10000"/>
          </a:bodyPr>
          <a:lstStyle/>
          <a:p>
            <a:r>
              <a:rPr lang="en-US" dirty="0" smtClean="0"/>
              <a:t>Project Overview</a:t>
            </a:r>
          </a:p>
          <a:p>
            <a:r>
              <a:rPr lang="en-US" dirty="0" smtClean="0"/>
              <a:t>Half-Disk design</a:t>
            </a:r>
          </a:p>
          <a:p>
            <a:r>
              <a:rPr lang="en-US" dirty="0" smtClean="0"/>
              <a:t>Thermal design and testing</a:t>
            </a:r>
          </a:p>
          <a:p>
            <a:r>
              <a:rPr lang="en-US" dirty="0" smtClean="0"/>
              <a:t>Cooling loop design and testing</a:t>
            </a:r>
          </a:p>
          <a:p>
            <a:r>
              <a:rPr lang="en-US" dirty="0" smtClean="0"/>
              <a:t>Service Cylinder design</a:t>
            </a:r>
          </a:p>
          <a:p>
            <a:r>
              <a:rPr lang="en-US" dirty="0" smtClean="0"/>
              <a:t>Material Budget</a:t>
            </a:r>
          </a:p>
          <a:p>
            <a:r>
              <a:rPr lang="en-US" dirty="0" smtClean="0"/>
              <a:t>Integration into CMS</a:t>
            </a:r>
          </a:p>
          <a:p>
            <a:r>
              <a:rPr lang="en-US" dirty="0" smtClean="0"/>
              <a:t>Schedule</a:t>
            </a:r>
          </a:p>
          <a:p>
            <a:endParaRPr lang="en-US" dirty="0" smtClean="0"/>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2</a:t>
            </a:fld>
            <a:endParaRPr lang="en-US" dirty="0"/>
          </a:p>
        </p:txBody>
      </p:sp>
      <p:sp>
        <p:nvSpPr>
          <p:cNvPr id="6" name="Title 5"/>
          <p:cNvSpPr>
            <a:spLocks noGrp="1"/>
          </p:cNvSpPr>
          <p:nvPr>
            <p:ph type="title"/>
          </p:nvPr>
        </p:nvSpPr>
        <p:spPr>
          <a:xfrm>
            <a:off x="1774437" y="110440"/>
            <a:ext cx="5966118" cy="776800"/>
          </a:xfrm>
        </p:spPr>
        <p:txBody>
          <a:bodyPr>
            <a:normAutofit fontScale="90000"/>
          </a:bodyPr>
          <a:lstStyle/>
          <a:p>
            <a:r>
              <a:rPr lang="en-US" dirty="0" smtClean="0"/>
              <a:t>Outline – Review of FPIX Upgrade Mechanics</a:t>
            </a:r>
            <a:endParaRPr lang="en-US" dirty="0"/>
          </a:p>
        </p:txBody>
      </p:sp>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41121478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Cooling </a:t>
            </a:r>
            <a:r>
              <a:rPr lang="en-US" dirty="0" smtClean="0"/>
              <a:t>Performance</a:t>
            </a:r>
            <a:endParaRPr lang="en-US" dirty="0"/>
          </a:p>
        </p:txBody>
      </p:sp>
      <p:sp>
        <p:nvSpPr>
          <p:cNvPr id="9" name="Footer Placeholder 8"/>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87A8559E-EEFF-43C1-A8D1-61154F01B8C0}" type="slidenum">
              <a:rPr lang="en-US" smtClean="0"/>
              <a:t>20</a:t>
            </a:fld>
            <a:endParaRPr lang="en-US" dirty="0"/>
          </a:p>
        </p:txBody>
      </p:sp>
      <p:sp>
        <p:nvSpPr>
          <p:cNvPr id="2" name="TextBox 1"/>
          <p:cNvSpPr txBox="1"/>
          <p:nvPr/>
        </p:nvSpPr>
        <p:spPr>
          <a:xfrm>
            <a:off x="667820" y="1461730"/>
            <a:ext cx="4285180" cy="4370427"/>
          </a:xfrm>
          <a:prstGeom prst="rect">
            <a:avLst/>
          </a:prstGeom>
          <a:solidFill>
            <a:schemeClr val="bg1"/>
          </a:solidFill>
        </p:spPr>
        <p:txBody>
          <a:bodyPr wrap="square" rtlCol="0">
            <a:spAutoFit/>
          </a:bodyPr>
          <a:lstStyle/>
          <a:p>
            <a:pPr marL="274320" indent="-274320">
              <a:spcBef>
                <a:spcPts val="600"/>
              </a:spcBef>
              <a:buFont typeface="Arial" pitchFamily="34" charset="0"/>
              <a:buChar char="•"/>
            </a:pPr>
            <a:r>
              <a:rPr lang="en-US" sz="2400" dirty="0"/>
              <a:t>E</a:t>
            </a:r>
            <a:r>
              <a:rPr lang="en-US" sz="2400" dirty="0" smtClean="0"/>
              <a:t>stimate of power per pixel module is 3W (after radiation and with 30% safety margin)</a:t>
            </a:r>
          </a:p>
          <a:p>
            <a:pPr marL="274320" indent="-274320">
              <a:spcBef>
                <a:spcPts val="600"/>
              </a:spcBef>
              <a:buFont typeface="Arial" pitchFamily="34" charset="0"/>
              <a:buChar char="•"/>
            </a:pPr>
            <a:r>
              <a:rPr lang="en-US" sz="2400" dirty="0" smtClean="0"/>
              <a:t>Design goal: temperature difference from coolant to sensor &lt; 10⁰C</a:t>
            </a:r>
          </a:p>
          <a:p>
            <a:pPr marL="274320" indent="-274320">
              <a:spcBef>
                <a:spcPts val="600"/>
              </a:spcBef>
              <a:buFont typeface="Arial" pitchFamily="34" charset="0"/>
              <a:buChar char="•"/>
            </a:pPr>
            <a:r>
              <a:rPr lang="en-US" sz="2400" dirty="0" smtClean="0"/>
              <a:t>Thermal FEA result </a:t>
            </a:r>
            <a:r>
              <a:rPr lang="en-US" sz="2400" dirty="0"/>
              <a:t>∆</a:t>
            </a:r>
            <a:r>
              <a:rPr lang="en-US" sz="2400" dirty="0" smtClean="0"/>
              <a:t>T ~7C between sensor and blade ends</a:t>
            </a:r>
            <a:endParaRPr lang="en-US" sz="2800" dirty="0"/>
          </a:p>
          <a:p>
            <a:pPr marL="274320" indent="-274320">
              <a:buFont typeface="Arial" pitchFamily="34" charset="0"/>
              <a:buChar char="•"/>
            </a:pPr>
            <a:endParaRPr lang="en-US" sz="28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08998" y="957360"/>
            <a:ext cx="2786404" cy="4681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4953000" y="5515689"/>
            <a:ext cx="3352800" cy="830997"/>
          </a:xfrm>
          <a:prstGeom prst="rect">
            <a:avLst/>
          </a:prstGeom>
          <a:solidFill>
            <a:schemeClr val="accent1">
              <a:lumMod val="60000"/>
              <a:lumOff val="40000"/>
            </a:schemeClr>
          </a:solidFill>
        </p:spPr>
        <p:txBody>
          <a:bodyPr wrap="square" rtlCol="0" anchor="ctr" anchorCtr="0">
            <a:spAutoFit/>
          </a:bodyPr>
          <a:lstStyle/>
          <a:p>
            <a:pPr algn="ctr"/>
            <a:r>
              <a:rPr lang="en-US" sz="1600" dirty="0" smtClean="0"/>
              <a:t>Thermal k of all interfaces </a:t>
            </a:r>
          </a:p>
          <a:p>
            <a:pPr algn="ctr"/>
            <a:r>
              <a:rPr lang="en-US" sz="1600" dirty="0" smtClean="0"/>
              <a:t>= 1 W/m-K</a:t>
            </a:r>
          </a:p>
          <a:p>
            <a:pPr algn="ctr"/>
            <a:r>
              <a:rPr lang="en-US" sz="1600" dirty="0" smtClean="0"/>
              <a:t>Overall ∆T = ~7 C</a:t>
            </a:r>
          </a:p>
        </p:txBody>
      </p:sp>
      <p:sp>
        <p:nvSpPr>
          <p:cNvPr id="6" name="Date Placeholder 5"/>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5411971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Half-Disk Structure Tests</a:t>
            </a:r>
            <a:endParaRPr lang="en-US" dirty="0"/>
          </a:p>
        </p:txBody>
      </p:sp>
      <p:sp>
        <p:nvSpPr>
          <p:cNvPr id="3" name="Content Placeholder 2"/>
          <p:cNvSpPr>
            <a:spLocks noGrp="1"/>
          </p:cNvSpPr>
          <p:nvPr>
            <p:ph idx="1"/>
          </p:nvPr>
        </p:nvSpPr>
        <p:spPr>
          <a:xfrm>
            <a:off x="1214012" y="5528202"/>
            <a:ext cx="6837680" cy="487680"/>
          </a:xfrm>
        </p:spPr>
        <p:txBody>
          <a:bodyPr>
            <a:normAutofit fontScale="85000" lnSpcReduction="10000"/>
          </a:bodyPr>
          <a:lstStyle/>
          <a:p>
            <a:r>
              <a:rPr lang="en-US" dirty="0" smtClean="0">
                <a:latin typeface="Wingdings"/>
                <a:ea typeface="Wingdings"/>
                <a:cs typeface="Wingdings"/>
                <a:sym typeface="Wingdings"/>
              </a:rPr>
              <a:t></a:t>
            </a:r>
            <a:r>
              <a:rPr lang="en-US" dirty="0" smtClean="0"/>
              <a:t>Technology choices for blade – ring joints</a:t>
            </a:r>
            <a:endParaRPr lang="en-US" dirty="0"/>
          </a:p>
        </p:txBody>
      </p:sp>
      <p:sp>
        <p:nvSpPr>
          <p:cNvPr id="5" name="Footer Placeholder 4"/>
          <p:cNvSpPr>
            <a:spLocks noGrp="1"/>
          </p:cNvSpPr>
          <p:nvPr>
            <p:ph type="ftr" sz="quarter" idx="11"/>
          </p:nvPr>
        </p:nvSpPr>
        <p:spPr/>
        <p:txBody>
          <a:bodyPr/>
          <a:lstStyle/>
          <a:p>
            <a:r>
              <a:rPr lang="en-US"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E65FE212-BCD6-1742-A268-0F4167AC2DC0}" type="slidenum">
              <a:rPr lang="en-US" smtClean="0"/>
              <a:t>21</a:t>
            </a:fld>
            <a:endParaRPr lang="en-US" dirty="0"/>
          </a:p>
        </p:txBody>
      </p:sp>
      <p:pic>
        <p:nvPicPr>
          <p:cNvPr id="8" name="Picture 7" descr="FPIX_3blade_heater_sensor_placement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00092" y="901159"/>
            <a:ext cx="6065520" cy="4549140"/>
          </a:xfrm>
          <a:prstGeom prst="rect">
            <a:avLst/>
          </a:prstGeom>
        </p:spPr>
      </p:pic>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941933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Joint Technology Choices</a:t>
            </a:r>
          </a:p>
        </p:txBody>
      </p:sp>
      <p:sp>
        <p:nvSpPr>
          <p:cNvPr id="6" name="Footer Placeholder 5"/>
          <p:cNvSpPr>
            <a:spLocks noGrp="1"/>
          </p:cNvSpPr>
          <p:nvPr>
            <p:ph type="ftr" sz="quarter" idx="11"/>
          </p:nvPr>
        </p:nvSpPr>
        <p:spPr/>
        <p:txBody>
          <a:bodyPr/>
          <a:lstStyle/>
          <a:p>
            <a:r>
              <a:rPr lang="en-US"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E65FE212-BCD6-1742-A268-0F4167AC2DC0}" type="slidenum">
              <a:rPr lang="en-US" smtClean="0"/>
              <a:t>22</a:t>
            </a:fld>
            <a:endParaRPr lang="en-US" dirty="0"/>
          </a:p>
        </p:txBody>
      </p:sp>
      <p:sp>
        <p:nvSpPr>
          <p:cNvPr id="5" name="Content Placeholder 2"/>
          <p:cNvSpPr>
            <a:spLocks noGrp="1"/>
          </p:cNvSpPr>
          <p:nvPr>
            <p:ph idx="4294967295"/>
          </p:nvPr>
        </p:nvSpPr>
        <p:spPr>
          <a:xfrm>
            <a:off x="0" y="969614"/>
            <a:ext cx="4672013" cy="5021262"/>
          </a:xfrm>
        </p:spPr>
        <p:txBody>
          <a:bodyPr>
            <a:noAutofit/>
          </a:bodyPr>
          <a:lstStyle/>
          <a:p>
            <a:pPr marL="457200" lvl="1" indent="-182880">
              <a:buFont typeface="+mj-lt"/>
              <a:buAutoNum type="alphaUcPeriod"/>
            </a:pPr>
            <a:r>
              <a:rPr lang="en-US" sz="1100" dirty="0"/>
              <a:t>TPG bonded to CC through-slot side-wall with solder (48 </a:t>
            </a:r>
            <a:r>
              <a:rPr lang="en-US" sz="1100" dirty="0" smtClean="0"/>
              <a:t>W/m-K, </a:t>
            </a:r>
            <a:r>
              <a:rPr lang="en-US" sz="1100" dirty="0"/>
              <a:t>made by S Bond)</a:t>
            </a:r>
          </a:p>
          <a:p>
            <a:pPr marL="457200" lvl="1" indent="-182880">
              <a:buFont typeface="+mj-lt"/>
              <a:buAutoNum type="alphaUcPeriod"/>
            </a:pPr>
            <a:r>
              <a:rPr lang="en-US" sz="1100" dirty="0"/>
              <a:t>TPG embedded and bonded within CC pocket-slot with solder (made by S Bond)</a:t>
            </a:r>
          </a:p>
          <a:p>
            <a:pPr marL="457200" lvl="1" indent="-182880">
              <a:buFont typeface="+mj-lt"/>
              <a:buAutoNum type="alphaUcPeriod"/>
            </a:pPr>
            <a:r>
              <a:rPr lang="en-US" sz="1100" dirty="0"/>
              <a:t>TPG bonded to CC through-slot side-wall with  1 layer of </a:t>
            </a:r>
            <a:r>
              <a:rPr lang="en-US" sz="1100" dirty="0" smtClean="0"/>
              <a:t>0.003” thick </a:t>
            </a:r>
            <a:r>
              <a:rPr lang="en-US" sz="1100" dirty="0"/>
              <a:t>Laird’s tpcm 583 silicone film (4 </a:t>
            </a:r>
            <a:r>
              <a:rPr lang="en-US" sz="1100" dirty="0" smtClean="0"/>
              <a:t>W/m-K, </a:t>
            </a:r>
            <a:r>
              <a:rPr lang="en-US" sz="1100" dirty="0"/>
              <a:t>made by </a:t>
            </a:r>
            <a:r>
              <a:rPr lang="en-US" sz="1100" dirty="0" smtClean="0"/>
              <a:t>Fermilab</a:t>
            </a:r>
            <a:r>
              <a:rPr lang="en-US" sz="1100" dirty="0"/>
              <a:t>)</a:t>
            </a:r>
          </a:p>
          <a:p>
            <a:pPr marL="457200" lvl="1" indent="-182880">
              <a:buFont typeface="+mj-lt"/>
              <a:buAutoNum type="alphaUcPeriod"/>
            </a:pPr>
            <a:r>
              <a:rPr lang="en-US" sz="1100" dirty="0"/>
              <a:t>TPG bonded to CC through-slot side-wall </a:t>
            </a:r>
            <a:r>
              <a:rPr lang="en-US" sz="1100" dirty="0" smtClean="0"/>
              <a:t>with  </a:t>
            </a:r>
            <a:r>
              <a:rPr lang="en-US" sz="1100" dirty="0"/>
              <a:t>2 layers of 0.003”-thick silicone film (made by </a:t>
            </a:r>
            <a:r>
              <a:rPr lang="en-US" sz="1100" dirty="0" smtClean="0"/>
              <a:t>Fermilab</a:t>
            </a:r>
            <a:r>
              <a:rPr lang="en-US" sz="1100" dirty="0"/>
              <a:t>)</a:t>
            </a:r>
          </a:p>
          <a:p>
            <a:pPr marL="457200" lvl="1" indent="-182880">
              <a:buFont typeface="+mj-lt"/>
              <a:buAutoNum type="alphaUcPeriod"/>
            </a:pPr>
            <a:r>
              <a:rPr lang="en-US" sz="1100" dirty="0"/>
              <a:t>TPG embedded and bonded within CC pocket-slot with Dow Corning’s TC-5022 silicone grease (4 </a:t>
            </a:r>
            <a:r>
              <a:rPr lang="en-US" sz="1100" dirty="0" smtClean="0"/>
              <a:t>W/m-K, </a:t>
            </a:r>
            <a:r>
              <a:rPr lang="en-US" sz="1100" dirty="0"/>
              <a:t>made by </a:t>
            </a:r>
            <a:r>
              <a:rPr lang="en-US" sz="1100" dirty="0" smtClean="0"/>
              <a:t>Fermilab</a:t>
            </a:r>
            <a:r>
              <a:rPr lang="en-US" sz="1100" dirty="0"/>
              <a:t>)</a:t>
            </a:r>
          </a:p>
          <a:p>
            <a:pPr marL="457200" lvl="1" indent="-182880">
              <a:buFont typeface="+mj-lt"/>
              <a:buAutoNum type="alphaUcPeriod"/>
            </a:pPr>
            <a:r>
              <a:rPr lang="en-US" sz="1100" dirty="0"/>
              <a:t>TPG embedded and bonded within CC through-slot with carbon cement then carbonized (~5 </a:t>
            </a:r>
            <a:r>
              <a:rPr lang="en-US" sz="1100" dirty="0" smtClean="0"/>
              <a:t>W/m-K, </a:t>
            </a:r>
            <a:r>
              <a:rPr lang="en-US" sz="1100" dirty="0"/>
              <a:t>made by Allcomp)</a:t>
            </a:r>
          </a:p>
          <a:p>
            <a:pPr marL="457200" lvl="1" indent="-182880">
              <a:buFont typeface="+mj-lt"/>
              <a:buAutoNum type="alphaUcPeriod"/>
            </a:pPr>
            <a:r>
              <a:rPr lang="en-US" sz="1100" dirty="0" smtClean="0"/>
              <a:t>TPG </a:t>
            </a:r>
            <a:r>
              <a:rPr lang="en-US" sz="1100" dirty="0"/>
              <a:t>embedded and bonded within CC pocket-slot with carbon cement then carbonized (~5 </a:t>
            </a:r>
            <a:r>
              <a:rPr lang="en-US" sz="1100" dirty="0" smtClean="0"/>
              <a:t>W/m-K, </a:t>
            </a:r>
            <a:r>
              <a:rPr lang="en-US" sz="1100" dirty="0"/>
              <a:t>made by Allcomp</a:t>
            </a:r>
            <a:r>
              <a:rPr lang="en-US" sz="1100" dirty="0" smtClean="0"/>
              <a:t>)</a:t>
            </a:r>
            <a:endParaRPr lang="en-US" sz="1500" dirty="0"/>
          </a:p>
          <a:p>
            <a:pPr marL="217170" indent="0">
              <a:buNone/>
            </a:pPr>
            <a:r>
              <a:rPr lang="en-US" sz="1500" dirty="0" smtClean="0"/>
              <a:t>All modeled thermally and mechanically (distortion and stress) with finite element analysis</a:t>
            </a:r>
            <a:endParaRPr lang="en-US" sz="1500" dirty="0"/>
          </a:p>
          <a:p>
            <a:pPr marL="217170" indent="0">
              <a:buNone/>
            </a:pPr>
            <a:r>
              <a:rPr lang="en-US" sz="1500" dirty="0" smtClean="0"/>
              <a:t>Back-of-the-envelope estimate:</a:t>
            </a:r>
          </a:p>
          <a:p>
            <a:pPr marL="0" lvl="1" indent="0">
              <a:buNone/>
            </a:pPr>
            <a:r>
              <a:rPr lang="en-US" sz="1400" dirty="0" smtClean="0"/>
              <a:t>	</a:t>
            </a:r>
            <a:r>
              <a:rPr lang="en-US" sz="1200" dirty="0" smtClean="0"/>
              <a:t>Delta T for connection through TPG end surface  	</a:t>
            </a:r>
          </a:p>
          <a:p>
            <a:pPr marL="0" lvl="1" indent="0">
              <a:buNone/>
            </a:pPr>
            <a:r>
              <a:rPr lang="en-US" sz="1200" dirty="0"/>
              <a:t>	</a:t>
            </a:r>
            <a:r>
              <a:rPr lang="en-US" sz="1200" dirty="0" smtClean="0"/>
              <a:t>~ k*0.5 m K/W </a:t>
            </a:r>
          </a:p>
          <a:p>
            <a:pPr marL="0" lvl="1" indent="0">
              <a:buNone/>
            </a:pPr>
            <a:r>
              <a:rPr lang="en-US" sz="1200" dirty="0"/>
              <a:t>	</a:t>
            </a:r>
            <a:r>
              <a:rPr lang="en-US" sz="1200" dirty="0" smtClean="0"/>
              <a:t>(k * 3 W/module * 2 modules * 0.1mm joint thickness / 	40mm joint length *0.68mm TPG blade thickness / 2 joints)</a:t>
            </a:r>
          </a:p>
          <a:p>
            <a:pPr marL="0" lvl="1" indent="0">
              <a:buNone/>
            </a:pPr>
            <a:r>
              <a:rPr lang="en-US" sz="1200" dirty="0" smtClean="0"/>
              <a:t>	With k ~ 4 W/m/K for silicone, thermal compound: </a:t>
            </a:r>
          </a:p>
          <a:p>
            <a:pPr marL="914400" lvl="3" indent="0">
              <a:buNone/>
            </a:pPr>
            <a:r>
              <a:rPr lang="en-US" sz="1400" dirty="0" smtClean="0">
                <a:latin typeface="Wingdings"/>
                <a:ea typeface="Wingdings"/>
                <a:cs typeface="Wingdings"/>
                <a:sym typeface="Wingdings"/>
              </a:rPr>
              <a:t></a:t>
            </a:r>
            <a:r>
              <a:rPr lang="en-US" sz="1400" dirty="0" smtClean="0">
                <a:sym typeface="Wingdings"/>
              </a:rPr>
              <a:t> Delta T ~ f</a:t>
            </a:r>
            <a:r>
              <a:rPr lang="en-US" sz="1400" dirty="0" smtClean="0"/>
              <a:t>ew ºC</a:t>
            </a:r>
          </a:p>
          <a:p>
            <a:endParaRPr lang="en-US" dirty="0" smtClean="0"/>
          </a:p>
          <a:p>
            <a:pPr marL="217170" indent="0">
              <a:buNone/>
            </a:pPr>
            <a:endParaRPr lang="en-US" sz="1500" dirty="0" smtClean="0"/>
          </a:p>
        </p:txBody>
      </p:sp>
      <p:grpSp>
        <p:nvGrpSpPr>
          <p:cNvPr id="40" name="Group 39"/>
          <p:cNvGrpSpPr>
            <a:grpSpLocks/>
          </p:cNvGrpSpPr>
          <p:nvPr/>
        </p:nvGrpSpPr>
        <p:grpSpPr>
          <a:xfrm>
            <a:off x="4781888" y="1497901"/>
            <a:ext cx="4218628" cy="3896986"/>
            <a:chOff x="328555" y="1388477"/>
            <a:chExt cx="6986645" cy="5408835"/>
          </a:xfrm>
        </p:grpSpPr>
        <p:pic>
          <p:nvPicPr>
            <p:cNvPr id="41" name="Picture 40" descr="a3.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93883" y="3810000"/>
              <a:ext cx="2544717" cy="2522562"/>
            </a:xfrm>
            <a:prstGeom prst="rect">
              <a:avLst/>
            </a:prstGeom>
          </p:spPr>
        </p:pic>
        <p:sp>
          <p:nvSpPr>
            <p:cNvPr id="42" name="Line Callout 1 41"/>
            <p:cNvSpPr/>
            <p:nvPr/>
          </p:nvSpPr>
          <p:spPr>
            <a:xfrm>
              <a:off x="381000" y="3791530"/>
              <a:ext cx="762000" cy="341743"/>
            </a:xfrm>
            <a:prstGeom prst="borderCallout1">
              <a:avLst>
                <a:gd name="adj1" fmla="val 30750"/>
                <a:gd name="adj2" fmla="val 106227"/>
                <a:gd name="adj3" fmla="val 443700"/>
                <a:gd name="adj4" fmla="val 3434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000" dirty="0" smtClean="0">
                  <a:solidFill>
                    <a:prstClr val="white"/>
                  </a:solidFill>
                </a:rPr>
                <a:t>cf</a:t>
              </a:r>
              <a:endParaRPr lang="en-US" sz="1000" dirty="0">
                <a:solidFill>
                  <a:prstClr val="white"/>
                </a:solidFill>
              </a:endParaRPr>
            </a:p>
          </p:txBody>
        </p:sp>
        <p:sp>
          <p:nvSpPr>
            <p:cNvPr id="43" name="Line Callout 1 42"/>
            <p:cNvSpPr/>
            <p:nvPr/>
          </p:nvSpPr>
          <p:spPr>
            <a:xfrm>
              <a:off x="704666" y="6241978"/>
              <a:ext cx="1447800" cy="555334"/>
            </a:xfrm>
            <a:prstGeom prst="borderCallout1">
              <a:avLst>
                <a:gd name="adj1" fmla="val 30750"/>
                <a:gd name="adj2" fmla="val 106227"/>
                <a:gd name="adj3" fmla="val -119478"/>
                <a:gd name="adj4" fmla="val 1337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000" dirty="0" smtClean="0">
                  <a:solidFill>
                    <a:prstClr val="white"/>
                  </a:solidFill>
                </a:rPr>
                <a:t>Solder at blade end </a:t>
              </a:r>
              <a:endParaRPr lang="en-US" sz="1000" dirty="0">
                <a:solidFill>
                  <a:prstClr val="white"/>
                </a:solidFill>
              </a:endParaRPr>
            </a:p>
          </p:txBody>
        </p:sp>
        <p:sp>
          <p:nvSpPr>
            <p:cNvPr id="44" name="Line Callout 1 43"/>
            <p:cNvSpPr/>
            <p:nvPr/>
          </p:nvSpPr>
          <p:spPr>
            <a:xfrm>
              <a:off x="381000" y="3791530"/>
              <a:ext cx="762000" cy="341743"/>
            </a:xfrm>
            <a:prstGeom prst="borderCallout1">
              <a:avLst>
                <a:gd name="adj1" fmla="val 30750"/>
                <a:gd name="adj2" fmla="val 106227"/>
                <a:gd name="adj3" fmla="val 395700"/>
                <a:gd name="adj4" fmla="val 2551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000" dirty="0" smtClean="0">
                  <a:solidFill>
                    <a:prstClr val="white"/>
                  </a:solidFill>
                </a:rPr>
                <a:t>cf</a:t>
              </a:r>
              <a:endParaRPr lang="en-US" sz="1000" dirty="0">
                <a:solidFill>
                  <a:prstClr val="white"/>
                </a:solidFill>
              </a:endParaRPr>
            </a:p>
          </p:txBody>
        </p:sp>
        <p:sp>
          <p:nvSpPr>
            <p:cNvPr id="45" name="Line Callout 1 44"/>
            <p:cNvSpPr/>
            <p:nvPr/>
          </p:nvSpPr>
          <p:spPr>
            <a:xfrm>
              <a:off x="328555" y="5229484"/>
              <a:ext cx="1078658" cy="341743"/>
            </a:xfrm>
            <a:prstGeom prst="borderCallout1">
              <a:avLst>
                <a:gd name="adj1" fmla="val 30750"/>
                <a:gd name="adj2" fmla="val 106227"/>
                <a:gd name="adj3" fmla="val -2622"/>
                <a:gd name="adj4" fmla="val 174331"/>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000" dirty="0" smtClean="0">
                  <a:solidFill>
                    <a:prstClr val="white"/>
                  </a:solidFill>
                </a:rPr>
                <a:t>epoxy</a:t>
              </a:r>
              <a:endParaRPr lang="en-US" sz="1000" dirty="0">
                <a:solidFill>
                  <a:prstClr val="white"/>
                </a:solidFill>
              </a:endParaRPr>
            </a:p>
          </p:txBody>
        </p:sp>
        <p:sp>
          <p:nvSpPr>
            <p:cNvPr id="46" name="Line Callout 1 45"/>
            <p:cNvSpPr/>
            <p:nvPr/>
          </p:nvSpPr>
          <p:spPr>
            <a:xfrm>
              <a:off x="381000" y="3258130"/>
              <a:ext cx="762000" cy="341743"/>
            </a:xfrm>
            <a:prstGeom prst="borderCallout1">
              <a:avLst>
                <a:gd name="adj1" fmla="val 30750"/>
                <a:gd name="adj2" fmla="val 106227"/>
                <a:gd name="adj3" fmla="val 332957"/>
                <a:gd name="adj4" fmla="val 3002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000" dirty="0" smtClean="0">
                  <a:solidFill>
                    <a:prstClr val="white"/>
                  </a:solidFill>
                </a:rPr>
                <a:t>TPG </a:t>
              </a:r>
              <a:endParaRPr lang="en-US" sz="1000" dirty="0">
                <a:solidFill>
                  <a:prstClr val="white"/>
                </a:solidFill>
              </a:endParaRPr>
            </a:p>
          </p:txBody>
        </p:sp>
        <p:sp>
          <p:nvSpPr>
            <p:cNvPr id="47" name="Line Callout 1 46"/>
            <p:cNvSpPr/>
            <p:nvPr/>
          </p:nvSpPr>
          <p:spPr>
            <a:xfrm>
              <a:off x="4363191" y="5768396"/>
              <a:ext cx="1045005" cy="341743"/>
            </a:xfrm>
            <a:prstGeom prst="borderCallout1">
              <a:avLst>
                <a:gd name="adj1" fmla="val 35857"/>
                <a:gd name="adj2" fmla="val -3622"/>
                <a:gd name="adj3" fmla="val -243398"/>
                <a:gd name="adj4" fmla="val -125219"/>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000" dirty="0" smtClean="0">
                  <a:solidFill>
                    <a:prstClr val="white"/>
                  </a:solidFill>
                </a:rPr>
                <a:t>epoxy</a:t>
              </a:r>
              <a:endParaRPr lang="en-US" sz="1000" dirty="0">
                <a:solidFill>
                  <a:prstClr val="white"/>
                </a:solidFill>
              </a:endParaRPr>
            </a:p>
          </p:txBody>
        </p:sp>
        <p:pic>
          <p:nvPicPr>
            <p:cNvPr id="48" name="Picture 47" descr="a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19600" y="1388477"/>
              <a:ext cx="2895600" cy="3842836"/>
            </a:xfrm>
            <a:prstGeom prst="rect">
              <a:avLst/>
            </a:prstGeom>
          </p:spPr>
        </p:pic>
        <p:sp>
          <p:nvSpPr>
            <p:cNvPr id="49" name="Rectangle 48"/>
            <p:cNvSpPr/>
            <p:nvPr/>
          </p:nvSpPr>
          <p:spPr>
            <a:xfrm>
              <a:off x="1600200" y="1469683"/>
              <a:ext cx="3191042" cy="1495128"/>
            </a:xfrm>
            <a:prstGeom prst="rect">
              <a:avLst/>
            </a:prstGeom>
          </p:spPr>
          <p:txBody>
            <a:bodyPr wrap="square">
              <a:spAutoFit/>
            </a:bodyPr>
            <a:lstStyle/>
            <a:p>
              <a:r>
                <a:rPr lang="en-US" sz="1600" b="1" dirty="0" smtClean="0">
                  <a:solidFill>
                    <a:prstClr val="black"/>
                  </a:solidFill>
                </a:rPr>
                <a:t>∆T = 3.3 C</a:t>
              </a:r>
            </a:p>
            <a:p>
              <a:r>
                <a:rPr lang="en-US" sz="1600" b="1" dirty="0" smtClean="0">
                  <a:solidFill>
                    <a:prstClr val="black"/>
                  </a:solidFill>
                </a:rPr>
                <a:t>(4.5C if low modulus thermal filler is used instead of solder </a:t>
              </a:r>
              <a:endParaRPr lang="en-US" sz="1600" b="1" dirty="0">
                <a:solidFill>
                  <a:prstClr val="black"/>
                </a:solidFill>
              </a:endParaRPr>
            </a:p>
          </p:txBody>
        </p:sp>
      </p:gr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5307553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23</a:t>
            </a:fld>
            <a:endParaRPr lang="en-US" dirty="0"/>
          </a:p>
        </p:txBody>
      </p:sp>
      <p:sp>
        <p:nvSpPr>
          <p:cNvPr id="6" name="Title 5"/>
          <p:cNvSpPr>
            <a:spLocks noGrp="1"/>
          </p:cNvSpPr>
          <p:nvPr>
            <p:ph type="title"/>
          </p:nvPr>
        </p:nvSpPr>
        <p:spPr>
          <a:xfrm>
            <a:off x="1774437" y="110440"/>
            <a:ext cx="5966118" cy="783796"/>
          </a:xfrm>
        </p:spPr>
        <p:txBody>
          <a:bodyPr>
            <a:normAutofit fontScale="90000"/>
          </a:bodyPr>
          <a:lstStyle/>
          <a:p>
            <a:r>
              <a:rPr lang="en-US" dirty="0" smtClean="0"/>
              <a:t>FPIX Mechanics – Half Disk Structural Analysis</a:t>
            </a:r>
            <a:endParaRPr lang="en-US" dirty="0"/>
          </a:p>
        </p:txBody>
      </p:sp>
      <p:grpSp>
        <p:nvGrpSpPr>
          <p:cNvPr id="7" name="Group 6"/>
          <p:cNvGrpSpPr/>
          <p:nvPr/>
        </p:nvGrpSpPr>
        <p:grpSpPr>
          <a:xfrm>
            <a:off x="289712" y="818458"/>
            <a:ext cx="7801663" cy="5482411"/>
            <a:chOff x="-656891" y="160283"/>
            <a:chExt cx="9153191" cy="6320556"/>
          </a:xfrm>
        </p:grpSpPr>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56891" y="2922030"/>
              <a:ext cx="5575932" cy="3558809"/>
            </a:xfrm>
            <a:prstGeom prst="rect">
              <a:avLst/>
            </a:prstGeom>
          </p:spPr>
        </p:pic>
        <p:sp>
          <p:nvSpPr>
            <p:cNvPr id="9" name="TextBox 8"/>
            <p:cNvSpPr txBox="1"/>
            <p:nvPr/>
          </p:nvSpPr>
          <p:spPr>
            <a:xfrm>
              <a:off x="-493975" y="263869"/>
              <a:ext cx="5102298" cy="2658159"/>
            </a:xfrm>
            <a:prstGeom prst="rect">
              <a:avLst/>
            </a:prstGeom>
            <a:noFill/>
          </p:spPr>
          <p:txBody>
            <a:bodyPr wrap="square" rtlCol="0">
              <a:normAutofit fontScale="85000" lnSpcReduction="10000"/>
            </a:bodyPr>
            <a:lstStyle/>
            <a:p>
              <a:pPr marL="182880" indent="-182880">
                <a:lnSpc>
                  <a:spcPct val="120000"/>
                </a:lnSpc>
              </a:pPr>
              <a:r>
                <a:rPr lang="en-US" sz="1900" dirty="0" smtClean="0"/>
                <a:t>Boundary conditions:</a:t>
              </a:r>
            </a:p>
            <a:p>
              <a:pPr marL="182880" indent="-182880">
                <a:lnSpc>
                  <a:spcPct val="120000"/>
                </a:lnSpc>
                <a:buFont typeface="Arial" pitchFamily="34" charset="0"/>
                <a:buChar char="•"/>
              </a:pPr>
              <a:r>
                <a:rPr lang="en-US" sz="1900" dirty="0" smtClean="0"/>
                <a:t>-30C fixed temperature in C-C grooves</a:t>
              </a:r>
            </a:p>
            <a:p>
              <a:pPr marL="182880" indent="-182880">
                <a:lnSpc>
                  <a:spcPct val="120000"/>
                </a:lnSpc>
                <a:buFont typeface="Arial" pitchFamily="34" charset="0"/>
                <a:buChar char="•"/>
              </a:pPr>
              <a:r>
                <a:rPr lang="en-US" sz="1900" dirty="0" smtClean="0"/>
                <a:t>No heat from modules (so entire assembly is the same -30C temperature)</a:t>
              </a:r>
            </a:p>
            <a:p>
              <a:pPr marL="182880" indent="-182880">
                <a:lnSpc>
                  <a:spcPct val="120000"/>
                </a:lnSpc>
                <a:buFont typeface="Arial" pitchFamily="34" charset="0"/>
                <a:buChar char="•"/>
              </a:pPr>
              <a:r>
                <a:rPr lang="en-US" sz="1900" dirty="0" smtClean="0"/>
                <a:t>Model C-C rings, TPG blades, Si modules</a:t>
              </a:r>
            </a:p>
            <a:p>
              <a:pPr marL="182880" indent="-182880">
                <a:lnSpc>
                  <a:spcPct val="120000"/>
                </a:lnSpc>
                <a:buFont typeface="Arial" pitchFamily="34" charset="0"/>
                <a:buChar char="•"/>
              </a:pPr>
              <a:r>
                <a:rPr lang="en-US" sz="1900" dirty="0" smtClean="0"/>
                <a:t>TPG blades bonded to C-C rings</a:t>
              </a:r>
            </a:p>
            <a:p>
              <a:pPr marL="182880" indent="-182880">
                <a:lnSpc>
                  <a:spcPct val="120000"/>
                </a:lnSpc>
                <a:buFont typeface="Arial" pitchFamily="34" charset="0"/>
                <a:buChar char="•"/>
              </a:pPr>
              <a:r>
                <a:rPr lang="en-US" sz="1900" dirty="0" smtClean="0"/>
                <a:t>Si modules allowed to slip on, but not separate from, surfaces of the blades</a:t>
              </a:r>
            </a:p>
            <a:p>
              <a:endParaRPr lang="en-US" dirty="0"/>
            </a:p>
          </p:txBody>
        </p:sp>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48448" y="160283"/>
              <a:ext cx="3647852" cy="3226785"/>
            </a:xfrm>
            <a:prstGeom prst="rect">
              <a:avLst/>
            </a:prstGeom>
          </p:spPr>
        </p:pic>
      </p:grpSp>
      <p:sp>
        <p:nvSpPr>
          <p:cNvPr id="11" name="TextBox 10"/>
          <p:cNvSpPr txBox="1"/>
          <p:nvPr/>
        </p:nvSpPr>
        <p:spPr>
          <a:xfrm>
            <a:off x="5196688" y="4119282"/>
            <a:ext cx="3543015" cy="175432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Results of simple modeling: Max. thermally induced stress at corners of joints are of the same order as the strength of candidate solders and adhesives </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4356905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78663" y="894236"/>
            <a:ext cx="8373213" cy="5536404"/>
            <a:chOff x="239941" y="265667"/>
            <a:chExt cx="8722159" cy="5886934"/>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05639" y="691319"/>
              <a:ext cx="4256461" cy="2772510"/>
            </a:xfrm>
            <a:prstGeom prst="rect">
              <a:avLst/>
            </a:prstGeom>
          </p:spPr>
        </p:pic>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9941" y="265667"/>
              <a:ext cx="4359354" cy="3010933"/>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9941" y="3352800"/>
              <a:ext cx="4390087" cy="2799801"/>
            </a:xfrm>
            <a:prstGeom prst="rect">
              <a:avLst/>
            </a:prstGeom>
          </p:spPr>
        </p:pic>
        <p:sp>
          <p:nvSpPr>
            <p:cNvPr id="5" name="TextBox 4"/>
            <p:cNvSpPr txBox="1"/>
            <p:nvPr/>
          </p:nvSpPr>
          <p:spPr>
            <a:xfrm>
              <a:off x="4769853" y="3569742"/>
              <a:ext cx="3936709" cy="2365916"/>
            </a:xfrm>
            <a:prstGeom prst="rect">
              <a:avLst/>
            </a:prstGeom>
            <a:noFill/>
          </p:spPr>
          <p:txBody>
            <a:bodyPr wrap="square" rtlCol="0">
              <a:normAutofit fontScale="92500"/>
            </a:bodyPr>
            <a:lstStyle/>
            <a:p>
              <a:r>
                <a:rPr lang="en-US" dirty="0" smtClean="0"/>
                <a:t>Boundary conditions same as previous slide, but with 3W power generated in each Si module</a:t>
              </a:r>
            </a:p>
            <a:p>
              <a:pPr marL="285750" indent="-285750">
                <a:buFont typeface="Wingdings"/>
                <a:buChar char="à"/>
              </a:pPr>
              <a:r>
                <a:rPr lang="en-US" dirty="0" smtClean="0">
                  <a:sym typeface="Wingdings" pitchFamily="2" charset="2"/>
                </a:rPr>
                <a:t>No change in overall stress with modules powered on or off</a:t>
              </a:r>
            </a:p>
            <a:p>
              <a:pPr marL="285750" indent="-285750">
                <a:buFont typeface="Wingdings"/>
                <a:buChar char="à"/>
              </a:pPr>
              <a:r>
                <a:rPr lang="en-US" dirty="0" smtClean="0">
                  <a:sym typeface="Wingdings" pitchFamily="2" charset="2"/>
                </a:rPr>
                <a:t>Most of the thermal stress results from the difference in CTE between C-C and TPG</a:t>
              </a:r>
              <a:endParaRPr lang="en-US" dirty="0" smtClean="0"/>
            </a:p>
            <a:p>
              <a:endParaRPr lang="en-US" dirty="0"/>
            </a:p>
          </p:txBody>
        </p:sp>
      </p:grpSp>
      <p:sp>
        <p:nvSpPr>
          <p:cNvPr id="9" name="Footer Placeholder 8"/>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B6099844-0689-4B5F-A51E-E9D3EE24240C}" type="slidenum">
              <a:rPr lang="en-US" smtClean="0"/>
              <a:t>24</a:t>
            </a:fld>
            <a:endParaRPr lang="en-US" dirty="0"/>
          </a:p>
        </p:txBody>
      </p:sp>
      <p:sp>
        <p:nvSpPr>
          <p:cNvPr id="16" name="Title 5"/>
          <p:cNvSpPr>
            <a:spLocks noGrp="1"/>
          </p:cNvSpPr>
          <p:nvPr/>
        </p:nvSpPr>
        <p:spPr>
          <a:xfrm>
            <a:off x="1944289" y="96620"/>
            <a:ext cx="5966118" cy="783796"/>
          </a:xfrm>
          <a:prstGeom prst="rect">
            <a:avLst/>
          </a:prstGeom>
          <a:gradFill flip="none" rotWithShape="1">
            <a:gsLst>
              <a:gs pos="100000">
                <a:srgbClr val="FFFFFF"/>
              </a:gs>
              <a:gs pos="0">
                <a:srgbClr val="00EEFF"/>
              </a:gs>
            </a:gsLst>
            <a:lin ang="0" scaled="1"/>
            <a:tileRect/>
          </a:gradFill>
        </p:spPr>
        <p:txBody>
          <a:bodyPr vert="horz" lIns="91440" tIns="45720" rIns="91440" bIns="45720" rtlCol="0" anchor="ctr">
            <a:normAutofit fontScale="82500" lnSpcReduction="20000"/>
          </a:bodyPr>
          <a:lstStyle>
            <a:lvl1pPr algn="l" defTabSz="457200" rtl="0" eaLnBrk="1" latinLnBrk="0" hangingPunct="1">
              <a:spcBef>
                <a:spcPct val="0"/>
              </a:spcBef>
              <a:buNone/>
              <a:defRPr sz="3200" kern="1200">
                <a:solidFill>
                  <a:schemeClr val="accent2"/>
                </a:solidFill>
                <a:latin typeface="Arial"/>
                <a:ea typeface="+mj-ea"/>
                <a:cs typeface="Arial"/>
              </a:defRPr>
            </a:lvl1pPr>
          </a:lstStyle>
          <a:p>
            <a:r>
              <a:rPr lang="en-US" dirty="0" smtClean="0"/>
              <a:t>FPIX Mechanics – Half Disk Structural Analysis II</a:t>
            </a:r>
            <a:endParaRPr lang="en-US" dirty="0"/>
          </a:p>
        </p:txBody>
      </p:sp>
      <p:sp>
        <p:nvSpPr>
          <p:cNvPr id="10" name="Date Placeholder 9"/>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3528104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11658" y="4942757"/>
            <a:ext cx="7366571" cy="1191125"/>
          </a:xfrm>
        </p:spPr>
        <p:txBody>
          <a:bodyPr/>
          <a:lstStyle/>
          <a:p>
            <a:pPr marL="269875" lvl="1" indent="-269875">
              <a:spcBef>
                <a:spcPts val="2400"/>
              </a:spcBef>
              <a:buClr>
                <a:schemeClr val="accent2"/>
              </a:buClr>
              <a:buSzPct val="100000"/>
            </a:pPr>
            <a:r>
              <a:rPr lang="en-US" dirty="0"/>
              <a:t>Different thermal/mechanical coupling methods, using single blade and </a:t>
            </a:r>
            <a:r>
              <a:rPr lang="en-US" dirty="0" smtClean="0"/>
              <a:t>4-blade assemblies with </a:t>
            </a:r>
            <a:r>
              <a:rPr lang="en-US" dirty="0"/>
              <a:t>heated dummy sensor </a:t>
            </a:r>
            <a:r>
              <a:rPr lang="en-US" dirty="0" smtClean="0"/>
              <a:t>modules, are being performed</a:t>
            </a:r>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25</a:t>
            </a:fld>
            <a:endParaRPr lang="en-US" dirty="0"/>
          </a:p>
        </p:txBody>
      </p:sp>
      <p:sp>
        <p:nvSpPr>
          <p:cNvPr id="6" name="Title 5"/>
          <p:cNvSpPr>
            <a:spLocks noGrp="1"/>
          </p:cNvSpPr>
          <p:nvPr>
            <p:ph type="title"/>
          </p:nvPr>
        </p:nvSpPr>
        <p:spPr/>
        <p:txBody>
          <a:bodyPr>
            <a:normAutofit/>
          </a:bodyPr>
          <a:lstStyle/>
          <a:p>
            <a:r>
              <a:rPr lang="en-US" dirty="0" smtClean="0"/>
              <a:t>Blade/Ring thermal testing</a:t>
            </a:r>
            <a:endParaRPr lang="en-US" dirty="0"/>
          </a:p>
        </p:txBody>
      </p:sp>
      <p:pic>
        <p:nvPicPr>
          <p:cNvPr id="102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443855" y="1591577"/>
            <a:ext cx="4035015" cy="284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a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19966" y="1763602"/>
            <a:ext cx="2495605" cy="2107016"/>
          </a:xfrm>
          <a:prstGeom prst="rect">
            <a:avLst/>
          </a:prstGeom>
        </p:spPr>
      </p:pic>
      <p:sp>
        <p:nvSpPr>
          <p:cNvPr id="7" name="TextBox 6"/>
          <p:cNvSpPr txBox="1"/>
          <p:nvPr/>
        </p:nvSpPr>
        <p:spPr>
          <a:xfrm>
            <a:off x="2673328" y="981901"/>
            <a:ext cx="3576067" cy="646331"/>
          </a:xfrm>
          <a:prstGeom prst="rect">
            <a:avLst/>
          </a:prstGeom>
          <a:noFill/>
        </p:spPr>
        <p:txBody>
          <a:bodyPr wrap="square" rtlCol="0">
            <a:spAutoFit/>
          </a:bodyPr>
          <a:lstStyle/>
          <a:p>
            <a:pPr algn="ctr"/>
            <a:r>
              <a:rPr lang="en-US" dirty="0"/>
              <a:t>4-blade soldered assembly from S Bond</a:t>
            </a:r>
          </a:p>
        </p:txBody>
      </p:sp>
      <p:pic>
        <p:nvPicPr>
          <p:cNvPr id="10" name="Picture 9" descr="a3.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2763" y="1188258"/>
            <a:ext cx="2275230" cy="2617213"/>
          </a:xfrm>
          <a:prstGeom prst="rect">
            <a:avLst/>
          </a:prstGeom>
        </p:spPr>
      </p:pic>
      <p:sp>
        <p:nvSpPr>
          <p:cNvPr id="9" name="Rectangle 8"/>
          <p:cNvSpPr/>
          <p:nvPr/>
        </p:nvSpPr>
        <p:spPr>
          <a:xfrm>
            <a:off x="-69795" y="3805471"/>
            <a:ext cx="2660346" cy="923330"/>
          </a:xfrm>
          <a:prstGeom prst="rect">
            <a:avLst/>
          </a:prstGeom>
        </p:spPr>
        <p:txBody>
          <a:bodyPr wrap="square">
            <a:spAutoFit/>
          </a:bodyPr>
          <a:lstStyle/>
          <a:p>
            <a:pPr algn="ctr"/>
            <a:r>
              <a:rPr lang="en-US" dirty="0" smtClean="0"/>
              <a:t>1-blade Carbonized </a:t>
            </a:r>
            <a:r>
              <a:rPr lang="en-US" dirty="0"/>
              <a:t>assembly from </a:t>
            </a:r>
            <a:r>
              <a:rPr lang="en-US" dirty="0" smtClean="0"/>
              <a:t>Allcomp</a:t>
            </a:r>
            <a:endParaRPr lang="en-US" dirty="0"/>
          </a:p>
        </p:txBody>
      </p:sp>
      <p:sp>
        <p:nvSpPr>
          <p:cNvPr id="11" name="TextBox 10"/>
          <p:cNvSpPr txBox="1"/>
          <p:nvPr/>
        </p:nvSpPr>
        <p:spPr>
          <a:xfrm>
            <a:off x="6647380" y="3856841"/>
            <a:ext cx="2039420" cy="923330"/>
          </a:xfrm>
          <a:prstGeom prst="rect">
            <a:avLst/>
          </a:prstGeom>
          <a:noFill/>
        </p:spPr>
        <p:txBody>
          <a:bodyPr wrap="square" rtlCol="0">
            <a:spAutoFit/>
          </a:bodyPr>
          <a:lstStyle/>
          <a:p>
            <a:pPr algn="ctr"/>
            <a:r>
              <a:rPr lang="en-US" dirty="0" smtClean="0"/>
              <a:t>Dummy sensor modules with foil heaters</a:t>
            </a:r>
            <a:endParaRPr lang="en-US" dirty="0"/>
          </a:p>
        </p:txBody>
      </p:sp>
      <p:sp>
        <p:nvSpPr>
          <p:cNvPr id="12" name="Date Placeholder 1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5235832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1.jpg"/>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p:blipFill>
        <p:spPr>
          <a:xfrm>
            <a:off x="4540435" y="935038"/>
            <a:ext cx="4572000" cy="4192888"/>
          </a:xfrm>
          <a:prstGeom prst="rect">
            <a:avLst/>
          </a:prstGeom>
        </p:spPr>
      </p:pic>
      <p:sp>
        <p:nvSpPr>
          <p:cNvPr id="6" name="Title 5"/>
          <p:cNvSpPr>
            <a:spLocks noGrp="1"/>
          </p:cNvSpPr>
          <p:nvPr>
            <p:ph type="title"/>
          </p:nvPr>
        </p:nvSpPr>
        <p:spPr/>
        <p:txBody>
          <a:bodyPr>
            <a:normAutofit/>
          </a:bodyPr>
          <a:lstStyle/>
          <a:p>
            <a:r>
              <a:rPr lang="en-US" dirty="0"/>
              <a:t>1-Blade </a:t>
            </a:r>
            <a:r>
              <a:rPr lang="en-US" dirty="0" smtClean="0"/>
              <a:t>Tests</a:t>
            </a:r>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7EB83CA0-3874-4C57-A992-332DA927DAFE}" type="slidenum">
              <a:rPr lang="en-US" smtClean="0"/>
              <a:pPr/>
              <a:t>26</a:t>
            </a:fld>
            <a:endParaRPr lang="en-US" dirty="0"/>
          </a:p>
        </p:txBody>
      </p:sp>
      <p:sp>
        <p:nvSpPr>
          <p:cNvPr id="3" name="Content Placeholder 2"/>
          <p:cNvSpPr>
            <a:spLocks noGrp="1"/>
          </p:cNvSpPr>
          <p:nvPr>
            <p:ph idx="4294967295"/>
          </p:nvPr>
        </p:nvSpPr>
        <p:spPr>
          <a:xfrm>
            <a:off x="267124" y="935038"/>
            <a:ext cx="4304876" cy="4870450"/>
          </a:xfrm>
        </p:spPr>
        <p:txBody>
          <a:bodyPr>
            <a:normAutofit/>
          </a:bodyPr>
          <a:lstStyle/>
          <a:p>
            <a:pPr marL="182880" indent="-182880">
              <a:spcBef>
                <a:spcPts val="600"/>
              </a:spcBef>
            </a:pPr>
            <a:r>
              <a:rPr lang="en-US" sz="1600" dirty="0" smtClean="0"/>
              <a:t>Prepared samples </a:t>
            </a:r>
            <a:r>
              <a:rPr lang="en-US" sz="1600" dirty="0"/>
              <a:t>with one TPG blade bonded </a:t>
            </a:r>
            <a:r>
              <a:rPr lang="en-US" sz="1600" dirty="0" smtClean="0"/>
              <a:t>at the ends to small </a:t>
            </a:r>
            <a:r>
              <a:rPr lang="en-US" sz="1600" dirty="0"/>
              <a:t>CC </a:t>
            </a:r>
            <a:r>
              <a:rPr lang="en-US" sz="1600" dirty="0" smtClean="0"/>
              <a:t>material blocks with </a:t>
            </a:r>
            <a:r>
              <a:rPr lang="en-US" sz="1600" dirty="0"/>
              <a:t>SS cooling tube embedded </a:t>
            </a:r>
            <a:r>
              <a:rPr lang="en-US" sz="1600" dirty="0" smtClean="0"/>
              <a:t>(like </a:t>
            </a:r>
            <a:r>
              <a:rPr lang="en-US" sz="1600" dirty="0"/>
              <a:t>the </a:t>
            </a:r>
            <a:r>
              <a:rPr lang="en-US" sz="1600" dirty="0" smtClean="0"/>
              <a:t>Phase 1 FPIX design)</a:t>
            </a:r>
          </a:p>
          <a:p>
            <a:pPr marL="182880" indent="-182880">
              <a:spcBef>
                <a:spcPts val="600"/>
              </a:spcBef>
            </a:pPr>
            <a:r>
              <a:rPr lang="en-US" sz="1600" dirty="0"/>
              <a:t>B</a:t>
            </a:r>
            <a:r>
              <a:rPr lang="en-US" sz="1600" dirty="0" smtClean="0"/>
              <a:t>lade joints made with 4 types of thermal interface material were tested using CO2 cooling and 3W heating power per module (all joints were reinforced with epoxy):</a:t>
            </a:r>
          </a:p>
          <a:p>
            <a:pPr marL="460375" lvl="4" indent="-177800">
              <a:spcBef>
                <a:spcPts val="1200"/>
              </a:spcBef>
            </a:pPr>
            <a:r>
              <a:rPr lang="en-US" sz="1400" dirty="0" smtClean="0"/>
              <a:t>Sn 97%/Ag 3% solder (assembled by S-Bond)</a:t>
            </a:r>
          </a:p>
          <a:p>
            <a:pPr marL="460375" lvl="4" indent="-177800">
              <a:spcBef>
                <a:spcPts val="1200"/>
              </a:spcBef>
            </a:pPr>
            <a:r>
              <a:rPr lang="it-IT" sz="1400" dirty="0" smtClean="0"/>
              <a:t>Laird tpcm 583 4 W/m-K silicone phase-change film </a:t>
            </a:r>
            <a:r>
              <a:rPr lang="en-US" sz="1400" dirty="0" smtClean="0"/>
              <a:t>(assembled by Fermilab)</a:t>
            </a:r>
          </a:p>
          <a:p>
            <a:pPr marL="460375" lvl="4" indent="-177800">
              <a:spcBef>
                <a:spcPts val="1200"/>
              </a:spcBef>
            </a:pPr>
            <a:r>
              <a:rPr lang="en-US" sz="1400" dirty="0" smtClean="0"/>
              <a:t>Dow Corning TC-5022 4 W/m-K silicone grease (assembled by Fermilab)</a:t>
            </a:r>
          </a:p>
          <a:p>
            <a:pPr marL="460375" lvl="4" indent="-177800">
              <a:spcBef>
                <a:spcPts val="1200"/>
              </a:spcBef>
            </a:pPr>
            <a:r>
              <a:rPr lang="en-US" sz="1400" dirty="0" smtClean="0"/>
              <a:t>Carbon cement, then Carbonized (assembled by Allcomp)</a:t>
            </a:r>
          </a:p>
        </p:txBody>
      </p:sp>
      <p:sp>
        <p:nvSpPr>
          <p:cNvPr id="2" name="Rectangle 1"/>
          <p:cNvSpPr/>
          <p:nvPr/>
        </p:nvSpPr>
        <p:spPr>
          <a:xfrm>
            <a:off x="311666" y="5230408"/>
            <a:ext cx="8101173" cy="907941"/>
          </a:xfrm>
          <a:prstGeom prst="rect">
            <a:avLst/>
          </a:prstGeom>
        </p:spPr>
        <p:txBody>
          <a:bodyPr wrap="square">
            <a:spAutoFit/>
          </a:bodyPr>
          <a:lstStyle/>
          <a:p>
            <a:pPr marL="182880" lvl="0" indent="-182880">
              <a:spcBef>
                <a:spcPts val="600"/>
              </a:spcBef>
              <a:buClr>
                <a:srgbClr val="C0504D"/>
              </a:buClr>
              <a:buSzPct val="100000"/>
              <a:buFont typeface="Wingdings" charset="2"/>
              <a:buChar char="§"/>
            </a:pPr>
            <a:r>
              <a:rPr lang="en-US" sz="1600" dirty="0">
                <a:solidFill>
                  <a:srgbClr val="1F497D">
                    <a:lumMod val="50000"/>
                  </a:srgbClr>
                </a:solidFill>
                <a:latin typeface="Arial"/>
                <a:cs typeface="Arial"/>
              </a:rPr>
              <a:t>All samples were thermal cycled for robustness (+/- 40C for 30 cycles) prior to thermal testing</a:t>
            </a:r>
          </a:p>
          <a:p>
            <a:pPr marL="182880" lvl="0" indent="-182880">
              <a:spcBef>
                <a:spcPts val="600"/>
              </a:spcBef>
              <a:buClr>
                <a:srgbClr val="C0504D"/>
              </a:buClr>
              <a:buSzPct val="100000"/>
              <a:buFont typeface="Wingdings" charset="2"/>
              <a:buChar char="§"/>
            </a:pPr>
            <a:r>
              <a:rPr lang="en-US" sz="1600" dirty="0">
                <a:solidFill>
                  <a:srgbClr val="1F497D">
                    <a:lumMod val="50000"/>
                  </a:srgbClr>
                </a:solidFill>
                <a:latin typeface="Arial"/>
                <a:cs typeface="Arial"/>
              </a:rPr>
              <a:t>RTDs and infrared camera were used for taking temperature measurements</a:t>
            </a:r>
          </a:p>
        </p:txBody>
      </p:sp>
      <p:sp>
        <p:nvSpPr>
          <p:cNvPr id="8" name="Date Placeholder 7"/>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7262872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Results of 1-Blade </a:t>
            </a:r>
            <a:r>
              <a:rPr lang="en-US" dirty="0" smtClean="0"/>
              <a:t>Tests</a:t>
            </a:r>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7EB83CA0-3874-4C57-A992-332DA927DAFE}" type="slidenum">
              <a:rPr lang="en-US" smtClean="0"/>
              <a:pPr/>
              <a:t>27</a:t>
            </a:fld>
            <a:endParaRPr lang="en-US" dirty="0"/>
          </a:p>
        </p:txBody>
      </p:sp>
      <p:sp>
        <p:nvSpPr>
          <p:cNvPr id="3" name="Content Placeholder 2"/>
          <p:cNvSpPr>
            <a:spLocks noGrp="1"/>
          </p:cNvSpPr>
          <p:nvPr>
            <p:ph idx="4294967295"/>
          </p:nvPr>
        </p:nvSpPr>
        <p:spPr>
          <a:xfrm>
            <a:off x="493158" y="3780147"/>
            <a:ext cx="5417447" cy="2609415"/>
          </a:xfrm>
        </p:spPr>
        <p:txBody>
          <a:bodyPr>
            <a:normAutofit/>
          </a:bodyPr>
          <a:lstStyle/>
          <a:p>
            <a:pPr marL="182880" indent="-182880">
              <a:spcBef>
                <a:spcPts val="600"/>
              </a:spcBef>
            </a:pPr>
            <a:r>
              <a:rPr lang="en-US" sz="1600" dirty="0" smtClean="0"/>
              <a:t>Six assemblies meet the overall ∆T &lt; 10</a:t>
            </a:r>
            <a:r>
              <a:rPr lang="en-US" sz="1600" baseline="30000" dirty="0" smtClean="0"/>
              <a:t>o</a:t>
            </a:r>
            <a:r>
              <a:rPr lang="en-US" sz="1600" dirty="0" smtClean="0"/>
              <a:t>C requirement.</a:t>
            </a:r>
          </a:p>
          <a:p>
            <a:pPr marL="182880" indent="-182880">
              <a:spcBef>
                <a:spcPts val="600"/>
              </a:spcBef>
            </a:pPr>
            <a:r>
              <a:rPr lang="en-US" sz="1600" dirty="0" smtClean="0"/>
              <a:t>Solder (highest thermal K) performed best, Thermal </a:t>
            </a:r>
            <a:r>
              <a:rPr lang="en-US" sz="1600" dirty="0"/>
              <a:t>G</a:t>
            </a:r>
            <a:r>
              <a:rPr lang="en-US" sz="1600" dirty="0" smtClean="0"/>
              <a:t>rease (2) and Carbonized (1) next best.</a:t>
            </a:r>
          </a:p>
          <a:p>
            <a:pPr marL="182880" indent="-182880">
              <a:spcBef>
                <a:spcPts val="600"/>
              </a:spcBef>
            </a:pPr>
            <a:r>
              <a:rPr lang="en-US" sz="1600" dirty="0" smtClean="0"/>
              <a:t>Silicone layer under dummy silicon modules performed well with ∆T &lt;1</a:t>
            </a:r>
            <a:r>
              <a:rPr lang="en-US" sz="1600" baseline="30000" dirty="0" smtClean="0"/>
              <a:t>o</a:t>
            </a:r>
            <a:r>
              <a:rPr lang="en-US" sz="1600" dirty="0" smtClean="0"/>
              <a:t>C.</a:t>
            </a:r>
          </a:p>
          <a:p>
            <a:pPr marL="182880" indent="-182880">
              <a:spcBef>
                <a:spcPts val="600"/>
              </a:spcBef>
            </a:pPr>
            <a:r>
              <a:rPr lang="en-US" sz="1600" dirty="0" smtClean="0"/>
              <a:t>Thermal grease between tubing and CC groove worked OK </a:t>
            </a:r>
            <a:r>
              <a:rPr lang="en-US" sz="1600" dirty="0"/>
              <a:t>with ∆T of </a:t>
            </a:r>
            <a:r>
              <a:rPr lang="en-US" sz="1600" dirty="0" smtClean="0"/>
              <a:t>~2</a:t>
            </a:r>
            <a:r>
              <a:rPr lang="en-US" sz="1600" baseline="30000" dirty="0"/>
              <a:t>o</a:t>
            </a:r>
            <a:r>
              <a:rPr lang="en-US" sz="1600" dirty="0" smtClean="0"/>
              <a:t>C between “ring” and CO2.</a:t>
            </a:r>
          </a:p>
        </p:txBody>
      </p:sp>
      <p:pic>
        <p:nvPicPr>
          <p:cNvPr id="10" name="Picture 9" descr="a3.jpg"/>
          <p:cNvPicPr>
            <a:picLocks noChangeAspect="1"/>
          </p:cNvPicPr>
          <p:nvPr/>
        </p:nvPicPr>
        <p:blipFill>
          <a:blip r:embed="rId3" cstate="print"/>
          <a:stretch>
            <a:fillRect/>
          </a:stretch>
        </p:blipFill>
        <p:spPr>
          <a:xfrm>
            <a:off x="6186042" y="3780147"/>
            <a:ext cx="1902937" cy="2609416"/>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3107427133"/>
              </p:ext>
            </p:extLst>
          </p:nvPr>
        </p:nvGraphicFramePr>
        <p:xfrm>
          <a:off x="1470582" y="910118"/>
          <a:ext cx="5997018" cy="2743950"/>
        </p:xfrm>
        <a:graphic>
          <a:graphicData uri="http://schemas.openxmlformats.org/drawingml/2006/table">
            <a:tbl>
              <a:tblPr/>
              <a:tblGrid>
                <a:gridCol w="2609181"/>
                <a:gridCol w="928923"/>
                <a:gridCol w="956245"/>
                <a:gridCol w="901602"/>
                <a:gridCol w="601067"/>
              </a:tblGrid>
              <a:tr h="584510">
                <a:tc>
                  <a:txBody>
                    <a:bodyPr/>
                    <a:lstStyle/>
                    <a:p>
                      <a:pPr algn="ctr" fontAlgn="ctr"/>
                      <a:r>
                        <a:rPr lang="en-US" sz="1100" b="1" i="0" u="none" strike="noStrike" dirty="0">
                          <a:solidFill>
                            <a:srgbClr val="000000"/>
                          </a:solidFill>
                          <a:effectLst/>
                          <a:latin typeface="Calibri"/>
                        </a:rPr>
                        <a:t>TPG bonded to CC slot with: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overall blade middle to CO2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blade (middle to end)</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blade end to ring joint</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ring to CO2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9930">
                <a:tc>
                  <a:txBody>
                    <a:bodyPr/>
                    <a:lstStyle/>
                    <a:p>
                      <a:pPr algn="ctr" fontAlgn="ctr"/>
                      <a:r>
                        <a:rPr lang="en-US" sz="1100" b="0" i="0" u="none" strike="noStrike" dirty="0">
                          <a:solidFill>
                            <a:srgbClr val="000000"/>
                          </a:solidFill>
                          <a:effectLst/>
                          <a:latin typeface="Calibri"/>
                        </a:rPr>
                        <a:t>S-bond 220 (93Sn4Ag alloy) solder</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5.1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1.8/1.6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2.0/2.2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1.4/1.3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9930">
                <a:tc>
                  <a:txBody>
                    <a:bodyPr/>
                    <a:lstStyle/>
                    <a:p>
                      <a:pPr algn="ctr" fontAlgn="ctr"/>
                      <a:r>
                        <a:rPr lang="en-US" sz="1100" b="0" i="0" u="none" strike="noStrike" dirty="0">
                          <a:solidFill>
                            <a:srgbClr val="000000"/>
                          </a:solidFill>
                          <a:effectLst/>
                          <a:latin typeface="Calibri"/>
                        </a:rPr>
                        <a:t>S-bond 220 (93Sn4Ag alloy) solder</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4.9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2.1/2.3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1.1/1.6</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1.7/0.9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9930">
                <a:tc>
                  <a:txBody>
                    <a:bodyPr/>
                    <a:lstStyle/>
                    <a:p>
                      <a:pPr algn="ctr" fontAlgn="ctr"/>
                      <a:r>
                        <a:rPr lang="en-US" sz="1100" b="0" i="0" u="none" strike="noStrike" dirty="0">
                          <a:solidFill>
                            <a:srgbClr val="000000"/>
                          </a:solidFill>
                          <a:effectLst/>
                          <a:latin typeface="Calibri"/>
                        </a:rPr>
                        <a:t>Laird tpcm 583 silicone film 1-layer</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FF0000"/>
                          </a:solidFill>
                          <a:effectLst/>
                          <a:latin typeface="Calibri"/>
                        </a:rPr>
                        <a:t>12.8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1.8/1.7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FF0000"/>
                          </a:solidFill>
                          <a:effectLst/>
                          <a:latin typeface="Calibri"/>
                        </a:rPr>
                        <a:t>7.9/9.0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3.1/2.1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9930">
                <a:tc>
                  <a:txBody>
                    <a:bodyPr/>
                    <a:lstStyle/>
                    <a:p>
                      <a:pPr algn="ctr" fontAlgn="ctr"/>
                      <a:r>
                        <a:rPr lang="en-US" sz="1100" b="0" i="0" u="none" strike="noStrike" dirty="0">
                          <a:solidFill>
                            <a:srgbClr val="000000"/>
                          </a:solidFill>
                          <a:effectLst/>
                          <a:latin typeface="Calibri"/>
                        </a:rPr>
                        <a:t>Laird tpcm 583 silicone film 2-layers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7.7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1.5/1.7</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4.6/4.4</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1.6/1.5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9930">
                <a:tc>
                  <a:txBody>
                    <a:bodyPr/>
                    <a:lstStyle/>
                    <a:p>
                      <a:pPr algn="ctr" fontAlgn="ctr"/>
                      <a:r>
                        <a:rPr lang="en-US" sz="1100" b="0" i="0" u="none" strike="noStrike" dirty="0">
                          <a:solidFill>
                            <a:srgbClr val="000000"/>
                          </a:solidFill>
                          <a:effectLst/>
                          <a:latin typeface="Calibri"/>
                        </a:rPr>
                        <a:t>Dow </a:t>
                      </a:r>
                      <a:r>
                        <a:rPr lang="en-US" sz="1100" b="0" i="0" u="none" strike="noStrike" dirty="0" smtClean="0">
                          <a:solidFill>
                            <a:srgbClr val="000000"/>
                          </a:solidFill>
                          <a:effectLst/>
                          <a:latin typeface="Calibri"/>
                        </a:rPr>
                        <a:t>Corning </a:t>
                      </a:r>
                      <a:r>
                        <a:rPr lang="en-US" sz="1100" b="0" i="0" u="none" strike="noStrike" dirty="0">
                          <a:solidFill>
                            <a:srgbClr val="000000"/>
                          </a:solidFill>
                          <a:effectLst/>
                          <a:latin typeface="Calibri"/>
                        </a:rPr>
                        <a:t>TC-5022 silicone grease (1)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8.2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1.1/2.2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4.0/4.0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3.1/2.0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9930">
                <a:tc>
                  <a:txBody>
                    <a:bodyPr/>
                    <a:lstStyle/>
                    <a:p>
                      <a:pPr algn="ctr" fontAlgn="ctr"/>
                      <a:r>
                        <a:rPr lang="en-US" sz="1100" b="0" i="0" u="none" strike="noStrike" dirty="0">
                          <a:solidFill>
                            <a:srgbClr val="000000"/>
                          </a:solidFill>
                          <a:effectLst/>
                          <a:latin typeface="Calibri"/>
                        </a:rPr>
                        <a:t>Dow </a:t>
                      </a:r>
                      <a:r>
                        <a:rPr lang="en-US" sz="1100" b="0" i="0" u="none" strike="noStrike" dirty="0" smtClean="0">
                          <a:solidFill>
                            <a:srgbClr val="000000"/>
                          </a:solidFill>
                          <a:effectLst/>
                          <a:latin typeface="Calibri"/>
                        </a:rPr>
                        <a:t>Corning </a:t>
                      </a:r>
                      <a:r>
                        <a:rPr lang="en-US" sz="1100" b="0" i="0" u="none" strike="noStrike" dirty="0">
                          <a:solidFill>
                            <a:srgbClr val="000000"/>
                          </a:solidFill>
                          <a:effectLst/>
                          <a:latin typeface="Calibri"/>
                        </a:rPr>
                        <a:t>TC-5022 silicone grease (2)</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6.5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2.1/0.9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2.1/4.1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2.3/1.4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9930">
                <a:tc>
                  <a:txBody>
                    <a:bodyPr/>
                    <a:lstStyle/>
                    <a:p>
                      <a:pPr algn="ctr" fontAlgn="ctr"/>
                      <a:r>
                        <a:rPr lang="en-US" sz="1100" b="0" i="0" u="none" strike="noStrike" dirty="0">
                          <a:solidFill>
                            <a:srgbClr val="000000"/>
                          </a:solidFill>
                          <a:effectLst/>
                          <a:latin typeface="Calibri"/>
                        </a:rPr>
                        <a:t>Carbonized (1)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7.2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1.7/1.4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2.4/4.0 </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2.8/1.5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9930">
                <a:tc>
                  <a:txBody>
                    <a:bodyPr/>
                    <a:lstStyle/>
                    <a:p>
                      <a:pPr algn="ctr" fontAlgn="ctr"/>
                      <a:r>
                        <a:rPr lang="en-US" sz="1100" b="0" i="0" u="none" strike="noStrike" dirty="0">
                          <a:solidFill>
                            <a:srgbClr val="000000"/>
                          </a:solidFill>
                          <a:effectLst/>
                          <a:latin typeface="Calibri"/>
                        </a:rPr>
                        <a:t>Carbonized (2)</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FF0000"/>
                          </a:solidFill>
                          <a:effectLst/>
                          <a:latin typeface="Calibri"/>
                        </a:rPr>
                        <a:t>10.6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1.2/2.5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FF0000"/>
                          </a:solidFill>
                          <a:effectLst/>
                          <a:latin typeface="Calibri"/>
                        </a:rPr>
                        <a:t>6.1/5.3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a:rPr>
                        <a:t>2.6/2.2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5851084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64" descr="a2.jpg"/>
          <p:cNvPicPr>
            <a:picLocks noChangeAspect="1"/>
          </p:cNvPicPr>
          <p:nvPr/>
        </p:nvPicPr>
        <p:blipFill>
          <a:blip r:embed="rId3" cstate="print"/>
          <a:stretch>
            <a:fillRect/>
          </a:stretch>
        </p:blipFill>
        <p:spPr>
          <a:xfrm>
            <a:off x="838199" y="1364789"/>
            <a:ext cx="6191117" cy="4959811"/>
          </a:xfrm>
          <a:prstGeom prst="rect">
            <a:avLst/>
          </a:prstGeom>
        </p:spPr>
      </p:pic>
      <p:sp>
        <p:nvSpPr>
          <p:cNvPr id="101" name="TextBox 100"/>
          <p:cNvSpPr txBox="1"/>
          <p:nvPr/>
        </p:nvSpPr>
        <p:spPr>
          <a:xfrm>
            <a:off x="3009436" y="3282945"/>
            <a:ext cx="343364" cy="184666"/>
          </a:xfrm>
          <a:prstGeom prst="rect">
            <a:avLst/>
          </a:prstGeom>
          <a:solidFill>
            <a:srgbClr val="FFFF00"/>
          </a:solidFill>
        </p:spPr>
        <p:txBody>
          <a:bodyPr wrap="none" rtlCol="0">
            <a:spAutoFit/>
          </a:bodyPr>
          <a:lstStyle/>
          <a:p>
            <a:r>
              <a:rPr lang="en-US" sz="600" dirty="0" smtClean="0"/>
              <a:t>-12.6</a:t>
            </a:r>
            <a:endParaRPr lang="en-US" sz="600" dirty="0"/>
          </a:p>
        </p:txBody>
      </p:sp>
      <p:sp>
        <p:nvSpPr>
          <p:cNvPr id="102" name="TextBox 101"/>
          <p:cNvSpPr txBox="1"/>
          <p:nvPr/>
        </p:nvSpPr>
        <p:spPr>
          <a:xfrm>
            <a:off x="4038600" y="3117389"/>
            <a:ext cx="343364" cy="184666"/>
          </a:xfrm>
          <a:prstGeom prst="rect">
            <a:avLst/>
          </a:prstGeom>
          <a:solidFill>
            <a:srgbClr val="FFFF00"/>
          </a:solidFill>
        </p:spPr>
        <p:txBody>
          <a:bodyPr wrap="none" rtlCol="0">
            <a:spAutoFit/>
          </a:bodyPr>
          <a:lstStyle/>
          <a:p>
            <a:r>
              <a:rPr lang="en-US" sz="600" dirty="0" smtClean="0"/>
              <a:t>-12.8</a:t>
            </a:r>
            <a:endParaRPr lang="en-US" sz="600" dirty="0"/>
          </a:p>
        </p:txBody>
      </p:sp>
      <p:sp>
        <p:nvSpPr>
          <p:cNvPr id="103" name="TextBox 102"/>
          <p:cNvSpPr txBox="1"/>
          <p:nvPr/>
        </p:nvSpPr>
        <p:spPr>
          <a:xfrm>
            <a:off x="5065978" y="3041189"/>
            <a:ext cx="343364" cy="184666"/>
          </a:xfrm>
          <a:prstGeom prst="rect">
            <a:avLst/>
          </a:prstGeom>
          <a:solidFill>
            <a:srgbClr val="FFFF00"/>
          </a:solidFill>
        </p:spPr>
        <p:txBody>
          <a:bodyPr wrap="none" rtlCol="0">
            <a:spAutoFit/>
          </a:bodyPr>
          <a:lstStyle/>
          <a:p>
            <a:r>
              <a:rPr lang="en-US" sz="600" dirty="0" smtClean="0"/>
              <a:t>-11.7</a:t>
            </a:r>
            <a:endParaRPr lang="en-US" sz="600" dirty="0"/>
          </a:p>
        </p:txBody>
      </p:sp>
      <p:sp>
        <p:nvSpPr>
          <p:cNvPr id="104" name="TextBox 103"/>
          <p:cNvSpPr txBox="1"/>
          <p:nvPr/>
        </p:nvSpPr>
        <p:spPr>
          <a:xfrm>
            <a:off x="3314236" y="3200400"/>
            <a:ext cx="343364" cy="184666"/>
          </a:xfrm>
          <a:prstGeom prst="rect">
            <a:avLst/>
          </a:prstGeom>
          <a:solidFill>
            <a:srgbClr val="0070C0"/>
          </a:solidFill>
        </p:spPr>
        <p:txBody>
          <a:bodyPr wrap="none" rtlCol="0">
            <a:spAutoFit/>
          </a:bodyPr>
          <a:lstStyle/>
          <a:p>
            <a:r>
              <a:rPr lang="en-US" sz="600" dirty="0" smtClean="0"/>
              <a:t>-12.9</a:t>
            </a:r>
            <a:endParaRPr lang="en-US" sz="600" dirty="0"/>
          </a:p>
        </p:txBody>
      </p:sp>
      <p:sp>
        <p:nvSpPr>
          <p:cNvPr id="105" name="TextBox 104"/>
          <p:cNvSpPr txBox="1"/>
          <p:nvPr/>
        </p:nvSpPr>
        <p:spPr>
          <a:xfrm>
            <a:off x="4303978" y="3048000"/>
            <a:ext cx="343364" cy="184666"/>
          </a:xfrm>
          <a:prstGeom prst="rect">
            <a:avLst/>
          </a:prstGeom>
          <a:solidFill>
            <a:srgbClr val="0070C0"/>
          </a:solidFill>
        </p:spPr>
        <p:txBody>
          <a:bodyPr wrap="none" rtlCol="0">
            <a:spAutoFit/>
          </a:bodyPr>
          <a:lstStyle/>
          <a:p>
            <a:r>
              <a:rPr lang="en-US" sz="600" dirty="0" smtClean="0"/>
              <a:t>-13.4</a:t>
            </a:r>
            <a:endParaRPr lang="en-US" sz="600" dirty="0"/>
          </a:p>
        </p:txBody>
      </p:sp>
      <p:sp>
        <p:nvSpPr>
          <p:cNvPr id="106" name="TextBox 105"/>
          <p:cNvSpPr txBox="1"/>
          <p:nvPr/>
        </p:nvSpPr>
        <p:spPr>
          <a:xfrm>
            <a:off x="5334000" y="2971800"/>
            <a:ext cx="343364" cy="184666"/>
          </a:xfrm>
          <a:prstGeom prst="rect">
            <a:avLst/>
          </a:prstGeom>
          <a:solidFill>
            <a:srgbClr val="0070C0"/>
          </a:solidFill>
        </p:spPr>
        <p:txBody>
          <a:bodyPr wrap="none" rtlCol="0">
            <a:spAutoFit/>
          </a:bodyPr>
          <a:lstStyle/>
          <a:p>
            <a:r>
              <a:rPr lang="en-US" sz="600" dirty="0" smtClean="0"/>
              <a:t>-12.0</a:t>
            </a:r>
            <a:endParaRPr lang="en-US" sz="600" dirty="0"/>
          </a:p>
        </p:txBody>
      </p:sp>
      <p:sp>
        <p:nvSpPr>
          <p:cNvPr id="107" name="TextBox 106"/>
          <p:cNvSpPr txBox="1"/>
          <p:nvPr/>
        </p:nvSpPr>
        <p:spPr>
          <a:xfrm>
            <a:off x="2590800" y="5034057"/>
            <a:ext cx="343364" cy="184666"/>
          </a:xfrm>
          <a:prstGeom prst="rect">
            <a:avLst/>
          </a:prstGeom>
          <a:solidFill>
            <a:srgbClr val="FFFF00"/>
          </a:solidFill>
        </p:spPr>
        <p:txBody>
          <a:bodyPr wrap="none" rtlCol="0">
            <a:spAutoFit/>
          </a:bodyPr>
          <a:lstStyle/>
          <a:p>
            <a:r>
              <a:rPr lang="en-US" sz="600" dirty="0" smtClean="0"/>
              <a:t>-13.1</a:t>
            </a:r>
            <a:endParaRPr lang="en-US" sz="600" dirty="0"/>
          </a:p>
        </p:txBody>
      </p:sp>
      <p:sp>
        <p:nvSpPr>
          <p:cNvPr id="108" name="TextBox 107"/>
          <p:cNvSpPr txBox="1"/>
          <p:nvPr/>
        </p:nvSpPr>
        <p:spPr>
          <a:xfrm>
            <a:off x="3429000" y="4847004"/>
            <a:ext cx="343364" cy="184666"/>
          </a:xfrm>
          <a:prstGeom prst="rect">
            <a:avLst/>
          </a:prstGeom>
          <a:solidFill>
            <a:srgbClr val="FFFF00"/>
          </a:solidFill>
        </p:spPr>
        <p:txBody>
          <a:bodyPr wrap="none" rtlCol="0">
            <a:spAutoFit/>
          </a:bodyPr>
          <a:lstStyle/>
          <a:p>
            <a:r>
              <a:rPr lang="en-US" sz="600" dirty="0" smtClean="0"/>
              <a:t>-13.4</a:t>
            </a:r>
            <a:endParaRPr lang="en-US" sz="600" dirty="0"/>
          </a:p>
        </p:txBody>
      </p:sp>
      <p:sp>
        <p:nvSpPr>
          <p:cNvPr id="109" name="TextBox 108"/>
          <p:cNvSpPr txBox="1"/>
          <p:nvPr/>
        </p:nvSpPr>
        <p:spPr>
          <a:xfrm>
            <a:off x="4191000" y="4641389"/>
            <a:ext cx="343364" cy="184666"/>
          </a:xfrm>
          <a:prstGeom prst="rect">
            <a:avLst/>
          </a:prstGeom>
          <a:solidFill>
            <a:srgbClr val="FFFF00"/>
          </a:solidFill>
        </p:spPr>
        <p:txBody>
          <a:bodyPr wrap="none" rtlCol="0">
            <a:spAutoFit/>
          </a:bodyPr>
          <a:lstStyle/>
          <a:p>
            <a:r>
              <a:rPr lang="en-US" sz="600" dirty="0" smtClean="0"/>
              <a:t>-13.2</a:t>
            </a:r>
            <a:endParaRPr lang="en-US" sz="600" dirty="0"/>
          </a:p>
        </p:txBody>
      </p:sp>
      <p:sp>
        <p:nvSpPr>
          <p:cNvPr id="110" name="TextBox 109"/>
          <p:cNvSpPr txBox="1"/>
          <p:nvPr/>
        </p:nvSpPr>
        <p:spPr>
          <a:xfrm>
            <a:off x="2362200" y="2583989"/>
            <a:ext cx="343364" cy="184666"/>
          </a:xfrm>
          <a:prstGeom prst="rect">
            <a:avLst/>
          </a:prstGeom>
          <a:solidFill>
            <a:srgbClr val="FFFF00"/>
          </a:solidFill>
        </p:spPr>
        <p:txBody>
          <a:bodyPr wrap="none" rtlCol="0">
            <a:spAutoFit/>
          </a:bodyPr>
          <a:lstStyle/>
          <a:p>
            <a:r>
              <a:rPr lang="en-US" sz="600" dirty="0" smtClean="0"/>
              <a:t>-13.9</a:t>
            </a:r>
            <a:endParaRPr lang="en-US" sz="600" dirty="0"/>
          </a:p>
        </p:txBody>
      </p:sp>
      <p:sp>
        <p:nvSpPr>
          <p:cNvPr id="111" name="TextBox 110"/>
          <p:cNvSpPr txBox="1"/>
          <p:nvPr/>
        </p:nvSpPr>
        <p:spPr>
          <a:xfrm>
            <a:off x="3429000" y="2202989"/>
            <a:ext cx="343364" cy="184666"/>
          </a:xfrm>
          <a:prstGeom prst="rect">
            <a:avLst/>
          </a:prstGeom>
          <a:solidFill>
            <a:srgbClr val="FFFF00"/>
          </a:solidFill>
        </p:spPr>
        <p:txBody>
          <a:bodyPr wrap="none" rtlCol="0">
            <a:spAutoFit/>
          </a:bodyPr>
          <a:lstStyle/>
          <a:p>
            <a:r>
              <a:rPr lang="en-US" sz="600" dirty="0" smtClean="0"/>
              <a:t>-13.7</a:t>
            </a:r>
            <a:endParaRPr lang="en-US" sz="600" dirty="0"/>
          </a:p>
        </p:txBody>
      </p:sp>
      <p:sp>
        <p:nvSpPr>
          <p:cNvPr id="112" name="TextBox 111"/>
          <p:cNvSpPr txBox="1"/>
          <p:nvPr/>
        </p:nvSpPr>
        <p:spPr>
          <a:xfrm>
            <a:off x="4648200" y="1898189"/>
            <a:ext cx="343364" cy="184666"/>
          </a:xfrm>
          <a:prstGeom prst="rect">
            <a:avLst/>
          </a:prstGeom>
          <a:solidFill>
            <a:srgbClr val="FFFF00"/>
          </a:solidFill>
        </p:spPr>
        <p:txBody>
          <a:bodyPr wrap="none" rtlCol="0">
            <a:spAutoFit/>
          </a:bodyPr>
          <a:lstStyle/>
          <a:p>
            <a:r>
              <a:rPr lang="en-US" sz="600" dirty="0" smtClean="0"/>
              <a:t>-13.2</a:t>
            </a:r>
            <a:endParaRPr lang="en-US" sz="600" dirty="0"/>
          </a:p>
        </p:txBody>
      </p:sp>
      <p:sp>
        <p:nvSpPr>
          <p:cNvPr id="113" name="TextBox 112"/>
          <p:cNvSpPr txBox="1"/>
          <p:nvPr/>
        </p:nvSpPr>
        <p:spPr>
          <a:xfrm>
            <a:off x="2590800" y="5186457"/>
            <a:ext cx="343364" cy="184666"/>
          </a:xfrm>
          <a:prstGeom prst="rect">
            <a:avLst/>
          </a:prstGeom>
          <a:solidFill>
            <a:srgbClr val="0070C0"/>
          </a:solidFill>
        </p:spPr>
        <p:txBody>
          <a:bodyPr wrap="none" rtlCol="0">
            <a:spAutoFit/>
          </a:bodyPr>
          <a:lstStyle/>
          <a:p>
            <a:r>
              <a:rPr lang="en-US" sz="600" dirty="0" smtClean="0"/>
              <a:t>-13.3</a:t>
            </a:r>
            <a:endParaRPr lang="en-US" sz="600" dirty="0"/>
          </a:p>
        </p:txBody>
      </p:sp>
      <p:sp>
        <p:nvSpPr>
          <p:cNvPr id="114" name="TextBox 113"/>
          <p:cNvSpPr txBox="1"/>
          <p:nvPr/>
        </p:nvSpPr>
        <p:spPr>
          <a:xfrm>
            <a:off x="3429000" y="4999404"/>
            <a:ext cx="343364" cy="184666"/>
          </a:xfrm>
          <a:prstGeom prst="rect">
            <a:avLst/>
          </a:prstGeom>
          <a:solidFill>
            <a:srgbClr val="0070C0"/>
          </a:solidFill>
        </p:spPr>
        <p:txBody>
          <a:bodyPr wrap="none" rtlCol="0">
            <a:spAutoFit/>
          </a:bodyPr>
          <a:lstStyle/>
          <a:p>
            <a:r>
              <a:rPr lang="en-US" sz="600" dirty="0" smtClean="0"/>
              <a:t>-13.7</a:t>
            </a:r>
            <a:endParaRPr lang="en-US" sz="600" dirty="0"/>
          </a:p>
        </p:txBody>
      </p:sp>
      <p:sp>
        <p:nvSpPr>
          <p:cNvPr id="115" name="TextBox 114"/>
          <p:cNvSpPr txBox="1"/>
          <p:nvPr/>
        </p:nvSpPr>
        <p:spPr>
          <a:xfrm>
            <a:off x="4114800" y="4793789"/>
            <a:ext cx="343364" cy="184666"/>
          </a:xfrm>
          <a:prstGeom prst="rect">
            <a:avLst/>
          </a:prstGeom>
          <a:solidFill>
            <a:srgbClr val="0070C0"/>
          </a:solidFill>
        </p:spPr>
        <p:txBody>
          <a:bodyPr wrap="none" rtlCol="0">
            <a:spAutoFit/>
          </a:bodyPr>
          <a:lstStyle/>
          <a:p>
            <a:r>
              <a:rPr lang="en-US" sz="600" dirty="0" smtClean="0"/>
              <a:t>-13.5</a:t>
            </a:r>
            <a:endParaRPr lang="en-US" sz="600" dirty="0"/>
          </a:p>
        </p:txBody>
      </p:sp>
      <p:sp>
        <p:nvSpPr>
          <p:cNvPr id="116" name="TextBox 115"/>
          <p:cNvSpPr txBox="1"/>
          <p:nvPr/>
        </p:nvSpPr>
        <p:spPr>
          <a:xfrm>
            <a:off x="2362200" y="2355389"/>
            <a:ext cx="343364" cy="184666"/>
          </a:xfrm>
          <a:prstGeom prst="rect">
            <a:avLst/>
          </a:prstGeom>
          <a:solidFill>
            <a:srgbClr val="0070C0"/>
          </a:solidFill>
        </p:spPr>
        <p:txBody>
          <a:bodyPr wrap="none" rtlCol="0">
            <a:spAutoFit/>
          </a:bodyPr>
          <a:lstStyle/>
          <a:p>
            <a:r>
              <a:rPr lang="en-US" sz="600" dirty="0" smtClean="0"/>
              <a:t>-14.9</a:t>
            </a:r>
            <a:endParaRPr lang="en-US" sz="600" dirty="0"/>
          </a:p>
        </p:txBody>
      </p:sp>
      <p:sp>
        <p:nvSpPr>
          <p:cNvPr id="117" name="TextBox 116"/>
          <p:cNvSpPr txBox="1"/>
          <p:nvPr/>
        </p:nvSpPr>
        <p:spPr>
          <a:xfrm>
            <a:off x="3429000" y="1974389"/>
            <a:ext cx="343364" cy="184666"/>
          </a:xfrm>
          <a:prstGeom prst="rect">
            <a:avLst/>
          </a:prstGeom>
          <a:solidFill>
            <a:srgbClr val="0070C0"/>
          </a:solidFill>
        </p:spPr>
        <p:txBody>
          <a:bodyPr wrap="none" rtlCol="0">
            <a:spAutoFit/>
          </a:bodyPr>
          <a:lstStyle/>
          <a:p>
            <a:r>
              <a:rPr lang="en-US" sz="600" dirty="0" smtClean="0"/>
              <a:t>-14.7</a:t>
            </a:r>
            <a:endParaRPr lang="en-US" sz="600" dirty="0"/>
          </a:p>
        </p:txBody>
      </p:sp>
      <p:sp>
        <p:nvSpPr>
          <p:cNvPr id="118" name="TextBox 117"/>
          <p:cNvSpPr txBox="1"/>
          <p:nvPr/>
        </p:nvSpPr>
        <p:spPr>
          <a:xfrm>
            <a:off x="4724400" y="1669589"/>
            <a:ext cx="343364" cy="184666"/>
          </a:xfrm>
          <a:prstGeom prst="rect">
            <a:avLst/>
          </a:prstGeom>
          <a:solidFill>
            <a:srgbClr val="0070C0"/>
          </a:solidFill>
        </p:spPr>
        <p:txBody>
          <a:bodyPr wrap="none" rtlCol="0">
            <a:spAutoFit/>
          </a:bodyPr>
          <a:lstStyle/>
          <a:p>
            <a:r>
              <a:rPr lang="en-US" sz="600" dirty="0" smtClean="0"/>
              <a:t>-13.8</a:t>
            </a:r>
            <a:endParaRPr lang="en-US" sz="600" dirty="0"/>
          </a:p>
        </p:txBody>
      </p:sp>
      <p:sp>
        <p:nvSpPr>
          <p:cNvPr id="121" name="TextBox 120"/>
          <p:cNvSpPr txBox="1"/>
          <p:nvPr/>
        </p:nvSpPr>
        <p:spPr>
          <a:xfrm>
            <a:off x="2590800" y="5371123"/>
            <a:ext cx="343364" cy="184666"/>
          </a:xfrm>
          <a:prstGeom prst="rect">
            <a:avLst/>
          </a:prstGeom>
          <a:solidFill>
            <a:srgbClr val="7030A0"/>
          </a:solidFill>
        </p:spPr>
        <p:txBody>
          <a:bodyPr wrap="none" rtlCol="0">
            <a:spAutoFit/>
          </a:bodyPr>
          <a:lstStyle/>
          <a:p>
            <a:r>
              <a:rPr lang="en-US" sz="600" dirty="0" smtClean="0"/>
              <a:t>-15.7</a:t>
            </a:r>
            <a:endParaRPr lang="en-US" sz="600" dirty="0"/>
          </a:p>
        </p:txBody>
      </p:sp>
      <p:sp>
        <p:nvSpPr>
          <p:cNvPr id="122" name="TextBox 121"/>
          <p:cNvSpPr txBox="1"/>
          <p:nvPr/>
        </p:nvSpPr>
        <p:spPr>
          <a:xfrm>
            <a:off x="3429000" y="5184070"/>
            <a:ext cx="343364" cy="184666"/>
          </a:xfrm>
          <a:prstGeom prst="rect">
            <a:avLst/>
          </a:prstGeom>
          <a:solidFill>
            <a:srgbClr val="7030A0"/>
          </a:solidFill>
        </p:spPr>
        <p:txBody>
          <a:bodyPr wrap="none" rtlCol="0">
            <a:spAutoFit/>
          </a:bodyPr>
          <a:lstStyle/>
          <a:p>
            <a:r>
              <a:rPr lang="en-US" sz="600" dirty="0" smtClean="0"/>
              <a:t>-15.2</a:t>
            </a:r>
            <a:endParaRPr lang="en-US" sz="600" dirty="0"/>
          </a:p>
        </p:txBody>
      </p:sp>
      <p:sp>
        <p:nvSpPr>
          <p:cNvPr id="123" name="TextBox 122"/>
          <p:cNvSpPr txBox="1"/>
          <p:nvPr/>
        </p:nvSpPr>
        <p:spPr>
          <a:xfrm>
            <a:off x="4114800" y="4946189"/>
            <a:ext cx="343364" cy="184666"/>
          </a:xfrm>
          <a:prstGeom prst="rect">
            <a:avLst/>
          </a:prstGeom>
          <a:solidFill>
            <a:srgbClr val="7030A0"/>
          </a:solidFill>
        </p:spPr>
        <p:txBody>
          <a:bodyPr wrap="none" rtlCol="0">
            <a:spAutoFit/>
          </a:bodyPr>
          <a:lstStyle/>
          <a:p>
            <a:r>
              <a:rPr lang="en-US" sz="600" dirty="0" smtClean="0"/>
              <a:t>-15.6</a:t>
            </a:r>
            <a:endParaRPr lang="en-US" sz="600" dirty="0"/>
          </a:p>
        </p:txBody>
      </p:sp>
      <p:sp>
        <p:nvSpPr>
          <p:cNvPr id="124" name="TextBox 123"/>
          <p:cNvSpPr txBox="1"/>
          <p:nvPr/>
        </p:nvSpPr>
        <p:spPr>
          <a:xfrm>
            <a:off x="2362200" y="2126789"/>
            <a:ext cx="343364" cy="184666"/>
          </a:xfrm>
          <a:prstGeom prst="rect">
            <a:avLst/>
          </a:prstGeom>
          <a:solidFill>
            <a:srgbClr val="7030A0"/>
          </a:solidFill>
        </p:spPr>
        <p:txBody>
          <a:bodyPr wrap="none" rtlCol="0">
            <a:spAutoFit/>
          </a:bodyPr>
          <a:lstStyle/>
          <a:p>
            <a:r>
              <a:rPr lang="en-US" sz="600" dirty="0" smtClean="0"/>
              <a:t>-15.9</a:t>
            </a:r>
            <a:endParaRPr lang="en-US" sz="600" dirty="0"/>
          </a:p>
        </p:txBody>
      </p:sp>
      <p:sp>
        <p:nvSpPr>
          <p:cNvPr id="125" name="TextBox 124"/>
          <p:cNvSpPr txBox="1"/>
          <p:nvPr/>
        </p:nvSpPr>
        <p:spPr>
          <a:xfrm>
            <a:off x="3429000" y="1745789"/>
            <a:ext cx="343364" cy="184666"/>
          </a:xfrm>
          <a:prstGeom prst="rect">
            <a:avLst/>
          </a:prstGeom>
          <a:solidFill>
            <a:srgbClr val="7030A0"/>
          </a:solidFill>
        </p:spPr>
        <p:txBody>
          <a:bodyPr wrap="none" rtlCol="0">
            <a:spAutoFit/>
          </a:bodyPr>
          <a:lstStyle/>
          <a:p>
            <a:r>
              <a:rPr lang="en-US" sz="600" dirty="0" smtClean="0"/>
              <a:t>-16.4</a:t>
            </a:r>
            <a:endParaRPr lang="en-US" sz="600" dirty="0"/>
          </a:p>
        </p:txBody>
      </p:sp>
      <p:sp>
        <p:nvSpPr>
          <p:cNvPr id="126" name="TextBox 125"/>
          <p:cNvSpPr txBox="1"/>
          <p:nvPr/>
        </p:nvSpPr>
        <p:spPr>
          <a:xfrm>
            <a:off x="4800600" y="1440989"/>
            <a:ext cx="343364" cy="184666"/>
          </a:xfrm>
          <a:prstGeom prst="rect">
            <a:avLst/>
          </a:prstGeom>
          <a:solidFill>
            <a:srgbClr val="7030A0"/>
          </a:solidFill>
        </p:spPr>
        <p:txBody>
          <a:bodyPr wrap="none" rtlCol="0">
            <a:spAutoFit/>
          </a:bodyPr>
          <a:lstStyle/>
          <a:p>
            <a:r>
              <a:rPr lang="en-US" sz="600" dirty="0" smtClean="0"/>
              <a:t>-16.3</a:t>
            </a:r>
            <a:endParaRPr lang="en-US" sz="600" dirty="0"/>
          </a:p>
        </p:txBody>
      </p:sp>
      <p:sp>
        <p:nvSpPr>
          <p:cNvPr id="127" name="Rectangle 126"/>
          <p:cNvSpPr/>
          <p:nvPr/>
        </p:nvSpPr>
        <p:spPr>
          <a:xfrm>
            <a:off x="2971800" y="3435345"/>
            <a:ext cx="545268" cy="215444"/>
          </a:xfrm>
          <a:prstGeom prst="rect">
            <a:avLst/>
          </a:prstGeom>
          <a:solidFill>
            <a:srgbClr val="92D050"/>
          </a:solidFill>
        </p:spPr>
        <p:txBody>
          <a:bodyPr wrap="square">
            <a:spAutoFit/>
          </a:bodyPr>
          <a:lstStyle/>
          <a:p>
            <a:r>
              <a:rPr lang="en-US" sz="800" dirty="0" smtClean="0"/>
              <a:t>∆T=0.3</a:t>
            </a:r>
            <a:endParaRPr lang="en-US" sz="800" dirty="0"/>
          </a:p>
        </p:txBody>
      </p:sp>
      <p:sp>
        <p:nvSpPr>
          <p:cNvPr id="129" name="Rectangle 128"/>
          <p:cNvSpPr/>
          <p:nvPr/>
        </p:nvSpPr>
        <p:spPr>
          <a:xfrm>
            <a:off x="4038600" y="3269789"/>
            <a:ext cx="533400" cy="215444"/>
          </a:xfrm>
          <a:prstGeom prst="rect">
            <a:avLst/>
          </a:prstGeom>
          <a:solidFill>
            <a:srgbClr val="92D050"/>
          </a:solidFill>
        </p:spPr>
        <p:txBody>
          <a:bodyPr wrap="square">
            <a:spAutoFit/>
          </a:bodyPr>
          <a:lstStyle/>
          <a:p>
            <a:r>
              <a:rPr lang="en-US" sz="800" dirty="0" smtClean="0"/>
              <a:t>∆T=0.6</a:t>
            </a:r>
            <a:endParaRPr lang="en-US" sz="800" dirty="0"/>
          </a:p>
        </p:txBody>
      </p:sp>
      <p:sp>
        <p:nvSpPr>
          <p:cNvPr id="130" name="Rectangle 129"/>
          <p:cNvSpPr/>
          <p:nvPr/>
        </p:nvSpPr>
        <p:spPr>
          <a:xfrm>
            <a:off x="5090996" y="3193589"/>
            <a:ext cx="547804" cy="215444"/>
          </a:xfrm>
          <a:prstGeom prst="rect">
            <a:avLst/>
          </a:prstGeom>
          <a:solidFill>
            <a:srgbClr val="92D050"/>
          </a:solidFill>
        </p:spPr>
        <p:txBody>
          <a:bodyPr wrap="square">
            <a:spAutoFit/>
          </a:bodyPr>
          <a:lstStyle/>
          <a:p>
            <a:r>
              <a:rPr lang="en-US" sz="800" dirty="0" smtClean="0"/>
              <a:t>∆T=-0.3</a:t>
            </a:r>
            <a:endParaRPr lang="en-US" sz="800" dirty="0"/>
          </a:p>
        </p:txBody>
      </p:sp>
      <p:sp>
        <p:nvSpPr>
          <p:cNvPr id="131" name="Rectangle 130"/>
          <p:cNvSpPr/>
          <p:nvPr/>
        </p:nvSpPr>
        <p:spPr>
          <a:xfrm>
            <a:off x="2666999" y="2444745"/>
            <a:ext cx="534433" cy="215444"/>
          </a:xfrm>
          <a:prstGeom prst="rect">
            <a:avLst/>
          </a:prstGeom>
          <a:solidFill>
            <a:srgbClr val="92D050"/>
          </a:solidFill>
        </p:spPr>
        <p:txBody>
          <a:bodyPr wrap="square">
            <a:spAutoFit/>
          </a:bodyPr>
          <a:lstStyle/>
          <a:p>
            <a:r>
              <a:rPr lang="en-US" sz="800" dirty="0" smtClean="0"/>
              <a:t>∆T=1.0</a:t>
            </a:r>
            <a:endParaRPr lang="en-US" sz="800" dirty="0"/>
          </a:p>
        </p:txBody>
      </p:sp>
      <p:sp>
        <p:nvSpPr>
          <p:cNvPr id="132" name="Rectangle 131"/>
          <p:cNvSpPr/>
          <p:nvPr/>
        </p:nvSpPr>
        <p:spPr>
          <a:xfrm>
            <a:off x="3733800" y="2050589"/>
            <a:ext cx="547804" cy="215444"/>
          </a:xfrm>
          <a:prstGeom prst="rect">
            <a:avLst/>
          </a:prstGeom>
          <a:solidFill>
            <a:srgbClr val="92D050"/>
          </a:solidFill>
        </p:spPr>
        <p:txBody>
          <a:bodyPr wrap="square">
            <a:spAutoFit/>
          </a:bodyPr>
          <a:lstStyle/>
          <a:p>
            <a:r>
              <a:rPr lang="en-US" sz="800" dirty="0" smtClean="0"/>
              <a:t>∆T=1.0</a:t>
            </a:r>
            <a:endParaRPr lang="en-US" sz="800" dirty="0"/>
          </a:p>
        </p:txBody>
      </p:sp>
      <p:sp>
        <p:nvSpPr>
          <p:cNvPr id="133" name="Rectangle 132"/>
          <p:cNvSpPr/>
          <p:nvPr/>
        </p:nvSpPr>
        <p:spPr>
          <a:xfrm>
            <a:off x="5090996" y="1821989"/>
            <a:ext cx="536391" cy="215444"/>
          </a:xfrm>
          <a:prstGeom prst="rect">
            <a:avLst/>
          </a:prstGeom>
          <a:solidFill>
            <a:srgbClr val="92D050"/>
          </a:solidFill>
        </p:spPr>
        <p:txBody>
          <a:bodyPr wrap="square">
            <a:spAutoFit/>
          </a:bodyPr>
          <a:lstStyle/>
          <a:p>
            <a:r>
              <a:rPr lang="en-US" sz="800" dirty="0" smtClean="0"/>
              <a:t>∆T=0.6</a:t>
            </a:r>
            <a:endParaRPr lang="en-US" sz="800" dirty="0"/>
          </a:p>
        </p:txBody>
      </p:sp>
      <p:sp>
        <p:nvSpPr>
          <p:cNvPr id="134" name="Rectangle 133"/>
          <p:cNvSpPr/>
          <p:nvPr/>
        </p:nvSpPr>
        <p:spPr>
          <a:xfrm>
            <a:off x="2667000" y="2202989"/>
            <a:ext cx="534432" cy="215444"/>
          </a:xfrm>
          <a:prstGeom prst="rect">
            <a:avLst/>
          </a:prstGeom>
          <a:solidFill>
            <a:srgbClr val="92D050"/>
          </a:solidFill>
        </p:spPr>
        <p:txBody>
          <a:bodyPr wrap="square">
            <a:spAutoFit/>
          </a:bodyPr>
          <a:lstStyle/>
          <a:p>
            <a:r>
              <a:rPr lang="en-US" sz="800" dirty="0" smtClean="0"/>
              <a:t>∆T=1.0</a:t>
            </a:r>
            <a:endParaRPr lang="en-US" sz="800" dirty="0"/>
          </a:p>
        </p:txBody>
      </p:sp>
      <p:sp>
        <p:nvSpPr>
          <p:cNvPr id="135" name="Rectangle 134"/>
          <p:cNvSpPr/>
          <p:nvPr/>
        </p:nvSpPr>
        <p:spPr>
          <a:xfrm>
            <a:off x="3719396" y="1821989"/>
            <a:ext cx="562208" cy="215444"/>
          </a:xfrm>
          <a:prstGeom prst="rect">
            <a:avLst/>
          </a:prstGeom>
          <a:solidFill>
            <a:srgbClr val="92D050"/>
          </a:solidFill>
        </p:spPr>
        <p:txBody>
          <a:bodyPr wrap="square">
            <a:spAutoFit/>
          </a:bodyPr>
          <a:lstStyle/>
          <a:p>
            <a:r>
              <a:rPr lang="en-US" sz="800" dirty="0" smtClean="0"/>
              <a:t>∆T=1.7</a:t>
            </a:r>
            <a:endParaRPr lang="en-US" sz="800" dirty="0"/>
          </a:p>
        </p:txBody>
      </p:sp>
      <p:sp>
        <p:nvSpPr>
          <p:cNvPr id="136" name="Rectangle 135"/>
          <p:cNvSpPr/>
          <p:nvPr/>
        </p:nvSpPr>
        <p:spPr>
          <a:xfrm>
            <a:off x="5090996" y="1530345"/>
            <a:ext cx="547804" cy="215444"/>
          </a:xfrm>
          <a:prstGeom prst="rect">
            <a:avLst/>
          </a:prstGeom>
          <a:solidFill>
            <a:srgbClr val="92D050"/>
          </a:solidFill>
        </p:spPr>
        <p:txBody>
          <a:bodyPr wrap="square">
            <a:spAutoFit/>
          </a:bodyPr>
          <a:lstStyle/>
          <a:p>
            <a:r>
              <a:rPr lang="en-US" sz="800" dirty="0" smtClean="0"/>
              <a:t>∆T=2.5</a:t>
            </a:r>
            <a:endParaRPr lang="en-US" sz="800" dirty="0"/>
          </a:p>
        </p:txBody>
      </p:sp>
      <p:sp>
        <p:nvSpPr>
          <p:cNvPr id="137" name="Rectangle 136"/>
          <p:cNvSpPr/>
          <p:nvPr/>
        </p:nvSpPr>
        <p:spPr>
          <a:xfrm>
            <a:off x="2858822" y="5079479"/>
            <a:ext cx="533400" cy="215444"/>
          </a:xfrm>
          <a:prstGeom prst="rect">
            <a:avLst/>
          </a:prstGeom>
          <a:solidFill>
            <a:srgbClr val="92D050"/>
          </a:solidFill>
        </p:spPr>
        <p:txBody>
          <a:bodyPr wrap="square">
            <a:spAutoFit/>
          </a:bodyPr>
          <a:lstStyle/>
          <a:p>
            <a:r>
              <a:rPr lang="en-US" sz="800" dirty="0" smtClean="0"/>
              <a:t>∆T=0.2</a:t>
            </a:r>
            <a:endParaRPr lang="en-US" sz="800" dirty="0"/>
          </a:p>
        </p:txBody>
      </p:sp>
      <p:sp>
        <p:nvSpPr>
          <p:cNvPr id="138" name="Rectangle 137"/>
          <p:cNvSpPr/>
          <p:nvPr/>
        </p:nvSpPr>
        <p:spPr>
          <a:xfrm>
            <a:off x="3682618" y="4955470"/>
            <a:ext cx="471604" cy="215444"/>
          </a:xfrm>
          <a:prstGeom prst="rect">
            <a:avLst/>
          </a:prstGeom>
          <a:solidFill>
            <a:srgbClr val="92D050"/>
          </a:solidFill>
        </p:spPr>
        <p:txBody>
          <a:bodyPr wrap="square">
            <a:spAutoFit/>
          </a:bodyPr>
          <a:lstStyle/>
          <a:p>
            <a:r>
              <a:rPr lang="en-US" sz="800" dirty="0" smtClean="0"/>
              <a:t>∆T=0.3</a:t>
            </a:r>
            <a:endParaRPr lang="en-US" sz="800" dirty="0"/>
          </a:p>
        </p:txBody>
      </p:sp>
      <p:sp>
        <p:nvSpPr>
          <p:cNvPr id="139" name="Rectangle 138"/>
          <p:cNvSpPr/>
          <p:nvPr/>
        </p:nvSpPr>
        <p:spPr>
          <a:xfrm>
            <a:off x="4444618" y="4730745"/>
            <a:ext cx="471604" cy="215444"/>
          </a:xfrm>
          <a:prstGeom prst="rect">
            <a:avLst/>
          </a:prstGeom>
          <a:solidFill>
            <a:srgbClr val="92D050"/>
          </a:solidFill>
        </p:spPr>
        <p:txBody>
          <a:bodyPr wrap="square">
            <a:spAutoFit/>
          </a:bodyPr>
          <a:lstStyle/>
          <a:p>
            <a:r>
              <a:rPr lang="en-US" sz="800" dirty="0" smtClean="0"/>
              <a:t>∆T=0.3</a:t>
            </a:r>
            <a:endParaRPr lang="en-US" sz="800" dirty="0"/>
          </a:p>
        </p:txBody>
      </p:sp>
      <p:sp>
        <p:nvSpPr>
          <p:cNvPr id="140" name="Rectangle 139"/>
          <p:cNvSpPr/>
          <p:nvPr/>
        </p:nvSpPr>
        <p:spPr>
          <a:xfrm>
            <a:off x="2858822" y="5231879"/>
            <a:ext cx="533400" cy="215444"/>
          </a:xfrm>
          <a:prstGeom prst="rect">
            <a:avLst/>
          </a:prstGeom>
          <a:solidFill>
            <a:srgbClr val="92D050"/>
          </a:solidFill>
        </p:spPr>
        <p:txBody>
          <a:bodyPr wrap="square">
            <a:spAutoFit/>
          </a:bodyPr>
          <a:lstStyle/>
          <a:p>
            <a:r>
              <a:rPr lang="en-US" sz="800" dirty="0" smtClean="0"/>
              <a:t>∆T=2.4</a:t>
            </a:r>
            <a:endParaRPr lang="en-US" sz="800" dirty="0"/>
          </a:p>
        </p:txBody>
      </p:sp>
      <p:sp>
        <p:nvSpPr>
          <p:cNvPr id="141" name="Rectangle 140"/>
          <p:cNvSpPr/>
          <p:nvPr/>
        </p:nvSpPr>
        <p:spPr>
          <a:xfrm>
            <a:off x="3682618" y="5121026"/>
            <a:ext cx="522786" cy="215444"/>
          </a:xfrm>
          <a:prstGeom prst="rect">
            <a:avLst/>
          </a:prstGeom>
          <a:solidFill>
            <a:srgbClr val="92D050"/>
          </a:solidFill>
        </p:spPr>
        <p:txBody>
          <a:bodyPr wrap="square">
            <a:spAutoFit/>
          </a:bodyPr>
          <a:lstStyle/>
          <a:p>
            <a:r>
              <a:rPr lang="en-US" sz="800" dirty="0" smtClean="0"/>
              <a:t>∆T=1.5</a:t>
            </a:r>
            <a:endParaRPr lang="en-US" sz="800" dirty="0"/>
          </a:p>
        </p:txBody>
      </p:sp>
      <p:sp>
        <p:nvSpPr>
          <p:cNvPr id="142" name="Rectangle 141"/>
          <p:cNvSpPr/>
          <p:nvPr/>
        </p:nvSpPr>
        <p:spPr>
          <a:xfrm>
            <a:off x="4444618" y="4883145"/>
            <a:ext cx="508382" cy="215444"/>
          </a:xfrm>
          <a:prstGeom prst="rect">
            <a:avLst/>
          </a:prstGeom>
          <a:solidFill>
            <a:srgbClr val="92D050"/>
          </a:solidFill>
        </p:spPr>
        <p:txBody>
          <a:bodyPr wrap="square">
            <a:spAutoFit/>
          </a:bodyPr>
          <a:lstStyle/>
          <a:p>
            <a:r>
              <a:rPr lang="en-US" sz="800" dirty="0" smtClean="0"/>
              <a:t>∆T=2.1</a:t>
            </a:r>
            <a:endParaRPr lang="en-US" sz="800" dirty="0"/>
          </a:p>
        </p:txBody>
      </p:sp>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153" name="Slide Number Placeholder 61"/>
          <p:cNvSpPr>
            <a:spLocks noGrp="1"/>
          </p:cNvSpPr>
          <p:nvPr>
            <p:ph type="sldNum" sz="quarter" idx="12"/>
          </p:nvPr>
        </p:nvSpPr>
        <p:spPr>
          <a:xfrm>
            <a:off x="6553200" y="6492875"/>
            <a:ext cx="2133600" cy="365125"/>
          </a:xfrm>
        </p:spPr>
        <p:txBody>
          <a:bodyPr/>
          <a:lstStyle/>
          <a:p>
            <a:fld id="{7EB83CA0-3874-4C57-A992-332DA927DAFE}" type="slidenum">
              <a:rPr lang="en-US" smtClean="0"/>
              <a:pPr/>
              <a:t>28</a:t>
            </a:fld>
            <a:endParaRPr lang="en-US" dirty="0"/>
          </a:p>
        </p:txBody>
      </p:sp>
      <p:sp>
        <p:nvSpPr>
          <p:cNvPr id="159" name="Rectangle 158"/>
          <p:cNvSpPr/>
          <p:nvPr/>
        </p:nvSpPr>
        <p:spPr>
          <a:xfrm>
            <a:off x="304800" y="5910590"/>
            <a:ext cx="5715000" cy="261610"/>
          </a:xfrm>
          <a:prstGeom prst="rect">
            <a:avLst/>
          </a:prstGeom>
          <a:solidFill>
            <a:srgbClr val="92D050"/>
          </a:solidFill>
        </p:spPr>
        <p:txBody>
          <a:bodyPr wrap="square">
            <a:spAutoFit/>
          </a:bodyPr>
          <a:lstStyle/>
          <a:p>
            <a:r>
              <a:rPr lang="en-US" sz="1100" dirty="0" smtClean="0"/>
              <a:t>∆T from CO2 to inner ring  =          3.5                     4.1                  3.6                   4.0 </a:t>
            </a:r>
            <a:endParaRPr lang="en-US" sz="1100" dirty="0"/>
          </a:p>
        </p:txBody>
      </p:sp>
      <p:sp>
        <p:nvSpPr>
          <p:cNvPr id="162" name="TextBox 161"/>
          <p:cNvSpPr txBox="1"/>
          <p:nvPr/>
        </p:nvSpPr>
        <p:spPr>
          <a:xfrm>
            <a:off x="4953000" y="4412789"/>
            <a:ext cx="343364" cy="184666"/>
          </a:xfrm>
          <a:prstGeom prst="rect">
            <a:avLst/>
          </a:prstGeom>
          <a:solidFill>
            <a:srgbClr val="FFFF00"/>
          </a:solidFill>
        </p:spPr>
        <p:txBody>
          <a:bodyPr wrap="none" rtlCol="0">
            <a:spAutoFit/>
          </a:bodyPr>
          <a:lstStyle/>
          <a:p>
            <a:r>
              <a:rPr lang="en-US" sz="600" dirty="0" smtClean="0"/>
              <a:t>-13.1</a:t>
            </a:r>
            <a:endParaRPr lang="en-US" sz="600" dirty="0"/>
          </a:p>
        </p:txBody>
      </p:sp>
      <p:sp>
        <p:nvSpPr>
          <p:cNvPr id="163" name="TextBox 162"/>
          <p:cNvSpPr txBox="1"/>
          <p:nvPr/>
        </p:nvSpPr>
        <p:spPr>
          <a:xfrm>
            <a:off x="4913578" y="4565189"/>
            <a:ext cx="343364" cy="184666"/>
          </a:xfrm>
          <a:prstGeom prst="rect">
            <a:avLst/>
          </a:prstGeom>
          <a:solidFill>
            <a:srgbClr val="0070C0"/>
          </a:solidFill>
        </p:spPr>
        <p:txBody>
          <a:bodyPr wrap="none" rtlCol="0">
            <a:spAutoFit/>
          </a:bodyPr>
          <a:lstStyle/>
          <a:p>
            <a:r>
              <a:rPr lang="en-US" sz="600" dirty="0" smtClean="0"/>
              <a:t>-13.3</a:t>
            </a:r>
            <a:endParaRPr lang="en-US" sz="600" dirty="0"/>
          </a:p>
        </p:txBody>
      </p:sp>
      <p:sp>
        <p:nvSpPr>
          <p:cNvPr id="164" name="TextBox 163"/>
          <p:cNvSpPr txBox="1"/>
          <p:nvPr/>
        </p:nvSpPr>
        <p:spPr>
          <a:xfrm>
            <a:off x="4913578" y="4717589"/>
            <a:ext cx="343364" cy="184666"/>
          </a:xfrm>
          <a:prstGeom prst="rect">
            <a:avLst/>
          </a:prstGeom>
          <a:solidFill>
            <a:srgbClr val="7030A0"/>
          </a:solidFill>
        </p:spPr>
        <p:txBody>
          <a:bodyPr wrap="none" rtlCol="0">
            <a:spAutoFit/>
          </a:bodyPr>
          <a:lstStyle/>
          <a:p>
            <a:r>
              <a:rPr lang="en-US" sz="600" dirty="0" smtClean="0"/>
              <a:t>-15.2</a:t>
            </a:r>
            <a:endParaRPr lang="en-US" sz="600" dirty="0"/>
          </a:p>
        </p:txBody>
      </p:sp>
      <p:sp>
        <p:nvSpPr>
          <p:cNvPr id="165" name="Rectangle 164"/>
          <p:cNvSpPr/>
          <p:nvPr/>
        </p:nvSpPr>
        <p:spPr>
          <a:xfrm>
            <a:off x="5206618" y="4502145"/>
            <a:ext cx="471604" cy="215444"/>
          </a:xfrm>
          <a:prstGeom prst="rect">
            <a:avLst/>
          </a:prstGeom>
          <a:solidFill>
            <a:srgbClr val="92D050"/>
          </a:solidFill>
        </p:spPr>
        <p:txBody>
          <a:bodyPr wrap="square">
            <a:spAutoFit/>
          </a:bodyPr>
          <a:lstStyle/>
          <a:p>
            <a:r>
              <a:rPr lang="en-US" sz="800" dirty="0" smtClean="0"/>
              <a:t>∆T=0.2</a:t>
            </a:r>
            <a:endParaRPr lang="en-US" sz="800" dirty="0"/>
          </a:p>
        </p:txBody>
      </p:sp>
      <p:sp>
        <p:nvSpPr>
          <p:cNvPr id="166" name="Rectangle 165"/>
          <p:cNvSpPr/>
          <p:nvPr/>
        </p:nvSpPr>
        <p:spPr>
          <a:xfrm>
            <a:off x="5206618" y="4654545"/>
            <a:ext cx="549950" cy="215444"/>
          </a:xfrm>
          <a:prstGeom prst="rect">
            <a:avLst/>
          </a:prstGeom>
          <a:solidFill>
            <a:srgbClr val="92D050"/>
          </a:solidFill>
        </p:spPr>
        <p:txBody>
          <a:bodyPr wrap="square">
            <a:spAutoFit/>
          </a:bodyPr>
          <a:lstStyle/>
          <a:p>
            <a:r>
              <a:rPr lang="en-US" sz="800" dirty="0" smtClean="0"/>
              <a:t>∆T=1.9</a:t>
            </a:r>
            <a:endParaRPr lang="en-US" sz="800" dirty="0"/>
          </a:p>
        </p:txBody>
      </p:sp>
      <p:sp>
        <p:nvSpPr>
          <p:cNvPr id="167" name="TextBox 166"/>
          <p:cNvSpPr txBox="1"/>
          <p:nvPr/>
        </p:nvSpPr>
        <p:spPr>
          <a:xfrm>
            <a:off x="2209800" y="3803189"/>
            <a:ext cx="343364" cy="184666"/>
          </a:xfrm>
          <a:prstGeom prst="rect">
            <a:avLst/>
          </a:prstGeom>
          <a:solidFill>
            <a:srgbClr val="FFFF00"/>
          </a:solidFill>
        </p:spPr>
        <p:txBody>
          <a:bodyPr wrap="none" rtlCol="0">
            <a:spAutoFit/>
          </a:bodyPr>
          <a:lstStyle/>
          <a:p>
            <a:r>
              <a:rPr lang="en-US" sz="600" dirty="0" smtClean="0"/>
              <a:t>-12.4</a:t>
            </a:r>
            <a:endParaRPr lang="en-US" sz="600" dirty="0"/>
          </a:p>
        </p:txBody>
      </p:sp>
      <p:sp>
        <p:nvSpPr>
          <p:cNvPr id="168" name="TextBox 167"/>
          <p:cNvSpPr txBox="1"/>
          <p:nvPr/>
        </p:nvSpPr>
        <p:spPr>
          <a:xfrm>
            <a:off x="2476036" y="3726989"/>
            <a:ext cx="343364" cy="184666"/>
          </a:xfrm>
          <a:prstGeom prst="rect">
            <a:avLst/>
          </a:prstGeom>
          <a:solidFill>
            <a:srgbClr val="0070C0"/>
          </a:solidFill>
        </p:spPr>
        <p:txBody>
          <a:bodyPr wrap="none" rtlCol="0">
            <a:spAutoFit/>
          </a:bodyPr>
          <a:lstStyle/>
          <a:p>
            <a:r>
              <a:rPr lang="en-US" sz="600" dirty="0" smtClean="0"/>
              <a:t>-12.5</a:t>
            </a:r>
            <a:endParaRPr lang="en-US" sz="600" dirty="0"/>
          </a:p>
        </p:txBody>
      </p:sp>
      <p:sp>
        <p:nvSpPr>
          <p:cNvPr id="169" name="Rectangle 168"/>
          <p:cNvSpPr/>
          <p:nvPr/>
        </p:nvSpPr>
        <p:spPr>
          <a:xfrm>
            <a:off x="2209800" y="3955589"/>
            <a:ext cx="533400" cy="215444"/>
          </a:xfrm>
          <a:prstGeom prst="rect">
            <a:avLst/>
          </a:prstGeom>
          <a:solidFill>
            <a:srgbClr val="92D050"/>
          </a:solidFill>
        </p:spPr>
        <p:txBody>
          <a:bodyPr wrap="square">
            <a:spAutoFit/>
          </a:bodyPr>
          <a:lstStyle/>
          <a:p>
            <a:r>
              <a:rPr lang="en-US" sz="800" dirty="0" smtClean="0"/>
              <a:t>∆T=0.1</a:t>
            </a:r>
            <a:endParaRPr lang="en-US" sz="800" dirty="0"/>
          </a:p>
        </p:txBody>
      </p:sp>
      <p:sp>
        <p:nvSpPr>
          <p:cNvPr id="170" name="TextBox 169"/>
          <p:cNvSpPr txBox="1"/>
          <p:nvPr/>
        </p:nvSpPr>
        <p:spPr>
          <a:xfrm>
            <a:off x="1295400" y="3237523"/>
            <a:ext cx="343364" cy="184666"/>
          </a:xfrm>
          <a:prstGeom prst="rect">
            <a:avLst/>
          </a:prstGeom>
          <a:solidFill>
            <a:srgbClr val="FFFF00"/>
          </a:solidFill>
        </p:spPr>
        <p:txBody>
          <a:bodyPr wrap="none" rtlCol="0">
            <a:spAutoFit/>
          </a:bodyPr>
          <a:lstStyle/>
          <a:p>
            <a:r>
              <a:rPr lang="en-US" sz="600" dirty="0" smtClean="0"/>
              <a:t>-13.3</a:t>
            </a:r>
            <a:endParaRPr lang="en-US" sz="600" dirty="0"/>
          </a:p>
        </p:txBody>
      </p:sp>
      <p:sp>
        <p:nvSpPr>
          <p:cNvPr id="171" name="TextBox 170"/>
          <p:cNvSpPr txBox="1"/>
          <p:nvPr/>
        </p:nvSpPr>
        <p:spPr>
          <a:xfrm>
            <a:off x="1295400" y="3008923"/>
            <a:ext cx="343364" cy="184666"/>
          </a:xfrm>
          <a:prstGeom prst="rect">
            <a:avLst/>
          </a:prstGeom>
          <a:solidFill>
            <a:srgbClr val="0070C0"/>
          </a:solidFill>
        </p:spPr>
        <p:txBody>
          <a:bodyPr wrap="none" rtlCol="0">
            <a:spAutoFit/>
          </a:bodyPr>
          <a:lstStyle/>
          <a:p>
            <a:r>
              <a:rPr lang="en-US" sz="600" dirty="0" smtClean="0"/>
              <a:t>-14.4</a:t>
            </a:r>
            <a:endParaRPr lang="en-US" sz="600" dirty="0"/>
          </a:p>
        </p:txBody>
      </p:sp>
      <p:sp>
        <p:nvSpPr>
          <p:cNvPr id="172" name="TextBox 171"/>
          <p:cNvSpPr txBox="1"/>
          <p:nvPr/>
        </p:nvSpPr>
        <p:spPr>
          <a:xfrm>
            <a:off x="1295400" y="2780323"/>
            <a:ext cx="343364" cy="184666"/>
          </a:xfrm>
          <a:prstGeom prst="rect">
            <a:avLst/>
          </a:prstGeom>
          <a:solidFill>
            <a:srgbClr val="7030A0"/>
          </a:solidFill>
        </p:spPr>
        <p:txBody>
          <a:bodyPr wrap="none" rtlCol="0">
            <a:spAutoFit/>
          </a:bodyPr>
          <a:lstStyle/>
          <a:p>
            <a:r>
              <a:rPr lang="en-US" sz="600" dirty="0" smtClean="0"/>
              <a:t>-16.4</a:t>
            </a:r>
            <a:endParaRPr lang="en-US" sz="600" dirty="0"/>
          </a:p>
        </p:txBody>
      </p:sp>
      <p:sp>
        <p:nvSpPr>
          <p:cNvPr id="173" name="Rectangle 172"/>
          <p:cNvSpPr/>
          <p:nvPr/>
        </p:nvSpPr>
        <p:spPr>
          <a:xfrm>
            <a:off x="1600200" y="3098279"/>
            <a:ext cx="609600" cy="215444"/>
          </a:xfrm>
          <a:prstGeom prst="rect">
            <a:avLst/>
          </a:prstGeom>
          <a:solidFill>
            <a:srgbClr val="92D050"/>
          </a:solidFill>
        </p:spPr>
        <p:txBody>
          <a:bodyPr wrap="square">
            <a:spAutoFit/>
          </a:bodyPr>
          <a:lstStyle/>
          <a:p>
            <a:r>
              <a:rPr lang="en-US" sz="800" dirty="0" smtClean="0"/>
              <a:t>∆T=1.1</a:t>
            </a:r>
            <a:endParaRPr lang="en-US" sz="800" dirty="0"/>
          </a:p>
        </p:txBody>
      </p:sp>
      <p:sp>
        <p:nvSpPr>
          <p:cNvPr id="174" name="Rectangle 173"/>
          <p:cNvSpPr/>
          <p:nvPr/>
        </p:nvSpPr>
        <p:spPr>
          <a:xfrm>
            <a:off x="1600200" y="2856523"/>
            <a:ext cx="609600" cy="215444"/>
          </a:xfrm>
          <a:prstGeom prst="rect">
            <a:avLst/>
          </a:prstGeom>
          <a:solidFill>
            <a:srgbClr val="92D050"/>
          </a:solidFill>
        </p:spPr>
        <p:txBody>
          <a:bodyPr wrap="square">
            <a:spAutoFit/>
          </a:bodyPr>
          <a:lstStyle/>
          <a:p>
            <a:r>
              <a:rPr lang="en-US" sz="800" dirty="0" smtClean="0"/>
              <a:t>∆T=2.0</a:t>
            </a:r>
            <a:endParaRPr lang="en-US" sz="800" dirty="0"/>
          </a:p>
        </p:txBody>
      </p:sp>
      <p:graphicFrame>
        <p:nvGraphicFramePr>
          <p:cNvPr id="175" name="Table 174"/>
          <p:cNvGraphicFramePr>
            <a:graphicFrameLocks noGrp="1"/>
          </p:cNvGraphicFramePr>
          <p:nvPr>
            <p:extLst>
              <p:ext uri="{D42A27DB-BD31-4B8C-83A1-F6EECF244321}">
                <p14:modId xmlns:p14="http://schemas.microsoft.com/office/powerpoint/2010/main" val="754273140"/>
              </p:ext>
            </p:extLst>
          </p:nvPr>
        </p:nvGraphicFramePr>
        <p:xfrm>
          <a:off x="7162800" y="1014468"/>
          <a:ext cx="1828800" cy="5538435"/>
        </p:xfrm>
        <a:graphic>
          <a:graphicData uri="http://schemas.openxmlformats.org/drawingml/2006/table">
            <a:tbl>
              <a:tblPr/>
              <a:tblGrid>
                <a:gridCol w="519423"/>
                <a:gridCol w="779134"/>
                <a:gridCol w="530243"/>
              </a:tblGrid>
              <a:tr h="153303">
                <a:tc>
                  <a:txBody>
                    <a:bodyPr/>
                    <a:lstStyle/>
                    <a:p>
                      <a:pPr algn="ctr" rtl="0" fontAlgn="b"/>
                      <a:r>
                        <a:rPr lang="en-US" sz="1000" b="0" i="0" u="none" strike="noStrike" dirty="0">
                          <a:solidFill>
                            <a:srgbClr val="000000"/>
                          </a:solidFill>
                          <a:latin typeface="Calibri"/>
                        </a:rPr>
                        <a:t>A1</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1 ctr</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-12.35</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A2</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2 ctr</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-12.61</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A3</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3 ctr</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-12.82</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A4</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1 ctr</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-12.49</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A5</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2 ctr</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-12.85</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A6</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3 ctr</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-13.40</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A7</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1 i</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-13.07</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A8</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2 i</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-13.39</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A9</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3 i</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-13.15</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A10</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1 o</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-13.34</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A11</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2 o</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-13.94</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A12</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3 o</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-13.67</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A13</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1 i</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-13.29</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A14</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2 i</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-13.70</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A15</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3 i</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-13.53</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A16</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1 o</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-14.42</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A17</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2 o</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-14.90</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A18</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3 o</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-14.68</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B1</a:t>
                      </a:r>
                    </a:p>
                  </a:txBody>
                  <a:tcPr marL="5841" marR="5841" marT="5841" marB="0" anchor="b">
                    <a:lnL>
                      <a:noFill/>
                    </a:lnL>
                    <a:lnR>
                      <a:noFill/>
                    </a:lnR>
                    <a:lnT>
                      <a:noFill/>
                    </a:lnT>
                    <a:lnB>
                      <a:noFill/>
                    </a:lnB>
                    <a:solidFill>
                      <a:srgbClr val="7030A0"/>
                    </a:solidFill>
                  </a:tcPr>
                </a:tc>
                <a:tc>
                  <a:txBody>
                    <a:bodyPr/>
                    <a:lstStyle/>
                    <a:p>
                      <a:pPr algn="ctr" rtl="0" fontAlgn="b"/>
                      <a:r>
                        <a:rPr lang="en-US" sz="1000" b="0" i="0" u="none" strike="noStrike" dirty="0">
                          <a:solidFill>
                            <a:srgbClr val="000000"/>
                          </a:solidFill>
                          <a:latin typeface="Calibri"/>
                        </a:rPr>
                        <a:t>Ring i 1</a:t>
                      </a:r>
                    </a:p>
                  </a:txBody>
                  <a:tcPr marL="5841" marR="5841" marT="5841" marB="0" anchor="b">
                    <a:lnL>
                      <a:noFill/>
                    </a:lnL>
                    <a:lnR>
                      <a:noFill/>
                    </a:lnR>
                    <a:lnT>
                      <a:noFill/>
                    </a:lnT>
                    <a:lnB>
                      <a:noFill/>
                    </a:lnB>
                    <a:solidFill>
                      <a:srgbClr val="7030A0"/>
                    </a:solidFill>
                  </a:tcPr>
                </a:tc>
                <a:tc>
                  <a:txBody>
                    <a:bodyPr/>
                    <a:lstStyle/>
                    <a:p>
                      <a:pPr algn="ctr" fontAlgn="b"/>
                      <a:r>
                        <a:rPr lang="en-US" sz="1000" b="0" i="0" u="none" strike="noStrike" dirty="0">
                          <a:solidFill>
                            <a:srgbClr val="000000"/>
                          </a:solidFill>
                          <a:latin typeface="Calibri"/>
                        </a:rPr>
                        <a:t>-15.72</a:t>
                      </a:r>
                    </a:p>
                  </a:txBody>
                  <a:tcPr marL="5841" marR="5841" marT="5841" marB="0" anchor="b">
                    <a:lnL>
                      <a:noFill/>
                    </a:lnL>
                    <a:lnR>
                      <a:noFill/>
                    </a:lnR>
                    <a:lnT>
                      <a:noFill/>
                    </a:lnT>
                    <a:lnB>
                      <a:noFill/>
                    </a:lnB>
                    <a:solidFill>
                      <a:srgbClr val="7030A0"/>
                    </a:solidFill>
                  </a:tcPr>
                </a:tc>
              </a:tr>
              <a:tr h="153303">
                <a:tc>
                  <a:txBody>
                    <a:bodyPr/>
                    <a:lstStyle/>
                    <a:p>
                      <a:pPr algn="ctr" rtl="0" fontAlgn="b"/>
                      <a:r>
                        <a:rPr lang="en-US" sz="1000" b="0" i="0" u="none" strike="noStrike" dirty="0">
                          <a:solidFill>
                            <a:srgbClr val="000000"/>
                          </a:solidFill>
                          <a:latin typeface="Calibri"/>
                        </a:rPr>
                        <a:t>B2</a:t>
                      </a:r>
                    </a:p>
                  </a:txBody>
                  <a:tcPr marL="5841" marR="5841" marT="5841" marB="0" anchor="b">
                    <a:lnL>
                      <a:noFill/>
                    </a:lnL>
                    <a:lnR>
                      <a:noFill/>
                    </a:lnR>
                    <a:lnT>
                      <a:noFill/>
                    </a:lnT>
                    <a:lnB>
                      <a:noFill/>
                    </a:lnB>
                    <a:solidFill>
                      <a:srgbClr val="7030A0"/>
                    </a:solidFill>
                  </a:tcPr>
                </a:tc>
                <a:tc>
                  <a:txBody>
                    <a:bodyPr/>
                    <a:lstStyle/>
                    <a:p>
                      <a:pPr algn="ctr" rtl="0" fontAlgn="b"/>
                      <a:r>
                        <a:rPr lang="en-US" sz="1000" b="0" i="0" u="none" strike="noStrike" dirty="0">
                          <a:solidFill>
                            <a:srgbClr val="000000"/>
                          </a:solidFill>
                          <a:latin typeface="Calibri"/>
                        </a:rPr>
                        <a:t>Ring i 2</a:t>
                      </a:r>
                    </a:p>
                  </a:txBody>
                  <a:tcPr marL="5841" marR="5841" marT="5841" marB="0" anchor="b">
                    <a:lnL>
                      <a:noFill/>
                    </a:lnL>
                    <a:lnR>
                      <a:noFill/>
                    </a:lnR>
                    <a:lnT>
                      <a:noFill/>
                    </a:lnT>
                    <a:lnB>
                      <a:noFill/>
                    </a:lnB>
                    <a:solidFill>
                      <a:srgbClr val="7030A0"/>
                    </a:solidFill>
                  </a:tcPr>
                </a:tc>
                <a:tc>
                  <a:txBody>
                    <a:bodyPr/>
                    <a:lstStyle/>
                    <a:p>
                      <a:pPr algn="ctr" fontAlgn="b"/>
                      <a:r>
                        <a:rPr lang="en-US" sz="1000" b="0" i="0" u="none" strike="noStrike" dirty="0">
                          <a:solidFill>
                            <a:srgbClr val="000000"/>
                          </a:solidFill>
                          <a:latin typeface="Calibri"/>
                        </a:rPr>
                        <a:t>-15.16</a:t>
                      </a:r>
                    </a:p>
                  </a:txBody>
                  <a:tcPr marL="5841" marR="5841" marT="5841" marB="0" anchor="b">
                    <a:lnL>
                      <a:noFill/>
                    </a:lnL>
                    <a:lnR>
                      <a:noFill/>
                    </a:lnR>
                    <a:lnT>
                      <a:noFill/>
                    </a:lnT>
                    <a:lnB>
                      <a:noFill/>
                    </a:lnB>
                    <a:solidFill>
                      <a:srgbClr val="7030A0"/>
                    </a:solidFill>
                  </a:tcPr>
                </a:tc>
              </a:tr>
              <a:tr h="153303">
                <a:tc>
                  <a:txBody>
                    <a:bodyPr/>
                    <a:lstStyle/>
                    <a:p>
                      <a:pPr algn="ctr" rtl="0" fontAlgn="b"/>
                      <a:r>
                        <a:rPr lang="en-US" sz="1000" b="0" i="0" u="none" strike="noStrike" dirty="0">
                          <a:solidFill>
                            <a:srgbClr val="000000"/>
                          </a:solidFill>
                          <a:latin typeface="Calibri"/>
                        </a:rPr>
                        <a:t>B3</a:t>
                      </a:r>
                    </a:p>
                  </a:txBody>
                  <a:tcPr marL="5841" marR="5841" marT="5841" marB="0" anchor="b">
                    <a:lnL>
                      <a:noFill/>
                    </a:lnL>
                    <a:lnR>
                      <a:noFill/>
                    </a:lnR>
                    <a:lnT>
                      <a:noFill/>
                    </a:lnT>
                    <a:lnB>
                      <a:noFill/>
                    </a:lnB>
                    <a:solidFill>
                      <a:srgbClr val="7030A0"/>
                    </a:solidFill>
                  </a:tcPr>
                </a:tc>
                <a:tc>
                  <a:txBody>
                    <a:bodyPr/>
                    <a:lstStyle/>
                    <a:p>
                      <a:pPr algn="ctr" rtl="0" fontAlgn="b"/>
                      <a:r>
                        <a:rPr lang="en-US" sz="1000" b="0" i="0" u="none" strike="noStrike" dirty="0">
                          <a:solidFill>
                            <a:srgbClr val="000000"/>
                          </a:solidFill>
                          <a:latin typeface="Calibri"/>
                        </a:rPr>
                        <a:t>Ring i 3</a:t>
                      </a:r>
                    </a:p>
                  </a:txBody>
                  <a:tcPr marL="5841" marR="5841" marT="5841" marB="0" anchor="b">
                    <a:lnL>
                      <a:noFill/>
                    </a:lnL>
                    <a:lnR>
                      <a:noFill/>
                    </a:lnR>
                    <a:lnT>
                      <a:noFill/>
                    </a:lnT>
                    <a:lnB>
                      <a:noFill/>
                    </a:lnB>
                    <a:solidFill>
                      <a:srgbClr val="7030A0"/>
                    </a:solidFill>
                  </a:tcPr>
                </a:tc>
                <a:tc>
                  <a:txBody>
                    <a:bodyPr/>
                    <a:lstStyle/>
                    <a:p>
                      <a:pPr algn="ctr" fontAlgn="b"/>
                      <a:r>
                        <a:rPr lang="en-US" sz="1000" b="0" i="0" u="none" strike="noStrike" dirty="0">
                          <a:solidFill>
                            <a:srgbClr val="000000"/>
                          </a:solidFill>
                          <a:latin typeface="Calibri"/>
                        </a:rPr>
                        <a:t>-15.64</a:t>
                      </a:r>
                    </a:p>
                  </a:txBody>
                  <a:tcPr marL="5841" marR="5841" marT="5841" marB="0" anchor="b">
                    <a:lnL>
                      <a:noFill/>
                    </a:lnL>
                    <a:lnR>
                      <a:noFill/>
                    </a:lnR>
                    <a:lnT>
                      <a:noFill/>
                    </a:lnT>
                    <a:lnB>
                      <a:noFill/>
                    </a:lnB>
                    <a:solidFill>
                      <a:srgbClr val="7030A0"/>
                    </a:solidFill>
                  </a:tcPr>
                </a:tc>
              </a:tr>
              <a:tr h="153303">
                <a:tc>
                  <a:txBody>
                    <a:bodyPr/>
                    <a:lstStyle/>
                    <a:p>
                      <a:pPr algn="ctr" rtl="0" fontAlgn="b"/>
                      <a:r>
                        <a:rPr lang="en-US" sz="1000" b="0" i="0" u="none" strike="noStrike" dirty="0">
                          <a:solidFill>
                            <a:srgbClr val="000000"/>
                          </a:solidFill>
                          <a:latin typeface="Calibri"/>
                        </a:rPr>
                        <a:t>B4</a:t>
                      </a:r>
                    </a:p>
                  </a:txBody>
                  <a:tcPr marL="5841" marR="5841" marT="5841" marB="0" anchor="b">
                    <a:lnL>
                      <a:noFill/>
                    </a:lnL>
                    <a:lnR>
                      <a:noFill/>
                    </a:lnR>
                    <a:lnT>
                      <a:noFill/>
                    </a:lnT>
                    <a:lnB>
                      <a:noFill/>
                    </a:lnB>
                    <a:solidFill>
                      <a:srgbClr val="7030A0"/>
                    </a:solidFill>
                  </a:tcPr>
                </a:tc>
                <a:tc>
                  <a:txBody>
                    <a:bodyPr/>
                    <a:lstStyle/>
                    <a:p>
                      <a:pPr algn="ctr" rtl="0" fontAlgn="b"/>
                      <a:r>
                        <a:rPr lang="en-US" sz="1000" b="0" i="0" u="none" strike="noStrike" dirty="0">
                          <a:solidFill>
                            <a:srgbClr val="000000"/>
                          </a:solidFill>
                          <a:latin typeface="Calibri"/>
                        </a:rPr>
                        <a:t>Ring o 1</a:t>
                      </a:r>
                    </a:p>
                  </a:txBody>
                  <a:tcPr marL="5841" marR="5841" marT="5841" marB="0" anchor="b">
                    <a:lnL>
                      <a:noFill/>
                    </a:lnL>
                    <a:lnR>
                      <a:noFill/>
                    </a:lnR>
                    <a:lnT>
                      <a:noFill/>
                    </a:lnT>
                    <a:lnB>
                      <a:noFill/>
                    </a:lnB>
                    <a:solidFill>
                      <a:srgbClr val="7030A0"/>
                    </a:solidFill>
                  </a:tcPr>
                </a:tc>
                <a:tc>
                  <a:txBody>
                    <a:bodyPr/>
                    <a:lstStyle/>
                    <a:p>
                      <a:pPr algn="ctr" fontAlgn="b"/>
                      <a:r>
                        <a:rPr lang="en-US" sz="1000" b="0" i="0" u="none" strike="noStrike" dirty="0">
                          <a:solidFill>
                            <a:srgbClr val="000000"/>
                          </a:solidFill>
                          <a:latin typeface="Calibri"/>
                        </a:rPr>
                        <a:t>-16.35</a:t>
                      </a:r>
                    </a:p>
                  </a:txBody>
                  <a:tcPr marL="5841" marR="5841" marT="5841" marB="0" anchor="b">
                    <a:lnL>
                      <a:noFill/>
                    </a:lnL>
                    <a:lnR>
                      <a:noFill/>
                    </a:lnR>
                    <a:lnT>
                      <a:noFill/>
                    </a:lnT>
                    <a:lnB>
                      <a:noFill/>
                    </a:lnB>
                    <a:solidFill>
                      <a:srgbClr val="7030A0"/>
                    </a:solidFill>
                  </a:tcPr>
                </a:tc>
              </a:tr>
              <a:tr h="153303">
                <a:tc>
                  <a:txBody>
                    <a:bodyPr/>
                    <a:lstStyle/>
                    <a:p>
                      <a:pPr algn="ctr" rtl="0" fontAlgn="b"/>
                      <a:r>
                        <a:rPr lang="en-US" sz="1000" b="0" i="0" u="none" strike="noStrike" dirty="0">
                          <a:solidFill>
                            <a:srgbClr val="000000"/>
                          </a:solidFill>
                          <a:latin typeface="Calibri"/>
                        </a:rPr>
                        <a:t>B5</a:t>
                      </a:r>
                    </a:p>
                  </a:txBody>
                  <a:tcPr marL="5841" marR="5841" marT="5841" marB="0" anchor="b">
                    <a:lnL>
                      <a:noFill/>
                    </a:lnL>
                    <a:lnR>
                      <a:noFill/>
                    </a:lnR>
                    <a:lnT>
                      <a:noFill/>
                    </a:lnT>
                    <a:lnB>
                      <a:noFill/>
                    </a:lnB>
                    <a:solidFill>
                      <a:srgbClr val="7030A0"/>
                    </a:solidFill>
                  </a:tcPr>
                </a:tc>
                <a:tc>
                  <a:txBody>
                    <a:bodyPr/>
                    <a:lstStyle/>
                    <a:p>
                      <a:pPr algn="ctr" rtl="0" fontAlgn="b"/>
                      <a:r>
                        <a:rPr lang="en-US" sz="1000" b="0" i="0" u="none" strike="noStrike" dirty="0">
                          <a:solidFill>
                            <a:srgbClr val="000000"/>
                          </a:solidFill>
                          <a:latin typeface="Calibri"/>
                        </a:rPr>
                        <a:t>Ring o 2</a:t>
                      </a:r>
                    </a:p>
                  </a:txBody>
                  <a:tcPr marL="5841" marR="5841" marT="5841" marB="0" anchor="b">
                    <a:lnL>
                      <a:noFill/>
                    </a:lnL>
                    <a:lnR>
                      <a:noFill/>
                    </a:lnR>
                    <a:lnT>
                      <a:noFill/>
                    </a:lnT>
                    <a:lnB>
                      <a:noFill/>
                    </a:lnB>
                    <a:solidFill>
                      <a:srgbClr val="7030A0"/>
                    </a:solidFill>
                  </a:tcPr>
                </a:tc>
                <a:tc>
                  <a:txBody>
                    <a:bodyPr/>
                    <a:lstStyle/>
                    <a:p>
                      <a:pPr algn="ctr" fontAlgn="b"/>
                      <a:r>
                        <a:rPr lang="en-US" sz="1000" b="0" i="0" u="none" strike="noStrike" dirty="0">
                          <a:solidFill>
                            <a:srgbClr val="000000"/>
                          </a:solidFill>
                          <a:latin typeface="Calibri"/>
                        </a:rPr>
                        <a:t>-15.85</a:t>
                      </a:r>
                    </a:p>
                  </a:txBody>
                  <a:tcPr marL="5841" marR="5841" marT="5841" marB="0" anchor="b">
                    <a:lnL>
                      <a:noFill/>
                    </a:lnL>
                    <a:lnR>
                      <a:noFill/>
                    </a:lnR>
                    <a:lnT>
                      <a:noFill/>
                    </a:lnT>
                    <a:lnB>
                      <a:noFill/>
                    </a:lnB>
                    <a:solidFill>
                      <a:srgbClr val="7030A0"/>
                    </a:solidFill>
                  </a:tcPr>
                </a:tc>
              </a:tr>
              <a:tr h="153303">
                <a:tc>
                  <a:txBody>
                    <a:bodyPr/>
                    <a:lstStyle/>
                    <a:p>
                      <a:pPr algn="ctr" rtl="0" fontAlgn="b"/>
                      <a:r>
                        <a:rPr lang="en-US" sz="1000" b="0" i="0" u="none" strike="noStrike" dirty="0">
                          <a:solidFill>
                            <a:srgbClr val="000000"/>
                          </a:solidFill>
                          <a:latin typeface="Calibri"/>
                        </a:rPr>
                        <a:t>B6</a:t>
                      </a:r>
                    </a:p>
                  </a:txBody>
                  <a:tcPr marL="5841" marR="5841" marT="5841" marB="0" anchor="b">
                    <a:lnL>
                      <a:noFill/>
                    </a:lnL>
                    <a:lnR>
                      <a:noFill/>
                    </a:lnR>
                    <a:lnT>
                      <a:noFill/>
                    </a:lnT>
                    <a:lnB>
                      <a:noFill/>
                    </a:lnB>
                    <a:solidFill>
                      <a:srgbClr val="7030A0"/>
                    </a:solidFill>
                  </a:tcPr>
                </a:tc>
                <a:tc>
                  <a:txBody>
                    <a:bodyPr/>
                    <a:lstStyle/>
                    <a:p>
                      <a:pPr algn="ctr" rtl="0" fontAlgn="b"/>
                      <a:r>
                        <a:rPr lang="en-US" sz="1000" b="0" i="0" u="none" strike="noStrike" dirty="0">
                          <a:solidFill>
                            <a:srgbClr val="000000"/>
                          </a:solidFill>
                          <a:latin typeface="Calibri"/>
                        </a:rPr>
                        <a:t>Ring o 3</a:t>
                      </a:r>
                    </a:p>
                  </a:txBody>
                  <a:tcPr marL="5841" marR="5841" marT="5841" marB="0" anchor="b">
                    <a:lnL>
                      <a:noFill/>
                    </a:lnL>
                    <a:lnR>
                      <a:noFill/>
                    </a:lnR>
                    <a:lnT>
                      <a:noFill/>
                    </a:lnT>
                    <a:lnB>
                      <a:noFill/>
                    </a:lnB>
                    <a:solidFill>
                      <a:srgbClr val="7030A0"/>
                    </a:solidFill>
                  </a:tcPr>
                </a:tc>
                <a:tc>
                  <a:txBody>
                    <a:bodyPr/>
                    <a:lstStyle/>
                    <a:p>
                      <a:pPr algn="ctr" fontAlgn="b"/>
                      <a:r>
                        <a:rPr lang="en-US" sz="1000" b="0" i="0" u="none" strike="noStrike" dirty="0">
                          <a:solidFill>
                            <a:srgbClr val="000000"/>
                          </a:solidFill>
                          <a:latin typeface="Calibri"/>
                        </a:rPr>
                        <a:t>-16.39</a:t>
                      </a:r>
                    </a:p>
                  </a:txBody>
                  <a:tcPr marL="5841" marR="5841" marT="5841" marB="0" anchor="b">
                    <a:lnL>
                      <a:noFill/>
                    </a:lnL>
                    <a:lnR>
                      <a:noFill/>
                    </a:lnR>
                    <a:lnT>
                      <a:noFill/>
                    </a:lnT>
                    <a:lnB>
                      <a:noFill/>
                    </a:lnB>
                    <a:solidFill>
                      <a:srgbClr val="7030A0"/>
                    </a:solidFill>
                  </a:tcPr>
                </a:tc>
              </a:tr>
              <a:tr h="153303">
                <a:tc>
                  <a:txBody>
                    <a:bodyPr/>
                    <a:lstStyle/>
                    <a:p>
                      <a:pPr algn="ctr" rtl="0" fontAlgn="b"/>
                      <a:r>
                        <a:rPr lang="en-US" sz="1000" b="0" i="0" u="none" strike="noStrike" dirty="0">
                          <a:solidFill>
                            <a:srgbClr val="000000"/>
                          </a:solidFill>
                          <a:latin typeface="Calibri"/>
                        </a:rPr>
                        <a:t>B7</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4 ctr</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-11.70</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B8</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4 ctr</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-12.00</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B9</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4 i</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-13.05</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B10</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4i</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-13.27</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B11</a:t>
                      </a:r>
                    </a:p>
                  </a:txBody>
                  <a:tcPr marL="5841" marR="5841" marT="5841" marB="0" anchor="b">
                    <a:lnL>
                      <a:noFill/>
                    </a:lnL>
                    <a:lnR>
                      <a:noFill/>
                    </a:lnR>
                    <a:lnT>
                      <a:noFill/>
                    </a:lnT>
                    <a:lnB>
                      <a:noFill/>
                    </a:lnB>
                    <a:solidFill>
                      <a:srgbClr val="7030A0"/>
                    </a:solidFill>
                  </a:tcPr>
                </a:tc>
                <a:tc>
                  <a:txBody>
                    <a:bodyPr/>
                    <a:lstStyle/>
                    <a:p>
                      <a:pPr algn="ctr" rtl="0" fontAlgn="b"/>
                      <a:r>
                        <a:rPr lang="en-US" sz="1000" b="0" i="0" u="none" strike="noStrike" dirty="0">
                          <a:solidFill>
                            <a:srgbClr val="000000"/>
                          </a:solidFill>
                          <a:latin typeface="Calibri"/>
                        </a:rPr>
                        <a:t>Ring i 4</a:t>
                      </a:r>
                    </a:p>
                  </a:txBody>
                  <a:tcPr marL="5841" marR="5841" marT="5841" marB="0" anchor="b">
                    <a:lnL>
                      <a:noFill/>
                    </a:lnL>
                    <a:lnR>
                      <a:noFill/>
                    </a:lnR>
                    <a:lnT>
                      <a:noFill/>
                    </a:lnT>
                    <a:lnB>
                      <a:noFill/>
                    </a:lnB>
                    <a:solidFill>
                      <a:srgbClr val="7030A0"/>
                    </a:solidFill>
                  </a:tcPr>
                </a:tc>
                <a:tc>
                  <a:txBody>
                    <a:bodyPr/>
                    <a:lstStyle/>
                    <a:p>
                      <a:pPr algn="ctr" fontAlgn="b"/>
                      <a:r>
                        <a:rPr lang="en-US" sz="1000" b="0" i="0" u="none" strike="noStrike" dirty="0">
                          <a:solidFill>
                            <a:srgbClr val="000000"/>
                          </a:solidFill>
                          <a:latin typeface="Calibri"/>
                        </a:rPr>
                        <a:t>-15.22</a:t>
                      </a:r>
                    </a:p>
                  </a:txBody>
                  <a:tcPr marL="5841" marR="5841" marT="5841" marB="0" anchor="b">
                    <a:lnL>
                      <a:noFill/>
                    </a:lnL>
                    <a:lnR>
                      <a:noFill/>
                    </a:lnR>
                    <a:lnT>
                      <a:noFill/>
                    </a:lnT>
                    <a:lnB>
                      <a:noFill/>
                    </a:lnB>
                    <a:solidFill>
                      <a:srgbClr val="7030A0"/>
                    </a:solidFill>
                  </a:tcPr>
                </a:tc>
              </a:tr>
              <a:tr h="153303">
                <a:tc>
                  <a:txBody>
                    <a:bodyPr/>
                    <a:lstStyle/>
                    <a:p>
                      <a:pPr algn="ctr" rtl="0" fontAlgn="b"/>
                      <a:r>
                        <a:rPr lang="en-US" sz="1000" b="0" i="0" u="none" strike="noStrike" dirty="0">
                          <a:solidFill>
                            <a:srgbClr val="000000"/>
                          </a:solidFill>
                          <a:latin typeface="Calibri"/>
                        </a:rPr>
                        <a:t>B12</a:t>
                      </a:r>
                    </a:p>
                  </a:txBody>
                  <a:tcPr marL="5841" marR="5841" marT="5841" marB="0" anchor="b">
                    <a:lnL>
                      <a:noFill/>
                    </a:lnL>
                    <a:lnR>
                      <a:noFill/>
                    </a:lnR>
                    <a:lnT>
                      <a:noFill/>
                    </a:lnT>
                    <a:lnB>
                      <a:noFill/>
                    </a:lnB>
                    <a:solidFill>
                      <a:srgbClr val="FFFF00"/>
                    </a:solidFill>
                  </a:tcPr>
                </a:tc>
                <a:tc>
                  <a:txBody>
                    <a:bodyPr/>
                    <a:lstStyle/>
                    <a:p>
                      <a:pPr algn="ctr" rtl="0" fontAlgn="b"/>
                      <a:r>
                        <a:rPr lang="en-US" sz="1000" b="0" i="0" u="none" strike="noStrike" dirty="0">
                          <a:solidFill>
                            <a:srgbClr val="000000"/>
                          </a:solidFill>
                          <a:latin typeface="Calibri"/>
                        </a:rPr>
                        <a:t>silicon 4 o</a:t>
                      </a:r>
                    </a:p>
                  </a:txBody>
                  <a:tcPr marL="5841" marR="5841" marT="5841" marB="0" anchor="b">
                    <a:lnL>
                      <a:noFill/>
                    </a:lnL>
                    <a:lnR>
                      <a:noFill/>
                    </a:lnR>
                    <a:lnT>
                      <a:noFill/>
                    </a:lnT>
                    <a:lnB>
                      <a:noFill/>
                    </a:lnB>
                    <a:solidFill>
                      <a:srgbClr val="FFFF00"/>
                    </a:solidFill>
                  </a:tcPr>
                </a:tc>
                <a:tc>
                  <a:txBody>
                    <a:bodyPr/>
                    <a:lstStyle/>
                    <a:p>
                      <a:pPr algn="ctr" fontAlgn="b"/>
                      <a:r>
                        <a:rPr lang="en-US" sz="1000" b="0" i="0" u="none" strike="noStrike" dirty="0">
                          <a:solidFill>
                            <a:srgbClr val="000000"/>
                          </a:solidFill>
                          <a:latin typeface="Calibri"/>
                        </a:rPr>
                        <a:t>-13.16</a:t>
                      </a:r>
                    </a:p>
                  </a:txBody>
                  <a:tcPr marL="5841" marR="5841" marT="5841" marB="0" anchor="b">
                    <a:lnL>
                      <a:noFill/>
                    </a:lnL>
                    <a:lnR>
                      <a:noFill/>
                    </a:lnR>
                    <a:lnT>
                      <a:noFill/>
                    </a:lnT>
                    <a:lnB>
                      <a:noFill/>
                    </a:lnB>
                    <a:solidFill>
                      <a:srgbClr val="FFFF00"/>
                    </a:solidFill>
                  </a:tcPr>
                </a:tc>
              </a:tr>
              <a:tr h="153303">
                <a:tc>
                  <a:txBody>
                    <a:bodyPr/>
                    <a:lstStyle/>
                    <a:p>
                      <a:pPr algn="ctr" rtl="0" fontAlgn="b"/>
                      <a:r>
                        <a:rPr lang="en-US" sz="1000" b="0" i="0" u="none" strike="noStrike" dirty="0">
                          <a:solidFill>
                            <a:srgbClr val="000000"/>
                          </a:solidFill>
                          <a:latin typeface="Calibri"/>
                        </a:rPr>
                        <a:t>B13</a:t>
                      </a:r>
                    </a:p>
                  </a:txBody>
                  <a:tcPr marL="5841" marR="5841" marT="5841" marB="0" anchor="b">
                    <a:lnL>
                      <a:noFill/>
                    </a:lnL>
                    <a:lnR>
                      <a:noFill/>
                    </a:lnR>
                    <a:lnT>
                      <a:noFill/>
                    </a:lnT>
                    <a:lnB>
                      <a:noFill/>
                    </a:lnB>
                    <a:solidFill>
                      <a:srgbClr val="00B0F0"/>
                    </a:solidFill>
                  </a:tcPr>
                </a:tc>
                <a:tc>
                  <a:txBody>
                    <a:bodyPr/>
                    <a:lstStyle/>
                    <a:p>
                      <a:pPr algn="ctr" rtl="0" fontAlgn="b"/>
                      <a:r>
                        <a:rPr lang="en-US" sz="1000" b="0" i="0" u="none" strike="noStrike" dirty="0">
                          <a:solidFill>
                            <a:srgbClr val="000000"/>
                          </a:solidFill>
                          <a:latin typeface="Calibri"/>
                        </a:rPr>
                        <a:t>Blade 4o</a:t>
                      </a:r>
                    </a:p>
                  </a:txBody>
                  <a:tcPr marL="5841" marR="5841" marT="5841" marB="0" anchor="b">
                    <a:lnL>
                      <a:noFill/>
                    </a:lnL>
                    <a:lnR>
                      <a:noFill/>
                    </a:lnR>
                    <a:lnT>
                      <a:noFill/>
                    </a:lnT>
                    <a:lnB>
                      <a:noFill/>
                    </a:lnB>
                    <a:solidFill>
                      <a:srgbClr val="00B0F0"/>
                    </a:solidFill>
                  </a:tcPr>
                </a:tc>
                <a:tc>
                  <a:txBody>
                    <a:bodyPr/>
                    <a:lstStyle/>
                    <a:p>
                      <a:pPr algn="ctr" fontAlgn="b"/>
                      <a:r>
                        <a:rPr lang="en-US" sz="1000" b="0" i="0" u="none" strike="noStrike" dirty="0">
                          <a:solidFill>
                            <a:srgbClr val="000000"/>
                          </a:solidFill>
                          <a:latin typeface="Calibri"/>
                        </a:rPr>
                        <a:t>-13.82</a:t>
                      </a:r>
                    </a:p>
                  </a:txBody>
                  <a:tcPr marL="5841" marR="5841" marT="5841" marB="0" anchor="b">
                    <a:lnL>
                      <a:noFill/>
                    </a:lnL>
                    <a:lnR>
                      <a:noFill/>
                    </a:lnR>
                    <a:lnT>
                      <a:noFill/>
                    </a:lnT>
                    <a:lnB>
                      <a:noFill/>
                    </a:lnB>
                    <a:solidFill>
                      <a:srgbClr val="00B0F0"/>
                    </a:solidFill>
                  </a:tcPr>
                </a:tc>
              </a:tr>
              <a:tr h="153303">
                <a:tc>
                  <a:txBody>
                    <a:bodyPr/>
                    <a:lstStyle/>
                    <a:p>
                      <a:pPr algn="ctr" rtl="0" fontAlgn="b"/>
                      <a:r>
                        <a:rPr lang="en-US" sz="1000" b="0" i="0" u="none" strike="noStrike" dirty="0">
                          <a:solidFill>
                            <a:srgbClr val="000000"/>
                          </a:solidFill>
                          <a:latin typeface="Calibri"/>
                        </a:rPr>
                        <a:t>B14</a:t>
                      </a:r>
                    </a:p>
                  </a:txBody>
                  <a:tcPr marL="5841" marR="5841" marT="5841" marB="0" anchor="b">
                    <a:lnL>
                      <a:noFill/>
                    </a:lnL>
                    <a:lnR>
                      <a:noFill/>
                    </a:lnR>
                    <a:lnT>
                      <a:noFill/>
                    </a:lnT>
                    <a:lnB>
                      <a:noFill/>
                    </a:lnB>
                    <a:solidFill>
                      <a:srgbClr val="7030A0"/>
                    </a:solidFill>
                  </a:tcPr>
                </a:tc>
                <a:tc>
                  <a:txBody>
                    <a:bodyPr/>
                    <a:lstStyle/>
                    <a:p>
                      <a:pPr algn="ctr" rtl="0" fontAlgn="b"/>
                      <a:r>
                        <a:rPr lang="en-US" sz="1000" b="0" i="0" u="none" strike="noStrike" dirty="0">
                          <a:solidFill>
                            <a:srgbClr val="000000"/>
                          </a:solidFill>
                          <a:latin typeface="Calibri"/>
                        </a:rPr>
                        <a:t>Ring o 4</a:t>
                      </a:r>
                    </a:p>
                  </a:txBody>
                  <a:tcPr marL="5841" marR="5841" marT="5841" marB="0" anchor="b">
                    <a:lnL>
                      <a:noFill/>
                    </a:lnL>
                    <a:lnR>
                      <a:noFill/>
                    </a:lnR>
                    <a:lnT>
                      <a:noFill/>
                    </a:lnT>
                    <a:lnB>
                      <a:noFill/>
                    </a:lnB>
                    <a:solidFill>
                      <a:srgbClr val="7030A0"/>
                    </a:solidFill>
                  </a:tcPr>
                </a:tc>
                <a:tc>
                  <a:txBody>
                    <a:bodyPr/>
                    <a:lstStyle/>
                    <a:p>
                      <a:pPr algn="ctr" fontAlgn="b"/>
                      <a:r>
                        <a:rPr lang="en-US" sz="1000" b="0" i="0" u="none" strike="noStrike" dirty="0">
                          <a:solidFill>
                            <a:srgbClr val="000000"/>
                          </a:solidFill>
                          <a:latin typeface="Calibri"/>
                        </a:rPr>
                        <a:t>-16.29</a:t>
                      </a:r>
                    </a:p>
                  </a:txBody>
                  <a:tcPr marL="5841" marR="5841" marT="5841" marB="0" anchor="b">
                    <a:lnL>
                      <a:noFill/>
                    </a:lnL>
                    <a:lnR>
                      <a:noFill/>
                    </a:lnR>
                    <a:lnT>
                      <a:noFill/>
                    </a:lnT>
                    <a:lnB>
                      <a:noFill/>
                    </a:lnB>
                    <a:solidFill>
                      <a:srgbClr val="7030A0"/>
                    </a:solidFill>
                  </a:tcPr>
                </a:tc>
              </a:tr>
              <a:tr h="153303">
                <a:tc>
                  <a:txBody>
                    <a:bodyPr/>
                    <a:lstStyle/>
                    <a:p>
                      <a:pPr algn="ctr" rtl="0" fontAlgn="b"/>
                      <a:r>
                        <a:rPr lang="en-US" sz="1000" b="0" i="0" u="none" strike="noStrike" dirty="0">
                          <a:solidFill>
                            <a:srgbClr val="000000"/>
                          </a:solidFill>
                          <a:latin typeface="Calibri"/>
                        </a:rPr>
                        <a:t>B18</a:t>
                      </a:r>
                    </a:p>
                  </a:txBody>
                  <a:tcPr marL="5841" marR="5841" marT="5841" marB="0" anchor="b">
                    <a:lnL>
                      <a:noFill/>
                    </a:lnL>
                    <a:lnR>
                      <a:noFill/>
                    </a:lnR>
                    <a:lnT>
                      <a:noFill/>
                    </a:lnT>
                    <a:lnB>
                      <a:noFill/>
                    </a:lnB>
                  </a:tcPr>
                </a:tc>
                <a:tc>
                  <a:txBody>
                    <a:bodyPr/>
                    <a:lstStyle/>
                    <a:p>
                      <a:pPr algn="ctr" rtl="0" fontAlgn="b"/>
                      <a:r>
                        <a:rPr lang="en-US" sz="1000" b="0" i="0" u="none" strike="noStrike" dirty="0">
                          <a:solidFill>
                            <a:srgbClr val="000000"/>
                          </a:solidFill>
                          <a:latin typeface="Calibri"/>
                        </a:rPr>
                        <a:t>tubing </a:t>
                      </a:r>
                      <a:r>
                        <a:rPr lang="en-US" sz="1000" b="0" i="0" u="none" strike="noStrike" dirty="0" smtClean="0">
                          <a:solidFill>
                            <a:srgbClr val="000000"/>
                          </a:solidFill>
                          <a:latin typeface="Calibri"/>
                        </a:rPr>
                        <a:t>mid</a:t>
                      </a:r>
                      <a:endParaRPr lang="en-US" sz="1000" b="0" i="0" u="none" strike="noStrike" dirty="0">
                        <a:solidFill>
                          <a:srgbClr val="000000"/>
                        </a:solidFill>
                        <a:latin typeface="Calibri"/>
                      </a:endParaRPr>
                    </a:p>
                  </a:txBody>
                  <a:tcPr marL="5841" marR="5841" marT="5841" marB="0" anchor="b">
                    <a:lnL>
                      <a:noFill/>
                    </a:lnL>
                    <a:lnR>
                      <a:noFill/>
                    </a:lnR>
                    <a:lnT>
                      <a:noFill/>
                    </a:lnT>
                    <a:lnB>
                      <a:noFill/>
                    </a:lnB>
                  </a:tcPr>
                </a:tc>
                <a:tc>
                  <a:txBody>
                    <a:bodyPr/>
                    <a:lstStyle/>
                    <a:p>
                      <a:pPr algn="ctr" fontAlgn="b"/>
                      <a:r>
                        <a:rPr lang="en-US" sz="1000" b="0" i="0" u="none" strike="noStrike" dirty="0">
                          <a:solidFill>
                            <a:srgbClr val="000000"/>
                          </a:solidFill>
                          <a:latin typeface="Calibri"/>
                        </a:rPr>
                        <a:t>-18.45</a:t>
                      </a:r>
                    </a:p>
                  </a:txBody>
                  <a:tcPr marL="5841" marR="5841" marT="5841" marB="0" anchor="b">
                    <a:lnL>
                      <a:noFill/>
                    </a:lnL>
                    <a:lnR>
                      <a:noFill/>
                    </a:lnR>
                    <a:lnT>
                      <a:noFill/>
                    </a:lnT>
                    <a:lnB>
                      <a:noFill/>
                    </a:lnB>
                  </a:tcPr>
                </a:tc>
              </a:tr>
              <a:tr h="153303">
                <a:tc>
                  <a:txBody>
                    <a:bodyPr/>
                    <a:lstStyle/>
                    <a:p>
                      <a:pPr algn="ctr" rtl="0" fontAlgn="b"/>
                      <a:r>
                        <a:rPr lang="en-US" sz="1000" b="0" i="0" u="none" strike="noStrike" dirty="0">
                          <a:solidFill>
                            <a:srgbClr val="000000"/>
                          </a:solidFill>
                          <a:latin typeface="Calibri"/>
                        </a:rPr>
                        <a:t>B19</a:t>
                      </a:r>
                    </a:p>
                  </a:txBody>
                  <a:tcPr marL="5841" marR="5841" marT="5841" marB="0" anchor="b">
                    <a:lnL>
                      <a:noFill/>
                    </a:lnL>
                    <a:lnR>
                      <a:noFill/>
                    </a:lnR>
                    <a:lnT>
                      <a:noFill/>
                    </a:lnT>
                    <a:lnB>
                      <a:noFill/>
                    </a:lnB>
                  </a:tcPr>
                </a:tc>
                <a:tc>
                  <a:txBody>
                    <a:bodyPr/>
                    <a:lstStyle/>
                    <a:p>
                      <a:pPr algn="ctr" rtl="0" fontAlgn="b"/>
                      <a:r>
                        <a:rPr lang="en-US" sz="1000" b="0" i="0" u="none" strike="noStrike" dirty="0">
                          <a:solidFill>
                            <a:srgbClr val="000000"/>
                          </a:solidFill>
                          <a:latin typeface="Calibri"/>
                        </a:rPr>
                        <a:t>tubing in</a:t>
                      </a:r>
                    </a:p>
                  </a:txBody>
                  <a:tcPr marL="5841" marR="5841" marT="5841" marB="0" anchor="b">
                    <a:lnL>
                      <a:noFill/>
                    </a:lnL>
                    <a:lnR>
                      <a:noFill/>
                    </a:lnR>
                    <a:lnT>
                      <a:noFill/>
                    </a:lnT>
                    <a:lnB>
                      <a:noFill/>
                    </a:lnB>
                  </a:tcPr>
                </a:tc>
                <a:tc>
                  <a:txBody>
                    <a:bodyPr/>
                    <a:lstStyle/>
                    <a:p>
                      <a:pPr algn="ctr" fontAlgn="b"/>
                      <a:r>
                        <a:rPr lang="en-US" sz="1000" b="0" i="0" u="none" strike="noStrike" dirty="0">
                          <a:solidFill>
                            <a:srgbClr val="000000"/>
                          </a:solidFill>
                          <a:latin typeface="Calibri"/>
                        </a:rPr>
                        <a:t>-18.84</a:t>
                      </a:r>
                    </a:p>
                  </a:txBody>
                  <a:tcPr marL="5841" marR="5841" marT="5841" marB="0" anchor="b">
                    <a:lnL>
                      <a:noFill/>
                    </a:lnL>
                    <a:lnR>
                      <a:noFill/>
                    </a:lnR>
                    <a:lnT>
                      <a:noFill/>
                    </a:lnT>
                    <a:lnB>
                      <a:noFill/>
                    </a:lnB>
                  </a:tcPr>
                </a:tc>
              </a:tr>
              <a:tr h="153303">
                <a:tc>
                  <a:txBody>
                    <a:bodyPr/>
                    <a:lstStyle/>
                    <a:p>
                      <a:pPr algn="ctr" rtl="0" fontAlgn="b"/>
                      <a:r>
                        <a:rPr lang="en-US" sz="1000" b="0" i="0" u="none" strike="noStrike" dirty="0">
                          <a:solidFill>
                            <a:srgbClr val="000000"/>
                          </a:solidFill>
                          <a:latin typeface="Calibri"/>
                        </a:rPr>
                        <a:t>B20</a:t>
                      </a:r>
                    </a:p>
                  </a:txBody>
                  <a:tcPr marL="5841" marR="5841" marT="5841" marB="0" anchor="b">
                    <a:lnL>
                      <a:noFill/>
                    </a:lnL>
                    <a:lnR>
                      <a:noFill/>
                    </a:lnR>
                    <a:lnT>
                      <a:noFill/>
                    </a:lnT>
                    <a:lnB>
                      <a:noFill/>
                    </a:lnB>
                  </a:tcPr>
                </a:tc>
                <a:tc>
                  <a:txBody>
                    <a:bodyPr/>
                    <a:lstStyle/>
                    <a:p>
                      <a:pPr algn="ctr" rtl="0" fontAlgn="b"/>
                      <a:r>
                        <a:rPr lang="en-US" sz="1000" b="0" i="0" u="none" strike="noStrike" dirty="0">
                          <a:solidFill>
                            <a:srgbClr val="000000"/>
                          </a:solidFill>
                          <a:latin typeface="Calibri"/>
                        </a:rPr>
                        <a:t>tubing out</a:t>
                      </a:r>
                    </a:p>
                  </a:txBody>
                  <a:tcPr marL="5841" marR="5841" marT="5841" marB="0" anchor="b">
                    <a:lnL>
                      <a:noFill/>
                    </a:lnL>
                    <a:lnR>
                      <a:noFill/>
                    </a:lnR>
                    <a:lnT>
                      <a:noFill/>
                    </a:lnT>
                    <a:lnB>
                      <a:noFill/>
                    </a:lnB>
                  </a:tcPr>
                </a:tc>
                <a:tc>
                  <a:txBody>
                    <a:bodyPr/>
                    <a:lstStyle/>
                    <a:p>
                      <a:pPr algn="ctr" fontAlgn="b"/>
                      <a:r>
                        <a:rPr lang="en-US" sz="1000" b="0" i="0" u="none" strike="noStrike" dirty="0">
                          <a:solidFill>
                            <a:srgbClr val="000000"/>
                          </a:solidFill>
                          <a:latin typeface="Calibri"/>
                        </a:rPr>
                        <a:t>-19.67</a:t>
                      </a:r>
                    </a:p>
                  </a:txBody>
                  <a:tcPr marL="5841" marR="5841" marT="5841" marB="0" anchor="b">
                    <a:lnL>
                      <a:noFill/>
                    </a:lnL>
                    <a:lnR>
                      <a:noFill/>
                    </a:lnR>
                    <a:lnT>
                      <a:noFill/>
                    </a:lnT>
                    <a:lnB>
                      <a:noFill/>
                    </a:lnB>
                  </a:tcPr>
                </a:tc>
              </a:tr>
            </a:tbl>
          </a:graphicData>
        </a:graphic>
      </p:graphicFrame>
      <p:sp>
        <p:nvSpPr>
          <p:cNvPr id="176" name="Rectangle 175"/>
          <p:cNvSpPr/>
          <p:nvPr/>
        </p:nvSpPr>
        <p:spPr>
          <a:xfrm>
            <a:off x="304800" y="5613345"/>
            <a:ext cx="5715000" cy="261610"/>
          </a:xfrm>
          <a:prstGeom prst="rect">
            <a:avLst/>
          </a:prstGeom>
          <a:solidFill>
            <a:srgbClr val="92D050"/>
          </a:solidFill>
        </p:spPr>
        <p:txBody>
          <a:bodyPr wrap="square">
            <a:spAutoFit/>
          </a:bodyPr>
          <a:lstStyle/>
          <a:p>
            <a:r>
              <a:rPr lang="en-US" sz="1100" dirty="0" smtClean="0"/>
              <a:t>∆T from CO2 to outer ring  =          2.9                     3.4                  2.9                  3.0</a:t>
            </a:r>
            <a:endParaRPr lang="en-US" sz="1100" dirty="0"/>
          </a:p>
        </p:txBody>
      </p:sp>
      <p:sp>
        <p:nvSpPr>
          <p:cNvPr id="177" name="Rectangle 176"/>
          <p:cNvSpPr/>
          <p:nvPr/>
        </p:nvSpPr>
        <p:spPr>
          <a:xfrm>
            <a:off x="304800" y="914400"/>
            <a:ext cx="6488852" cy="553998"/>
          </a:xfrm>
          <a:prstGeom prst="rect">
            <a:avLst/>
          </a:prstGeom>
          <a:solidFill>
            <a:srgbClr val="92D050"/>
          </a:solidFill>
        </p:spPr>
        <p:txBody>
          <a:bodyPr wrap="square">
            <a:spAutoFit/>
          </a:bodyPr>
          <a:lstStyle/>
          <a:p>
            <a:r>
              <a:rPr lang="en-US" sz="1400" b="1" dirty="0" smtClean="0"/>
              <a:t>∆T from CO2 to silicon center  =          </a:t>
            </a:r>
          </a:p>
          <a:p>
            <a:r>
              <a:rPr lang="en-US" sz="1600" b="1" dirty="0" smtClean="0"/>
              <a:t>                    6.9                  6.7                6.4                7.6 </a:t>
            </a:r>
            <a:endParaRPr lang="en-US" sz="1600" b="1" dirty="0"/>
          </a:p>
        </p:txBody>
      </p:sp>
      <p:sp>
        <p:nvSpPr>
          <p:cNvPr id="63" name="Title 5"/>
          <p:cNvSpPr>
            <a:spLocks noGrp="1"/>
          </p:cNvSpPr>
          <p:nvPr>
            <p:ph type="title"/>
          </p:nvPr>
        </p:nvSpPr>
        <p:spPr>
          <a:xfrm>
            <a:off x="1774436" y="110440"/>
            <a:ext cx="6244177" cy="783796"/>
          </a:xfrm>
        </p:spPr>
        <p:txBody>
          <a:bodyPr>
            <a:normAutofit fontScale="90000"/>
          </a:bodyPr>
          <a:lstStyle/>
          <a:p>
            <a:pPr algn="ctr"/>
            <a:r>
              <a:rPr lang="en-US" dirty="0" smtClean="0"/>
              <a:t>FPIX Mechanics –</a:t>
            </a:r>
            <a:br>
              <a:rPr lang="en-US" dirty="0" smtClean="0"/>
            </a:br>
            <a:r>
              <a:rPr lang="en-US" dirty="0" smtClean="0"/>
              <a:t>TC 5022 4-Blade </a:t>
            </a:r>
            <a:r>
              <a:rPr lang="en-US" dirty="0"/>
              <a:t>T</a:t>
            </a:r>
            <a:r>
              <a:rPr lang="en-US" dirty="0" smtClean="0"/>
              <a:t>est </a:t>
            </a:r>
            <a:r>
              <a:rPr lang="en-US" dirty="0"/>
              <a:t>R</a:t>
            </a:r>
            <a:r>
              <a:rPr lang="en-US" dirty="0" smtClean="0"/>
              <a:t>esults</a:t>
            </a:r>
            <a:endParaRPr lang="en-US" dirty="0"/>
          </a:p>
        </p:txBody>
      </p:sp>
      <p:sp>
        <p:nvSpPr>
          <p:cNvPr id="4" name="Rectangle 3"/>
          <p:cNvSpPr/>
          <p:nvPr/>
        </p:nvSpPr>
        <p:spPr>
          <a:xfrm>
            <a:off x="4864182" y="2116230"/>
            <a:ext cx="2298618" cy="82828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1600" dirty="0"/>
              <a:t>Design </a:t>
            </a:r>
            <a:r>
              <a:rPr lang="en-US" sz="1600" dirty="0" smtClean="0"/>
              <a:t>goal:  Delta </a:t>
            </a:r>
            <a:r>
              <a:rPr lang="en-US" sz="1600" dirty="0"/>
              <a:t>T (</a:t>
            </a:r>
            <a:r>
              <a:rPr lang="en-US" sz="1600" dirty="0" smtClean="0"/>
              <a:t>sensors-to-coolant</a:t>
            </a:r>
            <a:r>
              <a:rPr lang="en-US" sz="1600" dirty="0"/>
              <a:t>) of 10ºC or </a:t>
            </a:r>
            <a:r>
              <a:rPr lang="en-US" sz="1600" dirty="0" smtClean="0"/>
              <a:t>less</a:t>
            </a:r>
            <a:endParaRPr lang="en-US" sz="1600" dirty="0"/>
          </a:p>
        </p:txBody>
      </p:sp>
      <p:sp>
        <p:nvSpPr>
          <p:cNvPr id="5" name="Date Placeholder 4"/>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0987139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3FD5726A-21D3-483B-8392-14DF35EEAA6B}" type="slidenum">
              <a:rPr lang="en-US" smtClean="0"/>
              <a:pPr/>
              <a:t>29</a:t>
            </a:fld>
            <a:endParaRPr lang="en-US" dirty="0"/>
          </a:p>
        </p:txBody>
      </p:sp>
      <p:sp>
        <p:nvSpPr>
          <p:cNvPr id="2" name="Title 1"/>
          <p:cNvSpPr>
            <a:spLocks noGrp="1"/>
          </p:cNvSpPr>
          <p:nvPr>
            <p:ph type="title"/>
          </p:nvPr>
        </p:nvSpPr>
        <p:spPr>
          <a:xfrm>
            <a:off x="1774437" y="110440"/>
            <a:ext cx="5838361" cy="858942"/>
          </a:xfrm>
        </p:spPr>
        <p:txBody>
          <a:bodyPr>
            <a:normAutofit fontScale="90000"/>
          </a:bodyPr>
          <a:lstStyle/>
          <a:p>
            <a:r>
              <a:rPr lang="en-US" dirty="0" smtClean="0"/>
              <a:t>FPIX Mechanics – Thermal FEA Simulation agrees with Data</a:t>
            </a:r>
            <a:endParaRPr lang="en-US" dirty="0"/>
          </a:p>
        </p:txBody>
      </p:sp>
      <p:pic>
        <p:nvPicPr>
          <p:cNvPr id="1026" name="Picture 2"/>
          <p:cNvPicPr>
            <a:picLocks noChangeAspect="1" noChangeArrowheads="1"/>
          </p:cNvPicPr>
          <p:nvPr/>
        </p:nvPicPr>
        <p:blipFill>
          <a:blip r:embed="rId3"/>
          <a:srcRect/>
          <a:stretch>
            <a:fillRect/>
          </a:stretch>
        </p:blipFill>
        <p:spPr bwMode="auto">
          <a:xfrm>
            <a:off x="-1" y="1524000"/>
            <a:ext cx="9105579" cy="4572000"/>
          </a:xfrm>
          <a:prstGeom prst="rect">
            <a:avLst/>
          </a:prstGeom>
          <a:noFill/>
          <a:ln w="9525">
            <a:noFill/>
            <a:miter lim="800000"/>
            <a:headEnd/>
            <a:tailEnd/>
          </a:ln>
          <a:effectLst/>
        </p:spPr>
      </p:pic>
      <p:sp>
        <p:nvSpPr>
          <p:cNvPr id="6" name="TextBox 5"/>
          <p:cNvSpPr txBox="1"/>
          <p:nvPr/>
        </p:nvSpPr>
        <p:spPr>
          <a:xfrm>
            <a:off x="6826435" y="2690221"/>
            <a:ext cx="2184173"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TC 5022 + epoxy attachment is qualified as baseline solution</a:t>
            </a:r>
            <a:endParaRPr lang="en-US" dirty="0"/>
          </a:p>
        </p:txBody>
      </p:sp>
      <p:sp>
        <p:nvSpPr>
          <p:cNvPr id="9" name="Rectangle 8"/>
          <p:cNvSpPr/>
          <p:nvPr/>
        </p:nvSpPr>
        <p:spPr>
          <a:xfrm>
            <a:off x="821526" y="4742981"/>
            <a:ext cx="2298618" cy="82828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1600" dirty="0"/>
              <a:t>Design </a:t>
            </a:r>
            <a:r>
              <a:rPr lang="en-US" sz="1600" dirty="0" smtClean="0"/>
              <a:t>goal:  Delta </a:t>
            </a:r>
            <a:r>
              <a:rPr lang="en-US" sz="1600" dirty="0"/>
              <a:t>T (sensors – coolant) of 10ºC or </a:t>
            </a:r>
            <a:r>
              <a:rPr lang="en-US" sz="1600" dirty="0" smtClean="0"/>
              <a:t>less</a:t>
            </a:r>
            <a:endParaRPr lang="en-US" sz="1600" dirty="0"/>
          </a:p>
        </p:txBody>
      </p:sp>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868104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9293" y="3733799"/>
            <a:ext cx="3363813" cy="1904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5"/>
          <p:cNvSpPr>
            <a:spLocks noGrp="1"/>
          </p:cNvSpPr>
          <p:nvPr>
            <p:ph idx="1"/>
          </p:nvPr>
        </p:nvSpPr>
        <p:spPr>
          <a:xfrm>
            <a:off x="304800" y="990600"/>
            <a:ext cx="8458200" cy="2362200"/>
          </a:xfrm>
        </p:spPr>
        <p:txBody>
          <a:bodyPr>
            <a:normAutofit fontScale="70000" lnSpcReduction="20000"/>
          </a:bodyPr>
          <a:lstStyle/>
          <a:p>
            <a:pPr algn="just">
              <a:lnSpc>
                <a:spcPct val="120000"/>
              </a:lnSpc>
              <a:spcBef>
                <a:spcPts val="600"/>
              </a:spcBef>
              <a:buClr>
                <a:srgbClr val="000000"/>
              </a:buClr>
            </a:pPr>
            <a:r>
              <a:rPr lang="en-US" sz="2400" dirty="0" smtClean="0">
                <a:solidFill>
                  <a:srgbClr val="0D0D0D"/>
                </a:solidFill>
                <a:ea typeface="Times New Roman" charset="0"/>
                <a:cs typeface="Times New Roman" charset="0"/>
              </a:rPr>
              <a:t>Survive </a:t>
            </a:r>
            <a:r>
              <a:rPr lang="en-US" sz="2400" dirty="0">
                <a:solidFill>
                  <a:srgbClr val="0D0D0D"/>
                </a:solidFill>
                <a:ea typeface="Times New Roman" charset="0"/>
                <a:cs typeface="Times New Roman" charset="0"/>
              </a:rPr>
              <a:t>Integrated Luminosity of 500fb-1 </a:t>
            </a:r>
            <a:r>
              <a:rPr lang="en-US" sz="2400" dirty="0" smtClean="0">
                <a:solidFill>
                  <a:srgbClr val="0D0D0D"/>
                </a:solidFill>
                <a:ea typeface="Times New Roman" charset="0"/>
                <a:cs typeface="Times New Roman" charset="0"/>
              </a:rPr>
              <a:t>(Barrel Layer </a:t>
            </a:r>
            <a:r>
              <a:rPr lang="en-US" sz="2400" dirty="0">
                <a:solidFill>
                  <a:srgbClr val="0D0D0D"/>
                </a:solidFill>
                <a:ea typeface="Times New Roman" charset="0"/>
                <a:cs typeface="Times New Roman" charset="0"/>
              </a:rPr>
              <a:t>1: </a:t>
            </a:r>
            <a:r>
              <a:rPr lang="en-US" sz="2400" dirty="0" smtClean="0">
                <a:solidFill>
                  <a:srgbClr val="0D0D0D"/>
                </a:solidFill>
                <a:ea typeface="Times New Roman" charset="0"/>
                <a:cs typeface="Times New Roman" charset="0"/>
              </a:rPr>
              <a:t>2 × </a:t>
            </a:r>
            <a:r>
              <a:rPr lang="en-US" sz="2400" dirty="0">
                <a:solidFill>
                  <a:srgbClr val="0D0D0D"/>
                </a:solidFill>
                <a:ea typeface="Times New Roman" charset="0"/>
                <a:cs typeface="Times New Roman" charset="0"/>
              </a:rPr>
              <a:t>250fb-1)</a:t>
            </a:r>
          </a:p>
          <a:p>
            <a:pPr algn="just">
              <a:lnSpc>
                <a:spcPct val="120000"/>
              </a:lnSpc>
              <a:spcBef>
                <a:spcPts val="600"/>
              </a:spcBef>
              <a:buClr>
                <a:srgbClr val="000000"/>
              </a:buClr>
            </a:pPr>
            <a:r>
              <a:rPr lang="en-US" sz="2400" dirty="0">
                <a:solidFill>
                  <a:srgbClr val="0D0D0D"/>
                </a:solidFill>
                <a:ea typeface="Times New Roman" charset="0"/>
                <a:cs typeface="Times New Roman" charset="0"/>
              </a:rPr>
              <a:t>E</a:t>
            </a:r>
            <a:r>
              <a:rPr lang="en-US" sz="2400" dirty="0" smtClean="0">
                <a:solidFill>
                  <a:srgbClr val="0D0D0D"/>
                </a:solidFill>
                <a:ea typeface="Times New Roman" charset="0"/>
                <a:cs typeface="Times New Roman" charset="0"/>
              </a:rPr>
              <a:t>volutionary </a:t>
            </a:r>
            <a:r>
              <a:rPr lang="en-US" sz="2400" dirty="0">
                <a:solidFill>
                  <a:srgbClr val="0D0D0D"/>
                </a:solidFill>
                <a:ea typeface="Times New Roman" charset="0"/>
                <a:cs typeface="Times New Roman" charset="0"/>
              </a:rPr>
              <a:t>upgrade with minimal disruption of data taking</a:t>
            </a:r>
          </a:p>
          <a:p>
            <a:pPr algn="just">
              <a:lnSpc>
                <a:spcPct val="120000"/>
              </a:lnSpc>
              <a:spcBef>
                <a:spcPts val="600"/>
              </a:spcBef>
              <a:buClr>
                <a:srgbClr val="000000"/>
              </a:buClr>
            </a:pPr>
            <a:r>
              <a:rPr lang="en-US" sz="2400" dirty="0" smtClean="0">
                <a:solidFill>
                  <a:srgbClr val="0D0D0D"/>
                </a:solidFill>
                <a:ea typeface="Times New Roman" charset="0"/>
                <a:cs typeface="Times New Roman" charset="0"/>
              </a:rPr>
              <a:t>Same </a:t>
            </a:r>
            <a:r>
              <a:rPr lang="en-US" sz="2400" dirty="0">
                <a:solidFill>
                  <a:srgbClr val="0D0D0D"/>
                </a:solidFill>
                <a:ea typeface="Times New Roman" charset="0"/>
                <a:cs typeface="Times New Roman" charset="0"/>
              </a:rPr>
              <a:t>detector concept as now but higher </a:t>
            </a:r>
            <a:r>
              <a:rPr lang="en-US" sz="2400" dirty="0" smtClean="0">
                <a:solidFill>
                  <a:srgbClr val="0D0D0D"/>
                </a:solidFill>
                <a:ea typeface="Times New Roman" charset="0"/>
                <a:cs typeface="Times New Roman" charset="0"/>
              </a:rPr>
              <a:t>rate </a:t>
            </a:r>
            <a:r>
              <a:rPr lang="en-US" sz="2400" dirty="0">
                <a:solidFill>
                  <a:srgbClr val="0D0D0D"/>
                </a:solidFill>
                <a:ea typeface="Times New Roman" charset="0"/>
                <a:cs typeface="Times New Roman" charset="0"/>
              </a:rPr>
              <a:t>ROC, data link &amp; DAQ</a:t>
            </a:r>
          </a:p>
          <a:p>
            <a:pPr algn="just">
              <a:lnSpc>
                <a:spcPct val="120000"/>
              </a:lnSpc>
              <a:spcBef>
                <a:spcPts val="600"/>
              </a:spcBef>
              <a:buClr>
                <a:srgbClr val="000000"/>
              </a:buClr>
            </a:pPr>
            <a:r>
              <a:rPr lang="en-US" sz="2400" dirty="0" smtClean="0">
                <a:solidFill>
                  <a:srgbClr val="0D0D0D"/>
                </a:solidFill>
                <a:ea typeface="Times New Roman" charset="0"/>
                <a:cs typeface="Times New Roman" charset="0"/>
              </a:rPr>
              <a:t>Robust </a:t>
            </a:r>
            <a:r>
              <a:rPr lang="en-US" sz="2400" dirty="0">
                <a:solidFill>
                  <a:srgbClr val="0D0D0D"/>
                </a:solidFill>
                <a:ea typeface="Times New Roman" charset="0"/>
                <a:cs typeface="Times New Roman" charset="0"/>
              </a:rPr>
              <a:t>tracking: 4 hit </a:t>
            </a:r>
            <a:r>
              <a:rPr lang="en-US" sz="2400" dirty="0" smtClean="0">
                <a:solidFill>
                  <a:srgbClr val="0D0D0D"/>
                </a:solidFill>
                <a:ea typeface="Times New Roman" charset="0"/>
                <a:cs typeface="Times New Roman" charset="0"/>
              </a:rPr>
              <a:t>coverage = </a:t>
            </a:r>
            <a:r>
              <a:rPr lang="en-US" sz="2400" b="1" dirty="0" smtClean="0">
                <a:solidFill>
                  <a:srgbClr val="FF0000"/>
                </a:solidFill>
              </a:rPr>
              <a:t>4 Layer Barrel and 3 Forward Pixel Disks</a:t>
            </a:r>
            <a:endParaRPr lang="en-US" sz="2400" dirty="0" smtClean="0">
              <a:solidFill>
                <a:srgbClr val="0D0D0D"/>
              </a:solidFill>
              <a:ea typeface="Times New Roman" charset="0"/>
              <a:cs typeface="Times New Roman" charset="0"/>
            </a:endParaRPr>
          </a:p>
          <a:p>
            <a:pPr algn="just">
              <a:lnSpc>
                <a:spcPct val="120000"/>
              </a:lnSpc>
              <a:spcBef>
                <a:spcPts val="600"/>
              </a:spcBef>
              <a:buClr>
                <a:srgbClr val="000000"/>
              </a:buClr>
              <a:buSzPct val="100000"/>
            </a:pPr>
            <a:r>
              <a:rPr lang="en-US" sz="2400" dirty="0" smtClean="0">
                <a:solidFill>
                  <a:srgbClr val="0D0D0D"/>
                </a:solidFill>
                <a:ea typeface="Times New Roman" charset="0"/>
                <a:cs typeface="Times New Roman" charset="0"/>
              </a:rPr>
              <a:t>New two-phase CO</a:t>
            </a:r>
            <a:r>
              <a:rPr lang="en-US" sz="2400" baseline="-25000" dirty="0" smtClean="0">
                <a:solidFill>
                  <a:srgbClr val="0D0D0D"/>
                </a:solidFill>
                <a:ea typeface="Times New Roman" charset="0"/>
                <a:cs typeface="Times New Roman" charset="0"/>
              </a:rPr>
              <a:t>2</a:t>
            </a:r>
            <a:r>
              <a:rPr lang="en-US" sz="2400" dirty="0" smtClean="0">
                <a:solidFill>
                  <a:srgbClr val="0D0D0D"/>
                </a:solidFill>
                <a:ea typeface="Times New Roman" charset="0"/>
                <a:cs typeface="Times New Roman" charset="0"/>
              </a:rPr>
              <a:t> cooling @ -20C inlet temperature and ultra-light mechanics</a:t>
            </a:r>
            <a:endParaRPr lang="en-US" sz="2400" baseline="-25000" dirty="0" smtClean="0">
              <a:solidFill>
                <a:srgbClr val="0D0D0D"/>
              </a:solidFill>
              <a:ea typeface="Times New Roman" charset="0"/>
              <a:cs typeface="Times New Roman" charset="0"/>
            </a:endParaRPr>
          </a:p>
          <a:p>
            <a:pPr algn="just">
              <a:lnSpc>
                <a:spcPct val="120000"/>
              </a:lnSpc>
              <a:spcBef>
                <a:spcPts val="600"/>
              </a:spcBef>
              <a:buClr>
                <a:srgbClr val="000000"/>
              </a:buClr>
              <a:buSzPct val="100000"/>
            </a:pPr>
            <a:r>
              <a:rPr lang="en-US" sz="2400" dirty="0" smtClean="0">
                <a:solidFill>
                  <a:srgbClr val="0D0D0D"/>
                </a:solidFill>
                <a:ea typeface="Times New Roman" charset="0"/>
                <a:cs typeface="Times New Roman" charset="0"/>
              </a:rPr>
              <a:t>New powering system based on DC-DC converters</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29000" y="3276599"/>
            <a:ext cx="5529263" cy="2781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992459" y="3352800"/>
            <a:ext cx="1371600" cy="584775"/>
          </a:xfrm>
          <a:prstGeom prst="rect">
            <a:avLst/>
          </a:prstGeom>
          <a:noFill/>
        </p:spPr>
        <p:txBody>
          <a:bodyPr wrap="square" rtlCol="0">
            <a:spAutoFit/>
          </a:bodyPr>
          <a:lstStyle/>
          <a:p>
            <a:pPr algn="ctr"/>
            <a:r>
              <a:rPr lang="en-US" sz="1600" dirty="0" smtClean="0"/>
              <a:t>4 barrel pixel layers</a:t>
            </a:r>
            <a:endParaRPr lang="en-US" sz="1600" dirty="0"/>
          </a:p>
        </p:txBody>
      </p:sp>
      <p:sp>
        <p:nvSpPr>
          <p:cNvPr id="8" name="TextBox 7"/>
          <p:cNvSpPr txBox="1"/>
          <p:nvPr/>
        </p:nvSpPr>
        <p:spPr>
          <a:xfrm>
            <a:off x="992459" y="5473412"/>
            <a:ext cx="2438400" cy="584775"/>
          </a:xfrm>
          <a:prstGeom prst="rect">
            <a:avLst/>
          </a:prstGeom>
          <a:noFill/>
        </p:spPr>
        <p:txBody>
          <a:bodyPr wrap="square" rtlCol="0">
            <a:spAutoFit/>
          </a:bodyPr>
          <a:lstStyle/>
          <a:p>
            <a:pPr algn="ctr"/>
            <a:r>
              <a:rPr lang="en-US" sz="1600" dirty="0" smtClean="0"/>
              <a:t>3 forward disks on each side of the IP</a:t>
            </a:r>
          </a:p>
        </p:txBody>
      </p:sp>
      <p:cxnSp>
        <p:nvCxnSpPr>
          <p:cNvPr id="12" name="Straight Arrow Connector 11"/>
          <p:cNvCxnSpPr>
            <a:stCxn id="8" idx="0"/>
          </p:cNvCxnSpPr>
          <p:nvPr/>
        </p:nvCxnSpPr>
        <p:spPr>
          <a:xfrm flipH="1" flipV="1">
            <a:off x="1447800" y="5410200"/>
            <a:ext cx="763859" cy="632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211659" y="4800600"/>
            <a:ext cx="607741" cy="6728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3" idx="2"/>
          </p:cNvCxnSpPr>
          <p:nvPr/>
        </p:nvCxnSpPr>
        <p:spPr>
          <a:xfrm>
            <a:off x="1678259" y="3937575"/>
            <a:ext cx="151470" cy="2534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Slide Number Placeholder 17"/>
          <p:cNvSpPr>
            <a:spLocks noGrp="1"/>
          </p:cNvSpPr>
          <p:nvPr>
            <p:ph type="sldNum" sz="quarter" idx="12"/>
          </p:nvPr>
        </p:nvSpPr>
        <p:spPr/>
        <p:txBody>
          <a:bodyPr/>
          <a:lstStyle/>
          <a:p>
            <a:fld id="{54132A58-C852-40FA-BBCC-41C86720581E}" type="slidenum">
              <a:rPr lang="en-US" smtClean="0"/>
              <a:pPr/>
              <a:t>3</a:t>
            </a:fld>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4" name="Title 3"/>
          <p:cNvSpPr>
            <a:spLocks noGrp="1"/>
          </p:cNvSpPr>
          <p:nvPr>
            <p:ph type="title"/>
          </p:nvPr>
        </p:nvSpPr>
        <p:spPr/>
        <p:txBody>
          <a:bodyPr>
            <a:normAutofit fontScale="90000"/>
          </a:bodyPr>
          <a:lstStyle/>
          <a:p>
            <a:r>
              <a:rPr lang="en-US" dirty="0"/>
              <a:t>Phase 1 Upgrade Pixel Detector</a:t>
            </a:r>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0901690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Blade-</a:t>
            </a:r>
            <a:r>
              <a:rPr lang="en-US" dirty="0"/>
              <a:t>R</a:t>
            </a:r>
            <a:r>
              <a:rPr lang="en-US" dirty="0" smtClean="0"/>
              <a:t>ing Joint FEA Studies II</a:t>
            </a:r>
            <a:endParaRPr lang="en-US" dirty="0"/>
          </a:p>
        </p:txBody>
      </p:sp>
      <p:sp>
        <p:nvSpPr>
          <p:cNvPr id="3" name="Content Placeholder 2"/>
          <p:cNvSpPr>
            <a:spLocks noGrp="1"/>
          </p:cNvSpPr>
          <p:nvPr>
            <p:ph idx="1"/>
          </p:nvPr>
        </p:nvSpPr>
        <p:spPr>
          <a:xfrm>
            <a:off x="263951" y="1371599"/>
            <a:ext cx="2936449" cy="2748337"/>
          </a:xfrm>
        </p:spPr>
        <p:style>
          <a:lnRef idx="1">
            <a:schemeClr val="accent3"/>
          </a:lnRef>
          <a:fillRef idx="2">
            <a:schemeClr val="accent3"/>
          </a:fillRef>
          <a:effectRef idx="1">
            <a:schemeClr val="accent3"/>
          </a:effectRef>
          <a:fontRef idx="minor">
            <a:schemeClr val="dk1"/>
          </a:fontRef>
        </p:style>
        <p:txBody>
          <a:bodyPr>
            <a:normAutofit/>
          </a:bodyPr>
          <a:lstStyle/>
          <a:p>
            <a:pPr>
              <a:spcBef>
                <a:spcPts val="1200"/>
              </a:spcBef>
            </a:pPr>
            <a:r>
              <a:rPr lang="en-US" sz="1800" dirty="0" smtClean="0"/>
              <a:t>Better structural strength if carbon fiber facing continues into joint slot</a:t>
            </a:r>
            <a:endParaRPr lang="en-US" sz="1800" dirty="0"/>
          </a:p>
          <a:p>
            <a:pPr>
              <a:spcBef>
                <a:spcPts val="1200"/>
              </a:spcBef>
            </a:pPr>
            <a:r>
              <a:rPr lang="en-US" sz="1800" dirty="0" smtClean="0"/>
              <a:t>FEA looks ok, increases ∆T by ~1⁰C</a:t>
            </a:r>
            <a:endParaRPr lang="en-US" sz="1800"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E65FE212-BCD6-1742-A268-0F4167AC2DC0}" type="slidenum">
              <a:rPr lang="en-US" smtClean="0"/>
              <a:t>30</a:t>
            </a:fld>
            <a:endParaRPr lang="en-US" dirty="0"/>
          </a:p>
        </p:txBody>
      </p:sp>
      <p:pic>
        <p:nvPicPr>
          <p:cNvPr id="7" name="Picture 2"/>
          <p:cNvPicPr>
            <a:picLocks noChangeAspect="1" noChangeArrowheads="1"/>
          </p:cNvPicPr>
          <p:nvPr/>
        </p:nvPicPr>
        <p:blipFill>
          <a:blip r:embed="rId3"/>
          <a:srcRect/>
          <a:stretch>
            <a:fillRect/>
          </a:stretch>
        </p:blipFill>
        <p:spPr bwMode="auto">
          <a:xfrm>
            <a:off x="3359648" y="1281430"/>
            <a:ext cx="5327151" cy="4927615"/>
          </a:xfrm>
          <a:prstGeom prst="rect">
            <a:avLst/>
          </a:prstGeom>
          <a:noFill/>
          <a:ln w="9525">
            <a:noFill/>
            <a:miter lim="800000"/>
            <a:headEnd/>
            <a:tailEnd/>
          </a:ln>
          <a:effectLst/>
        </p:spPr>
      </p:pic>
      <p:sp>
        <p:nvSpPr>
          <p:cNvPr id="8" name="Date Placeholder 7"/>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543387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1307804" y="2028311"/>
            <a:ext cx="3529000" cy="4269151"/>
          </a:xfrm>
        </p:spPr>
      </p:pic>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31</a:t>
            </a:fld>
            <a:endParaRPr lang="en-US" dirty="0"/>
          </a:p>
        </p:txBody>
      </p:sp>
      <p:sp>
        <p:nvSpPr>
          <p:cNvPr id="6" name="Title 5"/>
          <p:cNvSpPr>
            <a:spLocks noGrp="1"/>
          </p:cNvSpPr>
          <p:nvPr>
            <p:ph type="title"/>
          </p:nvPr>
        </p:nvSpPr>
        <p:spPr/>
        <p:txBody>
          <a:bodyPr/>
          <a:lstStyle/>
          <a:p>
            <a:r>
              <a:rPr lang="en-US" dirty="0" smtClean="0"/>
              <a:t>Alternative HD </a:t>
            </a:r>
            <a:r>
              <a:rPr lang="en-US" dirty="0"/>
              <a:t>t</a:t>
            </a:r>
            <a:r>
              <a:rPr lang="en-US" dirty="0" smtClean="0"/>
              <a:t>ube routing</a:t>
            </a:r>
            <a:endParaRPr lang="en-US" dirty="0"/>
          </a:p>
        </p:txBody>
      </p:sp>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46158" y="2229188"/>
            <a:ext cx="3159532" cy="4068274"/>
          </a:xfrm>
          <a:prstGeom prst="rect">
            <a:avLst/>
          </a:prstGeom>
        </p:spPr>
      </p:pic>
      <p:sp>
        <p:nvSpPr>
          <p:cNvPr id="10" name="TextBox 9"/>
          <p:cNvSpPr txBox="1"/>
          <p:nvPr/>
        </p:nvSpPr>
        <p:spPr>
          <a:xfrm>
            <a:off x="616449" y="810250"/>
            <a:ext cx="7798086" cy="1200329"/>
          </a:xfrm>
          <a:prstGeom prst="rect">
            <a:avLst/>
          </a:prstGeom>
          <a:noFill/>
        </p:spPr>
        <p:txBody>
          <a:bodyPr wrap="square" rtlCol="0">
            <a:spAutoFit/>
          </a:bodyPr>
          <a:lstStyle/>
          <a:p>
            <a:pPr marL="285750" indent="-285750">
              <a:buFont typeface="Arial" pitchFamily="34" charset="0"/>
              <a:buChar char="•"/>
            </a:pPr>
            <a:r>
              <a:rPr lang="en-US" dirty="0" smtClean="0"/>
              <a:t>As a Plan B, we’ve considered routing a continuous loop in a serpentine path across the blades (1 pass on each side of each blade, under each module)</a:t>
            </a:r>
          </a:p>
          <a:p>
            <a:pPr marL="285750" indent="-285750">
              <a:buFont typeface="Arial" pitchFamily="34" charset="0"/>
              <a:buChar char="•"/>
            </a:pPr>
            <a:r>
              <a:rPr lang="en-US" dirty="0" smtClean="0"/>
              <a:t>Increases the material budget and complexity of assembly</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42053741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D:\Users\ding42\Desktop\Assy photos\ISO Tubes.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402475" y="3204536"/>
            <a:ext cx="5578989" cy="31732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Autofit/>
          </a:bodyPr>
          <a:lstStyle/>
          <a:p>
            <a:r>
              <a:rPr lang="en-US" sz="3200" dirty="0" smtClean="0"/>
              <a:t>FPIX CO</a:t>
            </a:r>
            <a:r>
              <a:rPr lang="en-US" sz="3200" baseline="-25000" dirty="0" smtClean="0"/>
              <a:t>2</a:t>
            </a:r>
            <a:r>
              <a:rPr lang="en-US" sz="3200" dirty="0" smtClean="0"/>
              <a:t> Cooling Loop </a:t>
            </a:r>
            <a:r>
              <a:rPr lang="en-US" dirty="0" smtClean="0"/>
              <a:t>Layout</a:t>
            </a:r>
            <a:endParaRPr lang="en-US" sz="3200"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E65FE212-BCD6-1742-A268-0F4167AC2DC0}" type="slidenum">
              <a:rPr lang="en-US" smtClean="0"/>
              <a:t>32</a:t>
            </a:fld>
            <a:endParaRPr lang="en-US" dirty="0"/>
          </a:p>
        </p:txBody>
      </p:sp>
      <p:grpSp>
        <p:nvGrpSpPr>
          <p:cNvPr id="9" name="Group 8"/>
          <p:cNvGrpSpPr>
            <a:grpSpLocks noChangeAspect="1"/>
          </p:cNvGrpSpPr>
          <p:nvPr/>
        </p:nvGrpSpPr>
        <p:grpSpPr>
          <a:xfrm>
            <a:off x="-37269" y="1150309"/>
            <a:ext cx="6590469" cy="3307409"/>
            <a:chOff x="228600" y="1677596"/>
            <a:chExt cx="8114469" cy="4072225"/>
          </a:xfrm>
        </p:grpSpPr>
        <p:pic>
          <p:nvPicPr>
            <p:cNvPr id="10" name="Picture 2" descr="D:\Users\ding42\Desktop\Assy photos\iso rendered.jpg"/>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a:ext>
              </a:extLst>
            </a:blip>
            <a:srcRect/>
            <a:stretch/>
          </p:blipFill>
          <p:spPr bwMode="auto">
            <a:xfrm>
              <a:off x="617034" y="1677596"/>
              <a:ext cx="7236495" cy="4037403"/>
            </a:xfrm>
            <a:prstGeom prst="rect">
              <a:avLst/>
            </a:prstGeom>
            <a:noFill/>
            <a:extLst>
              <a:ext uri="{909E8E84-426E-40DD-AFC4-6F175D3DCCD1}">
                <a14:hiddenFill xmlns:a14="http://schemas.microsoft.com/office/drawing/2010/main">
                  <a:solidFill>
                    <a:srgbClr val="FFFFFF"/>
                  </a:solidFill>
                </a14:hiddenFill>
              </a:ext>
            </a:extLst>
          </p:spPr>
        </p:pic>
        <p:sp>
          <p:nvSpPr>
            <p:cNvPr id="11" name="Text Box 7"/>
            <p:cNvSpPr txBox="1">
              <a:spLocks noChangeArrowheads="1"/>
            </p:cNvSpPr>
            <p:nvPr/>
          </p:nvSpPr>
          <p:spPr bwMode="auto">
            <a:xfrm>
              <a:off x="7201731" y="3412123"/>
              <a:ext cx="114133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rmAutofit fontScale="92500" lnSpcReduction="20000"/>
            </a:bodyPr>
            <a:lstStyle/>
            <a:p>
              <a:r>
                <a:rPr lang="en-US" sz="1500" dirty="0" smtClean="0"/>
                <a:t>3 Half Disks</a:t>
              </a:r>
              <a:endParaRPr lang="en-US" sz="1500" dirty="0"/>
            </a:p>
          </p:txBody>
        </p:sp>
        <p:sp>
          <p:nvSpPr>
            <p:cNvPr id="12" name="Line 8"/>
            <p:cNvSpPr>
              <a:spLocks noChangeShapeType="1"/>
            </p:cNvSpPr>
            <p:nvPr/>
          </p:nvSpPr>
          <p:spPr bwMode="auto">
            <a:xfrm flipH="1" flipV="1">
              <a:off x="7620000" y="3090446"/>
              <a:ext cx="152400" cy="304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13" name="Line 9"/>
            <p:cNvSpPr>
              <a:spLocks noChangeShapeType="1"/>
            </p:cNvSpPr>
            <p:nvPr/>
          </p:nvSpPr>
          <p:spPr bwMode="auto">
            <a:xfrm flipV="1">
              <a:off x="7772400" y="2926933"/>
              <a:ext cx="1588" cy="4572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14" name="Text Box 10"/>
            <p:cNvSpPr txBox="1">
              <a:spLocks noChangeArrowheads="1"/>
            </p:cNvSpPr>
            <p:nvPr/>
          </p:nvSpPr>
          <p:spPr bwMode="auto">
            <a:xfrm>
              <a:off x="3421360" y="1777840"/>
              <a:ext cx="254548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oAutofit/>
            </a:bodyPr>
            <a:lstStyle/>
            <a:p>
              <a:pPr algn="ctr"/>
              <a:r>
                <a:rPr lang="en-US" sz="1500" dirty="0" smtClean="0"/>
                <a:t>Port Cards </a:t>
              </a:r>
              <a:r>
                <a:rPr lang="en-US" sz="1500" dirty="0"/>
                <a:t>and </a:t>
              </a:r>
              <a:r>
                <a:rPr lang="en-US" sz="1500" dirty="0" smtClean="0"/>
                <a:t>POH</a:t>
              </a:r>
              <a:endParaRPr lang="en-US" sz="1500" dirty="0"/>
            </a:p>
          </p:txBody>
        </p:sp>
        <p:sp>
          <p:nvSpPr>
            <p:cNvPr id="15" name="Line 11"/>
            <p:cNvSpPr>
              <a:spLocks noChangeShapeType="1"/>
            </p:cNvSpPr>
            <p:nvPr/>
          </p:nvSpPr>
          <p:spPr bwMode="auto">
            <a:xfrm>
              <a:off x="4733795" y="2108774"/>
              <a:ext cx="627258" cy="77441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pPr algn="ctr"/>
              <a:endParaRPr lang="en-US" dirty="0"/>
            </a:p>
          </p:txBody>
        </p:sp>
        <p:sp>
          <p:nvSpPr>
            <p:cNvPr id="16" name="Line 12"/>
            <p:cNvSpPr>
              <a:spLocks noChangeShapeType="1"/>
            </p:cNvSpPr>
            <p:nvPr/>
          </p:nvSpPr>
          <p:spPr bwMode="auto">
            <a:xfrm>
              <a:off x="4733795" y="2108774"/>
              <a:ext cx="123129" cy="1036768"/>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pPr algn="ctr"/>
              <a:endParaRPr lang="en-US" dirty="0"/>
            </a:p>
          </p:txBody>
        </p:sp>
        <p:sp>
          <p:nvSpPr>
            <p:cNvPr id="17" name="Text Box 13"/>
            <p:cNvSpPr txBox="1">
              <a:spLocks noChangeArrowheads="1"/>
            </p:cNvSpPr>
            <p:nvPr/>
          </p:nvSpPr>
          <p:spPr bwMode="auto">
            <a:xfrm>
              <a:off x="228600" y="4028284"/>
              <a:ext cx="109023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rmAutofit fontScale="92500" lnSpcReduction="20000"/>
            </a:bodyPr>
            <a:lstStyle/>
            <a:p>
              <a:r>
                <a:rPr lang="en-US" sz="1500" dirty="0"/>
                <a:t>End Flange</a:t>
              </a:r>
            </a:p>
          </p:txBody>
        </p:sp>
        <p:sp>
          <p:nvSpPr>
            <p:cNvPr id="18" name="Text Box 16"/>
            <p:cNvSpPr txBox="1">
              <a:spLocks noChangeArrowheads="1"/>
            </p:cNvSpPr>
            <p:nvPr/>
          </p:nvSpPr>
          <p:spPr bwMode="auto">
            <a:xfrm>
              <a:off x="3135807" y="5165046"/>
              <a:ext cx="152400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92500" lnSpcReduction="20000"/>
            </a:bodyPr>
            <a:lstStyle/>
            <a:p>
              <a:pPr algn="ctr"/>
              <a:r>
                <a:rPr lang="en-US" sz="1500" dirty="0" smtClean="0"/>
                <a:t>DC-DC converters</a:t>
              </a:r>
              <a:endParaRPr lang="en-US" sz="1500" dirty="0"/>
            </a:p>
          </p:txBody>
        </p:sp>
        <p:sp>
          <p:nvSpPr>
            <p:cNvPr id="19" name="Line 17"/>
            <p:cNvSpPr>
              <a:spLocks noChangeShapeType="1"/>
            </p:cNvSpPr>
            <p:nvPr/>
          </p:nvSpPr>
          <p:spPr bwMode="auto">
            <a:xfrm flipV="1">
              <a:off x="6195443" y="3368675"/>
              <a:ext cx="152400" cy="898525"/>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20" name="Line 18"/>
            <p:cNvSpPr>
              <a:spLocks noChangeShapeType="1"/>
            </p:cNvSpPr>
            <p:nvPr/>
          </p:nvSpPr>
          <p:spPr bwMode="auto">
            <a:xfrm flipH="1" flipV="1">
              <a:off x="6164879" y="2988677"/>
              <a:ext cx="30560" cy="127852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21" name="Line 19"/>
            <p:cNvSpPr>
              <a:spLocks noChangeShapeType="1"/>
            </p:cNvSpPr>
            <p:nvPr/>
          </p:nvSpPr>
          <p:spPr bwMode="auto">
            <a:xfrm flipH="1" flipV="1">
              <a:off x="5738243" y="2895600"/>
              <a:ext cx="457200" cy="13716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22" name="Line 20"/>
            <p:cNvSpPr>
              <a:spLocks noChangeShapeType="1"/>
            </p:cNvSpPr>
            <p:nvPr/>
          </p:nvSpPr>
          <p:spPr bwMode="auto">
            <a:xfrm flipH="1" flipV="1">
              <a:off x="3505200" y="4584125"/>
              <a:ext cx="381000" cy="57785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23" name="Line 21"/>
            <p:cNvSpPr>
              <a:spLocks noChangeShapeType="1"/>
            </p:cNvSpPr>
            <p:nvPr/>
          </p:nvSpPr>
          <p:spPr bwMode="auto">
            <a:xfrm flipH="1" flipV="1">
              <a:off x="2956522" y="4387561"/>
              <a:ext cx="929676" cy="77441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24" name="Line 23"/>
            <p:cNvSpPr>
              <a:spLocks noChangeShapeType="1"/>
            </p:cNvSpPr>
            <p:nvPr/>
          </p:nvSpPr>
          <p:spPr bwMode="auto">
            <a:xfrm>
              <a:off x="838994" y="4364834"/>
              <a:ext cx="228203" cy="365916"/>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25" name="Text Box 28"/>
            <p:cNvSpPr txBox="1">
              <a:spLocks noChangeArrowheads="1"/>
            </p:cNvSpPr>
            <p:nvPr/>
          </p:nvSpPr>
          <p:spPr bwMode="auto">
            <a:xfrm>
              <a:off x="1749768" y="2742978"/>
              <a:ext cx="15760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rmAutofit fontScale="92500" lnSpcReduction="20000"/>
            </a:bodyPr>
            <a:lstStyle/>
            <a:p>
              <a:r>
                <a:rPr lang="en-US" sz="1500" dirty="0"/>
                <a:t>Pipes and </a:t>
              </a:r>
              <a:r>
                <a:rPr lang="en-US" sz="1500" dirty="0" smtClean="0"/>
                <a:t>Cables</a:t>
              </a:r>
              <a:endParaRPr lang="en-US" sz="1500" dirty="0"/>
            </a:p>
          </p:txBody>
        </p:sp>
        <p:sp>
          <p:nvSpPr>
            <p:cNvPr id="26" name="Line 30"/>
            <p:cNvSpPr>
              <a:spLocks noChangeShapeType="1"/>
            </p:cNvSpPr>
            <p:nvPr/>
          </p:nvSpPr>
          <p:spPr bwMode="auto">
            <a:xfrm flipH="1">
              <a:off x="1905000" y="3048000"/>
              <a:ext cx="708620" cy="1365392"/>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27" name="Line 31"/>
            <p:cNvSpPr>
              <a:spLocks noChangeShapeType="1"/>
            </p:cNvSpPr>
            <p:nvPr/>
          </p:nvSpPr>
          <p:spPr bwMode="auto">
            <a:xfrm>
              <a:off x="2613620" y="3064877"/>
              <a:ext cx="1767880" cy="44032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28" name="Line 32"/>
            <p:cNvSpPr>
              <a:spLocks noChangeShapeType="1"/>
            </p:cNvSpPr>
            <p:nvPr/>
          </p:nvSpPr>
          <p:spPr bwMode="auto">
            <a:xfrm>
              <a:off x="4733795" y="2108774"/>
              <a:ext cx="398658" cy="92681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pPr algn="ctr"/>
              <a:endParaRPr lang="en-US" dirty="0"/>
            </a:p>
          </p:txBody>
        </p:sp>
        <p:sp>
          <p:nvSpPr>
            <p:cNvPr id="29" name="Text Box 33"/>
            <p:cNvSpPr txBox="1">
              <a:spLocks noChangeArrowheads="1"/>
            </p:cNvSpPr>
            <p:nvPr/>
          </p:nvSpPr>
          <p:spPr bwMode="auto">
            <a:xfrm>
              <a:off x="5399139" y="4267200"/>
              <a:ext cx="169116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rmAutofit fontScale="92500" lnSpcReduction="20000"/>
            </a:bodyPr>
            <a:lstStyle/>
            <a:p>
              <a:pPr algn="ctr"/>
              <a:r>
                <a:rPr lang="en-US" sz="1500" dirty="0" smtClean="0"/>
                <a:t>CO2 cooling tubes</a:t>
              </a:r>
            </a:p>
            <a:p>
              <a:pPr algn="ctr"/>
              <a:r>
                <a:rPr lang="en-US" sz="1500" dirty="0" smtClean="0"/>
                <a:t> </a:t>
              </a:r>
              <a:r>
                <a:rPr lang="en-US" sz="1500" dirty="0"/>
                <a:t>and </a:t>
              </a:r>
              <a:r>
                <a:rPr lang="en-US" sz="1500" dirty="0" smtClean="0"/>
                <a:t>flex cables</a:t>
              </a:r>
              <a:endParaRPr lang="en-US" sz="1500" dirty="0"/>
            </a:p>
          </p:txBody>
        </p:sp>
        <p:sp>
          <p:nvSpPr>
            <p:cNvPr id="30" name="Line 8"/>
            <p:cNvSpPr>
              <a:spLocks noChangeShapeType="1"/>
            </p:cNvSpPr>
            <p:nvPr/>
          </p:nvSpPr>
          <p:spPr bwMode="auto">
            <a:xfrm flipH="1" flipV="1">
              <a:off x="7315200" y="3242846"/>
              <a:ext cx="458788" cy="1524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grpSp>
      <p:sp>
        <p:nvSpPr>
          <p:cNvPr id="3" name="Date Placeholder 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3564572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noChangeAspect="1"/>
          </p:cNvGrpSpPr>
          <p:nvPr/>
        </p:nvGrpSpPr>
        <p:grpSpPr>
          <a:xfrm>
            <a:off x="70080" y="918282"/>
            <a:ext cx="5401398" cy="3890023"/>
            <a:chOff x="838200" y="381000"/>
            <a:chExt cx="6791325" cy="4891033"/>
          </a:xfrm>
        </p:grpSpPr>
        <p:pic>
          <p:nvPicPr>
            <p:cNvPr id="11" name="Picture 10" descr="a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8200" y="381000"/>
              <a:ext cx="6638925" cy="4891033"/>
            </a:xfrm>
            <a:prstGeom prst="rect">
              <a:avLst/>
            </a:prstGeom>
          </p:spPr>
        </p:pic>
        <p:sp>
          <p:nvSpPr>
            <p:cNvPr id="12" name="AutoShape 19"/>
            <p:cNvSpPr>
              <a:spLocks/>
            </p:cNvSpPr>
            <p:nvPr/>
          </p:nvSpPr>
          <p:spPr bwMode="auto">
            <a:xfrm>
              <a:off x="4200525" y="3657600"/>
              <a:ext cx="1524000" cy="276999"/>
            </a:xfrm>
            <a:prstGeom prst="borderCallout2">
              <a:avLst>
                <a:gd name="adj1" fmla="val 46144"/>
                <a:gd name="adj2" fmla="val -6316"/>
                <a:gd name="adj3" fmla="val 46144"/>
                <a:gd name="adj4" fmla="val -18029"/>
                <a:gd name="adj5" fmla="val -52614"/>
                <a:gd name="adj6" fmla="val -52220"/>
              </a:avLst>
            </a:prstGeom>
            <a:solidFill>
              <a:schemeClr val="accent1">
                <a:lumMod val="40000"/>
                <a:lumOff val="60000"/>
              </a:schemeClr>
            </a:solidFill>
            <a:ln w="12700">
              <a:solidFill>
                <a:schemeClr val="tx1"/>
              </a:solidFill>
              <a:miter lim="800000"/>
              <a:headEnd/>
              <a:tailEnd/>
            </a:ln>
            <a:effectLst/>
          </p:spPr>
          <p:txBody>
            <a:bodyPr anchor="ctr" anchorCtr="0">
              <a:normAutofit fontScale="70000" lnSpcReduction="20000"/>
            </a:bodyPr>
            <a:lstStyle/>
            <a:p>
              <a:r>
                <a:rPr lang="en-US" sz="1200" b="0" dirty="0" smtClean="0"/>
                <a:t>Welded with tubing</a:t>
              </a:r>
              <a:endParaRPr lang="en-US" sz="1200" b="0" dirty="0"/>
            </a:p>
          </p:txBody>
        </p:sp>
        <p:sp>
          <p:nvSpPr>
            <p:cNvPr id="13" name="AutoShape 19"/>
            <p:cNvSpPr>
              <a:spLocks/>
            </p:cNvSpPr>
            <p:nvPr/>
          </p:nvSpPr>
          <p:spPr bwMode="auto">
            <a:xfrm>
              <a:off x="6105525" y="2438400"/>
              <a:ext cx="1524000" cy="276999"/>
            </a:xfrm>
            <a:prstGeom prst="borderCallout2">
              <a:avLst>
                <a:gd name="adj1" fmla="val 46144"/>
                <a:gd name="adj2" fmla="val -6316"/>
                <a:gd name="adj3" fmla="val 46144"/>
                <a:gd name="adj4" fmla="val -18029"/>
                <a:gd name="adj5" fmla="val -52614"/>
                <a:gd name="adj6" fmla="val -52220"/>
              </a:avLst>
            </a:prstGeom>
            <a:solidFill>
              <a:schemeClr val="accent1">
                <a:lumMod val="40000"/>
                <a:lumOff val="60000"/>
              </a:schemeClr>
            </a:solidFill>
            <a:ln w="12700">
              <a:solidFill>
                <a:schemeClr val="tx1"/>
              </a:solidFill>
              <a:miter lim="800000"/>
              <a:headEnd/>
              <a:tailEnd/>
            </a:ln>
            <a:effectLst/>
          </p:spPr>
          <p:txBody>
            <a:bodyPr anchor="ctr" anchorCtr="0">
              <a:normAutofit fontScale="70000" lnSpcReduction="20000"/>
            </a:bodyPr>
            <a:lstStyle/>
            <a:p>
              <a:r>
                <a:rPr lang="en-US" sz="1200" b="0" dirty="0" smtClean="0"/>
                <a:t>Welded with tubing</a:t>
              </a:r>
              <a:endParaRPr lang="en-US" sz="1200" b="0" dirty="0"/>
            </a:p>
          </p:txBody>
        </p:sp>
        <p:sp>
          <p:nvSpPr>
            <p:cNvPr id="14" name="AutoShape 19"/>
            <p:cNvSpPr>
              <a:spLocks/>
            </p:cNvSpPr>
            <p:nvPr/>
          </p:nvSpPr>
          <p:spPr bwMode="auto">
            <a:xfrm>
              <a:off x="5267325" y="3048000"/>
              <a:ext cx="1524000" cy="276999"/>
            </a:xfrm>
            <a:prstGeom prst="borderCallout2">
              <a:avLst>
                <a:gd name="adj1" fmla="val 46144"/>
                <a:gd name="adj2" fmla="val -6316"/>
                <a:gd name="adj3" fmla="val 46144"/>
                <a:gd name="adj4" fmla="val -18029"/>
                <a:gd name="adj5" fmla="val -52614"/>
                <a:gd name="adj6" fmla="val -52220"/>
              </a:avLst>
            </a:prstGeom>
            <a:solidFill>
              <a:schemeClr val="accent1">
                <a:lumMod val="40000"/>
                <a:lumOff val="60000"/>
              </a:schemeClr>
            </a:solidFill>
            <a:ln w="12700">
              <a:solidFill>
                <a:schemeClr val="tx1"/>
              </a:solidFill>
              <a:miter lim="800000"/>
              <a:headEnd/>
              <a:tailEnd/>
            </a:ln>
            <a:effectLst/>
          </p:spPr>
          <p:txBody>
            <a:bodyPr anchor="ctr" anchorCtr="0">
              <a:normAutofit fontScale="70000" lnSpcReduction="20000"/>
            </a:bodyPr>
            <a:lstStyle/>
            <a:p>
              <a:r>
                <a:rPr lang="en-US" sz="1200" b="0" dirty="0" smtClean="0"/>
                <a:t>Replaceable gasket</a:t>
              </a:r>
              <a:endParaRPr lang="en-US" sz="1200" b="0" dirty="0"/>
            </a:p>
          </p:txBody>
        </p:sp>
        <p:sp>
          <p:nvSpPr>
            <p:cNvPr id="15" name="AutoShape 19"/>
            <p:cNvSpPr>
              <a:spLocks/>
            </p:cNvSpPr>
            <p:nvPr/>
          </p:nvSpPr>
          <p:spPr bwMode="auto">
            <a:xfrm>
              <a:off x="2981325" y="1219200"/>
              <a:ext cx="1600200" cy="276999"/>
            </a:xfrm>
            <a:prstGeom prst="borderCallout2">
              <a:avLst>
                <a:gd name="adj1" fmla="val 51062"/>
                <a:gd name="adj2" fmla="val 105042"/>
                <a:gd name="adj3" fmla="val 48603"/>
                <a:gd name="adj4" fmla="val 128330"/>
                <a:gd name="adj5" fmla="val 142940"/>
                <a:gd name="adj6" fmla="val 149024"/>
              </a:avLst>
            </a:prstGeom>
            <a:solidFill>
              <a:schemeClr val="accent1">
                <a:lumMod val="40000"/>
                <a:lumOff val="60000"/>
              </a:schemeClr>
            </a:solidFill>
            <a:ln w="12700">
              <a:solidFill>
                <a:schemeClr val="tx1"/>
              </a:solidFill>
              <a:miter lim="800000"/>
              <a:headEnd/>
              <a:tailEnd/>
            </a:ln>
            <a:effectLst/>
          </p:spPr>
          <p:txBody>
            <a:bodyPr anchor="ctr" anchorCtr="0">
              <a:normAutofit fontScale="70000" lnSpcReduction="20000"/>
            </a:bodyPr>
            <a:lstStyle/>
            <a:p>
              <a:r>
                <a:rPr lang="en-US" sz="1200" b="0" dirty="0" smtClean="0"/>
                <a:t>M3.5 female threads</a:t>
              </a:r>
              <a:endParaRPr lang="en-US" sz="1200" b="0" dirty="0"/>
            </a:p>
          </p:txBody>
        </p:sp>
        <p:sp>
          <p:nvSpPr>
            <p:cNvPr id="16" name="AutoShape 19"/>
            <p:cNvSpPr>
              <a:spLocks/>
            </p:cNvSpPr>
            <p:nvPr/>
          </p:nvSpPr>
          <p:spPr bwMode="auto">
            <a:xfrm>
              <a:off x="1304925" y="2286000"/>
              <a:ext cx="1600200" cy="276999"/>
            </a:xfrm>
            <a:prstGeom prst="borderCallout2">
              <a:avLst>
                <a:gd name="adj1" fmla="val 51062"/>
                <a:gd name="adj2" fmla="val 105042"/>
                <a:gd name="adj3" fmla="val 48603"/>
                <a:gd name="adj4" fmla="val 128330"/>
                <a:gd name="adj5" fmla="val 142940"/>
                <a:gd name="adj6" fmla="val 149024"/>
              </a:avLst>
            </a:prstGeom>
            <a:solidFill>
              <a:schemeClr val="accent1">
                <a:lumMod val="40000"/>
                <a:lumOff val="60000"/>
              </a:schemeClr>
            </a:solidFill>
            <a:ln w="12700">
              <a:solidFill>
                <a:schemeClr val="tx1"/>
              </a:solidFill>
              <a:miter lim="800000"/>
              <a:headEnd/>
              <a:tailEnd/>
            </a:ln>
            <a:effectLst/>
          </p:spPr>
          <p:txBody>
            <a:bodyPr anchor="ctr" anchorCtr="0">
              <a:normAutofit fontScale="77500" lnSpcReduction="20000"/>
            </a:bodyPr>
            <a:lstStyle/>
            <a:p>
              <a:r>
                <a:rPr lang="en-US" sz="1200" b="0" dirty="0" smtClean="0"/>
                <a:t>M3.5 male threads</a:t>
              </a:r>
              <a:endParaRPr lang="en-US" sz="1200" b="0" dirty="0"/>
            </a:p>
          </p:txBody>
        </p:sp>
      </p:grpSp>
      <p:pic>
        <p:nvPicPr>
          <p:cNvPr id="6" name="Picture 5" descr="a2.jpg"/>
          <p:cNvPicPr>
            <a:picLocks noChangeAspect="1"/>
          </p:cNvPicPr>
          <p:nvPr/>
        </p:nvPicPr>
        <p:blipFill>
          <a:blip r:embed="rId4" cstate="print"/>
          <a:stretch>
            <a:fillRect/>
          </a:stretch>
        </p:blipFill>
        <p:spPr>
          <a:xfrm>
            <a:off x="1601055" y="4247223"/>
            <a:ext cx="6262687" cy="2188965"/>
          </a:xfrm>
          <a:prstGeom prst="rect">
            <a:avLst/>
          </a:prstGeom>
        </p:spPr>
      </p:pic>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AB3C1F1C-F708-3F4B-8ECB-6D467F0718B5}" type="slidenum">
              <a:rPr lang="en-US" smtClean="0"/>
              <a:pPr/>
              <a:t>33</a:t>
            </a:fld>
            <a:endParaRPr lang="en-US" dirty="0"/>
          </a:p>
        </p:txBody>
      </p:sp>
      <p:sp>
        <p:nvSpPr>
          <p:cNvPr id="8" name="Title 5"/>
          <p:cNvSpPr>
            <a:spLocks noGrp="1"/>
          </p:cNvSpPr>
          <p:nvPr>
            <p:ph type="title"/>
          </p:nvPr>
        </p:nvSpPr>
        <p:spPr>
          <a:xfrm>
            <a:off x="1684256" y="67888"/>
            <a:ext cx="6026240" cy="916524"/>
          </a:xfrm>
        </p:spPr>
        <p:txBody>
          <a:bodyPr>
            <a:normAutofit fontScale="90000"/>
          </a:bodyPr>
          <a:lstStyle/>
          <a:p>
            <a:r>
              <a:rPr lang="en-US" dirty="0"/>
              <a:t>FPIX Mechanics – </a:t>
            </a:r>
            <a:r>
              <a:rPr lang="en-US" dirty="0" smtClean="0"/>
              <a:t>Cooling </a:t>
            </a:r>
            <a:r>
              <a:rPr lang="en-US" dirty="0"/>
              <a:t>Tube </a:t>
            </a:r>
            <a:r>
              <a:rPr lang="en-US" dirty="0" smtClean="0"/>
              <a:t>Coupling Prototypes</a:t>
            </a:r>
            <a:endParaRPr lang="en-US" dirty="0"/>
          </a:p>
        </p:txBody>
      </p:sp>
      <p:sp>
        <p:nvSpPr>
          <p:cNvPr id="9" name="TextBox 8"/>
          <p:cNvSpPr txBox="1"/>
          <p:nvPr/>
        </p:nvSpPr>
        <p:spPr>
          <a:xfrm>
            <a:off x="5609690" y="1405357"/>
            <a:ext cx="3298005"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dirty="0" smtClean="0"/>
              <a:t>Parts have been designed and prototypes produced and tested up to 4000 psi (275 bar)</a:t>
            </a:r>
            <a:endParaRPr lang="en-US" dirty="0"/>
          </a:p>
        </p:txBody>
      </p:sp>
      <p:pic>
        <p:nvPicPr>
          <p:cNvPr id="17" name="Picture 16" descr="a1.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788504" y="3273072"/>
            <a:ext cx="3276783" cy="906904"/>
          </a:xfrm>
          <a:prstGeom prst="rect">
            <a:avLst/>
          </a:prstGeom>
        </p:spPr>
      </p:pic>
      <p:sp>
        <p:nvSpPr>
          <p:cNvPr id="5" name="Date Placeholder 4"/>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6935569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437" y="110439"/>
            <a:ext cx="5966118" cy="851427"/>
          </a:xfrm>
        </p:spPr>
        <p:txBody>
          <a:bodyPr>
            <a:normAutofit fontScale="90000"/>
          </a:bodyPr>
          <a:lstStyle/>
          <a:p>
            <a:r>
              <a:rPr lang="en-US" dirty="0" smtClean="0"/>
              <a:t>FPIX Mechanics – CO2 Cooling Loop Configuration Studies</a:t>
            </a:r>
            <a:endParaRPr lang="en-US" dirty="0"/>
          </a:p>
        </p:txBody>
      </p:sp>
      <p:sp>
        <p:nvSpPr>
          <p:cNvPr id="3" name="Content Placeholder 2"/>
          <p:cNvSpPr>
            <a:spLocks noGrp="1"/>
          </p:cNvSpPr>
          <p:nvPr>
            <p:ph idx="1"/>
          </p:nvPr>
        </p:nvSpPr>
        <p:spPr>
          <a:xfrm>
            <a:off x="129669" y="1007130"/>
            <a:ext cx="3697749" cy="2474907"/>
          </a:xfrm>
          <a:ln/>
        </p:spPr>
        <p:style>
          <a:lnRef idx="1">
            <a:schemeClr val="accent3"/>
          </a:lnRef>
          <a:fillRef idx="2">
            <a:schemeClr val="accent3"/>
          </a:fillRef>
          <a:effectRef idx="1">
            <a:schemeClr val="accent3"/>
          </a:effectRef>
          <a:fontRef idx="minor">
            <a:schemeClr val="dk1"/>
          </a:fontRef>
        </p:style>
        <p:txBody>
          <a:bodyPr>
            <a:noAutofit/>
          </a:bodyPr>
          <a:lstStyle/>
          <a:p>
            <a:pPr marL="182880" indent="-182880">
              <a:spcBef>
                <a:spcPts val="600"/>
              </a:spcBef>
            </a:pPr>
            <a:r>
              <a:rPr lang="en-US" sz="1600" dirty="0"/>
              <a:t>Full length stainless steel tubing assemblies with dummy (DC-DC converters, POHs and a single Half Disk) heat loads</a:t>
            </a:r>
          </a:p>
          <a:p>
            <a:pPr marL="182880" indent="-182880">
              <a:spcBef>
                <a:spcPts val="600"/>
              </a:spcBef>
            </a:pPr>
            <a:r>
              <a:rPr lang="en-US" sz="1600" dirty="0"/>
              <a:t>Measure temperatures vs. flow &amp; pressure drop</a:t>
            </a:r>
          </a:p>
          <a:p>
            <a:pPr marL="182880" indent="-182880">
              <a:spcBef>
                <a:spcPts val="600"/>
              </a:spcBef>
            </a:pPr>
            <a:r>
              <a:rPr lang="en-US" sz="1600" dirty="0"/>
              <a:t>Studied</a:t>
            </a:r>
          </a:p>
          <a:p>
            <a:pPr marL="334963" lvl="1" indent="-182563">
              <a:spcBef>
                <a:spcPts val="0"/>
              </a:spcBef>
            </a:pPr>
            <a:r>
              <a:rPr lang="en-US" sz="1600" dirty="0"/>
              <a:t>variations in tube diameter</a:t>
            </a:r>
          </a:p>
          <a:p>
            <a:pPr marL="334963" lvl="1" indent="-182563">
              <a:spcBef>
                <a:spcPts val="0"/>
              </a:spcBef>
            </a:pPr>
            <a:r>
              <a:rPr lang="en-US" sz="1600" dirty="0" smtClean="0"/>
              <a:t>inner/outer in series or in parallel</a:t>
            </a:r>
            <a:endParaRPr lang="en-US" sz="1600"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E65FE212-BCD6-1742-A268-0F4167AC2DC0}" type="slidenum">
              <a:rPr lang="en-US" smtClean="0"/>
              <a:t>34</a:t>
            </a:fld>
            <a:endParaRPr lang="en-US" dirty="0"/>
          </a:p>
        </p:txBody>
      </p:sp>
      <p:pic>
        <p:nvPicPr>
          <p:cNvPr id="145" name="Picture 144" descr="IMG_20130128_14545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9668" y="3627830"/>
            <a:ext cx="3584553" cy="2688415"/>
          </a:xfrm>
          <a:prstGeom prst="rect">
            <a:avLst/>
          </a:prstGeom>
        </p:spPr>
      </p:pic>
      <p:grpSp>
        <p:nvGrpSpPr>
          <p:cNvPr id="146" name="Group 145"/>
          <p:cNvGrpSpPr/>
          <p:nvPr/>
        </p:nvGrpSpPr>
        <p:grpSpPr>
          <a:xfrm>
            <a:off x="3820562" y="1720158"/>
            <a:ext cx="5259579" cy="3473560"/>
            <a:chOff x="1607319" y="1447799"/>
            <a:chExt cx="5813884" cy="3745918"/>
          </a:xfrm>
        </p:grpSpPr>
        <p:sp>
          <p:nvSpPr>
            <p:cNvPr id="147" name="Freeform 20"/>
            <p:cNvSpPr>
              <a:spLocks noEditPoints="1"/>
            </p:cNvSpPr>
            <p:nvPr/>
          </p:nvSpPr>
          <p:spPr bwMode="auto">
            <a:xfrm>
              <a:off x="2794997" y="1447800"/>
              <a:ext cx="583554" cy="521842"/>
            </a:xfrm>
            <a:custGeom>
              <a:avLst/>
              <a:gdLst>
                <a:gd name="T0" fmla="*/ 0 w 539"/>
                <a:gd name="T1" fmla="*/ 0 h 482"/>
                <a:gd name="T2" fmla="*/ 0 w 539"/>
                <a:gd name="T3" fmla="*/ 0 h 482"/>
                <a:gd name="T4" fmla="*/ 532 w 539"/>
                <a:gd name="T5" fmla="*/ 0 h 482"/>
                <a:gd name="T6" fmla="*/ 539 w 539"/>
                <a:gd name="T7" fmla="*/ 0 h 482"/>
                <a:gd name="T8" fmla="*/ 539 w 539"/>
                <a:gd name="T9" fmla="*/ 475 h 482"/>
                <a:gd name="T10" fmla="*/ 532 w 539"/>
                <a:gd name="T11" fmla="*/ 482 h 482"/>
                <a:gd name="T12" fmla="*/ 0 w 539"/>
                <a:gd name="T13" fmla="*/ 482 h 482"/>
                <a:gd name="T14" fmla="*/ 0 w 539"/>
                <a:gd name="T15" fmla="*/ 475 h 482"/>
                <a:gd name="T16" fmla="*/ 0 w 539"/>
                <a:gd name="T17" fmla="*/ 0 h 482"/>
                <a:gd name="T18" fmla="*/ 6 w 539"/>
                <a:gd name="T19" fmla="*/ 475 h 482"/>
                <a:gd name="T20" fmla="*/ 0 w 539"/>
                <a:gd name="T21" fmla="*/ 475 h 482"/>
                <a:gd name="T22" fmla="*/ 532 w 539"/>
                <a:gd name="T23" fmla="*/ 475 h 482"/>
                <a:gd name="T24" fmla="*/ 532 w 539"/>
                <a:gd name="T25" fmla="*/ 475 h 482"/>
                <a:gd name="T26" fmla="*/ 532 w 539"/>
                <a:gd name="T27" fmla="*/ 0 h 482"/>
                <a:gd name="T28" fmla="*/ 532 w 539"/>
                <a:gd name="T29" fmla="*/ 7 h 482"/>
                <a:gd name="T30" fmla="*/ 0 w 539"/>
                <a:gd name="T31" fmla="*/ 7 h 482"/>
                <a:gd name="T32" fmla="*/ 6 w 539"/>
                <a:gd name="T33" fmla="*/ 0 h 482"/>
                <a:gd name="T34" fmla="*/ 6 w 539"/>
                <a:gd name="T35" fmla="*/ 475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9" h="482">
                  <a:moveTo>
                    <a:pt x="0" y="0"/>
                  </a:moveTo>
                  <a:lnTo>
                    <a:pt x="0" y="0"/>
                  </a:lnTo>
                  <a:lnTo>
                    <a:pt x="532" y="0"/>
                  </a:lnTo>
                  <a:lnTo>
                    <a:pt x="539" y="0"/>
                  </a:lnTo>
                  <a:lnTo>
                    <a:pt x="539" y="475"/>
                  </a:lnTo>
                  <a:lnTo>
                    <a:pt x="532" y="482"/>
                  </a:lnTo>
                  <a:lnTo>
                    <a:pt x="0" y="482"/>
                  </a:lnTo>
                  <a:lnTo>
                    <a:pt x="0" y="475"/>
                  </a:lnTo>
                  <a:lnTo>
                    <a:pt x="0" y="0"/>
                  </a:lnTo>
                  <a:close/>
                  <a:moveTo>
                    <a:pt x="6" y="475"/>
                  </a:moveTo>
                  <a:lnTo>
                    <a:pt x="0" y="475"/>
                  </a:lnTo>
                  <a:lnTo>
                    <a:pt x="532" y="475"/>
                  </a:lnTo>
                  <a:lnTo>
                    <a:pt x="532" y="475"/>
                  </a:lnTo>
                  <a:lnTo>
                    <a:pt x="532" y="0"/>
                  </a:lnTo>
                  <a:lnTo>
                    <a:pt x="532" y="7"/>
                  </a:lnTo>
                  <a:lnTo>
                    <a:pt x="0" y="7"/>
                  </a:lnTo>
                  <a:lnTo>
                    <a:pt x="6" y="0"/>
                  </a:lnTo>
                  <a:lnTo>
                    <a:pt x="6" y="475"/>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48" name="Rectangle 22"/>
            <p:cNvSpPr>
              <a:spLocks noChangeArrowheads="1"/>
            </p:cNvSpPr>
            <p:nvPr/>
          </p:nvSpPr>
          <p:spPr bwMode="auto">
            <a:xfrm>
              <a:off x="2878362" y="1524000"/>
              <a:ext cx="493693" cy="14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Calibri" pitchFamily="34" charset="0"/>
                  <a:cs typeface="Arial" pitchFamily="34" charset="0"/>
                </a:rPr>
                <a:t>Concentric </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149" name="Rectangle 23"/>
            <p:cNvSpPr>
              <a:spLocks noChangeArrowheads="1"/>
            </p:cNvSpPr>
            <p:nvPr/>
          </p:nvSpPr>
          <p:spPr bwMode="auto">
            <a:xfrm>
              <a:off x="2884858" y="1635513"/>
              <a:ext cx="486115" cy="14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Calibri" pitchFamily="34" charset="0"/>
                  <a:cs typeface="Arial" pitchFamily="34" charset="0"/>
                </a:rPr>
                <a:t>Tube Heat </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150" name="Rectangle 24"/>
            <p:cNvSpPr>
              <a:spLocks noChangeArrowheads="1"/>
            </p:cNvSpPr>
            <p:nvPr/>
          </p:nvSpPr>
          <p:spPr bwMode="auto">
            <a:xfrm>
              <a:off x="2884858" y="1745945"/>
              <a:ext cx="465544" cy="14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Calibri" pitchFamily="34" charset="0"/>
                  <a:cs typeface="Arial" pitchFamily="34" charset="0"/>
                </a:rPr>
                <a:t>Exchanger</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151" name="Freeform 25"/>
            <p:cNvSpPr>
              <a:spLocks noEditPoints="1"/>
            </p:cNvSpPr>
            <p:nvPr/>
          </p:nvSpPr>
          <p:spPr bwMode="auto">
            <a:xfrm>
              <a:off x="4566229" y="1447800"/>
              <a:ext cx="652844" cy="298814"/>
            </a:xfrm>
            <a:custGeom>
              <a:avLst/>
              <a:gdLst>
                <a:gd name="T0" fmla="*/ 0 w 603"/>
                <a:gd name="T1" fmla="*/ 0 h 276"/>
                <a:gd name="T2" fmla="*/ 0 w 603"/>
                <a:gd name="T3" fmla="*/ 0 h 276"/>
                <a:gd name="T4" fmla="*/ 597 w 603"/>
                <a:gd name="T5" fmla="*/ 0 h 276"/>
                <a:gd name="T6" fmla="*/ 603 w 603"/>
                <a:gd name="T7" fmla="*/ 0 h 276"/>
                <a:gd name="T8" fmla="*/ 603 w 603"/>
                <a:gd name="T9" fmla="*/ 270 h 276"/>
                <a:gd name="T10" fmla="*/ 597 w 603"/>
                <a:gd name="T11" fmla="*/ 276 h 276"/>
                <a:gd name="T12" fmla="*/ 0 w 603"/>
                <a:gd name="T13" fmla="*/ 276 h 276"/>
                <a:gd name="T14" fmla="*/ 0 w 603"/>
                <a:gd name="T15" fmla="*/ 270 h 276"/>
                <a:gd name="T16" fmla="*/ 0 w 603"/>
                <a:gd name="T17" fmla="*/ 0 h 276"/>
                <a:gd name="T18" fmla="*/ 6 w 603"/>
                <a:gd name="T19" fmla="*/ 270 h 276"/>
                <a:gd name="T20" fmla="*/ 0 w 603"/>
                <a:gd name="T21" fmla="*/ 270 h 276"/>
                <a:gd name="T22" fmla="*/ 597 w 603"/>
                <a:gd name="T23" fmla="*/ 270 h 276"/>
                <a:gd name="T24" fmla="*/ 597 w 603"/>
                <a:gd name="T25" fmla="*/ 270 h 276"/>
                <a:gd name="T26" fmla="*/ 597 w 603"/>
                <a:gd name="T27" fmla="*/ 0 h 276"/>
                <a:gd name="T28" fmla="*/ 597 w 603"/>
                <a:gd name="T29" fmla="*/ 7 h 276"/>
                <a:gd name="T30" fmla="*/ 0 w 603"/>
                <a:gd name="T31" fmla="*/ 7 h 276"/>
                <a:gd name="T32" fmla="*/ 6 w 603"/>
                <a:gd name="T33" fmla="*/ 0 h 276"/>
                <a:gd name="T34" fmla="*/ 6 w 603"/>
                <a:gd name="T35" fmla="*/ 27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3" h="276">
                  <a:moveTo>
                    <a:pt x="0" y="0"/>
                  </a:moveTo>
                  <a:lnTo>
                    <a:pt x="0" y="0"/>
                  </a:lnTo>
                  <a:lnTo>
                    <a:pt x="597" y="0"/>
                  </a:lnTo>
                  <a:lnTo>
                    <a:pt x="603" y="0"/>
                  </a:lnTo>
                  <a:lnTo>
                    <a:pt x="603" y="270"/>
                  </a:lnTo>
                  <a:lnTo>
                    <a:pt x="597" y="276"/>
                  </a:lnTo>
                  <a:lnTo>
                    <a:pt x="0" y="276"/>
                  </a:lnTo>
                  <a:lnTo>
                    <a:pt x="0" y="270"/>
                  </a:lnTo>
                  <a:lnTo>
                    <a:pt x="0" y="0"/>
                  </a:lnTo>
                  <a:close/>
                  <a:moveTo>
                    <a:pt x="6" y="270"/>
                  </a:moveTo>
                  <a:lnTo>
                    <a:pt x="0" y="270"/>
                  </a:lnTo>
                  <a:lnTo>
                    <a:pt x="597" y="270"/>
                  </a:lnTo>
                  <a:lnTo>
                    <a:pt x="597" y="270"/>
                  </a:lnTo>
                  <a:lnTo>
                    <a:pt x="597" y="0"/>
                  </a:lnTo>
                  <a:lnTo>
                    <a:pt x="597" y="7"/>
                  </a:lnTo>
                  <a:lnTo>
                    <a:pt x="0" y="7"/>
                  </a:lnTo>
                  <a:lnTo>
                    <a:pt x="6" y="0"/>
                  </a:lnTo>
                  <a:lnTo>
                    <a:pt x="6" y="270"/>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52" name="Rectangle 26"/>
            <p:cNvSpPr>
              <a:spLocks noChangeArrowheads="1"/>
            </p:cNvSpPr>
            <p:nvPr/>
          </p:nvSpPr>
          <p:spPr bwMode="auto">
            <a:xfrm>
              <a:off x="4643098" y="1482445"/>
              <a:ext cx="505073" cy="1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lnSpcReduction="10000"/>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Calibri" pitchFamily="34" charset="0"/>
                  <a:cs typeface="Arial" pitchFamily="34" charset="0"/>
                </a:rPr>
                <a:t>DC-DC &amp; POH </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 name="Rectangle 27"/>
            <p:cNvSpPr>
              <a:spLocks noChangeArrowheads="1"/>
            </p:cNvSpPr>
            <p:nvPr/>
          </p:nvSpPr>
          <p:spPr bwMode="auto">
            <a:xfrm>
              <a:off x="4670164" y="1593960"/>
              <a:ext cx="500189" cy="14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Calibri" pitchFamily="34" charset="0"/>
                  <a:cs typeface="Arial" pitchFamily="34" charset="0"/>
                </a:rPr>
                <a:t>Evaporator</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154" name="Freeform 28"/>
            <p:cNvSpPr>
              <a:spLocks noEditPoints="1"/>
            </p:cNvSpPr>
            <p:nvPr/>
          </p:nvSpPr>
          <p:spPr bwMode="auto">
            <a:xfrm>
              <a:off x="5950951" y="1447800"/>
              <a:ext cx="742705" cy="298814"/>
            </a:xfrm>
            <a:custGeom>
              <a:avLst/>
              <a:gdLst>
                <a:gd name="T0" fmla="*/ 0 w 686"/>
                <a:gd name="T1" fmla="*/ 0 h 276"/>
                <a:gd name="T2" fmla="*/ 0 w 686"/>
                <a:gd name="T3" fmla="*/ 0 h 276"/>
                <a:gd name="T4" fmla="*/ 680 w 686"/>
                <a:gd name="T5" fmla="*/ 0 h 276"/>
                <a:gd name="T6" fmla="*/ 686 w 686"/>
                <a:gd name="T7" fmla="*/ 0 h 276"/>
                <a:gd name="T8" fmla="*/ 686 w 686"/>
                <a:gd name="T9" fmla="*/ 270 h 276"/>
                <a:gd name="T10" fmla="*/ 680 w 686"/>
                <a:gd name="T11" fmla="*/ 276 h 276"/>
                <a:gd name="T12" fmla="*/ 0 w 686"/>
                <a:gd name="T13" fmla="*/ 276 h 276"/>
                <a:gd name="T14" fmla="*/ 0 w 686"/>
                <a:gd name="T15" fmla="*/ 270 h 276"/>
                <a:gd name="T16" fmla="*/ 0 w 686"/>
                <a:gd name="T17" fmla="*/ 0 h 276"/>
                <a:gd name="T18" fmla="*/ 6 w 686"/>
                <a:gd name="T19" fmla="*/ 270 h 276"/>
                <a:gd name="T20" fmla="*/ 0 w 686"/>
                <a:gd name="T21" fmla="*/ 270 h 276"/>
                <a:gd name="T22" fmla="*/ 680 w 686"/>
                <a:gd name="T23" fmla="*/ 270 h 276"/>
                <a:gd name="T24" fmla="*/ 680 w 686"/>
                <a:gd name="T25" fmla="*/ 270 h 276"/>
                <a:gd name="T26" fmla="*/ 680 w 686"/>
                <a:gd name="T27" fmla="*/ 0 h 276"/>
                <a:gd name="T28" fmla="*/ 680 w 686"/>
                <a:gd name="T29" fmla="*/ 7 h 276"/>
                <a:gd name="T30" fmla="*/ 0 w 686"/>
                <a:gd name="T31" fmla="*/ 7 h 276"/>
                <a:gd name="T32" fmla="*/ 6 w 686"/>
                <a:gd name="T33" fmla="*/ 0 h 276"/>
                <a:gd name="T34" fmla="*/ 6 w 686"/>
                <a:gd name="T35" fmla="*/ 27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6" h="276">
                  <a:moveTo>
                    <a:pt x="0" y="0"/>
                  </a:moveTo>
                  <a:lnTo>
                    <a:pt x="0" y="0"/>
                  </a:lnTo>
                  <a:lnTo>
                    <a:pt x="680" y="0"/>
                  </a:lnTo>
                  <a:lnTo>
                    <a:pt x="686" y="0"/>
                  </a:lnTo>
                  <a:lnTo>
                    <a:pt x="686" y="270"/>
                  </a:lnTo>
                  <a:lnTo>
                    <a:pt x="680" y="276"/>
                  </a:lnTo>
                  <a:lnTo>
                    <a:pt x="0" y="276"/>
                  </a:lnTo>
                  <a:lnTo>
                    <a:pt x="0" y="270"/>
                  </a:lnTo>
                  <a:lnTo>
                    <a:pt x="0" y="0"/>
                  </a:lnTo>
                  <a:close/>
                  <a:moveTo>
                    <a:pt x="6" y="270"/>
                  </a:moveTo>
                  <a:lnTo>
                    <a:pt x="0" y="270"/>
                  </a:lnTo>
                  <a:lnTo>
                    <a:pt x="680" y="270"/>
                  </a:lnTo>
                  <a:lnTo>
                    <a:pt x="680" y="270"/>
                  </a:lnTo>
                  <a:lnTo>
                    <a:pt x="680" y="0"/>
                  </a:lnTo>
                  <a:lnTo>
                    <a:pt x="680" y="7"/>
                  </a:lnTo>
                  <a:lnTo>
                    <a:pt x="0" y="7"/>
                  </a:lnTo>
                  <a:lnTo>
                    <a:pt x="6" y="0"/>
                  </a:lnTo>
                  <a:lnTo>
                    <a:pt x="6" y="270"/>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55" name="Rectangle 29"/>
            <p:cNvSpPr>
              <a:spLocks noChangeArrowheads="1"/>
            </p:cNvSpPr>
            <p:nvPr/>
          </p:nvSpPr>
          <p:spPr bwMode="auto">
            <a:xfrm>
              <a:off x="6061382" y="1482445"/>
              <a:ext cx="604124" cy="14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Calibri" pitchFamily="34" charset="0"/>
                  <a:cs typeface="Arial" pitchFamily="34" charset="0"/>
                </a:rPr>
                <a:t>FPix Detector </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156" name="Rectangle 30"/>
            <p:cNvSpPr>
              <a:spLocks noChangeArrowheads="1"/>
            </p:cNvSpPr>
            <p:nvPr/>
          </p:nvSpPr>
          <p:spPr bwMode="auto">
            <a:xfrm>
              <a:off x="6096027" y="1593960"/>
              <a:ext cx="500189" cy="14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Calibri" pitchFamily="34" charset="0"/>
                  <a:cs typeface="Arial" pitchFamily="34" charset="0"/>
                </a:rPr>
                <a:t>Evaporator</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157" name="Freeform 41"/>
            <p:cNvSpPr>
              <a:spLocks noEditPoints="1"/>
            </p:cNvSpPr>
            <p:nvPr/>
          </p:nvSpPr>
          <p:spPr bwMode="auto">
            <a:xfrm>
              <a:off x="3614571" y="1447799"/>
              <a:ext cx="791424" cy="444305"/>
            </a:xfrm>
            <a:custGeom>
              <a:avLst/>
              <a:gdLst>
                <a:gd name="T0" fmla="*/ 0 w 731"/>
                <a:gd name="T1" fmla="*/ 0 h 276"/>
                <a:gd name="T2" fmla="*/ 0 w 731"/>
                <a:gd name="T3" fmla="*/ 0 h 276"/>
                <a:gd name="T4" fmla="*/ 725 w 731"/>
                <a:gd name="T5" fmla="*/ 0 h 276"/>
                <a:gd name="T6" fmla="*/ 731 w 731"/>
                <a:gd name="T7" fmla="*/ 0 h 276"/>
                <a:gd name="T8" fmla="*/ 731 w 731"/>
                <a:gd name="T9" fmla="*/ 270 h 276"/>
                <a:gd name="T10" fmla="*/ 725 w 731"/>
                <a:gd name="T11" fmla="*/ 276 h 276"/>
                <a:gd name="T12" fmla="*/ 0 w 731"/>
                <a:gd name="T13" fmla="*/ 276 h 276"/>
                <a:gd name="T14" fmla="*/ 0 w 731"/>
                <a:gd name="T15" fmla="*/ 270 h 276"/>
                <a:gd name="T16" fmla="*/ 0 w 731"/>
                <a:gd name="T17" fmla="*/ 0 h 276"/>
                <a:gd name="T18" fmla="*/ 6 w 731"/>
                <a:gd name="T19" fmla="*/ 270 h 276"/>
                <a:gd name="T20" fmla="*/ 0 w 731"/>
                <a:gd name="T21" fmla="*/ 270 h 276"/>
                <a:gd name="T22" fmla="*/ 725 w 731"/>
                <a:gd name="T23" fmla="*/ 270 h 276"/>
                <a:gd name="T24" fmla="*/ 725 w 731"/>
                <a:gd name="T25" fmla="*/ 270 h 276"/>
                <a:gd name="T26" fmla="*/ 725 w 731"/>
                <a:gd name="T27" fmla="*/ 0 h 276"/>
                <a:gd name="T28" fmla="*/ 725 w 731"/>
                <a:gd name="T29" fmla="*/ 7 h 276"/>
                <a:gd name="T30" fmla="*/ 0 w 731"/>
                <a:gd name="T31" fmla="*/ 7 h 276"/>
                <a:gd name="T32" fmla="*/ 6 w 731"/>
                <a:gd name="T33" fmla="*/ 0 h 276"/>
                <a:gd name="T34" fmla="*/ 6 w 731"/>
                <a:gd name="T35" fmla="*/ 27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1" h="276">
                  <a:moveTo>
                    <a:pt x="0" y="0"/>
                  </a:moveTo>
                  <a:lnTo>
                    <a:pt x="0" y="0"/>
                  </a:lnTo>
                  <a:lnTo>
                    <a:pt x="725" y="0"/>
                  </a:lnTo>
                  <a:lnTo>
                    <a:pt x="731" y="0"/>
                  </a:lnTo>
                  <a:lnTo>
                    <a:pt x="731" y="270"/>
                  </a:lnTo>
                  <a:lnTo>
                    <a:pt x="725" y="276"/>
                  </a:lnTo>
                  <a:lnTo>
                    <a:pt x="0" y="276"/>
                  </a:lnTo>
                  <a:lnTo>
                    <a:pt x="0" y="270"/>
                  </a:lnTo>
                  <a:lnTo>
                    <a:pt x="0" y="0"/>
                  </a:lnTo>
                  <a:close/>
                  <a:moveTo>
                    <a:pt x="6" y="270"/>
                  </a:moveTo>
                  <a:lnTo>
                    <a:pt x="0" y="270"/>
                  </a:lnTo>
                  <a:lnTo>
                    <a:pt x="725" y="270"/>
                  </a:lnTo>
                  <a:lnTo>
                    <a:pt x="725" y="270"/>
                  </a:lnTo>
                  <a:lnTo>
                    <a:pt x="725" y="0"/>
                  </a:lnTo>
                  <a:lnTo>
                    <a:pt x="725" y="7"/>
                  </a:lnTo>
                  <a:lnTo>
                    <a:pt x="0" y="7"/>
                  </a:lnTo>
                  <a:lnTo>
                    <a:pt x="6" y="0"/>
                  </a:lnTo>
                  <a:lnTo>
                    <a:pt x="6" y="270"/>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58" name="Rectangle 42"/>
            <p:cNvSpPr>
              <a:spLocks noChangeArrowheads="1"/>
            </p:cNvSpPr>
            <p:nvPr/>
          </p:nvSpPr>
          <p:spPr bwMode="auto">
            <a:xfrm>
              <a:off x="3697936" y="1482445"/>
              <a:ext cx="722135" cy="14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Calibri" pitchFamily="34" charset="0"/>
                  <a:cs typeface="Arial" pitchFamily="34" charset="0"/>
                </a:rPr>
                <a:t>Supply &amp; Return </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159" name="Rectangle 43"/>
            <p:cNvSpPr>
              <a:spLocks noChangeArrowheads="1"/>
            </p:cNvSpPr>
            <p:nvPr/>
          </p:nvSpPr>
          <p:spPr bwMode="auto">
            <a:xfrm>
              <a:off x="3815946" y="1593960"/>
              <a:ext cx="444973" cy="298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fontScale="92500"/>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Calibri" pitchFamily="34" charset="0"/>
                  <a:cs typeface="Arial" pitchFamily="34" charset="0"/>
                </a:rPr>
                <a:t>Manifolds</a:t>
              </a:r>
              <a:r>
                <a:rPr kumimoji="0" lang="en-US" sz="700" b="1" i="1" u="none" strike="noStrike" cap="none" normalizeH="0" dirty="0" smtClean="0">
                  <a:ln>
                    <a:noFill/>
                  </a:ln>
                  <a:solidFill>
                    <a:srgbClr val="000000"/>
                  </a:solidFill>
                  <a:effectLst/>
                  <a:latin typeface="Calibri" pitchFamily="34" charset="0"/>
                  <a:cs typeface="Arial" pitchFamily="34" charset="0"/>
                </a:rPr>
                <a:t> &amp; Capillaries</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160" name="Freeform 50"/>
            <p:cNvSpPr>
              <a:spLocks noEditPoints="1"/>
            </p:cNvSpPr>
            <p:nvPr/>
          </p:nvSpPr>
          <p:spPr bwMode="auto">
            <a:xfrm>
              <a:off x="1607319" y="1501933"/>
              <a:ext cx="7579" cy="3691784"/>
            </a:xfrm>
            <a:custGeom>
              <a:avLst/>
              <a:gdLst>
                <a:gd name="T0" fmla="*/ 0 w 7"/>
                <a:gd name="T1" fmla="*/ 0 h 2260"/>
                <a:gd name="T2" fmla="*/ 0 w 7"/>
                <a:gd name="T3" fmla="*/ 71 h 2260"/>
                <a:gd name="T4" fmla="*/ 7 w 7"/>
                <a:gd name="T5" fmla="*/ 116 h 2260"/>
                <a:gd name="T6" fmla="*/ 7 w 7"/>
                <a:gd name="T7" fmla="*/ 135 h 2260"/>
                <a:gd name="T8" fmla="*/ 7 w 7"/>
                <a:gd name="T9" fmla="*/ 135 h 2260"/>
                <a:gd name="T10" fmla="*/ 0 w 7"/>
                <a:gd name="T11" fmla="*/ 180 h 2260"/>
                <a:gd name="T12" fmla="*/ 0 w 7"/>
                <a:gd name="T13" fmla="*/ 250 h 2260"/>
                <a:gd name="T14" fmla="*/ 7 w 7"/>
                <a:gd name="T15" fmla="*/ 295 h 2260"/>
                <a:gd name="T16" fmla="*/ 7 w 7"/>
                <a:gd name="T17" fmla="*/ 315 h 2260"/>
                <a:gd name="T18" fmla="*/ 7 w 7"/>
                <a:gd name="T19" fmla="*/ 315 h 2260"/>
                <a:gd name="T20" fmla="*/ 0 w 7"/>
                <a:gd name="T21" fmla="*/ 359 h 2260"/>
                <a:gd name="T22" fmla="*/ 0 w 7"/>
                <a:gd name="T23" fmla="*/ 430 h 2260"/>
                <a:gd name="T24" fmla="*/ 7 w 7"/>
                <a:gd name="T25" fmla="*/ 475 h 2260"/>
                <a:gd name="T26" fmla="*/ 7 w 7"/>
                <a:gd name="T27" fmla="*/ 494 h 2260"/>
                <a:gd name="T28" fmla="*/ 7 w 7"/>
                <a:gd name="T29" fmla="*/ 494 h 2260"/>
                <a:gd name="T30" fmla="*/ 0 w 7"/>
                <a:gd name="T31" fmla="*/ 539 h 2260"/>
                <a:gd name="T32" fmla="*/ 0 w 7"/>
                <a:gd name="T33" fmla="*/ 610 h 2260"/>
                <a:gd name="T34" fmla="*/ 7 w 7"/>
                <a:gd name="T35" fmla="*/ 655 h 2260"/>
                <a:gd name="T36" fmla="*/ 7 w 7"/>
                <a:gd name="T37" fmla="*/ 674 h 2260"/>
                <a:gd name="T38" fmla="*/ 7 w 7"/>
                <a:gd name="T39" fmla="*/ 674 h 2260"/>
                <a:gd name="T40" fmla="*/ 0 w 7"/>
                <a:gd name="T41" fmla="*/ 719 h 2260"/>
                <a:gd name="T42" fmla="*/ 0 w 7"/>
                <a:gd name="T43" fmla="*/ 790 h 2260"/>
                <a:gd name="T44" fmla="*/ 7 w 7"/>
                <a:gd name="T45" fmla="*/ 835 h 2260"/>
                <a:gd name="T46" fmla="*/ 7 w 7"/>
                <a:gd name="T47" fmla="*/ 854 h 2260"/>
                <a:gd name="T48" fmla="*/ 7 w 7"/>
                <a:gd name="T49" fmla="*/ 854 h 2260"/>
                <a:gd name="T50" fmla="*/ 0 w 7"/>
                <a:gd name="T51" fmla="*/ 899 h 2260"/>
                <a:gd name="T52" fmla="*/ 0 w 7"/>
                <a:gd name="T53" fmla="*/ 969 h 2260"/>
                <a:gd name="T54" fmla="*/ 7 w 7"/>
                <a:gd name="T55" fmla="*/ 1014 h 2260"/>
                <a:gd name="T56" fmla="*/ 7 w 7"/>
                <a:gd name="T57" fmla="*/ 1034 h 2260"/>
                <a:gd name="T58" fmla="*/ 7 w 7"/>
                <a:gd name="T59" fmla="*/ 1034 h 2260"/>
                <a:gd name="T60" fmla="*/ 0 w 7"/>
                <a:gd name="T61" fmla="*/ 1078 h 2260"/>
                <a:gd name="T62" fmla="*/ 0 w 7"/>
                <a:gd name="T63" fmla="*/ 1149 h 2260"/>
                <a:gd name="T64" fmla="*/ 7 w 7"/>
                <a:gd name="T65" fmla="*/ 1194 h 2260"/>
                <a:gd name="T66" fmla="*/ 7 w 7"/>
                <a:gd name="T67" fmla="*/ 1213 h 2260"/>
                <a:gd name="T68" fmla="*/ 7 w 7"/>
                <a:gd name="T69" fmla="*/ 1213 h 2260"/>
                <a:gd name="T70" fmla="*/ 0 w 7"/>
                <a:gd name="T71" fmla="*/ 1258 h 2260"/>
                <a:gd name="T72" fmla="*/ 0 w 7"/>
                <a:gd name="T73" fmla="*/ 1329 h 2260"/>
                <a:gd name="T74" fmla="*/ 7 w 7"/>
                <a:gd name="T75" fmla="*/ 1374 h 2260"/>
                <a:gd name="T76" fmla="*/ 7 w 7"/>
                <a:gd name="T77" fmla="*/ 1393 h 2260"/>
                <a:gd name="T78" fmla="*/ 7 w 7"/>
                <a:gd name="T79" fmla="*/ 1393 h 2260"/>
                <a:gd name="T80" fmla="*/ 0 w 7"/>
                <a:gd name="T81" fmla="*/ 1438 h 2260"/>
                <a:gd name="T82" fmla="*/ 0 w 7"/>
                <a:gd name="T83" fmla="*/ 1509 h 2260"/>
                <a:gd name="T84" fmla="*/ 7 w 7"/>
                <a:gd name="T85" fmla="*/ 1553 h 2260"/>
                <a:gd name="T86" fmla="*/ 7 w 7"/>
                <a:gd name="T87" fmla="*/ 1573 h 2260"/>
                <a:gd name="T88" fmla="*/ 7 w 7"/>
                <a:gd name="T89" fmla="*/ 1573 h 2260"/>
                <a:gd name="T90" fmla="*/ 0 w 7"/>
                <a:gd name="T91" fmla="*/ 1618 h 2260"/>
                <a:gd name="T92" fmla="*/ 0 w 7"/>
                <a:gd name="T93" fmla="*/ 1688 h 2260"/>
                <a:gd name="T94" fmla="*/ 7 w 7"/>
                <a:gd name="T95" fmla="*/ 1733 h 2260"/>
                <a:gd name="T96" fmla="*/ 7 w 7"/>
                <a:gd name="T97" fmla="*/ 1752 h 2260"/>
                <a:gd name="T98" fmla="*/ 7 w 7"/>
                <a:gd name="T99" fmla="*/ 1752 h 2260"/>
                <a:gd name="T100" fmla="*/ 0 w 7"/>
                <a:gd name="T101" fmla="*/ 1797 h 2260"/>
                <a:gd name="T102" fmla="*/ 0 w 7"/>
                <a:gd name="T103" fmla="*/ 1868 h 2260"/>
                <a:gd name="T104" fmla="*/ 7 w 7"/>
                <a:gd name="T105" fmla="*/ 1913 h 2260"/>
                <a:gd name="T106" fmla="*/ 7 w 7"/>
                <a:gd name="T107" fmla="*/ 1932 h 2260"/>
                <a:gd name="T108" fmla="*/ 7 w 7"/>
                <a:gd name="T109" fmla="*/ 1932 h 2260"/>
                <a:gd name="T110" fmla="*/ 0 w 7"/>
                <a:gd name="T111" fmla="*/ 1977 h 2260"/>
                <a:gd name="T112" fmla="*/ 0 w 7"/>
                <a:gd name="T113" fmla="*/ 2048 h 2260"/>
                <a:gd name="T114" fmla="*/ 7 w 7"/>
                <a:gd name="T115" fmla="*/ 2093 h 2260"/>
                <a:gd name="T116" fmla="*/ 7 w 7"/>
                <a:gd name="T117" fmla="*/ 2112 h 2260"/>
                <a:gd name="T118" fmla="*/ 7 w 7"/>
                <a:gd name="T119" fmla="*/ 2112 h 2260"/>
                <a:gd name="T120" fmla="*/ 0 w 7"/>
                <a:gd name="T121" fmla="*/ 2157 h 2260"/>
                <a:gd name="T122" fmla="*/ 0 w 7"/>
                <a:gd name="T123" fmla="*/ 2227 h 2260"/>
                <a:gd name="T124" fmla="*/ 7 w 7"/>
                <a:gd name="T125" fmla="*/ 2260 h 2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 h="2260">
                  <a:moveTo>
                    <a:pt x="7" y="0"/>
                  </a:moveTo>
                  <a:lnTo>
                    <a:pt x="7" y="26"/>
                  </a:lnTo>
                  <a:lnTo>
                    <a:pt x="0" y="26"/>
                  </a:lnTo>
                  <a:lnTo>
                    <a:pt x="0" y="0"/>
                  </a:lnTo>
                  <a:lnTo>
                    <a:pt x="7" y="0"/>
                  </a:lnTo>
                  <a:close/>
                  <a:moveTo>
                    <a:pt x="7" y="45"/>
                  </a:moveTo>
                  <a:lnTo>
                    <a:pt x="7" y="71"/>
                  </a:lnTo>
                  <a:lnTo>
                    <a:pt x="0" y="71"/>
                  </a:lnTo>
                  <a:lnTo>
                    <a:pt x="0" y="45"/>
                  </a:lnTo>
                  <a:lnTo>
                    <a:pt x="7" y="45"/>
                  </a:lnTo>
                  <a:close/>
                  <a:moveTo>
                    <a:pt x="7" y="90"/>
                  </a:moveTo>
                  <a:lnTo>
                    <a:pt x="7" y="116"/>
                  </a:lnTo>
                  <a:lnTo>
                    <a:pt x="0" y="116"/>
                  </a:lnTo>
                  <a:lnTo>
                    <a:pt x="0" y="90"/>
                  </a:lnTo>
                  <a:lnTo>
                    <a:pt x="7" y="90"/>
                  </a:lnTo>
                  <a:close/>
                  <a:moveTo>
                    <a:pt x="7" y="135"/>
                  </a:moveTo>
                  <a:lnTo>
                    <a:pt x="7" y="160"/>
                  </a:lnTo>
                  <a:lnTo>
                    <a:pt x="0" y="160"/>
                  </a:lnTo>
                  <a:lnTo>
                    <a:pt x="0" y="135"/>
                  </a:lnTo>
                  <a:lnTo>
                    <a:pt x="7" y="135"/>
                  </a:lnTo>
                  <a:close/>
                  <a:moveTo>
                    <a:pt x="7" y="180"/>
                  </a:moveTo>
                  <a:lnTo>
                    <a:pt x="7" y="205"/>
                  </a:lnTo>
                  <a:lnTo>
                    <a:pt x="0" y="205"/>
                  </a:lnTo>
                  <a:lnTo>
                    <a:pt x="0" y="180"/>
                  </a:lnTo>
                  <a:lnTo>
                    <a:pt x="7" y="180"/>
                  </a:lnTo>
                  <a:close/>
                  <a:moveTo>
                    <a:pt x="7" y="225"/>
                  </a:moveTo>
                  <a:lnTo>
                    <a:pt x="7" y="250"/>
                  </a:lnTo>
                  <a:lnTo>
                    <a:pt x="0" y="250"/>
                  </a:lnTo>
                  <a:lnTo>
                    <a:pt x="0" y="225"/>
                  </a:lnTo>
                  <a:lnTo>
                    <a:pt x="7" y="225"/>
                  </a:lnTo>
                  <a:close/>
                  <a:moveTo>
                    <a:pt x="7" y="270"/>
                  </a:moveTo>
                  <a:lnTo>
                    <a:pt x="7" y="295"/>
                  </a:lnTo>
                  <a:lnTo>
                    <a:pt x="0" y="295"/>
                  </a:lnTo>
                  <a:lnTo>
                    <a:pt x="0" y="270"/>
                  </a:lnTo>
                  <a:lnTo>
                    <a:pt x="7" y="270"/>
                  </a:lnTo>
                  <a:close/>
                  <a:moveTo>
                    <a:pt x="7" y="315"/>
                  </a:moveTo>
                  <a:lnTo>
                    <a:pt x="7" y="340"/>
                  </a:lnTo>
                  <a:lnTo>
                    <a:pt x="0" y="340"/>
                  </a:lnTo>
                  <a:lnTo>
                    <a:pt x="0" y="315"/>
                  </a:lnTo>
                  <a:lnTo>
                    <a:pt x="7" y="315"/>
                  </a:lnTo>
                  <a:close/>
                  <a:moveTo>
                    <a:pt x="7" y="359"/>
                  </a:moveTo>
                  <a:lnTo>
                    <a:pt x="7" y="385"/>
                  </a:lnTo>
                  <a:lnTo>
                    <a:pt x="0" y="385"/>
                  </a:lnTo>
                  <a:lnTo>
                    <a:pt x="0" y="359"/>
                  </a:lnTo>
                  <a:lnTo>
                    <a:pt x="7" y="359"/>
                  </a:lnTo>
                  <a:close/>
                  <a:moveTo>
                    <a:pt x="7" y="404"/>
                  </a:moveTo>
                  <a:lnTo>
                    <a:pt x="7" y="430"/>
                  </a:lnTo>
                  <a:lnTo>
                    <a:pt x="0" y="430"/>
                  </a:lnTo>
                  <a:lnTo>
                    <a:pt x="0" y="404"/>
                  </a:lnTo>
                  <a:lnTo>
                    <a:pt x="7" y="404"/>
                  </a:lnTo>
                  <a:close/>
                  <a:moveTo>
                    <a:pt x="7" y="449"/>
                  </a:moveTo>
                  <a:lnTo>
                    <a:pt x="7" y="475"/>
                  </a:lnTo>
                  <a:lnTo>
                    <a:pt x="0" y="475"/>
                  </a:lnTo>
                  <a:lnTo>
                    <a:pt x="0" y="449"/>
                  </a:lnTo>
                  <a:lnTo>
                    <a:pt x="7" y="449"/>
                  </a:lnTo>
                  <a:close/>
                  <a:moveTo>
                    <a:pt x="7" y="494"/>
                  </a:moveTo>
                  <a:lnTo>
                    <a:pt x="7" y="520"/>
                  </a:lnTo>
                  <a:lnTo>
                    <a:pt x="0" y="520"/>
                  </a:lnTo>
                  <a:lnTo>
                    <a:pt x="0" y="494"/>
                  </a:lnTo>
                  <a:lnTo>
                    <a:pt x="7" y="494"/>
                  </a:lnTo>
                  <a:close/>
                  <a:moveTo>
                    <a:pt x="7" y="539"/>
                  </a:moveTo>
                  <a:lnTo>
                    <a:pt x="7" y="565"/>
                  </a:lnTo>
                  <a:lnTo>
                    <a:pt x="0" y="565"/>
                  </a:lnTo>
                  <a:lnTo>
                    <a:pt x="0" y="539"/>
                  </a:lnTo>
                  <a:lnTo>
                    <a:pt x="7" y="539"/>
                  </a:lnTo>
                  <a:close/>
                  <a:moveTo>
                    <a:pt x="7" y="584"/>
                  </a:moveTo>
                  <a:lnTo>
                    <a:pt x="7" y="610"/>
                  </a:lnTo>
                  <a:lnTo>
                    <a:pt x="0" y="610"/>
                  </a:lnTo>
                  <a:lnTo>
                    <a:pt x="0" y="584"/>
                  </a:lnTo>
                  <a:lnTo>
                    <a:pt x="7" y="584"/>
                  </a:lnTo>
                  <a:close/>
                  <a:moveTo>
                    <a:pt x="7" y="629"/>
                  </a:moveTo>
                  <a:lnTo>
                    <a:pt x="7" y="655"/>
                  </a:lnTo>
                  <a:lnTo>
                    <a:pt x="0" y="655"/>
                  </a:lnTo>
                  <a:lnTo>
                    <a:pt x="0" y="629"/>
                  </a:lnTo>
                  <a:lnTo>
                    <a:pt x="7" y="629"/>
                  </a:lnTo>
                  <a:close/>
                  <a:moveTo>
                    <a:pt x="7" y="674"/>
                  </a:moveTo>
                  <a:lnTo>
                    <a:pt x="7" y="700"/>
                  </a:lnTo>
                  <a:lnTo>
                    <a:pt x="0" y="700"/>
                  </a:lnTo>
                  <a:lnTo>
                    <a:pt x="0" y="674"/>
                  </a:lnTo>
                  <a:lnTo>
                    <a:pt x="7" y="674"/>
                  </a:lnTo>
                  <a:close/>
                  <a:moveTo>
                    <a:pt x="7" y="719"/>
                  </a:moveTo>
                  <a:lnTo>
                    <a:pt x="7" y="745"/>
                  </a:lnTo>
                  <a:lnTo>
                    <a:pt x="0" y="745"/>
                  </a:lnTo>
                  <a:lnTo>
                    <a:pt x="0" y="719"/>
                  </a:lnTo>
                  <a:lnTo>
                    <a:pt x="7" y="719"/>
                  </a:lnTo>
                  <a:close/>
                  <a:moveTo>
                    <a:pt x="7" y="764"/>
                  </a:moveTo>
                  <a:lnTo>
                    <a:pt x="7" y="790"/>
                  </a:lnTo>
                  <a:lnTo>
                    <a:pt x="0" y="790"/>
                  </a:lnTo>
                  <a:lnTo>
                    <a:pt x="0" y="764"/>
                  </a:lnTo>
                  <a:lnTo>
                    <a:pt x="7" y="764"/>
                  </a:lnTo>
                  <a:close/>
                  <a:moveTo>
                    <a:pt x="7" y="809"/>
                  </a:moveTo>
                  <a:lnTo>
                    <a:pt x="7" y="835"/>
                  </a:lnTo>
                  <a:lnTo>
                    <a:pt x="0" y="835"/>
                  </a:lnTo>
                  <a:lnTo>
                    <a:pt x="0" y="809"/>
                  </a:lnTo>
                  <a:lnTo>
                    <a:pt x="7" y="809"/>
                  </a:lnTo>
                  <a:close/>
                  <a:moveTo>
                    <a:pt x="7" y="854"/>
                  </a:moveTo>
                  <a:lnTo>
                    <a:pt x="7" y="879"/>
                  </a:lnTo>
                  <a:lnTo>
                    <a:pt x="0" y="879"/>
                  </a:lnTo>
                  <a:lnTo>
                    <a:pt x="0" y="854"/>
                  </a:lnTo>
                  <a:lnTo>
                    <a:pt x="7" y="854"/>
                  </a:lnTo>
                  <a:close/>
                  <a:moveTo>
                    <a:pt x="7" y="899"/>
                  </a:moveTo>
                  <a:lnTo>
                    <a:pt x="7" y="924"/>
                  </a:lnTo>
                  <a:lnTo>
                    <a:pt x="0" y="924"/>
                  </a:lnTo>
                  <a:lnTo>
                    <a:pt x="0" y="899"/>
                  </a:lnTo>
                  <a:lnTo>
                    <a:pt x="7" y="899"/>
                  </a:lnTo>
                  <a:close/>
                  <a:moveTo>
                    <a:pt x="7" y="944"/>
                  </a:moveTo>
                  <a:lnTo>
                    <a:pt x="7" y="969"/>
                  </a:lnTo>
                  <a:lnTo>
                    <a:pt x="0" y="969"/>
                  </a:lnTo>
                  <a:lnTo>
                    <a:pt x="0" y="944"/>
                  </a:lnTo>
                  <a:lnTo>
                    <a:pt x="7" y="944"/>
                  </a:lnTo>
                  <a:close/>
                  <a:moveTo>
                    <a:pt x="7" y="989"/>
                  </a:moveTo>
                  <a:lnTo>
                    <a:pt x="7" y="1014"/>
                  </a:lnTo>
                  <a:lnTo>
                    <a:pt x="0" y="1014"/>
                  </a:lnTo>
                  <a:lnTo>
                    <a:pt x="0" y="989"/>
                  </a:lnTo>
                  <a:lnTo>
                    <a:pt x="7" y="989"/>
                  </a:lnTo>
                  <a:close/>
                  <a:moveTo>
                    <a:pt x="7" y="1034"/>
                  </a:moveTo>
                  <a:lnTo>
                    <a:pt x="7" y="1059"/>
                  </a:lnTo>
                  <a:lnTo>
                    <a:pt x="0" y="1059"/>
                  </a:lnTo>
                  <a:lnTo>
                    <a:pt x="0" y="1034"/>
                  </a:lnTo>
                  <a:lnTo>
                    <a:pt x="7" y="1034"/>
                  </a:lnTo>
                  <a:close/>
                  <a:moveTo>
                    <a:pt x="7" y="1078"/>
                  </a:moveTo>
                  <a:lnTo>
                    <a:pt x="7" y="1104"/>
                  </a:lnTo>
                  <a:lnTo>
                    <a:pt x="0" y="1104"/>
                  </a:lnTo>
                  <a:lnTo>
                    <a:pt x="0" y="1078"/>
                  </a:lnTo>
                  <a:lnTo>
                    <a:pt x="7" y="1078"/>
                  </a:lnTo>
                  <a:close/>
                  <a:moveTo>
                    <a:pt x="7" y="1123"/>
                  </a:moveTo>
                  <a:lnTo>
                    <a:pt x="7" y="1149"/>
                  </a:lnTo>
                  <a:lnTo>
                    <a:pt x="0" y="1149"/>
                  </a:lnTo>
                  <a:lnTo>
                    <a:pt x="0" y="1123"/>
                  </a:lnTo>
                  <a:lnTo>
                    <a:pt x="7" y="1123"/>
                  </a:lnTo>
                  <a:close/>
                  <a:moveTo>
                    <a:pt x="7" y="1168"/>
                  </a:moveTo>
                  <a:lnTo>
                    <a:pt x="7" y="1194"/>
                  </a:lnTo>
                  <a:lnTo>
                    <a:pt x="0" y="1194"/>
                  </a:lnTo>
                  <a:lnTo>
                    <a:pt x="0" y="1168"/>
                  </a:lnTo>
                  <a:lnTo>
                    <a:pt x="7" y="1168"/>
                  </a:lnTo>
                  <a:close/>
                  <a:moveTo>
                    <a:pt x="7" y="1213"/>
                  </a:moveTo>
                  <a:lnTo>
                    <a:pt x="7" y="1239"/>
                  </a:lnTo>
                  <a:lnTo>
                    <a:pt x="0" y="1239"/>
                  </a:lnTo>
                  <a:lnTo>
                    <a:pt x="0" y="1213"/>
                  </a:lnTo>
                  <a:lnTo>
                    <a:pt x="7" y="1213"/>
                  </a:lnTo>
                  <a:close/>
                  <a:moveTo>
                    <a:pt x="7" y="1258"/>
                  </a:moveTo>
                  <a:lnTo>
                    <a:pt x="7" y="1284"/>
                  </a:lnTo>
                  <a:lnTo>
                    <a:pt x="0" y="1284"/>
                  </a:lnTo>
                  <a:lnTo>
                    <a:pt x="0" y="1258"/>
                  </a:lnTo>
                  <a:lnTo>
                    <a:pt x="7" y="1258"/>
                  </a:lnTo>
                  <a:close/>
                  <a:moveTo>
                    <a:pt x="7" y="1303"/>
                  </a:moveTo>
                  <a:lnTo>
                    <a:pt x="7" y="1329"/>
                  </a:lnTo>
                  <a:lnTo>
                    <a:pt x="0" y="1329"/>
                  </a:lnTo>
                  <a:lnTo>
                    <a:pt x="0" y="1303"/>
                  </a:lnTo>
                  <a:lnTo>
                    <a:pt x="7" y="1303"/>
                  </a:lnTo>
                  <a:close/>
                  <a:moveTo>
                    <a:pt x="7" y="1348"/>
                  </a:moveTo>
                  <a:lnTo>
                    <a:pt x="7" y="1374"/>
                  </a:lnTo>
                  <a:lnTo>
                    <a:pt x="0" y="1374"/>
                  </a:lnTo>
                  <a:lnTo>
                    <a:pt x="0" y="1348"/>
                  </a:lnTo>
                  <a:lnTo>
                    <a:pt x="7" y="1348"/>
                  </a:lnTo>
                  <a:close/>
                  <a:moveTo>
                    <a:pt x="7" y="1393"/>
                  </a:moveTo>
                  <a:lnTo>
                    <a:pt x="7" y="1419"/>
                  </a:lnTo>
                  <a:lnTo>
                    <a:pt x="0" y="1419"/>
                  </a:lnTo>
                  <a:lnTo>
                    <a:pt x="0" y="1393"/>
                  </a:lnTo>
                  <a:lnTo>
                    <a:pt x="7" y="1393"/>
                  </a:lnTo>
                  <a:close/>
                  <a:moveTo>
                    <a:pt x="7" y="1438"/>
                  </a:moveTo>
                  <a:lnTo>
                    <a:pt x="7" y="1464"/>
                  </a:lnTo>
                  <a:lnTo>
                    <a:pt x="0" y="1464"/>
                  </a:lnTo>
                  <a:lnTo>
                    <a:pt x="0" y="1438"/>
                  </a:lnTo>
                  <a:lnTo>
                    <a:pt x="7" y="1438"/>
                  </a:lnTo>
                  <a:close/>
                  <a:moveTo>
                    <a:pt x="7" y="1483"/>
                  </a:moveTo>
                  <a:lnTo>
                    <a:pt x="7" y="1509"/>
                  </a:lnTo>
                  <a:lnTo>
                    <a:pt x="0" y="1509"/>
                  </a:lnTo>
                  <a:lnTo>
                    <a:pt x="0" y="1483"/>
                  </a:lnTo>
                  <a:lnTo>
                    <a:pt x="7" y="1483"/>
                  </a:lnTo>
                  <a:close/>
                  <a:moveTo>
                    <a:pt x="7" y="1528"/>
                  </a:moveTo>
                  <a:lnTo>
                    <a:pt x="7" y="1553"/>
                  </a:lnTo>
                  <a:lnTo>
                    <a:pt x="0" y="1553"/>
                  </a:lnTo>
                  <a:lnTo>
                    <a:pt x="0" y="1528"/>
                  </a:lnTo>
                  <a:lnTo>
                    <a:pt x="7" y="1528"/>
                  </a:lnTo>
                  <a:close/>
                  <a:moveTo>
                    <a:pt x="7" y="1573"/>
                  </a:moveTo>
                  <a:lnTo>
                    <a:pt x="7" y="1598"/>
                  </a:lnTo>
                  <a:lnTo>
                    <a:pt x="0" y="1598"/>
                  </a:lnTo>
                  <a:lnTo>
                    <a:pt x="0" y="1573"/>
                  </a:lnTo>
                  <a:lnTo>
                    <a:pt x="7" y="1573"/>
                  </a:lnTo>
                  <a:close/>
                  <a:moveTo>
                    <a:pt x="7" y="1618"/>
                  </a:moveTo>
                  <a:lnTo>
                    <a:pt x="7" y="1643"/>
                  </a:lnTo>
                  <a:lnTo>
                    <a:pt x="0" y="1643"/>
                  </a:lnTo>
                  <a:lnTo>
                    <a:pt x="0" y="1618"/>
                  </a:lnTo>
                  <a:lnTo>
                    <a:pt x="7" y="1618"/>
                  </a:lnTo>
                  <a:close/>
                  <a:moveTo>
                    <a:pt x="7" y="1663"/>
                  </a:moveTo>
                  <a:lnTo>
                    <a:pt x="7" y="1688"/>
                  </a:lnTo>
                  <a:lnTo>
                    <a:pt x="0" y="1688"/>
                  </a:lnTo>
                  <a:lnTo>
                    <a:pt x="0" y="1663"/>
                  </a:lnTo>
                  <a:lnTo>
                    <a:pt x="7" y="1663"/>
                  </a:lnTo>
                  <a:close/>
                  <a:moveTo>
                    <a:pt x="7" y="1708"/>
                  </a:moveTo>
                  <a:lnTo>
                    <a:pt x="7" y="1733"/>
                  </a:lnTo>
                  <a:lnTo>
                    <a:pt x="0" y="1733"/>
                  </a:lnTo>
                  <a:lnTo>
                    <a:pt x="0" y="1708"/>
                  </a:lnTo>
                  <a:lnTo>
                    <a:pt x="7" y="1708"/>
                  </a:lnTo>
                  <a:close/>
                  <a:moveTo>
                    <a:pt x="7" y="1752"/>
                  </a:moveTo>
                  <a:lnTo>
                    <a:pt x="7" y="1778"/>
                  </a:lnTo>
                  <a:lnTo>
                    <a:pt x="0" y="1778"/>
                  </a:lnTo>
                  <a:lnTo>
                    <a:pt x="0" y="1752"/>
                  </a:lnTo>
                  <a:lnTo>
                    <a:pt x="7" y="1752"/>
                  </a:lnTo>
                  <a:close/>
                  <a:moveTo>
                    <a:pt x="7" y="1797"/>
                  </a:moveTo>
                  <a:lnTo>
                    <a:pt x="7" y="1823"/>
                  </a:lnTo>
                  <a:lnTo>
                    <a:pt x="0" y="1823"/>
                  </a:lnTo>
                  <a:lnTo>
                    <a:pt x="0" y="1797"/>
                  </a:lnTo>
                  <a:lnTo>
                    <a:pt x="7" y="1797"/>
                  </a:lnTo>
                  <a:close/>
                  <a:moveTo>
                    <a:pt x="7" y="1842"/>
                  </a:moveTo>
                  <a:lnTo>
                    <a:pt x="7" y="1868"/>
                  </a:lnTo>
                  <a:lnTo>
                    <a:pt x="0" y="1868"/>
                  </a:lnTo>
                  <a:lnTo>
                    <a:pt x="0" y="1842"/>
                  </a:lnTo>
                  <a:lnTo>
                    <a:pt x="7" y="1842"/>
                  </a:lnTo>
                  <a:close/>
                  <a:moveTo>
                    <a:pt x="7" y="1887"/>
                  </a:moveTo>
                  <a:lnTo>
                    <a:pt x="7" y="1913"/>
                  </a:lnTo>
                  <a:lnTo>
                    <a:pt x="0" y="1913"/>
                  </a:lnTo>
                  <a:lnTo>
                    <a:pt x="0" y="1887"/>
                  </a:lnTo>
                  <a:lnTo>
                    <a:pt x="7" y="1887"/>
                  </a:lnTo>
                  <a:close/>
                  <a:moveTo>
                    <a:pt x="7" y="1932"/>
                  </a:moveTo>
                  <a:lnTo>
                    <a:pt x="7" y="1958"/>
                  </a:lnTo>
                  <a:lnTo>
                    <a:pt x="0" y="1958"/>
                  </a:lnTo>
                  <a:lnTo>
                    <a:pt x="0" y="1932"/>
                  </a:lnTo>
                  <a:lnTo>
                    <a:pt x="7" y="1932"/>
                  </a:lnTo>
                  <a:close/>
                  <a:moveTo>
                    <a:pt x="7" y="1977"/>
                  </a:moveTo>
                  <a:lnTo>
                    <a:pt x="7" y="2003"/>
                  </a:lnTo>
                  <a:lnTo>
                    <a:pt x="0" y="2003"/>
                  </a:lnTo>
                  <a:lnTo>
                    <a:pt x="0" y="1977"/>
                  </a:lnTo>
                  <a:lnTo>
                    <a:pt x="7" y="1977"/>
                  </a:lnTo>
                  <a:close/>
                  <a:moveTo>
                    <a:pt x="7" y="2022"/>
                  </a:moveTo>
                  <a:lnTo>
                    <a:pt x="7" y="2048"/>
                  </a:lnTo>
                  <a:lnTo>
                    <a:pt x="0" y="2048"/>
                  </a:lnTo>
                  <a:lnTo>
                    <a:pt x="0" y="2022"/>
                  </a:lnTo>
                  <a:lnTo>
                    <a:pt x="7" y="2022"/>
                  </a:lnTo>
                  <a:close/>
                  <a:moveTo>
                    <a:pt x="7" y="2067"/>
                  </a:moveTo>
                  <a:lnTo>
                    <a:pt x="7" y="2093"/>
                  </a:lnTo>
                  <a:lnTo>
                    <a:pt x="0" y="2093"/>
                  </a:lnTo>
                  <a:lnTo>
                    <a:pt x="0" y="2067"/>
                  </a:lnTo>
                  <a:lnTo>
                    <a:pt x="7" y="2067"/>
                  </a:lnTo>
                  <a:close/>
                  <a:moveTo>
                    <a:pt x="7" y="2112"/>
                  </a:moveTo>
                  <a:lnTo>
                    <a:pt x="7" y="2138"/>
                  </a:lnTo>
                  <a:lnTo>
                    <a:pt x="0" y="2138"/>
                  </a:lnTo>
                  <a:lnTo>
                    <a:pt x="0" y="2112"/>
                  </a:lnTo>
                  <a:lnTo>
                    <a:pt x="7" y="2112"/>
                  </a:lnTo>
                  <a:close/>
                  <a:moveTo>
                    <a:pt x="7" y="2157"/>
                  </a:moveTo>
                  <a:lnTo>
                    <a:pt x="7" y="2183"/>
                  </a:lnTo>
                  <a:lnTo>
                    <a:pt x="0" y="2183"/>
                  </a:lnTo>
                  <a:lnTo>
                    <a:pt x="0" y="2157"/>
                  </a:lnTo>
                  <a:lnTo>
                    <a:pt x="7" y="2157"/>
                  </a:lnTo>
                  <a:close/>
                  <a:moveTo>
                    <a:pt x="7" y="2202"/>
                  </a:moveTo>
                  <a:lnTo>
                    <a:pt x="7" y="2227"/>
                  </a:lnTo>
                  <a:lnTo>
                    <a:pt x="0" y="2227"/>
                  </a:lnTo>
                  <a:lnTo>
                    <a:pt x="0" y="2202"/>
                  </a:lnTo>
                  <a:lnTo>
                    <a:pt x="7" y="2202"/>
                  </a:lnTo>
                  <a:close/>
                  <a:moveTo>
                    <a:pt x="7" y="2247"/>
                  </a:moveTo>
                  <a:lnTo>
                    <a:pt x="7" y="2260"/>
                  </a:lnTo>
                  <a:lnTo>
                    <a:pt x="0" y="2260"/>
                  </a:lnTo>
                  <a:lnTo>
                    <a:pt x="0" y="2247"/>
                  </a:lnTo>
                  <a:lnTo>
                    <a:pt x="7" y="2247"/>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61" name="Freeform 51"/>
            <p:cNvSpPr>
              <a:spLocks noEditPoints="1"/>
            </p:cNvSpPr>
            <p:nvPr/>
          </p:nvSpPr>
          <p:spPr bwMode="auto">
            <a:xfrm>
              <a:off x="2607698" y="1501933"/>
              <a:ext cx="7579" cy="3691784"/>
            </a:xfrm>
            <a:custGeom>
              <a:avLst/>
              <a:gdLst>
                <a:gd name="T0" fmla="*/ 0 w 7"/>
                <a:gd name="T1" fmla="*/ 0 h 2260"/>
                <a:gd name="T2" fmla="*/ 0 w 7"/>
                <a:gd name="T3" fmla="*/ 71 h 2260"/>
                <a:gd name="T4" fmla="*/ 7 w 7"/>
                <a:gd name="T5" fmla="*/ 116 h 2260"/>
                <a:gd name="T6" fmla="*/ 7 w 7"/>
                <a:gd name="T7" fmla="*/ 135 h 2260"/>
                <a:gd name="T8" fmla="*/ 7 w 7"/>
                <a:gd name="T9" fmla="*/ 135 h 2260"/>
                <a:gd name="T10" fmla="*/ 0 w 7"/>
                <a:gd name="T11" fmla="*/ 180 h 2260"/>
                <a:gd name="T12" fmla="*/ 0 w 7"/>
                <a:gd name="T13" fmla="*/ 250 h 2260"/>
                <a:gd name="T14" fmla="*/ 7 w 7"/>
                <a:gd name="T15" fmla="*/ 295 h 2260"/>
                <a:gd name="T16" fmla="*/ 7 w 7"/>
                <a:gd name="T17" fmla="*/ 315 h 2260"/>
                <a:gd name="T18" fmla="*/ 7 w 7"/>
                <a:gd name="T19" fmla="*/ 315 h 2260"/>
                <a:gd name="T20" fmla="*/ 0 w 7"/>
                <a:gd name="T21" fmla="*/ 359 h 2260"/>
                <a:gd name="T22" fmla="*/ 0 w 7"/>
                <a:gd name="T23" fmla="*/ 430 h 2260"/>
                <a:gd name="T24" fmla="*/ 7 w 7"/>
                <a:gd name="T25" fmla="*/ 475 h 2260"/>
                <a:gd name="T26" fmla="*/ 7 w 7"/>
                <a:gd name="T27" fmla="*/ 494 h 2260"/>
                <a:gd name="T28" fmla="*/ 7 w 7"/>
                <a:gd name="T29" fmla="*/ 494 h 2260"/>
                <a:gd name="T30" fmla="*/ 0 w 7"/>
                <a:gd name="T31" fmla="*/ 539 h 2260"/>
                <a:gd name="T32" fmla="*/ 0 w 7"/>
                <a:gd name="T33" fmla="*/ 610 h 2260"/>
                <a:gd name="T34" fmla="*/ 7 w 7"/>
                <a:gd name="T35" fmla="*/ 655 h 2260"/>
                <a:gd name="T36" fmla="*/ 7 w 7"/>
                <a:gd name="T37" fmla="*/ 674 h 2260"/>
                <a:gd name="T38" fmla="*/ 7 w 7"/>
                <a:gd name="T39" fmla="*/ 674 h 2260"/>
                <a:gd name="T40" fmla="*/ 0 w 7"/>
                <a:gd name="T41" fmla="*/ 719 h 2260"/>
                <a:gd name="T42" fmla="*/ 0 w 7"/>
                <a:gd name="T43" fmla="*/ 790 h 2260"/>
                <a:gd name="T44" fmla="*/ 7 w 7"/>
                <a:gd name="T45" fmla="*/ 835 h 2260"/>
                <a:gd name="T46" fmla="*/ 7 w 7"/>
                <a:gd name="T47" fmla="*/ 854 h 2260"/>
                <a:gd name="T48" fmla="*/ 7 w 7"/>
                <a:gd name="T49" fmla="*/ 854 h 2260"/>
                <a:gd name="T50" fmla="*/ 0 w 7"/>
                <a:gd name="T51" fmla="*/ 899 h 2260"/>
                <a:gd name="T52" fmla="*/ 0 w 7"/>
                <a:gd name="T53" fmla="*/ 969 h 2260"/>
                <a:gd name="T54" fmla="*/ 7 w 7"/>
                <a:gd name="T55" fmla="*/ 1014 h 2260"/>
                <a:gd name="T56" fmla="*/ 7 w 7"/>
                <a:gd name="T57" fmla="*/ 1034 h 2260"/>
                <a:gd name="T58" fmla="*/ 7 w 7"/>
                <a:gd name="T59" fmla="*/ 1034 h 2260"/>
                <a:gd name="T60" fmla="*/ 0 w 7"/>
                <a:gd name="T61" fmla="*/ 1078 h 2260"/>
                <a:gd name="T62" fmla="*/ 0 w 7"/>
                <a:gd name="T63" fmla="*/ 1149 h 2260"/>
                <a:gd name="T64" fmla="*/ 7 w 7"/>
                <a:gd name="T65" fmla="*/ 1194 h 2260"/>
                <a:gd name="T66" fmla="*/ 7 w 7"/>
                <a:gd name="T67" fmla="*/ 1213 h 2260"/>
                <a:gd name="T68" fmla="*/ 7 w 7"/>
                <a:gd name="T69" fmla="*/ 1213 h 2260"/>
                <a:gd name="T70" fmla="*/ 0 w 7"/>
                <a:gd name="T71" fmla="*/ 1258 h 2260"/>
                <a:gd name="T72" fmla="*/ 0 w 7"/>
                <a:gd name="T73" fmla="*/ 1329 h 2260"/>
                <a:gd name="T74" fmla="*/ 7 w 7"/>
                <a:gd name="T75" fmla="*/ 1374 h 2260"/>
                <a:gd name="T76" fmla="*/ 7 w 7"/>
                <a:gd name="T77" fmla="*/ 1393 h 2260"/>
                <a:gd name="T78" fmla="*/ 7 w 7"/>
                <a:gd name="T79" fmla="*/ 1393 h 2260"/>
                <a:gd name="T80" fmla="*/ 0 w 7"/>
                <a:gd name="T81" fmla="*/ 1438 h 2260"/>
                <a:gd name="T82" fmla="*/ 0 w 7"/>
                <a:gd name="T83" fmla="*/ 1509 h 2260"/>
                <a:gd name="T84" fmla="*/ 7 w 7"/>
                <a:gd name="T85" fmla="*/ 1553 h 2260"/>
                <a:gd name="T86" fmla="*/ 7 w 7"/>
                <a:gd name="T87" fmla="*/ 1573 h 2260"/>
                <a:gd name="T88" fmla="*/ 7 w 7"/>
                <a:gd name="T89" fmla="*/ 1573 h 2260"/>
                <a:gd name="T90" fmla="*/ 0 w 7"/>
                <a:gd name="T91" fmla="*/ 1618 h 2260"/>
                <a:gd name="T92" fmla="*/ 0 w 7"/>
                <a:gd name="T93" fmla="*/ 1688 h 2260"/>
                <a:gd name="T94" fmla="*/ 7 w 7"/>
                <a:gd name="T95" fmla="*/ 1733 h 2260"/>
                <a:gd name="T96" fmla="*/ 7 w 7"/>
                <a:gd name="T97" fmla="*/ 1752 h 2260"/>
                <a:gd name="T98" fmla="*/ 7 w 7"/>
                <a:gd name="T99" fmla="*/ 1752 h 2260"/>
                <a:gd name="T100" fmla="*/ 0 w 7"/>
                <a:gd name="T101" fmla="*/ 1797 h 2260"/>
                <a:gd name="T102" fmla="*/ 0 w 7"/>
                <a:gd name="T103" fmla="*/ 1868 h 2260"/>
                <a:gd name="T104" fmla="*/ 7 w 7"/>
                <a:gd name="T105" fmla="*/ 1913 h 2260"/>
                <a:gd name="T106" fmla="*/ 7 w 7"/>
                <a:gd name="T107" fmla="*/ 1932 h 2260"/>
                <a:gd name="T108" fmla="*/ 7 w 7"/>
                <a:gd name="T109" fmla="*/ 1932 h 2260"/>
                <a:gd name="T110" fmla="*/ 0 w 7"/>
                <a:gd name="T111" fmla="*/ 1977 h 2260"/>
                <a:gd name="T112" fmla="*/ 0 w 7"/>
                <a:gd name="T113" fmla="*/ 2048 h 2260"/>
                <a:gd name="T114" fmla="*/ 7 w 7"/>
                <a:gd name="T115" fmla="*/ 2093 h 2260"/>
                <a:gd name="T116" fmla="*/ 7 w 7"/>
                <a:gd name="T117" fmla="*/ 2112 h 2260"/>
                <a:gd name="T118" fmla="*/ 7 w 7"/>
                <a:gd name="T119" fmla="*/ 2112 h 2260"/>
                <a:gd name="T120" fmla="*/ 0 w 7"/>
                <a:gd name="T121" fmla="*/ 2157 h 2260"/>
                <a:gd name="T122" fmla="*/ 0 w 7"/>
                <a:gd name="T123" fmla="*/ 2227 h 2260"/>
                <a:gd name="T124" fmla="*/ 7 w 7"/>
                <a:gd name="T125" fmla="*/ 2260 h 2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 h="2260">
                  <a:moveTo>
                    <a:pt x="7" y="0"/>
                  </a:moveTo>
                  <a:lnTo>
                    <a:pt x="7" y="26"/>
                  </a:lnTo>
                  <a:lnTo>
                    <a:pt x="0" y="26"/>
                  </a:lnTo>
                  <a:lnTo>
                    <a:pt x="0" y="0"/>
                  </a:lnTo>
                  <a:lnTo>
                    <a:pt x="7" y="0"/>
                  </a:lnTo>
                  <a:close/>
                  <a:moveTo>
                    <a:pt x="7" y="45"/>
                  </a:moveTo>
                  <a:lnTo>
                    <a:pt x="7" y="71"/>
                  </a:lnTo>
                  <a:lnTo>
                    <a:pt x="0" y="71"/>
                  </a:lnTo>
                  <a:lnTo>
                    <a:pt x="0" y="45"/>
                  </a:lnTo>
                  <a:lnTo>
                    <a:pt x="7" y="45"/>
                  </a:lnTo>
                  <a:close/>
                  <a:moveTo>
                    <a:pt x="7" y="90"/>
                  </a:moveTo>
                  <a:lnTo>
                    <a:pt x="7" y="116"/>
                  </a:lnTo>
                  <a:lnTo>
                    <a:pt x="0" y="116"/>
                  </a:lnTo>
                  <a:lnTo>
                    <a:pt x="0" y="90"/>
                  </a:lnTo>
                  <a:lnTo>
                    <a:pt x="7" y="90"/>
                  </a:lnTo>
                  <a:close/>
                  <a:moveTo>
                    <a:pt x="7" y="135"/>
                  </a:moveTo>
                  <a:lnTo>
                    <a:pt x="7" y="160"/>
                  </a:lnTo>
                  <a:lnTo>
                    <a:pt x="0" y="160"/>
                  </a:lnTo>
                  <a:lnTo>
                    <a:pt x="0" y="135"/>
                  </a:lnTo>
                  <a:lnTo>
                    <a:pt x="7" y="135"/>
                  </a:lnTo>
                  <a:close/>
                  <a:moveTo>
                    <a:pt x="7" y="180"/>
                  </a:moveTo>
                  <a:lnTo>
                    <a:pt x="7" y="205"/>
                  </a:lnTo>
                  <a:lnTo>
                    <a:pt x="0" y="205"/>
                  </a:lnTo>
                  <a:lnTo>
                    <a:pt x="0" y="180"/>
                  </a:lnTo>
                  <a:lnTo>
                    <a:pt x="7" y="180"/>
                  </a:lnTo>
                  <a:close/>
                  <a:moveTo>
                    <a:pt x="7" y="225"/>
                  </a:moveTo>
                  <a:lnTo>
                    <a:pt x="7" y="250"/>
                  </a:lnTo>
                  <a:lnTo>
                    <a:pt x="0" y="250"/>
                  </a:lnTo>
                  <a:lnTo>
                    <a:pt x="0" y="225"/>
                  </a:lnTo>
                  <a:lnTo>
                    <a:pt x="7" y="225"/>
                  </a:lnTo>
                  <a:close/>
                  <a:moveTo>
                    <a:pt x="7" y="270"/>
                  </a:moveTo>
                  <a:lnTo>
                    <a:pt x="7" y="295"/>
                  </a:lnTo>
                  <a:lnTo>
                    <a:pt x="0" y="295"/>
                  </a:lnTo>
                  <a:lnTo>
                    <a:pt x="0" y="270"/>
                  </a:lnTo>
                  <a:lnTo>
                    <a:pt x="7" y="270"/>
                  </a:lnTo>
                  <a:close/>
                  <a:moveTo>
                    <a:pt x="7" y="315"/>
                  </a:moveTo>
                  <a:lnTo>
                    <a:pt x="7" y="340"/>
                  </a:lnTo>
                  <a:lnTo>
                    <a:pt x="0" y="340"/>
                  </a:lnTo>
                  <a:lnTo>
                    <a:pt x="0" y="315"/>
                  </a:lnTo>
                  <a:lnTo>
                    <a:pt x="7" y="315"/>
                  </a:lnTo>
                  <a:close/>
                  <a:moveTo>
                    <a:pt x="7" y="359"/>
                  </a:moveTo>
                  <a:lnTo>
                    <a:pt x="7" y="385"/>
                  </a:lnTo>
                  <a:lnTo>
                    <a:pt x="0" y="385"/>
                  </a:lnTo>
                  <a:lnTo>
                    <a:pt x="0" y="359"/>
                  </a:lnTo>
                  <a:lnTo>
                    <a:pt x="7" y="359"/>
                  </a:lnTo>
                  <a:close/>
                  <a:moveTo>
                    <a:pt x="7" y="404"/>
                  </a:moveTo>
                  <a:lnTo>
                    <a:pt x="7" y="430"/>
                  </a:lnTo>
                  <a:lnTo>
                    <a:pt x="0" y="430"/>
                  </a:lnTo>
                  <a:lnTo>
                    <a:pt x="0" y="404"/>
                  </a:lnTo>
                  <a:lnTo>
                    <a:pt x="7" y="404"/>
                  </a:lnTo>
                  <a:close/>
                  <a:moveTo>
                    <a:pt x="7" y="449"/>
                  </a:moveTo>
                  <a:lnTo>
                    <a:pt x="7" y="475"/>
                  </a:lnTo>
                  <a:lnTo>
                    <a:pt x="0" y="475"/>
                  </a:lnTo>
                  <a:lnTo>
                    <a:pt x="0" y="449"/>
                  </a:lnTo>
                  <a:lnTo>
                    <a:pt x="7" y="449"/>
                  </a:lnTo>
                  <a:close/>
                  <a:moveTo>
                    <a:pt x="7" y="494"/>
                  </a:moveTo>
                  <a:lnTo>
                    <a:pt x="7" y="520"/>
                  </a:lnTo>
                  <a:lnTo>
                    <a:pt x="0" y="520"/>
                  </a:lnTo>
                  <a:lnTo>
                    <a:pt x="0" y="494"/>
                  </a:lnTo>
                  <a:lnTo>
                    <a:pt x="7" y="494"/>
                  </a:lnTo>
                  <a:close/>
                  <a:moveTo>
                    <a:pt x="7" y="539"/>
                  </a:moveTo>
                  <a:lnTo>
                    <a:pt x="7" y="565"/>
                  </a:lnTo>
                  <a:lnTo>
                    <a:pt x="0" y="565"/>
                  </a:lnTo>
                  <a:lnTo>
                    <a:pt x="0" y="539"/>
                  </a:lnTo>
                  <a:lnTo>
                    <a:pt x="7" y="539"/>
                  </a:lnTo>
                  <a:close/>
                  <a:moveTo>
                    <a:pt x="7" y="584"/>
                  </a:moveTo>
                  <a:lnTo>
                    <a:pt x="7" y="610"/>
                  </a:lnTo>
                  <a:lnTo>
                    <a:pt x="0" y="610"/>
                  </a:lnTo>
                  <a:lnTo>
                    <a:pt x="0" y="584"/>
                  </a:lnTo>
                  <a:lnTo>
                    <a:pt x="7" y="584"/>
                  </a:lnTo>
                  <a:close/>
                  <a:moveTo>
                    <a:pt x="7" y="629"/>
                  </a:moveTo>
                  <a:lnTo>
                    <a:pt x="7" y="655"/>
                  </a:lnTo>
                  <a:lnTo>
                    <a:pt x="0" y="655"/>
                  </a:lnTo>
                  <a:lnTo>
                    <a:pt x="0" y="629"/>
                  </a:lnTo>
                  <a:lnTo>
                    <a:pt x="7" y="629"/>
                  </a:lnTo>
                  <a:close/>
                  <a:moveTo>
                    <a:pt x="7" y="674"/>
                  </a:moveTo>
                  <a:lnTo>
                    <a:pt x="7" y="700"/>
                  </a:lnTo>
                  <a:lnTo>
                    <a:pt x="0" y="700"/>
                  </a:lnTo>
                  <a:lnTo>
                    <a:pt x="0" y="674"/>
                  </a:lnTo>
                  <a:lnTo>
                    <a:pt x="7" y="674"/>
                  </a:lnTo>
                  <a:close/>
                  <a:moveTo>
                    <a:pt x="7" y="719"/>
                  </a:moveTo>
                  <a:lnTo>
                    <a:pt x="7" y="745"/>
                  </a:lnTo>
                  <a:lnTo>
                    <a:pt x="0" y="745"/>
                  </a:lnTo>
                  <a:lnTo>
                    <a:pt x="0" y="719"/>
                  </a:lnTo>
                  <a:lnTo>
                    <a:pt x="7" y="719"/>
                  </a:lnTo>
                  <a:close/>
                  <a:moveTo>
                    <a:pt x="7" y="764"/>
                  </a:moveTo>
                  <a:lnTo>
                    <a:pt x="7" y="790"/>
                  </a:lnTo>
                  <a:lnTo>
                    <a:pt x="0" y="790"/>
                  </a:lnTo>
                  <a:lnTo>
                    <a:pt x="0" y="764"/>
                  </a:lnTo>
                  <a:lnTo>
                    <a:pt x="7" y="764"/>
                  </a:lnTo>
                  <a:close/>
                  <a:moveTo>
                    <a:pt x="7" y="809"/>
                  </a:moveTo>
                  <a:lnTo>
                    <a:pt x="7" y="835"/>
                  </a:lnTo>
                  <a:lnTo>
                    <a:pt x="0" y="835"/>
                  </a:lnTo>
                  <a:lnTo>
                    <a:pt x="0" y="809"/>
                  </a:lnTo>
                  <a:lnTo>
                    <a:pt x="7" y="809"/>
                  </a:lnTo>
                  <a:close/>
                  <a:moveTo>
                    <a:pt x="7" y="854"/>
                  </a:moveTo>
                  <a:lnTo>
                    <a:pt x="7" y="879"/>
                  </a:lnTo>
                  <a:lnTo>
                    <a:pt x="0" y="879"/>
                  </a:lnTo>
                  <a:lnTo>
                    <a:pt x="0" y="854"/>
                  </a:lnTo>
                  <a:lnTo>
                    <a:pt x="7" y="854"/>
                  </a:lnTo>
                  <a:close/>
                  <a:moveTo>
                    <a:pt x="7" y="899"/>
                  </a:moveTo>
                  <a:lnTo>
                    <a:pt x="7" y="924"/>
                  </a:lnTo>
                  <a:lnTo>
                    <a:pt x="0" y="924"/>
                  </a:lnTo>
                  <a:lnTo>
                    <a:pt x="0" y="899"/>
                  </a:lnTo>
                  <a:lnTo>
                    <a:pt x="7" y="899"/>
                  </a:lnTo>
                  <a:close/>
                  <a:moveTo>
                    <a:pt x="7" y="944"/>
                  </a:moveTo>
                  <a:lnTo>
                    <a:pt x="7" y="969"/>
                  </a:lnTo>
                  <a:lnTo>
                    <a:pt x="0" y="969"/>
                  </a:lnTo>
                  <a:lnTo>
                    <a:pt x="0" y="944"/>
                  </a:lnTo>
                  <a:lnTo>
                    <a:pt x="7" y="944"/>
                  </a:lnTo>
                  <a:close/>
                  <a:moveTo>
                    <a:pt x="7" y="989"/>
                  </a:moveTo>
                  <a:lnTo>
                    <a:pt x="7" y="1014"/>
                  </a:lnTo>
                  <a:lnTo>
                    <a:pt x="0" y="1014"/>
                  </a:lnTo>
                  <a:lnTo>
                    <a:pt x="0" y="989"/>
                  </a:lnTo>
                  <a:lnTo>
                    <a:pt x="7" y="989"/>
                  </a:lnTo>
                  <a:close/>
                  <a:moveTo>
                    <a:pt x="7" y="1034"/>
                  </a:moveTo>
                  <a:lnTo>
                    <a:pt x="7" y="1059"/>
                  </a:lnTo>
                  <a:lnTo>
                    <a:pt x="0" y="1059"/>
                  </a:lnTo>
                  <a:lnTo>
                    <a:pt x="0" y="1034"/>
                  </a:lnTo>
                  <a:lnTo>
                    <a:pt x="7" y="1034"/>
                  </a:lnTo>
                  <a:close/>
                  <a:moveTo>
                    <a:pt x="7" y="1078"/>
                  </a:moveTo>
                  <a:lnTo>
                    <a:pt x="7" y="1104"/>
                  </a:lnTo>
                  <a:lnTo>
                    <a:pt x="0" y="1104"/>
                  </a:lnTo>
                  <a:lnTo>
                    <a:pt x="0" y="1078"/>
                  </a:lnTo>
                  <a:lnTo>
                    <a:pt x="7" y="1078"/>
                  </a:lnTo>
                  <a:close/>
                  <a:moveTo>
                    <a:pt x="7" y="1123"/>
                  </a:moveTo>
                  <a:lnTo>
                    <a:pt x="7" y="1149"/>
                  </a:lnTo>
                  <a:lnTo>
                    <a:pt x="0" y="1149"/>
                  </a:lnTo>
                  <a:lnTo>
                    <a:pt x="0" y="1123"/>
                  </a:lnTo>
                  <a:lnTo>
                    <a:pt x="7" y="1123"/>
                  </a:lnTo>
                  <a:close/>
                  <a:moveTo>
                    <a:pt x="7" y="1168"/>
                  </a:moveTo>
                  <a:lnTo>
                    <a:pt x="7" y="1194"/>
                  </a:lnTo>
                  <a:lnTo>
                    <a:pt x="0" y="1194"/>
                  </a:lnTo>
                  <a:lnTo>
                    <a:pt x="0" y="1168"/>
                  </a:lnTo>
                  <a:lnTo>
                    <a:pt x="7" y="1168"/>
                  </a:lnTo>
                  <a:close/>
                  <a:moveTo>
                    <a:pt x="7" y="1213"/>
                  </a:moveTo>
                  <a:lnTo>
                    <a:pt x="7" y="1239"/>
                  </a:lnTo>
                  <a:lnTo>
                    <a:pt x="0" y="1239"/>
                  </a:lnTo>
                  <a:lnTo>
                    <a:pt x="0" y="1213"/>
                  </a:lnTo>
                  <a:lnTo>
                    <a:pt x="7" y="1213"/>
                  </a:lnTo>
                  <a:close/>
                  <a:moveTo>
                    <a:pt x="7" y="1258"/>
                  </a:moveTo>
                  <a:lnTo>
                    <a:pt x="7" y="1284"/>
                  </a:lnTo>
                  <a:lnTo>
                    <a:pt x="0" y="1284"/>
                  </a:lnTo>
                  <a:lnTo>
                    <a:pt x="0" y="1258"/>
                  </a:lnTo>
                  <a:lnTo>
                    <a:pt x="7" y="1258"/>
                  </a:lnTo>
                  <a:close/>
                  <a:moveTo>
                    <a:pt x="7" y="1303"/>
                  </a:moveTo>
                  <a:lnTo>
                    <a:pt x="7" y="1329"/>
                  </a:lnTo>
                  <a:lnTo>
                    <a:pt x="0" y="1329"/>
                  </a:lnTo>
                  <a:lnTo>
                    <a:pt x="0" y="1303"/>
                  </a:lnTo>
                  <a:lnTo>
                    <a:pt x="7" y="1303"/>
                  </a:lnTo>
                  <a:close/>
                  <a:moveTo>
                    <a:pt x="7" y="1348"/>
                  </a:moveTo>
                  <a:lnTo>
                    <a:pt x="7" y="1374"/>
                  </a:lnTo>
                  <a:lnTo>
                    <a:pt x="0" y="1374"/>
                  </a:lnTo>
                  <a:lnTo>
                    <a:pt x="0" y="1348"/>
                  </a:lnTo>
                  <a:lnTo>
                    <a:pt x="7" y="1348"/>
                  </a:lnTo>
                  <a:close/>
                  <a:moveTo>
                    <a:pt x="7" y="1393"/>
                  </a:moveTo>
                  <a:lnTo>
                    <a:pt x="7" y="1419"/>
                  </a:lnTo>
                  <a:lnTo>
                    <a:pt x="0" y="1419"/>
                  </a:lnTo>
                  <a:lnTo>
                    <a:pt x="0" y="1393"/>
                  </a:lnTo>
                  <a:lnTo>
                    <a:pt x="7" y="1393"/>
                  </a:lnTo>
                  <a:close/>
                  <a:moveTo>
                    <a:pt x="7" y="1438"/>
                  </a:moveTo>
                  <a:lnTo>
                    <a:pt x="7" y="1464"/>
                  </a:lnTo>
                  <a:lnTo>
                    <a:pt x="0" y="1464"/>
                  </a:lnTo>
                  <a:lnTo>
                    <a:pt x="0" y="1438"/>
                  </a:lnTo>
                  <a:lnTo>
                    <a:pt x="7" y="1438"/>
                  </a:lnTo>
                  <a:close/>
                  <a:moveTo>
                    <a:pt x="7" y="1483"/>
                  </a:moveTo>
                  <a:lnTo>
                    <a:pt x="7" y="1509"/>
                  </a:lnTo>
                  <a:lnTo>
                    <a:pt x="0" y="1509"/>
                  </a:lnTo>
                  <a:lnTo>
                    <a:pt x="0" y="1483"/>
                  </a:lnTo>
                  <a:lnTo>
                    <a:pt x="7" y="1483"/>
                  </a:lnTo>
                  <a:close/>
                  <a:moveTo>
                    <a:pt x="7" y="1528"/>
                  </a:moveTo>
                  <a:lnTo>
                    <a:pt x="7" y="1553"/>
                  </a:lnTo>
                  <a:lnTo>
                    <a:pt x="0" y="1553"/>
                  </a:lnTo>
                  <a:lnTo>
                    <a:pt x="0" y="1528"/>
                  </a:lnTo>
                  <a:lnTo>
                    <a:pt x="7" y="1528"/>
                  </a:lnTo>
                  <a:close/>
                  <a:moveTo>
                    <a:pt x="7" y="1573"/>
                  </a:moveTo>
                  <a:lnTo>
                    <a:pt x="7" y="1598"/>
                  </a:lnTo>
                  <a:lnTo>
                    <a:pt x="0" y="1598"/>
                  </a:lnTo>
                  <a:lnTo>
                    <a:pt x="0" y="1573"/>
                  </a:lnTo>
                  <a:lnTo>
                    <a:pt x="7" y="1573"/>
                  </a:lnTo>
                  <a:close/>
                  <a:moveTo>
                    <a:pt x="7" y="1618"/>
                  </a:moveTo>
                  <a:lnTo>
                    <a:pt x="7" y="1643"/>
                  </a:lnTo>
                  <a:lnTo>
                    <a:pt x="0" y="1643"/>
                  </a:lnTo>
                  <a:lnTo>
                    <a:pt x="0" y="1618"/>
                  </a:lnTo>
                  <a:lnTo>
                    <a:pt x="7" y="1618"/>
                  </a:lnTo>
                  <a:close/>
                  <a:moveTo>
                    <a:pt x="7" y="1663"/>
                  </a:moveTo>
                  <a:lnTo>
                    <a:pt x="7" y="1688"/>
                  </a:lnTo>
                  <a:lnTo>
                    <a:pt x="0" y="1688"/>
                  </a:lnTo>
                  <a:lnTo>
                    <a:pt x="0" y="1663"/>
                  </a:lnTo>
                  <a:lnTo>
                    <a:pt x="7" y="1663"/>
                  </a:lnTo>
                  <a:close/>
                  <a:moveTo>
                    <a:pt x="7" y="1708"/>
                  </a:moveTo>
                  <a:lnTo>
                    <a:pt x="7" y="1733"/>
                  </a:lnTo>
                  <a:lnTo>
                    <a:pt x="0" y="1733"/>
                  </a:lnTo>
                  <a:lnTo>
                    <a:pt x="0" y="1708"/>
                  </a:lnTo>
                  <a:lnTo>
                    <a:pt x="7" y="1708"/>
                  </a:lnTo>
                  <a:close/>
                  <a:moveTo>
                    <a:pt x="7" y="1752"/>
                  </a:moveTo>
                  <a:lnTo>
                    <a:pt x="7" y="1778"/>
                  </a:lnTo>
                  <a:lnTo>
                    <a:pt x="0" y="1778"/>
                  </a:lnTo>
                  <a:lnTo>
                    <a:pt x="0" y="1752"/>
                  </a:lnTo>
                  <a:lnTo>
                    <a:pt x="7" y="1752"/>
                  </a:lnTo>
                  <a:close/>
                  <a:moveTo>
                    <a:pt x="7" y="1797"/>
                  </a:moveTo>
                  <a:lnTo>
                    <a:pt x="7" y="1823"/>
                  </a:lnTo>
                  <a:lnTo>
                    <a:pt x="0" y="1823"/>
                  </a:lnTo>
                  <a:lnTo>
                    <a:pt x="0" y="1797"/>
                  </a:lnTo>
                  <a:lnTo>
                    <a:pt x="7" y="1797"/>
                  </a:lnTo>
                  <a:close/>
                  <a:moveTo>
                    <a:pt x="7" y="1842"/>
                  </a:moveTo>
                  <a:lnTo>
                    <a:pt x="7" y="1868"/>
                  </a:lnTo>
                  <a:lnTo>
                    <a:pt x="0" y="1868"/>
                  </a:lnTo>
                  <a:lnTo>
                    <a:pt x="0" y="1842"/>
                  </a:lnTo>
                  <a:lnTo>
                    <a:pt x="7" y="1842"/>
                  </a:lnTo>
                  <a:close/>
                  <a:moveTo>
                    <a:pt x="7" y="1887"/>
                  </a:moveTo>
                  <a:lnTo>
                    <a:pt x="7" y="1913"/>
                  </a:lnTo>
                  <a:lnTo>
                    <a:pt x="0" y="1913"/>
                  </a:lnTo>
                  <a:lnTo>
                    <a:pt x="0" y="1887"/>
                  </a:lnTo>
                  <a:lnTo>
                    <a:pt x="7" y="1887"/>
                  </a:lnTo>
                  <a:close/>
                  <a:moveTo>
                    <a:pt x="7" y="1932"/>
                  </a:moveTo>
                  <a:lnTo>
                    <a:pt x="7" y="1958"/>
                  </a:lnTo>
                  <a:lnTo>
                    <a:pt x="0" y="1958"/>
                  </a:lnTo>
                  <a:lnTo>
                    <a:pt x="0" y="1932"/>
                  </a:lnTo>
                  <a:lnTo>
                    <a:pt x="7" y="1932"/>
                  </a:lnTo>
                  <a:close/>
                  <a:moveTo>
                    <a:pt x="7" y="1977"/>
                  </a:moveTo>
                  <a:lnTo>
                    <a:pt x="7" y="2003"/>
                  </a:lnTo>
                  <a:lnTo>
                    <a:pt x="0" y="2003"/>
                  </a:lnTo>
                  <a:lnTo>
                    <a:pt x="0" y="1977"/>
                  </a:lnTo>
                  <a:lnTo>
                    <a:pt x="7" y="1977"/>
                  </a:lnTo>
                  <a:close/>
                  <a:moveTo>
                    <a:pt x="7" y="2022"/>
                  </a:moveTo>
                  <a:lnTo>
                    <a:pt x="7" y="2048"/>
                  </a:lnTo>
                  <a:lnTo>
                    <a:pt x="0" y="2048"/>
                  </a:lnTo>
                  <a:lnTo>
                    <a:pt x="0" y="2022"/>
                  </a:lnTo>
                  <a:lnTo>
                    <a:pt x="7" y="2022"/>
                  </a:lnTo>
                  <a:close/>
                  <a:moveTo>
                    <a:pt x="7" y="2067"/>
                  </a:moveTo>
                  <a:lnTo>
                    <a:pt x="7" y="2093"/>
                  </a:lnTo>
                  <a:lnTo>
                    <a:pt x="0" y="2093"/>
                  </a:lnTo>
                  <a:lnTo>
                    <a:pt x="0" y="2067"/>
                  </a:lnTo>
                  <a:lnTo>
                    <a:pt x="7" y="2067"/>
                  </a:lnTo>
                  <a:close/>
                  <a:moveTo>
                    <a:pt x="7" y="2112"/>
                  </a:moveTo>
                  <a:lnTo>
                    <a:pt x="7" y="2138"/>
                  </a:lnTo>
                  <a:lnTo>
                    <a:pt x="0" y="2138"/>
                  </a:lnTo>
                  <a:lnTo>
                    <a:pt x="0" y="2112"/>
                  </a:lnTo>
                  <a:lnTo>
                    <a:pt x="7" y="2112"/>
                  </a:lnTo>
                  <a:close/>
                  <a:moveTo>
                    <a:pt x="7" y="2157"/>
                  </a:moveTo>
                  <a:lnTo>
                    <a:pt x="7" y="2183"/>
                  </a:lnTo>
                  <a:lnTo>
                    <a:pt x="0" y="2183"/>
                  </a:lnTo>
                  <a:lnTo>
                    <a:pt x="0" y="2157"/>
                  </a:lnTo>
                  <a:lnTo>
                    <a:pt x="7" y="2157"/>
                  </a:lnTo>
                  <a:close/>
                  <a:moveTo>
                    <a:pt x="7" y="2202"/>
                  </a:moveTo>
                  <a:lnTo>
                    <a:pt x="7" y="2227"/>
                  </a:lnTo>
                  <a:lnTo>
                    <a:pt x="0" y="2227"/>
                  </a:lnTo>
                  <a:lnTo>
                    <a:pt x="0" y="2202"/>
                  </a:lnTo>
                  <a:lnTo>
                    <a:pt x="7" y="2202"/>
                  </a:lnTo>
                  <a:close/>
                  <a:moveTo>
                    <a:pt x="7" y="2247"/>
                  </a:moveTo>
                  <a:lnTo>
                    <a:pt x="7" y="2260"/>
                  </a:lnTo>
                  <a:lnTo>
                    <a:pt x="0" y="2260"/>
                  </a:lnTo>
                  <a:lnTo>
                    <a:pt x="0" y="2247"/>
                  </a:lnTo>
                  <a:lnTo>
                    <a:pt x="7" y="2247"/>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62" name="Freeform 52"/>
            <p:cNvSpPr>
              <a:spLocks noEditPoints="1"/>
            </p:cNvSpPr>
            <p:nvPr/>
          </p:nvSpPr>
          <p:spPr bwMode="auto">
            <a:xfrm>
              <a:off x="3497644" y="1501933"/>
              <a:ext cx="6496" cy="3691784"/>
            </a:xfrm>
            <a:custGeom>
              <a:avLst/>
              <a:gdLst>
                <a:gd name="T0" fmla="*/ 0 w 6"/>
                <a:gd name="T1" fmla="*/ 0 h 2260"/>
                <a:gd name="T2" fmla="*/ 0 w 6"/>
                <a:gd name="T3" fmla="*/ 71 h 2260"/>
                <a:gd name="T4" fmla="*/ 6 w 6"/>
                <a:gd name="T5" fmla="*/ 116 h 2260"/>
                <a:gd name="T6" fmla="*/ 6 w 6"/>
                <a:gd name="T7" fmla="*/ 135 h 2260"/>
                <a:gd name="T8" fmla="*/ 6 w 6"/>
                <a:gd name="T9" fmla="*/ 135 h 2260"/>
                <a:gd name="T10" fmla="*/ 0 w 6"/>
                <a:gd name="T11" fmla="*/ 180 h 2260"/>
                <a:gd name="T12" fmla="*/ 0 w 6"/>
                <a:gd name="T13" fmla="*/ 250 h 2260"/>
                <a:gd name="T14" fmla="*/ 6 w 6"/>
                <a:gd name="T15" fmla="*/ 295 h 2260"/>
                <a:gd name="T16" fmla="*/ 6 w 6"/>
                <a:gd name="T17" fmla="*/ 315 h 2260"/>
                <a:gd name="T18" fmla="*/ 6 w 6"/>
                <a:gd name="T19" fmla="*/ 315 h 2260"/>
                <a:gd name="T20" fmla="*/ 0 w 6"/>
                <a:gd name="T21" fmla="*/ 359 h 2260"/>
                <a:gd name="T22" fmla="*/ 0 w 6"/>
                <a:gd name="T23" fmla="*/ 430 h 2260"/>
                <a:gd name="T24" fmla="*/ 6 w 6"/>
                <a:gd name="T25" fmla="*/ 475 h 2260"/>
                <a:gd name="T26" fmla="*/ 6 w 6"/>
                <a:gd name="T27" fmla="*/ 494 h 2260"/>
                <a:gd name="T28" fmla="*/ 6 w 6"/>
                <a:gd name="T29" fmla="*/ 494 h 2260"/>
                <a:gd name="T30" fmla="*/ 0 w 6"/>
                <a:gd name="T31" fmla="*/ 539 h 2260"/>
                <a:gd name="T32" fmla="*/ 0 w 6"/>
                <a:gd name="T33" fmla="*/ 610 h 2260"/>
                <a:gd name="T34" fmla="*/ 6 w 6"/>
                <a:gd name="T35" fmla="*/ 655 h 2260"/>
                <a:gd name="T36" fmla="*/ 6 w 6"/>
                <a:gd name="T37" fmla="*/ 674 h 2260"/>
                <a:gd name="T38" fmla="*/ 6 w 6"/>
                <a:gd name="T39" fmla="*/ 674 h 2260"/>
                <a:gd name="T40" fmla="*/ 0 w 6"/>
                <a:gd name="T41" fmla="*/ 719 h 2260"/>
                <a:gd name="T42" fmla="*/ 0 w 6"/>
                <a:gd name="T43" fmla="*/ 790 h 2260"/>
                <a:gd name="T44" fmla="*/ 6 w 6"/>
                <a:gd name="T45" fmla="*/ 835 h 2260"/>
                <a:gd name="T46" fmla="*/ 6 w 6"/>
                <a:gd name="T47" fmla="*/ 854 h 2260"/>
                <a:gd name="T48" fmla="*/ 6 w 6"/>
                <a:gd name="T49" fmla="*/ 854 h 2260"/>
                <a:gd name="T50" fmla="*/ 0 w 6"/>
                <a:gd name="T51" fmla="*/ 899 h 2260"/>
                <a:gd name="T52" fmla="*/ 0 w 6"/>
                <a:gd name="T53" fmla="*/ 969 h 2260"/>
                <a:gd name="T54" fmla="*/ 6 w 6"/>
                <a:gd name="T55" fmla="*/ 1014 h 2260"/>
                <a:gd name="T56" fmla="*/ 6 w 6"/>
                <a:gd name="T57" fmla="*/ 1034 h 2260"/>
                <a:gd name="T58" fmla="*/ 6 w 6"/>
                <a:gd name="T59" fmla="*/ 1034 h 2260"/>
                <a:gd name="T60" fmla="*/ 0 w 6"/>
                <a:gd name="T61" fmla="*/ 1078 h 2260"/>
                <a:gd name="T62" fmla="*/ 0 w 6"/>
                <a:gd name="T63" fmla="*/ 1149 h 2260"/>
                <a:gd name="T64" fmla="*/ 6 w 6"/>
                <a:gd name="T65" fmla="*/ 1194 h 2260"/>
                <a:gd name="T66" fmla="*/ 6 w 6"/>
                <a:gd name="T67" fmla="*/ 1213 h 2260"/>
                <a:gd name="T68" fmla="*/ 6 w 6"/>
                <a:gd name="T69" fmla="*/ 1213 h 2260"/>
                <a:gd name="T70" fmla="*/ 0 w 6"/>
                <a:gd name="T71" fmla="*/ 1258 h 2260"/>
                <a:gd name="T72" fmla="*/ 0 w 6"/>
                <a:gd name="T73" fmla="*/ 1329 h 2260"/>
                <a:gd name="T74" fmla="*/ 6 w 6"/>
                <a:gd name="T75" fmla="*/ 1374 h 2260"/>
                <a:gd name="T76" fmla="*/ 6 w 6"/>
                <a:gd name="T77" fmla="*/ 1393 h 2260"/>
                <a:gd name="T78" fmla="*/ 6 w 6"/>
                <a:gd name="T79" fmla="*/ 1393 h 2260"/>
                <a:gd name="T80" fmla="*/ 0 w 6"/>
                <a:gd name="T81" fmla="*/ 1438 h 2260"/>
                <a:gd name="T82" fmla="*/ 0 w 6"/>
                <a:gd name="T83" fmla="*/ 1509 h 2260"/>
                <a:gd name="T84" fmla="*/ 6 w 6"/>
                <a:gd name="T85" fmla="*/ 1553 h 2260"/>
                <a:gd name="T86" fmla="*/ 6 w 6"/>
                <a:gd name="T87" fmla="*/ 1573 h 2260"/>
                <a:gd name="T88" fmla="*/ 6 w 6"/>
                <a:gd name="T89" fmla="*/ 1573 h 2260"/>
                <a:gd name="T90" fmla="*/ 0 w 6"/>
                <a:gd name="T91" fmla="*/ 1618 h 2260"/>
                <a:gd name="T92" fmla="*/ 0 w 6"/>
                <a:gd name="T93" fmla="*/ 1688 h 2260"/>
                <a:gd name="T94" fmla="*/ 6 w 6"/>
                <a:gd name="T95" fmla="*/ 1733 h 2260"/>
                <a:gd name="T96" fmla="*/ 6 w 6"/>
                <a:gd name="T97" fmla="*/ 1752 h 2260"/>
                <a:gd name="T98" fmla="*/ 6 w 6"/>
                <a:gd name="T99" fmla="*/ 1752 h 2260"/>
                <a:gd name="T100" fmla="*/ 0 w 6"/>
                <a:gd name="T101" fmla="*/ 1797 h 2260"/>
                <a:gd name="T102" fmla="*/ 0 w 6"/>
                <a:gd name="T103" fmla="*/ 1868 h 2260"/>
                <a:gd name="T104" fmla="*/ 6 w 6"/>
                <a:gd name="T105" fmla="*/ 1913 h 2260"/>
                <a:gd name="T106" fmla="*/ 6 w 6"/>
                <a:gd name="T107" fmla="*/ 1932 h 2260"/>
                <a:gd name="T108" fmla="*/ 6 w 6"/>
                <a:gd name="T109" fmla="*/ 1932 h 2260"/>
                <a:gd name="T110" fmla="*/ 0 w 6"/>
                <a:gd name="T111" fmla="*/ 1977 h 2260"/>
                <a:gd name="T112" fmla="*/ 0 w 6"/>
                <a:gd name="T113" fmla="*/ 2048 h 2260"/>
                <a:gd name="T114" fmla="*/ 6 w 6"/>
                <a:gd name="T115" fmla="*/ 2093 h 2260"/>
                <a:gd name="T116" fmla="*/ 6 w 6"/>
                <a:gd name="T117" fmla="*/ 2112 h 2260"/>
                <a:gd name="T118" fmla="*/ 6 w 6"/>
                <a:gd name="T119" fmla="*/ 2112 h 2260"/>
                <a:gd name="T120" fmla="*/ 0 w 6"/>
                <a:gd name="T121" fmla="*/ 2157 h 2260"/>
                <a:gd name="T122" fmla="*/ 0 w 6"/>
                <a:gd name="T123" fmla="*/ 2227 h 2260"/>
                <a:gd name="T124" fmla="*/ 6 w 6"/>
                <a:gd name="T125" fmla="*/ 2260 h 2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 h="2260">
                  <a:moveTo>
                    <a:pt x="6" y="0"/>
                  </a:moveTo>
                  <a:lnTo>
                    <a:pt x="6" y="26"/>
                  </a:lnTo>
                  <a:lnTo>
                    <a:pt x="0" y="26"/>
                  </a:lnTo>
                  <a:lnTo>
                    <a:pt x="0" y="0"/>
                  </a:lnTo>
                  <a:lnTo>
                    <a:pt x="6" y="0"/>
                  </a:lnTo>
                  <a:close/>
                  <a:moveTo>
                    <a:pt x="6" y="45"/>
                  </a:moveTo>
                  <a:lnTo>
                    <a:pt x="6" y="71"/>
                  </a:lnTo>
                  <a:lnTo>
                    <a:pt x="0" y="71"/>
                  </a:lnTo>
                  <a:lnTo>
                    <a:pt x="0" y="45"/>
                  </a:lnTo>
                  <a:lnTo>
                    <a:pt x="6" y="45"/>
                  </a:lnTo>
                  <a:close/>
                  <a:moveTo>
                    <a:pt x="6" y="90"/>
                  </a:moveTo>
                  <a:lnTo>
                    <a:pt x="6" y="116"/>
                  </a:lnTo>
                  <a:lnTo>
                    <a:pt x="0" y="116"/>
                  </a:lnTo>
                  <a:lnTo>
                    <a:pt x="0" y="90"/>
                  </a:lnTo>
                  <a:lnTo>
                    <a:pt x="6" y="90"/>
                  </a:lnTo>
                  <a:close/>
                  <a:moveTo>
                    <a:pt x="6" y="135"/>
                  </a:moveTo>
                  <a:lnTo>
                    <a:pt x="6" y="160"/>
                  </a:lnTo>
                  <a:lnTo>
                    <a:pt x="0" y="160"/>
                  </a:lnTo>
                  <a:lnTo>
                    <a:pt x="0" y="135"/>
                  </a:lnTo>
                  <a:lnTo>
                    <a:pt x="6" y="135"/>
                  </a:lnTo>
                  <a:close/>
                  <a:moveTo>
                    <a:pt x="6" y="180"/>
                  </a:moveTo>
                  <a:lnTo>
                    <a:pt x="6" y="205"/>
                  </a:lnTo>
                  <a:lnTo>
                    <a:pt x="0" y="205"/>
                  </a:lnTo>
                  <a:lnTo>
                    <a:pt x="0" y="180"/>
                  </a:lnTo>
                  <a:lnTo>
                    <a:pt x="6" y="180"/>
                  </a:lnTo>
                  <a:close/>
                  <a:moveTo>
                    <a:pt x="6" y="225"/>
                  </a:moveTo>
                  <a:lnTo>
                    <a:pt x="6" y="250"/>
                  </a:lnTo>
                  <a:lnTo>
                    <a:pt x="0" y="250"/>
                  </a:lnTo>
                  <a:lnTo>
                    <a:pt x="0" y="225"/>
                  </a:lnTo>
                  <a:lnTo>
                    <a:pt x="6" y="225"/>
                  </a:lnTo>
                  <a:close/>
                  <a:moveTo>
                    <a:pt x="6" y="270"/>
                  </a:moveTo>
                  <a:lnTo>
                    <a:pt x="6" y="295"/>
                  </a:lnTo>
                  <a:lnTo>
                    <a:pt x="0" y="295"/>
                  </a:lnTo>
                  <a:lnTo>
                    <a:pt x="0" y="270"/>
                  </a:lnTo>
                  <a:lnTo>
                    <a:pt x="6" y="270"/>
                  </a:lnTo>
                  <a:close/>
                  <a:moveTo>
                    <a:pt x="6" y="315"/>
                  </a:moveTo>
                  <a:lnTo>
                    <a:pt x="6" y="340"/>
                  </a:lnTo>
                  <a:lnTo>
                    <a:pt x="0" y="340"/>
                  </a:lnTo>
                  <a:lnTo>
                    <a:pt x="0" y="315"/>
                  </a:lnTo>
                  <a:lnTo>
                    <a:pt x="6" y="315"/>
                  </a:lnTo>
                  <a:close/>
                  <a:moveTo>
                    <a:pt x="6" y="359"/>
                  </a:moveTo>
                  <a:lnTo>
                    <a:pt x="6" y="385"/>
                  </a:lnTo>
                  <a:lnTo>
                    <a:pt x="0" y="385"/>
                  </a:lnTo>
                  <a:lnTo>
                    <a:pt x="0" y="359"/>
                  </a:lnTo>
                  <a:lnTo>
                    <a:pt x="6" y="359"/>
                  </a:lnTo>
                  <a:close/>
                  <a:moveTo>
                    <a:pt x="6" y="404"/>
                  </a:moveTo>
                  <a:lnTo>
                    <a:pt x="6" y="430"/>
                  </a:lnTo>
                  <a:lnTo>
                    <a:pt x="0" y="430"/>
                  </a:lnTo>
                  <a:lnTo>
                    <a:pt x="0" y="404"/>
                  </a:lnTo>
                  <a:lnTo>
                    <a:pt x="6" y="404"/>
                  </a:lnTo>
                  <a:close/>
                  <a:moveTo>
                    <a:pt x="6" y="449"/>
                  </a:moveTo>
                  <a:lnTo>
                    <a:pt x="6" y="475"/>
                  </a:lnTo>
                  <a:lnTo>
                    <a:pt x="0" y="475"/>
                  </a:lnTo>
                  <a:lnTo>
                    <a:pt x="0" y="449"/>
                  </a:lnTo>
                  <a:lnTo>
                    <a:pt x="6" y="449"/>
                  </a:lnTo>
                  <a:close/>
                  <a:moveTo>
                    <a:pt x="6" y="494"/>
                  </a:moveTo>
                  <a:lnTo>
                    <a:pt x="6" y="520"/>
                  </a:lnTo>
                  <a:lnTo>
                    <a:pt x="0" y="520"/>
                  </a:lnTo>
                  <a:lnTo>
                    <a:pt x="0" y="494"/>
                  </a:lnTo>
                  <a:lnTo>
                    <a:pt x="6" y="494"/>
                  </a:lnTo>
                  <a:close/>
                  <a:moveTo>
                    <a:pt x="6" y="539"/>
                  </a:moveTo>
                  <a:lnTo>
                    <a:pt x="6" y="565"/>
                  </a:lnTo>
                  <a:lnTo>
                    <a:pt x="0" y="565"/>
                  </a:lnTo>
                  <a:lnTo>
                    <a:pt x="0" y="539"/>
                  </a:lnTo>
                  <a:lnTo>
                    <a:pt x="6" y="539"/>
                  </a:lnTo>
                  <a:close/>
                  <a:moveTo>
                    <a:pt x="6" y="584"/>
                  </a:moveTo>
                  <a:lnTo>
                    <a:pt x="6" y="610"/>
                  </a:lnTo>
                  <a:lnTo>
                    <a:pt x="0" y="610"/>
                  </a:lnTo>
                  <a:lnTo>
                    <a:pt x="0" y="584"/>
                  </a:lnTo>
                  <a:lnTo>
                    <a:pt x="6" y="584"/>
                  </a:lnTo>
                  <a:close/>
                  <a:moveTo>
                    <a:pt x="6" y="629"/>
                  </a:moveTo>
                  <a:lnTo>
                    <a:pt x="6" y="655"/>
                  </a:lnTo>
                  <a:lnTo>
                    <a:pt x="0" y="655"/>
                  </a:lnTo>
                  <a:lnTo>
                    <a:pt x="0" y="629"/>
                  </a:lnTo>
                  <a:lnTo>
                    <a:pt x="6" y="629"/>
                  </a:lnTo>
                  <a:close/>
                  <a:moveTo>
                    <a:pt x="6" y="674"/>
                  </a:moveTo>
                  <a:lnTo>
                    <a:pt x="6" y="700"/>
                  </a:lnTo>
                  <a:lnTo>
                    <a:pt x="0" y="700"/>
                  </a:lnTo>
                  <a:lnTo>
                    <a:pt x="0" y="674"/>
                  </a:lnTo>
                  <a:lnTo>
                    <a:pt x="6" y="674"/>
                  </a:lnTo>
                  <a:close/>
                  <a:moveTo>
                    <a:pt x="6" y="719"/>
                  </a:moveTo>
                  <a:lnTo>
                    <a:pt x="6" y="745"/>
                  </a:lnTo>
                  <a:lnTo>
                    <a:pt x="0" y="745"/>
                  </a:lnTo>
                  <a:lnTo>
                    <a:pt x="0" y="719"/>
                  </a:lnTo>
                  <a:lnTo>
                    <a:pt x="6" y="719"/>
                  </a:lnTo>
                  <a:close/>
                  <a:moveTo>
                    <a:pt x="6" y="764"/>
                  </a:moveTo>
                  <a:lnTo>
                    <a:pt x="6" y="790"/>
                  </a:lnTo>
                  <a:lnTo>
                    <a:pt x="0" y="790"/>
                  </a:lnTo>
                  <a:lnTo>
                    <a:pt x="0" y="764"/>
                  </a:lnTo>
                  <a:lnTo>
                    <a:pt x="6" y="764"/>
                  </a:lnTo>
                  <a:close/>
                  <a:moveTo>
                    <a:pt x="6" y="809"/>
                  </a:moveTo>
                  <a:lnTo>
                    <a:pt x="6" y="835"/>
                  </a:lnTo>
                  <a:lnTo>
                    <a:pt x="0" y="835"/>
                  </a:lnTo>
                  <a:lnTo>
                    <a:pt x="0" y="809"/>
                  </a:lnTo>
                  <a:lnTo>
                    <a:pt x="6" y="809"/>
                  </a:lnTo>
                  <a:close/>
                  <a:moveTo>
                    <a:pt x="6" y="854"/>
                  </a:moveTo>
                  <a:lnTo>
                    <a:pt x="6" y="879"/>
                  </a:lnTo>
                  <a:lnTo>
                    <a:pt x="0" y="879"/>
                  </a:lnTo>
                  <a:lnTo>
                    <a:pt x="0" y="854"/>
                  </a:lnTo>
                  <a:lnTo>
                    <a:pt x="6" y="854"/>
                  </a:lnTo>
                  <a:close/>
                  <a:moveTo>
                    <a:pt x="6" y="899"/>
                  </a:moveTo>
                  <a:lnTo>
                    <a:pt x="6" y="924"/>
                  </a:lnTo>
                  <a:lnTo>
                    <a:pt x="0" y="924"/>
                  </a:lnTo>
                  <a:lnTo>
                    <a:pt x="0" y="899"/>
                  </a:lnTo>
                  <a:lnTo>
                    <a:pt x="6" y="899"/>
                  </a:lnTo>
                  <a:close/>
                  <a:moveTo>
                    <a:pt x="6" y="944"/>
                  </a:moveTo>
                  <a:lnTo>
                    <a:pt x="6" y="969"/>
                  </a:lnTo>
                  <a:lnTo>
                    <a:pt x="0" y="969"/>
                  </a:lnTo>
                  <a:lnTo>
                    <a:pt x="0" y="944"/>
                  </a:lnTo>
                  <a:lnTo>
                    <a:pt x="6" y="944"/>
                  </a:lnTo>
                  <a:close/>
                  <a:moveTo>
                    <a:pt x="6" y="989"/>
                  </a:moveTo>
                  <a:lnTo>
                    <a:pt x="6" y="1014"/>
                  </a:lnTo>
                  <a:lnTo>
                    <a:pt x="0" y="1014"/>
                  </a:lnTo>
                  <a:lnTo>
                    <a:pt x="0" y="989"/>
                  </a:lnTo>
                  <a:lnTo>
                    <a:pt x="6" y="989"/>
                  </a:lnTo>
                  <a:close/>
                  <a:moveTo>
                    <a:pt x="6" y="1034"/>
                  </a:moveTo>
                  <a:lnTo>
                    <a:pt x="6" y="1059"/>
                  </a:lnTo>
                  <a:lnTo>
                    <a:pt x="0" y="1059"/>
                  </a:lnTo>
                  <a:lnTo>
                    <a:pt x="0" y="1034"/>
                  </a:lnTo>
                  <a:lnTo>
                    <a:pt x="6" y="1034"/>
                  </a:lnTo>
                  <a:close/>
                  <a:moveTo>
                    <a:pt x="6" y="1078"/>
                  </a:moveTo>
                  <a:lnTo>
                    <a:pt x="6" y="1104"/>
                  </a:lnTo>
                  <a:lnTo>
                    <a:pt x="0" y="1104"/>
                  </a:lnTo>
                  <a:lnTo>
                    <a:pt x="0" y="1078"/>
                  </a:lnTo>
                  <a:lnTo>
                    <a:pt x="6" y="1078"/>
                  </a:lnTo>
                  <a:close/>
                  <a:moveTo>
                    <a:pt x="6" y="1123"/>
                  </a:moveTo>
                  <a:lnTo>
                    <a:pt x="6" y="1149"/>
                  </a:lnTo>
                  <a:lnTo>
                    <a:pt x="0" y="1149"/>
                  </a:lnTo>
                  <a:lnTo>
                    <a:pt x="0" y="1123"/>
                  </a:lnTo>
                  <a:lnTo>
                    <a:pt x="6" y="1123"/>
                  </a:lnTo>
                  <a:close/>
                  <a:moveTo>
                    <a:pt x="6" y="1168"/>
                  </a:moveTo>
                  <a:lnTo>
                    <a:pt x="6" y="1194"/>
                  </a:lnTo>
                  <a:lnTo>
                    <a:pt x="0" y="1194"/>
                  </a:lnTo>
                  <a:lnTo>
                    <a:pt x="0" y="1168"/>
                  </a:lnTo>
                  <a:lnTo>
                    <a:pt x="6" y="1168"/>
                  </a:lnTo>
                  <a:close/>
                  <a:moveTo>
                    <a:pt x="6" y="1213"/>
                  </a:moveTo>
                  <a:lnTo>
                    <a:pt x="6" y="1239"/>
                  </a:lnTo>
                  <a:lnTo>
                    <a:pt x="0" y="1239"/>
                  </a:lnTo>
                  <a:lnTo>
                    <a:pt x="0" y="1213"/>
                  </a:lnTo>
                  <a:lnTo>
                    <a:pt x="6" y="1213"/>
                  </a:lnTo>
                  <a:close/>
                  <a:moveTo>
                    <a:pt x="6" y="1258"/>
                  </a:moveTo>
                  <a:lnTo>
                    <a:pt x="6" y="1284"/>
                  </a:lnTo>
                  <a:lnTo>
                    <a:pt x="0" y="1284"/>
                  </a:lnTo>
                  <a:lnTo>
                    <a:pt x="0" y="1258"/>
                  </a:lnTo>
                  <a:lnTo>
                    <a:pt x="6" y="1258"/>
                  </a:lnTo>
                  <a:close/>
                  <a:moveTo>
                    <a:pt x="6" y="1303"/>
                  </a:moveTo>
                  <a:lnTo>
                    <a:pt x="6" y="1329"/>
                  </a:lnTo>
                  <a:lnTo>
                    <a:pt x="0" y="1329"/>
                  </a:lnTo>
                  <a:lnTo>
                    <a:pt x="0" y="1303"/>
                  </a:lnTo>
                  <a:lnTo>
                    <a:pt x="6" y="1303"/>
                  </a:lnTo>
                  <a:close/>
                  <a:moveTo>
                    <a:pt x="6" y="1348"/>
                  </a:moveTo>
                  <a:lnTo>
                    <a:pt x="6" y="1374"/>
                  </a:lnTo>
                  <a:lnTo>
                    <a:pt x="0" y="1374"/>
                  </a:lnTo>
                  <a:lnTo>
                    <a:pt x="0" y="1348"/>
                  </a:lnTo>
                  <a:lnTo>
                    <a:pt x="6" y="1348"/>
                  </a:lnTo>
                  <a:close/>
                  <a:moveTo>
                    <a:pt x="6" y="1393"/>
                  </a:moveTo>
                  <a:lnTo>
                    <a:pt x="6" y="1419"/>
                  </a:lnTo>
                  <a:lnTo>
                    <a:pt x="0" y="1419"/>
                  </a:lnTo>
                  <a:lnTo>
                    <a:pt x="0" y="1393"/>
                  </a:lnTo>
                  <a:lnTo>
                    <a:pt x="6" y="1393"/>
                  </a:lnTo>
                  <a:close/>
                  <a:moveTo>
                    <a:pt x="6" y="1438"/>
                  </a:moveTo>
                  <a:lnTo>
                    <a:pt x="6" y="1464"/>
                  </a:lnTo>
                  <a:lnTo>
                    <a:pt x="0" y="1464"/>
                  </a:lnTo>
                  <a:lnTo>
                    <a:pt x="0" y="1438"/>
                  </a:lnTo>
                  <a:lnTo>
                    <a:pt x="6" y="1438"/>
                  </a:lnTo>
                  <a:close/>
                  <a:moveTo>
                    <a:pt x="6" y="1483"/>
                  </a:moveTo>
                  <a:lnTo>
                    <a:pt x="6" y="1509"/>
                  </a:lnTo>
                  <a:lnTo>
                    <a:pt x="0" y="1509"/>
                  </a:lnTo>
                  <a:lnTo>
                    <a:pt x="0" y="1483"/>
                  </a:lnTo>
                  <a:lnTo>
                    <a:pt x="6" y="1483"/>
                  </a:lnTo>
                  <a:close/>
                  <a:moveTo>
                    <a:pt x="6" y="1528"/>
                  </a:moveTo>
                  <a:lnTo>
                    <a:pt x="6" y="1553"/>
                  </a:lnTo>
                  <a:lnTo>
                    <a:pt x="0" y="1553"/>
                  </a:lnTo>
                  <a:lnTo>
                    <a:pt x="0" y="1528"/>
                  </a:lnTo>
                  <a:lnTo>
                    <a:pt x="6" y="1528"/>
                  </a:lnTo>
                  <a:close/>
                  <a:moveTo>
                    <a:pt x="6" y="1573"/>
                  </a:moveTo>
                  <a:lnTo>
                    <a:pt x="6" y="1598"/>
                  </a:lnTo>
                  <a:lnTo>
                    <a:pt x="0" y="1598"/>
                  </a:lnTo>
                  <a:lnTo>
                    <a:pt x="0" y="1573"/>
                  </a:lnTo>
                  <a:lnTo>
                    <a:pt x="6" y="1573"/>
                  </a:lnTo>
                  <a:close/>
                  <a:moveTo>
                    <a:pt x="6" y="1618"/>
                  </a:moveTo>
                  <a:lnTo>
                    <a:pt x="6" y="1643"/>
                  </a:lnTo>
                  <a:lnTo>
                    <a:pt x="0" y="1643"/>
                  </a:lnTo>
                  <a:lnTo>
                    <a:pt x="0" y="1618"/>
                  </a:lnTo>
                  <a:lnTo>
                    <a:pt x="6" y="1618"/>
                  </a:lnTo>
                  <a:close/>
                  <a:moveTo>
                    <a:pt x="6" y="1663"/>
                  </a:moveTo>
                  <a:lnTo>
                    <a:pt x="6" y="1688"/>
                  </a:lnTo>
                  <a:lnTo>
                    <a:pt x="0" y="1688"/>
                  </a:lnTo>
                  <a:lnTo>
                    <a:pt x="0" y="1663"/>
                  </a:lnTo>
                  <a:lnTo>
                    <a:pt x="6" y="1663"/>
                  </a:lnTo>
                  <a:close/>
                  <a:moveTo>
                    <a:pt x="6" y="1708"/>
                  </a:moveTo>
                  <a:lnTo>
                    <a:pt x="6" y="1733"/>
                  </a:lnTo>
                  <a:lnTo>
                    <a:pt x="0" y="1733"/>
                  </a:lnTo>
                  <a:lnTo>
                    <a:pt x="0" y="1708"/>
                  </a:lnTo>
                  <a:lnTo>
                    <a:pt x="6" y="1708"/>
                  </a:lnTo>
                  <a:close/>
                  <a:moveTo>
                    <a:pt x="6" y="1752"/>
                  </a:moveTo>
                  <a:lnTo>
                    <a:pt x="6" y="1778"/>
                  </a:lnTo>
                  <a:lnTo>
                    <a:pt x="0" y="1778"/>
                  </a:lnTo>
                  <a:lnTo>
                    <a:pt x="0" y="1752"/>
                  </a:lnTo>
                  <a:lnTo>
                    <a:pt x="6" y="1752"/>
                  </a:lnTo>
                  <a:close/>
                  <a:moveTo>
                    <a:pt x="6" y="1797"/>
                  </a:moveTo>
                  <a:lnTo>
                    <a:pt x="6" y="1823"/>
                  </a:lnTo>
                  <a:lnTo>
                    <a:pt x="0" y="1823"/>
                  </a:lnTo>
                  <a:lnTo>
                    <a:pt x="0" y="1797"/>
                  </a:lnTo>
                  <a:lnTo>
                    <a:pt x="6" y="1797"/>
                  </a:lnTo>
                  <a:close/>
                  <a:moveTo>
                    <a:pt x="6" y="1842"/>
                  </a:moveTo>
                  <a:lnTo>
                    <a:pt x="6" y="1868"/>
                  </a:lnTo>
                  <a:lnTo>
                    <a:pt x="0" y="1868"/>
                  </a:lnTo>
                  <a:lnTo>
                    <a:pt x="0" y="1842"/>
                  </a:lnTo>
                  <a:lnTo>
                    <a:pt x="6" y="1842"/>
                  </a:lnTo>
                  <a:close/>
                  <a:moveTo>
                    <a:pt x="6" y="1887"/>
                  </a:moveTo>
                  <a:lnTo>
                    <a:pt x="6" y="1913"/>
                  </a:lnTo>
                  <a:lnTo>
                    <a:pt x="0" y="1913"/>
                  </a:lnTo>
                  <a:lnTo>
                    <a:pt x="0" y="1887"/>
                  </a:lnTo>
                  <a:lnTo>
                    <a:pt x="6" y="1887"/>
                  </a:lnTo>
                  <a:close/>
                  <a:moveTo>
                    <a:pt x="6" y="1932"/>
                  </a:moveTo>
                  <a:lnTo>
                    <a:pt x="6" y="1958"/>
                  </a:lnTo>
                  <a:lnTo>
                    <a:pt x="0" y="1958"/>
                  </a:lnTo>
                  <a:lnTo>
                    <a:pt x="0" y="1932"/>
                  </a:lnTo>
                  <a:lnTo>
                    <a:pt x="6" y="1932"/>
                  </a:lnTo>
                  <a:close/>
                  <a:moveTo>
                    <a:pt x="6" y="1977"/>
                  </a:moveTo>
                  <a:lnTo>
                    <a:pt x="6" y="2003"/>
                  </a:lnTo>
                  <a:lnTo>
                    <a:pt x="0" y="2003"/>
                  </a:lnTo>
                  <a:lnTo>
                    <a:pt x="0" y="1977"/>
                  </a:lnTo>
                  <a:lnTo>
                    <a:pt x="6" y="1977"/>
                  </a:lnTo>
                  <a:close/>
                  <a:moveTo>
                    <a:pt x="6" y="2022"/>
                  </a:moveTo>
                  <a:lnTo>
                    <a:pt x="6" y="2048"/>
                  </a:lnTo>
                  <a:lnTo>
                    <a:pt x="0" y="2048"/>
                  </a:lnTo>
                  <a:lnTo>
                    <a:pt x="0" y="2022"/>
                  </a:lnTo>
                  <a:lnTo>
                    <a:pt x="6" y="2022"/>
                  </a:lnTo>
                  <a:close/>
                  <a:moveTo>
                    <a:pt x="6" y="2067"/>
                  </a:moveTo>
                  <a:lnTo>
                    <a:pt x="6" y="2093"/>
                  </a:lnTo>
                  <a:lnTo>
                    <a:pt x="0" y="2093"/>
                  </a:lnTo>
                  <a:lnTo>
                    <a:pt x="0" y="2067"/>
                  </a:lnTo>
                  <a:lnTo>
                    <a:pt x="6" y="2067"/>
                  </a:lnTo>
                  <a:close/>
                  <a:moveTo>
                    <a:pt x="6" y="2112"/>
                  </a:moveTo>
                  <a:lnTo>
                    <a:pt x="6" y="2138"/>
                  </a:lnTo>
                  <a:lnTo>
                    <a:pt x="0" y="2138"/>
                  </a:lnTo>
                  <a:lnTo>
                    <a:pt x="0" y="2112"/>
                  </a:lnTo>
                  <a:lnTo>
                    <a:pt x="6" y="2112"/>
                  </a:lnTo>
                  <a:close/>
                  <a:moveTo>
                    <a:pt x="6" y="2157"/>
                  </a:moveTo>
                  <a:lnTo>
                    <a:pt x="6" y="2183"/>
                  </a:lnTo>
                  <a:lnTo>
                    <a:pt x="0" y="2183"/>
                  </a:lnTo>
                  <a:lnTo>
                    <a:pt x="0" y="2157"/>
                  </a:lnTo>
                  <a:lnTo>
                    <a:pt x="6" y="2157"/>
                  </a:lnTo>
                  <a:close/>
                  <a:moveTo>
                    <a:pt x="6" y="2202"/>
                  </a:moveTo>
                  <a:lnTo>
                    <a:pt x="6" y="2227"/>
                  </a:lnTo>
                  <a:lnTo>
                    <a:pt x="0" y="2227"/>
                  </a:lnTo>
                  <a:lnTo>
                    <a:pt x="0" y="2202"/>
                  </a:lnTo>
                  <a:lnTo>
                    <a:pt x="6" y="2202"/>
                  </a:lnTo>
                  <a:close/>
                  <a:moveTo>
                    <a:pt x="6" y="2247"/>
                  </a:moveTo>
                  <a:lnTo>
                    <a:pt x="6" y="2260"/>
                  </a:lnTo>
                  <a:lnTo>
                    <a:pt x="0" y="2260"/>
                  </a:lnTo>
                  <a:lnTo>
                    <a:pt x="0" y="2247"/>
                  </a:lnTo>
                  <a:lnTo>
                    <a:pt x="6" y="2247"/>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63" name="Freeform 53"/>
            <p:cNvSpPr>
              <a:spLocks noEditPoints="1"/>
            </p:cNvSpPr>
            <p:nvPr/>
          </p:nvSpPr>
          <p:spPr bwMode="auto">
            <a:xfrm>
              <a:off x="4441723" y="1501933"/>
              <a:ext cx="7579" cy="3691784"/>
            </a:xfrm>
            <a:custGeom>
              <a:avLst/>
              <a:gdLst>
                <a:gd name="T0" fmla="*/ 0 w 7"/>
                <a:gd name="T1" fmla="*/ 0 h 2260"/>
                <a:gd name="T2" fmla="*/ 0 w 7"/>
                <a:gd name="T3" fmla="*/ 71 h 2260"/>
                <a:gd name="T4" fmla="*/ 7 w 7"/>
                <a:gd name="T5" fmla="*/ 116 h 2260"/>
                <a:gd name="T6" fmla="*/ 7 w 7"/>
                <a:gd name="T7" fmla="*/ 135 h 2260"/>
                <a:gd name="T8" fmla="*/ 7 w 7"/>
                <a:gd name="T9" fmla="*/ 135 h 2260"/>
                <a:gd name="T10" fmla="*/ 0 w 7"/>
                <a:gd name="T11" fmla="*/ 180 h 2260"/>
                <a:gd name="T12" fmla="*/ 0 w 7"/>
                <a:gd name="T13" fmla="*/ 250 h 2260"/>
                <a:gd name="T14" fmla="*/ 7 w 7"/>
                <a:gd name="T15" fmla="*/ 295 h 2260"/>
                <a:gd name="T16" fmla="*/ 7 w 7"/>
                <a:gd name="T17" fmla="*/ 315 h 2260"/>
                <a:gd name="T18" fmla="*/ 7 w 7"/>
                <a:gd name="T19" fmla="*/ 315 h 2260"/>
                <a:gd name="T20" fmla="*/ 0 w 7"/>
                <a:gd name="T21" fmla="*/ 359 h 2260"/>
                <a:gd name="T22" fmla="*/ 0 w 7"/>
                <a:gd name="T23" fmla="*/ 430 h 2260"/>
                <a:gd name="T24" fmla="*/ 7 w 7"/>
                <a:gd name="T25" fmla="*/ 475 h 2260"/>
                <a:gd name="T26" fmla="*/ 7 w 7"/>
                <a:gd name="T27" fmla="*/ 494 h 2260"/>
                <a:gd name="T28" fmla="*/ 7 w 7"/>
                <a:gd name="T29" fmla="*/ 494 h 2260"/>
                <a:gd name="T30" fmla="*/ 0 w 7"/>
                <a:gd name="T31" fmla="*/ 539 h 2260"/>
                <a:gd name="T32" fmla="*/ 0 w 7"/>
                <a:gd name="T33" fmla="*/ 610 h 2260"/>
                <a:gd name="T34" fmla="*/ 7 w 7"/>
                <a:gd name="T35" fmla="*/ 655 h 2260"/>
                <a:gd name="T36" fmla="*/ 7 w 7"/>
                <a:gd name="T37" fmla="*/ 674 h 2260"/>
                <a:gd name="T38" fmla="*/ 7 w 7"/>
                <a:gd name="T39" fmla="*/ 674 h 2260"/>
                <a:gd name="T40" fmla="*/ 0 w 7"/>
                <a:gd name="T41" fmla="*/ 719 h 2260"/>
                <a:gd name="T42" fmla="*/ 0 w 7"/>
                <a:gd name="T43" fmla="*/ 790 h 2260"/>
                <a:gd name="T44" fmla="*/ 7 w 7"/>
                <a:gd name="T45" fmla="*/ 835 h 2260"/>
                <a:gd name="T46" fmla="*/ 7 w 7"/>
                <a:gd name="T47" fmla="*/ 854 h 2260"/>
                <a:gd name="T48" fmla="*/ 7 w 7"/>
                <a:gd name="T49" fmla="*/ 854 h 2260"/>
                <a:gd name="T50" fmla="*/ 0 w 7"/>
                <a:gd name="T51" fmla="*/ 899 h 2260"/>
                <a:gd name="T52" fmla="*/ 0 w 7"/>
                <a:gd name="T53" fmla="*/ 969 h 2260"/>
                <a:gd name="T54" fmla="*/ 7 w 7"/>
                <a:gd name="T55" fmla="*/ 1014 h 2260"/>
                <a:gd name="T56" fmla="*/ 7 w 7"/>
                <a:gd name="T57" fmla="*/ 1034 h 2260"/>
                <a:gd name="T58" fmla="*/ 7 w 7"/>
                <a:gd name="T59" fmla="*/ 1034 h 2260"/>
                <a:gd name="T60" fmla="*/ 0 w 7"/>
                <a:gd name="T61" fmla="*/ 1078 h 2260"/>
                <a:gd name="T62" fmla="*/ 0 w 7"/>
                <a:gd name="T63" fmla="*/ 1149 h 2260"/>
                <a:gd name="T64" fmla="*/ 7 w 7"/>
                <a:gd name="T65" fmla="*/ 1194 h 2260"/>
                <a:gd name="T66" fmla="*/ 7 w 7"/>
                <a:gd name="T67" fmla="*/ 1213 h 2260"/>
                <a:gd name="T68" fmla="*/ 7 w 7"/>
                <a:gd name="T69" fmla="*/ 1213 h 2260"/>
                <a:gd name="T70" fmla="*/ 0 w 7"/>
                <a:gd name="T71" fmla="*/ 1258 h 2260"/>
                <a:gd name="T72" fmla="*/ 0 w 7"/>
                <a:gd name="T73" fmla="*/ 1329 h 2260"/>
                <a:gd name="T74" fmla="*/ 7 w 7"/>
                <a:gd name="T75" fmla="*/ 1374 h 2260"/>
                <a:gd name="T76" fmla="*/ 7 w 7"/>
                <a:gd name="T77" fmla="*/ 1393 h 2260"/>
                <a:gd name="T78" fmla="*/ 7 w 7"/>
                <a:gd name="T79" fmla="*/ 1393 h 2260"/>
                <a:gd name="T80" fmla="*/ 0 w 7"/>
                <a:gd name="T81" fmla="*/ 1438 h 2260"/>
                <a:gd name="T82" fmla="*/ 0 w 7"/>
                <a:gd name="T83" fmla="*/ 1509 h 2260"/>
                <a:gd name="T84" fmla="*/ 7 w 7"/>
                <a:gd name="T85" fmla="*/ 1553 h 2260"/>
                <a:gd name="T86" fmla="*/ 7 w 7"/>
                <a:gd name="T87" fmla="*/ 1573 h 2260"/>
                <a:gd name="T88" fmla="*/ 7 w 7"/>
                <a:gd name="T89" fmla="*/ 1573 h 2260"/>
                <a:gd name="T90" fmla="*/ 0 w 7"/>
                <a:gd name="T91" fmla="*/ 1618 h 2260"/>
                <a:gd name="T92" fmla="*/ 0 w 7"/>
                <a:gd name="T93" fmla="*/ 1688 h 2260"/>
                <a:gd name="T94" fmla="*/ 7 w 7"/>
                <a:gd name="T95" fmla="*/ 1733 h 2260"/>
                <a:gd name="T96" fmla="*/ 7 w 7"/>
                <a:gd name="T97" fmla="*/ 1752 h 2260"/>
                <a:gd name="T98" fmla="*/ 7 w 7"/>
                <a:gd name="T99" fmla="*/ 1752 h 2260"/>
                <a:gd name="T100" fmla="*/ 0 w 7"/>
                <a:gd name="T101" fmla="*/ 1797 h 2260"/>
                <a:gd name="T102" fmla="*/ 0 w 7"/>
                <a:gd name="T103" fmla="*/ 1868 h 2260"/>
                <a:gd name="T104" fmla="*/ 7 w 7"/>
                <a:gd name="T105" fmla="*/ 1913 h 2260"/>
                <a:gd name="T106" fmla="*/ 7 w 7"/>
                <a:gd name="T107" fmla="*/ 1932 h 2260"/>
                <a:gd name="T108" fmla="*/ 7 w 7"/>
                <a:gd name="T109" fmla="*/ 1932 h 2260"/>
                <a:gd name="T110" fmla="*/ 0 w 7"/>
                <a:gd name="T111" fmla="*/ 1977 h 2260"/>
                <a:gd name="T112" fmla="*/ 0 w 7"/>
                <a:gd name="T113" fmla="*/ 2048 h 2260"/>
                <a:gd name="T114" fmla="*/ 7 w 7"/>
                <a:gd name="T115" fmla="*/ 2093 h 2260"/>
                <a:gd name="T116" fmla="*/ 7 w 7"/>
                <a:gd name="T117" fmla="*/ 2112 h 2260"/>
                <a:gd name="T118" fmla="*/ 7 w 7"/>
                <a:gd name="T119" fmla="*/ 2112 h 2260"/>
                <a:gd name="T120" fmla="*/ 0 w 7"/>
                <a:gd name="T121" fmla="*/ 2157 h 2260"/>
                <a:gd name="T122" fmla="*/ 0 w 7"/>
                <a:gd name="T123" fmla="*/ 2227 h 2260"/>
                <a:gd name="T124" fmla="*/ 7 w 7"/>
                <a:gd name="T125" fmla="*/ 2260 h 2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 h="2260">
                  <a:moveTo>
                    <a:pt x="7" y="0"/>
                  </a:moveTo>
                  <a:lnTo>
                    <a:pt x="7" y="26"/>
                  </a:lnTo>
                  <a:lnTo>
                    <a:pt x="0" y="26"/>
                  </a:lnTo>
                  <a:lnTo>
                    <a:pt x="0" y="0"/>
                  </a:lnTo>
                  <a:lnTo>
                    <a:pt x="7" y="0"/>
                  </a:lnTo>
                  <a:close/>
                  <a:moveTo>
                    <a:pt x="7" y="45"/>
                  </a:moveTo>
                  <a:lnTo>
                    <a:pt x="7" y="71"/>
                  </a:lnTo>
                  <a:lnTo>
                    <a:pt x="0" y="71"/>
                  </a:lnTo>
                  <a:lnTo>
                    <a:pt x="0" y="45"/>
                  </a:lnTo>
                  <a:lnTo>
                    <a:pt x="7" y="45"/>
                  </a:lnTo>
                  <a:close/>
                  <a:moveTo>
                    <a:pt x="7" y="90"/>
                  </a:moveTo>
                  <a:lnTo>
                    <a:pt x="7" y="116"/>
                  </a:lnTo>
                  <a:lnTo>
                    <a:pt x="0" y="116"/>
                  </a:lnTo>
                  <a:lnTo>
                    <a:pt x="0" y="90"/>
                  </a:lnTo>
                  <a:lnTo>
                    <a:pt x="7" y="90"/>
                  </a:lnTo>
                  <a:close/>
                  <a:moveTo>
                    <a:pt x="7" y="135"/>
                  </a:moveTo>
                  <a:lnTo>
                    <a:pt x="7" y="160"/>
                  </a:lnTo>
                  <a:lnTo>
                    <a:pt x="0" y="160"/>
                  </a:lnTo>
                  <a:lnTo>
                    <a:pt x="0" y="135"/>
                  </a:lnTo>
                  <a:lnTo>
                    <a:pt x="7" y="135"/>
                  </a:lnTo>
                  <a:close/>
                  <a:moveTo>
                    <a:pt x="7" y="180"/>
                  </a:moveTo>
                  <a:lnTo>
                    <a:pt x="7" y="205"/>
                  </a:lnTo>
                  <a:lnTo>
                    <a:pt x="0" y="205"/>
                  </a:lnTo>
                  <a:lnTo>
                    <a:pt x="0" y="180"/>
                  </a:lnTo>
                  <a:lnTo>
                    <a:pt x="7" y="180"/>
                  </a:lnTo>
                  <a:close/>
                  <a:moveTo>
                    <a:pt x="7" y="225"/>
                  </a:moveTo>
                  <a:lnTo>
                    <a:pt x="7" y="250"/>
                  </a:lnTo>
                  <a:lnTo>
                    <a:pt x="0" y="250"/>
                  </a:lnTo>
                  <a:lnTo>
                    <a:pt x="0" y="225"/>
                  </a:lnTo>
                  <a:lnTo>
                    <a:pt x="7" y="225"/>
                  </a:lnTo>
                  <a:close/>
                  <a:moveTo>
                    <a:pt x="7" y="270"/>
                  </a:moveTo>
                  <a:lnTo>
                    <a:pt x="7" y="295"/>
                  </a:lnTo>
                  <a:lnTo>
                    <a:pt x="0" y="295"/>
                  </a:lnTo>
                  <a:lnTo>
                    <a:pt x="0" y="270"/>
                  </a:lnTo>
                  <a:lnTo>
                    <a:pt x="7" y="270"/>
                  </a:lnTo>
                  <a:close/>
                  <a:moveTo>
                    <a:pt x="7" y="315"/>
                  </a:moveTo>
                  <a:lnTo>
                    <a:pt x="7" y="340"/>
                  </a:lnTo>
                  <a:lnTo>
                    <a:pt x="0" y="340"/>
                  </a:lnTo>
                  <a:lnTo>
                    <a:pt x="0" y="315"/>
                  </a:lnTo>
                  <a:lnTo>
                    <a:pt x="7" y="315"/>
                  </a:lnTo>
                  <a:close/>
                  <a:moveTo>
                    <a:pt x="7" y="359"/>
                  </a:moveTo>
                  <a:lnTo>
                    <a:pt x="7" y="385"/>
                  </a:lnTo>
                  <a:lnTo>
                    <a:pt x="0" y="385"/>
                  </a:lnTo>
                  <a:lnTo>
                    <a:pt x="0" y="359"/>
                  </a:lnTo>
                  <a:lnTo>
                    <a:pt x="7" y="359"/>
                  </a:lnTo>
                  <a:close/>
                  <a:moveTo>
                    <a:pt x="7" y="404"/>
                  </a:moveTo>
                  <a:lnTo>
                    <a:pt x="7" y="430"/>
                  </a:lnTo>
                  <a:lnTo>
                    <a:pt x="0" y="430"/>
                  </a:lnTo>
                  <a:lnTo>
                    <a:pt x="0" y="404"/>
                  </a:lnTo>
                  <a:lnTo>
                    <a:pt x="7" y="404"/>
                  </a:lnTo>
                  <a:close/>
                  <a:moveTo>
                    <a:pt x="7" y="449"/>
                  </a:moveTo>
                  <a:lnTo>
                    <a:pt x="7" y="475"/>
                  </a:lnTo>
                  <a:lnTo>
                    <a:pt x="0" y="475"/>
                  </a:lnTo>
                  <a:lnTo>
                    <a:pt x="0" y="449"/>
                  </a:lnTo>
                  <a:lnTo>
                    <a:pt x="7" y="449"/>
                  </a:lnTo>
                  <a:close/>
                  <a:moveTo>
                    <a:pt x="7" y="494"/>
                  </a:moveTo>
                  <a:lnTo>
                    <a:pt x="7" y="520"/>
                  </a:lnTo>
                  <a:lnTo>
                    <a:pt x="0" y="520"/>
                  </a:lnTo>
                  <a:lnTo>
                    <a:pt x="0" y="494"/>
                  </a:lnTo>
                  <a:lnTo>
                    <a:pt x="7" y="494"/>
                  </a:lnTo>
                  <a:close/>
                  <a:moveTo>
                    <a:pt x="7" y="539"/>
                  </a:moveTo>
                  <a:lnTo>
                    <a:pt x="7" y="565"/>
                  </a:lnTo>
                  <a:lnTo>
                    <a:pt x="0" y="565"/>
                  </a:lnTo>
                  <a:lnTo>
                    <a:pt x="0" y="539"/>
                  </a:lnTo>
                  <a:lnTo>
                    <a:pt x="7" y="539"/>
                  </a:lnTo>
                  <a:close/>
                  <a:moveTo>
                    <a:pt x="7" y="584"/>
                  </a:moveTo>
                  <a:lnTo>
                    <a:pt x="7" y="610"/>
                  </a:lnTo>
                  <a:lnTo>
                    <a:pt x="0" y="610"/>
                  </a:lnTo>
                  <a:lnTo>
                    <a:pt x="0" y="584"/>
                  </a:lnTo>
                  <a:lnTo>
                    <a:pt x="7" y="584"/>
                  </a:lnTo>
                  <a:close/>
                  <a:moveTo>
                    <a:pt x="7" y="629"/>
                  </a:moveTo>
                  <a:lnTo>
                    <a:pt x="7" y="655"/>
                  </a:lnTo>
                  <a:lnTo>
                    <a:pt x="0" y="655"/>
                  </a:lnTo>
                  <a:lnTo>
                    <a:pt x="0" y="629"/>
                  </a:lnTo>
                  <a:lnTo>
                    <a:pt x="7" y="629"/>
                  </a:lnTo>
                  <a:close/>
                  <a:moveTo>
                    <a:pt x="7" y="674"/>
                  </a:moveTo>
                  <a:lnTo>
                    <a:pt x="7" y="700"/>
                  </a:lnTo>
                  <a:lnTo>
                    <a:pt x="0" y="700"/>
                  </a:lnTo>
                  <a:lnTo>
                    <a:pt x="0" y="674"/>
                  </a:lnTo>
                  <a:lnTo>
                    <a:pt x="7" y="674"/>
                  </a:lnTo>
                  <a:close/>
                  <a:moveTo>
                    <a:pt x="7" y="719"/>
                  </a:moveTo>
                  <a:lnTo>
                    <a:pt x="7" y="745"/>
                  </a:lnTo>
                  <a:lnTo>
                    <a:pt x="0" y="745"/>
                  </a:lnTo>
                  <a:lnTo>
                    <a:pt x="0" y="719"/>
                  </a:lnTo>
                  <a:lnTo>
                    <a:pt x="7" y="719"/>
                  </a:lnTo>
                  <a:close/>
                  <a:moveTo>
                    <a:pt x="7" y="764"/>
                  </a:moveTo>
                  <a:lnTo>
                    <a:pt x="7" y="790"/>
                  </a:lnTo>
                  <a:lnTo>
                    <a:pt x="0" y="790"/>
                  </a:lnTo>
                  <a:lnTo>
                    <a:pt x="0" y="764"/>
                  </a:lnTo>
                  <a:lnTo>
                    <a:pt x="7" y="764"/>
                  </a:lnTo>
                  <a:close/>
                  <a:moveTo>
                    <a:pt x="7" y="809"/>
                  </a:moveTo>
                  <a:lnTo>
                    <a:pt x="7" y="835"/>
                  </a:lnTo>
                  <a:lnTo>
                    <a:pt x="0" y="835"/>
                  </a:lnTo>
                  <a:lnTo>
                    <a:pt x="0" y="809"/>
                  </a:lnTo>
                  <a:lnTo>
                    <a:pt x="7" y="809"/>
                  </a:lnTo>
                  <a:close/>
                  <a:moveTo>
                    <a:pt x="7" y="854"/>
                  </a:moveTo>
                  <a:lnTo>
                    <a:pt x="7" y="879"/>
                  </a:lnTo>
                  <a:lnTo>
                    <a:pt x="0" y="879"/>
                  </a:lnTo>
                  <a:lnTo>
                    <a:pt x="0" y="854"/>
                  </a:lnTo>
                  <a:lnTo>
                    <a:pt x="7" y="854"/>
                  </a:lnTo>
                  <a:close/>
                  <a:moveTo>
                    <a:pt x="7" y="899"/>
                  </a:moveTo>
                  <a:lnTo>
                    <a:pt x="7" y="924"/>
                  </a:lnTo>
                  <a:lnTo>
                    <a:pt x="0" y="924"/>
                  </a:lnTo>
                  <a:lnTo>
                    <a:pt x="0" y="899"/>
                  </a:lnTo>
                  <a:lnTo>
                    <a:pt x="7" y="899"/>
                  </a:lnTo>
                  <a:close/>
                  <a:moveTo>
                    <a:pt x="7" y="944"/>
                  </a:moveTo>
                  <a:lnTo>
                    <a:pt x="7" y="969"/>
                  </a:lnTo>
                  <a:lnTo>
                    <a:pt x="0" y="969"/>
                  </a:lnTo>
                  <a:lnTo>
                    <a:pt x="0" y="944"/>
                  </a:lnTo>
                  <a:lnTo>
                    <a:pt x="7" y="944"/>
                  </a:lnTo>
                  <a:close/>
                  <a:moveTo>
                    <a:pt x="7" y="989"/>
                  </a:moveTo>
                  <a:lnTo>
                    <a:pt x="7" y="1014"/>
                  </a:lnTo>
                  <a:lnTo>
                    <a:pt x="0" y="1014"/>
                  </a:lnTo>
                  <a:lnTo>
                    <a:pt x="0" y="989"/>
                  </a:lnTo>
                  <a:lnTo>
                    <a:pt x="7" y="989"/>
                  </a:lnTo>
                  <a:close/>
                  <a:moveTo>
                    <a:pt x="7" y="1034"/>
                  </a:moveTo>
                  <a:lnTo>
                    <a:pt x="7" y="1059"/>
                  </a:lnTo>
                  <a:lnTo>
                    <a:pt x="0" y="1059"/>
                  </a:lnTo>
                  <a:lnTo>
                    <a:pt x="0" y="1034"/>
                  </a:lnTo>
                  <a:lnTo>
                    <a:pt x="7" y="1034"/>
                  </a:lnTo>
                  <a:close/>
                  <a:moveTo>
                    <a:pt x="7" y="1078"/>
                  </a:moveTo>
                  <a:lnTo>
                    <a:pt x="7" y="1104"/>
                  </a:lnTo>
                  <a:lnTo>
                    <a:pt x="0" y="1104"/>
                  </a:lnTo>
                  <a:lnTo>
                    <a:pt x="0" y="1078"/>
                  </a:lnTo>
                  <a:lnTo>
                    <a:pt x="7" y="1078"/>
                  </a:lnTo>
                  <a:close/>
                  <a:moveTo>
                    <a:pt x="7" y="1123"/>
                  </a:moveTo>
                  <a:lnTo>
                    <a:pt x="7" y="1149"/>
                  </a:lnTo>
                  <a:lnTo>
                    <a:pt x="0" y="1149"/>
                  </a:lnTo>
                  <a:lnTo>
                    <a:pt x="0" y="1123"/>
                  </a:lnTo>
                  <a:lnTo>
                    <a:pt x="7" y="1123"/>
                  </a:lnTo>
                  <a:close/>
                  <a:moveTo>
                    <a:pt x="7" y="1168"/>
                  </a:moveTo>
                  <a:lnTo>
                    <a:pt x="7" y="1194"/>
                  </a:lnTo>
                  <a:lnTo>
                    <a:pt x="0" y="1194"/>
                  </a:lnTo>
                  <a:lnTo>
                    <a:pt x="0" y="1168"/>
                  </a:lnTo>
                  <a:lnTo>
                    <a:pt x="7" y="1168"/>
                  </a:lnTo>
                  <a:close/>
                  <a:moveTo>
                    <a:pt x="7" y="1213"/>
                  </a:moveTo>
                  <a:lnTo>
                    <a:pt x="7" y="1239"/>
                  </a:lnTo>
                  <a:lnTo>
                    <a:pt x="0" y="1239"/>
                  </a:lnTo>
                  <a:lnTo>
                    <a:pt x="0" y="1213"/>
                  </a:lnTo>
                  <a:lnTo>
                    <a:pt x="7" y="1213"/>
                  </a:lnTo>
                  <a:close/>
                  <a:moveTo>
                    <a:pt x="7" y="1258"/>
                  </a:moveTo>
                  <a:lnTo>
                    <a:pt x="7" y="1284"/>
                  </a:lnTo>
                  <a:lnTo>
                    <a:pt x="0" y="1284"/>
                  </a:lnTo>
                  <a:lnTo>
                    <a:pt x="0" y="1258"/>
                  </a:lnTo>
                  <a:lnTo>
                    <a:pt x="7" y="1258"/>
                  </a:lnTo>
                  <a:close/>
                  <a:moveTo>
                    <a:pt x="7" y="1303"/>
                  </a:moveTo>
                  <a:lnTo>
                    <a:pt x="7" y="1329"/>
                  </a:lnTo>
                  <a:lnTo>
                    <a:pt x="0" y="1329"/>
                  </a:lnTo>
                  <a:lnTo>
                    <a:pt x="0" y="1303"/>
                  </a:lnTo>
                  <a:lnTo>
                    <a:pt x="7" y="1303"/>
                  </a:lnTo>
                  <a:close/>
                  <a:moveTo>
                    <a:pt x="7" y="1348"/>
                  </a:moveTo>
                  <a:lnTo>
                    <a:pt x="7" y="1374"/>
                  </a:lnTo>
                  <a:lnTo>
                    <a:pt x="0" y="1374"/>
                  </a:lnTo>
                  <a:lnTo>
                    <a:pt x="0" y="1348"/>
                  </a:lnTo>
                  <a:lnTo>
                    <a:pt x="7" y="1348"/>
                  </a:lnTo>
                  <a:close/>
                  <a:moveTo>
                    <a:pt x="7" y="1393"/>
                  </a:moveTo>
                  <a:lnTo>
                    <a:pt x="7" y="1419"/>
                  </a:lnTo>
                  <a:lnTo>
                    <a:pt x="0" y="1419"/>
                  </a:lnTo>
                  <a:lnTo>
                    <a:pt x="0" y="1393"/>
                  </a:lnTo>
                  <a:lnTo>
                    <a:pt x="7" y="1393"/>
                  </a:lnTo>
                  <a:close/>
                  <a:moveTo>
                    <a:pt x="7" y="1438"/>
                  </a:moveTo>
                  <a:lnTo>
                    <a:pt x="7" y="1464"/>
                  </a:lnTo>
                  <a:lnTo>
                    <a:pt x="0" y="1464"/>
                  </a:lnTo>
                  <a:lnTo>
                    <a:pt x="0" y="1438"/>
                  </a:lnTo>
                  <a:lnTo>
                    <a:pt x="7" y="1438"/>
                  </a:lnTo>
                  <a:close/>
                  <a:moveTo>
                    <a:pt x="7" y="1483"/>
                  </a:moveTo>
                  <a:lnTo>
                    <a:pt x="7" y="1509"/>
                  </a:lnTo>
                  <a:lnTo>
                    <a:pt x="0" y="1509"/>
                  </a:lnTo>
                  <a:lnTo>
                    <a:pt x="0" y="1483"/>
                  </a:lnTo>
                  <a:lnTo>
                    <a:pt x="7" y="1483"/>
                  </a:lnTo>
                  <a:close/>
                  <a:moveTo>
                    <a:pt x="7" y="1528"/>
                  </a:moveTo>
                  <a:lnTo>
                    <a:pt x="7" y="1553"/>
                  </a:lnTo>
                  <a:lnTo>
                    <a:pt x="0" y="1553"/>
                  </a:lnTo>
                  <a:lnTo>
                    <a:pt x="0" y="1528"/>
                  </a:lnTo>
                  <a:lnTo>
                    <a:pt x="7" y="1528"/>
                  </a:lnTo>
                  <a:close/>
                  <a:moveTo>
                    <a:pt x="7" y="1573"/>
                  </a:moveTo>
                  <a:lnTo>
                    <a:pt x="7" y="1598"/>
                  </a:lnTo>
                  <a:lnTo>
                    <a:pt x="0" y="1598"/>
                  </a:lnTo>
                  <a:lnTo>
                    <a:pt x="0" y="1573"/>
                  </a:lnTo>
                  <a:lnTo>
                    <a:pt x="7" y="1573"/>
                  </a:lnTo>
                  <a:close/>
                  <a:moveTo>
                    <a:pt x="7" y="1618"/>
                  </a:moveTo>
                  <a:lnTo>
                    <a:pt x="7" y="1643"/>
                  </a:lnTo>
                  <a:lnTo>
                    <a:pt x="0" y="1643"/>
                  </a:lnTo>
                  <a:lnTo>
                    <a:pt x="0" y="1618"/>
                  </a:lnTo>
                  <a:lnTo>
                    <a:pt x="7" y="1618"/>
                  </a:lnTo>
                  <a:close/>
                  <a:moveTo>
                    <a:pt x="7" y="1663"/>
                  </a:moveTo>
                  <a:lnTo>
                    <a:pt x="7" y="1688"/>
                  </a:lnTo>
                  <a:lnTo>
                    <a:pt x="0" y="1688"/>
                  </a:lnTo>
                  <a:lnTo>
                    <a:pt x="0" y="1663"/>
                  </a:lnTo>
                  <a:lnTo>
                    <a:pt x="7" y="1663"/>
                  </a:lnTo>
                  <a:close/>
                  <a:moveTo>
                    <a:pt x="7" y="1708"/>
                  </a:moveTo>
                  <a:lnTo>
                    <a:pt x="7" y="1733"/>
                  </a:lnTo>
                  <a:lnTo>
                    <a:pt x="0" y="1733"/>
                  </a:lnTo>
                  <a:lnTo>
                    <a:pt x="0" y="1708"/>
                  </a:lnTo>
                  <a:lnTo>
                    <a:pt x="7" y="1708"/>
                  </a:lnTo>
                  <a:close/>
                  <a:moveTo>
                    <a:pt x="7" y="1752"/>
                  </a:moveTo>
                  <a:lnTo>
                    <a:pt x="7" y="1778"/>
                  </a:lnTo>
                  <a:lnTo>
                    <a:pt x="0" y="1778"/>
                  </a:lnTo>
                  <a:lnTo>
                    <a:pt x="0" y="1752"/>
                  </a:lnTo>
                  <a:lnTo>
                    <a:pt x="7" y="1752"/>
                  </a:lnTo>
                  <a:close/>
                  <a:moveTo>
                    <a:pt x="7" y="1797"/>
                  </a:moveTo>
                  <a:lnTo>
                    <a:pt x="7" y="1823"/>
                  </a:lnTo>
                  <a:lnTo>
                    <a:pt x="0" y="1823"/>
                  </a:lnTo>
                  <a:lnTo>
                    <a:pt x="0" y="1797"/>
                  </a:lnTo>
                  <a:lnTo>
                    <a:pt x="7" y="1797"/>
                  </a:lnTo>
                  <a:close/>
                  <a:moveTo>
                    <a:pt x="7" y="1842"/>
                  </a:moveTo>
                  <a:lnTo>
                    <a:pt x="7" y="1868"/>
                  </a:lnTo>
                  <a:lnTo>
                    <a:pt x="0" y="1868"/>
                  </a:lnTo>
                  <a:lnTo>
                    <a:pt x="0" y="1842"/>
                  </a:lnTo>
                  <a:lnTo>
                    <a:pt x="7" y="1842"/>
                  </a:lnTo>
                  <a:close/>
                  <a:moveTo>
                    <a:pt x="7" y="1887"/>
                  </a:moveTo>
                  <a:lnTo>
                    <a:pt x="7" y="1913"/>
                  </a:lnTo>
                  <a:lnTo>
                    <a:pt x="0" y="1913"/>
                  </a:lnTo>
                  <a:lnTo>
                    <a:pt x="0" y="1887"/>
                  </a:lnTo>
                  <a:lnTo>
                    <a:pt x="7" y="1887"/>
                  </a:lnTo>
                  <a:close/>
                  <a:moveTo>
                    <a:pt x="7" y="1932"/>
                  </a:moveTo>
                  <a:lnTo>
                    <a:pt x="7" y="1958"/>
                  </a:lnTo>
                  <a:lnTo>
                    <a:pt x="0" y="1958"/>
                  </a:lnTo>
                  <a:lnTo>
                    <a:pt x="0" y="1932"/>
                  </a:lnTo>
                  <a:lnTo>
                    <a:pt x="7" y="1932"/>
                  </a:lnTo>
                  <a:close/>
                  <a:moveTo>
                    <a:pt x="7" y="1977"/>
                  </a:moveTo>
                  <a:lnTo>
                    <a:pt x="7" y="2003"/>
                  </a:lnTo>
                  <a:lnTo>
                    <a:pt x="0" y="2003"/>
                  </a:lnTo>
                  <a:lnTo>
                    <a:pt x="0" y="1977"/>
                  </a:lnTo>
                  <a:lnTo>
                    <a:pt x="7" y="1977"/>
                  </a:lnTo>
                  <a:close/>
                  <a:moveTo>
                    <a:pt x="7" y="2022"/>
                  </a:moveTo>
                  <a:lnTo>
                    <a:pt x="7" y="2048"/>
                  </a:lnTo>
                  <a:lnTo>
                    <a:pt x="0" y="2048"/>
                  </a:lnTo>
                  <a:lnTo>
                    <a:pt x="0" y="2022"/>
                  </a:lnTo>
                  <a:lnTo>
                    <a:pt x="7" y="2022"/>
                  </a:lnTo>
                  <a:close/>
                  <a:moveTo>
                    <a:pt x="7" y="2067"/>
                  </a:moveTo>
                  <a:lnTo>
                    <a:pt x="7" y="2093"/>
                  </a:lnTo>
                  <a:lnTo>
                    <a:pt x="0" y="2093"/>
                  </a:lnTo>
                  <a:lnTo>
                    <a:pt x="0" y="2067"/>
                  </a:lnTo>
                  <a:lnTo>
                    <a:pt x="7" y="2067"/>
                  </a:lnTo>
                  <a:close/>
                  <a:moveTo>
                    <a:pt x="7" y="2112"/>
                  </a:moveTo>
                  <a:lnTo>
                    <a:pt x="7" y="2138"/>
                  </a:lnTo>
                  <a:lnTo>
                    <a:pt x="0" y="2138"/>
                  </a:lnTo>
                  <a:lnTo>
                    <a:pt x="0" y="2112"/>
                  </a:lnTo>
                  <a:lnTo>
                    <a:pt x="7" y="2112"/>
                  </a:lnTo>
                  <a:close/>
                  <a:moveTo>
                    <a:pt x="7" y="2157"/>
                  </a:moveTo>
                  <a:lnTo>
                    <a:pt x="7" y="2183"/>
                  </a:lnTo>
                  <a:lnTo>
                    <a:pt x="0" y="2183"/>
                  </a:lnTo>
                  <a:lnTo>
                    <a:pt x="0" y="2157"/>
                  </a:lnTo>
                  <a:lnTo>
                    <a:pt x="7" y="2157"/>
                  </a:lnTo>
                  <a:close/>
                  <a:moveTo>
                    <a:pt x="7" y="2202"/>
                  </a:moveTo>
                  <a:lnTo>
                    <a:pt x="7" y="2227"/>
                  </a:lnTo>
                  <a:lnTo>
                    <a:pt x="0" y="2227"/>
                  </a:lnTo>
                  <a:lnTo>
                    <a:pt x="0" y="2202"/>
                  </a:lnTo>
                  <a:lnTo>
                    <a:pt x="7" y="2202"/>
                  </a:lnTo>
                  <a:close/>
                  <a:moveTo>
                    <a:pt x="7" y="2247"/>
                  </a:moveTo>
                  <a:lnTo>
                    <a:pt x="7" y="2260"/>
                  </a:lnTo>
                  <a:lnTo>
                    <a:pt x="0" y="2260"/>
                  </a:lnTo>
                  <a:lnTo>
                    <a:pt x="0" y="2247"/>
                  </a:lnTo>
                  <a:lnTo>
                    <a:pt x="7" y="2247"/>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64" name="Freeform 54"/>
            <p:cNvSpPr>
              <a:spLocks noEditPoints="1"/>
            </p:cNvSpPr>
            <p:nvPr/>
          </p:nvSpPr>
          <p:spPr bwMode="auto">
            <a:xfrm>
              <a:off x="7414707" y="1501933"/>
              <a:ext cx="6496" cy="3691784"/>
            </a:xfrm>
            <a:custGeom>
              <a:avLst/>
              <a:gdLst>
                <a:gd name="T0" fmla="*/ 0 w 6"/>
                <a:gd name="T1" fmla="*/ 0 h 2260"/>
                <a:gd name="T2" fmla="*/ 0 w 6"/>
                <a:gd name="T3" fmla="*/ 71 h 2260"/>
                <a:gd name="T4" fmla="*/ 6 w 6"/>
                <a:gd name="T5" fmla="*/ 116 h 2260"/>
                <a:gd name="T6" fmla="*/ 6 w 6"/>
                <a:gd name="T7" fmla="*/ 135 h 2260"/>
                <a:gd name="T8" fmla="*/ 6 w 6"/>
                <a:gd name="T9" fmla="*/ 135 h 2260"/>
                <a:gd name="T10" fmla="*/ 0 w 6"/>
                <a:gd name="T11" fmla="*/ 180 h 2260"/>
                <a:gd name="T12" fmla="*/ 0 w 6"/>
                <a:gd name="T13" fmla="*/ 250 h 2260"/>
                <a:gd name="T14" fmla="*/ 6 w 6"/>
                <a:gd name="T15" fmla="*/ 295 h 2260"/>
                <a:gd name="T16" fmla="*/ 6 w 6"/>
                <a:gd name="T17" fmla="*/ 315 h 2260"/>
                <a:gd name="T18" fmla="*/ 6 w 6"/>
                <a:gd name="T19" fmla="*/ 315 h 2260"/>
                <a:gd name="T20" fmla="*/ 0 w 6"/>
                <a:gd name="T21" fmla="*/ 359 h 2260"/>
                <a:gd name="T22" fmla="*/ 0 w 6"/>
                <a:gd name="T23" fmla="*/ 430 h 2260"/>
                <a:gd name="T24" fmla="*/ 6 w 6"/>
                <a:gd name="T25" fmla="*/ 475 h 2260"/>
                <a:gd name="T26" fmla="*/ 6 w 6"/>
                <a:gd name="T27" fmla="*/ 494 h 2260"/>
                <a:gd name="T28" fmla="*/ 6 w 6"/>
                <a:gd name="T29" fmla="*/ 494 h 2260"/>
                <a:gd name="T30" fmla="*/ 0 w 6"/>
                <a:gd name="T31" fmla="*/ 539 h 2260"/>
                <a:gd name="T32" fmla="*/ 0 w 6"/>
                <a:gd name="T33" fmla="*/ 610 h 2260"/>
                <a:gd name="T34" fmla="*/ 6 w 6"/>
                <a:gd name="T35" fmla="*/ 655 h 2260"/>
                <a:gd name="T36" fmla="*/ 6 w 6"/>
                <a:gd name="T37" fmla="*/ 674 h 2260"/>
                <a:gd name="T38" fmla="*/ 6 w 6"/>
                <a:gd name="T39" fmla="*/ 674 h 2260"/>
                <a:gd name="T40" fmla="*/ 0 w 6"/>
                <a:gd name="T41" fmla="*/ 719 h 2260"/>
                <a:gd name="T42" fmla="*/ 0 w 6"/>
                <a:gd name="T43" fmla="*/ 790 h 2260"/>
                <a:gd name="T44" fmla="*/ 6 w 6"/>
                <a:gd name="T45" fmla="*/ 835 h 2260"/>
                <a:gd name="T46" fmla="*/ 6 w 6"/>
                <a:gd name="T47" fmla="*/ 854 h 2260"/>
                <a:gd name="T48" fmla="*/ 6 w 6"/>
                <a:gd name="T49" fmla="*/ 854 h 2260"/>
                <a:gd name="T50" fmla="*/ 0 w 6"/>
                <a:gd name="T51" fmla="*/ 899 h 2260"/>
                <a:gd name="T52" fmla="*/ 0 w 6"/>
                <a:gd name="T53" fmla="*/ 969 h 2260"/>
                <a:gd name="T54" fmla="*/ 6 w 6"/>
                <a:gd name="T55" fmla="*/ 1014 h 2260"/>
                <a:gd name="T56" fmla="*/ 6 w 6"/>
                <a:gd name="T57" fmla="*/ 1034 h 2260"/>
                <a:gd name="T58" fmla="*/ 6 w 6"/>
                <a:gd name="T59" fmla="*/ 1034 h 2260"/>
                <a:gd name="T60" fmla="*/ 0 w 6"/>
                <a:gd name="T61" fmla="*/ 1078 h 2260"/>
                <a:gd name="T62" fmla="*/ 0 w 6"/>
                <a:gd name="T63" fmla="*/ 1149 h 2260"/>
                <a:gd name="T64" fmla="*/ 6 w 6"/>
                <a:gd name="T65" fmla="*/ 1194 h 2260"/>
                <a:gd name="T66" fmla="*/ 6 w 6"/>
                <a:gd name="T67" fmla="*/ 1213 h 2260"/>
                <a:gd name="T68" fmla="*/ 6 w 6"/>
                <a:gd name="T69" fmla="*/ 1213 h 2260"/>
                <a:gd name="T70" fmla="*/ 0 w 6"/>
                <a:gd name="T71" fmla="*/ 1258 h 2260"/>
                <a:gd name="T72" fmla="*/ 0 w 6"/>
                <a:gd name="T73" fmla="*/ 1329 h 2260"/>
                <a:gd name="T74" fmla="*/ 6 w 6"/>
                <a:gd name="T75" fmla="*/ 1374 h 2260"/>
                <a:gd name="T76" fmla="*/ 6 w 6"/>
                <a:gd name="T77" fmla="*/ 1393 h 2260"/>
                <a:gd name="T78" fmla="*/ 6 w 6"/>
                <a:gd name="T79" fmla="*/ 1393 h 2260"/>
                <a:gd name="T80" fmla="*/ 0 w 6"/>
                <a:gd name="T81" fmla="*/ 1438 h 2260"/>
                <a:gd name="T82" fmla="*/ 0 w 6"/>
                <a:gd name="T83" fmla="*/ 1509 h 2260"/>
                <a:gd name="T84" fmla="*/ 6 w 6"/>
                <a:gd name="T85" fmla="*/ 1553 h 2260"/>
                <a:gd name="T86" fmla="*/ 6 w 6"/>
                <a:gd name="T87" fmla="*/ 1573 h 2260"/>
                <a:gd name="T88" fmla="*/ 6 w 6"/>
                <a:gd name="T89" fmla="*/ 1573 h 2260"/>
                <a:gd name="T90" fmla="*/ 0 w 6"/>
                <a:gd name="T91" fmla="*/ 1618 h 2260"/>
                <a:gd name="T92" fmla="*/ 0 w 6"/>
                <a:gd name="T93" fmla="*/ 1688 h 2260"/>
                <a:gd name="T94" fmla="*/ 6 w 6"/>
                <a:gd name="T95" fmla="*/ 1733 h 2260"/>
                <a:gd name="T96" fmla="*/ 6 w 6"/>
                <a:gd name="T97" fmla="*/ 1752 h 2260"/>
                <a:gd name="T98" fmla="*/ 6 w 6"/>
                <a:gd name="T99" fmla="*/ 1752 h 2260"/>
                <a:gd name="T100" fmla="*/ 0 w 6"/>
                <a:gd name="T101" fmla="*/ 1797 h 2260"/>
                <a:gd name="T102" fmla="*/ 0 w 6"/>
                <a:gd name="T103" fmla="*/ 1868 h 2260"/>
                <a:gd name="T104" fmla="*/ 6 w 6"/>
                <a:gd name="T105" fmla="*/ 1913 h 2260"/>
                <a:gd name="T106" fmla="*/ 6 w 6"/>
                <a:gd name="T107" fmla="*/ 1932 h 2260"/>
                <a:gd name="T108" fmla="*/ 6 w 6"/>
                <a:gd name="T109" fmla="*/ 1932 h 2260"/>
                <a:gd name="T110" fmla="*/ 0 w 6"/>
                <a:gd name="T111" fmla="*/ 1977 h 2260"/>
                <a:gd name="T112" fmla="*/ 0 w 6"/>
                <a:gd name="T113" fmla="*/ 2048 h 2260"/>
                <a:gd name="T114" fmla="*/ 6 w 6"/>
                <a:gd name="T115" fmla="*/ 2093 h 2260"/>
                <a:gd name="T116" fmla="*/ 6 w 6"/>
                <a:gd name="T117" fmla="*/ 2112 h 2260"/>
                <a:gd name="T118" fmla="*/ 6 w 6"/>
                <a:gd name="T119" fmla="*/ 2112 h 2260"/>
                <a:gd name="T120" fmla="*/ 0 w 6"/>
                <a:gd name="T121" fmla="*/ 2157 h 2260"/>
                <a:gd name="T122" fmla="*/ 0 w 6"/>
                <a:gd name="T123" fmla="*/ 2227 h 2260"/>
                <a:gd name="T124" fmla="*/ 6 w 6"/>
                <a:gd name="T125" fmla="*/ 2260 h 2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 h="2260">
                  <a:moveTo>
                    <a:pt x="6" y="0"/>
                  </a:moveTo>
                  <a:lnTo>
                    <a:pt x="6" y="26"/>
                  </a:lnTo>
                  <a:lnTo>
                    <a:pt x="0" y="26"/>
                  </a:lnTo>
                  <a:lnTo>
                    <a:pt x="0" y="0"/>
                  </a:lnTo>
                  <a:lnTo>
                    <a:pt x="6" y="0"/>
                  </a:lnTo>
                  <a:close/>
                  <a:moveTo>
                    <a:pt x="6" y="45"/>
                  </a:moveTo>
                  <a:lnTo>
                    <a:pt x="6" y="71"/>
                  </a:lnTo>
                  <a:lnTo>
                    <a:pt x="0" y="71"/>
                  </a:lnTo>
                  <a:lnTo>
                    <a:pt x="0" y="45"/>
                  </a:lnTo>
                  <a:lnTo>
                    <a:pt x="6" y="45"/>
                  </a:lnTo>
                  <a:close/>
                  <a:moveTo>
                    <a:pt x="6" y="90"/>
                  </a:moveTo>
                  <a:lnTo>
                    <a:pt x="6" y="116"/>
                  </a:lnTo>
                  <a:lnTo>
                    <a:pt x="0" y="116"/>
                  </a:lnTo>
                  <a:lnTo>
                    <a:pt x="0" y="90"/>
                  </a:lnTo>
                  <a:lnTo>
                    <a:pt x="6" y="90"/>
                  </a:lnTo>
                  <a:close/>
                  <a:moveTo>
                    <a:pt x="6" y="135"/>
                  </a:moveTo>
                  <a:lnTo>
                    <a:pt x="6" y="160"/>
                  </a:lnTo>
                  <a:lnTo>
                    <a:pt x="0" y="160"/>
                  </a:lnTo>
                  <a:lnTo>
                    <a:pt x="0" y="135"/>
                  </a:lnTo>
                  <a:lnTo>
                    <a:pt x="6" y="135"/>
                  </a:lnTo>
                  <a:close/>
                  <a:moveTo>
                    <a:pt x="6" y="180"/>
                  </a:moveTo>
                  <a:lnTo>
                    <a:pt x="6" y="205"/>
                  </a:lnTo>
                  <a:lnTo>
                    <a:pt x="0" y="205"/>
                  </a:lnTo>
                  <a:lnTo>
                    <a:pt x="0" y="180"/>
                  </a:lnTo>
                  <a:lnTo>
                    <a:pt x="6" y="180"/>
                  </a:lnTo>
                  <a:close/>
                  <a:moveTo>
                    <a:pt x="6" y="225"/>
                  </a:moveTo>
                  <a:lnTo>
                    <a:pt x="6" y="250"/>
                  </a:lnTo>
                  <a:lnTo>
                    <a:pt x="0" y="250"/>
                  </a:lnTo>
                  <a:lnTo>
                    <a:pt x="0" y="225"/>
                  </a:lnTo>
                  <a:lnTo>
                    <a:pt x="6" y="225"/>
                  </a:lnTo>
                  <a:close/>
                  <a:moveTo>
                    <a:pt x="6" y="270"/>
                  </a:moveTo>
                  <a:lnTo>
                    <a:pt x="6" y="295"/>
                  </a:lnTo>
                  <a:lnTo>
                    <a:pt x="0" y="295"/>
                  </a:lnTo>
                  <a:lnTo>
                    <a:pt x="0" y="270"/>
                  </a:lnTo>
                  <a:lnTo>
                    <a:pt x="6" y="270"/>
                  </a:lnTo>
                  <a:close/>
                  <a:moveTo>
                    <a:pt x="6" y="315"/>
                  </a:moveTo>
                  <a:lnTo>
                    <a:pt x="6" y="340"/>
                  </a:lnTo>
                  <a:lnTo>
                    <a:pt x="0" y="340"/>
                  </a:lnTo>
                  <a:lnTo>
                    <a:pt x="0" y="315"/>
                  </a:lnTo>
                  <a:lnTo>
                    <a:pt x="6" y="315"/>
                  </a:lnTo>
                  <a:close/>
                  <a:moveTo>
                    <a:pt x="6" y="359"/>
                  </a:moveTo>
                  <a:lnTo>
                    <a:pt x="6" y="385"/>
                  </a:lnTo>
                  <a:lnTo>
                    <a:pt x="0" y="385"/>
                  </a:lnTo>
                  <a:lnTo>
                    <a:pt x="0" y="359"/>
                  </a:lnTo>
                  <a:lnTo>
                    <a:pt x="6" y="359"/>
                  </a:lnTo>
                  <a:close/>
                  <a:moveTo>
                    <a:pt x="6" y="404"/>
                  </a:moveTo>
                  <a:lnTo>
                    <a:pt x="6" y="430"/>
                  </a:lnTo>
                  <a:lnTo>
                    <a:pt x="0" y="430"/>
                  </a:lnTo>
                  <a:lnTo>
                    <a:pt x="0" y="404"/>
                  </a:lnTo>
                  <a:lnTo>
                    <a:pt x="6" y="404"/>
                  </a:lnTo>
                  <a:close/>
                  <a:moveTo>
                    <a:pt x="6" y="449"/>
                  </a:moveTo>
                  <a:lnTo>
                    <a:pt x="6" y="475"/>
                  </a:lnTo>
                  <a:lnTo>
                    <a:pt x="0" y="475"/>
                  </a:lnTo>
                  <a:lnTo>
                    <a:pt x="0" y="449"/>
                  </a:lnTo>
                  <a:lnTo>
                    <a:pt x="6" y="449"/>
                  </a:lnTo>
                  <a:close/>
                  <a:moveTo>
                    <a:pt x="6" y="494"/>
                  </a:moveTo>
                  <a:lnTo>
                    <a:pt x="6" y="520"/>
                  </a:lnTo>
                  <a:lnTo>
                    <a:pt x="0" y="520"/>
                  </a:lnTo>
                  <a:lnTo>
                    <a:pt x="0" y="494"/>
                  </a:lnTo>
                  <a:lnTo>
                    <a:pt x="6" y="494"/>
                  </a:lnTo>
                  <a:close/>
                  <a:moveTo>
                    <a:pt x="6" y="539"/>
                  </a:moveTo>
                  <a:lnTo>
                    <a:pt x="6" y="565"/>
                  </a:lnTo>
                  <a:lnTo>
                    <a:pt x="0" y="565"/>
                  </a:lnTo>
                  <a:lnTo>
                    <a:pt x="0" y="539"/>
                  </a:lnTo>
                  <a:lnTo>
                    <a:pt x="6" y="539"/>
                  </a:lnTo>
                  <a:close/>
                  <a:moveTo>
                    <a:pt x="6" y="584"/>
                  </a:moveTo>
                  <a:lnTo>
                    <a:pt x="6" y="610"/>
                  </a:lnTo>
                  <a:lnTo>
                    <a:pt x="0" y="610"/>
                  </a:lnTo>
                  <a:lnTo>
                    <a:pt x="0" y="584"/>
                  </a:lnTo>
                  <a:lnTo>
                    <a:pt x="6" y="584"/>
                  </a:lnTo>
                  <a:close/>
                  <a:moveTo>
                    <a:pt x="6" y="629"/>
                  </a:moveTo>
                  <a:lnTo>
                    <a:pt x="6" y="655"/>
                  </a:lnTo>
                  <a:lnTo>
                    <a:pt x="0" y="655"/>
                  </a:lnTo>
                  <a:lnTo>
                    <a:pt x="0" y="629"/>
                  </a:lnTo>
                  <a:lnTo>
                    <a:pt x="6" y="629"/>
                  </a:lnTo>
                  <a:close/>
                  <a:moveTo>
                    <a:pt x="6" y="674"/>
                  </a:moveTo>
                  <a:lnTo>
                    <a:pt x="6" y="700"/>
                  </a:lnTo>
                  <a:lnTo>
                    <a:pt x="0" y="700"/>
                  </a:lnTo>
                  <a:lnTo>
                    <a:pt x="0" y="674"/>
                  </a:lnTo>
                  <a:lnTo>
                    <a:pt x="6" y="674"/>
                  </a:lnTo>
                  <a:close/>
                  <a:moveTo>
                    <a:pt x="6" y="719"/>
                  </a:moveTo>
                  <a:lnTo>
                    <a:pt x="6" y="745"/>
                  </a:lnTo>
                  <a:lnTo>
                    <a:pt x="0" y="745"/>
                  </a:lnTo>
                  <a:lnTo>
                    <a:pt x="0" y="719"/>
                  </a:lnTo>
                  <a:lnTo>
                    <a:pt x="6" y="719"/>
                  </a:lnTo>
                  <a:close/>
                  <a:moveTo>
                    <a:pt x="6" y="764"/>
                  </a:moveTo>
                  <a:lnTo>
                    <a:pt x="6" y="790"/>
                  </a:lnTo>
                  <a:lnTo>
                    <a:pt x="0" y="790"/>
                  </a:lnTo>
                  <a:lnTo>
                    <a:pt x="0" y="764"/>
                  </a:lnTo>
                  <a:lnTo>
                    <a:pt x="6" y="764"/>
                  </a:lnTo>
                  <a:close/>
                  <a:moveTo>
                    <a:pt x="6" y="809"/>
                  </a:moveTo>
                  <a:lnTo>
                    <a:pt x="6" y="835"/>
                  </a:lnTo>
                  <a:lnTo>
                    <a:pt x="0" y="835"/>
                  </a:lnTo>
                  <a:lnTo>
                    <a:pt x="0" y="809"/>
                  </a:lnTo>
                  <a:lnTo>
                    <a:pt x="6" y="809"/>
                  </a:lnTo>
                  <a:close/>
                  <a:moveTo>
                    <a:pt x="6" y="854"/>
                  </a:moveTo>
                  <a:lnTo>
                    <a:pt x="6" y="879"/>
                  </a:lnTo>
                  <a:lnTo>
                    <a:pt x="0" y="879"/>
                  </a:lnTo>
                  <a:lnTo>
                    <a:pt x="0" y="854"/>
                  </a:lnTo>
                  <a:lnTo>
                    <a:pt x="6" y="854"/>
                  </a:lnTo>
                  <a:close/>
                  <a:moveTo>
                    <a:pt x="6" y="899"/>
                  </a:moveTo>
                  <a:lnTo>
                    <a:pt x="6" y="924"/>
                  </a:lnTo>
                  <a:lnTo>
                    <a:pt x="0" y="924"/>
                  </a:lnTo>
                  <a:lnTo>
                    <a:pt x="0" y="899"/>
                  </a:lnTo>
                  <a:lnTo>
                    <a:pt x="6" y="899"/>
                  </a:lnTo>
                  <a:close/>
                  <a:moveTo>
                    <a:pt x="6" y="944"/>
                  </a:moveTo>
                  <a:lnTo>
                    <a:pt x="6" y="969"/>
                  </a:lnTo>
                  <a:lnTo>
                    <a:pt x="0" y="969"/>
                  </a:lnTo>
                  <a:lnTo>
                    <a:pt x="0" y="944"/>
                  </a:lnTo>
                  <a:lnTo>
                    <a:pt x="6" y="944"/>
                  </a:lnTo>
                  <a:close/>
                  <a:moveTo>
                    <a:pt x="6" y="989"/>
                  </a:moveTo>
                  <a:lnTo>
                    <a:pt x="6" y="1014"/>
                  </a:lnTo>
                  <a:lnTo>
                    <a:pt x="0" y="1014"/>
                  </a:lnTo>
                  <a:lnTo>
                    <a:pt x="0" y="989"/>
                  </a:lnTo>
                  <a:lnTo>
                    <a:pt x="6" y="989"/>
                  </a:lnTo>
                  <a:close/>
                  <a:moveTo>
                    <a:pt x="6" y="1034"/>
                  </a:moveTo>
                  <a:lnTo>
                    <a:pt x="6" y="1059"/>
                  </a:lnTo>
                  <a:lnTo>
                    <a:pt x="0" y="1059"/>
                  </a:lnTo>
                  <a:lnTo>
                    <a:pt x="0" y="1034"/>
                  </a:lnTo>
                  <a:lnTo>
                    <a:pt x="6" y="1034"/>
                  </a:lnTo>
                  <a:close/>
                  <a:moveTo>
                    <a:pt x="6" y="1078"/>
                  </a:moveTo>
                  <a:lnTo>
                    <a:pt x="6" y="1104"/>
                  </a:lnTo>
                  <a:lnTo>
                    <a:pt x="0" y="1104"/>
                  </a:lnTo>
                  <a:lnTo>
                    <a:pt x="0" y="1078"/>
                  </a:lnTo>
                  <a:lnTo>
                    <a:pt x="6" y="1078"/>
                  </a:lnTo>
                  <a:close/>
                  <a:moveTo>
                    <a:pt x="6" y="1123"/>
                  </a:moveTo>
                  <a:lnTo>
                    <a:pt x="6" y="1149"/>
                  </a:lnTo>
                  <a:lnTo>
                    <a:pt x="0" y="1149"/>
                  </a:lnTo>
                  <a:lnTo>
                    <a:pt x="0" y="1123"/>
                  </a:lnTo>
                  <a:lnTo>
                    <a:pt x="6" y="1123"/>
                  </a:lnTo>
                  <a:close/>
                  <a:moveTo>
                    <a:pt x="6" y="1168"/>
                  </a:moveTo>
                  <a:lnTo>
                    <a:pt x="6" y="1194"/>
                  </a:lnTo>
                  <a:lnTo>
                    <a:pt x="0" y="1194"/>
                  </a:lnTo>
                  <a:lnTo>
                    <a:pt x="0" y="1168"/>
                  </a:lnTo>
                  <a:lnTo>
                    <a:pt x="6" y="1168"/>
                  </a:lnTo>
                  <a:close/>
                  <a:moveTo>
                    <a:pt x="6" y="1213"/>
                  </a:moveTo>
                  <a:lnTo>
                    <a:pt x="6" y="1239"/>
                  </a:lnTo>
                  <a:lnTo>
                    <a:pt x="0" y="1239"/>
                  </a:lnTo>
                  <a:lnTo>
                    <a:pt x="0" y="1213"/>
                  </a:lnTo>
                  <a:lnTo>
                    <a:pt x="6" y="1213"/>
                  </a:lnTo>
                  <a:close/>
                  <a:moveTo>
                    <a:pt x="6" y="1258"/>
                  </a:moveTo>
                  <a:lnTo>
                    <a:pt x="6" y="1284"/>
                  </a:lnTo>
                  <a:lnTo>
                    <a:pt x="0" y="1284"/>
                  </a:lnTo>
                  <a:lnTo>
                    <a:pt x="0" y="1258"/>
                  </a:lnTo>
                  <a:lnTo>
                    <a:pt x="6" y="1258"/>
                  </a:lnTo>
                  <a:close/>
                  <a:moveTo>
                    <a:pt x="6" y="1303"/>
                  </a:moveTo>
                  <a:lnTo>
                    <a:pt x="6" y="1329"/>
                  </a:lnTo>
                  <a:lnTo>
                    <a:pt x="0" y="1329"/>
                  </a:lnTo>
                  <a:lnTo>
                    <a:pt x="0" y="1303"/>
                  </a:lnTo>
                  <a:lnTo>
                    <a:pt x="6" y="1303"/>
                  </a:lnTo>
                  <a:close/>
                  <a:moveTo>
                    <a:pt x="6" y="1348"/>
                  </a:moveTo>
                  <a:lnTo>
                    <a:pt x="6" y="1374"/>
                  </a:lnTo>
                  <a:lnTo>
                    <a:pt x="0" y="1374"/>
                  </a:lnTo>
                  <a:lnTo>
                    <a:pt x="0" y="1348"/>
                  </a:lnTo>
                  <a:lnTo>
                    <a:pt x="6" y="1348"/>
                  </a:lnTo>
                  <a:close/>
                  <a:moveTo>
                    <a:pt x="6" y="1393"/>
                  </a:moveTo>
                  <a:lnTo>
                    <a:pt x="6" y="1419"/>
                  </a:lnTo>
                  <a:lnTo>
                    <a:pt x="0" y="1419"/>
                  </a:lnTo>
                  <a:lnTo>
                    <a:pt x="0" y="1393"/>
                  </a:lnTo>
                  <a:lnTo>
                    <a:pt x="6" y="1393"/>
                  </a:lnTo>
                  <a:close/>
                  <a:moveTo>
                    <a:pt x="6" y="1438"/>
                  </a:moveTo>
                  <a:lnTo>
                    <a:pt x="6" y="1464"/>
                  </a:lnTo>
                  <a:lnTo>
                    <a:pt x="0" y="1464"/>
                  </a:lnTo>
                  <a:lnTo>
                    <a:pt x="0" y="1438"/>
                  </a:lnTo>
                  <a:lnTo>
                    <a:pt x="6" y="1438"/>
                  </a:lnTo>
                  <a:close/>
                  <a:moveTo>
                    <a:pt x="6" y="1483"/>
                  </a:moveTo>
                  <a:lnTo>
                    <a:pt x="6" y="1509"/>
                  </a:lnTo>
                  <a:lnTo>
                    <a:pt x="0" y="1509"/>
                  </a:lnTo>
                  <a:lnTo>
                    <a:pt x="0" y="1483"/>
                  </a:lnTo>
                  <a:lnTo>
                    <a:pt x="6" y="1483"/>
                  </a:lnTo>
                  <a:close/>
                  <a:moveTo>
                    <a:pt x="6" y="1528"/>
                  </a:moveTo>
                  <a:lnTo>
                    <a:pt x="6" y="1553"/>
                  </a:lnTo>
                  <a:lnTo>
                    <a:pt x="0" y="1553"/>
                  </a:lnTo>
                  <a:lnTo>
                    <a:pt x="0" y="1528"/>
                  </a:lnTo>
                  <a:lnTo>
                    <a:pt x="6" y="1528"/>
                  </a:lnTo>
                  <a:close/>
                  <a:moveTo>
                    <a:pt x="6" y="1573"/>
                  </a:moveTo>
                  <a:lnTo>
                    <a:pt x="6" y="1598"/>
                  </a:lnTo>
                  <a:lnTo>
                    <a:pt x="0" y="1598"/>
                  </a:lnTo>
                  <a:lnTo>
                    <a:pt x="0" y="1573"/>
                  </a:lnTo>
                  <a:lnTo>
                    <a:pt x="6" y="1573"/>
                  </a:lnTo>
                  <a:close/>
                  <a:moveTo>
                    <a:pt x="6" y="1618"/>
                  </a:moveTo>
                  <a:lnTo>
                    <a:pt x="6" y="1643"/>
                  </a:lnTo>
                  <a:lnTo>
                    <a:pt x="0" y="1643"/>
                  </a:lnTo>
                  <a:lnTo>
                    <a:pt x="0" y="1618"/>
                  </a:lnTo>
                  <a:lnTo>
                    <a:pt x="6" y="1618"/>
                  </a:lnTo>
                  <a:close/>
                  <a:moveTo>
                    <a:pt x="6" y="1663"/>
                  </a:moveTo>
                  <a:lnTo>
                    <a:pt x="6" y="1688"/>
                  </a:lnTo>
                  <a:lnTo>
                    <a:pt x="0" y="1688"/>
                  </a:lnTo>
                  <a:lnTo>
                    <a:pt x="0" y="1663"/>
                  </a:lnTo>
                  <a:lnTo>
                    <a:pt x="6" y="1663"/>
                  </a:lnTo>
                  <a:close/>
                  <a:moveTo>
                    <a:pt x="6" y="1708"/>
                  </a:moveTo>
                  <a:lnTo>
                    <a:pt x="6" y="1733"/>
                  </a:lnTo>
                  <a:lnTo>
                    <a:pt x="0" y="1733"/>
                  </a:lnTo>
                  <a:lnTo>
                    <a:pt x="0" y="1708"/>
                  </a:lnTo>
                  <a:lnTo>
                    <a:pt x="6" y="1708"/>
                  </a:lnTo>
                  <a:close/>
                  <a:moveTo>
                    <a:pt x="6" y="1752"/>
                  </a:moveTo>
                  <a:lnTo>
                    <a:pt x="6" y="1778"/>
                  </a:lnTo>
                  <a:lnTo>
                    <a:pt x="0" y="1778"/>
                  </a:lnTo>
                  <a:lnTo>
                    <a:pt x="0" y="1752"/>
                  </a:lnTo>
                  <a:lnTo>
                    <a:pt x="6" y="1752"/>
                  </a:lnTo>
                  <a:close/>
                  <a:moveTo>
                    <a:pt x="6" y="1797"/>
                  </a:moveTo>
                  <a:lnTo>
                    <a:pt x="6" y="1823"/>
                  </a:lnTo>
                  <a:lnTo>
                    <a:pt x="0" y="1823"/>
                  </a:lnTo>
                  <a:lnTo>
                    <a:pt x="0" y="1797"/>
                  </a:lnTo>
                  <a:lnTo>
                    <a:pt x="6" y="1797"/>
                  </a:lnTo>
                  <a:close/>
                  <a:moveTo>
                    <a:pt x="6" y="1842"/>
                  </a:moveTo>
                  <a:lnTo>
                    <a:pt x="6" y="1868"/>
                  </a:lnTo>
                  <a:lnTo>
                    <a:pt x="0" y="1868"/>
                  </a:lnTo>
                  <a:lnTo>
                    <a:pt x="0" y="1842"/>
                  </a:lnTo>
                  <a:lnTo>
                    <a:pt x="6" y="1842"/>
                  </a:lnTo>
                  <a:close/>
                  <a:moveTo>
                    <a:pt x="6" y="1887"/>
                  </a:moveTo>
                  <a:lnTo>
                    <a:pt x="6" y="1913"/>
                  </a:lnTo>
                  <a:lnTo>
                    <a:pt x="0" y="1913"/>
                  </a:lnTo>
                  <a:lnTo>
                    <a:pt x="0" y="1887"/>
                  </a:lnTo>
                  <a:lnTo>
                    <a:pt x="6" y="1887"/>
                  </a:lnTo>
                  <a:close/>
                  <a:moveTo>
                    <a:pt x="6" y="1932"/>
                  </a:moveTo>
                  <a:lnTo>
                    <a:pt x="6" y="1958"/>
                  </a:lnTo>
                  <a:lnTo>
                    <a:pt x="0" y="1958"/>
                  </a:lnTo>
                  <a:lnTo>
                    <a:pt x="0" y="1932"/>
                  </a:lnTo>
                  <a:lnTo>
                    <a:pt x="6" y="1932"/>
                  </a:lnTo>
                  <a:close/>
                  <a:moveTo>
                    <a:pt x="6" y="1977"/>
                  </a:moveTo>
                  <a:lnTo>
                    <a:pt x="6" y="2003"/>
                  </a:lnTo>
                  <a:lnTo>
                    <a:pt x="0" y="2003"/>
                  </a:lnTo>
                  <a:lnTo>
                    <a:pt x="0" y="1977"/>
                  </a:lnTo>
                  <a:lnTo>
                    <a:pt x="6" y="1977"/>
                  </a:lnTo>
                  <a:close/>
                  <a:moveTo>
                    <a:pt x="6" y="2022"/>
                  </a:moveTo>
                  <a:lnTo>
                    <a:pt x="6" y="2048"/>
                  </a:lnTo>
                  <a:lnTo>
                    <a:pt x="0" y="2048"/>
                  </a:lnTo>
                  <a:lnTo>
                    <a:pt x="0" y="2022"/>
                  </a:lnTo>
                  <a:lnTo>
                    <a:pt x="6" y="2022"/>
                  </a:lnTo>
                  <a:close/>
                  <a:moveTo>
                    <a:pt x="6" y="2067"/>
                  </a:moveTo>
                  <a:lnTo>
                    <a:pt x="6" y="2093"/>
                  </a:lnTo>
                  <a:lnTo>
                    <a:pt x="0" y="2093"/>
                  </a:lnTo>
                  <a:lnTo>
                    <a:pt x="0" y="2067"/>
                  </a:lnTo>
                  <a:lnTo>
                    <a:pt x="6" y="2067"/>
                  </a:lnTo>
                  <a:close/>
                  <a:moveTo>
                    <a:pt x="6" y="2112"/>
                  </a:moveTo>
                  <a:lnTo>
                    <a:pt x="6" y="2138"/>
                  </a:lnTo>
                  <a:lnTo>
                    <a:pt x="0" y="2138"/>
                  </a:lnTo>
                  <a:lnTo>
                    <a:pt x="0" y="2112"/>
                  </a:lnTo>
                  <a:lnTo>
                    <a:pt x="6" y="2112"/>
                  </a:lnTo>
                  <a:close/>
                  <a:moveTo>
                    <a:pt x="6" y="2157"/>
                  </a:moveTo>
                  <a:lnTo>
                    <a:pt x="6" y="2183"/>
                  </a:lnTo>
                  <a:lnTo>
                    <a:pt x="0" y="2183"/>
                  </a:lnTo>
                  <a:lnTo>
                    <a:pt x="0" y="2157"/>
                  </a:lnTo>
                  <a:lnTo>
                    <a:pt x="6" y="2157"/>
                  </a:lnTo>
                  <a:close/>
                  <a:moveTo>
                    <a:pt x="6" y="2202"/>
                  </a:moveTo>
                  <a:lnTo>
                    <a:pt x="6" y="2227"/>
                  </a:lnTo>
                  <a:lnTo>
                    <a:pt x="0" y="2227"/>
                  </a:lnTo>
                  <a:lnTo>
                    <a:pt x="0" y="2202"/>
                  </a:lnTo>
                  <a:lnTo>
                    <a:pt x="6" y="2202"/>
                  </a:lnTo>
                  <a:close/>
                  <a:moveTo>
                    <a:pt x="6" y="2247"/>
                  </a:moveTo>
                  <a:lnTo>
                    <a:pt x="6" y="2260"/>
                  </a:lnTo>
                  <a:lnTo>
                    <a:pt x="0" y="2260"/>
                  </a:lnTo>
                  <a:lnTo>
                    <a:pt x="0" y="2247"/>
                  </a:lnTo>
                  <a:lnTo>
                    <a:pt x="6" y="2247"/>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65" name="Freeform 55"/>
            <p:cNvSpPr>
              <a:spLocks noEditPoints="1"/>
            </p:cNvSpPr>
            <p:nvPr/>
          </p:nvSpPr>
          <p:spPr bwMode="auto">
            <a:xfrm>
              <a:off x="1808694" y="1447800"/>
              <a:ext cx="638769" cy="298814"/>
            </a:xfrm>
            <a:custGeom>
              <a:avLst/>
              <a:gdLst>
                <a:gd name="T0" fmla="*/ 0 w 590"/>
                <a:gd name="T1" fmla="*/ 0 h 276"/>
                <a:gd name="T2" fmla="*/ 0 w 590"/>
                <a:gd name="T3" fmla="*/ 0 h 276"/>
                <a:gd name="T4" fmla="*/ 584 w 590"/>
                <a:gd name="T5" fmla="*/ 0 h 276"/>
                <a:gd name="T6" fmla="*/ 590 w 590"/>
                <a:gd name="T7" fmla="*/ 0 h 276"/>
                <a:gd name="T8" fmla="*/ 590 w 590"/>
                <a:gd name="T9" fmla="*/ 270 h 276"/>
                <a:gd name="T10" fmla="*/ 584 w 590"/>
                <a:gd name="T11" fmla="*/ 276 h 276"/>
                <a:gd name="T12" fmla="*/ 0 w 590"/>
                <a:gd name="T13" fmla="*/ 276 h 276"/>
                <a:gd name="T14" fmla="*/ 0 w 590"/>
                <a:gd name="T15" fmla="*/ 270 h 276"/>
                <a:gd name="T16" fmla="*/ 0 w 590"/>
                <a:gd name="T17" fmla="*/ 0 h 276"/>
                <a:gd name="T18" fmla="*/ 6 w 590"/>
                <a:gd name="T19" fmla="*/ 270 h 276"/>
                <a:gd name="T20" fmla="*/ 0 w 590"/>
                <a:gd name="T21" fmla="*/ 270 h 276"/>
                <a:gd name="T22" fmla="*/ 584 w 590"/>
                <a:gd name="T23" fmla="*/ 270 h 276"/>
                <a:gd name="T24" fmla="*/ 584 w 590"/>
                <a:gd name="T25" fmla="*/ 270 h 276"/>
                <a:gd name="T26" fmla="*/ 584 w 590"/>
                <a:gd name="T27" fmla="*/ 0 h 276"/>
                <a:gd name="T28" fmla="*/ 584 w 590"/>
                <a:gd name="T29" fmla="*/ 7 h 276"/>
                <a:gd name="T30" fmla="*/ 0 w 590"/>
                <a:gd name="T31" fmla="*/ 7 h 276"/>
                <a:gd name="T32" fmla="*/ 6 w 590"/>
                <a:gd name="T33" fmla="*/ 0 h 276"/>
                <a:gd name="T34" fmla="*/ 6 w 590"/>
                <a:gd name="T35" fmla="*/ 27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0" h="276">
                  <a:moveTo>
                    <a:pt x="0" y="0"/>
                  </a:moveTo>
                  <a:lnTo>
                    <a:pt x="0" y="0"/>
                  </a:lnTo>
                  <a:lnTo>
                    <a:pt x="584" y="0"/>
                  </a:lnTo>
                  <a:lnTo>
                    <a:pt x="590" y="0"/>
                  </a:lnTo>
                  <a:lnTo>
                    <a:pt x="590" y="270"/>
                  </a:lnTo>
                  <a:lnTo>
                    <a:pt x="584" y="276"/>
                  </a:lnTo>
                  <a:lnTo>
                    <a:pt x="0" y="276"/>
                  </a:lnTo>
                  <a:lnTo>
                    <a:pt x="0" y="270"/>
                  </a:lnTo>
                  <a:lnTo>
                    <a:pt x="0" y="0"/>
                  </a:lnTo>
                  <a:close/>
                  <a:moveTo>
                    <a:pt x="6" y="270"/>
                  </a:moveTo>
                  <a:lnTo>
                    <a:pt x="0" y="270"/>
                  </a:lnTo>
                  <a:lnTo>
                    <a:pt x="584" y="270"/>
                  </a:lnTo>
                  <a:lnTo>
                    <a:pt x="584" y="270"/>
                  </a:lnTo>
                  <a:lnTo>
                    <a:pt x="584" y="0"/>
                  </a:lnTo>
                  <a:lnTo>
                    <a:pt x="584" y="7"/>
                  </a:lnTo>
                  <a:lnTo>
                    <a:pt x="0" y="7"/>
                  </a:lnTo>
                  <a:lnTo>
                    <a:pt x="6" y="0"/>
                  </a:lnTo>
                  <a:lnTo>
                    <a:pt x="6" y="270"/>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66" name="Rectangle 56"/>
            <p:cNvSpPr>
              <a:spLocks noChangeArrowheads="1"/>
            </p:cNvSpPr>
            <p:nvPr/>
          </p:nvSpPr>
          <p:spPr bwMode="auto">
            <a:xfrm>
              <a:off x="1905000" y="1482445"/>
              <a:ext cx="382179" cy="14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Calibri" pitchFamily="34" charset="0"/>
                  <a:cs typeface="Arial" pitchFamily="34" charset="0"/>
                </a:rPr>
                <a:t>Main Loop </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167" name="Rectangle 57"/>
            <p:cNvSpPr>
              <a:spLocks noChangeArrowheads="1"/>
            </p:cNvSpPr>
            <p:nvPr/>
          </p:nvSpPr>
          <p:spPr bwMode="auto">
            <a:xfrm>
              <a:off x="1892059" y="1593960"/>
              <a:ext cx="555405" cy="14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1" u="none" strike="noStrike" cap="none" normalizeH="0" baseline="0" dirty="0" smtClean="0">
                  <a:ln>
                    <a:noFill/>
                  </a:ln>
                  <a:solidFill>
                    <a:srgbClr val="000000"/>
                  </a:solidFill>
                  <a:effectLst/>
                  <a:latin typeface="Calibri" pitchFamily="34" charset="0"/>
                  <a:cs typeface="Arial" pitchFamily="34" charset="0"/>
                </a:rPr>
                <a:t>Transfer Lines</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168" name="Freeform 58"/>
            <p:cNvSpPr>
              <a:spLocks noEditPoints="1"/>
            </p:cNvSpPr>
            <p:nvPr/>
          </p:nvSpPr>
          <p:spPr bwMode="auto">
            <a:xfrm>
              <a:off x="5282950" y="1501933"/>
              <a:ext cx="6496" cy="3691784"/>
            </a:xfrm>
            <a:custGeom>
              <a:avLst/>
              <a:gdLst>
                <a:gd name="T0" fmla="*/ 0 w 6"/>
                <a:gd name="T1" fmla="*/ 0 h 2260"/>
                <a:gd name="T2" fmla="*/ 0 w 6"/>
                <a:gd name="T3" fmla="*/ 71 h 2260"/>
                <a:gd name="T4" fmla="*/ 6 w 6"/>
                <a:gd name="T5" fmla="*/ 116 h 2260"/>
                <a:gd name="T6" fmla="*/ 6 w 6"/>
                <a:gd name="T7" fmla="*/ 135 h 2260"/>
                <a:gd name="T8" fmla="*/ 6 w 6"/>
                <a:gd name="T9" fmla="*/ 135 h 2260"/>
                <a:gd name="T10" fmla="*/ 0 w 6"/>
                <a:gd name="T11" fmla="*/ 180 h 2260"/>
                <a:gd name="T12" fmla="*/ 0 w 6"/>
                <a:gd name="T13" fmla="*/ 250 h 2260"/>
                <a:gd name="T14" fmla="*/ 6 w 6"/>
                <a:gd name="T15" fmla="*/ 295 h 2260"/>
                <a:gd name="T16" fmla="*/ 6 w 6"/>
                <a:gd name="T17" fmla="*/ 315 h 2260"/>
                <a:gd name="T18" fmla="*/ 6 w 6"/>
                <a:gd name="T19" fmla="*/ 315 h 2260"/>
                <a:gd name="T20" fmla="*/ 0 w 6"/>
                <a:gd name="T21" fmla="*/ 359 h 2260"/>
                <a:gd name="T22" fmla="*/ 0 w 6"/>
                <a:gd name="T23" fmla="*/ 430 h 2260"/>
                <a:gd name="T24" fmla="*/ 6 w 6"/>
                <a:gd name="T25" fmla="*/ 475 h 2260"/>
                <a:gd name="T26" fmla="*/ 6 w 6"/>
                <a:gd name="T27" fmla="*/ 494 h 2260"/>
                <a:gd name="T28" fmla="*/ 6 w 6"/>
                <a:gd name="T29" fmla="*/ 494 h 2260"/>
                <a:gd name="T30" fmla="*/ 0 w 6"/>
                <a:gd name="T31" fmla="*/ 539 h 2260"/>
                <a:gd name="T32" fmla="*/ 0 w 6"/>
                <a:gd name="T33" fmla="*/ 610 h 2260"/>
                <a:gd name="T34" fmla="*/ 6 w 6"/>
                <a:gd name="T35" fmla="*/ 655 h 2260"/>
                <a:gd name="T36" fmla="*/ 6 w 6"/>
                <a:gd name="T37" fmla="*/ 674 h 2260"/>
                <a:gd name="T38" fmla="*/ 6 w 6"/>
                <a:gd name="T39" fmla="*/ 674 h 2260"/>
                <a:gd name="T40" fmla="*/ 0 w 6"/>
                <a:gd name="T41" fmla="*/ 719 h 2260"/>
                <a:gd name="T42" fmla="*/ 0 w 6"/>
                <a:gd name="T43" fmla="*/ 790 h 2260"/>
                <a:gd name="T44" fmla="*/ 6 w 6"/>
                <a:gd name="T45" fmla="*/ 835 h 2260"/>
                <a:gd name="T46" fmla="*/ 6 w 6"/>
                <a:gd name="T47" fmla="*/ 854 h 2260"/>
                <a:gd name="T48" fmla="*/ 6 w 6"/>
                <a:gd name="T49" fmla="*/ 854 h 2260"/>
                <a:gd name="T50" fmla="*/ 0 w 6"/>
                <a:gd name="T51" fmla="*/ 899 h 2260"/>
                <a:gd name="T52" fmla="*/ 0 w 6"/>
                <a:gd name="T53" fmla="*/ 969 h 2260"/>
                <a:gd name="T54" fmla="*/ 6 w 6"/>
                <a:gd name="T55" fmla="*/ 1014 h 2260"/>
                <a:gd name="T56" fmla="*/ 6 w 6"/>
                <a:gd name="T57" fmla="*/ 1034 h 2260"/>
                <a:gd name="T58" fmla="*/ 6 w 6"/>
                <a:gd name="T59" fmla="*/ 1034 h 2260"/>
                <a:gd name="T60" fmla="*/ 0 w 6"/>
                <a:gd name="T61" fmla="*/ 1078 h 2260"/>
                <a:gd name="T62" fmla="*/ 0 w 6"/>
                <a:gd name="T63" fmla="*/ 1149 h 2260"/>
                <a:gd name="T64" fmla="*/ 6 w 6"/>
                <a:gd name="T65" fmla="*/ 1194 h 2260"/>
                <a:gd name="T66" fmla="*/ 6 w 6"/>
                <a:gd name="T67" fmla="*/ 1213 h 2260"/>
                <a:gd name="T68" fmla="*/ 6 w 6"/>
                <a:gd name="T69" fmla="*/ 1213 h 2260"/>
                <a:gd name="T70" fmla="*/ 0 w 6"/>
                <a:gd name="T71" fmla="*/ 1258 h 2260"/>
                <a:gd name="T72" fmla="*/ 0 w 6"/>
                <a:gd name="T73" fmla="*/ 1329 h 2260"/>
                <a:gd name="T74" fmla="*/ 6 w 6"/>
                <a:gd name="T75" fmla="*/ 1374 h 2260"/>
                <a:gd name="T76" fmla="*/ 6 w 6"/>
                <a:gd name="T77" fmla="*/ 1393 h 2260"/>
                <a:gd name="T78" fmla="*/ 6 w 6"/>
                <a:gd name="T79" fmla="*/ 1393 h 2260"/>
                <a:gd name="T80" fmla="*/ 0 w 6"/>
                <a:gd name="T81" fmla="*/ 1438 h 2260"/>
                <a:gd name="T82" fmla="*/ 0 w 6"/>
                <a:gd name="T83" fmla="*/ 1509 h 2260"/>
                <a:gd name="T84" fmla="*/ 6 w 6"/>
                <a:gd name="T85" fmla="*/ 1553 h 2260"/>
                <a:gd name="T86" fmla="*/ 6 w 6"/>
                <a:gd name="T87" fmla="*/ 1573 h 2260"/>
                <a:gd name="T88" fmla="*/ 6 w 6"/>
                <a:gd name="T89" fmla="*/ 1573 h 2260"/>
                <a:gd name="T90" fmla="*/ 0 w 6"/>
                <a:gd name="T91" fmla="*/ 1618 h 2260"/>
                <a:gd name="T92" fmla="*/ 0 w 6"/>
                <a:gd name="T93" fmla="*/ 1688 h 2260"/>
                <a:gd name="T94" fmla="*/ 6 w 6"/>
                <a:gd name="T95" fmla="*/ 1733 h 2260"/>
                <a:gd name="T96" fmla="*/ 6 w 6"/>
                <a:gd name="T97" fmla="*/ 1752 h 2260"/>
                <a:gd name="T98" fmla="*/ 6 w 6"/>
                <a:gd name="T99" fmla="*/ 1752 h 2260"/>
                <a:gd name="T100" fmla="*/ 0 w 6"/>
                <a:gd name="T101" fmla="*/ 1797 h 2260"/>
                <a:gd name="T102" fmla="*/ 0 w 6"/>
                <a:gd name="T103" fmla="*/ 1868 h 2260"/>
                <a:gd name="T104" fmla="*/ 6 w 6"/>
                <a:gd name="T105" fmla="*/ 1913 h 2260"/>
                <a:gd name="T106" fmla="*/ 6 w 6"/>
                <a:gd name="T107" fmla="*/ 1932 h 2260"/>
                <a:gd name="T108" fmla="*/ 6 w 6"/>
                <a:gd name="T109" fmla="*/ 1932 h 2260"/>
                <a:gd name="T110" fmla="*/ 0 w 6"/>
                <a:gd name="T111" fmla="*/ 1977 h 2260"/>
                <a:gd name="T112" fmla="*/ 0 w 6"/>
                <a:gd name="T113" fmla="*/ 2048 h 2260"/>
                <a:gd name="T114" fmla="*/ 6 w 6"/>
                <a:gd name="T115" fmla="*/ 2093 h 2260"/>
                <a:gd name="T116" fmla="*/ 6 w 6"/>
                <a:gd name="T117" fmla="*/ 2112 h 2260"/>
                <a:gd name="T118" fmla="*/ 6 w 6"/>
                <a:gd name="T119" fmla="*/ 2112 h 2260"/>
                <a:gd name="T120" fmla="*/ 0 w 6"/>
                <a:gd name="T121" fmla="*/ 2157 h 2260"/>
                <a:gd name="T122" fmla="*/ 0 w 6"/>
                <a:gd name="T123" fmla="*/ 2227 h 2260"/>
                <a:gd name="T124" fmla="*/ 6 w 6"/>
                <a:gd name="T125" fmla="*/ 2260 h 2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 h="2260">
                  <a:moveTo>
                    <a:pt x="6" y="0"/>
                  </a:moveTo>
                  <a:lnTo>
                    <a:pt x="6" y="26"/>
                  </a:lnTo>
                  <a:lnTo>
                    <a:pt x="0" y="26"/>
                  </a:lnTo>
                  <a:lnTo>
                    <a:pt x="0" y="0"/>
                  </a:lnTo>
                  <a:lnTo>
                    <a:pt x="6" y="0"/>
                  </a:lnTo>
                  <a:close/>
                  <a:moveTo>
                    <a:pt x="6" y="45"/>
                  </a:moveTo>
                  <a:lnTo>
                    <a:pt x="6" y="71"/>
                  </a:lnTo>
                  <a:lnTo>
                    <a:pt x="0" y="71"/>
                  </a:lnTo>
                  <a:lnTo>
                    <a:pt x="0" y="45"/>
                  </a:lnTo>
                  <a:lnTo>
                    <a:pt x="6" y="45"/>
                  </a:lnTo>
                  <a:close/>
                  <a:moveTo>
                    <a:pt x="6" y="90"/>
                  </a:moveTo>
                  <a:lnTo>
                    <a:pt x="6" y="116"/>
                  </a:lnTo>
                  <a:lnTo>
                    <a:pt x="0" y="116"/>
                  </a:lnTo>
                  <a:lnTo>
                    <a:pt x="0" y="90"/>
                  </a:lnTo>
                  <a:lnTo>
                    <a:pt x="6" y="90"/>
                  </a:lnTo>
                  <a:close/>
                  <a:moveTo>
                    <a:pt x="6" y="135"/>
                  </a:moveTo>
                  <a:lnTo>
                    <a:pt x="6" y="160"/>
                  </a:lnTo>
                  <a:lnTo>
                    <a:pt x="0" y="160"/>
                  </a:lnTo>
                  <a:lnTo>
                    <a:pt x="0" y="135"/>
                  </a:lnTo>
                  <a:lnTo>
                    <a:pt x="6" y="135"/>
                  </a:lnTo>
                  <a:close/>
                  <a:moveTo>
                    <a:pt x="6" y="180"/>
                  </a:moveTo>
                  <a:lnTo>
                    <a:pt x="6" y="205"/>
                  </a:lnTo>
                  <a:lnTo>
                    <a:pt x="0" y="205"/>
                  </a:lnTo>
                  <a:lnTo>
                    <a:pt x="0" y="180"/>
                  </a:lnTo>
                  <a:lnTo>
                    <a:pt x="6" y="180"/>
                  </a:lnTo>
                  <a:close/>
                  <a:moveTo>
                    <a:pt x="6" y="225"/>
                  </a:moveTo>
                  <a:lnTo>
                    <a:pt x="6" y="250"/>
                  </a:lnTo>
                  <a:lnTo>
                    <a:pt x="0" y="250"/>
                  </a:lnTo>
                  <a:lnTo>
                    <a:pt x="0" y="225"/>
                  </a:lnTo>
                  <a:lnTo>
                    <a:pt x="6" y="225"/>
                  </a:lnTo>
                  <a:close/>
                  <a:moveTo>
                    <a:pt x="6" y="270"/>
                  </a:moveTo>
                  <a:lnTo>
                    <a:pt x="6" y="295"/>
                  </a:lnTo>
                  <a:lnTo>
                    <a:pt x="0" y="295"/>
                  </a:lnTo>
                  <a:lnTo>
                    <a:pt x="0" y="270"/>
                  </a:lnTo>
                  <a:lnTo>
                    <a:pt x="6" y="270"/>
                  </a:lnTo>
                  <a:close/>
                  <a:moveTo>
                    <a:pt x="6" y="315"/>
                  </a:moveTo>
                  <a:lnTo>
                    <a:pt x="6" y="340"/>
                  </a:lnTo>
                  <a:lnTo>
                    <a:pt x="0" y="340"/>
                  </a:lnTo>
                  <a:lnTo>
                    <a:pt x="0" y="315"/>
                  </a:lnTo>
                  <a:lnTo>
                    <a:pt x="6" y="315"/>
                  </a:lnTo>
                  <a:close/>
                  <a:moveTo>
                    <a:pt x="6" y="359"/>
                  </a:moveTo>
                  <a:lnTo>
                    <a:pt x="6" y="385"/>
                  </a:lnTo>
                  <a:lnTo>
                    <a:pt x="0" y="385"/>
                  </a:lnTo>
                  <a:lnTo>
                    <a:pt x="0" y="359"/>
                  </a:lnTo>
                  <a:lnTo>
                    <a:pt x="6" y="359"/>
                  </a:lnTo>
                  <a:close/>
                  <a:moveTo>
                    <a:pt x="6" y="404"/>
                  </a:moveTo>
                  <a:lnTo>
                    <a:pt x="6" y="430"/>
                  </a:lnTo>
                  <a:lnTo>
                    <a:pt x="0" y="430"/>
                  </a:lnTo>
                  <a:lnTo>
                    <a:pt x="0" y="404"/>
                  </a:lnTo>
                  <a:lnTo>
                    <a:pt x="6" y="404"/>
                  </a:lnTo>
                  <a:close/>
                  <a:moveTo>
                    <a:pt x="6" y="449"/>
                  </a:moveTo>
                  <a:lnTo>
                    <a:pt x="6" y="475"/>
                  </a:lnTo>
                  <a:lnTo>
                    <a:pt x="0" y="475"/>
                  </a:lnTo>
                  <a:lnTo>
                    <a:pt x="0" y="449"/>
                  </a:lnTo>
                  <a:lnTo>
                    <a:pt x="6" y="449"/>
                  </a:lnTo>
                  <a:close/>
                  <a:moveTo>
                    <a:pt x="6" y="494"/>
                  </a:moveTo>
                  <a:lnTo>
                    <a:pt x="6" y="520"/>
                  </a:lnTo>
                  <a:lnTo>
                    <a:pt x="0" y="520"/>
                  </a:lnTo>
                  <a:lnTo>
                    <a:pt x="0" y="494"/>
                  </a:lnTo>
                  <a:lnTo>
                    <a:pt x="6" y="494"/>
                  </a:lnTo>
                  <a:close/>
                  <a:moveTo>
                    <a:pt x="6" y="539"/>
                  </a:moveTo>
                  <a:lnTo>
                    <a:pt x="6" y="565"/>
                  </a:lnTo>
                  <a:lnTo>
                    <a:pt x="0" y="565"/>
                  </a:lnTo>
                  <a:lnTo>
                    <a:pt x="0" y="539"/>
                  </a:lnTo>
                  <a:lnTo>
                    <a:pt x="6" y="539"/>
                  </a:lnTo>
                  <a:close/>
                  <a:moveTo>
                    <a:pt x="6" y="584"/>
                  </a:moveTo>
                  <a:lnTo>
                    <a:pt x="6" y="610"/>
                  </a:lnTo>
                  <a:lnTo>
                    <a:pt x="0" y="610"/>
                  </a:lnTo>
                  <a:lnTo>
                    <a:pt x="0" y="584"/>
                  </a:lnTo>
                  <a:lnTo>
                    <a:pt x="6" y="584"/>
                  </a:lnTo>
                  <a:close/>
                  <a:moveTo>
                    <a:pt x="6" y="629"/>
                  </a:moveTo>
                  <a:lnTo>
                    <a:pt x="6" y="655"/>
                  </a:lnTo>
                  <a:lnTo>
                    <a:pt x="0" y="655"/>
                  </a:lnTo>
                  <a:lnTo>
                    <a:pt x="0" y="629"/>
                  </a:lnTo>
                  <a:lnTo>
                    <a:pt x="6" y="629"/>
                  </a:lnTo>
                  <a:close/>
                  <a:moveTo>
                    <a:pt x="6" y="674"/>
                  </a:moveTo>
                  <a:lnTo>
                    <a:pt x="6" y="700"/>
                  </a:lnTo>
                  <a:lnTo>
                    <a:pt x="0" y="700"/>
                  </a:lnTo>
                  <a:lnTo>
                    <a:pt x="0" y="674"/>
                  </a:lnTo>
                  <a:lnTo>
                    <a:pt x="6" y="674"/>
                  </a:lnTo>
                  <a:close/>
                  <a:moveTo>
                    <a:pt x="6" y="719"/>
                  </a:moveTo>
                  <a:lnTo>
                    <a:pt x="6" y="745"/>
                  </a:lnTo>
                  <a:lnTo>
                    <a:pt x="0" y="745"/>
                  </a:lnTo>
                  <a:lnTo>
                    <a:pt x="0" y="719"/>
                  </a:lnTo>
                  <a:lnTo>
                    <a:pt x="6" y="719"/>
                  </a:lnTo>
                  <a:close/>
                  <a:moveTo>
                    <a:pt x="6" y="764"/>
                  </a:moveTo>
                  <a:lnTo>
                    <a:pt x="6" y="790"/>
                  </a:lnTo>
                  <a:lnTo>
                    <a:pt x="0" y="790"/>
                  </a:lnTo>
                  <a:lnTo>
                    <a:pt x="0" y="764"/>
                  </a:lnTo>
                  <a:lnTo>
                    <a:pt x="6" y="764"/>
                  </a:lnTo>
                  <a:close/>
                  <a:moveTo>
                    <a:pt x="6" y="809"/>
                  </a:moveTo>
                  <a:lnTo>
                    <a:pt x="6" y="835"/>
                  </a:lnTo>
                  <a:lnTo>
                    <a:pt x="0" y="835"/>
                  </a:lnTo>
                  <a:lnTo>
                    <a:pt x="0" y="809"/>
                  </a:lnTo>
                  <a:lnTo>
                    <a:pt x="6" y="809"/>
                  </a:lnTo>
                  <a:close/>
                  <a:moveTo>
                    <a:pt x="6" y="854"/>
                  </a:moveTo>
                  <a:lnTo>
                    <a:pt x="6" y="879"/>
                  </a:lnTo>
                  <a:lnTo>
                    <a:pt x="0" y="879"/>
                  </a:lnTo>
                  <a:lnTo>
                    <a:pt x="0" y="854"/>
                  </a:lnTo>
                  <a:lnTo>
                    <a:pt x="6" y="854"/>
                  </a:lnTo>
                  <a:close/>
                  <a:moveTo>
                    <a:pt x="6" y="899"/>
                  </a:moveTo>
                  <a:lnTo>
                    <a:pt x="6" y="924"/>
                  </a:lnTo>
                  <a:lnTo>
                    <a:pt x="0" y="924"/>
                  </a:lnTo>
                  <a:lnTo>
                    <a:pt x="0" y="899"/>
                  </a:lnTo>
                  <a:lnTo>
                    <a:pt x="6" y="899"/>
                  </a:lnTo>
                  <a:close/>
                  <a:moveTo>
                    <a:pt x="6" y="944"/>
                  </a:moveTo>
                  <a:lnTo>
                    <a:pt x="6" y="969"/>
                  </a:lnTo>
                  <a:lnTo>
                    <a:pt x="0" y="969"/>
                  </a:lnTo>
                  <a:lnTo>
                    <a:pt x="0" y="944"/>
                  </a:lnTo>
                  <a:lnTo>
                    <a:pt x="6" y="944"/>
                  </a:lnTo>
                  <a:close/>
                  <a:moveTo>
                    <a:pt x="6" y="989"/>
                  </a:moveTo>
                  <a:lnTo>
                    <a:pt x="6" y="1014"/>
                  </a:lnTo>
                  <a:lnTo>
                    <a:pt x="0" y="1014"/>
                  </a:lnTo>
                  <a:lnTo>
                    <a:pt x="0" y="989"/>
                  </a:lnTo>
                  <a:lnTo>
                    <a:pt x="6" y="989"/>
                  </a:lnTo>
                  <a:close/>
                  <a:moveTo>
                    <a:pt x="6" y="1034"/>
                  </a:moveTo>
                  <a:lnTo>
                    <a:pt x="6" y="1059"/>
                  </a:lnTo>
                  <a:lnTo>
                    <a:pt x="0" y="1059"/>
                  </a:lnTo>
                  <a:lnTo>
                    <a:pt x="0" y="1034"/>
                  </a:lnTo>
                  <a:lnTo>
                    <a:pt x="6" y="1034"/>
                  </a:lnTo>
                  <a:close/>
                  <a:moveTo>
                    <a:pt x="6" y="1078"/>
                  </a:moveTo>
                  <a:lnTo>
                    <a:pt x="6" y="1104"/>
                  </a:lnTo>
                  <a:lnTo>
                    <a:pt x="0" y="1104"/>
                  </a:lnTo>
                  <a:lnTo>
                    <a:pt x="0" y="1078"/>
                  </a:lnTo>
                  <a:lnTo>
                    <a:pt x="6" y="1078"/>
                  </a:lnTo>
                  <a:close/>
                  <a:moveTo>
                    <a:pt x="6" y="1123"/>
                  </a:moveTo>
                  <a:lnTo>
                    <a:pt x="6" y="1149"/>
                  </a:lnTo>
                  <a:lnTo>
                    <a:pt x="0" y="1149"/>
                  </a:lnTo>
                  <a:lnTo>
                    <a:pt x="0" y="1123"/>
                  </a:lnTo>
                  <a:lnTo>
                    <a:pt x="6" y="1123"/>
                  </a:lnTo>
                  <a:close/>
                  <a:moveTo>
                    <a:pt x="6" y="1168"/>
                  </a:moveTo>
                  <a:lnTo>
                    <a:pt x="6" y="1194"/>
                  </a:lnTo>
                  <a:lnTo>
                    <a:pt x="0" y="1194"/>
                  </a:lnTo>
                  <a:lnTo>
                    <a:pt x="0" y="1168"/>
                  </a:lnTo>
                  <a:lnTo>
                    <a:pt x="6" y="1168"/>
                  </a:lnTo>
                  <a:close/>
                  <a:moveTo>
                    <a:pt x="6" y="1213"/>
                  </a:moveTo>
                  <a:lnTo>
                    <a:pt x="6" y="1239"/>
                  </a:lnTo>
                  <a:lnTo>
                    <a:pt x="0" y="1239"/>
                  </a:lnTo>
                  <a:lnTo>
                    <a:pt x="0" y="1213"/>
                  </a:lnTo>
                  <a:lnTo>
                    <a:pt x="6" y="1213"/>
                  </a:lnTo>
                  <a:close/>
                  <a:moveTo>
                    <a:pt x="6" y="1258"/>
                  </a:moveTo>
                  <a:lnTo>
                    <a:pt x="6" y="1284"/>
                  </a:lnTo>
                  <a:lnTo>
                    <a:pt x="0" y="1284"/>
                  </a:lnTo>
                  <a:lnTo>
                    <a:pt x="0" y="1258"/>
                  </a:lnTo>
                  <a:lnTo>
                    <a:pt x="6" y="1258"/>
                  </a:lnTo>
                  <a:close/>
                  <a:moveTo>
                    <a:pt x="6" y="1303"/>
                  </a:moveTo>
                  <a:lnTo>
                    <a:pt x="6" y="1329"/>
                  </a:lnTo>
                  <a:lnTo>
                    <a:pt x="0" y="1329"/>
                  </a:lnTo>
                  <a:lnTo>
                    <a:pt x="0" y="1303"/>
                  </a:lnTo>
                  <a:lnTo>
                    <a:pt x="6" y="1303"/>
                  </a:lnTo>
                  <a:close/>
                  <a:moveTo>
                    <a:pt x="6" y="1348"/>
                  </a:moveTo>
                  <a:lnTo>
                    <a:pt x="6" y="1374"/>
                  </a:lnTo>
                  <a:lnTo>
                    <a:pt x="0" y="1374"/>
                  </a:lnTo>
                  <a:lnTo>
                    <a:pt x="0" y="1348"/>
                  </a:lnTo>
                  <a:lnTo>
                    <a:pt x="6" y="1348"/>
                  </a:lnTo>
                  <a:close/>
                  <a:moveTo>
                    <a:pt x="6" y="1393"/>
                  </a:moveTo>
                  <a:lnTo>
                    <a:pt x="6" y="1419"/>
                  </a:lnTo>
                  <a:lnTo>
                    <a:pt x="0" y="1419"/>
                  </a:lnTo>
                  <a:lnTo>
                    <a:pt x="0" y="1393"/>
                  </a:lnTo>
                  <a:lnTo>
                    <a:pt x="6" y="1393"/>
                  </a:lnTo>
                  <a:close/>
                  <a:moveTo>
                    <a:pt x="6" y="1438"/>
                  </a:moveTo>
                  <a:lnTo>
                    <a:pt x="6" y="1464"/>
                  </a:lnTo>
                  <a:lnTo>
                    <a:pt x="0" y="1464"/>
                  </a:lnTo>
                  <a:lnTo>
                    <a:pt x="0" y="1438"/>
                  </a:lnTo>
                  <a:lnTo>
                    <a:pt x="6" y="1438"/>
                  </a:lnTo>
                  <a:close/>
                  <a:moveTo>
                    <a:pt x="6" y="1483"/>
                  </a:moveTo>
                  <a:lnTo>
                    <a:pt x="6" y="1509"/>
                  </a:lnTo>
                  <a:lnTo>
                    <a:pt x="0" y="1509"/>
                  </a:lnTo>
                  <a:lnTo>
                    <a:pt x="0" y="1483"/>
                  </a:lnTo>
                  <a:lnTo>
                    <a:pt x="6" y="1483"/>
                  </a:lnTo>
                  <a:close/>
                  <a:moveTo>
                    <a:pt x="6" y="1528"/>
                  </a:moveTo>
                  <a:lnTo>
                    <a:pt x="6" y="1553"/>
                  </a:lnTo>
                  <a:lnTo>
                    <a:pt x="0" y="1553"/>
                  </a:lnTo>
                  <a:lnTo>
                    <a:pt x="0" y="1528"/>
                  </a:lnTo>
                  <a:lnTo>
                    <a:pt x="6" y="1528"/>
                  </a:lnTo>
                  <a:close/>
                  <a:moveTo>
                    <a:pt x="6" y="1573"/>
                  </a:moveTo>
                  <a:lnTo>
                    <a:pt x="6" y="1598"/>
                  </a:lnTo>
                  <a:lnTo>
                    <a:pt x="0" y="1598"/>
                  </a:lnTo>
                  <a:lnTo>
                    <a:pt x="0" y="1573"/>
                  </a:lnTo>
                  <a:lnTo>
                    <a:pt x="6" y="1573"/>
                  </a:lnTo>
                  <a:close/>
                  <a:moveTo>
                    <a:pt x="6" y="1618"/>
                  </a:moveTo>
                  <a:lnTo>
                    <a:pt x="6" y="1643"/>
                  </a:lnTo>
                  <a:lnTo>
                    <a:pt x="0" y="1643"/>
                  </a:lnTo>
                  <a:lnTo>
                    <a:pt x="0" y="1618"/>
                  </a:lnTo>
                  <a:lnTo>
                    <a:pt x="6" y="1618"/>
                  </a:lnTo>
                  <a:close/>
                  <a:moveTo>
                    <a:pt x="6" y="1663"/>
                  </a:moveTo>
                  <a:lnTo>
                    <a:pt x="6" y="1688"/>
                  </a:lnTo>
                  <a:lnTo>
                    <a:pt x="0" y="1688"/>
                  </a:lnTo>
                  <a:lnTo>
                    <a:pt x="0" y="1663"/>
                  </a:lnTo>
                  <a:lnTo>
                    <a:pt x="6" y="1663"/>
                  </a:lnTo>
                  <a:close/>
                  <a:moveTo>
                    <a:pt x="6" y="1708"/>
                  </a:moveTo>
                  <a:lnTo>
                    <a:pt x="6" y="1733"/>
                  </a:lnTo>
                  <a:lnTo>
                    <a:pt x="0" y="1733"/>
                  </a:lnTo>
                  <a:lnTo>
                    <a:pt x="0" y="1708"/>
                  </a:lnTo>
                  <a:lnTo>
                    <a:pt x="6" y="1708"/>
                  </a:lnTo>
                  <a:close/>
                  <a:moveTo>
                    <a:pt x="6" y="1752"/>
                  </a:moveTo>
                  <a:lnTo>
                    <a:pt x="6" y="1778"/>
                  </a:lnTo>
                  <a:lnTo>
                    <a:pt x="0" y="1778"/>
                  </a:lnTo>
                  <a:lnTo>
                    <a:pt x="0" y="1752"/>
                  </a:lnTo>
                  <a:lnTo>
                    <a:pt x="6" y="1752"/>
                  </a:lnTo>
                  <a:close/>
                  <a:moveTo>
                    <a:pt x="6" y="1797"/>
                  </a:moveTo>
                  <a:lnTo>
                    <a:pt x="6" y="1823"/>
                  </a:lnTo>
                  <a:lnTo>
                    <a:pt x="0" y="1823"/>
                  </a:lnTo>
                  <a:lnTo>
                    <a:pt x="0" y="1797"/>
                  </a:lnTo>
                  <a:lnTo>
                    <a:pt x="6" y="1797"/>
                  </a:lnTo>
                  <a:close/>
                  <a:moveTo>
                    <a:pt x="6" y="1842"/>
                  </a:moveTo>
                  <a:lnTo>
                    <a:pt x="6" y="1868"/>
                  </a:lnTo>
                  <a:lnTo>
                    <a:pt x="0" y="1868"/>
                  </a:lnTo>
                  <a:lnTo>
                    <a:pt x="0" y="1842"/>
                  </a:lnTo>
                  <a:lnTo>
                    <a:pt x="6" y="1842"/>
                  </a:lnTo>
                  <a:close/>
                  <a:moveTo>
                    <a:pt x="6" y="1887"/>
                  </a:moveTo>
                  <a:lnTo>
                    <a:pt x="6" y="1913"/>
                  </a:lnTo>
                  <a:lnTo>
                    <a:pt x="0" y="1913"/>
                  </a:lnTo>
                  <a:lnTo>
                    <a:pt x="0" y="1887"/>
                  </a:lnTo>
                  <a:lnTo>
                    <a:pt x="6" y="1887"/>
                  </a:lnTo>
                  <a:close/>
                  <a:moveTo>
                    <a:pt x="6" y="1932"/>
                  </a:moveTo>
                  <a:lnTo>
                    <a:pt x="6" y="1958"/>
                  </a:lnTo>
                  <a:lnTo>
                    <a:pt x="0" y="1958"/>
                  </a:lnTo>
                  <a:lnTo>
                    <a:pt x="0" y="1932"/>
                  </a:lnTo>
                  <a:lnTo>
                    <a:pt x="6" y="1932"/>
                  </a:lnTo>
                  <a:close/>
                  <a:moveTo>
                    <a:pt x="6" y="1977"/>
                  </a:moveTo>
                  <a:lnTo>
                    <a:pt x="6" y="2003"/>
                  </a:lnTo>
                  <a:lnTo>
                    <a:pt x="0" y="2003"/>
                  </a:lnTo>
                  <a:lnTo>
                    <a:pt x="0" y="1977"/>
                  </a:lnTo>
                  <a:lnTo>
                    <a:pt x="6" y="1977"/>
                  </a:lnTo>
                  <a:close/>
                  <a:moveTo>
                    <a:pt x="6" y="2022"/>
                  </a:moveTo>
                  <a:lnTo>
                    <a:pt x="6" y="2048"/>
                  </a:lnTo>
                  <a:lnTo>
                    <a:pt x="0" y="2048"/>
                  </a:lnTo>
                  <a:lnTo>
                    <a:pt x="0" y="2022"/>
                  </a:lnTo>
                  <a:lnTo>
                    <a:pt x="6" y="2022"/>
                  </a:lnTo>
                  <a:close/>
                  <a:moveTo>
                    <a:pt x="6" y="2067"/>
                  </a:moveTo>
                  <a:lnTo>
                    <a:pt x="6" y="2093"/>
                  </a:lnTo>
                  <a:lnTo>
                    <a:pt x="0" y="2093"/>
                  </a:lnTo>
                  <a:lnTo>
                    <a:pt x="0" y="2067"/>
                  </a:lnTo>
                  <a:lnTo>
                    <a:pt x="6" y="2067"/>
                  </a:lnTo>
                  <a:close/>
                  <a:moveTo>
                    <a:pt x="6" y="2112"/>
                  </a:moveTo>
                  <a:lnTo>
                    <a:pt x="6" y="2138"/>
                  </a:lnTo>
                  <a:lnTo>
                    <a:pt x="0" y="2138"/>
                  </a:lnTo>
                  <a:lnTo>
                    <a:pt x="0" y="2112"/>
                  </a:lnTo>
                  <a:lnTo>
                    <a:pt x="6" y="2112"/>
                  </a:lnTo>
                  <a:close/>
                  <a:moveTo>
                    <a:pt x="6" y="2157"/>
                  </a:moveTo>
                  <a:lnTo>
                    <a:pt x="6" y="2183"/>
                  </a:lnTo>
                  <a:lnTo>
                    <a:pt x="0" y="2183"/>
                  </a:lnTo>
                  <a:lnTo>
                    <a:pt x="0" y="2157"/>
                  </a:lnTo>
                  <a:lnTo>
                    <a:pt x="6" y="2157"/>
                  </a:lnTo>
                  <a:close/>
                  <a:moveTo>
                    <a:pt x="6" y="2202"/>
                  </a:moveTo>
                  <a:lnTo>
                    <a:pt x="6" y="2227"/>
                  </a:lnTo>
                  <a:lnTo>
                    <a:pt x="0" y="2227"/>
                  </a:lnTo>
                  <a:lnTo>
                    <a:pt x="0" y="2202"/>
                  </a:lnTo>
                  <a:lnTo>
                    <a:pt x="6" y="2202"/>
                  </a:lnTo>
                  <a:close/>
                  <a:moveTo>
                    <a:pt x="6" y="2247"/>
                  </a:moveTo>
                  <a:lnTo>
                    <a:pt x="6" y="2260"/>
                  </a:lnTo>
                  <a:lnTo>
                    <a:pt x="0" y="2260"/>
                  </a:lnTo>
                  <a:lnTo>
                    <a:pt x="0" y="2247"/>
                  </a:lnTo>
                  <a:lnTo>
                    <a:pt x="6" y="2247"/>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69" name="Freeform 6"/>
            <p:cNvSpPr>
              <a:spLocks noEditPoints="1"/>
            </p:cNvSpPr>
            <p:nvPr/>
          </p:nvSpPr>
          <p:spPr bwMode="auto">
            <a:xfrm>
              <a:off x="4663668" y="1969642"/>
              <a:ext cx="424402" cy="486115"/>
            </a:xfrm>
            <a:custGeom>
              <a:avLst/>
              <a:gdLst>
                <a:gd name="T0" fmla="*/ 0 w 392"/>
                <a:gd name="T1" fmla="*/ 417 h 449"/>
                <a:gd name="T2" fmla="*/ 0 w 392"/>
                <a:gd name="T3" fmla="*/ 372 h 449"/>
                <a:gd name="T4" fmla="*/ 7 w 392"/>
                <a:gd name="T5" fmla="*/ 346 h 449"/>
                <a:gd name="T6" fmla="*/ 7 w 392"/>
                <a:gd name="T7" fmla="*/ 340 h 449"/>
                <a:gd name="T8" fmla="*/ 0 w 392"/>
                <a:gd name="T9" fmla="*/ 314 h 449"/>
                <a:gd name="T10" fmla="*/ 0 w 392"/>
                <a:gd name="T11" fmla="*/ 263 h 449"/>
                <a:gd name="T12" fmla="*/ 0 w 392"/>
                <a:gd name="T13" fmla="*/ 218 h 449"/>
                <a:gd name="T14" fmla="*/ 7 w 392"/>
                <a:gd name="T15" fmla="*/ 192 h 449"/>
                <a:gd name="T16" fmla="*/ 7 w 392"/>
                <a:gd name="T17" fmla="*/ 186 h 449"/>
                <a:gd name="T18" fmla="*/ 0 w 392"/>
                <a:gd name="T19" fmla="*/ 160 h 449"/>
                <a:gd name="T20" fmla="*/ 0 w 392"/>
                <a:gd name="T21" fmla="*/ 109 h 449"/>
                <a:gd name="T22" fmla="*/ 0 w 392"/>
                <a:gd name="T23" fmla="*/ 64 h 449"/>
                <a:gd name="T24" fmla="*/ 7 w 392"/>
                <a:gd name="T25" fmla="*/ 38 h 449"/>
                <a:gd name="T26" fmla="*/ 7 w 392"/>
                <a:gd name="T27" fmla="*/ 32 h 449"/>
                <a:gd name="T28" fmla="*/ 13 w 392"/>
                <a:gd name="T29" fmla="*/ 6 h 449"/>
                <a:gd name="T30" fmla="*/ 39 w 392"/>
                <a:gd name="T31" fmla="*/ 0 h 449"/>
                <a:gd name="T32" fmla="*/ 64 w 392"/>
                <a:gd name="T33" fmla="*/ 6 h 449"/>
                <a:gd name="T34" fmla="*/ 71 w 392"/>
                <a:gd name="T35" fmla="*/ 6 h 449"/>
                <a:gd name="T36" fmla="*/ 96 w 392"/>
                <a:gd name="T37" fmla="*/ 0 h 449"/>
                <a:gd name="T38" fmla="*/ 148 w 392"/>
                <a:gd name="T39" fmla="*/ 0 h 449"/>
                <a:gd name="T40" fmla="*/ 193 w 392"/>
                <a:gd name="T41" fmla="*/ 0 h 449"/>
                <a:gd name="T42" fmla="*/ 218 w 392"/>
                <a:gd name="T43" fmla="*/ 6 h 449"/>
                <a:gd name="T44" fmla="*/ 225 w 392"/>
                <a:gd name="T45" fmla="*/ 6 h 449"/>
                <a:gd name="T46" fmla="*/ 250 w 392"/>
                <a:gd name="T47" fmla="*/ 0 h 449"/>
                <a:gd name="T48" fmla="*/ 302 w 392"/>
                <a:gd name="T49" fmla="*/ 0 h 449"/>
                <a:gd name="T50" fmla="*/ 347 w 392"/>
                <a:gd name="T51" fmla="*/ 0 h 449"/>
                <a:gd name="T52" fmla="*/ 372 w 392"/>
                <a:gd name="T53" fmla="*/ 6 h 449"/>
                <a:gd name="T54" fmla="*/ 392 w 392"/>
                <a:gd name="T55" fmla="*/ 12 h 449"/>
                <a:gd name="T56" fmla="*/ 392 w 392"/>
                <a:gd name="T57" fmla="*/ 19 h 449"/>
                <a:gd name="T58" fmla="*/ 392 w 392"/>
                <a:gd name="T59" fmla="*/ 64 h 449"/>
                <a:gd name="T60" fmla="*/ 385 w 392"/>
                <a:gd name="T61" fmla="*/ 89 h 449"/>
                <a:gd name="T62" fmla="*/ 385 w 392"/>
                <a:gd name="T63" fmla="*/ 96 h 449"/>
                <a:gd name="T64" fmla="*/ 392 w 392"/>
                <a:gd name="T65" fmla="*/ 122 h 449"/>
                <a:gd name="T66" fmla="*/ 392 w 392"/>
                <a:gd name="T67" fmla="*/ 173 h 449"/>
                <a:gd name="T68" fmla="*/ 392 w 392"/>
                <a:gd name="T69" fmla="*/ 218 h 449"/>
                <a:gd name="T70" fmla="*/ 385 w 392"/>
                <a:gd name="T71" fmla="*/ 243 h 449"/>
                <a:gd name="T72" fmla="*/ 385 w 392"/>
                <a:gd name="T73" fmla="*/ 250 h 449"/>
                <a:gd name="T74" fmla="*/ 392 w 392"/>
                <a:gd name="T75" fmla="*/ 276 h 449"/>
                <a:gd name="T76" fmla="*/ 392 w 392"/>
                <a:gd name="T77" fmla="*/ 327 h 449"/>
                <a:gd name="T78" fmla="*/ 392 w 392"/>
                <a:gd name="T79" fmla="*/ 372 h 449"/>
                <a:gd name="T80" fmla="*/ 385 w 392"/>
                <a:gd name="T81" fmla="*/ 398 h 449"/>
                <a:gd name="T82" fmla="*/ 385 w 392"/>
                <a:gd name="T83" fmla="*/ 404 h 449"/>
                <a:gd name="T84" fmla="*/ 379 w 392"/>
                <a:gd name="T85" fmla="*/ 442 h 449"/>
                <a:gd name="T86" fmla="*/ 353 w 392"/>
                <a:gd name="T87" fmla="*/ 449 h 449"/>
                <a:gd name="T88" fmla="*/ 327 w 392"/>
                <a:gd name="T89" fmla="*/ 442 h 449"/>
                <a:gd name="T90" fmla="*/ 321 w 392"/>
                <a:gd name="T91" fmla="*/ 442 h 449"/>
                <a:gd name="T92" fmla="*/ 295 w 392"/>
                <a:gd name="T93" fmla="*/ 449 h 449"/>
                <a:gd name="T94" fmla="*/ 244 w 392"/>
                <a:gd name="T95" fmla="*/ 449 h 449"/>
                <a:gd name="T96" fmla="*/ 199 w 392"/>
                <a:gd name="T97" fmla="*/ 449 h 449"/>
                <a:gd name="T98" fmla="*/ 173 w 392"/>
                <a:gd name="T99" fmla="*/ 442 h 449"/>
                <a:gd name="T100" fmla="*/ 167 w 392"/>
                <a:gd name="T101" fmla="*/ 442 h 449"/>
                <a:gd name="T102" fmla="*/ 141 w 392"/>
                <a:gd name="T103" fmla="*/ 449 h 449"/>
                <a:gd name="T104" fmla="*/ 90 w 392"/>
                <a:gd name="T105" fmla="*/ 449 h 449"/>
                <a:gd name="T106" fmla="*/ 45 w 392"/>
                <a:gd name="T107" fmla="*/ 449 h 449"/>
                <a:gd name="T108" fmla="*/ 19 w 392"/>
                <a:gd name="T109" fmla="*/ 442 h 449"/>
                <a:gd name="T110" fmla="*/ 13 w 392"/>
                <a:gd name="T111" fmla="*/ 442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2" h="449">
                  <a:moveTo>
                    <a:pt x="0" y="442"/>
                  </a:moveTo>
                  <a:lnTo>
                    <a:pt x="0" y="423"/>
                  </a:lnTo>
                  <a:lnTo>
                    <a:pt x="7" y="423"/>
                  </a:lnTo>
                  <a:lnTo>
                    <a:pt x="7" y="442"/>
                  </a:lnTo>
                  <a:lnTo>
                    <a:pt x="0" y="442"/>
                  </a:lnTo>
                  <a:close/>
                  <a:moveTo>
                    <a:pt x="0" y="417"/>
                  </a:moveTo>
                  <a:lnTo>
                    <a:pt x="0" y="398"/>
                  </a:lnTo>
                  <a:lnTo>
                    <a:pt x="7" y="398"/>
                  </a:lnTo>
                  <a:lnTo>
                    <a:pt x="7" y="417"/>
                  </a:lnTo>
                  <a:lnTo>
                    <a:pt x="0" y="417"/>
                  </a:lnTo>
                  <a:close/>
                  <a:moveTo>
                    <a:pt x="0" y="391"/>
                  </a:moveTo>
                  <a:lnTo>
                    <a:pt x="0" y="372"/>
                  </a:lnTo>
                  <a:lnTo>
                    <a:pt x="7" y="372"/>
                  </a:lnTo>
                  <a:lnTo>
                    <a:pt x="7" y="391"/>
                  </a:lnTo>
                  <a:lnTo>
                    <a:pt x="0" y="391"/>
                  </a:lnTo>
                  <a:close/>
                  <a:moveTo>
                    <a:pt x="0" y="365"/>
                  </a:moveTo>
                  <a:lnTo>
                    <a:pt x="0" y="346"/>
                  </a:lnTo>
                  <a:lnTo>
                    <a:pt x="7" y="346"/>
                  </a:lnTo>
                  <a:lnTo>
                    <a:pt x="7" y="365"/>
                  </a:lnTo>
                  <a:lnTo>
                    <a:pt x="0" y="365"/>
                  </a:lnTo>
                  <a:close/>
                  <a:moveTo>
                    <a:pt x="0" y="340"/>
                  </a:moveTo>
                  <a:lnTo>
                    <a:pt x="0" y="321"/>
                  </a:lnTo>
                  <a:lnTo>
                    <a:pt x="7" y="321"/>
                  </a:lnTo>
                  <a:lnTo>
                    <a:pt x="7" y="340"/>
                  </a:lnTo>
                  <a:lnTo>
                    <a:pt x="0" y="340"/>
                  </a:lnTo>
                  <a:close/>
                  <a:moveTo>
                    <a:pt x="0" y="314"/>
                  </a:moveTo>
                  <a:lnTo>
                    <a:pt x="0" y="295"/>
                  </a:lnTo>
                  <a:lnTo>
                    <a:pt x="7" y="295"/>
                  </a:lnTo>
                  <a:lnTo>
                    <a:pt x="7" y="314"/>
                  </a:lnTo>
                  <a:lnTo>
                    <a:pt x="0" y="314"/>
                  </a:lnTo>
                  <a:close/>
                  <a:moveTo>
                    <a:pt x="0" y="288"/>
                  </a:moveTo>
                  <a:lnTo>
                    <a:pt x="0" y="269"/>
                  </a:lnTo>
                  <a:lnTo>
                    <a:pt x="7" y="269"/>
                  </a:lnTo>
                  <a:lnTo>
                    <a:pt x="7" y="288"/>
                  </a:lnTo>
                  <a:lnTo>
                    <a:pt x="0" y="288"/>
                  </a:lnTo>
                  <a:close/>
                  <a:moveTo>
                    <a:pt x="0" y="263"/>
                  </a:moveTo>
                  <a:lnTo>
                    <a:pt x="0" y="243"/>
                  </a:lnTo>
                  <a:lnTo>
                    <a:pt x="7" y="243"/>
                  </a:lnTo>
                  <a:lnTo>
                    <a:pt x="7" y="263"/>
                  </a:lnTo>
                  <a:lnTo>
                    <a:pt x="0" y="263"/>
                  </a:lnTo>
                  <a:close/>
                  <a:moveTo>
                    <a:pt x="0" y="237"/>
                  </a:moveTo>
                  <a:lnTo>
                    <a:pt x="0" y="218"/>
                  </a:lnTo>
                  <a:lnTo>
                    <a:pt x="7" y="218"/>
                  </a:lnTo>
                  <a:lnTo>
                    <a:pt x="7" y="237"/>
                  </a:lnTo>
                  <a:lnTo>
                    <a:pt x="0" y="237"/>
                  </a:lnTo>
                  <a:close/>
                  <a:moveTo>
                    <a:pt x="0" y="211"/>
                  </a:moveTo>
                  <a:lnTo>
                    <a:pt x="0" y="192"/>
                  </a:lnTo>
                  <a:lnTo>
                    <a:pt x="7" y="192"/>
                  </a:lnTo>
                  <a:lnTo>
                    <a:pt x="7" y="211"/>
                  </a:lnTo>
                  <a:lnTo>
                    <a:pt x="0" y="211"/>
                  </a:lnTo>
                  <a:close/>
                  <a:moveTo>
                    <a:pt x="0" y="186"/>
                  </a:moveTo>
                  <a:lnTo>
                    <a:pt x="0" y="166"/>
                  </a:lnTo>
                  <a:lnTo>
                    <a:pt x="7" y="166"/>
                  </a:lnTo>
                  <a:lnTo>
                    <a:pt x="7" y="186"/>
                  </a:lnTo>
                  <a:lnTo>
                    <a:pt x="0" y="186"/>
                  </a:lnTo>
                  <a:close/>
                  <a:moveTo>
                    <a:pt x="0" y="160"/>
                  </a:moveTo>
                  <a:lnTo>
                    <a:pt x="0" y="141"/>
                  </a:lnTo>
                  <a:lnTo>
                    <a:pt x="7" y="141"/>
                  </a:lnTo>
                  <a:lnTo>
                    <a:pt x="7" y="160"/>
                  </a:lnTo>
                  <a:lnTo>
                    <a:pt x="0" y="160"/>
                  </a:lnTo>
                  <a:close/>
                  <a:moveTo>
                    <a:pt x="0" y="134"/>
                  </a:moveTo>
                  <a:lnTo>
                    <a:pt x="0" y="115"/>
                  </a:lnTo>
                  <a:lnTo>
                    <a:pt x="7" y="115"/>
                  </a:lnTo>
                  <a:lnTo>
                    <a:pt x="7" y="134"/>
                  </a:lnTo>
                  <a:lnTo>
                    <a:pt x="0" y="134"/>
                  </a:lnTo>
                  <a:close/>
                  <a:moveTo>
                    <a:pt x="0" y="109"/>
                  </a:moveTo>
                  <a:lnTo>
                    <a:pt x="0" y="89"/>
                  </a:lnTo>
                  <a:lnTo>
                    <a:pt x="7" y="89"/>
                  </a:lnTo>
                  <a:lnTo>
                    <a:pt x="7" y="109"/>
                  </a:lnTo>
                  <a:lnTo>
                    <a:pt x="0" y="109"/>
                  </a:lnTo>
                  <a:close/>
                  <a:moveTo>
                    <a:pt x="0" y="83"/>
                  </a:moveTo>
                  <a:lnTo>
                    <a:pt x="0" y="64"/>
                  </a:lnTo>
                  <a:lnTo>
                    <a:pt x="7" y="64"/>
                  </a:lnTo>
                  <a:lnTo>
                    <a:pt x="7" y="83"/>
                  </a:lnTo>
                  <a:lnTo>
                    <a:pt x="0" y="83"/>
                  </a:lnTo>
                  <a:close/>
                  <a:moveTo>
                    <a:pt x="0" y="57"/>
                  </a:moveTo>
                  <a:lnTo>
                    <a:pt x="0" y="38"/>
                  </a:lnTo>
                  <a:lnTo>
                    <a:pt x="7" y="38"/>
                  </a:lnTo>
                  <a:lnTo>
                    <a:pt x="7" y="57"/>
                  </a:lnTo>
                  <a:lnTo>
                    <a:pt x="0" y="57"/>
                  </a:lnTo>
                  <a:close/>
                  <a:moveTo>
                    <a:pt x="0" y="32"/>
                  </a:moveTo>
                  <a:lnTo>
                    <a:pt x="0" y="12"/>
                  </a:lnTo>
                  <a:lnTo>
                    <a:pt x="7" y="12"/>
                  </a:lnTo>
                  <a:lnTo>
                    <a:pt x="7" y="32"/>
                  </a:lnTo>
                  <a:lnTo>
                    <a:pt x="0" y="32"/>
                  </a:lnTo>
                  <a:close/>
                  <a:moveTo>
                    <a:pt x="0" y="6"/>
                  </a:moveTo>
                  <a:lnTo>
                    <a:pt x="0" y="0"/>
                  </a:lnTo>
                  <a:lnTo>
                    <a:pt x="0" y="0"/>
                  </a:lnTo>
                  <a:lnTo>
                    <a:pt x="13" y="0"/>
                  </a:lnTo>
                  <a:lnTo>
                    <a:pt x="13" y="6"/>
                  </a:lnTo>
                  <a:lnTo>
                    <a:pt x="0" y="6"/>
                  </a:lnTo>
                  <a:lnTo>
                    <a:pt x="7" y="0"/>
                  </a:lnTo>
                  <a:lnTo>
                    <a:pt x="7" y="6"/>
                  </a:lnTo>
                  <a:lnTo>
                    <a:pt x="0" y="6"/>
                  </a:lnTo>
                  <a:close/>
                  <a:moveTo>
                    <a:pt x="19" y="0"/>
                  </a:moveTo>
                  <a:lnTo>
                    <a:pt x="39" y="0"/>
                  </a:lnTo>
                  <a:lnTo>
                    <a:pt x="39" y="6"/>
                  </a:lnTo>
                  <a:lnTo>
                    <a:pt x="19" y="6"/>
                  </a:lnTo>
                  <a:lnTo>
                    <a:pt x="19" y="0"/>
                  </a:lnTo>
                  <a:close/>
                  <a:moveTo>
                    <a:pt x="45" y="0"/>
                  </a:moveTo>
                  <a:lnTo>
                    <a:pt x="64" y="0"/>
                  </a:lnTo>
                  <a:lnTo>
                    <a:pt x="64" y="6"/>
                  </a:lnTo>
                  <a:lnTo>
                    <a:pt x="45" y="6"/>
                  </a:lnTo>
                  <a:lnTo>
                    <a:pt x="45" y="0"/>
                  </a:lnTo>
                  <a:close/>
                  <a:moveTo>
                    <a:pt x="71" y="0"/>
                  </a:moveTo>
                  <a:lnTo>
                    <a:pt x="90" y="0"/>
                  </a:lnTo>
                  <a:lnTo>
                    <a:pt x="90" y="6"/>
                  </a:lnTo>
                  <a:lnTo>
                    <a:pt x="71" y="6"/>
                  </a:lnTo>
                  <a:lnTo>
                    <a:pt x="71" y="0"/>
                  </a:lnTo>
                  <a:close/>
                  <a:moveTo>
                    <a:pt x="96" y="0"/>
                  </a:moveTo>
                  <a:lnTo>
                    <a:pt x="116" y="0"/>
                  </a:lnTo>
                  <a:lnTo>
                    <a:pt x="116" y="6"/>
                  </a:lnTo>
                  <a:lnTo>
                    <a:pt x="96" y="6"/>
                  </a:lnTo>
                  <a:lnTo>
                    <a:pt x="96" y="0"/>
                  </a:lnTo>
                  <a:close/>
                  <a:moveTo>
                    <a:pt x="122" y="0"/>
                  </a:moveTo>
                  <a:lnTo>
                    <a:pt x="141" y="0"/>
                  </a:lnTo>
                  <a:lnTo>
                    <a:pt x="141" y="6"/>
                  </a:lnTo>
                  <a:lnTo>
                    <a:pt x="122" y="6"/>
                  </a:lnTo>
                  <a:lnTo>
                    <a:pt x="122" y="0"/>
                  </a:lnTo>
                  <a:close/>
                  <a:moveTo>
                    <a:pt x="148" y="0"/>
                  </a:moveTo>
                  <a:lnTo>
                    <a:pt x="167" y="0"/>
                  </a:lnTo>
                  <a:lnTo>
                    <a:pt x="167" y="6"/>
                  </a:lnTo>
                  <a:lnTo>
                    <a:pt x="148" y="6"/>
                  </a:lnTo>
                  <a:lnTo>
                    <a:pt x="148" y="0"/>
                  </a:lnTo>
                  <a:close/>
                  <a:moveTo>
                    <a:pt x="173" y="0"/>
                  </a:moveTo>
                  <a:lnTo>
                    <a:pt x="193" y="0"/>
                  </a:lnTo>
                  <a:lnTo>
                    <a:pt x="193" y="6"/>
                  </a:lnTo>
                  <a:lnTo>
                    <a:pt x="173" y="6"/>
                  </a:lnTo>
                  <a:lnTo>
                    <a:pt x="173" y="0"/>
                  </a:lnTo>
                  <a:close/>
                  <a:moveTo>
                    <a:pt x="199" y="0"/>
                  </a:moveTo>
                  <a:lnTo>
                    <a:pt x="218" y="0"/>
                  </a:lnTo>
                  <a:lnTo>
                    <a:pt x="218" y="6"/>
                  </a:lnTo>
                  <a:lnTo>
                    <a:pt x="199" y="6"/>
                  </a:lnTo>
                  <a:lnTo>
                    <a:pt x="199" y="0"/>
                  </a:lnTo>
                  <a:close/>
                  <a:moveTo>
                    <a:pt x="225" y="0"/>
                  </a:moveTo>
                  <a:lnTo>
                    <a:pt x="244" y="0"/>
                  </a:lnTo>
                  <a:lnTo>
                    <a:pt x="244" y="6"/>
                  </a:lnTo>
                  <a:lnTo>
                    <a:pt x="225" y="6"/>
                  </a:lnTo>
                  <a:lnTo>
                    <a:pt x="225" y="0"/>
                  </a:lnTo>
                  <a:close/>
                  <a:moveTo>
                    <a:pt x="250" y="0"/>
                  </a:moveTo>
                  <a:lnTo>
                    <a:pt x="270" y="0"/>
                  </a:lnTo>
                  <a:lnTo>
                    <a:pt x="270" y="6"/>
                  </a:lnTo>
                  <a:lnTo>
                    <a:pt x="250" y="6"/>
                  </a:lnTo>
                  <a:lnTo>
                    <a:pt x="250" y="0"/>
                  </a:lnTo>
                  <a:close/>
                  <a:moveTo>
                    <a:pt x="276" y="0"/>
                  </a:moveTo>
                  <a:lnTo>
                    <a:pt x="295" y="0"/>
                  </a:lnTo>
                  <a:lnTo>
                    <a:pt x="295" y="6"/>
                  </a:lnTo>
                  <a:lnTo>
                    <a:pt x="276" y="6"/>
                  </a:lnTo>
                  <a:lnTo>
                    <a:pt x="276" y="0"/>
                  </a:lnTo>
                  <a:close/>
                  <a:moveTo>
                    <a:pt x="302" y="0"/>
                  </a:moveTo>
                  <a:lnTo>
                    <a:pt x="321" y="0"/>
                  </a:lnTo>
                  <a:lnTo>
                    <a:pt x="321" y="6"/>
                  </a:lnTo>
                  <a:lnTo>
                    <a:pt x="302" y="6"/>
                  </a:lnTo>
                  <a:lnTo>
                    <a:pt x="302" y="0"/>
                  </a:lnTo>
                  <a:close/>
                  <a:moveTo>
                    <a:pt x="327" y="0"/>
                  </a:moveTo>
                  <a:lnTo>
                    <a:pt x="347" y="0"/>
                  </a:lnTo>
                  <a:lnTo>
                    <a:pt x="347" y="6"/>
                  </a:lnTo>
                  <a:lnTo>
                    <a:pt x="327" y="6"/>
                  </a:lnTo>
                  <a:lnTo>
                    <a:pt x="327" y="0"/>
                  </a:lnTo>
                  <a:close/>
                  <a:moveTo>
                    <a:pt x="353" y="0"/>
                  </a:moveTo>
                  <a:lnTo>
                    <a:pt x="372" y="0"/>
                  </a:lnTo>
                  <a:lnTo>
                    <a:pt x="372" y="6"/>
                  </a:lnTo>
                  <a:lnTo>
                    <a:pt x="353" y="6"/>
                  </a:lnTo>
                  <a:lnTo>
                    <a:pt x="353" y="0"/>
                  </a:lnTo>
                  <a:close/>
                  <a:moveTo>
                    <a:pt x="379" y="0"/>
                  </a:moveTo>
                  <a:lnTo>
                    <a:pt x="385" y="0"/>
                  </a:lnTo>
                  <a:lnTo>
                    <a:pt x="392" y="0"/>
                  </a:lnTo>
                  <a:lnTo>
                    <a:pt x="392" y="12"/>
                  </a:lnTo>
                  <a:lnTo>
                    <a:pt x="385" y="12"/>
                  </a:lnTo>
                  <a:lnTo>
                    <a:pt x="385" y="0"/>
                  </a:lnTo>
                  <a:lnTo>
                    <a:pt x="385" y="6"/>
                  </a:lnTo>
                  <a:lnTo>
                    <a:pt x="379" y="6"/>
                  </a:lnTo>
                  <a:lnTo>
                    <a:pt x="379" y="0"/>
                  </a:lnTo>
                  <a:close/>
                  <a:moveTo>
                    <a:pt x="392" y="19"/>
                  </a:moveTo>
                  <a:lnTo>
                    <a:pt x="392" y="38"/>
                  </a:lnTo>
                  <a:lnTo>
                    <a:pt x="385" y="38"/>
                  </a:lnTo>
                  <a:lnTo>
                    <a:pt x="385" y="19"/>
                  </a:lnTo>
                  <a:lnTo>
                    <a:pt x="392" y="19"/>
                  </a:lnTo>
                  <a:close/>
                  <a:moveTo>
                    <a:pt x="392" y="44"/>
                  </a:moveTo>
                  <a:lnTo>
                    <a:pt x="392" y="64"/>
                  </a:lnTo>
                  <a:lnTo>
                    <a:pt x="385" y="64"/>
                  </a:lnTo>
                  <a:lnTo>
                    <a:pt x="385" y="44"/>
                  </a:lnTo>
                  <a:lnTo>
                    <a:pt x="392" y="44"/>
                  </a:lnTo>
                  <a:close/>
                  <a:moveTo>
                    <a:pt x="392" y="70"/>
                  </a:moveTo>
                  <a:lnTo>
                    <a:pt x="392" y="89"/>
                  </a:lnTo>
                  <a:lnTo>
                    <a:pt x="385" y="89"/>
                  </a:lnTo>
                  <a:lnTo>
                    <a:pt x="385" y="70"/>
                  </a:lnTo>
                  <a:lnTo>
                    <a:pt x="392" y="70"/>
                  </a:lnTo>
                  <a:close/>
                  <a:moveTo>
                    <a:pt x="392" y="96"/>
                  </a:moveTo>
                  <a:lnTo>
                    <a:pt x="392" y="115"/>
                  </a:lnTo>
                  <a:lnTo>
                    <a:pt x="385" y="115"/>
                  </a:lnTo>
                  <a:lnTo>
                    <a:pt x="385" y="96"/>
                  </a:lnTo>
                  <a:lnTo>
                    <a:pt x="392" y="96"/>
                  </a:lnTo>
                  <a:close/>
                  <a:moveTo>
                    <a:pt x="392" y="122"/>
                  </a:moveTo>
                  <a:lnTo>
                    <a:pt x="392" y="141"/>
                  </a:lnTo>
                  <a:lnTo>
                    <a:pt x="385" y="141"/>
                  </a:lnTo>
                  <a:lnTo>
                    <a:pt x="385" y="122"/>
                  </a:lnTo>
                  <a:lnTo>
                    <a:pt x="392" y="122"/>
                  </a:lnTo>
                  <a:close/>
                  <a:moveTo>
                    <a:pt x="392" y="147"/>
                  </a:moveTo>
                  <a:lnTo>
                    <a:pt x="392" y="166"/>
                  </a:lnTo>
                  <a:lnTo>
                    <a:pt x="385" y="166"/>
                  </a:lnTo>
                  <a:lnTo>
                    <a:pt x="385" y="147"/>
                  </a:lnTo>
                  <a:lnTo>
                    <a:pt x="392" y="147"/>
                  </a:lnTo>
                  <a:close/>
                  <a:moveTo>
                    <a:pt x="392" y="173"/>
                  </a:moveTo>
                  <a:lnTo>
                    <a:pt x="392" y="192"/>
                  </a:lnTo>
                  <a:lnTo>
                    <a:pt x="385" y="192"/>
                  </a:lnTo>
                  <a:lnTo>
                    <a:pt x="385" y="173"/>
                  </a:lnTo>
                  <a:lnTo>
                    <a:pt x="392" y="173"/>
                  </a:lnTo>
                  <a:close/>
                  <a:moveTo>
                    <a:pt x="392" y="199"/>
                  </a:moveTo>
                  <a:lnTo>
                    <a:pt x="392" y="218"/>
                  </a:lnTo>
                  <a:lnTo>
                    <a:pt x="385" y="218"/>
                  </a:lnTo>
                  <a:lnTo>
                    <a:pt x="385" y="199"/>
                  </a:lnTo>
                  <a:lnTo>
                    <a:pt x="392" y="199"/>
                  </a:lnTo>
                  <a:close/>
                  <a:moveTo>
                    <a:pt x="392" y="224"/>
                  </a:moveTo>
                  <a:lnTo>
                    <a:pt x="392" y="243"/>
                  </a:lnTo>
                  <a:lnTo>
                    <a:pt x="385" y="243"/>
                  </a:lnTo>
                  <a:lnTo>
                    <a:pt x="385" y="224"/>
                  </a:lnTo>
                  <a:lnTo>
                    <a:pt x="392" y="224"/>
                  </a:lnTo>
                  <a:close/>
                  <a:moveTo>
                    <a:pt x="392" y="250"/>
                  </a:moveTo>
                  <a:lnTo>
                    <a:pt x="392" y="269"/>
                  </a:lnTo>
                  <a:lnTo>
                    <a:pt x="385" y="269"/>
                  </a:lnTo>
                  <a:lnTo>
                    <a:pt x="385" y="250"/>
                  </a:lnTo>
                  <a:lnTo>
                    <a:pt x="392" y="250"/>
                  </a:lnTo>
                  <a:close/>
                  <a:moveTo>
                    <a:pt x="392" y="276"/>
                  </a:moveTo>
                  <a:lnTo>
                    <a:pt x="392" y="295"/>
                  </a:lnTo>
                  <a:lnTo>
                    <a:pt x="385" y="295"/>
                  </a:lnTo>
                  <a:lnTo>
                    <a:pt x="385" y="276"/>
                  </a:lnTo>
                  <a:lnTo>
                    <a:pt x="392" y="276"/>
                  </a:lnTo>
                  <a:close/>
                  <a:moveTo>
                    <a:pt x="392" y="301"/>
                  </a:moveTo>
                  <a:lnTo>
                    <a:pt x="392" y="321"/>
                  </a:lnTo>
                  <a:lnTo>
                    <a:pt x="385" y="321"/>
                  </a:lnTo>
                  <a:lnTo>
                    <a:pt x="385" y="301"/>
                  </a:lnTo>
                  <a:lnTo>
                    <a:pt x="392" y="301"/>
                  </a:lnTo>
                  <a:close/>
                  <a:moveTo>
                    <a:pt x="392" y="327"/>
                  </a:moveTo>
                  <a:lnTo>
                    <a:pt x="392" y="346"/>
                  </a:lnTo>
                  <a:lnTo>
                    <a:pt x="385" y="346"/>
                  </a:lnTo>
                  <a:lnTo>
                    <a:pt x="385" y="327"/>
                  </a:lnTo>
                  <a:lnTo>
                    <a:pt x="392" y="327"/>
                  </a:lnTo>
                  <a:close/>
                  <a:moveTo>
                    <a:pt x="392" y="353"/>
                  </a:moveTo>
                  <a:lnTo>
                    <a:pt x="392" y="372"/>
                  </a:lnTo>
                  <a:lnTo>
                    <a:pt x="385" y="372"/>
                  </a:lnTo>
                  <a:lnTo>
                    <a:pt x="385" y="353"/>
                  </a:lnTo>
                  <a:lnTo>
                    <a:pt x="392" y="353"/>
                  </a:lnTo>
                  <a:close/>
                  <a:moveTo>
                    <a:pt x="392" y="378"/>
                  </a:moveTo>
                  <a:lnTo>
                    <a:pt x="392" y="398"/>
                  </a:lnTo>
                  <a:lnTo>
                    <a:pt x="385" y="398"/>
                  </a:lnTo>
                  <a:lnTo>
                    <a:pt x="385" y="378"/>
                  </a:lnTo>
                  <a:lnTo>
                    <a:pt x="392" y="378"/>
                  </a:lnTo>
                  <a:close/>
                  <a:moveTo>
                    <a:pt x="392" y="404"/>
                  </a:moveTo>
                  <a:lnTo>
                    <a:pt x="392" y="423"/>
                  </a:lnTo>
                  <a:lnTo>
                    <a:pt x="385" y="423"/>
                  </a:lnTo>
                  <a:lnTo>
                    <a:pt x="385" y="404"/>
                  </a:lnTo>
                  <a:lnTo>
                    <a:pt x="392" y="404"/>
                  </a:lnTo>
                  <a:close/>
                  <a:moveTo>
                    <a:pt x="392" y="430"/>
                  </a:moveTo>
                  <a:lnTo>
                    <a:pt x="392" y="442"/>
                  </a:lnTo>
                  <a:lnTo>
                    <a:pt x="385" y="449"/>
                  </a:lnTo>
                  <a:lnTo>
                    <a:pt x="379" y="449"/>
                  </a:lnTo>
                  <a:lnTo>
                    <a:pt x="379" y="442"/>
                  </a:lnTo>
                  <a:lnTo>
                    <a:pt x="385" y="442"/>
                  </a:lnTo>
                  <a:lnTo>
                    <a:pt x="385" y="442"/>
                  </a:lnTo>
                  <a:lnTo>
                    <a:pt x="385" y="430"/>
                  </a:lnTo>
                  <a:lnTo>
                    <a:pt x="392" y="430"/>
                  </a:lnTo>
                  <a:close/>
                  <a:moveTo>
                    <a:pt x="372" y="449"/>
                  </a:moveTo>
                  <a:lnTo>
                    <a:pt x="353" y="449"/>
                  </a:lnTo>
                  <a:lnTo>
                    <a:pt x="353" y="442"/>
                  </a:lnTo>
                  <a:lnTo>
                    <a:pt x="372" y="442"/>
                  </a:lnTo>
                  <a:lnTo>
                    <a:pt x="372" y="449"/>
                  </a:lnTo>
                  <a:close/>
                  <a:moveTo>
                    <a:pt x="347" y="449"/>
                  </a:moveTo>
                  <a:lnTo>
                    <a:pt x="327" y="449"/>
                  </a:lnTo>
                  <a:lnTo>
                    <a:pt x="327" y="442"/>
                  </a:lnTo>
                  <a:lnTo>
                    <a:pt x="347" y="442"/>
                  </a:lnTo>
                  <a:lnTo>
                    <a:pt x="347" y="449"/>
                  </a:lnTo>
                  <a:close/>
                  <a:moveTo>
                    <a:pt x="321" y="449"/>
                  </a:moveTo>
                  <a:lnTo>
                    <a:pt x="302" y="449"/>
                  </a:lnTo>
                  <a:lnTo>
                    <a:pt x="302" y="442"/>
                  </a:lnTo>
                  <a:lnTo>
                    <a:pt x="321" y="442"/>
                  </a:lnTo>
                  <a:lnTo>
                    <a:pt x="321" y="449"/>
                  </a:lnTo>
                  <a:close/>
                  <a:moveTo>
                    <a:pt x="295" y="449"/>
                  </a:moveTo>
                  <a:lnTo>
                    <a:pt x="276" y="449"/>
                  </a:lnTo>
                  <a:lnTo>
                    <a:pt x="276" y="442"/>
                  </a:lnTo>
                  <a:lnTo>
                    <a:pt x="295" y="442"/>
                  </a:lnTo>
                  <a:lnTo>
                    <a:pt x="295" y="449"/>
                  </a:lnTo>
                  <a:close/>
                  <a:moveTo>
                    <a:pt x="270" y="449"/>
                  </a:moveTo>
                  <a:lnTo>
                    <a:pt x="250" y="449"/>
                  </a:lnTo>
                  <a:lnTo>
                    <a:pt x="250" y="442"/>
                  </a:lnTo>
                  <a:lnTo>
                    <a:pt x="270" y="442"/>
                  </a:lnTo>
                  <a:lnTo>
                    <a:pt x="270" y="449"/>
                  </a:lnTo>
                  <a:close/>
                  <a:moveTo>
                    <a:pt x="244" y="449"/>
                  </a:moveTo>
                  <a:lnTo>
                    <a:pt x="225" y="449"/>
                  </a:lnTo>
                  <a:lnTo>
                    <a:pt x="225" y="442"/>
                  </a:lnTo>
                  <a:lnTo>
                    <a:pt x="244" y="442"/>
                  </a:lnTo>
                  <a:lnTo>
                    <a:pt x="244" y="449"/>
                  </a:lnTo>
                  <a:close/>
                  <a:moveTo>
                    <a:pt x="218" y="449"/>
                  </a:moveTo>
                  <a:lnTo>
                    <a:pt x="199" y="449"/>
                  </a:lnTo>
                  <a:lnTo>
                    <a:pt x="199" y="442"/>
                  </a:lnTo>
                  <a:lnTo>
                    <a:pt x="218" y="442"/>
                  </a:lnTo>
                  <a:lnTo>
                    <a:pt x="218" y="449"/>
                  </a:lnTo>
                  <a:close/>
                  <a:moveTo>
                    <a:pt x="193" y="449"/>
                  </a:moveTo>
                  <a:lnTo>
                    <a:pt x="173" y="449"/>
                  </a:lnTo>
                  <a:lnTo>
                    <a:pt x="173" y="442"/>
                  </a:lnTo>
                  <a:lnTo>
                    <a:pt x="193" y="442"/>
                  </a:lnTo>
                  <a:lnTo>
                    <a:pt x="193" y="449"/>
                  </a:lnTo>
                  <a:close/>
                  <a:moveTo>
                    <a:pt x="167" y="449"/>
                  </a:moveTo>
                  <a:lnTo>
                    <a:pt x="148" y="449"/>
                  </a:lnTo>
                  <a:lnTo>
                    <a:pt x="148" y="442"/>
                  </a:lnTo>
                  <a:lnTo>
                    <a:pt x="167" y="442"/>
                  </a:lnTo>
                  <a:lnTo>
                    <a:pt x="167" y="449"/>
                  </a:lnTo>
                  <a:close/>
                  <a:moveTo>
                    <a:pt x="141" y="449"/>
                  </a:moveTo>
                  <a:lnTo>
                    <a:pt x="122" y="449"/>
                  </a:lnTo>
                  <a:lnTo>
                    <a:pt x="122" y="442"/>
                  </a:lnTo>
                  <a:lnTo>
                    <a:pt x="141" y="442"/>
                  </a:lnTo>
                  <a:lnTo>
                    <a:pt x="141" y="449"/>
                  </a:lnTo>
                  <a:close/>
                  <a:moveTo>
                    <a:pt x="116" y="449"/>
                  </a:moveTo>
                  <a:lnTo>
                    <a:pt x="96" y="449"/>
                  </a:lnTo>
                  <a:lnTo>
                    <a:pt x="96" y="442"/>
                  </a:lnTo>
                  <a:lnTo>
                    <a:pt x="116" y="442"/>
                  </a:lnTo>
                  <a:lnTo>
                    <a:pt x="116" y="449"/>
                  </a:lnTo>
                  <a:close/>
                  <a:moveTo>
                    <a:pt x="90" y="449"/>
                  </a:moveTo>
                  <a:lnTo>
                    <a:pt x="71" y="449"/>
                  </a:lnTo>
                  <a:lnTo>
                    <a:pt x="71" y="442"/>
                  </a:lnTo>
                  <a:lnTo>
                    <a:pt x="90" y="442"/>
                  </a:lnTo>
                  <a:lnTo>
                    <a:pt x="90" y="449"/>
                  </a:lnTo>
                  <a:close/>
                  <a:moveTo>
                    <a:pt x="64" y="449"/>
                  </a:moveTo>
                  <a:lnTo>
                    <a:pt x="45" y="449"/>
                  </a:lnTo>
                  <a:lnTo>
                    <a:pt x="45" y="442"/>
                  </a:lnTo>
                  <a:lnTo>
                    <a:pt x="64" y="442"/>
                  </a:lnTo>
                  <a:lnTo>
                    <a:pt x="64" y="449"/>
                  </a:lnTo>
                  <a:close/>
                  <a:moveTo>
                    <a:pt x="39" y="449"/>
                  </a:moveTo>
                  <a:lnTo>
                    <a:pt x="19" y="449"/>
                  </a:lnTo>
                  <a:lnTo>
                    <a:pt x="19" y="442"/>
                  </a:lnTo>
                  <a:lnTo>
                    <a:pt x="39" y="442"/>
                  </a:lnTo>
                  <a:lnTo>
                    <a:pt x="39" y="449"/>
                  </a:lnTo>
                  <a:close/>
                  <a:moveTo>
                    <a:pt x="13" y="449"/>
                  </a:moveTo>
                  <a:lnTo>
                    <a:pt x="0" y="449"/>
                  </a:lnTo>
                  <a:lnTo>
                    <a:pt x="0" y="442"/>
                  </a:lnTo>
                  <a:lnTo>
                    <a:pt x="13" y="442"/>
                  </a:lnTo>
                  <a:lnTo>
                    <a:pt x="13" y="449"/>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70" name="Rectangle 7"/>
            <p:cNvSpPr>
              <a:spLocks noChangeArrowheads="1"/>
            </p:cNvSpPr>
            <p:nvPr/>
          </p:nvSpPr>
          <p:spPr bwMode="auto">
            <a:xfrm>
              <a:off x="5281866" y="2337746"/>
              <a:ext cx="180805" cy="48720"/>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71" name="Rectangle 8"/>
            <p:cNvSpPr>
              <a:spLocks noChangeArrowheads="1"/>
            </p:cNvSpPr>
            <p:nvPr/>
          </p:nvSpPr>
          <p:spPr bwMode="auto">
            <a:xfrm>
              <a:off x="5281866" y="2914805"/>
              <a:ext cx="180805" cy="47637"/>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72" name="Rectangle 9"/>
            <p:cNvSpPr>
              <a:spLocks noChangeArrowheads="1"/>
            </p:cNvSpPr>
            <p:nvPr/>
          </p:nvSpPr>
          <p:spPr bwMode="auto">
            <a:xfrm>
              <a:off x="5101063" y="2351821"/>
              <a:ext cx="355113" cy="20571"/>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73" name="Rectangle 10"/>
            <p:cNvSpPr>
              <a:spLocks noChangeArrowheads="1"/>
            </p:cNvSpPr>
            <p:nvPr/>
          </p:nvSpPr>
          <p:spPr bwMode="auto">
            <a:xfrm>
              <a:off x="4191628" y="2351821"/>
              <a:ext cx="451469" cy="20571"/>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74" name="Rectangle 11"/>
            <p:cNvSpPr>
              <a:spLocks noChangeArrowheads="1"/>
            </p:cNvSpPr>
            <p:nvPr/>
          </p:nvSpPr>
          <p:spPr bwMode="auto">
            <a:xfrm>
              <a:off x="3336544" y="2921300"/>
              <a:ext cx="2120281" cy="28149"/>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75" name="Rectangle 12"/>
            <p:cNvSpPr>
              <a:spLocks noChangeArrowheads="1"/>
            </p:cNvSpPr>
            <p:nvPr/>
          </p:nvSpPr>
          <p:spPr bwMode="auto">
            <a:xfrm>
              <a:off x="1885563" y="2545617"/>
              <a:ext cx="494141" cy="125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700" b="1" i="1" dirty="0" smtClean="0">
                  <a:solidFill>
                    <a:srgbClr val="0070C0"/>
                  </a:solidFill>
                  <a:latin typeface="Calibri" pitchFamily="34" charset="0"/>
                  <a:cs typeface="Arial" pitchFamily="34" charset="0"/>
                </a:rPr>
                <a:t>Supply</a:t>
              </a:r>
              <a:r>
                <a:rPr kumimoji="0" lang="en-US" sz="700" b="1" i="1" u="none" strike="noStrike" cap="none" normalizeH="0" baseline="0" dirty="0" smtClean="0">
                  <a:ln>
                    <a:noFill/>
                  </a:ln>
                  <a:solidFill>
                    <a:srgbClr val="0070C0"/>
                  </a:solidFill>
                  <a:effectLst/>
                  <a:latin typeface="Calibri" pitchFamily="34" charset="0"/>
                  <a:cs typeface="Arial" pitchFamily="34" charset="0"/>
                </a:rPr>
                <a:t> Line</a:t>
              </a:r>
              <a:endParaRPr kumimoji="0" lang="en-US" sz="700" b="0" i="0" u="none" strike="noStrike" cap="none" normalizeH="0" baseline="0" dirty="0" smtClean="0">
                <a:ln>
                  <a:noFill/>
                </a:ln>
                <a:solidFill>
                  <a:srgbClr val="0070C0"/>
                </a:solidFill>
                <a:effectLst/>
                <a:latin typeface="Arial" pitchFamily="34" charset="0"/>
                <a:cs typeface="Arial" pitchFamily="34" charset="0"/>
              </a:endParaRPr>
            </a:p>
          </p:txBody>
        </p:sp>
        <p:sp>
          <p:nvSpPr>
            <p:cNvPr id="176" name="Rectangle 13"/>
            <p:cNvSpPr>
              <a:spLocks noChangeArrowheads="1"/>
            </p:cNvSpPr>
            <p:nvPr/>
          </p:nvSpPr>
          <p:spPr bwMode="auto">
            <a:xfrm>
              <a:off x="2719211" y="2650636"/>
              <a:ext cx="693985" cy="75786"/>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77" name="Freeform 14"/>
            <p:cNvSpPr>
              <a:spLocks noEditPoints="1"/>
            </p:cNvSpPr>
            <p:nvPr/>
          </p:nvSpPr>
          <p:spPr bwMode="auto">
            <a:xfrm>
              <a:off x="2719211" y="2650636"/>
              <a:ext cx="701563" cy="83365"/>
            </a:xfrm>
            <a:custGeom>
              <a:avLst/>
              <a:gdLst>
                <a:gd name="T0" fmla="*/ 0 w 648"/>
                <a:gd name="T1" fmla="*/ 0 h 77"/>
                <a:gd name="T2" fmla="*/ 0 w 648"/>
                <a:gd name="T3" fmla="*/ 0 h 77"/>
                <a:gd name="T4" fmla="*/ 641 w 648"/>
                <a:gd name="T5" fmla="*/ 0 h 77"/>
                <a:gd name="T6" fmla="*/ 648 w 648"/>
                <a:gd name="T7" fmla="*/ 0 h 77"/>
                <a:gd name="T8" fmla="*/ 648 w 648"/>
                <a:gd name="T9" fmla="*/ 70 h 77"/>
                <a:gd name="T10" fmla="*/ 641 w 648"/>
                <a:gd name="T11" fmla="*/ 77 h 77"/>
                <a:gd name="T12" fmla="*/ 0 w 648"/>
                <a:gd name="T13" fmla="*/ 77 h 77"/>
                <a:gd name="T14" fmla="*/ 0 w 648"/>
                <a:gd name="T15" fmla="*/ 70 h 77"/>
                <a:gd name="T16" fmla="*/ 0 w 648"/>
                <a:gd name="T17" fmla="*/ 0 h 77"/>
                <a:gd name="T18" fmla="*/ 6 w 648"/>
                <a:gd name="T19" fmla="*/ 70 h 77"/>
                <a:gd name="T20" fmla="*/ 0 w 648"/>
                <a:gd name="T21" fmla="*/ 70 h 77"/>
                <a:gd name="T22" fmla="*/ 641 w 648"/>
                <a:gd name="T23" fmla="*/ 70 h 77"/>
                <a:gd name="T24" fmla="*/ 641 w 648"/>
                <a:gd name="T25" fmla="*/ 70 h 77"/>
                <a:gd name="T26" fmla="*/ 641 w 648"/>
                <a:gd name="T27" fmla="*/ 0 h 77"/>
                <a:gd name="T28" fmla="*/ 641 w 648"/>
                <a:gd name="T29" fmla="*/ 6 h 77"/>
                <a:gd name="T30" fmla="*/ 0 w 648"/>
                <a:gd name="T31" fmla="*/ 6 h 77"/>
                <a:gd name="T32" fmla="*/ 6 w 648"/>
                <a:gd name="T33" fmla="*/ 0 h 77"/>
                <a:gd name="T34" fmla="*/ 6 w 648"/>
                <a:gd name="T35"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77">
                  <a:moveTo>
                    <a:pt x="0" y="0"/>
                  </a:moveTo>
                  <a:lnTo>
                    <a:pt x="0" y="0"/>
                  </a:lnTo>
                  <a:lnTo>
                    <a:pt x="641" y="0"/>
                  </a:lnTo>
                  <a:lnTo>
                    <a:pt x="648" y="0"/>
                  </a:lnTo>
                  <a:lnTo>
                    <a:pt x="648" y="70"/>
                  </a:lnTo>
                  <a:lnTo>
                    <a:pt x="641" y="77"/>
                  </a:lnTo>
                  <a:lnTo>
                    <a:pt x="0" y="77"/>
                  </a:lnTo>
                  <a:lnTo>
                    <a:pt x="0" y="70"/>
                  </a:lnTo>
                  <a:lnTo>
                    <a:pt x="0" y="0"/>
                  </a:lnTo>
                  <a:close/>
                  <a:moveTo>
                    <a:pt x="6" y="70"/>
                  </a:moveTo>
                  <a:lnTo>
                    <a:pt x="0" y="70"/>
                  </a:lnTo>
                  <a:lnTo>
                    <a:pt x="641" y="70"/>
                  </a:lnTo>
                  <a:lnTo>
                    <a:pt x="641" y="70"/>
                  </a:lnTo>
                  <a:lnTo>
                    <a:pt x="641" y="0"/>
                  </a:lnTo>
                  <a:lnTo>
                    <a:pt x="641" y="6"/>
                  </a:lnTo>
                  <a:lnTo>
                    <a:pt x="0" y="6"/>
                  </a:lnTo>
                  <a:lnTo>
                    <a:pt x="6" y="0"/>
                  </a:lnTo>
                  <a:lnTo>
                    <a:pt x="6" y="70"/>
                  </a:lnTo>
                  <a:close/>
                </a:path>
              </a:pathLst>
            </a:custGeom>
            <a:solidFill>
              <a:srgbClr val="7F7F7F"/>
            </a:solidFill>
            <a:ln w="0">
              <a:solidFill>
                <a:srgbClr val="7F7F7F"/>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78" name="Freeform 15"/>
            <p:cNvSpPr>
              <a:spLocks/>
            </p:cNvSpPr>
            <p:nvPr/>
          </p:nvSpPr>
          <p:spPr bwMode="auto">
            <a:xfrm>
              <a:off x="3788879" y="2358317"/>
              <a:ext cx="437394" cy="97439"/>
            </a:xfrm>
            <a:custGeom>
              <a:avLst/>
              <a:gdLst>
                <a:gd name="T0" fmla="*/ 90 w 404"/>
                <a:gd name="T1" fmla="*/ 6 h 90"/>
                <a:gd name="T2" fmla="*/ 122 w 404"/>
                <a:gd name="T3" fmla="*/ 45 h 90"/>
                <a:gd name="T4" fmla="*/ 115 w 404"/>
                <a:gd name="T5" fmla="*/ 83 h 90"/>
                <a:gd name="T6" fmla="*/ 90 w 404"/>
                <a:gd name="T7" fmla="*/ 90 h 90"/>
                <a:gd name="T8" fmla="*/ 83 w 404"/>
                <a:gd name="T9" fmla="*/ 51 h 90"/>
                <a:gd name="T10" fmla="*/ 102 w 404"/>
                <a:gd name="T11" fmla="*/ 19 h 90"/>
                <a:gd name="T12" fmla="*/ 147 w 404"/>
                <a:gd name="T13" fmla="*/ 13 h 90"/>
                <a:gd name="T14" fmla="*/ 173 w 404"/>
                <a:gd name="T15" fmla="*/ 45 h 90"/>
                <a:gd name="T16" fmla="*/ 160 w 404"/>
                <a:gd name="T17" fmla="*/ 90 h 90"/>
                <a:gd name="T18" fmla="*/ 134 w 404"/>
                <a:gd name="T19" fmla="*/ 83 h 90"/>
                <a:gd name="T20" fmla="*/ 128 w 404"/>
                <a:gd name="T21" fmla="*/ 39 h 90"/>
                <a:gd name="T22" fmla="*/ 160 w 404"/>
                <a:gd name="T23" fmla="*/ 6 h 90"/>
                <a:gd name="T24" fmla="*/ 218 w 404"/>
                <a:gd name="T25" fmla="*/ 39 h 90"/>
                <a:gd name="T26" fmla="*/ 211 w 404"/>
                <a:gd name="T27" fmla="*/ 83 h 90"/>
                <a:gd name="T28" fmla="*/ 179 w 404"/>
                <a:gd name="T29" fmla="*/ 77 h 90"/>
                <a:gd name="T30" fmla="*/ 179 w 404"/>
                <a:gd name="T31" fmla="*/ 32 h 90"/>
                <a:gd name="T32" fmla="*/ 218 w 404"/>
                <a:gd name="T33" fmla="*/ 6 h 90"/>
                <a:gd name="T34" fmla="*/ 263 w 404"/>
                <a:gd name="T35" fmla="*/ 13 h 90"/>
                <a:gd name="T36" fmla="*/ 276 w 404"/>
                <a:gd name="T37" fmla="*/ 58 h 90"/>
                <a:gd name="T38" fmla="*/ 250 w 404"/>
                <a:gd name="T39" fmla="*/ 90 h 90"/>
                <a:gd name="T40" fmla="*/ 224 w 404"/>
                <a:gd name="T41" fmla="*/ 51 h 90"/>
                <a:gd name="T42" fmla="*/ 250 w 404"/>
                <a:gd name="T43" fmla="*/ 13 h 90"/>
                <a:gd name="T44" fmla="*/ 295 w 404"/>
                <a:gd name="T45" fmla="*/ 6 h 90"/>
                <a:gd name="T46" fmla="*/ 327 w 404"/>
                <a:gd name="T47" fmla="*/ 51 h 90"/>
                <a:gd name="T48" fmla="*/ 308 w 404"/>
                <a:gd name="T49" fmla="*/ 83 h 90"/>
                <a:gd name="T50" fmla="*/ 282 w 404"/>
                <a:gd name="T51" fmla="*/ 71 h 90"/>
                <a:gd name="T52" fmla="*/ 288 w 404"/>
                <a:gd name="T53" fmla="*/ 26 h 90"/>
                <a:gd name="T54" fmla="*/ 359 w 404"/>
                <a:gd name="T55" fmla="*/ 0 h 90"/>
                <a:gd name="T56" fmla="*/ 321 w 404"/>
                <a:gd name="T57" fmla="*/ 6 h 90"/>
                <a:gd name="T58" fmla="*/ 288 w 404"/>
                <a:gd name="T59" fmla="*/ 39 h 90"/>
                <a:gd name="T60" fmla="*/ 295 w 404"/>
                <a:gd name="T61" fmla="*/ 71 h 90"/>
                <a:gd name="T62" fmla="*/ 314 w 404"/>
                <a:gd name="T63" fmla="*/ 77 h 90"/>
                <a:gd name="T64" fmla="*/ 321 w 404"/>
                <a:gd name="T65" fmla="*/ 39 h 90"/>
                <a:gd name="T66" fmla="*/ 282 w 404"/>
                <a:gd name="T67" fmla="*/ 6 h 90"/>
                <a:gd name="T68" fmla="*/ 244 w 404"/>
                <a:gd name="T69" fmla="*/ 19 h 90"/>
                <a:gd name="T70" fmla="*/ 237 w 404"/>
                <a:gd name="T71" fmla="*/ 71 h 90"/>
                <a:gd name="T72" fmla="*/ 256 w 404"/>
                <a:gd name="T73" fmla="*/ 83 h 90"/>
                <a:gd name="T74" fmla="*/ 269 w 404"/>
                <a:gd name="T75" fmla="*/ 45 h 90"/>
                <a:gd name="T76" fmla="*/ 250 w 404"/>
                <a:gd name="T77" fmla="*/ 19 h 90"/>
                <a:gd name="T78" fmla="*/ 211 w 404"/>
                <a:gd name="T79" fmla="*/ 13 h 90"/>
                <a:gd name="T80" fmla="*/ 179 w 404"/>
                <a:gd name="T81" fmla="*/ 45 h 90"/>
                <a:gd name="T82" fmla="*/ 186 w 404"/>
                <a:gd name="T83" fmla="*/ 77 h 90"/>
                <a:gd name="T84" fmla="*/ 211 w 404"/>
                <a:gd name="T85" fmla="*/ 71 h 90"/>
                <a:gd name="T86" fmla="*/ 205 w 404"/>
                <a:gd name="T87" fmla="*/ 26 h 90"/>
                <a:gd name="T88" fmla="*/ 154 w 404"/>
                <a:gd name="T89" fmla="*/ 19 h 90"/>
                <a:gd name="T90" fmla="*/ 134 w 404"/>
                <a:gd name="T91" fmla="*/ 51 h 90"/>
                <a:gd name="T92" fmla="*/ 141 w 404"/>
                <a:gd name="T93" fmla="*/ 83 h 90"/>
                <a:gd name="T94" fmla="*/ 160 w 404"/>
                <a:gd name="T95" fmla="*/ 77 h 90"/>
                <a:gd name="T96" fmla="*/ 160 w 404"/>
                <a:gd name="T97" fmla="*/ 39 h 90"/>
                <a:gd name="T98" fmla="*/ 134 w 404"/>
                <a:gd name="T99" fmla="*/ 13 h 90"/>
                <a:gd name="T100" fmla="*/ 90 w 404"/>
                <a:gd name="T101" fmla="*/ 32 h 90"/>
                <a:gd name="T102" fmla="*/ 83 w 404"/>
                <a:gd name="T103" fmla="*/ 71 h 90"/>
                <a:gd name="T104" fmla="*/ 96 w 404"/>
                <a:gd name="T105" fmla="*/ 83 h 90"/>
                <a:gd name="T106" fmla="*/ 115 w 404"/>
                <a:gd name="T107" fmla="*/ 77 h 90"/>
                <a:gd name="T108" fmla="*/ 109 w 404"/>
                <a:gd name="T109" fmla="*/ 39 h 90"/>
                <a:gd name="T110" fmla="*/ 70 w 404"/>
                <a:gd name="T111" fmla="*/ 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4" h="90">
                  <a:moveTo>
                    <a:pt x="0" y="0"/>
                  </a:moveTo>
                  <a:lnTo>
                    <a:pt x="25" y="0"/>
                  </a:lnTo>
                  <a:lnTo>
                    <a:pt x="45" y="0"/>
                  </a:lnTo>
                  <a:lnTo>
                    <a:pt x="57" y="0"/>
                  </a:lnTo>
                  <a:lnTo>
                    <a:pt x="77" y="0"/>
                  </a:lnTo>
                  <a:lnTo>
                    <a:pt x="77" y="0"/>
                  </a:lnTo>
                  <a:lnTo>
                    <a:pt x="90" y="6"/>
                  </a:lnTo>
                  <a:lnTo>
                    <a:pt x="90" y="6"/>
                  </a:lnTo>
                  <a:lnTo>
                    <a:pt x="102" y="13"/>
                  </a:lnTo>
                  <a:lnTo>
                    <a:pt x="102" y="19"/>
                  </a:lnTo>
                  <a:lnTo>
                    <a:pt x="109" y="26"/>
                  </a:lnTo>
                  <a:lnTo>
                    <a:pt x="109" y="26"/>
                  </a:lnTo>
                  <a:lnTo>
                    <a:pt x="115" y="32"/>
                  </a:lnTo>
                  <a:lnTo>
                    <a:pt x="115" y="32"/>
                  </a:lnTo>
                  <a:lnTo>
                    <a:pt x="122" y="45"/>
                  </a:lnTo>
                  <a:lnTo>
                    <a:pt x="122" y="45"/>
                  </a:lnTo>
                  <a:lnTo>
                    <a:pt x="122" y="58"/>
                  </a:lnTo>
                  <a:lnTo>
                    <a:pt x="122" y="58"/>
                  </a:lnTo>
                  <a:lnTo>
                    <a:pt x="122" y="64"/>
                  </a:lnTo>
                  <a:lnTo>
                    <a:pt x="122" y="64"/>
                  </a:lnTo>
                  <a:lnTo>
                    <a:pt x="122" y="77"/>
                  </a:lnTo>
                  <a:lnTo>
                    <a:pt x="122" y="77"/>
                  </a:lnTo>
                  <a:lnTo>
                    <a:pt x="115" y="83"/>
                  </a:lnTo>
                  <a:lnTo>
                    <a:pt x="115" y="83"/>
                  </a:lnTo>
                  <a:lnTo>
                    <a:pt x="109" y="90"/>
                  </a:lnTo>
                  <a:lnTo>
                    <a:pt x="109" y="90"/>
                  </a:lnTo>
                  <a:lnTo>
                    <a:pt x="102" y="90"/>
                  </a:lnTo>
                  <a:lnTo>
                    <a:pt x="102" y="90"/>
                  </a:lnTo>
                  <a:lnTo>
                    <a:pt x="96" y="90"/>
                  </a:lnTo>
                  <a:lnTo>
                    <a:pt x="96" y="90"/>
                  </a:lnTo>
                  <a:lnTo>
                    <a:pt x="96" y="90"/>
                  </a:lnTo>
                  <a:lnTo>
                    <a:pt x="90" y="90"/>
                  </a:lnTo>
                  <a:lnTo>
                    <a:pt x="90" y="83"/>
                  </a:lnTo>
                  <a:lnTo>
                    <a:pt x="90" y="83"/>
                  </a:lnTo>
                  <a:lnTo>
                    <a:pt x="83" y="77"/>
                  </a:lnTo>
                  <a:lnTo>
                    <a:pt x="83" y="77"/>
                  </a:lnTo>
                  <a:lnTo>
                    <a:pt x="83" y="71"/>
                  </a:lnTo>
                  <a:lnTo>
                    <a:pt x="77" y="71"/>
                  </a:lnTo>
                  <a:lnTo>
                    <a:pt x="77" y="58"/>
                  </a:lnTo>
                  <a:lnTo>
                    <a:pt x="83" y="51"/>
                  </a:lnTo>
                  <a:lnTo>
                    <a:pt x="83" y="51"/>
                  </a:lnTo>
                  <a:lnTo>
                    <a:pt x="83" y="39"/>
                  </a:lnTo>
                  <a:lnTo>
                    <a:pt x="83" y="39"/>
                  </a:lnTo>
                  <a:lnTo>
                    <a:pt x="90" y="32"/>
                  </a:lnTo>
                  <a:lnTo>
                    <a:pt x="90" y="32"/>
                  </a:lnTo>
                  <a:lnTo>
                    <a:pt x="96" y="26"/>
                  </a:lnTo>
                  <a:lnTo>
                    <a:pt x="96" y="19"/>
                  </a:lnTo>
                  <a:lnTo>
                    <a:pt x="102" y="19"/>
                  </a:lnTo>
                  <a:lnTo>
                    <a:pt x="109" y="13"/>
                  </a:lnTo>
                  <a:lnTo>
                    <a:pt x="109" y="13"/>
                  </a:lnTo>
                  <a:lnTo>
                    <a:pt x="115" y="6"/>
                  </a:lnTo>
                  <a:lnTo>
                    <a:pt x="122" y="6"/>
                  </a:lnTo>
                  <a:lnTo>
                    <a:pt x="134" y="6"/>
                  </a:lnTo>
                  <a:lnTo>
                    <a:pt x="134" y="6"/>
                  </a:lnTo>
                  <a:lnTo>
                    <a:pt x="147" y="13"/>
                  </a:lnTo>
                  <a:lnTo>
                    <a:pt x="147" y="13"/>
                  </a:lnTo>
                  <a:lnTo>
                    <a:pt x="154" y="19"/>
                  </a:lnTo>
                  <a:lnTo>
                    <a:pt x="154" y="19"/>
                  </a:lnTo>
                  <a:lnTo>
                    <a:pt x="160" y="26"/>
                  </a:lnTo>
                  <a:lnTo>
                    <a:pt x="160" y="26"/>
                  </a:lnTo>
                  <a:lnTo>
                    <a:pt x="167" y="39"/>
                  </a:lnTo>
                  <a:lnTo>
                    <a:pt x="167" y="39"/>
                  </a:lnTo>
                  <a:lnTo>
                    <a:pt x="173" y="45"/>
                  </a:lnTo>
                  <a:lnTo>
                    <a:pt x="173" y="45"/>
                  </a:lnTo>
                  <a:lnTo>
                    <a:pt x="173" y="58"/>
                  </a:lnTo>
                  <a:lnTo>
                    <a:pt x="173" y="58"/>
                  </a:lnTo>
                  <a:lnTo>
                    <a:pt x="173" y="71"/>
                  </a:lnTo>
                  <a:lnTo>
                    <a:pt x="173" y="71"/>
                  </a:lnTo>
                  <a:lnTo>
                    <a:pt x="167" y="77"/>
                  </a:lnTo>
                  <a:lnTo>
                    <a:pt x="167" y="77"/>
                  </a:lnTo>
                  <a:lnTo>
                    <a:pt x="160" y="83"/>
                  </a:lnTo>
                  <a:lnTo>
                    <a:pt x="160" y="90"/>
                  </a:lnTo>
                  <a:lnTo>
                    <a:pt x="154" y="90"/>
                  </a:lnTo>
                  <a:lnTo>
                    <a:pt x="154" y="90"/>
                  </a:lnTo>
                  <a:lnTo>
                    <a:pt x="147" y="90"/>
                  </a:lnTo>
                  <a:lnTo>
                    <a:pt x="147" y="90"/>
                  </a:lnTo>
                  <a:lnTo>
                    <a:pt x="141" y="90"/>
                  </a:lnTo>
                  <a:lnTo>
                    <a:pt x="141" y="90"/>
                  </a:lnTo>
                  <a:lnTo>
                    <a:pt x="134" y="83"/>
                  </a:lnTo>
                  <a:lnTo>
                    <a:pt x="134" y="83"/>
                  </a:lnTo>
                  <a:lnTo>
                    <a:pt x="128" y="77"/>
                  </a:lnTo>
                  <a:lnTo>
                    <a:pt x="128" y="77"/>
                  </a:lnTo>
                  <a:lnTo>
                    <a:pt x="128" y="64"/>
                  </a:lnTo>
                  <a:lnTo>
                    <a:pt x="128" y="64"/>
                  </a:lnTo>
                  <a:lnTo>
                    <a:pt x="128" y="51"/>
                  </a:lnTo>
                  <a:lnTo>
                    <a:pt x="128" y="51"/>
                  </a:lnTo>
                  <a:lnTo>
                    <a:pt x="128" y="39"/>
                  </a:lnTo>
                  <a:lnTo>
                    <a:pt x="128" y="39"/>
                  </a:lnTo>
                  <a:lnTo>
                    <a:pt x="134" y="32"/>
                  </a:lnTo>
                  <a:lnTo>
                    <a:pt x="134" y="26"/>
                  </a:lnTo>
                  <a:lnTo>
                    <a:pt x="141" y="19"/>
                  </a:lnTo>
                  <a:lnTo>
                    <a:pt x="141" y="19"/>
                  </a:lnTo>
                  <a:lnTo>
                    <a:pt x="147" y="13"/>
                  </a:lnTo>
                  <a:lnTo>
                    <a:pt x="147" y="13"/>
                  </a:lnTo>
                  <a:lnTo>
                    <a:pt x="160" y="6"/>
                  </a:lnTo>
                  <a:lnTo>
                    <a:pt x="160" y="6"/>
                  </a:lnTo>
                  <a:lnTo>
                    <a:pt x="179" y="6"/>
                  </a:lnTo>
                  <a:lnTo>
                    <a:pt x="179" y="6"/>
                  </a:lnTo>
                  <a:lnTo>
                    <a:pt x="199" y="6"/>
                  </a:lnTo>
                  <a:lnTo>
                    <a:pt x="199" y="6"/>
                  </a:lnTo>
                  <a:lnTo>
                    <a:pt x="211" y="19"/>
                  </a:lnTo>
                  <a:lnTo>
                    <a:pt x="211" y="19"/>
                  </a:lnTo>
                  <a:lnTo>
                    <a:pt x="218" y="32"/>
                  </a:lnTo>
                  <a:lnTo>
                    <a:pt x="218" y="39"/>
                  </a:lnTo>
                  <a:lnTo>
                    <a:pt x="218" y="45"/>
                  </a:lnTo>
                  <a:lnTo>
                    <a:pt x="218" y="58"/>
                  </a:lnTo>
                  <a:lnTo>
                    <a:pt x="218" y="58"/>
                  </a:lnTo>
                  <a:lnTo>
                    <a:pt x="218" y="64"/>
                  </a:lnTo>
                  <a:lnTo>
                    <a:pt x="218" y="71"/>
                  </a:lnTo>
                  <a:lnTo>
                    <a:pt x="218" y="77"/>
                  </a:lnTo>
                  <a:lnTo>
                    <a:pt x="211" y="83"/>
                  </a:lnTo>
                  <a:lnTo>
                    <a:pt x="211" y="83"/>
                  </a:lnTo>
                  <a:lnTo>
                    <a:pt x="199" y="90"/>
                  </a:lnTo>
                  <a:lnTo>
                    <a:pt x="199" y="90"/>
                  </a:lnTo>
                  <a:lnTo>
                    <a:pt x="186" y="90"/>
                  </a:lnTo>
                  <a:lnTo>
                    <a:pt x="186" y="90"/>
                  </a:lnTo>
                  <a:lnTo>
                    <a:pt x="179" y="83"/>
                  </a:lnTo>
                  <a:lnTo>
                    <a:pt x="179" y="83"/>
                  </a:lnTo>
                  <a:lnTo>
                    <a:pt x="179" y="77"/>
                  </a:lnTo>
                  <a:lnTo>
                    <a:pt x="179" y="77"/>
                  </a:lnTo>
                  <a:lnTo>
                    <a:pt x="173" y="64"/>
                  </a:lnTo>
                  <a:lnTo>
                    <a:pt x="173" y="64"/>
                  </a:lnTo>
                  <a:lnTo>
                    <a:pt x="173" y="58"/>
                  </a:lnTo>
                  <a:lnTo>
                    <a:pt x="173" y="58"/>
                  </a:lnTo>
                  <a:lnTo>
                    <a:pt x="179" y="45"/>
                  </a:lnTo>
                  <a:lnTo>
                    <a:pt x="179" y="45"/>
                  </a:lnTo>
                  <a:lnTo>
                    <a:pt x="179" y="32"/>
                  </a:lnTo>
                  <a:lnTo>
                    <a:pt x="179" y="32"/>
                  </a:lnTo>
                  <a:lnTo>
                    <a:pt x="186" y="26"/>
                  </a:lnTo>
                  <a:lnTo>
                    <a:pt x="186" y="26"/>
                  </a:lnTo>
                  <a:lnTo>
                    <a:pt x="199" y="13"/>
                  </a:lnTo>
                  <a:lnTo>
                    <a:pt x="199" y="13"/>
                  </a:lnTo>
                  <a:lnTo>
                    <a:pt x="205" y="6"/>
                  </a:lnTo>
                  <a:lnTo>
                    <a:pt x="205" y="6"/>
                  </a:lnTo>
                  <a:lnTo>
                    <a:pt x="218" y="6"/>
                  </a:lnTo>
                  <a:lnTo>
                    <a:pt x="218" y="6"/>
                  </a:lnTo>
                  <a:lnTo>
                    <a:pt x="231" y="6"/>
                  </a:lnTo>
                  <a:lnTo>
                    <a:pt x="231" y="6"/>
                  </a:lnTo>
                  <a:lnTo>
                    <a:pt x="244" y="6"/>
                  </a:lnTo>
                  <a:lnTo>
                    <a:pt x="244" y="6"/>
                  </a:lnTo>
                  <a:lnTo>
                    <a:pt x="250" y="13"/>
                  </a:lnTo>
                  <a:lnTo>
                    <a:pt x="250" y="13"/>
                  </a:lnTo>
                  <a:lnTo>
                    <a:pt x="263" y="13"/>
                  </a:lnTo>
                  <a:lnTo>
                    <a:pt x="263" y="13"/>
                  </a:lnTo>
                  <a:lnTo>
                    <a:pt x="269" y="19"/>
                  </a:lnTo>
                  <a:lnTo>
                    <a:pt x="269" y="26"/>
                  </a:lnTo>
                  <a:lnTo>
                    <a:pt x="269" y="32"/>
                  </a:lnTo>
                  <a:lnTo>
                    <a:pt x="269" y="32"/>
                  </a:lnTo>
                  <a:lnTo>
                    <a:pt x="276" y="45"/>
                  </a:lnTo>
                  <a:lnTo>
                    <a:pt x="276" y="45"/>
                  </a:lnTo>
                  <a:lnTo>
                    <a:pt x="276" y="58"/>
                  </a:lnTo>
                  <a:lnTo>
                    <a:pt x="276" y="58"/>
                  </a:lnTo>
                  <a:lnTo>
                    <a:pt x="269" y="71"/>
                  </a:lnTo>
                  <a:lnTo>
                    <a:pt x="269" y="71"/>
                  </a:lnTo>
                  <a:lnTo>
                    <a:pt x="263" y="83"/>
                  </a:lnTo>
                  <a:lnTo>
                    <a:pt x="263" y="83"/>
                  </a:lnTo>
                  <a:lnTo>
                    <a:pt x="256" y="83"/>
                  </a:lnTo>
                  <a:lnTo>
                    <a:pt x="256" y="90"/>
                  </a:lnTo>
                  <a:lnTo>
                    <a:pt x="256" y="90"/>
                  </a:lnTo>
                  <a:lnTo>
                    <a:pt x="250" y="90"/>
                  </a:lnTo>
                  <a:lnTo>
                    <a:pt x="244" y="90"/>
                  </a:lnTo>
                  <a:lnTo>
                    <a:pt x="244" y="90"/>
                  </a:lnTo>
                  <a:lnTo>
                    <a:pt x="231" y="77"/>
                  </a:lnTo>
                  <a:lnTo>
                    <a:pt x="231" y="77"/>
                  </a:lnTo>
                  <a:lnTo>
                    <a:pt x="231" y="71"/>
                  </a:lnTo>
                  <a:lnTo>
                    <a:pt x="231" y="71"/>
                  </a:lnTo>
                  <a:lnTo>
                    <a:pt x="231" y="64"/>
                  </a:lnTo>
                  <a:lnTo>
                    <a:pt x="224" y="51"/>
                  </a:lnTo>
                  <a:lnTo>
                    <a:pt x="231" y="45"/>
                  </a:lnTo>
                  <a:lnTo>
                    <a:pt x="231" y="39"/>
                  </a:lnTo>
                  <a:lnTo>
                    <a:pt x="231" y="26"/>
                  </a:lnTo>
                  <a:lnTo>
                    <a:pt x="231" y="26"/>
                  </a:lnTo>
                  <a:lnTo>
                    <a:pt x="244" y="13"/>
                  </a:lnTo>
                  <a:lnTo>
                    <a:pt x="244" y="13"/>
                  </a:lnTo>
                  <a:lnTo>
                    <a:pt x="250" y="13"/>
                  </a:lnTo>
                  <a:lnTo>
                    <a:pt x="250" y="13"/>
                  </a:lnTo>
                  <a:lnTo>
                    <a:pt x="263" y="6"/>
                  </a:lnTo>
                  <a:lnTo>
                    <a:pt x="263" y="6"/>
                  </a:lnTo>
                  <a:lnTo>
                    <a:pt x="269" y="6"/>
                  </a:lnTo>
                  <a:lnTo>
                    <a:pt x="276" y="0"/>
                  </a:lnTo>
                  <a:lnTo>
                    <a:pt x="282" y="0"/>
                  </a:lnTo>
                  <a:lnTo>
                    <a:pt x="282" y="0"/>
                  </a:lnTo>
                  <a:lnTo>
                    <a:pt x="295" y="6"/>
                  </a:lnTo>
                  <a:lnTo>
                    <a:pt x="295" y="6"/>
                  </a:lnTo>
                  <a:lnTo>
                    <a:pt x="301" y="6"/>
                  </a:lnTo>
                  <a:lnTo>
                    <a:pt x="301" y="6"/>
                  </a:lnTo>
                  <a:lnTo>
                    <a:pt x="314" y="19"/>
                  </a:lnTo>
                  <a:lnTo>
                    <a:pt x="321" y="19"/>
                  </a:lnTo>
                  <a:lnTo>
                    <a:pt x="327" y="32"/>
                  </a:lnTo>
                  <a:lnTo>
                    <a:pt x="327" y="32"/>
                  </a:lnTo>
                  <a:lnTo>
                    <a:pt x="327" y="51"/>
                  </a:lnTo>
                  <a:lnTo>
                    <a:pt x="327" y="51"/>
                  </a:lnTo>
                  <a:lnTo>
                    <a:pt x="327" y="71"/>
                  </a:lnTo>
                  <a:lnTo>
                    <a:pt x="327" y="71"/>
                  </a:lnTo>
                  <a:lnTo>
                    <a:pt x="321" y="77"/>
                  </a:lnTo>
                  <a:lnTo>
                    <a:pt x="321" y="77"/>
                  </a:lnTo>
                  <a:lnTo>
                    <a:pt x="321" y="83"/>
                  </a:lnTo>
                  <a:lnTo>
                    <a:pt x="314" y="83"/>
                  </a:lnTo>
                  <a:lnTo>
                    <a:pt x="308" y="83"/>
                  </a:lnTo>
                  <a:lnTo>
                    <a:pt x="308" y="83"/>
                  </a:lnTo>
                  <a:lnTo>
                    <a:pt x="301" y="83"/>
                  </a:lnTo>
                  <a:lnTo>
                    <a:pt x="301" y="83"/>
                  </a:lnTo>
                  <a:lnTo>
                    <a:pt x="295" y="83"/>
                  </a:lnTo>
                  <a:lnTo>
                    <a:pt x="295" y="83"/>
                  </a:lnTo>
                  <a:lnTo>
                    <a:pt x="288" y="77"/>
                  </a:lnTo>
                  <a:lnTo>
                    <a:pt x="288" y="77"/>
                  </a:lnTo>
                  <a:lnTo>
                    <a:pt x="282" y="71"/>
                  </a:lnTo>
                  <a:lnTo>
                    <a:pt x="282" y="71"/>
                  </a:lnTo>
                  <a:lnTo>
                    <a:pt x="282" y="58"/>
                  </a:lnTo>
                  <a:lnTo>
                    <a:pt x="282" y="58"/>
                  </a:lnTo>
                  <a:lnTo>
                    <a:pt x="282" y="45"/>
                  </a:lnTo>
                  <a:lnTo>
                    <a:pt x="282" y="45"/>
                  </a:lnTo>
                  <a:lnTo>
                    <a:pt x="282" y="32"/>
                  </a:lnTo>
                  <a:lnTo>
                    <a:pt x="282" y="32"/>
                  </a:lnTo>
                  <a:lnTo>
                    <a:pt x="288" y="26"/>
                  </a:lnTo>
                  <a:lnTo>
                    <a:pt x="288" y="26"/>
                  </a:lnTo>
                  <a:lnTo>
                    <a:pt x="295" y="13"/>
                  </a:lnTo>
                  <a:lnTo>
                    <a:pt x="295" y="13"/>
                  </a:lnTo>
                  <a:lnTo>
                    <a:pt x="301" y="6"/>
                  </a:lnTo>
                  <a:lnTo>
                    <a:pt x="301" y="6"/>
                  </a:lnTo>
                  <a:lnTo>
                    <a:pt x="314" y="0"/>
                  </a:lnTo>
                  <a:lnTo>
                    <a:pt x="321" y="0"/>
                  </a:lnTo>
                  <a:lnTo>
                    <a:pt x="333" y="0"/>
                  </a:lnTo>
                  <a:lnTo>
                    <a:pt x="359" y="0"/>
                  </a:lnTo>
                  <a:lnTo>
                    <a:pt x="385" y="0"/>
                  </a:lnTo>
                  <a:lnTo>
                    <a:pt x="404" y="0"/>
                  </a:lnTo>
                  <a:lnTo>
                    <a:pt x="404" y="6"/>
                  </a:lnTo>
                  <a:lnTo>
                    <a:pt x="378" y="6"/>
                  </a:lnTo>
                  <a:lnTo>
                    <a:pt x="359" y="6"/>
                  </a:lnTo>
                  <a:lnTo>
                    <a:pt x="333" y="6"/>
                  </a:lnTo>
                  <a:lnTo>
                    <a:pt x="321" y="6"/>
                  </a:lnTo>
                  <a:lnTo>
                    <a:pt x="321" y="6"/>
                  </a:lnTo>
                  <a:lnTo>
                    <a:pt x="308" y="13"/>
                  </a:lnTo>
                  <a:lnTo>
                    <a:pt x="308" y="13"/>
                  </a:lnTo>
                  <a:lnTo>
                    <a:pt x="301" y="19"/>
                  </a:lnTo>
                  <a:lnTo>
                    <a:pt x="301" y="19"/>
                  </a:lnTo>
                  <a:lnTo>
                    <a:pt x="295" y="26"/>
                  </a:lnTo>
                  <a:lnTo>
                    <a:pt x="295" y="26"/>
                  </a:lnTo>
                  <a:lnTo>
                    <a:pt x="288" y="39"/>
                  </a:lnTo>
                  <a:lnTo>
                    <a:pt x="288" y="39"/>
                  </a:lnTo>
                  <a:lnTo>
                    <a:pt x="288" y="45"/>
                  </a:lnTo>
                  <a:lnTo>
                    <a:pt x="288" y="45"/>
                  </a:lnTo>
                  <a:lnTo>
                    <a:pt x="288" y="58"/>
                  </a:lnTo>
                  <a:lnTo>
                    <a:pt x="288" y="58"/>
                  </a:lnTo>
                  <a:lnTo>
                    <a:pt x="288" y="64"/>
                  </a:lnTo>
                  <a:lnTo>
                    <a:pt x="288" y="64"/>
                  </a:lnTo>
                  <a:lnTo>
                    <a:pt x="295" y="77"/>
                  </a:lnTo>
                  <a:lnTo>
                    <a:pt x="295" y="71"/>
                  </a:lnTo>
                  <a:lnTo>
                    <a:pt x="295" y="77"/>
                  </a:lnTo>
                  <a:lnTo>
                    <a:pt x="295" y="77"/>
                  </a:lnTo>
                  <a:lnTo>
                    <a:pt x="301" y="77"/>
                  </a:lnTo>
                  <a:lnTo>
                    <a:pt x="301" y="77"/>
                  </a:lnTo>
                  <a:lnTo>
                    <a:pt x="308" y="77"/>
                  </a:lnTo>
                  <a:lnTo>
                    <a:pt x="308" y="77"/>
                  </a:lnTo>
                  <a:lnTo>
                    <a:pt x="314" y="77"/>
                  </a:lnTo>
                  <a:lnTo>
                    <a:pt x="314" y="77"/>
                  </a:lnTo>
                  <a:lnTo>
                    <a:pt x="314" y="71"/>
                  </a:lnTo>
                  <a:lnTo>
                    <a:pt x="314" y="77"/>
                  </a:lnTo>
                  <a:lnTo>
                    <a:pt x="321" y="64"/>
                  </a:lnTo>
                  <a:lnTo>
                    <a:pt x="321" y="64"/>
                  </a:lnTo>
                  <a:lnTo>
                    <a:pt x="321" y="51"/>
                  </a:lnTo>
                  <a:lnTo>
                    <a:pt x="321" y="51"/>
                  </a:lnTo>
                  <a:lnTo>
                    <a:pt x="321" y="39"/>
                  </a:lnTo>
                  <a:lnTo>
                    <a:pt x="321" y="39"/>
                  </a:lnTo>
                  <a:lnTo>
                    <a:pt x="314" y="26"/>
                  </a:lnTo>
                  <a:lnTo>
                    <a:pt x="314" y="26"/>
                  </a:lnTo>
                  <a:lnTo>
                    <a:pt x="301" y="13"/>
                  </a:lnTo>
                  <a:lnTo>
                    <a:pt x="301" y="13"/>
                  </a:lnTo>
                  <a:lnTo>
                    <a:pt x="288" y="13"/>
                  </a:lnTo>
                  <a:lnTo>
                    <a:pt x="288" y="13"/>
                  </a:lnTo>
                  <a:lnTo>
                    <a:pt x="282" y="6"/>
                  </a:lnTo>
                  <a:lnTo>
                    <a:pt x="282" y="6"/>
                  </a:lnTo>
                  <a:lnTo>
                    <a:pt x="276" y="6"/>
                  </a:lnTo>
                  <a:lnTo>
                    <a:pt x="276" y="6"/>
                  </a:lnTo>
                  <a:lnTo>
                    <a:pt x="263" y="13"/>
                  </a:lnTo>
                  <a:lnTo>
                    <a:pt x="263" y="13"/>
                  </a:lnTo>
                  <a:lnTo>
                    <a:pt x="256" y="13"/>
                  </a:lnTo>
                  <a:lnTo>
                    <a:pt x="256" y="13"/>
                  </a:lnTo>
                  <a:lnTo>
                    <a:pt x="244" y="19"/>
                  </a:lnTo>
                  <a:lnTo>
                    <a:pt x="244" y="19"/>
                  </a:lnTo>
                  <a:lnTo>
                    <a:pt x="237" y="32"/>
                  </a:lnTo>
                  <a:lnTo>
                    <a:pt x="237" y="32"/>
                  </a:lnTo>
                  <a:lnTo>
                    <a:pt x="237" y="45"/>
                  </a:lnTo>
                  <a:lnTo>
                    <a:pt x="237" y="45"/>
                  </a:lnTo>
                  <a:lnTo>
                    <a:pt x="231" y="51"/>
                  </a:lnTo>
                  <a:lnTo>
                    <a:pt x="237" y="58"/>
                  </a:lnTo>
                  <a:lnTo>
                    <a:pt x="237" y="71"/>
                  </a:lnTo>
                  <a:lnTo>
                    <a:pt x="237" y="71"/>
                  </a:lnTo>
                  <a:lnTo>
                    <a:pt x="237" y="77"/>
                  </a:lnTo>
                  <a:lnTo>
                    <a:pt x="237" y="77"/>
                  </a:lnTo>
                  <a:lnTo>
                    <a:pt x="244" y="83"/>
                  </a:lnTo>
                  <a:lnTo>
                    <a:pt x="244" y="83"/>
                  </a:lnTo>
                  <a:lnTo>
                    <a:pt x="256" y="83"/>
                  </a:lnTo>
                  <a:lnTo>
                    <a:pt x="250" y="83"/>
                  </a:lnTo>
                  <a:lnTo>
                    <a:pt x="256" y="83"/>
                  </a:lnTo>
                  <a:lnTo>
                    <a:pt x="256" y="83"/>
                  </a:lnTo>
                  <a:lnTo>
                    <a:pt x="256" y="77"/>
                  </a:lnTo>
                  <a:lnTo>
                    <a:pt x="256" y="77"/>
                  </a:lnTo>
                  <a:lnTo>
                    <a:pt x="263" y="71"/>
                  </a:lnTo>
                  <a:lnTo>
                    <a:pt x="263" y="71"/>
                  </a:lnTo>
                  <a:lnTo>
                    <a:pt x="269" y="58"/>
                  </a:lnTo>
                  <a:lnTo>
                    <a:pt x="269" y="58"/>
                  </a:lnTo>
                  <a:lnTo>
                    <a:pt x="269" y="45"/>
                  </a:lnTo>
                  <a:lnTo>
                    <a:pt x="269" y="45"/>
                  </a:lnTo>
                  <a:lnTo>
                    <a:pt x="263" y="32"/>
                  </a:lnTo>
                  <a:lnTo>
                    <a:pt x="263" y="32"/>
                  </a:lnTo>
                  <a:lnTo>
                    <a:pt x="263" y="26"/>
                  </a:lnTo>
                  <a:lnTo>
                    <a:pt x="263" y="26"/>
                  </a:lnTo>
                  <a:lnTo>
                    <a:pt x="256" y="19"/>
                  </a:lnTo>
                  <a:lnTo>
                    <a:pt x="256" y="19"/>
                  </a:lnTo>
                  <a:lnTo>
                    <a:pt x="250" y="19"/>
                  </a:lnTo>
                  <a:lnTo>
                    <a:pt x="250" y="19"/>
                  </a:lnTo>
                  <a:lnTo>
                    <a:pt x="237" y="13"/>
                  </a:lnTo>
                  <a:lnTo>
                    <a:pt x="237" y="13"/>
                  </a:lnTo>
                  <a:lnTo>
                    <a:pt x="231" y="13"/>
                  </a:lnTo>
                  <a:lnTo>
                    <a:pt x="231" y="13"/>
                  </a:lnTo>
                  <a:lnTo>
                    <a:pt x="218" y="13"/>
                  </a:lnTo>
                  <a:lnTo>
                    <a:pt x="218" y="13"/>
                  </a:lnTo>
                  <a:lnTo>
                    <a:pt x="211" y="13"/>
                  </a:lnTo>
                  <a:lnTo>
                    <a:pt x="211" y="13"/>
                  </a:lnTo>
                  <a:lnTo>
                    <a:pt x="199" y="19"/>
                  </a:lnTo>
                  <a:lnTo>
                    <a:pt x="199" y="19"/>
                  </a:lnTo>
                  <a:lnTo>
                    <a:pt x="192" y="26"/>
                  </a:lnTo>
                  <a:lnTo>
                    <a:pt x="192" y="26"/>
                  </a:lnTo>
                  <a:lnTo>
                    <a:pt x="186" y="39"/>
                  </a:lnTo>
                  <a:lnTo>
                    <a:pt x="186" y="32"/>
                  </a:lnTo>
                  <a:lnTo>
                    <a:pt x="179" y="45"/>
                  </a:lnTo>
                  <a:lnTo>
                    <a:pt x="179" y="45"/>
                  </a:lnTo>
                  <a:lnTo>
                    <a:pt x="179" y="58"/>
                  </a:lnTo>
                  <a:lnTo>
                    <a:pt x="179" y="58"/>
                  </a:lnTo>
                  <a:lnTo>
                    <a:pt x="179" y="64"/>
                  </a:lnTo>
                  <a:lnTo>
                    <a:pt x="179" y="64"/>
                  </a:lnTo>
                  <a:lnTo>
                    <a:pt x="186" y="77"/>
                  </a:lnTo>
                  <a:lnTo>
                    <a:pt x="186" y="71"/>
                  </a:lnTo>
                  <a:lnTo>
                    <a:pt x="186" y="77"/>
                  </a:lnTo>
                  <a:lnTo>
                    <a:pt x="186" y="77"/>
                  </a:lnTo>
                  <a:lnTo>
                    <a:pt x="192" y="83"/>
                  </a:lnTo>
                  <a:lnTo>
                    <a:pt x="192" y="83"/>
                  </a:lnTo>
                  <a:lnTo>
                    <a:pt x="199" y="83"/>
                  </a:lnTo>
                  <a:lnTo>
                    <a:pt x="199" y="83"/>
                  </a:lnTo>
                  <a:lnTo>
                    <a:pt x="205" y="83"/>
                  </a:lnTo>
                  <a:lnTo>
                    <a:pt x="205" y="83"/>
                  </a:lnTo>
                  <a:lnTo>
                    <a:pt x="211" y="71"/>
                  </a:lnTo>
                  <a:lnTo>
                    <a:pt x="211" y="71"/>
                  </a:lnTo>
                  <a:lnTo>
                    <a:pt x="211" y="64"/>
                  </a:lnTo>
                  <a:lnTo>
                    <a:pt x="211" y="58"/>
                  </a:lnTo>
                  <a:lnTo>
                    <a:pt x="211" y="58"/>
                  </a:lnTo>
                  <a:lnTo>
                    <a:pt x="211" y="45"/>
                  </a:lnTo>
                  <a:lnTo>
                    <a:pt x="211" y="39"/>
                  </a:lnTo>
                  <a:lnTo>
                    <a:pt x="211" y="39"/>
                  </a:lnTo>
                  <a:lnTo>
                    <a:pt x="205" y="26"/>
                  </a:lnTo>
                  <a:lnTo>
                    <a:pt x="205" y="26"/>
                  </a:lnTo>
                  <a:lnTo>
                    <a:pt x="192" y="13"/>
                  </a:lnTo>
                  <a:lnTo>
                    <a:pt x="192" y="13"/>
                  </a:lnTo>
                  <a:lnTo>
                    <a:pt x="179" y="13"/>
                  </a:lnTo>
                  <a:lnTo>
                    <a:pt x="179" y="13"/>
                  </a:lnTo>
                  <a:lnTo>
                    <a:pt x="160" y="13"/>
                  </a:lnTo>
                  <a:lnTo>
                    <a:pt x="160" y="13"/>
                  </a:lnTo>
                  <a:lnTo>
                    <a:pt x="154" y="19"/>
                  </a:lnTo>
                  <a:lnTo>
                    <a:pt x="154" y="19"/>
                  </a:lnTo>
                  <a:lnTo>
                    <a:pt x="147" y="26"/>
                  </a:lnTo>
                  <a:lnTo>
                    <a:pt x="147" y="26"/>
                  </a:lnTo>
                  <a:lnTo>
                    <a:pt x="141" y="32"/>
                  </a:lnTo>
                  <a:lnTo>
                    <a:pt x="141" y="32"/>
                  </a:lnTo>
                  <a:lnTo>
                    <a:pt x="134" y="39"/>
                  </a:lnTo>
                  <a:lnTo>
                    <a:pt x="134" y="39"/>
                  </a:lnTo>
                  <a:lnTo>
                    <a:pt x="134" y="51"/>
                  </a:lnTo>
                  <a:lnTo>
                    <a:pt x="134" y="51"/>
                  </a:lnTo>
                  <a:lnTo>
                    <a:pt x="134" y="64"/>
                  </a:lnTo>
                  <a:lnTo>
                    <a:pt x="134" y="64"/>
                  </a:lnTo>
                  <a:lnTo>
                    <a:pt x="134" y="71"/>
                  </a:lnTo>
                  <a:lnTo>
                    <a:pt x="134" y="71"/>
                  </a:lnTo>
                  <a:lnTo>
                    <a:pt x="141" y="83"/>
                  </a:lnTo>
                  <a:lnTo>
                    <a:pt x="134" y="77"/>
                  </a:lnTo>
                  <a:lnTo>
                    <a:pt x="141" y="83"/>
                  </a:lnTo>
                  <a:lnTo>
                    <a:pt x="141" y="83"/>
                  </a:lnTo>
                  <a:lnTo>
                    <a:pt x="147" y="83"/>
                  </a:lnTo>
                  <a:lnTo>
                    <a:pt x="147" y="83"/>
                  </a:lnTo>
                  <a:lnTo>
                    <a:pt x="154" y="83"/>
                  </a:lnTo>
                  <a:lnTo>
                    <a:pt x="154" y="83"/>
                  </a:lnTo>
                  <a:lnTo>
                    <a:pt x="160" y="83"/>
                  </a:lnTo>
                  <a:lnTo>
                    <a:pt x="160" y="83"/>
                  </a:lnTo>
                  <a:lnTo>
                    <a:pt x="160" y="77"/>
                  </a:lnTo>
                  <a:lnTo>
                    <a:pt x="160" y="77"/>
                  </a:lnTo>
                  <a:lnTo>
                    <a:pt x="167" y="64"/>
                  </a:lnTo>
                  <a:lnTo>
                    <a:pt x="167" y="64"/>
                  </a:lnTo>
                  <a:lnTo>
                    <a:pt x="167" y="58"/>
                  </a:lnTo>
                  <a:lnTo>
                    <a:pt x="167" y="58"/>
                  </a:lnTo>
                  <a:lnTo>
                    <a:pt x="167" y="45"/>
                  </a:lnTo>
                  <a:lnTo>
                    <a:pt x="167" y="45"/>
                  </a:lnTo>
                  <a:lnTo>
                    <a:pt x="160" y="39"/>
                  </a:lnTo>
                  <a:lnTo>
                    <a:pt x="160" y="39"/>
                  </a:lnTo>
                  <a:lnTo>
                    <a:pt x="160" y="32"/>
                  </a:lnTo>
                  <a:lnTo>
                    <a:pt x="160" y="32"/>
                  </a:lnTo>
                  <a:lnTo>
                    <a:pt x="154" y="26"/>
                  </a:lnTo>
                  <a:lnTo>
                    <a:pt x="154" y="26"/>
                  </a:lnTo>
                  <a:lnTo>
                    <a:pt x="147" y="19"/>
                  </a:lnTo>
                  <a:lnTo>
                    <a:pt x="147" y="19"/>
                  </a:lnTo>
                  <a:lnTo>
                    <a:pt x="134" y="13"/>
                  </a:lnTo>
                  <a:lnTo>
                    <a:pt x="134" y="13"/>
                  </a:lnTo>
                  <a:lnTo>
                    <a:pt x="122" y="13"/>
                  </a:lnTo>
                  <a:lnTo>
                    <a:pt x="122" y="13"/>
                  </a:lnTo>
                  <a:lnTo>
                    <a:pt x="115" y="19"/>
                  </a:lnTo>
                  <a:lnTo>
                    <a:pt x="115" y="19"/>
                  </a:lnTo>
                  <a:lnTo>
                    <a:pt x="102" y="19"/>
                  </a:lnTo>
                  <a:lnTo>
                    <a:pt x="96" y="26"/>
                  </a:lnTo>
                  <a:lnTo>
                    <a:pt x="96" y="26"/>
                  </a:lnTo>
                  <a:lnTo>
                    <a:pt x="90" y="32"/>
                  </a:lnTo>
                  <a:lnTo>
                    <a:pt x="90" y="32"/>
                  </a:lnTo>
                  <a:lnTo>
                    <a:pt x="90" y="45"/>
                  </a:lnTo>
                  <a:lnTo>
                    <a:pt x="90" y="39"/>
                  </a:lnTo>
                  <a:lnTo>
                    <a:pt x="90" y="51"/>
                  </a:lnTo>
                  <a:lnTo>
                    <a:pt x="90" y="51"/>
                  </a:lnTo>
                  <a:lnTo>
                    <a:pt x="83" y="58"/>
                  </a:lnTo>
                  <a:lnTo>
                    <a:pt x="83" y="71"/>
                  </a:lnTo>
                  <a:lnTo>
                    <a:pt x="83" y="71"/>
                  </a:lnTo>
                  <a:lnTo>
                    <a:pt x="90" y="77"/>
                  </a:lnTo>
                  <a:lnTo>
                    <a:pt x="90" y="77"/>
                  </a:lnTo>
                  <a:lnTo>
                    <a:pt x="90" y="77"/>
                  </a:lnTo>
                  <a:lnTo>
                    <a:pt x="90" y="77"/>
                  </a:lnTo>
                  <a:lnTo>
                    <a:pt x="96" y="83"/>
                  </a:lnTo>
                  <a:lnTo>
                    <a:pt x="96" y="83"/>
                  </a:lnTo>
                  <a:lnTo>
                    <a:pt x="102" y="83"/>
                  </a:lnTo>
                  <a:lnTo>
                    <a:pt x="96" y="83"/>
                  </a:lnTo>
                  <a:lnTo>
                    <a:pt x="102" y="83"/>
                  </a:lnTo>
                  <a:lnTo>
                    <a:pt x="102" y="83"/>
                  </a:lnTo>
                  <a:lnTo>
                    <a:pt x="109" y="83"/>
                  </a:lnTo>
                  <a:lnTo>
                    <a:pt x="109" y="83"/>
                  </a:lnTo>
                  <a:lnTo>
                    <a:pt x="109" y="77"/>
                  </a:lnTo>
                  <a:lnTo>
                    <a:pt x="109" y="77"/>
                  </a:lnTo>
                  <a:lnTo>
                    <a:pt x="115" y="71"/>
                  </a:lnTo>
                  <a:lnTo>
                    <a:pt x="115" y="77"/>
                  </a:lnTo>
                  <a:lnTo>
                    <a:pt x="115" y="64"/>
                  </a:lnTo>
                  <a:lnTo>
                    <a:pt x="115" y="64"/>
                  </a:lnTo>
                  <a:lnTo>
                    <a:pt x="115" y="58"/>
                  </a:lnTo>
                  <a:lnTo>
                    <a:pt x="115" y="58"/>
                  </a:lnTo>
                  <a:lnTo>
                    <a:pt x="115" y="45"/>
                  </a:lnTo>
                  <a:lnTo>
                    <a:pt x="115" y="45"/>
                  </a:lnTo>
                  <a:lnTo>
                    <a:pt x="109" y="39"/>
                  </a:lnTo>
                  <a:lnTo>
                    <a:pt x="109" y="39"/>
                  </a:lnTo>
                  <a:lnTo>
                    <a:pt x="102" y="26"/>
                  </a:lnTo>
                  <a:lnTo>
                    <a:pt x="102" y="32"/>
                  </a:lnTo>
                  <a:lnTo>
                    <a:pt x="96" y="19"/>
                  </a:lnTo>
                  <a:lnTo>
                    <a:pt x="96" y="19"/>
                  </a:lnTo>
                  <a:lnTo>
                    <a:pt x="83" y="13"/>
                  </a:lnTo>
                  <a:lnTo>
                    <a:pt x="83" y="13"/>
                  </a:lnTo>
                  <a:lnTo>
                    <a:pt x="70" y="6"/>
                  </a:lnTo>
                  <a:lnTo>
                    <a:pt x="70" y="6"/>
                  </a:lnTo>
                  <a:lnTo>
                    <a:pt x="57" y="6"/>
                  </a:lnTo>
                  <a:lnTo>
                    <a:pt x="45" y="6"/>
                  </a:lnTo>
                  <a:lnTo>
                    <a:pt x="25" y="6"/>
                  </a:lnTo>
                  <a:lnTo>
                    <a:pt x="0" y="6"/>
                  </a:lnTo>
                  <a:lnTo>
                    <a:pt x="0" y="0"/>
                  </a:lnTo>
                  <a:close/>
                </a:path>
              </a:pathLst>
            </a:custGeom>
            <a:solidFill>
              <a:srgbClr val="0070C0"/>
            </a:solidFill>
            <a:ln w="0">
              <a:solidFill>
                <a:srgbClr val="0070C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79" name="Rectangle 16"/>
            <p:cNvSpPr>
              <a:spLocks noChangeArrowheads="1"/>
            </p:cNvSpPr>
            <p:nvPr/>
          </p:nvSpPr>
          <p:spPr bwMode="auto">
            <a:xfrm>
              <a:off x="3333297" y="2703090"/>
              <a:ext cx="31180" cy="235532"/>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80" name="Rectangle 17"/>
            <p:cNvSpPr>
              <a:spLocks noChangeArrowheads="1"/>
            </p:cNvSpPr>
            <p:nvPr/>
          </p:nvSpPr>
          <p:spPr bwMode="auto">
            <a:xfrm>
              <a:off x="3559896" y="2348599"/>
              <a:ext cx="169437" cy="31180"/>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81" name="Rectangle 18"/>
            <p:cNvSpPr>
              <a:spLocks noChangeArrowheads="1"/>
            </p:cNvSpPr>
            <p:nvPr/>
          </p:nvSpPr>
          <p:spPr bwMode="auto">
            <a:xfrm>
              <a:off x="2406322" y="2998169"/>
              <a:ext cx="368105" cy="27067"/>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82" name="Rectangle 19"/>
            <p:cNvSpPr>
              <a:spLocks noChangeArrowheads="1"/>
            </p:cNvSpPr>
            <p:nvPr/>
          </p:nvSpPr>
          <p:spPr bwMode="auto">
            <a:xfrm>
              <a:off x="1885563" y="2754570"/>
              <a:ext cx="495190" cy="125940"/>
            </a:xfrm>
            <a:prstGeom prst="rect">
              <a:avLst/>
            </a:prstGeom>
            <a:noFill/>
            <a:ln w="9525">
              <a:noFill/>
              <a:miter lim="800000"/>
              <a:headEnd/>
              <a:tailEnd/>
            </a:ln>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700" b="1" i="1" dirty="0" smtClean="0">
                  <a:solidFill>
                    <a:srgbClr val="FF0000"/>
                  </a:solidFill>
                  <a:latin typeface="Calibri" pitchFamily="34" charset="0"/>
                  <a:cs typeface="Arial" pitchFamily="34" charset="0"/>
                </a:rPr>
                <a:t>Return</a:t>
              </a:r>
              <a:r>
                <a:rPr kumimoji="0" lang="en-US" sz="700" b="1" i="1" u="none" strike="noStrike" cap="none" normalizeH="0" baseline="0" dirty="0" smtClean="0">
                  <a:ln>
                    <a:noFill/>
                  </a:ln>
                  <a:solidFill>
                    <a:srgbClr val="FF0000"/>
                  </a:solidFill>
                  <a:effectLst/>
                  <a:latin typeface="Calibri" pitchFamily="34" charset="0"/>
                  <a:cs typeface="Arial" pitchFamily="34" charset="0"/>
                </a:rPr>
                <a:t> Line</a:t>
              </a:r>
              <a:endParaRPr kumimoji="0" lang="en-US" sz="700" b="0" i="0" u="none" strike="noStrike" cap="none" normalizeH="0" baseline="0" dirty="0" smtClean="0">
                <a:ln>
                  <a:noFill/>
                </a:ln>
                <a:solidFill>
                  <a:srgbClr val="FF0000"/>
                </a:solidFill>
                <a:effectLst/>
                <a:latin typeface="Arial" pitchFamily="34" charset="0"/>
                <a:cs typeface="Arial" pitchFamily="34" charset="0"/>
              </a:endParaRPr>
            </a:p>
          </p:txBody>
        </p:sp>
        <p:sp>
          <p:nvSpPr>
            <p:cNvPr id="183" name="Rectangle 35"/>
            <p:cNvSpPr>
              <a:spLocks noChangeArrowheads="1"/>
            </p:cNvSpPr>
            <p:nvPr/>
          </p:nvSpPr>
          <p:spPr bwMode="auto">
            <a:xfrm>
              <a:off x="3556324" y="2358317"/>
              <a:ext cx="31180" cy="341038"/>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84" name="Rectangle 36"/>
            <p:cNvSpPr>
              <a:spLocks noChangeArrowheads="1"/>
            </p:cNvSpPr>
            <p:nvPr/>
          </p:nvSpPr>
          <p:spPr bwMode="auto">
            <a:xfrm>
              <a:off x="1843339" y="2677702"/>
              <a:ext cx="1736586" cy="21653"/>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85" name="Rectangle 38"/>
            <p:cNvSpPr>
              <a:spLocks noChangeArrowheads="1"/>
            </p:cNvSpPr>
            <p:nvPr/>
          </p:nvSpPr>
          <p:spPr bwMode="auto">
            <a:xfrm>
              <a:off x="2767930" y="2712346"/>
              <a:ext cx="27067" cy="306393"/>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86" name="Freeform 44"/>
            <p:cNvSpPr>
              <a:spLocks noEditPoints="1"/>
            </p:cNvSpPr>
            <p:nvPr/>
          </p:nvSpPr>
          <p:spPr bwMode="auto">
            <a:xfrm>
              <a:off x="2530828" y="2657131"/>
              <a:ext cx="105018" cy="55216"/>
            </a:xfrm>
            <a:custGeom>
              <a:avLst/>
              <a:gdLst>
                <a:gd name="T0" fmla="*/ 0 w 97"/>
                <a:gd name="T1" fmla="*/ 26 h 51"/>
                <a:gd name="T2" fmla="*/ 20 w 97"/>
                <a:gd name="T3" fmla="*/ 26 h 51"/>
                <a:gd name="T4" fmla="*/ 20 w 97"/>
                <a:gd name="T5" fmla="*/ 32 h 51"/>
                <a:gd name="T6" fmla="*/ 0 w 97"/>
                <a:gd name="T7" fmla="*/ 32 h 51"/>
                <a:gd name="T8" fmla="*/ 0 w 97"/>
                <a:gd name="T9" fmla="*/ 26 h 51"/>
                <a:gd name="T10" fmla="*/ 13 w 97"/>
                <a:gd name="T11" fmla="*/ 0 h 51"/>
                <a:gd name="T12" fmla="*/ 97 w 97"/>
                <a:gd name="T13" fmla="*/ 26 h 51"/>
                <a:gd name="T14" fmla="*/ 13 w 97"/>
                <a:gd name="T15" fmla="*/ 51 h 51"/>
                <a:gd name="T16" fmla="*/ 13 w 97"/>
                <a:gd name="T1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51">
                  <a:moveTo>
                    <a:pt x="0" y="26"/>
                  </a:moveTo>
                  <a:lnTo>
                    <a:pt x="20" y="26"/>
                  </a:lnTo>
                  <a:lnTo>
                    <a:pt x="20" y="32"/>
                  </a:lnTo>
                  <a:lnTo>
                    <a:pt x="0" y="32"/>
                  </a:lnTo>
                  <a:lnTo>
                    <a:pt x="0" y="26"/>
                  </a:lnTo>
                  <a:close/>
                  <a:moveTo>
                    <a:pt x="13" y="0"/>
                  </a:moveTo>
                  <a:lnTo>
                    <a:pt x="97" y="26"/>
                  </a:lnTo>
                  <a:lnTo>
                    <a:pt x="13" y="51"/>
                  </a:lnTo>
                  <a:lnTo>
                    <a:pt x="13" y="0"/>
                  </a:lnTo>
                  <a:close/>
                </a:path>
              </a:pathLst>
            </a:custGeom>
            <a:solidFill>
              <a:srgbClr val="0070C0"/>
            </a:solidFill>
            <a:ln w="0">
              <a:solidFill>
                <a:srgbClr val="0070C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87" name="Rectangle 46"/>
            <p:cNvSpPr>
              <a:spLocks noChangeArrowheads="1"/>
            </p:cNvSpPr>
            <p:nvPr/>
          </p:nvSpPr>
          <p:spPr bwMode="auto">
            <a:xfrm>
              <a:off x="3719589" y="2351821"/>
              <a:ext cx="83365" cy="20571"/>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88" name="Rectangle 47"/>
            <p:cNvSpPr>
              <a:spLocks noChangeArrowheads="1"/>
            </p:cNvSpPr>
            <p:nvPr/>
          </p:nvSpPr>
          <p:spPr bwMode="auto">
            <a:xfrm>
              <a:off x="2392247" y="2719926"/>
              <a:ext cx="28149" cy="298814"/>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89" name="Rectangle 48"/>
            <p:cNvSpPr>
              <a:spLocks noChangeArrowheads="1"/>
            </p:cNvSpPr>
            <p:nvPr/>
          </p:nvSpPr>
          <p:spPr bwMode="auto">
            <a:xfrm>
              <a:off x="1759975" y="2719926"/>
              <a:ext cx="646348" cy="27067"/>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90" name="Freeform 49"/>
            <p:cNvSpPr>
              <a:spLocks noEditPoints="1"/>
            </p:cNvSpPr>
            <p:nvPr/>
          </p:nvSpPr>
          <p:spPr bwMode="auto">
            <a:xfrm>
              <a:off x="2510258" y="2984095"/>
              <a:ext cx="103936" cy="55216"/>
            </a:xfrm>
            <a:custGeom>
              <a:avLst/>
              <a:gdLst>
                <a:gd name="T0" fmla="*/ 77 w 96"/>
                <a:gd name="T1" fmla="*/ 25 h 51"/>
                <a:gd name="T2" fmla="*/ 96 w 96"/>
                <a:gd name="T3" fmla="*/ 25 h 51"/>
                <a:gd name="T4" fmla="*/ 96 w 96"/>
                <a:gd name="T5" fmla="*/ 32 h 51"/>
                <a:gd name="T6" fmla="*/ 77 w 96"/>
                <a:gd name="T7" fmla="*/ 32 h 51"/>
                <a:gd name="T8" fmla="*/ 77 w 96"/>
                <a:gd name="T9" fmla="*/ 25 h 51"/>
                <a:gd name="T10" fmla="*/ 84 w 96"/>
                <a:gd name="T11" fmla="*/ 51 h 51"/>
                <a:gd name="T12" fmla="*/ 0 w 96"/>
                <a:gd name="T13" fmla="*/ 25 h 51"/>
                <a:gd name="T14" fmla="*/ 84 w 96"/>
                <a:gd name="T15" fmla="*/ 0 h 51"/>
                <a:gd name="T16" fmla="*/ 84 w 96"/>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51">
                  <a:moveTo>
                    <a:pt x="77" y="25"/>
                  </a:moveTo>
                  <a:lnTo>
                    <a:pt x="96" y="25"/>
                  </a:lnTo>
                  <a:lnTo>
                    <a:pt x="96" y="32"/>
                  </a:lnTo>
                  <a:lnTo>
                    <a:pt x="77" y="32"/>
                  </a:lnTo>
                  <a:lnTo>
                    <a:pt x="77" y="25"/>
                  </a:lnTo>
                  <a:close/>
                  <a:moveTo>
                    <a:pt x="84" y="51"/>
                  </a:moveTo>
                  <a:lnTo>
                    <a:pt x="0" y="25"/>
                  </a:lnTo>
                  <a:lnTo>
                    <a:pt x="84" y="0"/>
                  </a:lnTo>
                  <a:lnTo>
                    <a:pt x="84" y="51"/>
                  </a:lnTo>
                  <a:close/>
                </a:path>
              </a:pathLst>
            </a:custGeom>
            <a:solidFill>
              <a:srgbClr val="FF0000"/>
            </a:solidFill>
            <a:ln w="0">
              <a:solidFill>
                <a:srgbClr val="FF000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91" name="Rectangle 74"/>
            <p:cNvSpPr>
              <a:spLocks noChangeArrowheads="1"/>
            </p:cNvSpPr>
            <p:nvPr/>
          </p:nvSpPr>
          <p:spPr bwMode="auto">
            <a:xfrm>
              <a:off x="4635519" y="2351821"/>
              <a:ext cx="132085" cy="12992"/>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92" name="Rectangle 75"/>
            <p:cNvSpPr>
              <a:spLocks noChangeArrowheads="1"/>
            </p:cNvSpPr>
            <p:nvPr/>
          </p:nvSpPr>
          <p:spPr bwMode="auto">
            <a:xfrm>
              <a:off x="4754612" y="2045428"/>
              <a:ext cx="12992" cy="312889"/>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93" name="Rectangle 76"/>
            <p:cNvSpPr>
              <a:spLocks noChangeArrowheads="1"/>
            </p:cNvSpPr>
            <p:nvPr/>
          </p:nvSpPr>
          <p:spPr bwMode="auto">
            <a:xfrm>
              <a:off x="4809827" y="2045428"/>
              <a:ext cx="14075" cy="312889"/>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94" name="Rectangle 77"/>
            <p:cNvSpPr>
              <a:spLocks noChangeArrowheads="1"/>
            </p:cNvSpPr>
            <p:nvPr/>
          </p:nvSpPr>
          <p:spPr bwMode="auto">
            <a:xfrm>
              <a:off x="4816322" y="2351821"/>
              <a:ext cx="111514" cy="12992"/>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95" name="Rectangle 78"/>
            <p:cNvSpPr>
              <a:spLocks noChangeArrowheads="1"/>
            </p:cNvSpPr>
            <p:nvPr/>
          </p:nvSpPr>
          <p:spPr bwMode="auto">
            <a:xfrm>
              <a:off x="4921341" y="2045428"/>
              <a:ext cx="12992" cy="312889"/>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96" name="Rectangle 79"/>
            <p:cNvSpPr>
              <a:spLocks noChangeArrowheads="1"/>
            </p:cNvSpPr>
            <p:nvPr/>
          </p:nvSpPr>
          <p:spPr bwMode="auto">
            <a:xfrm>
              <a:off x="4968978" y="2045428"/>
              <a:ext cx="14075" cy="312889"/>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197" name="Rectangle 80"/>
            <p:cNvSpPr>
              <a:spLocks noChangeArrowheads="1"/>
            </p:cNvSpPr>
            <p:nvPr/>
          </p:nvSpPr>
          <p:spPr bwMode="auto">
            <a:xfrm>
              <a:off x="4976557" y="2351821"/>
              <a:ext cx="124506" cy="12992"/>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98" name="Freeform 81"/>
            <p:cNvSpPr>
              <a:spLocks/>
            </p:cNvSpPr>
            <p:nvPr/>
          </p:nvSpPr>
          <p:spPr bwMode="auto">
            <a:xfrm>
              <a:off x="4754612" y="2017279"/>
              <a:ext cx="69290" cy="35728"/>
            </a:xfrm>
            <a:custGeom>
              <a:avLst/>
              <a:gdLst>
                <a:gd name="T0" fmla="*/ 0 w 64"/>
                <a:gd name="T1" fmla="*/ 26 h 33"/>
                <a:gd name="T2" fmla="*/ 0 w 64"/>
                <a:gd name="T3" fmla="*/ 20 h 33"/>
                <a:gd name="T4" fmla="*/ 0 w 64"/>
                <a:gd name="T5" fmla="*/ 13 h 33"/>
                <a:gd name="T6" fmla="*/ 6 w 64"/>
                <a:gd name="T7" fmla="*/ 7 h 33"/>
                <a:gd name="T8" fmla="*/ 6 w 64"/>
                <a:gd name="T9" fmla="*/ 7 h 33"/>
                <a:gd name="T10" fmla="*/ 19 w 64"/>
                <a:gd name="T11" fmla="*/ 0 h 33"/>
                <a:gd name="T12" fmla="*/ 19 w 64"/>
                <a:gd name="T13" fmla="*/ 0 h 33"/>
                <a:gd name="T14" fmla="*/ 32 w 64"/>
                <a:gd name="T15" fmla="*/ 0 h 33"/>
                <a:gd name="T16" fmla="*/ 32 w 64"/>
                <a:gd name="T17" fmla="*/ 0 h 33"/>
                <a:gd name="T18" fmla="*/ 44 w 64"/>
                <a:gd name="T19" fmla="*/ 0 h 33"/>
                <a:gd name="T20" fmla="*/ 44 w 64"/>
                <a:gd name="T21" fmla="*/ 0 h 33"/>
                <a:gd name="T22" fmla="*/ 51 w 64"/>
                <a:gd name="T23" fmla="*/ 7 h 33"/>
                <a:gd name="T24" fmla="*/ 51 w 64"/>
                <a:gd name="T25" fmla="*/ 7 h 33"/>
                <a:gd name="T26" fmla="*/ 57 w 64"/>
                <a:gd name="T27" fmla="*/ 20 h 33"/>
                <a:gd name="T28" fmla="*/ 57 w 64"/>
                <a:gd name="T29" fmla="*/ 20 h 33"/>
                <a:gd name="T30" fmla="*/ 64 w 64"/>
                <a:gd name="T31" fmla="*/ 26 h 33"/>
                <a:gd name="T32" fmla="*/ 51 w 64"/>
                <a:gd name="T33" fmla="*/ 33 h 33"/>
                <a:gd name="T34" fmla="*/ 44 w 64"/>
                <a:gd name="T35" fmla="*/ 20 h 33"/>
                <a:gd name="T36" fmla="*/ 44 w 64"/>
                <a:gd name="T37" fmla="*/ 26 h 33"/>
                <a:gd name="T38" fmla="*/ 44 w 64"/>
                <a:gd name="T39" fmla="*/ 13 h 33"/>
                <a:gd name="T40" fmla="*/ 44 w 64"/>
                <a:gd name="T41" fmla="*/ 20 h 33"/>
                <a:gd name="T42" fmla="*/ 38 w 64"/>
                <a:gd name="T43" fmla="*/ 13 h 33"/>
                <a:gd name="T44" fmla="*/ 38 w 64"/>
                <a:gd name="T45" fmla="*/ 13 h 33"/>
                <a:gd name="T46" fmla="*/ 32 w 64"/>
                <a:gd name="T47" fmla="*/ 13 h 33"/>
                <a:gd name="T48" fmla="*/ 32 w 64"/>
                <a:gd name="T49" fmla="*/ 13 h 33"/>
                <a:gd name="T50" fmla="*/ 19 w 64"/>
                <a:gd name="T51" fmla="*/ 13 h 33"/>
                <a:gd name="T52" fmla="*/ 25 w 64"/>
                <a:gd name="T53" fmla="*/ 13 h 33"/>
                <a:gd name="T54" fmla="*/ 12 w 64"/>
                <a:gd name="T55" fmla="*/ 13 h 33"/>
                <a:gd name="T56" fmla="*/ 19 w 64"/>
                <a:gd name="T57" fmla="*/ 13 h 33"/>
                <a:gd name="T58" fmla="*/ 12 w 64"/>
                <a:gd name="T59" fmla="*/ 20 h 33"/>
                <a:gd name="T60" fmla="*/ 12 w 64"/>
                <a:gd name="T61" fmla="*/ 20 h 33"/>
                <a:gd name="T62" fmla="*/ 12 w 64"/>
                <a:gd name="T63" fmla="*/ 33 h 33"/>
                <a:gd name="T64" fmla="*/ 0 w 64"/>
                <a:gd name="T65"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33">
                  <a:moveTo>
                    <a:pt x="0" y="26"/>
                  </a:moveTo>
                  <a:lnTo>
                    <a:pt x="0" y="20"/>
                  </a:lnTo>
                  <a:lnTo>
                    <a:pt x="0" y="13"/>
                  </a:lnTo>
                  <a:lnTo>
                    <a:pt x="6" y="7"/>
                  </a:lnTo>
                  <a:lnTo>
                    <a:pt x="6" y="7"/>
                  </a:lnTo>
                  <a:lnTo>
                    <a:pt x="19" y="0"/>
                  </a:lnTo>
                  <a:lnTo>
                    <a:pt x="19" y="0"/>
                  </a:lnTo>
                  <a:lnTo>
                    <a:pt x="32" y="0"/>
                  </a:lnTo>
                  <a:lnTo>
                    <a:pt x="32" y="0"/>
                  </a:lnTo>
                  <a:lnTo>
                    <a:pt x="44" y="0"/>
                  </a:lnTo>
                  <a:lnTo>
                    <a:pt x="44" y="0"/>
                  </a:lnTo>
                  <a:lnTo>
                    <a:pt x="51" y="7"/>
                  </a:lnTo>
                  <a:lnTo>
                    <a:pt x="51" y="7"/>
                  </a:lnTo>
                  <a:lnTo>
                    <a:pt x="57" y="20"/>
                  </a:lnTo>
                  <a:lnTo>
                    <a:pt x="57" y="20"/>
                  </a:lnTo>
                  <a:lnTo>
                    <a:pt x="64" y="26"/>
                  </a:lnTo>
                  <a:lnTo>
                    <a:pt x="51" y="33"/>
                  </a:lnTo>
                  <a:lnTo>
                    <a:pt x="44" y="20"/>
                  </a:lnTo>
                  <a:lnTo>
                    <a:pt x="44" y="26"/>
                  </a:lnTo>
                  <a:lnTo>
                    <a:pt x="44" y="13"/>
                  </a:lnTo>
                  <a:lnTo>
                    <a:pt x="44" y="20"/>
                  </a:lnTo>
                  <a:lnTo>
                    <a:pt x="38" y="13"/>
                  </a:lnTo>
                  <a:lnTo>
                    <a:pt x="38" y="13"/>
                  </a:lnTo>
                  <a:lnTo>
                    <a:pt x="32" y="13"/>
                  </a:lnTo>
                  <a:lnTo>
                    <a:pt x="32" y="13"/>
                  </a:lnTo>
                  <a:lnTo>
                    <a:pt x="19" y="13"/>
                  </a:lnTo>
                  <a:lnTo>
                    <a:pt x="25" y="13"/>
                  </a:lnTo>
                  <a:lnTo>
                    <a:pt x="12" y="13"/>
                  </a:lnTo>
                  <a:lnTo>
                    <a:pt x="19" y="13"/>
                  </a:lnTo>
                  <a:lnTo>
                    <a:pt x="12" y="20"/>
                  </a:lnTo>
                  <a:lnTo>
                    <a:pt x="12" y="20"/>
                  </a:lnTo>
                  <a:lnTo>
                    <a:pt x="12" y="33"/>
                  </a:lnTo>
                  <a:lnTo>
                    <a:pt x="0" y="26"/>
                  </a:lnTo>
                  <a:close/>
                </a:path>
              </a:pathLst>
            </a:custGeom>
            <a:solidFill>
              <a:srgbClr val="7F7F7F"/>
            </a:solidFill>
            <a:ln w="0">
              <a:solidFill>
                <a:srgbClr val="7F7F7F"/>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199" name="Freeform 82"/>
            <p:cNvSpPr>
              <a:spLocks/>
            </p:cNvSpPr>
            <p:nvPr/>
          </p:nvSpPr>
          <p:spPr bwMode="auto">
            <a:xfrm>
              <a:off x="4921341" y="2010783"/>
              <a:ext cx="61712" cy="34645"/>
            </a:xfrm>
            <a:custGeom>
              <a:avLst/>
              <a:gdLst>
                <a:gd name="T0" fmla="*/ 0 w 57"/>
                <a:gd name="T1" fmla="*/ 32 h 32"/>
                <a:gd name="T2" fmla="*/ 0 w 57"/>
                <a:gd name="T3" fmla="*/ 19 h 32"/>
                <a:gd name="T4" fmla="*/ 0 w 57"/>
                <a:gd name="T5" fmla="*/ 19 h 32"/>
                <a:gd name="T6" fmla="*/ 6 w 57"/>
                <a:gd name="T7" fmla="*/ 6 h 32"/>
                <a:gd name="T8" fmla="*/ 6 w 57"/>
                <a:gd name="T9" fmla="*/ 6 h 32"/>
                <a:gd name="T10" fmla="*/ 12 w 57"/>
                <a:gd name="T11" fmla="*/ 0 h 32"/>
                <a:gd name="T12" fmla="*/ 19 w 57"/>
                <a:gd name="T13" fmla="*/ 0 h 32"/>
                <a:gd name="T14" fmla="*/ 25 w 57"/>
                <a:gd name="T15" fmla="*/ 0 h 32"/>
                <a:gd name="T16" fmla="*/ 32 w 57"/>
                <a:gd name="T17" fmla="*/ 0 h 32"/>
                <a:gd name="T18" fmla="*/ 38 w 57"/>
                <a:gd name="T19" fmla="*/ 0 h 32"/>
                <a:gd name="T20" fmla="*/ 38 w 57"/>
                <a:gd name="T21" fmla="*/ 0 h 32"/>
                <a:gd name="T22" fmla="*/ 44 w 57"/>
                <a:gd name="T23" fmla="*/ 6 h 32"/>
                <a:gd name="T24" fmla="*/ 51 w 57"/>
                <a:gd name="T25" fmla="*/ 13 h 32"/>
                <a:gd name="T26" fmla="*/ 51 w 57"/>
                <a:gd name="T27" fmla="*/ 19 h 32"/>
                <a:gd name="T28" fmla="*/ 51 w 57"/>
                <a:gd name="T29" fmla="*/ 19 h 32"/>
                <a:gd name="T30" fmla="*/ 57 w 57"/>
                <a:gd name="T31" fmla="*/ 32 h 32"/>
                <a:gd name="T32" fmla="*/ 44 w 57"/>
                <a:gd name="T33" fmla="*/ 32 h 32"/>
                <a:gd name="T34" fmla="*/ 38 w 57"/>
                <a:gd name="T35" fmla="*/ 26 h 32"/>
                <a:gd name="T36" fmla="*/ 38 w 57"/>
                <a:gd name="T37" fmla="*/ 26 h 32"/>
                <a:gd name="T38" fmla="*/ 38 w 57"/>
                <a:gd name="T39" fmla="*/ 13 h 32"/>
                <a:gd name="T40" fmla="*/ 38 w 57"/>
                <a:gd name="T41" fmla="*/ 19 h 32"/>
                <a:gd name="T42" fmla="*/ 32 w 57"/>
                <a:gd name="T43" fmla="*/ 13 h 32"/>
                <a:gd name="T44" fmla="*/ 32 w 57"/>
                <a:gd name="T45" fmla="*/ 13 h 32"/>
                <a:gd name="T46" fmla="*/ 25 w 57"/>
                <a:gd name="T47" fmla="*/ 13 h 32"/>
                <a:gd name="T48" fmla="*/ 25 w 57"/>
                <a:gd name="T49" fmla="*/ 13 h 32"/>
                <a:gd name="T50" fmla="*/ 19 w 57"/>
                <a:gd name="T51" fmla="*/ 13 h 32"/>
                <a:gd name="T52" fmla="*/ 25 w 57"/>
                <a:gd name="T53" fmla="*/ 13 h 32"/>
                <a:gd name="T54" fmla="*/ 12 w 57"/>
                <a:gd name="T55" fmla="*/ 19 h 32"/>
                <a:gd name="T56" fmla="*/ 19 w 57"/>
                <a:gd name="T57" fmla="*/ 13 h 32"/>
                <a:gd name="T58" fmla="*/ 12 w 57"/>
                <a:gd name="T59" fmla="*/ 26 h 32"/>
                <a:gd name="T60" fmla="*/ 12 w 57"/>
                <a:gd name="T61" fmla="*/ 19 h 32"/>
                <a:gd name="T62" fmla="*/ 12 w 57"/>
                <a:gd name="T63" fmla="*/ 32 h 32"/>
                <a:gd name="T64" fmla="*/ 0 w 57"/>
                <a:gd name="T6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 h="32">
                  <a:moveTo>
                    <a:pt x="0" y="32"/>
                  </a:moveTo>
                  <a:lnTo>
                    <a:pt x="0" y="19"/>
                  </a:lnTo>
                  <a:lnTo>
                    <a:pt x="0" y="19"/>
                  </a:lnTo>
                  <a:lnTo>
                    <a:pt x="6" y="6"/>
                  </a:lnTo>
                  <a:lnTo>
                    <a:pt x="6" y="6"/>
                  </a:lnTo>
                  <a:lnTo>
                    <a:pt x="12" y="0"/>
                  </a:lnTo>
                  <a:lnTo>
                    <a:pt x="19" y="0"/>
                  </a:lnTo>
                  <a:lnTo>
                    <a:pt x="25" y="0"/>
                  </a:lnTo>
                  <a:lnTo>
                    <a:pt x="32" y="0"/>
                  </a:lnTo>
                  <a:lnTo>
                    <a:pt x="38" y="0"/>
                  </a:lnTo>
                  <a:lnTo>
                    <a:pt x="38" y="0"/>
                  </a:lnTo>
                  <a:lnTo>
                    <a:pt x="44" y="6"/>
                  </a:lnTo>
                  <a:lnTo>
                    <a:pt x="51" y="13"/>
                  </a:lnTo>
                  <a:lnTo>
                    <a:pt x="51" y="19"/>
                  </a:lnTo>
                  <a:lnTo>
                    <a:pt x="51" y="19"/>
                  </a:lnTo>
                  <a:lnTo>
                    <a:pt x="57" y="32"/>
                  </a:lnTo>
                  <a:lnTo>
                    <a:pt x="44" y="32"/>
                  </a:lnTo>
                  <a:lnTo>
                    <a:pt x="38" y="26"/>
                  </a:lnTo>
                  <a:lnTo>
                    <a:pt x="38" y="26"/>
                  </a:lnTo>
                  <a:lnTo>
                    <a:pt x="38" y="13"/>
                  </a:lnTo>
                  <a:lnTo>
                    <a:pt x="38" y="19"/>
                  </a:lnTo>
                  <a:lnTo>
                    <a:pt x="32" y="13"/>
                  </a:lnTo>
                  <a:lnTo>
                    <a:pt x="32" y="13"/>
                  </a:lnTo>
                  <a:lnTo>
                    <a:pt x="25" y="13"/>
                  </a:lnTo>
                  <a:lnTo>
                    <a:pt x="25" y="13"/>
                  </a:lnTo>
                  <a:lnTo>
                    <a:pt x="19" y="13"/>
                  </a:lnTo>
                  <a:lnTo>
                    <a:pt x="25" y="13"/>
                  </a:lnTo>
                  <a:lnTo>
                    <a:pt x="12" y="19"/>
                  </a:lnTo>
                  <a:lnTo>
                    <a:pt x="19" y="13"/>
                  </a:lnTo>
                  <a:lnTo>
                    <a:pt x="12" y="26"/>
                  </a:lnTo>
                  <a:lnTo>
                    <a:pt x="12" y="19"/>
                  </a:lnTo>
                  <a:lnTo>
                    <a:pt x="12" y="32"/>
                  </a:lnTo>
                  <a:lnTo>
                    <a:pt x="0" y="32"/>
                  </a:lnTo>
                  <a:close/>
                </a:path>
              </a:pathLst>
            </a:custGeom>
            <a:solidFill>
              <a:srgbClr val="7F7F7F"/>
            </a:solidFill>
            <a:ln w="0">
              <a:solidFill>
                <a:srgbClr val="7F7F7F"/>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00" name="Freeform 83"/>
            <p:cNvSpPr>
              <a:spLocks/>
            </p:cNvSpPr>
            <p:nvPr/>
          </p:nvSpPr>
          <p:spPr bwMode="auto">
            <a:xfrm>
              <a:off x="1759975" y="2663627"/>
              <a:ext cx="55216" cy="42224"/>
            </a:xfrm>
            <a:custGeom>
              <a:avLst/>
              <a:gdLst>
                <a:gd name="T0" fmla="*/ 0 w 51"/>
                <a:gd name="T1" fmla="*/ 39 h 39"/>
                <a:gd name="T2" fmla="*/ 51 w 51"/>
                <a:gd name="T3" fmla="*/ 20 h 39"/>
                <a:gd name="T4" fmla="*/ 0 w 51"/>
                <a:gd name="T5" fmla="*/ 0 h 39"/>
                <a:gd name="T6" fmla="*/ 0 w 51"/>
                <a:gd name="T7" fmla="*/ 39 h 39"/>
              </a:gdLst>
              <a:ahLst/>
              <a:cxnLst>
                <a:cxn ang="0">
                  <a:pos x="T0" y="T1"/>
                </a:cxn>
                <a:cxn ang="0">
                  <a:pos x="T2" y="T3"/>
                </a:cxn>
                <a:cxn ang="0">
                  <a:pos x="T4" y="T5"/>
                </a:cxn>
                <a:cxn ang="0">
                  <a:pos x="T6" y="T7"/>
                </a:cxn>
              </a:cxnLst>
              <a:rect l="0" t="0" r="r" b="b"/>
              <a:pathLst>
                <a:path w="51" h="39">
                  <a:moveTo>
                    <a:pt x="0" y="39"/>
                  </a:moveTo>
                  <a:lnTo>
                    <a:pt x="51" y="20"/>
                  </a:lnTo>
                  <a:lnTo>
                    <a:pt x="0" y="0"/>
                  </a:lnTo>
                  <a:lnTo>
                    <a:pt x="0" y="39"/>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01" name="Freeform 84"/>
            <p:cNvSpPr>
              <a:spLocks noEditPoints="1"/>
            </p:cNvSpPr>
            <p:nvPr/>
          </p:nvSpPr>
          <p:spPr bwMode="auto">
            <a:xfrm>
              <a:off x="1759975" y="2663627"/>
              <a:ext cx="62794" cy="48720"/>
            </a:xfrm>
            <a:custGeom>
              <a:avLst/>
              <a:gdLst>
                <a:gd name="T0" fmla="*/ 7 w 58"/>
                <a:gd name="T1" fmla="*/ 39 h 45"/>
                <a:gd name="T2" fmla="*/ 0 w 58"/>
                <a:gd name="T3" fmla="*/ 39 h 45"/>
                <a:gd name="T4" fmla="*/ 51 w 58"/>
                <a:gd name="T5" fmla="*/ 20 h 45"/>
                <a:gd name="T6" fmla="*/ 51 w 58"/>
                <a:gd name="T7" fmla="*/ 26 h 45"/>
                <a:gd name="T8" fmla="*/ 0 w 58"/>
                <a:gd name="T9" fmla="*/ 7 h 45"/>
                <a:gd name="T10" fmla="*/ 7 w 58"/>
                <a:gd name="T11" fmla="*/ 0 h 45"/>
                <a:gd name="T12" fmla="*/ 7 w 58"/>
                <a:gd name="T13" fmla="*/ 39 h 45"/>
                <a:gd name="T14" fmla="*/ 0 w 58"/>
                <a:gd name="T15" fmla="*/ 0 h 45"/>
                <a:gd name="T16" fmla="*/ 0 w 58"/>
                <a:gd name="T17" fmla="*/ 0 h 45"/>
                <a:gd name="T18" fmla="*/ 0 w 58"/>
                <a:gd name="T19" fmla="*/ 0 h 45"/>
                <a:gd name="T20" fmla="*/ 51 w 58"/>
                <a:gd name="T21" fmla="*/ 20 h 45"/>
                <a:gd name="T22" fmla="*/ 58 w 58"/>
                <a:gd name="T23" fmla="*/ 20 h 45"/>
                <a:gd name="T24" fmla="*/ 51 w 58"/>
                <a:gd name="T25" fmla="*/ 26 h 45"/>
                <a:gd name="T26" fmla="*/ 0 w 58"/>
                <a:gd name="T27" fmla="*/ 45 h 45"/>
                <a:gd name="T28" fmla="*/ 0 w 58"/>
                <a:gd name="T29" fmla="*/ 39 h 45"/>
                <a:gd name="T30" fmla="*/ 0 w 58"/>
                <a:gd name="T31" fmla="*/ 39 h 45"/>
                <a:gd name="T32" fmla="*/ 0 w 58"/>
                <a:gd name="T33"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 h="45">
                  <a:moveTo>
                    <a:pt x="7" y="39"/>
                  </a:moveTo>
                  <a:lnTo>
                    <a:pt x="0" y="39"/>
                  </a:lnTo>
                  <a:lnTo>
                    <a:pt x="51" y="20"/>
                  </a:lnTo>
                  <a:lnTo>
                    <a:pt x="51" y="26"/>
                  </a:lnTo>
                  <a:lnTo>
                    <a:pt x="0" y="7"/>
                  </a:lnTo>
                  <a:lnTo>
                    <a:pt x="7" y="0"/>
                  </a:lnTo>
                  <a:lnTo>
                    <a:pt x="7" y="39"/>
                  </a:lnTo>
                  <a:close/>
                  <a:moveTo>
                    <a:pt x="0" y="0"/>
                  </a:moveTo>
                  <a:lnTo>
                    <a:pt x="0" y="0"/>
                  </a:lnTo>
                  <a:lnTo>
                    <a:pt x="0" y="0"/>
                  </a:lnTo>
                  <a:lnTo>
                    <a:pt x="51" y="20"/>
                  </a:lnTo>
                  <a:lnTo>
                    <a:pt x="58" y="20"/>
                  </a:lnTo>
                  <a:lnTo>
                    <a:pt x="51" y="26"/>
                  </a:lnTo>
                  <a:lnTo>
                    <a:pt x="0" y="45"/>
                  </a:lnTo>
                  <a:lnTo>
                    <a:pt x="0" y="39"/>
                  </a:lnTo>
                  <a:lnTo>
                    <a:pt x="0" y="39"/>
                  </a:lnTo>
                  <a:lnTo>
                    <a:pt x="0" y="0"/>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02" name="Freeform 85"/>
            <p:cNvSpPr>
              <a:spLocks/>
            </p:cNvSpPr>
            <p:nvPr/>
          </p:nvSpPr>
          <p:spPr bwMode="auto">
            <a:xfrm>
              <a:off x="1815190" y="2663627"/>
              <a:ext cx="48720" cy="42224"/>
            </a:xfrm>
            <a:custGeom>
              <a:avLst/>
              <a:gdLst>
                <a:gd name="T0" fmla="*/ 45 w 45"/>
                <a:gd name="T1" fmla="*/ 0 h 39"/>
                <a:gd name="T2" fmla="*/ 0 w 45"/>
                <a:gd name="T3" fmla="*/ 20 h 39"/>
                <a:gd name="T4" fmla="*/ 45 w 45"/>
                <a:gd name="T5" fmla="*/ 39 h 39"/>
                <a:gd name="T6" fmla="*/ 45 w 45"/>
                <a:gd name="T7" fmla="*/ 0 h 39"/>
              </a:gdLst>
              <a:ahLst/>
              <a:cxnLst>
                <a:cxn ang="0">
                  <a:pos x="T0" y="T1"/>
                </a:cxn>
                <a:cxn ang="0">
                  <a:pos x="T2" y="T3"/>
                </a:cxn>
                <a:cxn ang="0">
                  <a:pos x="T4" y="T5"/>
                </a:cxn>
                <a:cxn ang="0">
                  <a:pos x="T6" y="T7"/>
                </a:cxn>
              </a:cxnLst>
              <a:rect l="0" t="0" r="r" b="b"/>
              <a:pathLst>
                <a:path w="45" h="39">
                  <a:moveTo>
                    <a:pt x="45" y="0"/>
                  </a:moveTo>
                  <a:lnTo>
                    <a:pt x="0" y="20"/>
                  </a:lnTo>
                  <a:lnTo>
                    <a:pt x="45" y="39"/>
                  </a:lnTo>
                  <a:lnTo>
                    <a:pt x="45" y="0"/>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03" name="Freeform 86"/>
            <p:cNvSpPr>
              <a:spLocks noEditPoints="1"/>
            </p:cNvSpPr>
            <p:nvPr/>
          </p:nvSpPr>
          <p:spPr bwMode="auto">
            <a:xfrm>
              <a:off x="1815190" y="2663627"/>
              <a:ext cx="56299" cy="48720"/>
            </a:xfrm>
            <a:custGeom>
              <a:avLst/>
              <a:gdLst>
                <a:gd name="T0" fmla="*/ 45 w 52"/>
                <a:gd name="T1" fmla="*/ 0 h 45"/>
                <a:gd name="T2" fmla="*/ 45 w 52"/>
                <a:gd name="T3" fmla="*/ 7 h 45"/>
                <a:gd name="T4" fmla="*/ 0 w 52"/>
                <a:gd name="T5" fmla="*/ 26 h 45"/>
                <a:gd name="T6" fmla="*/ 0 w 52"/>
                <a:gd name="T7" fmla="*/ 20 h 45"/>
                <a:gd name="T8" fmla="*/ 45 w 52"/>
                <a:gd name="T9" fmla="*/ 39 h 45"/>
                <a:gd name="T10" fmla="*/ 45 w 52"/>
                <a:gd name="T11" fmla="*/ 39 h 45"/>
                <a:gd name="T12" fmla="*/ 45 w 52"/>
                <a:gd name="T13" fmla="*/ 0 h 45"/>
                <a:gd name="T14" fmla="*/ 52 w 52"/>
                <a:gd name="T15" fmla="*/ 39 h 45"/>
                <a:gd name="T16" fmla="*/ 45 w 52"/>
                <a:gd name="T17" fmla="*/ 39 h 45"/>
                <a:gd name="T18" fmla="*/ 45 w 52"/>
                <a:gd name="T19" fmla="*/ 45 h 45"/>
                <a:gd name="T20" fmla="*/ 0 w 52"/>
                <a:gd name="T21" fmla="*/ 26 h 45"/>
                <a:gd name="T22" fmla="*/ 0 w 52"/>
                <a:gd name="T23" fmla="*/ 20 h 45"/>
                <a:gd name="T24" fmla="*/ 0 w 52"/>
                <a:gd name="T25" fmla="*/ 20 h 45"/>
                <a:gd name="T26" fmla="*/ 45 w 52"/>
                <a:gd name="T27" fmla="*/ 0 h 45"/>
                <a:gd name="T28" fmla="*/ 45 w 52"/>
                <a:gd name="T29" fmla="*/ 0 h 45"/>
                <a:gd name="T30" fmla="*/ 52 w 52"/>
                <a:gd name="T31" fmla="*/ 0 h 45"/>
                <a:gd name="T32" fmla="*/ 52 w 52"/>
                <a:gd name="T33" fmla="*/ 3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45">
                  <a:moveTo>
                    <a:pt x="45" y="0"/>
                  </a:moveTo>
                  <a:lnTo>
                    <a:pt x="45" y="7"/>
                  </a:lnTo>
                  <a:lnTo>
                    <a:pt x="0" y="26"/>
                  </a:lnTo>
                  <a:lnTo>
                    <a:pt x="0" y="20"/>
                  </a:lnTo>
                  <a:lnTo>
                    <a:pt x="45" y="39"/>
                  </a:lnTo>
                  <a:lnTo>
                    <a:pt x="45" y="39"/>
                  </a:lnTo>
                  <a:lnTo>
                    <a:pt x="45" y="0"/>
                  </a:lnTo>
                  <a:close/>
                  <a:moveTo>
                    <a:pt x="52" y="39"/>
                  </a:moveTo>
                  <a:lnTo>
                    <a:pt x="45" y="39"/>
                  </a:lnTo>
                  <a:lnTo>
                    <a:pt x="45" y="45"/>
                  </a:lnTo>
                  <a:lnTo>
                    <a:pt x="0" y="26"/>
                  </a:lnTo>
                  <a:lnTo>
                    <a:pt x="0" y="20"/>
                  </a:lnTo>
                  <a:lnTo>
                    <a:pt x="0" y="20"/>
                  </a:lnTo>
                  <a:lnTo>
                    <a:pt x="45" y="0"/>
                  </a:lnTo>
                  <a:lnTo>
                    <a:pt x="45" y="0"/>
                  </a:lnTo>
                  <a:lnTo>
                    <a:pt x="52" y="0"/>
                  </a:lnTo>
                  <a:lnTo>
                    <a:pt x="52" y="39"/>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04" name="Freeform 87"/>
            <p:cNvSpPr>
              <a:spLocks noEditPoints="1"/>
            </p:cNvSpPr>
            <p:nvPr/>
          </p:nvSpPr>
          <p:spPr bwMode="auto">
            <a:xfrm>
              <a:off x="1794620" y="2594337"/>
              <a:ext cx="42224" cy="90944"/>
            </a:xfrm>
            <a:custGeom>
              <a:avLst/>
              <a:gdLst>
                <a:gd name="T0" fmla="*/ 26 w 39"/>
                <a:gd name="T1" fmla="*/ 0 h 84"/>
                <a:gd name="T2" fmla="*/ 26 w 39"/>
                <a:gd name="T3" fmla="*/ 58 h 84"/>
                <a:gd name="T4" fmla="*/ 19 w 39"/>
                <a:gd name="T5" fmla="*/ 58 h 84"/>
                <a:gd name="T6" fmla="*/ 19 w 39"/>
                <a:gd name="T7" fmla="*/ 0 h 84"/>
                <a:gd name="T8" fmla="*/ 26 w 39"/>
                <a:gd name="T9" fmla="*/ 0 h 84"/>
                <a:gd name="T10" fmla="*/ 39 w 39"/>
                <a:gd name="T11" fmla="*/ 45 h 84"/>
                <a:gd name="T12" fmla="*/ 19 w 39"/>
                <a:gd name="T13" fmla="*/ 84 h 84"/>
                <a:gd name="T14" fmla="*/ 0 w 39"/>
                <a:gd name="T15" fmla="*/ 45 h 84"/>
                <a:gd name="T16" fmla="*/ 39 w 39"/>
                <a:gd name="T17" fmla="*/ 4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84">
                  <a:moveTo>
                    <a:pt x="26" y="0"/>
                  </a:moveTo>
                  <a:lnTo>
                    <a:pt x="26" y="58"/>
                  </a:lnTo>
                  <a:lnTo>
                    <a:pt x="19" y="58"/>
                  </a:lnTo>
                  <a:lnTo>
                    <a:pt x="19" y="0"/>
                  </a:lnTo>
                  <a:lnTo>
                    <a:pt x="26" y="0"/>
                  </a:lnTo>
                  <a:close/>
                  <a:moveTo>
                    <a:pt x="39" y="45"/>
                  </a:moveTo>
                  <a:lnTo>
                    <a:pt x="19" y="84"/>
                  </a:lnTo>
                  <a:lnTo>
                    <a:pt x="0" y="45"/>
                  </a:lnTo>
                  <a:lnTo>
                    <a:pt x="39" y="45"/>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pic>
          <p:nvPicPr>
            <p:cNvPr id="205" name="Picture 20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25947" y="2302235"/>
              <a:ext cx="947890" cy="698445"/>
            </a:xfrm>
            <a:prstGeom prst="rect">
              <a:avLst/>
            </a:prstGeom>
          </p:spPr>
        </p:pic>
        <p:cxnSp>
          <p:nvCxnSpPr>
            <p:cNvPr id="206" name="Straight Connector 205"/>
            <p:cNvCxnSpPr>
              <a:endCxn id="170" idx="3"/>
            </p:cNvCxnSpPr>
            <p:nvPr/>
          </p:nvCxnSpPr>
          <p:spPr>
            <a:xfrm flipH="1">
              <a:off x="5462671" y="2358317"/>
              <a:ext cx="939966" cy="378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flipH="1">
              <a:off x="5465140" y="2936674"/>
              <a:ext cx="939966" cy="378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8" name="Rectangle 67"/>
            <p:cNvSpPr>
              <a:spLocks noChangeArrowheads="1"/>
            </p:cNvSpPr>
            <p:nvPr/>
          </p:nvSpPr>
          <p:spPr bwMode="auto">
            <a:xfrm>
              <a:off x="6363444" y="2059614"/>
              <a:ext cx="810392" cy="287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91440" rIns="91440" bIns="91440" numCol="1" anchor="t"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700" b="1" i="1" dirty="0" smtClean="0">
                  <a:solidFill>
                    <a:srgbClr val="000000"/>
                  </a:solidFill>
                  <a:latin typeface="Calibri" pitchFamily="34" charset="0"/>
                  <a:cs typeface="Arial" pitchFamily="34" charset="0"/>
                </a:rPr>
                <a:t>Half-Disk</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09" name="Group 208"/>
            <p:cNvGrpSpPr/>
            <p:nvPr/>
          </p:nvGrpSpPr>
          <p:grpSpPr>
            <a:xfrm>
              <a:off x="5958608" y="4017163"/>
              <a:ext cx="637607" cy="797668"/>
              <a:chOff x="4777447" y="4373681"/>
              <a:chExt cx="693682" cy="797668"/>
            </a:xfrm>
          </p:grpSpPr>
          <p:pic>
            <p:nvPicPr>
              <p:cNvPr id="285" name="Picture 28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777447" y="4373681"/>
                <a:ext cx="613703" cy="797668"/>
              </a:xfrm>
              <a:prstGeom prst="rect">
                <a:avLst/>
              </a:prstGeom>
            </p:spPr>
          </p:pic>
          <p:grpSp>
            <p:nvGrpSpPr>
              <p:cNvPr id="286" name="Group 285"/>
              <p:cNvGrpSpPr/>
              <p:nvPr/>
            </p:nvGrpSpPr>
            <p:grpSpPr>
              <a:xfrm>
                <a:off x="5010912" y="4383932"/>
                <a:ext cx="460217" cy="777752"/>
                <a:chOff x="5010912" y="4383932"/>
                <a:chExt cx="460217" cy="777752"/>
              </a:xfrm>
            </p:grpSpPr>
            <p:cxnSp>
              <p:nvCxnSpPr>
                <p:cNvPr id="287" name="Straight Connector 286"/>
                <p:cNvCxnSpPr>
                  <a:endCxn id="285" idx="3"/>
                </p:cNvCxnSpPr>
                <p:nvPr/>
              </p:nvCxnSpPr>
              <p:spPr>
                <a:xfrm>
                  <a:off x="5391150" y="4442679"/>
                  <a:ext cx="0" cy="365760"/>
                </a:xfrm>
                <a:prstGeom prst="line">
                  <a:avLst/>
                </a:prstGeom>
              </p:spPr>
              <p:style>
                <a:lnRef idx="1">
                  <a:schemeClr val="accent1"/>
                </a:lnRef>
                <a:fillRef idx="0">
                  <a:schemeClr val="accent1"/>
                </a:fillRef>
                <a:effectRef idx="0">
                  <a:schemeClr val="accent1"/>
                </a:effectRef>
                <a:fontRef idx="minor">
                  <a:schemeClr val="tx1"/>
                </a:fontRef>
              </p:style>
            </p:cxnSp>
            <p:sp>
              <p:nvSpPr>
                <p:cNvPr id="288" name="Rectangle 287"/>
                <p:cNvSpPr/>
                <p:nvPr/>
              </p:nvSpPr>
              <p:spPr>
                <a:xfrm>
                  <a:off x="5010912" y="4383932"/>
                  <a:ext cx="460217" cy="777752"/>
                </a:xfrm>
                <a:prstGeom prst="rect">
                  <a:avLst/>
                </a:prstGeom>
                <a:noFill/>
                <a:ln w="158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10" name="Rectangle 67"/>
            <p:cNvSpPr>
              <a:spLocks noChangeArrowheads="1"/>
            </p:cNvSpPr>
            <p:nvPr/>
          </p:nvSpPr>
          <p:spPr bwMode="auto">
            <a:xfrm>
              <a:off x="5986650" y="3671831"/>
              <a:ext cx="54698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91440" rIns="0" bIns="91440" numCol="1" anchor="t"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700" b="1" i="1" dirty="0" smtClean="0">
                  <a:solidFill>
                    <a:srgbClr val="000000"/>
                  </a:solidFill>
                  <a:latin typeface="Calibri" pitchFamily="34" charset="0"/>
                  <a:cs typeface="Arial" pitchFamily="34" charset="0"/>
                </a:rPr>
                <a:t>Inner Assembly</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211" name="Rectangle 10"/>
            <p:cNvSpPr>
              <a:spLocks noChangeArrowheads="1"/>
            </p:cNvSpPr>
            <p:nvPr/>
          </p:nvSpPr>
          <p:spPr bwMode="auto">
            <a:xfrm>
              <a:off x="4175045" y="4072818"/>
              <a:ext cx="385853" cy="23493"/>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12" name="Rectangle 12"/>
            <p:cNvSpPr>
              <a:spLocks noChangeArrowheads="1"/>
            </p:cNvSpPr>
            <p:nvPr/>
          </p:nvSpPr>
          <p:spPr bwMode="auto">
            <a:xfrm>
              <a:off x="1867311" y="4294145"/>
              <a:ext cx="422323" cy="143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700" b="1" i="1" dirty="0" smtClean="0">
                  <a:solidFill>
                    <a:srgbClr val="0070C0"/>
                  </a:solidFill>
                  <a:latin typeface="Calibri" pitchFamily="34" charset="0"/>
                  <a:cs typeface="Arial" pitchFamily="34" charset="0"/>
                </a:rPr>
                <a:t>Supply</a:t>
              </a:r>
              <a:r>
                <a:rPr kumimoji="0" lang="en-US" sz="700" b="1" i="1" u="none" strike="noStrike" cap="none" normalizeH="0" baseline="0" dirty="0" smtClean="0">
                  <a:ln>
                    <a:noFill/>
                  </a:ln>
                  <a:solidFill>
                    <a:srgbClr val="0070C0"/>
                  </a:solidFill>
                  <a:effectLst/>
                  <a:latin typeface="Calibri" pitchFamily="34" charset="0"/>
                  <a:cs typeface="Arial" pitchFamily="34" charset="0"/>
                </a:rPr>
                <a:t> Line</a:t>
              </a:r>
              <a:endParaRPr kumimoji="0" lang="en-US" sz="700" b="0" i="0" u="none" strike="noStrike" cap="none" normalizeH="0" baseline="0" dirty="0" smtClean="0">
                <a:ln>
                  <a:noFill/>
                </a:ln>
                <a:solidFill>
                  <a:srgbClr val="0070C0"/>
                </a:solidFill>
                <a:effectLst/>
                <a:latin typeface="Arial" pitchFamily="34" charset="0"/>
                <a:cs typeface="Arial" pitchFamily="34" charset="0"/>
              </a:endParaRPr>
            </a:p>
          </p:txBody>
        </p:sp>
        <p:sp>
          <p:nvSpPr>
            <p:cNvPr id="213" name="Rectangle 13"/>
            <p:cNvSpPr>
              <a:spLocks noChangeArrowheads="1"/>
            </p:cNvSpPr>
            <p:nvPr/>
          </p:nvSpPr>
          <p:spPr bwMode="auto">
            <a:xfrm>
              <a:off x="2579798" y="4414083"/>
              <a:ext cx="593122" cy="8655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14" name="Freeform 14"/>
            <p:cNvSpPr>
              <a:spLocks noEditPoints="1"/>
            </p:cNvSpPr>
            <p:nvPr/>
          </p:nvSpPr>
          <p:spPr bwMode="auto">
            <a:xfrm>
              <a:off x="2579798" y="4414083"/>
              <a:ext cx="599598" cy="95208"/>
            </a:xfrm>
            <a:custGeom>
              <a:avLst/>
              <a:gdLst>
                <a:gd name="T0" fmla="*/ 0 w 648"/>
                <a:gd name="T1" fmla="*/ 0 h 77"/>
                <a:gd name="T2" fmla="*/ 0 w 648"/>
                <a:gd name="T3" fmla="*/ 0 h 77"/>
                <a:gd name="T4" fmla="*/ 641 w 648"/>
                <a:gd name="T5" fmla="*/ 0 h 77"/>
                <a:gd name="T6" fmla="*/ 648 w 648"/>
                <a:gd name="T7" fmla="*/ 0 h 77"/>
                <a:gd name="T8" fmla="*/ 648 w 648"/>
                <a:gd name="T9" fmla="*/ 70 h 77"/>
                <a:gd name="T10" fmla="*/ 641 w 648"/>
                <a:gd name="T11" fmla="*/ 77 h 77"/>
                <a:gd name="T12" fmla="*/ 0 w 648"/>
                <a:gd name="T13" fmla="*/ 77 h 77"/>
                <a:gd name="T14" fmla="*/ 0 w 648"/>
                <a:gd name="T15" fmla="*/ 70 h 77"/>
                <a:gd name="T16" fmla="*/ 0 w 648"/>
                <a:gd name="T17" fmla="*/ 0 h 77"/>
                <a:gd name="T18" fmla="*/ 6 w 648"/>
                <a:gd name="T19" fmla="*/ 70 h 77"/>
                <a:gd name="T20" fmla="*/ 0 w 648"/>
                <a:gd name="T21" fmla="*/ 70 h 77"/>
                <a:gd name="T22" fmla="*/ 641 w 648"/>
                <a:gd name="T23" fmla="*/ 70 h 77"/>
                <a:gd name="T24" fmla="*/ 641 w 648"/>
                <a:gd name="T25" fmla="*/ 70 h 77"/>
                <a:gd name="T26" fmla="*/ 641 w 648"/>
                <a:gd name="T27" fmla="*/ 0 h 77"/>
                <a:gd name="T28" fmla="*/ 641 w 648"/>
                <a:gd name="T29" fmla="*/ 6 h 77"/>
                <a:gd name="T30" fmla="*/ 0 w 648"/>
                <a:gd name="T31" fmla="*/ 6 h 77"/>
                <a:gd name="T32" fmla="*/ 6 w 648"/>
                <a:gd name="T33" fmla="*/ 0 h 77"/>
                <a:gd name="T34" fmla="*/ 6 w 648"/>
                <a:gd name="T35"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77">
                  <a:moveTo>
                    <a:pt x="0" y="0"/>
                  </a:moveTo>
                  <a:lnTo>
                    <a:pt x="0" y="0"/>
                  </a:lnTo>
                  <a:lnTo>
                    <a:pt x="641" y="0"/>
                  </a:lnTo>
                  <a:lnTo>
                    <a:pt x="648" y="0"/>
                  </a:lnTo>
                  <a:lnTo>
                    <a:pt x="648" y="70"/>
                  </a:lnTo>
                  <a:lnTo>
                    <a:pt x="641" y="77"/>
                  </a:lnTo>
                  <a:lnTo>
                    <a:pt x="0" y="77"/>
                  </a:lnTo>
                  <a:lnTo>
                    <a:pt x="0" y="70"/>
                  </a:lnTo>
                  <a:lnTo>
                    <a:pt x="0" y="0"/>
                  </a:lnTo>
                  <a:close/>
                  <a:moveTo>
                    <a:pt x="6" y="70"/>
                  </a:moveTo>
                  <a:lnTo>
                    <a:pt x="0" y="70"/>
                  </a:lnTo>
                  <a:lnTo>
                    <a:pt x="641" y="70"/>
                  </a:lnTo>
                  <a:lnTo>
                    <a:pt x="641" y="70"/>
                  </a:lnTo>
                  <a:lnTo>
                    <a:pt x="641" y="0"/>
                  </a:lnTo>
                  <a:lnTo>
                    <a:pt x="641" y="6"/>
                  </a:lnTo>
                  <a:lnTo>
                    <a:pt x="0" y="6"/>
                  </a:lnTo>
                  <a:lnTo>
                    <a:pt x="6" y="0"/>
                  </a:lnTo>
                  <a:lnTo>
                    <a:pt x="6" y="70"/>
                  </a:lnTo>
                  <a:close/>
                </a:path>
              </a:pathLst>
            </a:custGeom>
            <a:solidFill>
              <a:srgbClr val="7F7F7F"/>
            </a:solidFill>
            <a:ln w="0">
              <a:solidFill>
                <a:srgbClr val="7F7F7F"/>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15" name="Freeform 15"/>
            <p:cNvSpPr>
              <a:spLocks/>
            </p:cNvSpPr>
            <p:nvPr/>
          </p:nvSpPr>
          <p:spPr bwMode="auto">
            <a:xfrm>
              <a:off x="3830831" y="4080237"/>
              <a:ext cx="373824" cy="111282"/>
            </a:xfrm>
            <a:custGeom>
              <a:avLst/>
              <a:gdLst>
                <a:gd name="T0" fmla="*/ 90 w 404"/>
                <a:gd name="T1" fmla="*/ 6 h 90"/>
                <a:gd name="T2" fmla="*/ 122 w 404"/>
                <a:gd name="T3" fmla="*/ 45 h 90"/>
                <a:gd name="T4" fmla="*/ 115 w 404"/>
                <a:gd name="T5" fmla="*/ 83 h 90"/>
                <a:gd name="T6" fmla="*/ 90 w 404"/>
                <a:gd name="T7" fmla="*/ 90 h 90"/>
                <a:gd name="T8" fmla="*/ 83 w 404"/>
                <a:gd name="T9" fmla="*/ 51 h 90"/>
                <a:gd name="T10" fmla="*/ 102 w 404"/>
                <a:gd name="T11" fmla="*/ 19 h 90"/>
                <a:gd name="T12" fmla="*/ 147 w 404"/>
                <a:gd name="T13" fmla="*/ 13 h 90"/>
                <a:gd name="T14" fmla="*/ 173 w 404"/>
                <a:gd name="T15" fmla="*/ 45 h 90"/>
                <a:gd name="T16" fmla="*/ 160 w 404"/>
                <a:gd name="T17" fmla="*/ 90 h 90"/>
                <a:gd name="T18" fmla="*/ 134 w 404"/>
                <a:gd name="T19" fmla="*/ 83 h 90"/>
                <a:gd name="T20" fmla="*/ 128 w 404"/>
                <a:gd name="T21" fmla="*/ 39 h 90"/>
                <a:gd name="T22" fmla="*/ 160 w 404"/>
                <a:gd name="T23" fmla="*/ 6 h 90"/>
                <a:gd name="T24" fmla="*/ 218 w 404"/>
                <a:gd name="T25" fmla="*/ 39 h 90"/>
                <a:gd name="T26" fmla="*/ 211 w 404"/>
                <a:gd name="T27" fmla="*/ 83 h 90"/>
                <a:gd name="T28" fmla="*/ 179 w 404"/>
                <a:gd name="T29" fmla="*/ 77 h 90"/>
                <a:gd name="T30" fmla="*/ 179 w 404"/>
                <a:gd name="T31" fmla="*/ 32 h 90"/>
                <a:gd name="T32" fmla="*/ 218 w 404"/>
                <a:gd name="T33" fmla="*/ 6 h 90"/>
                <a:gd name="T34" fmla="*/ 263 w 404"/>
                <a:gd name="T35" fmla="*/ 13 h 90"/>
                <a:gd name="T36" fmla="*/ 276 w 404"/>
                <a:gd name="T37" fmla="*/ 58 h 90"/>
                <a:gd name="T38" fmla="*/ 250 w 404"/>
                <a:gd name="T39" fmla="*/ 90 h 90"/>
                <a:gd name="T40" fmla="*/ 224 w 404"/>
                <a:gd name="T41" fmla="*/ 51 h 90"/>
                <a:gd name="T42" fmla="*/ 250 w 404"/>
                <a:gd name="T43" fmla="*/ 13 h 90"/>
                <a:gd name="T44" fmla="*/ 295 w 404"/>
                <a:gd name="T45" fmla="*/ 6 h 90"/>
                <a:gd name="T46" fmla="*/ 327 w 404"/>
                <a:gd name="T47" fmla="*/ 51 h 90"/>
                <a:gd name="T48" fmla="*/ 308 w 404"/>
                <a:gd name="T49" fmla="*/ 83 h 90"/>
                <a:gd name="T50" fmla="*/ 282 w 404"/>
                <a:gd name="T51" fmla="*/ 71 h 90"/>
                <a:gd name="T52" fmla="*/ 288 w 404"/>
                <a:gd name="T53" fmla="*/ 26 h 90"/>
                <a:gd name="T54" fmla="*/ 359 w 404"/>
                <a:gd name="T55" fmla="*/ 0 h 90"/>
                <a:gd name="T56" fmla="*/ 321 w 404"/>
                <a:gd name="T57" fmla="*/ 6 h 90"/>
                <a:gd name="T58" fmla="*/ 288 w 404"/>
                <a:gd name="T59" fmla="*/ 39 h 90"/>
                <a:gd name="T60" fmla="*/ 295 w 404"/>
                <a:gd name="T61" fmla="*/ 71 h 90"/>
                <a:gd name="T62" fmla="*/ 314 w 404"/>
                <a:gd name="T63" fmla="*/ 77 h 90"/>
                <a:gd name="T64" fmla="*/ 321 w 404"/>
                <a:gd name="T65" fmla="*/ 39 h 90"/>
                <a:gd name="T66" fmla="*/ 282 w 404"/>
                <a:gd name="T67" fmla="*/ 6 h 90"/>
                <a:gd name="T68" fmla="*/ 244 w 404"/>
                <a:gd name="T69" fmla="*/ 19 h 90"/>
                <a:gd name="T70" fmla="*/ 237 w 404"/>
                <a:gd name="T71" fmla="*/ 71 h 90"/>
                <a:gd name="T72" fmla="*/ 256 w 404"/>
                <a:gd name="T73" fmla="*/ 83 h 90"/>
                <a:gd name="T74" fmla="*/ 269 w 404"/>
                <a:gd name="T75" fmla="*/ 45 h 90"/>
                <a:gd name="T76" fmla="*/ 250 w 404"/>
                <a:gd name="T77" fmla="*/ 19 h 90"/>
                <a:gd name="T78" fmla="*/ 211 w 404"/>
                <a:gd name="T79" fmla="*/ 13 h 90"/>
                <a:gd name="T80" fmla="*/ 179 w 404"/>
                <a:gd name="T81" fmla="*/ 45 h 90"/>
                <a:gd name="T82" fmla="*/ 186 w 404"/>
                <a:gd name="T83" fmla="*/ 77 h 90"/>
                <a:gd name="T84" fmla="*/ 211 w 404"/>
                <a:gd name="T85" fmla="*/ 71 h 90"/>
                <a:gd name="T86" fmla="*/ 205 w 404"/>
                <a:gd name="T87" fmla="*/ 26 h 90"/>
                <a:gd name="T88" fmla="*/ 154 w 404"/>
                <a:gd name="T89" fmla="*/ 19 h 90"/>
                <a:gd name="T90" fmla="*/ 134 w 404"/>
                <a:gd name="T91" fmla="*/ 51 h 90"/>
                <a:gd name="T92" fmla="*/ 141 w 404"/>
                <a:gd name="T93" fmla="*/ 83 h 90"/>
                <a:gd name="T94" fmla="*/ 160 w 404"/>
                <a:gd name="T95" fmla="*/ 77 h 90"/>
                <a:gd name="T96" fmla="*/ 160 w 404"/>
                <a:gd name="T97" fmla="*/ 39 h 90"/>
                <a:gd name="T98" fmla="*/ 134 w 404"/>
                <a:gd name="T99" fmla="*/ 13 h 90"/>
                <a:gd name="T100" fmla="*/ 90 w 404"/>
                <a:gd name="T101" fmla="*/ 32 h 90"/>
                <a:gd name="T102" fmla="*/ 83 w 404"/>
                <a:gd name="T103" fmla="*/ 71 h 90"/>
                <a:gd name="T104" fmla="*/ 96 w 404"/>
                <a:gd name="T105" fmla="*/ 83 h 90"/>
                <a:gd name="T106" fmla="*/ 115 w 404"/>
                <a:gd name="T107" fmla="*/ 77 h 90"/>
                <a:gd name="T108" fmla="*/ 109 w 404"/>
                <a:gd name="T109" fmla="*/ 39 h 90"/>
                <a:gd name="T110" fmla="*/ 70 w 404"/>
                <a:gd name="T111" fmla="*/ 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4" h="90">
                  <a:moveTo>
                    <a:pt x="0" y="0"/>
                  </a:moveTo>
                  <a:lnTo>
                    <a:pt x="25" y="0"/>
                  </a:lnTo>
                  <a:lnTo>
                    <a:pt x="45" y="0"/>
                  </a:lnTo>
                  <a:lnTo>
                    <a:pt x="57" y="0"/>
                  </a:lnTo>
                  <a:lnTo>
                    <a:pt x="77" y="0"/>
                  </a:lnTo>
                  <a:lnTo>
                    <a:pt x="77" y="0"/>
                  </a:lnTo>
                  <a:lnTo>
                    <a:pt x="90" y="6"/>
                  </a:lnTo>
                  <a:lnTo>
                    <a:pt x="90" y="6"/>
                  </a:lnTo>
                  <a:lnTo>
                    <a:pt x="102" y="13"/>
                  </a:lnTo>
                  <a:lnTo>
                    <a:pt x="102" y="19"/>
                  </a:lnTo>
                  <a:lnTo>
                    <a:pt x="109" y="26"/>
                  </a:lnTo>
                  <a:lnTo>
                    <a:pt x="109" y="26"/>
                  </a:lnTo>
                  <a:lnTo>
                    <a:pt x="115" y="32"/>
                  </a:lnTo>
                  <a:lnTo>
                    <a:pt x="115" y="32"/>
                  </a:lnTo>
                  <a:lnTo>
                    <a:pt x="122" y="45"/>
                  </a:lnTo>
                  <a:lnTo>
                    <a:pt x="122" y="45"/>
                  </a:lnTo>
                  <a:lnTo>
                    <a:pt x="122" y="58"/>
                  </a:lnTo>
                  <a:lnTo>
                    <a:pt x="122" y="58"/>
                  </a:lnTo>
                  <a:lnTo>
                    <a:pt x="122" y="64"/>
                  </a:lnTo>
                  <a:lnTo>
                    <a:pt x="122" y="64"/>
                  </a:lnTo>
                  <a:lnTo>
                    <a:pt x="122" y="77"/>
                  </a:lnTo>
                  <a:lnTo>
                    <a:pt x="122" y="77"/>
                  </a:lnTo>
                  <a:lnTo>
                    <a:pt x="115" y="83"/>
                  </a:lnTo>
                  <a:lnTo>
                    <a:pt x="115" y="83"/>
                  </a:lnTo>
                  <a:lnTo>
                    <a:pt x="109" y="90"/>
                  </a:lnTo>
                  <a:lnTo>
                    <a:pt x="109" y="90"/>
                  </a:lnTo>
                  <a:lnTo>
                    <a:pt x="102" y="90"/>
                  </a:lnTo>
                  <a:lnTo>
                    <a:pt x="102" y="90"/>
                  </a:lnTo>
                  <a:lnTo>
                    <a:pt x="96" y="90"/>
                  </a:lnTo>
                  <a:lnTo>
                    <a:pt x="96" y="90"/>
                  </a:lnTo>
                  <a:lnTo>
                    <a:pt x="96" y="90"/>
                  </a:lnTo>
                  <a:lnTo>
                    <a:pt x="90" y="90"/>
                  </a:lnTo>
                  <a:lnTo>
                    <a:pt x="90" y="83"/>
                  </a:lnTo>
                  <a:lnTo>
                    <a:pt x="90" y="83"/>
                  </a:lnTo>
                  <a:lnTo>
                    <a:pt x="83" y="77"/>
                  </a:lnTo>
                  <a:lnTo>
                    <a:pt x="83" y="77"/>
                  </a:lnTo>
                  <a:lnTo>
                    <a:pt x="83" y="71"/>
                  </a:lnTo>
                  <a:lnTo>
                    <a:pt x="77" y="71"/>
                  </a:lnTo>
                  <a:lnTo>
                    <a:pt x="77" y="58"/>
                  </a:lnTo>
                  <a:lnTo>
                    <a:pt x="83" y="51"/>
                  </a:lnTo>
                  <a:lnTo>
                    <a:pt x="83" y="51"/>
                  </a:lnTo>
                  <a:lnTo>
                    <a:pt x="83" y="39"/>
                  </a:lnTo>
                  <a:lnTo>
                    <a:pt x="83" y="39"/>
                  </a:lnTo>
                  <a:lnTo>
                    <a:pt x="90" y="32"/>
                  </a:lnTo>
                  <a:lnTo>
                    <a:pt x="90" y="32"/>
                  </a:lnTo>
                  <a:lnTo>
                    <a:pt x="96" y="26"/>
                  </a:lnTo>
                  <a:lnTo>
                    <a:pt x="96" y="19"/>
                  </a:lnTo>
                  <a:lnTo>
                    <a:pt x="102" y="19"/>
                  </a:lnTo>
                  <a:lnTo>
                    <a:pt x="109" y="13"/>
                  </a:lnTo>
                  <a:lnTo>
                    <a:pt x="109" y="13"/>
                  </a:lnTo>
                  <a:lnTo>
                    <a:pt x="115" y="6"/>
                  </a:lnTo>
                  <a:lnTo>
                    <a:pt x="122" y="6"/>
                  </a:lnTo>
                  <a:lnTo>
                    <a:pt x="134" y="6"/>
                  </a:lnTo>
                  <a:lnTo>
                    <a:pt x="134" y="6"/>
                  </a:lnTo>
                  <a:lnTo>
                    <a:pt x="147" y="13"/>
                  </a:lnTo>
                  <a:lnTo>
                    <a:pt x="147" y="13"/>
                  </a:lnTo>
                  <a:lnTo>
                    <a:pt x="154" y="19"/>
                  </a:lnTo>
                  <a:lnTo>
                    <a:pt x="154" y="19"/>
                  </a:lnTo>
                  <a:lnTo>
                    <a:pt x="160" y="26"/>
                  </a:lnTo>
                  <a:lnTo>
                    <a:pt x="160" y="26"/>
                  </a:lnTo>
                  <a:lnTo>
                    <a:pt x="167" y="39"/>
                  </a:lnTo>
                  <a:lnTo>
                    <a:pt x="167" y="39"/>
                  </a:lnTo>
                  <a:lnTo>
                    <a:pt x="173" y="45"/>
                  </a:lnTo>
                  <a:lnTo>
                    <a:pt x="173" y="45"/>
                  </a:lnTo>
                  <a:lnTo>
                    <a:pt x="173" y="58"/>
                  </a:lnTo>
                  <a:lnTo>
                    <a:pt x="173" y="58"/>
                  </a:lnTo>
                  <a:lnTo>
                    <a:pt x="173" y="71"/>
                  </a:lnTo>
                  <a:lnTo>
                    <a:pt x="173" y="71"/>
                  </a:lnTo>
                  <a:lnTo>
                    <a:pt x="167" y="77"/>
                  </a:lnTo>
                  <a:lnTo>
                    <a:pt x="167" y="77"/>
                  </a:lnTo>
                  <a:lnTo>
                    <a:pt x="160" y="83"/>
                  </a:lnTo>
                  <a:lnTo>
                    <a:pt x="160" y="90"/>
                  </a:lnTo>
                  <a:lnTo>
                    <a:pt x="154" y="90"/>
                  </a:lnTo>
                  <a:lnTo>
                    <a:pt x="154" y="90"/>
                  </a:lnTo>
                  <a:lnTo>
                    <a:pt x="147" y="90"/>
                  </a:lnTo>
                  <a:lnTo>
                    <a:pt x="147" y="90"/>
                  </a:lnTo>
                  <a:lnTo>
                    <a:pt x="141" y="90"/>
                  </a:lnTo>
                  <a:lnTo>
                    <a:pt x="141" y="90"/>
                  </a:lnTo>
                  <a:lnTo>
                    <a:pt x="134" y="83"/>
                  </a:lnTo>
                  <a:lnTo>
                    <a:pt x="134" y="83"/>
                  </a:lnTo>
                  <a:lnTo>
                    <a:pt x="128" y="77"/>
                  </a:lnTo>
                  <a:lnTo>
                    <a:pt x="128" y="77"/>
                  </a:lnTo>
                  <a:lnTo>
                    <a:pt x="128" y="64"/>
                  </a:lnTo>
                  <a:lnTo>
                    <a:pt x="128" y="64"/>
                  </a:lnTo>
                  <a:lnTo>
                    <a:pt x="128" y="51"/>
                  </a:lnTo>
                  <a:lnTo>
                    <a:pt x="128" y="51"/>
                  </a:lnTo>
                  <a:lnTo>
                    <a:pt x="128" y="39"/>
                  </a:lnTo>
                  <a:lnTo>
                    <a:pt x="128" y="39"/>
                  </a:lnTo>
                  <a:lnTo>
                    <a:pt x="134" y="32"/>
                  </a:lnTo>
                  <a:lnTo>
                    <a:pt x="134" y="26"/>
                  </a:lnTo>
                  <a:lnTo>
                    <a:pt x="141" y="19"/>
                  </a:lnTo>
                  <a:lnTo>
                    <a:pt x="141" y="19"/>
                  </a:lnTo>
                  <a:lnTo>
                    <a:pt x="147" y="13"/>
                  </a:lnTo>
                  <a:lnTo>
                    <a:pt x="147" y="13"/>
                  </a:lnTo>
                  <a:lnTo>
                    <a:pt x="160" y="6"/>
                  </a:lnTo>
                  <a:lnTo>
                    <a:pt x="160" y="6"/>
                  </a:lnTo>
                  <a:lnTo>
                    <a:pt x="179" y="6"/>
                  </a:lnTo>
                  <a:lnTo>
                    <a:pt x="179" y="6"/>
                  </a:lnTo>
                  <a:lnTo>
                    <a:pt x="199" y="6"/>
                  </a:lnTo>
                  <a:lnTo>
                    <a:pt x="199" y="6"/>
                  </a:lnTo>
                  <a:lnTo>
                    <a:pt x="211" y="19"/>
                  </a:lnTo>
                  <a:lnTo>
                    <a:pt x="211" y="19"/>
                  </a:lnTo>
                  <a:lnTo>
                    <a:pt x="218" y="32"/>
                  </a:lnTo>
                  <a:lnTo>
                    <a:pt x="218" y="39"/>
                  </a:lnTo>
                  <a:lnTo>
                    <a:pt x="218" y="45"/>
                  </a:lnTo>
                  <a:lnTo>
                    <a:pt x="218" y="58"/>
                  </a:lnTo>
                  <a:lnTo>
                    <a:pt x="218" y="58"/>
                  </a:lnTo>
                  <a:lnTo>
                    <a:pt x="218" y="64"/>
                  </a:lnTo>
                  <a:lnTo>
                    <a:pt x="218" y="71"/>
                  </a:lnTo>
                  <a:lnTo>
                    <a:pt x="218" y="77"/>
                  </a:lnTo>
                  <a:lnTo>
                    <a:pt x="211" y="83"/>
                  </a:lnTo>
                  <a:lnTo>
                    <a:pt x="211" y="83"/>
                  </a:lnTo>
                  <a:lnTo>
                    <a:pt x="199" y="90"/>
                  </a:lnTo>
                  <a:lnTo>
                    <a:pt x="199" y="90"/>
                  </a:lnTo>
                  <a:lnTo>
                    <a:pt x="186" y="90"/>
                  </a:lnTo>
                  <a:lnTo>
                    <a:pt x="186" y="90"/>
                  </a:lnTo>
                  <a:lnTo>
                    <a:pt x="179" y="83"/>
                  </a:lnTo>
                  <a:lnTo>
                    <a:pt x="179" y="83"/>
                  </a:lnTo>
                  <a:lnTo>
                    <a:pt x="179" y="77"/>
                  </a:lnTo>
                  <a:lnTo>
                    <a:pt x="179" y="77"/>
                  </a:lnTo>
                  <a:lnTo>
                    <a:pt x="173" y="64"/>
                  </a:lnTo>
                  <a:lnTo>
                    <a:pt x="173" y="64"/>
                  </a:lnTo>
                  <a:lnTo>
                    <a:pt x="173" y="58"/>
                  </a:lnTo>
                  <a:lnTo>
                    <a:pt x="173" y="58"/>
                  </a:lnTo>
                  <a:lnTo>
                    <a:pt x="179" y="45"/>
                  </a:lnTo>
                  <a:lnTo>
                    <a:pt x="179" y="45"/>
                  </a:lnTo>
                  <a:lnTo>
                    <a:pt x="179" y="32"/>
                  </a:lnTo>
                  <a:lnTo>
                    <a:pt x="179" y="32"/>
                  </a:lnTo>
                  <a:lnTo>
                    <a:pt x="186" y="26"/>
                  </a:lnTo>
                  <a:lnTo>
                    <a:pt x="186" y="26"/>
                  </a:lnTo>
                  <a:lnTo>
                    <a:pt x="199" y="13"/>
                  </a:lnTo>
                  <a:lnTo>
                    <a:pt x="199" y="13"/>
                  </a:lnTo>
                  <a:lnTo>
                    <a:pt x="205" y="6"/>
                  </a:lnTo>
                  <a:lnTo>
                    <a:pt x="205" y="6"/>
                  </a:lnTo>
                  <a:lnTo>
                    <a:pt x="218" y="6"/>
                  </a:lnTo>
                  <a:lnTo>
                    <a:pt x="218" y="6"/>
                  </a:lnTo>
                  <a:lnTo>
                    <a:pt x="231" y="6"/>
                  </a:lnTo>
                  <a:lnTo>
                    <a:pt x="231" y="6"/>
                  </a:lnTo>
                  <a:lnTo>
                    <a:pt x="244" y="6"/>
                  </a:lnTo>
                  <a:lnTo>
                    <a:pt x="244" y="6"/>
                  </a:lnTo>
                  <a:lnTo>
                    <a:pt x="250" y="13"/>
                  </a:lnTo>
                  <a:lnTo>
                    <a:pt x="250" y="13"/>
                  </a:lnTo>
                  <a:lnTo>
                    <a:pt x="263" y="13"/>
                  </a:lnTo>
                  <a:lnTo>
                    <a:pt x="263" y="13"/>
                  </a:lnTo>
                  <a:lnTo>
                    <a:pt x="269" y="19"/>
                  </a:lnTo>
                  <a:lnTo>
                    <a:pt x="269" y="26"/>
                  </a:lnTo>
                  <a:lnTo>
                    <a:pt x="269" y="32"/>
                  </a:lnTo>
                  <a:lnTo>
                    <a:pt x="269" y="32"/>
                  </a:lnTo>
                  <a:lnTo>
                    <a:pt x="276" y="45"/>
                  </a:lnTo>
                  <a:lnTo>
                    <a:pt x="276" y="45"/>
                  </a:lnTo>
                  <a:lnTo>
                    <a:pt x="276" y="58"/>
                  </a:lnTo>
                  <a:lnTo>
                    <a:pt x="276" y="58"/>
                  </a:lnTo>
                  <a:lnTo>
                    <a:pt x="269" y="71"/>
                  </a:lnTo>
                  <a:lnTo>
                    <a:pt x="269" y="71"/>
                  </a:lnTo>
                  <a:lnTo>
                    <a:pt x="263" y="83"/>
                  </a:lnTo>
                  <a:lnTo>
                    <a:pt x="263" y="83"/>
                  </a:lnTo>
                  <a:lnTo>
                    <a:pt x="256" y="83"/>
                  </a:lnTo>
                  <a:lnTo>
                    <a:pt x="256" y="90"/>
                  </a:lnTo>
                  <a:lnTo>
                    <a:pt x="256" y="90"/>
                  </a:lnTo>
                  <a:lnTo>
                    <a:pt x="250" y="90"/>
                  </a:lnTo>
                  <a:lnTo>
                    <a:pt x="244" y="90"/>
                  </a:lnTo>
                  <a:lnTo>
                    <a:pt x="244" y="90"/>
                  </a:lnTo>
                  <a:lnTo>
                    <a:pt x="231" y="77"/>
                  </a:lnTo>
                  <a:lnTo>
                    <a:pt x="231" y="77"/>
                  </a:lnTo>
                  <a:lnTo>
                    <a:pt x="231" y="71"/>
                  </a:lnTo>
                  <a:lnTo>
                    <a:pt x="231" y="71"/>
                  </a:lnTo>
                  <a:lnTo>
                    <a:pt x="231" y="64"/>
                  </a:lnTo>
                  <a:lnTo>
                    <a:pt x="224" y="51"/>
                  </a:lnTo>
                  <a:lnTo>
                    <a:pt x="231" y="45"/>
                  </a:lnTo>
                  <a:lnTo>
                    <a:pt x="231" y="39"/>
                  </a:lnTo>
                  <a:lnTo>
                    <a:pt x="231" y="26"/>
                  </a:lnTo>
                  <a:lnTo>
                    <a:pt x="231" y="26"/>
                  </a:lnTo>
                  <a:lnTo>
                    <a:pt x="244" y="13"/>
                  </a:lnTo>
                  <a:lnTo>
                    <a:pt x="244" y="13"/>
                  </a:lnTo>
                  <a:lnTo>
                    <a:pt x="250" y="13"/>
                  </a:lnTo>
                  <a:lnTo>
                    <a:pt x="250" y="13"/>
                  </a:lnTo>
                  <a:lnTo>
                    <a:pt x="263" y="6"/>
                  </a:lnTo>
                  <a:lnTo>
                    <a:pt x="263" y="6"/>
                  </a:lnTo>
                  <a:lnTo>
                    <a:pt x="269" y="6"/>
                  </a:lnTo>
                  <a:lnTo>
                    <a:pt x="276" y="0"/>
                  </a:lnTo>
                  <a:lnTo>
                    <a:pt x="282" y="0"/>
                  </a:lnTo>
                  <a:lnTo>
                    <a:pt x="282" y="0"/>
                  </a:lnTo>
                  <a:lnTo>
                    <a:pt x="295" y="6"/>
                  </a:lnTo>
                  <a:lnTo>
                    <a:pt x="295" y="6"/>
                  </a:lnTo>
                  <a:lnTo>
                    <a:pt x="301" y="6"/>
                  </a:lnTo>
                  <a:lnTo>
                    <a:pt x="301" y="6"/>
                  </a:lnTo>
                  <a:lnTo>
                    <a:pt x="314" y="19"/>
                  </a:lnTo>
                  <a:lnTo>
                    <a:pt x="321" y="19"/>
                  </a:lnTo>
                  <a:lnTo>
                    <a:pt x="327" y="32"/>
                  </a:lnTo>
                  <a:lnTo>
                    <a:pt x="327" y="32"/>
                  </a:lnTo>
                  <a:lnTo>
                    <a:pt x="327" y="51"/>
                  </a:lnTo>
                  <a:lnTo>
                    <a:pt x="327" y="51"/>
                  </a:lnTo>
                  <a:lnTo>
                    <a:pt x="327" y="71"/>
                  </a:lnTo>
                  <a:lnTo>
                    <a:pt x="327" y="71"/>
                  </a:lnTo>
                  <a:lnTo>
                    <a:pt x="321" y="77"/>
                  </a:lnTo>
                  <a:lnTo>
                    <a:pt x="321" y="77"/>
                  </a:lnTo>
                  <a:lnTo>
                    <a:pt x="321" y="83"/>
                  </a:lnTo>
                  <a:lnTo>
                    <a:pt x="314" y="83"/>
                  </a:lnTo>
                  <a:lnTo>
                    <a:pt x="308" y="83"/>
                  </a:lnTo>
                  <a:lnTo>
                    <a:pt x="308" y="83"/>
                  </a:lnTo>
                  <a:lnTo>
                    <a:pt x="301" y="83"/>
                  </a:lnTo>
                  <a:lnTo>
                    <a:pt x="301" y="83"/>
                  </a:lnTo>
                  <a:lnTo>
                    <a:pt x="295" y="83"/>
                  </a:lnTo>
                  <a:lnTo>
                    <a:pt x="295" y="83"/>
                  </a:lnTo>
                  <a:lnTo>
                    <a:pt x="288" y="77"/>
                  </a:lnTo>
                  <a:lnTo>
                    <a:pt x="288" y="77"/>
                  </a:lnTo>
                  <a:lnTo>
                    <a:pt x="282" y="71"/>
                  </a:lnTo>
                  <a:lnTo>
                    <a:pt x="282" y="71"/>
                  </a:lnTo>
                  <a:lnTo>
                    <a:pt x="282" y="58"/>
                  </a:lnTo>
                  <a:lnTo>
                    <a:pt x="282" y="58"/>
                  </a:lnTo>
                  <a:lnTo>
                    <a:pt x="282" y="45"/>
                  </a:lnTo>
                  <a:lnTo>
                    <a:pt x="282" y="45"/>
                  </a:lnTo>
                  <a:lnTo>
                    <a:pt x="282" y="32"/>
                  </a:lnTo>
                  <a:lnTo>
                    <a:pt x="282" y="32"/>
                  </a:lnTo>
                  <a:lnTo>
                    <a:pt x="288" y="26"/>
                  </a:lnTo>
                  <a:lnTo>
                    <a:pt x="288" y="26"/>
                  </a:lnTo>
                  <a:lnTo>
                    <a:pt x="295" y="13"/>
                  </a:lnTo>
                  <a:lnTo>
                    <a:pt x="295" y="13"/>
                  </a:lnTo>
                  <a:lnTo>
                    <a:pt x="301" y="6"/>
                  </a:lnTo>
                  <a:lnTo>
                    <a:pt x="301" y="6"/>
                  </a:lnTo>
                  <a:lnTo>
                    <a:pt x="314" y="0"/>
                  </a:lnTo>
                  <a:lnTo>
                    <a:pt x="321" y="0"/>
                  </a:lnTo>
                  <a:lnTo>
                    <a:pt x="333" y="0"/>
                  </a:lnTo>
                  <a:lnTo>
                    <a:pt x="359" y="0"/>
                  </a:lnTo>
                  <a:lnTo>
                    <a:pt x="385" y="0"/>
                  </a:lnTo>
                  <a:lnTo>
                    <a:pt x="404" y="0"/>
                  </a:lnTo>
                  <a:lnTo>
                    <a:pt x="404" y="6"/>
                  </a:lnTo>
                  <a:lnTo>
                    <a:pt x="378" y="6"/>
                  </a:lnTo>
                  <a:lnTo>
                    <a:pt x="359" y="6"/>
                  </a:lnTo>
                  <a:lnTo>
                    <a:pt x="333" y="6"/>
                  </a:lnTo>
                  <a:lnTo>
                    <a:pt x="321" y="6"/>
                  </a:lnTo>
                  <a:lnTo>
                    <a:pt x="321" y="6"/>
                  </a:lnTo>
                  <a:lnTo>
                    <a:pt x="308" y="13"/>
                  </a:lnTo>
                  <a:lnTo>
                    <a:pt x="308" y="13"/>
                  </a:lnTo>
                  <a:lnTo>
                    <a:pt x="301" y="19"/>
                  </a:lnTo>
                  <a:lnTo>
                    <a:pt x="301" y="19"/>
                  </a:lnTo>
                  <a:lnTo>
                    <a:pt x="295" y="26"/>
                  </a:lnTo>
                  <a:lnTo>
                    <a:pt x="295" y="26"/>
                  </a:lnTo>
                  <a:lnTo>
                    <a:pt x="288" y="39"/>
                  </a:lnTo>
                  <a:lnTo>
                    <a:pt x="288" y="39"/>
                  </a:lnTo>
                  <a:lnTo>
                    <a:pt x="288" y="45"/>
                  </a:lnTo>
                  <a:lnTo>
                    <a:pt x="288" y="45"/>
                  </a:lnTo>
                  <a:lnTo>
                    <a:pt x="288" y="58"/>
                  </a:lnTo>
                  <a:lnTo>
                    <a:pt x="288" y="58"/>
                  </a:lnTo>
                  <a:lnTo>
                    <a:pt x="288" y="64"/>
                  </a:lnTo>
                  <a:lnTo>
                    <a:pt x="288" y="64"/>
                  </a:lnTo>
                  <a:lnTo>
                    <a:pt x="295" y="77"/>
                  </a:lnTo>
                  <a:lnTo>
                    <a:pt x="295" y="71"/>
                  </a:lnTo>
                  <a:lnTo>
                    <a:pt x="295" y="77"/>
                  </a:lnTo>
                  <a:lnTo>
                    <a:pt x="295" y="77"/>
                  </a:lnTo>
                  <a:lnTo>
                    <a:pt x="301" y="77"/>
                  </a:lnTo>
                  <a:lnTo>
                    <a:pt x="301" y="77"/>
                  </a:lnTo>
                  <a:lnTo>
                    <a:pt x="308" y="77"/>
                  </a:lnTo>
                  <a:lnTo>
                    <a:pt x="308" y="77"/>
                  </a:lnTo>
                  <a:lnTo>
                    <a:pt x="314" y="77"/>
                  </a:lnTo>
                  <a:lnTo>
                    <a:pt x="314" y="77"/>
                  </a:lnTo>
                  <a:lnTo>
                    <a:pt x="314" y="71"/>
                  </a:lnTo>
                  <a:lnTo>
                    <a:pt x="314" y="77"/>
                  </a:lnTo>
                  <a:lnTo>
                    <a:pt x="321" y="64"/>
                  </a:lnTo>
                  <a:lnTo>
                    <a:pt x="321" y="64"/>
                  </a:lnTo>
                  <a:lnTo>
                    <a:pt x="321" y="51"/>
                  </a:lnTo>
                  <a:lnTo>
                    <a:pt x="321" y="51"/>
                  </a:lnTo>
                  <a:lnTo>
                    <a:pt x="321" y="39"/>
                  </a:lnTo>
                  <a:lnTo>
                    <a:pt x="321" y="39"/>
                  </a:lnTo>
                  <a:lnTo>
                    <a:pt x="314" y="26"/>
                  </a:lnTo>
                  <a:lnTo>
                    <a:pt x="314" y="26"/>
                  </a:lnTo>
                  <a:lnTo>
                    <a:pt x="301" y="13"/>
                  </a:lnTo>
                  <a:lnTo>
                    <a:pt x="301" y="13"/>
                  </a:lnTo>
                  <a:lnTo>
                    <a:pt x="288" y="13"/>
                  </a:lnTo>
                  <a:lnTo>
                    <a:pt x="288" y="13"/>
                  </a:lnTo>
                  <a:lnTo>
                    <a:pt x="282" y="6"/>
                  </a:lnTo>
                  <a:lnTo>
                    <a:pt x="282" y="6"/>
                  </a:lnTo>
                  <a:lnTo>
                    <a:pt x="276" y="6"/>
                  </a:lnTo>
                  <a:lnTo>
                    <a:pt x="276" y="6"/>
                  </a:lnTo>
                  <a:lnTo>
                    <a:pt x="263" y="13"/>
                  </a:lnTo>
                  <a:lnTo>
                    <a:pt x="263" y="13"/>
                  </a:lnTo>
                  <a:lnTo>
                    <a:pt x="256" y="13"/>
                  </a:lnTo>
                  <a:lnTo>
                    <a:pt x="256" y="13"/>
                  </a:lnTo>
                  <a:lnTo>
                    <a:pt x="244" y="19"/>
                  </a:lnTo>
                  <a:lnTo>
                    <a:pt x="244" y="19"/>
                  </a:lnTo>
                  <a:lnTo>
                    <a:pt x="237" y="32"/>
                  </a:lnTo>
                  <a:lnTo>
                    <a:pt x="237" y="32"/>
                  </a:lnTo>
                  <a:lnTo>
                    <a:pt x="237" y="45"/>
                  </a:lnTo>
                  <a:lnTo>
                    <a:pt x="237" y="45"/>
                  </a:lnTo>
                  <a:lnTo>
                    <a:pt x="231" y="51"/>
                  </a:lnTo>
                  <a:lnTo>
                    <a:pt x="237" y="58"/>
                  </a:lnTo>
                  <a:lnTo>
                    <a:pt x="237" y="71"/>
                  </a:lnTo>
                  <a:lnTo>
                    <a:pt x="237" y="71"/>
                  </a:lnTo>
                  <a:lnTo>
                    <a:pt x="237" y="77"/>
                  </a:lnTo>
                  <a:lnTo>
                    <a:pt x="237" y="77"/>
                  </a:lnTo>
                  <a:lnTo>
                    <a:pt x="244" y="83"/>
                  </a:lnTo>
                  <a:lnTo>
                    <a:pt x="244" y="83"/>
                  </a:lnTo>
                  <a:lnTo>
                    <a:pt x="256" y="83"/>
                  </a:lnTo>
                  <a:lnTo>
                    <a:pt x="250" y="83"/>
                  </a:lnTo>
                  <a:lnTo>
                    <a:pt x="256" y="83"/>
                  </a:lnTo>
                  <a:lnTo>
                    <a:pt x="256" y="83"/>
                  </a:lnTo>
                  <a:lnTo>
                    <a:pt x="256" y="77"/>
                  </a:lnTo>
                  <a:lnTo>
                    <a:pt x="256" y="77"/>
                  </a:lnTo>
                  <a:lnTo>
                    <a:pt x="263" y="71"/>
                  </a:lnTo>
                  <a:lnTo>
                    <a:pt x="263" y="71"/>
                  </a:lnTo>
                  <a:lnTo>
                    <a:pt x="269" y="58"/>
                  </a:lnTo>
                  <a:lnTo>
                    <a:pt x="269" y="58"/>
                  </a:lnTo>
                  <a:lnTo>
                    <a:pt x="269" y="45"/>
                  </a:lnTo>
                  <a:lnTo>
                    <a:pt x="269" y="45"/>
                  </a:lnTo>
                  <a:lnTo>
                    <a:pt x="263" y="32"/>
                  </a:lnTo>
                  <a:lnTo>
                    <a:pt x="263" y="32"/>
                  </a:lnTo>
                  <a:lnTo>
                    <a:pt x="263" y="26"/>
                  </a:lnTo>
                  <a:lnTo>
                    <a:pt x="263" y="26"/>
                  </a:lnTo>
                  <a:lnTo>
                    <a:pt x="256" y="19"/>
                  </a:lnTo>
                  <a:lnTo>
                    <a:pt x="256" y="19"/>
                  </a:lnTo>
                  <a:lnTo>
                    <a:pt x="250" y="19"/>
                  </a:lnTo>
                  <a:lnTo>
                    <a:pt x="250" y="19"/>
                  </a:lnTo>
                  <a:lnTo>
                    <a:pt x="237" y="13"/>
                  </a:lnTo>
                  <a:lnTo>
                    <a:pt x="237" y="13"/>
                  </a:lnTo>
                  <a:lnTo>
                    <a:pt x="231" y="13"/>
                  </a:lnTo>
                  <a:lnTo>
                    <a:pt x="231" y="13"/>
                  </a:lnTo>
                  <a:lnTo>
                    <a:pt x="218" y="13"/>
                  </a:lnTo>
                  <a:lnTo>
                    <a:pt x="218" y="13"/>
                  </a:lnTo>
                  <a:lnTo>
                    <a:pt x="211" y="13"/>
                  </a:lnTo>
                  <a:lnTo>
                    <a:pt x="211" y="13"/>
                  </a:lnTo>
                  <a:lnTo>
                    <a:pt x="199" y="19"/>
                  </a:lnTo>
                  <a:lnTo>
                    <a:pt x="199" y="19"/>
                  </a:lnTo>
                  <a:lnTo>
                    <a:pt x="192" y="26"/>
                  </a:lnTo>
                  <a:lnTo>
                    <a:pt x="192" y="26"/>
                  </a:lnTo>
                  <a:lnTo>
                    <a:pt x="186" y="39"/>
                  </a:lnTo>
                  <a:lnTo>
                    <a:pt x="186" y="32"/>
                  </a:lnTo>
                  <a:lnTo>
                    <a:pt x="179" y="45"/>
                  </a:lnTo>
                  <a:lnTo>
                    <a:pt x="179" y="45"/>
                  </a:lnTo>
                  <a:lnTo>
                    <a:pt x="179" y="58"/>
                  </a:lnTo>
                  <a:lnTo>
                    <a:pt x="179" y="58"/>
                  </a:lnTo>
                  <a:lnTo>
                    <a:pt x="179" y="64"/>
                  </a:lnTo>
                  <a:lnTo>
                    <a:pt x="179" y="64"/>
                  </a:lnTo>
                  <a:lnTo>
                    <a:pt x="186" y="77"/>
                  </a:lnTo>
                  <a:lnTo>
                    <a:pt x="186" y="71"/>
                  </a:lnTo>
                  <a:lnTo>
                    <a:pt x="186" y="77"/>
                  </a:lnTo>
                  <a:lnTo>
                    <a:pt x="186" y="77"/>
                  </a:lnTo>
                  <a:lnTo>
                    <a:pt x="192" y="83"/>
                  </a:lnTo>
                  <a:lnTo>
                    <a:pt x="192" y="83"/>
                  </a:lnTo>
                  <a:lnTo>
                    <a:pt x="199" y="83"/>
                  </a:lnTo>
                  <a:lnTo>
                    <a:pt x="199" y="83"/>
                  </a:lnTo>
                  <a:lnTo>
                    <a:pt x="205" y="83"/>
                  </a:lnTo>
                  <a:lnTo>
                    <a:pt x="205" y="83"/>
                  </a:lnTo>
                  <a:lnTo>
                    <a:pt x="211" y="71"/>
                  </a:lnTo>
                  <a:lnTo>
                    <a:pt x="211" y="71"/>
                  </a:lnTo>
                  <a:lnTo>
                    <a:pt x="211" y="64"/>
                  </a:lnTo>
                  <a:lnTo>
                    <a:pt x="211" y="58"/>
                  </a:lnTo>
                  <a:lnTo>
                    <a:pt x="211" y="58"/>
                  </a:lnTo>
                  <a:lnTo>
                    <a:pt x="211" y="45"/>
                  </a:lnTo>
                  <a:lnTo>
                    <a:pt x="211" y="39"/>
                  </a:lnTo>
                  <a:lnTo>
                    <a:pt x="211" y="39"/>
                  </a:lnTo>
                  <a:lnTo>
                    <a:pt x="205" y="26"/>
                  </a:lnTo>
                  <a:lnTo>
                    <a:pt x="205" y="26"/>
                  </a:lnTo>
                  <a:lnTo>
                    <a:pt x="192" y="13"/>
                  </a:lnTo>
                  <a:lnTo>
                    <a:pt x="192" y="13"/>
                  </a:lnTo>
                  <a:lnTo>
                    <a:pt x="179" y="13"/>
                  </a:lnTo>
                  <a:lnTo>
                    <a:pt x="179" y="13"/>
                  </a:lnTo>
                  <a:lnTo>
                    <a:pt x="160" y="13"/>
                  </a:lnTo>
                  <a:lnTo>
                    <a:pt x="160" y="13"/>
                  </a:lnTo>
                  <a:lnTo>
                    <a:pt x="154" y="19"/>
                  </a:lnTo>
                  <a:lnTo>
                    <a:pt x="154" y="19"/>
                  </a:lnTo>
                  <a:lnTo>
                    <a:pt x="147" y="26"/>
                  </a:lnTo>
                  <a:lnTo>
                    <a:pt x="147" y="26"/>
                  </a:lnTo>
                  <a:lnTo>
                    <a:pt x="141" y="32"/>
                  </a:lnTo>
                  <a:lnTo>
                    <a:pt x="141" y="32"/>
                  </a:lnTo>
                  <a:lnTo>
                    <a:pt x="134" y="39"/>
                  </a:lnTo>
                  <a:lnTo>
                    <a:pt x="134" y="39"/>
                  </a:lnTo>
                  <a:lnTo>
                    <a:pt x="134" y="51"/>
                  </a:lnTo>
                  <a:lnTo>
                    <a:pt x="134" y="51"/>
                  </a:lnTo>
                  <a:lnTo>
                    <a:pt x="134" y="64"/>
                  </a:lnTo>
                  <a:lnTo>
                    <a:pt x="134" y="64"/>
                  </a:lnTo>
                  <a:lnTo>
                    <a:pt x="134" y="71"/>
                  </a:lnTo>
                  <a:lnTo>
                    <a:pt x="134" y="71"/>
                  </a:lnTo>
                  <a:lnTo>
                    <a:pt x="141" y="83"/>
                  </a:lnTo>
                  <a:lnTo>
                    <a:pt x="134" y="77"/>
                  </a:lnTo>
                  <a:lnTo>
                    <a:pt x="141" y="83"/>
                  </a:lnTo>
                  <a:lnTo>
                    <a:pt x="141" y="83"/>
                  </a:lnTo>
                  <a:lnTo>
                    <a:pt x="147" y="83"/>
                  </a:lnTo>
                  <a:lnTo>
                    <a:pt x="147" y="83"/>
                  </a:lnTo>
                  <a:lnTo>
                    <a:pt x="154" y="83"/>
                  </a:lnTo>
                  <a:lnTo>
                    <a:pt x="154" y="83"/>
                  </a:lnTo>
                  <a:lnTo>
                    <a:pt x="160" y="83"/>
                  </a:lnTo>
                  <a:lnTo>
                    <a:pt x="160" y="83"/>
                  </a:lnTo>
                  <a:lnTo>
                    <a:pt x="160" y="77"/>
                  </a:lnTo>
                  <a:lnTo>
                    <a:pt x="160" y="77"/>
                  </a:lnTo>
                  <a:lnTo>
                    <a:pt x="167" y="64"/>
                  </a:lnTo>
                  <a:lnTo>
                    <a:pt x="167" y="64"/>
                  </a:lnTo>
                  <a:lnTo>
                    <a:pt x="167" y="58"/>
                  </a:lnTo>
                  <a:lnTo>
                    <a:pt x="167" y="58"/>
                  </a:lnTo>
                  <a:lnTo>
                    <a:pt x="167" y="45"/>
                  </a:lnTo>
                  <a:lnTo>
                    <a:pt x="167" y="45"/>
                  </a:lnTo>
                  <a:lnTo>
                    <a:pt x="160" y="39"/>
                  </a:lnTo>
                  <a:lnTo>
                    <a:pt x="160" y="39"/>
                  </a:lnTo>
                  <a:lnTo>
                    <a:pt x="160" y="32"/>
                  </a:lnTo>
                  <a:lnTo>
                    <a:pt x="160" y="32"/>
                  </a:lnTo>
                  <a:lnTo>
                    <a:pt x="154" y="26"/>
                  </a:lnTo>
                  <a:lnTo>
                    <a:pt x="154" y="26"/>
                  </a:lnTo>
                  <a:lnTo>
                    <a:pt x="147" y="19"/>
                  </a:lnTo>
                  <a:lnTo>
                    <a:pt x="147" y="19"/>
                  </a:lnTo>
                  <a:lnTo>
                    <a:pt x="134" y="13"/>
                  </a:lnTo>
                  <a:lnTo>
                    <a:pt x="134" y="13"/>
                  </a:lnTo>
                  <a:lnTo>
                    <a:pt x="122" y="13"/>
                  </a:lnTo>
                  <a:lnTo>
                    <a:pt x="122" y="13"/>
                  </a:lnTo>
                  <a:lnTo>
                    <a:pt x="115" y="19"/>
                  </a:lnTo>
                  <a:lnTo>
                    <a:pt x="115" y="19"/>
                  </a:lnTo>
                  <a:lnTo>
                    <a:pt x="102" y="19"/>
                  </a:lnTo>
                  <a:lnTo>
                    <a:pt x="96" y="26"/>
                  </a:lnTo>
                  <a:lnTo>
                    <a:pt x="96" y="26"/>
                  </a:lnTo>
                  <a:lnTo>
                    <a:pt x="90" y="32"/>
                  </a:lnTo>
                  <a:lnTo>
                    <a:pt x="90" y="32"/>
                  </a:lnTo>
                  <a:lnTo>
                    <a:pt x="90" y="45"/>
                  </a:lnTo>
                  <a:lnTo>
                    <a:pt x="90" y="39"/>
                  </a:lnTo>
                  <a:lnTo>
                    <a:pt x="90" y="51"/>
                  </a:lnTo>
                  <a:lnTo>
                    <a:pt x="90" y="51"/>
                  </a:lnTo>
                  <a:lnTo>
                    <a:pt x="83" y="58"/>
                  </a:lnTo>
                  <a:lnTo>
                    <a:pt x="83" y="71"/>
                  </a:lnTo>
                  <a:lnTo>
                    <a:pt x="83" y="71"/>
                  </a:lnTo>
                  <a:lnTo>
                    <a:pt x="90" y="77"/>
                  </a:lnTo>
                  <a:lnTo>
                    <a:pt x="90" y="77"/>
                  </a:lnTo>
                  <a:lnTo>
                    <a:pt x="90" y="77"/>
                  </a:lnTo>
                  <a:lnTo>
                    <a:pt x="90" y="77"/>
                  </a:lnTo>
                  <a:lnTo>
                    <a:pt x="96" y="83"/>
                  </a:lnTo>
                  <a:lnTo>
                    <a:pt x="96" y="83"/>
                  </a:lnTo>
                  <a:lnTo>
                    <a:pt x="102" y="83"/>
                  </a:lnTo>
                  <a:lnTo>
                    <a:pt x="96" y="83"/>
                  </a:lnTo>
                  <a:lnTo>
                    <a:pt x="102" y="83"/>
                  </a:lnTo>
                  <a:lnTo>
                    <a:pt x="102" y="83"/>
                  </a:lnTo>
                  <a:lnTo>
                    <a:pt x="109" y="83"/>
                  </a:lnTo>
                  <a:lnTo>
                    <a:pt x="109" y="83"/>
                  </a:lnTo>
                  <a:lnTo>
                    <a:pt x="109" y="77"/>
                  </a:lnTo>
                  <a:lnTo>
                    <a:pt x="109" y="77"/>
                  </a:lnTo>
                  <a:lnTo>
                    <a:pt x="115" y="71"/>
                  </a:lnTo>
                  <a:lnTo>
                    <a:pt x="115" y="77"/>
                  </a:lnTo>
                  <a:lnTo>
                    <a:pt x="115" y="64"/>
                  </a:lnTo>
                  <a:lnTo>
                    <a:pt x="115" y="64"/>
                  </a:lnTo>
                  <a:lnTo>
                    <a:pt x="115" y="58"/>
                  </a:lnTo>
                  <a:lnTo>
                    <a:pt x="115" y="58"/>
                  </a:lnTo>
                  <a:lnTo>
                    <a:pt x="115" y="45"/>
                  </a:lnTo>
                  <a:lnTo>
                    <a:pt x="115" y="45"/>
                  </a:lnTo>
                  <a:lnTo>
                    <a:pt x="109" y="39"/>
                  </a:lnTo>
                  <a:lnTo>
                    <a:pt x="109" y="39"/>
                  </a:lnTo>
                  <a:lnTo>
                    <a:pt x="102" y="26"/>
                  </a:lnTo>
                  <a:lnTo>
                    <a:pt x="102" y="32"/>
                  </a:lnTo>
                  <a:lnTo>
                    <a:pt x="96" y="19"/>
                  </a:lnTo>
                  <a:lnTo>
                    <a:pt x="96" y="19"/>
                  </a:lnTo>
                  <a:lnTo>
                    <a:pt x="83" y="13"/>
                  </a:lnTo>
                  <a:lnTo>
                    <a:pt x="83" y="13"/>
                  </a:lnTo>
                  <a:lnTo>
                    <a:pt x="70" y="6"/>
                  </a:lnTo>
                  <a:lnTo>
                    <a:pt x="70" y="6"/>
                  </a:lnTo>
                  <a:lnTo>
                    <a:pt x="57" y="6"/>
                  </a:lnTo>
                  <a:lnTo>
                    <a:pt x="45" y="6"/>
                  </a:lnTo>
                  <a:lnTo>
                    <a:pt x="25" y="6"/>
                  </a:lnTo>
                  <a:lnTo>
                    <a:pt x="0" y="6"/>
                  </a:lnTo>
                  <a:lnTo>
                    <a:pt x="0" y="0"/>
                  </a:lnTo>
                  <a:close/>
                </a:path>
              </a:pathLst>
            </a:custGeom>
            <a:solidFill>
              <a:srgbClr val="0070C0"/>
            </a:solidFill>
            <a:ln w="0">
              <a:solidFill>
                <a:srgbClr val="0070C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16" name="Rectangle 16"/>
            <p:cNvSpPr>
              <a:spLocks noChangeArrowheads="1"/>
            </p:cNvSpPr>
            <p:nvPr/>
          </p:nvSpPr>
          <p:spPr bwMode="auto">
            <a:xfrm>
              <a:off x="3104632" y="4477143"/>
              <a:ext cx="26649" cy="348684"/>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217" name="Rectangle 17"/>
            <p:cNvSpPr>
              <a:spLocks noChangeArrowheads="1"/>
            </p:cNvSpPr>
            <p:nvPr/>
          </p:nvSpPr>
          <p:spPr bwMode="auto">
            <a:xfrm>
              <a:off x="3646694" y="3961536"/>
              <a:ext cx="124917" cy="23493"/>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18" name="Rectangle 18"/>
            <p:cNvSpPr>
              <a:spLocks noChangeArrowheads="1"/>
            </p:cNvSpPr>
            <p:nvPr/>
          </p:nvSpPr>
          <p:spPr bwMode="auto">
            <a:xfrm>
              <a:off x="2312382" y="4810987"/>
              <a:ext cx="314605" cy="30912"/>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19" name="Rectangle 19"/>
            <p:cNvSpPr>
              <a:spLocks noChangeArrowheads="1"/>
            </p:cNvSpPr>
            <p:nvPr/>
          </p:nvSpPr>
          <p:spPr bwMode="auto">
            <a:xfrm>
              <a:off x="1867311" y="4532783"/>
              <a:ext cx="423220" cy="143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700" b="1" i="1" dirty="0" smtClean="0">
                  <a:solidFill>
                    <a:srgbClr val="FF0000"/>
                  </a:solidFill>
                  <a:latin typeface="Calibri" pitchFamily="34" charset="0"/>
                  <a:cs typeface="Arial" pitchFamily="34" charset="0"/>
                </a:rPr>
                <a:t>Return</a:t>
              </a:r>
              <a:r>
                <a:rPr kumimoji="0" lang="en-US" sz="700" b="1" i="1" u="none" strike="noStrike" cap="none" normalizeH="0" baseline="0" dirty="0" smtClean="0">
                  <a:ln>
                    <a:noFill/>
                  </a:ln>
                  <a:solidFill>
                    <a:srgbClr val="FF0000"/>
                  </a:solidFill>
                  <a:effectLst/>
                  <a:latin typeface="Calibri" pitchFamily="34" charset="0"/>
                  <a:cs typeface="Arial" pitchFamily="34" charset="0"/>
                </a:rPr>
                <a:t> Line</a:t>
              </a:r>
              <a:endParaRPr kumimoji="0" lang="en-US" sz="700" b="0" i="0" u="none" strike="noStrike" cap="none" normalizeH="0" baseline="0" dirty="0" smtClean="0">
                <a:ln>
                  <a:noFill/>
                </a:ln>
                <a:solidFill>
                  <a:srgbClr val="FF0000"/>
                </a:solidFill>
                <a:effectLst/>
                <a:latin typeface="Arial" pitchFamily="34" charset="0"/>
                <a:cs typeface="Arial" pitchFamily="34" charset="0"/>
              </a:endParaRPr>
            </a:p>
          </p:txBody>
        </p:sp>
        <p:sp>
          <p:nvSpPr>
            <p:cNvPr id="220" name="Rectangle 31"/>
            <p:cNvSpPr>
              <a:spLocks noChangeArrowheads="1"/>
            </p:cNvSpPr>
            <p:nvPr/>
          </p:nvSpPr>
          <p:spPr bwMode="auto">
            <a:xfrm>
              <a:off x="3750465" y="3824231"/>
              <a:ext cx="36854" cy="327720"/>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221" name="Freeform 32"/>
            <p:cNvSpPr>
              <a:spLocks/>
            </p:cNvSpPr>
            <p:nvPr/>
          </p:nvSpPr>
          <p:spPr bwMode="auto">
            <a:xfrm>
              <a:off x="3830831" y="3857673"/>
              <a:ext cx="373824" cy="119937"/>
            </a:xfrm>
            <a:custGeom>
              <a:avLst/>
              <a:gdLst>
                <a:gd name="T0" fmla="*/ 77 w 404"/>
                <a:gd name="T1" fmla="*/ 0 h 97"/>
                <a:gd name="T2" fmla="*/ 115 w 404"/>
                <a:gd name="T3" fmla="*/ 39 h 97"/>
                <a:gd name="T4" fmla="*/ 122 w 404"/>
                <a:gd name="T5" fmla="*/ 84 h 97"/>
                <a:gd name="T6" fmla="*/ 96 w 404"/>
                <a:gd name="T7" fmla="*/ 97 h 97"/>
                <a:gd name="T8" fmla="*/ 83 w 404"/>
                <a:gd name="T9" fmla="*/ 84 h 97"/>
                <a:gd name="T10" fmla="*/ 83 w 404"/>
                <a:gd name="T11" fmla="*/ 45 h 97"/>
                <a:gd name="T12" fmla="*/ 109 w 404"/>
                <a:gd name="T13" fmla="*/ 13 h 97"/>
                <a:gd name="T14" fmla="*/ 147 w 404"/>
                <a:gd name="T15" fmla="*/ 13 h 97"/>
                <a:gd name="T16" fmla="*/ 173 w 404"/>
                <a:gd name="T17" fmla="*/ 52 h 97"/>
                <a:gd name="T18" fmla="*/ 167 w 404"/>
                <a:gd name="T19" fmla="*/ 84 h 97"/>
                <a:gd name="T20" fmla="*/ 141 w 404"/>
                <a:gd name="T21" fmla="*/ 97 h 97"/>
                <a:gd name="T22" fmla="*/ 128 w 404"/>
                <a:gd name="T23" fmla="*/ 64 h 97"/>
                <a:gd name="T24" fmla="*/ 141 w 404"/>
                <a:gd name="T25" fmla="*/ 20 h 97"/>
                <a:gd name="T26" fmla="*/ 199 w 404"/>
                <a:gd name="T27" fmla="*/ 7 h 97"/>
                <a:gd name="T28" fmla="*/ 218 w 404"/>
                <a:gd name="T29" fmla="*/ 58 h 97"/>
                <a:gd name="T30" fmla="*/ 199 w 404"/>
                <a:gd name="T31" fmla="*/ 97 h 97"/>
                <a:gd name="T32" fmla="*/ 179 w 404"/>
                <a:gd name="T33" fmla="*/ 84 h 97"/>
                <a:gd name="T34" fmla="*/ 179 w 404"/>
                <a:gd name="T35" fmla="*/ 32 h 97"/>
                <a:gd name="T36" fmla="*/ 218 w 404"/>
                <a:gd name="T37" fmla="*/ 7 h 97"/>
                <a:gd name="T38" fmla="*/ 250 w 404"/>
                <a:gd name="T39" fmla="*/ 13 h 97"/>
                <a:gd name="T40" fmla="*/ 276 w 404"/>
                <a:gd name="T41" fmla="*/ 52 h 97"/>
                <a:gd name="T42" fmla="*/ 256 w 404"/>
                <a:gd name="T43" fmla="*/ 90 h 97"/>
                <a:gd name="T44" fmla="*/ 231 w 404"/>
                <a:gd name="T45" fmla="*/ 84 h 97"/>
                <a:gd name="T46" fmla="*/ 231 w 404"/>
                <a:gd name="T47" fmla="*/ 32 h 97"/>
                <a:gd name="T48" fmla="*/ 269 w 404"/>
                <a:gd name="T49" fmla="*/ 7 h 97"/>
                <a:gd name="T50" fmla="*/ 301 w 404"/>
                <a:gd name="T51" fmla="*/ 13 h 97"/>
                <a:gd name="T52" fmla="*/ 327 w 404"/>
                <a:gd name="T53" fmla="*/ 64 h 97"/>
                <a:gd name="T54" fmla="*/ 308 w 404"/>
                <a:gd name="T55" fmla="*/ 90 h 97"/>
                <a:gd name="T56" fmla="*/ 288 w 404"/>
                <a:gd name="T57" fmla="*/ 84 h 97"/>
                <a:gd name="T58" fmla="*/ 282 w 404"/>
                <a:gd name="T59" fmla="*/ 39 h 97"/>
                <a:gd name="T60" fmla="*/ 314 w 404"/>
                <a:gd name="T61" fmla="*/ 0 h 97"/>
                <a:gd name="T62" fmla="*/ 378 w 404"/>
                <a:gd name="T63" fmla="*/ 7 h 97"/>
                <a:gd name="T64" fmla="*/ 301 w 404"/>
                <a:gd name="T65" fmla="*/ 20 h 97"/>
                <a:gd name="T66" fmla="*/ 288 w 404"/>
                <a:gd name="T67" fmla="*/ 52 h 97"/>
                <a:gd name="T68" fmla="*/ 295 w 404"/>
                <a:gd name="T69" fmla="*/ 84 h 97"/>
                <a:gd name="T70" fmla="*/ 314 w 404"/>
                <a:gd name="T71" fmla="*/ 77 h 97"/>
                <a:gd name="T72" fmla="*/ 321 w 404"/>
                <a:gd name="T73" fmla="*/ 39 h 97"/>
                <a:gd name="T74" fmla="*/ 288 w 404"/>
                <a:gd name="T75" fmla="*/ 13 h 97"/>
                <a:gd name="T76" fmla="*/ 256 w 404"/>
                <a:gd name="T77" fmla="*/ 20 h 97"/>
                <a:gd name="T78" fmla="*/ 231 w 404"/>
                <a:gd name="T79" fmla="*/ 52 h 97"/>
                <a:gd name="T80" fmla="*/ 244 w 404"/>
                <a:gd name="T81" fmla="*/ 90 h 97"/>
                <a:gd name="T82" fmla="*/ 263 w 404"/>
                <a:gd name="T83" fmla="*/ 71 h 97"/>
                <a:gd name="T84" fmla="*/ 263 w 404"/>
                <a:gd name="T85" fmla="*/ 26 h 97"/>
                <a:gd name="T86" fmla="*/ 237 w 404"/>
                <a:gd name="T87" fmla="*/ 13 h 97"/>
                <a:gd name="T88" fmla="*/ 199 w 404"/>
                <a:gd name="T89" fmla="*/ 20 h 97"/>
                <a:gd name="T90" fmla="*/ 179 w 404"/>
                <a:gd name="T91" fmla="*/ 45 h 97"/>
                <a:gd name="T92" fmla="*/ 186 w 404"/>
                <a:gd name="T93" fmla="*/ 84 h 97"/>
                <a:gd name="T94" fmla="*/ 211 w 404"/>
                <a:gd name="T95" fmla="*/ 77 h 97"/>
                <a:gd name="T96" fmla="*/ 211 w 404"/>
                <a:gd name="T97" fmla="*/ 39 h 97"/>
                <a:gd name="T98" fmla="*/ 160 w 404"/>
                <a:gd name="T99" fmla="*/ 13 h 97"/>
                <a:gd name="T100" fmla="*/ 141 w 404"/>
                <a:gd name="T101" fmla="*/ 32 h 97"/>
                <a:gd name="T102" fmla="*/ 134 w 404"/>
                <a:gd name="T103" fmla="*/ 77 h 97"/>
                <a:gd name="T104" fmla="*/ 154 w 404"/>
                <a:gd name="T105" fmla="*/ 90 h 97"/>
                <a:gd name="T106" fmla="*/ 167 w 404"/>
                <a:gd name="T107" fmla="*/ 71 h 97"/>
                <a:gd name="T108" fmla="*/ 160 w 404"/>
                <a:gd name="T109" fmla="*/ 32 h 97"/>
                <a:gd name="T110" fmla="*/ 134 w 404"/>
                <a:gd name="T111" fmla="*/ 13 h 97"/>
                <a:gd name="T112" fmla="*/ 96 w 404"/>
                <a:gd name="T113" fmla="*/ 32 h 97"/>
                <a:gd name="T114" fmla="*/ 90 w 404"/>
                <a:gd name="T115" fmla="*/ 52 h 97"/>
                <a:gd name="T116" fmla="*/ 90 w 404"/>
                <a:gd name="T117" fmla="*/ 84 h 97"/>
                <a:gd name="T118" fmla="*/ 109 w 404"/>
                <a:gd name="T119" fmla="*/ 90 h 97"/>
                <a:gd name="T120" fmla="*/ 115 w 404"/>
                <a:gd name="T121" fmla="*/ 71 h 97"/>
                <a:gd name="T122" fmla="*/ 96 w 404"/>
                <a:gd name="T123" fmla="*/ 20 h 97"/>
                <a:gd name="T124" fmla="*/ 57 w 404"/>
                <a:gd name="T125" fmla="*/ 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4" h="97">
                  <a:moveTo>
                    <a:pt x="0" y="0"/>
                  </a:moveTo>
                  <a:lnTo>
                    <a:pt x="25" y="0"/>
                  </a:lnTo>
                  <a:lnTo>
                    <a:pt x="45" y="0"/>
                  </a:lnTo>
                  <a:lnTo>
                    <a:pt x="57" y="0"/>
                  </a:lnTo>
                  <a:lnTo>
                    <a:pt x="57" y="0"/>
                  </a:lnTo>
                  <a:lnTo>
                    <a:pt x="77" y="0"/>
                  </a:lnTo>
                  <a:lnTo>
                    <a:pt x="77" y="0"/>
                  </a:lnTo>
                  <a:lnTo>
                    <a:pt x="90" y="7"/>
                  </a:lnTo>
                  <a:lnTo>
                    <a:pt x="90" y="7"/>
                  </a:lnTo>
                  <a:lnTo>
                    <a:pt x="102" y="20"/>
                  </a:lnTo>
                  <a:lnTo>
                    <a:pt x="102" y="20"/>
                  </a:lnTo>
                  <a:lnTo>
                    <a:pt x="109" y="26"/>
                  </a:lnTo>
                  <a:lnTo>
                    <a:pt x="115" y="39"/>
                  </a:lnTo>
                  <a:lnTo>
                    <a:pt x="115" y="39"/>
                  </a:lnTo>
                  <a:lnTo>
                    <a:pt x="122" y="45"/>
                  </a:lnTo>
                  <a:lnTo>
                    <a:pt x="122" y="52"/>
                  </a:lnTo>
                  <a:lnTo>
                    <a:pt x="122" y="58"/>
                  </a:lnTo>
                  <a:lnTo>
                    <a:pt x="122" y="71"/>
                  </a:lnTo>
                  <a:lnTo>
                    <a:pt x="122" y="71"/>
                  </a:lnTo>
                  <a:lnTo>
                    <a:pt x="122" y="84"/>
                  </a:lnTo>
                  <a:lnTo>
                    <a:pt x="122" y="84"/>
                  </a:lnTo>
                  <a:lnTo>
                    <a:pt x="115" y="90"/>
                  </a:lnTo>
                  <a:lnTo>
                    <a:pt x="115" y="90"/>
                  </a:lnTo>
                  <a:lnTo>
                    <a:pt x="109" y="97"/>
                  </a:lnTo>
                  <a:lnTo>
                    <a:pt x="109" y="97"/>
                  </a:lnTo>
                  <a:lnTo>
                    <a:pt x="102" y="97"/>
                  </a:lnTo>
                  <a:lnTo>
                    <a:pt x="102" y="97"/>
                  </a:lnTo>
                  <a:lnTo>
                    <a:pt x="96" y="97"/>
                  </a:lnTo>
                  <a:lnTo>
                    <a:pt x="96" y="97"/>
                  </a:lnTo>
                  <a:lnTo>
                    <a:pt x="96" y="97"/>
                  </a:lnTo>
                  <a:lnTo>
                    <a:pt x="90" y="97"/>
                  </a:lnTo>
                  <a:lnTo>
                    <a:pt x="90" y="90"/>
                  </a:lnTo>
                  <a:lnTo>
                    <a:pt x="90" y="90"/>
                  </a:lnTo>
                  <a:lnTo>
                    <a:pt x="83" y="84"/>
                  </a:lnTo>
                  <a:lnTo>
                    <a:pt x="83" y="84"/>
                  </a:lnTo>
                  <a:lnTo>
                    <a:pt x="83" y="77"/>
                  </a:lnTo>
                  <a:lnTo>
                    <a:pt x="77" y="71"/>
                  </a:lnTo>
                  <a:lnTo>
                    <a:pt x="77" y="64"/>
                  </a:lnTo>
                  <a:lnTo>
                    <a:pt x="83" y="52"/>
                  </a:lnTo>
                  <a:lnTo>
                    <a:pt x="83" y="52"/>
                  </a:lnTo>
                  <a:lnTo>
                    <a:pt x="83" y="45"/>
                  </a:lnTo>
                  <a:lnTo>
                    <a:pt x="83" y="45"/>
                  </a:lnTo>
                  <a:lnTo>
                    <a:pt x="90" y="32"/>
                  </a:lnTo>
                  <a:lnTo>
                    <a:pt x="90" y="32"/>
                  </a:lnTo>
                  <a:lnTo>
                    <a:pt x="96" y="26"/>
                  </a:lnTo>
                  <a:lnTo>
                    <a:pt x="96" y="26"/>
                  </a:lnTo>
                  <a:lnTo>
                    <a:pt x="102" y="20"/>
                  </a:lnTo>
                  <a:lnTo>
                    <a:pt x="102" y="20"/>
                  </a:lnTo>
                  <a:lnTo>
                    <a:pt x="109" y="13"/>
                  </a:lnTo>
                  <a:lnTo>
                    <a:pt x="109" y="13"/>
                  </a:lnTo>
                  <a:lnTo>
                    <a:pt x="115" y="7"/>
                  </a:lnTo>
                  <a:lnTo>
                    <a:pt x="122" y="7"/>
                  </a:lnTo>
                  <a:lnTo>
                    <a:pt x="134" y="7"/>
                  </a:lnTo>
                  <a:lnTo>
                    <a:pt x="134" y="7"/>
                  </a:lnTo>
                  <a:lnTo>
                    <a:pt x="147" y="13"/>
                  </a:lnTo>
                  <a:lnTo>
                    <a:pt x="147" y="13"/>
                  </a:lnTo>
                  <a:lnTo>
                    <a:pt x="154" y="20"/>
                  </a:lnTo>
                  <a:lnTo>
                    <a:pt x="154" y="20"/>
                  </a:lnTo>
                  <a:lnTo>
                    <a:pt x="160" y="32"/>
                  </a:lnTo>
                  <a:lnTo>
                    <a:pt x="160" y="32"/>
                  </a:lnTo>
                  <a:lnTo>
                    <a:pt x="167" y="39"/>
                  </a:lnTo>
                  <a:lnTo>
                    <a:pt x="167" y="39"/>
                  </a:lnTo>
                  <a:lnTo>
                    <a:pt x="173" y="52"/>
                  </a:lnTo>
                  <a:lnTo>
                    <a:pt x="173" y="52"/>
                  </a:lnTo>
                  <a:lnTo>
                    <a:pt x="173" y="58"/>
                  </a:lnTo>
                  <a:lnTo>
                    <a:pt x="173" y="58"/>
                  </a:lnTo>
                  <a:lnTo>
                    <a:pt x="173" y="71"/>
                  </a:lnTo>
                  <a:lnTo>
                    <a:pt x="173" y="71"/>
                  </a:lnTo>
                  <a:lnTo>
                    <a:pt x="167" y="84"/>
                  </a:lnTo>
                  <a:lnTo>
                    <a:pt x="167" y="84"/>
                  </a:lnTo>
                  <a:lnTo>
                    <a:pt x="160" y="90"/>
                  </a:lnTo>
                  <a:lnTo>
                    <a:pt x="160" y="90"/>
                  </a:lnTo>
                  <a:lnTo>
                    <a:pt x="154" y="97"/>
                  </a:lnTo>
                  <a:lnTo>
                    <a:pt x="154" y="97"/>
                  </a:lnTo>
                  <a:lnTo>
                    <a:pt x="147" y="97"/>
                  </a:lnTo>
                  <a:lnTo>
                    <a:pt x="147" y="97"/>
                  </a:lnTo>
                  <a:lnTo>
                    <a:pt x="141" y="97"/>
                  </a:lnTo>
                  <a:lnTo>
                    <a:pt x="141" y="97"/>
                  </a:lnTo>
                  <a:lnTo>
                    <a:pt x="134" y="90"/>
                  </a:lnTo>
                  <a:lnTo>
                    <a:pt x="134" y="90"/>
                  </a:lnTo>
                  <a:lnTo>
                    <a:pt x="128" y="84"/>
                  </a:lnTo>
                  <a:lnTo>
                    <a:pt x="128" y="84"/>
                  </a:lnTo>
                  <a:lnTo>
                    <a:pt x="128" y="71"/>
                  </a:lnTo>
                  <a:lnTo>
                    <a:pt x="128" y="64"/>
                  </a:lnTo>
                  <a:lnTo>
                    <a:pt x="128" y="52"/>
                  </a:lnTo>
                  <a:lnTo>
                    <a:pt x="128" y="39"/>
                  </a:lnTo>
                  <a:lnTo>
                    <a:pt x="128" y="39"/>
                  </a:lnTo>
                  <a:lnTo>
                    <a:pt x="134" y="32"/>
                  </a:lnTo>
                  <a:lnTo>
                    <a:pt x="134" y="32"/>
                  </a:lnTo>
                  <a:lnTo>
                    <a:pt x="141" y="20"/>
                  </a:lnTo>
                  <a:lnTo>
                    <a:pt x="141" y="20"/>
                  </a:lnTo>
                  <a:lnTo>
                    <a:pt x="147" y="13"/>
                  </a:lnTo>
                  <a:lnTo>
                    <a:pt x="147" y="13"/>
                  </a:lnTo>
                  <a:lnTo>
                    <a:pt x="160" y="7"/>
                  </a:lnTo>
                  <a:lnTo>
                    <a:pt x="160" y="7"/>
                  </a:lnTo>
                  <a:lnTo>
                    <a:pt x="179" y="7"/>
                  </a:lnTo>
                  <a:lnTo>
                    <a:pt x="179" y="7"/>
                  </a:lnTo>
                  <a:lnTo>
                    <a:pt x="199" y="7"/>
                  </a:lnTo>
                  <a:lnTo>
                    <a:pt x="199" y="13"/>
                  </a:lnTo>
                  <a:lnTo>
                    <a:pt x="211" y="20"/>
                  </a:lnTo>
                  <a:lnTo>
                    <a:pt x="211" y="20"/>
                  </a:lnTo>
                  <a:lnTo>
                    <a:pt x="218" y="39"/>
                  </a:lnTo>
                  <a:lnTo>
                    <a:pt x="218" y="39"/>
                  </a:lnTo>
                  <a:lnTo>
                    <a:pt x="218" y="45"/>
                  </a:lnTo>
                  <a:lnTo>
                    <a:pt x="218" y="58"/>
                  </a:lnTo>
                  <a:lnTo>
                    <a:pt x="218" y="58"/>
                  </a:lnTo>
                  <a:lnTo>
                    <a:pt x="218" y="71"/>
                  </a:lnTo>
                  <a:lnTo>
                    <a:pt x="218" y="77"/>
                  </a:lnTo>
                  <a:lnTo>
                    <a:pt x="218" y="77"/>
                  </a:lnTo>
                  <a:lnTo>
                    <a:pt x="211" y="90"/>
                  </a:lnTo>
                  <a:lnTo>
                    <a:pt x="211" y="90"/>
                  </a:lnTo>
                  <a:lnTo>
                    <a:pt x="199" y="97"/>
                  </a:lnTo>
                  <a:lnTo>
                    <a:pt x="199" y="97"/>
                  </a:lnTo>
                  <a:lnTo>
                    <a:pt x="186" y="97"/>
                  </a:lnTo>
                  <a:lnTo>
                    <a:pt x="186" y="97"/>
                  </a:lnTo>
                  <a:lnTo>
                    <a:pt x="179" y="90"/>
                  </a:lnTo>
                  <a:lnTo>
                    <a:pt x="179" y="90"/>
                  </a:lnTo>
                  <a:lnTo>
                    <a:pt x="179" y="84"/>
                  </a:lnTo>
                  <a:lnTo>
                    <a:pt x="179" y="84"/>
                  </a:lnTo>
                  <a:lnTo>
                    <a:pt x="173" y="71"/>
                  </a:lnTo>
                  <a:lnTo>
                    <a:pt x="173" y="58"/>
                  </a:lnTo>
                  <a:lnTo>
                    <a:pt x="173" y="58"/>
                  </a:lnTo>
                  <a:lnTo>
                    <a:pt x="173" y="45"/>
                  </a:lnTo>
                  <a:lnTo>
                    <a:pt x="179" y="45"/>
                  </a:lnTo>
                  <a:lnTo>
                    <a:pt x="179" y="32"/>
                  </a:lnTo>
                  <a:lnTo>
                    <a:pt x="179" y="32"/>
                  </a:lnTo>
                  <a:lnTo>
                    <a:pt x="186" y="26"/>
                  </a:lnTo>
                  <a:lnTo>
                    <a:pt x="186" y="26"/>
                  </a:lnTo>
                  <a:lnTo>
                    <a:pt x="199" y="20"/>
                  </a:lnTo>
                  <a:lnTo>
                    <a:pt x="199" y="20"/>
                  </a:lnTo>
                  <a:lnTo>
                    <a:pt x="205" y="13"/>
                  </a:lnTo>
                  <a:lnTo>
                    <a:pt x="205" y="13"/>
                  </a:lnTo>
                  <a:lnTo>
                    <a:pt x="218" y="7"/>
                  </a:lnTo>
                  <a:lnTo>
                    <a:pt x="218" y="7"/>
                  </a:lnTo>
                  <a:lnTo>
                    <a:pt x="231" y="7"/>
                  </a:lnTo>
                  <a:lnTo>
                    <a:pt x="231" y="7"/>
                  </a:lnTo>
                  <a:lnTo>
                    <a:pt x="244" y="7"/>
                  </a:lnTo>
                  <a:lnTo>
                    <a:pt x="244" y="7"/>
                  </a:lnTo>
                  <a:lnTo>
                    <a:pt x="250" y="13"/>
                  </a:lnTo>
                  <a:lnTo>
                    <a:pt x="250" y="13"/>
                  </a:lnTo>
                  <a:lnTo>
                    <a:pt x="263" y="20"/>
                  </a:lnTo>
                  <a:lnTo>
                    <a:pt x="263" y="20"/>
                  </a:lnTo>
                  <a:lnTo>
                    <a:pt x="269" y="26"/>
                  </a:lnTo>
                  <a:lnTo>
                    <a:pt x="269" y="26"/>
                  </a:lnTo>
                  <a:lnTo>
                    <a:pt x="269" y="32"/>
                  </a:lnTo>
                  <a:lnTo>
                    <a:pt x="269" y="32"/>
                  </a:lnTo>
                  <a:lnTo>
                    <a:pt x="276" y="52"/>
                  </a:lnTo>
                  <a:lnTo>
                    <a:pt x="276" y="64"/>
                  </a:lnTo>
                  <a:lnTo>
                    <a:pt x="276" y="64"/>
                  </a:lnTo>
                  <a:lnTo>
                    <a:pt x="269" y="77"/>
                  </a:lnTo>
                  <a:lnTo>
                    <a:pt x="269" y="77"/>
                  </a:lnTo>
                  <a:lnTo>
                    <a:pt x="263" y="90"/>
                  </a:lnTo>
                  <a:lnTo>
                    <a:pt x="263" y="90"/>
                  </a:lnTo>
                  <a:lnTo>
                    <a:pt x="256" y="90"/>
                  </a:lnTo>
                  <a:lnTo>
                    <a:pt x="256" y="90"/>
                  </a:lnTo>
                  <a:lnTo>
                    <a:pt x="256" y="97"/>
                  </a:lnTo>
                  <a:lnTo>
                    <a:pt x="250" y="97"/>
                  </a:lnTo>
                  <a:lnTo>
                    <a:pt x="244" y="97"/>
                  </a:lnTo>
                  <a:lnTo>
                    <a:pt x="244" y="90"/>
                  </a:lnTo>
                  <a:lnTo>
                    <a:pt x="231" y="84"/>
                  </a:lnTo>
                  <a:lnTo>
                    <a:pt x="231" y="84"/>
                  </a:lnTo>
                  <a:lnTo>
                    <a:pt x="231" y="77"/>
                  </a:lnTo>
                  <a:lnTo>
                    <a:pt x="231" y="77"/>
                  </a:lnTo>
                  <a:lnTo>
                    <a:pt x="231" y="64"/>
                  </a:lnTo>
                  <a:lnTo>
                    <a:pt x="224" y="58"/>
                  </a:lnTo>
                  <a:lnTo>
                    <a:pt x="231" y="45"/>
                  </a:lnTo>
                  <a:lnTo>
                    <a:pt x="231" y="45"/>
                  </a:lnTo>
                  <a:lnTo>
                    <a:pt x="231" y="32"/>
                  </a:lnTo>
                  <a:lnTo>
                    <a:pt x="231" y="26"/>
                  </a:lnTo>
                  <a:lnTo>
                    <a:pt x="244" y="20"/>
                  </a:lnTo>
                  <a:lnTo>
                    <a:pt x="244" y="20"/>
                  </a:lnTo>
                  <a:lnTo>
                    <a:pt x="250" y="13"/>
                  </a:lnTo>
                  <a:lnTo>
                    <a:pt x="263" y="7"/>
                  </a:lnTo>
                  <a:lnTo>
                    <a:pt x="263" y="7"/>
                  </a:lnTo>
                  <a:lnTo>
                    <a:pt x="269" y="7"/>
                  </a:lnTo>
                  <a:lnTo>
                    <a:pt x="276" y="7"/>
                  </a:lnTo>
                  <a:lnTo>
                    <a:pt x="282" y="0"/>
                  </a:lnTo>
                  <a:lnTo>
                    <a:pt x="282" y="0"/>
                  </a:lnTo>
                  <a:lnTo>
                    <a:pt x="295" y="7"/>
                  </a:lnTo>
                  <a:lnTo>
                    <a:pt x="295" y="7"/>
                  </a:lnTo>
                  <a:lnTo>
                    <a:pt x="301" y="7"/>
                  </a:lnTo>
                  <a:lnTo>
                    <a:pt x="301" y="13"/>
                  </a:lnTo>
                  <a:lnTo>
                    <a:pt x="314" y="20"/>
                  </a:lnTo>
                  <a:lnTo>
                    <a:pt x="321" y="20"/>
                  </a:lnTo>
                  <a:lnTo>
                    <a:pt x="327" y="39"/>
                  </a:lnTo>
                  <a:lnTo>
                    <a:pt x="327" y="39"/>
                  </a:lnTo>
                  <a:lnTo>
                    <a:pt x="327" y="52"/>
                  </a:lnTo>
                  <a:lnTo>
                    <a:pt x="327" y="52"/>
                  </a:lnTo>
                  <a:lnTo>
                    <a:pt x="327" y="64"/>
                  </a:lnTo>
                  <a:lnTo>
                    <a:pt x="327" y="71"/>
                  </a:lnTo>
                  <a:lnTo>
                    <a:pt x="327" y="71"/>
                  </a:lnTo>
                  <a:lnTo>
                    <a:pt x="321" y="84"/>
                  </a:lnTo>
                  <a:lnTo>
                    <a:pt x="321" y="84"/>
                  </a:lnTo>
                  <a:lnTo>
                    <a:pt x="321" y="90"/>
                  </a:lnTo>
                  <a:lnTo>
                    <a:pt x="314" y="90"/>
                  </a:lnTo>
                  <a:lnTo>
                    <a:pt x="308" y="90"/>
                  </a:lnTo>
                  <a:lnTo>
                    <a:pt x="308" y="90"/>
                  </a:lnTo>
                  <a:lnTo>
                    <a:pt x="301" y="90"/>
                  </a:lnTo>
                  <a:lnTo>
                    <a:pt x="301" y="90"/>
                  </a:lnTo>
                  <a:lnTo>
                    <a:pt x="295" y="90"/>
                  </a:lnTo>
                  <a:lnTo>
                    <a:pt x="295" y="90"/>
                  </a:lnTo>
                  <a:lnTo>
                    <a:pt x="288" y="84"/>
                  </a:lnTo>
                  <a:lnTo>
                    <a:pt x="288" y="84"/>
                  </a:lnTo>
                  <a:lnTo>
                    <a:pt x="282" y="77"/>
                  </a:lnTo>
                  <a:lnTo>
                    <a:pt x="282" y="71"/>
                  </a:lnTo>
                  <a:lnTo>
                    <a:pt x="282" y="64"/>
                  </a:lnTo>
                  <a:lnTo>
                    <a:pt x="282" y="52"/>
                  </a:lnTo>
                  <a:lnTo>
                    <a:pt x="282" y="52"/>
                  </a:lnTo>
                  <a:lnTo>
                    <a:pt x="282" y="39"/>
                  </a:lnTo>
                  <a:lnTo>
                    <a:pt x="282" y="39"/>
                  </a:lnTo>
                  <a:lnTo>
                    <a:pt x="288" y="26"/>
                  </a:lnTo>
                  <a:lnTo>
                    <a:pt x="288" y="26"/>
                  </a:lnTo>
                  <a:lnTo>
                    <a:pt x="295" y="20"/>
                  </a:lnTo>
                  <a:lnTo>
                    <a:pt x="295" y="20"/>
                  </a:lnTo>
                  <a:lnTo>
                    <a:pt x="301" y="7"/>
                  </a:lnTo>
                  <a:lnTo>
                    <a:pt x="301" y="7"/>
                  </a:lnTo>
                  <a:lnTo>
                    <a:pt x="314" y="0"/>
                  </a:lnTo>
                  <a:lnTo>
                    <a:pt x="321" y="0"/>
                  </a:lnTo>
                  <a:lnTo>
                    <a:pt x="333" y="0"/>
                  </a:lnTo>
                  <a:lnTo>
                    <a:pt x="359" y="0"/>
                  </a:lnTo>
                  <a:lnTo>
                    <a:pt x="385" y="0"/>
                  </a:lnTo>
                  <a:lnTo>
                    <a:pt x="404" y="0"/>
                  </a:lnTo>
                  <a:lnTo>
                    <a:pt x="404" y="7"/>
                  </a:lnTo>
                  <a:lnTo>
                    <a:pt x="378" y="7"/>
                  </a:lnTo>
                  <a:lnTo>
                    <a:pt x="359" y="7"/>
                  </a:lnTo>
                  <a:lnTo>
                    <a:pt x="333" y="7"/>
                  </a:lnTo>
                  <a:lnTo>
                    <a:pt x="321" y="7"/>
                  </a:lnTo>
                  <a:lnTo>
                    <a:pt x="321" y="7"/>
                  </a:lnTo>
                  <a:lnTo>
                    <a:pt x="308" y="13"/>
                  </a:lnTo>
                  <a:lnTo>
                    <a:pt x="308" y="13"/>
                  </a:lnTo>
                  <a:lnTo>
                    <a:pt x="301" y="20"/>
                  </a:lnTo>
                  <a:lnTo>
                    <a:pt x="301" y="20"/>
                  </a:lnTo>
                  <a:lnTo>
                    <a:pt x="295" y="32"/>
                  </a:lnTo>
                  <a:lnTo>
                    <a:pt x="295" y="32"/>
                  </a:lnTo>
                  <a:lnTo>
                    <a:pt x="288" y="39"/>
                  </a:lnTo>
                  <a:lnTo>
                    <a:pt x="288" y="39"/>
                  </a:lnTo>
                  <a:lnTo>
                    <a:pt x="288" y="52"/>
                  </a:lnTo>
                  <a:lnTo>
                    <a:pt x="288" y="52"/>
                  </a:lnTo>
                  <a:lnTo>
                    <a:pt x="288" y="58"/>
                  </a:lnTo>
                  <a:lnTo>
                    <a:pt x="288" y="71"/>
                  </a:lnTo>
                  <a:lnTo>
                    <a:pt x="288" y="71"/>
                  </a:lnTo>
                  <a:lnTo>
                    <a:pt x="295" y="84"/>
                  </a:lnTo>
                  <a:lnTo>
                    <a:pt x="295" y="77"/>
                  </a:lnTo>
                  <a:lnTo>
                    <a:pt x="295" y="84"/>
                  </a:lnTo>
                  <a:lnTo>
                    <a:pt x="295" y="84"/>
                  </a:lnTo>
                  <a:lnTo>
                    <a:pt x="301" y="84"/>
                  </a:lnTo>
                  <a:lnTo>
                    <a:pt x="301" y="84"/>
                  </a:lnTo>
                  <a:lnTo>
                    <a:pt x="308" y="84"/>
                  </a:lnTo>
                  <a:lnTo>
                    <a:pt x="308" y="84"/>
                  </a:lnTo>
                  <a:lnTo>
                    <a:pt x="314" y="84"/>
                  </a:lnTo>
                  <a:lnTo>
                    <a:pt x="314" y="84"/>
                  </a:lnTo>
                  <a:lnTo>
                    <a:pt x="314" y="77"/>
                  </a:lnTo>
                  <a:lnTo>
                    <a:pt x="314" y="77"/>
                  </a:lnTo>
                  <a:lnTo>
                    <a:pt x="321" y="71"/>
                  </a:lnTo>
                  <a:lnTo>
                    <a:pt x="321" y="71"/>
                  </a:lnTo>
                  <a:lnTo>
                    <a:pt x="321" y="64"/>
                  </a:lnTo>
                  <a:lnTo>
                    <a:pt x="321" y="52"/>
                  </a:lnTo>
                  <a:lnTo>
                    <a:pt x="321" y="52"/>
                  </a:lnTo>
                  <a:lnTo>
                    <a:pt x="321" y="39"/>
                  </a:lnTo>
                  <a:lnTo>
                    <a:pt x="321" y="39"/>
                  </a:lnTo>
                  <a:lnTo>
                    <a:pt x="314" y="26"/>
                  </a:lnTo>
                  <a:lnTo>
                    <a:pt x="314" y="26"/>
                  </a:lnTo>
                  <a:lnTo>
                    <a:pt x="301" y="13"/>
                  </a:lnTo>
                  <a:lnTo>
                    <a:pt x="301" y="13"/>
                  </a:lnTo>
                  <a:lnTo>
                    <a:pt x="288" y="13"/>
                  </a:lnTo>
                  <a:lnTo>
                    <a:pt x="288" y="13"/>
                  </a:lnTo>
                  <a:lnTo>
                    <a:pt x="282" y="7"/>
                  </a:lnTo>
                  <a:lnTo>
                    <a:pt x="282" y="7"/>
                  </a:lnTo>
                  <a:lnTo>
                    <a:pt x="276" y="13"/>
                  </a:lnTo>
                  <a:lnTo>
                    <a:pt x="276" y="13"/>
                  </a:lnTo>
                  <a:lnTo>
                    <a:pt x="263" y="13"/>
                  </a:lnTo>
                  <a:lnTo>
                    <a:pt x="263" y="13"/>
                  </a:lnTo>
                  <a:lnTo>
                    <a:pt x="256" y="20"/>
                  </a:lnTo>
                  <a:lnTo>
                    <a:pt x="244" y="20"/>
                  </a:lnTo>
                  <a:lnTo>
                    <a:pt x="250" y="20"/>
                  </a:lnTo>
                  <a:lnTo>
                    <a:pt x="237" y="32"/>
                  </a:lnTo>
                  <a:lnTo>
                    <a:pt x="237" y="32"/>
                  </a:lnTo>
                  <a:lnTo>
                    <a:pt x="237" y="45"/>
                  </a:lnTo>
                  <a:lnTo>
                    <a:pt x="237" y="45"/>
                  </a:lnTo>
                  <a:lnTo>
                    <a:pt x="231" y="52"/>
                  </a:lnTo>
                  <a:lnTo>
                    <a:pt x="237" y="64"/>
                  </a:lnTo>
                  <a:lnTo>
                    <a:pt x="237" y="77"/>
                  </a:lnTo>
                  <a:lnTo>
                    <a:pt x="237" y="77"/>
                  </a:lnTo>
                  <a:lnTo>
                    <a:pt x="237" y="84"/>
                  </a:lnTo>
                  <a:lnTo>
                    <a:pt x="237" y="84"/>
                  </a:lnTo>
                  <a:lnTo>
                    <a:pt x="244" y="90"/>
                  </a:lnTo>
                  <a:lnTo>
                    <a:pt x="244" y="90"/>
                  </a:lnTo>
                  <a:lnTo>
                    <a:pt x="256" y="90"/>
                  </a:lnTo>
                  <a:lnTo>
                    <a:pt x="250" y="90"/>
                  </a:lnTo>
                  <a:lnTo>
                    <a:pt x="256" y="90"/>
                  </a:lnTo>
                  <a:lnTo>
                    <a:pt x="256" y="90"/>
                  </a:lnTo>
                  <a:lnTo>
                    <a:pt x="256" y="84"/>
                  </a:lnTo>
                  <a:lnTo>
                    <a:pt x="256" y="84"/>
                  </a:lnTo>
                  <a:lnTo>
                    <a:pt x="263" y="71"/>
                  </a:lnTo>
                  <a:lnTo>
                    <a:pt x="263" y="77"/>
                  </a:lnTo>
                  <a:lnTo>
                    <a:pt x="269" y="64"/>
                  </a:lnTo>
                  <a:lnTo>
                    <a:pt x="269" y="64"/>
                  </a:lnTo>
                  <a:lnTo>
                    <a:pt x="269" y="52"/>
                  </a:lnTo>
                  <a:lnTo>
                    <a:pt x="263" y="32"/>
                  </a:lnTo>
                  <a:lnTo>
                    <a:pt x="263" y="32"/>
                  </a:lnTo>
                  <a:lnTo>
                    <a:pt x="263" y="26"/>
                  </a:lnTo>
                  <a:lnTo>
                    <a:pt x="263" y="26"/>
                  </a:lnTo>
                  <a:lnTo>
                    <a:pt x="256" y="20"/>
                  </a:lnTo>
                  <a:lnTo>
                    <a:pt x="256" y="20"/>
                  </a:lnTo>
                  <a:lnTo>
                    <a:pt x="250" y="20"/>
                  </a:lnTo>
                  <a:lnTo>
                    <a:pt x="250" y="20"/>
                  </a:lnTo>
                  <a:lnTo>
                    <a:pt x="237" y="13"/>
                  </a:lnTo>
                  <a:lnTo>
                    <a:pt x="237" y="13"/>
                  </a:lnTo>
                  <a:lnTo>
                    <a:pt x="231" y="13"/>
                  </a:lnTo>
                  <a:lnTo>
                    <a:pt x="231" y="13"/>
                  </a:lnTo>
                  <a:lnTo>
                    <a:pt x="218" y="13"/>
                  </a:lnTo>
                  <a:lnTo>
                    <a:pt x="218" y="13"/>
                  </a:lnTo>
                  <a:lnTo>
                    <a:pt x="211" y="20"/>
                  </a:lnTo>
                  <a:lnTo>
                    <a:pt x="211" y="13"/>
                  </a:lnTo>
                  <a:lnTo>
                    <a:pt x="199" y="20"/>
                  </a:lnTo>
                  <a:lnTo>
                    <a:pt x="199" y="20"/>
                  </a:lnTo>
                  <a:lnTo>
                    <a:pt x="192" y="32"/>
                  </a:lnTo>
                  <a:lnTo>
                    <a:pt x="192" y="32"/>
                  </a:lnTo>
                  <a:lnTo>
                    <a:pt x="186" y="39"/>
                  </a:lnTo>
                  <a:lnTo>
                    <a:pt x="186" y="39"/>
                  </a:lnTo>
                  <a:lnTo>
                    <a:pt x="179" y="45"/>
                  </a:lnTo>
                  <a:lnTo>
                    <a:pt x="179" y="45"/>
                  </a:lnTo>
                  <a:lnTo>
                    <a:pt x="179" y="58"/>
                  </a:lnTo>
                  <a:lnTo>
                    <a:pt x="179" y="58"/>
                  </a:lnTo>
                  <a:lnTo>
                    <a:pt x="179" y="71"/>
                  </a:lnTo>
                  <a:lnTo>
                    <a:pt x="186" y="77"/>
                  </a:lnTo>
                  <a:lnTo>
                    <a:pt x="186" y="77"/>
                  </a:lnTo>
                  <a:lnTo>
                    <a:pt x="186" y="84"/>
                  </a:lnTo>
                  <a:lnTo>
                    <a:pt x="186" y="84"/>
                  </a:lnTo>
                  <a:lnTo>
                    <a:pt x="192" y="90"/>
                  </a:lnTo>
                  <a:lnTo>
                    <a:pt x="192" y="90"/>
                  </a:lnTo>
                  <a:lnTo>
                    <a:pt x="199" y="90"/>
                  </a:lnTo>
                  <a:lnTo>
                    <a:pt x="199" y="90"/>
                  </a:lnTo>
                  <a:lnTo>
                    <a:pt x="205" y="84"/>
                  </a:lnTo>
                  <a:lnTo>
                    <a:pt x="205" y="90"/>
                  </a:lnTo>
                  <a:lnTo>
                    <a:pt x="211" y="77"/>
                  </a:lnTo>
                  <a:lnTo>
                    <a:pt x="211" y="77"/>
                  </a:lnTo>
                  <a:lnTo>
                    <a:pt x="211" y="71"/>
                  </a:lnTo>
                  <a:lnTo>
                    <a:pt x="211" y="58"/>
                  </a:lnTo>
                  <a:lnTo>
                    <a:pt x="211" y="58"/>
                  </a:lnTo>
                  <a:lnTo>
                    <a:pt x="211" y="52"/>
                  </a:lnTo>
                  <a:lnTo>
                    <a:pt x="211" y="39"/>
                  </a:lnTo>
                  <a:lnTo>
                    <a:pt x="211" y="39"/>
                  </a:lnTo>
                  <a:lnTo>
                    <a:pt x="205" y="26"/>
                  </a:lnTo>
                  <a:lnTo>
                    <a:pt x="205" y="26"/>
                  </a:lnTo>
                  <a:lnTo>
                    <a:pt x="192" y="13"/>
                  </a:lnTo>
                  <a:lnTo>
                    <a:pt x="192" y="13"/>
                  </a:lnTo>
                  <a:lnTo>
                    <a:pt x="179" y="13"/>
                  </a:lnTo>
                  <a:lnTo>
                    <a:pt x="179" y="13"/>
                  </a:lnTo>
                  <a:lnTo>
                    <a:pt x="160" y="13"/>
                  </a:lnTo>
                  <a:lnTo>
                    <a:pt x="160" y="13"/>
                  </a:lnTo>
                  <a:lnTo>
                    <a:pt x="154" y="20"/>
                  </a:lnTo>
                  <a:lnTo>
                    <a:pt x="154" y="20"/>
                  </a:lnTo>
                  <a:lnTo>
                    <a:pt x="147" y="26"/>
                  </a:lnTo>
                  <a:lnTo>
                    <a:pt x="147" y="26"/>
                  </a:lnTo>
                  <a:lnTo>
                    <a:pt x="141" y="32"/>
                  </a:lnTo>
                  <a:lnTo>
                    <a:pt x="141" y="32"/>
                  </a:lnTo>
                  <a:lnTo>
                    <a:pt x="134" y="45"/>
                  </a:lnTo>
                  <a:lnTo>
                    <a:pt x="134" y="45"/>
                  </a:lnTo>
                  <a:lnTo>
                    <a:pt x="134" y="52"/>
                  </a:lnTo>
                  <a:lnTo>
                    <a:pt x="134" y="64"/>
                  </a:lnTo>
                  <a:lnTo>
                    <a:pt x="134" y="64"/>
                  </a:lnTo>
                  <a:lnTo>
                    <a:pt x="134" y="77"/>
                  </a:lnTo>
                  <a:lnTo>
                    <a:pt x="134" y="77"/>
                  </a:lnTo>
                  <a:lnTo>
                    <a:pt x="141" y="90"/>
                  </a:lnTo>
                  <a:lnTo>
                    <a:pt x="134" y="84"/>
                  </a:lnTo>
                  <a:lnTo>
                    <a:pt x="141" y="90"/>
                  </a:lnTo>
                  <a:lnTo>
                    <a:pt x="141" y="90"/>
                  </a:lnTo>
                  <a:lnTo>
                    <a:pt x="147" y="90"/>
                  </a:lnTo>
                  <a:lnTo>
                    <a:pt x="147" y="90"/>
                  </a:lnTo>
                  <a:lnTo>
                    <a:pt x="154" y="90"/>
                  </a:lnTo>
                  <a:lnTo>
                    <a:pt x="154" y="90"/>
                  </a:lnTo>
                  <a:lnTo>
                    <a:pt x="160" y="90"/>
                  </a:lnTo>
                  <a:lnTo>
                    <a:pt x="160" y="90"/>
                  </a:lnTo>
                  <a:lnTo>
                    <a:pt x="160" y="84"/>
                  </a:lnTo>
                  <a:lnTo>
                    <a:pt x="160" y="84"/>
                  </a:lnTo>
                  <a:lnTo>
                    <a:pt x="167" y="71"/>
                  </a:lnTo>
                  <a:lnTo>
                    <a:pt x="167" y="71"/>
                  </a:lnTo>
                  <a:lnTo>
                    <a:pt x="167" y="58"/>
                  </a:lnTo>
                  <a:lnTo>
                    <a:pt x="167" y="58"/>
                  </a:lnTo>
                  <a:lnTo>
                    <a:pt x="167" y="52"/>
                  </a:lnTo>
                  <a:lnTo>
                    <a:pt x="167" y="52"/>
                  </a:lnTo>
                  <a:lnTo>
                    <a:pt x="160" y="39"/>
                  </a:lnTo>
                  <a:lnTo>
                    <a:pt x="160" y="45"/>
                  </a:lnTo>
                  <a:lnTo>
                    <a:pt x="160" y="32"/>
                  </a:lnTo>
                  <a:lnTo>
                    <a:pt x="160" y="32"/>
                  </a:lnTo>
                  <a:lnTo>
                    <a:pt x="154" y="26"/>
                  </a:lnTo>
                  <a:lnTo>
                    <a:pt x="154" y="26"/>
                  </a:lnTo>
                  <a:lnTo>
                    <a:pt x="147" y="20"/>
                  </a:lnTo>
                  <a:lnTo>
                    <a:pt x="147" y="20"/>
                  </a:lnTo>
                  <a:lnTo>
                    <a:pt x="134" y="13"/>
                  </a:lnTo>
                  <a:lnTo>
                    <a:pt x="134" y="13"/>
                  </a:lnTo>
                  <a:lnTo>
                    <a:pt x="122" y="13"/>
                  </a:lnTo>
                  <a:lnTo>
                    <a:pt x="122" y="13"/>
                  </a:lnTo>
                  <a:lnTo>
                    <a:pt x="115" y="20"/>
                  </a:lnTo>
                  <a:lnTo>
                    <a:pt x="115" y="20"/>
                  </a:lnTo>
                  <a:lnTo>
                    <a:pt x="102" y="26"/>
                  </a:lnTo>
                  <a:lnTo>
                    <a:pt x="102" y="20"/>
                  </a:lnTo>
                  <a:lnTo>
                    <a:pt x="96" y="32"/>
                  </a:lnTo>
                  <a:lnTo>
                    <a:pt x="96" y="26"/>
                  </a:lnTo>
                  <a:lnTo>
                    <a:pt x="90" y="39"/>
                  </a:lnTo>
                  <a:lnTo>
                    <a:pt x="90" y="39"/>
                  </a:lnTo>
                  <a:lnTo>
                    <a:pt x="90" y="45"/>
                  </a:lnTo>
                  <a:lnTo>
                    <a:pt x="90" y="45"/>
                  </a:lnTo>
                  <a:lnTo>
                    <a:pt x="90" y="58"/>
                  </a:lnTo>
                  <a:lnTo>
                    <a:pt x="90" y="52"/>
                  </a:lnTo>
                  <a:lnTo>
                    <a:pt x="83" y="64"/>
                  </a:lnTo>
                  <a:lnTo>
                    <a:pt x="83" y="71"/>
                  </a:lnTo>
                  <a:lnTo>
                    <a:pt x="83" y="71"/>
                  </a:lnTo>
                  <a:lnTo>
                    <a:pt x="90" y="77"/>
                  </a:lnTo>
                  <a:lnTo>
                    <a:pt x="90" y="77"/>
                  </a:lnTo>
                  <a:lnTo>
                    <a:pt x="90" y="84"/>
                  </a:lnTo>
                  <a:lnTo>
                    <a:pt x="90" y="84"/>
                  </a:lnTo>
                  <a:lnTo>
                    <a:pt x="96" y="90"/>
                  </a:lnTo>
                  <a:lnTo>
                    <a:pt x="96" y="90"/>
                  </a:lnTo>
                  <a:lnTo>
                    <a:pt x="102" y="90"/>
                  </a:lnTo>
                  <a:lnTo>
                    <a:pt x="96" y="90"/>
                  </a:lnTo>
                  <a:lnTo>
                    <a:pt x="102" y="90"/>
                  </a:lnTo>
                  <a:lnTo>
                    <a:pt x="102" y="90"/>
                  </a:lnTo>
                  <a:lnTo>
                    <a:pt x="109" y="90"/>
                  </a:lnTo>
                  <a:lnTo>
                    <a:pt x="109" y="90"/>
                  </a:lnTo>
                  <a:lnTo>
                    <a:pt x="109" y="84"/>
                  </a:lnTo>
                  <a:lnTo>
                    <a:pt x="109" y="84"/>
                  </a:lnTo>
                  <a:lnTo>
                    <a:pt x="115" y="77"/>
                  </a:lnTo>
                  <a:lnTo>
                    <a:pt x="115" y="77"/>
                  </a:lnTo>
                  <a:lnTo>
                    <a:pt x="115" y="71"/>
                  </a:lnTo>
                  <a:lnTo>
                    <a:pt x="115" y="71"/>
                  </a:lnTo>
                  <a:lnTo>
                    <a:pt x="115" y="58"/>
                  </a:lnTo>
                  <a:lnTo>
                    <a:pt x="115" y="52"/>
                  </a:lnTo>
                  <a:lnTo>
                    <a:pt x="115" y="52"/>
                  </a:lnTo>
                  <a:lnTo>
                    <a:pt x="109" y="39"/>
                  </a:lnTo>
                  <a:lnTo>
                    <a:pt x="109" y="39"/>
                  </a:lnTo>
                  <a:lnTo>
                    <a:pt x="102" y="32"/>
                  </a:lnTo>
                  <a:lnTo>
                    <a:pt x="96" y="20"/>
                  </a:lnTo>
                  <a:lnTo>
                    <a:pt x="96" y="20"/>
                  </a:lnTo>
                  <a:lnTo>
                    <a:pt x="83" y="13"/>
                  </a:lnTo>
                  <a:lnTo>
                    <a:pt x="83" y="13"/>
                  </a:lnTo>
                  <a:lnTo>
                    <a:pt x="70" y="7"/>
                  </a:lnTo>
                  <a:lnTo>
                    <a:pt x="70" y="7"/>
                  </a:lnTo>
                  <a:lnTo>
                    <a:pt x="57" y="7"/>
                  </a:lnTo>
                  <a:lnTo>
                    <a:pt x="57" y="7"/>
                  </a:lnTo>
                  <a:lnTo>
                    <a:pt x="45" y="7"/>
                  </a:lnTo>
                  <a:lnTo>
                    <a:pt x="25" y="7"/>
                  </a:lnTo>
                  <a:lnTo>
                    <a:pt x="0" y="7"/>
                  </a:lnTo>
                  <a:lnTo>
                    <a:pt x="0" y="0"/>
                  </a:lnTo>
                  <a:close/>
                </a:path>
              </a:pathLst>
            </a:custGeom>
            <a:solidFill>
              <a:srgbClr val="0070C0"/>
            </a:solidFill>
            <a:ln w="0">
              <a:solidFill>
                <a:srgbClr val="0070C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22" name="Rectangle 33"/>
            <p:cNvSpPr>
              <a:spLocks noChangeArrowheads="1"/>
            </p:cNvSpPr>
            <p:nvPr/>
          </p:nvSpPr>
          <p:spPr bwMode="auto">
            <a:xfrm>
              <a:off x="3750465" y="4647763"/>
              <a:ext cx="34214" cy="319468"/>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223" name="Rectangle 34"/>
            <p:cNvSpPr>
              <a:spLocks noChangeArrowheads="1"/>
            </p:cNvSpPr>
            <p:nvPr/>
          </p:nvSpPr>
          <p:spPr bwMode="auto">
            <a:xfrm>
              <a:off x="3787318" y="4876800"/>
              <a:ext cx="2885921" cy="27432"/>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24" name="Rectangle 35"/>
            <p:cNvSpPr>
              <a:spLocks noChangeArrowheads="1"/>
            </p:cNvSpPr>
            <p:nvPr/>
          </p:nvSpPr>
          <p:spPr bwMode="auto">
            <a:xfrm>
              <a:off x="3640218" y="3961536"/>
              <a:ext cx="18506" cy="508189"/>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225" name="Rectangle 36"/>
            <p:cNvSpPr>
              <a:spLocks noChangeArrowheads="1"/>
            </p:cNvSpPr>
            <p:nvPr/>
          </p:nvSpPr>
          <p:spPr bwMode="auto">
            <a:xfrm>
              <a:off x="1831222" y="4444994"/>
              <a:ext cx="1827501" cy="27432"/>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26" name="Rectangle 37"/>
            <p:cNvSpPr>
              <a:spLocks noChangeArrowheads="1"/>
            </p:cNvSpPr>
            <p:nvPr/>
          </p:nvSpPr>
          <p:spPr bwMode="auto">
            <a:xfrm>
              <a:off x="3119251" y="4802331"/>
              <a:ext cx="631214" cy="27432"/>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27" name="Rectangle 38"/>
            <p:cNvSpPr>
              <a:spLocks noChangeArrowheads="1"/>
            </p:cNvSpPr>
            <p:nvPr/>
          </p:nvSpPr>
          <p:spPr bwMode="auto">
            <a:xfrm>
              <a:off x="2621435" y="4484560"/>
              <a:ext cx="23133" cy="349920"/>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228" name="Freeform 44"/>
            <p:cNvSpPr>
              <a:spLocks noEditPoints="1"/>
            </p:cNvSpPr>
            <p:nvPr/>
          </p:nvSpPr>
          <p:spPr bwMode="auto">
            <a:xfrm>
              <a:off x="2418793" y="4421502"/>
              <a:ext cx="89755" cy="63060"/>
            </a:xfrm>
            <a:custGeom>
              <a:avLst/>
              <a:gdLst>
                <a:gd name="T0" fmla="*/ 0 w 97"/>
                <a:gd name="T1" fmla="*/ 26 h 51"/>
                <a:gd name="T2" fmla="*/ 20 w 97"/>
                <a:gd name="T3" fmla="*/ 26 h 51"/>
                <a:gd name="T4" fmla="*/ 20 w 97"/>
                <a:gd name="T5" fmla="*/ 32 h 51"/>
                <a:gd name="T6" fmla="*/ 0 w 97"/>
                <a:gd name="T7" fmla="*/ 32 h 51"/>
                <a:gd name="T8" fmla="*/ 0 w 97"/>
                <a:gd name="T9" fmla="*/ 26 h 51"/>
                <a:gd name="T10" fmla="*/ 13 w 97"/>
                <a:gd name="T11" fmla="*/ 0 h 51"/>
                <a:gd name="T12" fmla="*/ 97 w 97"/>
                <a:gd name="T13" fmla="*/ 26 h 51"/>
                <a:gd name="T14" fmla="*/ 13 w 97"/>
                <a:gd name="T15" fmla="*/ 51 h 51"/>
                <a:gd name="T16" fmla="*/ 13 w 97"/>
                <a:gd name="T1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51">
                  <a:moveTo>
                    <a:pt x="0" y="26"/>
                  </a:moveTo>
                  <a:lnTo>
                    <a:pt x="20" y="26"/>
                  </a:lnTo>
                  <a:lnTo>
                    <a:pt x="20" y="32"/>
                  </a:lnTo>
                  <a:lnTo>
                    <a:pt x="0" y="32"/>
                  </a:lnTo>
                  <a:lnTo>
                    <a:pt x="0" y="26"/>
                  </a:lnTo>
                  <a:close/>
                  <a:moveTo>
                    <a:pt x="13" y="0"/>
                  </a:moveTo>
                  <a:lnTo>
                    <a:pt x="97" y="26"/>
                  </a:lnTo>
                  <a:lnTo>
                    <a:pt x="13" y="51"/>
                  </a:lnTo>
                  <a:lnTo>
                    <a:pt x="13" y="0"/>
                  </a:lnTo>
                  <a:close/>
                </a:path>
              </a:pathLst>
            </a:custGeom>
            <a:solidFill>
              <a:srgbClr val="0070C0"/>
            </a:solidFill>
            <a:ln w="0">
              <a:solidFill>
                <a:srgbClr val="0070C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29" name="Rectangle 45"/>
            <p:cNvSpPr>
              <a:spLocks noChangeArrowheads="1"/>
            </p:cNvSpPr>
            <p:nvPr/>
          </p:nvSpPr>
          <p:spPr bwMode="auto">
            <a:xfrm>
              <a:off x="3771612" y="3857673"/>
              <a:ext cx="71249" cy="24729"/>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30" name="Rectangle 46"/>
            <p:cNvSpPr>
              <a:spLocks noChangeArrowheads="1"/>
            </p:cNvSpPr>
            <p:nvPr/>
          </p:nvSpPr>
          <p:spPr bwMode="auto">
            <a:xfrm>
              <a:off x="3771612" y="4072818"/>
              <a:ext cx="71249" cy="23493"/>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31" name="Rectangle 47"/>
            <p:cNvSpPr>
              <a:spLocks noChangeArrowheads="1"/>
            </p:cNvSpPr>
            <p:nvPr/>
          </p:nvSpPr>
          <p:spPr bwMode="auto">
            <a:xfrm>
              <a:off x="2300354" y="4493217"/>
              <a:ext cx="24058" cy="341265"/>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232" name="Rectangle 48"/>
            <p:cNvSpPr>
              <a:spLocks noChangeArrowheads="1"/>
            </p:cNvSpPr>
            <p:nvPr/>
          </p:nvSpPr>
          <p:spPr bwMode="auto">
            <a:xfrm>
              <a:off x="1759975" y="4493217"/>
              <a:ext cx="552408" cy="30912"/>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33" name="Freeform 49"/>
            <p:cNvSpPr>
              <a:spLocks noEditPoints="1"/>
            </p:cNvSpPr>
            <p:nvPr/>
          </p:nvSpPr>
          <p:spPr bwMode="auto">
            <a:xfrm>
              <a:off x="2401213" y="4794915"/>
              <a:ext cx="88830" cy="63060"/>
            </a:xfrm>
            <a:custGeom>
              <a:avLst/>
              <a:gdLst>
                <a:gd name="T0" fmla="*/ 77 w 96"/>
                <a:gd name="T1" fmla="*/ 25 h 51"/>
                <a:gd name="T2" fmla="*/ 96 w 96"/>
                <a:gd name="T3" fmla="*/ 25 h 51"/>
                <a:gd name="T4" fmla="*/ 96 w 96"/>
                <a:gd name="T5" fmla="*/ 32 h 51"/>
                <a:gd name="T6" fmla="*/ 77 w 96"/>
                <a:gd name="T7" fmla="*/ 32 h 51"/>
                <a:gd name="T8" fmla="*/ 77 w 96"/>
                <a:gd name="T9" fmla="*/ 25 h 51"/>
                <a:gd name="T10" fmla="*/ 84 w 96"/>
                <a:gd name="T11" fmla="*/ 51 h 51"/>
                <a:gd name="T12" fmla="*/ 0 w 96"/>
                <a:gd name="T13" fmla="*/ 25 h 51"/>
                <a:gd name="T14" fmla="*/ 84 w 96"/>
                <a:gd name="T15" fmla="*/ 0 h 51"/>
                <a:gd name="T16" fmla="*/ 84 w 96"/>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51">
                  <a:moveTo>
                    <a:pt x="77" y="25"/>
                  </a:moveTo>
                  <a:lnTo>
                    <a:pt x="96" y="25"/>
                  </a:lnTo>
                  <a:lnTo>
                    <a:pt x="96" y="32"/>
                  </a:lnTo>
                  <a:lnTo>
                    <a:pt x="77" y="32"/>
                  </a:lnTo>
                  <a:lnTo>
                    <a:pt x="77" y="25"/>
                  </a:lnTo>
                  <a:close/>
                  <a:moveTo>
                    <a:pt x="84" y="51"/>
                  </a:moveTo>
                  <a:lnTo>
                    <a:pt x="0" y="25"/>
                  </a:lnTo>
                  <a:lnTo>
                    <a:pt x="84" y="0"/>
                  </a:lnTo>
                  <a:lnTo>
                    <a:pt x="84" y="51"/>
                  </a:lnTo>
                  <a:close/>
                </a:path>
              </a:pathLst>
            </a:custGeom>
            <a:solidFill>
              <a:srgbClr val="FF0000"/>
            </a:solidFill>
            <a:ln w="0">
              <a:solidFill>
                <a:srgbClr val="FF000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grpSp>
          <p:nvGrpSpPr>
            <p:cNvPr id="234" name="Group 233"/>
            <p:cNvGrpSpPr/>
            <p:nvPr/>
          </p:nvGrpSpPr>
          <p:grpSpPr>
            <a:xfrm>
              <a:off x="4554421" y="3824231"/>
              <a:ext cx="397882" cy="327720"/>
              <a:chOff x="3966325" y="4191000"/>
              <a:chExt cx="531681" cy="327720"/>
            </a:xfrm>
          </p:grpSpPr>
          <p:sp>
            <p:nvSpPr>
              <p:cNvPr id="275" name="Freeform 274"/>
              <p:cNvSpPr>
                <a:spLocks noEditPoints="1"/>
              </p:cNvSpPr>
              <p:nvPr/>
            </p:nvSpPr>
            <p:spPr bwMode="auto">
              <a:xfrm>
                <a:off x="3998473" y="4191000"/>
                <a:ext cx="484694" cy="327720"/>
              </a:xfrm>
              <a:custGeom>
                <a:avLst/>
                <a:gdLst>
                  <a:gd name="T0" fmla="*/ 0 w 392"/>
                  <a:gd name="T1" fmla="*/ 417 h 449"/>
                  <a:gd name="T2" fmla="*/ 0 w 392"/>
                  <a:gd name="T3" fmla="*/ 372 h 449"/>
                  <a:gd name="T4" fmla="*/ 7 w 392"/>
                  <a:gd name="T5" fmla="*/ 346 h 449"/>
                  <a:gd name="T6" fmla="*/ 7 w 392"/>
                  <a:gd name="T7" fmla="*/ 340 h 449"/>
                  <a:gd name="T8" fmla="*/ 0 w 392"/>
                  <a:gd name="T9" fmla="*/ 314 h 449"/>
                  <a:gd name="T10" fmla="*/ 0 w 392"/>
                  <a:gd name="T11" fmla="*/ 263 h 449"/>
                  <a:gd name="T12" fmla="*/ 0 w 392"/>
                  <a:gd name="T13" fmla="*/ 218 h 449"/>
                  <a:gd name="T14" fmla="*/ 7 w 392"/>
                  <a:gd name="T15" fmla="*/ 192 h 449"/>
                  <a:gd name="T16" fmla="*/ 7 w 392"/>
                  <a:gd name="T17" fmla="*/ 186 h 449"/>
                  <a:gd name="T18" fmla="*/ 0 w 392"/>
                  <a:gd name="T19" fmla="*/ 160 h 449"/>
                  <a:gd name="T20" fmla="*/ 0 w 392"/>
                  <a:gd name="T21" fmla="*/ 109 h 449"/>
                  <a:gd name="T22" fmla="*/ 0 w 392"/>
                  <a:gd name="T23" fmla="*/ 64 h 449"/>
                  <a:gd name="T24" fmla="*/ 7 w 392"/>
                  <a:gd name="T25" fmla="*/ 38 h 449"/>
                  <a:gd name="T26" fmla="*/ 7 w 392"/>
                  <a:gd name="T27" fmla="*/ 32 h 449"/>
                  <a:gd name="T28" fmla="*/ 13 w 392"/>
                  <a:gd name="T29" fmla="*/ 6 h 449"/>
                  <a:gd name="T30" fmla="*/ 39 w 392"/>
                  <a:gd name="T31" fmla="*/ 0 h 449"/>
                  <a:gd name="T32" fmla="*/ 64 w 392"/>
                  <a:gd name="T33" fmla="*/ 6 h 449"/>
                  <a:gd name="T34" fmla="*/ 71 w 392"/>
                  <a:gd name="T35" fmla="*/ 6 h 449"/>
                  <a:gd name="T36" fmla="*/ 96 w 392"/>
                  <a:gd name="T37" fmla="*/ 0 h 449"/>
                  <a:gd name="T38" fmla="*/ 148 w 392"/>
                  <a:gd name="T39" fmla="*/ 0 h 449"/>
                  <a:gd name="T40" fmla="*/ 193 w 392"/>
                  <a:gd name="T41" fmla="*/ 0 h 449"/>
                  <a:gd name="T42" fmla="*/ 218 w 392"/>
                  <a:gd name="T43" fmla="*/ 6 h 449"/>
                  <a:gd name="T44" fmla="*/ 225 w 392"/>
                  <a:gd name="T45" fmla="*/ 6 h 449"/>
                  <a:gd name="T46" fmla="*/ 250 w 392"/>
                  <a:gd name="T47" fmla="*/ 0 h 449"/>
                  <a:gd name="T48" fmla="*/ 302 w 392"/>
                  <a:gd name="T49" fmla="*/ 0 h 449"/>
                  <a:gd name="T50" fmla="*/ 347 w 392"/>
                  <a:gd name="T51" fmla="*/ 0 h 449"/>
                  <a:gd name="T52" fmla="*/ 372 w 392"/>
                  <a:gd name="T53" fmla="*/ 6 h 449"/>
                  <a:gd name="T54" fmla="*/ 392 w 392"/>
                  <a:gd name="T55" fmla="*/ 12 h 449"/>
                  <a:gd name="T56" fmla="*/ 392 w 392"/>
                  <a:gd name="T57" fmla="*/ 19 h 449"/>
                  <a:gd name="T58" fmla="*/ 392 w 392"/>
                  <a:gd name="T59" fmla="*/ 64 h 449"/>
                  <a:gd name="T60" fmla="*/ 385 w 392"/>
                  <a:gd name="T61" fmla="*/ 89 h 449"/>
                  <a:gd name="T62" fmla="*/ 385 w 392"/>
                  <a:gd name="T63" fmla="*/ 96 h 449"/>
                  <a:gd name="T64" fmla="*/ 392 w 392"/>
                  <a:gd name="T65" fmla="*/ 122 h 449"/>
                  <a:gd name="T66" fmla="*/ 392 w 392"/>
                  <a:gd name="T67" fmla="*/ 173 h 449"/>
                  <a:gd name="T68" fmla="*/ 392 w 392"/>
                  <a:gd name="T69" fmla="*/ 218 h 449"/>
                  <a:gd name="T70" fmla="*/ 385 w 392"/>
                  <a:gd name="T71" fmla="*/ 243 h 449"/>
                  <a:gd name="T72" fmla="*/ 385 w 392"/>
                  <a:gd name="T73" fmla="*/ 250 h 449"/>
                  <a:gd name="T74" fmla="*/ 392 w 392"/>
                  <a:gd name="T75" fmla="*/ 276 h 449"/>
                  <a:gd name="T76" fmla="*/ 392 w 392"/>
                  <a:gd name="T77" fmla="*/ 327 h 449"/>
                  <a:gd name="T78" fmla="*/ 392 w 392"/>
                  <a:gd name="T79" fmla="*/ 372 h 449"/>
                  <a:gd name="T80" fmla="*/ 385 w 392"/>
                  <a:gd name="T81" fmla="*/ 398 h 449"/>
                  <a:gd name="T82" fmla="*/ 385 w 392"/>
                  <a:gd name="T83" fmla="*/ 404 h 449"/>
                  <a:gd name="T84" fmla="*/ 379 w 392"/>
                  <a:gd name="T85" fmla="*/ 442 h 449"/>
                  <a:gd name="T86" fmla="*/ 353 w 392"/>
                  <a:gd name="T87" fmla="*/ 449 h 449"/>
                  <a:gd name="T88" fmla="*/ 327 w 392"/>
                  <a:gd name="T89" fmla="*/ 442 h 449"/>
                  <a:gd name="T90" fmla="*/ 321 w 392"/>
                  <a:gd name="T91" fmla="*/ 442 h 449"/>
                  <a:gd name="T92" fmla="*/ 295 w 392"/>
                  <a:gd name="T93" fmla="*/ 449 h 449"/>
                  <a:gd name="T94" fmla="*/ 244 w 392"/>
                  <a:gd name="T95" fmla="*/ 449 h 449"/>
                  <a:gd name="T96" fmla="*/ 199 w 392"/>
                  <a:gd name="T97" fmla="*/ 449 h 449"/>
                  <a:gd name="T98" fmla="*/ 173 w 392"/>
                  <a:gd name="T99" fmla="*/ 442 h 449"/>
                  <a:gd name="T100" fmla="*/ 167 w 392"/>
                  <a:gd name="T101" fmla="*/ 442 h 449"/>
                  <a:gd name="T102" fmla="*/ 141 w 392"/>
                  <a:gd name="T103" fmla="*/ 449 h 449"/>
                  <a:gd name="T104" fmla="*/ 90 w 392"/>
                  <a:gd name="T105" fmla="*/ 449 h 449"/>
                  <a:gd name="T106" fmla="*/ 45 w 392"/>
                  <a:gd name="T107" fmla="*/ 449 h 449"/>
                  <a:gd name="T108" fmla="*/ 19 w 392"/>
                  <a:gd name="T109" fmla="*/ 442 h 449"/>
                  <a:gd name="T110" fmla="*/ 13 w 392"/>
                  <a:gd name="T111" fmla="*/ 442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2" h="449">
                    <a:moveTo>
                      <a:pt x="0" y="442"/>
                    </a:moveTo>
                    <a:lnTo>
                      <a:pt x="0" y="423"/>
                    </a:lnTo>
                    <a:lnTo>
                      <a:pt x="7" y="423"/>
                    </a:lnTo>
                    <a:lnTo>
                      <a:pt x="7" y="442"/>
                    </a:lnTo>
                    <a:lnTo>
                      <a:pt x="0" y="442"/>
                    </a:lnTo>
                    <a:close/>
                    <a:moveTo>
                      <a:pt x="0" y="417"/>
                    </a:moveTo>
                    <a:lnTo>
                      <a:pt x="0" y="398"/>
                    </a:lnTo>
                    <a:lnTo>
                      <a:pt x="7" y="398"/>
                    </a:lnTo>
                    <a:lnTo>
                      <a:pt x="7" y="417"/>
                    </a:lnTo>
                    <a:lnTo>
                      <a:pt x="0" y="417"/>
                    </a:lnTo>
                    <a:close/>
                    <a:moveTo>
                      <a:pt x="0" y="391"/>
                    </a:moveTo>
                    <a:lnTo>
                      <a:pt x="0" y="372"/>
                    </a:lnTo>
                    <a:lnTo>
                      <a:pt x="7" y="372"/>
                    </a:lnTo>
                    <a:lnTo>
                      <a:pt x="7" y="391"/>
                    </a:lnTo>
                    <a:lnTo>
                      <a:pt x="0" y="391"/>
                    </a:lnTo>
                    <a:close/>
                    <a:moveTo>
                      <a:pt x="0" y="365"/>
                    </a:moveTo>
                    <a:lnTo>
                      <a:pt x="0" y="346"/>
                    </a:lnTo>
                    <a:lnTo>
                      <a:pt x="7" y="346"/>
                    </a:lnTo>
                    <a:lnTo>
                      <a:pt x="7" y="365"/>
                    </a:lnTo>
                    <a:lnTo>
                      <a:pt x="0" y="365"/>
                    </a:lnTo>
                    <a:close/>
                    <a:moveTo>
                      <a:pt x="0" y="340"/>
                    </a:moveTo>
                    <a:lnTo>
                      <a:pt x="0" y="321"/>
                    </a:lnTo>
                    <a:lnTo>
                      <a:pt x="7" y="321"/>
                    </a:lnTo>
                    <a:lnTo>
                      <a:pt x="7" y="340"/>
                    </a:lnTo>
                    <a:lnTo>
                      <a:pt x="0" y="340"/>
                    </a:lnTo>
                    <a:close/>
                    <a:moveTo>
                      <a:pt x="0" y="314"/>
                    </a:moveTo>
                    <a:lnTo>
                      <a:pt x="0" y="295"/>
                    </a:lnTo>
                    <a:lnTo>
                      <a:pt x="7" y="295"/>
                    </a:lnTo>
                    <a:lnTo>
                      <a:pt x="7" y="314"/>
                    </a:lnTo>
                    <a:lnTo>
                      <a:pt x="0" y="314"/>
                    </a:lnTo>
                    <a:close/>
                    <a:moveTo>
                      <a:pt x="0" y="288"/>
                    </a:moveTo>
                    <a:lnTo>
                      <a:pt x="0" y="269"/>
                    </a:lnTo>
                    <a:lnTo>
                      <a:pt x="7" y="269"/>
                    </a:lnTo>
                    <a:lnTo>
                      <a:pt x="7" y="288"/>
                    </a:lnTo>
                    <a:lnTo>
                      <a:pt x="0" y="288"/>
                    </a:lnTo>
                    <a:close/>
                    <a:moveTo>
                      <a:pt x="0" y="263"/>
                    </a:moveTo>
                    <a:lnTo>
                      <a:pt x="0" y="243"/>
                    </a:lnTo>
                    <a:lnTo>
                      <a:pt x="7" y="243"/>
                    </a:lnTo>
                    <a:lnTo>
                      <a:pt x="7" y="263"/>
                    </a:lnTo>
                    <a:lnTo>
                      <a:pt x="0" y="263"/>
                    </a:lnTo>
                    <a:close/>
                    <a:moveTo>
                      <a:pt x="0" y="237"/>
                    </a:moveTo>
                    <a:lnTo>
                      <a:pt x="0" y="218"/>
                    </a:lnTo>
                    <a:lnTo>
                      <a:pt x="7" y="218"/>
                    </a:lnTo>
                    <a:lnTo>
                      <a:pt x="7" y="237"/>
                    </a:lnTo>
                    <a:lnTo>
                      <a:pt x="0" y="237"/>
                    </a:lnTo>
                    <a:close/>
                    <a:moveTo>
                      <a:pt x="0" y="211"/>
                    </a:moveTo>
                    <a:lnTo>
                      <a:pt x="0" y="192"/>
                    </a:lnTo>
                    <a:lnTo>
                      <a:pt x="7" y="192"/>
                    </a:lnTo>
                    <a:lnTo>
                      <a:pt x="7" y="211"/>
                    </a:lnTo>
                    <a:lnTo>
                      <a:pt x="0" y="211"/>
                    </a:lnTo>
                    <a:close/>
                    <a:moveTo>
                      <a:pt x="0" y="186"/>
                    </a:moveTo>
                    <a:lnTo>
                      <a:pt x="0" y="166"/>
                    </a:lnTo>
                    <a:lnTo>
                      <a:pt x="7" y="166"/>
                    </a:lnTo>
                    <a:lnTo>
                      <a:pt x="7" y="186"/>
                    </a:lnTo>
                    <a:lnTo>
                      <a:pt x="0" y="186"/>
                    </a:lnTo>
                    <a:close/>
                    <a:moveTo>
                      <a:pt x="0" y="160"/>
                    </a:moveTo>
                    <a:lnTo>
                      <a:pt x="0" y="141"/>
                    </a:lnTo>
                    <a:lnTo>
                      <a:pt x="7" y="141"/>
                    </a:lnTo>
                    <a:lnTo>
                      <a:pt x="7" y="160"/>
                    </a:lnTo>
                    <a:lnTo>
                      <a:pt x="0" y="160"/>
                    </a:lnTo>
                    <a:close/>
                    <a:moveTo>
                      <a:pt x="0" y="134"/>
                    </a:moveTo>
                    <a:lnTo>
                      <a:pt x="0" y="115"/>
                    </a:lnTo>
                    <a:lnTo>
                      <a:pt x="7" y="115"/>
                    </a:lnTo>
                    <a:lnTo>
                      <a:pt x="7" y="134"/>
                    </a:lnTo>
                    <a:lnTo>
                      <a:pt x="0" y="134"/>
                    </a:lnTo>
                    <a:close/>
                    <a:moveTo>
                      <a:pt x="0" y="109"/>
                    </a:moveTo>
                    <a:lnTo>
                      <a:pt x="0" y="89"/>
                    </a:lnTo>
                    <a:lnTo>
                      <a:pt x="7" y="89"/>
                    </a:lnTo>
                    <a:lnTo>
                      <a:pt x="7" y="109"/>
                    </a:lnTo>
                    <a:lnTo>
                      <a:pt x="0" y="109"/>
                    </a:lnTo>
                    <a:close/>
                    <a:moveTo>
                      <a:pt x="0" y="83"/>
                    </a:moveTo>
                    <a:lnTo>
                      <a:pt x="0" y="64"/>
                    </a:lnTo>
                    <a:lnTo>
                      <a:pt x="7" y="64"/>
                    </a:lnTo>
                    <a:lnTo>
                      <a:pt x="7" y="83"/>
                    </a:lnTo>
                    <a:lnTo>
                      <a:pt x="0" y="83"/>
                    </a:lnTo>
                    <a:close/>
                    <a:moveTo>
                      <a:pt x="0" y="57"/>
                    </a:moveTo>
                    <a:lnTo>
                      <a:pt x="0" y="38"/>
                    </a:lnTo>
                    <a:lnTo>
                      <a:pt x="7" y="38"/>
                    </a:lnTo>
                    <a:lnTo>
                      <a:pt x="7" y="57"/>
                    </a:lnTo>
                    <a:lnTo>
                      <a:pt x="0" y="57"/>
                    </a:lnTo>
                    <a:close/>
                    <a:moveTo>
                      <a:pt x="0" y="32"/>
                    </a:moveTo>
                    <a:lnTo>
                      <a:pt x="0" y="12"/>
                    </a:lnTo>
                    <a:lnTo>
                      <a:pt x="7" y="12"/>
                    </a:lnTo>
                    <a:lnTo>
                      <a:pt x="7" y="32"/>
                    </a:lnTo>
                    <a:lnTo>
                      <a:pt x="0" y="32"/>
                    </a:lnTo>
                    <a:close/>
                    <a:moveTo>
                      <a:pt x="0" y="6"/>
                    </a:moveTo>
                    <a:lnTo>
                      <a:pt x="0" y="0"/>
                    </a:lnTo>
                    <a:lnTo>
                      <a:pt x="0" y="0"/>
                    </a:lnTo>
                    <a:lnTo>
                      <a:pt x="13" y="0"/>
                    </a:lnTo>
                    <a:lnTo>
                      <a:pt x="13" y="6"/>
                    </a:lnTo>
                    <a:lnTo>
                      <a:pt x="0" y="6"/>
                    </a:lnTo>
                    <a:lnTo>
                      <a:pt x="7" y="0"/>
                    </a:lnTo>
                    <a:lnTo>
                      <a:pt x="7" y="6"/>
                    </a:lnTo>
                    <a:lnTo>
                      <a:pt x="0" y="6"/>
                    </a:lnTo>
                    <a:close/>
                    <a:moveTo>
                      <a:pt x="19" y="0"/>
                    </a:moveTo>
                    <a:lnTo>
                      <a:pt x="39" y="0"/>
                    </a:lnTo>
                    <a:lnTo>
                      <a:pt x="39" y="6"/>
                    </a:lnTo>
                    <a:lnTo>
                      <a:pt x="19" y="6"/>
                    </a:lnTo>
                    <a:lnTo>
                      <a:pt x="19" y="0"/>
                    </a:lnTo>
                    <a:close/>
                    <a:moveTo>
                      <a:pt x="45" y="0"/>
                    </a:moveTo>
                    <a:lnTo>
                      <a:pt x="64" y="0"/>
                    </a:lnTo>
                    <a:lnTo>
                      <a:pt x="64" y="6"/>
                    </a:lnTo>
                    <a:lnTo>
                      <a:pt x="45" y="6"/>
                    </a:lnTo>
                    <a:lnTo>
                      <a:pt x="45" y="0"/>
                    </a:lnTo>
                    <a:close/>
                    <a:moveTo>
                      <a:pt x="71" y="0"/>
                    </a:moveTo>
                    <a:lnTo>
                      <a:pt x="90" y="0"/>
                    </a:lnTo>
                    <a:lnTo>
                      <a:pt x="90" y="6"/>
                    </a:lnTo>
                    <a:lnTo>
                      <a:pt x="71" y="6"/>
                    </a:lnTo>
                    <a:lnTo>
                      <a:pt x="71" y="0"/>
                    </a:lnTo>
                    <a:close/>
                    <a:moveTo>
                      <a:pt x="96" y="0"/>
                    </a:moveTo>
                    <a:lnTo>
                      <a:pt x="116" y="0"/>
                    </a:lnTo>
                    <a:lnTo>
                      <a:pt x="116" y="6"/>
                    </a:lnTo>
                    <a:lnTo>
                      <a:pt x="96" y="6"/>
                    </a:lnTo>
                    <a:lnTo>
                      <a:pt x="96" y="0"/>
                    </a:lnTo>
                    <a:close/>
                    <a:moveTo>
                      <a:pt x="122" y="0"/>
                    </a:moveTo>
                    <a:lnTo>
                      <a:pt x="141" y="0"/>
                    </a:lnTo>
                    <a:lnTo>
                      <a:pt x="141" y="6"/>
                    </a:lnTo>
                    <a:lnTo>
                      <a:pt x="122" y="6"/>
                    </a:lnTo>
                    <a:lnTo>
                      <a:pt x="122" y="0"/>
                    </a:lnTo>
                    <a:close/>
                    <a:moveTo>
                      <a:pt x="148" y="0"/>
                    </a:moveTo>
                    <a:lnTo>
                      <a:pt x="167" y="0"/>
                    </a:lnTo>
                    <a:lnTo>
                      <a:pt x="167" y="6"/>
                    </a:lnTo>
                    <a:lnTo>
                      <a:pt x="148" y="6"/>
                    </a:lnTo>
                    <a:lnTo>
                      <a:pt x="148" y="0"/>
                    </a:lnTo>
                    <a:close/>
                    <a:moveTo>
                      <a:pt x="173" y="0"/>
                    </a:moveTo>
                    <a:lnTo>
                      <a:pt x="193" y="0"/>
                    </a:lnTo>
                    <a:lnTo>
                      <a:pt x="193" y="6"/>
                    </a:lnTo>
                    <a:lnTo>
                      <a:pt x="173" y="6"/>
                    </a:lnTo>
                    <a:lnTo>
                      <a:pt x="173" y="0"/>
                    </a:lnTo>
                    <a:close/>
                    <a:moveTo>
                      <a:pt x="199" y="0"/>
                    </a:moveTo>
                    <a:lnTo>
                      <a:pt x="218" y="0"/>
                    </a:lnTo>
                    <a:lnTo>
                      <a:pt x="218" y="6"/>
                    </a:lnTo>
                    <a:lnTo>
                      <a:pt x="199" y="6"/>
                    </a:lnTo>
                    <a:lnTo>
                      <a:pt x="199" y="0"/>
                    </a:lnTo>
                    <a:close/>
                    <a:moveTo>
                      <a:pt x="225" y="0"/>
                    </a:moveTo>
                    <a:lnTo>
                      <a:pt x="244" y="0"/>
                    </a:lnTo>
                    <a:lnTo>
                      <a:pt x="244" y="6"/>
                    </a:lnTo>
                    <a:lnTo>
                      <a:pt x="225" y="6"/>
                    </a:lnTo>
                    <a:lnTo>
                      <a:pt x="225" y="0"/>
                    </a:lnTo>
                    <a:close/>
                    <a:moveTo>
                      <a:pt x="250" y="0"/>
                    </a:moveTo>
                    <a:lnTo>
                      <a:pt x="270" y="0"/>
                    </a:lnTo>
                    <a:lnTo>
                      <a:pt x="270" y="6"/>
                    </a:lnTo>
                    <a:lnTo>
                      <a:pt x="250" y="6"/>
                    </a:lnTo>
                    <a:lnTo>
                      <a:pt x="250" y="0"/>
                    </a:lnTo>
                    <a:close/>
                    <a:moveTo>
                      <a:pt x="276" y="0"/>
                    </a:moveTo>
                    <a:lnTo>
                      <a:pt x="295" y="0"/>
                    </a:lnTo>
                    <a:lnTo>
                      <a:pt x="295" y="6"/>
                    </a:lnTo>
                    <a:lnTo>
                      <a:pt x="276" y="6"/>
                    </a:lnTo>
                    <a:lnTo>
                      <a:pt x="276" y="0"/>
                    </a:lnTo>
                    <a:close/>
                    <a:moveTo>
                      <a:pt x="302" y="0"/>
                    </a:moveTo>
                    <a:lnTo>
                      <a:pt x="321" y="0"/>
                    </a:lnTo>
                    <a:lnTo>
                      <a:pt x="321" y="6"/>
                    </a:lnTo>
                    <a:lnTo>
                      <a:pt x="302" y="6"/>
                    </a:lnTo>
                    <a:lnTo>
                      <a:pt x="302" y="0"/>
                    </a:lnTo>
                    <a:close/>
                    <a:moveTo>
                      <a:pt x="327" y="0"/>
                    </a:moveTo>
                    <a:lnTo>
                      <a:pt x="347" y="0"/>
                    </a:lnTo>
                    <a:lnTo>
                      <a:pt x="347" y="6"/>
                    </a:lnTo>
                    <a:lnTo>
                      <a:pt x="327" y="6"/>
                    </a:lnTo>
                    <a:lnTo>
                      <a:pt x="327" y="0"/>
                    </a:lnTo>
                    <a:close/>
                    <a:moveTo>
                      <a:pt x="353" y="0"/>
                    </a:moveTo>
                    <a:lnTo>
                      <a:pt x="372" y="0"/>
                    </a:lnTo>
                    <a:lnTo>
                      <a:pt x="372" y="6"/>
                    </a:lnTo>
                    <a:lnTo>
                      <a:pt x="353" y="6"/>
                    </a:lnTo>
                    <a:lnTo>
                      <a:pt x="353" y="0"/>
                    </a:lnTo>
                    <a:close/>
                    <a:moveTo>
                      <a:pt x="379" y="0"/>
                    </a:moveTo>
                    <a:lnTo>
                      <a:pt x="385" y="0"/>
                    </a:lnTo>
                    <a:lnTo>
                      <a:pt x="392" y="0"/>
                    </a:lnTo>
                    <a:lnTo>
                      <a:pt x="392" y="12"/>
                    </a:lnTo>
                    <a:lnTo>
                      <a:pt x="385" y="12"/>
                    </a:lnTo>
                    <a:lnTo>
                      <a:pt x="385" y="0"/>
                    </a:lnTo>
                    <a:lnTo>
                      <a:pt x="385" y="6"/>
                    </a:lnTo>
                    <a:lnTo>
                      <a:pt x="379" y="6"/>
                    </a:lnTo>
                    <a:lnTo>
                      <a:pt x="379" y="0"/>
                    </a:lnTo>
                    <a:close/>
                    <a:moveTo>
                      <a:pt x="392" y="19"/>
                    </a:moveTo>
                    <a:lnTo>
                      <a:pt x="392" y="38"/>
                    </a:lnTo>
                    <a:lnTo>
                      <a:pt x="385" y="38"/>
                    </a:lnTo>
                    <a:lnTo>
                      <a:pt x="385" y="19"/>
                    </a:lnTo>
                    <a:lnTo>
                      <a:pt x="392" y="19"/>
                    </a:lnTo>
                    <a:close/>
                    <a:moveTo>
                      <a:pt x="392" y="44"/>
                    </a:moveTo>
                    <a:lnTo>
                      <a:pt x="392" y="64"/>
                    </a:lnTo>
                    <a:lnTo>
                      <a:pt x="385" y="64"/>
                    </a:lnTo>
                    <a:lnTo>
                      <a:pt x="385" y="44"/>
                    </a:lnTo>
                    <a:lnTo>
                      <a:pt x="392" y="44"/>
                    </a:lnTo>
                    <a:close/>
                    <a:moveTo>
                      <a:pt x="392" y="70"/>
                    </a:moveTo>
                    <a:lnTo>
                      <a:pt x="392" y="89"/>
                    </a:lnTo>
                    <a:lnTo>
                      <a:pt x="385" y="89"/>
                    </a:lnTo>
                    <a:lnTo>
                      <a:pt x="385" y="70"/>
                    </a:lnTo>
                    <a:lnTo>
                      <a:pt x="392" y="70"/>
                    </a:lnTo>
                    <a:close/>
                    <a:moveTo>
                      <a:pt x="392" y="96"/>
                    </a:moveTo>
                    <a:lnTo>
                      <a:pt x="392" y="115"/>
                    </a:lnTo>
                    <a:lnTo>
                      <a:pt x="385" y="115"/>
                    </a:lnTo>
                    <a:lnTo>
                      <a:pt x="385" y="96"/>
                    </a:lnTo>
                    <a:lnTo>
                      <a:pt x="392" y="96"/>
                    </a:lnTo>
                    <a:close/>
                    <a:moveTo>
                      <a:pt x="392" y="122"/>
                    </a:moveTo>
                    <a:lnTo>
                      <a:pt x="392" y="141"/>
                    </a:lnTo>
                    <a:lnTo>
                      <a:pt x="385" y="141"/>
                    </a:lnTo>
                    <a:lnTo>
                      <a:pt x="385" y="122"/>
                    </a:lnTo>
                    <a:lnTo>
                      <a:pt x="392" y="122"/>
                    </a:lnTo>
                    <a:close/>
                    <a:moveTo>
                      <a:pt x="392" y="147"/>
                    </a:moveTo>
                    <a:lnTo>
                      <a:pt x="392" y="166"/>
                    </a:lnTo>
                    <a:lnTo>
                      <a:pt x="385" y="166"/>
                    </a:lnTo>
                    <a:lnTo>
                      <a:pt x="385" y="147"/>
                    </a:lnTo>
                    <a:lnTo>
                      <a:pt x="392" y="147"/>
                    </a:lnTo>
                    <a:close/>
                    <a:moveTo>
                      <a:pt x="392" y="173"/>
                    </a:moveTo>
                    <a:lnTo>
                      <a:pt x="392" y="192"/>
                    </a:lnTo>
                    <a:lnTo>
                      <a:pt x="385" y="192"/>
                    </a:lnTo>
                    <a:lnTo>
                      <a:pt x="385" y="173"/>
                    </a:lnTo>
                    <a:lnTo>
                      <a:pt x="392" y="173"/>
                    </a:lnTo>
                    <a:close/>
                    <a:moveTo>
                      <a:pt x="392" y="199"/>
                    </a:moveTo>
                    <a:lnTo>
                      <a:pt x="392" y="218"/>
                    </a:lnTo>
                    <a:lnTo>
                      <a:pt x="385" y="218"/>
                    </a:lnTo>
                    <a:lnTo>
                      <a:pt x="385" y="199"/>
                    </a:lnTo>
                    <a:lnTo>
                      <a:pt x="392" y="199"/>
                    </a:lnTo>
                    <a:close/>
                    <a:moveTo>
                      <a:pt x="392" y="224"/>
                    </a:moveTo>
                    <a:lnTo>
                      <a:pt x="392" y="243"/>
                    </a:lnTo>
                    <a:lnTo>
                      <a:pt x="385" y="243"/>
                    </a:lnTo>
                    <a:lnTo>
                      <a:pt x="385" y="224"/>
                    </a:lnTo>
                    <a:lnTo>
                      <a:pt x="392" y="224"/>
                    </a:lnTo>
                    <a:close/>
                    <a:moveTo>
                      <a:pt x="392" y="250"/>
                    </a:moveTo>
                    <a:lnTo>
                      <a:pt x="392" y="269"/>
                    </a:lnTo>
                    <a:lnTo>
                      <a:pt x="385" y="269"/>
                    </a:lnTo>
                    <a:lnTo>
                      <a:pt x="385" y="250"/>
                    </a:lnTo>
                    <a:lnTo>
                      <a:pt x="392" y="250"/>
                    </a:lnTo>
                    <a:close/>
                    <a:moveTo>
                      <a:pt x="392" y="276"/>
                    </a:moveTo>
                    <a:lnTo>
                      <a:pt x="392" y="295"/>
                    </a:lnTo>
                    <a:lnTo>
                      <a:pt x="385" y="295"/>
                    </a:lnTo>
                    <a:lnTo>
                      <a:pt x="385" y="276"/>
                    </a:lnTo>
                    <a:lnTo>
                      <a:pt x="392" y="276"/>
                    </a:lnTo>
                    <a:close/>
                    <a:moveTo>
                      <a:pt x="392" y="301"/>
                    </a:moveTo>
                    <a:lnTo>
                      <a:pt x="392" y="321"/>
                    </a:lnTo>
                    <a:lnTo>
                      <a:pt x="385" y="321"/>
                    </a:lnTo>
                    <a:lnTo>
                      <a:pt x="385" y="301"/>
                    </a:lnTo>
                    <a:lnTo>
                      <a:pt x="392" y="301"/>
                    </a:lnTo>
                    <a:close/>
                    <a:moveTo>
                      <a:pt x="392" y="327"/>
                    </a:moveTo>
                    <a:lnTo>
                      <a:pt x="392" y="346"/>
                    </a:lnTo>
                    <a:lnTo>
                      <a:pt x="385" y="346"/>
                    </a:lnTo>
                    <a:lnTo>
                      <a:pt x="385" y="327"/>
                    </a:lnTo>
                    <a:lnTo>
                      <a:pt x="392" y="327"/>
                    </a:lnTo>
                    <a:close/>
                    <a:moveTo>
                      <a:pt x="392" y="353"/>
                    </a:moveTo>
                    <a:lnTo>
                      <a:pt x="392" y="372"/>
                    </a:lnTo>
                    <a:lnTo>
                      <a:pt x="385" y="372"/>
                    </a:lnTo>
                    <a:lnTo>
                      <a:pt x="385" y="353"/>
                    </a:lnTo>
                    <a:lnTo>
                      <a:pt x="392" y="353"/>
                    </a:lnTo>
                    <a:close/>
                    <a:moveTo>
                      <a:pt x="392" y="378"/>
                    </a:moveTo>
                    <a:lnTo>
                      <a:pt x="392" y="398"/>
                    </a:lnTo>
                    <a:lnTo>
                      <a:pt x="385" y="398"/>
                    </a:lnTo>
                    <a:lnTo>
                      <a:pt x="385" y="378"/>
                    </a:lnTo>
                    <a:lnTo>
                      <a:pt x="392" y="378"/>
                    </a:lnTo>
                    <a:close/>
                    <a:moveTo>
                      <a:pt x="392" y="404"/>
                    </a:moveTo>
                    <a:lnTo>
                      <a:pt x="392" y="423"/>
                    </a:lnTo>
                    <a:lnTo>
                      <a:pt x="385" y="423"/>
                    </a:lnTo>
                    <a:lnTo>
                      <a:pt x="385" y="404"/>
                    </a:lnTo>
                    <a:lnTo>
                      <a:pt x="392" y="404"/>
                    </a:lnTo>
                    <a:close/>
                    <a:moveTo>
                      <a:pt x="392" y="430"/>
                    </a:moveTo>
                    <a:lnTo>
                      <a:pt x="392" y="442"/>
                    </a:lnTo>
                    <a:lnTo>
                      <a:pt x="385" y="449"/>
                    </a:lnTo>
                    <a:lnTo>
                      <a:pt x="379" y="449"/>
                    </a:lnTo>
                    <a:lnTo>
                      <a:pt x="379" y="442"/>
                    </a:lnTo>
                    <a:lnTo>
                      <a:pt x="385" y="442"/>
                    </a:lnTo>
                    <a:lnTo>
                      <a:pt x="385" y="442"/>
                    </a:lnTo>
                    <a:lnTo>
                      <a:pt x="385" y="430"/>
                    </a:lnTo>
                    <a:lnTo>
                      <a:pt x="392" y="430"/>
                    </a:lnTo>
                    <a:close/>
                    <a:moveTo>
                      <a:pt x="372" y="449"/>
                    </a:moveTo>
                    <a:lnTo>
                      <a:pt x="353" y="449"/>
                    </a:lnTo>
                    <a:lnTo>
                      <a:pt x="353" y="442"/>
                    </a:lnTo>
                    <a:lnTo>
                      <a:pt x="372" y="442"/>
                    </a:lnTo>
                    <a:lnTo>
                      <a:pt x="372" y="449"/>
                    </a:lnTo>
                    <a:close/>
                    <a:moveTo>
                      <a:pt x="347" y="449"/>
                    </a:moveTo>
                    <a:lnTo>
                      <a:pt x="327" y="449"/>
                    </a:lnTo>
                    <a:lnTo>
                      <a:pt x="327" y="442"/>
                    </a:lnTo>
                    <a:lnTo>
                      <a:pt x="347" y="442"/>
                    </a:lnTo>
                    <a:lnTo>
                      <a:pt x="347" y="449"/>
                    </a:lnTo>
                    <a:close/>
                    <a:moveTo>
                      <a:pt x="321" y="449"/>
                    </a:moveTo>
                    <a:lnTo>
                      <a:pt x="302" y="449"/>
                    </a:lnTo>
                    <a:lnTo>
                      <a:pt x="302" y="442"/>
                    </a:lnTo>
                    <a:lnTo>
                      <a:pt x="321" y="442"/>
                    </a:lnTo>
                    <a:lnTo>
                      <a:pt x="321" y="449"/>
                    </a:lnTo>
                    <a:close/>
                    <a:moveTo>
                      <a:pt x="295" y="449"/>
                    </a:moveTo>
                    <a:lnTo>
                      <a:pt x="276" y="449"/>
                    </a:lnTo>
                    <a:lnTo>
                      <a:pt x="276" y="442"/>
                    </a:lnTo>
                    <a:lnTo>
                      <a:pt x="295" y="442"/>
                    </a:lnTo>
                    <a:lnTo>
                      <a:pt x="295" y="449"/>
                    </a:lnTo>
                    <a:close/>
                    <a:moveTo>
                      <a:pt x="270" y="449"/>
                    </a:moveTo>
                    <a:lnTo>
                      <a:pt x="250" y="449"/>
                    </a:lnTo>
                    <a:lnTo>
                      <a:pt x="250" y="442"/>
                    </a:lnTo>
                    <a:lnTo>
                      <a:pt x="270" y="442"/>
                    </a:lnTo>
                    <a:lnTo>
                      <a:pt x="270" y="449"/>
                    </a:lnTo>
                    <a:close/>
                    <a:moveTo>
                      <a:pt x="244" y="449"/>
                    </a:moveTo>
                    <a:lnTo>
                      <a:pt x="225" y="449"/>
                    </a:lnTo>
                    <a:lnTo>
                      <a:pt x="225" y="442"/>
                    </a:lnTo>
                    <a:lnTo>
                      <a:pt x="244" y="442"/>
                    </a:lnTo>
                    <a:lnTo>
                      <a:pt x="244" y="449"/>
                    </a:lnTo>
                    <a:close/>
                    <a:moveTo>
                      <a:pt x="218" y="449"/>
                    </a:moveTo>
                    <a:lnTo>
                      <a:pt x="199" y="449"/>
                    </a:lnTo>
                    <a:lnTo>
                      <a:pt x="199" y="442"/>
                    </a:lnTo>
                    <a:lnTo>
                      <a:pt x="218" y="442"/>
                    </a:lnTo>
                    <a:lnTo>
                      <a:pt x="218" y="449"/>
                    </a:lnTo>
                    <a:close/>
                    <a:moveTo>
                      <a:pt x="193" y="449"/>
                    </a:moveTo>
                    <a:lnTo>
                      <a:pt x="173" y="449"/>
                    </a:lnTo>
                    <a:lnTo>
                      <a:pt x="173" y="442"/>
                    </a:lnTo>
                    <a:lnTo>
                      <a:pt x="193" y="442"/>
                    </a:lnTo>
                    <a:lnTo>
                      <a:pt x="193" y="449"/>
                    </a:lnTo>
                    <a:close/>
                    <a:moveTo>
                      <a:pt x="167" y="449"/>
                    </a:moveTo>
                    <a:lnTo>
                      <a:pt x="148" y="449"/>
                    </a:lnTo>
                    <a:lnTo>
                      <a:pt x="148" y="442"/>
                    </a:lnTo>
                    <a:lnTo>
                      <a:pt x="167" y="442"/>
                    </a:lnTo>
                    <a:lnTo>
                      <a:pt x="167" y="449"/>
                    </a:lnTo>
                    <a:close/>
                    <a:moveTo>
                      <a:pt x="141" y="449"/>
                    </a:moveTo>
                    <a:lnTo>
                      <a:pt x="122" y="449"/>
                    </a:lnTo>
                    <a:lnTo>
                      <a:pt x="122" y="442"/>
                    </a:lnTo>
                    <a:lnTo>
                      <a:pt x="141" y="442"/>
                    </a:lnTo>
                    <a:lnTo>
                      <a:pt x="141" y="449"/>
                    </a:lnTo>
                    <a:close/>
                    <a:moveTo>
                      <a:pt x="116" y="449"/>
                    </a:moveTo>
                    <a:lnTo>
                      <a:pt x="96" y="449"/>
                    </a:lnTo>
                    <a:lnTo>
                      <a:pt x="96" y="442"/>
                    </a:lnTo>
                    <a:lnTo>
                      <a:pt x="116" y="442"/>
                    </a:lnTo>
                    <a:lnTo>
                      <a:pt x="116" y="449"/>
                    </a:lnTo>
                    <a:close/>
                    <a:moveTo>
                      <a:pt x="90" y="449"/>
                    </a:moveTo>
                    <a:lnTo>
                      <a:pt x="71" y="449"/>
                    </a:lnTo>
                    <a:lnTo>
                      <a:pt x="71" y="442"/>
                    </a:lnTo>
                    <a:lnTo>
                      <a:pt x="90" y="442"/>
                    </a:lnTo>
                    <a:lnTo>
                      <a:pt x="90" y="449"/>
                    </a:lnTo>
                    <a:close/>
                    <a:moveTo>
                      <a:pt x="64" y="449"/>
                    </a:moveTo>
                    <a:lnTo>
                      <a:pt x="45" y="449"/>
                    </a:lnTo>
                    <a:lnTo>
                      <a:pt x="45" y="442"/>
                    </a:lnTo>
                    <a:lnTo>
                      <a:pt x="64" y="442"/>
                    </a:lnTo>
                    <a:lnTo>
                      <a:pt x="64" y="449"/>
                    </a:lnTo>
                    <a:close/>
                    <a:moveTo>
                      <a:pt x="39" y="449"/>
                    </a:moveTo>
                    <a:lnTo>
                      <a:pt x="19" y="449"/>
                    </a:lnTo>
                    <a:lnTo>
                      <a:pt x="19" y="442"/>
                    </a:lnTo>
                    <a:lnTo>
                      <a:pt x="39" y="442"/>
                    </a:lnTo>
                    <a:lnTo>
                      <a:pt x="39" y="449"/>
                    </a:lnTo>
                    <a:close/>
                    <a:moveTo>
                      <a:pt x="13" y="449"/>
                    </a:moveTo>
                    <a:lnTo>
                      <a:pt x="0" y="449"/>
                    </a:lnTo>
                    <a:lnTo>
                      <a:pt x="0" y="442"/>
                    </a:lnTo>
                    <a:lnTo>
                      <a:pt x="13" y="442"/>
                    </a:lnTo>
                    <a:lnTo>
                      <a:pt x="13" y="449"/>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276" name="Rectangle 74"/>
              <p:cNvSpPr>
                <a:spLocks noChangeArrowheads="1"/>
              </p:cNvSpPr>
              <p:nvPr/>
            </p:nvSpPr>
            <p:spPr bwMode="auto">
              <a:xfrm>
                <a:off x="3966325" y="4439587"/>
                <a:ext cx="150850" cy="14838"/>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77" name="Rectangle 75"/>
              <p:cNvSpPr>
                <a:spLocks noChangeArrowheads="1"/>
              </p:cNvSpPr>
              <p:nvPr/>
            </p:nvSpPr>
            <p:spPr bwMode="auto">
              <a:xfrm>
                <a:off x="4102337" y="4270248"/>
                <a:ext cx="18288" cy="182880"/>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85000" lnSpcReduction="20000"/>
              </a:bodyPr>
              <a:lstStyle/>
              <a:p>
                <a:endParaRPr lang="en-US" sz="700" dirty="0"/>
              </a:p>
            </p:txBody>
          </p:sp>
          <p:sp>
            <p:nvSpPr>
              <p:cNvPr id="278" name="Rectangle 76"/>
              <p:cNvSpPr>
                <a:spLocks noChangeArrowheads="1"/>
              </p:cNvSpPr>
              <p:nvPr/>
            </p:nvSpPr>
            <p:spPr bwMode="auto">
              <a:xfrm>
                <a:off x="4165396" y="4270248"/>
                <a:ext cx="16075" cy="182880"/>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85000" lnSpcReduction="20000"/>
              </a:bodyPr>
              <a:lstStyle/>
              <a:p>
                <a:endParaRPr lang="en-US" sz="700" dirty="0"/>
              </a:p>
            </p:txBody>
          </p:sp>
          <p:sp>
            <p:nvSpPr>
              <p:cNvPr id="279" name="Rectangle 77"/>
              <p:cNvSpPr>
                <a:spLocks noChangeArrowheads="1"/>
              </p:cNvSpPr>
              <p:nvPr/>
            </p:nvSpPr>
            <p:spPr bwMode="auto">
              <a:xfrm>
                <a:off x="4172814" y="4439587"/>
                <a:ext cx="127356" cy="14838"/>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80" name="Rectangle 78"/>
              <p:cNvSpPr>
                <a:spLocks noChangeArrowheads="1"/>
              </p:cNvSpPr>
              <p:nvPr/>
            </p:nvSpPr>
            <p:spPr bwMode="auto">
              <a:xfrm>
                <a:off x="4292753" y="4270248"/>
                <a:ext cx="14838" cy="182880"/>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85000" lnSpcReduction="20000"/>
              </a:bodyPr>
              <a:lstStyle/>
              <a:p>
                <a:endParaRPr lang="en-US" sz="700" dirty="0"/>
              </a:p>
            </p:txBody>
          </p:sp>
          <p:sp>
            <p:nvSpPr>
              <p:cNvPr id="281" name="Rectangle 79"/>
              <p:cNvSpPr>
                <a:spLocks noChangeArrowheads="1"/>
              </p:cNvSpPr>
              <p:nvPr/>
            </p:nvSpPr>
            <p:spPr bwMode="auto">
              <a:xfrm>
                <a:off x="4347158" y="4270248"/>
                <a:ext cx="16075" cy="182880"/>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85000" lnSpcReduction="20000"/>
              </a:bodyPr>
              <a:lstStyle/>
              <a:p>
                <a:endParaRPr lang="en-US" sz="700" dirty="0"/>
              </a:p>
            </p:txBody>
          </p:sp>
          <p:sp>
            <p:nvSpPr>
              <p:cNvPr id="282" name="Rectangle 80"/>
              <p:cNvSpPr>
                <a:spLocks noChangeArrowheads="1"/>
              </p:cNvSpPr>
              <p:nvPr/>
            </p:nvSpPr>
            <p:spPr bwMode="auto">
              <a:xfrm>
                <a:off x="4355812" y="4439587"/>
                <a:ext cx="142194" cy="14838"/>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83" name="Freeform 81"/>
              <p:cNvSpPr>
                <a:spLocks/>
              </p:cNvSpPr>
              <p:nvPr/>
            </p:nvSpPr>
            <p:spPr bwMode="auto">
              <a:xfrm>
                <a:off x="4102337" y="4245403"/>
                <a:ext cx="79133" cy="40803"/>
              </a:xfrm>
              <a:custGeom>
                <a:avLst/>
                <a:gdLst>
                  <a:gd name="T0" fmla="*/ 0 w 64"/>
                  <a:gd name="T1" fmla="*/ 26 h 33"/>
                  <a:gd name="T2" fmla="*/ 0 w 64"/>
                  <a:gd name="T3" fmla="*/ 20 h 33"/>
                  <a:gd name="T4" fmla="*/ 0 w 64"/>
                  <a:gd name="T5" fmla="*/ 13 h 33"/>
                  <a:gd name="T6" fmla="*/ 6 w 64"/>
                  <a:gd name="T7" fmla="*/ 7 h 33"/>
                  <a:gd name="T8" fmla="*/ 6 w 64"/>
                  <a:gd name="T9" fmla="*/ 7 h 33"/>
                  <a:gd name="T10" fmla="*/ 19 w 64"/>
                  <a:gd name="T11" fmla="*/ 0 h 33"/>
                  <a:gd name="T12" fmla="*/ 19 w 64"/>
                  <a:gd name="T13" fmla="*/ 0 h 33"/>
                  <a:gd name="T14" fmla="*/ 32 w 64"/>
                  <a:gd name="T15" fmla="*/ 0 h 33"/>
                  <a:gd name="T16" fmla="*/ 32 w 64"/>
                  <a:gd name="T17" fmla="*/ 0 h 33"/>
                  <a:gd name="T18" fmla="*/ 44 w 64"/>
                  <a:gd name="T19" fmla="*/ 0 h 33"/>
                  <a:gd name="T20" fmla="*/ 44 w 64"/>
                  <a:gd name="T21" fmla="*/ 0 h 33"/>
                  <a:gd name="T22" fmla="*/ 51 w 64"/>
                  <a:gd name="T23" fmla="*/ 7 h 33"/>
                  <a:gd name="T24" fmla="*/ 51 w 64"/>
                  <a:gd name="T25" fmla="*/ 7 h 33"/>
                  <a:gd name="T26" fmla="*/ 57 w 64"/>
                  <a:gd name="T27" fmla="*/ 20 h 33"/>
                  <a:gd name="T28" fmla="*/ 57 w 64"/>
                  <a:gd name="T29" fmla="*/ 20 h 33"/>
                  <a:gd name="T30" fmla="*/ 64 w 64"/>
                  <a:gd name="T31" fmla="*/ 26 h 33"/>
                  <a:gd name="T32" fmla="*/ 51 w 64"/>
                  <a:gd name="T33" fmla="*/ 33 h 33"/>
                  <a:gd name="T34" fmla="*/ 44 w 64"/>
                  <a:gd name="T35" fmla="*/ 20 h 33"/>
                  <a:gd name="T36" fmla="*/ 44 w 64"/>
                  <a:gd name="T37" fmla="*/ 26 h 33"/>
                  <a:gd name="T38" fmla="*/ 44 w 64"/>
                  <a:gd name="T39" fmla="*/ 13 h 33"/>
                  <a:gd name="T40" fmla="*/ 44 w 64"/>
                  <a:gd name="T41" fmla="*/ 20 h 33"/>
                  <a:gd name="T42" fmla="*/ 38 w 64"/>
                  <a:gd name="T43" fmla="*/ 13 h 33"/>
                  <a:gd name="T44" fmla="*/ 38 w 64"/>
                  <a:gd name="T45" fmla="*/ 13 h 33"/>
                  <a:gd name="T46" fmla="*/ 32 w 64"/>
                  <a:gd name="T47" fmla="*/ 13 h 33"/>
                  <a:gd name="T48" fmla="*/ 32 w 64"/>
                  <a:gd name="T49" fmla="*/ 13 h 33"/>
                  <a:gd name="T50" fmla="*/ 19 w 64"/>
                  <a:gd name="T51" fmla="*/ 13 h 33"/>
                  <a:gd name="T52" fmla="*/ 25 w 64"/>
                  <a:gd name="T53" fmla="*/ 13 h 33"/>
                  <a:gd name="T54" fmla="*/ 12 w 64"/>
                  <a:gd name="T55" fmla="*/ 13 h 33"/>
                  <a:gd name="T56" fmla="*/ 19 w 64"/>
                  <a:gd name="T57" fmla="*/ 13 h 33"/>
                  <a:gd name="T58" fmla="*/ 12 w 64"/>
                  <a:gd name="T59" fmla="*/ 20 h 33"/>
                  <a:gd name="T60" fmla="*/ 12 w 64"/>
                  <a:gd name="T61" fmla="*/ 20 h 33"/>
                  <a:gd name="T62" fmla="*/ 12 w 64"/>
                  <a:gd name="T63" fmla="*/ 33 h 33"/>
                  <a:gd name="T64" fmla="*/ 0 w 64"/>
                  <a:gd name="T65"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33">
                    <a:moveTo>
                      <a:pt x="0" y="26"/>
                    </a:moveTo>
                    <a:lnTo>
                      <a:pt x="0" y="20"/>
                    </a:lnTo>
                    <a:lnTo>
                      <a:pt x="0" y="13"/>
                    </a:lnTo>
                    <a:lnTo>
                      <a:pt x="6" y="7"/>
                    </a:lnTo>
                    <a:lnTo>
                      <a:pt x="6" y="7"/>
                    </a:lnTo>
                    <a:lnTo>
                      <a:pt x="19" y="0"/>
                    </a:lnTo>
                    <a:lnTo>
                      <a:pt x="19" y="0"/>
                    </a:lnTo>
                    <a:lnTo>
                      <a:pt x="32" y="0"/>
                    </a:lnTo>
                    <a:lnTo>
                      <a:pt x="32" y="0"/>
                    </a:lnTo>
                    <a:lnTo>
                      <a:pt x="44" y="0"/>
                    </a:lnTo>
                    <a:lnTo>
                      <a:pt x="44" y="0"/>
                    </a:lnTo>
                    <a:lnTo>
                      <a:pt x="51" y="7"/>
                    </a:lnTo>
                    <a:lnTo>
                      <a:pt x="51" y="7"/>
                    </a:lnTo>
                    <a:lnTo>
                      <a:pt x="57" y="20"/>
                    </a:lnTo>
                    <a:lnTo>
                      <a:pt x="57" y="20"/>
                    </a:lnTo>
                    <a:lnTo>
                      <a:pt x="64" y="26"/>
                    </a:lnTo>
                    <a:lnTo>
                      <a:pt x="51" y="33"/>
                    </a:lnTo>
                    <a:lnTo>
                      <a:pt x="44" y="20"/>
                    </a:lnTo>
                    <a:lnTo>
                      <a:pt x="44" y="26"/>
                    </a:lnTo>
                    <a:lnTo>
                      <a:pt x="44" y="13"/>
                    </a:lnTo>
                    <a:lnTo>
                      <a:pt x="44" y="20"/>
                    </a:lnTo>
                    <a:lnTo>
                      <a:pt x="38" y="13"/>
                    </a:lnTo>
                    <a:lnTo>
                      <a:pt x="38" y="13"/>
                    </a:lnTo>
                    <a:lnTo>
                      <a:pt x="32" y="13"/>
                    </a:lnTo>
                    <a:lnTo>
                      <a:pt x="32" y="13"/>
                    </a:lnTo>
                    <a:lnTo>
                      <a:pt x="19" y="13"/>
                    </a:lnTo>
                    <a:lnTo>
                      <a:pt x="25" y="13"/>
                    </a:lnTo>
                    <a:lnTo>
                      <a:pt x="12" y="13"/>
                    </a:lnTo>
                    <a:lnTo>
                      <a:pt x="19" y="13"/>
                    </a:lnTo>
                    <a:lnTo>
                      <a:pt x="12" y="20"/>
                    </a:lnTo>
                    <a:lnTo>
                      <a:pt x="12" y="20"/>
                    </a:lnTo>
                    <a:lnTo>
                      <a:pt x="12" y="33"/>
                    </a:lnTo>
                    <a:lnTo>
                      <a:pt x="0" y="26"/>
                    </a:lnTo>
                    <a:close/>
                  </a:path>
                </a:pathLst>
              </a:custGeom>
              <a:solidFill>
                <a:srgbClr val="7F7F7F"/>
              </a:solidFill>
              <a:ln w="0">
                <a:solidFill>
                  <a:srgbClr val="7F7F7F"/>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84" name="Freeform 82"/>
              <p:cNvSpPr>
                <a:spLocks/>
              </p:cNvSpPr>
              <p:nvPr/>
            </p:nvSpPr>
            <p:spPr bwMode="auto">
              <a:xfrm>
                <a:off x="4292753" y="4237985"/>
                <a:ext cx="70479" cy="39567"/>
              </a:xfrm>
              <a:custGeom>
                <a:avLst/>
                <a:gdLst>
                  <a:gd name="T0" fmla="*/ 0 w 57"/>
                  <a:gd name="T1" fmla="*/ 32 h 32"/>
                  <a:gd name="T2" fmla="*/ 0 w 57"/>
                  <a:gd name="T3" fmla="*/ 19 h 32"/>
                  <a:gd name="T4" fmla="*/ 0 w 57"/>
                  <a:gd name="T5" fmla="*/ 19 h 32"/>
                  <a:gd name="T6" fmla="*/ 6 w 57"/>
                  <a:gd name="T7" fmla="*/ 6 h 32"/>
                  <a:gd name="T8" fmla="*/ 6 w 57"/>
                  <a:gd name="T9" fmla="*/ 6 h 32"/>
                  <a:gd name="T10" fmla="*/ 12 w 57"/>
                  <a:gd name="T11" fmla="*/ 0 h 32"/>
                  <a:gd name="T12" fmla="*/ 19 w 57"/>
                  <a:gd name="T13" fmla="*/ 0 h 32"/>
                  <a:gd name="T14" fmla="*/ 25 w 57"/>
                  <a:gd name="T15" fmla="*/ 0 h 32"/>
                  <a:gd name="T16" fmla="*/ 32 w 57"/>
                  <a:gd name="T17" fmla="*/ 0 h 32"/>
                  <a:gd name="T18" fmla="*/ 38 w 57"/>
                  <a:gd name="T19" fmla="*/ 0 h 32"/>
                  <a:gd name="T20" fmla="*/ 38 w 57"/>
                  <a:gd name="T21" fmla="*/ 0 h 32"/>
                  <a:gd name="T22" fmla="*/ 44 w 57"/>
                  <a:gd name="T23" fmla="*/ 6 h 32"/>
                  <a:gd name="T24" fmla="*/ 51 w 57"/>
                  <a:gd name="T25" fmla="*/ 13 h 32"/>
                  <a:gd name="T26" fmla="*/ 51 w 57"/>
                  <a:gd name="T27" fmla="*/ 19 h 32"/>
                  <a:gd name="T28" fmla="*/ 51 w 57"/>
                  <a:gd name="T29" fmla="*/ 19 h 32"/>
                  <a:gd name="T30" fmla="*/ 57 w 57"/>
                  <a:gd name="T31" fmla="*/ 32 h 32"/>
                  <a:gd name="T32" fmla="*/ 44 w 57"/>
                  <a:gd name="T33" fmla="*/ 32 h 32"/>
                  <a:gd name="T34" fmla="*/ 38 w 57"/>
                  <a:gd name="T35" fmla="*/ 26 h 32"/>
                  <a:gd name="T36" fmla="*/ 38 w 57"/>
                  <a:gd name="T37" fmla="*/ 26 h 32"/>
                  <a:gd name="T38" fmla="*/ 38 w 57"/>
                  <a:gd name="T39" fmla="*/ 13 h 32"/>
                  <a:gd name="T40" fmla="*/ 38 w 57"/>
                  <a:gd name="T41" fmla="*/ 19 h 32"/>
                  <a:gd name="T42" fmla="*/ 32 w 57"/>
                  <a:gd name="T43" fmla="*/ 13 h 32"/>
                  <a:gd name="T44" fmla="*/ 32 w 57"/>
                  <a:gd name="T45" fmla="*/ 13 h 32"/>
                  <a:gd name="T46" fmla="*/ 25 w 57"/>
                  <a:gd name="T47" fmla="*/ 13 h 32"/>
                  <a:gd name="T48" fmla="*/ 25 w 57"/>
                  <a:gd name="T49" fmla="*/ 13 h 32"/>
                  <a:gd name="T50" fmla="*/ 19 w 57"/>
                  <a:gd name="T51" fmla="*/ 13 h 32"/>
                  <a:gd name="T52" fmla="*/ 25 w 57"/>
                  <a:gd name="T53" fmla="*/ 13 h 32"/>
                  <a:gd name="T54" fmla="*/ 12 w 57"/>
                  <a:gd name="T55" fmla="*/ 19 h 32"/>
                  <a:gd name="T56" fmla="*/ 19 w 57"/>
                  <a:gd name="T57" fmla="*/ 13 h 32"/>
                  <a:gd name="T58" fmla="*/ 12 w 57"/>
                  <a:gd name="T59" fmla="*/ 26 h 32"/>
                  <a:gd name="T60" fmla="*/ 12 w 57"/>
                  <a:gd name="T61" fmla="*/ 19 h 32"/>
                  <a:gd name="T62" fmla="*/ 12 w 57"/>
                  <a:gd name="T63" fmla="*/ 32 h 32"/>
                  <a:gd name="T64" fmla="*/ 0 w 57"/>
                  <a:gd name="T6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 h="32">
                    <a:moveTo>
                      <a:pt x="0" y="32"/>
                    </a:moveTo>
                    <a:lnTo>
                      <a:pt x="0" y="19"/>
                    </a:lnTo>
                    <a:lnTo>
                      <a:pt x="0" y="19"/>
                    </a:lnTo>
                    <a:lnTo>
                      <a:pt x="6" y="6"/>
                    </a:lnTo>
                    <a:lnTo>
                      <a:pt x="6" y="6"/>
                    </a:lnTo>
                    <a:lnTo>
                      <a:pt x="12" y="0"/>
                    </a:lnTo>
                    <a:lnTo>
                      <a:pt x="19" y="0"/>
                    </a:lnTo>
                    <a:lnTo>
                      <a:pt x="25" y="0"/>
                    </a:lnTo>
                    <a:lnTo>
                      <a:pt x="32" y="0"/>
                    </a:lnTo>
                    <a:lnTo>
                      <a:pt x="38" y="0"/>
                    </a:lnTo>
                    <a:lnTo>
                      <a:pt x="38" y="0"/>
                    </a:lnTo>
                    <a:lnTo>
                      <a:pt x="44" y="6"/>
                    </a:lnTo>
                    <a:lnTo>
                      <a:pt x="51" y="13"/>
                    </a:lnTo>
                    <a:lnTo>
                      <a:pt x="51" y="19"/>
                    </a:lnTo>
                    <a:lnTo>
                      <a:pt x="51" y="19"/>
                    </a:lnTo>
                    <a:lnTo>
                      <a:pt x="57" y="32"/>
                    </a:lnTo>
                    <a:lnTo>
                      <a:pt x="44" y="32"/>
                    </a:lnTo>
                    <a:lnTo>
                      <a:pt x="38" y="26"/>
                    </a:lnTo>
                    <a:lnTo>
                      <a:pt x="38" y="26"/>
                    </a:lnTo>
                    <a:lnTo>
                      <a:pt x="38" y="13"/>
                    </a:lnTo>
                    <a:lnTo>
                      <a:pt x="38" y="19"/>
                    </a:lnTo>
                    <a:lnTo>
                      <a:pt x="32" y="13"/>
                    </a:lnTo>
                    <a:lnTo>
                      <a:pt x="32" y="13"/>
                    </a:lnTo>
                    <a:lnTo>
                      <a:pt x="25" y="13"/>
                    </a:lnTo>
                    <a:lnTo>
                      <a:pt x="25" y="13"/>
                    </a:lnTo>
                    <a:lnTo>
                      <a:pt x="19" y="13"/>
                    </a:lnTo>
                    <a:lnTo>
                      <a:pt x="25" y="13"/>
                    </a:lnTo>
                    <a:lnTo>
                      <a:pt x="12" y="19"/>
                    </a:lnTo>
                    <a:lnTo>
                      <a:pt x="19" y="13"/>
                    </a:lnTo>
                    <a:lnTo>
                      <a:pt x="12" y="26"/>
                    </a:lnTo>
                    <a:lnTo>
                      <a:pt x="12" y="19"/>
                    </a:lnTo>
                    <a:lnTo>
                      <a:pt x="12" y="32"/>
                    </a:lnTo>
                    <a:lnTo>
                      <a:pt x="0" y="32"/>
                    </a:lnTo>
                    <a:close/>
                  </a:path>
                </a:pathLst>
              </a:custGeom>
              <a:solidFill>
                <a:srgbClr val="7F7F7F"/>
              </a:solidFill>
              <a:ln w="0">
                <a:solidFill>
                  <a:srgbClr val="7F7F7F"/>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grpSp>
        <p:sp>
          <p:nvSpPr>
            <p:cNvPr id="235" name="Freeform 83"/>
            <p:cNvSpPr>
              <a:spLocks/>
            </p:cNvSpPr>
            <p:nvPr/>
          </p:nvSpPr>
          <p:spPr bwMode="auto">
            <a:xfrm>
              <a:off x="1759975" y="4428920"/>
              <a:ext cx="47191" cy="48223"/>
            </a:xfrm>
            <a:custGeom>
              <a:avLst/>
              <a:gdLst>
                <a:gd name="T0" fmla="*/ 0 w 51"/>
                <a:gd name="T1" fmla="*/ 39 h 39"/>
                <a:gd name="T2" fmla="*/ 51 w 51"/>
                <a:gd name="T3" fmla="*/ 20 h 39"/>
                <a:gd name="T4" fmla="*/ 0 w 51"/>
                <a:gd name="T5" fmla="*/ 0 h 39"/>
                <a:gd name="T6" fmla="*/ 0 w 51"/>
                <a:gd name="T7" fmla="*/ 39 h 39"/>
              </a:gdLst>
              <a:ahLst/>
              <a:cxnLst>
                <a:cxn ang="0">
                  <a:pos x="T0" y="T1"/>
                </a:cxn>
                <a:cxn ang="0">
                  <a:pos x="T2" y="T3"/>
                </a:cxn>
                <a:cxn ang="0">
                  <a:pos x="T4" y="T5"/>
                </a:cxn>
                <a:cxn ang="0">
                  <a:pos x="T6" y="T7"/>
                </a:cxn>
              </a:cxnLst>
              <a:rect l="0" t="0" r="r" b="b"/>
              <a:pathLst>
                <a:path w="51" h="39">
                  <a:moveTo>
                    <a:pt x="0" y="39"/>
                  </a:moveTo>
                  <a:lnTo>
                    <a:pt x="51" y="20"/>
                  </a:lnTo>
                  <a:lnTo>
                    <a:pt x="0" y="0"/>
                  </a:lnTo>
                  <a:lnTo>
                    <a:pt x="0" y="39"/>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36" name="Freeform 84"/>
            <p:cNvSpPr>
              <a:spLocks noEditPoints="1"/>
            </p:cNvSpPr>
            <p:nvPr/>
          </p:nvSpPr>
          <p:spPr bwMode="auto">
            <a:xfrm>
              <a:off x="1759975" y="4428920"/>
              <a:ext cx="53668" cy="55642"/>
            </a:xfrm>
            <a:custGeom>
              <a:avLst/>
              <a:gdLst>
                <a:gd name="T0" fmla="*/ 7 w 58"/>
                <a:gd name="T1" fmla="*/ 39 h 45"/>
                <a:gd name="T2" fmla="*/ 0 w 58"/>
                <a:gd name="T3" fmla="*/ 39 h 45"/>
                <a:gd name="T4" fmla="*/ 51 w 58"/>
                <a:gd name="T5" fmla="*/ 20 h 45"/>
                <a:gd name="T6" fmla="*/ 51 w 58"/>
                <a:gd name="T7" fmla="*/ 26 h 45"/>
                <a:gd name="T8" fmla="*/ 0 w 58"/>
                <a:gd name="T9" fmla="*/ 7 h 45"/>
                <a:gd name="T10" fmla="*/ 7 w 58"/>
                <a:gd name="T11" fmla="*/ 0 h 45"/>
                <a:gd name="T12" fmla="*/ 7 w 58"/>
                <a:gd name="T13" fmla="*/ 39 h 45"/>
                <a:gd name="T14" fmla="*/ 0 w 58"/>
                <a:gd name="T15" fmla="*/ 0 h 45"/>
                <a:gd name="T16" fmla="*/ 0 w 58"/>
                <a:gd name="T17" fmla="*/ 0 h 45"/>
                <a:gd name="T18" fmla="*/ 0 w 58"/>
                <a:gd name="T19" fmla="*/ 0 h 45"/>
                <a:gd name="T20" fmla="*/ 51 w 58"/>
                <a:gd name="T21" fmla="*/ 20 h 45"/>
                <a:gd name="T22" fmla="*/ 58 w 58"/>
                <a:gd name="T23" fmla="*/ 20 h 45"/>
                <a:gd name="T24" fmla="*/ 51 w 58"/>
                <a:gd name="T25" fmla="*/ 26 h 45"/>
                <a:gd name="T26" fmla="*/ 0 w 58"/>
                <a:gd name="T27" fmla="*/ 45 h 45"/>
                <a:gd name="T28" fmla="*/ 0 w 58"/>
                <a:gd name="T29" fmla="*/ 39 h 45"/>
                <a:gd name="T30" fmla="*/ 0 w 58"/>
                <a:gd name="T31" fmla="*/ 39 h 45"/>
                <a:gd name="T32" fmla="*/ 0 w 58"/>
                <a:gd name="T33"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 h="45">
                  <a:moveTo>
                    <a:pt x="7" y="39"/>
                  </a:moveTo>
                  <a:lnTo>
                    <a:pt x="0" y="39"/>
                  </a:lnTo>
                  <a:lnTo>
                    <a:pt x="51" y="20"/>
                  </a:lnTo>
                  <a:lnTo>
                    <a:pt x="51" y="26"/>
                  </a:lnTo>
                  <a:lnTo>
                    <a:pt x="0" y="7"/>
                  </a:lnTo>
                  <a:lnTo>
                    <a:pt x="7" y="0"/>
                  </a:lnTo>
                  <a:lnTo>
                    <a:pt x="7" y="39"/>
                  </a:lnTo>
                  <a:close/>
                  <a:moveTo>
                    <a:pt x="0" y="0"/>
                  </a:moveTo>
                  <a:lnTo>
                    <a:pt x="0" y="0"/>
                  </a:lnTo>
                  <a:lnTo>
                    <a:pt x="0" y="0"/>
                  </a:lnTo>
                  <a:lnTo>
                    <a:pt x="51" y="20"/>
                  </a:lnTo>
                  <a:lnTo>
                    <a:pt x="58" y="20"/>
                  </a:lnTo>
                  <a:lnTo>
                    <a:pt x="51" y="26"/>
                  </a:lnTo>
                  <a:lnTo>
                    <a:pt x="0" y="45"/>
                  </a:lnTo>
                  <a:lnTo>
                    <a:pt x="0" y="39"/>
                  </a:lnTo>
                  <a:lnTo>
                    <a:pt x="0" y="39"/>
                  </a:lnTo>
                  <a:lnTo>
                    <a:pt x="0" y="0"/>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37" name="Freeform 85"/>
            <p:cNvSpPr>
              <a:spLocks/>
            </p:cNvSpPr>
            <p:nvPr/>
          </p:nvSpPr>
          <p:spPr bwMode="auto">
            <a:xfrm>
              <a:off x="1807164" y="4428920"/>
              <a:ext cx="41640" cy="48223"/>
            </a:xfrm>
            <a:custGeom>
              <a:avLst/>
              <a:gdLst>
                <a:gd name="T0" fmla="*/ 45 w 45"/>
                <a:gd name="T1" fmla="*/ 0 h 39"/>
                <a:gd name="T2" fmla="*/ 0 w 45"/>
                <a:gd name="T3" fmla="*/ 20 h 39"/>
                <a:gd name="T4" fmla="*/ 45 w 45"/>
                <a:gd name="T5" fmla="*/ 39 h 39"/>
                <a:gd name="T6" fmla="*/ 45 w 45"/>
                <a:gd name="T7" fmla="*/ 0 h 39"/>
              </a:gdLst>
              <a:ahLst/>
              <a:cxnLst>
                <a:cxn ang="0">
                  <a:pos x="T0" y="T1"/>
                </a:cxn>
                <a:cxn ang="0">
                  <a:pos x="T2" y="T3"/>
                </a:cxn>
                <a:cxn ang="0">
                  <a:pos x="T4" y="T5"/>
                </a:cxn>
                <a:cxn ang="0">
                  <a:pos x="T6" y="T7"/>
                </a:cxn>
              </a:cxnLst>
              <a:rect l="0" t="0" r="r" b="b"/>
              <a:pathLst>
                <a:path w="45" h="39">
                  <a:moveTo>
                    <a:pt x="45" y="0"/>
                  </a:moveTo>
                  <a:lnTo>
                    <a:pt x="0" y="20"/>
                  </a:lnTo>
                  <a:lnTo>
                    <a:pt x="45" y="39"/>
                  </a:lnTo>
                  <a:lnTo>
                    <a:pt x="45" y="0"/>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38" name="Freeform 86"/>
            <p:cNvSpPr>
              <a:spLocks noEditPoints="1"/>
            </p:cNvSpPr>
            <p:nvPr/>
          </p:nvSpPr>
          <p:spPr bwMode="auto">
            <a:xfrm>
              <a:off x="1807164" y="4428920"/>
              <a:ext cx="48117" cy="55642"/>
            </a:xfrm>
            <a:custGeom>
              <a:avLst/>
              <a:gdLst>
                <a:gd name="T0" fmla="*/ 45 w 52"/>
                <a:gd name="T1" fmla="*/ 0 h 45"/>
                <a:gd name="T2" fmla="*/ 45 w 52"/>
                <a:gd name="T3" fmla="*/ 7 h 45"/>
                <a:gd name="T4" fmla="*/ 0 w 52"/>
                <a:gd name="T5" fmla="*/ 26 h 45"/>
                <a:gd name="T6" fmla="*/ 0 w 52"/>
                <a:gd name="T7" fmla="*/ 20 h 45"/>
                <a:gd name="T8" fmla="*/ 45 w 52"/>
                <a:gd name="T9" fmla="*/ 39 h 45"/>
                <a:gd name="T10" fmla="*/ 45 w 52"/>
                <a:gd name="T11" fmla="*/ 39 h 45"/>
                <a:gd name="T12" fmla="*/ 45 w 52"/>
                <a:gd name="T13" fmla="*/ 0 h 45"/>
                <a:gd name="T14" fmla="*/ 52 w 52"/>
                <a:gd name="T15" fmla="*/ 39 h 45"/>
                <a:gd name="T16" fmla="*/ 45 w 52"/>
                <a:gd name="T17" fmla="*/ 39 h 45"/>
                <a:gd name="T18" fmla="*/ 45 w 52"/>
                <a:gd name="T19" fmla="*/ 45 h 45"/>
                <a:gd name="T20" fmla="*/ 0 w 52"/>
                <a:gd name="T21" fmla="*/ 26 h 45"/>
                <a:gd name="T22" fmla="*/ 0 w 52"/>
                <a:gd name="T23" fmla="*/ 20 h 45"/>
                <a:gd name="T24" fmla="*/ 0 w 52"/>
                <a:gd name="T25" fmla="*/ 20 h 45"/>
                <a:gd name="T26" fmla="*/ 45 w 52"/>
                <a:gd name="T27" fmla="*/ 0 h 45"/>
                <a:gd name="T28" fmla="*/ 45 w 52"/>
                <a:gd name="T29" fmla="*/ 0 h 45"/>
                <a:gd name="T30" fmla="*/ 52 w 52"/>
                <a:gd name="T31" fmla="*/ 0 h 45"/>
                <a:gd name="T32" fmla="*/ 52 w 52"/>
                <a:gd name="T33" fmla="*/ 3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45">
                  <a:moveTo>
                    <a:pt x="45" y="0"/>
                  </a:moveTo>
                  <a:lnTo>
                    <a:pt x="45" y="7"/>
                  </a:lnTo>
                  <a:lnTo>
                    <a:pt x="0" y="26"/>
                  </a:lnTo>
                  <a:lnTo>
                    <a:pt x="0" y="20"/>
                  </a:lnTo>
                  <a:lnTo>
                    <a:pt x="45" y="39"/>
                  </a:lnTo>
                  <a:lnTo>
                    <a:pt x="45" y="39"/>
                  </a:lnTo>
                  <a:lnTo>
                    <a:pt x="45" y="0"/>
                  </a:lnTo>
                  <a:close/>
                  <a:moveTo>
                    <a:pt x="52" y="39"/>
                  </a:moveTo>
                  <a:lnTo>
                    <a:pt x="45" y="39"/>
                  </a:lnTo>
                  <a:lnTo>
                    <a:pt x="45" y="45"/>
                  </a:lnTo>
                  <a:lnTo>
                    <a:pt x="0" y="26"/>
                  </a:lnTo>
                  <a:lnTo>
                    <a:pt x="0" y="20"/>
                  </a:lnTo>
                  <a:lnTo>
                    <a:pt x="0" y="20"/>
                  </a:lnTo>
                  <a:lnTo>
                    <a:pt x="45" y="0"/>
                  </a:lnTo>
                  <a:lnTo>
                    <a:pt x="45" y="0"/>
                  </a:lnTo>
                  <a:lnTo>
                    <a:pt x="52" y="0"/>
                  </a:lnTo>
                  <a:lnTo>
                    <a:pt x="52" y="39"/>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39" name="Freeform 87"/>
            <p:cNvSpPr>
              <a:spLocks noEditPoints="1"/>
            </p:cNvSpPr>
            <p:nvPr/>
          </p:nvSpPr>
          <p:spPr bwMode="auto">
            <a:xfrm>
              <a:off x="1789584" y="4349787"/>
              <a:ext cx="36088" cy="103863"/>
            </a:xfrm>
            <a:custGeom>
              <a:avLst/>
              <a:gdLst>
                <a:gd name="T0" fmla="*/ 26 w 39"/>
                <a:gd name="T1" fmla="*/ 0 h 84"/>
                <a:gd name="T2" fmla="*/ 26 w 39"/>
                <a:gd name="T3" fmla="*/ 58 h 84"/>
                <a:gd name="T4" fmla="*/ 19 w 39"/>
                <a:gd name="T5" fmla="*/ 58 h 84"/>
                <a:gd name="T6" fmla="*/ 19 w 39"/>
                <a:gd name="T7" fmla="*/ 0 h 84"/>
                <a:gd name="T8" fmla="*/ 26 w 39"/>
                <a:gd name="T9" fmla="*/ 0 h 84"/>
                <a:gd name="T10" fmla="*/ 39 w 39"/>
                <a:gd name="T11" fmla="*/ 45 h 84"/>
                <a:gd name="T12" fmla="*/ 19 w 39"/>
                <a:gd name="T13" fmla="*/ 84 h 84"/>
                <a:gd name="T14" fmla="*/ 0 w 39"/>
                <a:gd name="T15" fmla="*/ 45 h 84"/>
                <a:gd name="T16" fmla="*/ 39 w 39"/>
                <a:gd name="T17" fmla="*/ 4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84">
                  <a:moveTo>
                    <a:pt x="26" y="0"/>
                  </a:moveTo>
                  <a:lnTo>
                    <a:pt x="26" y="58"/>
                  </a:lnTo>
                  <a:lnTo>
                    <a:pt x="19" y="58"/>
                  </a:lnTo>
                  <a:lnTo>
                    <a:pt x="19" y="0"/>
                  </a:lnTo>
                  <a:lnTo>
                    <a:pt x="26" y="0"/>
                  </a:lnTo>
                  <a:close/>
                  <a:moveTo>
                    <a:pt x="39" y="45"/>
                  </a:moveTo>
                  <a:lnTo>
                    <a:pt x="19" y="84"/>
                  </a:lnTo>
                  <a:lnTo>
                    <a:pt x="0" y="45"/>
                  </a:lnTo>
                  <a:lnTo>
                    <a:pt x="39" y="45"/>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40" name="Rectangle 9"/>
            <p:cNvSpPr>
              <a:spLocks noChangeArrowheads="1"/>
            </p:cNvSpPr>
            <p:nvPr/>
          </p:nvSpPr>
          <p:spPr bwMode="auto">
            <a:xfrm>
              <a:off x="4194477" y="3863707"/>
              <a:ext cx="303502" cy="23493"/>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41" name="Rectangle 35"/>
            <p:cNvSpPr>
              <a:spLocks noChangeArrowheads="1"/>
            </p:cNvSpPr>
            <p:nvPr/>
          </p:nvSpPr>
          <p:spPr bwMode="auto">
            <a:xfrm>
              <a:off x="4471330" y="3610871"/>
              <a:ext cx="26649" cy="274320"/>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242" name="Rectangle 9"/>
            <p:cNvSpPr>
              <a:spLocks noChangeArrowheads="1"/>
            </p:cNvSpPr>
            <p:nvPr/>
          </p:nvSpPr>
          <p:spPr bwMode="auto">
            <a:xfrm>
              <a:off x="4497978" y="3609825"/>
              <a:ext cx="149233" cy="21366"/>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43" name="Rectangle 9"/>
            <p:cNvSpPr>
              <a:spLocks noChangeArrowheads="1"/>
            </p:cNvSpPr>
            <p:nvPr/>
          </p:nvSpPr>
          <p:spPr bwMode="auto">
            <a:xfrm>
              <a:off x="4691347" y="3611703"/>
              <a:ext cx="1993231" cy="27432"/>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44" name="Rectangle 9"/>
            <p:cNvSpPr>
              <a:spLocks noChangeArrowheads="1"/>
            </p:cNvSpPr>
            <p:nvPr/>
          </p:nvSpPr>
          <p:spPr bwMode="auto">
            <a:xfrm>
              <a:off x="4615472" y="4072818"/>
              <a:ext cx="1280101" cy="27432"/>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45" name="Rectangle 7"/>
            <p:cNvSpPr>
              <a:spLocks noChangeArrowheads="1"/>
            </p:cNvSpPr>
            <p:nvPr/>
          </p:nvSpPr>
          <p:spPr bwMode="auto">
            <a:xfrm>
              <a:off x="5920770" y="4048089"/>
              <a:ext cx="154527" cy="55642"/>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46" name="Rectangle 9"/>
            <p:cNvSpPr>
              <a:spLocks noChangeArrowheads="1"/>
            </p:cNvSpPr>
            <p:nvPr/>
          </p:nvSpPr>
          <p:spPr bwMode="auto">
            <a:xfrm>
              <a:off x="5876393" y="4067872"/>
              <a:ext cx="170553" cy="23493"/>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47" name="Rectangle 8"/>
            <p:cNvSpPr>
              <a:spLocks noChangeArrowheads="1"/>
            </p:cNvSpPr>
            <p:nvPr/>
          </p:nvSpPr>
          <p:spPr bwMode="auto">
            <a:xfrm>
              <a:off x="5920770" y="4707125"/>
              <a:ext cx="154527" cy="54404"/>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48" name="Rectangle 9"/>
            <p:cNvSpPr>
              <a:spLocks noChangeArrowheads="1"/>
            </p:cNvSpPr>
            <p:nvPr/>
          </p:nvSpPr>
          <p:spPr bwMode="auto">
            <a:xfrm>
              <a:off x="5876393" y="4720726"/>
              <a:ext cx="170553" cy="23493"/>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49" name="Rectangle 11"/>
            <p:cNvSpPr>
              <a:spLocks noChangeArrowheads="1"/>
            </p:cNvSpPr>
            <p:nvPr/>
          </p:nvSpPr>
          <p:spPr bwMode="auto">
            <a:xfrm>
              <a:off x="3784678" y="4724400"/>
              <a:ext cx="2173929" cy="27432"/>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50" name="Rectangle 8"/>
            <p:cNvSpPr>
              <a:spLocks noChangeArrowheads="1"/>
            </p:cNvSpPr>
            <p:nvPr/>
          </p:nvSpPr>
          <p:spPr bwMode="auto">
            <a:xfrm>
              <a:off x="6723714" y="4708151"/>
              <a:ext cx="154527" cy="54404"/>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51" name="Rectangle 9"/>
            <p:cNvSpPr>
              <a:spLocks noChangeArrowheads="1"/>
            </p:cNvSpPr>
            <p:nvPr/>
          </p:nvSpPr>
          <p:spPr bwMode="auto">
            <a:xfrm>
              <a:off x="6667210" y="4715138"/>
              <a:ext cx="170553" cy="23493"/>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grpSp>
          <p:nvGrpSpPr>
            <p:cNvPr id="252" name="Group 251"/>
            <p:cNvGrpSpPr/>
            <p:nvPr/>
          </p:nvGrpSpPr>
          <p:grpSpPr>
            <a:xfrm>
              <a:off x="4631318" y="3367031"/>
              <a:ext cx="397882" cy="327720"/>
              <a:chOff x="3966325" y="4191000"/>
              <a:chExt cx="531681" cy="327720"/>
            </a:xfrm>
          </p:grpSpPr>
          <p:sp>
            <p:nvSpPr>
              <p:cNvPr id="265" name="Freeform 264"/>
              <p:cNvSpPr>
                <a:spLocks noEditPoints="1"/>
              </p:cNvSpPr>
              <p:nvPr/>
            </p:nvSpPr>
            <p:spPr bwMode="auto">
              <a:xfrm>
                <a:off x="3998473" y="4191000"/>
                <a:ext cx="484694" cy="327720"/>
              </a:xfrm>
              <a:custGeom>
                <a:avLst/>
                <a:gdLst>
                  <a:gd name="T0" fmla="*/ 0 w 392"/>
                  <a:gd name="T1" fmla="*/ 417 h 449"/>
                  <a:gd name="T2" fmla="*/ 0 w 392"/>
                  <a:gd name="T3" fmla="*/ 372 h 449"/>
                  <a:gd name="T4" fmla="*/ 7 w 392"/>
                  <a:gd name="T5" fmla="*/ 346 h 449"/>
                  <a:gd name="T6" fmla="*/ 7 w 392"/>
                  <a:gd name="T7" fmla="*/ 340 h 449"/>
                  <a:gd name="T8" fmla="*/ 0 w 392"/>
                  <a:gd name="T9" fmla="*/ 314 h 449"/>
                  <a:gd name="T10" fmla="*/ 0 w 392"/>
                  <a:gd name="T11" fmla="*/ 263 h 449"/>
                  <a:gd name="T12" fmla="*/ 0 w 392"/>
                  <a:gd name="T13" fmla="*/ 218 h 449"/>
                  <a:gd name="T14" fmla="*/ 7 w 392"/>
                  <a:gd name="T15" fmla="*/ 192 h 449"/>
                  <a:gd name="T16" fmla="*/ 7 w 392"/>
                  <a:gd name="T17" fmla="*/ 186 h 449"/>
                  <a:gd name="T18" fmla="*/ 0 w 392"/>
                  <a:gd name="T19" fmla="*/ 160 h 449"/>
                  <a:gd name="T20" fmla="*/ 0 w 392"/>
                  <a:gd name="T21" fmla="*/ 109 h 449"/>
                  <a:gd name="T22" fmla="*/ 0 w 392"/>
                  <a:gd name="T23" fmla="*/ 64 h 449"/>
                  <a:gd name="T24" fmla="*/ 7 w 392"/>
                  <a:gd name="T25" fmla="*/ 38 h 449"/>
                  <a:gd name="T26" fmla="*/ 7 w 392"/>
                  <a:gd name="T27" fmla="*/ 32 h 449"/>
                  <a:gd name="T28" fmla="*/ 13 w 392"/>
                  <a:gd name="T29" fmla="*/ 6 h 449"/>
                  <a:gd name="T30" fmla="*/ 39 w 392"/>
                  <a:gd name="T31" fmla="*/ 0 h 449"/>
                  <a:gd name="T32" fmla="*/ 64 w 392"/>
                  <a:gd name="T33" fmla="*/ 6 h 449"/>
                  <a:gd name="T34" fmla="*/ 71 w 392"/>
                  <a:gd name="T35" fmla="*/ 6 h 449"/>
                  <a:gd name="T36" fmla="*/ 96 w 392"/>
                  <a:gd name="T37" fmla="*/ 0 h 449"/>
                  <a:gd name="T38" fmla="*/ 148 w 392"/>
                  <a:gd name="T39" fmla="*/ 0 h 449"/>
                  <a:gd name="T40" fmla="*/ 193 w 392"/>
                  <a:gd name="T41" fmla="*/ 0 h 449"/>
                  <a:gd name="T42" fmla="*/ 218 w 392"/>
                  <a:gd name="T43" fmla="*/ 6 h 449"/>
                  <a:gd name="T44" fmla="*/ 225 w 392"/>
                  <a:gd name="T45" fmla="*/ 6 h 449"/>
                  <a:gd name="T46" fmla="*/ 250 w 392"/>
                  <a:gd name="T47" fmla="*/ 0 h 449"/>
                  <a:gd name="T48" fmla="*/ 302 w 392"/>
                  <a:gd name="T49" fmla="*/ 0 h 449"/>
                  <a:gd name="T50" fmla="*/ 347 w 392"/>
                  <a:gd name="T51" fmla="*/ 0 h 449"/>
                  <a:gd name="T52" fmla="*/ 372 w 392"/>
                  <a:gd name="T53" fmla="*/ 6 h 449"/>
                  <a:gd name="T54" fmla="*/ 392 w 392"/>
                  <a:gd name="T55" fmla="*/ 12 h 449"/>
                  <a:gd name="T56" fmla="*/ 392 w 392"/>
                  <a:gd name="T57" fmla="*/ 19 h 449"/>
                  <a:gd name="T58" fmla="*/ 392 w 392"/>
                  <a:gd name="T59" fmla="*/ 64 h 449"/>
                  <a:gd name="T60" fmla="*/ 385 w 392"/>
                  <a:gd name="T61" fmla="*/ 89 h 449"/>
                  <a:gd name="T62" fmla="*/ 385 w 392"/>
                  <a:gd name="T63" fmla="*/ 96 h 449"/>
                  <a:gd name="T64" fmla="*/ 392 w 392"/>
                  <a:gd name="T65" fmla="*/ 122 h 449"/>
                  <a:gd name="T66" fmla="*/ 392 w 392"/>
                  <a:gd name="T67" fmla="*/ 173 h 449"/>
                  <a:gd name="T68" fmla="*/ 392 w 392"/>
                  <a:gd name="T69" fmla="*/ 218 h 449"/>
                  <a:gd name="T70" fmla="*/ 385 w 392"/>
                  <a:gd name="T71" fmla="*/ 243 h 449"/>
                  <a:gd name="T72" fmla="*/ 385 w 392"/>
                  <a:gd name="T73" fmla="*/ 250 h 449"/>
                  <a:gd name="T74" fmla="*/ 392 w 392"/>
                  <a:gd name="T75" fmla="*/ 276 h 449"/>
                  <a:gd name="T76" fmla="*/ 392 w 392"/>
                  <a:gd name="T77" fmla="*/ 327 h 449"/>
                  <a:gd name="T78" fmla="*/ 392 w 392"/>
                  <a:gd name="T79" fmla="*/ 372 h 449"/>
                  <a:gd name="T80" fmla="*/ 385 w 392"/>
                  <a:gd name="T81" fmla="*/ 398 h 449"/>
                  <a:gd name="T82" fmla="*/ 385 w 392"/>
                  <a:gd name="T83" fmla="*/ 404 h 449"/>
                  <a:gd name="T84" fmla="*/ 379 w 392"/>
                  <a:gd name="T85" fmla="*/ 442 h 449"/>
                  <a:gd name="T86" fmla="*/ 353 w 392"/>
                  <a:gd name="T87" fmla="*/ 449 h 449"/>
                  <a:gd name="T88" fmla="*/ 327 w 392"/>
                  <a:gd name="T89" fmla="*/ 442 h 449"/>
                  <a:gd name="T90" fmla="*/ 321 w 392"/>
                  <a:gd name="T91" fmla="*/ 442 h 449"/>
                  <a:gd name="T92" fmla="*/ 295 w 392"/>
                  <a:gd name="T93" fmla="*/ 449 h 449"/>
                  <a:gd name="T94" fmla="*/ 244 w 392"/>
                  <a:gd name="T95" fmla="*/ 449 h 449"/>
                  <a:gd name="T96" fmla="*/ 199 w 392"/>
                  <a:gd name="T97" fmla="*/ 449 h 449"/>
                  <a:gd name="T98" fmla="*/ 173 w 392"/>
                  <a:gd name="T99" fmla="*/ 442 h 449"/>
                  <a:gd name="T100" fmla="*/ 167 w 392"/>
                  <a:gd name="T101" fmla="*/ 442 h 449"/>
                  <a:gd name="T102" fmla="*/ 141 w 392"/>
                  <a:gd name="T103" fmla="*/ 449 h 449"/>
                  <a:gd name="T104" fmla="*/ 90 w 392"/>
                  <a:gd name="T105" fmla="*/ 449 h 449"/>
                  <a:gd name="T106" fmla="*/ 45 w 392"/>
                  <a:gd name="T107" fmla="*/ 449 h 449"/>
                  <a:gd name="T108" fmla="*/ 19 w 392"/>
                  <a:gd name="T109" fmla="*/ 442 h 449"/>
                  <a:gd name="T110" fmla="*/ 13 w 392"/>
                  <a:gd name="T111" fmla="*/ 442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2" h="449">
                    <a:moveTo>
                      <a:pt x="0" y="442"/>
                    </a:moveTo>
                    <a:lnTo>
                      <a:pt x="0" y="423"/>
                    </a:lnTo>
                    <a:lnTo>
                      <a:pt x="7" y="423"/>
                    </a:lnTo>
                    <a:lnTo>
                      <a:pt x="7" y="442"/>
                    </a:lnTo>
                    <a:lnTo>
                      <a:pt x="0" y="442"/>
                    </a:lnTo>
                    <a:close/>
                    <a:moveTo>
                      <a:pt x="0" y="417"/>
                    </a:moveTo>
                    <a:lnTo>
                      <a:pt x="0" y="398"/>
                    </a:lnTo>
                    <a:lnTo>
                      <a:pt x="7" y="398"/>
                    </a:lnTo>
                    <a:lnTo>
                      <a:pt x="7" y="417"/>
                    </a:lnTo>
                    <a:lnTo>
                      <a:pt x="0" y="417"/>
                    </a:lnTo>
                    <a:close/>
                    <a:moveTo>
                      <a:pt x="0" y="391"/>
                    </a:moveTo>
                    <a:lnTo>
                      <a:pt x="0" y="372"/>
                    </a:lnTo>
                    <a:lnTo>
                      <a:pt x="7" y="372"/>
                    </a:lnTo>
                    <a:lnTo>
                      <a:pt x="7" y="391"/>
                    </a:lnTo>
                    <a:lnTo>
                      <a:pt x="0" y="391"/>
                    </a:lnTo>
                    <a:close/>
                    <a:moveTo>
                      <a:pt x="0" y="365"/>
                    </a:moveTo>
                    <a:lnTo>
                      <a:pt x="0" y="346"/>
                    </a:lnTo>
                    <a:lnTo>
                      <a:pt x="7" y="346"/>
                    </a:lnTo>
                    <a:lnTo>
                      <a:pt x="7" y="365"/>
                    </a:lnTo>
                    <a:lnTo>
                      <a:pt x="0" y="365"/>
                    </a:lnTo>
                    <a:close/>
                    <a:moveTo>
                      <a:pt x="0" y="340"/>
                    </a:moveTo>
                    <a:lnTo>
                      <a:pt x="0" y="321"/>
                    </a:lnTo>
                    <a:lnTo>
                      <a:pt x="7" y="321"/>
                    </a:lnTo>
                    <a:lnTo>
                      <a:pt x="7" y="340"/>
                    </a:lnTo>
                    <a:lnTo>
                      <a:pt x="0" y="340"/>
                    </a:lnTo>
                    <a:close/>
                    <a:moveTo>
                      <a:pt x="0" y="314"/>
                    </a:moveTo>
                    <a:lnTo>
                      <a:pt x="0" y="295"/>
                    </a:lnTo>
                    <a:lnTo>
                      <a:pt x="7" y="295"/>
                    </a:lnTo>
                    <a:lnTo>
                      <a:pt x="7" y="314"/>
                    </a:lnTo>
                    <a:lnTo>
                      <a:pt x="0" y="314"/>
                    </a:lnTo>
                    <a:close/>
                    <a:moveTo>
                      <a:pt x="0" y="288"/>
                    </a:moveTo>
                    <a:lnTo>
                      <a:pt x="0" y="269"/>
                    </a:lnTo>
                    <a:lnTo>
                      <a:pt x="7" y="269"/>
                    </a:lnTo>
                    <a:lnTo>
                      <a:pt x="7" y="288"/>
                    </a:lnTo>
                    <a:lnTo>
                      <a:pt x="0" y="288"/>
                    </a:lnTo>
                    <a:close/>
                    <a:moveTo>
                      <a:pt x="0" y="263"/>
                    </a:moveTo>
                    <a:lnTo>
                      <a:pt x="0" y="243"/>
                    </a:lnTo>
                    <a:lnTo>
                      <a:pt x="7" y="243"/>
                    </a:lnTo>
                    <a:lnTo>
                      <a:pt x="7" y="263"/>
                    </a:lnTo>
                    <a:lnTo>
                      <a:pt x="0" y="263"/>
                    </a:lnTo>
                    <a:close/>
                    <a:moveTo>
                      <a:pt x="0" y="237"/>
                    </a:moveTo>
                    <a:lnTo>
                      <a:pt x="0" y="218"/>
                    </a:lnTo>
                    <a:lnTo>
                      <a:pt x="7" y="218"/>
                    </a:lnTo>
                    <a:lnTo>
                      <a:pt x="7" y="237"/>
                    </a:lnTo>
                    <a:lnTo>
                      <a:pt x="0" y="237"/>
                    </a:lnTo>
                    <a:close/>
                    <a:moveTo>
                      <a:pt x="0" y="211"/>
                    </a:moveTo>
                    <a:lnTo>
                      <a:pt x="0" y="192"/>
                    </a:lnTo>
                    <a:lnTo>
                      <a:pt x="7" y="192"/>
                    </a:lnTo>
                    <a:lnTo>
                      <a:pt x="7" y="211"/>
                    </a:lnTo>
                    <a:lnTo>
                      <a:pt x="0" y="211"/>
                    </a:lnTo>
                    <a:close/>
                    <a:moveTo>
                      <a:pt x="0" y="186"/>
                    </a:moveTo>
                    <a:lnTo>
                      <a:pt x="0" y="166"/>
                    </a:lnTo>
                    <a:lnTo>
                      <a:pt x="7" y="166"/>
                    </a:lnTo>
                    <a:lnTo>
                      <a:pt x="7" y="186"/>
                    </a:lnTo>
                    <a:lnTo>
                      <a:pt x="0" y="186"/>
                    </a:lnTo>
                    <a:close/>
                    <a:moveTo>
                      <a:pt x="0" y="160"/>
                    </a:moveTo>
                    <a:lnTo>
                      <a:pt x="0" y="141"/>
                    </a:lnTo>
                    <a:lnTo>
                      <a:pt x="7" y="141"/>
                    </a:lnTo>
                    <a:lnTo>
                      <a:pt x="7" y="160"/>
                    </a:lnTo>
                    <a:lnTo>
                      <a:pt x="0" y="160"/>
                    </a:lnTo>
                    <a:close/>
                    <a:moveTo>
                      <a:pt x="0" y="134"/>
                    </a:moveTo>
                    <a:lnTo>
                      <a:pt x="0" y="115"/>
                    </a:lnTo>
                    <a:lnTo>
                      <a:pt x="7" y="115"/>
                    </a:lnTo>
                    <a:lnTo>
                      <a:pt x="7" y="134"/>
                    </a:lnTo>
                    <a:lnTo>
                      <a:pt x="0" y="134"/>
                    </a:lnTo>
                    <a:close/>
                    <a:moveTo>
                      <a:pt x="0" y="109"/>
                    </a:moveTo>
                    <a:lnTo>
                      <a:pt x="0" y="89"/>
                    </a:lnTo>
                    <a:lnTo>
                      <a:pt x="7" y="89"/>
                    </a:lnTo>
                    <a:lnTo>
                      <a:pt x="7" y="109"/>
                    </a:lnTo>
                    <a:lnTo>
                      <a:pt x="0" y="109"/>
                    </a:lnTo>
                    <a:close/>
                    <a:moveTo>
                      <a:pt x="0" y="83"/>
                    </a:moveTo>
                    <a:lnTo>
                      <a:pt x="0" y="64"/>
                    </a:lnTo>
                    <a:lnTo>
                      <a:pt x="7" y="64"/>
                    </a:lnTo>
                    <a:lnTo>
                      <a:pt x="7" y="83"/>
                    </a:lnTo>
                    <a:lnTo>
                      <a:pt x="0" y="83"/>
                    </a:lnTo>
                    <a:close/>
                    <a:moveTo>
                      <a:pt x="0" y="57"/>
                    </a:moveTo>
                    <a:lnTo>
                      <a:pt x="0" y="38"/>
                    </a:lnTo>
                    <a:lnTo>
                      <a:pt x="7" y="38"/>
                    </a:lnTo>
                    <a:lnTo>
                      <a:pt x="7" y="57"/>
                    </a:lnTo>
                    <a:lnTo>
                      <a:pt x="0" y="57"/>
                    </a:lnTo>
                    <a:close/>
                    <a:moveTo>
                      <a:pt x="0" y="32"/>
                    </a:moveTo>
                    <a:lnTo>
                      <a:pt x="0" y="12"/>
                    </a:lnTo>
                    <a:lnTo>
                      <a:pt x="7" y="12"/>
                    </a:lnTo>
                    <a:lnTo>
                      <a:pt x="7" y="32"/>
                    </a:lnTo>
                    <a:lnTo>
                      <a:pt x="0" y="32"/>
                    </a:lnTo>
                    <a:close/>
                    <a:moveTo>
                      <a:pt x="0" y="6"/>
                    </a:moveTo>
                    <a:lnTo>
                      <a:pt x="0" y="0"/>
                    </a:lnTo>
                    <a:lnTo>
                      <a:pt x="0" y="0"/>
                    </a:lnTo>
                    <a:lnTo>
                      <a:pt x="13" y="0"/>
                    </a:lnTo>
                    <a:lnTo>
                      <a:pt x="13" y="6"/>
                    </a:lnTo>
                    <a:lnTo>
                      <a:pt x="0" y="6"/>
                    </a:lnTo>
                    <a:lnTo>
                      <a:pt x="7" y="0"/>
                    </a:lnTo>
                    <a:lnTo>
                      <a:pt x="7" y="6"/>
                    </a:lnTo>
                    <a:lnTo>
                      <a:pt x="0" y="6"/>
                    </a:lnTo>
                    <a:close/>
                    <a:moveTo>
                      <a:pt x="19" y="0"/>
                    </a:moveTo>
                    <a:lnTo>
                      <a:pt x="39" y="0"/>
                    </a:lnTo>
                    <a:lnTo>
                      <a:pt x="39" y="6"/>
                    </a:lnTo>
                    <a:lnTo>
                      <a:pt x="19" y="6"/>
                    </a:lnTo>
                    <a:lnTo>
                      <a:pt x="19" y="0"/>
                    </a:lnTo>
                    <a:close/>
                    <a:moveTo>
                      <a:pt x="45" y="0"/>
                    </a:moveTo>
                    <a:lnTo>
                      <a:pt x="64" y="0"/>
                    </a:lnTo>
                    <a:lnTo>
                      <a:pt x="64" y="6"/>
                    </a:lnTo>
                    <a:lnTo>
                      <a:pt x="45" y="6"/>
                    </a:lnTo>
                    <a:lnTo>
                      <a:pt x="45" y="0"/>
                    </a:lnTo>
                    <a:close/>
                    <a:moveTo>
                      <a:pt x="71" y="0"/>
                    </a:moveTo>
                    <a:lnTo>
                      <a:pt x="90" y="0"/>
                    </a:lnTo>
                    <a:lnTo>
                      <a:pt x="90" y="6"/>
                    </a:lnTo>
                    <a:lnTo>
                      <a:pt x="71" y="6"/>
                    </a:lnTo>
                    <a:lnTo>
                      <a:pt x="71" y="0"/>
                    </a:lnTo>
                    <a:close/>
                    <a:moveTo>
                      <a:pt x="96" y="0"/>
                    </a:moveTo>
                    <a:lnTo>
                      <a:pt x="116" y="0"/>
                    </a:lnTo>
                    <a:lnTo>
                      <a:pt x="116" y="6"/>
                    </a:lnTo>
                    <a:lnTo>
                      <a:pt x="96" y="6"/>
                    </a:lnTo>
                    <a:lnTo>
                      <a:pt x="96" y="0"/>
                    </a:lnTo>
                    <a:close/>
                    <a:moveTo>
                      <a:pt x="122" y="0"/>
                    </a:moveTo>
                    <a:lnTo>
                      <a:pt x="141" y="0"/>
                    </a:lnTo>
                    <a:lnTo>
                      <a:pt x="141" y="6"/>
                    </a:lnTo>
                    <a:lnTo>
                      <a:pt x="122" y="6"/>
                    </a:lnTo>
                    <a:lnTo>
                      <a:pt x="122" y="0"/>
                    </a:lnTo>
                    <a:close/>
                    <a:moveTo>
                      <a:pt x="148" y="0"/>
                    </a:moveTo>
                    <a:lnTo>
                      <a:pt x="167" y="0"/>
                    </a:lnTo>
                    <a:lnTo>
                      <a:pt x="167" y="6"/>
                    </a:lnTo>
                    <a:lnTo>
                      <a:pt x="148" y="6"/>
                    </a:lnTo>
                    <a:lnTo>
                      <a:pt x="148" y="0"/>
                    </a:lnTo>
                    <a:close/>
                    <a:moveTo>
                      <a:pt x="173" y="0"/>
                    </a:moveTo>
                    <a:lnTo>
                      <a:pt x="193" y="0"/>
                    </a:lnTo>
                    <a:lnTo>
                      <a:pt x="193" y="6"/>
                    </a:lnTo>
                    <a:lnTo>
                      <a:pt x="173" y="6"/>
                    </a:lnTo>
                    <a:lnTo>
                      <a:pt x="173" y="0"/>
                    </a:lnTo>
                    <a:close/>
                    <a:moveTo>
                      <a:pt x="199" y="0"/>
                    </a:moveTo>
                    <a:lnTo>
                      <a:pt x="218" y="0"/>
                    </a:lnTo>
                    <a:lnTo>
                      <a:pt x="218" y="6"/>
                    </a:lnTo>
                    <a:lnTo>
                      <a:pt x="199" y="6"/>
                    </a:lnTo>
                    <a:lnTo>
                      <a:pt x="199" y="0"/>
                    </a:lnTo>
                    <a:close/>
                    <a:moveTo>
                      <a:pt x="225" y="0"/>
                    </a:moveTo>
                    <a:lnTo>
                      <a:pt x="244" y="0"/>
                    </a:lnTo>
                    <a:lnTo>
                      <a:pt x="244" y="6"/>
                    </a:lnTo>
                    <a:lnTo>
                      <a:pt x="225" y="6"/>
                    </a:lnTo>
                    <a:lnTo>
                      <a:pt x="225" y="0"/>
                    </a:lnTo>
                    <a:close/>
                    <a:moveTo>
                      <a:pt x="250" y="0"/>
                    </a:moveTo>
                    <a:lnTo>
                      <a:pt x="270" y="0"/>
                    </a:lnTo>
                    <a:lnTo>
                      <a:pt x="270" y="6"/>
                    </a:lnTo>
                    <a:lnTo>
                      <a:pt x="250" y="6"/>
                    </a:lnTo>
                    <a:lnTo>
                      <a:pt x="250" y="0"/>
                    </a:lnTo>
                    <a:close/>
                    <a:moveTo>
                      <a:pt x="276" y="0"/>
                    </a:moveTo>
                    <a:lnTo>
                      <a:pt x="295" y="0"/>
                    </a:lnTo>
                    <a:lnTo>
                      <a:pt x="295" y="6"/>
                    </a:lnTo>
                    <a:lnTo>
                      <a:pt x="276" y="6"/>
                    </a:lnTo>
                    <a:lnTo>
                      <a:pt x="276" y="0"/>
                    </a:lnTo>
                    <a:close/>
                    <a:moveTo>
                      <a:pt x="302" y="0"/>
                    </a:moveTo>
                    <a:lnTo>
                      <a:pt x="321" y="0"/>
                    </a:lnTo>
                    <a:lnTo>
                      <a:pt x="321" y="6"/>
                    </a:lnTo>
                    <a:lnTo>
                      <a:pt x="302" y="6"/>
                    </a:lnTo>
                    <a:lnTo>
                      <a:pt x="302" y="0"/>
                    </a:lnTo>
                    <a:close/>
                    <a:moveTo>
                      <a:pt x="327" y="0"/>
                    </a:moveTo>
                    <a:lnTo>
                      <a:pt x="347" y="0"/>
                    </a:lnTo>
                    <a:lnTo>
                      <a:pt x="347" y="6"/>
                    </a:lnTo>
                    <a:lnTo>
                      <a:pt x="327" y="6"/>
                    </a:lnTo>
                    <a:lnTo>
                      <a:pt x="327" y="0"/>
                    </a:lnTo>
                    <a:close/>
                    <a:moveTo>
                      <a:pt x="353" y="0"/>
                    </a:moveTo>
                    <a:lnTo>
                      <a:pt x="372" y="0"/>
                    </a:lnTo>
                    <a:lnTo>
                      <a:pt x="372" y="6"/>
                    </a:lnTo>
                    <a:lnTo>
                      <a:pt x="353" y="6"/>
                    </a:lnTo>
                    <a:lnTo>
                      <a:pt x="353" y="0"/>
                    </a:lnTo>
                    <a:close/>
                    <a:moveTo>
                      <a:pt x="379" y="0"/>
                    </a:moveTo>
                    <a:lnTo>
                      <a:pt x="385" y="0"/>
                    </a:lnTo>
                    <a:lnTo>
                      <a:pt x="392" y="0"/>
                    </a:lnTo>
                    <a:lnTo>
                      <a:pt x="392" y="12"/>
                    </a:lnTo>
                    <a:lnTo>
                      <a:pt x="385" y="12"/>
                    </a:lnTo>
                    <a:lnTo>
                      <a:pt x="385" y="0"/>
                    </a:lnTo>
                    <a:lnTo>
                      <a:pt x="385" y="6"/>
                    </a:lnTo>
                    <a:lnTo>
                      <a:pt x="379" y="6"/>
                    </a:lnTo>
                    <a:lnTo>
                      <a:pt x="379" y="0"/>
                    </a:lnTo>
                    <a:close/>
                    <a:moveTo>
                      <a:pt x="392" y="19"/>
                    </a:moveTo>
                    <a:lnTo>
                      <a:pt x="392" y="38"/>
                    </a:lnTo>
                    <a:lnTo>
                      <a:pt x="385" y="38"/>
                    </a:lnTo>
                    <a:lnTo>
                      <a:pt x="385" y="19"/>
                    </a:lnTo>
                    <a:lnTo>
                      <a:pt x="392" y="19"/>
                    </a:lnTo>
                    <a:close/>
                    <a:moveTo>
                      <a:pt x="392" y="44"/>
                    </a:moveTo>
                    <a:lnTo>
                      <a:pt x="392" y="64"/>
                    </a:lnTo>
                    <a:lnTo>
                      <a:pt x="385" y="64"/>
                    </a:lnTo>
                    <a:lnTo>
                      <a:pt x="385" y="44"/>
                    </a:lnTo>
                    <a:lnTo>
                      <a:pt x="392" y="44"/>
                    </a:lnTo>
                    <a:close/>
                    <a:moveTo>
                      <a:pt x="392" y="70"/>
                    </a:moveTo>
                    <a:lnTo>
                      <a:pt x="392" y="89"/>
                    </a:lnTo>
                    <a:lnTo>
                      <a:pt x="385" y="89"/>
                    </a:lnTo>
                    <a:lnTo>
                      <a:pt x="385" y="70"/>
                    </a:lnTo>
                    <a:lnTo>
                      <a:pt x="392" y="70"/>
                    </a:lnTo>
                    <a:close/>
                    <a:moveTo>
                      <a:pt x="392" y="96"/>
                    </a:moveTo>
                    <a:lnTo>
                      <a:pt x="392" y="115"/>
                    </a:lnTo>
                    <a:lnTo>
                      <a:pt x="385" y="115"/>
                    </a:lnTo>
                    <a:lnTo>
                      <a:pt x="385" y="96"/>
                    </a:lnTo>
                    <a:lnTo>
                      <a:pt x="392" y="96"/>
                    </a:lnTo>
                    <a:close/>
                    <a:moveTo>
                      <a:pt x="392" y="122"/>
                    </a:moveTo>
                    <a:lnTo>
                      <a:pt x="392" y="141"/>
                    </a:lnTo>
                    <a:lnTo>
                      <a:pt x="385" y="141"/>
                    </a:lnTo>
                    <a:lnTo>
                      <a:pt x="385" y="122"/>
                    </a:lnTo>
                    <a:lnTo>
                      <a:pt x="392" y="122"/>
                    </a:lnTo>
                    <a:close/>
                    <a:moveTo>
                      <a:pt x="392" y="147"/>
                    </a:moveTo>
                    <a:lnTo>
                      <a:pt x="392" y="166"/>
                    </a:lnTo>
                    <a:lnTo>
                      <a:pt x="385" y="166"/>
                    </a:lnTo>
                    <a:lnTo>
                      <a:pt x="385" y="147"/>
                    </a:lnTo>
                    <a:lnTo>
                      <a:pt x="392" y="147"/>
                    </a:lnTo>
                    <a:close/>
                    <a:moveTo>
                      <a:pt x="392" y="173"/>
                    </a:moveTo>
                    <a:lnTo>
                      <a:pt x="392" y="192"/>
                    </a:lnTo>
                    <a:lnTo>
                      <a:pt x="385" y="192"/>
                    </a:lnTo>
                    <a:lnTo>
                      <a:pt x="385" y="173"/>
                    </a:lnTo>
                    <a:lnTo>
                      <a:pt x="392" y="173"/>
                    </a:lnTo>
                    <a:close/>
                    <a:moveTo>
                      <a:pt x="392" y="199"/>
                    </a:moveTo>
                    <a:lnTo>
                      <a:pt x="392" y="218"/>
                    </a:lnTo>
                    <a:lnTo>
                      <a:pt x="385" y="218"/>
                    </a:lnTo>
                    <a:lnTo>
                      <a:pt x="385" y="199"/>
                    </a:lnTo>
                    <a:lnTo>
                      <a:pt x="392" y="199"/>
                    </a:lnTo>
                    <a:close/>
                    <a:moveTo>
                      <a:pt x="392" y="224"/>
                    </a:moveTo>
                    <a:lnTo>
                      <a:pt x="392" y="243"/>
                    </a:lnTo>
                    <a:lnTo>
                      <a:pt x="385" y="243"/>
                    </a:lnTo>
                    <a:lnTo>
                      <a:pt x="385" y="224"/>
                    </a:lnTo>
                    <a:lnTo>
                      <a:pt x="392" y="224"/>
                    </a:lnTo>
                    <a:close/>
                    <a:moveTo>
                      <a:pt x="392" y="250"/>
                    </a:moveTo>
                    <a:lnTo>
                      <a:pt x="392" y="269"/>
                    </a:lnTo>
                    <a:lnTo>
                      <a:pt x="385" y="269"/>
                    </a:lnTo>
                    <a:lnTo>
                      <a:pt x="385" y="250"/>
                    </a:lnTo>
                    <a:lnTo>
                      <a:pt x="392" y="250"/>
                    </a:lnTo>
                    <a:close/>
                    <a:moveTo>
                      <a:pt x="392" y="276"/>
                    </a:moveTo>
                    <a:lnTo>
                      <a:pt x="392" y="295"/>
                    </a:lnTo>
                    <a:lnTo>
                      <a:pt x="385" y="295"/>
                    </a:lnTo>
                    <a:lnTo>
                      <a:pt x="385" y="276"/>
                    </a:lnTo>
                    <a:lnTo>
                      <a:pt x="392" y="276"/>
                    </a:lnTo>
                    <a:close/>
                    <a:moveTo>
                      <a:pt x="392" y="301"/>
                    </a:moveTo>
                    <a:lnTo>
                      <a:pt x="392" y="321"/>
                    </a:lnTo>
                    <a:lnTo>
                      <a:pt x="385" y="321"/>
                    </a:lnTo>
                    <a:lnTo>
                      <a:pt x="385" y="301"/>
                    </a:lnTo>
                    <a:lnTo>
                      <a:pt x="392" y="301"/>
                    </a:lnTo>
                    <a:close/>
                    <a:moveTo>
                      <a:pt x="392" y="327"/>
                    </a:moveTo>
                    <a:lnTo>
                      <a:pt x="392" y="346"/>
                    </a:lnTo>
                    <a:lnTo>
                      <a:pt x="385" y="346"/>
                    </a:lnTo>
                    <a:lnTo>
                      <a:pt x="385" y="327"/>
                    </a:lnTo>
                    <a:lnTo>
                      <a:pt x="392" y="327"/>
                    </a:lnTo>
                    <a:close/>
                    <a:moveTo>
                      <a:pt x="392" y="353"/>
                    </a:moveTo>
                    <a:lnTo>
                      <a:pt x="392" y="372"/>
                    </a:lnTo>
                    <a:lnTo>
                      <a:pt x="385" y="372"/>
                    </a:lnTo>
                    <a:lnTo>
                      <a:pt x="385" y="353"/>
                    </a:lnTo>
                    <a:lnTo>
                      <a:pt x="392" y="353"/>
                    </a:lnTo>
                    <a:close/>
                    <a:moveTo>
                      <a:pt x="392" y="378"/>
                    </a:moveTo>
                    <a:lnTo>
                      <a:pt x="392" y="398"/>
                    </a:lnTo>
                    <a:lnTo>
                      <a:pt x="385" y="398"/>
                    </a:lnTo>
                    <a:lnTo>
                      <a:pt x="385" y="378"/>
                    </a:lnTo>
                    <a:lnTo>
                      <a:pt x="392" y="378"/>
                    </a:lnTo>
                    <a:close/>
                    <a:moveTo>
                      <a:pt x="392" y="404"/>
                    </a:moveTo>
                    <a:lnTo>
                      <a:pt x="392" y="423"/>
                    </a:lnTo>
                    <a:lnTo>
                      <a:pt x="385" y="423"/>
                    </a:lnTo>
                    <a:lnTo>
                      <a:pt x="385" y="404"/>
                    </a:lnTo>
                    <a:lnTo>
                      <a:pt x="392" y="404"/>
                    </a:lnTo>
                    <a:close/>
                    <a:moveTo>
                      <a:pt x="392" y="430"/>
                    </a:moveTo>
                    <a:lnTo>
                      <a:pt x="392" y="442"/>
                    </a:lnTo>
                    <a:lnTo>
                      <a:pt x="385" y="449"/>
                    </a:lnTo>
                    <a:lnTo>
                      <a:pt x="379" y="449"/>
                    </a:lnTo>
                    <a:lnTo>
                      <a:pt x="379" y="442"/>
                    </a:lnTo>
                    <a:lnTo>
                      <a:pt x="385" y="442"/>
                    </a:lnTo>
                    <a:lnTo>
                      <a:pt x="385" y="442"/>
                    </a:lnTo>
                    <a:lnTo>
                      <a:pt x="385" y="430"/>
                    </a:lnTo>
                    <a:lnTo>
                      <a:pt x="392" y="430"/>
                    </a:lnTo>
                    <a:close/>
                    <a:moveTo>
                      <a:pt x="372" y="449"/>
                    </a:moveTo>
                    <a:lnTo>
                      <a:pt x="353" y="449"/>
                    </a:lnTo>
                    <a:lnTo>
                      <a:pt x="353" y="442"/>
                    </a:lnTo>
                    <a:lnTo>
                      <a:pt x="372" y="442"/>
                    </a:lnTo>
                    <a:lnTo>
                      <a:pt x="372" y="449"/>
                    </a:lnTo>
                    <a:close/>
                    <a:moveTo>
                      <a:pt x="347" y="449"/>
                    </a:moveTo>
                    <a:lnTo>
                      <a:pt x="327" y="449"/>
                    </a:lnTo>
                    <a:lnTo>
                      <a:pt x="327" y="442"/>
                    </a:lnTo>
                    <a:lnTo>
                      <a:pt x="347" y="442"/>
                    </a:lnTo>
                    <a:lnTo>
                      <a:pt x="347" y="449"/>
                    </a:lnTo>
                    <a:close/>
                    <a:moveTo>
                      <a:pt x="321" y="449"/>
                    </a:moveTo>
                    <a:lnTo>
                      <a:pt x="302" y="449"/>
                    </a:lnTo>
                    <a:lnTo>
                      <a:pt x="302" y="442"/>
                    </a:lnTo>
                    <a:lnTo>
                      <a:pt x="321" y="442"/>
                    </a:lnTo>
                    <a:lnTo>
                      <a:pt x="321" y="449"/>
                    </a:lnTo>
                    <a:close/>
                    <a:moveTo>
                      <a:pt x="295" y="449"/>
                    </a:moveTo>
                    <a:lnTo>
                      <a:pt x="276" y="449"/>
                    </a:lnTo>
                    <a:lnTo>
                      <a:pt x="276" y="442"/>
                    </a:lnTo>
                    <a:lnTo>
                      <a:pt x="295" y="442"/>
                    </a:lnTo>
                    <a:lnTo>
                      <a:pt x="295" y="449"/>
                    </a:lnTo>
                    <a:close/>
                    <a:moveTo>
                      <a:pt x="270" y="449"/>
                    </a:moveTo>
                    <a:lnTo>
                      <a:pt x="250" y="449"/>
                    </a:lnTo>
                    <a:lnTo>
                      <a:pt x="250" y="442"/>
                    </a:lnTo>
                    <a:lnTo>
                      <a:pt x="270" y="442"/>
                    </a:lnTo>
                    <a:lnTo>
                      <a:pt x="270" y="449"/>
                    </a:lnTo>
                    <a:close/>
                    <a:moveTo>
                      <a:pt x="244" y="449"/>
                    </a:moveTo>
                    <a:lnTo>
                      <a:pt x="225" y="449"/>
                    </a:lnTo>
                    <a:lnTo>
                      <a:pt x="225" y="442"/>
                    </a:lnTo>
                    <a:lnTo>
                      <a:pt x="244" y="442"/>
                    </a:lnTo>
                    <a:lnTo>
                      <a:pt x="244" y="449"/>
                    </a:lnTo>
                    <a:close/>
                    <a:moveTo>
                      <a:pt x="218" y="449"/>
                    </a:moveTo>
                    <a:lnTo>
                      <a:pt x="199" y="449"/>
                    </a:lnTo>
                    <a:lnTo>
                      <a:pt x="199" y="442"/>
                    </a:lnTo>
                    <a:lnTo>
                      <a:pt x="218" y="442"/>
                    </a:lnTo>
                    <a:lnTo>
                      <a:pt x="218" y="449"/>
                    </a:lnTo>
                    <a:close/>
                    <a:moveTo>
                      <a:pt x="193" y="449"/>
                    </a:moveTo>
                    <a:lnTo>
                      <a:pt x="173" y="449"/>
                    </a:lnTo>
                    <a:lnTo>
                      <a:pt x="173" y="442"/>
                    </a:lnTo>
                    <a:lnTo>
                      <a:pt x="193" y="442"/>
                    </a:lnTo>
                    <a:lnTo>
                      <a:pt x="193" y="449"/>
                    </a:lnTo>
                    <a:close/>
                    <a:moveTo>
                      <a:pt x="167" y="449"/>
                    </a:moveTo>
                    <a:lnTo>
                      <a:pt x="148" y="449"/>
                    </a:lnTo>
                    <a:lnTo>
                      <a:pt x="148" y="442"/>
                    </a:lnTo>
                    <a:lnTo>
                      <a:pt x="167" y="442"/>
                    </a:lnTo>
                    <a:lnTo>
                      <a:pt x="167" y="449"/>
                    </a:lnTo>
                    <a:close/>
                    <a:moveTo>
                      <a:pt x="141" y="449"/>
                    </a:moveTo>
                    <a:lnTo>
                      <a:pt x="122" y="449"/>
                    </a:lnTo>
                    <a:lnTo>
                      <a:pt x="122" y="442"/>
                    </a:lnTo>
                    <a:lnTo>
                      <a:pt x="141" y="442"/>
                    </a:lnTo>
                    <a:lnTo>
                      <a:pt x="141" y="449"/>
                    </a:lnTo>
                    <a:close/>
                    <a:moveTo>
                      <a:pt x="116" y="449"/>
                    </a:moveTo>
                    <a:lnTo>
                      <a:pt x="96" y="449"/>
                    </a:lnTo>
                    <a:lnTo>
                      <a:pt x="96" y="442"/>
                    </a:lnTo>
                    <a:lnTo>
                      <a:pt x="116" y="442"/>
                    </a:lnTo>
                    <a:lnTo>
                      <a:pt x="116" y="449"/>
                    </a:lnTo>
                    <a:close/>
                    <a:moveTo>
                      <a:pt x="90" y="449"/>
                    </a:moveTo>
                    <a:lnTo>
                      <a:pt x="71" y="449"/>
                    </a:lnTo>
                    <a:lnTo>
                      <a:pt x="71" y="442"/>
                    </a:lnTo>
                    <a:lnTo>
                      <a:pt x="90" y="442"/>
                    </a:lnTo>
                    <a:lnTo>
                      <a:pt x="90" y="449"/>
                    </a:lnTo>
                    <a:close/>
                    <a:moveTo>
                      <a:pt x="64" y="449"/>
                    </a:moveTo>
                    <a:lnTo>
                      <a:pt x="45" y="449"/>
                    </a:lnTo>
                    <a:lnTo>
                      <a:pt x="45" y="442"/>
                    </a:lnTo>
                    <a:lnTo>
                      <a:pt x="64" y="442"/>
                    </a:lnTo>
                    <a:lnTo>
                      <a:pt x="64" y="449"/>
                    </a:lnTo>
                    <a:close/>
                    <a:moveTo>
                      <a:pt x="39" y="449"/>
                    </a:moveTo>
                    <a:lnTo>
                      <a:pt x="19" y="449"/>
                    </a:lnTo>
                    <a:lnTo>
                      <a:pt x="19" y="442"/>
                    </a:lnTo>
                    <a:lnTo>
                      <a:pt x="39" y="442"/>
                    </a:lnTo>
                    <a:lnTo>
                      <a:pt x="39" y="449"/>
                    </a:lnTo>
                    <a:close/>
                    <a:moveTo>
                      <a:pt x="13" y="449"/>
                    </a:moveTo>
                    <a:lnTo>
                      <a:pt x="0" y="449"/>
                    </a:lnTo>
                    <a:lnTo>
                      <a:pt x="0" y="442"/>
                    </a:lnTo>
                    <a:lnTo>
                      <a:pt x="13" y="442"/>
                    </a:lnTo>
                    <a:lnTo>
                      <a:pt x="13" y="449"/>
                    </a:lnTo>
                    <a:close/>
                  </a:path>
                </a:pathLst>
              </a:custGeom>
              <a:solidFill>
                <a:srgbClr val="000000"/>
              </a:solidFill>
              <a:ln w="0">
                <a:solidFill>
                  <a:srgbClr val="000000"/>
                </a:solidFill>
                <a:prstDash val="solid"/>
                <a:round/>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266" name="Rectangle 74"/>
              <p:cNvSpPr>
                <a:spLocks noChangeArrowheads="1"/>
              </p:cNvSpPr>
              <p:nvPr/>
            </p:nvSpPr>
            <p:spPr bwMode="auto">
              <a:xfrm>
                <a:off x="3966325" y="4439587"/>
                <a:ext cx="150850" cy="14838"/>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67" name="Rectangle 75"/>
              <p:cNvSpPr>
                <a:spLocks noChangeArrowheads="1"/>
              </p:cNvSpPr>
              <p:nvPr/>
            </p:nvSpPr>
            <p:spPr bwMode="auto">
              <a:xfrm>
                <a:off x="4102337" y="4270248"/>
                <a:ext cx="18288" cy="182880"/>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85000" lnSpcReduction="20000"/>
              </a:bodyPr>
              <a:lstStyle/>
              <a:p>
                <a:endParaRPr lang="en-US" sz="700" dirty="0"/>
              </a:p>
            </p:txBody>
          </p:sp>
          <p:sp>
            <p:nvSpPr>
              <p:cNvPr id="268" name="Rectangle 76"/>
              <p:cNvSpPr>
                <a:spLocks noChangeArrowheads="1"/>
              </p:cNvSpPr>
              <p:nvPr/>
            </p:nvSpPr>
            <p:spPr bwMode="auto">
              <a:xfrm>
                <a:off x="4165396" y="4270248"/>
                <a:ext cx="16075" cy="182880"/>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85000" lnSpcReduction="20000"/>
              </a:bodyPr>
              <a:lstStyle/>
              <a:p>
                <a:endParaRPr lang="en-US" sz="700" dirty="0"/>
              </a:p>
            </p:txBody>
          </p:sp>
          <p:sp>
            <p:nvSpPr>
              <p:cNvPr id="269" name="Rectangle 77"/>
              <p:cNvSpPr>
                <a:spLocks noChangeArrowheads="1"/>
              </p:cNvSpPr>
              <p:nvPr/>
            </p:nvSpPr>
            <p:spPr bwMode="auto">
              <a:xfrm>
                <a:off x="4172814" y="4439587"/>
                <a:ext cx="127356" cy="14838"/>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70" name="Rectangle 78"/>
              <p:cNvSpPr>
                <a:spLocks noChangeArrowheads="1"/>
              </p:cNvSpPr>
              <p:nvPr/>
            </p:nvSpPr>
            <p:spPr bwMode="auto">
              <a:xfrm>
                <a:off x="4292753" y="4270248"/>
                <a:ext cx="14838" cy="182880"/>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85000" lnSpcReduction="20000"/>
              </a:bodyPr>
              <a:lstStyle/>
              <a:p>
                <a:endParaRPr lang="en-US" sz="700" dirty="0"/>
              </a:p>
            </p:txBody>
          </p:sp>
          <p:sp>
            <p:nvSpPr>
              <p:cNvPr id="271" name="Rectangle 79"/>
              <p:cNvSpPr>
                <a:spLocks noChangeArrowheads="1"/>
              </p:cNvSpPr>
              <p:nvPr/>
            </p:nvSpPr>
            <p:spPr bwMode="auto">
              <a:xfrm>
                <a:off x="4347158" y="4270248"/>
                <a:ext cx="16075" cy="182880"/>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85000" lnSpcReduction="20000"/>
              </a:bodyPr>
              <a:lstStyle/>
              <a:p>
                <a:endParaRPr lang="en-US" sz="700" dirty="0"/>
              </a:p>
            </p:txBody>
          </p:sp>
          <p:sp>
            <p:nvSpPr>
              <p:cNvPr id="272" name="Rectangle 80"/>
              <p:cNvSpPr>
                <a:spLocks noChangeArrowheads="1"/>
              </p:cNvSpPr>
              <p:nvPr/>
            </p:nvSpPr>
            <p:spPr bwMode="auto">
              <a:xfrm>
                <a:off x="4355812" y="4439587"/>
                <a:ext cx="142194" cy="14838"/>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73" name="Freeform 81"/>
              <p:cNvSpPr>
                <a:spLocks/>
              </p:cNvSpPr>
              <p:nvPr/>
            </p:nvSpPr>
            <p:spPr bwMode="auto">
              <a:xfrm>
                <a:off x="4102337" y="4245403"/>
                <a:ext cx="79133" cy="40803"/>
              </a:xfrm>
              <a:custGeom>
                <a:avLst/>
                <a:gdLst>
                  <a:gd name="T0" fmla="*/ 0 w 64"/>
                  <a:gd name="T1" fmla="*/ 26 h 33"/>
                  <a:gd name="T2" fmla="*/ 0 w 64"/>
                  <a:gd name="T3" fmla="*/ 20 h 33"/>
                  <a:gd name="T4" fmla="*/ 0 w 64"/>
                  <a:gd name="T5" fmla="*/ 13 h 33"/>
                  <a:gd name="T6" fmla="*/ 6 w 64"/>
                  <a:gd name="T7" fmla="*/ 7 h 33"/>
                  <a:gd name="T8" fmla="*/ 6 w 64"/>
                  <a:gd name="T9" fmla="*/ 7 h 33"/>
                  <a:gd name="T10" fmla="*/ 19 w 64"/>
                  <a:gd name="T11" fmla="*/ 0 h 33"/>
                  <a:gd name="T12" fmla="*/ 19 w 64"/>
                  <a:gd name="T13" fmla="*/ 0 h 33"/>
                  <a:gd name="T14" fmla="*/ 32 w 64"/>
                  <a:gd name="T15" fmla="*/ 0 h 33"/>
                  <a:gd name="T16" fmla="*/ 32 w 64"/>
                  <a:gd name="T17" fmla="*/ 0 h 33"/>
                  <a:gd name="T18" fmla="*/ 44 w 64"/>
                  <a:gd name="T19" fmla="*/ 0 h 33"/>
                  <a:gd name="T20" fmla="*/ 44 w 64"/>
                  <a:gd name="T21" fmla="*/ 0 h 33"/>
                  <a:gd name="T22" fmla="*/ 51 w 64"/>
                  <a:gd name="T23" fmla="*/ 7 h 33"/>
                  <a:gd name="T24" fmla="*/ 51 w 64"/>
                  <a:gd name="T25" fmla="*/ 7 h 33"/>
                  <a:gd name="T26" fmla="*/ 57 w 64"/>
                  <a:gd name="T27" fmla="*/ 20 h 33"/>
                  <a:gd name="T28" fmla="*/ 57 w 64"/>
                  <a:gd name="T29" fmla="*/ 20 h 33"/>
                  <a:gd name="T30" fmla="*/ 64 w 64"/>
                  <a:gd name="T31" fmla="*/ 26 h 33"/>
                  <a:gd name="T32" fmla="*/ 51 w 64"/>
                  <a:gd name="T33" fmla="*/ 33 h 33"/>
                  <a:gd name="T34" fmla="*/ 44 w 64"/>
                  <a:gd name="T35" fmla="*/ 20 h 33"/>
                  <a:gd name="T36" fmla="*/ 44 w 64"/>
                  <a:gd name="T37" fmla="*/ 26 h 33"/>
                  <a:gd name="T38" fmla="*/ 44 w 64"/>
                  <a:gd name="T39" fmla="*/ 13 h 33"/>
                  <a:gd name="T40" fmla="*/ 44 w 64"/>
                  <a:gd name="T41" fmla="*/ 20 h 33"/>
                  <a:gd name="T42" fmla="*/ 38 w 64"/>
                  <a:gd name="T43" fmla="*/ 13 h 33"/>
                  <a:gd name="T44" fmla="*/ 38 w 64"/>
                  <a:gd name="T45" fmla="*/ 13 h 33"/>
                  <a:gd name="T46" fmla="*/ 32 w 64"/>
                  <a:gd name="T47" fmla="*/ 13 h 33"/>
                  <a:gd name="T48" fmla="*/ 32 w 64"/>
                  <a:gd name="T49" fmla="*/ 13 h 33"/>
                  <a:gd name="T50" fmla="*/ 19 w 64"/>
                  <a:gd name="T51" fmla="*/ 13 h 33"/>
                  <a:gd name="T52" fmla="*/ 25 w 64"/>
                  <a:gd name="T53" fmla="*/ 13 h 33"/>
                  <a:gd name="T54" fmla="*/ 12 w 64"/>
                  <a:gd name="T55" fmla="*/ 13 h 33"/>
                  <a:gd name="T56" fmla="*/ 19 w 64"/>
                  <a:gd name="T57" fmla="*/ 13 h 33"/>
                  <a:gd name="T58" fmla="*/ 12 w 64"/>
                  <a:gd name="T59" fmla="*/ 20 h 33"/>
                  <a:gd name="T60" fmla="*/ 12 w 64"/>
                  <a:gd name="T61" fmla="*/ 20 h 33"/>
                  <a:gd name="T62" fmla="*/ 12 w 64"/>
                  <a:gd name="T63" fmla="*/ 33 h 33"/>
                  <a:gd name="T64" fmla="*/ 0 w 64"/>
                  <a:gd name="T65"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33">
                    <a:moveTo>
                      <a:pt x="0" y="26"/>
                    </a:moveTo>
                    <a:lnTo>
                      <a:pt x="0" y="20"/>
                    </a:lnTo>
                    <a:lnTo>
                      <a:pt x="0" y="13"/>
                    </a:lnTo>
                    <a:lnTo>
                      <a:pt x="6" y="7"/>
                    </a:lnTo>
                    <a:lnTo>
                      <a:pt x="6" y="7"/>
                    </a:lnTo>
                    <a:lnTo>
                      <a:pt x="19" y="0"/>
                    </a:lnTo>
                    <a:lnTo>
                      <a:pt x="19" y="0"/>
                    </a:lnTo>
                    <a:lnTo>
                      <a:pt x="32" y="0"/>
                    </a:lnTo>
                    <a:lnTo>
                      <a:pt x="32" y="0"/>
                    </a:lnTo>
                    <a:lnTo>
                      <a:pt x="44" y="0"/>
                    </a:lnTo>
                    <a:lnTo>
                      <a:pt x="44" y="0"/>
                    </a:lnTo>
                    <a:lnTo>
                      <a:pt x="51" y="7"/>
                    </a:lnTo>
                    <a:lnTo>
                      <a:pt x="51" y="7"/>
                    </a:lnTo>
                    <a:lnTo>
                      <a:pt x="57" y="20"/>
                    </a:lnTo>
                    <a:lnTo>
                      <a:pt x="57" y="20"/>
                    </a:lnTo>
                    <a:lnTo>
                      <a:pt x="64" y="26"/>
                    </a:lnTo>
                    <a:lnTo>
                      <a:pt x="51" y="33"/>
                    </a:lnTo>
                    <a:lnTo>
                      <a:pt x="44" y="20"/>
                    </a:lnTo>
                    <a:lnTo>
                      <a:pt x="44" y="26"/>
                    </a:lnTo>
                    <a:lnTo>
                      <a:pt x="44" y="13"/>
                    </a:lnTo>
                    <a:lnTo>
                      <a:pt x="44" y="20"/>
                    </a:lnTo>
                    <a:lnTo>
                      <a:pt x="38" y="13"/>
                    </a:lnTo>
                    <a:lnTo>
                      <a:pt x="38" y="13"/>
                    </a:lnTo>
                    <a:lnTo>
                      <a:pt x="32" y="13"/>
                    </a:lnTo>
                    <a:lnTo>
                      <a:pt x="32" y="13"/>
                    </a:lnTo>
                    <a:lnTo>
                      <a:pt x="19" y="13"/>
                    </a:lnTo>
                    <a:lnTo>
                      <a:pt x="25" y="13"/>
                    </a:lnTo>
                    <a:lnTo>
                      <a:pt x="12" y="13"/>
                    </a:lnTo>
                    <a:lnTo>
                      <a:pt x="19" y="13"/>
                    </a:lnTo>
                    <a:lnTo>
                      <a:pt x="12" y="20"/>
                    </a:lnTo>
                    <a:lnTo>
                      <a:pt x="12" y="20"/>
                    </a:lnTo>
                    <a:lnTo>
                      <a:pt x="12" y="33"/>
                    </a:lnTo>
                    <a:lnTo>
                      <a:pt x="0" y="26"/>
                    </a:lnTo>
                    <a:close/>
                  </a:path>
                </a:pathLst>
              </a:custGeom>
              <a:solidFill>
                <a:srgbClr val="7F7F7F"/>
              </a:solidFill>
              <a:ln w="0">
                <a:solidFill>
                  <a:srgbClr val="7F7F7F"/>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74" name="Freeform 82"/>
              <p:cNvSpPr>
                <a:spLocks/>
              </p:cNvSpPr>
              <p:nvPr/>
            </p:nvSpPr>
            <p:spPr bwMode="auto">
              <a:xfrm>
                <a:off x="4292753" y="4237985"/>
                <a:ext cx="70479" cy="39567"/>
              </a:xfrm>
              <a:custGeom>
                <a:avLst/>
                <a:gdLst>
                  <a:gd name="T0" fmla="*/ 0 w 57"/>
                  <a:gd name="T1" fmla="*/ 32 h 32"/>
                  <a:gd name="T2" fmla="*/ 0 w 57"/>
                  <a:gd name="T3" fmla="*/ 19 h 32"/>
                  <a:gd name="T4" fmla="*/ 0 w 57"/>
                  <a:gd name="T5" fmla="*/ 19 h 32"/>
                  <a:gd name="T6" fmla="*/ 6 w 57"/>
                  <a:gd name="T7" fmla="*/ 6 h 32"/>
                  <a:gd name="T8" fmla="*/ 6 w 57"/>
                  <a:gd name="T9" fmla="*/ 6 h 32"/>
                  <a:gd name="T10" fmla="*/ 12 w 57"/>
                  <a:gd name="T11" fmla="*/ 0 h 32"/>
                  <a:gd name="T12" fmla="*/ 19 w 57"/>
                  <a:gd name="T13" fmla="*/ 0 h 32"/>
                  <a:gd name="T14" fmla="*/ 25 w 57"/>
                  <a:gd name="T15" fmla="*/ 0 h 32"/>
                  <a:gd name="T16" fmla="*/ 32 w 57"/>
                  <a:gd name="T17" fmla="*/ 0 h 32"/>
                  <a:gd name="T18" fmla="*/ 38 w 57"/>
                  <a:gd name="T19" fmla="*/ 0 h 32"/>
                  <a:gd name="T20" fmla="*/ 38 w 57"/>
                  <a:gd name="T21" fmla="*/ 0 h 32"/>
                  <a:gd name="T22" fmla="*/ 44 w 57"/>
                  <a:gd name="T23" fmla="*/ 6 h 32"/>
                  <a:gd name="T24" fmla="*/ 51 w 57"/>
                  <a:gd name="T25" fmla="*/ 13 h 32"/>
                  <a:gd name="T26" fmla="*/ 51 w 57"/>
                  <a:gd name="T27" fmla="*/ 19 h 32"/>
                  <a:gd name="T28" fmla="*/ 51 w 57"/>
                  <a:gd name="T29" fmla="*/ 19 h 32"/>
                  <a:gd name="T30" fmla="*/ 57 w 57"/>
                  <a:gd name="T31" fmla="*/ 32 h 32"/>
                  <a:gd name="T32" fmla="*/ 44 w 57"/>
                  <a:gd name="T33" fmla="*/ 32 h 32"/>
                  <a:gd name="T34" fmla="*/ 38 w 57"/>
                  <a:gd name="T35" fmla="*/ 26 h 32"/>
                  <a:gd name="T36" fmla="*/ 38 w 57"/>
                  <a:gd name="T37" fmla="*/ 26 h 32"/>
                  <a:gd name="T38" fmla="*/ 38 w 57"/>
                  <a:gd name="T39" fmla="*/ 13 h 32"/>
                  <a:gd name="T40" fmla="*/ 38 w 57"/>
                  <a:gd name="T41" fmla="*/ 19 h 32"/>
                  <a:gd name="T42" fmla="*/ 32 w 57"/>
                  <a:gd name="T43" fmla="*/ 13 h 32"/>
                  <a:gd name="T44" fmla="*/ 32 w 57"/>
                  <a:gd name="T45" fmla="*/ 13 h 32"/>
                  <a:gd name="T46" fmla="*/ 25 w 57"/>
                  <a:gd name="T47" fmla="*/ 13 h 32"/>
                  <a:gd name="T48" fmla="*/ 25 w 57"/>
                  <a:gd name="T49" fmla="*/ 13 h 32"/>
                  <a:gd name="T50" fmla="*/ 19 w 57"/>
                  <a:gd name="T51" fmla="*/ 13 h 32"/>
                  <a:gd name="T52" fmla="*/ 25 w 57"/>
                  <a:gd name="T53" fmla="*/ 13 h 32"/>
                  <a:gd name="T54" fmla="*/ 12 w 57"/>
                  <a:gd name="T55" fmla="*/ 19 h 32"/>
                  <a:gd name="T56" fmla="*/ 19 w 57"/>
                  <a:gd name="T57" fmla="*/ 13 h 32"/>
                  <a:gd name="T58" fmla="*/ 12 w 57"/>
                  <a:gd name="T59" fmla="*/ 26 h 32"/>
                  <a:gd name="T60" fmla="*/ 12 w 57"/>
                  <a:gd name="T61" fmla="*/ 19 h 32"/>
                  <a:gd name="T62" fmla="*/ 12 w 57"/>
                  <a:gd name="T63" fmla="*/ 32 h 32"/>
                  <a:gd name="T64" fmla="*/ 0 w 57"/>
                  <a:gd name="T6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 h="32">
                    <a:moveTo>
                      <a:pt x="0" y="32"/>
                    </a:moveTo>
                    <a:lnTo>
                      <a:pt x="0" y="19"/>
                    </a:lnTo>
                    <a:lnTo>
                      <a:pt x="0" y="19"/>
                    </a:lnTo>
                    <a:lnTo>
                      <a:pt x="6" y="6"/>
                    </a:lnTo>
                    <a:lnTo>
                      <a:pt x="6" y="6"/>
                    </a:lnTo>
                    <a:lnTo>
                      <a:pt x="12" y="0"/>
                    </a:lnTo>
                    <a:lnTo>
                      <a:pt x="19" y="0"/>
                    </a:lnTo>
                    <a:lnTo>
                      <a:pt x="25" y="0"/>
                    </a:lnTo>
                    <a:lnTo>
                      <a:pt x="32" y="0"/>
                    </a:lnTo>
                    <a:lnTo>
                      <a:pt x="38" y="0"/>
                    </a:lnTo>
                    <a:lnTo>
                      <a:pt x="38" y="0"/>
                    </a:lnTo>
                    <a:lnTo>
                      <a:pt x="44" y="6"/>
                    </a:lnTo>
                    <a:lnTo>
                      <a:pt x="51" y="13"/>
                    </a:lnTo>
                    <a:lnTo>
                      <a:pt x="51" y="19"/>
                    </a:lnTo>
                    <a:lnTo>
                      <a:pt x="51" y="19"/>
                    </a:lnTo>
                    <a:lnTo>
                      <a:pt x="57" y="32"/>
                    </a:lnTo>
                    <a:lnTo>
                      <a:pt x="44" y="32"/>
                    </a:lnTo>
                    <a:lnTo>
                      <a:pt x="38" y="26"/>
                    </a:lnTo>
                    <a:lnTo>
                      <a:pt x="38" y="26"/>
                    </a:lnTo>
                    <a:lnTo>
                      <a:pt x="38" y="13"/>
                    </a:lnTo>
                    <a:lnTo>
                      <a:pt x="38" y="19"/>
                    </a:lnTo>
                    <a:lnTo>
                      <a:pt x="32" y="13"/>
                    </a:lnTo>
                    <a:lnTo>
                      <a:pt x="32" y="13"/>
                    </a:lnTo>
                    <a:lnTo>
                      <a:pt x="25" y="13"/>
                    </a:lnTo>
                    <a:lnTo>
                      <a:pt x="25" y="13"/>
                    </a:lnTo>
                    <a:lnTo>
                      <a:pt x="19" y="13"/>
                    </a:lnTo>
                    <a:lnTo>
                      <a:pt x="25" y="13"/>
                    </a:lnTo>
                    <a:lnTo>
                      <a:pt x="12" y="19"/>
                    </a:lnTo>
                    <a:lnTo>
                      <a:pt x="19" y="13"/>
                    </a:lnTo>
                    <a:lnTo>
                      <a:pt x="12" y="26"/>
                    </a:lnTo>
                    <a:lnTo>
                      <a:pt x="12" y="19"/>
                    </a:lnTo>
                    <a:lnTo>
                      <a:pt x="12" y="32"/>
                    </a:lnTo>
                    <a:lnTo>
                      <a:pt x="0" y="32"/>
                    </a:lnTo>
                    <a:close/>
                  </a:path>
                </a:pathLst>
              </a:custGeom>
              <a:solidFill>
                <a:srgbClr val="7F7F7F"/>
              </a:solidFill>
              <a:ln w="0">
                <a:solidFill>
                  <a:srgbClr val="7F7F7F"/>
                </a:solidFill>
                <a:prstDash val="solid"/>
                <a:round/>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grpSp>
        <p:sp>
          <p:nvSpPr>
            <p:cNvPr id="253" name="Rectangle 35"/>
            <p:cNvSpPr>
              <a:spLocks noChangeArrowheads="1"/>
            </p:cNvSpPr>
            <p:nvPr/>
          </p:nvSpPr>
          <p:spPr bwMode="auto">
            <a:xfrm>
              <a:off x="6682034" y="3634563"/>
              <a:ext cx="20529" cy="460940"/>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a:bodyPr>
            <a:lstStyle/>
            <a:p>
              <a:endParaRPr lang="en-US" sz="700" dirty="0"/>
            </a:p>
          </p:txBody>
        </p:sp>
        <p:sp>
          <p:nvSpPr>
            <p:cNvPr id="254" name="Rectangle 7"/>
            <p:cNvSpPr>
              <a:spLocks noChangeArrowheads="1"/>
            </p:cNvSpPr>
            <p:nvPr/>
          </p:nvSpPr>
          <p:spPr bwMode="auto">
            <a:xfrm>
              <a:off x="6740260" y="4052831"/>
              <a:ext cx="154527" cy="55642"/>
            </a:xfrm>
            <a:prstGeom prst="rect">
              <a:avLst/>
            </a:prstGeom>
            <a:solidFill>
              <a:srgbClr val="7F7F7F"/>
            </a:solidFill>
            <a:ln w="0">
              <a:solidFill>
                <a:srgbClr val="7F7F7F"/>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55" name="Rectangle 9"/>
            <p:cNvSpPr>
              <a:spLocks noChangeArrowheads="1"/>
            </p:cNvSpPr>
            <p:nvPr/>
          </p:nvSpPr>
          <p:spPr bwMode="auto">
            <a:xfrm>
              <a:off x="6689500" y="4072614"/>
              <a:ext cx="184758" cy="23493"/>
            </a:xfrm>
            <a:prstGeom prst="rect">
              <a:avLst/>
            </a:prstGeom>
            <a:solidFill>
              <a:srgbClr val="0070C0"/>
            </a:solidFill>
            <a:ln w="0">
              <a:solidFill>
                <a:srgbClr val="0070C0"/>
              </a:solidFill>
              <a:prstDash val="solid"/>
              <a:miter lim="800000"/>
              <a:headEnd/>
              <a:tailEnd/>
            </a:ln>
          </p:spPr>
          <p:txBody>
            <a:bodyPr vert="horz" wrap="none" lIns="91440" tIns="45720" rIns="91440" bIns="45720" numCol="1" anchor="t" anchorCtr="0" compatLnSpc="1">
              <a:prstTxWarp prst="textNoShape">
                <a:avLst/>
              </a:prstTxWarp>
              <a:normAutofit fontScale="25000" lnSpcReduction="20000"/>
            </a:bodyPr>
            <a:lstStyle/>
            <a:p>
              <a:endParaRPr lang="en-US" sz="700" dirty="0"/>
            </a:p>
          </p:txBody>
        </p:sp>
        <p:sp>
          <p:nvSpPr>
            <p:cNvPr id="256" name="Rectangle 67"/>
            <p:cNvSpPr>
              <a:spLocks noChangeArrowheads="1"/>
            </p:cNvSpPr>
            <p:nvPr/>
          </p:nvSpPr>
          <p:spPr bwMode="auto">
            <a:xfrm>
              <a:off x="6922985" y="3671831"/>
              <a:ext cx="46788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91440" rIns="0" bIns="91440" numCol="1" anchor="t"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700" b="1" i="1" dirty="0" smtClean="0">
                  <a:solidFill>
                    <a:srgbClr val="000000"/>
                  </a:solidFill>
                  <a:latin typeface="Calibri" pitchFamily="34" charset="0"/>
                  <a:cs typeface="Arial" pitchFamily="34" charset="0"/>
                </a:rPr>
                <a:t>Outer Assembly</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257" name="Rectangle 35"/>
            <p:cNvSpPr>
              <a:spLocks noChangeArrowheads="1"/>
            </p:cNvSpPr>
            <p:nvPr/>
          </p:nvSpPr>
          <p:spPr bwMode="auto">
            <a:xfrm>
              <a:off x="6664049" y="4738631"/>
              <a:ext cx="27432" cy="156457"/>
            </a:xfrm>
            <a:prstGeom prst="rect">
              <a:avLst/>
            </a:prstGeom>
            <a:solidFill>
              <a:srgbClr val="FF0000"/>
            </a:solidFill>
            <a:ln w="0">
              <a:solidFill>
                <a:srgbClr val="FF0000"/>
              </a:solidFill>
              <a:prstDash val="solid"/>
              <a:miter lim="800000"/>
              <a:headEnd/>
              <a:tailEnd/>
            </a:ln>
          </p:spPr>
          <p:txBody>
            <a:bodyPr vert="horz" wrap="none" lIns="91440" tIns="45720" rIns="91440" bIns="45720" numCol="1" anchor="t" anchorCtr="0" compatLnSpc="1">
              <a:prstTxWarp prst="textNoShape">
                <a:avLst/>
              </a:prstTxWarp>
              <a:normAutofit fontScale="62500" lnSpcReduction="20000"/>
            </a:bodyPr>
            <a:lstStyle/>
            <a:p>
              <a:endParaRPr lang="en-US" sz="700" dirty="0"/>
            </a:p>
          </p:txBody>
        </p:sp>
        <p:grpSp>
          <p:nvGrpSpPr>
            <p:cNvPr id="258" name="Group 257"/>
            <p:cNvGrpSpPr/>
            <p:nvPr/>
          </p:nvGrpSpPr>
          <p:grpSpPr>
            <a:xfrm>
              <a:off x="6781880" y="4007205"/>
              <a:ext cx="632828" cy="797668"/>
              <a:chOff x="7525219" y="2621374"/>
              <a:chExt cx="716866" cy="797668"/>
            </a:xfrm>
          </p:grpSpPr>
          <p:grpSp>
            <p:nvGrpSpPr>
              <p:cNvPr id="259" name="Group 258"/>
              <p:cNvGrpSpPr/>
              <p:nvPr/>
            </p:nvGrpSpPr>
            <p:grpSpPr>
              <a:xfrm>
                <a:off x="7702914" y="2621374"/>
                <a:ext cx="539171" cy="797668"/>
                <a:chOff x="6902052" y="2133600"/>
                <a:chExt cx="539171" cy="797668"/>
              </a:xfrm>
            </p:grpSpPr>
            <p:pic>
              <p:nvPicPr>
                <p:cNvPr id="263" name="Picture 26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970324" y="2133600"/>
                  <a:ext cx="470899" cy="797668"/>
                </a:xfrm>
                <a:prstGeom prst="rect">
                  <a:avLst/>
                </a:prstGeom>
              </p:spPr>
            </p:pic>
            <p:sp>
              <p:nvSpPr>
                <p:cNvPr id="264" name="Rectangle 263"/>
                <p:cNvSpPr/>
                <p:nvPr/>
              </p:nvSpPr>
              <p:spPr>
                <a:xfrm>
                  <a:off x="6902052" y="2139696"/>
                  <a:ext cx="535038" cy="777752"/>
                </a:xfrm>
                <a:prstGeom prst="rect">
                  <a:avLst/>
                </a:prstGeom>
                <a:noFill/>
                <a:ln w="158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260" name="Straight Connector 259"/>
              <p:cNvCxnSpPr>
                <a:endCxn id="254" idx="3"/>
              </p:cNvCxnSpPr>
              <p:nvPr/>
            </p:nvCxnSpPr>
            <p:spPr>
              <a:xfrm flipH="1">
                <a:off x="7547328" y="2690079"/>
                <a:ext cx="227123" cy="474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a:off x="7771186" y="3054096"/>
                <a:ext cx="0" cy="29260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a:endCxn id="250" idx="3"/>
              </p:cNvCxnSpPr>
              <p:nvPr/>
            </p:nvCxnSpPr>
            <p:spPr>
              <a:xfrm flipH="1">
                <a:off x="7525219" y="3348496"/>
                <a:ext cx="249232" cy="102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473968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FPIX Cooling: Combined Results</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E65FE212-BCD6-1742-A268-0F4167AC2DC0}" type="slidenum">
              <a:rPr lang="en-US" smtClean="0"/>
              <a:t>35</a:t>
            </a:fld>
            <a:endParaRPr lang="en-US" dirty="0"/>
          </a:p>
        </p:txBody>
      </p:sp>
      <p:pic>
        <p:nvPicPr>
          <p:cNvPr id="8" name="Picture 7"/>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65125" y="2291024"/>
            <a:ext cx="6953460" cy="4201851"/>
          </a:xfrm>
          <a:prstGeom prst="rect">
            <a:avLst/>
          </a:prstGeom>
          <a:noFill/>
          <a:ln>
            <a:noFill/>
          </a:ln>
        </p:spPr>
      </p:pic>
      <p:sp>
        <p:nvSpPr>
          <p:cNvPr id="3" name="TextBox 2"/>
          <p:cNvSpPr txBox="1"/>
          <p:nvPr/>
        </p:nvSpPr>
        <p:spPr>
          <a:xfrm>
            <a:off x="4255129" y="875218"/>
            <a:ext cx="4734961" cy="132343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600" dirty="0" smtClean="0"/>
              <a:t>Two viable solutions for cooling of half-disks (via embedded tubes in CC rings) have been found:</a:t>
            </a:r>
          </a:p>
          <a:p>
            <a:pPr lvl="1"/>
            <a:r>
              <a:rPr lang="en-US" sz="1600" dirty="0" smtClean="0"/>
              <a:t>Outer and inner assemblies in parallel (1.4mm </a:t>
            </a:r>
            <a:r>
              <a:rPr lang="en-US" sz="1600" dirty="0"/>
              <a:t>ID) </a:t>
            </a:r>
            <a:r>
              <a:rPr lang="en-US" sz="1600" u="sng" dirty="0" smtClean="0"/>
              <a:t>or</a:t>
            </a:r>
            <a:r>
              <a:rPr lang="en-US" sz="1600" dirty="0" smtClean="0"/>
              <a:t> in series (1.6mm </a:t>
            </a:r>
            <a:r>
              <a:rPr lang="en-US" sz="1600" dirty="0"/>
              <a:t>ID)</a:t>
            </a:r>
          </a:p>
        </p:txBody>
      </p:sp>
      <p:sp>
        <p:nvSpPr>
          <p:cNvPr id="7" name="Rectangle 6"/>
          <p:cNvSpPr/>
          <p:nvPr/>
        </p:nvSpPr>
        <p:spPr>
          <a:xfrm>
            <a:off x="84042" y="873581"/>
            <a:ext cx="4107712" cy="132343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1600" dirty="0"/>
              <a:t>Design goals: </a:t>
            </a:r>
          </a:p>
          <a:p>
            <a:pPr marL="339725" lvl="1" indent="-182563">
              <a:buFont typeface="Arial" pitchFamily="34" charset="0"/>
              <a:buChar char="•"/>
            </a:pPr>
            <a:r>
              <a:rPr lang="en-US" sz="1600" dirty="0"/>
              <a:t>Delta T </a:t>
            </a:r>
            <a:r>
              <a:rPr lang="en-US" sz="1600" dirty="0" smtClean="0"/>
              <a:t>sensors-to-coolant </a:t>
            </a:r>
            <a:r>
              <a:rPr lang="en-US" sz="1600" dirty="0"/>
              <a:t>of </a:t>
            </a:r>
            <a:r>
              <a:rPr lang="en-US" sz="1600" dirty="0" smtClean="0"/>
              <a:t>&lt;10ºC</a:t>
            </a:r>
            <a:endParaRPr lang="en-US" sz="1600" dirty="0"/>
          </a:p>
          <a:p>
            <a:pPr marL="339725" lvl="1" indent="-182563">
              <a:buFont typeface="Arial" pitchFamily="34" charset="0"/>
              <a:buChar char="•"/>
            </a:pPr>
            <a:r>
              <a:rPr lang="en-US" sz="1600" dirty="0"/>
              <a:t>Pressure drop small enough to allow passive flow balancing with capillaries </a:t>
            </a:r>
            <a:r>
              <a:rPr lang="en-US" sz="1600" dirty="0" smtClean="0"/>
              <a:t>at </a:t>
            </a:r>
            <a:r>
              <a:rPr lang="en-US" sz="1600" dirty="0"/>
              <a:t>a total </a:t>
            </a:r>
            <a:r>
              <a:rPr lang="en-US" sz="1600" dirty="0" smtClean="0"/>
              <a:t>∆P </a:t>
            </a:r>
            <a:r>
              <a:rPr lang="en-US" sz="1600" dirty="0"/>
              <a:t>of </a:t>
            </a:r>
            <a:r>
              <a:rPr lang="en-US" sz="1600" dirty="0" smtClean="0"/>
              <a:t>&lt;20 </a:t>
            </a:r>
            <a:r>
              <a:rPr lang="en-US" sz="1600" dirty="0"/>
              <a:t>bar</a:t>
            </a:r>
          </a:p>
        </p:txBody>
      </p:sp>
      <p:sp>
        <p:nvSpPr>
          <p:cNvPr id="9" name="Date Placeholder 8"/>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9803902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60BB9D-EBB0-4B94-ACB3-3CEBB9AAA4D5}" type="slidenum">
              <a:rPr lang="en-US" smtClean="0"/>
              <a:t>36</a:t>
            </a:fld>
            <a:endParaRPr lang="en-US"/>
          </a:p>
        </p:txBody>
      </p:sp>
      <p:grpSp>
        <p:nvGrpSpPr>
          <p:cNvPr id="11" name="Group 10"/>
          <p:cNvGrpSpPr/>
          <p:nvPr/>
        </p:nvGrpSpPr>
        <p:grpSpPr>
          <a:xfrm>
            <a:off x="2036575" y="235748"/>
            <a:ext cx="6803607" cy="3124202"/>
            <a:chOff x="2036575" y="235748"/>
            <a:chExt cx="6803607" cy="3124202"/>
          </a:xfrm>
        </p:grpSpPr>
        <p:grpSp>
          <p:nvGrpSpPr>
            <p:cNvPr id="3" name="Group 2"/>
            <p:cNvGrpSpPr/>
            <p:nvPr/>
          </p:nvGrpSpPr>
          <p:grpSpPr>
            <a:xfrm>
              <a:off x="2036575" y="235748"/>
              <a:ext cx="5486407" cy="3124202"/>
              <a:chOff x="2036575" y="235748"/>
              <a:chExt cx="5486407" cy="3124202"/>
            </a:xfrm>
          </p:grpSpPr>
          <p:sp>
            <p:nvSpPr>
              <p:cNvPr id="6" name="AutoShape 6"/>
              <p:cNvSpPr>
                <a:spLocks noChangeAspect="1" noChangeArrowheads="1"/>
              </p:cNvSpPr>
              <p:nvPr/>
            </p:nvSpPr>
            <p:spPr bwMode="auto">
              <a:xfrm>
                <a:off x="2036575" y="235748"/>
                <a:ext cx="5486407" cy="3124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75891" y="365527"/>
                <a:ext cx="4757743" cy="292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3"/>
              <p:cNvSpPr>
                <a:spLocks noChangeShapeType="1"/>
              </p:cNvSpPr>
              <p:nvPr/>
            </p:nvSpPr>
            <p:spPr bwMode="auto">
              <a:xfrm flipV="1">
                <a:off x="3614155" y="1243018"/>
                <a:ext cx="3461151" cy="876301"/>
              </a:xfrm>
              <a:prstGeom prst="line">
                <a:avLst/>
              </a:prstGeom>
              <a:noFill/>
              <a:ln w="22225">
                <a:solidFill>
                  <a:srgbClr val="9900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4"/>
              <p:cNvSpPr>
                <a:spLocks noChangeShapeType="1"/>
              </p:cNvSpPr>
              <p:nvPr/>
            </p:nvSpPr>
            <p:spPr bwMode="auto">
              <a:xfrm flipV="1">
                <a:off x="3614155" y="1576393"/>
                <a:ext cx="3461151" cy="542925"/>
              </a:xfrm>
              <a:prstGeom prst="line">
                <a:avLst/>
              </a:prstGeom>
              <a:noFill/>
              <a:ln w="22225">
                <a:solidFill>
                  <a:srgbClr val="9900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7"/>
              <p:cNvSpPr>
                <a:spLocks noChangeShapeType="1"/>
              </p:cNvSpPr>
              <p:nvPr/>
            </p:nvSpPr>
            <p:spPr bwMode="auto">
              <a:xfrm rot="60000" flipV="1">
                <a:off x="3623680" y="907261"/>
                <a:ext cx="2908701" cy="1234679"/>
              </a:xfrm>
              <a:prstGeom prst="line">
                <a:avLst/>
              </a:prstGeom>
              <a:noFill/>
              <a:ln w="22225">
                <a:solidFill>
                  <a:srgbClr val="9900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Text Box 37"/>
              <p:cNvSpPr txBox="1">
                <a:spLocks noChangeArrowheads="1"/>
              </p:cNvSpPr>
              <p:nvPr/>
            </p:nvSpPr>
            <p:spPr bwMode="auto">
              <a:xfrm>
                <a:off x="6407365" y="783436"/>
                <a:ext cx="417910" cy="150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735" tIns="26367" rIns="52735" bIns="26367"/>
              <a:lstStyle/>
              <a:p>
                <a:r>
                  <a:rPr lang="en-US" sz="700" b="1">
                    <a:solidFill>
                      <a:srgbClr val="000000"/>
                    </a:solidFill>
                  </a:rPr>
                  <a:t>η = 1.6</a:t>
                </a:r>
                <a:endParaRPr lang="en-US"/>
              </a:p>
            </p:txBody>
          </p:sp>
          <p:sp>
            <p:nvSpPr>
              <p:cNvPr id="22" name="Text Box 38"/>
              <p:cNvSpPr txBox="1">
                <a:spLocks noChangeArrowheads="1"/>
              </p:cNvSpPr>
              <p:nvPr/>
            </p:nvSpPr>
            <p:spPr bwMode="auto">
              <a:xfrm>
                <a:off x="6825275" y="1116811"/>
                <a:ext cx="416719" cy="15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735" tIns="26367" rIns="52735" bIns="26367"/>
              <a:lstStyle/>
              <a:p>
                <a:r>
                  <a:rPr lang="en-US" sz="700" b="1">
                    <a:solidFill>
                      <a:srgbClr val="000000"/>
                    </a:solidFill>
                  </a:rPr>
                  <a:t>η = 2.1</a:t>
                </a:r>
                <a:endParaRPr lang="en-US"/>
              </a:p>
            </p:txBody>
          </p:sp>
          <p:sp>
            <p:nvSpPr>
              <p:cNvPr id="23" name="Text Box 39"/>
              <p:cNvSpPr txBox="1">
                <a:spLocks noChangeArrowheads="1"/>
              </p:cNvSpPr>
              <p:nvPr/>
            </p:nvSpPr>
            <p:spPr bwMode="auto">
              <a:xfrm>
                <a:off x="6866947" y="1576393"/>
                <a:ext cx="524453" cy="150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735" tIns="26367" rIns="52735" bIns="26367"/>
              <a:lstStyle/>
              <a:p>
                <a:r>
                  <a:rPr lang="en-US" sz="700" b="1" dirty="0">
                    <a:solidFill>
                      <a:srgbClr val="000000"/>
                    </a:solidFill>
                  </a:rPr>
                  <a:t>    η = 2.5</a:t>
                </a:r>
                <a:endParaRPr lang="en-US" dirty="0"/>
              </a:p>
            </p:txBody>
          </p:sp>
          <p:sp>
            <p:nvSpPr>
              <p:cNvPr id="24" name="Rectangle 44"/>
              <p:cNvSpPr>
                <a:spLocks noChangeArrowheads="1"/>
              </p:cNvSpPr>
              <p:nvPr/>
            </p:nvSpPr>
            <p:spPr bwMode="auto">
              <a:xfrm>
                <a:off x="5740614" y="1158483"/>
                <a:ext cx="170260" cy="381000"/>
              </a:xfrm>
              <a:prstGeom prst="rect">
                <a:avLst/>
              </a:prstGeom>
              <a:solidFill>
                <a:srgbClr val="BBE0E3">
                  <a:alpha val="50195"/>
                </a:srgbClr>
              </a:solidFill>
              <a:ln w="19050">
                <a:solidFill>
                  <a:srgbClr val="990033"/>
                </a:solidFill>
                <a:miter lim="800000"/>
                <a:headEnd/>
                <a:tailEnd/>
              </a:ln>
            </p:spPr>
            <p:txBody>
              <a:bodyPr lIns="52735" tIns="26367" rIns="52735" bIns="26367" anchor="ctr"/>
              <a:lstStyle/>
              <a:p>
                <a:pPr algn="ctr"/>
                <a:endParaRPr lang="en-US"/>
              </a:p>
            </p:txBody>
          </p:sp>
          <p:sp>
            <p:nvSpPr>
              <p:cNvPr id="25" name="Rectangle 44"/>
              <p:cNvSpPr>
                <a:spLocks noChangeArrowheads="1"/>
              </p:cNvSpPr>
              <p:nvPr/>
            </p:nvSpPr>
            <p:spPr bwMode="auto">
              <a:xfrm>
                <a:off x="5323895" y="1158483"/>
                <a:ext cx="170260" cy="381000"/>
              </a:xfrm>
              <a:prstGeom prst="rect">
                <a:avLst/>
              </a:prstGeom>
              <a:solidFill>
                <a:srgbClr val="BBE0E3">
                  <a:alpha val="50195"/>
                </a:srgbClr>
              </a:solidFill>
              <a:ln w="19050">
                <a:solidFill>
                  <a:srgbClr val="990033"/>
                </a:solidFill>
                <a:miter lim="800000"/>
                <a:headEnd/>
                <a:tailEnd/>
              </a:ln>
            </p:spPr>
            <p:txBody>
              <a:bodyPr lIns="52735" tIns="26367" rIns="52735" bIns="26367" anchor="ctr"/>
              <a:lstStyle/>
              <a:p>
                <a:pPr algn="ctr"/>
                <a:endParaRPr lang="en-US"/>
              </a:p>
            </p:txBody>
          </p:sp>
          <p:sp>
            <p:nvSpPr>
              <p:cNvPr id="26" name="Rectangle 45"/>
              <p:cNvSpPr>
                <a:spLocks noChangeArrowheads="1"/>
              </p:cNvSpPr>
              <p:nvPr/>
            </p:nvSpPr>
            <p:spPr bwMode="auto">
              <a:xfrm>
                <a:off x="5316751" y="2697962"/>
                <a:ext cx="170260" cy="381000"/>
              </a:xfrm>
              <a:prstGeom prst="rect">
                <a:avLst/>
              </a:prstGeom>
              <a:solidFill>
                <a:srgbClr val="BBE0E3">
                  <a:alpha val="50195"/>
                </a:srgbClr>
              </a:solidFill>
              <a:ln w="19050">
                <a:solidFill>
                  <a:srgbClr val="990033"/>
                </a:solidFill>
                <a:miter lim="800000"/>
                <a:headEnd/>
                <a:tailEnd/>
              </a:ln>
            </p:spPr>
            <p:txBody>
              <a:bodyPr lIns="52735" tIns="26367" rIns="52735" bIns="26367" anchor="ctr"/>
              <a:lstStyle/>
              <a:p>
                <a:pPr algn="ctr"/>
                <a:endParaRPr lang="en-US"/>
              </a:p>
            </p:txBody>
          </p:sp>
          <p:sp>
            <p:nvSpPr>
              <p:cNvPr id="27" name="Text Box 24"/>
              <p:cNvSpPr txBox="1">
                <a:spLocks noChangeArrowheads="1"/>
              </p:cNvSpPr>
              <p:nvPr/>
            </p:nvSpPr>
            <p:spPr bwMode="auto">
              <a:xfrm>
                <a:off x="5282223" y="2828931"/>
                <a:ext cx="208359" cy="833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700" b="1">
                    <a:solidFill>
                      <a:srgbClr val="000000"/>
                    </a:solidFill>
                  </a:rPr>
                  <a:t>2x8s</a:t>
                </a:r>
                <a:endParaRPr lang="en-US"/>
              </a:p>
            </p:txBody>
          </p:sp>
          <p:sp>
            <p:nvSpPr>
              <p:cNvPr id="28" name="Rectangle 45"/>
              <p:cNvSpPr>
                <a:spLocks noChangeArrowheads="1"/>
              </p:cNvSpPr>
              <p:nvPr/>
            </p:nvSpPr>
            <p:spPr bwMode="auto">
              <a:xfrm>
                <a:off x="5737042" y="2697962"/>
                <a:ext cx="170260" cy="381000"/>
              </a:xfrm>
              <a:prstGeom prst="rect">
                <a:avLst/>
              </a:prstGeom>
              <a:solidFill>
                <a:srgbClr val="BBE0E3">
                  <a:alpha val="50195"/>
                </a:srgbClr>
              </a:solidFill>
              <a:ln w="19050">
                <a:solidFill>
                  <a:srgbClr val="990033"/>
                </a:solidFill>
                <a:miter lim="800000"/>
                <a:headEnd/>
                <a:tailEnd/>
              </a:ln>
            </p:spPr>
            <p:txBody>
              <a:bodyPr lIns="52735" tIns="26367" rIns="52735" bIns="26367" anchor="ctr"/>
              <a:lstStyle/>
              <a:p>
                <a:pPr algn="ctr"/>
                <a:endParaRPr lang="en-US"/>
              </a:p>
            </p:txBody>
          </p:sp>
          <p:sp>
            <p:nvSpPr>
              <p:cNvPr id="29" name="Text Box 26"/>
              <p:cNvSpPr txBox="1">
                <a:spLocks noChangeArrowheads="1"/>
              </p:cNvSpPr>
              <p:nvPr/>
            </p:nvSpPr>
            <p:spPr bwMode="auto">
              <a:xfrm>
                <a:off x="5698942" y="2828931"/>
                <a:ext cx="208359" cy="833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700" b="1">
                    <a:solidFill>
                      <a:srgbClr val="000000"/>
                    </a:solidFill>
                  </a:rPr>
                  <a:t>2x8s</a:t>
                </a:r>
                <a:endParaRPr lang="en-US"/>
              </a:p>
            </p:txBody>
          </p:sp>
          <p:sp>
            <p:nvSpPr>
              <p:cNvPr id="30" name="Rectangle 45"/>
              <p:cNvSpPr>
                <a:spLocks noChangeArrowheads="1"/>
              </p:cNvSpPr>
              <p:nvPr/>
            </p:nvSpPr>
            <p:spPr bwMode="auto">
              <a:xfrm>
                <a:off x="6575244" y="2697962"/>
                <a:ext cx="170260" cy="381000"/>
              </a:xfrm>
              <a:prstGeom prst="rect">
                <a:avLst/>
              </a:prstGeom>
              <a:solidFill>
                <a:srgbClr val="BBE0E3">
                  <a:alpha val="50195"/>
                </a:srgbClr>
              </a:solidFill>
              <a:ln w="19050">
                <a:solidFill>
                  <a:srgbClr val="990033"/>
                </a:solidFill>
                <a:miter lim="800000"/>
                <a:headEnd/>
                <a:tailEnd/>
              </a:ln>
            </p:spPr>
            <p:txBody>
              <a:bodyPr lIns="52735" tIns="26367" rIns="52735" bIns="26367" anchor="ctr"/>
              <a:lstStyle/>
              <a:p>
                <a:pPr algn="ctr"/>
                <a:endParaRPr lang="en-US"/>
              </a:p>
            </p:txBody>
          </p:sp>
          <p:sp>
            <p:nvSpPr>
              <p:cNvPr id="31" name="Text Box 32"/>
              <p:cNvSpPr txBox="1">
                <a:spLocks noChangeArrowheads="1"/>
              </p:cNvSpPr>
              <p:nvPr/>
            </p:nvSpPr>
            <p:spPr bwMode="auto">
              <a:xfrm>
                <a:off x="6533571" y="2828931"/>
                <a:ext cx="208359" cy="833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700" b="1">
                    <a:solidFill>
                      <a:srgbClr val="000000"/>
                    </a:solidFill>
                  </a:rPr>
                  <a:t>2x8s</a:t>
                </a:r>
                <a:endParaRPr lang="en-US"/>
              </a:p>
            </p:txBody>
          </p:sp>
          <p:sp>
            <p:nvSpPr>
              <p:cNvPr id="40" name="Rectangle 44"/>
              <p:cNvSpPr>
                <a:spLocks noChangeArrowheads="1"/>
              </p:cNvSpPr>
              <p:nvPr/>
            </p:nvSpPr>
            <p:spPr bwMode="auto">
              <a:xfrm>
                <a:off x="6575244" y="1158483"/>
                <a:ext cx="170260" cy="381000"/>
              </a:xfrm>
              <a:prstGeom prst="rect">
                <a:avLst/>
              </a:prstGeom>
              <a:solidFill>
                <a:srgbClr val="BBE0E3">
                  <a:alpha val="50195"/>
                </a:srgbClr>
              </a:solidFill>
              <a:ln w="19050">
                <a:solidFill>
                  <a:srgbClr val="990033"/>
                </a:solidFill>
                <a:miter lim="800000"/>
                <a:headEnd/>
                <a:tailEnd/>
              </a:ln>
            </p:spPr>
            <p:txBody>
              <a:bodyPr lIns="52735" tIns="26367" rIns="52735" bIns="26367" anchor="ctr"/>
              <a:lstStyle/>
              <a:p>
                <a:pPr algn="ctr"/>
                <a:endParaRPr lang="en-US"/>
              </a:p>
            </p:txBody>
          </p:sp>
        </p:grpSp>
        <p:sp>
          <p:nvSpPr>
            <p:cNvPr id="80" name="TextBox 79"/>
            <p:cNvSpPr txBox="1"/>
            <p:nvPr/>
          </p:nvSpPr>
          <p:spPr>
            <a:xfrm>
              <a:off x="7099003" y="1878862"/>
              <a:ext cx="1741179" cy="338554"/>
            </a:xfrm>
            <a:prstGeom prst="rect">
              <a:avLst/>
            </a:prstGeom>
            <a:noFill/>
          </p:spPr>
          <p:txBody>
            <a:bodyPr wrap="square" rtlCol="0">
              <a:spAutoFit/>
            </a:bodyPr>
            <a:lstStyle/>
            <a:p>
              <a:pPr algn="ctr"/>
              <a:r>
                <a:rPr lang="en-US" sz="1600" b="1" dirty="0" smtClean="0"/>
                <a:t>All Outers</a:t>
              </a:r>
              <a:endParaRPr lang="en-US" sz="1600" b="1" dirty="0"/>
            </a:p>
          </p:txBody>
        </p:sp>
        <p:sp>
          <p:nvSpPr>
            <p:cNvPr id="81" name="TextBox 80"/>
            <p:cNvSpPr txBox="1"/>
            <p:nvPr/>
          </p:nvSpPr>
          <p:spPr>
            <a:xfrm>
              <a:off x="5731684" y="637401"/>
              <a:ext cx="713645" cy="276999"/>
            </a:xfrm>
            <a:prstGeom prst="rect">
              <a:avLst/>
            </a:prstGeom>
            <a:noFill/>
          </p:spPr>
          <p:txBody>
            <a:bodyPr wrap="square" rtlCol="0">
              <a:spAutoFit/>
            </a:bodyPr>
            <a:lstStyle/>
            <a:p>
              <a:pPr algn="ctr"/>
              <a:r>
                <a:rPr lang="en-US" sz="1200" b="1" dirty="0" smtClean="0"/>
                <a:t>4 hits</a:t>
              </a:r>
            </a:p>
          </p:txBody>
        </p:sp>
        <p:sp>
          <p:nvSpPr>
            <p:cNvPr id="82" name="TextBox 81"/>
            <p:cNvSpPr txBox="1"/>
            <p:nvPr/>
          </p:nvSpPr>
          <p:spPr>
            <a:xfrm>
              <a:off x="6702764" y="789801"/>
              <a:ext cx="713645" cy="276999"/>
            </a:xfrm>
            <a:prstGeom prst="rect">
              <a:avLst/>
            </a:prstGeom>
            <a:noFill/>
          </p:spPr>
          <p:txBody>
            <a:bodyPr wrap="square" rtlCol="0">
              <a:spAutoFit/>
            </a:bodyPr>
            <a:lstStyle/>
            <a:p>
              <a:pPr algn="ctr"/>
              <a:r>
                <a:rPr lang="en-US" sz="1200" b="1" dirty="0" smtClean="0"/>
                <a:t>3.5 hits</a:t>
              </a:r>
            </a:p>
          </p:txBody>
        </p:sp>
        <p:sp>
          <p:nvSpPr>
            <p:cNvPr id="83" name="TextBox 82"/>
            <p:cNvSpPr txBox="1"/>
            <p:nvPr/>
          </p:nvSpPr>
          <p:spPr>
            <a:xfrm>
              <a:off x="7099003" y="1247001"/>
              <a:ext cx="713645" cy="276999"/>
            </a:xfrm>
            <a:prstGeom prst="rect">
              <a:avLst/>
            </a:prstGeom>
            <a:noFill/>
          </p:spPr>
          <p:txBody>
            <a:bodyPr wrap="square" rtlCol="0">
              <a:spAutoFit/>
            </a:bodyPr>
            <a:lstStyle/>
            <a:p>
              <a:pPr algn="ctr"/>
              <a:r>
                <a:rPr lang="en-US" sz="1200" b="1" dirty="0"/>
                <a:t>1</a:t>
              </a:r>
              <a:r>
                <a:rPr lang="en-US" sz="1200" b="1" dirty="0" smtClean="0"/>
                <a:t>.5 hits</a:t>
              </a:r>
            </a:p>
          </p:txBody>
        </p:sp>
      </p:grpSp>
      <p:grpSp>
        <p:nvGrpSpPr>
          <p:cNvPr id="5" name="Group 4"/>
          <p:cNvGrpSpPr/>
          <p:nvPr/>
        </p:nvGrpSpPr>
        <p:grpSpPr>
          <a:xfrm>
            <a:off x="2063958" y="3281614"/>
            <a:ext cx="6775242" cy="3124202"/>
            <a:chOff x="2063958" y="3409950"/>
            <a:chExt cx="6775242" cy="3124202"/>
          </a:xfrm>
        </p:grpSpPr>
        <p:grpSp>
          <p:nvGrpSpPr>
            <p:cNvPr id="4" name="Group 3"/>
            <p:cNvGrpSpPr/>
            <p:nvPr/>
          </p:nvGrpSpPr>
          <p:grpSpPr>
            <a:xfrm>
              <a:off x="2063958" y="3409950"/>
              <a:ext cx="5486407" cy="3124202"/>
              <a:chOff x="2063958" y="3450055"/>
              <a:chExt cx="5486407" cy="3124202"/>
            </a:xfrm>
          </p:grpSpPr>
          <p:sp>
            <p:nvSpPr>
              <p:cNvPr id="52" name="AutoShape 6"/>
              <p:cNvSpPr>
                <a:spLocks noChangeAspect="1" noChangeArrowheads="1"/>
              </p:cNvSpPr>
              <p:nvPr/>
            </p:nvSpPr>
            <p:spPr bwMode="auto">
              <a:xfrm>
                <a:off x="2063958" y="3450055"/>
                <a:ext cx="5486407" cy="3124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53"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03274" y="3579834"/>
                <a:ext cx="4757743" cy="292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Line 3"/>
              <p:cNvSpPr>
                <a:spLocks noChangeShapeType="1"/>
              </p:cNvSpPr>
              <p:nvPr/>
            </p:nvSpPr>
            <p:spPr bwMode="auto">
              <a:xfrm flipV="1">
                <a:off x="3641538" y="4457325"/>
                <a:ext cx="3461151" cy="876301"/>
              </a:xfrm>
              <a:prstGeom prst="line">
                <a:avLst/>
              </a:prstGeom>
              <a:noFill/>
              <a:ln w="22225">
                <a:solidFill>
                  <a:srgbClr val="9900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4"/>
              <p:cNvSpPr>
                <a:spLocks noChangeShapeType="1"/>
              </p:cNvSpPr>
              <p:nvPr/>
            </p:nvSpPr>
            <p:spPr bwMode="auto">
              <a:xfrm flipV="1">
                <a:off x="3641538" y="4790700"/>
                <a:ext cx="3461151" cy="542925"/>
              </a:xfrm>
              <a:prstGeom prst="line">
                <a:avLst/>
              </a:prstGeom>
              <a:noFill/>
              <a:ln w="22225">
                <a:solidFill>
                  <a:srgbClr val="9900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Line 7"/>
              <p:cNvSpPr>
                <a:spLocks noChangeShapeType="1"/>
              </p:cNvSpPr>
              <p:nvPr/>
            </p:nvSpPr>
            <p:spPr bwMode="auto">
              <a:xfrm rot="60000" flipV="1">
                <a:off x="3651063" y="4121568"/>
                <a:ext cx="2908701" cy="1234679"/>
              </a:xfrm>
              <a:prstGeom prst="line">
                <a:avLst/>
              </a:prstGeom>
              <a:noFill/>
              <a:ln w="22225">
                <a:solidFill>
                  <a:srgbClr val="990033"/>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Text Box 37"/>
              <p:cNvSpPr txBox="1">
                <a:spLocks noChangeArrowheads="1"/>
              </p:cNvSpPr>
              <p:nvPr/>
            </p:nvSpPr>
            <p:spPr bwMode="auto">
              <a:xfrm>
                <a:off x="6434748" y="3997743"/>
                <a:ext cx="417910" cy="150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735" tIns="26367" rIns="52735" bIns="26367"/>
              <a:lstStyle/>
              <a:p>
                <a:r>
                  <a:rPr lang="en-US" sz="700" b="1">
                    <a:solidFill>
                      <a:srgbClr val="000000"/>
                    </a:solidFill>
                  </a:rPr>
                  <a:t>η = 1.6</a:t>
                </a:r>
                <a:endParaRPr lang="en-US"/>
              </a:p>
            </p:txBody>
          </p:sp>
          <p:sp>
            <p:nvSpPr>
              <p:cNvPr id="58" name="Text Box 38"/>
              <p:cNvSpPr txBox="1">
                <a:spLocks noChangeArrowheads="1"/>
              </p:cNvSpPr>
              <p:nvPr/>
            </p:nvSpPr>
            <p:spPr bwMode="auto">
              <a:xfrm>
                <a:off x="6852658" y="4331118"/>
                <a:ext cx="416719" cy="15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735" tIns="26367" rIns="52735" bIns="26367"/>
              <a:lstStyle/>
              <a:p>
                <a:r>
                  <a:rPr lang="en-US" sz="700" b="1">
                    <a:solidFill>
                      <a:srgbClr val="000000"/>
                    </a:solidFill>
                  </a:rPr>
                  <a:t>η = 2.1</a:t>
                </a:r>
                <a:endParaRPr lang="en-US"/>
              </a:p>
            </p:txBody>
          </p:sp>
          <p:sp>
            <p:nvSpPr>
              <p:cNvPr id="59" name="Text Box 39"/>
              <p:cNvSpPr txBox="1">
                <a:spLocks noChangeArrowheads="1"/>
              </p:cNvSpPr>
              <p:nvPr/>
            </p:nvSpPr>
            <p:spPr bwMode="auto">
              <a:xfrm>
                <a:off x="6894330" y="4790700"/>
                <a:ext cx="497070" cy="150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735" tIns="26367" rIns="52735" bIns="26367"/>
              <a:lstStyle/>
              <a:p>
                <a:r>
                  <a:rPr lang="en-US" sz="700" b="1" dirty="0">
                    <a:solidFill>
                      <a:srgbClr val="000000"/>
                    </a:solidFill>
                  </a:rPr>
                  <a:t>    η = 2.5</a:t>
                </a:r>
                <a:endParaRPr lang="en-US" dirty="0"/>
              </a:p>
            </p:txBody>
          </p:sp>
          <p:sp>
            <p:nvSpPr>
              <p:cNvPr id="69" name="AutoShape 56"/>
              <p:cNvSpPr>
                <a:spLocks noChangeArrowheads="1"/>
              </p:cNvSpPr>
              <p:nvPr/>
            </p:nvSpPr>
            <p:spPr bwMode="auto">
              <a:xfrm>
                <a:off x="5476294" y="4665684"/>
                <a:ext cx="250032" cy="375047"/>
              </a:xfrm>
              <a:prstGeom prst="parallelogram">
                <a:avLst>
                  <a:gd name="adj" fmla="val 31597"/>
                </a:avLst>
              </a:prstGeom>
              <a:solidFill>
                <a:srgbClr val="BBE0E3">
                  <a:alpha val="50195"/>
                </a:srgbClr>
              </a:solidFill>
              <a:ln w="19050">
                <a:solidFill>
                  <a:srgbClr val="A50021"/>
                </a:solidFill>
                <a:miter lim="800000"/>
                <a:headEnd/>
                <a:tailEnd/>
              </a:ln>
            </p:spPr>
            <p:txBody>
              <a:bodyPr lIns="52735" tIns="26367" rIns="52735" bIns="26367" anchor="ctr"/>
              <a:lstStyle/>
              <a:p>
                <a:pPr algn="ctr"/>
                <a:endParaRPr lang="en-US"/>
              </a:p>
            </p:txBody>
          </p:sp>
          <p:sp>
            <p:nvSpPr>
              <p:cNvPr id="70" name="AutoShape 61"/>
              <p:cNvSpPr>
                <a:spLocks noChangeArrowheads="1"/>
              </p:cNvSpPr>
              <p:nvPr/>
            </p:nvSpPr>
            <p:spPr bwMode="auto">
              <a:xfrm rot="4697984">
                <a:off x="6643107" y="5751535"/>
                <a:ext cx="417910" cy="166688"/>
              </a:xfrm>
              <a:prstGeom prst="parallelogram">
                <a:avLst>
                  <a:gd name="adj" fmla="val 19628"/>
                </a:avLst>
              </a:prstGeom>
              <a:solidFill>
                <a:srgbClr val="BBE0E3">
                  <a:alpha val="50195"/>
                </a:srgbClr>
              </a:solidFill>
              <a:ln w="19050">
                <a:solidFill>
                  <a:srgbClr val="A50021"/>
                </a:solidFill>
                <a:miter lim="800000"/>
                <a:headEnd/>
                <a:tailEnd/>
              </a:ln>
            </p:spPr>
            <p:txBody>
              <a:bodyPr rot="10800000" vert="eaVert" lIns="52735" tIns="26367" rIns="52735" bIns="26367" anchor="ctr"/>
              <a:lstStyle/>
              <a:p>
                <a:pPr algn="ctr"/>
                <a:endParaRPr lang="en-US"/>
              </a:p>
            </p:txBody>
          </p:sp>
          <p:sp>
            <p:nvSpPr>
              <p:cNvPr id="71" name="AutoShape 63"/>
              <p:cNvSpPr>
                <a:spLocks noChangeArrowheads="1"/>
              </p:cNvSpPr>
              <p:nvPr/>
            </p:nvSpPr>
            <p:spPr bwMode="auto">
              <a:xfrm rot="4697984">
                <a:off x="5809669" y="5750344"/>
                <a:ext cx="417910" cy="167878"/>
              </a:xfrm>
              <a:prstGeom prst="parallelogram">
                <a:avLst>
                  <a:gd name="adj" fmla="val 19488"/>
                </a:avLst>
              </a:prstGeom>
              <a:solidFill>
                <a:srgbClr val="BBE0E3">
                  <a:alpha val="50195"/>
                </a:srgbClr>
              </a:solidFill>
              <a:ln w="19050">
                <a:solidFill>
                  <a:srgbClr val="A50021"/>
                </a:solidFill>
                <a:miter lim="800000"/>
                <a:headEnd/>
                <a:tailEnd/>
              </a:ln>
            </p:spPr>
            <p:txBody>
              <a:bodyPr rot="10800000" vert="eaVert" lIns="52735" tIns="26367" rIns="52735" bIns="26367" anchor="ctr"/>
              <a:lstStyle/>
              <a:p>
                <a:pPr algn="ctr"/>
                <a:endParaRPr lang="en-US"/>
              </a:p>
            </p:txBody>
          </p:sp>
          <p:sp>
            <p:nvSpPr>
              <p:cNvPr id="72" name="AutoShape 64"/>
              <p:cNvSpPr>
                <a:spLocks noChangeArrowheads="1"/>
              </p:cNvSpPr>
              <p:nvPr/>
            </p:nvSpPr>
            <p:spPr bwMode="auto">
              <a:xfrm rot="4697984">
                <a:off x="5391760" y="5751535"/>
                <a:ext cx="417910" cy="166688"/>
              </a:xfrm>
              <a:prstGeom prst="parallelogram">
                <a:avLst>
                  <a:gd name="adj" fmla="val 19628"/>
                </a:avLst>
              </a:prstGeom>
              <a:solidFill>
                <a:srgbClr val="BBE0E3">
                  <a:alpha val="50195"/>
                </a:srgbClr>
              </a:solidFill>
              <a:ln w="19050">
                <a:solidFill>
                  <a:srgbClr val="A50021"/>
                </a:solidFill>
                <a:miter lim="800000"/>
                <a:headEnd/>
                <a:tailEnd/>
              </a:ln>
            </p:spPr>
            <p:txBody>
              <a:bodyPr rot="10800000" vert="eaVert" lIns="52735" tIns="26367" rIns="52735" bIns="26367" anchor="ctr"/>
              <a:lstStyle/>
              <a:p>
                <a:pPr algn="ctr"/>
                <a:endParaRPr lang="en-US"/>
              </a:p>
            </p:txBody>
          </p:sp>
          <p:sp>
            <p:nvSpPr>
              <p:cNvPr id="73" name="AutoShape 58"/>
              <p:cNvSpPr>
                <a:spLocks noChangeArrowheads="1"/>
              </p:cNvSpPr>
              <p:nvPr/>
            </p:nvSpPr>
            <p:spPr bwMode="auto">
              <a:xfrm>
                <a:off x="5893013" y="4665684"/>
                <a:ext cx="251222" cy="375047"/>
              </a:xfrm>
              <a:prstGeom prst="parallelogram">
                <a:avLst>
                  <a:gd name="adj" fmla="val 31597"/>
                </a:avLst>
              </a:prstGeom>
              <a:solidFill>
                <a:srgbClr val="BBE0E3">
                  <a:alpha val="50195"/>
                </a:srgbClr>
              </a:solidFill>
              <a:ln w="19050">
                <a:solidFill>
                  <a:srgbClr val="A50021"/>
                </a:solidFill>
                <a:miter lim="800000"/>
                <a:headEnd/>
                <a:tailEnd/>
              </a:ln>
            </p:spPr>
            <p:txBody>
              <a:bodyPr lIns="52735" tIns="26367" rIns="52735" bIns="26367" anchor="ctr"/>
              <a:lstStyle/>
              <a:p>
                <a:pPr algn="ctr"/>
                <a:endParaRPr lang="en-US"/>
              </a:p>
            </p:txBody>
          </p:sp>
          <p:sp>
            <p:nvSpPr>
              <p:cNvPr id="74" name="AutoShape 60"/>
              <p:cNvSpPr>
                <a:spLocks noChangeArrowheads="1"/>
              </p:cNvSpPr>
              <p:nvPr/>
            </p:nvSpPr>
            <p:spPr bwMode="auto">
              <a:xfrm>
                <a:off x="6726451" y="4665684"/>
                <a:ext cx="251222" cy="375047"/>
              </a:xfrm>
              <a:prstGeom prst="parallelogram">
                <a:avLst>
                  <a:gd name="adj" fmla="val 31597"/>
                </a:avLst>
              </a:prstGeom>
              <a:solidFill>
                <a:srgbClr val="BBE0E3">
                  <a:alpha val="50195"/>
                </a:srgbClr>
              </a:solidFill>
              <a:ln w="19050">
                <a:solidFill>
                  <a:srgbClr val="A50021"/>
                </a:solidFill>
                <a:miter lim="800000"/>
                <a:headEnd/>
                <a:tailEnd/>
              </a:ln>
            </p:spPr>
            <p:txBody>
              <a:bodyPr lIns="52735" tIns="26367" rIns="52735" bIns="26367" anchor="ctr"/>
              <a:lstStyle/>
              <a:p>
                <a:pPr algn="ctr"/>
                <a:endParaRPr lang="en-US"/>
              </a:p>
            </p:txBody>
          </p:sp>
          <p:sp>
            <p:nvSpPr>
              <p:cNvPr id="75" name="Text Box 25"/>
              <p:cNvSpPr txBox="1">
                <a:spLocks noChangeArrowheads="1"/>
              </p:cNvSpPr>
              <p:nvPr/>
            </p:nvSpPr>
            <p:spPr bwMode="auto">
              <a:xfrm rot="20880000">
                <a:off x="5482246" y="5730103"/>
                <a:ext cx="208359" cy="833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700" b="1">
                    <a:solidFill>
                      <a:srgbClr val="000000"/>
                    </a:solidFill>
                  </a:rPr>
                  <a:t>2x8s</a:t>
                </a:r>
                <a:endParaRPr lang="en-US"/>
              </a:p>
            </p:txBody>
          </p:sp>
          <p:sp>
            <p:nvSpPr>
              <p:cNvPr id="76" name="Text Box 27"/>
              <p:cNvSpPr txBox="1">
                <a:spLocks noChangeArrowheads="1"/>
              </p:cNvSpPr>
              <p:nvPr/>
            </p:nvSpPr>
            <p:spPr bwMode="auto">
              <a:xfrm rot="20880000">
                <a:off x="5900156" y="5730103"/>
                <a:ext cx="208359" cy="833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700" b="1">
                    <a:solidFill>
                      <a:srgbClr val="000000"/>
                    </a:solidFill>
                  </a:rPr>
                  <a:t>2x8s</a:t>
                </a:r>
                <a:endParaRPr lang="en-US"/>
              </a:p>
            </p:txBody>
          </p:sp>
          <p:sp>
            <p:nvSpPr>
              <p:cNvPr id="77" name="Text Box 33"/>
              <p:cNvSpPr txBox="1">
                <a:spLocks noChangeArrowheads="1"/>
              </p:cNvSpPr>
              <p:nvPr/>
            </p:nvSpPr>
            <p:spPr bwMode="auto">
              <a:xfrm rot="20880000">
                <a:off x="6733595" y="5730103"/>
                <a:ext cx="208359" cy="833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700" b="1">
                    <a:solidFill>
                      <a:srgbClr val="000000"/>
                    </a:solidFill>
                  </a:rPr>
                  <a:t>2x8s</a:t>
                </a:r>
                <a:endParaRPr lang="en-US"/>
              </a:p>
            </p:txBody>
          </p:sp>
        </p:grpSp>
        <p:sp>
          <p:nvSpPr>
            <p:cNvPr id="84" name="TextBox 83"/>
            <p:cNvSpPr txBox="1"/>
            <p:nvPr/>
          </p:nvSpPr>
          <p:spPr>
            <a:xfrm>
              <a:off x="7098021" y="4880110"/>
              <a:ext cx="1741179" cy="338554"/>
            </a:xfrm>
            <a:prstGeom prst="rect">
              <a:avLst/>
            </a:prstGeom>
            <a:noFill/>
          </p:spPr>
          <p:txBody>
            <a:bodyPr wrap="square" rtlCol="0">
              <a:spAutoFit/>
            </a:bodyPr>
            <a:lstStyle/>
            <a:p>
              <a:pPr algn="ctr"/>
              <a:r>
                <a:rPr lang="en-US" sz="1600" b="1" dirty="0" smtClean="0"/>
                <a:t>All Inners</a:t>
              </a:r>
              <a:endParaRPr lang="en-US" sz="1600" b="1" dirty="0"/>
            </a:p>
          </p:txBody>
        </p:sp>
        <p:sp>
          <p:nvSpPr>
            <p:cNvPr id="85" name="TextBox 84"/>
            <p:cNvSpPr txBox="1"/>
            <p:nvPr/>
          </p:nvSpPr>
          <p:spPr>
            <a:xfrm>
              <a:off x="5730702" y="3837801"/>
              <a:ext cx="713645" cy="276999"/>
            </a:xfrm>
            <a:prstGeom prst="rect">
              <a:avLst/>
            </a:prstGeom>
            <a:noFill/>
          </p:spPr>
          <p:txBody>
            <a:bodyPr wrap="square" rtlCol="0">
              <a:spAutoFit/>
            </a:bodyPr>
            <a:lstStyle/>
            <a:p>
              <a:pPr algn="ctr"/>
              <a:r>
                <a:rPr lang="en-US" sz="1200" b="1" dirty="0" smtClean="0"/>
                <a:t>3 hits</a:t>
              </a:r>
            </a:p>
          </p:txBody>
        </p:sp>
        <p:sp>
          <p:nvSpPr>
            <p:cNvPr id="86" name="TextBox 85"/>
            <p:cNvSpPr txBox="1"/>
            <p:nvPr/>
          </p:nvSpPr>
          <p:spPr>
            <a:xfrm>
              <a:off x="6830155" y="3990201"/>
              <a:ext cx="713645" cy="276999"/>
            </a:xfrm>
            <a:prstGeom prst="rect">
              <a:avLst/>
            </a:prstGeom>
            <a:noFill/>
          </p:spPr>
          <p:txBody>
            <a:bodyPr wrap="square" rtlCol="0">
              <a:spAutoFit/>
            </a:bodyPr>
            <a:lstStyle/>
            <a:p>
              <a:pPr algn="ctr"/>
              <a:r>
                <a:rPr lang="en-US" sz="1200" b="1" dirty="0" smtClean="0"/>
                <a:t>2.5 hits</a:t>
              </a:r>
            </a:p>
          </p:txBody>
        </p:sp>
        <p:sp>
          <p:nvSpPr>
            <p:cNvPr id="87" name="TextBox 86"/>
            <p:cNvSpPr txBox="1"/>
            <p:nvPr/>
          </p:nvSpPr>
          <p:spPr>
            <a:xfrm>
              <a:off x="7098021" y="4447401"/>
              <a:ext cx="713645" cy="276999"/>
            </a:xfrm>
            <a:prstGeom prst="rect">
              <a:avLst/>
            </a:prstGeom>
            <a:noFill/>
          </p:spPr>
          <p:txBody>
            <a:bodyPr wrap="square" rtlCol="0">
              <a:spAutoFit/>
            </a:bodyPr>
            <a:lstStyle/>
            <a:p>
              <a:pPr algn="ctr"/>
              <a:r>
                <a:rPr lang="en-US" sz="1200" b="1" dirty="0" smtClean="0"/>
                <a:t>3.5 hits</a:t>
              </a:r>
            </a:p>
          </p:txBody>
        </p:sp>
      </p:grpSp>
      <p:sp>
        <p:nvSpPr>
          <p:cNvPr id="48" name="Title 12"/>
          <p:cNvSpPr>
            <a:spLocks noGrp="1"/>
          </p:cNvSpPr>
          <p:nvPr>
            <p:ph type="title"/>
          </p:nvPr>
        </p:nvSpPr>
        <p:spPr>
          <a:xfrm>
            <a:off x="1774437" y="140500"/>
            <a:ext cx="5988663" cy="538046"/>
          </a:xfrm>
        </p:spPr>
        <p:txBody>
          <a:bodyPr>
            <a:normAutofit fontScale="90000"/>
          </a:bodyPr>
          <a:lstStyle/>
          <a:p>
            <a:r>
              <a:rPr lang="en-US" dirty="0" smtClean="0"/>
              <a:t>Cooling loop segmentation</a:t>
            </a:r>
            <a:endParaRPr lang="en-US" dirty="0"/>
          </a:p>
        </p:txBody>
      </p:sp>
      <p:sp>
        <p:nvSpPr>
          <p:cNvPr id="49" name="TextBox 48"/>
          <p:cNvSpPr txBox="1"/>
          <p:nvPr/>
        </p:nvSpPr>
        <p:spPr>
          <a:xfrm>
            <a:off x="125973" y="1916077"/>
            <a:ext cx="2001591" cy="1815882"/>
          </a:xfrm>
          <a:prstGeom prst="rect">
            <a:avLst/>
          </a:prstGeom>
          <a:noFill/>
        </p:spPr>
        <p:txBody>
          <a:bodyPr wrap="square" rtlCol="0">
            <a:spAutoFit/>
          </a:bodyPr>
          <a:lstStyle/>
          <a:p>
            <a:pPr algn="ctr"/>
            <a:r>
              <a:rPr lang="en-US" sz="1600" b="1" dirty="0"/>
              <a:t>Favored </a:t>
            </a:r>
            <a:r>
              <a:rPr lang="en-US" sz="1600" b="1" dirty="0" smtClean="0"/>
              <a:t>Segmentation:</a:t>
            </a:r>
            <a:endParaRPr lang="en-US" sz="1600" b="1" dirty="0"/>
          </a:p>
          <a:p>
            <a:pPr algn="ctr"/>
            <a:r>
              <a:rPr lang="en-US" sz="1600" b="1" dirty="0" smtClean="0"/>
              <a:t>2 </a:t>
            </a:r>
            <a:r>
              <a:rPr lang="en-US" sz="1600" b="1" dirty="0" smtClean="0"/>
              <a:t>cooling loops per Half Cylinder</a:t>
            </a:r>
          </a:p>
          <a:p>
            <a:pPr algn="ctr"/>
            <a:r>
              <a:rPr lang="en-US" sz="1600" b="1" dirty="0" smtClean="0"/>
              <a:t>(Total 4 cooling loops per end</a:t>
            </a:r>
            <a:r>
              <a:rPr lang="en-US" sz="1600" b="1" dirty="0" smtClean="0"/>
              <a:t>)</a:t>
            </a:r>
          </a:p>
          <a:p>
            <a:pPr algn="ctr"/>
            <a:endParaRPr lang="en-US" sz="1600" b="1" dirty="0" smtClean="0"/>
          </a:p>
        </p:txBody>
      </p:sp>
      <p:sp>
        <p:nvSpPr>
          <p:cNvPr id="12" name="Footer Placeholder 11"/>
          <p:cNvSpPr>
            <a:spLocks noGrp="1"/>
          </p:cNvSpPr>
          <p:nvPr>
            <p:ph type="ftr" sz="quarter" idx="11"/>
          </p:nvPr>
        </p:nvSpPr>
        <p:spPr/>
        <p:txBody>
          <a:bodyPr/>
          <a:lstStyle/>
          <a:p>
            <a:r>
              <a:rPr lang="en-US" smtClean="0"/>
              <a:t>Forum on Tracking Detector Mechanics 2013</a:t>
            </a:r>
            <a:endParaRPr lang="en-US" dirty="0"/>
          </a:p>
        </p:txBody>
      </p:sp>
      <p:sp>
        <p:nvSpPr>
          <p:cNvPr id="13" name="Date Placeholder 1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0491283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6"/>
          <p:cNvSpPr txBox="1">
            <a:spLocks noChangeArrowheads="1"/>
          </p:cNvSpPr>
          <p:nvPr/>
        </p:nvSpPr>
        <p:spPr bwMode="auto">
          <a:xfrm>
            <a:off x="2779853" y="196334"/>
            <a:ext cx="4142885" cy="369332"/>
          </a:xfrm>
          <a:prstGeom prst="rect">
            <a:avLst/>
          </a:prstGeom>
          <a:solidFill>
            <a:schemeClr val="accent1"/>
          </a:solidFill>
          <a:ln w="9525">
            <a:noFill/>
            <a:miter lim="800000"/>
            <a:headEnd/>
            <a:tailEnd/>
          </a:ln>
          <a:effectLst/>
        </p:spPr>
        <p:txBody>
          <a:bodyPr wrap="square">
            <a:spAutoFit/>
          </a:bodyPr>
          <a:lstStyle/>
          <a:p>
            <a:r>
              <a:rPr lang="en-US" dirty="0" smtClean="0"/>
              <a:t>FPIX </a:t>
            </a:r>
            <a:r>
              <a:rPr lang="en-US" b="0" dirty="0" smtClean="0"/>
              <a:t>Design of Half Cylinder</a:t>
            </a:r>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2" name="Slide Number Placeholder 1"/>
          <p:cNvSpPr>
            <a:spLocks noGrp="1"/>
          </p:cNvSpPr>
          <p:nvPr>
            <p:ph type="sldNum" sz="quarter" idx="12"/>
          </p:nvPr>
        </p:nvSpPr>
        <p:spPr/>
        <p:txBody>
          <a:bodyPr/>
          <a:lstStyle/>
          <a:p>
            <a:fld id="{C4B00173-92ED-46CC-81B0-AB0B2F02F7ED}" type="slidenum">
              <a:rPr lang="en-US" smtClean="0"/>
              <a:pPr/>
              <a:t>37</a:t>
            </a:fld>
            <a:endParaRPr lang="en-US" dirty="0"/>
          </a:p>
        </p:txBody>
      </p:sp>
      <p:sp>
        <p:nvSpPr>
          <p:cNvPr id="21" name="Title 5"/>
          <p:cNvSpPr>
            <a:spLocks noGrp="1"/>
          </p:cNvSpPr>
          <p:nvPr>
            <p:ph type="title"/>
          </p:nvPr>
        </p:nvSpPr>
        <p:spPr>
          <a:xfrm>
            <a:off x="1774437" y="117955"/>
            <a:ext cx="5966118" cy="783796"/>
          </a:xfrm>
        </p:spPr>
        <p:txBody>
          <a:bodyPr>
            <a:normAutofit fontScale="90000"/>
          </a:bodyPr>
          <a:lstStyle/>
          <a:p>
            <a:r>
              <a:rPr lang="en-US" dirty="0"/>
              <a:t>FPIX Mechanics – </a:t>
            </a:r>
            <a:r>
              <a:rPr lang="en-US" dirty="0" smtClean="0"/>
              <a:t>Service Cylinders</a:t>
            </a:r>
            <a:endParaRPr lang="en-US" dirty="0"/>
          </a:p>
        </p:txBody>
      </p:sp>
      <p:pic>
        <p:nvPicPr>
          <p:cNvPr id="18" name="Picture 17" descr="a1.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600200" y="2301788"/>
            <a:ext cx="3234901" cy="3966732"/>
          </a:xfrm>
          <a:prstGeom prst="rect">
            <a:avLst/>
          </a:prstGeom>
        </p:spPr>
      </p:pic>
      <p:pic>
        <p:nvPicPr>
          <p:cNvPr id="19" name="Picture 18" descr="a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33197" y="2046518"/>
            <a:ext cx="2044003" cy="4419600"/>
          </a:xfrm>
          <a:prstGeom prst="rect">
            <a:avLst/>
          </a:prstGeom>
        </p:spPr>
      </p:pic>
      <p:sp>
        <p:nvSpPr>
          <p:cNvPr id="22" name="AutoShape 16"/>
          <p:cNvSpPr>
            <a:spLocks/>
          </p:cNvSpPr>
          <p:nvPr/>
        </p:nvSpPr>
        <p:spPr bwMode="auto">
          <a:xfrm>
            <a:off x="228600" y="4803618"/>
            <a:ext cx="1143000" cy="276999"/>
          </a:xfrm>
          <a:prstGeom prst="borderCallout2">
            <a:avLst>
              <a:gd name="adj1" fmla="val 48694"/>
              <a:gd name="adj2" fmla="val 108001"/>
              <a:gd name="adj3" fmla="val 51627"/>
              <a:gd name="adj4" fmla="val 117799"/>
              <a:gd name="adj5" fmla="val -17430"/>
              <a:gd name="adj6" fmla="val 135120"/>
            </a:avLst>
          </a:prstGeom>
          <a:solidFill>
            <a:schemeClr val="accent1">
              <a:lumMod val="60000"/>
              <a:lumOff val="40000"/>
            </a:schemeClr>
          </a:solidFill>
          <a:ln w="9525">
            <a:solidFill>
              <a:srgbClr val="FF0000"/>
            </a:solidFill>
            <a:miter lim="800000"/>
            <a:headEnd/>
            <a:tailEnd/>
          </a:ln>
          <a:effectLst/>
        </p:spPr>
        <p:txBody>
          <a:bodyPr anchor="ctr">
            <a:spAutoFit/>
          </a:bodyPr>
          <a:lstStyle/>
          <a:p>
            <a:pPr algn="ctr"/>
            <a:r>
              <a:rPr lang="en-US" sz="1200" b="0" dirty="0" smtClean="0"/>
              <a:t>rear section</a:t>
            </a:r>
          </a:p>
        </p:txBody>
      </p:sp>
      <p:sp>
        <p:nvSpPr>
          <p:cNvPr id="23" name="AutoShape 16"/>
          <p:cNvSpPr>
            <a:spLocks/>
          </p:cNvSpPr>
          <p:nvPr/>
        </p:nvSpPr>
        <p:spPr bwMode="auto">
          <a:xfrm>
            <a:off x="304800" y="5282786"/>
            <a:ext cx="1371600" cy="461665"/>
          </a:xfrm>
          <a:prstGeom prst="borderCallout2">
            <a:avLst>
              <a:gd name="adj1" fmla="val 48694"/>
              <a:gd name="adj2" fmla="val 110161"/>
              <a:gd name="adj3" fmla="val 48657"/>
              <a:gd name="adj4" fmla="val 124280"/>
              <a:gd name="adj5" fmla="val 5049"/>
              <a:gd name="adj6" fmla="val 136459"/>
            </a:avLst>
          </a:prstGeom>
          <a:solidFill>
            <a:schemeClr val="accent1">
              <a:lumMod val="60000"/>
              <a:lumOff val="40000"/>
            </a:schemeClr>
          </a:solidFill>
          <a:ln w="9525">
            <a:solidFill>
              <a:srgbClr val="FF0000"/>
            </a:solidFill>
            <a:miter lim="800000"/>
            <a:headEnd/>
            <a:tailEnd/>
          </a:ln>
          <a:effectLst/>
        </p:spPr>
        <p:txBody>
          <a:bodyPr anchor="ctr">
            <a:spAutoFit/>
          </a:bodyPr>
          <a:lstStyle/>
          <a:p>
            <a:pPr algn="ctr"/>
            <a:r>
              <a:rPr lang="en-US" sz="1200" b="0" dirty="0" smtClean="0"/>
              <a:t>transition section</a:t>
            </a:r>
          </a:p>
        </p:txBody>
      </p:sp>
      <p:sp>
        <p:nvSpPr>
          <p:cNvPr id="24" name="AutoShape 16"/>
          <p:cNvSpPr>
            <a:spLocks/>
          </p:cNvSpPr>
          <p:nvPr/>
        </p:nvSpPr>
        <p:spPr bwMode="auto">
          <a:xfrm>
            <a:off x="1545772" y="5897832"/>
            <a:ext cx="1066800" cy="461665"/>
          </a:xfrm>
          <a:prstGeom prst="borderCallout2">
            <a:avLst>
              <a:gd name="adj1" fmla="val 48694"/>
              <a:gd name="adj2" fmla="val 110161"/>
              <a:gd name="adj3" fmla="val 48657"/>
              <a:gd name="adj4" fmla="val 124280"/>
              <a:gd name="adj5" fmla="val 489"/>
              <a:gd name="adj6" fmla="val 135772"/>
            </a:avLst>
          </a:prstGeom>
          <a:solidFill>
            <a:schemeClr val="accent1">
              <a:lumMod val="60000"/>
              <a:lumOff val="40000"/>
            </a:schemeClr>
          </a:solidFill>
          <a:ln w="9525">
            <a:solidFill>
              <a:srgbClr val="FF0000"/>
            </a:solidFill>
            <a:miter lim="800000"/>
            <a:headEnd/>
            <a:tailEnd/>
          </a:ln>
          <a:effectLst/>
        </p:spPr>
        <p:txBody>
          <a:bodyPr anchor="ctr">
            <a:spAutoFit/>
          </a:bodyPr>
          <a:lstStyle/>
          <a:p>
            <a:pPr algn="ctr"/>
            <a:r>
              <a:rPr lang="en-US" sz="1200" b="0" dirty="0" smtClean="0"/>
              <a:t>front section</a:t>
            </a:r>
          </a:p>
        </p:txBody>
      </p:sp>
      <p:sp>
        <p:nvSpPr>
          <p:cNvPr id="26" name="AutoShape 16"/>
          <p:cNvSpPr>
            <a:spLocks/>
          </p:cNvSpPr>
          <p:nvPr/>
        </p:nvSpPr>
        <p:spPr bwMode="auto">
          <a:xfrm>
            <a:off x="4267200" y="2732318"/>
            <a:ext cx="838200" cy="407460"/>
          </a:xfrm>
          <a:prstGeom prst="borderCallout2">
            <a:avLst>
              <a:gd name="adj1" fmla="val 61616"/>
              <a:gd name="adj2" fmla="val -23721"/>
              <a:gd name="adj3" fmla="val 62173"/>
              <a:gd name="adj4" fmla="val -62005"/>
              <a:gd name="adj5" fmla="val 267300"/>
              <a:gd name="adj6" fmla="val -95871"/>
            </a:avLst>
          </a:prstGeom>
          <a:solidFill>
            <a:schemeClr val="accent1">
              <a:lumMod val="60000"/>
              <a:lumOff val="40000"/>
            </a:schemeClr>
          </a:solidFill>
          <a:ln w="9525">
            <a:solidFill>
              <a:srgbClr val="FF0000"/>
            </a:solidFill>
            <a:miter lim="800000"/>
            <a:headEnd/>
            <a:tailEnd/>
          </a:ln>
          <a:effectLst/>
        </p:spPr>
        <p:txBody>
          <a:bodyPr/>
          <a:lstStyle/>
          <a:p>
            <a:pPr algn="ctr"/>
            <a:r>
              <a:rPr lang="en-US" sz="1100" dirty="0" smtClean="0"/>
              <a:t>Special Rib</a:t>
            </a:r>
          </a:p>
        </p:txBody>
      </p:sp>
      <p:sp>
        <p:nvSpPr>
          <p:cNvPr id="27" name="AutoShape 16"/>
          <p:cNvSpPr>
            <a:spLocks/>
          </p:cNvSpPr>
          <p:nvPr/>
        </p:nvSpPr>
        <p:spPr bwMode="auto">
          <a:xfrm>
            <a:off x="4953000" y="5242725"/>
            <a:ext cx="1752600" cy="461393"/>
          </a:xfrm>
          <a:prstGeom prst="borderCallout2">
            <a:avLst>
              <a:gd name="adj1" fmla="val 106250"/>
              <a:gd name="adj2" fmla="val 48925"/>
              <a:gd name="adj3" fmla="val 159786"/>
              <a:gd name="adj4" fmla="val 52170"/>
              <a:gd name="adj5" fmla="val 188157"/>
              <a:gd name="adj6" fmla="val 66964"/>
            </a:avLst>
          </a:prstGeom>
          <a:solidFill>
            <a:schemeClr val="accent1">
              <a:lumMod val="60000"/>
              <a:lumOff val="40000"/>
            </a:schemeClr>
          </a:solidFill>
          <a:ln w="9525">
            <a:solidFill>
              <a:srgbClr val="FF0000"/>
            </a:solidFill>
            <a:miter lim="800000"/>
            <a:headEnd/>
            <a:tailEnd/>
          </a:ln>
          <a:effectLst/>
        </p:spPr>
        <p:txBody>
          <a:bodyPr/>
          <a:lstStyle/>
          <a:p>
            <a:pPr algn="ctr"/>
            <a:r>
              <a:rPr lang="en-US" sz="1100" dirty="0" smtClean="0"/>
              <a:t>Thicker Top &amp; Bottom Ribs</a:t>
            </a:r>
          </a:p>
        </p:txBody>
      </p:sp>
      <p:sp>
        <p:nvSpPr>
          <p:cNvPr id="5" name="TextBox 4"/>
          <p:cNvSpPr txBox="1"/>
          <p:nvPr/>
        </p:nvSpPr>
        <p:spPr>
          <a:xfrm>
            <a:off x="6922738" y="1075258"/>
            <a:ext cx="1806869"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Design Goal:</a:t>
            </a:r>
          </a:p>
          <a:p>
            <a:r>
              <a:rPr lang="en-US" dirty="0" smtClean="0"/>
              <a:t>Displacement of &lt; 0.1 mm</a:t>
            </a:r>
            <a:endParaRPr lang="en-US" dirty="0"/>
          </a:p>
        </p:txBody>
      </p:sp>
      <p:sp>
        <p:nvSpPr>
          <p:cNvPr id="17" name="TextBox 16"/>
          <p:cNvSpPr txBox="1"/>
          <p:nvPr/>
        </p:nvSpPr>
        <p:spPr>
          <a:xfrm>
            <a:off x="282019" y="960456"/>
            <a:ext cx="6713697" cy="1192634"/>
          </a:xfrm>
          <a:prstGeom prst="rect">
            <a:avLst/>
          </a:prstGeom>
          <a:noFill/>
        </p:spPr>
        <p:txBody>
          <a:bodyPr wrap="none" rtlCol="0">
            <a:spAutoFit/>
          </a:bodyPr>
          <a:lstStyle/>
          <a:p>
            <a:pPr>
              <a:spcBef>
                <a:spcPts val="300"/>
              </a:spcBef>
            </a:pPr>
            <a:r>
              <a:rPr lang="en-US" sz="1600" b="0" dirty="0" smtClean="0"/>
              <a:t>All carbon-fiber reinforced plastic design consists of 3 sections:</a:t>
            </a:r>
          </a:p>
          <a:p>
            <a:pPr>
              <a:spcBef>
                <a:spcPts val="300"/>
              </a:spcBef>
            </a:pPr>
            <a:r>
              <a:rPr lang="en-US" sz="1600" b="0" dirty="0" smtClean="0"/>
              <a:t>     - front corrugated section with flex cable troughs (~1 mm thick)</a:t>
            </a:r>
          </a:p>
          <a:p>
            <a:pPr>
              <a:spcBef>
                <a:spcPts val="300"/>
              </a:spcBef>
            </a:pPr>
            <a:r>
              <a:rPr lang="en-US" sz="1600" b="0" dirty="0" smtClean="0"/>
              <a:t>     - transition section where front and rear </a:t>
            </a:r>
            <a:r>
              <a:rPr lang="en-US" sz="1600" dirty="0" smtClean="0"/>
              <a:t>are glue joined</a:t>
            </a:r>
            <a:endParaRPr lang="en-US" sz="1600" b="0" dirty="0" smtClean="0"/>
          </a:p>
          <a:p>
            <a:pPr>
              <a:spcBef>
                <a:spcPts val="300"/>
              </a:spcBef>
            </a:pPr>
            <a:r>
              <a:rPr lang="en-US" sz="1600" b="0" dirty="0" smtClean="0"/>
              <a:t>     - rear section basically the same as existing HC</a:t>
            </a:r>
            <a:endParaRPr lang="en-US" sz="1600" b="0" dirty="0"/>
          </a:p>
        </p:txBody>
      </p:sp>
      <p:sp>
        <p:nvSpPr>
          <p:cNvPr id="6" name="Date Placeholder 5"/>
          <p:cNvSpPr>
            <a:spLocks noGrp="1"/>
          </p:cNvSpPr>
          <p:nvPr>
            <p:ph type="dt" sz="half" idx="10"/>
          </p:nvPr>
        </p:nvSpPr>
        <p:spPr/>
        <p:txBody>
          <a:bodyPr/>
          <a:lstStyle/>
          <a:p>
            <a:r>
              <a:rPr lang="en-US" smtClean="0"/>
              <a:t>Kirk Arndt, June 2013</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6"/>
          <p:cNvSpPr txBox="1">
            <a:spLocks noChangeArrowheads="1"/>
          </p:cNvSpPr>
          <p:nvPr/>
        </p:nvSpPr>
        <p:spPr bwMode="auto">
          <a:xfrm>
            <a:off x="2405088" y="140255"/>
            <a:ext cx="4714642" cy="369332"/>
          </a:xfrm>
          <a:prstGeom prst="rect">
            <a:avLst/>
          </a:prstGeom>
          <a:solidFill>
            <a:schemeClr val="accent1"/>
          </a:solidFill>
          <a:ln w="9525">
            <a:noFill/>
            <a:miter lim="800000"/>
            <a:headEnd/>
            <a:tailEnd/>
          </a:ln>
          <a:effectLst/>
        </p:spPr>
        <p:txBody>
          <a:bodyPr wrap="square">
            <a:spAutoFit/>
          </a:bodyPr>
          <a:lstStyle/>
          <a:p>
            <a:r>
              <a:rPr lang="en-US" b="0" dirty="0" smtClean="0"/>
              <a:t>Preliminary FEA of Half Cylinder - revised</a:t>
            </a:r>
            <a:endParaRPr lang="en-US" b="0"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3" name="Slide Number Placeholder 2"/>
          <p:cNvSpPr>
            <a:spLocks noGrp="1"/>
          </p:cNvSpPr>
          <p:nvPr>
            <p:ph type="sldNum" sz="quarter" idx="12"/>
          </p:nvPr>
        </p:nvSpPr>
        <p:spPr/>
        <p:txBody>
          <a:bodyPr/>
          <a:lstStyle/>
          <a:p>
            <a:fld id="{C4B00173-92ED-46CC-81B0-AB0B2F02F7ED}" type="slidenum">
              <a:rPr lang="en-US" smtClean="0"/>
              <a:pPr/>
              <a:t>38</a:t>
            </a:fld>
            <a:endParaRPr lang="en-US" dirty="0"/>
          </a:p>
        </p:txBody>
      </p:sp>
      <p:sp>
        <p:nvSpPr>
          <p:cNvPr id="16" name="Title 5"/>
          <p:cNvSpPr>
            <a:spLocks noGrp="1"/>
          </p:cNvSpPr>
          <p:nvPr>
            <p:ph type="title"/>
          </p:nvPr>
        </p:nvSpPr>
        <p:spPr>
          <a:xfrm>
            <a:off x="1774437" y="110440"/>
            <a:ext cx="5966118" cy="783796"/>
          </a:xfrm>
        </p:spPr>
        <p:txBody>
          <a:bodyPr>
            <a:normAutofit fontScale="90000"/>
          </a:bodyPr>
          <a:lstStyle/>
          <a:p>
            <a:r>
              <a:rPr lang="en-US" dirty="0"/>
              <a:t>FPIX Mechanics – </a:t>
            </a:r>
            <a:r>
              <a:rPr lang="en-US" dirty="0" smtClean="0"/>
              <a:t>FEA of Half Cylinder</a:t>
            </a:r>
            <a:endParaRPr lang="en-US" dirty="0"/>
          </a:p>
        </p:txBody>
      </p:sp>
      <p:pic>
        <p:nvPicPr>
          <p:cNvPr id="17" name="Picture 16" descr="a3.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400" y="3205197"/>
            <a:ext cx="2505075" cy="2662203"/>
          </a:xfrm>
          <a:prstGeom prst="rect">
            <a:avLst/>
          </a:prstGeom>
        </p:spPr>
      </p:pic>
      <p:pic>
        <p:nvPicPr>
          <p:cNvPr id="23" name="Picture 22" descr="a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00600" y="2971800"/>
            <a:ext cx="3276422" cy="3205358"/>
          </a:xfrm>
          <a:prstGeom prst="rect">
            <a:avLst/>
          </a:prstGeom>
        </p:spPr>
      </p:pic>
      <p:sp>
        <p:nvSpPr>
          <p:cNvPr id="27" name="AutoShape 16"/>
          <p:cNvSpPr>
            <a:spLocks/>
          </p:cNvSpPr>
          <p:nvPr/>
        </p:nvSpPr>
        <p:spPr bwMode="auto">
          <a:xfrm>
            <a:off x="7772400" y="5867400"/>
            <a:ext cx="838200" cy="430887"/>
          </a:xfrm>
          <a:prstGeom prst="borderCallout2">
            <a:avLst>
              <a:gd name="adj1" fmla="val 51754"/>
              <a:gd name="adj2" fmla="val 487"/>
              <a:gd name="adj3" fmla="val 53955"/>
              <a:gd name="adj4" fmla="val -15383"/>
              <a:gd name="adj5" fmla="val -61524"/>
              <a:gd name="adj6" fmla="val -84468"/>
            </a:avLst>
          </a:prstGeom>
          <a:solidFill>
            <a:schemeClr val="accent1">
              <a:lumMod val="60000"/>
              <a:lumOff val="40000"/>
            </a:schemeClr>
          </a:solidFill>
          <a:ln w="9525">
            <a:solidFill>
              <a:srgbClr val="FF0000"/>
            </a:solidFill>
            <a:miter lim="800000"/>
            <a:headEnd/>
            <a:tailEnd/>
          </a:ln>
          <a:effectLst/>
        </p:spPr>
        <p:txBody>
          <a:bodyPr anchor="ctr" anchorCtr="0">
            <a:spAutoFit/>
          </a:bodyPr>
          <a:lstStyle/>
          <a:p>
            <a:r>
              <a:rPr lang="en-US" sz="1100" dirty="0" smtClean="0"/>
              <a:t>Special Rib</a:t>
            </a:r>
          </a:p>
        </p:txBody>
      </p:sp>
      <p:pic>
        <p:nvPicPr>
          <p:cNvPr id="29" name="Picture 28" descr="a1.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00400" y="4953000"/>
            <a:ext cx="1553671" cy="1371600"/>
          </a:xfrm>
          <a:prstGeom prst="rect">
            <a:avLst/>
          </a:prstGeom>
        </p:spPr>
      </p:pic>
      <p:sp>
        <p:nvSpPr>
          <p:cNvPr id="30" name="AutoShape 16"/>
          <p:cNvSpPr>
            <a:spLocks/>
          </p:cNvSpPr>
          <p:nvPr/>
        </p:nvSpPr>
        <p:spPr bwMode="auto">
          <a:xfrm>
            <a:off x="5519057" y="6069395"/>
            <a:ext cx="1948543" cy="261610"/>
          </a:xfrm>
          <a:prstGeom prst="borderCallout2">
            <a:avLst>
              <a:gd name="adj1" fmla="val 53604"/>
              <a:gd name="adj2" fmla="val -6403"/>
              <a:gd name="adj3" fmla="val 56832"/>
              <a:gd name="adj4" fmla="val -48039"/>
              <a:gd name="adj5" fmla="val -62358"/>
              <a:gd name="adj6" fmla="val -69347"/>
            </a:avLst>
          </a:prstGeom>
          <a:solidFill>
            <a:schemeClr val="accent1">
              <a:lumMod val="60000"/>
              <a:lumOff val="40000"/>
            </a:schemeClr>
          </a:solidFill>
          <a:ln w="9525">
            <a:solidFill>
              <a:srgbClr val="FF0000"/>
            </a:solidFill>
            <a:miter lim="800000"/>
            <a:headEnd/>
            <a:tailEnd/>
          </a:ln>
          <a:effectLst/>
        </p:spPr>
        <p:txBody>
          <a:bodyPr anchor="ctr" anchorCtr="0">
            <a:spAutoFit/>
          </a:bodyPr>
          <a:lstStyle/>
          <a:p>
            <a:r>
              <a:rPr lang="en-US" sz="1100" dirty="0" smtClean="0"/>
              <a:t>Thicker Top &amp; Bottom Ribs</a:t>
            </a:r>
          </a:p>
        </p:txBody>
      </p:sp>
      <p:sp>
        <p:nvSpPr>
          <p:cNvPr id="31" name="TextBox 30"/>
          <p:cNvSpPr txBox="1"/>
          <p:nvPr/>
        </p:nvSpPr>
        <p:spPr>
          <a:xfrm>
            <a:off x="421145" y="1000530"/>
            <a:ext cx="8253169" cy="2062103"/>
          </a:xfrm>
          <a:prstGeom prst="rect">
            <a:avLst/>
          </a:prstGeom>
          <a:solidFill>
            <a:schemeClr val="bg1"/>
          </a:solidFill>
        </p:spPr>
        <p:txBody>
          <a:bodyPr wrap="square" rtlCol="0">
            <a:spAutoFit/>
          </a:bodyPr>
          <a:lstStyle/>
          <a:p>
            <a:pPr marL="182880" indent="-182880">
              <a:buFont typeface="Arial" pitchFamily="34" charset="0"/>
              <a:buChar char="•"/>
            </a:pPr>
            <a:r>
              <a:rPr lang="en-US" sz="1600" b="0" dirty="0" smtClean="0"/>
              <a:t>FEA as an aid for designing the front and transition regions (results for the stiff rear section suppressed)</a:t>
            </a:r>
          </a:p>
          <a:p>
            <a:pPr marL="182880" indent="-182880">
              <a:buFont typeface="Arial" pitchFamily="34" charset="0"/>
              <a:buChar char="•"/>
            </a:pPr>
            <a:r>
              <a:rPr lang="en-US" sz="1600" b="0" dirty="0" smtClean="0"/>
              <a:t>Applied constraints on 4 support leg positions, with 2 top supports allowed downward displacement.</a:t>
            </a:r>
          </a:p>
          <a:p>
            <a:pPr marL="182880" indent="-182880">
              <a:buFont typeface="Arial" pitchFamily="34" charset="0"/>
              <a:buChar char="•"/>
            </a:pPr>
            <a:r>
              <a:rPr lang="en-US" sz="1600" b="0" dirty="0" smtClean="0"/>
              <a:t>Half disk loads of </a:t>
            </a:r>
            <a:r>
              <a:rPr lang="en-US" sz="1600" dirty="0" smtClean="0"/>
              <a:t>4.2</a:t>
            </a:r>
            <a:r>
              <a:rPr lang="en-US" sz="1600" b="0" dirty="0" smtClean="0"/>
              <a:t> N each applied at 3 </a:t>
            </a:r>
            <a:r>
              <a:rPr lang="en-US" sz="1600" dirty="0" smtClean="0"/>
              <a:t>locations</a:t>
            </a:r>
            <a:r>
              <a:rPr lang="en-US" sz="1600" b="0" dirty="0" smtClean="0"/>
              <a:t>, no distributed load </a:t>
            </a:r>
            <a:r>
              <a:rPr lang="en-US" sz="1600" dirty="0" smtClean="0"/>
              <a:t>on </a:t>
            </a:r>
            <a:r>
              <a:rPr lang="en-US" sz="1600" b="0" dirty="0" smtClean="0"/>
              <a:t>the rear section.</a:t>
            </a:r>
          </a:p>
          <a:p>
            <a:pPr marL="182880" indent="-182880">
              <a:buFont typeface="Arial" pitchFamily="34" charset="0"/>
              <a:buChar char="•"/>
            </a:pPr>
            <a:r>
              <a:rPr lang="en-US" sz="1600" b="0" dirty="0" smtClean="0"/>
              <a:t>3 beam “spokes” simulate half disks </a:t>
            </a:r>
            <a:r>
              <a:rPr lang="en-US" sz="1600" b="0" dirty="0"/>
              <a:t>that </a:t>
            </a:r>
            <a:r>
              <a:rPr lang="en-US" sz="1600" b="0" dirty="0" smtClean="0"/>
              <a:t>help to retain </a:t>
            </a:r>
            <a:r>
              <a:rPr lang="en-US" sz="1600" b="0" dirty="0"/>
              <a:t>a circular </a:t>
            </a:r>
            <a:r>
              <a:rPr lang="en-US" sz="1600" b="0" dirty="0" smtClean="0"/>
              <a:t>profile.</a:t>
            </a:r>
          </a:p>
          <a:p>
            <a:pPr marL="182880" indent="-182880">
              <a:buFont typeface="Arial" pitchFamily="34" charset="0"/>
              <a:buChar char="•"/>
            </a:pPr>
            <a:r>
              <a:rPr lang="en-US" sz="1600" b="1" dirty="0" smtClean="0"/>
              <a:t>Max displacement at front ~ 0.1 mm.</a:t>
            </a:r>
            <a:endParaRPr lang="en-US" sz="1600" b="1" dirty="0"/>
          </a:p>
        </p:txBody>
      </p:sp>
      <p:pic>
        <p:nvPicPr>
          <p:cNvPr id="12" name="Picture 11" descr="a2.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00400" y="3200400"/>
            <a:ext cx="1500187" cy="1215480"/>
          </a:xfrm>
          <a:prstGeom prst="rect">
            <a:avLst/>
          </a:prstGeom>
        </p:spPr>
      </p:pic>
      <p:sp>
        <p:nvSpPr>
          <p:cNvPr id="5" name="Date Placeholder 4"/>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991706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68721" y="1067549"/>
            <a:ext cx="7042377"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Sensitivity Check on Trough &amp; Special Curved Rib Thicknesses</a:t>
            </a:r>
            <a:endParaRPr lang="en-US" b="1" dirty="0" smtClean="0"/>
          </a:p>
        </p:txBody>
      </p:sp>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15" name="Slide Number Placeholder 5"/>
          <p:cNvSpPr>
            <a:spLocks noGrp="1"/>
          </p:cNvSpPr>
          <p:nvPr>
            <p:ph type="sldNum" sz="quarter" idx="12"/>
          </p:nvPr>
        </p:nvSpPr>
        <p:spPr>
          <a:xfrm>
            <a:off x="6553200" y="6356350"/>
            <a:ext cx="2133600" cy="365125"/>
          </a:xfrm>
        </p:spPr>
        <p:txBody>
          <a:bodyPr/>
          <a:lstStyle/>
          <a:p>
            <a:fld id="{F313A560-B9C9-4D23-A1E4-CFF30459313D}" type="slidenum">
              <a:rPr lang="en-US" smtClean="0"/>
              <a:pPr/>
              <a:t>39</a:t>
            </a:fld>
            <a:endParaRPr lang="en-US" dirty="0"/>
          </a:p>
        </p:txBody>
      </p:sp>
      <p:pic>
        <p:nvPicPr>
          <p:cNvPr id="10" name="Picture 9" descr="a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20427" y="4186283"/>
            <a:ext cx="2601467" cy="1919102"/>
          </a:xfrm>
          <a:prstGeom prst="rect">
            <a:avLst/>
          </a:prstGeom>
        </p:spPr>
      </p:pic>
      <p:sp>
        <p:nvSpPr>
          <p:cNvPr id="13" name="Line Callout 2 12"/>
          <p:cNvSpPr/>
          <p:nvPr/>
        </p:nvSpPr>
        <p:spPr>
          <a:xfrm>
            <a:off x="1732801" y="4117678"/>
            <a:ext cx="1131072" cy="349383"/>
          </a:xfrm>
          <a:prstGeom prst="borderCallout2">
            <a:avLst>
              <a:gd name="adj1" fmla="val 53177"/>
              <a:gd name="adj2" fmla="val 98352"/>
              <a:gd name="adj3" fmla="val 53176"/>
              <a:gd name="adj4" fmla="val 139856"/>
              <a:gd name="adj5" fmla="val 133753"/>
              <a:gd name="adj6" fmla="val 1668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Rib Tubing Special</a:t>
            </a:r>
          </a:p>
        </p:txBody>
      </p:sp>
      <p:sp>
        <p:nvSpPr>
          <p:cNvPr id="14" name="Line Callout 2 13"/>
          <p:cNvSpPr/>
          <p:nvPr/>
        </p:nvSpPr>
        <p:spPr>
          <a:xfrm>
            <a:off x="1789354" y="5038169"/>
            <a:ext cx="1074519" cy="321825"/>
          </a:xfrm>
          <a:prstGeom prst="borderCallout2">
            <a:avLst>
              <a:gd name="adj1" fmla="val 53177"/>
              <a:gd name="adj2" fmla="val 96195"/>
              <a:gd name="adj3" fmla="val 53176"/>
              <a:gd name="adj4" fmla="val 139856"/>
              <a:gd name="adj5" fmla="val 201313"/>
              <a:gd name="adj6" fmla="val 1694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Outer face sheet</a:t>
            </a:r>
          </a:p>
        </p:txBody>
      </p:sp>
      <p:sp>
        <p:nvSpPr>
          <p:cNvPr id="18" name="Line Callout 2 17"/>
          <p:cNvSpPr/>
          <p:nvPr/>
        </p:nvSpPr>
        <p:spPr>
          <a:xfrm>
            <a:off x="1563140" y="5872288"/>
            <a:ext cx="1244180" cy="316495"/>
          </a:xfrm>
          <a:prstGeom prst="borderCallout2">
            <a:avLst>
              <a:gd name="adj1" fmla="val 49761"/>
              <a:gd name="adj2" fmla="val 97731"/>
              <a:gd name="adj3" fmla="val 49760"/>
              <a:gd name="adj4" fmla="val 114396"/>
              <a:gd name="adj5" fmla="val -21423"/>
              <a:gd name="adj6" fmla="val 1378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Trough face sheet</a:t>
            </a:r>
          </a:p>
        </p:txBody>
      </p:sp>
      <p:pic>
        <p:nvPicPr>
          <p:cNvPr id="19" name="Picture 18" descr="a1.jpg"/>
          <p:cNvPicPr>
            <a:picLocks noChangeAspect="1"/>
          </p:cNvPicPr>
          <p:nvPr/>
        </p:nvPicPr>
        <p:blipFill>
          <a:blip r:embed="rId4" cstate="print"/>
          <a:stretch>
            <a:fillRect/>
          </a:stretch>
        </p:blipFill>
        <p:spPr>
          <a:xfrm>
            <a:off x="6629399" y="2000144"/>
            <a:ext cx="2209800" cy="4229312"/>
          </a:xfrm>
          <a:prstGeom prst="rect">
            <a:avLst/>
          </a:prstGeom>
        </p:spPr>
      </p:pic>
      <p:sp>
        <p:nvSpPr>
          <p:cNvPr id="16" name="Title 5"/>
          <p:cNvSpPr>
            <a:spLocks noGrp="1"/>
          </p:cNvSpPr>
          <p:nvPr>
            <p:ph type="title"/>
          </p:nvPr>
        </p:nvSpPr>
        <p:spPr>
          <a:xfrm>
            <a:off x="1828800" y="71512"/>
            <a:ext cx="6182298" cy="896515"/>
          </a:xfrm>
        </p:spPr>
        <p:txBody>
          <a:bodyPr>
            <a:normAutofit fontScale="90000"/>
          </a:bodyPr>
          <a:lstStyle/>
          <a:p>
            <a:r>
              <a:rPr lang="en-US" dirty="0" smtClean="0"/>
              <a:t>FPIX Mechanics – Displacement vs. Material and Thicknesses</a:t>
            </a:r>
            <a:endParaRPr lang="en-US" dirty="0"/>
          </a:p>
        </p:txBody>
      </p:sp>
      <p:sp>
        <p:nvSpPr>
          <p:cNvPr id="12" name="Line Callout 2 11"/>
          <p:cNvSpPr/>
          <p:nvPr/>
        </p:nvSpPr>
        <p:spPr>
          <a:xfrm>
            <a:off x="5946765" y="4708953"/>
            <a:ext cx="1170661" cy="404183"/>
          </a:xfrm>
          <a:prstGeom prst="borderCallout2">
            <a:avLst>
              <a:gd name="adj1" fmla="val 53177"/>
              <a:gd name="adj2" fmla="val 237"/>
              <a:gd name="adj3" fmla="val 53255"/>
              <a:gd name="adj4" fmla="val -19192"/>
              <a:gd name="adj5" fmla="val -102592"/>
              <a:gd name="adj6" fmla="val -594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Inner face sheet</a:t>
            </a:r>
          </a:p>
        </p:txBody>
      </p:sp>
      <p:sp>
        <p:nvSpPr>
          <p:cNvPr id="17" name="TextBox 16"/>
          <p:cNvSpPr txBox="1"/>
          <p:nvPr/>
        </p:nvSpPr>
        <p:spPr>
          <a:xfrm>
            <a:off x="6071677" y="3247974"/>
            <a:ext cx="1806869"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Design Goal:</a:t>
            </a:r>
          </a:p>
          <a:p>
            <a:r>
              <a:rPr lang="en-US" dirty="0" smtClean="0"/>
              <a:t>Displacement of &lt; 0.1 mm</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78561067"/>
              </p:ext>
            </p:extLst>
          </p:nvPr>
        </p:nvGraphicFramePr>
        <p:xfrm>
          <a:off x="197890" y="1905461"/>
          <a:ext cx="2816914" cy="1280160"/>
        </p:xfrm>
        <a:graphic>
          <a:graphicData uri="http://schemas.openxmlformats.org/drawingml/2006/table">
            <a:tbl>
              <a:tblPr>
                <a:tableStyleId>{5C22544A-7EE6-4342-B048-85BDC9FD1C3A}</a:tableStyleId>
              </a:tblPr>
              <a:tblGrid>
                <a:gridCol w="2266633"/>
                <a:gridCol w="550281"/>
              </a:tblGrid>
              <a:tr h="182880">
                <a:tc>
                  <a:txBody>
                    <a:bodyPr/>
                    <a:lstStyle/>
                    <a:p>
                      <a:pPr algn="ctr" fontAlgn="ctr"/>
                      <a:r>
                        <a:rPr lang="en-US" sz="1100" b="1" u="none" strike="noStrike" dirty="0">
                          <a:effectLst/>
                        </a:rPr>
                        <a:t>Materials </a:t>
                      </a:r>
                      <a:r>
                        <a:rPr lang="en-US" sz="1100" b="1" u="none" strike="noStrike" dirty="0" smtClean="0">
                          <a:effectLst/>
                        </a:rPr>
                        <a:t>Moduli</a:t>
                      </a:r>
                      <a:endParaRPr lang="en-US" sz="1100" b="1" i="0" u="none" strike="noStrike" dirty="0">
                        <a:solidFill>
                          <a:srgbClr val="000000"/>
                        </a:solidFill>
                        <a:effectLst/>
                        <a:latin typeface="Calibri"/>
                      </a:endParaRPr>
                    </a:p>
                  </a:txBody>
                  <a:tcPr marL="7620" marR="7620" marT="7620" marB="0" anchor="ctr"/>
                </a:tc>
                <a:tc>
                  <a:txBody>
                    <a:bodyPr/>
                    <a:lstStyle/>
                    <a:p>
                      <a:pPr algn="ctr" fontAlgn="ctr"/>
                      <a:r>
                        <a:rPr lang="en-US" sz="1100" b="1" u="none" strike="noStrike" dirty="0">
                          <a:effectLst/>
                        </a:rPr>
                        <a:t>GPa</a:t>
                      </a:r>
                      <a:endParaRPr lang="en-US" sz="1100" b="1"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a:effectLst/>
                        </a:rPr>
                        <a:t>Trough, Ex/Ey</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153/196</a:t>
                      </a:r>
                      <a:endParaRPr lang="en-US" sz="1100" b="0"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a:effectLst/>
                        </a:rPr>
                        <a:t>CF Facing, Ex=Ey</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193</a:t>
                      </a:r>
                      <a:endParaRPr lang="en-US" sz="1100" b="0"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a:effectLst/>
                        </a:rPr>
                        <a:t>Rib Typical, Ex=Ey</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18</a:t>
                      </a:r>
                      <a:endParaRPr lang="en-US" sz="1100" b="0"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a:effectLst/>
                        </a:rPr>
                        <a:t>Rib Special, Ex=Ey</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18</a:t>
                      </a:r>
                      <a:endParaRPr lang="en-US" sz="1100" b="0"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a:effectLst/>
                        </a:rPr>
                        <a:t>Rib &amp; CF Facing, Ex=Ey</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120</a:t>
                      </a:r>
                      <a:endParaRPr lang="en-US" sz="1100" b="0"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a:effectLst/>
                        </a:rPr>
                        <a:t>Trough Rear, Ex=Ey</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193</a:t>
                      </a:r>
                      <a:endParaRPr lang="en-US" sz="1100" b="0" i="0" u="none" strike="noStrike" dirty="0">
                        <a:solidFill>
                          <a:srgbClr val="000000"/>
                        </a:solidFill>
                        <a:effectLst/>
                        <a:latin typeface="Calibri"/>
                      </a:endParaRPr>
                    </a:p>
                  </a:txBody>
                  <a:tcPr marL="7620" marR="7620" marT="7620"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28361243"/>
              </p:ext>
            </p:extLst>
          </p:nvPr>
        </p:nvGraphicFramePr>
        <p:xfrm>
          <a:off x="3255495" y="1742493"/>
          <a:ext cx="3276600" cy="1440180"/>
        </p:xfrm>
        <a:graphic>
          <a:graphicData uri="http://schemas.openxmlformats.org/drawingml/2006/table">
            <a:tbl>
              <a:tblPr>
                <a:tableStyleId>{5C22544A-7EE6-4342-B048-85BDC9FD1C3A}</a:tableStyleId>
              </a:tblPr>
              <a:tblGrid>
                <a:gridCol w="825500"/>
                <a:gridCol w="774700"/>
                <a:gridCol w="825500"/>
                <a:gridCol w="850900"/>
              </a:tblGrid>
              <a:tr h="182880">
                <a:tc>
                  <a:txBody>
                    <a:bodyPr/>
                    <a:lstStyle/>
                    <a:p>
                      <a:pPr algn="ctr" fontAlgn="ctr"/>
                      <a:r>
                        <a:rPr lang="en-US" sz="1100" b="1" u="none" strike="noStrike" dirty="0">
                          <a:effectLst/>
                        </a:rPr>
                        <a:t>Trough T, mm</a:t>
                      </a:r>
                      <a:endParaRPr lang="en-US" sz="1100" b="1" i="0" u="none" strike="noStrike" dirty="0">
                        <a:solidFill>
                          <a:srgbClr val="000000"/>
                        </a:solidFill>
                        <a:effectLst/>
                        <a:latin typeface="Calibri"/>
                      </a:endParaRPr>
                    </a:p>
                  </a:txBody>
                  <a:tcPr marL="7620" marR="7620" marT="7620" marB="0" anchor="ctr"/>
                </a:tc>
                <a:tc>
                  <a:txBody>
                    <a:bodyPr/>
                    <a:lstStyle/>
                    <a:p>
                      <a:pPr algn="ctr" fontAlgn="ctr"/>
                      <a:r>
                        <a:rPr lang="en-US" sz="1100" b="1" u="none" strike="noStrike" dirty="0" smtClean="0">
                          <a:effectLst/>
                        </a:rPr>
                        <a:t>Sp Rib T</a:t>
                      </a:r>
                      <a:r>
                        <a:rPr lang="en-US" sz="1100" b="1" u="none" strike="noStrike" dirty="0">
                          <a:effectLst/>
                        </a:rPr>
                        <a:t>, mm</a:t>
                      </a:r>
                      <a:endParaRPr lang="en-US" sz="1100" b="1" i="0" u="none" strike="noStrike" dirty="0">
                        <a:solidFill>
                          <a:srgbClr val="000000"/>
                        </a:solidFill>
                        <a:effectLst/>
                        <a:latin typeface="Calibri"/>
                      </a:endParaRPr>
                    </a:p>
                  </a:txBody>
                  <a:tcPr marL="7620" marR="7620" marT="7620" marB="0" anchor="ctr"/>
                </a:tc>
                <a:tc>
                  <a:txBody>
                    <a:bodyPr/>
                    <a:lstStyle/>
                    <a:p>
                      <a:pPr algn="ctr" fontAlgn="ctr"/>
                      <a:r>
                        <a:rPr lang="en-US" sz="1100" b="1" u="none" strike="noStrike" dirty="0">
                          <a:effectLst/>
                        </a:rPr>
                        <a:t>Disp top, mm</a:t>
                      </a:r>
                      <a:endParaRPr lang="en-US" sz="1100" b="1" i="0" u="none" strike="noStrike" dirty="0">
                        <a:solidFill>
                          <a:srgbClr val="000000"/>
                        </a:solidFill>
                        <a:effectLst/>
                        <a:latin typeface="Calibri"/>
                      </a:endParaRPr>
                    </a:p>
                  </a:txBody>
                  <a:tcPr marL="7620" marR="7620" marT="7620" marB="0" anchor="ctr"/>
                </a:tc>
                <a:tc>
                  <a:txBody>
                    <a:bodyPr/>
                    <a:lstStyle/>
                    <a:p>
                      <a:pPr algn="ctr" fontAlgn="ctr"/>
                      <a:r>
                        <a:rPr lang="en-US" sz="1100" b="1" u="none" strike="noStrike" dirty="0">
                          <a:effectLst/>
                        </a:rPr>
                        <a:t>Disp max, mm</a:t>
                      </a:r>
                      <a:endParaRPr lang="en-US" sz="1100" b="1"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a:effectLst/>
                        </a:rPr>
                        <a:t>0.72</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0.54</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0.083</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0.146</a:t>
                      </a:r>
                      <a:endParaRPr lang="en-US" sz="1100" b="0"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a:effectLst/>
                        </a:rPr>
                        <a:t>0.97</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0.72</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0.079</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0.141</a:t>
                      </a:r>
                      <a:endParaRPr lang="en-US" sz="1100" b="0"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smtClean="0">
                          <a:effectLst/>
                        </a:rPr>
                        <a:t>0.36</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0.9</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0.078</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0.138</a:t>
                      </a:r>
                      <a:endParaRPr lang="en-US" sz="1100" b="0"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smtClean="0">
                          <a:effectLst/>
                        </a:rPr>
                        <a:t>0.5</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0.54</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0.063</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0.102</a:t>
                      </a:r>
                      <a:endParaRPr lang="en-US" sz="1100" b="0"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a:effectLst/>
                        </a:rPr>
                        <a:t>0.96</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0.72</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0.059</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0.099</a:t>
                      </a:r>
                      <a:endParaRPr lang="en-US" sz="1100" b="0" i="0" u="none" strike="noStrike" dirty="0">
                        <a:solidFill>
                          <a:srgbClr val="000000"/>
                        </a:solidFill>
                        <a:effectLst/>
                        <a:latin typeface="Calibri"/>
                      </a:endParaRPr>
                    </a:p>
                  </a:txBody>
                  <a:tcPr marL="7620" marR="7620" marT="7620" marB="0" anchor="ctr"/>
                </a:tc>
              </a:tr>
              <a:tr h="182880">
                <a:tc>
                  <a:txBody>
                    <a:bodyPr/>
                    <a:lstStyle/>
                    <a:p>
                      <a:pPr algn="ctr" fontAlgn="ctr"/>
                      <a:r>
                        <a:rPr lang="en-US" sz="1100" u="none" strike="noStrike" dirty="0">
                          <a:effectLst/>
                        </a:rPr>
                        <a:t>0.8</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0.9</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0.058</a:t>
                      </a:r>
                      <a:endParaRPr lang="en-US" sz="1100" b="0" i="0" u="none" strike="noStrike" dirty="0">
                        <a:solidFill>
                          <a:srgbClr val="000000"/>
                        </a:solidFill>
                        <a:effectLst/>
                        <a:latin typeface="Calibri"/>
                      </a:endParaRPr>
                    </a:p>
                  </a:txBody>
                  <a:tcPr marL="7620" marR="7620" marT="7620" marB="0" anchor="ctr"/>
                </a:tc>
                <a:tc>
                  <a:txBody>
                    <a:bodyPr/>
                    <a:lstStyle/>
                    <a:p>
                      <a:pPr algn="ctr" fontAlgn="ctr"/>
                      <a:r>
                        <a:rPr lang="en-US" sz="1100" u="none" strike="noStrike" dirty="0">
                          <a:effectLst/>
                        </a:rPr>
                        <a:t>0.096</a:t>
                      </a:r>
                      <a:endParaRPr lang="en-US" sz="1100" b="0" i="0" u="none" strike="noStrike" dirty="0">
                        <a:solidFill>
                          <a:srgbClr val="000000"/>
                        </a:solidFill>
                        <a:effectLst/>
                        <a:latin typeface="Calibri"/>
                      </a:endParaRPr>
                    </a:p>
                  </a:txBody>
                  <a:tcPr marL="7620" marR="7620" marT="7620" marB="0" anchor="ctr"/>
                </a:tc>
              </a:tr>
            </a:tbl>
          </a:graphicData>
        </a:graphic>
      </p:graphicFrame>
      <p:sp>
        <p:nvSpPr>
          <p:cNvPr id="6" name="Date Placeholder 5"/>
          <p:cNvSpPr>
            <a:spLocks noGrp="1"/>
          </p:cNvSpPr>
          <p:nvPr>
            <p:ph type="dt" sz="half" idx="10"/>
          </p:nvPr>
        </p:nvSpPr>
        <p:spPr/>
        <p:txBody>
          <a:bodyPr/>
          <a:lstStyle/>
          <a:p>
            <a:r>
              <a:rPr lang="en-US" smtClean="0"/>
              <a:t>Kirk Arndt, June 2013</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Old and New Pixel Systems</a:t>
            </a:r>
            <a:endParaRPr lang="en-US" dirty="0"/>
          </a:p>
        </p:txBody>
      </p:sp>
      <p:sp>
        <p:nvSpPr>
          <p:cNvPr id="7" name="Footer Placeholder 6"/>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4</a:t>
            </a:fld>
            <a:endParaRPr lang="en-US" dirty="0"/>
          </a:p>
        </p:txBody>
      </p:sp>
      <p:pic>
        <p:nvPicPr>
          <p:cNvPr id="9421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89450" y="3368587"/>
            <a:ext cx="4654550" cy="3122427"/>
          </a:xfrm>
          <a:prstGeom prst="rect">
            <a:avLst/>
          </a:prstGeom>
          <a:noFill/>
          <a:ln w="9525">
            <a:noFill/>
            <a:miter lim="800000"/>
            <a:headEnd/>
            <a:tailEnd/>
          </a:ln>
          <a:effectLst/>
        </p:spPr>
      </p:pic>
      <p:pic>
        <p:nvPicPr>
          <p:cNvPr id="94211"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2900" y="3368587"/>
            <a:ext cx="4533900" cy="3041492"/>
          </a:xfrm>
          <a:prstGeom prst="rect">
            <a:avLst/>
          </a:prstGeom>
          <a:noFill/>
          <a:ln w="9525">
            <a:noFill/>
            <a:miter lim="800000"/>
            <a:headEnd/>
            <a:tailEnd/>
          </a:ln>
          <a:effectLst/>
        </p:spPr>
      </p:pic>
      <p:pic>
        <p:nvPicPr>
          <p:cNvPr id="4098"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774437" y="840310"/>
            <a:ext cx="5271205" cy="274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010463" y="3904254"/>
            <a:ext cx="1252969" cy="369332"/>
          </a:xfrm>
          <a:prstGeom prst="rect">
            <a:avLst/>
          </a:prstGeom>
          <a:noFill/>
        </p:spPr>
        <p:txBody>
          <a:bodyPr wrap="square" rtlCol="0">
            <a:spAutoFit/>
          </a:bodyPr>
          <a:lstStyle/>
          <a:p>
            <a:r>
              <a:rPr lang="en-US" dirty="0"/>
              <a:t>U</a:t>
            </a:r>
            <a:r>
              <a:rPr lang="en-US" dirty="0" smtClean="0"/>
              <a:t>pgrade</a:t>
            </a:r>
            <a:endParaRPr lang="en-US" dirty="0"/>
          </a:p>
        </p:txBody>
      </p:sp>
      <p:sp>
        <p:nvSpPr>
          <p:cNvPr id="6" name="TextBox 5"/>
          <p:cNvSpPr txBox="1"/>
          <p:nvPr/>
        </p:nvSpPr>
        <p:spPr>
          <a:xfrm>
            <a:off x="457200" y="5037826"/>
            <a:ext cx="1052423" cy="369332"/>
          </a:xfrm>
          <a:prstGeom prst="rect">
            <a:avLst/>
          </a:prstGeom>
          <a:noFill/>
        </p:spPr>
        <p:txBody>
          <a:bodyPr wrap="square" rtlCol="0">
            <a:spAutoFit/>
          </a:bodyPr>
          <a:lstStyle/>
          <a:p>
            <a:r>
              <a:rPr lang="en-US" dirty="0" smtClean="0"/>
              <a:t>Current</a:t>
            </a:r>
            <a:endParaRPr lang="en-US" dirty="0"/>
          </a:p>
        </p:txBody>
      </p:sp>
      <p:sp>
        <p:nvSpPr>
          <p:cNvPr id="8" name="Date Placeholder 7"/>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921005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Line 4"/>
          <p:cNvSpPr>
            <a:spLocks noChangeShapeType="1"/>
          </p:cNvSpPr>
          <p:nvPr/>
        </p:nvSpPr>
        <p:spPr bwMode="auto">
          <a:xfrm flipH="1" flipV="1">
            <a:off x="4435683" y="3226924"/>
            <a:ext cx="212366" cy="23597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34" name="Line 5"/>
          <p:cNvSpPr>
            <a:spLocks noChangeShapeType="1"/>
          </p:cNvSpPr>
          <p:nvPr/>
        </p:nvSpPr>
        <p:spPr bwMode="auto">
          <a:xfrm flipH="1" flipV="1">
            <a:off x="4276408" y="3321312"/>
            <a:ext cx="371641" cy="14158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pic>
        <p:nvPicPr>
          <p:cNvPr id="35" name="Picture 6" descr="temp1"/>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135266" y="914400"/>
            <a:ext cx="5404065" cy="2680388"/>
          </a:xfrm>
          <a:prstGeom prst="rect">
            <a:avLst/>
          </a:prstGeom>
          <a:noFill/>
          <a:extLst>
            <a:ext uri="{909E8E84-426E-40DD-AFC4-6F175D3DCCD1}">
              <a14:hiddenFill xmlns:a14="http://schemas.microsoft.com/office/drawing/2010/main">
                <a:solidFill>
                  <a:srgbClr val="FFFFFF"/>
                </a:solidFill>
              </a14:hiddenFill>
            </a:ext>
          </a:extLst>
        </p:spPr>
      </p:pic>
      <p:sp>
        <p:nvSpPr>
          <p:cNvPr id="36" name="Text Box 7"/>
          <p:cNvSpPr txBox="1">
            <a:spLocks noChangeArrowheads="1"/>
          </p:cNvSpPr>
          <p:nvPr/>
        </p:nvSpPr>
        <p:spPr bwMode="auto">
          <a:xfrm>
            <a:off x="5185601" y="2019535"/>
            <a:ext cx="529399" cy="209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p>
            <a:r>
              <a:rPr lang="en-US" sz="1000" dirty="0" smtClean="0"/>
              <a:t>2 Disks</a:t>
            </a:r>
            <a:endParaRPr lang="en-US" sz="1000" dirty="0"/>
          </a:p>
        </p:txBody>
      </p:sp>
      <p:sp>
        <p:nvSpPr>
          <p:cNvPr id="37" name="Line 8"/>
          <p:cNvSpPr>
            <a:spLocks noChangeShapeType="1"/>
          </p:cNvSpPr>
          <p:nvPr/>
        </p:nvSpPr>
        <p:spPr bwMode="auto">
          <a:xfrm flipH="1" flipV="1">
            <a:off x="5194450" y="1878935"/>
            <a:ext cx="212366" cy="188777"/>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38" name="Line 9"/>
          <p:cNvSpPr>
            <a:spLocks noChangeShapeType="1"/>
          </p:cNvSpPr>
          <p:nvPr/>
        </p:nvSpPr>
        <p:spPr bwMode="auto">
          <a:xfrm flipV="1">
            <a:off x="5406816" y="1777663"/>
            <a:ext cx="1106" cy="283166"/>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39" name="Text Box 10"/>
          <p:cNvSpPr txBox="1">
            <a:spLocks noChangeArrowheads="1"/>
          </p:cNvSpPr>
          <p:nvPr/>
        </p:nvSpPr>
        <p:spPr bwMode="auto">
          <a:xfrm>
            <a:off x="2535661" y="1048949"/>
            <a:ext cx="1127090" cy="359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oAutofit/>
          </a:bodyPr>
          <a:lstStyle/>
          <a:p>
            <a:pPr algn="ctr"/>
            <a:r>
              <a:rPr lang="en-US" sz="1000" dirty="0" smtClean="0"/>
              <a:t>Port Cards </a:t>
            </a:r>
            <a:r>
              <a:rPr lang="en-US" sz="1000" dirty="0"/>
              <a:t>and AOH</a:t>
            </a:r>
          </a:p>
        </p:txBody>
      </p:sp>
      <p:sp>
        <p:nvSpPr>
          <p:cNvPr id="40" name="Line 11"/>
          <p:cNvSpPr>
            <a:spLocks noChangeShapeType="1"/>
          </p:cNvSpPr>
          <p:nvPr/>
        </p:nvSpPr>
        <p:spPr bwMode="auto">
          <a:xfrm>
            <a:off x="3150424" y="1433538"/>
            <a:ext cx="966709" cy="471944"/>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41" name="Line 12"/>
          <p:cNvSpPr>
            <a:spLocks noChangeShapeType="1"/>
          </p:cNvSpPr>
          <p:nvPr/>
        </p:nvSpPr>
        <p:spPr bwMode="auto">
          <a:xfrm>
            <a:off x="3150424" y="1433538"/>
            <a:ext cx="701251" cy="539786"/>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42" name="Text Box 13"/>
          <p:cNvSpPr txBox="1">
            <a:spLocks noChangeArrowheads="1"/>
          </p:cNvSpPr>
          <p:nvPr/>
        </p:nvSpPr>
        <p:spPr bwMode="auto">
          <a:xfrm>
            <a:off x="135266" y="2235842"/>
            <a:ext cx="850571" cy="208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p>
            <a:r>
              <a:rPr lang="en-US" sz="1000" dirty="0"/>
              <a:t>End Flange</a:t>
            </a:r>
          </a:p>
        </p:txBody>
      </p:sp>
      <p:sp>
        <p:nvSpPr>
          <p:cNvPr id="43" name="Text Box 14"/>
          <p:cNvSpPr txBox="1">
            <a:spLocks noChangeArrowheads="1"/>
          </p:cNvSpPr>
          <p:nvPr/>
        </p:nvSpPr>
        <p:spPr bwMode="auto">
          <a:xfrm>
            <a:off x="453815" y="1763898"/>
            <a:ext cx="1110499" cy="208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p>
            <a:r>
              <a:rPr lang="en-US" sz="1000" dirty="0"/>
              <a:t>End Electronics</a:t>
            </a:r>
          </a:p>
        </p:txBody>
      </p:sp>
      <p:sp>
        <p:nvSpPr>
          <p:cNvPr id="45" name="Line 17"/>
          <p:cNvSpPr>
            <a:spLocks noChangeShapeType="1"/>
          </p:cNvSpPr>
          <p:nvPr/>
        </p:nvSpPr>
        <p:spPr bwMode="auto">
          <a:xfrm flipV="1">
            <a:off x="4594957" y="2094259"/>
            <a:ext cx="106183" cy="424749"/>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46" name="Line 18"/>
          <p:cNvSpPr>
            <a:spLocks noChangeShapeType="1"/>
          </p:cNvSpPr>
          <p:nvPr/>
        </p:nvSpPr>
        <p:spPr bwMode="auto">
          <a:xfrm flipH="1" flipV="1">
            <a:off x="4509790" y="1912364"/>
            <a:ext cx="85167" cy="606644"/>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47" name="Line 19"/>
          <p:cNvSpPr>
            <a:spLocks noChangeShapeType="1"/>
          </p:cNvSpPr>
          <p:nvPr/>
        </p:nvSpPr>
        <p:spPr bwMode="auto">
          <a:xfrm flipH="1" flipV="1">
            <a:off x="4276408" y="1669510"/>
            <a:ext cx="318549" cy="849498"/>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49" name="Line 21"/>
          <p:cNvSpPr>
            <a:spLocks noChangeShapeType="1"/>
          </p:cNvSpPr>
          <p:nvPr/>
        </p:nvSpPr>
        <p:spPr bwMode="auto">
          <a:xfrm flipH="1" flipV="1">
            <a:off x="2205837" y="2707786"/>
            <a:ext cx="743282" cy="377555"/>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50" name="Line 23"/>
          <p:cNvSpPr>
            <a:spLocks noChangeShapeType="1"/>
          </p:cNvSpPr>
          <p:nvPr/>
        </p:nvSpPr>
        <p:spPr bwMode="auto">
          <a:xfrm>
            <a:off x="613090" y="2424619"/>
            <a:ext cx="477824" cy="188777"/>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51" name="Line 25"/>
          <p:cNvSpPr>
            <a:spLocks noChangeShapeType="1"/>
          </p:cNvSpPr>
          <p:nvPr/>
        </p:nvSpPr>
        <p:spPr bwMode="auto">
          <a:xfrm>
            <a:off x="1197097" y="1952676"/>
            <a:ext cx="159275" cy="660721"/>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52" name="Text Box 28"/>
          <p:cNvSpPr txBox="1">
            <a:spLocks noChangeArrowheads="1"/>
          </p:cNvSpPr>
          <p:nvPr/>
        </p:nvSpPr>
        <p:spPr bwMode="auto">
          <a:xfrm>
            <a:off x="1462555" y="3348842"/>
            <a:ext cx="1589429" cy="208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p>
            <a:r>
              <a:rPr lang="en-US" sz="1000" dirty="0"/>
              <a:t>Pipes and Cables Back</a:t>
            </a:r>
          </a:p>
        </p:txBody>
      </p:sp>
      <p:sp>
        <p:nvSpPr>
          <p:cNvPr id="53" name="Line 30"/>
          <p:cNvSpPr>
            <a:spLocks noChangeShapeType="1"/>
          </p:cNvSpPr>
          <p:nvPr/>
        </p:nvSpPr>
        <p:spPr bwMode="auto">
          <a:xfrm flipH="1" flipV="1">
            <a:off x="1728013" y="2990952"/>
            <a:ext cx="584007" cy="377555"/>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54" name="Line 31"/>
          <p:cNvSpPr>
            <a:spLocks noChangeShapeType="1"/>
          </p:cNvSpPr>
          <p:nvPr/>
        </p:nvSpPr>
        <p:spPr bwMode="auto">
          <a:xfrm flipH="1" flipV="1">
            <a:off x="2205837" y="2943757"/>
            <a:ext cx="106183" cy="424749"/>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55" name="Line 32"/>
          <p:cNvSpPr>
            <a:spLocks noChangeShapeType="1"/>
          </p:cNvSpPr>
          <p:nvPr/>
        </p:nvSpPr>
        <p:spPr bwMode="auto">
          <a:xfrm>
            <a:off x="3150424" y="1433538"/>
            <a:ext cx="913617" cy="802304"/>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56" name="Text Box 33"/>
          <p:cNvSpPr txBox="1">
            <a:spLocks noChangeArrowheads="1"/>
          </p:cNvSpPr>
          <p:nvPr/>
        </p:nvSpPr>
        <p:spPr bwMode="auto">
          <a:xfrm>
            <a:off x="3785311" y="2519008"/>
            <a:ext cx="1606020" cy="208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p>
            <a:r>
              <a:rPr lang="en-US" sz="1000" dirty="0"/>
              <a:t>Pipes and Cables Front</a:t>
            </a:r>
          </a:p>
        </p:txBody>
      </p:sp>
      <p:sp>
        <p:nvSpPr>
          <p:cNvPr id="58" name="Line 5"/>
          <p:cNvSpPr>
            <a:spLocks noChangeShapeType="1"/>
          </p:cNvSpPr>
          <p:nvPr/>
        </p:nvSpPr>
        <p:spPr bwMode="auto">
          <a:xfrm flipH="1">
            <a:off x="3922547" y="1237534"/>
            <a:ext cx="0" cy="28316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59" name="TextBox 58"/>
          <p:cNvSpPr txBox="1"/>
          <p:nvPr/>
        </p:nvSpPr>
        <p:spPr>
          <a:xfrm>
            <a:off x="3657089" y="1008789"/>
            <a:ext cx="566227" cy="228745"/>
          </a:xfrm>
          <a:prstGeom prst="rect">
            <a:avLst/>
          </a:prstGeom>
          <a:noFill/>
          <a:ln>
            <a:solidFill>
              <a:schemeClr val="tx1"/>
            </a:solidFill>
          </a:ln>
        </p:spPr>
        <p:txBody>
          <a:bodyPr wrap="square" rtlCol="0">
            <a:normAutofit fontScale="85000" lnSpcReduction="10000"/>
          </a:bodyPr>
          <a:lstStyle/>
          <a:p>
            <a:pPr algn="ctr"/>
            <a:r>
              <a:rPr lang="en-US" sz="1100" dirty="0" smtClean="0"/>
              <a:t>Z = 1m</a:t>
            </a:r>
            <a:endParaRPr lang="en-US" sz="1100" dirty="0"/>
          </a:p>
        </p:txBody>
      </p:sp>
      <p:grpSp>
        <p:nvGrpSpPr>
          <p:cNvPr id="30" name="Group 29"/>
          <p:cNvGrpSpPr>
            <a:grpSpLocks noChangeAspect="1"/>
          </p:cNvGrpSpPr>
          <p:nvPr/>
        </p:nvGrpSpPr>
        <p:grpSpPr>
          <a:xfrm>
            <a:off x="2714625" y="2745300"/>
            <a:ext cx="5692030" cy="3503100"/>
            <a:chOff x="228600" y="1106645"/>
            <a:chExt cx="8081373" cy="5134762"/>
          </a:xfrm>
        </p:grpSpPr>
        <p:pic>
          <p:nvPicPr>
            <p:cNvPr id="1026" name="Picture 2" descr="D:\Users\arndt\Desktop\Image.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838993" y="1106645"/>
              <a:ext cx="7470980" cy="5134762"/>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7"/>
            <p:cNvSpPr txBox="1">
              <a:spLocks noChangeArrowheads="1"/>
            </p:cNvSpPr>
            <p:nvPr/>
          </p:nvSpPr>
          <p:spPr bwMode="auto">
            <a:xfrm>
              <a:off x="7550150" y="2895600"/>
              <a:ext cx="75982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rmAutofit lnSpcReduction="10000"/>
            </a:bodyPr>
            <a:lstStyle/>
            <a:p>
              <a:r>
                <a:rPr lang="en-US" sz="1000" dirty="0" smtClean="0"/>
                <a:t>3 Disks</a:t>
              </a:r>
              <a:endParaRPr lang="en-US" sz="1000" dirty="0"/>
            </a:p>
          </p:txBody>
        </p:sp>
        <p:sp>
          <p:nvSpPr>
            <p:cNvPr id="7" name="Line 8"/>
            <p:cNvSpPr>
              <a:spLocks noChangeShapeType="1"/>
            </p:cNvSpPr>
            <p:nvPr/>
          </p:nvSpPr>
          <p:spPr bwMode="auto">
            <a:xfrm flipH="1" flipV="1">
              <a:off x="7696200" y="2590800"/>
              <a:ext cx="152400" cy="304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8" name="Line 9"/>
            <p:cNvSpPr>
              <a:spLocks noChangeShapeType="1"/>
            </p:cNvSpPr>
            <p:nvPr/>
          </p:nvSpPr>
          <p:spPr bwMode="auto">
            <a:xfrm flipV="1">
              <a:off x="7848600" y="2427287"/>
              <a:ext cx="1588" cy="4572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9" name="Text Box 10"/>
            <p:cNvSpPr txBox="1">
              <a:spLocks noChangeArrowheads="1"/>
            </p:cNvSpPr>
            <p:nvPr/>
          </p:nvSpPr>
          <p:spPr bwMode="auto">
            <a:xfrm>
              <a:off x="3309029" y="1780332"/>
              <a:ext cx="193205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oAutofit/>
            </a:bodyPr>
            <a:lstStyle/>
            <a:p>
              <a:pPr algn="ctr"/>
              <a:r>
                <a:rPr lang="en-US" sz="1000" dirty="0" smtClean="0"/>
                <a:t>Port Cards </a:t>
              </a:r>
              <a:r>
                <a:rPr lang="en-US" sz="1000" dirty="0"/>
                <a:t>and </a:t>
              </a:r>
              <a:endParaRPr lang="en-US" sz="1000" dirty="0" smtClean="0"/>
            </a:p>
            <a:p>
              <a:pPr algn="ctr"/>
              <a:r>
                <a:rPr lang="en-US" sz="1000" dirty="0" smtClean="0"/>
                <a:t>Pixel Optical Hybrids</a:t>
              </a:r>
              <a:endParaRPr lang="en-US" sz="1000" dirty="0"/>
            </a:p>
          </p:txBody>
        </p:sp>
        <p:sp>
          <p:nvSpPr>
            <p:cNvPr id="10" name="Line 11"/>
            <p:cNvSpPr>
              <a:spLocks noChangeShapeType="1"/>
            </p:cNvSpPr>
            <p:nvPr/>
          </p:nvSpPr>
          <p:spPr bwMode="auto">
            <a:xfrm>
              <a:off x="4782942" y="2362200"/>
              <a:ext cx="627259" cy="609599"/>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11" name="Line 12"/>
            <p:cNvSpPr>
              <a:spLocks noChangeShapeType="1"/>
            </p:cNvSpPr>
            <p:nvPr/>
          </p:nvSpPr>
          <p:spPr bwMode="auto">
            <a:xfrm>
              <a:off x="4782942" y="2370182"/>
              <a:ext cx="123130" cy="86397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12" name="Text Box 13"/>
            <p:cNvSpPr txBox="1">
              <a:spLocks noChangeArrowheads="1"/>
            </p:cNvSpPr>
            <p:nvPr/>
          </p:nvSpPr>
          <p:spPr bwMode="auto">
            <a:xfrm>
              <a:off x="228600" y="4028284"/>
              <a:ext cx="12207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rmAutofit lnSpcReduction="10000"/>
            </a:bodyPr>
            <a:lstStyle/>
            <a:p>
              <a:r>
                <a:rPr lang="en-US" sz="1000" dirty="0"/>
                <a:t>End Flange</a:t>
              </a:r>
            </a:p>
          </p:txBody>
        </p:sp>
        <p:sp>
          <p:nvSpPr>
            <p:cNvPr id="13" name="Text Box 14"/>
            <p:cNvSpPr txBox="1">
              <a:spLocks noChangeArrowheads="1"/>
            </p:cNvSpPr>
            <p:nvPr/>
          </p:nvSpPr>
          <p:spPr bwMode="auto">
            <a:xfrm>
              <a:off x="609600" y="3505200"/>
              <a:ext cx="226094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rmAutofit lnSpcReduction="10000"/>
            </a:bodyPr>
            <a:lstStyle/>
            <a:p>
              <a:r>
                <a:rPr lang="en-US" sz="1000" dirty="0"/>
                <a:t>s</a:t>
              </a:r>
              <a:r>
                <a:rPr lang="en-US" sz="1000" dirty="0" smtClean="0"/>
                <a:t>pace for end </a:t>
              </a:r>
              <a:r>
                <a:rPr lang="en-US" sz="1000" dirty="0"/>
                <a:t>e</a:t>
              </a:r>
              <a:r>
                <a:rPr lang="en-US" sz="1000" dirty="0" smtClean="0"/>
                <a:t>lectronics</a:t>
              </a:r>
              <a:endParaRPr lang="en-US" sz="1000" dirty="0"/>
            </a:p>
          </p:txBody>
        </p:sp>
        <p:sp>
          <p:nvSpPr>
            <p:cNvPr id="14" name="Text Box 16"/>
            <p:cNvSpPr txBox="1">
              <a:spLocks noChangeArrowheads="1"/>
            </p:cNvSpPr>
            <p:nvPr/>
          </p:nvSpPr>
          <p:spPr bwMode="auto">
            <a:xfrm>
              <a:off x="4191000" y="4768850"/>
              <a:ext cx="1524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a:bodyPr>
            <a:lstStyle/>
            <a:p>
              <a:pPr algn="ctr"/>
              <a:r>
                <a:rPr lang="en-US" sz="1000" dirty="0" smtClean="0"/>
                <a:t>DC-DC converters</a:t>
              </a:r>
              <a:endParaRPr lang="en-US" sz="1000" dirty="0"/>
            </a:p>
          </p:txBody>
        </p:sp>
        <p:sp>
          <p:nvSpPr>
            <p:cNvPr id="15" name="Line 17"/>
            <p:cNvSpPr>
              <a:spLocks noChangeShapeType="1"/>
            </p:cNvSpPr>
            <p:nvPr/>
          </p:nvSpPr>
          <p:spPr bwMode="auto">
            <a:xfrm flipV="1">
              <a:off x="6629400" y="2835275"/>
              <a:ext cx="152400" cy="898525"/>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16" name="Line 18"/>
            <p:cNvSpPr>
              <a:spLocks noChangeShapeType="1"/>
            </p:cNvSpPr>
            <p:nvPr/>
          </p:nvSpPr>
          <p:spPr bwMode="auto">
            <a:xfrm flipH="1" flipV="1">
              <a:off x="6507162" y="2606674"/>
              <a:ext cx="122237" cy="1127125"/>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17" name="Line 19"/>
            <p:cNvSpPr>
              <a:spLocks noChangeShapeType="1"/>
            </p:cNvSpPr>
            <p:nvPr/>
          </p:nvSpPr>
          <p:spPr bwMode="auto">
            <a:xfrm flipH="1" flipV="1">
              <a:off x="6172200" y="2362200"/>
              <a:ext cx="457200" cy="13716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18" name="Line 20"/>
            <p:cNvSpPr>
              <a:spLocks noChangeShapeType="1"/>
            </p:cNvSpPr>
            <p:nvPr/>
          </p:nvSpPr>
          <p:spPr bwMode="auto">
            <a:xfrm flipH="1" flipV="1">
              <a:off x="4191000" y="4222750"/>
              <a:ext cx="381000" cy="57785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19" name="Line 21"/>
            <p:cNvSpPr>
              <a:spLocks noChangeShapeType="1"/>
            </p:cNvSpPr>
            <p:nvPr/>
          </p:nvSpPr>
          <p:spPr bwMode="auto">
            <a:xfrm flipH="1" flipV="1">
              <a:off x="3642322" y="4026186"/>
              <a:ext cx="929676" cy="77441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20" name="Line 23"/>
            <p:cNvSpPr>
              <a:spLocks noChangeShapeType="1"/>
            </p:cNvSpPr>
            <p:nvPr/>
          </p:nvSpPr>
          <p:spPr bwMode="auto">
            <a:xfrm>
              <a:off x="838994" y="4364834"/>
              <a:ext cx="228203" cy="365916"/>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21" name="Line 25"/>
            <p:cNvSpPr>
              <a:spLocks noChangeShapeType="1"/>
            </p:cNvSpPr>
            <p:nvPr/>
          </p:nvSpPr>
          <p:spPr bwMode="auto">
            <a:xfrm>
              <a:off x="1676400" y="3809999"/>
              <a:ext cx="190500" cy="1219201"/>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22" name="Text Box 28"/>
            <p:cNvSpPr txBox="1">
              <a:spLocks noChangeArrowheads="1"/>
            </p:cNvSpPr>
            <p:nvPr/>
          </p:nvSpPr>
          <p:spPr bwMode="auto">
            <a:xfrm>
              <a:off x="2734799" y="5416550"/>
              <a:ext cx="155350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rmAutofit/>
            </a:bodyPr>
            <a:lstStyle/>
            <a:p>
              <a:pPr algn="ctr"/>
              <a:r>
                <a:rPr lang="en-US" sz="1000" dirty="0"/>
                <a:t>s</a:t>
              </a:r>
              <a:r>
                <a:rPr lang="en-US" sz="1000" dirty="0" smtClean="0"/>
                <a:t>pace for </a:t>
              </a:r>
            </a:p>
            <a:p>
              <a:pPr algn="ctr"/>
              <a:r>
                <a:rPr lang="en-US" sz="1000" dirty="0"/>
                <a:t>p</a:t>
              </a:r>
              <a:r>
                <a:rPr lang="en-US" sz="1000" dirty="0" smtClean="0"/>
                <a:t>ipes </a:t>
              </a:r>
              <a:r>
                <a:rPr lang="en-US" sz="1000" dirty="0"/>
                <a:t>and c</a:t>
              </a:r>
              <a:r>
                <a:rPr lang="en-US" sz="1000" dirty="0" smtClean="0"/>
                <a:t>ables</a:t>
              </a:r>
              <a:endParaRPr lang="en-US" sz="1000" dirty="0"/>
            </a:p>
          </p:txBody>
        </p:sp>
        <p:sp>
          <p:nvSpPr>
            <p:cNvPr id="23" name="Line 30"/>
            <p:cNvSpPr>
              <a:spLocks noChangeShapeType="1"/>
            </p:cNvSpPr>
            <p:nvPr/>
          </p:nvSpPr>
          <p:spPr bwMode="auto">
            <a:xfrm flipH="1" flipV="1">
              <a:off x="2438400" y="4730750"/>
              <a:ext cx="1073150" cy="685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24" name="Line 31"/>
            <p:cNvSpPr>
              <a:spLocks noChangeShapeType="1"/>
            </p:cNvSpPr>
            <p:nvPr/>
          </p:nvSpPr>
          <p:spPr bwMode="auto">
            <a:xfrm flipH="1" flipV="1">
              <a:off x="3359150" y="4730750"/>
              <a:ext cx="152400" cy="685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25" name="Line 32"/>
            <p:cNvSpPr>
              <a:spLocks noChangeShapeType="1"/>
            </p:cNvSpPr>
            <p:nvPr/>
          </p:nvSpPr>
          <p:spPr bwMode="auto">
            <a:xfrm>
              <a:off x="4782942" y="2362200"/>
              <a:ext cx="398659" cy="7620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26" name="Text Box 33"/>
            <p:cNvSpPr txBox="1">
              <a:spLocks noChangeArrowheads="1"/>
            </p:cNvSpPr>
            <p:nvPr/>
          </p:nvSpPr>
          <p:spPr bwMode="auto">
            <a:xfrm>
              <a:off x="5833096" y="3733800"/>
              <a:ext cx="169116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rmAutofit/>
            </a:bodyPr>
            <a:lstStyle/>
            <a:p>
              <a:pPr algn="ctr"/>
              <a:r>
                <a:rPr lang="en-US" sz="1000" dirty="0" smtClean="0"/>
                <a:t>CO2 cooling tubes</a:t>
              </a:r>
            </a:p>
            <a:p>
              <a:pPr algn="ctr"/>
              <a:r>
                <a:rPr lang="en-US" sz="1000" dirty="0" smtClean="0"/>
                <a:t> </a:t>
              </a:r>
              <a:r>
                <a:rPr lang="en-US" sz="1000" dirty="0"/>
                <a:t>and </a:t>
              </a:r>
              <a:r>
                <a:rPr lang="en-US" sz="1000" dirty="0" smtClean="0"/>
                <a:t>flex cables</a:t>
              </a:r>
              <a:endParaRPr lang="en-US" sz="1000" dirty="0"/>
            </a:p>
          </p:txBody>
        </p:sp>
        <p:sp>
          <p:nvSpPr>
            <p:cNvPr id="29" name="Line 8"/>
            <p:cNvSpPr>
              <a:spLocks noChangeShapeType="1"/>
            </p:cNvSpPr>
            <p:nvPr/>
          </p:nvSpPr>
          <p:spPr bwMode="auto">
            <a:xfrm flipH="1" flipV="1">
              <a:off x="7391400" y="2743200"/>
              <a:ext cx="458788" cy="1524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grpSp>
      <p:sp>
        <p:nvSpPr>
          <p:cNvPr id="27" name="Title 26"/>
          <p:cNvSpPr>
            <a:spLocks noGrp="1"/>
          </p:cNvSpPr>
          <p:nvPr>
            <p:ph type="title"/>
          </p:nvPr>
        </p:nvSpPr>
        <p:spPr>
          <a:xfrm>
            <a:off x="1774437" y="140500"/>
            <a:ext cx="5988663" cy="773900"/>
          </a:xfrm>
        </p:spPr>
        <p:txBody>
          <a:bodyPr>
            <a:normAutofit fontScale="90000"/>
          </a:bodyPr>
          <a:lstStyle/>
          <a:p>
            <a:r>
              <a:rPr lang="en-US" dirty="0"/>
              <a:t>Mass distribution in existing and Phase 1 </a:t>
            </a:r>
            <a:r>
              <a:rPr lang="en-US" dirty="0" smtClean="0"/>
              <a:t>FPIX</a:t>
            </a:r>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2" name="Slide Number Placeholder 1"/>
          <p:cNvSpPr>
            <a:spLocks noGrp="1"/>
          </p:cNvSpPr>
          <p:nvPr>
            <p:ph type="sldNum" sz="quarter" idx="12"/>
          </p:nvPr>
        </p:nvSpPr>
        <p:spPr/>
        <p:txBody>
          <a:bodyPr/>
          <a:lstStyle/>
          <a:p>
            <a:fld id="{E16E4D90-8CC2-4DF5-B410-F8DC62F14613}" type="slidenum">
              <a:rPr lang="en-US" smtClean="0"/>
              <a:pPr/>
              <a:t>40</a:t>
            </a:fld>
            <a:endParaRPr lang="en-US" dirty="0"/>
          </a:p>
        </p:txBody>
      </p:sp>
      <p:sp>
        <p:nvSpPr>
          <p:cNvPr id="60" name="Line 5"/>
          <p:cNvSpPr>
            <a:spLocks noChangeShapeType="1"/>
          </p:cNvSpPr>
          <p:nvPr/>
        </p:nvSpPr>
        <p:spPr bwMode="auto">
          <a:xfrm flipH="1">
            <a:off x="6481031" y="3222034"/>
            <a:ext cx="0" cy="28316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61" name="TextBox 60"/>
          <p:cNvSpPr txBox="1"/>
          <p:nvPr/>
        </p:nvSpPr>
        <p:spPr>
          <a:xfrm>
            <a:off x="6215573" y="2993289"/>
            <a:ext cx="566227" cy="228745"/>
          </a:xfrm>
          <a:prstGeom prst="rect">
            <a:avLst/>
          </a:prstGeom>
          <a:noFill/>
          <a:ln>
            <a:solidFill>
              <a:schemeClr val="tx1"/>
            </a:solidFill>
          </a:ln>
        </p:spPr>
        <p:txBody>
          <a:bodyPr wrap="square" rtlCol="0">
            <a:normAutofit fontScale="85000" lnSpcReduction="10000"/>
          </a:bodyPr>
          <a:lstStyle/>
          <a:p>
            <a:pPr algn="ctr"/>
            <a:r>
              <a:rPr lang="en-US" sz="1100" dirty="0" smtClean="0"/>
              <a:t>Z = 1m</a:t>
            </a:r>
            <a:endParaRPr lang="en-US" sz="1100" dirty="0"/>
          </a:p>
        </p:txBody>
      </p:sp>
      <p:sp>
        <p:nvSpPr>
          <p:cNvPr id="44" name="Text Box 16"/>
          <p:cNvSpPr txBox="1">
            <a:spLocks noChangeArrowheads="1"/>
          </p:cNvSpPr>
          <p:nvPr/>
        </p:nvSpPr>
        <p:spPr bwMode="auto">
          <a:xfrm>
            <a:off x="2683661" y="3065676"/>
            <a:ext cx="1061831" cy="208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r>
              <a:rPr lang="en-US" sz="1000" dirty="0"/>
              <a:t>Coils of fibers</a:t>
            </a:r>
          </a:p>
        </p:txBody>
      </p:sp>
      <p:sp>
        <p:nvSpPr>
          <p:cNvPr id="3" name="TextBox 2"/>
          <p:cNvSpPr txBox="1"/>
          <p:nvPr/>
        </p:nvSpPr>
        <p:spPr>
          <a:xfrm>
            <a:off x="5668251" y="959597"/>
            <a:ext cx="3142374" cy="1754326"/>
          </a:xfrm>
          <a:prstGeom prst="rect">
            <a:avLst/>
          </a:prstGeom>
          <a:noFill/>
        </p:spPr>
        <p:txBody>
          <a:bodyPr wrap="square" rtlCol="0">
            <a:spAutoFit/>
          </a:bodyPr>
          <a:lstStyle/>
          <a:p>
            <a:pPr algn="ctr"/>
            <a:r>
              <a:rPr lang="en-US" dirty="0" smtClean="0"/>
              <a:t>Within the eta coverage (up to Z = 1m from the IP) most of the material in the existing FPIX is in aluminum cooling channels, VHDI, connectors and cables</a:t>
            </a:r>
          </a:p>
        </p:txBody>
      </p:sp>
      <p:sp>
        <p:nvSpPr>
          <p:cNvPr id="48" name="Line 20"/>
          <p:cNvSpPr>
            <a:spLocks noChangeShapeType="1"/>
          </p:cNvSpPr>
          <p:nvPr/>
        </p:nvSpPr>
        <p:spPr bwMode="auto">
          <a:xfrm flipV="1">
            <a:off x="2949119" y="2424619"/>
            <a:ext cx="477824" cy="660722"/>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endParaRPr lang="en-US" sz="1000" dirty="0"/>
          </a:p>
        </p:txBody>
      </p:sp>
      <p:sp>
        <p:nvSpPr>
          <p:cNvPr id="28" name="Date Placeholder 27"/>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8569820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152400" y="842187"/>
            <a:ext cx="7239000" cy="1587"/>
          </a:xfrm>
          <a:prstGeom prst="line">
            <a:avLst/>
          </a:prstGeom>
        </p:spPr>
        <p:style>
          <a:lnRef idx="2">
            <a:schemeClr val="accent1"/>
          </a:lnRef>
          <a:fillRef idx="0">
            <a:schemeClr val="accent1"/>
          </a:fillRef>
          <a:effectRef idx="1">
            <a:schemeClr val="accent1"/>
          </a:effectRef>
          <a:fontRef idx="minor">
            <a:schemeClr val="tx1"/>
          </a:fontRef>
        </p:style>
      </p:cxnSp>
      <p:sp>
        <p:nvSpPr>
          <p:cNvPr id="7" name="Title 6"/>
          <p:cNvSpPr>
            <a:spLocks noGrp="1"/>
          </p:cNvSpPr>
          <p:nvPr>
            <p:ph type="title"/>
          </p:nvPr>
        </p:nvSpPr>
        <p:spPr/>
        <p:txBody>
          <a:bodyPr>
            <a:noAutofit/>
          </a:bodyPr>
          <a:lstStyle/>
          <a:p>
            <a:r>
              <a:rPr lang="en-US" sz="2800" dirty="0"/>
              <a:t>Service Cylinder Material Budget </a:t>
            </a:r>
            <a:r>
              <a:rPr lang="en-US" sz="2800" dirty="0" smtClean="0"/>
              <a:t/>
            </a:r>
            <a:br>
              <a:rPr lang="en-US" sz="2800" dirty="0" smtClean="0"/>
            </a:br>
            <a:r>
              <a:rPr lang="en-US" sz="2800" dirty="0" smtClean="0"/>
              <a:t>(</a:t>
            </a:r>
            <a:r>
              <a:rPr lang="en-US" sz="2800" dirty="0"/>
              <a:t>up to eta = 2.5)</a:t>
            </a:r>
          </a:p>
        </p:txBody>
      </p:sp>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7223F723-8D25-604D-BF2A-DE23B45B7417}" type="slidenum">
              <a:rPr lang="en-US" smtClean="0"/>
              <a:pPr/>
              <a:t>41</a:t>
            </a:fld>
            <a:endParaRPr lang="en-US" dirty="0"/>
          </a:p>
        </p:txBody>
      </p:sp>
      <p:sp>
        <p:nvSpPr>
          <p:cNvPr id="5" name="Content Placeholder 4"/>
          <p:cNvSpPr>
            <a:spLocks noGrp="1"/>
          </p:cNvSpPr>
          <p:nvPr>
            <p:ph idx="4294967295"/>
          </p:nvPr>
        </p:nvSpPr>
        <p:spPr>
          <a:xfrm>
            <a:off x="1157199" y="4097129"/>
            <a:ext cx="6836859" cy="1676400"/>
          </a:xfrm>
        </p:spPr>
        <p:txBody>
          <a:bodyPr>
            <a:normAutofit fontScale="92500"/>
          </a:bodyPr>
          <a:lstStyle/>
          <a:p>
            <a:pPr marL="274320" indent="-274320">
              <a:lnSpc>
                <a:spcPct val="120000"/>
              </a:lnSpc>
              <a:spcBef>
                <a:spcPts val="600"/>
              </a:spcBef>
            </a:pPr>
            <a:r>
              <a:rPr lang="en-US" sz="2400" dirty="0" smtClean="0"/>
              <a:t>~20% reduction in mass and &gt;2x reduction in       % </a:t>
            </a:r>
            <a:r>
              <a:rPr lang="en-US" sz="2400" dirty="0"/>
              <a:t>E</a:t>
            </a:r>
            <a:r>
              <a:rPr lang="en-US" sz="2400" dirty="0" smtClean="0"/>
              <a:t>ffective Radiation Length in </a:t>
            </a:r>
            <a:r>
              <a:rPr lang="en-US" sz="2400" dirty="0"/>
              <a:t>FPIX acceptance, </a:t>
            </a:r>
            <a:r>
              <a:rPr lang="en-US" sz="2400" b="1" i="1" dirty="0"/>
              <a:t>even with 3 disks </a:t>
            </a:r>
            <a:r>
              <a:rPr lang="en-US" sz="2400" b="1" i="1" dirty="0" smtClean="0"/>
              <a:t>instead </a:t>
            </a:r>
            <a:r>
              <a:rPr lang="en-US" sz="2400" b="1" i="1" dirty="0"/>
              <a:t>of the present </a:t>
            </a:r>
            <a:r>
              <a:rPr lang="en-US" sz="2400" b="1" i="1" dirty="0" smtClean="0"/>
              <a:t>2!</a:t>
            </a:r>
            <a:endParaRPr lang="en-US" sz="2400" b="1" i="1" dirty="0"/>
          </a:p>
          <a:p>
            <a:pPr marL="57150" indent="0">
              <a:buNone/>
            </a:pP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691408267"/>
              </p:ext>
            </p:extLst>
          </p:nvPr>
        </p:nvGraphicFramePr>
        <p:xfrm>
          <a:off x="676276" y="1137437"/>
          <a:ext cx="7579337" cy="2615415"/>
        </p:xfrm>
        <a:graphic>
          <a:graphicData uri="http://schemas.openxmlformats.org/drawingml/2006/table">
            <a:tbl>
              <a:tblPr/>
              <a:tblGrid>
                <a:gridCol w="2057736"/>
                <a:gridCol w="1429785"/>
                <a:gridCol w="1248948"/>
                <a:gridCol w="1590503"/>
                <a:gridCol w="1252365"/>
              </a:tblGrid>
              <a:tr h="237765">
                <a:tc>
                  <a:txBody>
                    <a:bodyPr/>
                    <a:lstStyle/>
                    <a:p>
                      <a:pPr algn="ctr" fontAlgn="b"/>
                      <a:r>
                        <a:rPr lang="en-US" sz="1400" b="0" i="0" u="none" strike="noStrike" dirty="0">
                          <a:solidFill>
                            <a:srgbClr val="000000"/>
                          </a:solidFill>
                          <a:latin typeface="Calibri"/>
                        </a:rPr>
                        <a:t>Item</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Current (Mass in g)</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Current (% RL)</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Upgraded (Mass in g)</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Upgraded (% RL)</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765">
                <a:tc>
                  <a:txBody>
                    <a:bodyPr/>
                    <a:lstStyle/>
                    <a:p>
                      <a:pPr algn="ctr" fontAlgn="b"/>
                      <a:r>
                        <a:rPr lang="en-US" sz="1400" b="0" i="0" u="none" strike="noStrike" dirty="0">
                          <a:solidFill>
                            <a:srgbClr val="000000"/>
                          </a:solidFill>
                          <a:latin typeface="Calibri"/>
                        </a:rPr>
                        <a:t>Single Half Disk</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650.8</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4.93%</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smtClean="0">
                          <a:solidFill>
                            <a:srgbClr val="000000"/>
                          </a:solidFill>
                          <a:latin typeface="Calibri"/>
                        </a:rPr>
                        <a:t>471.8</a:t>
                      </a:r>
                      <a:endParaRPr lang="en-US" sz="1400" b="0" i="0" u="none" strike="noStrike" dirty="0">
                        <a:solidFill>
                          <a:srgbClr val="000000"/>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smtClean="0">
                          <a:solidFill>
                            <a:srgbClr val="000000"/>
                          </a:solidFill>
                          <a:latin typeface="Calibri"/>
                        </a:rPr>
                        <a:t>2.09%</a:t>
                      </a:r>
                      <a:endParaRPr lang="en-US" sz="1400" b="0" i="0" u="none" strike="noStrike" dirty="0">
                        <a:solidFill>
                          <a:srgbClr val="000000"/>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765">
                <a:tc>
                  <a:txBody>
                    <a:bodyPr/>
                    <a:lstStyle/>
                    <a:p>
                      <a:pPr algn="ctr" fontAlgn="b"/>
                      <a:r>
                        <a:rPr lang="en-US" sz="1400" b="0" i="0" u="none" strike="noStrike" dirty="0">
                          <a:solidFill>
                            <a:srgbClr val="000000"/>
                          </a:solidFill>
                          <a:latin typeface="Calibri"/>
                        </a:rPr>
                        <a:t>Q'ty of Half Disk</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smtClean="0">
                          <a:solidFill>
                            <a:srgbClr val="000000"/>
                          </a:solidFill>
                          <a:latin typeface="Calibri"/>
                        </a:rPr>
                        <a:t>2</a:t>
                      </a:r>
                      <a:endParaRPr lang="en-US" sz="1400" b="0" i="0" u="none" strike="noStrike" dirty="0">
                        <a:solidFill>
                          <a:srgbClr val="000000"/>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smtClean="0">
                          <a:solidFill>
                            <a:srgbClr val="000000"/>
                          </a:solidFill>
                          <a:latin typeface="Calibri"/>
                        </a:rPr>
                        <a:t>-</a:t>
                      </a:r>
                      <a:endParaRPr lang="en-US" sz="1400" b="0" i="0" u="none" strike="noStrike" dirty="0">
                        <a:solidFill>
                          <a:srgbClr val="000000"/>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3</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765">
                <a:tc>
                  <a:txBody>
                    <a:bodyPr/>
                    <a:lstStyle/>
                    <a:p>
                      <a:pPr algn="ctr" fontAlgn="b"/>
                      <a:r>
                        <a:rPr lang="en-US" sz="1400" b="0" i="0" u="none" strike="noStrike" dirty="0">
                          <a:solidFill>
                            <a:srgbClr val="000000"/>
                          </a:solidFill>
                          <a:latin typeface="Calibri"/>
                        </a:rPr>
                        <a:t>Total Half Disks</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1301.5</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9.87%</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smtClean="0">
                          <a:solidFill>
                            <a:srgbClr val="000000"/>
                          </a:solidFill>
                          <a:latin typeface="Calibri"/>
                        </a:rPr>
                        <a:t>1415.4</a:t>
                      </a:r>
                      <a:endParaRPr lang="en-US" sz="1400" b="0" i="0" u="none" strike="noStrike" dirty="0">
                        <a:solidFill>
                          <a:srgbClr val="000000"/>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smtClean="0">
                          <a:solidFill>
                            <a:srgbClr val="000000"/>
                          </a:solidFill>
                          <a:latin typeface="Calibri"/>
                        </a:rPr>
                        <a:t>6.27%</a:t>
                      </a:r>
                      <a:endParaRPr lang="en-US" sz="1400" b="0" i="0" u="none" strike="noStrike" dirty="0">
                        <a:solidFill>
                          <a:srgbClr val="000000"/>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765">
                <a:tc>
                  <a:txBody>
                    <a:bodyPr/>
                    <a:lstStyle/>
                    <a:p>
                      <a:pPr algn="ctr" fontAlgn="b"/>
                      <a:r>
                        <a:rPr lang="en-US" sz="1400" b="0" i="0" u="none" strike="noStrike" dirty="0">
                          <a:solidFill>
                            <a:srgbClr val="000000"/>
                          </a:solidFill>
                          <a:latin typeface="Calibri"/>
                        </a:rPr>
                        <a:t>Flex Cable</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109.2</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0.67%</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smtClean="0">
                          <a:solidFill>
                            <a:srgbClr val="000000"/>
                          </a:solidFill>
                          <a:latin typeface="Calibri"/>
                        </a:rPr>
                        <a:t>152.6</a:t>
                      </a:r>
                      <a:endParaRPr lang="en-US" sz="1400" b="0" i="0" u="none" strike="noStrike" dirty="0">
                        <a:solidFill>
                          <a:srgbClr val="000000"/>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smtClean="0">
                          <a:solidFill>
                            <a:srgbClr val="000000"/>
                          </a:solidFill>
                          <a:latin typeface="Calibri"/>
                        </a:rPr>
                        <a:t>0.69</a:t>
                      </a:r>
                      <a:r>
                        <a:rPr lang="en-US" sz="1400" b="0" i="0" u="none" strike="noStrike" dirty="0">
                          <a:solidFill>
                            <a:srgbClr val="000000"/>
                          </a:solidFill>
                          <a:latin typeface="Calibri"/>
                        </a:rPr>
                        <a:t>%</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765">
                <a:tc>
                  <a:txBody>
                    <a:bodyPr/>
                    <a:lstStyle/>
                    <a:p>
                      <a:pPr algn="ctr" fontAlgn="b"/>
                      <a:r>
                        <a:rPr lang="en-US" sz="1400" b="0" i="0" u="none" strike="noStrike" dirty="0">
                          <a:solidFill>
                            <a:srgbClr val="000000"/>
                          </a:solidFill>
                          <a:latin typeface="Calibri"/>
                        </a:rPr>
                        <a:t>Tubing &amp; Coolants</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281.9</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1.89%</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9.5</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smtClean="0">
                          <a:solidFill>
                            <a:srgbClr val="000000"/>
                          </a:solidFill>
                          <a:latin typeface="Calibri"/>
                        </a:rPr>
                        <a:t>0.08%</a:t>
                      </a:r>
                      <a:endParaRPr lang="en-US" sz="1400" b="0" i="0" u="none" strike="noStrike" dirty="0">
                        <a:solidFill>
                          <a:srgbClr val="000000"/>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765">
                <a:tc>
                  <a:txBody>
                    <a:bodyPr/>
                    <a:lstStyle/>
                    <a:p>
                      <a:pPr algn="ctr" fontAlgn="b"/>
                      <a:r>
                        <a:rPr lang="en-US" sz="1400" b="0" i="0" u="none" strike="noStrike" dirty="0">
                          <a:solidFill>
                            <a:srgbClr val="000000"/>
                          </a:solidFill>
                          <a:latin typeface="Calibri"/>
                        </a:rPr>
                        <a:t>Service Cylinder &amp; Supports</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638.3</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2.96%</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smtClean="0">
                          <a:solidFill>
                            <a:srgbClr val="000000"/>
                          </a:solidFill>
                          <a:latin typeface="Calibri"/>
                        </a:rPr>
                        <a:t>546.1</a:t>
                      </a:r>
                      <a:endParaRPr lang="en-US" sz="1400" b="0" i="0" u="none" strike="noStrike" dirty="0">
                        <a:solidFill>
                          <a:srgbClr val="000000"/>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smtClean="0">
                          <a:solidFill>
                            <a:srgbClr val="000000"/>
                          </a:solidFill>
                          <a:latin typeface="Calibri"/>
                        </a:rPr>
                        <a:t>2.01%</a:t>
                      </a:r>
                      <a:endParaRPr lang="en-US" sz="1400" b="0" i="0" u="none" strike="noStrike" dirty="0">
                        <a:solidFill>
                          <a:srgbClr val="000000"/>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765">
                <a:tc>
                  <a:txBody>
                    <a:bodyPr/>
                    <a:lstStyle/>
                    <a:p>
                      <a:pPr algn="ctr" fontAlgn="b"/>
                      <a:r>
                        <a:rPr lang="en-US" sz="1400" b="0" i="0" u="none" strike="noStrike" dirty="0">
                          <a:solidFill>
                            <a:srgbClr val="000000"/>
                          </a:solidFill>
                          <a:latin typeface="Calibri"/>
                        </a:rPr>
                        <a:t>Port Cards</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346.9</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3.83%</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765">
                <a:tc>
                  <a:txBody>
                    <a:bodyPr/>
                    <a:lstStyle/>
                    <a:p>
                      <a:pPr algn="ctr" fontAlgn="b"/>
                      <a:r>
                        <a:rPr lang="en-US" sz="1400" b="0" i="0" u="none" strike="noStrike" dirty="0">
                          <a:solidFill>
                            <a:srgbClr val="000000"/>
                          </a:solidFill>
                          <a:latin typeface="Calibri"/>
                        </a:rPr>
                        <a:t>Grounding Shields</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10.5</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0.14%</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765">
                <a:tc>
                  <a:txBody>
                    <a:bodyPr/>
                    <a:lstStyle/>
                    <a:p>
                      <a:pPr algn="ctr" fontAlgn="b"/>
                      <a:endParaRPr lang="en-US" sz="1400" b="0" i="0" u="none" strike="noStrike" dirty="0">
                        <a:solidFill>
                          <a:srgbClr val="000000"/>
                        </a:solidFill>
                        <a:latin typeface="Calibri"/>
                      </a:endParaRPr>
                    </a:p>
                  </a:txBody>
                  <a:tcPr marL="7280" marR="7280" marT="72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400" b="0" i="0" u="none" strike="noStrike" dirty="0">
                        <a:solidFill>
                          <a:srgbClr val="000000"/>
                        </a:solidFill>
                        <a:latin typeface="Calibri"/>
                      </a:endParaRPr>
                    </a:p>
                  </a:txBody>
                  <a:tcPr marL="7280" marR="7280" marT="72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400" b="0" i="0" u="none" strike="noStrike" dirty="0">
                        <a:solidFill>
                          <a:srgbClr val="000000"/>
                        </a:solidFill>
                        <a:latin typeface="Calibri"/>
                      </a:endParaRPr>
                    </a:p>
                  </a:txBody>
                  <a:tcPr marL="7280" marR="7280" marT="72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400" b="0" i="0" u="none" strike="noStrike" dirty="0">
                        <a:solidFill>
                          <a:srgbClr val="000000"/>
                        </a:solidFill>
                        <a:latin typeface="Calibri"/>
                      </a:endParaRPr>
                    </a:p>
                  </a:txBody>
                  <a:tcPr marL="7280" marR="7280" marT="72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400" b="0" i="0" u="none" strike="noStrike" dirty="0">
                        <a:solidFill>
                          <a:srgbClr val="000000"/>
                        </a:solidFill>
                        <a:latin typeface="Calibri"/>
                      </a:endParaRPr>
                    </a:p>
                  </a:txBody>
                  <a:tcPr marL="7280" marR="7280" marT="728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765">
                <a:tc>
                  <a:txBody>
                    <a:bodyPr/>
                    <a:lstStyle/>
                    <a:p>
                      <a:pPr algn="ctr" fontAlgn="b"/>
                      <a:r>
                        <a:rPr lang="en-US" sz="1400" b="0" i="0" u="none" strike="noStrike" dirty="0">
                          <a:solidFill>
                            <a:srgbClr val="000000"/>
                          </a:solidFill>
                          <a:latin typeface="Calibri"/>
                        </a:rPr>
                        <a:t>Total</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chemeClr val="accent3">
                              <a:lumMod val="50000"/>
                            </a:schemeClr>
                          </a:solidFill>
                          <a:latin typeface="Calibri"/>
                        </a:rPr>
                        <a:t>2688.2</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chemeClr val="accent2"/>
                          </a:solidFill>
                          <a:latin typeface="Calibri"/>
                        </a:rPr>
                        <a:t>19.38%</a:t>
                      </a: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smtClean="0">
                          <a:solidFill>
                            <a:schemeClr val="accent3">
                              <a:lumMod val="50000"/>
                            </a:schemeClr>
                          </a:solidFill>
                          <a:latin typeface="Calibri"/>
                        </a:rPr>
                        <a:t>2123.6</a:t>
                      </a:r>
                      <a:endParaRPr lang="en-US" sz="1400" b="1" i="0" u="none" strike="noStrike" dirty="0">
                        <a:solidFill>
                          <a:schemeClr val="accent3">
                            <a:lumMod val="50000"/>
                          </a:schemeClr>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smtClean="0">
                          <a:solidFill>
                            <a:schemeClr val="accent2"/>
                          </a:solidFill>
                          <a:latin typeface="Calibri"/>
                        </a:rPr>
                        <a:t>9.05%</a:t>
                      </a:r>
                      <a:endParaRPr lang="en-US" sz="1400" b="1" i="0" u="none" strike="noStrike" dirty="0">
                        <a:solidFill>
                          <a:schemeClr val="accent2"/>
                        </a:solidFill>
                        <a:latin typeface="Calibri"/>
                      </a:endParaRPr>
                    </a:p>
                  </a:txBody>
                  <a:tcPr marL="7280" marR="7280" marT="728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9" name="Date Placeholder 8"/>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41774690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57201" y="1009296"/>
            <a:ext cx="7953554" cy="5364192"/>
            <a:chOff x="685800" y="1469984"/>
            <a:chExt cx="7225291" cy="4930816"/>
          </a:xfrm>
        </p:grpSpPr>
        <p:pic>
          <p:nvPicPr>
            <p:cNvPr id="3" name="Picture 2"/>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685800" y="1469984"/>
              <a:ext cx="7225291" cy="4930816"/>
            </a:xfrm>
            <a:prstGeom prst="rect">
              <a:avLst/>
            </a:prstGeom>
          </p:spPr>
        </p:pic>
        <p:sp>
          <p:nvSpPr>
            <p:cNvPr id="4" name="Down Arrow 3"/>
            <p:cNvSpPr/>
            <p:nvPr/>
          </p:nvSpPr>
          <p:spPr bwMode="auto">
            <a:xfrm>
              <a:off x="7162800" y="4497698"/>
              <a:ext cx="450518" cy="900309"/>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Tx/>
                <a:buSzTx/>
                <a:buFont typeface="Wingdings" pitchFamily="-97" charset="2"/>
                <a:buNone/>
                <a:tabLst/>
              </a:pPr>
              <a:endParaRPr kumimoji="0" lang="en-US" sz="2400" b="1" i="0" u="none" strike="noStrike" cap="none" normalizeH="0" baseline="0" dirty="0">
                <a:ln>
                  <a:noFill/>
                </a:ln>
                <a:solidFill>
                  <a:srgbClr val="339933"/>
                </a:solidFill>
                <a:effectLst/>
                <a:latin typeface="Arial" pitchFamily="-97" charset="0"/>
              </a:endParaRPr>
            </a:p>
          </p:txBody>
        </p:sp>
      </p:grpSp>
      <p:sp>
        <p:nvSpPr>
          <p:cNvPr id="6" name="Slide Number Placeholder 5"/>
          <p:cNvSpPr>
            <a:spLocks noGrp="1"/>
          </p:cNvSpPr>
          <p:nvPr>
            <p:ph type="sldNum" sz="quarter" idx="12"/>
          </p:nvPr>
        </p:nvSpPr>
        <p:spPr/>
        <p:txBody>
          <a:bodyPr/>
          <a:lstStyle/>
          <a:p>
            <a:fld id="{54132A58-C852-40FA-BBCC-41C86720581E}" type="slidenum">
              <a:rPr lang="en-US" smtClean="0"/>
              <a:pPr/>
              <a:t>42</a:t>
            </a:fld>
            <a:endParaRPr lang="en-US" dirty="0"/>
          </a:p>
        </p:txBody>
      </p:sp>
      <p:sp>
        <p:nvSpPr>
          <p:cNvPr id="8" name="Footer Placeholder 7"/>
          <p:cNvSpPr>
            <a:spLocks noGrp="1"/>
          </p:cNvSpPr>
          <p:nvPr>
            <p:ph type="ftr" sz="quarter" idx="11"/>
          </p:nvPr>
        </p:nvSpPr>
        <p:spPr/>
        <p:txBody>
          <a:bodyPr/>
          <a:lstStyle/>
          <a:p>
            <a:r>
              <a:rPr lang="en-US" dirty="0" smtClean="0"/>
              <a:t>Forum on Tracking Detector Mechanics 2013</a:t>
            </a:r>
            <a:endParaRPr lang="en-US" dirty="0"/>
          </a:p>
        </p:txBody>
      </p:sp>
      <p:sp>
        <p:nvSpPr>
          <p:cNvPr id="7" name="Title 6"/>
          <p:cNvSpPr>
            <a:spLocks noGrp="1"/>
          </p:cNvSpPr>
          <p:nvPr>
            <p:ph type="title"/>
          </p:nvPr>
        </p:nvSpPr>
        <p:spPr/>
        <p:txBody>
          <a:bodyPr/>
          <a:lstStyle/>
          <a:p>
            <a:r>
              <a:rPr lang="en-US" dirty="0"/>
              <a:t>Material Budget Reduction</a:t>
            </a:r>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6332101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437" y="140500"/>
            <a:ext cx="6103471" cy="699810"/>
          </a:xfrm>
        </p:spPr>
        <p:txBody>
          <a:bodyPr>
            <a:normAutofit fontScale="90000"/>
          </a:bodyPr>
          <a:lstStyle/>
          <a:p>
            <a:r>
              <a:rPr lang="en-US" dirty="0" smtClean="0"/>
              <a:t>New Pixel Detectors – Less Material</a:t>
            </a:r>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43</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55700" y="1097344"/>
            <a:ext cx="6832600" cy="499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Date Placeholder 5"/>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3216437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D:\Users\arndt\Dropbox\Photos\FPIX BP pictures\7.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57200" y="838200"/>
            <a:ext cx="5486400" cy="3661448"/>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1774437" y="140500"/>
            <a:ext cx="5988663" cy="773900"/>
          </a:xfrm>
        </p:spPr>
        <p:txBody>
          <a:bodyPr>
            <a:normAutofit fontScale="90000"/>
          </a:bodyPr>
          <a:lstStyle/>
          <a:p>
            <a:r>
              <a:rPr lang="en-US" dirty="0"/>
              <a:t>Phase 1 FPIX integration with new beam </a:t>
            </a:r>
            <a:r>
              <a:rPr lang="en-US" dirty="0" smtClean="0"/>
              <a:t>pipe</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87A8559E-EEFF-43C1-A8D1-61154F01B8C0}" type="slidenum">
              <a:rPr lang="en-US" smtClean="0"/>
              <a:pPr/>
              <a:t>44</a:t>
            </a:fld>
            <a:endParaRPr lang="en-US" dirty="0"/>
          </a:p>
        </p:txBody>
      </p:sp>
      <p:pic>
        <p:nvPicPr>
          <p:cNvPr id="3076" name="Picture 4" descr="D:\Users\arndt\Dropbox\Photos\FPIX BP pictures\8.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714612" y="2680366"/>
            <a:ext cx="3743587" cy="372043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33400" y="4777450"/>
            <a:ext cx="3962400" cy="1200329"/>
          </a:xfrm>
          <a:prstGeom prst="rect">
            <a:avLst/>
          </a:prstGeom>
        </p:spPr>
        <p:txBody>
          <a:bodyPr wrap="square">
            <a:spAutoFit/>
          </a:bodyPr>
          <a:lstStyle/>
          <a:p>
            <a:r>
              <a:rPr lang="en-US" dirty="0" smtClean="0"/>
              <a:t>The BP clearance issue </a:t>
            </a:r>
            <a:r>
              <a:rPr lang="en-US" dirty="0"/>
              <a:t>for </a:t>
            </a:r>
            <a:r>
              <a:rPr lang="en-US" dirty="0" smtClean="0"/>
              <a:t>FPIX during insertion is around </a:t>
            </a:r>
            <a:r>
              <a:rPr lang="en-US" dirty="0"/>
              <a:t>the </a:t>
            </a:r>
            <a:r>
              <a:rPr lang="en-US" dirty="0" smtClean="0"/>
              <a:t>BP </a:t>
            </a:r>
            <a:r>
              <a:rPr lang="en-US" dirty="0"/>
              <a:t>support collar </a:t>
            </a:r>
            <a:r>
              <a:rPr lang="en-US" dirty="0" smtClean="0"/>
              <a:t>and vertical support wires/pulleys</a:t>
            </a:r>
            <a:endParaRPr lang="en-US" dirty="0"/>
          </a:p>
        </p:txBody>
      </p:sp>
      <p:cxnSp>
        <p:nvCxnSpPr>
          <p:cNvPr id="7" name="Straight Arrow Connector 6"/>
          <p:cNvCxnSpPr>
            <a:stCxn id="2" idx="0"/>
          </p:cNvCxnSpPr>
          <p:nvPr/>
        </p:nvCxnSpPr>
        <p:spPr>
          <a:xfrm flipH="1" flipV="1">
            <a:off x="2209800" y="3482050"/>
            <a:ext cx="304800" cy="1295400"/>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172199" y="840310"/>
            <a:ext cx="2286000" cy="1754326"/>
          </a:xfrm>
          <a:prstGeom prst="rect">
            <a:avLst/>
          </a:prstGeom>
          <a:noFill/>
        </p:spPr>
        <p:txBody>
          <a:bodyPr wrap="square" rtlCol="0">
            <a:spAutoFit/>
          </a:bodyPr>
          <a:lstStyle/>
          <a:p>
            <a:pPr algn="ctr"/>
            <a:r>
              <a:rPr lang="en-US" dirty="0" smtClean="0"/>
              <a:t>Minimum clearance occurs as disks pass the support collar/wires ~7.5mm</a:t>
            </a:r>
            <a:endParaRPr lang="en-US" dirty="0"/>
          </a:p>
        </p:txBody>
      </p:sp>
      <p:cxnSp>
        <p:nvCxnSpPr>
          <p:cNvPr id="14" name="Straight Arrow Connector 13"/>
          <p:cNvCxnSpPr/>
          <p:nvPr/>
        </p:nvCxnSpPr>
        <p:spPr>
          <a:xfrm flipH="1">
            <a:off x="6458895" y="2534970"/>
            <a:ext cx="856304" cy="918749"/>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1079880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8650" y="1200150"/>
            <a:ext cx="6338630" cy="3477593"/>
          </a:xfrm>
          <a:prstGeom prst="rect">
            <a:avLst/>
          </a:prstGeom>
        </p:spPr>
      </p:pic>
      <p:sp>
        <p:nvSpPr>
          <p:cNvPr id="2" name="Title 1"/>
          <p:cNvSpPr>
            <a:spLocks noGrp="1"/>
          </p:cNvSpPr>
          <p:nvPr>
            <p:ph type="title"/>
          </p:nvPr>
        </p:nvSpPr>
        <p:spPr/>
        <p:txBody>
          <a:bodyPr>
            <a:normAutofit fontScale="90000"/>
          </a:bodyPr>
          <a:lstStyle/>
          <a:p>
            <a:r>
              <a:rPr lang="en-US" dirty="0"/>
              <a:t>Phase 1 FPIX integration with new </a:t>
            </a:r>
            <a:r>
              <a:rPr lang="en-US" dirty="0" smtClean="0"/>
              <a:t>BPIX</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87A8559E-EEFF-43C1-A8D1-61154F01B8C0}" type="slidenum">
              <a:rPr lang="en-US" smtClean="0"/>
              <a:pPr/>
              <a:t>45</a:t>
            </a:fld>
            <a:endParaRPr lang="en-US" dirty="0"/>
          </a:p>
        </p:txBody>
      </p:sp>
      <p:sp>
        <p:nvSpPr>
          <p:cNvPr id="12" name="TextBox 11"/>
          <p:cNvSpPr txBox="1"/>
          <p:nvPr/>
        </p:nvSpPr>
        <p:spPr>
          <a:xfrm>
            <a:off x="5334000" y="542925"/>
            <a:ext cx="3562350" cy="1831271"/>
          </a:xfrm>
          <a:prstGeom prst="rect">
            <a:avLst/>
          </a:prstGeom>
          <a:solidFill>
            <a:schemeClr val="accent1">
              <a:lumMod val="40000"/>
              <a:lumOff val="60000"/>
            </a:schemeClr>
          </a:solidFill>
        </p:spPr>
        <p:txBody>
          <a:bodyPr wrap="square" rtlCol="0">
            <a:spAutoFit/>
          </a:bodyPr>
          <a:lstStyle/>
          <a:p>
            <a:pPr marL="182880" indent="-182880">
              <a:spcBef>
                <a:spcPts val="600"/>
              </a:spcBef>
              <a:buFont typeface="Arial" pitchFamily="34" charset="0"/>
              <a:buChar char="•"/>
            </a:pPr>
            <a:r>
              <a:rPr lang="en-US" dirty="0" smtClean="0"/>
              <a:t>Working with BPIX to maximize clearance between </a:t>
            </a:r>
            <a:r>
              <a:rPr lang="en-US" dirty="0"/>
              <a:t>the upgrade BPIX supply tube and FPIX service cylinder during </a:t>
            </a:r>
            <a:r>
              <a:rPr lang="en-US" dirty="0" smtClean="0"/>
              <a:t>installation.</a:t>
            </a:r>
          </a:p>
          <a:p>
            <a:pPr marL="182880" indent="-182880">
              <a:spcBef>
                <a:spcPts val="600"/>
              </a:spcBef>
              <a:buFont typeface="Arial" pitchFamily="34" charset="0"/>
              <a:buChar char="•"/>
            </a:pPr>
            <a:r>
              <a:rPr lang="en-US" dirty="0" smtClean="0"/>
              <a:t>5mm min. clearance goal.</a:t>
            </a:r>
            <a:endParaRPr lang="en-US" dirty="0"/>
          </a:p>
        </p:txBody>
      </p:sp>
      <p:pic>
        <p:nvPicPr>
          <p:cNvPr id="4098"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93243" y="3305758"/>
            <a:ext cx="3092932" cy="3146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3613817" y="4880134"/>
            <a:ext cx="3877985" cy="1477328"/>
          </a:xfrm>
          <a:prstGeom prst="rect">
            <a:avLst/>
          </a:prstGeom>
          <a:noFill/>
        </p:spPr>
        <p:txBody>
          <a:bodyPr wrap="none" rtlCol="0">
            <a:spAutoFit/>
          </a:bodyPr>
          <a:lstStyle/>
          <a:p>
            <a:pPr>
              <a:buClr>
                <a:schemeClr val="accent1"/>
              </a:buClr>
              <a:buSzPct val="100000"/>
            </a:pPr>
            <a:r>
              <a:rPr lang="en-US" i="1" dirty="0" smtClean="0"/>
              <a:t>New FPIX final </a:t>
            </a:r>
            <a:r>
              <a:rPr lang="en-US" i="1" dirty="0"/>
              <a:t>i</a:t>
            </a:r>
            <a:r>
              <a:rPr lang="en-US" i="1" dirty="0" smtClean="0"/>
              <a:t>nstallation position</a:t>
            </a:r>
          </a:p>
          <a:p>
            <a:pPr marL="285750" indent="-285750">
              <a:buClr>
                <a:schemeClr val="accent1"/>
              </a:buClr>
              <a:buSzPct val="100000"/>
              <a:buFont typeface="Courier New" pitchFamily="49" charset="0"/>
              <a:buChar char="o"/>
            </a:pPr>
            <a:r>
              <a:rPr lang="en-US" dirty="0" smtClean="0"/>
              <a:t>Forward most Z = 290.4 mm</a:t>
            </a:r>
          </a:p>
          <a:p>
            <a:pPr marL="285750" indent="-285750">
              <a:buClr>
                <a:schemeClr val="accent1"/>
              </a:buClr>
              <a:buSzPct val="100000"/>
              <a:buFont typeface="Courier New" pitchFamily="49" charset="0"/>
              <a:buChar char="o"/>
            </a:pPr>
            <a:r>
              <a:rPr lang="en-US" dirty="0" smtClean="0"/>
              <a:t>Top Clearance: 4.8 mm</a:t>
            </a:r>
          </a:p>
          <a:p>
            <a:pPr marL="285750" indent="-285750">
              <a:buClr>
                <a:schemeClr val="accent1"/>
              </a:buClr>
              <a:buSzPct val="100000"/>
              <a:buFont typeface="Courier New" pitchFamily="49" charset="0"/>
              <a:buChar char="o"/>
            </a:pPr>
            <a:r>
              <a:rPr lang="en-US" dirty="0" smtClean="0"/>
              <a:t>Minimum Clearance: 4.2 mm</a:t>
            </a:r>
          </a:p>
          <a:p>
            <a:pPr marL="285750" indent="-285750">
              <a:buClr>
                <a:schemeClr val="accent1"/>
              </a:buClr>
              <a:buSzPct val="100000"/>
              <a:buFont typeface="Courier New" pitchFamily="49" charset="0"/>
              <a:buChar char="o"/>
            </a:pPr>
            <a:endParaRPr lang="en-US" dirty="0"/>
          </a:p>
        </p:txBody>
      </p:sp>
      <p:sp>
        <p:nvSpPr>
          <p:cNvPr id="3" name="Date Placeholder 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1762750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Phase 1 FPIX mechanics schedule</a:t>
            </a:r>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54132A58-C852-40FA-BBCC-41C86720581E}" type="slidenum">
              <a:rPr lang="en-US" smtClean="0"/>
              <a:pPr/>
              <a:t>46</a:t>
            </a:fld>
            <a:endParaRPr lang="en-US" dirty="0"/>
          </a:p>
        </p:txBody>
      </p:sp>
      <p:sp>
        <p:nvSpPr>
          <p:cNvPr id="3" name="Content Placeholder 2"/>
          <p:cNvSpPr>
            <a:spLocks noGrp="1"/>
          </p:cNvSpPr>
          <p:nvPr>
            <p:ph idx="4294967295"/>
          </p:nvPr>
        </p:nvSpPr>
        <p:spPr>
          <a:xfrm>
            <a:off x="534154" y="1195811"/>
            <a:ext cx="7894622" cy="5029200"/>
          </a:xfrm>
        </p:spPr>
        <p:txBody>
          <a:bodyPr>
            <a:normAutofit fontScale="70000" lnSpcReduction="20000"/>
          </a:bodyPr>
          <a:lstStyle/>
          <a:p>
            <a:pPr marL="57150" indent="0">
              <a:lnSpc>
                <a:spcPct val="120000"/>
              </a:lnSpc>
              <a:spcBef>
                <a:spcPts val="600"/>
              </a:spcBef>
              <a:buNone/>
            </a:pPr>
            <a:r>
              <a:rPr lang="en-US" dirty="0" smtClean="0"/>
              <a:t>For the next 12 months</a:t>
            </a:r>
          </a:p>
          <a:p>
            <a:pPr lvl="1">
              <a:lnSpc>
                <a:spcPct val="120000"/>
              </a:lnSpc>
              <a:spcBef>
                <a:spcPts val="600"/>
              </a:spcBef>
            </a:pPr>
            <a:r>
              <a:rPr lang="en-US" dirty="0" smtClean="0"/>
              <a:t>Conclude 4-blade </a:t>
            </a:r>
            <a:r>
              <a:rPr lang="en-US" dirty="0"/>
              <a:t>thermal </a:t>
            </a:r>
            <a:r>
              <a:rPr lang="en-US" dirty="0" smtClean="0"/>
              <a:t>tests </a:t>
            </a:r>
            <a:r>
              <a:rPr lang="en-US" dirty="0"/>
              <a:t>to verify the ∆T from </a:t>
            </a:r>
            <a:r>
              <a:rPr lang="en-US" dirty="0" smtClean="0"/>
              <a:t>pixel modules to coolant (Summer 2013)</a:t>
            </a:r>
            <a:endParaRPr lang="en-US" dirty="0"/>
          </a:p>
          <a:p>
            <a:pPr lvl="1">
              <a:lnSpc>
                <a:spcPct val="120000"/>
              </a:lnSpc>
              <a:spcBef>
                <a:spcPts val="600"/>
              </a:spcBef>
            </a:pPr>
            <a:r>
              <a:rPr lang="en-US" dirty="0"/>
              <a:t>Conduct a </a:t>
            </a:r>
            <a:r>
              <a:rPr lang="en-US" dirty="0" smtClean="0"/>
              <a:t>CO2 </a:t>
            </a:r>
            <a:r>
              <a:rPr lang="en-US" dirty="0"/>
              <a:t>cooling test </a:t>
            </a:r>
            <a:r>
              <a:rPr lang="en-US" dirty="0" smtClean="0"/>
              <a:t>of a </a:t>
            </a:r>
            <a:r>
              <a:rPr lang="en-US" dirty="0"/>
              <a:t>full loop </a:t>
            </a:r>
            <a:r>
              <a:rPr lang="en-US" dirty="0" smtClean="0"/>
              <a:t>mock-up (outer and inner in parallel with capillaries) to </a:t>
            </a:r>
            <a:r>
              <a:rPr lang="en-US" dirty="0"/>
              <a:t>verify the ∆T and </a:t>
            </a:r>
            <a:r>
              <a:rPr lang="en-US" dirty="0" smtClean="0"/>
              <a:t>∆P </a:t>
            </a:r>
            <a:r>
              <a:rPr lang="en-US" dirty="0"/>
              <a:t>along the tube with simulated detector heat </a:t>
            </a:r>
            <a:r>
              <a:rPr lang="en-US" dirty="0" smtClean="0"/>
              <a:t>load (Summer 2013)</a:t>
            </a:r>
            <a:endParaRPr lang="en-US" dirty="0"/>
          </a:p>
          <a:p>
            <a:pPr lvl="1">
              <a:lnSpc>
                <a:spcPct val="120000"/>
              </a:lnSpc>
              <a:spcBef>
                <a:spcPts val="600"/>
              </a:spcBef>
            </a:pPr>
            <a:r>
              <a:rPr lang="en-US" dirty="0" smtClean="0"/>
              <a:t>Assemble </a:t>
            </a:r>
            <a:r>
              <a:rPr lang="en-US" dirty="0"/>
              <a:t>mechanical and electrical grade module prototypes to evaluate adhesives, interconnects, and optimize module assembly tooling and </a:t>
            </a:r>
            <a:r>
              <a:rPr lang="en-US" dirty="0" smtClean="0"/>
              <a:t>procedures (ongoing)</a:t>
            </a:r>
          </a:p>
          <a:p>
            <a:pPr lvl="1">
              <a:lnSpc>
                <a:spcPct val="120000"/>
              </a:lnSpc>
              <a:spcBef>
                <a:spcPts val="600"/>
              </a:spcBef>
            </a:pPr>
            <a:r>
              <a:rPr lang="en-US" dirty="0"/>
              <a:t>Build a dummy FPIX upgrade half-cylinder shell by end of </a:t>
            </a:r>
            <a:r>
              <a:rPr lang="en-US" dirty="0" smtClean="0"/>
              <a:t>2013</a:t>
            </a:r>
          </a:p>
          <a:p>
            <a:pPr lvl="1">
              <a:lnSpc>
                <a:spcPct val="120000"/>
              </a:lnSpc>
              <a:spcBef>
                <a:spcPts val="600"/>
              </a:spcBef>
            </a:pPr>
            <a:r>
              <a:rPr lang="en-US" dirty="0" smtClean="0"/>
              <a:t>Module cabling mockup by </a:t>
            </a:r>
            <a:r>
              <a:rPr lang="en-US" dirty="0"/>
              <a:t>F</a:t>
            </a:r>
            <a:r>
              <a:rPr lang="en-US" dirty="0" smtClean="0"/>
              <a:t>all 2013</a:t>
            </a:r>
          </a:p>
          <a:p>
            <a:pPr lvl="1">
              <a:lnSpc>
                <a:spcPct val="120000"/>
              </a:lnSpc>
              <a:spcBef>
                <a:spcPts val="600"/>
              </a:spcBef>
            </a:pPr>
            <a:r>
              <a:rPr lang="en-US" dirty="0" smtClean="0"/>
              <a:t>Installation </a:t>
            </a:r>
            <a:r>
              <a:rPr lang="en-US" dirty="0"/>
              <a:t>trials in PSI mock-up and </a:t>
            </a:r>
            <a:r>
              <a:rPr lang="en-US" dirty="0" smtClean="0"/>
              <a:t>CMS </a:t>
            </a:r>
            <a:r>
              <a:rPr lang="en-US" dirty="0"/>
              <a:t>in </a:t>
            </a:r>
            <a:r>
              <a:rPr lang="en-US" dirty="0" smtClean="0"/>
              <a:t>2014</a:t>
            </a:r>
          </a:p>
          <a:p>
            <a:pPr marL="57150" lvl="1" indent="0">
              <a:lnSpc>
                <a:spcPct val="120000"/>
              </a:lnSpc>
              <a:spcBef>
                <a:spcPts val="600"/>
              </a:spcBef>
              <a:buNone/>
            </a:pPr>
            <a:r>
              <a:rPr lang="en-US" sz="3200" dirty="0" smtClean="0">
                <a:solidFill>
                  <a:schemeClr val="tx1"/>
                </a:solidFill>
              </a:rPr>
              <a:t>Final mechanics construction est</a:t>
            </a:r>
            <a:r>
              <a:rPr lang="en-US" sz="3200" dirty="0">
                <a:solidFill>
                  <a:schemeClr val="tx1"/>
                </a:solidFill>
              </a:rPr>
              <a:t>. </a:t>
            </a:r>
            <a:r>
              <a:rPr lang="en-US" sz="3200" dirty="0" smtClean="0">
                <a:solidFill>
                  <a:schemeClr val="tx1"/>
                </a:solidFill>
              </a:rPr>
              <a:t>mid-2014 </a:t>
            </a:r>
            <a:r>
              <a:rPr lang="en-US" sz="3200" dirty="0">
                <a:solidFill>
                  <a:schemeClr val="tx1"/>
                </a:solidFill>
              </a:rPr>
              <a:t>– </a:t>
            </a:r>
            <a:r>
              <a:rPr lang="en-US" sz="3200" dirty="0" smtClean="0">
                <a:solidFill>
                  <a:schemeClr val="tx1"/>
                </a:solidFill>
              </a:rPr>
              <a:t>mid-2015</a:t>
            </a:r>
          </a:p>
          <a:p>
            <a:pPr marL="57150" lvl="1" indent="0">
              <a:lnSpc>
                <a:spcPct val="120000"/>
              </a:lnSpc>
              <a:spcBef>
                <a:spcPts val="600"/>
              </a:spcBef>
              <a:buNone/>
            </a:pPr>
            <a:r>
              <a:rPr lang="en-US" sz="3200" dirty="0" smtClean="0">
                <a:solidFill>
                  <a:schemeClr val="tx1"/>
                </a:solidFill>
              </a:rPr>
              <a:t>Ready to begin integration with electronics in early 2015</a:t>
            </a:r>
          </a:p>
          <a:p>
            <a:pPr marL="57150" lvl="1" indent="0">
              <a:lnSpc>
                <a:spcPct val="120000"/>
              </a:lnSpc>
              <a:spcBef>
                <a:spcPts val="600"/>
              </a:spcBef>
              <a:buNone/>
            </a:pPr>
            <a:r>
              <a:rPr lang="en-US" sz="3100" dirty="0" smtClean="0">
                <a:solidFill>
                  <a:schemeClr val="tx1"/>
                </a:solidFill>
              </a:rPr>
              <a:t>Install New </a:t>
            </a:r>
            <a:r>
              <a:rPr lang="en-US" sz="3100" dirty="0">
                <a:solidFill>
                  <a:schemeClr val="tx1"/>
                </a:solidFill>
              </a:rPr>
              <a:t>Pixel detector in </a:t>
            </a:r>
            <a:r>
              <a:rPr lang="en-US" sz="3100" dirty="0" smtClean="0">
                <a:solidFill>
                  <a:schemeClr val="tx1"/>
                </a:solidFill>
              </a:rPr>
              <a:t>CMS during 2016 YETS</a:t>
            </a:r>
          </a:p>
          <a:p>
            <a:pPr marL="0" indent="0">
              <a:buNone/>
            </a:pP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64410187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47</a:t>
            </a:fld>
            <a:endParaRPr lang="en-US" dirty="0"/>
          </a:p>
        </p:txBody>
      </p:sp>
      <p:sp>
        <p:nvSpPr>
          <p:cNvPr id="6" name="Title 5"/>
          <p:cNvSpPr>
            <a:spLocks noGrp="1"/>
          </p:cNvSpPr>
          <p:nvPr>
            <p:ph type="title"/>
          </p:nvPr>
        </p:nvSpPr>
        <p:spPr/>
        <p:txBody>
          <a:bodyPr/>
          <a:lstStyle/>
          <a:p>
            <a:r>
              <a:rPr lang="en-US" dirty="0" smtClean="0"/>
              <a:t>FPIX Mechanics - Summary</a:t>
            </a:r>
            <a:endParaRPr lang="en-US" dirty="0"/>
          </a:p>
        </p:txBody>
      </p:sp>
      <p:sp>
        <p:nvSpPr>
          <p:cNvPr id="7" name="Content Placeholder 1"/>
          <p:cNvSpPr>
            <a:spLocks noGrp="1"/>
          </p:cNvSpPr>
          <p:nvPr>
            <p:ph idx="1"/>
          </p:nvPr>
        </p:nvSpPr>
        <p:spPr>
          <a:xfrm>
            <a:off x="457200" y="1061886"/>
            <a:ext cx="8229600" cy="5188193"/>
          </a:xfrm>
        </p:spPr>
        <p:style>
          <a:lnRef idx="1">
            <a:schemeClr val="accent3"/>
          </a:lnRef>
          <a:fillRef idx="2">
            <a:schemeClr val="accent3"/>
          </a:fillRef>
          <a:effectRef idx="1">
            <a:schemeClr val="accent3"/>
          </a:effectRef>
          <a:fontRef idx="minor">
            <a:schemeClr val="dk1"/>
          </a:fontRef>
        </p:style>
        <p:txBody>
          <a:bodyPr lIns="182880" tIns="91440" rIns="182880" bIns="91440">
            <a:normAutofit fontScale="85000" lnSpcReduction="10000"/>
          </a:bodyPr>
          <a:lstStyle/>
          <a:p>
            <a:r>
              <a:rPr lang="en-US" dirty="0"/>
              <a:t>C</a:t>
            </a:r>
            <a:r>
              <a:rPr lang="en-US" dirty="0" smtClean="0"/>
              <a:t>omplete designs for the support cylinder, half disk and cooling system in hand</a:t>
            </a:r>
          </a:p>
          <a:p>
            <a:r>
              <a:rPr lang="en-US" dirty="0" smtClean="0"/>
              <a:t>The designs meet specifications </a:t>
            </a:r>
            <a:r>
              <a:rPr lang="en-US" dirty="0"/>
              <a:t>for mechanical &amp; thermal </a:t>
            </a:r>
            <a:r>
              <a:rPr lang="en-US" dirty="0" smtClean="0"/>
              <a:t>performance according to Finite Element Analysis, while reducing the amount of material traversed by particles considerably</a:t>
            </a:r>
          </a:p>
          <a:p>
            <a:r>
              <a:rPr lang="en-US" dirty="0" smtClean="0"/>
              <a:t>Baseline solutions for the pixel module and half-disk thermal interfaces and the cooling tube geometry have been qualified</a:t>
            </a:r>
          </a:p>
          <a:p>
            <a:r>
              <a:rPr lang="en-US" dirty="0"/>
              <a:t>Critical interfaces and parameters are being experimentally studied using prototypes and </a:t>
            </a:r>
            <a:r>
              <a:rPr lang="en-US" dirty="0" smtClean="0"/>
              <a:t>mockups</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4171962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48</a:t>
            </a:fld>
            <a:endParaRPr lang="en-US" dirty="0"/>
          </a:p>
        </p:txBody>
      </p:sp>
      <p:sp>
        <p:nvSpPr>
          <p:cNvPr id="6" name="Title 5"/>
          <p:cNvSpPr>
            <a:spLocks noGrp="1"/>
          </p:cNvSpPr>
          <p:nvPr>
            <p:ph type="title"/>
          </p:nvPr>
        </p:nvSpPr>
        <p:spPr/>
        <p:txBody>
          <a:bodyPr/>
          <a:lstStyle/>
          <a:p>
            <a:r>
              <a:rPr lang="en-US" dirty="0" smtClean="0"/>
              <a:t>Backup slides</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348674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3126476170"/>
              </p:ext>
            </p:extLst>
          </p:nvPr>
        </p:nvGraphicFramePr>
        <p:xfrm>
          <a:off x="457200" y="1182688"/>
          <a:ext cx="7953376" cy="4754880"/>
        </p:xfrm>
        <a:graphic>
          <a:graphicData uri="http://schemas.openxmlformats.org/drawingml/2006/table">
            <a:tbl>
              <a:tblPr firstRow="1" bandRow="1">
                <a:tableStyleId>{5C22544A-7EE6-4342-B048-85BDC9FD1C3A}</a:tableStyleId>
              </a:tblPr>
              <a:tblGrid>
                <a:gridCol w="1650794"/>
                <a:gridCol w="1347523"/>
                <a:gridCol w="4955059"/>
              </a:tblGrid>
              <a:tr h="370840">
                <a:tc>
                  <a:txBody>
                    <a:bodyPr/>
                    <a:lstStyle/>
                    <a:p>
                      <a:r>
                        <a:rPr lang="en-US" sz="1200" b="1" dirty="0"/>
                        <a:t> WBS number</a:t>
                      </a:r>
                      <a:r>
                        <a:rPr lang="en-US" sz="1200" dirty="0"/>
                        <a:t/>
                      </a:r>
                      <a:br>
                        <a:rPr lang="en-US" sz="1200" dirty="0"/>
                      </a:br>
                      <a:endParaRPr lang="en-US" sz="1200" dirty="0"/>
                    </a:p>
                  </a:txBody>
                  <a:tcPr anchor="ctr"/>
                </a:tc>
                <a:tc>
                  <a:txBody>
                    <a:bodyPr/>
                    <a:lstStyle/>
                    <a:p>
                      <a:r>
                        <a:rPr lang="en-US" sz="1200" b="1" dirty="0"/>
                        <a:t> Title</a:t>
                      </a:r>
                      <a:endParaRPr lang="en-US" sz="1200" dirty="0"/>
                    </a:p>
                  </a:txBody>
                  <a:tcPr anchor="ctr"/>
                </a:tc>
                <a:tc>
                  <a:txBody>
                    <a:bodyPr/>
                    <a:lstStyle/>
                    <a:p>
                      <a:r>
                        <a:rPr lang="en-US" sz="1200" b="1" dirty="0"/>
                        <a:t> Summary</a:t>
                      </a:r>
                      <a:endParaRPr lang="en-US" sz="1200" dirty="0"/>
                    </a:p>
                  </a:txBody>
                  <a:tcPr anchor="ctr"/>
                </a:tc>
              </a:tr>
              <a:tr h="370840">
                <a:tc>
                  <a:txBody>
                    <a:bodyPr/>
                    <a:lstStyle/>
                    <a:p>
                      <a:r>
                        <a:rPr lang="en-US" sz="1200" dirty="0">
                          <a:effectLst/>
                        </a:rPr>
                        <a:t> 401.03.03.03.01</a:t>
                      </a:r>
                    </a:p>
                  </a:txBody>
                  <a:tcPr anchor="ctr"/>
                </a:tc>
                <a:tc>
                  <a:txBody>
                    <a:bodyPr/>
                    <a:lstStyle/>
                    <a:p>
                      <a:r>
                        <a:rPr lang="en-US" sz="1200" dirty="0">
                          <a:effectLst/>
                        </a:rPr>
                        <a:t> Half Disk Mechanics</a:t>
                      </a:r>
                      <a:br>
                        <a:rPr lang="en-US" sz="1200" dirty="0">
                          <a:effectLst/>
                        </a:rPr>
                      </a:br>
                      <a:endParaRPr lang="en-US" sz="1200" dirty="0">
                        <a:effectLst/>
                      </a:endParaRPr>
                    </a:p>
                  </a:txBody>
                  <a:tcPr anchor="ctr"/>
                </a:tc>
                <a:tc>
                  <a:txBody>
                    <a:bodyPr/>
                    <a:lstStyle/>
                    <a:p>
                      <a:r>
                        <a:rPr lang="en-US" sz="1200" dirty="0" smtClean="0">
                          <a:effectLst/>
                        </a:rPr>
                        <a:t> The </a:t>
                      </a:r>
                      <a:r>
                        <a:rPr lang="en-US" sz="1200" dirty="0">
                          <a:effectLst/>
                        </a:rPr>
                        <a:t>FPIX </a:t>
                      </a:r>
                      <a:r>
                        <a:rPr lang="en-US" sz="1200" dirty="0" smtClean="0">
                          <a:effectLst/>
                        </a:rPr>
                        <a:t>Upgrade will consist</a:t>
                      </a:r>
                      <a:r>
                        <a:rPr lang="en-US" sz="1200" baseline="0" dirty="0" smtClean="0">
                          <a:effectLst/>
                        </a:rPr>
                        <a:t> of</a:t>
                      </a:r>
                      <a:r>
                        <a:rPr lang="en-US" sz="1200" dirty="0" smtClean="0">
                          <a:effectLst/>
                        </a:rPr>
                        <a:t> </a:t>
                      </a:r>
                      <a:r>
                        <a:rPr lang="en-US" sz="1200" dirty="0">
                          <a:effectLst/>
                        </a:rPr>
                        <a:t>12 </a:t>
                      </a:r>
                      <a:r>
                        <a:rPr lang="en-US" sz="1200" dirty="0" smtClean="0">
                          <a:effectLst/>
                        </a:rPr>
                        <a:t>half disks,</a:t>
                      </a:r>
                      <a:r>
                        <a:rPr lang="en-US" sz="1200" baseline="0" dirty="0" smtClean="0">
                          <a:effectLst/>
                        </a:rPr>
                        <a:t> e</a:t>
                      </a:r>
                      <a:r>
                        <a:rPr lang="en-US" sz="1200" dirty="0" smtClean="0">
                          <a:effectLst/>
                        </a:rPr>
                        <a:t>ach </a:t>
                      </a:r>
                      <a:r>
                        <a:rPr lang="en-US" sz="1200" baseline="0" dirty="0" smtClean="0">
                          <a:effectLst/>
                        </a:rPr>
                        <a:t>with </a:t>
                      </a:r>
                      <a:r>
                        <a:rPr lang="en-US" sz="1200" dirty="0" smtClean="0">
                          <a:effectLst/>
                        </a:rPr>
                        <a:t>an </a:t>
                      </a:r>
                      <a:r>
                        <a:rPr lang="en-US" sz="1200" dirty="0">
                          <a:effectLst/>
                        </a:rPr>
                        <a:t>outer assembly and an inner assembly. On the outer assembly, there will be 17 blades </a:t>
                      </a:r>
                      <a:r>
                        <a:rPr lang="en-US" sz="1200" dirty="0" smtClean="0">
                          <a:effectLst/>
                        </a:rPr>
                        <a:t>made </a:t>
                      </a:r>
                      <a:r>
                        <a:rPr lang="en-US" sz="1200" dirty="0">
                          <a:effectLst/>
                        </a:rPr>
                        <a:t>of TPG, and on the inner assembly, 11 blades. The two assemblies are </a:t>
                      </a:r>
                      <a:r>
                        <a:rPr lang="en-US" sz="1200" dirty="0" smtClean="0">
                          <a:effectLst/>
                        </a:rPr>
                        <a:t>connected by</a:t>
                      </a:r>
                      <a:r>
                        <a:rPr lang="en-US" sz="1200" baseline="0" dirty="0" smtClean="0">
                          <a:effectLst/>
                        </a:rPr>
                        <a:t> </a:t>
                      </a:r>
                      <a:r>
                        <a:rPr lang="en-US" sz="1200" dirty="0" smtClean="0">
                          <a:effectLst/>
                        </a:rPr>
                        <a:t>supporting </a:t>
                      </a:r>
                      <a:r>
                        <a:rPr lang="en-US" sz="1200" dirty="0">
                          <a:effectLst/>
                        </a:rPr>
                        <a:t>rods </a:t>
                      </a:r>
                      <a:r>
                        <a:rPr lang="en-US" sz="1200" dirty="0" smtClean="0">
                          <a:effectLst/>
                        </a:rPr>
                        <a:t>made</a:t>
                      </a:r>
                      <a:r>
                        <a:rPr lang="en-US" sz="1200" baseline="0" dirty="0" smtClean="0">
                          <a:effectLst/>
                        </a:rPr>
                        <a:t> </a:t>
                      </a:r>
                      <a:r>
                        <a:rPr lang="en-US" sz="1200" dirty="0" smtClean="0">
                          <a:effectLst/>
                        </a:rPr>
                        <a:t>of </a:t>
                      </a:r>
                      <a:r>
                        <a:rPr lang="en-US" sz="1200" dirty="0">
                          <a:effectLst/>
                        </a:rPr>
                        <a:t>carbon material.  </a:t>
                      </a:r>
                      <a:br>
                        <a:rPr lang="en-US" sz="1200" dirty="0">
                          <a:effectLst/>
                        </a:rPr>
                      </a:br>
                      <a:endParaRPr lang="en-US" sz="1200" dirty="0" smtClean="0">
                        <a:effectLst/>
                      </a:endParaRPr>
                    </a:p>
                    <a:p>
                      <a:r>
                        <a:rPr lang="en-US" sz="1200" dirty="0" smtClean="0">
                          <a:effectLst/>
                        </a:rPr>
                        <a:t> The </a:t>
                      </a:r>
                      <a:r>
                        <a:rPr lang="en-US" sz="1200" dirty="0">
                          <a:effectLst/>
                        </a:rPr>
                        <a:t>TPG blades will be attached to the </a:t>
                      </a:r>
                      <a:r>
                        <a:rPr lang="en-US" sz="1200" dirty="0" smtClean="0">
                          <a:effectLst/>
                        </a:rPr>
                        <a:t>carbon-carbon </a:t>
                      </a:r>
                      <a:r>
                        <a:rPr lang="en-US" sz="1200" dirty="0">
                          <a:effectLst/>
                        </a:rPr>
                        <a:t>half disk support structure. </a:t>
                      </a:r>
                      <a:r>
                        <a:rPr lang="en-US" sz="1200" dirty="0" smtClean="0">
                          <a:effectLst/>
                        </a:rPr>
                        <a:t>The </a:t>
                      </a:r>
                      <a:r>
                        <a:rPr lang="en-US" sz="1200" dirty="0">
                          <a:effectLst/>
                        </a:rPr>
                        <a:t>baseline </a:t>
                      </a:r>
                      <a:r>
                        <a:rPr lang="en-US" sz="1200" dirty="0" smtClean="0">
                          <a:effectLst/>
                        </a:rPr>
                        <a:t>attachment uses</a:t>
                      </a:r>
                      <a:r>
                        <a:rPr lang="en-US" sz="1200" baseline="0" dirty="0" smtClean="0">
                          <a:effectLst/>
                        </a:rPr>
                        <a:t> </a:t>
                      </a:r>
                      <a:r>
                        <a:rPr lang="en-US" sz="1200" dirty="0" smtClean="0">
                          <a:effectLst/>
                        </a:rPr>
                        <a:t>thermal </a:t>
                      </a:r>
                      <a:r>
                        <a:rPr lang="en-US" sz="1200" dirty="0">
                          <a:effectLst/>
                        </a:rPr>
                        <a:t>grease </a:t>
                      </a:r>
                      <a:r>
                        <a:rPr lang="en-US" sz="1200" dirty="0" smtClean="0">
                          <a:effectLst/>
                        </a:rPr>
                        <a:t>encapsulated</a:t>
                      </a:r>
                      <a:r>
                        <a:rPr lang="en-US" sz="1200" baseline="0" dirty="0" smtClean="0">
                          <a:effectLst/>
                        </a:rPr>
                        <a:t> in epoxy, </a:t>
                      </a:r>
                      <a:r>
                        <a:rPr lang="en-US" sz="1200" dirty="0" smtClean="0">
                          <a:effectLst/>
                        </a:rPr>
                        <a:t>and </a:t>
                      </a:r>
                      <a:r>
                        <a:rPr lang="en-US" sz="1200" dirty="0">
                          <a:effectLst/>
                        </a:rPr>
                        <a:t>the work will be done at Fermilab. </a:t>
                      </a:r>
                      <a:r>
                        <a:rPr lang="en-US" sz="1200" dirty="0" smtClean="0">
                          <a:effectLst/>
                        </a:rPr>
                        <a:t>The </a:t>
                      </a:r>
                      <a:r>
                        <a:rPr lang="en-US" sz="1200" dirty="0">
                          <a:effectLst/>
                        </a:rPr>
                        <a:t>pixel </a:t>
                      </a:r>
                      <a:r>
                        <a:rPr lang="en-US" sz="1200" dirty="0" smtClean="0">
                          <a:effectLst/>
                        </a:rPr>
                        <a:t>sensor</a:t>
                      </a:r>
                      <a:r>
                        <a:rPr lang="en-US" sz="1200" baseline="0" dirty="0" smtClean="0">
                          <a:effectLst/>
                        </a:rPr>
                        <a:t> </a:t>
                      </a:r>
                      <a:r>
                        <a:rPr lang="en-US" sz="1200" dirty="0" smtClean="0">
                          <a:effectLst/>
                        </a:rPr>
                        <a:t>modules are attached </a:t>
                      </a:r>
                      <a:r>
                        <a:rPr lang="en-US" sz="1200" dirty="0">
                          <a:effectLst/>
                        </a:rPr>
                        <a:t>onto the TPG </a:t>
                      </a:r>
                      <a:r>
                        <a:rPr lang="en-US" sz="1200" dirty="0" smtClean="0">
                          <a:effectLst/>
                        </a:rPr>
                        <a:t>blade by a module holder.</a:t>
                      </a:r>
                      <a:r>
                        <a:rPr lang="en-US" sz="1200" dirty="0">
                          <a:effectLst/>
                        </a:rPr>
                        <a:t>                </a:t>
                      </a:r>
                      <a:br>
                        <a:rPr lang="en-US" sz="1200" dirty="0">
                          <a:effectLst/>
                        </a:rPr>
                      </a:br>
                      <a:endParaRPr lang="en-US" sz="1200" dirty="0" smtClean="0">
                        <a:effectLst/>
                      </a:endParaRPr>
                    </a:p>
                    <a:p>
                      <a:r>
                        <a:rPr lang="en-US" sz="1200" dirty="0" smtClean="0">
                          <a:effectLst/>
                        </a:rPr>
                        <a:t> We </a:t>
                      </a:r>
                      <a:r>
                        <a:rPr lang="en-US" sz="1200" dirty="0">
                          <a:effectLst/>
                        </a:rPr>
                        <a:t>are still exploring other options of the blade attachment. </a:t>
                      </a:r>
                      <a:r>
                        <a:rPr lang="en-US" sz="1200" dirty="0" smtClean="0">
                          <a:effectLst/>
                        </a:rPr>
                        <a:t>These include </a:t>
                      </a:r>
                      <a:r>
                        <a:rPr lang="en-US" sz="1200" dirty="0">
                          <a:effectLst/>
                        </a:rPr>
                        <a:t>using solder bonds (using Pb-free solder) and an all carbonized structure with the TPG and the </a:t>
                      </a:r>
                      <a:r>
                        <a:rPr lang="en-US" sz="1200" dirty="0" smtClean="0">
                          <a:effectLst/>
                        </a:rPr>
                        <a:t>CC </a:t>
                      </a:r>
                      <a:r>
                        <a:rPr lang="en-US" sz="1200" dirty="0">
                          <a:effectLst/>
                        </a:rPr>
                        <a:t>ring carbonized using carbon cement and heated up to 1400 ºF.       </a:t>
                      </a:r>
                      <a:br>
                        <a:rPr lang="en-US" sz="1200" dirty="0">
                          <a:effectLst/>
                        </a:rPr>
                      </a:br>
                      <a:endParaRPr lang="en-US" sz="1200" dirty="0" smtClean="0">
                        <a:effectLst/>
                      </a:endParaRPr>
                    </a:p>
                    <a:p>
                      <a:r>
                        <a:rPr lang="en-US" sz="1200" dirty="0" smtClean="0">
                          <a:effectLst/>
                        </a:rPr>
                        <a:t> For </a:t>
                      </a:r>
                      <a:r>
                        <a:rPr lang="en-US" sz="1200" dirty="0">
                          <a:effectLst/>
                        </a:rPr>
                        <a:t>the whole FPIX, we will need 336 TPG blades. Deliverables of this WBS element include the whole mechanical structure for the whole FPIX detector and up to 2 spare half-disks with blades attached, all the module holders (up to 1000 pieces), and all assembly fixtures.                                                                               </a:t>
                      </a:r>
                      <a:br>
                        <a:rPr lang="en-US" sz="1200" dirty="0">
                          <a:effectLst/>
                        </a:rPr>
                      </a:br>
                      <a:endParaRPr lang="en-US" sz="1200" dirty="0">
                        <a:effectLst/>
                      </a:endParaRPr>
                    </a:p>
                  </a:txBody>
                  <a:tcPr anchor="ctr"/>
                </a:tc>
              </a:tr>
            </a:tbl>
          </a:graphicData>
        </a:graphic>
      </p:graphicFrame>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49</a:t>
            </a:fld>
            <a:endParaRPr lang="en-US" dirty="0"/>
          </a:p>
        </p:txBody>
      </p:sp>
      <p:sp>
        <p:nvSpPr>
          <p:cNvPr id="6" name="Title 5"/>
          <p:cNvSpPr>
            <a:spLocks noGrp="1"/>
          </p:cNvSpPr>
          <p:nvPr>
            <p:ph type="title"/>
          </p:nvPr>
        </p:nvSpPr>
        <p:spPr/>
        <p:txBody>
          <a:bodyPr>
            <a:normAutofit fontScale="90000"/>
          </a:bodyPr>
          <a:lstStyle/>
          <a:p>
            <a:r>
              <a:rPr lang="en-US" dirty="0" smtClean="0"/>
              <a:t>FPIX Mechanics – WBS summaries</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370974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8620" y="871247"/>
            <a:ext cx="8328952" cy="5443289"/>
          </a:xfrm>
        </p:spPr>
        <p:txBody>
          <a:bodyPr>
            <a:normAutofit lnSpcReduction="10000"/>
          </a:bodyPr>
          <a:lstStyle/>
          <a:p>
            <a:pPr>
              <a:spcBef>
                <a:spcPts val="1800"/>
              </a:spcBef>
            </a:pPr>
            <a:r>
              <a:rPr lang="en-US" sz="2000" dirty="0" smtClean="0"/>
              <a:t>The FPIX Upgrade replaces the two forward pixel disks on each side of the CMS detector with three new disks each (at Z = 291, 366 and 461 mm from the IP). </a:t>
            </a:r>
          </a:p>
          <a:p>
            <a:pPr>
              <a:spcBef>
                <a:spcPts val="1800"/>
              </a:spcBef>
            </a:pPr>
            <a:r>
              <a:rPr lang="en-US" sz="2000" dirty="0" smtClean="0"/>
              <a:t>The new FPIX increases the number of track measurements while lowering the detector mass and allowing for independent replacement of the sensors closest to the beam.</a:t>
            </a:r>
          </a:p>
          <a:p>
            <a:pPr>
              <a:spcBef>
                <a:spcPts val="1800"/>
              </a:spcBef>
            </a:pPr>
            <a:r>
              <a:rPr lang="en-US" sz="2000" dirty="0" smtClean="0"/>
              <a:t>This is achieved by the following changes to the mechanics:</a:t>
            </a:r>
            <a:endParaRPr lang="en-US" sz="1600" dirty="0" smtClean="0"/>
          </a:p>
          <a:p>
            <a:pPr lvl="1">
              <a:spcBef>
                <a:spcPts val="600"/>
              </a:spcBef>
            </a:pPr>
            <a:r>
              <a:rPr lang="en-US" sz="1800" dirty="0" smtClean="0"/>
              <a:t>Modular construction, with sensors arranged in separate </a:t>
            </a:r>
            <a:r>
              <a:rPr lang="en-US" sz="1800" dirty="0"/>
              <a:t>inner &amp; </a:t>
            </a:r>
            <a:r>
              <a:rPr lang="en-US" sz="1800" dirty="0" smtClean="0"/>
              <a:t>and </a:t>
            </a:r>
            <a:r>
              <a:rPr lang="en-US" sz="1800" dirty="0"/>
              <a:t>outer </a:t>
            </a:r>
            <a:r>
              <a:rPr lang="en-US" sz="1800" dirty="0" smtClean="0"/>
              <a:t>ring assemblies </a:t>
            </a:r>
            <a:r>
              <a:rPr lang="en-US" sz="1800" dirty="0"/>
              <a:t>in each half </a:t>
            </a:r>
            <a:r>
              <a:rPr lang="en-US" sz="1800" dirty="0" smtClean="0"/>
              <a:t>disk</a:t>
            </a:r>
          </a:p>
          <a:p>
            <a:pPr lvl="1">
              <a:spcBef>
                <a:spcPts val="600"/>
              </a:spcBef>
            </a:pPr>
            <a:r>
              <a:rPr lang="en-US" sz="1800" dirty="0" smtClean="0"/>
              <a:t>Pixel sensor modules mounted on low mass Thermal </a:t>
            </a:r>
            <a:r>
              <a:rPr lang="en-US" sz="1800" dirty="0"/>
              <a:t>P</a:t>
            </a:r>
            <a:r>
              <a:rPr lang="en-US" sz="1800" dirty="0" smtClean="0"/>
              <a:t>yrolytic </a:t>
            </a:r>
            <a:r>
              <a:rPr lang="en-US" sz="1800" dirty="0"/>
              <a:t>G</a:t>
            </a:r>
            <a:r>
              <a:rPr lang="en-US" sz="1800" dirty="0" smtClean="0"/>
              <a:t>raphite (TPG) blades</a:t>
            </a:r>
          </a:p>
          <a:p>
            <a:pPr lvl="1">
              <a:spcBef>
                <a:spcPts val="600"/>
              </a:spcBef>
            </a:pPr>
            <a:r>
              <a:rPr lang="en-US" sz="1800" dirty="0"/>
              <a:t>B</a:t>
            </a:r>
            <a:r>
              <a:rPr lang="en-US" sz="1800" dirty="0" smtClean="0"/>
              <a:t>lades supported and cooled by low mass Carbon-Carbon (CC) rings</a:t>
            </a:r>
          </a:p>
          <a:p>
            <a:pPr lvl="1">
              <a:spcBef>
                <a:spcPts val="600"/>
              </a:spcBef>
            </a:pPr>
            <a:r>
              <a:rPr lang="en-US" sz="1800" dirty="0" smtClean="0"/>
              <a:t>CC rings cooled by two-phase CO</a:t>
            </a:r>
            <a:r>
              <a:rPr lang="en-US" sz="1800" baseline="-25000" dirty="0" smtClean="0"/>
              <a:t>2</a:t>
            </a:r>
            <a:r>
              <a:rPr lang="en-US" sz="1800" dirty="0" smtClean="0"/>
              <a:t> in embedded stainless steel tubes</a:t>
            </a:r>
          </a:p>
          <a:p>
            <a:pPr lvl="1">
              <a:spcBef>
                <a:spcPts val="600"/>
              </a:spcBef>
            </a:pPr>
            <a:r>
              <a:rPr lang="en-US" sz="1800" dirty="0" smtClean="0"/>
              <a:t>Half-Disks supported by low mass single shell carbon-fiber half cylinders (rear part of service cylinder is double-walled carbon-fiber…identical to current FPIX)</a:t>
            </a:r>
            <a:endParaRPr lang="en-US" sz="1800"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5</a:t>
            </a:fld>
            <a:endParaRPr lang="en-US" dirty="0"/>
          </a:p>
        </p:txBody>
      </p:sp>
      <p:sp>
        <p:nvSpPr>
          <p:cNvPr id="6" name="Title 5"/>
          <p:cNvSpPr>
            <a:spLocks noGrp="1"/>
          </p:cNvSpPr>
          <p:nvPr>
            <p:ph type="title"/>
          </p:nvPr>
        </p:nvSpPr>
        <p:spPr>
          <a:xfrm>
            <a:off x="1774436" y="110440"/>
            <a:ext cx="6220545" cy="597483"/>
          </a:xfrm>
        </p:spPr>
        <p:txBody>
          <a:bodyPr>
            <a:normAutofit fontScale="90000"/>
          </a:bodyPr>
          <a:lstStyle/>
          <a:p>
            <a:r>
              <a:rPr lang="en-US" dirty="0" smtClean="0"/>
              <a:t>FPIX </a:t>
            </a:r>
            <a:r>
              <a:rPr lang="en-US" dirty="0"/>
              <a:t>Mechanics – Project Overview</a:t>
            </a:r>
          </a:p>
        </p:txBody>
      </p:sp>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63226911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529245110"/>
              </p:ext>
            </p:extLst>
          </p:nvPr>
        </p:nvGraphicFramePr>
        <p:xfrm>
          <a:off x="457200" y="1182688"/>
          <a:ext cx="7915275" cy="4722812"/>
        </p:xfrm>
        <a:graphic>
          <a:graphicData uri="http://schemas.openxmlformats.org/drawingml/2006/table">
            <a:tbl>
              <a:tblPr firstRow="1" bandRow="1">
                <a:tableStyleId>{5C22544A-7EE6-4342-B048-85BDC9FD1C3A}</a:tableStyleId>
              </a:tblPr>
              <a:tblGrid>
                <a:gridCol w="1642886"/>
                <a:gridCol w="1341067"/>
                <a:gridCol w="4931322"/>
              </a:tblGrid>
              <a:tr h="575953">
                <a:tc>
                  <a:txBody>
                    <a:bodyPr/>
                    <a:lstStyle/>
                    <a:p>
                      <a:r>
                        <a:rPr lang="en-US" sz="1200" b="1" dirty="0"/>
                        <a:t> WBS number</a:t>
                      </a:r>
                      <a:r>
                        <a:rPr lang="en-US" sz="1200" dirty="0"/>
                        <a:t/>
                      </a:r>
                      <a:br>
                        <a:rPr lang="en-US" sz="1200" dirty="0"/>
                      </a:br>
                      <a:endParaRPr lang="en-US" sz="1200" dirty="0"/>
                    </a:p>
                  </a:txBody>
                  <a:tcPr anchor="ctr"/>
                </a:tc>
                <a:tc>
                  <a:txBody>
                    <a:bodyPr/>
                    <a:lstStyle/>
                    <a:p>
                      <a:r>
                        <a:rPr lang="en-US" sz="1200" b="1" dirty="0"/>
                        <a:t> Title</a:t>
                      </a:r>
                      <a:endParaRPr lang="en-US" sz="1200" dirty="0"/>
                    </a:p>
                  </a:txBody>
                  <a:tcPr anchor="ctr"/>
                </a:tc>
                <a:tc>
                  <a:txBody>
                    <a:bodyPr/>
                    <a:lstStyle/>
                    <a:p>
                      <a:r>
                        <a:rPr lang="en-US" sz="1200" b="1" dirty="0"/>
                        <a:t> Summary</a:t>
                      </a:r>
                      <a:endParaRPr lang="en-US" sz="1200" dirty="0"/>
                    </a:p>
                  </a:txBody>
                  <a:tcPr anchor="ctr"/>
                </a:tc>
              </a:tr>
              <a:tr h="1036715">
                <a:tc>
                  <a:txBody>
                    <a:bodyPr/>
                    <a:lstStyle/>
                    <a:p>
                      <a:r>
                        <a:rPr lang="en-US" sz="1200" dirty="0">
                          <a:effectLst/>
                        </a:rPr>
                        <a:t> 401.03.03.03.02</a:t>
                      </a:r>
                      <a:br>
                        <a:rPr lang="en-US" sz="1200" dirty="0">
                          <a:effectLst/>
                        </a:rPr>
                      </a:br>
                      <a:endParaRPr lang="en-US" sz="1200" dirty="0">
                        <a:effectLst/>
                      </a:endParaRPr>
                    </a:p>
                  </a:txBody>
                  <a:tcPr anchor="ctr"/>
                </a:tc>
                <a:tc>
                  <a:txBody>
                    <a:bodyPr/>
                    <a:lstStyle/>
                    <a:p>
                      <a:r>
                        <a:rPr lang="en-US" sz="1200" dirty="0">
                          <a:effectLst/>
                        </a:rPr>
                        <a:t> Half Cylinder</a:t>
                      </a:r>
                      <a:br>
                        <a:rPr lang="en-US" sz="1200" dirty="0">
                          <a:effectLst/>
                        </a:rPr>
                      </a:br>
                      <a:endParaRPr lang="en-US" sz="1200" dirty="0">
                        <a:effectLst/>
                      </a:endParaRPr>
                    </a:p>
                  </a:txBody>
                  <a:tcPr anchor="ctr"/>
                </a:tc>
                <a:tc>
                  <a:txBody>
                    <a:bodyPr/>
                    <a:lstStyle/>
                    <a:p>
                      <a:r>
                        <a:rPr lang="en-US" sz="1200" dirty="0">
                          <a:effectLst/>
                        </a:rPr>
                        <a:t> The FPIX detector will have 4 half cylinders. The material used for construction is CFRP (carbon fiber reinforced plastic). We will build one prototype half cylinder which will be used for insertion </a:t>
                      </a:r>
                      <a:r>
                        <a:rPr lang="en-US" sz="1200" dirty="0" smtClean="0">
                          <a:effectLst/>
                        </a:rPr>
                        <a:t>tests </a:t>
                      </a:r>
                      <a:r>
                        <a:rPr lang="en-US" sz="1200" dirty="0">
                          <a:effectLst/>
                        </a:rPr>
                        <a:t>as well as for various tests and checks (e.g. loading test).</a:t>
                      </a:r>
                    </a:p>
                  </a:txBody>
                  <a:tcPr anchor="ctr"/>
                </a:tc>
              </a:tr>
              <a:tr h="3110144">
                <a:tc>
                  <a:txBody>
                    <a:bodyPr/>
                    <a:lstStyle/>
                    <a:p>
                      <a:r>
                        <a:rPr lang="en-US" sz="1200" dirty="0">
                          <a:effectLst/>
                        </a:rPr>
                        <a:t> 401.03.03.03.03</a:t>
                      </a:r>
                    </a:p>
                  </a:txBody>
                  <a:tcPr anchor="ctr"/>
                </a:tc>
                <a:tc>
                  <a:txBody>
                    <a:bodyPr/>
                    <a:lstStyle/>
                    <a:p>
                      <a:r>
                        <a:rPr lang="en-US" sz="1200" dirty="0">
                          <a:effectLst/>
                        </a:rPr>
                        <a:t> Cooling Tubes</a:t>
                      </a:r>
                      <a:br>
                        <a:rPr lang="en-US" sz="1200" dirty="0">
                          <a:effectLst/>
                        </a:rPr>
                      </a:br>
                      <a:endParaRPr lang="en-US" sz="1200" dirty="0">
                        <a:effectLst/>
                      </a:endParaRPr>
                    </a:p>
                  </a:txBody>
                  <a:tcPr anchor="ctr"/>
                </a:tc>
                <a:tc>
                  <a:txBody>
                    <a:bodyPr/>
                    <a:lstStyle/>
                    <a:p>
                      <a:r>
                        <a:rPr lang="en-US" sz="1200" dirty="0">
                          <a:effectLst/>
                        </a:rPr>
                        <a:t> The cooling tubes will be made out of thin walled (0.1mm) stainless steel. </a:t>
                      </a:r>
                      <a:r>
                        <a:rPr lang="en-US" sz="1200" dirty="0" smtClean="0">
                          <a:effectLst/>
                        </a:rPr>
                        <a:t>They </a:t>
                      </a:r>
                      <a:r>
                        <a:rPr lang="en-US" sz="1200" dirty="0">
                          <a:effectLst/>
                        </a:rPr>
                        <a:t>will be bent and embedded </a:t>
                      </a:r>
                      <a:r>
                        <a:rPr lang="en-US" sz="1200" dirty="0" smtClean="0">
                          <a:effectLst/>
                        </a:rPr>
                        <a:t>into </a:t>
                      </a:r>
                      <a:r>
                        <a:rPr lang="en-US" sz="1200" dirty="0">
                          <a:effectLst/>
                        </a:rPr>
                        <a:t>the </a:t>
                      </a:r>
                      <a:r>
                        <a:rPr lang="en-US" sz="1200" dirty="0" smtClean="0">
                          <a:effectLst/>
                        </a:rPr>
                        <a:t>C-C </a:t>
                      </a:r>
                      <a:r>
                        <a:rPr lang="en-US" sz="1200" dirty="0">
                          <a:effectLst/>
                        </a:rPr>
                        <a:t>half </a:t>
                      </a:r>
                      <a:r>
                        <a:rPr lang="en-US" sz="1200" dirty="0" smtClean="0">
                          <a:effectLst/>
                        </a:rPr>
                        <a:t>rings. The </a:t>
                      </a:r>
                      <a:r>
                        <a:rPr lang="en-US" sz="1200" dirty="0">
                          <a:effectLst/>
                        </a:rPr>
                        <a:t>bending will be different for the </a:t>
                      </a:r>
                      <a:r>
                        <a:rPr lang="en-US" sz="1200" dirty="0" smtClean="0">
                          <a:effectLst/>
                        </a:rPr>
                        <a:t>inner and outer assembly,</a:t>
                      </a:r>
                      <a:r>
                        <a:rPr lang="en-US" sz="1200" baseline="0" dirty="0" smtClean="0">
                          <a:effectLst/>
                        </a:rPr>
                        <a:t> using</a:t>
                      </a:r>
                      <a:r>
                        <a:rPr lang="en-US" sz="1200" dirty="0" smtClean="0">
                          <a:effectLst/>
                        </a:rPr>
                        <a:t> </a:t>
                      </a:r>
                      <a:r>
                        <a:rPr lang="en-US" sz="1200" dirty="0">
                          <a:effectLst/>
                        </a:rPr>
                        <a:t>two different </a:t>
                      </a:r>
                      <a:r>
                        <a:rPr lang="en-US" sz="1200" dirty="0" smtClean="0">
                          <a:effectLst/>
                        </a:rPr>
                        <a:t>fixtures. </a:t>
                      </a:r>
                      <a:r>
                        <a:rPr lang="en-US" sz="1200" dirty="0">
                          <a:effectLst/>
                        </a:rPr>
                        <a:t>There are up to three manifolds </a:t>
                      </a:r>
                      <a:r>
                        <a:rPr lang="en-US" sz="1200" dirty="0" smtClean="0">
                          <a:effectLst/>
                        </a:rPr>
                        <a:t>feeding </a:t>
                      </a:r>
                      <a:r>
                        <a:rPr lang="en-US" sz="1200" dirty="0">
                          <a:effectLst/>
                        </a:rPr>
                        <a:t>each half cylinder. Outside the half disk, the cooling tubes will be of different diameters (2mm and 2.2mm). </a:t>
                      </a:r>
                      <a:r>
                        <a:rPr lang="en-US" sz="1200" dirty="0" smtClean="0">
                          <a:effectLst/>
                        </a:rPr>
                        <a:t>Hence </a:t>
                      </a:r>
                      <a:r>
                        <a:rPr lang="en-US" sz="1200" dirty="0">
                          <a:effectLst/>
                        </a:rPr>
                        <a:t>we need to procure cooling tubes </a:t>
                      </a:r>
                      <a:r>
                        <a:rPr lang="en-US" sz="1200" dirty="0" smtClean="0">
                          <a:effectLst/>
                        </a:rPr>
                        <a:t>at </a:t>
                      </a:r>
                      <a:r>
                        <a:rPr lang="en-US" sz="1200" dirty="0">
                          <a:effectLst/>
                        </a:rPr>
                        <a:t>least of three different diameters.  The routing </a:t>
                      </a:r>
                      <a:r>
                        <a:rPr lang="en-US" sz="1200" dirty="0" smtClean="0">
                          <a:effectLst/>
                        </a:rPr>
                        <a:t>and connection scheme of </a:t>
                      </a:r>
                      <a:r>
                        <a:rPr lang="en-US" sz="1200" dirty="0">
                          <a:effectLst/>
                        </a:rPr>
                        <a:t>the cooling tubes inside the half cylinder is still being studied. We are exploring two options: one design has the cooling </a:t>
                      </a:r>
                      <a:r>
                        <a:rPr lang="en-US" sz="1200" dirty="0" smtClean="0">
                          <a:effectLst/>
                        </a:rPr>
                        <a:t>tubes connected </a:t>
                      </a:r>
                      <a:r>
                        <a:rPr lang="en-US" sz="1200" dirty="0">
                          <a:effectLst/>
                        </a:rPr>
                        <a:t>in series for the inner and the outer assemblies. The other </a:t>
                      </a:r>
                      <a:r>
                        <a:rPr lang="en-US" sz="1200" dirty="0" smtClean="0">
                          <a:effectLst/>
                        </a:rPr>
                        <a:t>has </a:t>
                      </a:r>
                      <a:r>
                        <a:rPr lang="en-US" sz="1200" dirty="0">
                          <a:effectLst/>
                        </a:rPr>
                        <a:t>separate and parallel lines for the inner and outer assemblies.</a:t>
                      </a:r>
                    </a:p>
                  </a:txBody>
                  <a:tcPr anchor="ctr"/>
                </a:tc>
              </a:tr>
            </a:tbl>
          </a:graphicData>
        </a:graphic>
      </p:graphicFrame>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50</a:t>
            </a:fld>
            <a:endParaRPr lang="en-US" dirty="0"/>
          </a:p>
        </p:txBody>
      </p:sp>
      <p:sp>
        <p:nvSpPr>
          <p:cNvPr id="6" name="Title 5"/>
          <p:cNvSpPr>
            <a:spLocks noGrp="1"/>
          </p:cNvSpPr>
          <p:nvPr>
            <p:ph type="title"/>
          </p:nvPr>
        </p:nvSpPr>
        <p:spPr/>
        <p:txBody>
          <a:bodyPr>
            <a:normAutofit fontScale="90000"/>
          </a:bodyPr>
          <a:lstStyle/>
          <a:p>
            <a:r>
              <a:rPr lang="en-US" dirty="0"/>
              <a:t>FPIX Mechanics – WBS summaries</a:t>
            </a:r>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5741639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698961926"/>
              </p:ext>
            </p:extLst>
          </p:nvPr>
        </p:nvGraphicFramePr>
        <p:xfrm>
          <a:off x="457200" y="1182687"/>
          <a:ext cx="7991475" cy="4541837"/>
        </p:xfrm>
        <a:graphic>
          <a:graphicData uri="http://schemas.openxmlformats.org/drawingml/2006/table">
            <a:tbl>
              <a:tblPr firstRow="1" bandRow="1">
                <a:tableStyleId>{5C22544A-7EE6-4342-B048-85BDC9FD1C3A}</a:tableStyleId>
              </a:tblPr>
              <a:tblGrid>
                <a:gridCol w="1658702"/>
                <a:gridCol w="1353978"/>
                <a:gridCol w="4978795"/>
              </a:tblGrid>
              <a:tr h="528121">
                <a:tc>
                  <a:txBody>
                    <a:bodyPr/>
                    <a:lstStyle/>
                    <a:p>
                      <a:r>
                        <a:rPr lang="en-US" sz="1200" b="1" dirty="0"/>
                        <a:t> WBS number</a:t>
                      </a:r>
                      <a:r>
                        <a:rPr lang="en-US" sz="1200" dirty="0"/>
                        <a:t/>
                      </a:r>
                      <a:br>
                        <a:rPr lang="en-US" sz="1200" dirty="0"/>
                      </a:br>
                      <a:endParaRPr lang="en-US" sz="1200" dirty="0"/>
                    </a:p>
                  </a:txBody>
                  <a:tcPr anchor="ctr"/>
                </a:tc>
                <a:tc>
                  <a:txBody>
                    <a:bodyPr/>
                    <a:lstStyle/>
                    <a:p>
                      <a:r>
                        <a:rPr lang="en-US" sz="1200" b="1" dirty="0"/>
                        <a:t> Title</a:t>
                      </a:r>
                      <a:endParaRPr lang="en-US" sz="1200" dirty="0"/>
                    </a:p>
                  </a:txBody>
                  <a:tcPr anchor="ctr"/>
                </a:tc>
                <a:tc>
                  <a:txBody>
                    <a:bodyPr/>
                    <a:lstStyle/>
                    <a:p>
                      <a:r>
                        <a:rPr lang="en-US" sz="1200" b="1" dirty="0"/>
                        <a:t> Summary</a:t>
                      </a:r>
                      <a:endParaRPr lang="en-US" sz="1200" dirty="0"/>
                    </a:p>
                  </a:txBody>
                  <a:tcPr anchor="ctr"/>
                </a:tc>
              </a:tr>
              <a:tr h="1795610">
                <a:tc>
                  <a:txBody>
                    <a:bodyPr/>
                    <a:lstStyle/>
                    <a:p>
                      <a:r>
                        <a:rPr lang="en-US" sz="1200" dirty="0">
                          <a:effectLst/>
                        </a:rPr>
                        <a:t> 401.03.03.03.04</a:t>
                      </a:r>
                    </a:p>
                  </a:txBody>
                  <a:tcPr anchor="ctr"/>
                </a:tc>
                <a:tc>
                  <a:txBody>
                    <a:bodyPr/>
                    <a:lstStyle/>
                    <a:p>
                      <a:r>
                        <a:rPr lang="en-US" sz="1200" dirty="0">
                          <a:effectLst/>
                        </a:rPr>
                        <a:t> Integration &amp; Testing</a:t>
                      </a:r>
                      <a:br>
                        <a:rPr lang="en-US" sz="1200" dirty="0">
                          <a:effectLst/>
                        </a:rPr>
                      </a:br>
                      <a:endParaRPr lang="en-US" sz="1200" dirty="0">
                        <a:effectLst/>
                      </a:endParaRPr>
                    </a:p>
                  </a:txBody>
                  <a:tcPr anchor="ctr"/>
                </a:tc>
                <a:tc>
                  <a:txBody>
                    <a:bodyPr/>
                    <a:lstStyle/>
                    <a:p>
                      <a:r>
                        <a:rPr lang="en-US" sz="1200" dirty="0">
                          <a:effectLst/>
                        </a:rPr>
                        <a:t> The FPIX consists of four half cylinders each with three half disks. The half disks will have cooling tubes embedded in the half disk ring support. The half cylinder will have </a:t>
                      </a:r>
                      <a:r>
                        <a:rPr lang="en-US" sz="1200" dirty="0" smtClean="0">
                          <a:effectLst/>
                        </a:rPr>
                        <a:t>complete loops </a:t>
                      </a:r>
                      <a:r>
                        <a:rPr lang="en-US" sz="1200" dirty="0">
                          <a:effectLst/>
                        </a:rPr>
                        <a:t>of cooling lines.  After the placing of the cooling tubes </a:t>
                      </a:r>
                      <a:r>
                        <a:rPr lang="en-US" sz="1200" dirty="0" smtClean="0">
                          <a:effectLst/>
                        </a:rPr>
                        <a:t>in </a:t>
                      </a:r>
                      <a:r>
                        <a:rPr lang="en-US" sz="1200" dirty="0">
                          <a:effectLst/>
                        </a:rPr>
                        <a:t>the half disks and to the half cylinder, tests will be performed to </a:t>
                      </a:r>
                      <a:r>
                        <a:rPr lang="en-US" sz="1200" dirty="0" smtClean="0">
                          <a:effectLst/>
                        </a:rPr>
                        <a:t>check </a:t>
                      </a:r>
                      <a:r>
                        <a:rPr lang="en-US" sz="1200" dirty="0">
                          <a:effectLst/>
                        </a:rPr>
                        <a:t>the </a:t>
                      </a:r>
                      <a:r>
                        <a:rPr lang="en-US" sz="1200" dirty="0" smtClean="0">
                          <a:effectLst/>
                        </a:rPr>
                        <a:t>connections, </a:t>
                      </a:r>
                      <a:r>
                        <a:rPr lang="en-US" sz="1200" dirty="0">
                          <a:effectLst/>
                        </a:rPr>
                        <a:t>manifold, and that the thermal performance is within the design specifications. </a:t>
                      </a:r>
                      <a:br>
                        <a:rPr lang="en-US" sz="1200" dirty="0">
                          <a:effectLst/>
                        </a:rPr>
                      </a:br>
                      <a:endParaRPr lang="en-US" sz="1200" dirty="0">
                        <a:effectLst/>
                      </a:endParaRPr>
                    </a:p>
                  </a:txBody>
                  <a:tcPr anchor="ctr"/>
                </a:tc>
              </a:tr>
              <a:tr h="2218106">
                <a:tc>
                  <a:txBody>
                    <a:bodyPr/>
                    <a:lstStyle/>
                    <a:p>
                      <a:r>
                        <a:rPr lang="en-US" sz="1200" dirty="0">
                          <a:effectLst/>
                        </a:rPr>
                        <a:t> 401.03.03.03.05</a:t>
                      </a:r>
                    </a:p>
                  </a:txBody>
                  <a:tcPr anchor="ctr"/>
                </a:tc>
                <a:tc>
                  <a:txBody>
                    <a:bodyPr/>
                    <a:lstStyle/>
                    <a:p>
                      <a:r>
                        <a:rPr lang="en-US" sz="1200" dirty="0">
                          <a:effectLst/>
                        </a:rPr>
                        <a:t> Installation Fixture &amp; Testing</a:t>
                      </a:r>
                      <a:br>
                        <a:rPr lang="en-US" sz="1200" dirty="0">
                          <a:effectLst/>
                        </a:rPr>
                      </a:br>
                      <a:endParaRPr lang="en-US" sz="1200" dirty="0">
                        <a:effectLst/>
                      </a:endParaRPr>
                    </a:p>
                  </a:txBody>
                  <a:tcPr anchor="ctr"/>
                </a:tc>
                <a:tc>
                  <a:txBody>
                    <a:bodyPr/>
                    <a:lstStyle/>
                    <a:p>
                      <a:r>
                        <a:rPr lang="en-US" sz="1200" dirty="0">
                          <a:effectLst/>
                        </a:rPr>
                        <a:t> The FPIX detector will be installed into CMS. There are existing rails and stops </a:t>
                      </a:r>
                      <a:r>
                        <a:rPr lang="en-US" sz="1200" dirty="0" smtClean="0">
                          <a:effectLst/>
                        </a:rPr>
                        <a:t>to </a:t>
                      </a:r>
                      <a:r>
                        <a:rPr lang="en-US" sz="1200" dirty="0">
                          <a:effectLst/>
                        </a:rPr>
                        <a:t>be used. A new beam pipe and beam pipe support will be installed for the upgrade. The dimensions of the FPIX half cylinders and the BPIX service cylinder will be changed. We have to verify that these changes do not cause any problem or interference during installation. </a:t>
                      </a:r>
                      <a:r>
                        <a:rPr lang="en-US" sz="1200" dirty="0" smtClean="0">
                          <a:effectLst/>
                        </a:rPr>
                        <a:t>Insertion </a:t>
                      </a:r>
                      <a:r>
                        <a:rPr lang="en-US" sz="1200" dirty="0">
                          <a:effectLst/>
                        </a:rPr>
                        <a:t>tests will be performed in-situ and perhaps on a </a:t>
                      </a:r>
                      <a:r>
                        <a:rPr lang="en-US" sz="1200" dirty="0" smtClean="0">
                          <a:effectLst/>
                        </a:rPr>
                        <a:t>beam pipe</a:t>
                      </a:r>
                      <a:r>
                        <a:rPr lang="en-US" sz="1200" dirty="0">
                          <a:effectLst/>
                        </a:rPr>
                        <a:t>, BPIX, and rail system mock-up. We may need to modify the current installation fixture and half cylinder carrier platform depending on the outcome of these tests.</a:t>
                      </a:r>
                    </a:p>
                  </a:txBody>
                  <a:tcPr anchor="ctr"/>
                </a:tc>
              </a:tr>
            </a:tbl>
          </a:graphicData>
        </a:graphic>
      </p:graphicFrame>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51</a:t>
            </a:fld>
            <a:endParaRPr lang="en-US" dirty="0"/>
          </a:p>
        </p:txBody>
      </p:sp>
      <p:sp>
        <p:nvSpPr>
          <p:cNvPr id="6" name="Title 5"/>
          <p:cNvSpPr>
            <a:spLocks noGrp="1"/>
          </p:cNvSpPr>
          <p:nvPr>
            <p:ph type="title"/>
          </p:nvPr>
        </p:nvSpPr>
        <p:spPr>
          <a:xfrm>
            <a:off x="1774437" y="110439"/>
            <a:ext cx="5966118" cy="851427"/>
          </a:xfrm>
        </p:spPr>
        <p:txBody>
          <a:bodyPr>
            <a:normAutofit fontScale="90000"/>
          </a:bodyPr>
          <a:lstStyle/>
          <a:p>
            <a:r>
              <a:rPr lang="en-US" dirty="0"/>
              <a:t>FPIX Mechanics – WBS summaries</a:t>
            </a:r>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41962937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5250" name="Line 2"/>
          <p:cNvSpPr>
            <a:spLocks noChangeShapeType="1"/>
          </p:cNvSpPr>
          <p:nvPr/>
        </p:nvSpPr>
        <p:spPr bwMode="auto">
          <a:xfrm flipH="1">
            <a:off x="1079821" y="3086100"/>
            <a:ext cx="0" cy="11811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1205251" name="AutoShape 3"/>
          <p:cNvSpPr>
            <a:spLocks noChangeArrowheads="1"/>
          </p:cNvSpPr>
          <p:nvPr/>
        </p:nvSpPr>
        <p:spPr bwMode="auto">
          <a:xfrm>
            <a:off x="66972" y="1371600"/>
            <a:ext cx="1485900" cy="685800"/>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ormAutofit/>
          </a:bodyPr>
          <a:lstStyle/>
          <a:p>
            <a:pPr algn="ctr" eaLnBrk="1" hangingPunct="1"/>
            <a:r>
              <a:rPr lang="en-US" sz="1600" b="1" dirty="0" smtClean="0">
                <a:solidFill>
                  <a:srgbClr val="FF0000"/>
                </a:solidFill>
                <a:latin typeface="Times New Roman" pitchFamily="18" charset="0"/>
                <a:ea typeface="ＭＳ Ｐゴシック" pitchFamily="1" charset="-128"/>
              </a:rPr>
              <a:t>Sensor wafer </a:t>
            </a:r>
          </a:p>
          <a:p>
            <a:pPr algn="ctr" eaLnBrk="1" hangingPunct="1"/>
            <a:r>
              <a:rPr lang="en-US" sz="1600" b="1" dirty="0" smtClean="0">
                <a:solidFill>
                  <a:srgbClr val="FF0000"/>
                </a:solidFill>
                <a:latin typeface="Times New Roman" pitchFamily="18" charset="0"/>
                <a:ea typeface="ＭＳ Ｐゴシック" pitchFamily="1" charset="-128"/>
              </a:rPr>
              <a:t>probe testing</a:t>
            </a:r>
            <a:endParaRPr lang="en-US" sz="1600" b="1" dirty="0">
              <a:solidFill>
                <a:srgbClr val="FF0000"/>
              </a:solidFill>
              <a:latin typeface="Times New Roman" pitchFamily="18" charset="0"/>
              <a:ea typeface="ＭＳ Ｐゴシック" pitchFamily="1" charset="-128"/>
            </a:endParaRPr>
          </a:p>
        </p:txBody>
      </p:sp>
      <p:sp>
        <p:nvSpPr>
          <p:cNvPr id="1205252" name="AutoShape 4"/>
          <p:cNvSpPr>
            <a:spLocks noChangeArrowheads="1"/>
          </p:cNvSpPr>
          <p:nvPr/>
        </p:nvSpPr>
        <p:spPr bwMode="auto">
          <a:xfrm>
            <a:off x="1638300" y="1389460"/>
            <a:ext cx="1378768" cy="650080"/>
          </a:xfrm>
          <a:prstGeom prst="flowChartAlternateProcess">
            <a:avLst/>
          </a:prstGeom>
          <a:solidFill>
            <a:srgbClr val="D9CBD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ormAutofit lnSpcReduction="10000"/>
          </a:bodyPr>
          <a:lstStyle/>
          <a:p>
            <a:pPr algn="ctr" eaLnBrk="1" hangingPunct="1"/>
            <a:r>
              <a:rPr lang="en-US" b="1" dirty="0">
                <a:latin typeface="Times New Roman" pitchFamily="18" charset="0"/>
                <a:ea typeface="ＭＳ Ｐゴシック" pitchFamily="1" charset="-128"/>
              </a:rPr>
              <a:t>  </a:t>
            </a:r>
            <a:r>
              <a:rPr lang="en-US" sz="1600" b="1" dirty="0">
                <a:solidFill>
                  <a:srgbClr val="FF0000"/>
                </a:solidFill>
                <a:latin typeface="Times New Roman" pitchFamily="18" charset="0"/>
                <a:ea typeface="ＭＳ Ｐゴシック" pitchFamily="1" charset="-128"/>
              </a:rPr>
              <a:t>Probe testing </a:t>
            </a:r>
            <a:endParaRPr lang="en-US" sz="1600" b="1" dirty="0" smtClean="0">
              <a:solidFill>
                <a:srgbClr val="FF0000"/>
              </a:solidFill>
              <a:latin typeface="Times New Roman" pitchFamily="18" charset="0"/>
              <a:ea typeface="ＭＳ Ｐゴシック" pitchFamily="1" charset="-128"/>
            </a:endParaRPr>
          </a:p>
          <a:p>
            <a:pPr algn="ctr" eaLnBrk="1" hangingPunct="1"/>
            <a:r>
              <a:rPr lang="en-US" sz="1600" b="1" dirty="0" smtClean="0">
                <a:solidFill>
                  <a:srgbClr val="FF0000"/>
                </a:solidFill>
                <a:latin typeface="Times New Roman" pitchFamily="18" charset="0"/>
                <a:ea typeface="ＭＳ Ｐゴシック" pitchFamily="1" charset="-128"/>
              </a:rPr>
              <a:t>of  ROC wafer</a:t>
            </a:r>
            <a:endParaRPr lang="en-US" sz="1600" b="1" dirty="0">
              <a:solidFill>
                <a:srgbClr val="FF0000"/>
              </a:solidFill>
              <a:latin typeface="Times New Roman" pitchFamily="18" charset="0"/>
              <a:ea typeface="ＭＳ Ｐゴシック" pitchFamily="1" charset="-128"/>
            </a:endParaRPr>
          </a:p>
        </p:txBody>
      </p:sp>
      <p:sp>
        <p:nvSpPr>
          <p:cNvPr id="1205253" name="AutoShape 5"/>
          <p:cNvSpPr>
            <a:spLocks noChangeArrowheads="1"/>
          </p:cNvSpPr>
          <p:nvPr/>
        </p:nvSpPr>
        <p:spPr bwMode="auto">
          <a:xfrm>
            <a:off x="228600" y="2390172"/>
            <a:ext cx="1681223" cy="581628"/>
          </a:xfrm>
          <a:prstGeom prst="flowChartAlternateProcess">
            <a:avLst/>
          </a:prstGeom>
          <a:solidFill>
            <a:srgbClr val="D9CBD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92500" lnSpcReduction="20000"/>
          </a:bodyPr>
          <a:lstStyle/>
          <a:p>
            <a:pPr algn="ctr" eaLnBrk="1" hangingPunct="1"/>
            <a:r>
              <a:rPr lang="en-US" b="1" dirty="0">
                <a:latin typeface="Times New Roman" pitchFamily="18" charset="0"/>
                <a:ea typeface="ＭＳ Ｐゴシック" pitchFamily="1" charset="-128"/>
              </a:rPr>
              <a:t>  </a:t>
            </a:r>
            <a:r>
              <a:rPr lang="en-US" sz="1600" b="1" dirty="0" smtClean="0">
                <a:latin typeface="Times New Roman" pitchFamily="18" charset="0"/>
                <a:ea typeface="ＭＳ Ｐゴシック" pitchFamily="1" charset="-128"/>
              </a:rPr>
              <a:t>Bump bonding (outside vendor)</a:t>
            </a:r>
            <a:endParaRPr lang="en-US" sz="1600" b="1" dirty="0">
              <a:latin typeface="Times New Roman" pitchFamily="18" charset="0"/>
              <a:ea typeface="ＭＳ Ｐゴシック" pitchFamily="1" charset="-128"/>
            </a:endParaRPr>
          </a:p>
        </p:txBody>
      </p:sp>
      <p:sp>
        <p:nvSpPr>
          <p:cNvPr id="1205256" name="AutoShape 8"/>
          <p:cNvSpPr>
            <a:spLocks noChangeArrowheads="1"/>
          </p:cNvSpPr>
          <p:nvPr/>
        </p:nvSpPr>
        <p:spPr bwMode="auto">
          <a:xfrm>
            <a:off x="170726" y="4445161"/>
            <a:ext cx="1796970" cy="564266"/>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92500" lnSpcReduction="10000"/>
          </a:bodyPr>
          <a:lstStyle/>
          <a:p>
            <a:pPr algn="ctr" eaLnBrk="1" hangingPunct="1"/>
            <a:r>
              <a:rPr lang="en-US" sz="1600" b="1" dirty="0" smtClean="0">
                <a:latin typeface="Times New Roman" pitchFamily="18" charset="0"/>
                <a:ea typeface="ＭＳ Ｐゴシック" pitchFamily="1" charset="-128"/>
              </a:rPr>
              <a:t>Assembly of pixel module</a:t>
            </a:r>
            <a:endParaRPr lang="en-US" sz="1600" b="1" dirty="0">
              <a:latin typeface="Times New Roman" pitchFamily="18" charset="0"/>
              <a:ea typeface="ＭＳ Ｐゴシック" pitchFamily="1" charset="-128"/>
            </a:endParaRPr>
          </a:p>
        </p:txBody>
      </p:sp>
      <p:sp>
        <p:nvSpPr>
          <p:cNvPr id="1205257" name="AutoShape 9"/>
          <p:cNvSpPr>
            <a:spLocks noChangeArrowheads="1"/>
          </p:cNvSpPr>
          <p:nvPr/>
        </p:nvSpPr>
        <p:spPr bwMode="auto">
          <a:xfrm>
            <a:off x="4927438" y="2809634"/>
            <a:ext cx="1130461" cy="590550"/>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77500" lnSpcReduction="20000"/>
          </a:bodyPr>
          <a:lstStyle/>
          <a:p>
            <a:pPr algn="ctr" eaLnBrk="1" hangingPunct="1"/>
            <a:r>
              <a:rPr lang="en-US" sz="1600" b="1" dirty="0">
                <a:solidFill>
                  <a:srgbClr val="FF0000"/>
                </a:solidFill>
                <a:latin typeface="Times New Roman" pitchFamily="18" charset="0"/>
                <a:ea typeface="ＭＳ Ｐゴシック" pitchFamily="1" charset="-128"/>
              </a:rPr>
              <a:t> </a:t>
            </a:r>
            <a:r>
              <a:rPr lang="en-US" sz="1600" b="1" dirty="0" smtClean="0">
                <a:solidFill>
                  <a:srgbClr val="FF0000"/>
                </a:solidFill>
                <a:latin typeface="Times New Roman" pitchFamily="18" charset="0"/>
                <a:ea typeface="ＭＳ Ｐゴシック" pitchFamily="1" charset="-128"/>
              </a:rPr>
              <a:t>Cooling pipe bending</a:t>
            </a:r>
            <a:endParaRPr lang="en-US" sz="1600" b="1" dirty="0">
              <a:solidFill>
                <a:srgbClr val="FF0000"/>
              </a:solidFill>
              <a:latin typeface="Times New Roman" pitchFamily="18" charset="0"/>
              <a:ea typeface="ＭＳ Ｐゴシック" pitchFamily="1" charset="-128"/>
            </a:endParaRPr>
          </a:p>
        </p:txBody>
      </p:sp>
      <p:sp>
        <p:nvSpPr>
          <p:cNvPr id="1205259" name="AutoShape 11"/>
          <p:cNvSpPr>
            <a:spLocks noChangeArrowheads="1"/>
          </p:cNvSpPr>
          <p:nvPr/>
        </p:nvSpPr>
        <p:spPr bwMode="auto">
          <a:xfrm>
            <a:off x="2118753" y="2372810"/>
            <a:ext cx="1005447" cy="581628"/>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ormAutofit fontScale="92500" lnSpcReduction="10000"/>
          </a:bodyPr>
          <a:lstStyle/>
          <a:p>
            <a:pPr algn="ctr" eaLnBrk="1" hangingPunct="1"/>
            <a:r>
              <a:rPr lang="en-US" sz="1600" b="1" dirty="0" smtClean="0">
                <a:solidFill>
                  <a:srgbClr val="FF0000"/>
                </a:solidFill>
                <a:latin typeface="Times New Roman" pitchFamily="18" charset="0"/>
                <a:ea typeface="ＭＳ Ｐゴシック" pitchFamily="1" charset="-128"/>
              </a:rPr>
              <a:t>HDI design</a:t>
            </a:r>
          </a:p>
          <a:p>
            <a:pPr algn="ctr" eaLnBrk="1" hangingPunct="1"/>
            <a:r>
              <a:rPr lang="en-US" sz="1600" dirty="0" smtClean="0">
                <a:solidFill>
                  <a:srgbClr val="FF0000"/>
                </a:solidFill>
                <a:latin typeface="Times New Roman" pitchFamily="18" charset="0"/>
                <a:ea typeface="ＭＳ Ｐゴシック" pitchFamily="1" charset="-128"/>
              </a:rPr>
              <a:t>&amp; testing</a:t>
            </a:r>
            <a:endParaRPr lang="en-US" sz="1400" b="1" dirty="0">
              <a:solidFill>
                <a:srgbClr val="FF0000"/>
              </a:solidFill>
              <a:latin typeface="Times New Roman" pitchFamily="18" charset="0"/>
              <a:ea typeface="ＭＳ Ｐゴシック" pitchFamily="1" charset="-128"/>
            </a:endParaRPr>
          </a:p>
        </p:txBody>
      </p:sp>
      <p:sp>
        <p:nvSpPr>
          <p:cNvPr id="1205260" name="AutoShape 12"/>
          <p:cNvSpPr>
            <a:spLocks noChangeArrowheads="1"/>
          </p:cNvSpPr>
          <p:nvPr/>
        </p:nvSpPr>
        <p:spPr bwMode="auto">
          <a:xfrm>
            <a:off x="3202811" y="1515319"/>
            <a:ext cx="1288648" cy="990600"/>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92500" lnSpcReduction="20000"/>
          </a:bodyPr>
          <a:lstStyle/>
          <a:p>
            <a:pPr algn="ctr" eaLnBrk="1" hangingPunct="1"/>
            <a:r>
              <a:rPr lang="en-US" sz="1600" b="1" dirty="0" smtClean="0">
                <a:latin typeface="Times New Roman" pitchFamily="18" charset="0"/>
                <a:ea typeface="ＭＳ Ｐゴシック" pitchFamily="1" charset="-128"/>
              </a:rPr>
              <a:t>Half-ring support structure machining</a:t>
            </a:r>
            <a:endParaRPr lang="en-US" sz="1600" b="1" dirty="0">
              <a:latin typeface="Times New Roman" pitchFamily="18" charset="0"/>
              <a:ea typeface="ＭＳ Ｐゴシック" pitchFamily="1" charset="-128"/>
            </a:endParaRPr>
          </a:p>
        </p:txBody>
      </p:sp>
      <p:sp>
        <p:nvSpPr>
          <p:cNvPr id="1205261" name="AutoShape 13"/>
          <p:cNvSpPr>
            <a:spLocks noChangeArrowheads="1"/>
          </p:cNvSpPr>
          <p:nvPr/>
        </p:nvSpPr>
        <p:spPr bwMode="auto">
          <a:xfrm>
            <a:off x="4641449" y="1461304"/>
            <a:ext cx="1416450" cy="533400"/>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92500" lnSpcReduction="20000"/>
          </a:bodyPr>
          <a:lstStyle/>
          <a:p>
            <a:pPr algn="ctr" eaLnBrk="1" hangingPunct="1"/>
            <a:r>
              <a:rPr lang="en-US" sz="1600" b="1" dirty="0" smtClean="0">
                <a:solidFill>
                  <a:srgbClr val="FF0000"/>
                </a:solidFill>
                <a:latin typeface="Times New Roman" pitchFamily="18" charset="0"/>
                <a:ea typeface="ＭＳ Ｐゴシック" pitchFamily="1" charset="-128"/>
              </a:rPr>
              <a:t>TPG blade fabrication</a:t>
            </a:r>
            <a:endParaRPr lang="en-US" sz="1400" b="1" dirty="0">
              <a:solidFill>
                <a:srgbClr val="FF0000"/>
              </a:solidFill>
              <a:latin typeface="Times New Roman" pitchFamily="18" charset="0"/>
              <a:ea typeface="ＭＳ Ｐゴシック" pitchFamily="1" charset="-128"/>
            </a:endParaRPr>
          </a:p>
        </p:txBody>
      </p:sp>
      <p:sp>
        <p:nvSpPr>
          <p:cNvPr id="1205264" name="AutoShape 16"/>
          <p:cNvSpPr>
            <a:spLocks noChangeArrowheads="1"/>
          </p:cNvSpPr>
          <p:nvPr/>
        </p:nvSpPr>
        <p:spPr bwMode="auto">
          <a:xfrm>
            <a:off x="3280376" y="4736698"/>
            <a:ext cx="2743200" cy="457200"/>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85000" lnSpcReduction="10000"/>
          </a:bodyPr>
          <a:lstStyle/>
          <a:p>
            <a:pPr algn="ctr" eaLnBrk="1" hangingPunct="1"/>
            <a:r>
              <a:rPr lang="en-US" sz="1600" dirty="0" smtClean="0">
                <a:solidFill>
                  <a:srgbClr val="FF0000"/>
                </a:solidFill>
                <a:latin typeface="Times New Roman" pitchFamily="18" charset="0"/>
                <a:ea typeface="ＭＳ Ｐゴシック" pitchFamily="1" charset="-128"/>
              </a:rPr>
              <a:t>Test mechanical/cooling structure</a:t>
            </a:r>
            <a:endParaRPr lang="en-US" sz="1400" b="1" dirty="0">
              <a:solidFill>
                <a:srgbClr val="FF0000"/>
              </a:solidFill>
              <a:latin typeface="Times New Roman" pitchFamily="18" charset="0"/>
              <a:ea typeface="ＭＳ Ｐゴシック" pitchFamily="1" charset="-128"/>
            </a:endParaRPr>
          </a:p>
        </p:txBody>
      </p:sp>
      <p:sp>
        <p:nvSpPr>
          <p:cNvPr id="1205266" name="Rectangle 18"/>
          <p:cNvSpPr>
            <a:spLocks noChangeArrowheads="1"/>
          </p:cNvSpPr>
          <p:nvPr/>
        </p:nvSpPr>
        <p:spPr bwMode="auto">
          <a:xfrm>
            <a:off x="609600" y="990600"/>
            <a:ext cx="1886542" cy="26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1600" b="1" dirty="0" smtClean="0">
                <a:latin typeface="Times New Roman" pitchFamily="18" charset="0"/>
                <a:ea typeface="ＭＳ Ｐゴシック" pitchFamily="1" charset="-128"/>
              </a:rPr>
              <a:t>Module Production</a:t>
            </a:r>
            <a:endParaRPr lang="en-US" sz="1600" b="1" dirty="0">
              <a:latin typeface="Times New Roman" pitchFamily="18" charset="0"/>
              <a:ea typeface="ＭＳ Ｐゴシック" pitchFamily="1" charset="-128"/>
            </a:endParaRPr>
          </a:p>
        </p:txBody>
      </p:sp>
      <p:sp>
        <p:nvSpPr>
          <p:cNvPr id="1205267" name="Rectangle 19"/>
          <p:cNvSpPr>
            <a:spLocks noChangeArrowheads="1"/>
          </p:cNvSpPr>
          <p:nvPr/>
        </p:nvSpPr>
        <p:spPr bwMode="auto">
          <a:xfrm>
            <a:off x="3810000" y="990600"/>
            <a:ext cx="2059666" cy="26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1600" b="1" dirty="0" smtClean="0">
                <a:latin typeface="Times New Roman" pitchFamily="18" charset="0"/>
                <a:ea typeface="ＭＳ Ｐゴシック" pitchFamily="1" charset="-128"/>
              </a:rPr>
              <a:t>Mechanical structure</a:t>
            </a:r>
            <a:endParaRPr lang="en-US" sz="1600" b="1" dirty="0">
              <a:latin typeface="Times New Roman" pitchFamily="18" charset="0"/>
              <a:ea typeface="ＭＳ Ｐゴシック" pitchFamily="1" charset="-128"/>
            </a:endParaRPr>
          </a:p>
        </p:txBody>
      </p:sp>
      <p:sp>
        <p:nvSpPr>
          <p:cNvPr id="1205268" name="AutoShape 20"/>
          <p:cNvSpPr>
            <a:spLocks noChangeArrowheads="1"/>
          </p:cNvSpPr>
          <p:nvPr/>
        </p:nvSpPr>
        <p:spPr bwMode="auto">
          <a:xfrm>
            <a:off x="3505200" y="2847372"/>
            <a:ext cx="1219200" cy="695928"/>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85000" lnSpcReduction="10000"/>
          </a:bodyPr>
          <a:lstStyle/>
          <a:p>
            <a:pPr algn="ctr"/>
            <a:r>
              <a:rPr lang="en-US" sz="1600" b="1" dirty="0" smtClean="0">
                <a:solidFill>
                  <a:srgbClr val="FF0000"/>
                </a:solidFill>
                <a:latin typeface="Times New Roman" pitchFamily="18" charset="0"/>
                <a:ea typeface="ＭＳ Ｐゴシック" pitchFamily="1" charset="-128"/>
              </a:rPr>
              <a:t>Attach TPG to half-ring</a:t>
            </a:r>
            <a:endParaRPr lang="en-US" sz="1400" b="1" dirty="0">
              <a:solidFill>
                <a:srgbClr val="FF0000"/>
              </a:solidFill>
              <a:latin typeface="Times New Roman" pitchFamily="18" charset="0"/>
              <a:ea typeface="ＭＳ Ｐゴシック" pitchFamily="1" charset="-128"/>
            </a:endParaRPr>
          </a:p>
        </p:txBody>
      </p:sp>
      <p:sp>
        <p:nvSpPr>
          <p:cNvPr id="1205270" name="AutoShape 22"/>
          <p:cNvSpPr>
            <a:spLocks noChangeArrowheads="1"/>
          </p:cNvSpPr>
          <p:nvPr/>
        </p:nvSpPr>
        <p:spPr bwMode="auto">
          <a:xfrm>
            <a:off x="266700" y="1239855"/>
            <a:ext cx="962025" cy="914400"/>
          </a:xfrm>
          <a:prstGeom prst="star5">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ormAutofit lnSpcReduction="10000"/>
          </a:bodyPr>
          <a:lstStyle/>
          <a:p>
            <a:endParaRPr lang="en-US" dirty="0"/>
          </a:p>
        </p:txBody>
      </p:sp>
      <p:sp>
        <p:nvSpPr>
          <p:cNvPr id="1205271" name="AutoShape 23"/>
          <p:cNvSpPr>
            <a:spLocks noChangeArrowheads="1"/>
          </p:cNvSpPr>
          <p:nvPr/>
        </p:nvSpPr>
        <p:spPr bwMode="auto">
          <a:xfrm>
            <a:off x="228600" y="1752600"/>
            <a:ext cx="76200" cy="228600"/>
          </a:xfrm>
          <a:prstGeom prst="star5">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ormAutofit fontScale="25000" lnSpcReduction="20000"/>
          </a:bodyPr>
          <a:lstStyle/>
          <a:p>
            <a:endParaRPr lang="en-US" dirty="0"/>
          </a:p>
        </p:txBody>
      </p:sp>
      <p:sp>
        <p:nvSpPr>
          <p:cNvPr id="1205274" name="AutoShape 26"/>
          <p:cNvSpPr>
            <a:spLocks noChangeArrowheads="1"/>
          </p:cNvSpPr>
          <p:nvPr/>
        </p:nvSpPr>
        <p:spPr bwMode="auto">
          <a:xfrm>
            <a:off x="6477000" y="4445161"/>
            <a:ext cx="2438400" cy="736439"/>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85000" lnSpcReduction="20000"/>
          </a:bodyPr>
          <a:lstStyle/>
          <a:p>
            <a:pPr algn="ctr" eaLnBrk="1" hangingPunct="1"/>
            <a:r>
              <a:rPr lang="en-US" sz="1600" b="1" dirty="0">
                <a:solidFill>
                  <a:srgbClr val="FF0000"/>
                </a:solidFill>
                <a:latin typeface="Times New Roman" pitchFamily="18" charset="0"/>
                <a:ea typeface="ＭＳ Ｐゴシック" pitchFamily="1" charset="-128"/>
              </a:rPr>
              <a:t> </a:t>
            </a:r>
            <a:r>
              <a:rPr lang="en-US" sz="1600" dirty="0" smtClean="0">
                <a:solidFill>
                  <a:srgbClr val="FF0000"/>
                </a:solidFill>
                <a:latin typeface="Times New Roman" pitchFamily="18" charset="0"/>
                <a:ea typeface="ＭＳ Ｐゴシック" pitchFamily="1" charset="-128"/>
              </a:rPr>
              <a:t>Placing of electronic circuits, cables, fibers, cooling lines into half cylinder &amp; test</a:t>
            </a:r>
            <a:endParaRPr lang="en-US" sz="1600" b="1" dirty="0">
              <a:solidFill>
                <a:srgbClr val="FF0000"/>
              </a:solidFill>
              <a:latin typeface="Times New Roman" pitchFamily="18" charset="0"/>
              <a:ea typeface="ＭＳ Ｐゴシック" pitchFamily="1" charset="-128"/>
            </a:endParaRPr>
          </a:p>
        </p:txBody>
      </p:sp>
      <p:sp>
        <p:nvSpPr>
          <p:cNvPr id="1205275" name="AutoShape 27"/>
          <p:cNvSpPr>
            <a:spLocks noChangeArrowheads="1"/>
          </p:cNvSpPr>
          <p:nvPr/>
        </p:nvSpPr>
        <p:spPr bwMode="auto">
          <a:xfrm>
            <a:off x="6629400" y="5486400"/>
            <a:ext cx="2438400" cy="717630"/>
          </a:xfrm>
          <a:prstGeom prst="flowChartAlternateProcess">
            <a:avLst/>
          </a:prstGeom>
          <a:solidFill>
            <a:srgbClr val="BBE0E3"/>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a:bodyPr>
          <a:lstStyle/>
          <a:p>
            <a:pPr algn="ctr" eaLnBrk="1" hangingPunct="1"/>
            <a:r>
              <a:rPr lang="en-US" sz="1600" b="1" dirty="0">
                <a:solidFill>
                  <a:srgbClr val="FF0000"/>
                </a:solidFill>
                <a:latin typeface="Times New Roman" pitchFamily="18" charset="0"/>
                <a:ea typeface="ＭＳ Ｐゴシック" pitchFamily="1" charset="-128"/>
              </a:rPr>
              <a:t> </a:t>
            </a:r>
            <a:r>
              <a:rPr lang="en-US" sz="1600" b="1" dirty="0" smtClean="0">
                <a:solidFill>
                  <a:srgbClr val="FF0000"/>
                </a:solidFill>
                <a:latin typeface="Times New Roman" pitchFamily="18" charset="0"/>
                <a:ea typeface="ＭＳ Ｐゴシック" pitchFamily="1" charset="-128"/>
              </a:rPr>
              <a:t>Half cylinder assembly and test</a:t>
            </a:r>
            <a:endParaRPr lang="en-US" sz="1600" b="1" dirty="0">
              <a:solidFill>
                <a:srgbClr val="FF0000"/>
              </a:solidFill>
              <a:latin typeface="Times New Roman" pitchFamily="18" charset="0"/>
              <a:ea typeface="ＭＳ Ｐゴシック" pitchFamily="1" charset="-128"/>
            </a:endParaRPr>
          </a:p>
        </p:txBody>
      </p:sp>
      <p:sp>
        <p:nvSpPr>
          <p:cNvPr id="1205277" name="Line 29"/>
          <p:cNvSpPr>
            <a:spLocks noChangeShapeType="1"/>
          </p:cNvSpPr>
          <p:nvPr/>
        </p:nvSpPr>
        <p:spPr bwMode="auto">
          <a:xfrm>
            <a:off x="7696200" y="51816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1205278" name="Rectangle 30"/>
          <p:cNvSpPr>
            <a:spLocks noChangeArrowheads="1"/>
          </p:cNvSpPr>
          <p:nvPr/>
        </p:nvSpPr>
        <p:spPr bwMode="auto">
          <a:xfrm>
            <a:off x="6477000" y="3429000"/>
            <a:ext cx="289560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ormAutofit/>
          </a:bodyPr>
          <a:lstStyle/>
          <a:p>
            <a:r>
              <a:rPr lang="en-US" b="1" dirty="0">
                <a:latin typeface="Times New Roman" pitchFamily="18" charset="0"/>
                <a:ea typeface="ＭＳ Ｐゴシック" pitchFamily="1" charset="-128"/>
              </a:rPr>
              <a:t>Final Detector Assembly</a:t>
            </a:r>
          </a:p>
        </p:txBody>
      </p:sp>
      <p:sp>
        <p:nvSpPr>
          <p:cNvPr id="1205279" name="Rectangle 31"/>
          <p:cNvSpPr>
            <a:spLocks noChangeArrowheads="1"/>
          </p:cNvSpPr>
          <p:nvPr/>
        </p:nvSpPr>
        <p:spPr bwMode="auto">
          <a:xfrm>
            <a:off x="8882063" y="4700588"/>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ormAutofit/>
          </a:bodyPr>
          <a:lstStyle/>
          <a:p>
            <a:endParaRPr lang="en-US" sz="2400" dirty="0">
              <a:latin typeface="Arial" charset="0"/>
              <a:ea typeface="ＭＳ Ｐゴシック" pitchFamily="1" charset="-128"/>
            </a:endParaRPr>
          </a:p>
        </p:txBody>
      </p:sp>
      <p:sp>
        <p:nvSpPr>
          <p:cNvPr id="1205280" name="AutoShape 32"/>
          <p:cNvSpPr>
            <a:spLocks noChangeArrowheads="1"/>
          </p:cNvSpPr>
          <p:nvPr/>
        </p:nvSpPr>
        <p:spPr bwMode="auto">
          <a:xfrm>
            <a:off x="1307939" y="3162300"/>
            <a:ext cx="2075077" cy="876300"/>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85000" lnSpcReduction="10000"/>
          </a:bodyPr>
          <a:lstStyle/>
          <a:p>
            <a:pPr algn="ctr" eaLnBrk="1" hangingPunct="1"/>
            <a:r>
              <a:rPr lang="en-US" sz="1600" dirty="0" smtClean="0">
                <a:solidFill>
                  <a:srgbClr val="FF0000"/>
                </a:solidFill>
                <a:latin typeface="Times New Roman" pitchFamily="18" charset="0"/>
                <a:ea typeface="ＭＳ Ｐゴシック" pitchFamily="1" charset="-128"/>
              </a:rPr>
              <a:t>Mount TBM on HDI  (glue, wire bonding, encapsulation) &amp; burn-in</a:t>
            </a:r>
            <a:endParaRPr lang="en-US" sz="1600" b="1" dirty="0">
              <a:solidFill>
                <a:srgbClr val="FF0000"/>
              </a:solidFill>
              <a:latin typeface="Times New Roman" pitchFamily="18" charset="0"/>
              <a:ea typeface="ＭＳ Ｐゴシック" pitchFamily="1" charset="-128"/>
            </a:endParaRPr>
          </a:p>
        </p:txBody>
      </p:sp>
      <p:sp>
        <p:nvSpPr>
          <p:cNvPr id="1205281" name="Line 33"/>
          <p:cNvSpPr>
            <a:spLocks noChangeShapeType="1"/>
          </p:cNvSpPr>
          <p:nvPr/>
        </p:nvSpPr>
        <p:spPr bwMode="auto">
          <a:xfrm>
            <a:off x="4263342" y="3543300"/>
            <a:ext cx="0" cy="36604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1205282" name="AutoShape 34"/>
          <p:cNvSpPr>
            <a:spLocks noChangeArrowheads="1"/>
          </p:cNvSpPr>
          <p:nvPr/>
        </p:nvSpPr>
        <p:spPr bwMode="auto">
          <a:xfrm>
            <a:off x="228600" y="5562600"/>
            <a:ext cx="2267542" cy="381000"/>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92500"/>
          </a:bodyPr>
          <a:lstStyle/>
          <a:p>
            <a:pPr algn="ctr" eaLnBrk="1" hangingPunct="1"/>
            <a:r>
              <a:rPr lang="en-US" sz="1600" b="1" dirty="0" smtClean="0">
                <a:latin typeface="Times New Roman" pitchFamily="18" charset="0"/>
                <a:ea typeface="ＭＳ Ｐゴシック" pitchFamily="1" charset="-128"/>
              </a:rPr>
              <a:t>Module qualification test</a:t>
            </a:r>
            <a:endParaRPr lang="en-US" sz="1600" b="1" dirty="0">
              <a:latin typeface="Times New Roman" pitchFamily="18" charset="0"/>
              <a:ea typeface="ＭＳ Ｐゴシック" pitchFamily="1" charset="-128"/>
            </a:endParaRPr>
          </a:p>
        </p:txBody>
      </p:sp>
      <p:sp>
        <p:nvSpPr>
          <p:cNvPr id="1205284" name="AutoShape 36"/>
          <p:cNvSpPr>
            <a:spLocks noChangeArrowheads="1"/>
          </p:cNvSpPr>
          <p:nvPr/>
        </p:nvSpPr>
        <p:spPr bwMode="auto">
          <a:xfrm>
            <a:off x="6477000" y="3810000"/>
            <a:ext cx="2438400" cy="356886"/>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lnSpcReduction="10000"/>
          </a:bodyPr>
          <a:lstStyle/>
          <a:p>
            <a:pPr algn="ctr" eaLnBrk="1" hangingPunct="1"/>
            <a:r>
              <a:rPr lang="en-US" sz="1600" b="1" dirty="0" smtClean="0">
                <a:solidFill>
                  <a:srgbClr val="FF0000"/>
                </a:solidFill>
                <a:latin typeface="Times New Roman" pitchFamily="18" charset="0"/>
                <a:ea typeface="ＭＳ Ｐゴシック" pitchFamily="1" charset="-128"/>
              </a:rPr>
              <a:t>Half cylinder fabrication</a:t>
            </a:r>
            <a:endParaRPr lang="en-US" sz="1600" b="1" dirty="0">
              <a:latin typeface="Times New Roman" pitchFamily="18" charset="0"/>
              <a:ea typeface="ＭＳ Ｐゴシック" pitchFamily="1" charset="-128"/>
            </a:endParaRPr>
          </a:p>
        </p:txBody>
      </p:sp>
      <p:sp>
        <p:nvSpPr>
          <p:cNvPr id="1205285" name="Line 37"/>
          <p:cNvSpPr>
            <a:spLocks noChangeShapeType="1"/>
          </p:cNvSpPr>
          <p:nvPr/>
        </p:nvSpPr>
        <p:spPr bwMode="auto">
          <a:xfrm>
            <a:off x="7696200" y="4148338"/>
            <a:ext cx="0" cy="26525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p>
        </p:txBody>
      </p:sp>
      <p:sp>
        <p:nvSpPr>
          <p:cNvPr id="1205286" name="AutoShape 38"/>
          <p:cNvSpPr>
            <a:spLocks noChangeArrowheads="1"/>
          </p:cNvSpPr>
          <p:nvPr/>
        </p:nvSpPr>
        <p:spPr bwMode="auto">
          <a:xfrm>
            <a:off x="3675444" y="3938286"/>
            <a:ext cx="1632030" cy="457200"/>
          </a:xfrm>
          <a:prstGeom prst="flowChartAlternateProcess">
            <a:avLst/>
          </a:prstGeom>
          <a:solidFill>
            <a:srgbClr val="BBE0E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92500" lnSpcReduction="20000"/>
          </a:bodyPr>
          <a:lstStyle/>
          <a:p>
            <a:pPr algn="ctr" eaLnBrk="1" hangingPunct="1"/>
            <a:r>
              <a:rPr lang="en-US" sz="1400" b="1" dirty="0" smtClean="0">
                <a:solidFill>
                  <a:srgbClr val="FF0000"/>
                </a:solidFill>
                <a:latin typeface="Times New Roman" pitchFamily="18" charset="0"/>
                <a:ea typeface="ＭＳ Ｐゴシック" pitchFamily="1" charset="-128"/>
              </a:rPr>
              <a:t>Embed cooling pipe to half-ring</a:t>
            </a:r>
            <a:endParaRPr lang="en-US" sz="1400" b="1" dirty="0">
              <a:solidFill>
                <a:srgbClr val="FF0000"/>
              </a:solidFill>
              <a:latin typeface="Times New Roman" pitchFamily="18" charset="0"/>
              <a:ea typeface="ＭＳ Ｐゴシック" pitchFamily="1" charset="-128"/>
            </a:endParaRPr>
          </a:p>
        </p:txBody>
      </p:sp>
      <p:pic>
        <p:nvPicPr>
          <p:cNvPr id="1205288" name="Picture 4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0" y="1066800"/>
            <a:ext cx="3048000" cy="2362200"/>
          </a:xfrm>
          <a:prstGeom prst="rect">
            <a:avLst/>
          </a:prstGeom>
          <a:noFill/>
          <a:ln>
            <a:noFill/>
          </a:ln>
          <a:effectLst/>
          <a:extLst>
            <a:ext uri="{909E8E84-426E-40DD-AFC4-6F175D3DCCD1}">
              <a14:hiddenFill xmlns:a14="http://schemas.microsoft.com/office/drawing/2010/main">
                <a:solidFill>
                  <a:srgbClr val="99CCFF">
                    <a:alpha val="5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p:nvPr/>
        </p:nvCxnSpPr>
        <p:spPr bwMode="auto">
          <a:xfrm>
            <a:off x="1018572" y="2057400"/>
            <a:ext cx="289367" cy="332772"/>
          </a:xfrm>
          <a:prstGeom prst="straightConnector1">
            <a:avLst/>
          </a:prstGeom>
          <a:solidFill>
            <a:srgbClr val="00FFFF"/>
          </a:solidFill>
          <a:ln w="12700" cap="flat" cmpd="sng" algn="ctr">
            <a:solidFill>
              <a:srgbClr val="0000FF"/>
            </a:solidFill>
            <a:prstDash val="solid"/>
            <a:round/>
            <a:headEnd type="none" w="med" len="med"/>
            <a:tailEnd type="arrow"/>
          </a:ln>
          <a:effectLst/>
        </p:spPr>
      </p:cxnSp>
      <p:cxnSp>
        <p:nvCxnSpPr>
          <p:cNvPr id="5" name="Straight Arrow Connector 4"/>
          <p:cNvCxnSpPr>
            <a:stCxn id="1205252" idx="2"/>
          </p:cNvCxnSpPr>
          <p:nvPr/>
        </p:nvCxnSpPr>
        <p:spPr bwMode="auto">
          <a:xfrm flipH="1">
            <a:off x="1909823" y="2039540"/>
            <a:ext cx="417861" cy="350632"/>
          </a:xfrm>
          <a:prstGeom prst="straightConnector1">
            <a:avLst/>
          </a:prstGeom>
          <a:solidFill>
            <a:srgbClr val="00FFFF"/>
          </a:solidFill>
          <a:ln w="12700" cap="flat" cmpd="sng" algn="ctr">
            <a:solidFill>
              <a:srgbClr val="0000FF"/>
            </a:solidFill>
            <a:prstDash val="solid"/>
            <a:round/>
            <a:headEnd type="none" w="med" len="med"/>
            <a:tailEnd type="arrow"/>
          </a:ln>
          <a:effectLst/>
        </p:spPr>
      </p:cxnSp>
      <p:cxnSp>
        <p:nvCxnSpPr>
          <p:cNvPr id="9" name="Straight Arrow Connector 8"/>
          <p:cNvCxnSpPr/>
          <p:nvPr/>
        </p:nvCxnSpPr>
        <p:spPr bwMode="auto">
          <a:xfrm flipH="1">
            <a:off x="1343941" y="4038600"/>
            <a:ext cx="693089" cy="356886"/>
          </a:xfrm>
          <a:prstGeom prst="straightConnector1">
            <a:avLst/>
          </a:prstGeom>
          <a:solidFill>
            <a:srgbClr val="00FFFF"/>
          </a:solidFill>
          <a:ln w="12700" cap="flat" cmpd="sng" algn="ctr">
            <a:solidFill>
              <a:srgbClr val="0000FF"/>
            </a:solidFill>
            <a:prstDash val="solid"/>
            <a:round/>
            <a:headEnd type="none" w="med" len="med"/>
            <a:tailEnd type="arrow"/>
          </a:ln>
          <a:effectLst/>
        </p:spPr>
      </p:cxnSp>
      <p:cxnSp>
        <p:nvCxnSpPr>
          <p:cNvPr id="11" name="Straight Arrow Connector 10"/>
          <p:cNvCxnSpPr>
            <a:stCxn id="1205256" idx="2"/>
          </p:cNvCxnSpPr>
          <p:nvPr/>
        </p:nvCxnSpPr>
        <p:spPr bwMode="auto">
          <a:xfrm>
            <a:off x="1069211" y="5009427"/>
            <a:ext cx="10610" cy="515073"/>
          </a:xfrm>
          <a:prstGeom prst="straightConnector1">
            <a:avLst/>
          </a:prstGeom>
          <a:solidFill>
            <a:srgbClr val="00FFFF"/>
          </a:solidFill>
          <a:ln w="12700" cap="flat" cmpd="sng" algn="ctr">
            <a:solidFill>
              <a:srgbClr val="0000FF"/>
            </a:solidFill>
            <a:prstDash val="solid"/>
            <a:round/>
            <a:headEnd type="none" w="med" len="med"/>
            <a:tailEnd type="arrow"/>
          </a:ln>
          <a:effectLst/>
        </p:spPr>
      </p:cxnSp>
      <p:cxnSp>
        <p:nvCxnSpPr>
          <p:cNvPr id="13" name="Straight Arrow Connector 12"/>
          <p:cNvCxnSpPr>
            <a:stCxn id="1205259" idx="2"/>
            <a:endCxn id="1205259" idx="2"/>
          </p:cNvCxnSpPr>
          <p:nvPr/>
        </p:nvCxnSpPr>
        <p:spPr bwMode="auto">
          <a:xfrm>
            <a:off x="2621477" y="2954438"/>
            <a:ext cx="0" cy="0"/>
          </a:xfrm>
          <a:prstGeom prst="straightConnector1">
            <a:avLst/>
          </a:prstGeom>
          <a:solidFill>
            <a:srgbClr val="00FFFF"/>
          </a:solidFill>
          <a:ln w="12700" cap="flat" cmpd="sng" algn="ctr">
            <a:solidFill>
              <a:srgbClr val="0000FF"/>
            </a:solidFill>
            <a:prstDash val="solid"/>
            <a:round/>
            <a:headEnd type="none" w="med" len="med"/>
            <a:tailEnd type="arrow"/>
          </a:ln>
          <a:effectLst/>
        </p:spPr>
      </p:cxnSp>
      <p:cxnSp>
        <p:nvCxnSpPr>
          <p:cNvPr id="18" name="Straight Arrow Connector 17"/>
          <p:cNvCxnSpPr>
            <a:stCxn id="1205259" idx="2"/>
          </p:cNvCxnSpPr>
          <p:nvPr/>
        </p:nvCxnSpPr>
        <p:spPr bwMode="auto">
          <a:xfrm>
            <a:off x="2621477" y="2954438"/>
            <a:ext cx="0" cy="207862"/>
          </a:xfrm>
          <a:prstGeom prst="straightConnector1">
            <a:avLst/>
          </a:prstGeom>
          <a:solidFill>
            <a:srgbClr val="00FFFF"/>
          </a:solidFill>
          <a:ln w="12700" cap="flat" cmpd="sng" algn="ctr">
            <a:solidFill>
              <a:srgbClr val="0000FF"/>
            </a:solidFill>
            <a:prstDash val="solid"/>
            <a:round/>
            <a:headEnd type="none" w="med" len="med"/>
            <a:tailEnd type="arrow"/>
          </a:ln>
          <a:effectLst/>
        </p:spPr>
      </p:cxnSp>
      <p:cxnSp>
        <p:nvCxnSpPr>
          <p:cNvPr id="20" name="Straight Arrow Connector 19"/>
          <p:cNvCxnSpPr/>
          <p:nvPr/>
        </p:nvCxnSpPr>
        <p:spPr bwMode="auto">
          <a:xfrm>
            <a:off x="4114800" y="2505919"/>
            <a:ext cx="0" cy="260430"/>
          </a:xfrm>
          <a:prstGeom prst="straightConnector1">
            <a:avLst/>
          </a:prstGeom>
          <a:solidFill>
            <a:srgbClr val="00FFFF"/>
          </a:solidFill>
          <a:ln w="12700" cap="flat" cmpd="sng" algn="ctr">
            <a:solidFill>
              <a:srgbClr val="0000FF"/>
            </a:solidFill>
            <a:prstDash val="solid"/>
            <a:round/>
            <a:headEnd type="none" w="med" len="med"/>
            <a:tailEnd type="arrow"/>
          </a:ln>
          <a:effectLst/>
        </p:spPr>
      </p:cxnSp>
      <p:cxnSp>
        <p:nvCxnSpPr>
          <p:cNvPr id="22" name="Straight Arrow Connector 21"/>
          <p:cNvCxnSpPr>
            <a:stCxn id="1205261" idx="2"/>
          </p:cNvCxnSpPr>
          <p:nvPr/>
        </p:nvCxnSpPr>
        <p:spPr bwMode="auto">
          <a:xfrm flipH="1">
            <a:off x="4409954" y="1994704"/>
            <a:ext cx="939720" cy="852668"/>
          </a:xfrm>
          <a:prstGeom prst="straightConnector1">
            <a:avLst/>
          </a:prstGeom>
          <a:solidFill>
            <a:srgbClr val="00FFFF"/>
          </a:solidFill>
          <a:ln w="12700" cap="flat" cmpd="sng" algn="ctr">
            <a:solidFill>
              <a:srgbClr val="0000FF"/>
            </a:solidFill>
            <a:prstDash val="solid"/>
            <a:round/>
            <a:headEnd type="none" w="med" len="med"/>
            <a:tailEnd type="arrow"/>
          </a:ln>
          <a:effectLst/>
        </p:spPr>
      </p:cxnSp>
      <p:cxnSp>
        <p:nvCxnSpPr>
          <p:cNvPr id="24" name="Straight Arrow Connector 23"/>
          <p:cNvCxnSpPr/>
          <p:nvPr/>
        </p:nvCxnSpPr>
        <p:spPr bwMode="auto">
          <a:xfrm flipH="1">
            <a:off x="4879814" y="3484702"/>
            <a:ext cx="625274" cy="424645"/>
          </a:xfrm>
          <a:prstGeom prst="straightConnector1">
            <a:avLst/>
          </a:prstGeom>
          <a:solidFill>
            <a:srgbClr val="00FFFF"/>
          </a:solidFill>
          <a:ln w="12700" cap="flat" cmpd="sng" algn="ctr">
            <a:solidFill>
              <a:srgbClr val="0000FF"/>
            </a:solidFill>
            <a:prstDash val="solid"/>
            <a:round/>
            <a:headEnd type="none" w="med" len="med"/>
            <a:tailEnd type="arrow"/>
          </a:ln>
          <a:effectLst/>
        </p:spPr>
      </p:cxnSp>
      <p:cxnSp>
        <p:nvCxnSpPr>
          <p:cNvPr id="26" name="Straight Arrow Connector 25"/>
          <p:cNvCxnSpPr>
            <a:stCxn id="1205282" idx="3"/>
          </p:cNvCxnSpPr>
          <p:nvPr/>
        </p:nvCxnSpPr>
        <p:spPr bwMode="auto">
          <a:xfrm>
            <a:off x="2496142" y="5753100"/>
            <a:ext cx="818558" cy="0"/>
          </a:xfrm>
          <a:prstGeom prst="straightConnector1">
            <a:avLst/>
          </a:prstGeom>
          <a:solidFill>
            <a:srgbClr val="00FFFF"/>
          </a:solidFill>
          <a:ln w="12700" cap="flat" cmpd="sng" algn="ctr">
            <a:solidFill>
              <a:srgbClr val="0000FF"/>
            </a:solidFill>
            <a:prstDash val="solid"/>
            <a:round/>
            <a:headEnd type="none" w="med" len="med"/>
            <a:tailEnd type="arrow"/>
          </a:ln>
          <a:effectLst/>
        </p:spPr>
      </p:cxnSp>
      <p:cxnSp>
        <p:nvCxnSpPr>
          <p:cNvPr id="28" name="Straight Arrow Connector 27"/>
          <p:cNvCxnSpPr>
            <a:stCxn id="1205286" idx="2"/>
          </p:cNvCxnSpPr>
          <p:nvPr/>
        </p:nvCxnSpPr>
        <p:spPr bwMode="auto">
          <a:xfrm>
            <a:off x="4491459" y="4395486"/>
            <a:ext cx="0" cy="356404"/>
          </a:xfrm>
          <a:prstGeom prst="straightConnector1">
            <a:avLst/>
          </a:prstGeom>
          <a:solidFill>
            <a:srgbClr val="00FFFF"/>
          </a:solidFill>
          <a:ln w="12700" cap="flat" cmpd="sng" algn="ctr">
            <a:solidFill>
              <a:srgbClr val="0000FF"/>
            </a:solidFill>
            <a:prstDash val="solid"/>
            <a:round/>
            <a:headEnd type="none" w="med" len="med"/>
            <a:tailEnd type="arrow"/>
          </a:ln>
          <a:effectLst/>
        </p:spPr>
      </p:cxnSp>
      <p:sp>
        <p:nvSpPr>
          <p:cNvPr id="30" name="TextBox 29"/>
          <p:cNvSpPr txBox="1"/>
          <p:nvPr/>
        </p:nvSpPr>
        <p:spPr>
          <a:xfrm>
            <a:off x="3383016" y="5647643"/>
            <a:ext cx="2516866" cy="393954"/>
          </a:xfrm>
          <a:prstGeom prst="rect">
            <a:avLst/>
          </a:prstGeom>
          <a:noFill/>
        </p:spPr>
        <p:txBody>
          <a:bodyPr wrap="square" rtlCol="0">
            <a:normAutofit fontScale="70000" lnSpcReduction="20000"/>
          </a:bodyPr>
          <a:lstStyle/>
          <a:p>
            <a:r>
              <a:rPr lang="en-US" dirty="0" smtClean="0"/>
              <a:t>Half disk assembly &amp; testing </a:t>
            </a:r>
            <a:endParaRPr lang="en-US" dirty="0"/>
          </a:p>
        </p:txBody>
      </p:sp>
      <p:sp>
        <p:nvSpPr>
          <p:cNvPr id="72" name="AutoShape 27"/>
          <p:cNvSpPr>
            <a:spLocks noChangeArrowheads="1"/>
          </p:cNvSpPr>
          <p:nvPr/>
        </p:nvSpPr>
        <p:spPr bwMode="auto">
          <a:xfrm>
            <a:off x="3431266" y="5562600"/>
            <a:ext cx="2438400" cy="641430"/>
          </a:xfrm>
          <a:prstGeom prst="flowChartAlternateProcess">
            <a:avLst/>
          </a:prstGeom>
          <a:solidFill>
            <a:srgbClr val="BBE0E3"/>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lnSpcReduction="10000"/>
          </a:bodyPr>
          <a:lstStyle/>
          <a:p>
            <a:pPr algn="ctr" eaLnBrk="1" hangingPunct="1"/>
            <a:r>
              <a:rPr lang="en-US" sz="1600" b="1" dirty="0">
                <a:solidFill>
                  <a:srgbClr val="FF0000"/>
                </a:solidFill>
                <a:latin typeface="Times New Roman" pitchFamily="18" charset="0"/>
                <a:ea typeface="ＭＳ Ｐゴシック" pitchFamily="1" charset="-128"/>
              </a:rPr>
              <a:t> </a:t>
            </a:r>
            <a:r>
              <a:rPr lang="en-US" sz="1600" b="1" dirty="0" smtClean="0">
                <a:solidFill>
                  <a:srgbClr val="FF0000"/>
                </a:solidFill>
                <a:latin typeface="Times New Roman" pitchFamily="18" charset="0"/>
                <a:ea typeface="ＭＳ Ｐゴシック" pitchFamily="1" charset="-128"/>
              </a:rPr>
              <a:t>Half Disk assembly and testing</a:t>
            </a:r>
            <a:endParaRPr lang="en-US" sz="1600" b="1" dirty="0">
              <a:latin typeface="Times New Roman" pitchFamily="18" charset="0"/>
              <a:ea typeface="ＭＳ Ｐゴシック" pitchFamily="1" charset="-128"/>
            </a:endParaRPr>
          </a:p>
        </p:txBody>
      </p:sp>
      <p:cxnSp>
        <p:nvCxnSpPr>
          <p:cNvPr id="64" name="Straight Arrow Connector 63"/>
          <p:cNvCxnSpPr>
            <a:stCxn id="1205264" idx="2"/>
            <a:endCxn id="72" idx="0"/>
          </p:cNvCxnSpPr>
          <p:nvPr/>
        </p:nvCxnSpPr>
        <p:spPr bwMode="auto">
          <a:xfrm flipH="1">
            <a:off x="4650466" y="5193898"/>
            <a:ext cx="1510" cy="368702"/>
          </a:xfrm>
          <a:prstGeom prst="straightConnector1">
            <a:avLst/>
          </a:prstGeom>
          <a:solidFill>
            <a:srgbClr val="00FFFF"/>
          </a:solidFill>
          <a:ln w="12700" cap="flat" cmpd="sng" algn="ctr">
            <a:solidFill>
              <a:srgbClr val="0000FF"/>
            </a:solidFill>
            <a:prstDash val="solid"/>
            <a:round/>
            <a:headEnd type="none" w="med" len="med"/>
            <a:tailEnd type="arrow"/>
          </a:ln>
          <a:effectLst/>
        </p:spPr>
      </p:cxnSp>
      <p:cxnSp>
        <p:nvCxnSpPr>
          <p:cNvPr id="66" name="Straight Arrow Connector 65"/>
          <p:cNvCxnSpPr>
            <a:stCxn id="30" idx="3"/>
          </p:cNvCxnSpPr>
          <p:nvPr/>
        </p:nvCxnSpPr>
        <p:spPr bwMode="auto">
          <a:xfrm>
            <a:off x="5899882" y="5844620"/>
            <a:ext cx="577118" cy="0"/>
          </a:xfrm>
          <a:prstGeom prst="straightConnector1">
            <a:avLst/>
          </a:prstGeom>
          <a:solidFill>
            <a:srgbClr val="00FFFF"/>
          </a:solidFill>
          <a:ln w="12700" cap="flat" cmpd="sng" algn="ctr">
            <a:solidFill>
              <a:srgbClr val="0000FF"/>
            </a:solidFill>
            <a:prstDash val="solid"/>
            <a:round/>
            <a:headEnd type="none" w="med" len="med"/>
            <a:tailEnd type="arrow"/>
          </a:ln>
          <a:effectLst/>
        </p:spPr>
      </p:cxnSp>
      <p:sp>
        <p:nvSpPr>
          <p:cNvPr id="4" name="Title 3"/>
          <p:cNvSpPr>
            <a:spLocks noGrp="1"/>
          </p:cNvSpPr>
          <p:nvPr>
            <p:ph type="title"/>
          </p:nvPr>
        </p:nvSpPr>
        <p:spPr/>
        <p:txBody>
          <a:bodyPr>
            <a:normAutofit fontScale="90000"/>
          </a:bodyPr>
          <a:lstStyle/>
          <a:p>
            <a:r>
              <a:rPr lang="en-US" dirty="0"/>
              <a:t>Flow Chart of Production Assembly</a:t>
            </a:r>
          </a:p>
        </p:txBody>
      </p:sp>
      <p:sp>
        <p:nvSpPr>
          <p:cNvPr id="7" name="Footer Placeholder 6"/>
          <p:cNvSpPr>
            <a:spLocks noGrp="1"/>
          </p:cNvSpPr>
          <p:nvPr>
            <p:ph type="ftr" sz="quarter" idx="11"/>
          </p:nvPr>
        </p:nvSpPr>
        <p:spPr/>
        <p:txBody>
          <a:bodyPr/>
          <a:lstStyle/>
          <a:p>
            <a:r>
              <a:rPr lang="en-US" dirty="0" smtClean="0"/>
              <a:t>Forum on Tracking Detector Mechanics 2013</a:t>
            </a:r>
            <a:endParaRPr lang="en-US" dirty="0"/>
          </a:p>
        </p:txBody>
      </p:sp>
      <p:sp>
        <p:nvSpPr>
          <p:cNvPr id="8" name="Slide Number Placeholder 7"/>
          <p:cNvSpPr>
            <a:spLocks noGrp="1"/>
          </p:cNvSpPr>
          <p:nvPr>
            <p:ph type="sldNum" sz="quarter" idx="12"/>
          </p:nvPr>
        </p:nvSpPr>
        <p:spPr/>
        <p:txBody>
          <a:bodyPr/>
          <a:lstStyle/>
          <a:p>
            <a:fld id="{AB3C1F1C-F708-3F4B-8ECB-6D467F0718B5}" type="slidenum">
              <a:rPr lang="en-US" smtClean="0"/>
              <a:pPr/>
              <a:t>52</a:t>
            </a:fld>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96452978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53</a:t>
            </a:fld>
            <a:endParaRPr lang="en-US" dirty="0"/>
          </a:p>
        </p:txBody>
      </p:sp>
      <p:sp>
        <p:nvSpPr>
          <p:cNvPr id="6" name="Title 5"/>
          <p:cNvSpPr>
            <a:spLocks noGrp="1"/>
          </p:cNvSpPr>
          <p:nvPr>
            <p:ph type="title"/>
          </p:nvPr>
        </p:nvSpPr>
        <p:spPr>
          <a:xfrm>
            <a:off x="1774437" y="110440"/>
            <a:ext cx="6773135" cy="699810"/>
          </a:xfrm>
        </p:spPr>
        <p:txBody>
          <a:bodyPr>
            <a:normAutofit fontScale="90000"/>
          </a:bodyPr>
          <a:lstStyle/>
          <a:p>
            <a:r>
              <a:rPr lang="en-US" dirty="0" smtClean="0"/>
              <a:t>System Parameters: Present &amp; Upgrade</a:t>
            </a:r>
            <a:endParaRPr lang="en-US" dirty="0"/>
          </a:p>
        </p:txBody>
      </p:sp>
      <p:sp>
        <p:nvSpPr>
          <p:cNvPr id="7" name="TextBox 8"/>
          <p:cNvSpPr txBox="1">
            <a:spLocks noChangeArrowheads="1"/>
          </p:cNvSpPr>
          <p:nvPr/>
        </p:nvSpPr>
        <p:spPr bwMode="auto">
          <a:xfrm>
            <a:off x="544513" y="806441"/>
            <a:ext cx="3505200" cy="5539978"/>
          </a:xfrm>
          <a:prstGeom prst="rect">
            <a:avLst/>
          </a:prstGeom>
          <a:noFill/>
          <a:ln w="9525">
            <a:noFill/>
            <a:miter lim="800000"/>
            <a:headEnd/>
            <a:tailEnd/>
          </a:ln>
        </p:spPr>
        <p:txBody>
          <a:bodyPr>
            <a:spAutoFit/>
          </a:bodyPr>
          <a:lstStyle/>
          <a:p>
            <a:pPr>
              <a:spcAft>
                <a:spcPts val="1200"/>
              </a:spcAft>
            </a:pPr>
            <a:r>
              <a:rPr lang="en-US" sz="1600" b="1" i="1" u="sng" dirty="0">
                <a:solidFill>
                  <a:prstClr val="black"/>
                </a:solidFill>
              </a:rPr>
              <a:t>Parameter of Pixel System</a:t>
            </a:r>
            <a:endParaRPr lang="en-US" sz="1600" dirty="0">
              <a:solidFill>
                <a:prstClr val="black"/>
              </a:solidFill>
            </a:endParaRPr>
          </a:p>
          <a:p>
            <a:pPr>
              <a:spcAft>
                <a:spcPts val="1200"/>
              </a:spcAft>
            </a:pPr>
            <a:r>
              <a:rPr lang="en-US" sz="1600" dirty="0">
                <a:solidFill>
                  <a:prstClr val="black"/>
                </a:solidFill>
              </a:rPr>
              <a:t># layers  (tracking points)</a:t>
            </a:r>
          </a:p>
          <a:p>
            <a:pPr>
              <a:spcAft>
                <a:spcPts val="1200"/>
              </a:spcAft>
            </a:pPr>
            <a:r>
              <a:rPr lang="en-US" sz="1600" dirty="0">
                <a:solidFill>
                  <a:prstClr val="black"/>
                </a:solidFill>
              </a:rPr>
              <a:t>beam pipe radius (outer)</a:t>
            </a:r>
          </a:p>
          <a:p>
            <a:pPr>
              <a:spcAft>
                <a:spcPts val="1200"/>
              </a:spcAft>
            </a:pPr>
            <a:r>
              <a:rPr lang="en-US" sz="1600" dirty="0">
                <a:solidFill>
                  <a:prstClr val="black"/>
                </a:solidFill>
              </a:rPr>
              <a:t>innermost </a:t>
            </a:r>
            <a:r>
              <a:rPr lang="en-US" sz="1600" dirty="0" smtClean="0">
                <a:solidFill>
                  <a:prstClr val="black"/>
                </a:solidFill>
              </a:rPr>
              <a:t>Disk (layer) </a:t>
            </a:r>
            <a:r>
              <a:rPr lang="en-US" sz="1600" dirty="0">
                <a:solidFill>
                  <a:prstClr val="black"/>
                </a:solidFill>
              </a:rPr>
              <a:t>radius</a:t>
            </a:r>
          </a:p>
          <a:p>
            <a:pPr>
              <a:spcAft>
                <a:spcPts val="1200"/>
              </a:spcAft>
            </a:pPr>
            <a:r>
              <a:rPr lang="en-US" sz="1600" dirty="0">
                <a:solidFill>
                  <a:prstClr val="black"/>
                </a:solidFill>
              </a:rPr>
              <a:t>outermost </a:t>
            </a:r>
            <a:r>
              <a:rPr lang="en-US" sz="1600" dirty="0" smtClean="0">
                <a:solidFill>
                  <a:prstClr val="black"/>
                </a:solidFill>
              </a:rPr>
              <a:t>Disk (layer) layer </a:t>
            </a:r>
            <a:r>
              <a:rPr lang="en-US" sz="1600" dirty="0">
                <a:solidFill>
                  <a:prstClr val="black"/>
                </a:solidFill>
              </a:rPr>
              <a:t>radius</a:t>
            </a:r>
          </a:p>
          <a:p>
            <a:pPr>
              <a:spcAft>
                <a:spcPts val="1200"/>
              </a:spcAft>
            </a:pPr>
            <a:r>
              <a:rPr lang="en-US" sz="1600" dirty="0">
                <a:solidFill>
                  <a:prstClr val="black"/>
                </a:solidFill>
              </a:rPr>
              <a:t>pixel size   (r-phi x z)</a:t>
            </a:r>
          </a:p>
          <a:p>
            <a:pPr>
              <a:spcAft>
                <a:spcPts val="1200"/>
              </a:spcAft>
            </a:pPr>
            <a:r>
              <a:rPr lang="en-US" sz="1600" dirty="0">
                <a:solidFill>
                  <a:prstClr val="black"/>
                </a:solidFill>
              </a:rPr>
              <a:t>In-time pixel threshold</a:t>
            </a:r>
          </a:p>
          <a:p>
            <a:pPr>
              <a:spcAft>
                <a:spcPts val="1200"/>
              </a:spcAft>
            </a:pPr>
            <a:r>
              <a:rPr lang="en-US" sz="1600" dirty="0">
                <a:solidFill>
                  <a:prstClr val="black"/>
                </a:solidFill>
              </a:rPr>
              <a:t>pixel resolution (r-phi x z)</a:t>
            </a:r>
          </a:p>
          <a:p>
            <a:pPr>
              <a:spcAft>
                <a:spcPts val="1200"/>
              </a:spcAft>
            </a:pPr>
            <a:r>
              <a:rPr lang="en-US" sz="1600" dirty="0">
                <a:solidFill>
                  <a:prstClr val="black"/>
                </a:solidFill>
              </a:rPr>
              <a:t>cooling</a:t>
            </a:r>
          </a:p>
          <a:p>
            <a:pPr>
              <a:spcAft>
                <a:spcPts val="1200"/>
              </a:spcAft>
            </a:pPr>
            <a:r>
              <a:rPr lang="en-US" sz="1600" dirty="0">
                <a:solidFill>
                  <a:prstClr val="black"/>
                </a:solidFill>
              </a:rPr>
              <a:t>material budget X/X</a:t>
            </a:r>
            <a:r>
              <a:rPr lang="en-US" sz="1600" baseline="-25000" dirty="0">
                <a:solidFill>
                  <a:prstClr val="black"/>
                </a:solidFill>
              </a:rPr>
              <a:t>0</a:t>
            </a:r>
            <a:r>
              <a:rPr lang="en-US" sz="1600" dirty="0">
                <a:solidFill>
                  <a:prstClr val="black"/>
                </a:solidFill>
              </a:rPr>
              <a:t> (</a:t>
            </a:r>
            <a:r>
              <a:rPr lang="en-US" sz="1600" dirty="0">
                <a:solidFill>
                  <a:prstClr val="black"/>
                </a:solidFill>
                <a:latin typeface="Symbol" charset="2"/>
              </a:rPr>
              <a:t>h</a:t>
            </a:r>
            <a:r>
              <a:rPr lang="en-US" sz="1600" dirty="0">
                <a:solidFill>
                  <a:prstClr val="black"/>
                </a:solidFill>
              </a:rPr>
              <a:t>=0)</a:t>
            </a:r>
          </a:p>
          <a:p>
            <a:pPr>
              <a:spcAft>
                <a:spcPts val="1200"/>
              </a:spcAft>
            </a:pPr>
            <a:r>
              <a:rPr lang="en-US" sz="1600" dirty="0">
                <a:solidFill>
                  <a:prstClr val="black"/>
                </a:solidFill>
              </a:rPr>
              <a:t>material budget X/X</a:t>
            </a:r>
            <a:r>
              <a:rPr lang="en-US" sz="1600" baseline="-25000" dirty="0">
                <a:solidFill>
                  <a:prstClr val="black"/>
                </a:solidFill>
              </a:rPr>
              <a:t>0</a:t>
            </a:r>
            <a:r>
              <a:rPr lang="en-US" sz="1600" dirty="0">
                <a:solidFill>
                  <a:prstClr val="black"/>
                </a:solidFill>
              </a:rPr>
              <a:t> (</a:t>
            </a:r>
            <a:r>
              <a:rPr lang="en-US" sz="1600" dirty="0">
                <a:solidFill>
                  <a:prstClr val="black"/>
                </a:solidFill>
                <a:latin typeface="Symbol" charset="2"/>
              </a:rPr>
              <a:t>h</a:t>
            </a:r>
            <a:r>
              <a:rPr lang="en-US" sz="1600" dirty="0">
                <a:solidFill>
                  <a:prstClr val="black"/>
                </a:solidFill>
              </a:rPr>
              <a:t>=1.6)</a:t>
            </a:r>
          </a:p>
          <a:p>
            <a:pPr>
              <a:spcAft>
                <a:spcPts val="1200"/>
              </a:spcAft>
            </a:pPr>
            <a:r>
              <a:rPr lang="en-US" sz="1600" dirty="0">
                <a:solidFill>
                  <a:prstClr val="black"/>
                </a:solidFill>
              </a:rPr>
              <a:t>pixel data readout </a:t>
            </a:r>
            <a:r>
              <a:rPr lang="en-US" sz="1600" dirty="0" smtClean="0">
                <a:solidFill>
                  <a:prstClr val="black"/>
                </a:solidFill>
              </a:rPr>
              <a:t>speed</a:t>
            </a:r>
            <a:endParaRPr lang="en-US" sz="1600" dirty="0">
              <a:solidFill>
                <a:prstClr val="black"/>
              </a:solidFill>
            </a:endParaRPr>
          </a:p>
          <a:p>
            <a:pPr>
              <a:spcAft>
                <a:spcPts val="1200"/>
              </a:spcAft>
            </a:pPr>
            <a:r>
              <a:rPr lang="en-US" sz="1600" dirty="0">
                <a:solidFill>
                  <a:prstClr val="black"/>
                </a:solidFill>
              </a:rPr>
              <a:t>ROC pixel rate </a:t>
            </a:r>
            <a:r>
              <a:rPr lang="en-US" sz="1600" dirty="0" smtClean="0">
                <a:solidFill>
                  <a:prstClr val="black"/>
                </a:solidFill>
              </a:rPr>
              <a:t>capability (loss)</a:t>
            </a:r>
            <a:endParaRPr lang="en-US" sz="1600" dirty="0">
              <a:solidFill>
                <a:prstClr val="black"/>
              </a:solidFill>
            </a:endParaRPr>
          </a:p>
          <a:p>
            <a:pPr>
              <a:spcAft>
                <a:spcPts val="1200"/>
              </a:spcAft>
            </a:pPr>
            <a:r>
              <a:rPr lang="en-US" sz="1600" dirty="0">
                <a:solidFill>
                  <a:prstClr val="black"/>
                </a:solidFill>
              </a:rPr>
              <a:t>control &amp; ROC programming </a:t>
            </a:r>
          </a:p>
        </p:txBody>
      </p:sp>
      <p:sp>
        <p:nvSpPr>
          <p:cNvPr id="8" name="TextBox 9"/>
          <p:cNvSpPr txBox="1">
            <a:spLocks noChangeArrowheads="1"/>
          </p:cNvSpPr>
          <p:nvPr/>
        </p:nvSpPr>
        <p:spPr bwMode="auto">
          <a:xfrm>
            <a:off x="3943897" y="806441"/>
            <a:ext cx="2590800" cy="5539978"/>
          </a:xfrm>
          <a:prstGeom prst="rect">
            <a:avLst/>
          </a:prstGeom>
          <a:noFill/>
          <a:ln w="9525">
            <a:noFill/>
            <a:miter lim="800000"/>
            <a:headEnd/>
            <a:tailEnd/>
          </a:ln>
        </p:spPr>
        <p:txBody>
          <a:bodyPr>
            <a:spAutoFit/>
          </a:bodyPr>
          <a:lstStyle/>
          <a:p>
            <a:pPr algn="ctr">
              <a:spcAft>
                <a:spcPts val="1200"/>
              </a:spcAft>
            </a:pPr>
            <a:r>
              <a:rPr lang="en-US" sz="1600" b="1" i="1" u="sng" dirty="0">
                <a:solidFill>
                  <a:prstClr val="black"/>
                </a:solidFill>
              </a:rPr>
              <a:t>Present</a:t>
            </a:r>
            <a:endParaRPr lang="en-US" sz="1600" dirty="0">
              <a:solidFill>
                <a:prstClr val="black"/>
              </a:solidFill>
            </a:endParaRPr>
          </a:p>
          <a:p>
            <a:pPr algn="ctr">
              <a:spcAft>
                <a:spcPts val="1200"/>
              </a:spcAft>
            </a:pPr>
            <a:r>
              <a:rPr lang="en-US" sz="1600" dirty="0">
                <a:solidFill>
                  <a:prstClr val="black"/>
                </a:solidFill>
              </a:rPr>
              <a:t>3</a:t>
            </a:r>
          </a:p>
          <a:p>
            <a:pPr algn="ctr">
              <a:spcAft>
                <a:spcPts val="1200"/>
              </a:spcAft>
            </a:pPr>
            <a:r>
              <a:rPr lang="en-US" sz="1600" dirty="0">
                <a:solidFill>
                  <a:prstClr val="black"/>
                </a:solidFill>
              </a:rPr>
              <a:t>29.8 mm  </a:t>
            </a:r>
          </a:p>
          <a:p>
            <a:pPr algn="ctr">
              <a:spcAft>
                <a:spcPts val="1200"/>
              </a:spcAft>
            </a:pPr>
            <a:r>
              <a:rPr lang="en-US" sz="1600" dirty="0" smtClean="0">
                <a:solidFill>
                  <a:prstClr val="black"/>
                </a:solidFill>
              </a:rPr>
              <a:t>6.0 (4.4) cm</a:t>
            </a:r>
            <a:endParaRPr lang="en-US" sz="1600" dirty="0">
              <a:solidFill>
                <a:prstClr val="black"/>
              </a:solidFill>
            </a:endParaRPr>
          </a:p>
          <a:p>
            <a:pPr algn="ctr">
              <a:spcAft>
                <a:spcPts val="1200"/>
              </a:spcAft>
            </a:pPr>
            <a:r>
              <a:rPr lang="en-US" sz="1600" dirty="0" smtClean="0">
                <a:solidFill>
                  <a:prstClr val="black"/>
                </a:solidFill>
              </a:rPr>
              <a:t>14.0 (10.2) cm</a:t>
            </a:r>
            <a:endParaRPr lang="en-US" sz="1600" dirty="0">
              <a:solidFill>
                <a:prstClr val="black"/>
              </a:solidFill>
            </a:endParaRPr>
          </a:p>
          <a:p>
            <a:pPr algn="ctr">
              <a:spcAft>
                <a:spcPts val="1200"/>
              </a:spcAft>
            </a:pPr>
            <a:r>
              <a:rPr lang="en-US" sz="1600" dirty="0">
                <a:solidFill>
                  <a:prstClr val="black"/>
                </a:solidFill>
              </a:rPr>
              <a:t>100</a:t>
            </a:r>
            <a:r>
              <a:rPr lang="en-US" sz="1600" dirty="0">
                <a:solidFill>
                  <a:prstClr val="black"/>
                </a:solidFill>
                <a:latin typeface="Symbol" charset="2"/>
              </a:rPr>
              <a:t>m</a:t>
            </a:r>
            <a:r>
              <a:rPr lang="en-US" sz="1600" dirty="0">
                <a:solidFill>
                  <a:prstClr val="black"/>
                </a:solidFill>
              </a:rPr>
              <a:t>  x 150</a:t>
            </a:r>
            <a:r>
              <a:rPr lang="en-US" sz="1600" dirty="0">
                <a:solidFill>
                  <a:prstClr val="black"/>
                </a:solidFill>
                <a:latin typeface="Symbol" charset="2"/>
              </a:rPr>
              <a:t>m</a:t>
            </a:r>
          </a:p>
          <a:p>
            <a:pPr algn="ctr">
              <a:spcAft>
                <a:spcPts val="1200"/>
              </a:spcAft>
            </a:pPr>
            <a:r>
              <a:rPr lang="en-US" sz="1600" dirty="0">
                <a:solidFill>
                  <a:prstClr val="black"/>
                </a:solidFill>
              </a:rPr>
              <a:t>3400 e</a:t>
            </a:r>
          </a:p>
          <a:p>
            <a:pPr algn="ctr">
              <a:spcAft>
                <a:spcPts val="1200"/>
              </a:spcAft>
            </a:pPr>
            <a:r>
              <a:rPr lang="en-US" sz="1600" dirty="0">
                <a:solidFill>
                  <a:prstClr val="black"/>
                </a:solidFill>
              </a:rPr>
              <a:t>13</a:t>
            </a:r>
            <a:r>
              <a:rPr lang="en-US" sz="1600" dirty="0">
                <a:solidFill>
                  <a:prstClr val="black"/>
                </a:solidFill>
                <a:latin typeface="Symbol" charset="2"/>
              </a:rPr>
              <a:t>m</a:t>
            </a:r>
            <a:r>
              <a:rPr lang="en-US" sz="1600" dirty="0">
                <a:solidFill>
                  <a:prstClr val="black"/>
                </a:solidFill>
              </a:rPr>
              <a:t> x 25</a:t>
            </a:r>
            <a:r>
              <a:rPr lang="en-US" sz="1600" dirty="0">
                <a:solidFill>
                  <a:prstClr val="black"/>
                </a:solidFill>
                <a:latin typeface="Symbol" charset="2"/>
              </a:rPr>
              <a:t>m</a:t>
            </a:r>
          </a:p>
          <a:p>
            <a:pPr algn="ctr">
              <a:spcAft>
                <a:spcPts val="1200"/>
              </a:spcAft>
            </a:pPr>
            <a:r>
              <a:rPr lang="en-US" sz="1600" dirty="0">
                <a:solidFill>
                  <a:prstClr val="black"/>
                </a:solidFill>
              </a:rPr>
              <a:t>C</a:t>
            </a:r>
            <a:r>
              <a:rPr lang="en-US" sz="1600" baseline="-25000" dirty="0">
                <a:solidFill>
                  <a:prstClr val="black"/>
                </a:solidFill>
              </a:rPr>
              <a:t>6</a:t>
            </a:r>
            <a:r>
              <a:rPr lang="en-US" sz="1600" dirty="0">
                <a:solidFill>
                  <a:prstClr val="black"/>
                </a:solidFill>
              </a:rPr>
              <a:t>F</a:t>
            </a:r>
            <a:r>
              <a:rPr lang="en-US" sz="1600" baseline="-25000" dirty="0">
                <a:solidFill>
                  <a:prstClr val="black"/>
                </a:solidFill>
              </a:rPr>
              <a:t>14</a:t>
            </a:r>
            <a:r>
              <a:rPr lang="en-US" sz="1600" dirty="0">
                <a:solidFill>
                  <a:prstClr val="black"/>
                </a:solidFill>
              </a:rPr>
              <a:t> (monophase)</a:t>
            </a:r>
          </a:p>
          <a:p>
            <a:pPr algn="ctr">
              <a:spcAft>
                <a:spcPts val="1200"/>
              </a:spcAft>
            </a:pPr>
            <a:r>
              <a:rPr lang="en-US" sz="1600" dirty="0">
                <a:solidFill>
                  <a:prstClr val="black"/>
                </a:solidFill>
              </a:rPr>
              <a:t>6%</a:t>
            </a:r>
          </a:p>
          <a:p>
            <a:pPr algn="ctr">
              <a:spcAft>
                <a:spcPts val="1200"/>
              </a:spcAft>
            </a:pPr>
            <a:r>
              <a:rPr lang="en-US" sz="1600" dirty="0">
                <a:solidFill>
                  <a:prstClr val="black"/>
                </a:solidFill>
              </a:rPr>
              <a:t>40%</a:t>
            </a:r>
          </a:p>
          <a:p>
            <a:pPr algn="ctr">
              <a:spcAft>
                <a:spcPts val="1200"/>
              </a:spcAft>
            </a:pPr>
            <a:r>
              <a:rPr lang="en-US" sz="1600" dirty="0">
                <a:solidFill>
                  <a:prstClr val="black"/>
                </a:solidFill>
              </a:rPr>
              <a:t>40MHz (analog coded)</a:t>
            </a:r>
          </a:p>
          <a:p>
            <a:pPr algn="ctr">
              <a:spcAft>
                <a:spcPts val="1200"/>
              </a:spcAft>
            </a:pPr>
            <a:r>
              <a:rPr lang="en-US" sz="1600" dirty="0" smtClean="0">
                <a:solidFill>
                  <a:prstClr val="black"/>
                </a:solidFill>
              </a:rPr>
              <a:t>~3.8% @ 120 </a:t>
            </a:r>
            <a:r>
              <a:rPr lang="en-US" sz="1600" dirty="0">
                <a:solidFill>
                  <a:prstClr val="black"/>
                </a:solidFill>
              </a:rPr>
              <a:t>MHz/cm</a:t>
            </a:r>
            <a:r>
              <a:rPr lang="en-US" sz="1600" baseline="30000" dirty="0">
                <a:solidFill>
                  <a:prstClr val="black"/>
                </a:solidFill>
              </a:rPr>
              <a:t>2</a:t>
            </a:r>
            <a:endParaRPr lang="en-US" sz="1600" dirty="0">
              <a:solidFill>
                <a:prstClr val="black"/>
              </a:solidFill>
            </a:endParaRPr>
          </a:p>
          <a:p>
            <a:pPr algn="ctr">
              <a:spcAft>
                <a:spcPts val="1200"/>
              </a:spcAft>
            </a:pPr>
            <a:r>
              <a:rPr lang="en-US" sz="1600" dirty="0">
                <a:solidFill>
                  <a:prstClr val="black"/>
                </a:solidFill>
              </a:rPr>
              <a:t>TTC &amp; 40MHz I</a:t>
            </a:r>
            <a:r>
              <a:rPr lang="en-US" sz="1600" baseline="30000" dirty="0">
                <a:solidFill>
                  <a:prstClr val="black"/>
                </a:solidFill>
              </a:rPr>
              <a:t>2</a:t>
            </a:r>
            <a:r>
              <a:rPr lang="en-US" sz="1600" dirty="0">
                <a:solidFill>
                  <a:prstClr val="black"/>
                </a:solidFill>
              </a:rPr>
              <a:t>C</a:t>
            </a:r>
          </a:p>
        </p:txBody>
      </p:sp>
      <p:sp>
        <p:nvSpPr>
          <p:cNvPr id="9" name="TextBox 10"/>
          <p:cNvSpPr txBox="1">
            <a:spLocks noChangeArrowheads="1"/>
          </p:cNvSpPr>
          <p:nvPr/>
        </p:nvSpPr>
        <p:spPr bwMode="auto">
          <a:xfrm>
            <a:off x="5999373" y="806441"/>
            <a:ext cx="3124200" cy="5539978"/>
          </a:xfrm>
          <a:prstGeom prst="rect">
            <a:avLst/>
          </a:prstGeom>
          <a:noFill/>
          <a:ln w="9525">
            <a:noFill/>
            <a:miter lim="800000"/>
            <a:headEnd/>
            <a:tailEnd/>
          </a:ln>
        </p:spPr>
        <p:txBody>
          <a:bodyPr>
            <a:spAutoFit/>
          </a:bodyPr>
          <a:lstStyle/>
          <a:p>
            <a:pPr algn="ctr">
              <a:spcAft>
                <a:spcPts val="1200"/>
              </a:spcAft>
            </a:pPr>
            <a:r>
              <a:rPr lang="en-US" sz="1600" b="1" i="1" u="sng" dirty="0">
                <a:solidFill>
                  <a:srgbClr val="CC0000"/>
                </a:solidFill>
              </a:rPr>
              <a:t>Upgrade</a:t>
            </a:r>
            <a:endParaRPr lang="en-US" sz="1600" dirty="0">
              <a:solidFill>
                <a:srgbClr val="CC0000"/>
              </a:solidFill>
            </a:endParaRPr>
          </a:p>
          <a:p>
            <a:pPr algn="ctr">
              <a:spcAft>
                <a:spcPts val="1200"/>
              </a:spcAft>
            </a:pPr>
            <a:r>
              <a:rPr lang="en-US" sz="1600" b="1" dirty="0">
                <a:solidFill>
                  <a:srgbClr val="CC0000"/>
                </a:solidFill>
              </a:rPr>
              <a:t>4</a:t>
            </a:r>
          </a:p>
          <a:p>
            <a:pPr algn="ctr">
              <a:spcAft>
                <a:spcPts val="1200"/>
              </a:spcAft>
            </a:pPr>
            <a:r>
              <a:rPr lang="en-US" sz="1600" dirty="0">
                <a:solidFill>
                  <a:srgbClr val="CC0000"/>
                </a:solidFill>
              </a:rPr>
              <a:t>        22.5 mm  (LS1)</a:t>
            </a:r>
          </a:p>
          <a:p>
            <a:pPr algn="ctr">
              <a:spcAft>
                <a:spcPts val="1200"/>
              </a:spcAft>
            </a:pPr>
            <a:r>
              <a:rPr lang="en-US" sz="1600" dirty="0" smtClean="0">
                <a:solidFill>
                  <a:srgbClr val="CC0000"/>
                </a:solidFill>
              </a:rPr>
              <a:t>4.5 (2.95) cm</a:t>
            </a:r>
            <a:endParaRPr lang="en-US" sz="1600" dirty="0">
              <a:solidFill>
                <a:srgbClr val="CC0000"/>
              </a:solidFill>
            </a:endParaRPr>
          </a:p>
          <a:p>
            <a:pPr algn="ctr">
              <a:spcAft>
                <a:spcPts val="1200"/>
              </a:spcAft>
            </a:pPr>
            <a:r>
              <a:rPr lang="en-US" sz="1600" dirty="0" smtClean="0">
                <a:solidFill>
                  <a:srgbClr val="CC0000"/>
                </a:solidFill>
              </a:rPr>
              <a:t>16.1 (16.0) cm</a:t>
            </a:r>
            <a:endParaRPr lang="en-US" sz="1600" dirty="0">
              <a:solidFill>
                <a:srgbClr val="CC0000"/>
              </a:solidFill>
            </a:endParaRPr>
          </a:p>
          <a:p>
            <a:pPr algn="ctr">
              <a:spcAft>
                <a:spcPts val="1200"/>
              </a:spcAft>
            </a:pPr>
            <a:r>
              <a:rPr lang="en-US" sz="1600" dirty="0">
                <a:solidFill>
                  <a:srgbClr val="000000"/>
                </a:solidFill>
              </a:rPr>
              <a:t>100</a:t>
            </a:r>
            <a:r>
              <a:rPr lang="en-US" sz="1600" dirty="0">
                <a:solidFill>
                  <a:srgbClr val="000000"/>
                </a:solidFill>
                <a:latin typeface="Symbol" charset="2"/>
              </a:rPr>
              <a:t>m</a:t>
            </a:r>
            <a:r>
              <a:rPr lang="en-US" sz="1600" dirty="0">
                <a:solidFill>
                  <a:srgbClr val="000000"/>
                </a:solidFill>
              </a:rPr>
              <a:t>  x 150</a:t>
            </a:r>
            <a:r>
              <a:rPr lang="en-US" sz="1600" dirty="0">
                <a:solidFill>
                  <a:srgbClr val="000000"/>
                </a:solidFill>
                <a:latin typeface="Symbol" charset="2"/>
              </a:rPr>
              <a:t>m</a:t>
            </a:r>
          </a:p>
          <a:p>
            <a:pPr algn="ctr">
              <a:spcAft>
                <a:spcPts val="1200"/>
              </a:spcAft>
            </a:pPr>
            <a:r>
              <a:rPr lang="en-US" sz="1600" dirty="0">
                <a:solidFill>
                  <a:srgbClr val="CC0000"/>
                </a:solidFill>
              </a:rPr>
              <a:t>1800 e</a:t>
            </a:r>
          </a:p>
          <a:p>
            <a:pPr algn="ctr">
              <a:spcAft>
                <a:spcPts val="1200"/>
              </a:spcAft>
            </a:pPr>
            <a:r>
              <a:rPr lang="en-US" sz="1600" dirty="0">
                <a:solidFill>
                  <a:srgbClr val="CC0000"/>
                </a:solidFill>
              </a:rPr>
              <a:t>          </a:t>
            </a:r>
            <a:r>
              <a:rPr lang="en-US" sz="1600" dirty="0">
                <a:solidFill>
                  <a:srgbClr val="000000"/>
                </a:solidFill>
              </a:rPr>
              <a:t>13</a:t>
            </a:r>
            <a:r>
              <a:rPr lang="en-US" sz="1600" dirty="0">
                <a:solidFill>
                  <a:srgbClr val="000000"/>
                </a:solidFill>
                <a:latin typeface="Symbol" charset="2"/>
              </a:rPr>
              <a:t>m</a:t>
            </a:r>
            <a:r>
              <a:rPr lang="en-US" sz="1600" dirty="0">
                <a:solidFill>
                  <a:srgbClr val="000000"/>
                </a:solidFill>
              </a:rPr>
              <a:t> x 25</a:t>
            </a:r>
            <a:r>
              <a:rPr lang="en-US" sz="1600" dirty="0">
                <a:solidFill>
                  <a:srgbClr val="000000"/>
                </a:solidFill>
                <a:latin typeface="Symbol" charset="2"/>
              </a:rPr>
              <a:t>m </a:t>
            </a:r>
            <a:r>
              <a:rPr lang="en-US" sz="1600" dirty="0">
                <a:solidFill>
                  <a:srgbClr val="CC0000"/>
                </a:solidFill>
                <a:latin typeface="Symbol" charset="2"/>
              </a:rPr>
              <a:t>(</a:t>
            </a:r>
            <a:r>
              <a:rPr lang="en-US" sz="1600" dirty="0">
                <a:solidFill>
                  <a:srgbClr val="CC0000"/>
                </a:solidFill>
                <a:cs typeface="Helvetica" charset="0"/>
              </a:rPr>
              <a:t>or better)</a:t>
            </a:r>
            <a:r>
              <a:rPr lang="en-US" sz="1600" dirty="0">
                <a:solidFill>
                  <a:srgbClr val="CC0000"/>
                </a:solidFill>
                <a:latin typeface="Symbol" charset="2"/>
              </a:rPr>
              <a:t> </a:t>
            </a:r>
          </a:p>
          <a:p>
            <a:pPr algn="ctr">
              <a:spcAft>
                <a:spcPts val="1200"/>
              </a:spcAft>
            </a:pPr>
            <a:r>
              <a:rPr lang="en-US" sz="1600" dirty="0">
                <a:solidFill>
                  <a:srgbClr val="CC0000"/>
                </a:solidFill>
              </a:rPr>
              <a:t>CO</a:t>
            </a:r>
            <a:r>
              <a:rPr lang="en-US" sz="1600" baseline="-25000" dirty="0">
                <a:solidFill>
                  <a:srgbClr val="CC0000"/>
                </a:solidFill>
              </a:rPr>
              <a:t>2</a:t>
            </a:r>
            <a:r>
              <a:rPr lang="en-US" sz="1600" dirty="0">
                <a:solidFill>
                  <a:srgbClr val="CC0000"/>
                </a:solidFill>
              </a:rPr>
              <a:t> (biphase)</a:t>
            </a:r>
          </a:p>
          <a:p>
            <a:pPr algn="ctr">
              <a:spcAft>
                <a:spcPts val="1200"/>
              </a:spcAft>
            </a:pPr>
            <a:r>
              <a:rPr lang="en-US" sz="1600" dirty="0">
                <a:solidFill>
                  <a:srgbClr val="CC0000"/>
                </a:solidFill>
              </a:rPr>
              <a:t>5.5%</a:t>
            </a:r>
          </a:p>
          <a:p>
            <a:pPr algn="ctr">
              <a:spcAft>
                <a:spcPts val="1200"/>
              </a:spcAft>
            </a:pPr>
            <a:r>
              <a:rPr lang="en-US" sz="1600" dirty="0">
                <a:solidFill>
                  <a:srgbClr val="CC0000"/>
                </a:solidFill>
              </a:rPr>
              <a:t>20%</a:t>
            </a:r>
          </a:p>
          <a:p>
            <a:pPr algn="ctr">
              <a:spcAft>
                <a:spcPts val="1200"/>
              </a:spcAft>
            </a:pPr>
            <a:r>
              <a:rPr lang="en-US" sz="1600" dirty="0">
                <a:solidFill>
                  <a:srgbClr val="CC0000"/>
                </a:solidFill>
              </a:rPr>
              <a:t>400Mb/sec (digital)</a:t>
            </a:r>
          </a:p>
          <a:p>
            <a:pPr algn="ctr">
              <a:spcAft>
                <a:spcPts val="1200"/>
              </a:spcAft>
            </a:pPr>
            <a:r>
              <a:rPr lang="en-US" sz="1600" dirty="0" smtClean="0">
                <a:solidFill>
                  <a:srgbClr val="CC0000"/>
                </a:solidFill>
              </a:rPr>
              <a:t>~1.6% @ 150 MHz/cm</a:t>
            </a:r>
            <a:r>
              <a:rPr lang="en-US" sz="1600" baseline="30000" dirty="0" smtClean="0">
                <a:solidFill>
                  <a:srgbClr val="CC0000"/>
                </a:solidFill>
              </a:rPr>
              <a:t>2</a:t>
            </a:r>
            <a:endParaRPr lang="en-US" sz="1600" baseline="30000" dirty="0">
              <a:solidFill>
                <a:srgbClr val="CC0000"/>
              </a:solidFill>
            </a:endParaRPr>
          </a:p>
          <a:p>
            <a:pPr algn="ctr">
              <a:spcAft>
                <a:spcPts val="1200"/>
              </a:spcAft>
            </a:pPr>
            <a:r>
              <a:rPr lang="en-US" sz="1600" dirty="0">
                <a:solidFill>
                  <a:srgbClr val="CC0000"/>
                </a:solidFill>
              </a:rPr>
              <a:t> </a:t>
            </a:r>
            <a:r>
              <a:rPr lang="en-US" sz="1600" dirty="0">
                <a:solidFill>
                  <a:srgbClr val="000000"/>
                </a:solidFill>
              </a:rPr>
              <a:t> TTC &amp; 40MHz I</a:t>
            </a:r>
            <a:r>
              <a:rPr lang="en-US" sz="1600" baseline="30000" dirty="0">
                <a:solidFill>
                  <a:srgbClr val="000000"/>
                </a:solidFill>
              </a:rPr>
              <a:t>2</a:t>
            </a:r>
            <a:r>
              <a:rPr lang="en-US" sz="1600" dirty="0">
                <a:solidFill>
                  <a:srgbClr val="000000"/>
                </a:solidFill>
              </a:rPr>
              <a:t>C</a:t>
            </a:r>
          </a:p>
        </p:txBody>
      </p:sp>
      <p:sp>
        <p:nvSpPr>
          <p:cNvPr id="10" name="TextBox 9"/>
          <p:cNvSpPr txBox="1"/>
          <p:nvPr/>
        </p:nvSpPr>
        <p:spPr>
          <a:xfrm>
            <a:off x="6194988" y="5747658"/>
            <a:ext cx="2381614" cy="307777"/>
          </a:xfrm>
          <a:prstGeom prst="rect">
            <a:avLst/>
          </a:prstGeom>
          <a:noFill/>
        </p:spPr>
        <p:txBody>
          <a:bodyPr wrap="none" rtlCol="0">
            <a:spAutoFit/>
          </a:bodyPr>
          <a:lstStyle/>
          <a:p>
            <a:r>
              <a:rPr lang="en-US" sz="1400" dirty="0" smtClean="0">
                <a:solidFill>
                  <a:prstClr val="black"/>
                </a:solidFill>
              </a:rPr>
              <a:t>Layer 1: ~3% @ 580 MHz/cm</a:t>
            </a:r>
            <a:r>
              <a:rPr lang="en-US" sz="1400" baseline="30000" dirty="0" smtClean="0">
                <a:solidFill>
                  <a:prstClr val="black"/>
                </a:solidFill>
              </a:rPr>
              <a:t>2 </a:t>
            </a:r>
            <a:endParaRPr lang="en-US" sz="1400" baseline="30000" dirty="0">
              <a:solidFill>
                <a:prstClr val="black"/>
              </a:solidFill>
            </a:endParaRPr>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0453298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54</a:t>
            </a:fld>
            <a:endParaRPr lang="en-US" dirty="0"/>
          </a:p>
        </p:txBody>
      </p:sp>
      <p:sp>
        <p:nvSpPr>
          <p:cNvPr id="6" name="Title 5"/>
          <p:cNvSpPr>
            <a:spLocks noGrp="1"/>
          </p:cNvSpPr>
          <p:nvPr>
            <p:ph type="title"/>
          </p:nvPr>
        </p:nvSpPr>
        <p:spPr>
          <a:xfrm>
            <a:off x="1774437" y="110440"/>
            <a:ext cx="6773135" cy="699810"/>
          </a:xfrm>
        </p:spPr>
        <p:txBody>
          <a:bodyPr>
            <a:normAutofit fontScale="90000"/>
          </a:bodyPr>
          <a:lstStyle/>
          <a:p>
            <a:r>
              <a:rPr lang="en-US" dirty="0" smtClean="0"/>
              <a:t>System Parameters: Present &amp; Upgrade</a:t>
            </a:r>
            <a:endParaRPr lang="en-US" dirty="0"/>
          </a:p>
        </p:txBody>
      </p:sp>
      <p:sp>
        <p:nvSpPr>
          <p:cNvPr id="7" name="TextBox 8"/>
          <p:cNvSpPr txBox="1">
            <a:spLocks noChangeArrowheads="1"/>
          </p:cNvSpPr>
          <p:nvPr/>
        </p:nvSpPr>
        <p:spPr bwMode="auto">
          <a:xfrm>
            <a:off x="544513" y="806441"/>
            <a:ext cx="3505200" cy="5539978"/>
          </a:xfrm>
          <a:prstGeom prst="rect">
            <a:avLst/>
          </a:prstGeom>
          <a:noFill/>
          <a:ln w="9525">
            <a:noFill/>
            <a:miter lim="800000"/>
            <a:headEnd/>
            <a:tailEnd/>
          </a:ln>
        </p:spPr>
        <p:txBody>
          <a:bodyPr>
            <a:spAutoFit/>
          </a:bodyPr>
          <a:lstStyle/>
          <a:p>
            <a:pPr>
              <a:spcAft>
                <a:spcPts val="1200"/>
              </a:spcAft>
            </a:pPr>
            <a:r>
              <a:rPr lang="en-US" sz="1600" b="1" i="1" u="sng" dirty="0">
                <a:solidFill>
                  <a:prstClr val="black"/>
                </a:solidFill>
              </a:rPr>
              <a:t>Parameter of Pixel System</a:t>
            </a:r>
            <a:endParaRPr lang="en-US" sz="1600" dirty="0">
              <a:solidFill>
                <a:prstClr val="black"/>
              </a:solidFill>
            </a:endParaRPr>
          </a:p>
          <a:p>
            <a:pPr>
              <a:spcAft>
                <a:spcPts val="1200"/>
              </a:spcAft>
            </a:pPr>
            <a:r>
              <a:rPr lang="en-US" sz="1600" dirty="0">
                <a:solidFill>
                  <a:prstClr val="black"/>
                </a:solidFill>
              </a:rPr>
              <a:t># layers  (tracking points)</a:t>
            </a:r>
          </a:p>
          <a:p>
            <a:pPr>
              <a:spcAft>
                <a:spcPts val="1200"/>
              </a:spcAft>
            </a:pPr>
            <a:r>
              <a:rPr lang="en-US" sz="1600" dirty="0">
                <a:solidFill>
                  <a:prstClr val="black"/>
                </a:solidFill>
              </a:rPr>
              <a:t>beam pipe radius (outer)</a:t>
            </a:r>
          </a:p>
          <a:p>
            <a:pPr>
              <a:spcAft>
                <a:spcPts val="1200"/>
              </a:spcAft>
            </a:pPr>
            <a:r>
              <a:rPr lang="en-US" sz="1600" dirty="0">
                <a:solidFill>
                  <a:prstClr val="black"/>
                </a:solidFill>
              </a:rPr>
              <a:t>innermost </a:t>
            </a:r>
            <a:r>
              <a:rPr lang="en-US" sz="1600" dirty="0" smtClean="0">
                <a:solidFill>
                  <a:prstClr val="black"/>
                </a:solidFill>
              </a:rPr>
              <a:t>Disk (layer) </a:t>
            </a:r>
            <a:r>
              <a:rPr lang="en-US" sz="1600" dirty="0">
                <a:solidFill>
                  <a:prstClr val="black"/>
                </a:solidFill>
              </a:rPr>
              <a:t>radius</a:t>
            </a:r>
          </a:p>
          <a:p>
            <a:pPr>
              <a:spcAft>
                <a:spcPts val="1200"/>
              </a:spcAft>
            </a:pPr>
            <a:r>
              <a:rPr lang="en-US" sz="1600" dirty="0">
                <a:solidFill>
                  <a:prstClr val="black"/>
                </a:solidFill>
              </a:rPr>
              <a:t>outermost </a:t>
            </a:r>
            <a:r>
              <a:rPr lang="en-US" sz="1600" dirty="0" smtClean="0">
                <a:solidFill>
                  <a:prstClr val="black"/>
                </a:solidFill>
              </a:rPr>
              <a:t>Disk (layer) layer </a:t>
            </a:r>
            <a:r>
              <a:rPr lang="en-US" sz="1600" dirty="0">
                <a:solidFill>
                  <a:prstClr val="black"/>
                </a:solidFill>
              </a:rPr>
              <a:t>radius</a:t>
            </a:r>
          </a:p>
          <a:p>
            <a:pPr>
              <a:spcAft>
                <a:spcPts val="1200"/>
              </a:spcAft>
            </a:pPr>
            <a:r>
              <a:rPr lang="en-US" sz="1600" dirty="0">
                <a:solidFill>
                  <a:prstClr val="black"/>
                </a:solidFill>
              </a:rPr>
              <a:t>pixel size   (r-phi x z)</a:t>
            </a:r>
          </a:p>
          <a:p>
            <a:pPr>
              <a:spcAft>
                <a:spcPts val="1200"/>
              </a:spcAft>
            </a:pPr>
            <a:r>
              <a:rPr lang="en-US" sz="1600" dirty="0">
                <a:solidFill>
                  <a:prstClr val="black"/>
                </a:solidFill>
              </a:rPr>
              <a:t>In-time pixel threshold</a:t>
            </a:r>
          </a:p>
          <a:p>
            <a:pPr>
              <a:spcAft>
                <a:spcPts val="1200"/>
              </a:spcAft>
            </a:pPr>
            <a:r>
              <a:rPr lang="en-US" sz="1600" dirty="0">
                <a:solidFill>
                  <a:prstClr val="black"/>
                </a:solidFill>
              </a:rPr>
              <a:t>pixel resolution (r-phi x z)</a:t>
            </a:r>
          </a:p>
          <a:p>
            <a:pPr>
              <a:spcAft>
                <a:spcPts val="1200"/>
              </a:spcAft>
            </a:pPr>
            <a:r>
              <a:rPr lang="en-US" sz="1600" dirty="0">
                <a:solidFill>
                  <a:prstClr val="black"/>
                </a:solidFill>
              </a:rPr>
              <a:t>cooling</a:t>
            </a:r>
          </a:p>
          <a:p>
            <a:pPr>
              <a:spcAft>
                <a:spcPts val="1200"/>
              </a:spcAft>
            </a:pPr>
            <a:r>
              <a:rPr lang="en-US" sz="1600" dirty="0">
                <a:solidFill>
                  <a:prstClr val="black"/>
                </a:solidFill>
              </a:rPr>
              <a:t>material budget X/X</a:t>
            </a:r>
            <a:r>
              <a:rPr lang="en-US" sz="1600" baseline="-25000" dirty="0">
                <a:solidFill>
                  <a:prstClr val="black"/>
                </a:solidFill>
              </a:rPr>
              <a:t>0</a:t>
            </a:r>
            <a:r>
              <a:rPr lang="en-US" sz="1600" dirty="0">
                <a:solidFill>
                  <a:prstClr val="black"/>
                </a:solidFill>
              </a:rPr>
              <a:t> (</a:t>
            </a:r>
            <a:r>
              <a:rPr lang="en-US" sz="1600" dirty="0">
                <a:solidFill>
                  <a:prstClr val="black"/>
                </a:solidFill>
                <a:latin typeface="Symbol" charset="2"/>
              </a:rPr>
              <a:t>h</a:t>
            </a:r>
            <a:r>
              <a:rPr lang="en-US" sz="1600" dirty="0">
                <a:solidFill>
                  <a:prstClr val="black"/>
                </a:solidFill>
              </a:rPr>
              <a:t>=0)</a:t>
            </a:r>
          </a:p>
          <a:p>
            <a:pPr>
              <a:spcAft>
                <a:spcPts val="1200"/>
              </a:spcAft>
            </a:pPr>
            <a:r>
              <a:rPr lang="en-US" sz="1600" dirty="0">
                <a:solidFill>
                  <a:prstClr val="black"/>
                </a:solidFill>
              </a:rPr>
              <a:t>material budget X/X</a:t>
            </a:r>
            <a:r>
              <a:rPr lang="en-US" sz="1600" baseline="-25000" dirty="0">
                <a:solidFill>
                  <a:prstClr val="black"/>
                </a:solidFill>
              </a:rPr>
              <a:t>0</a:t>
            </a:r>
            <a:r>
              <a:rPr lang="en-US" sz="1600" dirty="0">
                <a:solidFill>
                  <a:prstClr val="black"/>
                </a:solidFill>
              </a:rPr>
              <a:t> (</a:t>
            </a:r>
            <a:r>
              <a:rPr lang="en-US" sz="1600" dirty="0">
                <a:solidFill>
                  <a:prstClr val="black"/>
                </a:solidFill>
                <a:latin typeface="Symbol" charset="2"/>
              </a:rPr>
              <a:t>h</a:t>
            </a:r>
            <a:r>
              <a:rPr lang="en-US" sz="1600" dirty="0">
                <a:solidFill>
                  <a:prstClr val="black"/>
                </a:solidFill>
              </a:rPr>
              <a:t>=1.6)</a:t>
            </a:r>
          </a:p>
          <a:p>
            <a:pPr>
              <a:spcAft>
                <a:spcPts val="1200"/>
              </a:spcAft>
            </a:pPr>
            <a:r>
              <a:rPr lang="en-US" sz="1600" dirty="0">
                <a:solidFill>
                  <a:prstClr val="black"/>
                </a:solidFill>
              </a:rPr>
              <a:t>pixel data readout </a:t>
            </a:r>
            <a:r>
              <a:rPr lang="en-US" sz="1600" dirty="0" smtClean="0">
                <a:solidFill>
                  <a:prstClr val="black"/>
                </a:solidFill>
              </a:rPr>
              <a:t>speed</a:t>
            </a:r>
            <a:endParaRPr lang="en-US" sz="1600" dirty="0">
              <a:solidFill>
                <a:prstClr val="black"/>
              </a:solidFill>
            </a:endParaRPr>
          </a:p>
          <a:p>
            <a:pPr>
              <a:spcAft>
                <a:spcPts val="1200"/>
              </a:spcAft>
            </a:pPr>
            <a:r>
              <a:rPr lang="en-US" sz="1600" dirty="0">
                <a:solidFill>
                  <a:prstClr val="black"/>
                </a:solidFill>
              </a:rPr>
              <a:t>ROC pixel rate </a:t>
            </a:r>
            <a:r>
              <a:rPr lang="en-US" sz="1600" dirty="0" smtClean="0">
                <a:solidFill>
                  <a:prstClr val="black"/>
                </a:solidFill>
              </a:rPr>
              <a:t>capability (loss)</a:t>
            </a:r>
            <a:endParaRPr lang="en-US" sz="1600" dirty="0">
              <a:solidFill>
                <a:prstClr val="black"/>
              </a:solidFill>
            </a:endParaRPr>
          </a:p>
          <a:p>
            <a:pPr>
              <a:spcAft>
                <a:spcPts val="1200"/>
              </a:spcAft>
            </a:pPr>
            <a:r>
              <a:rPr lang="en-US" sz="1600" dirty="0">
                <a:solidFill>
                  <a:prstClr val="black"/>
                </a:solidFill>
              </a:rPr>
              <a:t>control &amp; ROC programming </a:t>
            </a:r>
          </a:p>
        </p:txBody>
      </p:sp>
      <p:sp>
        <p:nvSpPr>
          <p:cNvPr id="8" name="TextBox 9"/>
          <p:cNvSpPr txBox="1">
            <a:spLocks noChangeArrowheads="1"/>
          </p:cNvSpPr>
          <p:nvPr/>
        </p:nvSpPr>
        <p:spPr bwMode="auto">
          <a:xfrm>
            <a:off x="3943897" y="806441"/>
            <a:ext cx="2590800" cy="5539978"/>
          </a:xfrm>
          <a:prstGeom prst="rect">
            <a:avLst/>
          </a:prstGeom>
          <a:noFill/>
          <a:ln w="9525">
            <a:noFill/>
            <a:miter lim="800000"/>
            <a:headEnd/>
            <a:tailEnd/>
          </a:ln>
        </p:spPr>
        <p:txBody>
          <a:bodyPr>
            <a:spAutoFit/>
          </a:bodyPr>
          <a:lstStyle/>
          <a:p>
            <a:pPr algn="ctr">
              <a:spcAft>
                <a:spcPts val="1200"/>
              </a:spcAft>
            </a:pPr>
            <a:r>
              <a:rPr lang="en-US" sz="1600" b="1" i="1" u="sng" dirty="0">
                <a:solidFill>
                  <a:prstClr val="black"/>
                </a:solidFill>
              </a:rPr>
              <a:t>Present</a:t>
            </a:r>
            <a:endParaRPr lang="en-US" sz="1600" dirty="0">
              <a:solidFill>
                <a:prstClr val="black"/>
              </a:solidFill>
            </a:endParaRPr>
          </a:p>
          <a:p>
            <a:pPr algn="ctr">
              <a:spcAft>
                <a:spcPts val="1200"/>
              </a:spcAft>
            </a:pPr>
            <a:r>
              <a:rPr lang="en-US" sz="1600" dirty="0">
                <a:solidFill>
                  <a:prstClr val="black"/>
                </a:solidFill>
              </a:rPr>
              <a:t>3</a:t>
            </a:r>
          </a:p>
          <a:p>
            <a:pPr algn="ctr">
              <a:spcAft>
                <a:spcPts val="1200"/>
              </a:spcAft>
            </a:pPr>
            <a:r>
              <a:rPr lang="en-US" sz="1600" dirty="0">
                <a:solidFill>
                  <a:prstClr val="black"/>
                </a:solidFill>
              </a:rPr>
              <a:t>29.8 mm  </a:t>
            </a:r>
          </a:p>
          <a:p>
            <a:pPr algn="ctr">
              <a:spcAft>
                <a:spcPts val="1200"/>
              </a:spcAft>
            </a:pPr>
            <a:r>
              <a:rPr lang="en-US" sz="1600" dirty="0" smtClean="0">
                <a:solidFill>
                  <a:prstClr val="black"/>
                </a:solidFill>
              </a:rPr>
              <a:t>6.0 (4.4) cm</a:t>
            </a:r>
            <a:endParaRPr lang="en-US" sz="1600" dirty="0">
              <a:solidFill>
                <a:prstClr val="black"/>
              </a:solidFill>
            </a:endParaRPr>
          </a:p>
          <a:p>
            <a:pPr algn="ctr">
              <a:spcAft>
                <a:spcPts val="1200"/>
              </a:spcAft>
            </a:pPr>
            <a:r>
              <a:rPr lang="en-US" sz="1600" dirty="0" smtClean="0">
                <a:solidFill>
                  <a:prstClr val="black"/>
                </a:solidFill>
              </a:rPr>
              <a:t>14.0 (10.2) cm</a:t>
            </a:r>
            <a:endParaRPr lang="en-US" sz="1600" dirty="0">
              <a:solidFill>
                <a:prstClr val="black"/>
              </a:solidFill>
            </a:endParaRPr>
          </a:p>
          <a:p>
            <a:pPr algn="ctr">
              <a:spcAft>
                <a:spcPts val="1200"/>
              </a:spcAft>
            </a:pPr>
            <a:r>
              <a:rPr lang="en-US" sz="1600" dirty="0">
                <a:solidFill>
                  <a:prstClr val="black"/>
                </a:solidFill>
              </a:rPr>
              <a:t>100</a:t>
            </a:r>
            <a:r>
              <a:rPr lang="en-US" sz="1600" dirty="0">
                <a:solidFill>
                  <a:prstClr val="black"/>
                </a:solidFill>
                <a:latin typeface="Symbol" charset="2"/>
              </a:rPr>
              <a:t>m</a:t>
            </a:r>
            <a:r>
              <a:rPr lang="en-US" sz="1600" dirty="0">
                <a:solidFill>
                  <a:prstClr val="black"/>
                </a:solidFill>
              </a:rPr>
              <a:t>  x 150</a:t>
            </a:r>
            <a:r>
              <a:rPr lang="en-US" sz="1600" dirty="0">
                <a:solidFill>
                  <a:prstClr val="black"/>
                </a:solidFill>
                <a:latin typeface="Symbol" charset="2"/>
              </a:rPr>
              <a:t>m</a:t>
            </a:r>
          </a:p>
          <a:p>
            <a:pPr algn="ctr">
              <a:spcAft>
                <a:spcPts val="1200"/>
              </a:spcAft>
            </a:pPr>
            <a:r>
              <a:rPr lang="en-US" sz="1600" dirty="0">
                <a:solidFill>
                  <a:prstClr val="black"/>
                </a:solidFill>
              </a:rPr>
              <a:t>3400 e</a:t>
            </a:r>
          </a:p>
          <a:p>
            <a:pPr algn="ctr">
              <a:spcAft>
                <a:spcPts val="1200"/>
              </a:spcAft>
            </a:pPr>
            <a:r>
              <a:rPr lang="en-US" sz="1600" dirty="0">
                <a:solidFill>
                  <a:prstClr val="black"/>
                </a:solidFill>
              </a:rPr>
              <a:t>13</a:t>
            </a:r>
            <a:r>
              <a:rPr lang="en-US" sz="1600" dirty="0">
                <a:solidFill>
                  <a:prstClr val="black"/>
                </a:solidFill>
                <a:latin typeface="Symbol" charset="2"/>
              </a:rPr>
              <a:t>m</a:t>
            </a:r>
            <a:r>
              <a:rPr lang="en-US" sz="1600" dirty="0">
                <a:solidFill>
                  <a:prstClr val="black"/>
                </a:solidFill>
              </a:rPr>
              <a:t> x 25</a:t>
            </a:r>
            <a:r>
              <a:rPr lang="en-US" sz="1600" dirty="0">
                <a:solidFill>
                  <a:prstClr val="black"/>
                </a:solidFill>
                <a:latin typeface="Symbol" charset="2"/>
              </a:rPr>
              <a:t>m</a:t>
            </a:r>
          </a:p>
          <a:p>
            <a:pPr algn="ctr">
              <a:spcAft>
                <a:spcPts val="1200"/>
              </a:spcAft>
            </a:pPr>
            <a:r>
              <a:rPr lang="en-US" sz="1600" dirty="0">
                <a:solidFill>
                  <a:prstClr val="black"/>
                </a:solidFill>
              </a:rPr>
              <a:t>C</a:t>
            </a:r>
            <a:r>
              <a:rPr lang="en-US" sz="1600" baseline="-25000" dirty="0">
                <a:solidFill>
                  <a:prstClr val="black"/>
                </a:solidFill>
              </a:rPr>
              <a:t>6</a:t>
            </a:r>
            <a:r>
              <a:rPr lang="en-US" sz="1600" dirty="0">
                <a:solidFill>
                  <a:prstClr val="black"/>
                </a:solidFill>
              </a:rPr>
              <a:t>F</a:t>
            </a:r>
            <a:r>
              <a:rPr lang="en-US" sz="1600" baseline="-25000" dirty="0">
                <a:solidFill>
                  <a:prstClr val="black"/>
                </a:solidFill>
              </a:rPr>
              <a:t>14</a:t>
            </a:r>
            <a:r>
              <a:rPr lang="en-US" sz="1600" dirty="0">
                <a:solidFill>
                  <a:prstClr val="black"/>
                </a:solidFill>
              </a:rPr>
              <a:t> (monophase)</a:t>
            </a:r>
          </a:p>
          <a:p>
            <a:pPr algn="ctr">
              <a:spcAft>
                <a:spcPts val="1200"/>
              </a:spcAft>
            </a:pPr>
            <a:r>
              <a:rPr lang="en-US" sz="1600" dirty="0">
                <a:solidFill>
                  <a:prstClr val="black"/>
                </a:solidFill>
              </a:rPr>
              <a:t>6%</a:t>
            </a:r>
          </a:p>
          <a:p>
            <a:pPr algn="ctr">
              <a:spcAft>
                <a:spcPts val="1200"/>
              </a:spcAft>
            </a:pPr>
            <a:r>
              <a:rPr lang="en-US" sz="1600" dirty="0">
                <a:solidFill>
                  <a:prstClr val="black"/>
                </a:solidFill>
              </a:rPr>
              <a:t>40%</a:t>
            </a:r>
          </a:p>
          <a:p>
            <a:pPr algn="ctr">
              <a:spcAft>
                <a:spcPts val="1200"/>
              </a:spcAft>
            </a:pPr>
            <a:r>
              <a:rPr lang="en-US" sz="1600" dirty="0">
                <a:solidFill>
                  <a:prstClr val="black"/>
                </a:solidFill>
              </a:rPr>
              <a:t>40MHz (analog coded)</a:t>
            </a:r>
          </a:p>
          <a:p>
            <a:pPr algn="ctr">
              <a:spcAft>
                <a:spcPts val="1200"/>
              </a:spcAft>
            </a:pPr>
            <a:r>
              <a:rPr lang="en-US" sz="1600" dirty="0" smtClean="0">
                <a:solidFill>
                  <a:prstClr val="black"/>
                </a:solidFill>
              </a:rPr>
              <a:t>~3.8% @ 120 </a:t>
            </a:r>
            <a:r>
              <a:rPr lang="en-US" sz="1600" dirty="0">
                <a:solidFill>
                  <a:prstClr val="black"/>
                </a:solidFill>
              </a:rPr>
              <a:t>MHz/cm</a:t>
            </a:r>
            <a:r>
              <a:rPr lang="en-US" sz="1600" baseline="30000" dirty="0">
                <a:solidFill>
                  <a:prstClr val="black"/>
                </a:solidFill>
              </a:rPr>
              <a:t>2</a:t>
            </a:r>
            <a:endParaRPr lang="en-US" sz="1600" dirty="0">
              <a:solidFill>
                <a:prstClr val="black"/>
              </a:solidFill>
            </a:endParaRPr>
          </a:p>
          <a:p>
            <a:pPr algn="ctr">
              <a:spcAft>
                <a:spcPts val="1200"/>
              </a:spcAft>
            </a:pPr>
            <a:r>
              <a:rPr lang="en-US" sz="1600" dirty="0">
                <a:solidFill>
                  <a:prstClr val="black"/>
                </a:solidFill>
              </a:rPr>
              <a:t>TTC &amp; 40MHz I</a:t>
            </a:r>
            <a:r>
              <a:rPr lang="en-US" sz="1600" baseline="30000" dirty="0">
                <a:solidFill>
                  <a:prstClr val="black"/>
                </a:solidFill>
              </a:rPr>
              <a:t>2</a:t>
            </a:r>
            <a:r>
              <a:rPr lang="en-US" sz="1600" dirty="0">
                <a:solidFill>
                  <a:prstClr val="black"/>
                </a:solidFill>
              </a:rPr>
              <a:t>C</a:t>
            </a:r>
          </a:p>
        </p:txBody>
      </p:sp>
      <p:sp>
        <p:nvSpPr>
          <p:cNvPr id="9" name="TextBox 10"/>
          <p:cNvSpPr txBox="1">
            <a:spLocks noChangeArrowheads="1"/>
          </p:cNvSpPr>
          <p:nvPr/>
        </p:nvSpPr>
        <p:spPr bwMode="auto">
          <a:xfrm>
            <a:off x="5999373" y="806441"/>
            <a:ext cx="3124200" cy="5539978"/>
          </a:xfrm>
          <a:prstGeom prst="rect">
            <a:avLst/>
          </a:prstGeom>
          <a:noFill/>
          <a:ln w="9525">
            <a:noFill/>
            <a:miter lim="800000"/>
            <a:headEnd/>
            <a:tailEnd/>
          </a:ln>
        </p:spPr>
        <p:txBody>
          <a:bodyPr>
            <a:spAutoFit/>
          </a:bodyPr>
          <a:lstStyle/>
          <a:p>
            <a:pPr algn="ctr">
              <a:spcAft>
                <a:spcPts val="1200"/>
              </a:spcAft>
            </a:pPr>
            <a:r>
              <a:rPr lang="en-US" sz="1600" b="1" i="1" u="sng" dirty="0">
                <a:solidFill>
                  <a:srgbClr val="CC0000"/>
                </a:solidFill>
              </a:rPr>
              <a:t>Upgrade</a:t>
            </a:r>
            <a:endParaRPr lang="en-US" sz="1600" dirty="0">
              <a:solidFill>
                <a:srgbClr val="CC0000"/>
              </a:solidFill>
            </a:endParaRPr>
          </a:p>
          <a:p>
            <a:pPr algn="ctr">
              <a:spcAft>
                <a:spcPts val="1200"/>
              </a:spcAft>
            </a:pPr>
            <a:r>
              <a:rPr lang="en-US" sz="1600" b="1" dirty="0">
                <a:solidFill>
                  <a:srgbClr val="CC0000"/>
                </a:solidFill>
              </a:rPr>
              <a:t>4</a:t>
            </a:r>
          </a:p>
          <a:p>
            <a:pPr algn="ctr">
              <a:spcAft>
                <a:spcPts val="1200"/>
              </a:spcAft>
            </a:pPr>
            <a:r>
              <a:rPr lang="en-US" sz="1600" dirty="0">
                <a:solidFill>
                  <a:srgbClr val="CC0000"/>
                </a:solidFill>
              </a:rPr>
              <a:t>        22.5 mm  (LS1)</a:t>
            </a:r>
          </a:p>
          <a:p>
            <a:pPr algn="ctr">
              <a:spcAft>
                <a:spcPts val="1200"/>
              </a:spcAft>
            </a:pPr>
            <a:r>
              <a:rPr lang="en-US" sz="1600" dirty="0" smtClean="0">
                <a:solidFill>
                  <a:srgbClr val="CC0000"/>
                </a:solidFill>
              </a:rPr>
              <a:t>4.5 (2.95) cm</a:t>
            </a:r>
            <a:endParaRPr lang="en-US" sz="1600" dirty="0">
              <a:solidFill>
                <a:srgbClr val="CC0000"/>
              </a:solidFill>
            </a:endParaRPr>
          </a:p>
          <a:p>
            <a:pPr algn="ctr">
              <a:spcAft>
                <a:spcPts val="1200"/>
              </a:spcAft>
            </a:pPr>
            <a:r>
              <a:rPr lang="en-US" sz="1600" dirty="0" smtClean="0">
                <a:solidFill>
                  <a:srgbClr val="CC0000"/>
                </a:solidFill>
              </a:rPr>
              <a:t>16.1 (16.0) cm</a:t>
            </a:r>
            <a:endParaRPr lang="en-US" sz="1600" dirty="0">
              <a:solidFill>
                <a:srgbClr val="CC0000"/>
              </a:solidFill>
            </a:endParaRPr>
          </a:p>
          <a:p>
            <a:pPr algn="ctr">
              <a:spcAft>
                <a:spcPts val="1200"/>
              </a:spcAft>
            </a:pPr>
            <a:r>
              <a:rPr lang="en-US" sz="1600" dirty="0">
                <a:solidFill>
                  <a:srgbClr val="000000"/>
                </a:solidFill>
              </a:rPr>
              <a:t>100</a:t>
            </a:r>
            <a:r>
              <a:rPr lang="en-US" sz="1600" dirty="0">
                <a:solidFill>
                  <a:srgbClr val="000000"/>
                </a:solidFill>
                <a:latin typeface="Symbol" charset="2"/>
              </a:rPr>
              <a:t>m</a:t>
            </a:r>
            <a:r>
              <a:rPr lang="en-US" sz="1600" dirty="0">
                <a:solidFill>
                  <a:srgbClr val="000000"/>
                </a:solidFill>
              </a:rPr>
              <a:t>  x 150</a:t>
            </a:r>
            <a:r>
              <a:rPr lang="en-US" sz="1600" dirty="0">
                <a:solidFill>
                  <a:srgbClr val="000000"/>
                </a:solidFill>
                <a:latin typeface="Symbol" charset="2"/>
              </a:rPr>
              <a:t>m</a:t>
            </a:r>
          </a:p>
          <a:p>
            <a:pPr algn="ctr">
              <a:spcAft>
                <a:spcPts val="1200"/>
              </a:spcAft>
            </a:pPr>
            <a:r>
              <a:rPr lang="en-US" sz="1600" dirty="0">
                <a:solidFill>
                  <a:srgbClr val="CC0000"/>
                </a:solidFill>
              </a:rPr>
              <a:t>1800 e</a:t>
            </a:r>
          </a:p>
          <a:p>
            <a:pPr algn="ctr">
              <a:spcAft>
                <a:spcPts val="1200"/>
              </a:spcAft>
            </a:pPr>
            <a:r>
              <a:rPr lang="en-US" sz="1600" dirty="0">
                <a:solidFill>
                  <a:srgbClr val="CC0000"/>
                </a:solidFill>
              </a:rPr>
              <a:t>          </a:t>
            </a:r>
            <a:r>
              <a:rPr lang="en-US" sz="1600" dirty="0">
                <a:solidFill>
                  <a:srgbClr val="000000"/>
                </a:solidFill>
              </a:rPr>
              <a:t>13</a:t>
            </a:r>
            <a:r>
              <a:rPr lang="en-US" sz="1600" dirty="0">
                <a:solidFill>
                  <a:srgbClr val="000000"/>
                </a:solidFill>
                <a:latin typeface="Symbol" charset="2"/>
              </a:rPr>
              <a:t>m</a:t>
            </a:r>
            <a:r>
              <a:rPr lang="en-US" sz="1600" dirty="0">
                <a:solidFill>
                  <a:srgbClr val="000000"/>
                </a:solidFill>
              </a:rPr>
              <a:t> x 25</a:t>
            </a:r>
            <a:r>
              <a:rPr lang="en-US" sz="1600" dirty="0">
                <a:solidFill>
                  <a:srgbClr val="000000"/>
                </a:solidFill>
                <a:latin typeface="Symbol" charset="2"/>
              </a:rPr>
              <a:t>m </a:t>
            </a:r>
            <a:r>
              <a:rPr lang="en-US" sz="1600" dirty="0">
                <a:solidFill>
                  <a:srgbClr val="CC0000"/>
                </a:solidFill>
                <a:latin typeface="Symbol" charset="2"/>
              </a:rPr>
              <a:t>(</a:t>
            </a:r>
            <a:r>
              <a:rPr lang="en-US" sz="1600" dirty="0">
                <a:solidFill>
                  <a:srgbClr val="CC0000"/>
                </a:solidFill>
                <a:cs typeface="Helvetica" charset="0"/>
              </a:rPr>
              <a:t>or better)</a:t>
            </a:r>
            <a:r>
              <a:rPr lang="en-US" sz="1600" dirty="0">
                <a:solidFill>
                  <a:srgbClr val="CC0000"/>
                </a:solidFill>
                <a:latin typeface="Symbol" charset="2"/>
              </a:rPr>
              <a:t> </a:t>
            </a:r>
          </a:p>
          <a:p>
            <a:pPr algn="ctr">
              <a:spcAft>
                <a:spcPts val="1200"/>
              </a:spcAft>
            </a:pPr>
            <a:r>
              <a:rPr lang="en-US" sz="1600" dirty="0">
                <a:solidFill>
                  <a:srgbClr val="CC0000"/>
                </a:solidFill>
              </a:rPr>
              <a:t>CO</a:t>
            </a:r>
            <a:r>
              <a:rPr lang="en-US" sz="1600" baseline="-25000" dirty="0">
                <a:solidFill>
                  <a:srgbClr val="CC0000"/>
                </a:solidFill>
              </a:rPr>
              <a:t>2</a:t>
            </a:r>
            <a:r>
              <a:rPr lang="en-US" sz="1600" dirty="0">
                <a:solidFill>
                  <a:srgbClr val="CC0000"/>
                </a:solidFill>
              </a:rPr>
              <a:t> (biphase)</a:t>
            </a:r>
          </a:p>
          <a:p>
            <a:pPr algn="ctr">
              <a:spcAft>
                <a:spcPts val="1200"/>
              </a:spcAft>
            </a:pPr>
            <a:r>
              <a:rPr lang="en-US" sz="1600" dirty="0">
                <a:solidFill>
                  <a:srgbClr val="CC0000"/>
                </a:solidFill>
              </a:rPr>
              <a:t>5.5%</a:t>
            </a:r>
          </a:p>
          <a:p>
            <a:pPr algn="ctr">
              <a:spcAft>
                <a:spcPts val="1200"/>
              </a:spcAft>
            </a:pPr>
            <a:r>
              <a:rPr lang="en-US" sz="1600" dirty="0">
                <a:solidFill>
                  <a:srgbClr val="CC0000"/>
                </a:solidFill>
              </a:rPr>
              <a:t>20%</a:t>
            </a:r>
          </a:p>
          <a:p>
            <a:pPr algn="ctr">
              <a:spcAft>
                <a:spcPts val="1200"/>
              </a:spcAft>
            </a:pPr>
            <a:r>
              <a:rPr lang="en-US" sz="1600" dirty="0">
                <a:solidFill>
                  <a:srgbClr val="CC0000"/>
                </a:solidFill>
              </a:rPr>
              <a:t>400Mb/sec (digital)</a:t>
            </a:r>
          </a:p>
          <a:p>
            <a:pPr algn="ctr">
              <a:spcAft>
                <a:spcPts val="1200"/>
              </a:spcAft>
            </a:pPr>
            <a:r>
              <a:rPr lang="en-US" sz="1600" dirty="0" smtClean="0">
                <a:solidFill>
                  <a:srgbClr val="CC0000"/>
                </a:solidFill>
              </a:rPr>
              <a:t>~1.6% @ 150 MHz/cm</a:t>
            </a:r>
            <a:r>
              <a:rPr lang="en-US" sz="1600" baseline="30000" dirty="0" smtClean="0">
                <a:solidFill>
                  <a:srgbClr val="CC0000"/>
                </a:solidFill>
              </a:rPr>
              <a:t>2</a:t>
            </a:r>
            <a:endParaRPr lang="en-US" sz="1600" baseline="30000" dirty="0">
              <a:solidFill>
                <a:srgbClr val="CC0000"/>
              </a:solidFill>
            </a:endParaRPr>
          </a:p>
          <a:p>
            <a:pPr algn="ctr">
              <a:spcAft>
                <a:spcPts val="1200"/>
              </a:spcAft>
            </a:pPr>
            <a:r>
              <a:rPr lang="en-US" sz="1600" dirty="0">
                <a:solidFill>
                  <a:srgbClr val="CC0000"/>
                </a:solidFill>
              </a:rPr>
              <a:t> </a:t>
            </a:r>
            <a:r>
              <a:rPr lang="en-US" sz="1600" dirty="0">
                <a:solidFill>
                  <a:srgbClr val="000000"/>
                </a:solidFill>
              </a:rPr>
              <a:t> TTC &amp; 40MHz I</a:t>
            </a:r>
            <a:r>
              <a:rPr lang="en-US" sz="1600" baseline="30000" dirty="0">
                <a:solidFill>
                  <a:srgbClr val="000000"/>
                </a:solidFill>
              </a:rPr>
              <a:t>2</a:t>
            </a:r>
            <a:r>
              <a:rPr lang="en-US" sz="1600" dirty="0">
                <a:solidFill>
                  <a:srgbClr val="000000"/>
                </a:solidFill>
              </a:rPr>
              <a:t>C</a:t>
            </a:r>
          </a:p>
        </p:txBody>
      </p:sp>
      <p:sp>
        <p:nvSpPr>
          <p:cNvPr id="10" name="TextBox 9"/>
          <p:cNvSpPr txBox="1"/>
          <p:nvPr/>
        </p:nvSpPr>
        <p:spPr>
          <a:xfrm>
            <a:off x="6194988" y="5747658"/>
            <a:ext cx="2381614" cy="307777"/>
          </a:xfrm>
          <a:prstGeom prst="rect">
            <a:avLst/>
          </a:prstGeom>
          <a:noFill/>
        </p:spPr>
        <p:txBody>
          <a:bodyPr wrap="none" rtlCol="0">
            <a:spAutoFit/>
          </a:bodyPr>
          <a:lstStyle/>
          <a:p>
            <a:r>
              <a:rPr lang="en-US" sz="1400" dirty="0" smtClean="0">
                <a:solidFill>
                  <a:prstClr val="black"/>
                </a:solidFill>
              </a:rPr>
              <a:t>Layer 1: ~3% @ 580 MHz/cm</a:t>
            </a:r>
            <a:r>
              <a:rPr lang="en-US" sz="1400" baseline="30000" dirty="0" smtClean="0">
                <a:solidFill>
                  <a:prstClr val="black"/>
                </a:solidFill>
              </a:rPr>
              <a:t>2 </a:t>
            </a:r>
            <a:endParaRPr lang="en-US" sz="1400" baseline="30000" dirty="0">
              <a:solidFill>
                <a:prstClr val="black"/>
              </a:solidFill>
            </a:endParaRPr>
          </a:p>
        </p:txBody>
      </p:sp>
      <p:sp>
        <p:nvSpPr>
          <p:cNvPr id="12" name="Rectangle 11"/>
          <p:cNvSpPr/>
          <p:nvPr/>
        </p:nvSpPr>
        <p:spPr>
          <a:xfrm>
            <a:off x="10510" y="1145629"/>
            <a:ext cx="3783724" cy="399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3 out of 4 is more robust for efficiency</a:t>
            </a:r>
            <a:endParaRPr lang="en-US" dirty="0">
              <a:solidFill>
                <a:prstClr val="white"/>
              </a:solidFill>
            </a:endParaRPr>
          </a:p>
        </p:txBody>
      </p:sp>
      <p:sp>
        <p:nvSpPr>
          <p:cNvPr id="13" name="Rectangle 12"/>
          <p:cNvSpPr/>
          <p:nvPr/>
        </p:nvSpPr>
        <p:spPr>
          <a:xfrm>
            <a:off x="5259" y="1560779"/>
            <a:ext cx="4282963" cy="75148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Space point closer to IP, better resolution</a:t>
            </a:r>
            <a:endParaRPr lang="en-US" dirty="0">
              <a:solidFill>
                <a:prstClr val="white"/>
              </a:solidFill>
            </a:endParaRPr>
          </a:p>
        </p:txBody>
      </p:sp>
      <p:sp>
        <p:nvSpPr>
          <p:cNvPr id="14" name="Rectangle 13"/>
          <p:cNvSpPr/>
          <p:nvPr/>
        </p:nvSpPr>
        <p:spPr>
          <a:xfrm>
            <a:off x="0" y="2312262"/>
            <a:ext cx="4529959" cy="399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Better P res, tracks spread out, can help strips</a:t>
            </a:r>
            <a:endParaRPr lang="en-US" dirty="0">
              <a:solidFill>
                <a:prstClr val="white"/>
              </a:solidFill>
            </a:endParaRPr>
          </a:p>
        </p:txBody>
      </p:sp>
      <p:sp>
        <p:nvSpPr>
          <p:cNvPr id="15" name="Rectangle 14"/>
          <p:cNvSpPr/>
          <p:nvPr/>
        </p:nvSpPr>
        <p:spPr>
          <a:xfrm>
            <a:off x="-5250" y="3126792"/>
            <a:ext cx="4529959" cy="399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More radiation tolerant (less PH needed)</a:t>
            </a:r>
            <a:endParaRPr lang="en-US" dirty="0">
              <a:solidFill>
                <a:prstClr val="white"/>
              </a:solidFill>
            </a:endParaRPr>
          </a:p>
        </p:txBody>
      </p:sp>
      <p:sp>
        <p:nvSpPr>
          <p:cNvPr id="16" name="Rectangle 15"/>
          <p:cNvSpPr/>
          <p:nvPr/>
        </p:nvSpPr>
        <p:spPr>
          <a:xfrm>
            <a:off x="-5249" y="3941335"/>
            <a:ext cx="3799484" cy="399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~1/2 Material savings</a:t>
            </a:r>
            <a:endParaRPr lang="en-US" dirty="0">
              <a:solidFill>
                <a:prstClr val="white"/>
              </a:solidFill>
            </a:endParaRPr>
          </a:p>
        </p:txBody>
      </p:sp>
      <p:sp>
        <p:nvSpPr>
          <p:cNvPr id="17" name="Bent Arrow 16"/>
          <p:cNvSpPr/>
          <p:nvPr/>
        </p:nvSpPr>
        <p:spPr>
          <a:xfrm flipV="1">
            <a:off x="3615559" y="4361818"/>
            <a:ext cx="909150" cy="504472"/>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black"/>
              </a:solidFill>
            </a:endParaRPr>
          </a:p>
        </p:txBody>
      </p:sp>
      <p:sp>
        <p:nvSpPr>
          <p:cNvPr id="18" name="Rectangle 17"/>
          <p:cNvSpPr/>
          <p:nvPr/>
        </p:nvSpPr>
        <p:spPr>
          <a:xfrm>
            <a:off x="11" y="5118442"/>
            <a:ext cx="3478914" cy="399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2 x Readout Bandwidth</a:t>
            </a:r>
            <a:endParaRPr lang="en-US" dirty="0">
              <a:solidFill>
                <a:prstClr val="white"/>
              </a:solidFill>
            </a:endParaRPr>
          </a:p>
        </p:txBody>
      </p:sp>
      <p:sp>
        <p:nvSpPr>
          <p:cNvPr id="19" name="Rectangle 18"/>
          <p:cNvSpPr/>
          <p:nvPr/>
        </p:nvSpPr>
        <p:spPr>
          <a:xfrm>
            <a:off x="-5240" y="5544102"/>
            <a:ext cx="4054953" cy="399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Less loss at higher L, Trigger (Bx spacing)</a:t>
            </a:r>
            <a:endParaRPr lang="en-US" dirty="0">
              <a:solidFill>
                <a:prstClr val="white"/>
              </a:solidFill>
            </a:endParaRPr>
          </a:p>
        </p:txBody>
      </p:sp>
      <p:sp>
        <p:nvSpPr>
          <p:cNvPr id="20" name="Rectangle 19"/>
          <p:cNvSpPr/>
          <p:nvPr/>
        </p:nvSpPr>
        <p:spPr>
          <a:xfrm>
            <a:off x="-10490" y="5959252"/>
            <a:ext cx="4054953" cy="3993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Take advantage of working system</a:t>
            </a:r>
            <a:endParaRPr lang="en-US" dirty="0">
              <a:solidFill>
                <a:prstClr val="white"/>
              </a:solidFill>
            </a:endParaRPr>
          </a:p>
        </p:txBody>
      </p:sp>
      <p:sp>
        <p:nvSpPr>
          <p:cNvPr id="21" name="Left Brace 20"/>
          <p:cNvSpPr/>
          <p:nvPr/>
        </p:nvSpPr>
        <p:spPr>
          <a:xfrm>
            <a:off x="4624549" y="4361818"/>
            <a:ext cx="325820" cy="75662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prstClr val="black"/>
              </a:solidFill>
            </a:endParaRPr>
          </a:p>
        </p:txBody>
      </p:sp>
      <p:sp>
        <p:nvSpPr>
          <p:cNvPr id="22" name="TextBox 21"/>
          <p:cNvSpPr txBox="1"/>
          <p:nvPr/>
        </p:nvSpPr>
        <p:spPr>
          <a:xfrm>
            <a:off x="6534697" y="2599812"/>
            <a:ext cx="2098331" cy="307777"/>
          </a:xfrm>
          <a:prstGeom prst="rect">
            <a:avLst/>
          </a:prstGeom>
          <a:noFill/>
        </p:spPr>
        <p:txBody>
          <a:bodyPr wrap="none" rtlCol="0">
            <a:spAutoFit/>
          </a:bodyPr>
          <a:lstStyle/>
          <a:p>
            <a:r>
              <a:rPr lang="en-US" sz="1400" dirty="0" smtClean="0">
                <a:solidFill>
                  <a:prstClr val="black"/>
                </a:solidFill>
              </a:rPr>
              <a:t>(</a:t>
            </a:r>
            <a:r>
              <a:rPr lang="en-US" sz="1400" dirty="0">
                <a:solidFill>
                  <a:prstClr val="black"/>
                </a:solidFill>
              </a:rPr>
              <a:t>O</a:t>
            </a:r>
            <a:r>
              <a:rPr lang="en-US" sz="1400" dirty="0" smtClean="0">
                <a:solidFill>
                  <a:prstClr val="black"/>
                </a:solidFill>
              </a:rPr>
              <a:t>uter disk @ minimum z)</a:t>
            </a:r>
            <a:endParaRPr lang="en-US" sz="1400" dirty="0">
              <a:solidFill>
                <a:prstClr val="black"/>
              </a:solidFill>
            </a:endParaRPr>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904304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55</a:t>
            </a:fld>
            <a:endParaRPr lang="en-US" dirty="0"/>
          </a:p>
        </p:txBody>
      </p:sp>
      <p:sp>
        <p:nvSpPr>
          <p:cNvPr id="6" name="Title 5"/>
          <p:cNvSpPr>
            <a:spLocks noGrp="1"/>
          </p:cNvSpPr>
          <p:nvPr>
            <p:ph type="title"/>
          </p:nvPr>
        </p:nvSpPr>
        <p:spPr/>
        <p:txBody>
          <a:bodyPr/>
          <a:lstStyle/>
          <a:p>
            <a:r>
              <a:rPr lang="en-US" dirty="0" smtClean="0"/>
              <a:t>FPIX Upgrade Summary</a:t>
            </a:r>
            <a:endParaRPr lang="en-US" dirty="0"/>
          </a:p>
        </p:txBody>
      </p:sp>
      <p:pic>
        <p:nvPicPr>
          <p:cNvPr id="2050" name="Picture 2"/>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rcRect/>
          <a:stretch>
            <a:fillRect/>
          </a:stretch>
        </p:blipFill>
        <p:spPr bwMode="auto">
          <a:xfrm>
            <a:off x="1031720" y="1046152"/>
            <a:ext cx="7278178" cy="5323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490748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56</a:t>
            </a:fld>
            <a:endParaRPr lang="en-US" dirty="0"/>
          </a:p>
        </p:txBody>
      </p:sp>
      <p:sp>
        <p:nvSpPr>
          <p:cNvPr id="6" name="Title 5"/>
          <p:cNvSpPr>
            <a:spLocks noGrp="1"/>
          </p:cNvSpPr>
          <p:nvPr>
            <p:ph type="title"/>
          </p:nvPr>
        </p:nvSpPr>
        <p:spPr/>
        <p:txBody>
          <a:bodyPr/>
          <a:lstStyle/>
          <a:p>
            <a:r>
              <a:rPr lang="en-US" dirty="0" smtClean="0"/>
              <a:t>Background Material - Cylinders</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433762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266702" y="1096219"/>
            <a:ext cx="3951360"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Sensitivity Check on Trough Layup</a:t>
            </a:r>
            <a:endParaRPr lang="en-US" b="1" dirty="0" smtClean="0"/>
          </a:p>
        </p:txBody>
      </p:sp>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15" name="Slide Number Placeholder 5"/>
          <p:cNvSpPr>
            <a:spLocks noGrp="1"/>
          </p:cNvSpPr>
          <p:nvPr>
            <p:ph type="sldNum" sz="quarter" idx="12"/>
          </p:nvPr>
        </p:nvSpPr>
        <p:spPr>
          <a:xfrm>
            <a:off x="6553200" y="6356350"/>
            <a:ext cx="2133600" cy="365125"/>
          </a:xfrm>
        </p:spPr>
        <p:txBody>
          <a:bodyPr/>
          <a:lstStyle/>
          <a:p>
            <a:fld id="{F313A560-B9C9-4D23-A1E4-CFF30459313D}" type="slidenum">
              <a:rPr lang="en-US" smtClean="0"/>
              <a:pPr/>
              <a:t>57</a:t>
            </a:fld>
            <a:endParaRPr lang="en-US" dirty="0"/>
          </a:p>
        </p:txBody>
      </p:sp>
      <p:pic>
        <p:nvPicPr>
          <p:cNvPr id="17" name="Picture 16" descr="a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40645" y="2644159"/>
            <a:ext cx="2497729" cy="3774449"/>
          </a:xfrm>
          <a:prstGeom prst="rect">
            <a:avLst/>
          </a:prstGeom>
        </p:spPr>
      </p:pic>
      <p:pic>
        <p:nvPicPr>
          <p:cNvPr id="19" name="Picture 18" descr="a2.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62400" y="2934735"/>
            <a:ext cx="1905000" cy="3483873"/>
          </a:xfrm>
          <a:prstGeom prst="rect">
            <a:avLst/>
          </a:prstGeom>
        </p:spPr>
      </p:pic>
      <p:pic>
        <p:nvPicPr>
          <p:cNvPr id="22" name="Picture 21" descr="a3.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19200" y="3376715"/>
            <a:ext cx="2200275" cy="2338285"/>
          </a:xfrm>
          <a:prstGeom prst="rect">
            <a:avLst/>
          </a:prstGeom>
        </p:spPr>
      </p:pic>
      <p:graphicFrame>
        <p:nvGraphicFramePr>
          <p:cNvPr id="24" name="Table 23"/>
          <p:cNvGraphicFramePr>
            <a:graphicFrameLocks noGrp="1"/>
          </p:cNvGraphicFramePr>
          <p:nvPr>
            <p:extLst>
              <p:ext uri="{D42A27DB-BD31-4B8C-83A1-F6EECF244321}">
                <p14:modId xmlns:p14="http://schemas.microsoft.com/office/powerpoint/2010/main" val="1189792604"/>
              </p:ext>
            </p:extLst>
          </p:nvPr>
        </p:nvGraphicFramePr>
        <p:xfrm>
          <a:off x="261387" y="1420454"/>
          <a:ext cx="8150931" cy="1455613"/>
        </p:xfrm>
        <a:graphic>
          <a:graphicData uri="http://schemas.openxmlformats.org/drawingml/2006/table">
            <a:tbl>
              <a:tblPr/>
              <a:tblGrid>
                <a:gridCol w="4077745"/>
                <a:gridCol w="556118"/>
                <a:gridCol w="803907"/>
                <a:gridCol w="904387"/>
                <a:gridCol w="904387"/>
                <a:gridCol w="904387"/>
              </a:tblGrid>
              <a:tr h="254554">
                <a:tc>
                  <a:txBody>
                    <a:bodyPr/>
                    <a:lstStyle/>
                    <a:p>
                      <a:pPr algn="ctr" fontAlgn="b"/>
                      <a:r>
                        <a:rPr lang="en-US" sz="1000" b="0" i="0" u="none" strike="noStrike" dirty="0">
                          <a:latin typeface="Arial"/>
                        </a:rPr>
                        <a:t>Trough Layup, Moduli, Thickness &amp; Results</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GPa</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Trough T, mm</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Rib Sp T, mm</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Disp top , mm</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Disp max, mm</a:t>
                      </a:r>
                    </a:p>
                  </a:txBody>
                  <a:tcPr marL="6421" marR="6421" marT="6421" marB="0" anchor="b">
                    <a:lnL>
                      <a:noFill/>
                    </a:lnL>
                    <a:lnR>
                      <a:noFill/>
                    </a:lnR>
                    <a:lnT>
                      <a:noFill/>
                    </a:lnT>
                    <a:lnB>
                      <a:noFill/>
                    </a:lnB>
                  </a:tcPr>
                </a:tc>
              </a:tr>
              <a:tr h="130929">
                <a:tc>
                  <a:txBody>
                    <a:bodyPr/>
                    <a:lstStyle/>
                    <a:p>
                      <a:pPr algn="l" fontAlgn="b"/>
                      <a:r>
                        <a:rPr lang="en-US" sz="1000" b="0" i="0" u="none" strike="noStrike" dirty="0">
                          <a:latin typeface="Arial"/>
                        </a:rPr>
                        <a:t>Trough, Ex/Ey, (K13D2U  0</a:t>
                      </a:r>
                      <a:r>
                        <a:rPr lang="en-US" sz="1000" b="0" i="0" u="none" strike="noStrike" baseline="30000" dirty="0">
                          <a:latin typeface="Arial"/>
                        </a:rPr>
                        <a:t>o</a:t>
                      </a:r>
                      <a:r>
                        <a:rPr lang="en-US" sz="1000" b="0" i="0" u="none" strike="noStrike" dirty="0">
                          <a:latin typeface="Arial"/>
                        </a:rPr>
                        <a:t>, M46J, +90</a:t>
                      </a:r>
                      <a:r>
                        <a:rPr lang="en-US" sz="1000" b="0" i="0" u="none" strike="noStrike" baseline="30000" dirty="0">
                          <a:latin typeface="Arial"/>
                        </a:rPr>
                        <a:t>o</a:t>
                      </a:r>
                      <a:r>
                        <a:rPr lang="en-US" sz="1000" b="0" i="0" u="none" strike="noStrike" dirty="0">
                          <a:latin typeface="Arial"/>
                        </a:rPr>
                        <a:t>)X6, 12 plies</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238/157</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0.91</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0.72</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0.0579</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0.1030</a:t>
                      </a:r>
                    </a:p>
                  </a:txBody>
                  <a:tcPr marL="6421" marR="6421" marT="6421" marB="0" anchor="b">
                    <a:lnL>
                      <a:noFill/>
                    </a:lnL>
                    <a:lnR>
                      <a:noFill/>
                    </a:lnR>
                    <a:lnT>
                      <a:noFill/>
                    </a:lnT>
                    <a:lnB>
                      <a:noFill/>
                    </a:lnB>
                  </a:tcPr>
                </a:tc>
              </a:tr>
              <a:tr h="130929">
                <a:tc>
                  <a:txBody>
                    <a:bodyPr/>
                    <a:lstStyle/>
                    <a:p>
                      <a:pPr algn="l" fontAlgn="b"/>
                      <a:r>
                        <a:rPr lang="en-US" sz="1000" b="0" i="0" u="none" strike="noStrike" dirty="0" smtClean="0">
                          <a:latin typeface="Arial"/>
                        </a:rPr>
                        <a:t> Trough</a:t>
                      </a:r>
                      <a:r>
                        <a:rPr lang="en-US" sz="1000" b="0" i="0" u="none" strike="noStrike" dirty="0">
                          <a:latin typeface="Arial"/>
                        </a:rPr>
                        <a:t>, Ex/Ey, (K13D2U  0</a:t>
                      </a:r>
                      <a:r>
                        <a:rPr lang="en-US" sz="1000" b="0" i="0" u="none" strike="noStrike" baseline="30000" dirty="0">
                          <a:latin typeface="Arial"/>
                        </a:rPr>
                        <a:t>o</a:t>
                      </a:r>
                      <a:r>
                        <a:rPr lang="en-US" sz="1000" b="0" i="0" u="none" strike="noStrike" dirty="0">
                          <a:latin typeface="Arial"/>
                        </a:rPr>
                        <a:t>, M46J, +/-60</a:t>
                      </a:r>
                      <a:r>
                        <a:rPr lang="en-US" sz="1000" b="0" i="0" u="none" strike="noStrike" baseline="30000" dirty="0">
                          <a:latin typeface="Arial"/>
                        </a:rPr>
                        <a:t>o</a:t>
                      </a:r>
                      <a:r>
                        <a:rPr lang="en-US" sz="1000" b="0" i="0" u="none" strike="noStrike" dirty="0">
                          <a:latin typeface="Arial"/>
                        </a:rPr>
                        <a:t>)X4, 12 plies</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155/107</a:t>
                      </a:r>
                    </a:p>
                  </a:txBody>
                  <a:tcPr marL="6421" marR="6421" marT="6421" marB="0" anchor="b">
                    <a:lnL>
                      <a:noFill/>
                    </a:lnL>
                    <a:lnR>
                      <a:noFill/>
                    </a:lnR>
                    <a:lnT>
                      <a:noFill/>
                    </a:lnT>
                    <a:lnB>
                      <a:noFill/>
                    </a:lnB>
                  </a:tcPr>
                </a:tc>
                <a:tc>
                  <a:txBody>
                    <a:bodyPr/>
                    <a:lstStyle/>
                    <a:p>
                      <a:pPr algn="ctr" fontAlgn="b"/>
                      <a:endParaRPr lang="en-US" sz="1000" b="0" i="0" u="none" strike="noStrike" dirty="0">
                        <a:latin typeface="Arial"/>
                      </a:endParaRPr>
                    </a:p>
                  </a:txBody>
                  <a:tcPr marL="6421" marR="6421" marT="6421" marB="0" anchor="b">
                    <a:lnL>
                      <a:noFill/>
                    </a:lnL>
                    <a:lnR>
                      <a:noFill/>
                    </a:lnR>
                    <a:lnT>
                      <a:noFill/>
                    </a:lnT>
                    <a:lnB>
                      <a:noFill/>
                    </a:lnB>
                  </a:tcPr>
                </a:tc>
                <a:tc>
                  <a:txBody>
                    <a:bodyPr/>
                    <a:lstStyle/>
                    <a:p>
                      <a:pPr algn="ctr" fontAlgn="b"/>
                      <a:endParaRPr lang="en-US" sz="1000" b="0" i="0" u="none" strike="noStrike" dirty="0">
                        <a:latin typeface="Arial"/>
                      </a:endParaRP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0.0640</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0.1060</a:t>
                      </a:r>
                    </a:p>
                  </a:txBody>
                  <a:tcPr marL="6421" marR="6421" marT="6421" marB="0" anchor="b">
                    <a:lnL>
                      <a:noFill/>
                    </a:lnL>
                    <a:lnR>
                      <a:noFill/>
                    </a:lnR>
                    <a:lnT>
                      <a:noFill/>
                    </a:lnT>
                    <a:lnB>
                      <a:noFill/>
                    </a:lnB>
                  </a:tcPr>
                </a:tc>
              </a:tr>
              <a:tr h="130929">
                <a:tc>
                  <a:txBody>
                    <a:bodyPr/>
                    <a:lstStyle/>
                    <a:p>
                      <a:pPr algn="l" fontAlgn="b"/>
                      <a:r>
                        <a:rPr lang="en-US" sz="1000" b="0" i="0" u="none" strike="noStrike" dirty="0">
                          <a:latin typeface="Arial"/>
                        </a:rPr>
                        <a:t>Trough, Ex/Ey, (K13D2U  0</a:t>
                      </a:r>
                      <a:r>
                        <a:rPr lang="en-US" sz="1000" b="0" i="0" u="none" strike="noStrike" baseline="30000" dirty="0">
                          <a:latin typeface="Arial"/>
                        </a:rPr>
                        <a:t>o</a:t>
                      </a:r>
                      <a:r>
                        <a:rPr lang="en-US" sz="1000" b="0" i="0" u="none" strike="noStrike" dirty="0">
                          <a:latin typeface="Arial"/>
                        </a:rPr>
                        <a:t>, M46J, +/-75</a:t>
                      </a:r>
                      <a:r>
                        <a:rPr lang="en-US" sz="1000" b="0" i="0" u="none" strike="noStrike" baseline="30000" dirty="0">
                          <a:latin typeface="Arial"/>
                        </a:rPr>
                        <a:t>o</a:t>
                      </a:r>
                      <a:r>
                        <a:rPr lang="en-US" sz="1000" b="0" i="0" u="none" strike="noStrike" dirty="0">
                          <a:latin typeface="Arial"/>
                        </a:rPr>
                        <a:t>)X4, 12 plies</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153/171</a:t>
                      </a:r>
                    </a:p>
                  </a:txBody>
                  <a:tcPr marL="6421" marR="6421" marT="6421" marB="0" anchor="b">
                    <a:lnL>
                      <a:noFill/>
                    </a:lnL>
                    <a:lnR>
                      <a:noFill/>
                    </a:lnR>
                    <a:lnT>
                      <a:noFill/>
                    </a:lnT>
                    <a:lnB>
                      <a:noFill/>
                    </a:lnB>
                  </a:tcPr>
                </a:tc>
                <a:tc>
                  <a:txBody>
                    <a:bodyPr/>
                    <a:lstStyle/>
                    <a:p>
                      <a:pPr algn="ctr" fontAlgn="b"/>
                      <a:endParaRPr lang="en-US" sz="1000" b="0" i="0" u="none" strike="noStrike" dirty="0">
                        <a:latin typeface="Arial"/>
                      </a:endParaRPr>
                    </a:p>
                  </a:txBody>
                  <a:tcPr marL="6421" marR="6421" marT="6421" marB="0" anchor="b">
                    <a:lnL>
                      <a:noFill/>
                    </a:lnL>
                    <a:lnR>
                      <a:noFill/>
                    </a:lnR>
                    <a:lnT>
                      <a:noFill/>
                    </a:lnT>
                    <a:lnB>
                      <a:noFill/>
                    </a:lnB>
                  </a:tcPr>
                </a:tc>
                <a:tc>
                  <a:txBody>
                    <a:bodyPr/>
                    <a:lstStyle/>
                    <a:p>
                      <a:pPr algn="ctr" fontAlgn="b"/>
                      <a:endParaRPr lang="en-US" sz="1000" b="0" i="0" u="none" strike="noStrike" dirty="0">
                        <a:latin typeface="Arial"/>
                      </a:endParaRP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0.0603</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0.1000</a:t>
                      </a:r>
                    </a:p>
                  </a:txBody>
                  <a:tcPr marL="6421" marR="6421" marT="6421" marB="0" anchor="b">
                    <a:lnL>
                      <a:noFill/>
                    </a:lnL>
                    <a:lnR>
                      <a:noFill/>
                    </a:lnR>
                    <a:lnT>
                      <a:noFill/>
                    </a:lnT>
                    <a:lnB>
                      <a:noFill/>
                    </a:lnB>
                  </a:tcPr>
                </a:tc>
              </a:tr>
              <a:tr h="130929">
                <a:tc>
                  <a:txBody>
                    <a:bodyPr/>
                    <a:lstStyle/>
                    <a:p>
                      <a:pPr algn="l" fontAlgn="b"/>
                      <a:r>
                        <a:rPr lang="en-US" sz="1000" b="0" i="0" u="none" strike="noStrike" dirty="0">
                          <a:latin typeface="Arial"/>
                        </a:rPr>
                        <a:t>Trough, Ex/Ey, (K13D2U  0</a:t>
                      </a:r>
                      <a:r>
                        <a:rPr lang="en-US" sz="1000" b="0" i="0" u="none" strike="noStrike" baseline="30000" dirty="0">
                          <a:latin typeface="Arial"/>
                        </a:rPr>
                        <a:t>o</a:t>
                      </a:r>
                      <a:r>
                        <a:rPr lang="en-US" sz="1000" b="0" i="0" u="none" strike="noStrike" dirty="0">
                          <a:latin typeface="Arial"/>
                        </a:rPr>
                        <a:t>, M46J, +/-90</a:t>
                      </a:r>
                      <a:r>
                        <a:rPr lang="en-US" sz="1000" b="0" i="0" u="none" strike="noStrike" baseline="30000" dirty="0">
                          <a:latin typeface="Arial"/>
                        </a:rPr>
                        <a:t>o</a:t>
                      </a:r>
                      <a:r>
                        <a:rPr lang="en-US" sz="1000" b="0" i="0" u="none" strike="noStrike" dirty="0">
                          <a:latin typeface="Arial"/>
                        </a:rPr>
                        <a:t>)X4, 12 plies</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153/196</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0.97</a:t>
                      </a:r>
                    </a:p>
                  </a:txBody>
                  <a:tcPr marL="6421" marR="6421" marT="6421" marB="0" anchor="b">
                    <a:lnL>
                      <a:noFill/>
                    </a:lnL>
                    <a:lnR>
                      <a:noFill/>
                    </a:lnR>
                    <a:lnT>
                      <a:noFill/>
                    </a:lnT>
                    <a:lnB>
                      <a:noFill/>
                    </a:lnB>
                  </a:tcPr>
                </a:tc>
                <a:tc>
                  <a:txBody>
                    <a:bodyPr/>
                    <a:lstStyle/>
                    <a:p>
                      <a:pPr algn="l" fontAlgn="b"/>
                      <a:endParaRPr lang="en-US" sz="1000" b="0" i="0" u="none" strike="noStrike" dirty="0">
                        <a:latin typeface="Arial"/>
                      </a:endParaRP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0.0584</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0.0990</a:t>
                      </a:r>
                    </a:p>
                  </a:txBody>
                  <a:tcPr marL="6421" marR="6421" marT="6421" marB="0" anchor="b">
                    <a:lnL>
                      <a:noFill/>
                    </a:lnL>
                    <a:lnR>
                      <a:noFill/>
                    </a:lnR>
                    <a:lnT>
                      <a:noFill/>
                    </a:lnT>
                    <a:lnB>
                      <a:noFill/>
                    </a:lnB>
                  </a:tcPr>
                </a:tc>
              </a:tr>
              <a:tr h="254554">
                <a:tc>
                  <a:txBody>
                    <a:bodyPr/>
                    <a:lstStyle/>
                    <a:p>
                      <a:pPr algn="l" fontAlgn="b"/>
                      <a:r>
                        <a:rPr lang="pl-PL" sz="1000" b="0" i="0" u="none" strike="noStrike" dirty="0" err="1">
                          <a:latin typeface="Arial"/>
                        </a:rPr>
                        <a:t>Trough</a:t>
                      </a:r>
                      <a:r>
                        <a:rPr lang="pl-PL" sz="1000" b="0" i="0" u="none" strike="noStrike" dirty="0">
                          <a:latin typeface="Arial"/>
                        </a:rPr>
                        <a:t>, Ex/</a:t>
                      </a:r>
                      <a:r>
                        <a:rPr lang="pl-PL" sz="1000" b="0" i="0" u="none" strike="noStrike" dirty="0" err="1">
                          <a:latin typeface="Arial"/>
                        </a:rPr>
                        <a:t>Ey</a:t>
                      </a:r>
                      <a:r>
                        <a:rPr lang="pl-PL" sz="1000" b="0" i="0" u="none" strike="noStrike" dirty="0">
                          <a:latin typeface="Arial"/>
                        </a:rPr>
                        <a:t>, (K13D2U  0</a:t>
                      </a:r>
                      <a:r>
                        <a:rPr lang="pl-PL" sz="1000" b="0" i="0" u="none" strike="noStrike" baseline="30000" dirty="0">
                          <a:latin typeface="Arial"/>
                        </a:rPr>
                        <a:t>o</a:t>
                      </a:r>
                      <a:r>
                        <a:rPr lang="pl-PL" sz="1000" b="0" i="0" u="none" strike="noStrike" dirty="0">
                          <a:latin typeface="Arial"/>
                        </a:rPr>
                        <a:t>, M46J, +90</a:t>
                      </a:r>
                      <a:r>
                        <a:rPr lang="pl-PL" sz="1000" b="0" i="0" u="none" strike="noStrike" baseline="30000" dirty="0">
                          <a:latin typeface="Arial"/>
                        </a:rPr>
                        <a:t>o</a:t>
                      </a:r>
                      <a:r>
                        <a:rPr lang="pl-PL" sz="1000" b="0" i="0" u="none" strike="noStrike" dirty="0">
                          <a:latin typeface="Arial"/>
                        </a:rPr>
                        <a:t>)X6, 1 extra K13D2U, 13 </a:t>
                      </a:r>
                      <a:r>
                        <a:rPr lang="pl-PL" sz="1000" b="0" i="0" u="none" strike="noStrike" dirty="0" err="1">
                          <a:latin typeface="Arial"/>
                        </a:rPr>
                        <a:t>plies</a:t>
                      </a:r>
                      <a:endParaRPr lang="pl-PL" sz="1000" b="0" i="0" u="none" strike="noStrike" dirty="0">
                        <a:latin typeface="Arial"/>
                      </a:endParaRP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259/147</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0.98</a:t>
                      </a:r>
                    </a:p>
                  </a:txBody>
                  <a:tcPr marL="6421" marR="6421" marT="6421" marB="0" anchor="b">
                    <a:lnL>
                      <a:noFill/>
                    </a:lnL>
                    <a:lnR>
                      <a:noFill/>
                    </a:lnR>
                    <a:lnT>
                      <a:noFill/>
                    </a:lnT>
                    <a:lnB>
                      <a:noFill/>
                    </a:lnB>
                  </a:tcPr>
                </a:tc>
                <a:tc>
                  <a:txBody>
                    <a:bodyPr/>
                    <a:lstStyle/>
                    <a:p>
                      <a:pPr algn="l" fontAlgn="b"/>
                      <a:endParaRPr lang="en-US" sz="1000" b="0" i="0" u="none" strike="noStrike" dirty="0">
                        <a:latin typeface="Arial"/>
                      </a:endParaRP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0.0541</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0.0945</a:t>
                      </a:r>
                    </a:p>
                  </a:txBody>
                  <a:tcPr marL="6421" marR="6421" marT="6421" marB="0" anchor="b">
                    <a:lnL>
                      <a:noFill/>
                    </a:lnL>
                    <a:lnR>
                      <a:noFill/>
                    </a:lnR>
                    <a:lnT>
                      <a:noFill/>
                    </a:lnT>
                    <a:lnB>
                      <a:noFill/>
                    </a:lnB>
                  </a:tcPr>
                </a:tc>
              </a:tr>
              <a:tr h="254554">
                <a:tc>
                  <a:txBody>
                    <a:bodyPr/>
                    <a:lstStyle/>
                    <a:p>
                      <a:pPr algn="l" fontAlgn="b"/>
                      <a:r>
                        <a:rPr lang="en-US" sz="1000" b="0" i="0" u="none" strike="noStrike" dirty="0">
                          <a:latin typeface="Arial"/>
                        </a:rPr>
                        <a:t>Trough, Ex/Ey, (K13D2U  0</a:t>
                      </a:r>
                      <a:r>
                        <a:rPr lang="en-US" sz="1000" b="0" i="0" u="none" strike="noStrike" baseline="30000" dirty="0">
                          <a:latin typeface="Arial"/>
                        </a:rPr>
                        <a:t>o</a:t>
                      </a:r>
                      <a:r>
                        <a:rPr lang="en-US" sz="1000" b="0" i="0" u="none" strike="noStrike" dirty="0">
                          <a:latin typeface="Arial"/>
                        </a:rPr>
                        <a:t>, M46J, +90</a:t>
                      </a:r>
                      <a:r>
                        <a:rPr lang="en-US" sz="1000" b="0" i="0" u="none" strike="noStrike" baseline="30000" dirty="0">
                          <a:latin typeface="Arial"/>
                        </a:rPr>
                        <a:t>o</a:t>
                      </a:r>
                      <a:r>
                        <a:rPr lang="en-US" sz="1000" b="0" i="0" u="none" strike="noStrike" dirty="0">
                          <a:latin typeface="Arial"/>
                        </a:rPr>
                        <a:t>)X6, 1 extra M46J, 13 plies</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217/166</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1.00</a:t>
                      </a:r>
                    </a:p>
                  </a:txBody>
                  <a:tcPr marL="6421" marR="6421" marT="6421" marB="0" anchor="b">
                    <a:lnL>
                      <a:noFill/>
                    </a:lnL>
                    <a:lnR>
                      <a:noFill/>
                    </a:lnR>
                    <a:lnT>
                      <a:noFill/>
                    </a:lnT>
                    <a:lnB>
                      <a:noFill/>
                    </a:lnB>
                  </a:tcPr>
                </a:tc>
                <a:tc>
                  <a:txBody>
                    <a:bodyPr/>
                    <a:lstStyle/>
                    <a:p>
                      <a:pPr algn="l" fontAlgn="b"/>
                      <a:endParaRPr lang="en-US" sz="1000" b="0" i="0" u="none" strike="noStrike" dirty="0">
                        <a:latin typeface="Arial"/>
                      </a:endParaRP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0.0548</a:t>
                      </a:r>
                    </a:p>
                  </a:txBody>
                  <a:tcPr marL="6421" marR="6421" marT="6421" marB="0" anchor="b">
                    <a:lnL>
                      <a:noFill/>
                    </a:lnL>
                    <a:lnR>
                      <a:noFill/>
                    </a:lnR>
                    <a:lnT>
                      <a:noFill/>
                    </a:lnT>
                    <a:lnB>
                      <a:noFill/>
                    </a:lnB>
                  </a:tcPr>
                </a:tc>
                <a:tc>
                  <a:txBody>
                    <a:bodyPr/>
                    <a:lstStyle/>
                    <a:p>
                      <a:pPr algn="ctr" fontAlgn="b"/>
                      <a:r>
                        <a:rPr lang="en-US" sz="1000" b="0" i="0" u="none" strike="noStrike" dirty="0">
                          <a:latin typeface="Arial"/>
                        </a:rPr>
                        <a:t>0.0924</a:t>
                      </a:r>
                    </a:p>
                  </a:txBody>
                  <a:tcPr marL="6421" marR="6421" marT="6421" marB="0" anchor="b">
                    <a:lnL>
                      <a:noFill/>
                    </a:lnL>
                    <a:lnR>
                      <a:noFill/>
                    </a:lnR>
                    <a:lnT>
                      <a:noFill/>
                    </a:lnT>
                    <a:lnB>
                      <a:noFill/>
                    </a:lnB>
                  </a:tcPr>
                </a:tc>
              </a:tr>
            </a:tbl>
          </a:graphicData>
        </a:graphic>
      </p:graphicFrame>
      <p:sp>
        <p:nvSpPr>
          <p:cNvPr id="10" name="Title 5"/>
          <p:cNvSpPr>
            <a:spLocks noGrp="1"/>
          </p:cNvSpPr>
          <p:nvPr>
            <p:ph type="title"/>
          </p:nvPr>
        </p:nvSpPr>
        <p:spPr>
          <a:xfrm>
            <a:off x="1917224" y="108159"/>
            <a:ext cx="5966118" cy="896515"/>
          </a:xfrm>
        </p:spPr>
        <p:txBody>
          <a:bodyPr>
            <a:normAutofit fontScale="90000"/>
          </a:bodyPr>
          <a:lstStyle/>
          <a:p>
            <a:r>
              <a:rPr lang="en-US" dirty="0" smtClean="0"/>
              <a:t>FPIX Mechanics – Displacement vs. </a:t>
            </a:r>
            <a:r>
              <a:rPr lang="en-US" dirty="0"/>
              <a:t>T</a:t>
            </a:r>
            <a:r>
              <a:rPr lang="en-US" dirty="0" smtClean="0"/>
              <a:t>rough Thickness</a:t>
            </a:r>
            <a:endParaRPr lang="en-US" dirty="0"/>
          </a:p>
        </p:txBody>
      </p:sp>
      <p:sp>
        <p:nvSpPr>
          <p:cNvPr id="4" name="Date Placeholder 3"/>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54033727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000" y="1247775"/>
            <a:ext cx="1658669" cy="1571625"/>
          </a:xfrm>
          <a:prstGeom prst="rect">
            <a:avLst/>
          </a:prstGeom>
        </p:spPr>
      </p:pic>
      <p:pic>
        <p:nvPicPr>
          <p:cNvPr id="6" name="Picture 5" descr="a2.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33600" y="898737"/>
            <a:ext cx="942975" cy="1506653"/>
          </a:xfrm>
          <a:prstGeom prst="rect">
            <a:avLst/>
          </a:prstGeom>
        </p:spPr>
      </p:pic>
      <p:pic>
        <p:nvPicPr>
          <p:cNvPr id="7" name="Picture 6" descr="a3.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48000" y="728990"/>
            <a:ext cx="1250830" cy="1657350"/>
          </a:xfrm>
          <a:prstGeom prst="rect">
            <a:avLst/>
          </a:prstGeom>
        </p:spPr>
      </p:pic>
      <p:sp>
        <p:nvSpPr>
          <p:cNvPr id="9" name="Rectangle 8"/>
          <p:cNvSpPr/>
          <p:nvPr/>
        </p:nvSpPr>
        <p:spPr>
          <a:xfrm>
            <a:off x="609600" y="2829580"/>
            <a:ext cx="902811" cy="261610"/>
          </a:xfrm>
          <a:prstGeom prst="rect">
            <a:avLst/>
          </a:prstGeom>
        </p:spPr>
        <p:txBody>
          <a:bodyPr wrap="none">
            <a:spAutoFit/>
          </a:bodyPr>
          <a:lstStyle/>
          <a:p>
            <a:r>
              <a:rPr lang="en-US" sz="1100" dirty="0" smtClean="0"/>
              <a:t>Trough (ID7)</a:t>
            </a:r>
            <a:endParaRPr lang="en-US" sz="1100" dirty="0"/>
          </a:p>
        </p:txBody>
      </p:sp>
      <p:sp>
        <p:nvSpPr>
          <p:cNvPr id="10" name="Rectangle 9"/>
          <p:cNvSpPr/>
          <p:nvPr/>
        </p:nvSpPr>
        <p:spPr>
          <a:xfrm>
            <a:off x="1986491" y="2829580"/>
            <a:ext cx="1061509" cy="261610"/>
          </a:xfrm>
          <a:prstGeom prst="rect">
            <a:avLst/>
          </a:prstGeom>
        </p:spPr>
        <p:txBody>
          <a:bodyPr wrap="none">
            <a:spAutoFit/>
          </a:bodyPr>
          <a:lstStyle/>
          <a:p>
            <a:r>
              <a:rPr lang="en-US" sz="1100" dirty="0" smtClean="0"/>
              <a:t>Rib and cf (ID9)</a:t>
            </a:r>
            <a:endParaRPr lang="en-US" sz="1100" dirty="0"/>
          </a:p>
        </p:txBody>
      </p:sp>
      <p:sp>
        <p:nvSpPr>
          <p:cNvPr id="11" name="Rectangle 10"/>
          <p:cNvSpPr/>
          <p:nvPr/>
        </p:nvSpPr>
        <p:spPr>
          <a:xfrm>
            <a:off x="3221607" y="2829580"/>
            <a:ext cx="893193" cy="261610"/>
          </a:xfrm>
          <a:prstGeom prst="rect">
            <a:avLst/>
          </a:prstGeom>
        </p:spPr>
        <p:txBody>
          <a:bodyPr wrap="none">
            <a:spAutoFit/>
          </a:bodyPr>
          <a:lstStyle/>
          <a:p>
            <a:r>
              <a:rPr lang="en-US" sz="1100" dirty="0" smtClean="0"/>
              <a:t>beam (ID10)</a:t>
            </a:r>
            <a:endParaRPr lang="en-US" sz="1100" dirty="0"/>
          </a:p>
        </p:txBody>
      </p:sp>
      <p:pic>
        <p:nvPicPr>
          <p:cNvPr id="12" name="Picture 11" descr="a1.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95800" y="728990"/>
            <a:ext cx="1421544" cy="2051750"/>
          </a:xfrm>
          <a:prstGeom prst="rect">
            <a:avLst/>
          </a:prstGeom>
        </p:spPr>
      </p:pic>
      <p:pic>
        <p:nvPicPr>
          <p:cNvPr id="13" name="Picture 12" descr="a2.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24600" y="728990"/>
            <a:ext cx="1177334" cy="2076450"/>
          </a:xfrm>
          <a:prstGeom prst="rect">
            <a:avLst/>
          </a:prstGeom>
        </p:spPr>
      </p:pic>
      <p:pic>
        <p:nvPicPr>
          <p:cNvPr id="14" name="Picture 13" descr="a3.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614875" y="667077"/>
            <a:ext cx="1071925" cy="1890713"/>
          </a:xfrm>
          <a:prstGeom prst="rect">
            <a:avLst/>
          </a:prstGeom>
        </p:spPr>
      </p:pic>
      <p:sp>
        <p:nvSpPr>
          <p:cNvPr id="15" name="Rectangle 14"/>
          <p:cNvSpPr/>
          <p:nvPr/>
        </p:nvSpPr>
        <p:spPr>
          <a:xfrm>
            <a:off x="4572000" y="2862590"/>
            <a:ext cx="1521570" cy="261610"/>
          </a:xfrm>
          <a:prstGeom prst="rect">
            <a:avLst/>
          </a:prstGeom>
        </p:spPr>
        <p:txBody>
          <a:bodyPr wrap="none">
            <a:spAutoFit/>
          </a:bodyPr>
          <a:lstStyle/>
          <a:p>
            <a:r>
              <a:rPr lang="en-US" sz="1100" dirty="0" smtClean="0"/>
              <a:t>CF &amp; trough  rear(ID14)</a:t>
            </a:r>
            <a:endParaRPr lang="en-US" sz="1100" dirty="0"/>
          </a:p>
        </p:txBody>
      </p:sp>
      <p:sp>
        <p:nvSpPr>
          <p:cNvPr id="16" name="Rectangle 15"/>
          <p:cNvSpPr/>
          <p:nvPr/>
        </p:nvSpPr>
        <p:spPr>
          <a:xfrm>
            <a:off x="6553200" y="2862590"/>
            <a:ext cx="1016625" cy="261610"/>
          </a:xfrm>
          <a:prstGeom prst="rect">
            <a:avLst/>
          </a:prstGeom>
        </p:spPr>
        <p:txBody>
          <a:bodyPr wrap="none">
            <a:spAutoFit/>
          </a:bodyPr>
          <a:lstStyle/>
          <a:p>
            <a:r>
              <a:rPr lang="en-US" sz="1100" dirty="0" smtClean="0"/>
              <a:t>Rib wall (ID37)</a:t>
            </a:r>
            <a:endParaRPr lang="en-US" sz="1100" dirty="0"/>
          </a:p>
        </p:txBody>
      </p:sp>
      <p:sp>
        <p:nvSpPr>
          <p:cNvPr id="17" name="Rectangle 16"/>
          <p:cNvSpPr/>
          <p:nvPr/>
        </p:nvSpPr>
        <p:spPr>
          <a:xfrm>
            <a:off x="7848600" y="2829580"/>
            <a:ext cx="912429" cy="261610"/>
          </a:xfrm>
          <a:prstGeom prst="rect">
            <a:avLst/>
          </a:prstGeom>
        </p:spPr>
        <p:txBody>
          <a:bodyPr wrap="none">
            <a:spAutoFit/>
          </a:bodyPr>
          <a:lstStyle/>
          <a:p>
            <a:r>
              <a:rPr lang="en-US" sz="1100" dirty="0" smtClean="0"/>
              <a:t>epoxy (ID48)</a:t>
            </a:r>
            <a:endParaRPr lang="en-US" sz="1100" dirty="0"/>
          </a:p>
        </p:txBody>
      </p:sp>
      <p:sp>
        <p:nvSpPr>
          <p:cNvPr id="18" name="TextBox 17"/>
          <p:cNvSpPr txBox="1"/>
          <p:nvPr/>
        </p:nvSpPr>
        <p:spPr>
          <a:xfrm>
            <a:off x="894196" y="855265"/>
            <a:ext cx="1236429" cy="369332"/>
          </a:xfrm>
          <a:prstGeom prst="rect">
            <a:avLst/>
          </a:prstGeom>
          <a:noFill/>
        </p:spPr>
        <p:txBody>
          <a:bodyPr wrap="none" rtlCol="0">
            <a:spAutoFit/>
          </a:bodyPr>
          <a:lstStyle/>
          <a:p>
            <a:r>
              <a:rPr lang="en-US" dirty="0" smtClean="0"/>
              <a:t>6 Materials</a:t>
            </a:r>
            <a:endParaRPr lang="en-US" dirty="0"/>
          </a:p>
        </p:txBody>
      </p:sp>
      <p:pic>
        <p:nvPicPr>
          <p:cNvPr id="19" name="Picture 18" descr="a3.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2400" y="4057650"/>
            <a:ext cx="1250830" cy="1657350"/>
          </a:xfrm>
          <a:prstGeom prst="rect">
            <a:avLst/>
          </a:prstGeom>
        </p:spPr>
      </p:pic>
      <p:pic>
        <p:nvPicPr>
          <p:cNvPr id="20" name="Picture 19" descr="a1.jp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676400" y="3574322"/>
            <a:ext cx="990600" cy="2283553"/>
          </a:xfrm>
          <a:prstGeom prst="rect">
            <a:avLst/>
          </a:prstGeom>
        </p:spPr>
      </p:pic>
      <p:sp>
        <p:nvSpPr>
          <p:cNvPr id="21" name="TextBox 20"/>
          <p:cNvSpPr txBox="1"/>
          <p:nvPr/>
        </p:nvSpPr>
        <p:spPr>
          <a:xfrm>
            <a:off x="260804" y="3320534"/>
            <a:ext cx="2469546" cy="369332"/>
          </a:xfrm>
          <a:prstGeom prst="rect">
            <a:avLst/>
          </a:prstGeom>
          <a:noFill/>
        </p:spPr>
        <p:txBody>
          <a:bodyPr wrap="none" rtlCol="0">
            <a:spAutoFit/>
          </a:bodyPr>
          <a:lstStyle/>
          <a:p>
            <a:r>
              <a:rPr lang="en-US" dirty="0" smtClean="0"/>
              <a:t>7 physical properties</a:t>
            </a:r>
            <a:endParaRPr lang="en-US" dirty="0"/>
          </a:p>
        </p:txBody>
      </p:sp>
      <p:sp>
        <p:nvSpPr>
          <p:cNvPr id="22" name="Rectangle 21"/>
          <p:cNvSpPr/>
          <p:nvPr/>
        </p:nvSpPr>
        <p:spPr>
          <a:xfrm>
            <a:off x="304800" y="5910590"/>
            <a:ext cx="821059" cy="261610"/>
          </a:xfrm>
          <a:prstGeom prst="rect">
            <a:avLst/>
          </a:prstGeom>
        </p:spPr>
        <p:txBody>
          <a:bodyPr wrap="none">
            <a:spAutoFit/>
          </a:bodyPr>
          <a:lstStyle/>
          <a:p>
            <a:r>
              <a:rPr lang="en-US" sz="1100" dirty="0" smtClean="0"/>
              <a:t>beam (ID4)</a:t>
            </a:r>
            <a:endParaRPr lang="en-US" sz="1100" dirty="0"/>
          </a:p>
        </p:txBody>
      </p:sp>
      <p:sp>
        <p:nvSpPr>
          <p:cNvPr id="23" name="Rectangle 22"/>
          <p:cNvSpPr/>
          <p:nvPr/>
        </p:nvSpPr>
        <p:spPr>
          <a:xfrm>
            <a:off x="1541141" y="5943600"/>
            <a:ext cx="1104790" cy="430887"/>
          </a:xfrm>
          <a:prstGeom prst="rect">
            <a:avLst/>
          </a:prstGeom>
        </p:spPr>
        <p:txBody>
          <a:bodyPr wrap="none">
            <a:spAutoFit/>
          </a:bodyPr>
          <a:lstStyle/>
          <a:p>
            <a:r>
              <a:rPr lang="en-US" sz="1100" dirty="0" smtClean="0"/>
              <a:t>Rib wall sp (ID5)</a:t>
            </a:r>
          </a:p>
          <a:p>
            <a:r>
              <a:rPr lang="en-US" sz="1100" dirty="0" smtClean="0"/>
              <a:t>thickness</a:t>
            </a:r>
            <a:endParaRPr lang="en-US" sz="1100" dirty="0"/>
          </a:p>
        </p:txBody>
      </p:sp>
      <p:pic>
        <p:nvPicPr>
          <p:cNvPr id="24" name="Picture 23" descr="a1.jp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971800" y="3646571"/>
            <a:ext cx="914400" cy="2144629"/>
          </a:xfrm>
          <a:prstGeom prst="rect">
            <a:avLst/>
          </a:prstGeom>
        </p:spPr>
      </p:pic>
      <p:sp>
        <p:nvSpPr>
          <p:cNvPr id="25" name="Rectangle 24"/>
          <p:cNvSpPr/>
          <p:nvPr/>
        </p:nvSpPr>
        <p:spPr>
          <a:xfrm>
            <a:off x="2857610" y="5943600"/>
            <a:ext cx="1016625" cy="430887"/>
          </a:xfrm>
          <a:prstGeom prst="rect">
            <a:avLst/>
          </a:prstGeom>
        </p:spPr>
        <p:txBody>
          <a:bodyPr wrap="none">
            <a:spAutoFit/>
          </a:bodyPr>
          <a:lstStyle/>
          <a:p>
            <a:r>
              <a:rPr lang="en-US" sz="1100" dirty="0" smtClean="0"/>
              <a:t>Rib wall (ID11)</a:t>
            </a:r>
          </a:p>
          <a:p>
            <a:r>
              <a:rPr lang="en-US" sz="1100" dirty="0" smtClean="0"/>
              <a:t>thickness</a:t>
            </a:r>
            <a:endParaRPr lang="en-US" sz="1100" dirty="0"/>
          </a:p>
        </p:txBody>
      </p:sp>
      <p:sp>
        <p:nvSpPr>
          <p:cNvPr id="26" name="Rectangle 25"/>
          <p:cNvSpPr/>
          <p:nvPr/>
        </p:nvSpPr>
        <p:spPr>
          <a:xfrm>
            <a:off x="4076810" y="5943600"/>
            <a:ext cx="713657" cy="430887"/>
          </a:xfrm>
          <a:prstGeom prst="rect">
            <a:avLst/>
          </a:prstGeom>
        </p:spPr>
        <p:txBody>
          <a:bodyPr wrap="none">
            <a:spAutoFit/>
          </a:bodyPr>
          <a:lstStyle/>
          <a:p>
            <a:r>
              <a:rPr lang="en-US" sz="1100" dirty="0" smtClean="0"/>
              <a:t>cf (ID15)</a:t>
            </a:r>
          </a:p>
          <a:p>
            <a:r>
              <a:rPr lang="en-US" sz="1100" dirty="0" smtClean="0"/>
              <a:t>thickness</a:t>
            </a:r>
            <a:endParaRPr lang="en-US" sz="1100" dirty="0"/>
          </a:p>
        </p:txBody>
      </p:sp>
      <p:sp>
        <p:nvSpPr>
          <p:cNvPr id="27" name="Rectangle 26"/>
          <p:cNvSpPr/>
          <p:nvPr/>
        </p:nvSpPr>
        <p:spPr>
          <a:xfrm>
            <a:off x="5296010" y="5943600"/>
            <a:ext cx="1133644" cy="430887"/>
          </a:xfrm>
          <a:prstGeom prst="rect">
            <a:avLst/>
          </a:prstGeom>
        </p:spPr>
        <p:txBody>
          <a:bodyPr wrap="none">
            <a:spAutoFit/>
          </a:bodyPr>
          <a:lstStyle/>
          <a:p>
            <a:r>
              <a:rPr lang="en-US" sz="1100" dirty="0" smtClean="0"/>
              <a:t>Rib and cf (ID16)</a:t>
            </a:r>
          </a:p>
          <a:p>
            <a:r>
              <a:rPr lang="en-US" sz="1100" dirty="0" smtClean="0"/>
              <a:t>Total thickness</a:t>
            </a:r>
            <a:endParaRPr lang="en-US" sz="1100" dirty="0"/>
          </a:p>
        </p:txBody>
      </p:sp>
      <p:sp>
        <p:nvSpPr>
          <p:cNvPr id="28" name="Rectangle 27"/>
          <p:cNvSpPr/>
          <p:nvPr/>
        </p:nvSpPr>
        <p:spPr>
          <a:xfrm>
            <a:off x="6578701" y="5943600"/>
            <a:ext cx="1269899" cy="430887"/>
          </a:xfrm>
          <a:prstGeom prst="rect">
            <a:avLst/>
          </a:prstGeom>
        </p:spPr>
        <p:txBody>
          <a:bodyPr wrap="none">
            <a:spAutoFit/>
          </a:bodyPr>
          <a:lstStyle/>
          <a:p>
            <a:r>
              <a:rPr lang="en-US" sz="1100" dirty="0" smtClean="0"/>
              <a:t>Trough shell (ID21)</a:t>
            </a:r>
          </a:p>
          <a:p>
            <a:r>
              <a:rPr lang="en-US" sz="1100" dirty="0" smtClean="0"/>
              <a:t>thickness</a:t>
            </a:r>
            <a:endParaRPr lang="en-US" sz="1100" dirty="0"/>
          </a:p>
        </p:txBody>
      </p:sp>
      <p:pic>
        <p:nvPicPr>
          <p:cNvPr id="29" name="Picture 28" descr="a1.jp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925258" y="3586163"/>
            <a:ext cx="1254014" cy="2433637"/>
          </a:xfrm>
          <a:prstGeom prst="rect">
            <a:avLst/>
          </a:prstGeom>
        </p:spPr>
      </p:pic>
      <p:pic>
        <p:nvPicPr>
          <p:cNvPr id="30" name="Picture 29" descr="a2.jp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364940" y="3810000"/>
            <a:ext cx="1188260" cy="1995487"/>
          </a:xfrm>
          <a:prstGeom prst="rect">
            <a:avLst/>
          </a:prstGeom>
        </p:spPr>
      </p:pic>
      <p:pic>
        <p:nvPicPr>
          <p:cNvPr id="31" name="Picture 30" descr="a1.jp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151167" y="3505200"/>
            <a:ext cx="383233" cy="2286000"/>
          </a:xfrm>
          <a:prstGeom prst="rect">
            <a:avLst/>
          </a:prstGeom>
        </p:spPr>
      </p:pic>
      <p:pic>
        <p:nvPicPr>
          <p:cNvPr id="32" name="Picture 31" descr="a3.jpg"/>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375500" y="3810000"/>
            <a:ext cx="1549300" cy="1534317"/>
          </a:xfrm>
          <a:prstGeom prst="rect">
            <a:avLst/>
          </a:prstGeom>
        </p:spPr>
      </p:pic>
      <p:sp>
        <p:nvSpPr>
          <p:cNvPr id="33" name="Rectangle 32"/>
          <p:cNvSpPr/>
          <p:nvPr/>
        </p:nvSpPr>
        <p:spPr>
          <a:xfrm>
            <a:off x="7864253" y="5943600"/>
            <a:ext cx="1273105" cy="261610"/>
          </a:xfrm>
          <a:prstGeom prst="rect">
            <a:avLst/>
          </a:prstGeom>
        </p:spPr>
        <p:txBody>
          <a:bodyPr wrap="none">
            <a:spAutoFit/>
          </a:bodyPr>
          <a:lstStyle/>
          <a:p>
            <a:r>
              <a:rPr lang="en-US" sz="1100" dirty="0" smtClean="0"/>
              <a:t>Trough solid (ID22)</a:t>
            </a:r>
            <a:endParaRPr lang="en-US" sz="1100" dirty="0"/>
          </a:p>
        </p:txBody>
      </p:sp>
      <p:pic>
        <p:nvPicPr>
          <p:cNvPr id="34" name="Picture 33" descr="a1.jpg"/>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60804" y="911172"/>
            <a:ext cx="558350" cy="492919"/>
          </a:xfrm>
          <a:prstGeom prst="rect">
            <a:avLst/>
          </a:prstGeom>
        </p:spPr>
      </p:pic>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AB3C1F1C-F708-3F4B-8ECB-6D467F0718B5}" type="slidenum">
              <a:rPr lang="en-US" smtClean="0"/>
              <a:pPr/>
              <a:t>58</a:t>
            </a:fld>
            <a:endParaRPr lang="en-US" dirty="0"/>
          </a:p>
        </p:txBody>
      </p:sp>
      <p:sp>
        <p:nvSpPr>
          <p:cNvPr id="8" name="TextBox 7"/>
          <p:cNvSpPr txBox="1"/>
          <p:nvPr/>
        </p:nvSpPr>
        <p:spPr>
          <a:xfrm>
            <a:off x="3221607" y="203253"/>
            <a:ext cx="2591612" cy="369332"/>
          </a:xfrm>
          <a:prstGeom prst="rect">
            <a:avLst/>
          </a:prstGeom>
          <a:noFill/>
        </p:spPr>
        <p:txBody>
          <a:bodyPr wrap="none" rtlCol="0">
            <a:spAutoFit/>
          </a:bodyPr>
          <a:lstStyle/>
          <a:p>
            <a:r>
              <a:rPr lang="en-US" dirty="0" smtClean="0"/>
              <a:t>Materials &amp; Properties</a:t>
            </a:r>
            <a:endParaRPr lang="en-US" dirty="0"/>
          </a:p>
        </p:txBody>
      </p:sp>
      <p:sp>
        <p:nvSpPr>
          <p:cNvPr id="35" name="Date Placeholder 34"/>
          <p:cNvSpPr>
            <a:spLocks noGrp="1"/>
          </p:cNvSpPr>
          <p:nvPr>
            <p:ph type="dt" sz="half" idx="10"/>
          </p:nvPr>
        </p:nvSpPr>
        <p:spPr/>
        <p:txBody>
          <a:bodyPr/>
          <a:lstStyle/>
          <a:p>
            <a:r>
              <a:rPr lang="en-US" smtClean="0"/>
              <a:t>Kirk Arndt, June 2013</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541141" y="5943600"/>
            <a:ext cx="1104790" cy="430887"/>
          </a:xfrm>
          <a:prstGeom prst="rect">
            <a:avLst/>
          </a:prstGeom>
        </p:spPr>
        <p:txBody>
          <a:bodyPr wrap="none">
            <a:spAutoFit/>
          </a:bodyPr>
          <a:lstStyle/>
          <a:p>
            <a:r>
              <a:rPr lang="en-US" sz="1100" dirty="0" smtClean="0"/>
              <a:t>Rib wall sp (ID5)</a:t>
            </a:r>
          </a:p>
          <a:p>
            <a:r>
              <a:rPr lang="en-US" sz="1100" dirty="0" smtClean="0"/>
              <a:t>thickness</a:t>
            </a:r>
            <a:endParaRPr lang="en-US" sz="1100" dirty="0"/>
          </a:p>
        </p:txBody>
      </p:sp>
      <p:sp>
        <p:nvSpPr>
          <p:cNvPr id="25" name="Rectangle 24"/>
          <p:cNvSpPr/>
          <p:nvPr/>
        </p:nvSpPr>
        <p:spPr>
          <a:xfrm>
            <a:off x="2857610" y="5943600"/>
            <a:ext cx="1016625" cy="430887"/>
          </a:xfrm>
          <a:prstGeom prst="rect">
            <a:avLst/>
          </a:prstGeom>
        </p:spPr>
        <p:txBody>
          <a:bodyPr wrap="none">
            <a:spAutoFit/>
          </a:bodyPr>
          <a:lstStyle/>
          <a:p>
            <a:r>
              <a:rPr lang="en-US" sz="1100" dirty="0" smtClean="0"/>
              <a:t>Rib wall (ID11)</a:t>
            </a:r>
          </a:p>
          <a:p>
            <a:r>
              <a:rPr lang="en-US" sz="1100" dirty="0" smtClean="0"/>
              <a:t>thickness</a:t>
            </a:r>
            <a:endParaRPr lang="en-US" sz="1100" dirty="0"/>
          </a:p>
        </p:txBody>
      </p:sp>
      <p:sp>
        <p:nvSpPr>
          <p:cNvPr id="26" name="Rectangle 25"/>
          <p:cNvSpPr/>
          <p:nvPr/>
        </p:nvSpPr>
        <p:spPr>
          <a:xfrm>
            <a:off x="4076810" y="5943600"/>
            <a:ext cx="713657" cy="430887"/>
          </a:xfrm>
          <a:prstGeom prst="rect">
            <a:avLst/>
          </a:prstGeom>
        </p:spPr>
        <p:txBody>
          <a:bodyPr wrap="none">
            <a:spAutoFit/>
          </a:bodyPr>
          <a:lstStyle/>
          <a:p>
            <a:r>
              <a:rPr lang="en-US" sz="1100" dirty="0" smtClean="0"/>
              <a:t>cf (ID15)</a:t>
            </a:r>
          </a:p>
          <a:p>
            <a:r>
              <a:rPr lang="en-US" sz="1100" dirty="0" smtClean="0"/>
              <a:t>thickness</a:t>
            </a:r>
            <a:endParaRPr lang="en-US" sz="1100" dirty="0"/>
          </a:p>
        </p:txBody>
      </p:sp>
      <p:sp>
        <p:nvSpPr>
          <p:cNvPr id="27" name="Rectangle 26"/>
          <p:cNvSpPr/>
          <p:nvPr/>
        </p:nvSpPr>
        <p:spPr>
          <a:xfrm>
            <a:off x="5296010" y="5943600"/>
            <a:ext cx="1133644" cy="430887"/>
          </a:xfrm>
          <a:prstGeom prst="rect">
            <a:avLst/>
          </a:prstGeom>
        </p:spPr>
        <p:txBody>
          <a:bodyPr wrap="none">
            <a:spAutoFit/>
          </a:bodyPr>
          <a:lstStyle/>
          <a:p>
            <a:r>
              <a:rPr lang="en-US" sz="1100" dirty="0" smtClean="0"/>
              <a:t>Rib and cf (ID16)</a:t>
            </a:r>
          </a:p>
          <a:p>
            <a:r>
              <a:rPr lang="en-US" sz="1100" dirty="0" smtClean="0"/>
              <a:t>Total thickness</a:t>
            </a:r>
            <a:endParaRPr lang="en-US" sz="1100" dirty="0"/>
          </a:p>
        </p:txBody>
      </p:sp>
      <p:pic>
        <p:nvPicPr>
          <p:cNvPr id="35" name="Picture 34" descr="a2.jpg"/>
          <p:cNvPicPr>
            <a:picLocks noChangeAspect="1"/>
          </p:cNvPicPr>
          <p:nvPr/>
        </p:nvPicPr>
        <p:blipFill>
          <a:blip r:embed="rId3" cstate="print"/>
          <a:stretch>
            <a:fillRect/>
          </a:stretch>
        </p:blipFill>
        <p:spPr>
          <a:xfrm>
            <a:off x="0" y="963386"/>
            <a:ext cx="9144000" cy="4980214"/>
          </a:xfrm>
          <a:prstGeom prst="rect">
            <a:avLst/>
          </a:prstGeom>
        </p:spPr>
      </p:pic>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AB3C1F1C-F708-3F4B-8ECB-6D467F0718B5}" type="slidenum">
              <a:rPr lang="en-US" smtClean="0"/>
              <a:pPr/>
              <a:t>59</a:t>
            </a:fld>
            <a:endParaRPr lang="en-US" dirty="0"/>
          </a:p>
        </p:txBody>
      </p:sp>
      <p:sp>
        <p:nvSpPr>
          <p:cNvPr id="5" name="Date Placeholder 4"/>
          <p:cNvSpPr>
            <a:spLocks noGrp="1"/>
          </p:cNvSpPr>
          <p:nvPr>
            <p:ph type="dt" sz="half" idx="10"/>
          </p:nvPr>
        </p:nvSpPr>
        <p:spPr/>
        <p:txBody>
          <a:bodyPr/>
          <a:lstStyle/>
          <a:p>
            <a:r>
              <a:rPr lang="en-US" smtClean="0"/>
              <a:t>Kirk Arndt, June 2013</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AB3C1F1C-F708-3F4B-8ECB-6D467F0718B5}" type="slidenum">
              <a:rPr lang="en-US" smtClean="0"/>
              <a:pPr/>
              <a:t>6</a:t>
            </a:fld>
            <a:endParaRPr lang="en-US" dirty="0"/>
          </a:p>
        </p:txBody>
      </p:sp>
      <p:sp>
        <p:nvSpPr>
          <p:cNvPr id="7" name="Title 5"/>
          <p:cNvSpPr>
            <a:spLocks noGrp="1"/>
          </p:cNvSpPr>
          <p:nvPr>
            <p:ph type="title"/>
          </p:nvPr>
        </p:nvSpPr>
        <p:spPr>
          <a:xfrm>
            <a:off x="1774437" y="110439"/>
            <a:ext cx="5966118" cy="896515"/>
          </a:xfrm>
        </p:spPr>
        <p:txBody>
          <a:bodyPr>
            <a:normAutofit fontScale="90000"/>
          </a:bodyPr>
          <a:lstStyle/>
          <a:p>
            <a:r>
              <a:rPr lang="en-US" dirty="0" smtClean="0"/>
              <a:t>FPIX Mechanics - Comparison Old and New FPIX</a:t>
            </a:r>
            <a:endParaRPr lang="en-US" dirty="0"/>
          </a:p>
        </p:txBody>
      </p:sp>
      <p:grpSp>
        <p:nvGrpSpPr>
          <p:cNvPr id="25" name="Group 24"/>
          <p:cNvGrpSpPr/>
          <p:nvPr/>
        </p:nvGrpSpPr>
        <p:grpSpPr>
          <a:xfrm>
            <a:off x="93452" y="1183150"/>
            <a:ext cx="8927538" cy="4903363"/>
            <a:chOff x="93452" y="1183150"/>
            <a:chExt cx="8927538" cy="4903363"/>
          </a:xfrm>
        </p:grpSpPr>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4748" y="4209766"/>
              <a:ext cx="7327338" cy="1433405"/>
            </a:xfrm>
            <a:prstGeom prst="rect">
              <a:avLst/>
            </a:prstGeom>
          </p:spPr>
        </p:pic>
        <p:grpSp>
          <p:nvGrpSpPr>
            <p:cNvPr id="24" name="Group 23"/>
            <p:cNvGrpSpPr/>
            <p:nvPr/>
          </p:nvGrpSpPr>
          <p:grpSpPr>
            <a:xfrm>
              <a:off x="93452" y="1183150"/>
              <a:ext cx="8927538" cy="4903363"/>
              <a:chOff x="93452" y="1183150"/>
              <a:chExt cx="8927538" cy="4903363"/>
            </a:xfrm>
          </p:grpSpPr>
          <p:pic>
            <p:nvPicPr>
              <p:cNvPr id="10" name="Picture 2" descr="D:\Users\arndt\Dropbox\Photos\FPIX BP pictures\oldFPIX.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02378" y="1641874"/>
                <a:ext cx="7315200" cy="165073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93452" y="2099074"/>
                <a:ext cx="685126" cy="646331"/>
              </a:xfrm>
              <a:prstGeom prst="rect">
                <a:avLst/>
              </a:prstGeom>
              <a:solidFill>
                <a:srgbClr val="4F81BD"/>
              </a:solidFill>
              <a:ln>
                <a:solidFill>
                  <a:srgbClr val="1F497D"/>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1" u="none" strike="noStrike" kern="0" cap="none" spc="0" normalizeH="0" baseline="0" noProof="0" dirty="0" smtClean="0">
                    <a:ln>
                      <a:noFill/>
                    </a:ln>
                    <a:solidFill>
                      <a:prstClr val="black"/>
                    </a:solidFill>
                    <a:effectLst/>
                    <a:uLnTx/>
                    <a:uFillTx/>
                    <a:latin typeface="Calibri"/>
                  </a:rPr>
                  <a:t>Old FPIX</a:t>
                </a:r>
              </a:p>
            </p:txBody>
          </p:sp>
          <p:sp>
            <p:nvSpPr>
              <p:cNvPr id="12" name="TextBox 11"/>
              <p:cNvSpPr txBox="1"/>
              <p:nvPr/>
            </p:nvSpPr>
            <p:spPr>
              <a:xfrm>
                <a:off x="93452" y="4537474"/>
                <a:ext cx="685800" cy="646331"/>
              </a:xfrm>
              <a:prstGeom prst="rect">
                <a:avLst/>
              </a:prstGeom>
              <a:solidFill>
                <a:srgbClr val="4F81BD"/>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1" u="none" strike="noStrike" kern="0" cap="none" spc="0" normalizeH="0" baseline="0" noProof="0" dirty="0" smtClean="0">
                    <a:ln>
                      <a:noFill/>
                    </a:ln>
                    <a:solidFill>
                      <a:prstClr val="black"/>
                    </a:solidFill>
                    <a:effectLst/>
                    <a:uLnTx/>
                    <a:uFillTx/>
                    <a:latin typeface="Calibri"/>
                  </a:rPr>
                  <a:t>New FPIX</a:t>
                </a:r>
              </a:p>
            </p:txBody>
          </p:sp>
          <p:cxnSp>
            <p:nvCxnSpPr>
              <p:cNvPr id="13" name="Straight Arrow Connector 12"/>
              <p:cNvCxnSpPr/>
              <p:nvPr/>
            </p:nvCxnSpPr>
            <p:spPr>
              <a:xfrm>
                <a:off x="855452" y="1489474"/>
                <a:ext cx="7010400" cy="0"/>
              </a:xfrm>
              <a:prstGeom prst="straightConnector1">
                <a:avLst/>
              </a:prstGeom>
              <a:noFill/>
              <a:ln w="15875" cap="flat" cmpd="sng" algn="ctr">
                <a:solidFill>
                  <a:srgbClr val="4F81BD">
                    <a:shade val="95000"/>
                    <a:satMod val="105000"/>
                  </a:srgbClr>
                </a:solidFill>
                <a:prstDash val="solid"/>
                <a:headEnd type="arrow"/>
                <a:tailEnd type="arrow"/>
              </a:ln>
              <a:effectLst/>
            </p:spPr>
          </p:cxnSp>
          <p:cxnSp>
            <p:nvCxnSpPr>
              <p:cNvPr id="14" name="Straight Arrow Connector 13"/>
              <p:cNvCxnSpPr/>
              <p:nvPr/>
            </p:nvCxnSpPr>
            <p:spPr>
              <a:xfrm>
                <a:off x="779252" y="5909074"/>
                <a:ext cx="7238326" cy="0"/>
              </a:xfrm>
              <a:prstGeom prst="straightConnector1">
                <a:avLst/>
              </a:prstGeom>
              <a:noFill/>
              <a:ln w="15875" cap="flat" cmpd="sng" algn="ctr">
                <a:solidFill>
                  <a:srgbClr val="4F81BD">
                    <a:shade val="95000"/>
                    <a:satMod val="105000"/>
                  </a:srgbClr>
                </a:solidFill>
                <a:prstDash val="solid"/>
                <a:headEnd type="arrow"/>
                <a:tailEnd type="arrow"/>
              </a:ln>
              <a:effectLst/>
            </p:spPr>
          </p:cxnSp>
          <p:sp>
            <p:nvSpPr>
              <p:cNvPr id="15" name="TextBox 14"/>
              <p:cNvSpPr txBox="1"/>
              <p:nvPr/>
            </p:nvSpPr>
            <p:spPr>
              <a:xfrm>
                <a:off x="3598652" y="1289320"/>
                <a:ext cx="1371600" cy="369332"/>
              </a:xfrm>
              <a:prstGeom prst="rect">
                <a:avLst/>
              </a:prstGeom>
              <a:solidFill>
                <a:srgbClr val="4F81BD"/>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a:rPr>
                  <a:t>2142 mm</a:t>
                </a:r>
              </a:p>
            </p:txBody>
          </p:sp>
          <p:sp>
            <p:nvSpPr>
              <p:cNvPr id="16" name="TextBox 15"/>
              <p:cNvSpPr txBox="1"/>
              <p:nvPr/>
            </p:nvSpPr>
            <p:spPr>
              <a:xfrm>
                <a:off x="3632208" y="5717181"/>
                <a:ext cx="1371600" cy="369332"/>
              </a:xfrm>
              <a:prstGeom prst="rect">
                <a:avLst/>
              </a:prstGeom>
              <a:solidFill>
                <a:srgbClr val="4F81BD"/>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a:rPr>
                  <a:t>~2210 mm</a:t>
                </a:r>
              </a:p>
            </p:txBody>
          </p:sp>
          <p:sp>
            <p:nvSpPr>
              <p:cNvPr id="17" name="TextBox 16"/>
              <p:cNvSpPr txBox="1"/>
              <p:nvPr/>
            </p:nvSpPr>
            <p:spPr>
              <a:xfrm>
                <a:off x="3674852" y="3408375"/>
                <a:ext cx="1328956" cy="646331"/>
              </a:xfrm>
              <a:prstGeom prst="rect">
                <a:avLst/>
              </a:prstGeom>
              <a:solidFill>
                <a:srgbClr val="4F81BD"/>
              </a:solidFill>
              <a:ln w="22225">
                <a:noFill/>
              </a:ln>
            </p:spPr>
            <p:txBody>
              <a:bodyPr wrap="squar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Calibri"/>
                  </a:rPr>
                  <a:t>rail supports</a:t>
                </a:r>
              </a:p>
            </p:txBody>
          </p:sp>
          <p:cxnSp>
            <p:nvCxnSpPr>
              <p:cNvPr id="18" name="Straight Arrow Connector 17"/>
              <p:cNvCxnSpPr/>
              <p:nvPr/>
            </p:nvCxnSpPr>
            <p:spPr>
              <a:xfrm flipH="1" flipV="1">
                <a:off x="1007852" y="3165874"/>
                <a:ext cx="2667000" cy="565666"/>
              </a:xfrm>
              <a:prstGeom prst="straightConnector1">
                <a:avLst/>
              </a:prstGeom>
              <a:noFill/>
              <a:ln w="15875" cap="flat" cmpd="sng" algn="ctr">
                <a:solidFill>
                  <a:srgbClr val="4F81BD">
                    <a:shade val="95000"/>
                    <a:satMod val="105000"/>
                  </a:srgbClr>
                </a:solidFill>
                <a:prstDash val="solid"/>
                <a:tailEnd type="arrow"/>
              </a:ln>
              <a:effectLst/>
            </p:spPr>
          </p:cxnSp>
          <p:cxnSp>
            <p:nvCxnSpPr>
              <p:cNvPr id="19" name="Straight Arrow Connector 18"/>
              <p:cNvCxnSpPr/>
              <p:nvPr/>
            </p:nvCxnSpPr>
            <p:spPr>
              <a:xfrm flipH="1">
                <a:off x="1007852" y="3731540"/>
                <a:ext cx="2667000" cy="501134"/>
              </a:xfrm>
              <a:prstGeom prst="straightConnector1">
                <a:avLst/>
              </a:prstGeom>
              <a:noFill/>
              <a:ln w="15875" cap="flat" cmpd="sng" algn="ctr">
                <a:solidFill>
                  <a:srgbClr val="4F81BD">
                    <a:shade val="95000"/>
                    <a:satMod val="105000"/>
                  </a:srgbClr>
                </a:solidFill>
                <a:prstDash val="solid"/>
                <a:headEnd type="none"/>
                <a:tailEnd type="arrow"/>
              </a:ln>
              <a:effectLst/>
            </p:spPr>
          </p:cxnSp>
          <p:cxnSp>
            <p:nvCxnSpPr>
              <p:cNvPr id="20" name="Straight Arrow Connector 19"/>
              <p:cNvCxnSpPr/>
              <p:nvPr/>
            </p:nvCxnSpPr>
            <p:spPr>
              <a:xfrm flipV="1">
                <a:off x="5003808" y="3165874"/>
                <a:ext cx="2709644" cy="565666"/>
              </a:xfrm>
              <a:prstGeom prst="straightConnector1">
                <a:avLst/>
              </a:prstGeom>
              <a:noFill/>
              <a:ln w="15875" cap="flat" cmpd="sng" algn="ctr">
                <a:solidFill>
                  <a:srgbClr val="4F81BD">
                    <a:shade val="95000"/>
                    <a:satMod val="105000"/>
                  </a:srgbClr>
                </a:solidFill>
                <a:prstDash val="solid"/>
                <a:tailEnd type="arrow"/>
              </a:ln>
              <a:effectLst/>
            </p:spPr>
          </p:cxnSp>
          <p:sp>
            <p:nvSpPr>
              <p:cNvPr id="21" name="Line Callout 1 20"/>
              <p:cNvSpPr/>
              <p:nvPr/>
            </p:nvSpPr>
            <p:spPr>
              <a:xfrm>
                <a:off x="8017578" y="3620026"/>
                <a:ext cx="1003412" cy="612648"/>
              </a:xfrm>
              <a:prstGeom prst="borderCallout1">
                <a:avLst>
                  <a:gd name="adj1" fmla="val 100908"/>
                  <a:gd name="adj2" fmla="val -76"/>
                  <a:gd name="adj3" fmla="val 117978"/>
                  <a:gd name="adj4" fmla="val -6281"/>
                </a:avLst>
              </a:prstGeom>
              <a:solidFill>
                <a:srgbClr val="4F81BD"/>
              </a:solidFill>
              <a:ln w="1905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Calibri"/>
                    <a:ea typeface="+mn-ea"/>
                    <a:cs typeface="+mn-cs"/>
                  </a:rPr>
                  <a:t>291 mm from IP</a:t>
                </a:r>
              </a:p>
            </p:txBody>
          </p:sp>
          <p:cxnSp>
            <p:nvCxnSpPr>
              <p:cNvPr id="22" name="Straight Arrow Connector 21"/>
              <p:cNvCxnSpPr/>
              <p:nvPr/>
            </p:nvCxnSpPr>
            <p:spPr>
              <a:xfrm>
                <a:off x="5003808" y="3731540"/>
                <a:ext cx="1947644" cy="501134"/>
              </a:xfrm>
              <a:prstGeom prst="straightConnector1">
                <a:avLst/>
              </a:prstGeom>
              <a:noFill/>
              <a:ln w="19050" cap="flat" cmpd="sng" algn="ctr">
                <a:solidFill>
                  <a:srgbClr val="4F81BD">
                    <a:shade val="95000"/>
                    <a:satMod val="105000"/>
                  </a:srgbClr>
                </a:solidFill>
                <a:prstDash val="solid"/>
                <a:tailEnd type="arrow"/>
              </a:ln>
              <a:effectLst/>
            </p:spPr>
          </p:cxnSp>
          <p:sp>
            <p:nvSpPr>
              <p:cNvPr id="23" name="Line Callout 1 22"/>
              <p:cNvSpPr/>
              <p:nvPr/>
            </p:nvSpPr>
            <p:spPr>
              <a:xfrm>
                <a:off x="7942052" y="1183150"/>
                <a:ext cx="989926" cy="612648"/>
              </a:xfrm>
              <a:prstGeom prst="borderCallout1">
                <a:avLst>
                  <a:gd name="adj1" fmla="val 100908"/>
                  <a:gd name="adj2" fmla="val -76"/>
                  <a:gd name="adj3" fmla="val 111131"/>
                  <a:gd name="adj4" fmla="val -7840"/>
                </a:avLst>
              </a:prstGeom>
              <a:solidFill>
                <a:srgbClr val="4F81BD"/>
              </a:solidFill>
              <a:ln w="1905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Calibri"/>
                    <a:ea typeface="+mn-ea"/>
                    <a:cs typeface="+mn-cs"/>
                  </a:rPr>
                  <a:t>~330 mm from IP</a:t>
                </a:r>
              </a:p>
            </p:txBody>
          </p:sp>
        </p:grpSp>
      </p:grpSp>
      <p:sp>
        <p:nvSpPr>
          <p:cNvPr id="6" name="Date Placeholder 5"/>
          <p:cNvSpPr>
            <a:spLocks noGrp="1"/>
          </p:cNvSpPr>
          <p:nvPr>
            <p:ph type="dt" sz="half" idx="10"/>
          </p:nvPr>
        </p:nvSpPr>
        <p:spPr/>
        <p:txBody>
          <a:bodyPr/>
          <a:lstStyle/>
          <a:p>
            <a:r>
              <a:rPr lang="en-US" smtClean="0"/>
              <a:t>Kirk Arndt, June 2013</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60</a:t>
            </a:fld>
            <a:endParaRPr lang="en-US" dirty="0"/>
          </a:p>
        </p:txBody>
      </p:sp>
      <p:sp>
        <p:nvSpPr>
          <p:cNvPr id="6" name="Title 5"/>
          <p:cNvSpPr>
            <a:spLocks noGrp="1"/>
          </p:cNvSpPr>
          <p:nvPr>
            <p:ph type="title"/>
          </p:nvPr>
        </p:nvSpPr>
        <p:spPr/>
        <p:txBody>
          <a:bodyPr/>
          <a:lstStyle/>
          <a:p>
            <a:r>
              <a:rPr lang="en-US" dirty="0" smtClean="0"/>
              <a:t>Background Material - Disks</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0580983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5131" y="1182462"/>
            <a:ext cx="4144755" cy="5224826"/>
          </a:xfrm>
        </p:spPr>
        <p:txBody>
          <a:bodyPr/>
          <a:lstStyle/>
          <a:p>
            <a:r>
              <a:rPr lang="en-US" dirty="0" smtClean="0"/>
              <a:t>ROC (Read Out Chip)</a:t>
            </a:r>
          </a:p>
          <a:p>
            <a:pPr lvl="1"/>
            <a:r>
              <a:rPr lang="en-US" dirty="0" smtClean="0"/>
              <a:t>4160 pixels (52 x 80 array)</a:t>
            </a:r>
          </a:p>
          <a:p>
            <a:pPr lvl="1"/>
            <a:r>
              <a:rPr lang="en-US" dirty="0" smtClean="0"/>
              <a:t>Digitize Pixel Charge</a:t>
            </a:r>
          </a:p>
          <a:p>
            <a:r>
              <a:rPr lang="en-US" dirty="0" smtClean="0"/>
              <a:t>TBM (Token Bit Manager)</a:t>
            </a:r>
          </a:p>
          <a:p>
            <a:pPr lvl="1"/>
            <a:r>
              <a:rPr lang="en-US" dirty="0" smtClean="0"/>
              <a:t>Organizes info to/from ROCs</a:t>
            </a:r>
          </a:p>
          <a:p>
            <a:pPr lvl="1"/>
            <a:r>
              <a:rPr lang="en-US" dirty="0" smtClean="0"/>
              <a:t>Control and Trigger signals</a:t>
            </a:r>
          </a:p>
          <a:p>
            <a:r>
              <a:rPr lang="en-US" dirty="0" smtClean="0"/>
              <a:t>HDI (High Density Interconnect)</a:t>
            </a:r>
          </a:p>
          <a:p>
            <a:pPr lvl="1"/>
            <a:r>
              <a:rPr lang="en-US" dirty="0" smtClean="0"/>
              <a:t>Flexible circuit to connect module parts electrically</a:t>
            </a:r>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61</a:t>
            </a:fld>
            <a:endParaRPr lang="en-US" dirty="0"/>
          </a:p>
        </p:txBody>
      </p:sp>
      <p:sp>
        <p:nvSpPr>
          <p:cNvPr id="6" name="Title 5"/>
          <p:cNvSpPr>
            <a:spLocks noGrp="1"/>
          </p:cNvSpPr>
          <p:nvPr>
            <p:ph type="title"/>
          </p:nvPr>
        </p:nvSpPr>
        <p:spPr/>
        <p:txBody>
          <a:bodyPr/>
          <a:lstStyle/>
          <a:p>
            <a:r>
              <a:rPr lang="en-US" dirty="0" smtClean="0"/>
              <a:t>Module Building Blocks</a:t>
            </a:r>
            <a:endParaRPr lang="en-US" dirty="0"/>
          </a:p>
        </p:txBody>
      </p:sp>
      <p:pic>
        <p:nvPicPr>
          <p:cNvPr id="7" name="Picture 6"/>
          <p:cNvPicPr>
            <a:picLocks noChangeAspect="1"/>
          </p:cNvPicPr>
          <p:nvPr/>
        </p:nvPicPr>
        <p:blipFill>
          <a:blip r:embed="rId3"/>
          <a:stretch>
            <a:fillRect/>
          </a:stretch>
        </p:blipFill>
        <p:spPr>
          <a:xfrm>
            <a:off x="4379887" y="926373"/>
            <a:ext cx="4594296" cy="5480915"/>
          </a:xfrm>
          <a:prstGeom prst="rect">
            <a:avLst/>
          </a:prstGeom>
        </p:spPr>
      </p:pic>
      <p:sp>
        <p:nvSpPr>
          <p:cNvPr id="8" name="TextBox 7"/>
          <p:cNvSpPr txBox="1"/>
          <p:nvPr/>
        </p:nvSpPr>
        <p:spPr>
          <a:xfrm>
            <a:off x="5607934" y="1182462"/>
            <a:ext cx="619080" cy="369332"/>
          </a:xfrm>
          <a:prstGeom prst="rect">
            <a:avLst/>
          </a:prstGeom>
          <a:noFill/>
        </p:spPr>
        <p:txBody>
          <a:bodyPr wrap="none" rtlCol="0">
            <a:spAutoFit/>
          </a:bodyPr>
          <a:lstStyle/>
          <a:p>
            <a:r>
              <a:rPr lang="en-US" dirty="0" smtClean="0"/>
              <a:t>TBM</a:t>
            </a:r>
            <a:endParaRPr lang="en-US" dirty="0"/>
          </a:p>
        </p:txBody>
      </p:sp>
      <p:cxnSp>
        <p:nvCxnSpPr>
          <p:cNvPr id="10" name="Straight Arrow Connector 9"/>
          <p:cNvCxnSpPr/>
          <p:nvPr/>
        </p:nvCxnSpPr>
        <p:spPr>
          <a:xfrm>
            <a:off x="5917474" y="1551794"/>
            <a:ext cx="744583" cy="6035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650377" y="3368431"/>
            <a:ext cx="819455" cy="369332"/>
          </a:xfrm>
          <a:prstGeom prst="rect">
            <a:avLst/>
          </a:prstGeom>
          <a:noFill/>
        </p:spPr>
        <p:txBody>
          <a:bodyPr wrap="none" rtlCol="0">
            <a:spAutoFit/>
          </a:bodyPr>
          <a:lstStyle/>
          <a:p>
            <a:r>
              <a:rPr lang="en-US" dirty="0" smtClean="0"/>
              <a:t>Sensor</a:t>
            </a:r>
            <a:endParaRPr lang="en-US" dirty="0"/>
          </a:p>
        </p:txBody>
      </p:sp>
      <p:sp>
        <p:nvSpPr>
          <p:cNvPr id="13" name="TextBox 12"/>
          <p:cNvSpPr txBox="1"/>
          <p:nvPr/>
        </p:nvSpPr>
        <p:spPr>
          <a:xfrm>
            <a:off x="4650377" y="2127460"/>
            <a:ext cx="529312" cy="369332"/>
          </a:xfrm>
          <a:prstGeom prst="rect">
            <a:avLst/>
          </a:prstGeom>
          <a:noFill/>
        </p:spPr>
        <p:txBody>
          <a:bodyPr wrap="none" rtlCol="0">
            <a:spAutoFit/>
          </a:bodyPr>
          <a:lstStyle/>
          <a:p>
            <a:r>
              <a:rPr lang="en-US" dirty="0" smtClean="0"/>
              <a:t>HDI</a:t>
            </a:r>
            <a:endParaRPr lang="en-US" dirty="0"/>
          </a:p>
        </p:txBody>
      </p:sp>
      <p:sp>
        <p:nvSpPr>
          <p:cNvPr id="14" name="TextBox 13"/>
          <p:cNvSpPr txBox="1"/>
          <p:nvPr/>
        </p:nvSpPr>
        <p:spPr>
          <a:xfrm>
            <a:off x="4650377" y="4898569"/>
            <a:ext cx="672941" cy="369332"/>
          </a:xfrm>
          <a:prstGeom prst="rect">
            <a:avLst/>
          </a:prstGeom>
          <a:noFill/>
        </p:spPr>
        <p:txBody>
          <a:bodyPr wrap="none" rtlCol="0">
            <a:spAutoFit/>
          </a:bodyPr>
          <a:lstStyle/>
          <a:p>
            <a:r>
              <a:rPr lang="en-US" dirty="0" smtClean="0"/>
              <a:t>ROCs</a:t>
            </a:r>
            <a:endParaRPr lang="en-US" dirty="0"/>
          </a:p>
        </p:txBody>
      </p:sp>
      <p:sp>
        <p:nvSpPr>
          <p:cNvPr id="9" name="Date Placeholder 8"/>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42248635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62</a:t>
            </a:fld>
            <a:endParaRPr lang="en-US" dirty="0"/>
          </a:p>
        </p:txBody>
      </p:sp>
      <p:sp>
        <p:nvSpPr>
          <p:cNvPr id="6" name="Title 5"/>
          <p:cNvSpPr>
            <a:spLocks noGrp="1"/>
          </p:cNvSpPr>
          <p:nvPr>
            <p:ph type="title"/>
          </p:nvPr>
        </p:nvSpPr>
        <p:spPr/>
        <p:txBody>
          <a:bodyPr/>
          <a:lstStyle/>
          <a:p>
            <a:r>
              <a:rPr lang="en-US" dirty="0" smtClean="0"/>
              <a:t>FPIX Upgrade Pixel Module</a:t>
            </a:r>
            <a:endParaRPr lang="en-US" dirty="0"/>
          </a:p>
        </p:txBody>
      </p:sp>
      <p:pic>
        <p:nvPicPr>
          <p:cNvPr id="9" name="Picture 8"/>
          <p:cNvPicPr>
            <a:picLocks noChangeAspect="1"/>
          </p:cNvPicPr>
          <p:nvPr/>
        </p:nvPicPr>
        <p:blipFill>
          <a:blip r:embed="rId3"/>
          <a:stretch>
            <a:fillRect/>
          </a:stretch>
        </p:blipFill>
        <p:spPr>
          <a:xfrm>
            <a:off x="1520982" y="1729867"/>
            <a:ext cx="7412349" cy="4734761"/>
          </a:xfrm>
          <a:prstGeom prst="rect">
            <a:avLst/>
          </a:prstGeom>
        </p:spPr>
      </p:pic>
      <p:pic>
        <p:nvPicPr>
          <p:cNvPr id="7" name="Picture 2"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8999" y="1074038"/>
            <a:ext cx="3628699" cy="92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28533" y="770688"/>
            <a:ext cx="3491808" cy="408126"/>
          </a:xfrm>
          <a:prstGeom prst="rect">
            <a:avLst/>
          </a:prstGeom>
        </p:spPr>
        <p:txBody>
          <a:bodyPr>
            <a:normAutofit/>
          </a:bodyPr>
          <a:lstStyle/>
          <a:p>
            <a:pPr algn="ctr"/>
            <a:r>
              <a:rPr lang="en-US" sz="1400" i="1" dirty="0"/>
              <a:t>C</a:t>
            </a:r>
            <a:r>
              <a:rPr lang="en-US" sz="1400" i="1" dirty="0" smtClean="0"/>
              <a:t>ross-section of </a:t>
            </a:r>
            <a:r>
              <a:rPr lang="en-US" sz="1400" i="1" dirty="0"/>
              <a:t>a pixel </a:t>
            </a:r>
            <a:r>
              <a:rPr lang="en-US" sz="1400" i="1" dirty="0" smtClean="0"/>
              <a:t>module</a:t>
            </a:r>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23833651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28006" y="1318788"/>
            <a:ext cx="6984312" cy="4575018"/>
          </a:xfrm>
          <a:prstGeom prst="rect">
            <a:avLst/>
          </a:prstGeom>
          <a:noFill/>
        </p:spPr>
        <p:txBody>
          <a:bodyPr wrap="square" rtlCol="0">
            <a:normAutofit/>
          </a:bodyPr>
          <a:lstStyle/>
          <a:p>
            <a:pPr>
              <a:spcBef>
                <a:spcPts val="600"/>
              </a:spcBef>
            </a:pPr>
            <a:r>
              <a:rPr lang="en-US" dirty="0" smtClean="0"/>
              <a:t>Alignments are set during the gluing/bonding processes, non-adjustable after gluing.</a:t>
            </a:r>
          </a:p>
          <a:p>
            <a:pPr marL="285750" indent="-285750">
              <a:spcBef>
                <a:spcPts val="600"/>
              </a:spcBef>
              <a:buFont typeface="Arial" pitchFamily="34" charset="0"/>
              <a:buChar char="•"/>
            </a:pPr>
            <a:endParaRPr lang="en-US" dirty="0" smtClean="0"/>
          </a:p>
          <a:p>
            <a:pPr marL="342900" indent="-342900">
              <a:spcBef>
                <a:spcPts val="600"/>
              </a:spcBef>
              <a:buFont typeface="+mj-lt"/>
              <a:buAutoNum type="arabicPeriod"/>
            </a:pPr>
            <a:r>
              <a:rPr lang="en-US" dirty="0" smtClean="0"/>
              <a:t>Module holder gluing to module</a:t>
            </a:r>
          </a:p>
          <a:p>
            <a:pPr marL="800100" lvl="1" indent="-342900">
              <a:spcBef>
                <a:spcPts val="600"/>
              </a:spcBef>
              <a:buFont typeface="Arial" pitchFamily="34" charset="0"/>
              <a:buChar char="•"/>
            </a:pPr>
            <a:r>
              <a:rPr lang="en-US" dirty="0" smtClean="0"/>
              <a:t>Module holder mounting holes to be aligned with sensor fiducials</a:t>
            </a:r>
          </a:p>
          <a:p>
            <a:pPr marL="342900" indent="-342900">
              <a:spcBef>
                <a:spcPts val="600"/>
              </a:spcBef>
              <a:buFont typeface="+mj-lt"/>
              <a:buAutoNum type="arabicPeriod"/>
            </a:pPr>
            <a:r>
              <a:rPr lang="en-US" dirty="0" smtClean="0"/>
              <a:t>Blade bonding to half rings</a:t>
            </a:r>
          </a:p>
          <a:p>
            <a:pPr marL="800100" lvl="1" indent="-342900">
              <a:spcBef>
                <a:spcPts val="600"/>
              </a:spcBef>
              <a:buFont typeface="Arial" pitchFamily="34" charset="0"/>
              <a:buChar char="•"/>
            </a:pPr>
            <a:r>
              <a:rPr lang="en-US" dirty="0" smtClean="0"/>
              <a:t>Module mounting holes of blades to be aligned with the aid of CMM</a:t>
            </a:r>
          </a:p>
          <a:p>
            <a:pPr marL="342900" indent="-342900">
              <a:spcBef>
                <a:spcPts val="600"/>
              </a:spcBef>
              <a:buFont typeface="+mj-lt"/>
              <a:buAutoNum type="arabicPeriod"/>
            </a:pPr>
            <a:r>
              <a:rPr lang="en-US" dirty="0" smtClean="0"/>
              <a:t>HD mounting fittings to half cylinder</a:t>
            </a:r>
            <a:endParaRPr lang="en-US" dirty="0"/>
          </a:p>
          <a:p>
            <a:pPr marL="800100" lvl="1" indent="-342900">
              <a:spcBef>
                <a:spcPts val="600"/>
              </a:spcBef>
              <a:buFont typeface="Arial" pitchFamily="34" charset="0"/>
              <a:buChar char="•"/>
            </a:pPr>
            <a:r>
              <a:rPr lang="en-US" dirty="0" smtClean="0"/>
              <a:t>HD (or its template) to be aligned with the aid of CMM.</a:t>
            </a:r>
          </a:p>
          <a:p>
            <a:endParaRPr lang="en-US"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9" name="Slide Number Placeholder 8"/>
          <p:cNvSpPr>
            <a:spLocks noGrp="1"/>
          </p:cNvSpPr>
          <p:nvPr>
            <p:ph type="sldNum" sz="quarter" idx="12"/>
          </p:nvPr>
        </p:nvSpPr>
        <p:spPr/>
        <p:txBody>
          <a:bodyPr/>
          <a:lstStyle/>
          <a:p>
            <a:fld id="{AB3C1F1C-F708-3F4B-8ECB-6D467F0718B5}" type="slidenum">
              <a:rPr lang="en-US" smtClean="0"/>
              <a:pPr/>
              <a:t>63</a:t>
            </a:fld>
            <a:endParaRPr lang="en-US" dirty="0"/>
          </a:p>
        </p:txBody>
      </p:sp>
      <p:sp>
        <p:nvSpPr>
          <p:cNvPr id="12" name="Title 5"/>
          <p:cNvSpPr>
            <a:spLocks noGrp="1"/>
          </p:cNvSpPr>
          <p:nvPr>
            <p:ph type="title"/>
          </p:nvPr>
        </p:nvSpPr>
        <p:spPr>
          <a:xfrm>
            <a:off x="1774437" y="110439"/>
            <a:ext cx="5921027" cy="873971"/>
          </a:xfrm>
        </p:spPr>
        <p:txBody>
          <a:bodyPr>
            <a:normAutofit fontScale="90000"/>
          </a:bodyPr>
          <a:lstStyle/>
          <a:p>
            <a:r>
              <a:rPr lang="en-US" dirty="0" smtClean="0"/>
              <a:t>FPIX Mechanics – Half Disk Alignment</a:t>
            </a:r>
            <a:endParaRPr lang="en-US" dirty="0"/>
          </a:p>
        </p:txBody>
      </p:sp>
      <p:sp>
        <p:nvSpPr>
          <p:cNvPr id="5" name="Date Placeholder 4"/>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24279091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4437" y="110440"/>
            <a:ext cx="6114846" cy="485802"/>
          </a:xfrm>
        </p:spPr>
        <p:txBody>
          <a:bodyPr>
            <a:normAutofit fontScale="90000"/>
          </a:bodyPr>
          <a:lstStyle/>
          <a:p>
            <a:r>
              <a:rPr lang="en-US" dirty="0"/>
              <a:t>Single Half-Disk Material Budget</a:t>
            </a:r>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96CD34F7-41EE-40DD-AA0B-585B448B64A4}" type="slidenum">
              <a:rPr lang="en-US" smtClean="0"/>
              <a:pPr/>
              <a:t>64</a:t>
            </a:fld>
            <a:endParaRPr lang="en-US" dirty="0"/>
          </a:p>
        </p:txBody>
      </p:sp>
      <p:pic>
        <p:nvPicPr>
          <p:cNvPr id="2"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a:ext>
            </a:extLst>
          </a:blip>
          <a:srcRect/>
          <a:stretch>
            <a:fillRect/>
          </a:stretch>
        </p:blipFill>
        <p:spPr bwMode="auto">
          <a:xfrm>
            <a:off x="0" y="596242"/>
            <a:ext cx="9144000" cy="5866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56730974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00200" y="2286000"/>
            <a:ext cx="956131" cy="3124200"/>
          </a:xfrm>
          <a:prstGeom prst="rect">
            <a:avLst/>
          </a:prstGeom>
        </p:spPr>
      </p:pic>
      <p:sp>
        <p:nvSpPr>
          <p:cNvPr id="4" name="AutoShape 17"/>
          <p:cNvSpPr>
            <a:spLocks noChangeAspect="1"/>
          </p:cNvSpPr>
          <p:nvPr/>
        </p:nvSpPr>
        <p:spPr bwMode="auto">
          <a:xfrm>
            <a:off x="556699" y="2209800"/>
            <a:ext cx="901700" cy="276999"/>
          </a:xfrm>
          <a:prstGeom prst="borderCallout2">
            <a:avLst>
              <a:gd name="adj1" fmla="val 26472"/>
              <a:gd name="adj2" fmla="val 105042"/>
              <a:gd name="adj3" fmla="val 26472"/>
              <a:gd name="adj4" fmla="val 133296"/>
              <a:gd name="adj5" fmla="val 208860"/>
              <a:gd name="adj6" fmla="val 168984"/>
            </a:avLst>
          </a:prstGeom>
          <a:solidFill>
            <a:schemeClr val="accent1"/>
          </a:solidFill>
          <a:ln w="9525">
            <a:solidFill>
              <a:srgbClr val="FF0000"/>
            </a:solidFill>
            <a:miter lim="800000"/>
            <a:headEnd/>
            <a:tailEnd/>
          </a:ln>
          <a:effectLst/>
        </p:spPr>
        <p:txBody>
          <a:bodyPr anchor="t">
            <a:spAutoFit/>
          </a:bodyPr>
          <a:lstStyle/>
          <a:p>
            <a:pPr algn="ctr" defTabSz="914400"/>
            <a:r>
              <a:rPr lang="en-US" sz="1200" dirty="0" smtClean="0">
                <a:solidFill>
                  <a:prstClr val="black"/>
                </a:solidFill>
              </a:rPr>
              <a:t>M2 screw</a:t>
            </a:r>
            <a:endParaRPr lang="en-US" sz="1200" dirty="0">
              <a:solidFill>
                <a:prstClr val="black"/>
              </a:solidFill>
            </a:endParaRPr>
          </a:p>
        </p:txBody>
      </p:sp>
      <p:sp>
        <p:nvSpPr>
          <p:cNvPr id="5" name="AutoShape 17"/>
          <p:cNvSpPr>
            <a:spLocks noChangeAspect="1"/>
          </p:cNvSpPr>
          <p:nvPr/>
        </p:nvSpPr>
        <p:spPr bwMode="auto">
          <a:xfrm>
            <a:off x="328099" y="2743200"/>
            <a:ext cx="1143000" cy="646331"/>
          </a:xfrm>
          <a:prstGeom prst="borderCallout2">
            <a:avLst>
              <a:gd name="adj1" fmla="val 26472"/>
              <a:gd name="adj2" fmla="val 105042"/>
              <a:gd name="adj3" fmla="val 26472"/>
              <a:gd name="adj4" fmla="val 133296"/>
              <a:gd name="adj5" fmla="val 85335"/>
              <a:gd name="adj6" fmla="val 159995"/>
            </a:avLst>
          </a:prstGeom>
          <a:solidFill>
            <a:schemeClr val="accent1"/>
          </a:solidFill>
          <a:ln w="9525">
            <a:solidFill>
              <a:srgbClr val="FF0000"/>
            </a:solidFill>
            <a:miter lim="800000"/>
            <a:headEnd/>
            <a:tailEnd/>
          </a:ln>
          <a:effectLst/>
        </p:spPr>
        <p:txBody>
          <a:bodyPr anchor="t">
            <a:spAutoFit/>
          </a:bodyPr>
          <a:lstStyle/>
          <a:p>
            <a:pPr algn="ctr" defTabSz="914400"/>
            <a:r>
              <a:rPr lang="en-US" sz="1200" dirty="0" smtClean="0">
                <a:solidFill>
                  <a:prstClr val="black"/>
                </a:solidFill>
              </a:rPr>
              <a:t>Washer with spherical surface</a:t>
            </a:r>
            <a:endParaRPr lang="en-US" sz="1200" dirty="0">
              <a:solidFill>
                <a:prstClr val="black"/>
              </a:solidFill>
            </a:endParaRPr>
          </a:p>
        </p:txBody>
      </p:sp>
      <p:sp>
        <p:nvSpPr>
          <p:cNvPr id="6" name="AutoShape 17"/>
          <p:cNvSpPr>
            <a:spLocks noChangeAspect="1"/>
          </p:cNvSpPr>
          <p:nvPr/>
        </p:nvSpPr>
        <p:spPr bwMode="auto">
          <a:xfrm>
            <a:off x="404299" y="3733800"/>
            <a:ext cx="1066800" cy="646331"/>
          </a:xfrm>
          <a:prstGeom prst="borderCallout2">
            <a:avLst>
              <a:gd name="adj1" fmla="val 26472"/>
              <a:gd name="adj2" fmla="val 105042"/>
              <a:gd name="adj3" fmla="val 26472"/>
              <a:gd name="adj4" fmla="val 133296"/>
              <a:gd name="adj5" fmla="val 61729"/>
              <a:gd name="adj6" fmla="val 154369"/>
            </a:avLst>
          </a:prstGeom>
          <a:solidFill>
            <a:schemeClr val="accent1"/>
          </a:solidFill>
          <a:ln w="9525">
            <a:solidFill>
              <a:srgbClr val="FF0000"/>
            </a:solidFill>
            <a:miter lim="800000"/>
            <a:headEnd/>
            <a:tailEnd/>
          </a:ln>
          <a:effectLst/>
        </p:spPr>
        <p:txBody>
          <a:bodyPr anchor="t">
            <a:spAutoFit/>
          </a:bodyPr>
          <a:lstStyle/>
          <a:p>
            <a:pPr algn="ctr" defTabSz="914400"/>
            <a:r>
              <a:rPr lang="en-US" sz="1200" dirty="0" smtClean="0">
                <a:solidFill>
                  <a:prstClr val="black"/>
                </a:solidFill>
              </a:rPr>
              <a:t>Insert with conical surface</a:t>
            </a:r>
            <a:endParaRPr lang="en-US" sz="1200" dirty="0">
              <a:solidFill>
                <a:prstClr val="black"/>
              </a:solidFill>
            </a:endParaRPr>
          </a:p>
        </p:txBody>
      </p:sp>
      <p:sp>
        <p:nvSpPr>
          <p:cNvPr id="7" name="AutoShape 17"/>
          <p:cNvSpPr>
            <a:spLocks noChangeAspect="1"/>
          </p:cNvSpPr>
          <p:nvPr/>
        </p:nvSpPr>
        <p:spPr bwMode="auto">
          <a:xfrm>
            <a:off x="328099" y="4572000"/>
            <a:ext cx="1066800" cy="461665"/>
          </a:xfrm>
          <a:prstGeom prst="borderCallout2">
            <a:avLst>
              <a:gd name="adj1" fmla="val 26472"/>
              <a:gd name="adj2" fmla="val 105042"/>
              <a:gd name="adj3" fmla="val 26472"/>
              <a:gd name="adj4" fmla="val 133296"/>
              <a:gd name="adj5" fmla="val 95745"/>
              <a:gd name="adj6" fmla="val 171582"/>
            </a:avLst>
          </a:prstGeom>
          <a:solidFill>
            <a:schemeClr val="accent1"/>
          </a:solidFill>
          <a:ln w="9525">
            <a:solidFill>
              <a:srgbClr val="FF0000"/>
            </a:solidFill>
            <a:miter lim="800000"/>
            <a:headEnd/>
            <a:tailEnd/>
          </a:ln>
          <a:effectLst/>
        </p:spPr>
        <p:txBody>
          <a:bodyPr anchor="t">
            <a:spAutoFit/>
          </a:bodyPr>
          <a:lstStyle/>
          <a:p>
            <a:pPr algn="ctr" defTabSz="914400"/>
            <a:r>
              <a:rPr lang="en-US" sz="1200" dirty="0" smtClean="0">
                <a:solidFill>
                  <a:prstClr val="black"/>
                </a:solidFill>
              </a:rPr>
              <a:t>Insert with M2 threads</a:t>
            </a:r>
            <a:endParaRPr lang="en-US" sz="1200" dirty="0">
              <a:solidFill>
                <a:prstClr val="black"/>
              </a:solidFill>
            </a:endParaRPr>
          </a:p>
        </p:txBody>
      </p:sp>
      <p:sp>
        <p:nvSpPr>
          <p:cNvPr id="8" name="TextBox 7"/>
          <p:cNvSpPr txBox="1"/>
          <p:nvPr/>
        </p:nvSpPr>
        <p:spPr>
          <a:xfrm>
            <a:off x="183154" y="278249"/>
            <a:ext cx="5618782" cy="1169551"/>
          </a:xfrm>
          <a:prstGeom prst="rect">
            <a:avLst/>
          </a:prstGeom>
          <a:noFill/>
        </p:spPr>
        <p:txBody>
          <a:bodyPr wrap="none" rtlCol="0">
            <a:spAutoFit/>
          </a:bodyPr>
          <a:lstStyle/>
          <a:p>
            <a:pPr defTabSz="914400"/>
            <a:r>
              <a:rPr lang="en-US" sz="1400" b="1" dirty="0" smtClean="0">
                <a:solidFill>
                  <a:prstClr val="black"/>
                </a:solidFill>
              </a:rPr>
              <a:t>Outer and Inner Assemblies Mount Designs</a:t>
            </a:r>
          </a:p>
          <a:p>
            <a:pPr marL="742950" lvl="1" indent="-285750" defTabSz="914400">
              <a:buFont typeface="Arial" pitchFamily="34" charset="0"/>
              <a:buChar char="•"/>
            </a:pPr>
            <a:r>
              <a:rPr lang="en-US" sz="1400" dirty="0" smtClean="0">
                <a:solidFill>
                  <a:prstClr val="black"/>
                </a:solidFill>
              </a:rPr>
              <a:t>spherical washer concept employed</a:t>
            </a:r>
          </a:p>
          <a:p>
            <a:pPr marL="742950" lvl="1" indent="-285750" defTabSz="914400">
              <a:buFont typeface="Arial" pitchFamily="34" charset="0"/>
              <a:buChar char="•"/>
            </a:pPr>
            <a:r>
              <a:rPr lang="en-US" sz="1400" dirty="0" smtClean="0">
                <a:solidFill>
                  <a:prstClr val="black"/>
                </a:solidFill>
              </a:rPr>
              <a:t>a proven design for minor angular misalignment</a:t>
            </a:r>
          </a:p>
          <a:p>
            <a:pPr marL="742950" lvl="1" indent="-285750" defTabSz="914400">
              <a:buFont typeface="Arial" pitchFamily="34" charset="0"/>
              <a:buChar char="•"/>
            </a:pPr>
            <a:r>
              <a:rPr lang="en-US" sz="1400" dirty="0" smtClean="0">
                <a:solidFill>
                  <a:prstClr val="black"/>
                </a:solidFill>
              </a:rPr>
              <a:t>reinforcement inserts are glued to C-C rings for stronger support</a:t>
            </a:r>
          </a:p>
          <a:p>
            <a:pPr marL="742950" lvl="1" indent="-285750" defTabSz="914400">
              <a:buFont typeface="Arial" pitchFamily="34" charset="0"/>
              <a:buChar char="•"/>
            </a:pPr>
            <a:r>
              <a:rPr lang="en-US" sz="1400" dirty="0" smtClean="0">
                <a:solidFill>
                  <a:prstClr val="black"/>
                </a:solidFill>
              </a:rPr>
              <a:t>assemblies can be removed separately </a:t>
            </a:r>
            <a:endParaRPr lang="en-US" sz="1400" dirty="0">
              <a:solidFill>
                <a:prstClr val="black"/>
              </a:solidFill>
            </a:endParaRPr>
          </a:p>
        </p:txBody>
      </p:sp>
      <p:pic>
        <p:nvPicPr>
          <p:cNvPr id="9" name="Picture 8" descr="a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08709" y="1676400"/>
            <a:ext cx="668091" cy="4495800"/>
          </a:xfrm>
          <a:prstGeom prst="rect">
            <a:avLst/>
          </a:prstGeom>
        </p:spPr>
      </p:pic>
      <p:sp>
        <p:nvSpPr>
          <p:cNvPr id="10" name="AutoShape 17"/>
          <p:cNvSpPr>
            <a:spLocks noChangeAspect="1"/>
          </p:cNvSpPr>
          <p:nvPr/>
        </p:nvSpPr>
        <p:spPr bwMode="auto">
          <a:xfrm>
            <a:off x="2614099" y="1905000"/>
            <a:ext cx="1236910" cy="461665"/>
          </a:xfrm>
          <a:prstGeom prst="borderCallout2">
            <a:avLst>
              <a:gd name="adj1" fmla="val 26472"/>
              <a:gd name="adj2" fmla="val 105042"/>
              <a:gd name="adj3" fmla="val 26472"/>
              <a:gd name="adj4" fmla="val 133296"/>
              <a:gd name="adj5" fmla="val 62667"/>
              <a:gd name="adj6" fmla="val 152254"/>
            </a:avLst>
          </a:prstGeom>
          <a:solidFill>
            <a:schemeClr val="accent1"/>
          </a:solidFill>
          <a:ln w="9525">
            <a:solidFill>
              <a:srgbClr val="FF0000"/>
            </a:solidFill>
            <a:miter lim="800000"/>
            <a:headEnd/>
            <a:tailEnd/>
          </a:ln>
          <a:effectLst/>
        </p:spPr>
        <p:txBody>
          <a:bodyPr anchor="t">
            <a:spAutoFit/>
          </a:bodyPr>
          <a:lstStyle/>
          <a:p>
            <a:pPr algn="ctr" defTabSz="914400"/>
            <a:r>
              <a:rPr lang="en-US" sz="1200" dirty="0" smtClean="0">
                <a:solidFill>
                  <a:prstClr val="black"/>
                </a:solidFill>
              </a:rPr>
              <a:t>Washer with spherical surface</a:t>
            </a:r>
            <a:endParaRPr lang="en-US" sz="1200" dirty="0">
              <a:solidFill>
                <a:prstClr val="black"/>
              </a:solidFill>
            </a:endParaRPr>
          </a:p>
        </p:txBody>
      </p:sp>
      <p:sp>
        <p:nvSpPr>
          <p:cNvPr id="11" name="AutoShape 17"/>
          <p:cNvSpPr>
            <a:spLocks noChangeAspect="1"/>
          </p:cNvSpPr>
          <p:nvPr/>
        </p:nvSpPr>
        <p:spPr bwMode="auto">
          <a:xfrm>
            <a:off x="2860409" y="2590800"/>
            <a:ext cx="990600" cy="646331"/>
          </a:xfrm>
          <a:prstGeom prst="borderCallout2">
            <a:avLst>
              <a:gd name="adj1" fmla="val 26472"/>
              <a:gd name="adj2" fmla="val 105042"/>
              <a:gd name="adj3" fmla="val 26472"/>
              <a:gd name="adj4" fmla="val 133296"/>
              <a:gd name="adj5" fmla="val 17467"/>
              <a:gd name="adj6" fmla="val 163503"/>
            </a:avLst>
          </a:prstGeom>
          <a:solidFill>
            <a:schemeClr val="accent1"/>
          </a:solidFill>
          <a:ln w="9525">
            <a:solidFill>
              <a:srgbClr val="FF0000"/>
            </a:solidFill>
            <a:miter lim="800000"/>
            <a:headEnd/>
            <a:tailEnd/>
          </a:ln>
          <a:effectLst/>
        </p:spPr>
        <p:txBody>
          <a:bodyPr anchor="t">
            <a:spAutoFit/>
          </a:bodyPr>
          <a:lstStyle/>
          <a:p>
            <a:pPr algn="ctr" defTabSz="914400"/>
            <a:r>
              <a:rPr lang="en-US" sz="1200" dirty="0" smtClean="0">
                <a:solidFill>
                  <a:prstClr val="black"/>
                </a:solidFill>
              </a:rPr>
              <a:t>Insert with conical surface</a:t>
            </a:r>
            <a:endParaRPr lang="en-US" sz="1200" dirty="0">
              <a:solidFill>
                <a:prstClr val="black"/>
              </a:solidFill>
            </a:endParaRPr>
          </a:p>
        </p:txBody>
      </p:sp>
      <p:sp>
        <p:nvSpPr>
          <p:cNvPr id="12" name="AutoShape 17"/>
          <p:cNvSpPr>
            <a:spLocks noChangeAspect="1"/>
          </p:cNvSpPr>
          <p:nvPr/>
        </p:nvSpPr>
        <p:spPr bwMode="auto">
          <a:xfrm>
            <a:off x="2614098" y="4876800"/>
            <a:ext cx="1348301" cy="461665"/>
          </a:xfrm>
          <a:prstGeom prst="borderCallout2">
            <a:avLst>
              <a:gd name="adj1" fmla="val 26472"/>
              <a:gd name="adj2" fmla="val 105042"/>
              <a:gd name="adj3" fmla="val 30556"/>
              <a:gd name="adj4" fmla="val 122109"/>
              <a:gd name="adj5" fmla="val 87329"/>
              <a:gd name="adj6" fmla="val 140092"/>
            </a:avLst>
          </a:prstGeom>
          <a:solidFill>
            <a:schemeClr val="accent1"/>
          </a:solidFill>
          <a:ln w="9525">
            <a:solidFill>
              <a:srgbClr val="FF0000"/>
            </a:solidFill>
            <a:miter lim="800000"/>
            <a:headEnd/>
            <a:tailEnd/>
          </a:ln>
          <a:effectLst/>
        </p:spPr>
        <p:txBody>
          <a:bodyPr wrap="square" anchor="t">
            <a:spAutoFit/>
          </a:bodyPr>
          <a:lstStyle/>
          <a:p>
            <a:pPr algn="ctr" defTabSz="914400"/>
            <a:r>
              <a:rPr lang="en-US" sz="1200" dirty="0" smtClean="0">
                <a:solidFill>
                  <a:prstClr val="black"/>
                </a:solidFill>
              </a:rPr>
              <a:t>Insert with #3-48 threads</a:t>
            </a:r>
            <a:endParaRPr lang="en-US" sz="1200" dirty="0">
              <a:solidFill>
                <a:prstClr val="black"/>
              </a:solidFill>
            </a:endParaRPr>
          </a:p>
        </p:txBody>
      </p:sp>
      <p:sp>
        <p:nvSpPr>
          <p:cNvPr id="13" name="AutoShape 17"/>
          <p:cNvSpPr>
            <a:spLocks noChangeAspect="1"/>
          </p:cNvSpPr>
          <p:nvPr/>
        </p:nvSpPr>
        <p:spPr bwMode="auto">
          <a:xfrm>
            <a:off x="2936609" y="1600200"/>
            <a:ext cx="901700" cy="276999"/>
          </a:xfrm>
          <a:prstGeom prst="borderCallout2">
            <a:avLst>
              <a:gd name="adj1" fmla="val 26472"/>
              <a:gd name="adj2" fmla="val 105042"/>
              <a:gd name="adj3" fmla="val 26472"/>
              <a:gd name="adj4" fmla="val 133296"/>
              <a:gd name="adj5" fmla="val 215417"/>
              <a:gd name="adj6" fmla="val 178959"/>
            </a:avLst>
          </a:prstGeom>
          <a:solidFill>
            <a:schemeClr val="accent1"/>
          </a:solidFill>
          <a:ln w="9525">
            <a:solidFill>
              <a:srgbClr val="FF0000"/>
            </a:solidFill>
            <a:miter lim="800000"/>
            <a:headEnd/>
            <a:tailEnd/>
          </a:ln>
          <a:effectLst/>
        </p:spPr>
        <p:txBody>
          <a:bodyPr anchor="t">
            <a:spAutoFit/>
          </a:bodyPr>
          <a:lstStyle/>
          <a:p>
            <a:pPr algn="ctr" defTabSz="914400"/>
            <a:r>
              <a:rPr lang="en-US" sz="1200" dirty="0" smtClean="0">
                <a:solidFill>
                  <a:prstClr val="black"/>
                </a:solidFill>
              </a:rPr>
              <a:t>M2 screw</a:t>
            </a:r>
            <a:endParaRPr lang="en-US" sz="1200" dirty="0">
              <a:solidFill>
                <a:prstClr val="black"/>
              </a:solidFill>
            </a:endParaRPr>
          </a:p>
        </p:txBody>
      </p:sp>
      <p:sp>
        <p:nvSpPr>
          <p:cNvPr id="14" name="AutoShape 17"/>
          <p:cNvSpPr>
            <a:spLocks noChangeAspect="1"/>
          </p:cNvSpPr>
          <p:nvPr/>
        </p:nvSpPr>
        <p:spPr bwMode="auto">
          <a:xfrm>
            <a:off x="2936609" y="3733800"/>
            <a:ext cx="914400" cy="276999"/>
          </a:xfrm>
          <a:prstGeom prst="borderCallout2">
            <a:avLst>
              <a:gd name="adj1" fmla="val 26472"/>
              <a:gd name="adj2" fmla="val 105042"/>
              <a:gd name="adj3" fmla="val 26472"/>
              <a:gd name="adj4" fmla="val 133296"/>
              <a:gd name="adj5" fmla="val 95745"/>
              <a:gd name="adj6" fmla="val 171582"/>
            </a:avLst>
          </a:prstGeom>
          <a:solidFill>
            <a:schemeClr val="accent1"/>
          </a:solidFill>
          <a:ln w="9525">
            <a:solidFill>
              <a:srgbClr val="FF0000"/>
            </a:solidFill>
            <a:miter lim="800000"/>
            <a:headEnd/>
            <a:tailEnd/>
          </a:ln>
          <a:effectLst/>
        </p:spPr>
        <p:txBody>
          <a:bodyPr anchor="t">
            <a:spAutoFit/>
          </a:bodyPr>
          <a:lstStyle/>
          <a:p>
            <a:pPr algn="ctr" defTabSz="914400"/>
            <a:r>
              <a:rPr lang="en-US" sz="1200" dirty="0">
                <a:solidFill>
                  <a:prstClr val="black"/>
                </a:solidFill>
              </a:rPr>
              <a:t>c</a:t>
            </a:r>
            <a:r>
              <a:rPr lang="en-US" sz="1200" dirty="0" smtClean="0">
                <a:solidFill>
                  <a:prstClr val="black"/>
                </a:solidFill>
              </a:rPr>
              <a:t>f tubing</a:t>
            </a:r>
            <a:endParaRPr lang="en-US" sz="1200" dirty="0">
              <a:solidFill>
                <a:prstClr val="black"/>
              </a:solidFill>
            </a:endParaRPr>
          </a:p>
        </p:txBody>
      </p:sp>
      <p:sp>
        <p:nvSpPr>
          <p:cNvPr id="15" name="AutoShape 17"/>
          <p:cNvSpPr>
            <a:spLocks noChangeAspect="1"/>
          </p:cNvSpPr>
          <p:nvPr/>
        </p:nvSpPr>
        <p:spPr bwMode="auto">
          <a:xfrm>
            <a:off x="2614099" y="5410200"/>
            <a:ext cx="1236910" cy="461665"/>
          </a:xfrm>
          <a:prstGeom prst="borderCallout2">
            <a:avLst>
              <a:gd name="adj1" fmla="val 26472"/>
              <a:gd name="adj2" fmla="val 105042"/>
              <a:gd name="adj3" fmla="val 26472"/>
              <a:gd name="adj4" fmla="val 133296"/>
              <a:gd name="adj5" fmla="val 76995"/>
              <a:gd name="adj6" fmla="val 159598"/>
            </a:avLst>
          </a:prstGeom>
          <a:solidFill>
            <a:schemeClr val="accent1"/>
          </a:solidFill>
          <a:ln w="9525">
            <a:solidFill>
              <a:srgbClr val="FF0000"/>
            </a:solidFill>
            <a:miter lim="800000"/>
            <a:headEnd/>
            <a:tailEnd/>
          </a:ln>
          <a:effectLst/>
        </p:spPr>
        <p:txBody>
          <a:bodyPr anchor="t">
            <a:spAutoFit/>
          </a:bodyPr>
          <a:lstStyle/>
          <a:p>
            <a:pPr algn="ctr" defTabSz="914400"/>
            <a:r>
              <a:rPr lang="en-US" sz="1200" dirty="0" smtClean="0">
                <a:solidFill>
                  <a:prstClr val="black"/>
                </a:solidFill>
              </a:rPr>
              <a:t>Rivet with  #3-48 threads</a:t>
            </a:r>
            <a:endParaRPr lang="en-US" sz="1200" dirty="0">
              <a:solidFill>
                <a:prstClr val="black"/>
              </a:solidFill>
            </a:endParaRPr>
          </a:p>
        </p:txBody>
      </p:sp>
      <p:sp>
        <p:nvSpPr>
          <p:cNvPr id="23" name="TextBox 22"/>
          <p:cNvSpPr txBox="1"/>
          <p:nvPr/>
        </p:nvSpPr>
        <p:spPr>
          <a:xfrm>
            <a:off x="3657600" y="6062990"/>
            <a:ext cx="1915910" cy="261610"/>
          </a:xfrm>
          <a:prstGeom prst="rect">
            <a:avLst/>
          </a:prstGeom>
          <a:noFill/>
        </p:spPr>
        <p:txBody>
          <a:bodyPr wrap="none" rtlCol="0">
            <a:spAutoFit/>
          </a:bodyPr>
          <a:lstStyle/>
          <a:p>
            <a:pPr algn="ctr" defTabSz="914400"/>
            <a:r>
              <a:rPr lang="en-US" sz="1100" u="sng" dirty="0" smtClean="0">
                <a:solidFill>
                  <a:prstClr val="black"/>
                </a:solidFill>
              </a:rPr>
              <a:t>Inner Ring Mount Assembly</a:t>
            </a:r>
          </a:p>
        </p:txBody>
      </p:sp>
      <p:sp>
        <p:nvSpPr>
          <p:cNvPr id="24" name="TextBox 23"/>
          <p:cNvSpPr txBox="1"/>
          <p:nvPr/>
        </p:nvSpPr>
        <p:spPr>
          <a:xfrm>
            <a:off x="1101633" y="6062990"/>
            <a:ext cx="1946367" cy="261610"/>
          </a:xfrm>
          <a:prstGeom prst="rect">
            <a:avLst/>
          </a:prstGeom>
          <a:noFill/>
        </p:spPr>
        <p:txBody>
          <a:bodyPr wrap="none" rtlCol="0">
            <a:spAutoFit/>
          </a:bodyPr>
          <a:lstStyle/>
          <a:p>
            <a:pPr algn="ctr" defTabSz="914400"/>
            <a:r>
              <a:rPr lang="en-US" sz="1100" u="sng" dirty="0" smtClean="0">
                <a:solidFill>
                  <a:prstClr val="black"/>
                </a:solidFill>
              </a:rPr>
              <a:t>Outer Ring Mount Assembly</a:t>
            </a:r>
          </a:p>
        </p:txBody>
      </p:sp>
      <p:sp>
        <p:nvSpPr>
          <p:cNvPr id="19" name="Slide Number Placeholder 18"/>
          <p:cNvSpPr>
            <a:spLocks noGrp="1"/>
          </p:cNvSpPr>
          <p:nvPr>
            <p:ph type="sldNum" sz="quarter" idx="12"/>
          </p:nvPr>
        </p:nvSpPr>
        <p:spPr/>
        <p:txBody>
          <a:bodyPr/>
          <a:lstStyle/>
          <a:p>
            <a:fld id="{C4B00173-92ED-46CC-81B0-AB0B2F02F7ED}" type="slidenum">
              <a:rPr lang="en-US" smtClean="0">
                <a:solidFill>
                  <a:prstClr val="black">
                    <a:tint val="75000"/>
                  </a:prstClr>
                </a:solidFill>
              </a:rPr>
              <a:pPr/>
              <a:t>65</a:t>
            </a:fld>
            <a:endParaRPr lang="en-US" dirty="0">
              <a:solidFill>
                <a:prstClr val="black">
                  <a:tint val="75000"/>
                </a:prstClr>
              </a:solidFill>
            </a:endParaRPr>
          </a:p>
        </p:txBody>
      </p:sp>
      <p:sp>
        <p:nvSpPr>
          <p:cNvPr id="20" name="Footer Placeholder 19"/>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grpSp>
        <p:nvGrpSpPr>
          <p:cNvPr id="25" name="Group 24"/>
          <p:cNvGrpSpPr>
            <a:grpSpLocks noChangeAspect="1"/>
          </p:cNvGrpSpPr>
          <p:nvPr/>
        </p:nvGrpSpPr>
        <p:grpSpPr>
          <a:xfrm>
            <a:off x="5801936" y="152399"/>
            <a:ext cx="3265864" cy="6185476"/>
            <a:chOff x="6208916" y="152400"/>
            <a:chExt cx="2858884" cy="5414665"/>
          </a:xfrm>
        </p:grpSpPr>
        <p:pic>
          <p:nvPicPr>
            <p:cNvPr id="26" name="Picture 2" descr="D:\Users\arndt\Dropbox\Inventor files\CMS\FULL_ASSEMBLY_CMS_UPGRADE_March2012\HD_isoview.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6208916" y="548708"/>
              <a:ext cx="2706484" cy="5018357"/>
            </a:xfrm>
            <a:prstGeom prst="rect">
              <a:avLst/>
            </a:prstGeom>
            <a:noFill/>
            <a:extLst>
              <a:ext uri="{909E8E84-426E-40DD-AFC4-6F175D3DCCD1}">
                <a14:hiddenFill xmlns:a14="http://schemas.microsoft.com/office/drawing/2010/main">
                  <a:solidFill>
                    <a:srgbClr val="FFFFFF"/>
                  </a:solidFill>
                </a14:hiddenFill>
              </a:ext>
            </a:extLst>
          </p:spPr>
        </p:pic>
        <p:sp>
          <p:nvSpPr>
            <p:cNvPr id="27" name="AutoShape 17"/>
            <p:cNvSpPr>
              <a:spLocks noChangeAspect="1"/>
            </p:cNvSpPr>
            <p:nvPr/>
          </p:nvSpPr>
          <p:spPr bwMode="auto">
            <a:xfrm>
              <a:off x="7620000" y="152400"/>
              <a:ext cx="1295400" cy="350250"/>
            </a:xfrm>
            <a:prstGeom prst="borderCallout2">
              <a:avLst>
                <a:gd name="adj1" fmla="val 48111"/>
                <a:gd name="adj2" fmla="val -4560"/>
                <a:gd name="adj3" fmla="val 50078"/>
                <a:gd name="adj4" fmla="val -20444"/>
                <a:gd name="adj5" fmla="val 142207"/>
                <a:gd name="adj6" fmla="val -46342"/>
              </a:avLst>
            </a:prstGeom>
            <a:solidFill>
              <a:srgbClr val="4F81BD"/>
            </a:solidFill>
            <a:ln w="9525">
              <a:solidFill>
                <a:srgbClr val="FF0000"/>
              </a:solidFill>
              <a:miter lim="800000"/>
              <a:headEnd/>
              <a:tailEnd/>
            </a:ln>
            <a:effectLst/>
          </p:spPr>
          <p:txBody>
            <a:bodyPr anchor="t">
              <a:spAutoFit/>
            </a:bodyPr>
            <a:lstStyle/>
            <a:p>
              <a:pPr algn="ctr" defTabSz="914400">
                <a:defRPr/>
              </a:pPr>
              <a:r>
                <a:rPr lang="en-US" sz="1000" kern="0" dirty="0" smtClean="0">
                  <a:solidFill>
                    <a:sysClr val="windowText" lastClr="000000"/>
                  </a:solidFill>
                </a:rPr>
                <a:t>Outer Assembly Mounts x3</a:t>
              </a:r>
              <a:endParaRPr lang="en-US" sz="1000" kern="0" dirty="0">
                <a:solidFill>
                  <a:sysClr val="windowText" lastClr="000000"/>
                </a:solidFill>
              </a:endParaRPr>
            </a:p>
          </p:txBody>
        </p:sp>
        <p:sp>
          <p:nvSpPr>
            <p:cNvPr id="28" name="AutoShape 17"/>
            <p:cNvSpPr>
              <a:spLocks noChangeAspect="1"/>
            </p:cNvSpPr>
            <p:nvPr/>
          </p:nvSpPr>
          <p:spPr bwMode="auto">
            <a:xfrm>
              <a:off x="7772400" y="762000"/>
              <a:ext cx="1295400" cy="350250"/>
            </a:xfrm>
            <a:prstGeom prst="borderCallout2">
              <a:avLst>
                <a:gd name="adj1" fmla="val 48111"/>
                <a:gd name="adj2" fmla="val -4560"/>
                <a:gd name="adj3" fmla="val 50078"/>
                <a:gd name="adj4" fmla="val -20444"/>
                <a:gd name="adj5" fmla="val 49401"/>
                <a:gd name="adj6" fmla="val -76180"/>
              </a:avLst>
            </a:prstGeom>
            <a:solidFill>
              <a:srgbClr val="4F81BD"/>
            </a:solidFill>
            <a:ln w="9525">
              <a:solidFill>
                <a:srgbClr val="FF0000"/>
              </a:solidFill>
              <a:miter lim="800000"/>
              <a:headEnd/>
              <a:tailEnd/>
            </a:ln>
            <a:effectLst/>
          </p:spPr>
          <p:txBody>
            <a:bodyPr anchor="t">
              <a:spAutoFit/>
            </a:bodyPr>
            <a:lstStyle/>
            <a:p>
              <a:pPr algn="ctr" defTabSz="914400">
                <a:defRPr/>
              </a:pPr>
              <a:r>
                <a:rPr lang="en-US" sz="1000" kern="0" dirty="0" smtClean="0">
                  <a:solidFill>
                    <a:sysClr val="windowText" lastClr="000000"/>
                  </a:solidFill>
                </a:rPr>
                <a:t>Inner Assembly Mounts x3</a:t>
              </a:r>
              <a:endParaRPr lang="en-US" sz="1000" kern="0" dirty="0">
                <a:solidFill>
                  <a:sysClr val="windowText" lastClr="000000"/>
                </a:solidFill>
              </a:endParaRPr>
            </a:p>
          </p:txBody>
        </p:sp>
        <p:sp>
          <p:nvSpPr>
            <p:cNvPr id="29" name="AutoShape 17"/>
            <p:cNvSpPr>
              <a:spLocks noChangeAspect="1"/>
            </p:cNvSpPr>
            <p:nvPr/>
          </p:nvSpPr>
          <p:spPr bwMode="auto">
            <a:xfrm>
              <a:off x="8001000" y="5238690"/>
              <a:ext cx="1066800" cy="215538"/>
            </a:xfrm>
            <a:prstGeom prst="borderCallout2">
              <a:avLst>
                <a:gd name="adj1" fmla="val 48111"/>
                <a:gd name="adj2" fmla="val -4560"/>
                <a:gd name="adj3" fmla="val 50078"/>
                <a:gd name="adj4" fmla="val -20444"/>
                <a:gd name="adj5" fmla="val -213597"/>
                <a:gd name="adj6" fmla="val 6852"/>
              </a:avLst>
            </a:prstGeom>
            <a:solidFill>
              <a:srgbClr val="4F81BD"/>
            </a:solidFill>
            <a:ln w="9525">
              <a:solidFill>
                <a:srgbClr val="FF0000"/>
              </a:solidFill>
              <a:miter lim="800000"/>
              <a:headEnd/>
              <a:tailEnd/>
            </a:ln>
            <a:effectLst/>
          </p:spPr>
          <p:txBody>
            <a:bodyPr wrap="square" anchor="t">
              <a:spAutoFit/>
            </a:bodyPr>
            <a:lstStyle/>
            <a:p>
              <a:pPr algn="ctr" defTabSz="914400">
                <a:defRPr/>
              </a:pPr>
              <a:r>
                <a:rPr lang="en-US" sz="1000" kern="0" dirty="0" smtClean="0">
                  <a:solidFill>
                    <a:sysClr val="windowText" lastClr="000000"/>
                  </a:solidFill>
                </a:rPr>
                <a:t>SS Tube Coupling x3</a:t>
              </a:r>
              <a:endParaRPr lang="en-US" sz="1000" kern="0" dirty="0">
                <a:solidFill>
                  <a:sysClr val="windowText" lastClr="000000"/>
                </a:solidFill>
              </a:endParaRPr>
            </a:p>
          </p:txBody>
        </p:sp>
      </p:grpSp>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6441217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19" name="Slide Number Placeholder 3"/>
          <p:cNvSpPr>
            <a:spLocks noGrp="1"/>
          </p:cNvSpPr>
          <p:nvPr>
            <p:ph type="sldNum" sz="quarter" idx="12"/>
          </p:nvPr>
        </p:nvSpPr>
        <p:spPr/>
        <p:txBody>
          <a:bodyPr/>
          <a:lstStyle/>
          <a:p>
            <a:fld id="{347749F7-8D7C-4DB3-B6DD-2A6FAA30F591}" type="slidenum">
              <a:rPr lang="en-US">
                <a:solidFill>
                  <a:prstClr val="black">
                    <a:tint val="75000"/>
                  </a:prstClr>
                </a:solidFill>
              </a:rPr>
              <a:pPr/>
              <a:t>66</a:t>
            </a:fld>
            <a:endParaRPr lang="en-US" dirty="0">
              <a:solidFill>
                <a:prstClr val="black">
                  <a:tint val="75000"/>
                </a:prstClr>
              </a:solidFill>
            </a:endParaRPr>
          </a:p>
        </p:txBody>
      </p:sp>
      <p:sp>
        <p:nvSpPr>
          <p:cNvPr id="192515" name="Rectangle 3"/>
          <p:cNvSpPr>
            <a:spLocks noChangeArrowheads="1"/>
          </p:cNvSpPr>
          <p:nvPr/>
        </p:nvSpPr>
        <p:spPr bwMode="auto">
          <a:xfrm>
            <a:off x="457200" y="762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defTabSz="914400"/>
            <a:r>
              <a:rPr lang="en-US" sz="2400" b="1" u="sng" dirty="0">
                <a:solidFill>
                  <a:srgbClr val="C0504D"/>
                </a:solidFill>
              </a:rPr>
              <a:t>Study of New </a:t>
            </a:r>
            <a:r>
              <a:rPr lang="en-US" sz="2400" b="1" u="sng" dirty="0" smtClean="0">
                <a:solidFill>
                  <a:srgbClr val="C0504D"/>
                </a:solidFill>
              </a:rPr>
              <a:t>FPix </a:t>
            </a:r>
            <a:r>
              <a:rPr lang="en-US" sz="2400" b="1" u="sng" dirty="0">
                <a:solidFill>
                  <a:srgbClr val="C0504D"/>
                </a:solidFill>
              </a:rPr>
              <a:t>Geometries</a:t>
            </a:r>
          </a:p>
        </p:txBody>
      </p:sp>
      <p:sp>
        <p:nvSpPr>
          <p:cNvPr id="192517" name="Text Box 5"/>
          <p:cNvSpPr txBox="1">
            <a:spLocks noChangeArrowheads="1"/>
          </p:cNvSpPr>
          <p:nvPr/>
        </p:nvSpPr>
        <p:spPr bwMode="auto">
          <a:xfrm>
            <a:off x="685800" y="4419600"/>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a:spcBef>
                <a:spcPct val="50000"/>
              </a:spcBef>
            </a:pPr>
            <a:endParaRPr lang="en-US" dirty="0">
              <a:solidFill>
                <a:prstClr val="black"/>
              </a:solidFill>
            </a:endParaRPr>
          </a:p>
        </p:txBody>
      </p:sp>
      <p:grpSp>
        <p:nvGrpSpPr>
          <p:cNvPr id="192524" name="Group 12"/>
          <p:cNvGrpSpPr>
            <a:grpSpLocks/>
          </p:cNvGrpSpPr>
          <p:nvPr/>
        </p:nvGrpSpPr>
        <p:grpSpPr bwMode="auto">
          <a:xfrm>
            <a:off x="3581400" y="685800"/>
            <a:ext cx="2832100" cy="2209800"/>
            <a:chOff x="864" y="1296"/>
            <a:chExt cx="1880" cy="1488"/>
          </a:xfrm>
        </p:grpSpPr>
        <p:pic>
          <p:nvPicPr>
            <p:cNvPr id="192522" name="Picture 10" descr="Global 2x8 Panel Is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4" y="1296"/>
              <a:ext cx="1872" cy="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2516" name="Line 4"/>
            <p:cNvSpPr>
              <a:spLocks noChangeShapeType="1"/>
            </p:cNvSpPr>
            <p:nvPr/>
          </p:nvSpPr>
          <p:spPr bwMode="auto">
            <a:xfrm>
              <a:off x="1776" y="2390"/>
              <a:ext cx="288"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a:endParaRPr lang="en-US" dirty="0">
                <a:solidFill>
                  <a:prstClr val="black"/>
                </a:solidFill>
              </a:endParaRPr>
            </a:p>
          </p:txBody>
        </p:sp>
        <p:sp>
          <p:nvSpPr>
            <p:cNvPr id="192518" name="Text Box 6"/>
            <p:cNvSpPr txBox="1">
              <a:spLocks noChangeArrowheads="1"/>
            </p:cNvSpPr>
            <p:nvPr/>
          </p:nvSpPr>
          <p:spPr bwMode="auto">
            <a:xfrm rot="1745013">
              <a:off x="881" y="1991"/>
              <a:ext cx="889" cy="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14400">
                <a:spcBef>
                  <a:spcPct val="50000"/>
                </a:spcBef>
              </a:pPr>
              <a:r>
                <a:rPr lang="en-US" sz="1400" dirty="0">
                  <a:solidFill>
                    <a:prstClr val="black"/>
                  </a:solidFill>
                </a:rPr>
                <a:t>150um global radius direction</a:t>
              </a:r>
            </a:p>
          </p:txBody>
        </p:sp>
        <p:sp>
          <p:nvSpPr>
            <p:cNvPr id="192519" name="Line 7"/>
            <p:cNvSpPr>
              <a:spLocks noChangeShapeType="1"/>
            </p:cNvSpPr>
            <p:nvPr/>
          </p:nvSpPr>
          <p:spPr bwMode="auto">
            <a:xfrm flipV="1">
              <a:off x="2526" y="2150"/>
              <a:ext cx="162"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a:endParaRPr lang="en-US" dirty="0">
                <a:solidFill>
                  <a:prstClr val="black"/>
                </a:solidFill>
              </a:endParaRPr>
            </a:p>
          </p:txBody>
        </p:sp>
        <p:sp>
          <p:nvSpPr>
            <p:cNvPr id="192520" name="Text Box 8"/>
            <p:cNvSpPr txBox="1">
              <a:spLocks noChangeArrowheads="1"/>
            </p:cNvSpPr>
            <p:nvPr/>
          </p:nvSpPr>
          <p:spPr bwMode="auto">
            <a:xfrm rot="-2135682">
              <a:off x="2025" y="2221"/>
              <a:ext cx="719" cy="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14400">
                <a:spcBef>
                  <a:spcPct val="50000"/>
                </a:spcBef>
              </a:pPr>
              <a:r>
                <a:rPr lang="en-US" sz="1400" dirty="0">
                  <a:solidFill>
                    <a:prstClr val="black"/>
                  </a:solidFill>
                </a:rPr>
                <a:t>100um global phi direction</a:t>
              </a:r>
            </a:p>
          </p:txBody>
        </p:sp>
      </p:grpSp>
      <p:pic>
        <p:nvPicPr>
          <p:cNvPr id="192521" name="Picture 9" descr="BBM_167-2x3B-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362750">
            <a:off x="6705600" y="1066800"/>
            <a:ext cx="1752600" cy="1246188"/>
          </a:xfrm>
          <a:prstGeom prst="rect">
            <a:avLst/>
          </a:prstGeom>
          <a:noFill/>
          <a:extLst>
            <a:ext uri="{909E8E84-426E-40DD-AFC4-6F175D3DCCD1}">
              <a14:hiddenFill xmlns:a14="http://schemas.microsoft.com/office/drawing/2010/main">
                <a:solidFill>
                  <a:srgbClr val="FFFFFF"/>
                </a:solidFill>
              </a14:hiddenFill>
            </a:ext>
          </a:extLst>
        </p:spPr>
      </p:pic>
      <p:sp>
        <p:nvSpPr>
          <p:cNvPr id="192525" name="Text Box 13"/>
          <p:cNvSpPr txBox="1">
            <a:spLocks noChangeArrowheads="1"/>
          </p:cNvSpPr>
          <p:nvPr/>
        </p:nvSpPr>
        <p:spPr bwMode="auto">
          <a:xfrm>
            <a:off x="762000" y="933450"/>
            <a:ext cx="2819400"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11125" indent="-111125">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defTabSz="914400">
              <a:buFontTx/>
              <a:buChar char="•"/>
            </a:pPr>
            <a:r>
              <a:rPr lang="en-US" sz="1400" dirty="0">
                <a:solidFill>
                  <a:prstClr val="black"/>
                </a:solidFill>
              </a:rPr>
              <a:t>Radial layouts of modules (using the Phase 1 PSI ROC) align the 150 micron dimension of each pixel in the radius direction and the 100 micron dimension in the phi direction.</a:t>
            </a:r>
          </a:p>
          <a:p>
            <a:pPr defTabSz="914400"/>
            <a:endParaRPr lang="en-US" sz="1400" dirty="0">
              <a:solidFill>
                <a:prstClr val="black"/>
              </a:solidFill>
            </a:endParaRPr>
          </a:p>
        </p:txBody>
      </p:sp>
      <p:pic>
        <p:nvPicPr>
          <p:cNvPr id="192526" name="Picture 14" descr="Front wo con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971800" y="4343400"/>
            <a:ext cx="1971675" cy="1981200"/>
          </a:xfrm>
          <a:prstGeom prst="rect">
            <a:avLst/>
          </a:prstGeom>
          <a:noFill/>
          <a:extLst>
            <a:ext uri="{909E8E84-426E-40DD-AFC4-6F175D3DCCD1}">
              <a14:hiddenFill xmlns:a14="http://schemas.microsoft.com/office/drawing/2010/main">
                <a:solidFill>
                  <a:srgbClr val="FFFFFF"/>
                </a:solidFill>
              </a14:hiddenFill>
            </a:ext>
          </a:extLst>
        </p:spPr>
      </p:pic>
      <p:pic>
        <p:nvPicPr>
          <p:cNvPr id="192527" name="Picture 15" descr="Right Bottom Front Iso wo cone"/>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203825" y="4343400"/>
            <a:ext cx="1806575"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2528" name="Picture 16" descr="Side wo cone"/>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239000" y="4240213"/>
            <a:ext cx="604838" cy="223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2529" name="Rectangle 17"/>
          <p:cNvSpPr>
            <a:spLocks noChangeArrowheads="1"/>
          </p:cNvSpPr>
          <p:nvPr/>
        </p:nvSpPr>
        <p:spPr bwMode="auto">
          <a:xfrm>
            <a:off x="609600" y="4635500"/>
            <a:ext cx="2362200"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111125" indent="-111125" defTabSz="914400">
              <a:buFontTx/>
              <a:buChar char="•"/>
            </a:pPr>
            <a:r>
              <a:rPr lang="en-US" sz="1400" dirty="0">
                <a:solidFill>
                  <a:prstClr val="black"/>
                </a:solidFill>
              </a:rPr>
              <a:t>2x8 module layout with 20° or 30° tilt to the Z-axis</a:t>
            </a:r>
          </a:p>
          <a:p>
            <a:pPr marL="111125" indent="-111125" defTabSz="914400">
              <a:buFontTx/>
              <a:buChar char="•"/>
            </a:pPr>
            <a:r>
              <a:rPr lang="en-US" sz="1400" dirty="0">
                <a:solidFill>
                  <a:prstClr val="black"/>
                </a:solidFill>
              </a:rPr>
              <a:t>modules aligned radially and castellated on conical 'disks'</a:t>
            </a:r>
          </a:p>
        </p:txBody>
      </p:sp>
      <p:sp>
        <p:nvSpPr>
          <p:cNvPr id="192530" name="Rectangle 18"/>
          <p:cNvSpPr>
            <a:spLocks noChangeArrowheads="1"/>
          </p:cNvSpPr>
          <p:nvPr/>
        </p:nvSpPr>
        <p:spPr bwMode="auto">
          <a:xfrm>
            <a:off x="609600" y="3035300"/>
            <a:ext cx="7848600" cy="1079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230188" indent="-230188" defTabSz="914400">
              <a:buFontTx/>
              <a:buChar char="•"/>
            </a:pPr>
            <a:r>
              <a:rPr lang="en-US" sz="1600" dirty="0">
                <a:solidFill>
                  <a:prstClr val="black"/>
                </a:solidFill>
              </a:rPr>
              <a:t>New proposed FPix geometries were studied by Morris Swartz (JHU) using the detailed Pixelav simulation that is used to generate our reconstruction templates.</a:t>
            </a:r>
          </a:p>
          <a:p>
            <a:pPr marL="230188" indent="-230188" defTabSz="914400">
              <a:buFontTx/>
              <a:buChar char="•"/>
            </a:pPr>
            <a:r>
              <a:rPr lang="en-US" sz="1600" dirty="0">
                <a:solidFill>
                  <a:prstClr val="black"/>
                </a:solidFill>
              </a:rPr>
              <a:t>Four geometries were studied: the current design, the Rotated Vane, and 20</a:t>
            </a:r>
            <a:r>
              <a:rPr lang="en-US" sz="1600" dirty="0">
                <a:solidFill>
                  <a:prstClr val="black"/>
                </a:solidFill>
                <a:cs typeface="Arial" pitchFamily="34" charset="0"/>
              </a:rPr>
              <a:t>°</a:t>
            </a:r>
            <a:r>
              <a:rPr lang="en-US" sz="1600" dirty="0">
                <a:solidFill>
                  <a:prstClr val="black"/>
                </a:solidFill>
              </a:rPr>
              <a:t> and 30° ‘Fresnel’ options pictured below…</a:t>
            </a:r>
          </a:p>
        </p:txBody>
      </p:sp>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219408057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48" name="Slide Number Placeholder 3"/>
          <p:cNvSpPr>
            <a:spLocks noGrp="1"/>
          </p:cNvSpPr>
          <p:nvPr>
            <p:ph type="sldNum" sz="quarter" idx="12"/>
          </p:nvPr>
        </p:nvSpPr>
        <p:spPr/>
        <p:txBody>
          <a:bodyPr/>
          <a:lstStyle/>
          <a:p>
            <a:fld id="{4DA8522D-E0BD-4EFA-BF3B-9D5CC17761A9}" type="slidenum">
              <a:rPr lang="en-US">
                <a:solidFill>
                  <a:prstClr val="black">
                    <a:tint val="75000"/>
                  </a:prstClr>
                </a:solidFill>
              </a:rPr>
              <a:pPr/>
              <a:t>67</a:t>
            </a:fld>
            <a:endParaRPr lang="en-US" dirty="0">
              <a:solidFill>
                <a:prstClr val="black">
                  <a:tint val="75000"/>
                </a:prstClr>
              </a:solidFill>
            </a:endParaRPr>
          </a:p>
        </p:txBody>
      </p:sp>
      <p:sp>
        <p:nvSpPr>
          <p:cNvPr id="191491" name="Rectangle 3"/>
          <p:cNvSpPr>
            <a:spLocks noChangeArrowheads="1"/>
          </p:cNvSpPr>
          <p:nvPr/>
        </p:nvSpPr>
        <p:spPr bwMode="auto">
          <a:xfrm>
            <a:off x="0" y="2654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defTabSz="914400"/>
            <a:endParaRPr lang="en-US" dirty="0">
              <a:solidFill>
                <a:prstClr val="black"/>
              </a:solidFill>
            </a:endParaRPr>
          </a:p>
        </p:txBody>
      </p:sp>
      <p:sp>
        <p:nvSpPr>
          <p:cNvPr id="191492" name="Rectangle 4"/>
          <p:cNvSpPr>
            <a:spLocks noChangeArrowheads="1"/>
          </p:cNvSpPr>
          <p:nvPr/>
        </p:nvSpPr>
        <p:spPr bwMode="auto">
          <a:xfrm>
            <a:off x="0" y="2654300"/>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defTabSz="914400"/>
            <a:endParaRPr lang="en-US" dirty="0">
              <a:solidFill>
                <a:prstClr val="black"/>
              </a:solidFill>
            </a:endParaRPr>
          </a:p>
        </p:txBody>
      </p:sp>
      <p:graphicFrame>
        <p:nvGraphicFramePr>
          <p:cNvPr id="191660" name="Group 172"/>
          <p:cNvGraphicFramePr>
            <a:graphicFrameLocks noGrp="1"/>
          </p:cNvGraphicFramePr>
          <p:nvPr/>
        </p:nvGraphicFramePr>
        <p:xfrm>
          <a:off x="1524000" y="2566988"/>
          <a:ext cx="5929313" cy="1371600"/>
        </p:xfrm>
        <a:graphic>
          <a:graphicData uri="http://schemas.openxmlformats.org/drawingml/2006/table">
            <a:tbl>
              <a:tblPr/>
              <a:tblGrid>
                <a:gridCol w="1476375"/>
                <a:gridCol w="1190625"/>
                <a:gridCol w="1074738"/>
                <a:gridCol w="1096962"/>
                <a:gridCol w="1090613"/>
              </a:tblGrid>
              <a:tr h="177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2B06FF"/>
                          </a:solidFill>
                          <a:effectLst/>
                          <a:latin typeface="B Helvetica Bold"/>
                          <a:ea typeface="ヒラギノ角ゴ Pro W3" charset="0"/>
                          <a:cs typeface="Times New Roman" pitchFamily="18" charset="0"/>
                        </a:rPr>
                        <a:t>FPix Geometry</a:t>
                      </a:r>
                      <a:endParaRPr kumimoji="0" lang="en-US" sz="1800" b="0" i="0" u="none" strike="noStrike" cap="none" normalizeH="0" baseline="0" dirty="0" smtClean="0">
                        <a:ln>
                          <a:noFill/>
                        </a:ln>
                        <a:solidFill>
                          <a:schemeClr val="tx1"/>
                        </a:solidFill>
                        <a:effectLst/>
                        <a:latin typeface="Arial" pitchFamily="34" charset="0"/>
                        <a:ea typeface="ヒラギノ角ゴ Pro W3"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1DC"/>
                          </a:solidFill>
                          <a:effectLst/>
                          <a:latin typeface="B Helvetica Bold"/>
                          <a:ea typeface="ヒラギノ角ゴ Pro W3" charset="0"/>
                          <a:cs typeface="Times New Roman" pitchFamily="18" charset="0"/>
                        </a:rPr>
                        <a:t>RMS Res x</a:t>
                      </a:r>
                      <a:endParaRPr kumimoji="0" lang="en-US" sz="1800" b="0" i="0" u="none" strike="noStrike" cap="none" normalizeH="0" baseline="0" dirty="0" smtClean="0">
                        <a:ln>
                          <a:noFill/>
                        </a:ln>
                        <a:solidFill>
                          <a:schemeClr val="tx1"/>
                        </a:solidFill>
                        <a:effectLst/>
                        <a:latin typeface="Arial" pitchFamily="34" charset="0"/>
                        <a:ea typeface="ヒラギノ角ゴ Pro W3"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1DC"/>
                          </a:solidFill>
                          <a:effectLst/>
                          <a:latin typeface="B Helvetica Bold"/>
                          <a:ea typeface="ヒラギノ角ゴ Pro W3" charset="0"/>
                          <a:cs typeface="Times New Roman" pitchFamily="18" charset="0"/>
                        </a:rPr>
                        <a:t>RMS Res y</a:t>
                      </a:r>
                      <a:endParaRPr kumimoji="0" lang="en-US" sz="1800" b="0" i="0" u="none" strike="noStrike" cap="none" normalizeH="0" baseline="0" dirty="0" smtClean="0">
                        <a:ln>
                          <a:noFill/>
                        </a:ln>
                        <a:solidFill>
                          <a:schemeClr val="tx1"/>
                        </a:solidFill>
                        <a:effectLst/>
                        <a:latin typeface="Arial" pitchFamily="34" charset="0"/>
                        <a:ea typeface="ヒラギノ角ゴ Pro W3"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90B"/>
                          </a:solidFill>
                          <a:effectLst/>
                          <a:latin typeface="B Helvetica Bold"/>
                          <a:ea typeface="ヒラギノ角ゴ Pro W3" charset="0"/>
                          <a:cs typeface="Times New Roman" pitchFamily="18" charset="0"/>
                        </a:rPr>
                        <a:t>RMS Res r</a:t>
                      </a:r>
                      <a:endParaRPr kumimoji="0" lang="en-US" sz="1800" b="0" i="0" u="none" strike="noStrike" cap="none" normalizeH="0" baseline="0" dirty="0" smtClean="0">
                        <a:ln>
                          <a:noFill/>
                        </a:ln>
                        <a:solidFill>
                          <a:schemeClr val="tx1"/>
                        </a:solidFill>
                        <a:effectLst/>
                        <a:latin typeface="Arial" pitchFamily="34" charset="0"/>
                        <a:ea typeface="ヒラギノ角ゴ Pro W3"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90B"/>
                          </a:solidFill>
                          <a:effectLst/>
                          <a:latin typeface="B Helvetica Bold"/>
                          <a:ea typeface="ヒラギノ角ゴ Pro W3" charset="0"/>
                          <a:cs typeface="Times New Roman" pitchFamily="18" charset="0"/>
                        </a:rPr>
                        <a:t>RMS Res </a:t>
                      </a:r>
                      <a:r>
                        <a:rPr kumimoji="0" lang="en-US" sz="1200" b="0" i="0" u="none" strike="noStrike" cap="none" normalizeH="0" baseline="0" dirty="0" smtClean="0">
                          <a:ln>
                            <a:noFill/>
                          </a:ln>
                          <a:solidFill>
                            <a:srgbClr val="FF090B"/>
                          </a:solidFill>
                          <a:effectLst/>
                          <a:latin typeface="MathematicalPi-Four"/>
                          <a:ea typeface="ヒラギノ角ゴ Pro W3" charset="0"/>
                          <a:cs typeface="Times New Roman" pitchFamily="18" charset="0"/>
                        </a:rPr>
                        <a:t>phi</a:t>
                      </a:r>
                      <a:endParaRPr kumimoji="0" lang="en-US" sz="1800" b="0" i="0" u="none" strike="noStrike" cap="none" normalizeH="0" baseline="0" dirty="0" smtClean="0">
                        <a:ln>
                          <a:noFill/>
                        </a:ln>
                        <a:solidFill>
                          <a:schemeClr val="tx1"/>
                        </a:solidFill>
                        <a:effectLst/>
                        <a:latin typeface="Arial" pitchFamily="34" charset="0"/>
                        <a:ea typeface="ヒラギノ角ゴ Pro W3"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177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2B06FF"/>
                          </a:solidFill>
                          <a:effectLst/>
                          <a:latin typeface="Helvetica" pitchFamily="34" charset="0"/>
                          <a:ea typeface="ヒラギノ角ゴ Pro W3" charset="0"/>
                          <a:cs typeface="Times New Roman" pitchFamily="18" charset="0"/>
                        </a:rPr>
                        <a:t>Current Geometry</a:t>
                      </a:r>
                      <a:endParaRPr kumimoji="0" lang="en-US" sz="1800" b="0" i="0" u="none" strike="noStrike" cap="none" normalizeH="0" baseline="0" dirty="0" smtClean="0">
                        <a:ln>
                          <a:noFill/>
                        </a:ln>
                        <a:solidFill>
                          <a:schemeClr val="tx1"/>
                        </a:solidFill>
                        <a:effectLst/>
                        <a:latin typeface="Arial" pitchFamily="34" charset="0"/>
                        <a:ea typeface="ヒラギノ角ゴ Pro W3"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8.4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endParaRPr kumimoji="0" lang="en-US" sz="1800" b="0" i="0" u="none" strike="noStrike" cap="none" normalizeH="0" baseline="0" dirty="0" smtClean="0">
                        <a:ln>
                          <a:noFill/>
                        </a:ln>
                        <a:solidFill>
                          <a:schemeClr val="tx1"/>
                        </a:solidFill>
                        <a:effectLst/>
                        <a:latin typeface="Arial" pitchFamily="34" charset="0"/>
                        <a:ea typeface="ヒラギノ角ゴ Pro W3"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18.9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90B"/>
                          </a:solidFill>
                          <a:effectLst/>
                          <a:latin typeface="Helvetica" pitchFamily="34" charset="0"/>
                          <a:ea typeface="ヒラギノ角ゴ Pro W3" charset="0"/>
                          <a:cs typeface="Times New Roman" pitchFamily="18" charset="0"/>
                        </a:rPr>
                        <a:t>8.4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90B"/>
                          </a:solidFill>
                          <a:effectLst/>
                          <a:latin typeface="Helvetica" pitchFamily="34" charset="0"/>
                          <a:ea typeface="ヒラギノ角ゴ Pro W3" charset="0"/>
                          <a:cs typeface="Times New Roman" pitchFamily="18" charset="0"/>
                        </a:rPr>
                        <a:t>17.8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77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2B06FF"/>
                          </a:solidFill>
                          <a:effectLst/>
                          <a:latin typeface="Helvetica" pitchFamily="34" charset="0"/>
                          <a:ea typeface="ヒラギノ角ゴ Pro W3" charset="0"/>
                          <a:cs typeface="Times New Roman" pitchFamily="18" charset="0"/>
                        </a:rPr>
                        <a:t>Rotated Vane (20°)</a:t>
                      </a:r>
                      <a:endParaRPr kumimoji="0" lang="en-US" sz="1800" b="0" i="0" u="none" strike="noStrike" cap="none" normalizeH="0" baseline="0" dirty="0" smtClean="0">
                        <a:ln>
                          <a:noFill/>
                        </a:ln>
                        <a:solidFill>
                          <a:schemeClr val="tx1"/>
                        </a:solidFill>
                        <a:effectLst/>
                        <a:latin typeface="Arial" pitchFamily="34" charset="0"/>
                        <a:ea typeface="ヒラギノ角ゴ Pro W3"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13.5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8.1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90B"/>
                          </a:solidFill>
                          <a:effectLst/>
                          <a:latin typeface="Helvetica" pitchFamily="34" charset="0"/>
                          <a:ea typeface="ヒラギノ角ゴ Pro W3" charset="0"/>
                          <a:cs typeface="Times New Roman" pitchFamily="18" charset="0"/>
                        </a:rPr>
                        <a:t>13.5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90B"/>
                          </a:solidFill>
                          <a:effectLst/>
                          <a:latin typeface="Helvetica" pitchFamily="34" charset="0"/>
                          <a:ea typeface="ヒラギノ角ゴ Pro W3" charset="0"/>
                          <a:cs typeface="Times New Roman" pitchFamily="18" charset="0"/>
                        </a:rPr>
                        <a:t>7.6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77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2B06FF"/>
                          </a:solidFill>
                          <a:effectLst/>
                          <a:latin typeface="Helvetica" pitchFamily="34" charset="0"/>
                          <a:ea typeface="ヒラギノ角ゴ Pro W3" charset="0"/>
                          <a:cs typeface="Times New Roman" pitchFamily="18" charset="0"/>
                        </a:rPr>
                        <a:t>Fresnel (20°)</a:t>
                      </a:r>
                      <a:endParaRPr kumimoji="0" lang="en-US" sz="1800" b="0" i="0" u="none" strike="noStrike" cap="none" normalizeH="0" baseline="0" dirty="0" smtClean="0">
                        <a:ln>
                          <a:noFill/>
                        </a:ln>
                        <a:solidFill>
                          <a:schemeClr val="tx1"/>
                        </a:solidFill>
                        <a:effectLst/>
                        <a:latin typeface="Arial" pitchFamily="34" charset="0"/>
                        <a:ea typeface="ヒラギノ角ゴ Pro W3"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39.4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16.6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90B"/>
                          </a:solidFill>
                          <a:effectLst/>
                          <a:latin typeface="Helvetica" pitchFamily="34" charset="0"/>
                          <a:ea typeface="ヒラギノ角ゴ Pro W3" charset="0"/>
                          <a:cs typeface="Times New Roman" pitchFamily="18" charset="0"/>
                        </a:rPr>
                        <a:t>37.0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90B"/>
                          </a:solidFill>
                          <a:effectLst/>
                          <a:latin typeface="Helvetica" pitchFamily="34" charset="0"/>
                          <a:ea typeface="ヒラギノ角ゴ Pro W3" charset="0"/>
                          <a:cs typeface="Times New Roman" pitchFamily="18" charset="0"/>
                        </a:rPr>
                        <a:t>16.6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77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2B06FF"/>
                          </a:solidFill>
                          <a:effectLst/>
                          <a:latin typeface="Helvetica" pitchFamily="34" charset="0"/>
                          <a:ea typeface="ヒラギノ角ゴ Pro W3" charset="0"/>
                          <a:cs typeface="Times New Roman" pitchFamily="18" charset="0"/>
                        </a:rPr>
                        <a:t>Fresnel (30°)</a:t>
                      </a:r>
                      <a:endParaRPr kumimoji="0" lang="en-US" sz="1800" b="0" i="0" u="none" strike="noStrike" cap="none" normalizeH="0" baseline="0" dirty="0" smtClean="0">
                        <a:ln>
                          <a:noFill/>
                        </a:ln>
                        <a:solidFill>
                          <a:schemeClr val="tx1"/>
                        </a:solidFill>
                        <a:effectLst/>
                        <a:latin typeface="Arial" pitchFamily="34" charset="0"/>
                        <a:ea typeface="ヒラギノ角ゴ Pro W3"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27.9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12.1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90B"/>
                          </a:solidFill>
                          <a:effectLst/>
                          <a:latin typeface="Helvetica" pitchFamily="34" charset="0"/>
                          <a:ea typeface="ヒラギノ角ゴ Pro W3" charset="0"/>
                          <a:cs typeface="Times New Roman" pitchFamily="18" charset="0"/>
                        </a:rPr>
                        <a:t>24.1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90B"/>
                          </a:solidFill>
                          <a:effectLst/>
                          <a:latin typeface="Helvetica" pitchFamily="34" charset="0"/>
                          <a:ea typeface="ヒラギノ角ゴ Pro W3" charset="0"/>
                          <a:cs typeface="Times New Roman" pitchFamily="18" charset="0"/>
                        </a:rPr>
                        <a:t>12.1 </a:t>
                      </a:r>
                      <a:r>
                        <a:rPr kumimoji="0" lang="en-US" sz="1200" b="0" i="0" u="none" strike="noStrike" cap="none" normalizeH="0" baseline="0" dirty="0" smtClean="0">
                          <a:ln>
                            <a:noFill/>
                          </a:ln>
                          <a:solidFill>
                            <a:srgbClr val="FF01DC"/>
                          </a:solidFill>
                          <a:effectLst/>
                          <a:latin typeface="Symbol" pitchFamily="18" charset="2"/>
                          <a:ea typeface="ヒラギノ角ゴ Pro W3" charset="0"/>
                          <a:cs typeface="Times New Roman" pitchFamily="18" charset="0"/>
                        </a:rPr>
                        <a:t>m</a:t>
                      </a:r>
                      <a:r>
                        <a:rPr kumimoji="0" lang="en-US" sz="1200" b="0" i="0" u="none" strike="noStrike" cap="none" normalizeH="0" baseline="0" dirty="0" smtClean="0">
                          <a:ln>
                            <a:noFill/>
                          </a:ln>
                          <a:solidFill>
                            <a:srgbClr val="FF01DC"/>
                          </a:solidFill>
                          <a:effectLst/>
                          <a:latin typeface="Helvetica" pitchFamily="34" charset="0"/>
                          <a:ea typeface="ヒラギノ角ゴ Pro W3" charset="0"/>
                          <a:cs typeface="Times New Roman" pitchFamily="18" charset="0"/>
                        </a:rPr>
                        <a:t>m</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191655" name="Rectangle 167"/>
          <p:cNvSpPr>
            <a:spLocks noChangeArrowheads="1"/>
          </p:cNvSpPr>
          <p:nvPr/>
        </p:nvSpPr>
        <p:spPr bwMode="auto">
          <a:xfrm>
            <a:off x="0" y="4202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defTabSz="914400"/>
            <a:endParaRPr lang="en-US" dirty="0">
              <a:solidFill>
                <a:prstClr val="black"/>
              </a:solidFill>
            </a:endParaRPr>
          </a:p>
        </p:txBody>
      </p:sp>
      <p:sp>
        <p:nvSpPr>
          <p:cNvPr id="191656" name="Rectangle 168"/>
          <p:cNvSpPr>
            <a:spLocks noChangeArrowheads="1"/>
          </p:cNvSpPr>
          <p:nvPr/>
        </p:nvSpPr>
        <p:spPr bwMode="auto">
          <a:xfrm>
            <a:off x="1697038" y="76200"/>
            <a:ext cx="50368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a:r>
              <a:rPr lang="en-US" sz="2400" b="1" u="sng" dirty="0">
                <a:solidFill>
                  <a:srgbClr val="C0504D"/>
                </a:solidFill>
              </a:rPr>
              <a:t>Results of New </a:t>
            </a:r>
            <a:r>
              <a:rPr lang="en-US" sz="2400" b="1" u="sng" dirty="0" smtClean="0">
                <a:solidFill>
                  <a:srgbClr val="C0504D"/>
                </a:solidFill>
              </a:rPr>
              <a:t>FPix </a:t>
            </a:r>
            <a:r>
              <a:rPr lang="en-US" sz="2400" b="1" u="sng" dirty="0">
                <a:solidFill>
                  <a:srgbClr val="C0504D"/>
                </a:solidFill>
              </a:rPr>
              <a:t>Geometries Study</a:t>
            </a:r>
          </a:p>
        </p:txBody>
      </p:sp>
      <p:sp>
        <p:nvSpPr>
          <p:cNvPr id="191657" name="Rectangle 169"/>
          <p:cNvSpPr>
            <a:spLocks noChangeArrowheads="1"/>
          </p:cNvSpPr>
          <p:nvPr/>
        </p:nvSpPr>
        <p:spPr bwMode="auto">
          <a:xfrm>
            <a:off x="685800" y="476250"/>
            <a:ext cx="7772400"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111125" indent="-111125" defTabSz="914400">
              <a:buFontTx/>
              <a:buChar char="•"/>
            </a:pPr>
            <a:r>
              <a:rPr lang="en-US" sz="1400" dirty="0">
                <a:solidFill>
                  <a:prstClr val="black"/>
                </a:solidFill>
              </a:rPr>
              <a:t>The simulation assumes the operation of a new (undamaged) sensor at 100V bias and 263K temperature in a 3.8T magnetic field.  </a:t>
            </a:r>
          </a:p>
          <a:p>
            <a:pPr marL="111125" indent="-111125" defTabSz="914400">
              <a:buFontTx/>
              <a:buChar char="•"/>
            </a:pPr>
            <a:r>
              <a:rPr lang="en-US" sz="1400" dirty="0">
                <a:solidFill>
                  <a:prstClr val="black"/>
                </a:solidFill>
              </a:rPr>
              <a:t>The Fresnel option was studied at the design angle of 20° with respect to the beam axis and also at 30° to assess how much the performance could be improved by increasing the angle and charge sharing.  </a:t>
            </a:r>
          </a:p>
          <a:p>
            <a:pPr marL="111125" indent="-111125" defTabSz="914400">
              <a:buFontTx/>
              <a:buChar char="•"/>
            </a:pPr>
            <a:r>
              <a:rPr lang="en-US" sz="1400" dirty="0">
                <a:solidFill>
                  <a:prstClr val="black"/>
                </a:solidFill>
              </a:rPr>
              <a:t>The results for tracks near the center of the acceptance are given in local and global coordinates.  The local, sensor frame, coordinates are defined so that x is radial (or approximately radial) and y is azimuthal (or approximately azimuthal).  They are also given in true projected r-phi coordinates to account for the effects of the rotation angles.</a:t>
            </a:r>
            <a:r>
              <a:rPr lang="en-US" sz="1600" dirty="0">
                <a:solidFill>
                  <a:prstClr val="black"/>
                </a:solidFill>
              </a:rPr>
              <a:t> </a:t>
            </a:r>
          </a:p>
        </p:txBody>
      </p:sp>
      <p:sp>
        <p:nvSpPr>
          <p:cNvPr id="191659" name="Rectangle 171"/>
          <p:cNvSpPr>
            <a:spLocks noChangeArrowheads="1"/>
          </p:cNvSpPr>
          <p:nvPr/>
        </p:nvSpPr>
        <p:spPr bwMode="auto">
          <a:xfrm>
            <a:off x="533400" y="4221163"/>
            <a:ext cx="8001000" cy="221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111125" indent="-111125" defTabSz="914400">
              <a:buFontTx/>
              <a:buChar char="•"/>
            </a:pPr>
            <a:r>
              <a:rPr lang="en-US" sz="1400" dirty="0">
                <a:solidFill>
                  <a:prstClr val="black"/>
                </a:solidFill>
              </a:rPr>
              <a:t>The rotated vane works well.  As in the current detector, the radial Lorentz-drift produced by the rotation angle can enhance the x-resolution (radial resolution) on both sides of the vanes and partly compensate the larger pixel size.  The good azimuthal resolution is well matched to the good azimuthal resolution of the Si-strip tracker and the pixel barrel.  </a:t>
            </a:r>
          </a:p>
          <a:p>
            <a:pPr marL="111125" indent="-111125" defTabSz="914400">
              <a:buFontTx/>
              <a:buChar char="•"/>
            </a:pPr>
            <a:r>
              <a:rPr lang="en-US" sz="1400" dirty="0">
                <a:solidFill>
                  <a:prstClr val="black"/>
                </a:solidFill>
              </a:rPr>
              <a:t>The Fresnel options does not work as well.  The nominal 20° tilts the sensors so that most tracks are nearly normal in the x-direction (radial direction), significantly reducing the charge sharing in that direction.  Increasing the angle to 30° increases the Lorentz-drift induced azimuthal charge sharing and the geometrical radial charge sharing.  Unfortunately, there is also a second-order Lorentz term (drift along the B-field direction) that tends to cancel the geometrical effect, worsening the resolution.</a:t>
            </a:r>
          </a:p>
        </p:txBody>
      </p:sp>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56230333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Picture 14" descr="t1.jpg"/>
          <p:cNvSpPr>
            <a:spLocks noChangeAspect="1"/>
          </p:cNvSpPr>
          <p:nvPr/>
        </p:nvSpPr>
        <p:spPr bwMode="auto">
          <a:xfrm>
            <a:off x="6729413" y="1352550"/>
            <a:ext cx="2185987"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endParaRPr lang="en-US" dirty="0">
              <a:solidFill>
                <a:prstClr val="black"/>
              </a:solidFill>
            </a:endParaRPr>
          </a:p>
        </p:txBody>
      </p:sp>
      <p:pic>
        <p:nvPicPr>
          <p:cNvPr id="21507" name="Picture 15" descr="t2.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81513" y="2830513"/>
            <a:ext cx="2147887" cy="311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16" descr="t3.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1000" y="2590800"/>
            <a:ext cx="1493838" cy="256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17" descr="t1.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2590800" y="1905000"/>
            <a:ext cx="1493838"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Slide Number Placeholder 1"/>
          <p:cNvSpPr>
            <a:spLocks noGrp="1"/>
          </p:cNvSpPr>
          <p:nvPr>
            <p:ph type="sldNum" sz="quarter" idx="12"/>
          </p:nvPr>
        </p:nvSpPr>
        <p:spPr/>
        <p:txBody>
          <a:bodyPr/>
          <a:lstStyle/>
          <a:p>
            <a:pPr>
              <a:defRPr/>
            </a:pPr>
            <a:fld id="{A5DBABC4-2419-4BFE-A74A-872F22848789}" type="slidenum">
              <a:rPr lang="en-US" smtClean="0">
                <a:solidFill>
                  <a:prstClr val="black">
                    <a:tint val="75000"/>
                  </a:prstClr>
                </a:solidFill>
              </a:rPr>
              <a:pPr>
                <a:defRPr/>
              </a:pPr>
              <a:t>68</a:t>
            </a:fld>
            <a:endParaRPr lang="en-US" dirty="0">
              <a:solidFill>
                <a:prstClr val="black">
                  <a:tint val="75000"/>
                </a:prstClr>
              </a:solidFill>
            </a:endParaRPr>
          </a:p>
        </p:txBody>
      </p:sp>
      <p:sp>
        <p:nvSpPr>
          <p:cNvPr id="21512" name="Text Box 12"/>
          <p:cNvSpPr txBox="1">
            <a:spLocks noChangeArrowheads="1"/>
          </p:cNvSpPr>
          <p:nvPr/>
        </p:nvSpPr>
        <p:spPr bwMode="auto">
          <a:xfrm>
            <a:off x="5410200" y="304800"/>
            <a:ext cx="3625850" cy="523875"/>
          </a:xfrm>
          <a:prstGeom prst="rect">
            <a:avLst/>
          </a:prstGeom>
          <a:solidFill>
            <a:srgbClr val="FEADA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n-US" sz="1400" dirty="0">
                <a:solidFill>
                  <a:prstClr val="black"/>
                </a:solidFill>
              </a:rPr>
              <a:t>Heat sink temperature at blade ends:</a:t>
            </a:r>
          </a:p>
          <a:p>
            <a:pPr defTabSz="914400" eaLnBrk="1" hangingPunct="1"/>
            <a:r>
              <a:rPr lang="en-US" sz="1400" dirty="0">
                <a:solidFill>
                  <a:prstClr val="black"/>
                </a:solidFill>
              </a:rPr>
              <a:t>0C on outer  &amp; 1C on inner angled surfaces</a:t>
            </a:r>
          </a:p>
        </p:txBody>
      </p:sp>
      <p:sp>
        <p:nvSpPr>
          <p:cNvPr id="21513" name="Text Box 19"/>
          <p:cNvSpPr txBox="1">
            <a:spLocks noChangeArrowheads="1"/>
          </p:cNvSpPr>
          <p:nvPr/>
        </p:nvSpPr>
        <p:spPr bwMode="auto">
          <a:xfrm>
            <a:off x="381000" y="304800"/>
            <a:ext cx="3549650" cy="738188"/>
          </a:xfrm>
          <a:prstGeom prst="rect">
            <a:avLst/>
          </a:prstGeom>
          <a:solidFill>
            <a:srgbClr val="FEADA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n-US" sz="1400" u="sng" dirty="0">
                <a:solidFill>
                  <a:prstClr val="black"/>
                </a:solidFill>
              </a:rPr>
              <a:t>0.06 cf + 0.68 TPG + 0.06 cf Blade</a:t>
            </a:r>
          </a:p>
          <a:p>
            <a:pPr defTabSz="914400" eaLnBrk="1" hangingPunct="1"/>
            <a:r>
              <a:rPr lang="en-US" sz="1400" dirty="0">
                <a:solidFill>
                  <a:prstClr val="black"/>
                </a:solidFill>
              </a:rPr>
              <a:t>~150% heat load, 7.3W per blade;</a:t>
            </a:r>
          </a:p>
          <a:p>
            <a:pPr defTabSz="914400" eaLnBrk="1" hangingPunct="1"/>
            <a:r>
              <a:rPr lang="en-US" sz="1400" dirty="0">
                <a:solidFill>
                  <a:prstClr val="black"/>
                </a:solidFill>
              </a:rPr>
              <a:t>  sensor: 0.4 W/cm^3; ROC:  12.0 W/cm^3</a:t>
            </a:r>
          </a:p>
        </p:txBody>
      </p:sp>
      <p:sp>
        <p:nvSpPr>
          <p:cNvPr id="21514" name="Text Box 14"/>
          <p:cNvSpPr txBox="1">
            <a:spLocks noChangeArrowheads="1"/>
          </p:cNvSpPr>
          <p:nvPr/>
        </p:nvSpPr>
        <p:spPr bwMode="auto">
          <a:xfrm>
            <a:off x="3124200" y="1066800"/>
            <a:ext cx="2895600" cy="9540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400" eaLnBrk="1" hangingPunct="1"/>
            <a:r>
              <a:rPr lang="en-US" sz="1400" dirty="0">
                <a:solidFill>
                  <a:prstClr val="black"/>
                </a:solidFill>
              </a:rPr>
              <a:t>Adhesive info:</a:t>
            </a:r>
          </a:p>
          <a:p>
            <a:pPr algn="ctr" defTabSz="914400" eaLnBrk="1" hangingPunct="1"/>
            <a:r>
              <a:rPr lang="en-US" sz="1400" dirty="0">
                <a:solidFill>
                  <a:prstClr val="black"/>
                </a:solidFill>
              </a:rPr>
              <a:t>(blade ends &amp; btw ROC/TPG)</a:t>
            </a:r>
          </a:p>
          <a:p>
            <a:pPr algn="ctr" defTabSz="914400" eaLnBrk="1" hangingPunct="1"/>
            <a:r>
              <a:rPr lang="en-US" sz="1400" dirty="0">
                <a:solidFill>
                  <a:prstClr val="black"/>
                </a:solidFill>
              </a:rPr>
              <a:t>Thickness = 0.05 mm</a:t>
            </a:r>
          </a:p>
          <a:p>
            <a:pPr algn="ctr" defTabSz="914400" eaLnBrk="1" hangingPunct="1"/>
            <a:r>
              <a:rPr lang="en-US" sz="1400" dirty="0">
                <a:solidFill>
                  <a:prstClr val="black"/>
                </a:solidFill>
              </a:rPr>
              <a:t>Thermal K = 1 W/mK</a:t>
            </a:r>
          </a:p>
        </p:txBody>
      </p:sp>
      <p:sp>
        <p:nvSpPr>
          <p:cNvPr id="21515" name="Text Box 14"/>
          <p:cNvSpPr txBox="1">
            <a:spLocks noChangeArrowheads="1"/>
          </p:cNvSpPr>
          <p:nvPr/>
        </p:nvSpPr>
        <p:spPr bwMode="auto">
          <a:xfrm>
            <a:off x="6629400" y="990600"/>
            <a:ext cx="2362200" cy="3079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400" eaLnBrk="1" hangingPunct="1"/>
            <a:r>
              <a:rPr lang="en-US" sz="1400" dirty="0">
                <a:solidFill>
                  <a:prstClr val="black"/>
                </a:solidFill>
              </a:rPr>
              <a:t>∆T = 7.3C across model </a:t>
            </a:r>
          </a:p>
        </p:txBody>
      </p:sp>
      <p:sp>
        <p:nvSpPr>
          <p:cNvPr id="21516" name="Text Box 14"/>
          <p:cNvSpPr txBox="1">
            <a:spLocks noChangeArrowheads="1"/>
          </p:cNvSpPr>
          <p:nvPr/>
        </p:nvSpPr>
        <p:spPr bwMode="auto">
          <a:xfrm>
            <a:off x="4267200" y="2514600"/>
            <a:ext cx="2438400" cy="3079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400" eaLnBrk="1" hangingPunct="1"/>
            <a:r>
              <a:rPr lang="en-US" sz="1400" dirty="0">
                <a:solidFill>
                  <a:prstClr val="black"/>
                </a:solidFill>
              </a:rPr>
              <a:t>∆T = 1.6C across sensors</a:t>
            </a:r>
          </a:p>
        </p:txBody>
      </p:sp>
      <p:sp>
        <p:nvSpPr>
          <p:cNvPr id="21517" name="Text Box 14"/>
          <p:cNvSpPr txBox="1">
            <a:spLocks noChangeArrowheads="1"/>
          </p:cNvSpPr>
          <p:nvPr/>
        </p:nvSpPr>
        <p:spPr bwMode="auto">
          <a:xfrm>
            <a:off x="2133600" y="3886200"/>
            <a:ext cx="2514600"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400" eaLnBrk="1" hangingPunct="1"/>
            <a:r>
              <a:rPr lang="en-US" sz="1400" dirty="0">
                <a:solidFill>
                  <a:prstClr val="black"/>
                </a:solidFill>
              </a:rPr>
              <a:t>∆T = 5.5C </a:t>
            </a:r>
          </a:p>
          <a:p>
            <a:pPr algn="ctr" defTabSz="914400" eaLnBrk="1" hangingPunct="1"/>
            <a:r>
              <a:rPr lang="en-US" sz="1400" dirty="0">
                <a:solidFill>
                  <a:prstClr val="black"/>
                </a:solidFill>
              </a:rPr>
              <a:t>adhesive across blade ends</a:t>
            </a:r>
          </a:p>
        </p:txBody>
      </p:sp>
      <p:sp>
        <p:nvSpPr>
          <p:cNvPr id="21518" name="Text Box 14"/>
          <p:cNvSpPr txBox="1">
            <a:spLocks noChangeArrowheads="1"/>
          </p:cNvSpPr>
          <p:nvPr/>
        </p:nvSpPr>
        <p:spPr bwMode="auto">
          <a:xfrm>
            <a:off x="304800" y="1676400"/>
            <a:ext cx="1676400" cy="7381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400" eaLnBrk="1" hangingPunct="1"/>
            <a:r>
              <a:rPr lang="en-US" sz="1400" dirty="0">
                <a:solidFill>
                  <a:prstClr val="black"/>
                </a:solidFill>
              </a:rPr>
              <a:t>∆T = 2.0C</a:t>
            </a:r>
          </a:p>
          <a:p>
            <a:pPr algn="ctr" defTabSz="914400" eaLnBrk="1" hangingPunct="1"/>
            <a:r>
              <a:rPr lang="en-US" sz="1400" dirty="0">
                <a:solidFill>
                  <a:prstClr val="black"/>
                </a:solidFill>
              </a:rPr>
              <a:t>adhesive </a:t>
            </a:r>
            <a:r>
              <a:rPr lang="en-US" sz="1400" dirty="0" smtClean="0">
                <a:solidFill>
                  <a:prstClr val="black"/>
                </a:solidFill>
              </a:rPr>
              <a:t>btw </a:t>
            </a:r>
            <a:r>
              <a:rPr lang="en-US" sz="1400" dirty="0">
                <a:solidFill>
                  <a:prstClr val="black"/>
                </a:solidFill>
              </a:rPr>
              <a:t>ROC/TPG </a:t>
            </a:r>
          </a:p>
        </p:txBody>
      </p:sp>
      <p:sp>
        <p:nvSpPr>
          <p:cNvPr id="21519" name="Picture 26" descr="t1.jpg"/>
          <p:cNvSpPr>
            <a:spLocks noChangeAspect="1"/>
          </p:cNvSpPr>
          <p:nvPr/>
        </p:nvSpPr>
        <p:spPr bwMode="auto">
          <a:xfrm>
            <a:off x="2209800" y="4648200"/>
            <a:ext cx="16494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endParaRPr lang="en-US" dirty="0">
              <a:solidFill>
                <a:prstClr val="black"/>
              </a:solidFill>
            </a:endParaRPr>
          </a:p>
        </p:txBody>
      </p:sp>
      <p:pic>
        <p:nvPicPr>
          <p:cNvPr id="21520" name="Picture 27" descr="t3.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514600" y="2438400"/>
            <a:ext cx="938213"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1" name="Picture 14" descr="t1.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881813" y="1504950"/>
            <a:ext cx="2185987"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268893250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49624" y="157608"/>
            <a:ext cx="5577599" cy="646331"/>
          </a:xfrm>
          <a:prstGeom prst="rect">
            <a:avLst/>
          </a:prstGeom>
          <a:noFill/>
        </p:spPr>
        <p:txBody>
          <a:bodyPr wrap="square" rtlCol="0">
            <a:spAutoFit/>
          </a:bodyPr>
          <a:lstStyle/>
          <a:p>
            <a:r>
              <a:rPr lang="en-US" b="1" dirty="0" smtClean="0"/>
              <a:t>Disk Structural Analysis - Engineering data used for this structural analysis</a:t>
            </a:r>
            <a:endParaRPr lang="en-US" b="1" dirty="0"/>
          </a:p>
        </p:txBody>
      </p:sp>
      <p:sp>
        <p:nvSpPr>
          <p:cNvPr id="3" name="Rectangle 2"/>
          <p:cNvSpPr/>
          <p:nvPr/>
        </p:nvSpPr>
        <p:spPr>
          <a:xfrm>
            <a:off x="1749624" y="803939"/>
            <a:ext cx="5798684" cy="5847755"/>
          </a:xfrm>
          <a:prstGeom prst="rect">
            <a:avLst/>
          </a:prstGeom>
        </p:spPr>
        <p:txBody>
          <a:bodyPr wrap="square">
            <a:spAutoFit/>
          </a:bodyPr>
          <a:lstStyle/>
          <a:p>
            <a:r>
              <a:rPr lang="en-US" sz="1100" b="1" dirty="0" smtClean="0"/>
              <a:t>C-C rings:</a:t>
            </a:r>
          </a:p>
          <a:p>
            <a:r>
              <a:rPr lang="en-US" sz="1100" dirty="0" smtClean="0"/>
              <a:t>Isotropic Instantaneous Coefficient of Thermal Expansion</a:t>
            </a:r>
            <a:r>
              <a:rPr lang="en-US" sz="1100" dirty="0"/>
              <a:t>	</a:t>
            </a:r>
            <a:r>
              <a:rPr lang="en-US" sz="1100" dirty="0" smtClean="0"/>
              <a:t>4E-06 	C^-1</a:t>
            </a:r>
          </a:p>
          <a:p>
            <a:r>
              <a:rPr lang="en-US" sz="1100" dirty="0" smtClean="0"/>
              <a:t>Isotropic Elasticity Derive from Bulk Modulus and Young's Modulus	</a:t>
            </a:r>
          </a:p>
          <a:p>
            <a:pPr lvl="2"/>
            <a:r>
              <a:rPr lang="en-US" sz="1100" dirty="0" smtClean="0"/>
              <a:t>	Young's Modulus	95000	MPa		</a:t>
            </a:r>
          </a:p>
          <a:p>
            <a:pPr lvl="2"/>
            <a:r>
              <a:rPr lang="en-US" sz="1100" dirty="0" smtClean="0"/>
              <a:t>	Poisson's Ratio		0.318	Pa		</a:t>
            </a:r>
          </a:p>
          <a:p>
            <a:pPr lvl="2"/>
            <a:r>
              <a:rPr lang="en-US" sz="1100" dirty="0" smtClean="0"/>
              <a:t>	Bulk Modulus		87000	MPa		</a:t>
            </a:r>
          </a:p>
          <a:p>
            <a:pPr lvl="2"/>
            <a:r>
              <a:rPr lang="en-US" sz="1100" dirty="0" smtClean="0"/>
              <a:t>	Shear Modulus		36039	MPa		</a:t>
            </a:r>
          </a:p>
          <a:p>
            <a:r>
              <a:rPr lang="en-US" sz="1100" dirty="0" smtClean="0"/>
              <a:t>Isotropic Thermal Conductivity			200	W m^-1 C^-1</a:t>
            </a:r>
          </a:p>
          <a:p>
            <a:endParaRPr lang="en-US" sz="1100" dirty="0" smtClean="0"/>
          </a:p>
          <a:p>
            <a:r>
              <a:rPr lang="en-US" sz="1100" b="1" dirty="0" smtClean="0"/>
              <a:t>TPG blades:</a:t>
            </a:r>
            <a:endParaRPr lang="en-US" sz="1100" b="1" dirty="0"/>
          </a:p>
          <a:p>
            <a:r>
              <a:rPr lang="en-US" sz="1100" dirty="0" smtClean="0"/>
              <a:t>Orthotropic Instantaneous Coefficient of Thermal Expansion				</a:t>
            </a:r>
          </a:p>
          <a:p>
            <a:pPr lvl="1"/>
            <a:r>
              <a:rPr lang="en-US" sz="1100" dirty="0" smtClean="0"/>
              <a:t>Coefficient of Thermal Expansion X direction	5E-07	C^-1		</a:t>
            </a:r>
          </a:p>
          <a:p>
            <a:pPr lvl="1"/>
            <a:r>
              <a:rPr lang="en-US" sz="1100" dirty="0" smtClean="0"/>
              <a:t>Coefficient of Thermal Expansion Y direction	5E-07	C^-1		</a:t>
            </a:r>
          </a:p>
          <a:p>
            <a:pPr lvl="1"/>
            <a:r>
              <a:rPr lang="en-US" sz="1100" dirty="0" smtClean="0"/>
              <a:t>Coefficient of Thermal Expansion Z direction	6.5E-06	C^-1		</a:t>
            </a:r>
          </a:p>
          <a:p>
            <a:r>
              <a:rPr lang="en-US" sz="1100" dirty="0" smtClean="0"/>
              <a:t>Isotropic Elasticity</a:t>
            </a:r>
            <a:r>
              <a:rPr lang="en-US" sz="1100" dirty="0"/>
              <a:t> </a:t>
            </a:r>
            <a:r>
              <a:rPr lang="en-US" sz="1100" dirty="0" smtClean="0"/>
              <a:t>Derive from Bulk Modulus and Young's Modulus			</a:t>
            </a:r>
          </a:p>
          <a:p>
            <a:pPr lvl="2"/>
            <a:r>
              <a:rPr lang="en-US" sz="1100" dirty="0" smtClean="0"/>
              <a:t>	Young's Modulus	20000	MPa		</a:t>
            </a:r>
          </a:p>
          <a:p>
            <a:pPr lvl="2"/>
            <a:r>
              <a:rPr lang="en-US" sz="1100" dirty="0" smtClean="0"/>
              <a:t>	Poisson's Ratio		0.467	Pa		</a:t>
            </a:r>
          </a:p>
          <a:p>
            <a:pPr lvl="2"/>
            <a:r>
              <a:rPr lang="en-US" sz="1100" dirty="0" smtClean="0"/>
              <a:t>	Bulk Modulus		100000	MPa		</a:t>
            </a:r>
          </a:p>
          <a:p>
            <a:pPr lvl="2"/>
            <a:r>
              <a:rPr lang="en-US" sz="1100" dirty="0" smtClean="0"/>
              <a:t>	Shear Modulus		6818	MPa		</a:t>
            </a:r>
          </a:p>
          <a:p>
            <a:r>
              <a:rPr lang="en-US" sz="1100" dirty="0" smtClean="0"/>
              <a:t>Orthotropic Thermal Conductivity				</a:t>
            </a:r>
          </a:p>
          <a:p>
            <a:pPr lvl="1"/>
            <a:r>
              <a:rPr lang="en-US" sz="1100" dirty="0" smtClean="0"/>
              <a:t>Thermal Conductivity X direction		400	W m^-1 C^-1	</a:t>
            </a:r>
          </a:p>
          <a:p>
            <a:pPr lvl="1"/>
            <a:r>
              <a:rPr lang="en-US" sz="1100" dirty="0" smtClean="0"/>
              <a:t>Thermal Conductivity Y direction		400	W m^-1 C^-1	</a:t>
            </a:r>
          </a:p>
          <a:p>
            <a:pPr lvl="1"/>
            <a:r>
              <a:rPr lang="en-US" sz="1100" dirty="0" smtClean="0"/>
              <a:t>Thermal Conductivity Z direction		3.5	W m^-1 C^-1</a:t>
            </a:r>
          </a:p>
          <a:p>
            <a:pPr lvl="1"/>
            <a:endParaRPr lang="en-US" sz="1100" dirty="0"/>
          </a:p>
          <a:p>
            <a:r>
              <a:rPr lang="en-US" sz="1100" b="1" dirty="0" smtClean="0"/>
              <a:t>Silicon modules:</a:t>
            </a:r>
          </a:p>
          <a:p>
            <a:r>
              <a:rPr lang="en-US" sz="1100" dirty="0" smtClean="0"/>
              <a:t>Isotropic Instantaneous Coefficient of Thermal Expansion	2.49E-06	C^-1		</a:t>
            </a:r>
          </a:p>
          <a:p>
            <a:r>
              <a:rPr lang="en-US" sz="1100" dirty="0" smtClean="0"/>
              <a:t>Isotropic Elasticity</a:t>
            </a:r>
            <a:r>
              <a:rPr lang="en-US" sz="1100" dirty="0"/>
              <a:t> </a:t>
            </a:r>
            <a:r>
              <a:rPr lang="en-US" sz="1100" dirty="0" smtClean="0"/>
              <a:t>Derive from Bulk Modulus and Shear Modulus			</a:t>
            </a:r>
          </a:p>
          <a:p>
            <a:pPr lvl="4"/>
            <a:r>
              <a:rPr lang="en-US" sz="1100" dirty="0" smtClean="0"/>
              <a:t>Young's Modulus	114701	MPa		</a:t>
            </a:r>
          </a:p>
          <a:p>
            <a:pPr lvl="4"/>
            <a:r>
              <a:rPr lang="en-US" sz="1100" dirty="0" smtClean="0"/>
              <a:t>Poisson's Ratio		0.306	Pa		</a:t>
            </a:r>
          </a:p>
          <a:p>
            <a:pPr lvl="4"/>
            <a:r>
              <a:rPr lang="en-US" sz="1100" dirty="0" smtClean="0"/>
              <a:t>Bulk Modulus		98740	MPa		</a:t>
            </a:r>
          </a:p>
          <a:p>
            <a:pPr lvl="4"/>
            <a:r>
              <a:rPr lang="en-US" sz="1100" dirty="0" smtClean="0"/>
              <a:t>Shear Modulus		43900	MPa		</a:t>
            </a:r>
          </a:p>
          <a:p>
            <a:r>
              <a:rPr lang="en-US" sz="1100" dirty="0" smtClean="0"/>
              <a:t>Isotropic Thermal Conductivity			124	W m^-1 C^-1						</a:t>
            </a:r>
            <a:endParaRPr lang="en-US" sz="1100"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B6099844-0689-4B5F-A51E-E9D3EE24240C}" type="slidenum">
              <a:rPr lang="en-US" smtClean="0"/>
              <a:t>69</a:t>
            </a:fld>
            <a:endParaRPr lang="en-US" dirty="0"/>
          </a:p>
        </p:txBody>
      </p:sp>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3208198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A8559E-EEFF-43C1-A8D1-61154F01B8C0}" type="slidenum">
              <a:rPr lang="en-US" smtClean="0"/>
              <a:pPr/>
              <a:t>7</a:t>
            </a:fld>
            <a:endParaRPr lang="en-US" dirty="0"/>
          </a:p>
        </p:txBody>
      </p:sp>
      <p:pic>
        <p:nvPicPr>
          <p:cNvPr id="2050" name="Picture 2" descr="D:\Users\arndt\Dropbox\Photos\FPIX BP pictures\oldFPIX front.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81200" y="712959"/>
            <a:ext cx="3102912" cy="54864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Users\arndt\Dropbox\Photos\FPIX BP pictures\newFPIX front.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257800" y="756605"/>
            <a:ext cx="3376661" cy="561306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2514600" y="222032"/>
            <a:ext cx="1066800" cy="646331"/>
          </a:xfrm>
          <a:prstGeom prst="rect">
            <a:avLst/>
          </a:prstGeom>
          <a:solidFill>
            <a:schemeClr val="accent1"/>
          </a:solidFill>
        </p:spPr>
        <p:txBody>
          <a:bodyPr wrap="square" rtlCol="0">
            <a:spAutoFit/>
          </a:bodyPr>
          <a:lstStyle/>
          <a:p>
            <a:pPr algn="ctr"/>
            <a:r>
              <a:rPr lang="en-US" b="1" i="1" dirty="0" smtClean="0"/>
              <a:t>Old FPIX</a:t>
            </a:r>
            <a:endParaRPr lang="en-US" b="1" i="1" dirty="0"/>
          </a:p>
        </p:txBody>
      </p:sp>
      <p:sp>
        <p:nvSpPr>
          <p:cNvPr id="10" name="TextBox 9"/>
          <p:cNvSpPr txBox="1"/>
          <p:nvPr/>
        </p:nvSpPr>
        <p:spPr>
          <a:xfrm>
            <a:off x="5778662" y="222032"/>
            <a:ext cx="1143000" cy="646331"/>
          </a:xfrm>
          <a:prstGeom prst="rect">
            <a:avLst/>
          </a:prstGeom>
          <a:solidFill>
            <a:schemeClr val="accent1"/>
          </a:solidFill>
        </p:spPr>
        <p:txBody>
          <a:bodyPr wrap="square" rtlCol="0">
            <a:spAutoFit/>
          </a:bodyPr>
          <a:lstStyle/>
          <a:p>
            <a:pPr algn="ctr"/>
            <a:r>
              <a:rPr lang="en-US" b="1" i="1" dirty="0" smtClean="0"/>
              <a:t>New</a:t>
            </a:r>
          </a:p>
          <a:p>
            <a:pPr algn="ctr"/>
            <a:r>
              <a:rPr lang="en-US" b="1" i="1" dirty="0" smtClean="0"/>
              <a:t>FPIX</a:t>
            </a:r>
            <a:endParaRPr lang="en-US" b="1" i="1" dirty="0"/>
          </a:p>
        </p:txBody>
      </p:sp>
      <p:sp>
        <p:nvSpPr>
          <p:cNvPr id="7" name="TextBox 6"/>
          <p:cNvSpPr txBox="1"/>
          <p:nvPr/>
        </p:nvSpPr>
        <p:spPr>
          <a:xfrm>
            <a:off x="422489" y="1600200"/>
            <a:ext cx="1676400" cy="3139321"/>
          </a:xfrm>
          <a:prstGeom prst="rect">
            <a:avLst/>
          </a:prstGeom>
          <a:noFill/>
        </p:spPr>
        <p:txBody>
          <a:bodyPr wrap="square" rtlCol="0">
            <a:spAutoFit/>
          </a:bodyPr>
          <a:lstStyle/>
          <a:p>
            <a:pPr algn="ctr"/>
            <a:r>
              <a:rPr lang="en-US" dirty="0" smtClean="0"/>
              <a:t>New FPIX </a:t>
            </a:r>
          </a:p>
          <a:p>
            <a:pPr algn="ctr"/>
            <a:r>
              <a:rPr lang="en-US" dirty="0" smtClean="0"/>
              <a:t>outer radius envelope increases by </a:t>
            </a:r>
          </a:p>
          <a:p>
            <a:pPr algn="ctr"/>
            <a:r>
              <a:rPr lang="en-US" u="sng" dirty="0" smtClean="0"/>
              <a:t>5 mm </a:t>
            </a:r>
          </a:p>
          <a:p>
            <a:pPr algn="ctr"/>
            <a:r>
              <a:rPr lang="en-US" dirty="0" smtClean="0"/>
              <a:t>and inner radius envelope decreases by </a:t>
            </a:r>
            <a:r>
              <a:rPr lang="en-US" u="sng" dirty="0" smtClean="0"/>
              <a:t>12.4 mm </a:t>
            </a:r>
            <a:r>
              <a:rPr lang="en-US" dirty="0" smtClean="0"/>
              <a:t>compared to Old FPIX</a:t>
            </a:r>
            <a:endParaRPr lang="en-US" dirty="0"/>
          </a:p>
        </p:txBody>
      </p:sp>
      <p:sp>
        <p:nvSpPr>
          <p:cNvPr id="3" name="Footer Placeholder 2"/>
          <p:cNvSpPr>
            <a:spLocks noGrp="1"/>
          </p:cNvSpPr>
          <p:nvPr>
            <p:ph type="ftr" sz="quarter" idx="11"/>
          </p:nvPr>
        </p:nvSpPr>
        <p:spPr/>
        <p:txBody>
          <a:bodyPr/>
          <a:lstStyle/>
          <a:p>
            <a:r>
              <a:rPr lang="en-US" dirty="0" smtClean="0"/>
              <a:t>Forum on Tracking Detector Mechanics 2013</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38430202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Indium Bonding</a:t>
            </a:r>
            <a:endParaRPr lang="en-US" sz="3200" dirty="0"/>
          </a:p>
        </p:txBody>
      </p:sp>
      <p:sp>
        <p:nvSpPr>
          <p:cNvPr id="3" name="Content Placeholder 2"/>
          <p:cNvSpPr>
            <a:spLocks noGrp="1"/>
          </p:cNvSpPr>
          <p:nvPr>
            <p:ph idx="1"/>
          </p:nvPr>
        </p:nvSpPr>
        <p:spPr>
          <a:xfrm>
            <a:off x="457200" y="1295400"/>
            <a:ext cx="8229600" cy="3048000"/>
          </a:xfrm>
        </p:spPr>
        <p:txBody>
          <a:bodyPr>
            <a:normAutofit fontScale="62500" lnSpcReduction="20000"/>
          </a:bodyPr>
          <a:lstStyle/>
          <a:p>
            <a:r>
              <a:rPr lang="en-US" dirty="0" smtClean="0"/>
              <a:t>An interface material with high thermal conductivity and low melting point</a:t>
            </a:r>
          </a:p>
          <a:p>
            <a:r>
              <a:rPr lang="en-US" dirty="0" smtClean="0"/>
              <a:t>Ease of operation</a:t>
            </a:r>
          </a:p>
          <a:p>
            <a:r>
              <a:rPr lang="en-US" dirty="0" smtClean="0"/>
              <a:t>Only works for metal-to-metal surface; noble metal coating like gold, silver, nickel etc. is needed for bonding graphite</a:t>
            </a:r>
          </a:p>
          <a:p>
            <a:r>
              <a:rPr lang="en-US" dirty="0" smtClean="0"/>
              <a:t>Another layer(s) of diffusion barrier to achieve a strong inter-metallic bonding may be needed.</a:t>
            </a:r>
          </a:p>
          <a:p>
            <a:r>
              <a:rPr lang="en-US" dirty="0" smtClean="0"/>
              <a:t>Oxidization of metal surface interferes the wetting capability; Flux can be used to improve wetting</a:t>
            </a:r>
          </a:p>
          <a:p>
            <a:r>
              <a:rPr lang="en-US" dirty="0" smtClean="0"/>
              <a:t>Several alloys available, will initially try strongest #1E alloy (52%In 48%Sn)  </a:t>
            </a:r>
          </a:p>
          <a:p>
            <a:endParaRPr lang="en-US" dirty="0"/>
          </a:p>
        </p:txBody>
      </p:sp>
      <p:pic>
        <p:nvPicPr>
          <p:cNvPr id="5" name="Picture 4" descr="a4.jpg"/>
          <p:cNvPicPr/>
          <p:nvPr/>
        </p:nvPicPr>
        <p:blipFill>
          <a:blip r:embed="rId3">
            <a:extLst>
              <a:ext uri="{28A0092B-C50C-407E-A947-70E740481C1C}">
                <a14:useLocalDpi xmlns:a14="http://schemas.microsoft.com/office/drawing/2010/main"/>
              </a:ext>
            </a:extLst>
          </a:blip>
          <a:stretch>
            <a:fillRect/>
          </a:stretch>
        </p:blipFill>
        <p:spPr>
          <a:xfrm>
            <a:off x="2159047" y="4267200"/>
            <a:ext cx="4775153" cy="1828801"/>
          </a:xfrm>
          <a:prstGeom prst="rect">
            <a:avLst/>
          </a:prstGeom>
        </p:spPr>
      </p:pic>
      <p:sp>
        <p:nvSpPr>
          <p:cNvPr id="7" name="Footer Placeholder 6"/>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8" name="Slide Number Placeholder 7"/>
          <p:cNvSpPr>
            <a:spLocks noGrp="1"/>
          </p:cNvSpPr>
          <p:nvPr>
            <p:ph type="sldNum" sz="quarter" idx="12"/>
          </p:nvPr>
        </p:nvSpPr>
        <p:spPr/>
        <p:txBody>
          <a:bodyPr/>
          <a:lstStyle/>
          <a:p>
            <a:fld id="{54132A58-C852-40FA-BBCC-41C86720581E}" type="slidenum">
              <a:rPr lang="en-US" smtClean="0">
                <a:solidFill>
                  <a:prstClr val="black">
                    <a:tint val="75000"/>
                  </a:prstClr>
                </a:solidFill>
              </a:rPr>
              <a:pPr/>
              <a:t>70</a:t>
            </a:fld>
            <a:endParaRPr lang="en-US" dirty="0">
              <a:solidFill>
                <a:prstClr val="black">
                  <a:tint val="75000"/>
                </a:prstClr>
              </a:solidFill>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350018274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505F978-E431-4E6C-9B12-9DD071D2FF94}" type="slidenum">
              <a:rPr lang="en-US" smtClean="0">
                <a:solidFill>
                  <a:prstClr val="black">
                    <a:tint val="75000"/>
                  </a:prstClr>
                </a:solidFill>
              </a:rPr>
              <a:pPr/>
              <a:t>71</a:t>
            </a:fld>
            <a:endParaRPr lang="en-US" dirty="0">
              <a:solidFill>
                <a:prstClr val="black">
                  <a:tint val="75000"/>
                </a:prstClr>
              </a:solidFill>
            </a:endParaRPr>
          </a:p>
        </p:txBody>
      </p:sp>
      <p:sp>
        <p:nvSpPr>
          <p:cNvPr id="3" name="Content Placeholder 2"/>
          <p:cNvSpPr>
            <a:spLocks noGrp="1"/>
          </p:cNvSpPr>
          <p:nvPr>
            <p:ph idx="4294967295"/>
          </p:nvPr>
        </p:nvSpPr>
        <p:spPr>
          <a:xfrm>
            <a:off x="304800" y="1524000"/>
            <a:ext cx="4191000" cy="4419600"/>
          </a:xfrm>
        </p:spPr>
        <p:txBody>
          <a:bodyPr>
            <a:normAutofit fontScale="77500" lnSpcReduction="20000"/>
          </a:bodyPr>
          <a:lstStyle/>
          <a:p>
            <a:r>
              <a:rPr lang="en-US" dirty="0" smtClean="0"/>
              <a:t>3 joint samples consisting of cf encapsulated TPG &amp; C-C were successfully made</a:t>
            </a:r>
          </a:p>
          <a:p>
            <a:pPr lvl="1"/>
            <a:r>
              <a:rPr lang="en-US" dirty="0" smtClean="0"/>
              <a:t> 2 samples made on coatings of Ni + Ag</a:t>
            </a:r>
          </a:p>
          <a:p>
            <a:pPr lvl="1"/>
            <a:r>
              <a:rPr lang="en-US" dirty="0" smtClean="0"/>
              <a:t> 1 sample made on coatings of Al + Ti + Ni + Ag</a:t>
            </a:r>
          </a:p>
          <a:p>
            <a:r>
              <a:rPr lang="en-US" dirty="0" smtClean="0"/>
              <a:t>Reasonable joint strength observed</a:t>
            </a:r>
          </a:p>
          <a:p>
            <a:r>
              <a:rPr lang="en-US" dirty="0" smtClean="0"/>
              <a:t>Thermal testing was conducted on first 2 samples</a:t>
            </a:r>
            <a:endParaRPr lang="en-US" dirty="0"/>
          </a:p>
        </p:txBody>
      </p:sp>
      <p:sp>
        <p:nvSpPr>
          <p:cNvPr id="2" name="Title 1"/>
          <p:cNvSpPr>
            <a:spLocks noGrp="1"/>
          </p:cNvSpPr>
          <p:nvPr>
            <p:ph type="title" idx="4294967295"/>
          </p:nvPr>
        </p:nvSpPr>
        <p:spPr>
          <a:xfrm>
            <a:off x="381000" y="152400"/>
            <a:ext cx="8229600" cy="1143000"/>
          </a:xfrm>
        </p:spPr>
        <p:txBody>
          <a:bodyPr>
            <a:normAutofit/>
          </a:bodyPr>
          <a:lstStyle/>
          <a:p>
            <a:r>
              <a:rPr lang="en-US" dirty="0" smtClean="0"/>
              <a:t>Indium Bonding R&amp;D</a:t>
            </a:r>
            <a:endParaRPr lang="en-US" dirty="0"/>
          </a:p>
        </p:txBody>
      </p:sp>
      <p:pic>
        <p:nvPicPr>
          <p:cNvPr id="5" name="Picture 4" descr="a3.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48200" y="1610542"/>
            <a:ext cx="4188833" cy="1666058"/>
          </a:xfrm>
          <a:prstGeom prst="rect">
            <a:avLst/>
          </a:prstGeom>
        </p:spPr>
      </p:pic>
      <p:pic>
        <p:nvPicPr>
          <p:cNvPr id="8" name="Picture 7" descr="a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05600" y="3276600"/>
            <a:ext cx="2080009" cy="1828800"/>
          </a:xfrm>
          <a:prstGeom prst="rect">
            <a:avLst/>
          </a:prstGeom>
        </p:spPr>
      </p:pic>
      <p:pic>
        <p:nvPicPr>
          <p:cNvPr id="9" name="Picture 8" descr="a1.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24400" y="4350181"/>
            <a:ext cx="2209800" cy="2050619"/>
          </a:xfrm>
          <a:prstGeom prst="rect">
            <a:avLst/>
          </a:prstGeom>
        </p:spPr>
      </p:pic>
      <p:sp>
        <p:nvSpPr>
          <p:cNvPr id="10" name="AutoShape 19"/>
          <p:cNvSpPr>
            <a:spLocks/>
          </p:cNvSpPr>
          <p:nvPr/>
        </p:nvSpPr>
        <p:spPr bwMode="auto">
          <a:xfrm>
            <a:off x="2133600" y="5712768"/>
            <a:ext cx="1905000" cy="461665"/>
          </a:xfrm>
          <a:prstGeom prst="borderCallout2">
            <a:avLst>
              <a:gd name="adj1" fmla="val 51062"/>
              <a:gd name="adj2" fmla="val 105042"/>
              <a:gd name="adj3" fmla="val 48603"/>
              <a:gd name="adj4" fmla="val 128330"/>
              <a:gd name="adj5" fmla="val -125139"/>
              <a:gd name="adj6" fmla="val 142665"/>
            </a:avLst>
          </a:prstGeom>
          <a:solidFill>
            <a:schemeClr val="accent1"/>
          </a:solidFill>
          <a:ln w="12700">
            <a:solidFill>
              <a:schemeClr val="tx1"/>
            </a:solidFill>
            <a:miter lim="800000"/>
            <a:headEnd/>
            <a:tailEnd/>
          </a:ln>
          <a:effectLst/>
        </p:spPr>
        <p:txBody>
          <a:bodyPr anchor="ctr">
            <a:spAutoFit/>
          </a:bodyPr>
          <a:lstStyle/>
          <a:p>
            <a:pPr algn="ctr" defTabSz="914400"/>
            <a:r>
              <a:rPr lang="en-US" sz="1200" dirty="0" smtClean="0">
                <a:solidFill>
                  <a:prstClr val="black"/>
                </a:solidFill>
              </a:rPr>
              <a:t>Weight of steel ruler &amp; al block ~ 235 g </a:t>
            </a:r>
            <a:endParaRPr lang="en-US" sz="1200" dirty="0">
              <a:solidFill>
                <a:prstClr val="black"/>
              </a:solidFill>
            </a:endParaRPr>
          </a:p>
        </p:txBody>
      </p:sp>
      <p:sp>
        <p:nvSpPr>
          <p:cNvPr id="7" name="Footer Placeholder 6"/>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Date Placeholder 5"/>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339526056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6800" y="1676400"/>
            <a:ext cx="6934200" cy="2368789"/>
          </a:xfrm>
          <a:prstGeom prst="rect">
            <a:avLst/>
          </a:prstGeom>
        </p:spPr>
      </p:pic>
      <p:sp>
        <p:nvSpPr>
          <p:cNvPr id="12" name="TextBox 11"/>
          <p:cNvSpPr txBox="1"/>
          <p:nvPr/>
        </p:nvSpPr>
        <p:spPr>
          <a:xfrm>
            <a:off x="4800600" y="2057400"/>
            <a:ext cx="2695994" cy="276999"/>
          </a:xfrm>
          <a:prstGeom prst="rect">
            <a:avLst/>
          </a:prstGeom>
          <a:solidFill>
            <a:schemeClr val="accent1"/>
          </a:solidFill>
        </p:spPr>
        <p:txBody>
          <a:bodyPr wrap="none" rtlCol="0">
            <a:spAutoFit/>
          </a:bodyPr>
          <a:lstStyle/>
          <a:p>
            <a:pPr defTabSz="914400"/>
            <a:r>
              <a:rPr lang="en-US" sz="1200" u="sng" dirty="0" smtClean="0">
                <a:solidFill>
                  <a:prstClr val="black"/>
                </a:solidFill>
              </a:rPr>
              <a:t>X-Ray for TPG sample through CC base </a:t>
            </a:r>
            <a:endParaRPr lang="en-US" sz="1200" u="sng" dirty="0">
              <a:solidFill>
                <a:prstClr val="black"/>
              </a:solidFill>
            </a:endParaRPr>
          </a:p>
        </p:txBody>
      </p:sp>
      <p:sp>
        <p:nvSpPr>
          <p:cNvPr id="13" name="TextBox 12"/>
          <p:cNvSpPr txBox="1"/>
          <p:nvPr/>
        </p:nvSpPr>
        <p:spPr>
          <a:xfrm>
            <a:off x="533400" y="304800"/>
            <a:ext cx="5267981" cy="1477328"/>
          </a:xfrm>
          <a:prstGeom prst="rect">
            <a:avLst/>
          </a:prstGeom>
          <a:noFill/>
        </p:spPr>
        <p:txBody>
          <a:bodyPr wrap="none" rtlCol="0">
            <a:spAutoFit/>
          </a:bodyPr>
          <a:lstStyle/>
          <a:p>
            <a:pPr defTabSz="914400"/>
            <a:r>
              <a:rPr lang="en-US" dirty="0" smtClean="0">
                <a:solidFill>
                  <a:prstClr val="black"/>
                </a:solidFill>
              </a:rPr>
              <a:t>New Joint Samples Made and Inspection</a:t>
            </a:r>
          </a:p>
          <a:p>
            <a:pPr defTabSz="914400"/>
            <a:r>
              <a:rPr lang="en-US" dirty="0" smtClean="0">
                <a:solidFill>
                  <a:prstClr val="black"/>
                </a:solidFill>
              </a:rPr>
              <a:t>     Coating recipe: 5 micron Nickel + 1 micron Silver</a:t>
            </a:r>
          </a:p>
          <a:p>
            <a:pPr defTabSz="914400"/>
            <a:r>
              <a:rPr lang="en-US" dirty="0" smtClean="0">
                <a:solidFill>
                  <a:prstClr val="black"/>
                </a:solidFill>
              </a:rPr>
              <a:t>         - 1 sample between cf encapsulated TPG and CC </a:t>
            </a:r>
          </a:p>
          <a:p>
            <a:pPr defTabSz="914400"/>
            <a:r>
              <a:rPr lang="en-US" dirty="0" smtClean="0">
                <a:solidFill>
                  <a:prstClr val="black"/>
                </a:solidFill>
              </a:rPr>
              <a:t>         - 1 sample between ss tubing and CC</a:t>
            </a:r>
          </a:p>
          <a:p>
            <a:pPr defTabSz="914400"/>
            <a:r>
              <a:rPr lang="en-US" dirty="0" smtClean="0">
                <a:solidFill>
                  <a:prstClr val="black"/>
                </a:solidFill>
              </a:rPr>
              <a:t>         - all samples appear to have good joint strength</a:t>
            </a:r>
            <a:endParaRPr lang="en-US" dirty="0">
              <a:solidFill>
                <a:prstClr val="black"/>
              </a:solidFill>
            </a:endParaRPr>
          </a:p>
        </p:txBody>
      </p:sp>
      <p:pic>
        <p:nvPicPr>
          <p:cNvPr id="14" name="Picture 13" descr="a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1537" y="4114799"/>
            <a:ext cx="3090863" cy="2304719"/>
          </a:xfrm>
          <a:prstGeom prst="rect">
            <a:avLst/>
          </a:prstGeom>
        </p:spPr>
      </p:pic>
      <p:pic>
        <p:nvPicPr>
          <p:cNvPr id="15" name="Picture 14" descr="a2.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89394" y="4114801"/>
            <a:ext cx="3064006" cy="2285999"/>
          </a:xfrm>
          <a:prstGeom prst="rect">
            <a:avLst/>
          </a:prstGeom>
        </p:spPr>
      </p:pic>
      <p:sp>
        <p:nvSpPr>
          <p:cNvPr id="16" name="TextBox 15"/>
          <p:cNvSpPr txBox="1"/>
          <p:nvPr/>
        </p:nvSpPr>
        <p:spPr>
          <a:xfrm>
            <a:off x="6096000" y="5971401"/>
            <a:ext cx="1306768" cy="276999"/>
          </a:xfrm>
          <a:prstGeom prst="rect">
            <a:avLst/>
          </a:prstGeom>
          <a:solidFill>
            <a:schemeClr val="accent1"/>
          </a:solidFill>
        </p:spPr>
        <p:txBody>
          <a:bodyPr wrap="none" rtlCol="0">
            <a:spAutoFit/>
          </a:bodyPr>
          <a:lstStyle/>
          <a:p>
            <a:pPr defTabSz="914400"/>
            <a:r>
              <a:rPr lang="en-US" sz="1200" u="sng" dirty="0" smtClean="0">
                <a:solidFill>
                  <a:prstClr val="black"/>
                </a:solidFill>
              </a:rPr>
              <a:t>Cut-section Check</a:t>
            </a:r>
            <a:endParaRPr lang="en-US" sz="1200" u="sng" dirty="0">
              <a:solidFill>
                <a:prstClr val="black"/>
              </a:solidFill>
            </a:endParaRPr>
          </a:p>
        </p:txBody>
      </p:sp>
      <p:pic>
        <p:nvPicPr>
          <p:cNvPr id="8" name="Picture 7" descr="a1.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77000" y="304800"/>
            <a:ext cx="1752600" cy="1248781"/>
          </a:xfrm>
          <a:prstGeom prst="rect">
            <a:avLst/>
          </a:prstGeom>
        </p:spPr>
      </p:pic>
      <p:sp>
        <p:nvSpPr>
          <p:cNvPr id="9" name="Slide Number Placeholder 8"/>
          <p:cNvSpPr>
            <a:spLocks noGrp="1"/>
          </p:cNvSpPr>
          <p:nvPr>
            <p:ph type="sldNum" sz="quarter" idx="12"/>
          </p:nvPr>
        </p:nvSpPr>
        <p:spPr/>
        <p:txBody>
          <a:bodyPr/>
          <a:lstStyle/>
          <a:p>
            <a:fld id="{96CD34F7-41EE-40DD-AA0B-585B448B64A4}" type="slidenum">
              <a:rPr lang="en-US" smtClean="0">
                <a:solidFill>
                  <a:prstClr val="black">
                    <a:tint val="75000"/>
                  </a:prstClr>
                </a:solidFill>
              </a:rPr>
              <a:pPr/>
              <a:t>72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2" name="Date Placeholder 1"/>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256190437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1.jpg"/>
          <p:cNvPicPr>
            <a:picLocks noChangeAspect="1"/>
          </p:cNvPicPr>
          <p:nvPr/>
        </p:nvPicPr>
        <p:blipFill>
          <a:blip r:embed="rId3" cstate="print"/>
          <a:stretch>
            <a:fillRect/>
          </a:stretch>
        </p:blipFill>
        <p:spPr>
          <a:xfrm>
            <a:off x="3810000" y="685800"/>
            <a:ext cx="4895850" cy="3014507"/>
          </a:xfrm>
          <a:prstGeom prst="rect">
            <a:avLst/>
          </a:prstGeom>
        </p:spPr>
      </p:pic>
      <p:pic>
        <p:nvPicPr>
          <p:cNvPr id="4" name="Picture 3" descr="a2.jpg"/>
          <p:cNvPicPr>
            <a:picLocks noChangeAspect="1"/>
          </p:cNvPicPr>
          <p:nvPr/>
        </p:nvPicPr>
        <p:blipFill>
          <a:blip r:embed="rId4" cstate="print"/>
          <a:stretch>
            <a:fillRect/>
          </a:stretch>
        </p:blipFill>
        <p:spPr>
          <a:xfrm>
            <a:off x="4205325" y="3222934"/>
            <a:ext cx="4176675" cy="3254066"/>
          </a:xfrm>
          <a:prstGeom prst="rect">
            <a:avLst/>
          </a:prstGeom>
        </p:spPr>
      </p:pic>
      <p:pic>
        <p:nvPicPr>
          <p:cNvPr id="5" name="Picture 4" descr="a3.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8600" y="1600200"/>
            <a:ext cx="4032157" cy="3705225"/>
          </a:xfrm>
          <a:prstGeom prst="rect">
            <a:avLst/>
          </a:prstGeom>
        </p:spPr>
      </p:pic>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Slide Number Placeholder 6"/>
          <p:cNvSpPr>
            <a:spLocks noGrp="1"/>
          </p:cNvSpPr>
          <p:nvPr>
            <p:ph type="sldNum" sz="quarter" idx="12"/>
          </p:nvPr>
        </p:nvSpPr>
        <p:spPr/>
        <p:txBody>
          <a:bodyPr/>
          <a:lstStyle/>
          <a:p>
            <a:fld id="{AB3C1F1C-F708-3F4B-8ECB-6D467F0718B5}" type="slidenum">
              <a:rPr lang="en-US" smtClean="0"/>
              <a:pPr/>
              <a:t>73</a:t>
            </a:fld>
            <a:endParaRPr lang="en-US" dirty="0"/>
          </a:p>
        </p:txBody>
      </p:sp>
      <p:sp>
        <p:nvSpPr>
          <p:cNvPr id="8" name="TextBox 7"/>
          <p:cNvSpPr txBox="1"/>
          <p:nvPr/>
        </p:nvSpPr>
        <p:spPr>
          <a:xfrm>
            <a:off x="1882778" y="242170"/>
            <a:ext cx="5750292" cy="369332"/>
          </a:xfrm>
          <a:prstGeom prst="rect">
            <a:avLst/>
          </a:prstGeom>
          <a:noFill/>
        </p:spPr>
        <p:txBody>
          <a:bodyPr wrap="none" rtlCol="0">
            <a:spAutoFit/>
          </a:bodyPr>
          <a:lstStyle/>
          <a:p>
            <a:r>
              <a:rPr lang="en-US" dirty="0" smtClean="0"/>
              <a:t>Assembling 4-blade test sample with indium joints</a:t>
            </a:r>
            <a:endParaRPr lang="en-US" dirty="0"/>
          </a:p>
        </p:txBody>
      </p:sp>
      <p:sp>
        <p:nvSpPr>
          <p:cNvPr id="9" name="Date Placeholder 8"/>
          <p:cNvSpPr>
            <a:spLocks noGrp="1"/>
          </p:cNvSpPr>
          <p:nvPr>
            <p:ph type="dt" sz="half" idx="10"/>
          </p:nvPr>
        </p:nvSpPr>
        <p:spPr/>
        <p:txBody>
          <a:bodyPr/>
          <a:lstStyle/>
          <a:p>
            <a:r>
              <a:rPr lang="en-US" smtClean="0"/>
              <a:t>Kirk Arndt, June 2013</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33600" y="571912"/>
            <a:ext cx="4914900" cy="1426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155902" y="3065551"/>
            <a:ext cx="4486275" cy="135497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904875" y="1973688"/>
            <a:ext cx="7115175" cy="646331"/>
          </a:xfrm>
          <a:prstGeom prst="rect">
            <a:avLst/>
          </a:prstGeom>
          <a:noFill/>
        </p:spPr>
        <p:txBody>
          <a:bodyPr wrap="square" rtlCol="0">
            <a:spAutoFit/>
          </a:bodyPr>
          <a:lstStyle/>
          <a:p>
            <a:r>
              <a:rPr lang="en-US" dirty="0" smtClean="0"/>
              <a:t>The tensile strength of #1E In solder is 1720psi = 11.8 MPa</a:t>
            </a:r>
          </a:p>
          <a:p>
            <a:r>
              <a:rPr lang="en-US" dirty="0" smtClean="0">
                <a:sym typeface="Wingdings" pitchFamily="2" charset="2"/>
              </a:rPr>
              <a:t> This is only </a:t>
            </a:r>
            <a:r>
              <a:rPr lang="en-US" b="1" dirty="0" smtClean="0">
                <a:solidFill>
                  <a:srgbClr val="FF0000"/>
                </a:solidFill>
                <a:sym typeface="Wingdings" pitchFamily="2" charset="2"/>
              </a:rPr>
              <a:t>72% </a:t>
            </a:r>
            <a:r>
              <a:rPr lang="en-US" dirty="0" smtClean="0">
                <a:sym typeface="Wingdings" pitchFamily="2" charset="2"/>
              </a:rPr>
              <a:t>of the maximum stress in the blade/ring joints </a:t>
            </a:r>
            <a:endParaRPr lang="en-US" dirty="0"/>
          </a:p>
        </p:txBody>
      </p:sp>
      <p:sp>
        <p:nvSpPr>
          <p:cNvPr id="3" name="TextBox 2"/>
          <p:cNvSpPr txBox="1"/>
          <p:nvPr/>
        </p:nvSpPr>
        <p:spPr>
          <a:xfrm>
            <a:off x="1896528" y="228600"/>
            <a:ext cx="5799672" cy="369332"/>
          </a:xfrm>
          <a:prstGeom prst="rect">
            <a:avLst/>
          </a:prstGeom>
          <a:noFill/>
        </p:spPr>
        <p:txBody>
          <a:bodyPr wrap="square" rtlCol="0">
            <a:spAutoFit/>
          </a:bodyPr>
          <a:lstStyle/>
          <a:p>
            <a:r>
              <a:rPr lang="en-US" b="1" dirty="0" smtClean="0"/>
              <a:t>Disk Structural Analysis - In solder properties</a:t>
            </a:r>
            <a:endParaRPr lang="en-US" b="1" dirty="0"/>
          </a:p>
        </p:txBody>
      </p:sp>
      <p:sp>
        <p:nvSpPr>
          <p:cNvPr id="7" name="TextBox 6"/>
          <p:cNvSpPr txBox="1"/>
          <p:nvPr/>
        </p:nvSpPr>
        <p:spPr>
          <a:xfrm>
            <a:off x="1896528" y="2679672"/>
            <a:ext cx="5124094" cy="369332"/>
          </a:xfrm>
          <a:prstGeom prst="rect">
            <a:avLst/>
          </a:prstGeom>
          <a:noFill/>
        </p:spPr>
        <p:txBody>
          <a:bodyPr wrap="square" rtlCol="0">
            <a:spAutoFit/>
          </a:bodyPr>
          <a:lstStyle/>
          <a:p>
            <a:r>
              <a:rPr lang="en-US" b="1" dirty="0" smtClean="0"/>
              <a:t>Araldite 2011 epoxy cured properties</a:t>
            </a:r>
            <a:endParaRPr lang="en-US" b="1" dirty="0"/>
          </a:p>
        </p:txBody>
      </p:sp>
      <p:sp>
        <p:nvSpPr>
          <p:cNvPr id="8" name="TextBox 7"/>
          <p:cNvSpPr txBox="1"/>
          <p:nvPr/>
        </p:nvSpPr>
        <p:spPr>
          <a:xfrm>
            <a:off x="1066800" y="4465700"/>
            <a:ext cx="6629400" cy="646331"/>
          </a:xfrm>
          <a:prstGeom prst="rect">
            <a:avLst/>
          </a:prstGeom>
          <a:noFill/>
        </p:spPr>
        <p:txBody>
          <a:bodyPr wrap="square" rtlCol="0">
            <a:spAutoFit/>
          </a:bodyPr>
          <a:lstStyle/>
          <a:p>
            <a:r>
              <a:rPr lang="en-US" dirty="0" smtClean="0"/>
              <a:t>The tensile strength of Araldite 2011 is 4800psi = 33 MPa</a:t>
            </a:r>
          </a:p>
          <a:p>
            <a:r>
              <a:rPr lang="en-US" dirty="0" smtClean="0">
                <a:sym typeface="Wingdings" pitchFamily="2" charset="2"/>
              </a:rPr>
              <a:t> This is </a:t>
            </a:r>
            <a:r>
              <a:rPr lang="en-US" b="1" dirty="0" smtClean="0">
                <a:solidFill>
                  <a:srgbClr val="00B050"/>
                </a:solidFill>
                <a:sym typeface="Wingdings" pitchFamily="2" charset="2"/>
              </a:rPr>
              <a:t>200%</a:t>
            </a:r>
            <a:r>
              <a:rPr lang="en-US" dirty="0" smtClean="0">
                <a:sym typeface="Wingdings" pitchFamily="2" charset="2"/>
              </a:rPr>
              <a:t> of the maximum stress in the blade/ring joints </a:t>
            </a:r>
            <a:endParaRPr lang="en-US" dirty="0"/>
          </a:p>
        </p:txBody>
      </p:sp>
      <p:sp>
        <p:nvSpPr>
          <p:cNvPr id="4" name="TextBox 3"/>
          <p:cNvSpPr txBox="1"/>
          <p:nvPr/>
        </p:nvSpPr>
        <p:spPr>
          <a:xfrm>
            <a:off x="1000821" y="5181599"/>
            <a:ext cx="6822399" cy="1200329"/>
          </a:xfrm>
          <a:prstGeom prst="rect">
            <a:avLst/>
          </a:prstGeom>
          <a:noFill/>
        </p:spPr>
        <p:txBody>
          <a:bodyPr wrap="square" rtlCol="0">
            <a:spAutoFit/>
          </a:bodyPr>
          <a:lstStyle/>
          <a:p>
            <a:pPr marL="731520" indent="-731520"/>
            <a:r>
              <a:rPr lang="en-US" sz="3600" dirty="0" smtClean="0">
                <a:sym typeface="Wingdings"/>
              </a:rPr>
              <a:t></a:t>
            </a:r>
            <a:r>
              <a:rPr lang="en-US" b="1" dirty="0" smtClean="0"/>
              <a:t>S-Bond claims their “active” solder joints between carbon materials are “strong” (&gt;5000psi), </a:t>
            </a:r>
            <a:r>
              <a:rPr lang="en-US" dirty="0" smtClean="0"/>
              <a:t>see </a:t>
            </a:r>
            <a:r>
              <a:rPr lang="en-US" dirty="0" smtClean="0">
                <a:hlinkClick r:id="rId5"/>
              </a:rPr>
              <a:t>http://www.s-bond.com/cms/files/file_ID53422.pdf</a:t>
            </a:r>
            <a:endParaRPr lang="en-US" dirty="0"/>
          </a:p>
        </p:txBody>
      </p:sp>
      <p:sp>
        <p:nvSpPr>
          <p:cNvPr id="9" name="Footer Placeholder 8"/>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B6099844-0689-4B5F-A51E-E9D3EE24240C}" type="slidenum">
              <a:rPr lang="en-US" smtClean="0"/>
              <a:t>74</a:t>
            </a:fld>
            <a:endParaRPr lang="en-US" dirty="0"/>
          </a:p>
        </p:txBody>
      </p:sp>
      <p:sp>
        <p:nvSpPr>
          <p:cNvPr id="10" name="Date Placeholder 9"/>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77225475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74437" y="140500"/>
            <a:ext cx="6520593" cy="699810"/>
          </a:xfrm>
        </p:spPr>
        <p:txBody>
          <a:bodyPr>
            <a:normAutofit fontScale="90000"/>
          </a:bodyPr>
          <a:lstStyle/>
          <a:p>
            <a:r>
              <a:rPr lang="en-US" dirty="0"/>
              <a:t>Details </a:t>
            </a:r>
            <a:r>
              <a:rPr lang="en-US" dirty="0" smtClean="0"/>
              <a:t>of </a:t>
            </a:r>
            <a:r>
              <a:rPr lang="en-US" dirty="0"/>
              <a:t>the 1</a:t>
            </a:r>
            <a:r>
              <a:rPr lang="en-US" baseline="30000" dirty="0"/>
              <a:t>st</a:t>
            </a:r>
            <a:r>
              <a:rPr lang="en-US" dirty="0"/>
              <a:t> </a:t>
            </a:r>
            <a:r>
              <a:rPr lang="en-US" dirty="0" smtClean="0"/>
              <a:t>Carbonized </a:t>
            </a:r>
            <a:r>
              <a:rPr lang="en-US" dirty="0"/>
              <a:t>1-Blade Test Assembly</a:t>
            </a:r>
          </a:p>
        </p:txBody>
      </p:sp>
      <p:sp>
        <p:nvSpPr>
          <p:cNvPr id="5" name="Slide Number Placeholder 4"/>
          <p:cNvSpPr>
            <a:spLocks noGrp="1"/>
          </p:cNvSpPr>
          <p:nvPr>
            <p:ph type="sldNum" sz="quarter" idx="12"/>
          </p:nvPr>
        </p:nvSpPr>
        <p:spPr/>
        <p:txBody>
          <a:bodyPr/>
          <a:lstStyle/>
          <a:p>
            <a:fld id="{7EB83CA0-3874-4C57-A992-332DA927DAFE}" type="slidenum">
              <a:rPr lang="en-US" smtClean="0"/>
              <a:pPr/>
              <a:t>75</a:t>
            </a:fld>
            <a:endParaRPr lang="en-US" dirty="0"/>
          </a:p>
        </p:txBody>
      </p:sp>
      <p:sp>
        <p:nvSpPr>
          <p:cNvPr id="3" name="Content Placeholder 2"/>
          <p:cNvSpPr>
            <a:spLocks noGrp="1"/>
          </p:cNvSpPr>
          <p:nvPr>
            <p:ph idx="4294967295"/>
          </p:nvPr>
        </p:nvSpPr>
        <p:spPr>
          <a:xfrm>
            <a:off x="246576" y="1085638"/>
            <a:ext cx="4191000" cy="4525963"/>
          </a:xfrm>
        </p:spPr>
        <p:txBody>
          <a:bodyPr>
            <a:normAutofit fontScale="55000" lnSpcReduction="20000"/>
          </a:bodyPr>
          <a:lstStyle/>
          <a:p>
            <a:r>
              <a:rPr lang="en-US" dirty="0" smtClean="0"/>
              <a:t>Diluted carbon cement (estimated thermal K ~ 5 W/m-K) was used to fill up the via holes within the bare TPG blade before cf encapsulation and heated at 1400F (760C) in N2.</a:t>
            </a:r>
          </a:p>
          <a:p>
            <a:r>
              <a:rPr lang="en-US" dirty="0" smtClean="0"/>
              <a:t>cf prepreg was bonded on TPG at 1400F in N2 again, impregnated resin carbonized.</a:t>
            </a:r>
          </a:p>
          <a:p>
            <a:r>
              <a:rPr lang="en-US" dirty="0" smtClean="0"/>
              <a:t>The carbonized blade was inserted to the CC pocket slots and bonded with carbon cement</a:t>
            </a:r>
          </a:p>
          <a:p>
            <a:r>
              <a:rPr lang="en-US" dirty="0" smtClean="0"/>
              <a:t>Phenolic resin was added on the blade surface for some densification.</a:t>
            </a:r>
          </a:p>
          <a:p>
            <a:r>
              <a:rPr lang="en-US" dirty="0" smtClean="0"/>
              <a:t>The assembly was heated at 1400F in N2 for the last time. </a:t>
            </a:r>
          </a:p>
          <a:p>
            <a:endParaRPr lang="en-US" dirty="0"/>
          </a:p>
        </p:txBody>
      </p:sp>
      <p:sp>
        <p:nvSpPr>
          <p:cNvPr id="9" name="TextBox 8"/>
          <p:cNvSpPr txBox="1"/>
          <p:nvPr/>
        </p:nvSpPr>
        <p:spPr>
          <a:xfrm>
            <a:off x="609600" y="5486400"/>
            <a:ext cx="8254567" cy="954107"/>
          </a:xfrm>
          <a:prstGeom prst="rect">
            <a:avLst/>
          </a:prstGeom>
          <a:noFill/>
        </p:spPr>
        <p:txBody>
          <a:bodyPr wrap="square" rtlCol="0">
            <a:normAutofit fontScale="92500" lnSpcReduction="20000"/>
          </a:bodyPr>
          <a:lstStyle/>
          <a:p>
            <a:r>
              <a:rPr lang="en-US" sz="1400" dirty="0" smtClean="0"/>
              <a:t>Notes:  </a:t>
            </a:r>
          </a:p>
          <a:p>
            <a:pPr marL="182880" indent="-182880"/>
            <a:r>
              <a:rPr lang="en-US" sz="1400" dirty="0" smtClean="0"/>
              <a:t>-  Limited densification was made.  Doubling the thermal conductivity is possible if prepared with more heat treatments at higher temperature.</a:t>
            </a:r>
          </a:p>
          <a:p>
            <a:pPr marL="182880" indent="-182880"/>
            <a:r>
              <a:rPr lang="en-US" sz="1400" dirty="0" smtClean="0"/>
              <a:t>-  The estimated yield strength of carbon cement is about 1000 ~ 2000 psi.</a:t>
            </a:r>
          </a:p>
          <a:p>
            <a:pPr marL="182880" indent="-182880"/>
            <a:r>
              <a:rPr lang="en-US" sz="1400" dirty="0" smtClean="0"/>
              <a:t>-  Epoxy can be added for final structural reinforcement as the final step.</a:t>
            </a:r>
            <a:endParaRPr lang="en-US" sz="1400" dirty="0"/>
          </a:p>
        </p:txBody>
      </p:sp>
      <p:pic>
        <p:nvPicPr>
          <p:cNvPr id="11" name="Picture 10" descr="a2.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48200" y="1219200"/>
            <a:ext cx="2741390" cy="1905000"/>
          </a:xfrm>
          <a:prstGeom prst="rect">
            <a:avLst/>
          </a:prstGeom>
        </p:spPr>
      </p:pic>
      <p:pic>
        <p:nvPicPr>
          <p:cNvPr id="12" name="Picture 11" descr="a3.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19800" y="2869187"/>
            <a:ext cx="2275230" cy="2617213"/>
          </a:xfrm>
          <a:prstGeom prst="rect">
            <a:avLst/>
          </a:prstGeom>
        </p:spPr>
      </p:pic>
      <p:sp>
        <p:nvSpPr>
          <p:cNvPr id="13" name="Line Callout 2 12"/>
          <p:cNvSpPr/>
          <p:nvPr/>
        </p:nvSpPr>
        <p:spPr>
          <a:xfrm>
            <a:off x="7467600" y="1600200"/>
            <a:ext cx="1447800" cy="304800"/>
          </a:xfrm>
          <a:prstGeom prst="borderCallout2">
            <a:avLst>
              <a:gd name="adj1" fmla="val 28710"/>
              <a:gd name="adj2" fmla="val -15898"/>
              <a:gd name="adj3" fmla="val 26189"/>
              <a:gd name="adj4" fmla="val -35060"/>
              <a:gd name="adj5" fmla="val -19487"/>
              <a:gd name="adj6" fmla="val -810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Carbonized joint</a:t>
            </a:r>
            <a:endParaRPr lang="en-US" sz="1400" dirty="0"/>
          </a:p>
        </p:txBody>
      </p:sp>
      <p:sp>
        <p:nvSpPr>
          <p:cNvPr id="14" name="Line Callout 2 13"/>
          <p:cNvSpPr/>
          <p:nvPr/>
        </p:nvSpPr>
        <p:spPr>
          <a:xfrm>
            <a:off x="7467600" y="914400"/>
            <a:ext cx="1447800" cy="304800"/>
          </a:xfrm>
          <a:prstGeom prst="borderCallout2">
            <a:avLst>
              <a:gd name="adj1" fmla="val 28710"/>
              <a:gd name="adj2" fmla="val -15898"/>
              <a:gd name="adj3" fmla="val 26189"/>
              <a:gd name="adj4" fmla="val -35060"/>
              <a:gd name="adj5" fmla="val 139888"/>
              <a:gd name="adj6" fmla="val -810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CC surface</a:t>
            </a:r>
            <a:endParaRPr lang="en-US" sz="1400" dirty="0"/>
          </a:p>
        </p:txBody>
      </p:sp>
      <p:sp>
        <p:nvSpPr>
          <p:cNvPr id="15" name="Line Callout 2 14"/>
          <p:cNvSpPr/>
          <p:nvPr/>
        </p:nvSpPr>
        <p:spPr>
          <a:xfrm>
            <a:off x="7467600" y="2286000"/>
            <a:ext cx="1447800" cy="304800"/>
          </a:xfrm>
          <a:prstGeom prst="borderCallout2">
            <a:avLst>
              <a:gd name="adj1" fmla="val 28710"/>
              <a:gd name="adj2" fmla="val -15898"/>
              <a:gd name="adj3" fmla="val 26189"/>
              <a:gd name="adj4" fmla="val -35060"/>
              <a:gd name="adj5" fmla="val 96975"/>
              <a:gd name="adj6" fmla="val -842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Blade surface</a:t>
            </a:r>
            <a:endParaRPr lang="en-US" sz="1400" dirty="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2231921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2</a:t>
            </a:r>
            <a:r>
              <a:rPr lang="en-US" baseline="30000" dirty="0"/>
              <a:t>nd</a:t>
            </a:r>
            <a:r>
              <a:rPr lang="en-US" dirty="0"/>
              <a:t> </a:t>
            </a:r>
            <a:r>
              <a:rPr lang="en-US" dirty="0" smtClean="0"/>
              <a:t>Carbonized </a:t>
            </a:r>
            <a:r>
              <a:rPr lang="en-US" dirty="0"/>
              <a:t>1-Blade Test Assembly</a:t>
            </a:r>
          </a:p>
        </p:txBody>
      </p:sp>
      <p:sp>
        <p:nvSpPr>
          <p:cNvPr id="5" name="Slide Number Placeholder 4"/>
          <p:cNvSpPr>
            <a:spLocks noGrp="1"/>
          </p:cNvSpPr>
          <p:nvPr>
            <p:ph type="sldNum" sz="quarter" idx="12"/>
          </p:nvPr>
        </p:nvSpPr>
        <p:spPr/>
        <p:txBody>
          <a:bodyPr/>
          <a:lstStyle/>
          <a:p>
            <a:fld id="{7EB83CA0-3874-4C57-A992-332DA927DAFE}" type="slidenum">
              <a:rPr lang="en-US" smtClean="0"/>
              <a:pPr/>
              <a:t>76</a:t>
            </a:fld>
            <a:endParaRPr lang="en-US" dirty="0"/>
          </a:p>
        </p:txBody>
      </p:sp>
      <p:sp>
        <p:nvSpPr>
          <p:cNvPr id="3" name="Content Placeholder 2"/>
          <p:cNvSpPr>
            <a:spLocks noGrp="1"/>
          </p:cNvSpPr>
          <p:nvPr>
            <p:ph idx="4294967295"/>
          </p:nvPr>
        </p:nvSpPr>
        <p:spPr>
          <a:xfrm>
            <a:off x="205483" y="1066801"/>
            <a:ext cx="4685016" cy="4437579"/>
          </a:xfrm>
        </p:spPr>
        <p:txBody>
          <a:bodyPr>
            <a:normAutofit fontScale="92500"/>
          </a:bodyPr>
          <a:lstStyle/>
          <a:p>
            <a:pPr marL="182880" indent="-182880">
              <a:lnSpc>
                <a:spcPct val="120000"/>
              </a:lnSpc>
              <a:spcBef>
                <a:spcPts val="600"/>
              </a:spcBef>
            </a:pPr>
            <a:r>
              <a:rPr lang="en-US" sz="1300" dirty="0" smtClean="0"/>
              <a:t>Via holes on TPG blade were filled with diluted carbon cement and then carbonized to 760C in N2</a:t>
            </a:r>
            <a:r>
              <a:rPr lang="en-US" sz="1300" dirty="0"/>
              <a:t>. (estimated thermal K </a:t>
            </a:r>
            <a:r>
              <a:rPr lang="en-US" sz="1300" dirty="0" smtClean="0"/>
              <a:t>of carbonized cement ~ </a:t>
            </a:r>
            <a:r>
              <a:rPr lang="en-US" sz="1300" dirty="0"/>
              <a:t>5 </a:t>
            </a:r>
            <a:r>
              <a:rPr lang="en-US" sz="1300" dirty="0" smtClean="0"/>
              <a:t>W/m-K</a:t>
            </a:r>
            <a:r>
              <a:rPr lang="en-US" sz="1300" dirty="0"/>
              <a:t>) </a:t>
            </a:r>
            <a:endParaRPr lang="en-US" sz="1300" dirty="0" smtClean="0"/>
          </a:p>
          <a:p>
            <a:pPr marL="182880" indent="-182880">
              <a:lnSpc>
                <a:spcPct val="120000"/>
              </a:lnSpc>
              <a:spcBef>
                <a:spcPts val="600"/>
              </a:spcBef>
            </a:pPr>
            <a:r>
              <a:rPr lang="en-US" sz="1300" dirty="0" smtClean="0"/>
              <a:t>CF prepreg was bonded on TPG and then carbonized to 760C in N2 again. It was further impregnated with phenolic resin.</a:t>
            </a:r>
          </a:p>
          <a:p>
            <a:pPr marL="182880" indent="-182880">
              <a:lnSpc>
                <a:spcPct val="120000"/>
              </a:lnSpc>
              <a:spcBef>
                <a:spcPts val="600"/>
              </a:spcBef>
            </a:pPr>
            <a:r>
              <a:rPr lang="en-US" sz="1300" dirty="0" smtClean="0"/>
              <a:t>The TPG-CF assembly was then inserted/bonded to the 3D CC ring segment slots using carbon cement. The Blade/segment assembly was then further carbonized to 760C in N2 and subsequently to 1600C in vacuum to increase the thermal K of the charred carbon bond. (5-10 W/m-K estimated)</a:t>
            </a:r>
          </a:p>
          <a:p>
            <a:pPr marL="182880" indent="-182880">
              <a:lnSpc>
                <a:spcPct val="120000"/>
              </a:lnSpc>
              <a:spcBef>
                <a:spcPts val="600"/>
              </a:spcBef>
            </a:pPr>
            <a:r>
              <a:rPr lang="en-US" sz="1300" dirty="0" smtClean="0"/>
              <a:t>The bond between blade to CC ring was further enhanced using carbon cement (note: the bond was good after 1600 C, most new adhesive was applied to build the fillet). The heat treated assembly was further impregnated with phenolic resin for one more densification / carbonization cycle to 760C in N2. </a:t>
            </a:r>
          </a:p>
          <a:p>
            <a:pPr marL="182880" indent="-182880">
              <a:lnSpc>
                <a:spcPct val="120000"/>
              </a:lnSpc>
              <a:spcBef>
                <a:spcPts val="600"/>
              </a:spcBef>
            </a:pPr>
            <a:r>
              <a:rPr lang="en-US" sz="1300" dirty="0" smtClean="0"/>
              <a:t>Micro cracks were found on the fillet joints and Allcomp believes they all occurred in the top layers which was cured at 760C only.</a:t>
            </a:r>
          </a:p>
          <a:p>
            <a:pPr>
              <a:buNone/>
            </a:pPr>
            <a:endParaRPr lang="en-US" dirty="0"/>
          </a:p>
        </p:txBody>
      </p:sp>
      <p:sp>
        <p:nvSpPr>
          <p:cNvPr id="9" name="TextBox 8"/>
          <p:cNvSpPr txBox="1"/>
          <p:nvPr/>
        </p:nvSpPr>
        <p:spPr>
          <a:xfrm>
            <a:off x="520916" y="5504380"/>
            <a:ext cx="8165883" cy="861774"/>
          </a:xfrm>
          <a:prstGeom prst="rect">
            <a:avLst/>
          </a:prstGeom>
          <a:noFill/>
        </p:spPr>
        <p:txBody>
          <a:bodyPr wrap="square" rtlCol="0">
            <a:spAutoFit/>
          </a:bodyPr>
          <a:lstStyle/>
          <a:p>
            <a:r>
              <a:rPr lang="en-US" sz="1000" dirty="0" smtClean="0"/>
              <a:t>Notes:  </a:t>
            </a:r>
          </a:p>
          <a:p>
            <a:r>
              <a:rPr lang="en-US" sz="1000" dirty="0" smtClean="0"/>
              <a:t>-  The estimated yield strength of carbon cement is about 1000 ~ 2000 psi.</a:t>
            </a:r>
          </a:p>
          <a:p>
            <a:r>
              <a:rPr lang="en-US" sz="1000" dirty="0" smtClean="0"/>
              <a:t>-  Epoxy can be added for final structural reinforcement as the final step.</a:t>
            </a:r>
          </a:p>
          <a:p>
            <a:r>
              <a:rPr lang="en-US" sz="1000" dirty="0" smtClean="0"/>
              <a:t>-  Allcomp believes that doubling the thermal conductivity is possible if the heat treatment of the bonded assembly  is done at 2500 C instead of 1600 C.</a:t>
            </a:r>
          </a:p>
          <a:p>
            <a:r>
              <a:rPr lang="en-US" sz="1000" dirty="0" smtClean="0"/>
              <a:t>              </a:t>
            </a:r>
            <a:endParaRPr lang="en-US" sz="1000" dirty="0"/>
          </a:p>
        </p:txBody>
      </p:sp>
      <p:pic>
        <p:nvPicPr>
          <p:cNvPr id="7" name="Picture 6" descr="a1.jpg"/>
          <p:cNvPicPr/>
          <p:nvPr/>
        </p:nvPicPr>
        <p:blipFill>
          <a:blip r:embed="rId3" cstate="screen">
            <a:extLst>
              <a:ext uri="{28A0092B-C50C-407E-A947-70E740481C1C}">
                <a14:useLocalDpi xmlns:a14="http://schemas.microsoft.com/office/drawing/2010/main"/>
              </a:ext>
            </a:extLst>
          </a:blip>
          <a:stretch>
            <a:fillRect/>
          </a:stretch>
        </p:blipFill>
        <p:spPr>
          <a:xfrm flipV="1">
            <a:off x="5105400" y="3505200"/>
            <a:ext cx="2667000" cy="1981200"/>
          </a:xfrm>
          <a:prstGeom prst="rect">
            <a:avLst/>
          </a:prstGeom>
        </p:spPr>
      </p:pic>
      <p:pic>
        <p:nvPicPr>
          <p:cNvPr id="10" name="Picture 9" descr="a2.jpg"/>
          <p:cNvPicPr/>
          <p:nvPr/>
        </p:nvPicPr>
        <p:blipFill>
          <a:blip r:embed="rId4" cstate="screen">
            <a:extLst>
              <a:ext uri="{28A0092B-C50C-407E-A947-70E740481C1C}">
                <a14:useLocalDpi xmlns:a14="http://schemas.microsoft.com/office/drawing/2010/main"/>
              </a:ext>
            </a:extLst>
          </a:blip>
          <a:stretch>
            <a:fillRect/>
          </a:stretch>
        </p:blipFill>
        <p:spPr>
          <a:xfrm>
            <a:off x="5105400" y="1066801"/>
            <a:ext cx="2590800" cy="1981200"/>
          </a:xfrm>
          <a:prstGeom prst="rect">
            <a:avLst/>
          </a:prstGeom>
        </p:spPr>
      </p:pic>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8" name="Date Placeholder 7"/>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63283523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56433"/>
            <a:ext cx="4484670" cy="5226965"/>
          </a:xfrm>
        </p:spPr>
        <p:txBody>
          <a:bodyPr>
            <a:normAutofit lnSpcReduction="10000"/>
          </a:bodyPr>
          <a:lstStyle/>
          <a:p>
            <a:pPr>
              <a:spcBef>
                <a:spcPts val="1800"/>
              </a:spcBef>
            </a:pPr>
            <a:r>
              <a:rPr lang="en-US" sz="1600" dirty="0" smtClean="0"/>
              <a:t>Engineering for baseline design is complete</a:t>
            </a:r>
          </a:p>
          <a:p>
            <a:pPr>
              <a:spcBef>
                <a:spcPts val="1800"/>
              </a:spcBef>
            </a:pPr>
            <a:r>
              <a:rPr lang="en-US" sz="1600" dirty="0" smtClean="0"/>
              <a:t>Prototype disks have been 3D </a:t>
            </a:r>
            <a:r>
              <a:rPr lang="en-US" sz="1600" dirty="0"/>
              <a:t>printed </a:t>
            </a:r>
            <a:r>
              <a:rPr lang="en-US" sz="1600" dirty="0" smtClean="0"/>
              <a:t>(shown here Outer Blade Assembly used </a:t>
            </a:r>
            <a:r>
              <a:rPr lang="en-US" sz="1600" dirty="0"/>
              <a:t>to check fit of tubing with bends and </a:t>
            </a:r>
            <a:r>
              <a:rPr lang="en-US" sz="1600" dirty="0" smtClean="0"/>
              <a:t>cooling tube couplers)</a:t>
            </a:r>
          </a:p>
          <a:p>
            <a:pPr>
              <a:spcBef>
                <a:spcPts val="1800"/>
              </a:spcBef>
            </a:pPr>
            <a:r>
              <a:rPr lang="en-US" sz="1600" dirty="0" smtClean="0"/>
              <a:t>Thermal &amp; mechanical performance has been studied via Finite Element Analysis</a:t>
            </a:r>
          </a:p>
          <a:p>
            <a:pPr>
              <a:spcBef>
                <a:spcPts val="1800"/>
              </a:spcBef>
            </a:pPr>
            <a:r>
              <a:rPr lang="en-US" sz="1600" dirty="0" smtClean="0"/>
              <a:t>Thermal performance for the baseline blade attachment method (TC 5022 + epoxy) has been qualified through measurements on a CO2 cooled 4-blade mockup using dummy sensor modules with heaters</a:t>
            </a:r>
          </a:p>
          <a:p>
            <a:pPr>
              <a:spcBef>
                <a:spcPts val="1800"/>
              </a:spcBef>
            </a:pPr>
            <a:r>
              <a:rPr lang="en-US" sz="1600" dirty="0" smtClean="0"/>
              <a:t>Tests of S-Bond solder and Carbonized blade attachment methods is in progress</a:t>
            </a:r>
          </a:p>
          <a:p>
            <a:pPr>
              <a:spcBef>
                <a:spcPts val="1800"/>
              </a:spcBef>
            </a:pPr>
            <a:r>
              <a:rPr lang="en-US" sz="1600" dirty="0"/>
              <a:t>A prototype half disk support/cooling structure will be built to test the assembly </a:t>
            </a:r>
            <a:r>
              <a:rPr lang="en-US" sz="1600" dirty="0" smtClean="0"/>
              <a:t>procedure</a:t>
            </a:r>
            <a:endParaRPr lang="en-US" sz="1600" dirty="0"/>
          </a:p>
        </p:txBody>
      </p:sp>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77</a:t>
            </a:fld>
            <a:endParaRPr lang="en-US" dirty="0"/>
          </a:p>
        </p:txBody>
      </p:sp>
      <p:sp>
        <p:nvSpPr>
          <p:cNvPr id="6" name="Title 5"/>
          <p:cNvSpPr>
            <a:spLocks noGrp="1"/>
          </p:cNvSpPr>
          <p:nvPr>
            <p:ph type="title"/>
          </p:nvPr>
        </p:nvSpPr>
        <p:spPr/>
        <p:txBody>
          <a:bodyPr>
            <a:normAutofit fontScale="90000"/>
          </a:bodyPr>
          <a:lstStyle/>
          <a:p>
            <a:r>
              <a:rPr lang="en-US" dirty="0" smtClean="0"/>
              <a:t>FPIX Mechanics – Half Disk status</a:t>
            </a:r>
            <a:endParaRPr lang="en-US" dirty="0"/>
          </a:p>
        </p:txBody>
      </p:sp>
      <p:sp>
        <p:nvSpPr>
          <p:cNvPr id="11" name="TextBox 10"/>
          <p:cNvSpPr txBox="1"/>
          <p:nvPr/>
        </p:nvSpPr>
        <p:spPr>
          <a:xfrm>
            <a:off x="5168461" y="950836"/>
            <a:ext cx="3221773"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3D Printed Prototypes for Mock-up Layout Study</a:t>
            </a:r>
            <a:endParaRPr lang="en-US" dirty="0"/>
          </a:p>
        </p:txBody>
      </p:sp>
      <p:grpSp>
        <p:nvGrpSpPr>
          <p:cNvPr id="15" name="Group 14"/>
          <p:cNvGrpSpPr/>
          <p:nvPr/>
        </p:nvGrpSpPr>
        <p:grpSpPr>
          <a:xfrm rot="16200000">
            <a:off x="4430847" y="2586980"/>
            <a:ext cx="4503818" cy="2703415"/>
            <a:chOff x="990600" y="1241541"/>
            <a:chExt cx="7391400" cy="5006859"/>
          </a:xfrm>
        </p:grpSpPr>
        <p:pic>
          <p:nvPicPr>
            <p:cNvPr id="16" name="Picture 15" descr="a5.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0600" y="1241541"/>
              <a:ext cx="5914623" cy="4397259"/>
            </a:xfrm>
            <a:prstGeom prst="rect">
              <a:avLst/>
            </a:prstGeom>
          </p:spPr>
        </p:pic>
        <p:pic>
          <p:nvPicPr>
            <p:cNvPr id="17" name="Picture 16" descr="a3.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38750" y="4289301"/>
              <a:ext cx="3143250" cy="1959099"/>
            </a:xfrm>
            <a:prstGeom prst="rect">
              <a:avLst/>
            </a:prstGeom>
          </p:spPr>
        </p:pic>
      </p:grpSp>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428100887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78</a:t>
            </a:fld>
            <a:endParaRPr lang="en-US" dirty="0"/>
          </a:p>
        </p:txBody>
      </p:sp>
      <p:sp>
        <p:nvSpPr>
          <p:cNvPr id="6" name="Title 5"/>
          <p:cNvSpPr>
            <a:spLocks noGrp="1"/>
          </p:cNvSpPr>
          <p:nvPr>
            <p:ph type="title"/>
          </p:nvPr>
        </p:nvSpPr>
        <p:spPr/>
        <p:txBody>
          <a:bodyPr/>
          <a:lstStyle/>
          <a:p>
            <a:r>
              <a:rPr lang="en-US" dirty="0" smtClean="0"/>
              <a:t>Background Material - Cooling</a:t>
            </a:r>
            <a:endParaRPr lang="en-US" dirty="0"/>
          </a:p>
        </p:txBody>
      </p:sp>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05809836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784"/>
            <a:ext cx="8229600" cy="1143000"/>
          </a:xfrm>
        </p:spPr>
        <p:txBody>
          <a:bodyPr>
            <a:normAutofit/>
          </a:bodyPr>
          <a:lstStyle/>
          <a:p>
            <a:r>
              <a:rPr lang="pt-PT" sz="3600" i="1" dirty="0" smtClean="0">
                <a:solidFill>
                  <a:schemeClr val="tx2"/>
                </a:solidFill>
              </a:rPr>
              <a:t>Pixel CO</a:t>
            </a:r>
            <a:r>
              <a:rPr lang="pt-PT" sz="3600" i="1" baseline="-25000" dirty="0" smtClean="0">
                <a:solidFill>
                  <a:schemeClr val="tx2"/>
                </a:solidFill>
              </a:rPr>
              <a:t>2</a:t>
            </a:r>
            <a:r>
              <a:rPr lang="pt-PT" sz="3600" i="1" dirty="0" smtClean="0">
                <a:solidFill>
                  <a:schemeClr val="tx2"/>
                </a:solidFill>
              </a:rPr>
              <a:t> Cooling System</a:t>
            </a:r>
            <a:endParaRPr lang="en-US" sz="3600" i="1" dirty="0">
              <a:solidFill>
                <a:schemeClr val="tx2"/>
              </a:solidFill>
            </a:endParaRPr>
          </a:p>
        </p:txBody>
      </p:sp>
      <p:grpSp>
        <p:nvGrpSpPr>
          <p:cNvPr id="2" name="Group 9"/>
          <p:cNvGrpSpPr/>
          <p:nvPr/>
        </p:nvGrpSpPr>
        <p:grpSpPr>
          <a:xfrm>
            <a:off x="539552" y="1087904"/>
            <a:ext cx="8064896" cy="46302"/>
            <a:chOff x="899592" y="1340768"/>
            <a:chExt cx="7344816" cy="28048"/>
          </a:xfrm>
        </p:grpSpPr>
        <p:cxnSp>
          <p:nvCxnSpPr>
            <p:cNvPr id="8" name="Straight Connector 7"/>
            <p:cNvCxnSpPr/>
            <p:nvPr/>
          </p:nvCxnSpPr>
          <p:spPr>
            <a:xfrm>
              <a:off x="899592" y="1340768"/>
              <a:ext cx="734481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899592" y="1368816"/>
              <a:ext cx="7344816"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10" name="Footer Placeholder 9"/>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11" name="Slide Number Placeholder 10"/>
          <p:cNvSpPr>
            <a:spLocks noGrp="1"/>
          </p:cNvSpPr>
          <p:nvPr>
            <p:ph type="sldNum" sz="quarter" idx="12"/>
          </p:nvPr>
        </p:nvSpPr>
        <p:spPr/>
        <p:txBody>
          <a:bodyPr/>
          <a:lstStyle/>
          <a:p>
            <a:fld id="{EFD1D7DB-8547-4C8A-864D-4846113B85A4}" type="slidenum">
              <a:rPr lang="en-US" smtClean="0">
                <a:solidFill>
                  <a:prstClr val="black">
                    <a:tint val="75000"/>
                  </a:prstClr>
                </a:solidFill>
              </a:rPr>
              <a:pPr/>
              <a:t>79</a:t>
            </a:fld>
            <a:endParaRPr lang="en-US" dirty="0">
              <a:solidFill>
                <a:prstClr val="black">
                  <a:tint val="75000"/>
                </a:prstClr>
              </a:solidFill>
            </a:endParaRPr>
          </a:p>
        </p:txBody>
      </p:sp>
      <p:pic>
        <p:nvPicPr>
          <p:cNvPr id="512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99592" y="1217483"/>
            <a:ext cx="7344816" cy="5235853"/>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60500699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8</a:t>
            </a:fld>
            <a:endParaRPr lang="en-US" dirty="0"/>
          </a:p>
        </p:txBody>
      </p:sp>
      <p:sp>
        <p:nvSpPr>
          <p:cNvPr id="6" name="Title 5"/>
          <p:cNvSpPr>
            <a:spLocks noGrp="1"/>
          </p:cNvSpPr>
          <p:nvPr>
            <p:ph type="title"/>
          </p:nvPr>
        </p:nvSpPr>
        <p:spPr/>
        <p:txBody>
          <a:bodyPr/>
          <a:lstStyle/>
          <a:p>
            <a:r>
              <a:rPr lang="en-US" dirty="0" smtClean="0"/>
              <a:t>New Parts of the FPIX detector</a:t>
            </a:r>
            <a:endParaRPr lang="en-US" dirty="0"/>
          </a:p>
        </p:txBody>
      </p:sp>
      <p:grpSp>
        <p:nvGrpSpPr>
          <p:cNvPr id="2" name="Group 6"/>
          <p:cNvGrpSpPr>
            <a:grpSpLocks noChangeAspect="1"/>
          </p:cNvGrpSpPr>
          <p:nvPr/>
        </p:nvGrpSpPr>
        <p:grpSpPr>
          <a:xfrm>
            <a:off x="-43032" y="1541474"/>
            <a:ext cx="9187031" cy="4699596"/>
            <a:chOff x="228600" y="1677596"/>
            <a:chExt cx="7892541" cy="4037404"/>
          </a:xfrm>
        </p:grpSpPr>
        <p:pic>
          <p:nvPicPr>
            <p:cNvPr id="8" name="Picture 2" descr="D:\Users\ding42\Desktop\Assy photos\iso rendered.jp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a:ext>
              </a:extLst>
            </a:blip>
            <a:srcRect/>
            <a:stretch/>
          </p:blipFill>
          <p:spPr bwMode="auto">
            <a:xfrm>
              <a:off x="617034" y="1677596"/>
              <a:ext cx="7236495" cy="4037403"/>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7"/>
            <p:cNvSpPr txBox="1">
              <a:spLocks noChangeArrowheads="1"/>
            </p:cNvSpPr>
            <p:nvPr/>
          </p:nvSpPr>
          <p:spPr bwMode="auto">
            <a:xfrm>
              <a:off x="7418948" y="3368675"/>
              <a:ext cx="702193" cy="55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dirty="0" smtClean="0">
                  <a:solidFill>
                    <a:prstClr val="black"/>
                  </a:solidFill>
                </a:rPr>
                <a:t>3 Half Disks</a:t>
              </a:r>
              <a:endParaRPr lang="en-US" dirty="0">
                <a:solidFill>
                  <a:prstClr val="black"/>
                </a:solidFill>
              </a:endParaRPr>
            </a:p>
          </p:txBody>
        </p:sp>
        <p:sp>
          <p:nvSpPr>
            <p:cNvPr id="10" name="Line 8"/>
            <p:cNvSpPr>
              <a:spLocks noChangeShapeType="1"/>
            </p:cNvSpPr>
            <p:nvPr/>
          </p:nvSpPr>
          <p:spPr bwMode="auto">
            <a:xfrm flipH="1" flipV="1">
              <a:off x="7620000" y="3090446"/>
              <a:ext cx="152400" cy="304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solidFill>
                  <a:prstClr val="black"/>
                </a:solidFill>
              </a:endParaRPr>
            </a:p>
          </p:txBody>
        </p:sp>
        <p:sp>
          <p:nvSpPr>
            <p:cNvPr id="11" name="Line 9"/>
            <p:cNvSpPr>
              <a:spLocks noChangeShapeType="1"/>
            </p:cNvSpPr>
            <p:nvPr/>
          </p:nvSpPr>
          <p:spPr bwMode="auto">
            <a:xfrm flipV="1">
              <a:off x="7772400" y="2926933"/>
              <a:ext cx="1588" cy="4572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solidFill>
                  <a:prstClr val="black"/>
                </a:solidFill>
              </a:endParaRPr>
            </a:p>
          </p:txBody>
        </p:sp>
        <p:sp>
          <p:nvSpPr>
            <p:cNvPr id="12" name="Text Box 10"/>
            <p:cNvSpPr txBox="1">
              <a:spLocks noChangeArrowheads="1"/>
            </p:cNvSpPr>
            <p:nvPr/>
          </p:nvSpPr>
          <p:spPr bwMode="auto">
            <a:xfrm>
              <a:off x="3695700" y="1777840"/>
              <a:ext cx="21336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ormAutofit/>
            </a:bodyPr>
            <a:lstStyle/>
            <a:p>
              <a:pPr algn="ctr"/>
              <a:r>
                <a:rPr lang="en-US" sz="1600" dirty="0" smtClean="0">
                  <a:solidFill>
                    <a:prstClr val="black"/>
                  </a:solidFill>
                </a:rPr>
                <a:t>Port Cards </a:t>
              </a:r>
              <a:r>
                <a:rPr lang="en-US" sz="1600" dirty="0">
                  <a:solidFill>
                    <a:prstClr val="black"/>
                  </a:solidFill>
                </a:rPr>
                <a:t>and </a:t>
              </a:r>
              <a:r>
                <a:rPr lang="en-US" sz="1600" dirty="0" smtClean="0">
                  <a:solidFill>
                    <a:prstClr val="black"/>
                  </a:solidFill>
                </a:rPr>
                <a:t>POH</a:t>
              </a:r>
              <a:endParaRPr lang="en-US" sz="1600" dirty="0">
                <a:solidFill>
                  <a:prstClr val="black"/>
                </a:solidFill>
              </a:endParaRPr>
            </a:p>
          </p:txBody>
        </p:sp>
        <p:sp>
          <p:nvSpPr>
            <p:cNvPr id="13" name="Line 11"/>
            <p:cNvSpPr>
              <a:spLocks noChangeShapeType="1"/>
            </p:cNvSpPr>
            <p:nvPr/>
          </p:nvSpPr>
          <p:spPr bwMode="auto">
            <a:xfrm>
              <a:off x="4733795" y="2108774"/>
              <a:ext cx="627258" cy="77441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pPr algn="ctr"/>
              <a:endParaRPr lang="en-US" dirty="0">
                <a:solidFill>
                  <a:prstClr val="black"/>
                </a:solidFill>
              </a:endParaRPr>
            </a:p>
          </p:txBody>
        </p:sp>
        <p:sp>
          <p:nvSpPr>
            <p:cNvPr id="14" name="Line 12"/>
            <p:cNvSpPr>
              <a:spLocks noChangeShapeType="1"/>
            </p:cNvSpPr>
            <p:nvPr/>
          </p:nvSpPr>
          <p:spPr bwMode="auto">
            <a:xfrm>
              <a:off x="4733795" y="2108774"/>
              <a:ext cx="123129" cy="1036768"/>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pPr algn="ctr"/>
              <a:endParaRPr lang="en-US" dirty="0">
                <a:solidFill>
                  <a:prstClr val="black"/>
                </a:solidFill>
              </a:endParaRPr>
            </a:p>
          </p:txBody>
        </p:sp>
        <p:sp>
          <p:nvSpPr>
            <p:cNvPr id="15" name="Text Box 13"/>
            <p:cNvSpPr txBox="1">
              <a:spLocks noChangeArrowheads="1"/>
            </p:cNvSpPr>
            <p:nvPr/>
          </p:nvSpPr>
          <p:spPr bwMode="auto">
            <a:xfrm>
              <a:off x="228600" y="4028284"/>
              <a:ext cx="109023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rmAutofit/>
            </a:bodyPr>
            <a:lstStyle/>
            <a:p>
              <a:r>
                <a:rPr lang="en-US" sz="1600" dirty="0">
                  <a:solidFill>
                    <a:prstClr val="black"/>
                  </a:solidFill>
                </a:rPr>
                <a:t>End Flange</a:t>
              </a:r>
            </a:p>
          </p:txBody>
        </p:sp>
        <p:sp>
          <p:nvSpPr>
            <p:cNvPr id="16" name="Text Box 16"/>
            <p:cNvSpPr txBox="1">
              <a:spLocks noChangeArrowheads="1"/>
            </p:cNvSpPr>
            <p:nvPr/>
          </p:nvSpPr>
          <p:spPr bwMode="auto">
            <a:xfrm>
              <a:off x="3124200" y="5130225"/>
              <a:ext cx="1524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a:bodyPr>
            <a:lstStyle/>
            <a:p>
              <a:pPr algn="ctr"/>
              <a:r>
                <a:rPr lang="en-US" sz="1600" dirty="0" smtClean="0">
                  <a:solidFill>
                    <a:prstClr val="black"/>
                  </a:solidFill>
                </a:rPr>
                <a:t>DC-DC converters</a:t>
              </a:r>
              <a:endParaRPr lang="en-US" sz="1600" dirty="0">
                <a:solidFill>
                  <a:prstClr val="black"/>
                </a:solidFill>
              </a:endParaRPr>
            </a:p>
          </p:txBody>
        </p:sp>
        <p:sp>
          <p:nvSpPr>
            <p:cNvPr id="17" name="Line 17"/>
            <p:cNvSpPr>
              <a:spLocks noChangeShapeType="1"/>
            </p:cNvSpPr>
            <p:nvPr/>
          </p:nvSpPr>
          <p:spPr bwMode="auto">
            <a:xfrm flipV="1">
              <a:off x="6195443" y="3368675"/>
              <a:ext cx="152400" cy="797596"/>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solidFill>
                  <a:prstClr val="black"/>
                </a:solidFill>
              </a:endParaRPr>
            </a:p>
          </p:txBody>
        </p:sp>
        <p:sp>
          <p:nvSpPr>
            <p:cNvPr id="18" name="Line 18"/>
            <p:cNvSpPr>
              <a:spLocks noChangeShapeType="1"/>
            </p:cNvSpPr>
            <p:nvPr/>
          </p:nvSpPr>
          <p:spPr bwMode="auto">
            <a:xfrm flipH="1" flipV="1">
              <a:off x="6164877" y="2988677"/>
              <a:ext cx="30564" cy="1177594"/>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solidFill>
                  <a:prstClr val="black"/>
                </a:solidFill>
              </a:endParaRPr>
            </a:p>
          </p:txBody>
        </p:sp>
        <p:sp>
          <p:nvSpPr>
            <p:cNvPr id="19" name="Line 19"/>
            <p:cNvSpPr>
              <a:spLocks noChangeShapeType="1"/>
            </p:cNvSpPr>
            <p:nvPr/>
          </p:nvSpPr>
          <p:spPr bwMode="auto">
            <a:xfrm flipH="1" flipV="1">
              <a:off x="5738242" y="2895599"/>
              <a:ext cx="457200" cy="1270671"/>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solidFill>
                  <a:prstClr val="black"/>
                </a:solidFill>
              </a:endParaRPr>
            </a:p>
          </p:txBody>
        </p:sp>
        <p:sp>
          <p:nvSpPr>
            <p:cNvPr id="20" name="Line 20"/>
            <p:cNvSpPr>
              <a:spLocks noChangeShapeType="1"/>
            </p:cNvSpPr>
            <p:nvPr/>
          </p:nvSpPr>
          <p:spPr bwMode="auto">
            <a:xfrm flipH="1" flipV="1">
              <a:off x="3505200" y="4584125"/>
              <a:ext cx="381000" cy="57785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solidFill>
                  <a:prstClr val="black"/>
                </a:solidFill>
              </a:endParaRPr>
            </a:p>
          </p:txBody>
        </p:sp>
        <p:sp>
          <p:nvSpPr>
            <p:cNvPr id="21" name="Line 21"/>
            <p:cNvSpPr>
              <a:spLocks noChangeShapeType="1"/>
            </p:cNvSpPr>
            <p:nvPr/>
          </p:nvSpPr>
          <p:spPr bwMode="auto">
            <a:xfrm flipH="1" flipV="1">
              <a:off x="2956522" y="4387561"/>
              <a:ext cx="929676" cy="77441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solidFill>
                  <a:prstClr val="black"/>
                </a:solidFill>
              </a:endParaRPr>
            </a:p>
          </p:txBody>
        </p:sp>
        <p:sp>
          <p:nvSpPr>
            <p:cNvPr id="22" name="Line 23"/>
            <p:cNvSpPr>
              <a:spLocks noChangeShapeType="1"/>
            </p:cNvSpPr>
            <p:nvPr/>
          </p:nvSpPr>
          <p:spPr bwMode="auto">
            <a:xfrm>
              <a:off x="838994" y="4364834"/>
              <a:ext cx="228203" cy="365916"/>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solidFill>
                  <a:prstClr val="black"/>
                </a:solidFill>
              </a:endParaRPr>
            </a:p>
          </p:txBody>
        </p:sp>
        <p:sp>
          <p:nvSpPr>
            <p:cNvPr id="23" name="Text Box 28"/>
            <p:cNvSpPr txBox="1">
              <a:spLocks noChangeArrowheads="1"/>
            </p:cNvSpPr>
            <p:nvPr/>
          </p:nvSpPr>
          <p:spPr bwMode="auto">
            <a:xfrm>
              <a:off x="1935478" y="2817917"/>
              <a:ext cx="15760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rmAutofit/>
            </a:bodyPr>
            <a:lstStyle/>
            <a:p>
              <a:r>
                <a:rPr lang="en-US" sz="1600" dirty="0">
                  <a:solidFill>
                    <a:prstClr val="black"/>
                  </a:solidFill>
                </a:rPr>
                <a:t>Pipes and </a:t>
              </a:r>
              <a:r>
                <a:rPr lang="en-US" sz="1600" dirty="0" smtClean="0">
                  <a:solidFill>
                    <a:prstClr val="black"/>
                  </a:solidFill>
                </a:rPr>
                <a:t>Cables</a:t>
              </a:r>
              <a:endParaRPr lang="en-US" sz="1600" dirty="0">
                <a:solidFill>
                  <a:prstClr val="black"/>
                </a:solidFill>
              </a:endParaRPr>
            </a:p>
          </p:txBody>
        </p:sp>
        <p:sp>
          <p:nvSpPr>
            <p:cNvPr id="24" name="Line 30"/>
            <p:cNvSpPr>
              <a:spLocks noChangeShapeType="1"/>
            </p:cNvSpPr>
            <p:nvPr/>
          </p:nvSpPr>
          <p:spPr bwMode="auto">
            <a:xfrm flipH="1">
              <a:off x="1905000" y="3048000"/>
              <a:ext cx="708620" cy="1365392"/>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solidFill>
                  <a:prstClr val="black"/>
                </a:solidFill>
              </a:endParaRPr>
            </a:p>
          </p:txBody>
        </p:sp>
        <p:sp>
          <p:nvSpPr>
            <p:cNvPr id="25" name="Line 31"/>
            <p:cNvSpPr>
              <a:spLocks noChangeShapeType="1"/>
            </p:cNvSpPr>
            <p:nvPr/>
          </p:nvSpPr>
          <p:spPr bwMode="auto">
            <a:xfrm>
              <a:off x="2613620" y="3064877"/>
              <a:ext cx="1767880" cy="44032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solidFill>
                  <a:prstClr val="black"/>
                </a:solidFill>
              </a:endParaRPr>
            </a:p>
          </p:txBody>
        </p:sp>
        <p:sp>
          <p:nvSpPr>
            <p:cNvPr id="26" name="Line 32"/>
            <p:cNvSpPr>
              <a:spLocks noChangeShapeType="1"/>
            </p:cNvSpPr>
            <p:nvPr/>
          </p:nvSpPr>
          <p:spPr bwMode="auto">
            <a:xfrm>
              <a:off x="4733795" y="2108774"/>
              <a:ext cx="398658" cy="92681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pPr algn="ctr"/>
              <a:endParaRPr lang="en-US" dirty="0">
                <a:solidFill>
                  <a:prstClr val="black"/>
                </a:solidFill>
              </a:endParaRPr>
            </a:p>
          </p:txBody>
        </p:sp>
        <p:sp>
          <p:nvSpPr>
            <p:cNvPr id="28" name="Line 8"/>
            <p:cNvSpPr>
              <a:spLocks noChangeShapeType="1"/>
            </p:cNvSpPr>
            <p:nvPr/>
          </p:nvSpPr>
          <p:spPr bwMode="auto">
            <a:xfrm flipH="1" flipV="1">
              <a:off x="7315200" y="3242846"/>
              <a:ext cx="458788" cy="1524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endParaRPr lang="en-US" dirty="0">
                <a:solidFill>
                  <a:prstClr val="black"/>
                </a:solidFill>
              </a:endParaRPr>
            </a:p>
          </p:txBody>
        </p:sp>
      </p:grpSp>
      <p:sp>
        <p:nvSpPr>
          <p:cNvPr id="32" name="TextBox 31"/>
          <p:cNvSpPr txBox="1"/>
          <p:nvPr/>
        </p:nvSpPr>
        <p:spPr>
          <a:xfrm>
            <a:off x="6428616" y="1181404"/>
            <a:ext cx="2025042" cy="338554"/>
          </a:xfrm>
          <a:prstGeom prst="rect">
            <a:avLst/>
          </a:prstGeom>
          <a:noFill/>
        </p:spPr>
        <p:txBody>
          <a:bodyPr wrap="none" rtlCol="0">
            <a:spAutoFit/>
          </a:bodyPr>
          <a:lstStyle/>
          <a:p>
            <a:r>
              <a:rPr lang="en-US" sz="1600" dirty="0" smtClean="0">
                <a:solidFill>
                  <a:prstClr val="black"/>
                </a:solidFill>
              </a:rPr>
              <a:t>Service (Half) Cylinder</a:t>
            </a:r>
            <a:endParaRPr lang="en-US" sz="1600" dirty="0">
              <a:solidFill>
                <a:prstClr val="black"/>
              </a:solidFill>
            </a:endParaRPr>
          </a:p>
        </p:txBody>
      </p:sp>
      <p:sp>
        <p:nvSpPr>
          <p:cNvPr id="34" name="TextBox 33"/>
          <p:cNvSpPr txBox="1"/>
          <p:nvPr/>
        </p:nvSpPr>
        <p:spPr>
          <a:xfrm>
            <a:off x="698296" y="812072"/>
            <a:ext cx="5761141" cy="646331"/>
          </a:xfrm>
          <a:prstGeom prst="rect">
            <a:avLst/>
          </a:prstGeom>
          <a:solidFill>
            <a:schemeClr val="accent6">
              <a:lumMod val="20000"/>
              <a:lumOff val="80000"/>
            </a:schemeClr>
          </a:solidFill>
        </p:spPr>
        <p:txBody>
          <a:bodyPr wrap="square" rtlCol="0">
            <a:spAutoFit/>
          </a:bodyPr>
          <a:lstStyle/>
          <a:p>
            <a:r>
              <a:rPr lang="en-US" dirty="0" smtClean="0">
                <a:solidFill>
                  <a:prstClr val="black"/>
                </a:solidFill>
              </a:rPr>
              <a:t>We install fully loaded service cylinders into CMS. Note the support posts. These slide in grooves for exact positioning. </a:t>
            </a:r>
            <a:endParaRPr lang="en-US" dirty="0">
              <a:solidFill>
                <a:prstClr val="black"/>
              </a:solidFill>
            </a:endParaRPr>
          </a:p>
        </p:txBody>
      </p:sp>
      <p:sp>
        <p:nvSpPr>
          <p:cNvPr id="35" name="Rectangle 34"/>
          <p:cNvSpPr/>
          <p:nvPr/>
        </p:nvSpPr>
        <p:spPr>
          <a:xfrm>
            <a:off x="6476263" y="1169055"/>
            <a:ext cx="1889547" cy="369332"/>
          </a:xfrm>
          <a:prstGeom prst="rect">
            <a:avLst/>
          </a:prstGeom>
          <a:solidFill>
            <a:schemeClr val="accent6">
              <a:lumMod val="20000"/>
              <a:lumOff val="80000"/>
              <a:alpha val="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3" name="Rectangle 32"/>
          <p:cNvSpPr/>
          <p:nvPr/>
        </p:nvSpPr>
        <p:spPr>
          <a:xfrm>
            <a:off x="3252099" y="5560384"/>
            <a:ext cx="1849347" cy="369332"/>
          </a:xfrm>
          <a:prstGeom prst="rect">
            <a:avLst/>
          </a:prstGeom>
          <a:solidFill>
            <a:schemeClr val="accent6">
              <a:lumMod val="20000"/>
              <a:lumOff val="80000"/>
              <a:alpha val="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6" name="TextBox 35"/>
          <p:cNvSpPr txBox="1"/>
          <p:nvPr/>
        </p:nvSpPr>
        <p:spPr>
          <a:xfrm>
            <a:off x="5105302" y="5533785"/>
            <a:ext cx="3917933" cy="923330"/>
          </a:xfrm>
          <a:prstGeom prst="rect">
            <a:avLst/>
          </a:prstGeom>
          <a:solidFill>
            <a:schemeClr val="accent6">
              <a:lumMod val="20000"/>
              <a:lumOff val="80000"/>
            </a:schemeClr>
          </a:solidFill>
        </p:spPr>
        <p:txBody>
          <a:bodyPr wrap="square" rtlCol="0">
            <a:spAutoFit/>
          </a:bodyPr>
          <a:lstStyle/>
          <a:p>
            <a:r>
              <a:rPr lang="en-US" dirty="0" smtClean="0">
                <a:solidFill>
                  <a:prstClr val="black"/>
                </a:solidFill>
              </a:rPr>
              <a:t>We are increasing the number of pixels (and luminosity) by about 2.5, but the cable plant stays the same </a:t>
            </a:r>
            <a:endParaRPr lang="en-US" dirty="0">
              <a:solidFill>
                <a:prstClr val="black"/>
              </a:solidFill>
            </a:endParaRPr>
          </a:p>
        </p:txBody>
      </p:sp>
      <p:sp>
        <p:nvSpPr>
          <p:cNvPr id="37" name="Rectangle 36"/>
          <p:cNvSpPr/>
          <p:nvPr/>
        </p:nvSpPr>
        <p:spPr>
          <a:xfrm>
            <a:off x="4364966" y="1641765"/>
            <a:ext cx="1716657" cy="369332"/>
          </a:xfrm>
          <a:prstGeom prst="rect">
            <a:avLst/>
          </a:prstGeom>
          <a:solidFill>
            <a:schemeClr val="accent6">
              <a:lumMod val="20000"/>
              <a:lumOff val="80000"/>
              <a:alpha val="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8" name="TextBox 37"/>
          <p:cNvSpPr txBox="1"/>
          <p:nvPr/>
        </p:nvSpPr>
        <p:spPr>
          <a:xfrm>
            <a:off x="112142" y="1557806"/>
            <a:ext cx="4252824" cy="1200329"/>
          </a:xfrm>
          <a:prstGeom prst="rect">
            <a:avLst/>
          </a:prstGeom>
          <a:solidFill>
            <a:schemeClr val="accent6">
              <a:lumMod val="20000"/>
              <a:lumOff val="80000"/>
            </a:schemeClr>
          </a:solidFill>
        </p:spPr>
        <p:txBody>
          <a:bodyPr wrap="square" rtlCol="0">
            <a:spAutoFit/>
          </a:bodyPr>
          <a:lstStyle/>
          <a:p>
            <a:r>
              <a:rPr lang="en-US" dirty="0" smtClean="0">
                <a:solidFill>
                  <a:prstClr val="black"/>
                </a:solidFill>
              </a:rPr>
              <a:t>The Port card is the clearing house for information to and from the Pixel Modules, POH sends fast optical signals off detector. </a:t>
            </a:r>
          </a:p>
          <a:p>
            <a:r>
              <a:rPr lang="en-US" dirty="0" smtClean="0">
                <a:solidFill>
                  <a:prstClr val="black"/>
                </a:solidFill>
              </a:rPr>
              <a:t>Note these are at high eta.</a:t>
            </a:r>
            <a:endParaRPr lang="en-US" dirty="0">
              <a:solidFill>
                <a:prstClr val="black"/>
              </a:solidFill>
            </a:endParaRPr>
          </a:p>
        </p:txBody>
      </p:sp>
      <p:sp>
        <p:nvSpPr>
          <p:cNvPr id="39" name="TextBox 38"/>
          <p:cNvSpPr txBox="1"/>
          <p:nvPr/>
        </p:nvSpPr>
        <p:spPr>
          <a:xfrm>
            <a:off x="5502928" y="5090606"/>
            <a:ext cx="2946191" cy="369332"/>
          </a:xfrm>
          <a:prstGeom prst="rect">
            <a:avLst/>
          </a:prstGeom>
          <a:solidFill>
            <a:schemeClr val="accent6">
              <a:lumMod val="20000"/>
              <a:lumOff val="80000"/>
            </a:schemeClr>
          </a:solidFill>
        </p:spPr>
        <p:txBody>
          <a:bodyPr wrap="none" rtlCol="0">
            <a:spAutoFit/>
          </a:bodyPr>
          <a:lstStyle/>
          <a:p>
            <a:r>
              <a:rPr lang="en-US" dirty="0" smtClean="0">
                <a:solidFill>
                  <a:prstClr val="black"/>
                </a:solidFill>
              </a:rPr>
              <a:t>Significant material reduction</a:t>
            </a:r>
            <a:endParaRPr lang="en-US" dirty="0">
              <a:solidFill>
                <a:prstClr val="black"/>
              </a:solidFill>
            </a:endParaRPr>
          </a:p>
        </p:txBody>
      </p:sp>
      <p:sp>
        <p:nvSpPr>
          <p:cNvPr id="40" name="Rectangle 39"/>
          <p:cNvSpPr/>
          <p:nvPr/>
        </p:nvSpPr>
        <p:spPr>
          <a:xfrm>
            <a:off x="5961426" y="4438327"/>
            <a:ext cx="1882066" cy="646331"/>
          </a:xfrm>
          <a:prstGeom prst="rect">
            <a:avLst/>
          </a:prstGeom>
          <a:solidFill>
            <a:schemeClr val="accent6">
              <a:lumMod val="20000"/>
              <a:lumOff val="80000"/>
              <a:alpha val="9000"/>
            </a:schemeClr>
          </a:solidFill>
        </p:spPr>
        <p:style>
          <a:lnRef idx="1">
            <a:schemeClr val="accent1"/>
          </a:lnRef>
          <a:fillRef idx="3">
            <a:schemeClr val="accent1"/>
          </a:fillRef>
          <a:effectRef idx="2">
            <a:schemeClr val="accent1"/>
          </a:effectRef>
          <a:fontRef idx="minor">
            <a:schemeClr val="lt1"/>
          </a:fontRef>
        </p:style>
        <p:txBody>
          <a:bodyPr rtlCol="0" anchor="ctr">
            <a:spAutoFit/>
          </a:bodyPr>
          <a:lstStyle/>
          <a:p>
            <a:pPr algn="ctr"/>
            <a:r>
              <a:rPr lang="en-US" dirty="0">
                <a:solidFill>
                  <a:schemeClr val="tx1"/>
                </a:solidFill>
              </a:rPr>
              <a:t>CO2 cooling tubes</a:t>
            </a:r>
          </a:p>
          <a:p>
            <a:pPr algn="ctr"/>
            <a:r>
              <a:rPr lang="en-US" dirty="0">
                <a:solidFill>
                  <a:schemeClr val="tx1"/>
                </a:solidFill>
              </a:rPr>
              <a:t> and flex cables</a:t>
            </a:r>
          </a:p>
        </p:txBody>
      </p:sp>
      <p:sp>
        <p:nvSpPr>
          <p:cNvPr id="44" name="Line 12"/>
          <p:cNvSpPr>
            <a:spLocks noChangeShapeType="1"/>
          </p:cNvSpPr>
          <p:nvPr/>
        </p:nvSpPr>
        <p:spPr bwMode="auto">
          <a:xfrm flipH="1">
            <a:off x="7079854" y="1519959"/>
            <a:ext cx="279039" cy="638011"/>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25000" lnSpcReduction="20000"/>
          </a:bodyPr>
          <a:lstStyle/>
          <a:p>
            <a:pPr algn="ctr"/>
            <a:endParaRPr lang="en-US" dirty="0">
              <a:solidFill>
                <a:prstClr val="black"/>
              </a:solidFill>
            </a:endParaRPr>
          </a:p>
        </p:txBody>
      </p:sp>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81642326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Delta P vs. Flow</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E65FE212-BCD6-1742-A268-0F4167AC2DC0}" type="slidenum">
              <a:rPr lang="en-US" smtClean="0"/>
              <a:t>80</a:t>
            </a:fld>
            <a:endParaRPr lang="en-US" dirty="0"/>
          </a:p>
        </p:txBody>
      </p:sp>
      <p:pic>
        <p:nvPicPr>
          <p:cNvPr id="7" name="Picture 6"/>
          <p:cNvPicPr/>
          <p:nvPr/>
        </p:nvPicPr>
        <p:blipFill>
          <a:blip r:embed="rId3">
            <a:extLst>
              <a:ext uri="{28A0092B-C50C-407E-A947-70E740481C1C}">
                <a14:useLocalDpi xmlns:a14="http://schemas.microsoft.com/office/drawing/2010/main"/>
              </a:ext>
            </a:extLst>
          </a:blip>
          <a:srcRect/>
          <a:stretch>
            <a:fillRect/>
          </a:stretch>
        </p:blipFill>
        <p:spPr bwMode="auto">
          <a:xfrm>
            <a:off x="1727200" y="1371600"/>
            <a:ext cx="5689600" cy="4997132"/>
          </a:xfrm>
          <a:prstGeom prst="rect">
            <a:avLst/>
          </a:prstGeom>
          <a:noFill/>
          <a:ln>
            <a:noFill/>
          </a:ln>
        </p:spPr>
      </p:pic>
      <p:sp>
        <p:nvSpPr>
          <p:cNvPr id="3" name="Date Placeholder 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84109317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FPIX Cooling: Combined Results</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E65FE212-BCD6-1742-A268-0F4167AC2DC0}" type="slidenum">
              <a:rPr lang="en-US" smtClean="0"/>
              <a:t>81</a:t>
            </a:fld>
            <a:endParaRPr lang="en-US" dirty="0"/>
          </a:p>
        </p:txBody>
      </p:sp>
      <p:pic>
        <p:nvPicPr>
          <p:cNvPr id="7" name="Picture 6"/>
          <p:cNvPicPr/>
          <p:nvPr/>
        </p:nvPicPr>
        <p:blipFill>
          <a:blip r:embed="rId3">
            <a:extLst>
              <a:ext uri="{28A0092B-C50C-407E-A947-70E740481C1C}">
                <a14:useLocalDpi xmlns:a14="http://schemas.microsoft.com/office/drawing/2010/main"/>
              </a:ext>
            </a:extLst>
          </a:blip>
          <a:srcRect/>
          <a:stretch>
            <a:fillRect/>
          </a:stretch>
        </p:blipFill>
        <p:spPr bwMode="auto">
          <a:xfrm>
            <a:off x="269558" y="1219201"/>
            <a:ext cx="8604885" cy="4993004"/>
          </a:xfrm>
          <a:prstGeom prst="rect">
            <a:avLst/>
          </a:prstGeom>
          <a:noFill/>
          <a:ln>
            <a:noFill/>
          </a:ln>
        </p:spPr>
      </p:pic>
      <p:sp>
        <p:nvSpPr>
          <p:cNvPr id="3" name="Date Placeholder 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49317865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FPIX Cooling - 1.6mm ID Full </a:t>
            </a:r>
            <a:r>
              <a:rPr lang="en-US" dirty="0"/>
              <a:t>L</a:t>
            </a:r>
            <a:r>
              <a:rPr lang="en-US" dirty="0" smtClean="0"/>
              <a:t>oop </a:t>
            </a:r>
            <a:r>
              <a:rPr lang="en-US" dirty="0"/>
              <a:t>T</a:t>
            </a:r>
            <a:r>
              <a:rPr lang="en-US" dirty="0" smtClean="0"/>
              <a:t>est</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E65FE212-BCD6-1742-A268-0F4167AC2DC0}" type="slidenum">
              <a:rPr lang="en-US" smtClean="0"/>
              <a:t>82</a:t>
            </a:fld>
            <a:endParaRPr lang="en-US" dirty="0"/>
          </a:p>
        </p:txBody>
      </p:sp>
      <p:pic>
        <p:nvPicPr>
          <p:cNvPr id="7" name="Picture 6"/>
          <p:cNvPicPr/>
          <p:nvPr/>
        </p:nvPicPr>
        <p:blipFill>
          <a:blip r:embed="rId3">
            <a:extLst>
              <a:ext uri="{28A0092B-C50C-407E-A947-70E740481C1C}">
                <a14:useLocalDpi xmlns:a14="http://schemas.microsoft.com/office/drawing/2010/main"/>
              </a:ext>
            </a:extLst>
          </a:blip>
          <a:srcRect/>
          <a:stretch>
            <a:fillRect/>
          </a:stretch>
        </p:blipFill>
        <p:spPr bwMode="auto">
          <a:xfrm>
            <a:off x="491014" y="1339850"/>
            <a:ext cx="8161973" cy="5016500"/>
          </a:xfrm>
          <a:prstGeom prst="rect">
            <a:avLst/>
          </a:prstGeom>
          <a:noFill/>
          <a:ln>
            <a:noFill/>
          </a:ln>
        </p:spPr>
      </p:pic>
      <p:sp>
        <p:nvSpPr>
          <p:cNvPr id="3" name="Date Placeholder 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34214313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FPIX Cooling: </a:t>
            </a:r>
            <a:r>
              <a:rPr lang="en-US" dirty="0" smtClean="0"/>
              <a:t>Calculations I</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E65FE212-BCD6-1742-A268-0F4167AC2DC0}" type="slidenum">
              <a:rPr lang="en-US" smtClean="0"/>
              <a:t>83</a:t>
            </a:fld>
            <a:endParaRPr lang="en-US" dirty="0"/>
          </a:p>
        </p:txBody>
      </p:sp>
      <p:grpSp>
        <p:nvGrpSpPr>
          <p:cNvPr id="11" name="Group 10"/>
          <p:cNvGrpSpPr/>
          <p:nvPr/>
        </p:nvGrpSpPr>
        <p:grpSpPr>
          <a:xfrm>
            <a:off x="706050" y="1349589"/>
            <a:ext cx="7731900" cy="5176100"/>
            <a:chOff x="612000" y="972000"/>
            <a:chExt cx="8028000" cy="5436000"/>
          </a:xfrm>
        </p:grpSpPr>
        <p:pic>
          <p:nvPicPr>
            <p:cNvPr id="7"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2000" y="972000"/>
              <a:ext cx="3600000" cy="27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40000" y="972000"/>
              <a:ext cx="3600000" cy="27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12000" y="3708000"/>
              <a:ext cx="3600000" cy="27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040000" y="3708000"/>
              <a:ext cx="3600000" cy="27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Content Placeholder 2"/>
          <p:cNvSpPr>
            <a:spLocks noGrp="1"/>
          </p:cNvSpPr>
          <p:nvPr>
            <p:ph idx="1"/>
          </p:nvPr>
        </p:nvSpPr>
        <p:spPr>
          <a:xfrm>
            <a:off x="457200" y="737862"/>
            <a:ext cx="8229600" cy="611108"/>
          </a:xfrm>
        </p:spPr>
        <p:txBody>
          <a:bodyPr>
            <a:normAutofit/>
          </a:bodyPr>
          <a:lstStyle/>
          <a:p>
            <a:r>
              <a:rPr lang="en-US" sz="1600" dirty="0" smtClean="0"/>
              <a:t>Outer loop, full heat load, lowest stable experimental mass flow (0.65 g/s) and 1.5 times l.s.e.m.f. (1.07 g/s)</a:t>
            </a:r>
            <a:endParaRPr lang="en-US" sz="1600" dirty="0"/>
          </a:p>
        </p:txBody>
      </p:sp>
      <p:sp>
        <p:nvSpPr>
          <p:cNvPr id="3" name="Date Placeholder 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400853625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FPIX Cooling:  </a:t>
            </a:r>
            <a:r>
              <a:rPr lang="en-US" dirty="0" smtClean="0"/>
              <a:t>Calculations II</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E65FE212-BCD6-1742-A268-0F4167AC2DC0}" type="slidenum">
              <a:rPr lang="en-US" smtClean="0"/>
              <a:t>84</a:t>
            </a:fld>
            <a:endParaRPr lang="en-US" dirty="0"/>
          </a:p>
        </p:txBody>
      </p:sp>
      <p:grpSp>
        <p:nvGrpSpPr>
          <p:cNvPr id="11" name="Group 10"/>
          <p:cNvGrpSpPr/>
          <p:nvPr/>
        </p:nvGrpSpPr>
        <p:grpSpPr>
          <a:xfrm>
            <a:off x="706050" y="1308100"/>
            <a:ext cx="7731900" cy="5099900"/>
            <a:chOff x="612000" y="972000"/>
            <a:chExt cx="8028000" cy="5436000"/>
          </a:xfrm>
        </p:grpSpPr>
        <p:pic>
          <p:nvPicPr>
            <p:cNvPr id="7"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2000" y="972000"/>
              <a:ext cx="3600000" cy="27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40000" y="972000"/>
              <a:ext cx="3600000" cy="27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12000" y="3708000"/>
              <a:ext cx="3600000" cy="27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040000" y="3708000"/>
              <a:ext cx="3600000" cy="27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Date Placeholder 2"/>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28811696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Loop Test Conclusions</a:t>
            </a:r>
            <a:endParaRPr lang="en-US" dirty="0"/>
          </a:p>
        </p:txBody>
      </p:sp>
      <p:sp>
        <p:nvSpPr>
          <p:cNvPr id="3" name="Content Placeholder 2"/>
          <p:cNvSpPr>
            <a:spLocks noGrp="1"/>
          </p:cNvSpPr>
          <p:nvPr>
            <p:ph idx="1"/>
          </p:nvPr>
        </p:nvSpPr>
        <p:spPr/>
        <p:txBody>
          <a:bodyPr/>
          <a:lstStyle/>
          <a:p>
            <a:r>
              <a:rPr lang="en-US" dirty="0" smtClean="0"/>
              <a:t>Both parallel (with 1.4mm ID) and serial (with 1.6mm ID) geometry are viable</a:t>
            </a:r>
          </a:p>
          <a:p>
            <a:r>
              <a:rPr lang="en-US" dirty="0" smtClean="0"/>
              <a:t>Decision on loop geometry &amp; connection scheme will have to take into account complexity, material accounting and redundancy/failure tolerance considerations</a:t>
            </a:r>
            <a:endParaRPr lang="en-US" dirty="0"/>
          </a:p>
        </p:txBody>
      </p:sp>
      <p:sp>
        <p:nvSpPr>
          <p:cNvPr id="5" name="Footer Placeholder 4"/>
          <p:cNvSpPr>
            <a:spLocks noGrp="1"/>
          </p:cNvSpPr>
          <p:nvPr>
            <p:ph type="ftr" sz="quarter" idx="11"/>
          </p:nvPr>
        </p:nvSpPr>
        <p:spPr/>
        <p:txBody>
          <a:bodyPr/>
          <a:lstStyle/>
          <a:p>
            <a:r>
              <a:rPr lang="en-US" dirty="0" smtClean="0"/>
              <a:t>Forum on Tracking Detector Mechanics 2013</a:t>
            </a:r>
            <a:endParaRPr lang="en-US" dirty="0"/>
          </a:p>
        </p:txBody>
      </p:sp>
      <p:sp>
        <p:nvSpPr>
          <p:cNvPr id="6" name="Slide Number Placeholder 5"/>
          <p:cNvSpPr>
            <a:spLocks noGrp="1"/>
          </p:cNvSpPr>
          <p:nvPr>
            <p:ph type="sldNum" sz="quarter" idx="12"/>
          </p:nvPr>
        </p:nvSpPr>
        <p:spPr/>
        <p:txBody>
          <a:bodyPr/>
          <a:lstStyle/>
          <a:p>
            <a:fld id="{E65FE212-BCD6-1742-A268-0F4167AC2DC0}" type="slidenum">
              <a:rPr lang="en-US" smtClean="0"/>
              <a:t>85</a:t>
            </a:fld>
            <a:endParaRPr lang="en-US" dirty="0"/>
          </a:p>
        </p:txBody>
      </p:sp>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146778369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All ss tubing before bonding to the HD</a:t>
            </a:r>
          </a:p>
          <a:p>
            <a:pPr lvl="1"/>
            <a:r>
              <a:rPr lang="en-US" dirty="0" smtClean="0"/>
              <a:t> vacuum leak test and hydrostatic pressure hold-up test at 1800 psi will be conducted</a:t>
            </a:r>
          </a:p>
          <a:p>
            <a:r>
              <a:rPr lang="en-US" dirty="0" smtClean="0"/>
              <a:t>HD with bare blades and bonded tubing</a:t>
            </a:r>
          </a:p>
          <a:p>
            <a:pPr lvl="1"/>
            <a:r>
              <a:rPr lang="en-US" dirty="0" smtClean="0"/>
              <a:t> a variety of thermal tests including thermal cycling test with dummy heaters can be conducted</a:t>
            </a:r>
          </a:p>
          <a:p>
            <a:r>
              <a:rPr lang="en-US" dirty="0" smtClean="0"/>
              <a:t>HD with modules and bonded tubing</a:t>
            </a:r>
          </a:p>
          <a:p>
            <a:pPr lvl="1"/>
            <a:r>
              <a:rPr lang="en-US" dirty="0" smtClean="0"/>
              <a:t>A final thermal test with modules heating will be conducted;  Will be accepted as deliverables when passed.</a:t>
            </a:r>
          </a:p>
          <a:p>
            <a:pPr>
              <a:buNone/>
            </a:pPr>
            <a:endParaRPr lang="en-US" dirty="0" smtClean="0"/>
          </a:p>
          <a:p>
            <a:endParaRPr lang="en-US" dirty="0" smtClean="0"/>
          </a:p>
        </p:txBody>
      </p:sp>
      <p:sp>
        <p:nvSpPr>
          <p:cNvPr id="6" name="Footer Placeholder 5"/>
          <p:cNvSpPr>
            <a:spLocks noGrp="1"/>
          </p:cNvSpPr>
          <p:nvPr>
            <p:ph type="ftr" sz="quarter" idx="11"/>
          </p:nvPr>
        </p:nvSpPr>
        <p:spPr/>
        <p:txBody>
          <a:bodyPr/>
          <a:lstStyle/>
          <a:p>
            <a:r>
              <a:rPr lang="en-US" dirty="0" smtClean="0"/>
              <a:t>Forum on Tracking Detector Mechanics 2013</a:t>
            </a:r>
            <a:endParaRPr lang="en-US" dirty="0"/>
          </a:p>
        </p:txBody>
      </p:sp>
      <p:sp>
        <p:nvSpPr>
          <p:cNvPr id="4" name="Slide Number Placeholder 3"/>
          <p:cNvSpPr>
            <a:spLocks noGrp="1"/>
          </p:cNvSpPr>
          <p:nvPr>
            <p:ph type="sldNum" sz="quarter" idx="12"/>
          </p:nvPr>
        </p:nvSpPr>
        <p:spPr/>
        <p:txBody>
          <a:bodyPr/>
          <a:lstStyle/>
          <a:p>
            <a:fld id="{96CD34F7-41EE-40DD-AA0B-585B448B64A4}" type="slidenum">
              <a:rPr lang="en-US" smtClean="0"/>
              <a:pPr/>
              <a:t>86</a:t>
            </a:fld>
            <a:endParaRPr lang="en-US" dirty="0"/>
          </a:p>
        </p:txBody>
      </p:sp>
      <p:sp>
        <p:nvSpPr>
          <p:cNvPr id="2" name="Title 1"/>
          <p:cNvSpPr>
            <a:spLocks noGrp="1"/>
          </p:cNvSpPr>
          <p:nvPr>
            <p:ph type="title"/>
          </p:nvPr>
        </p:nvSpPr>
        <p:spPr>
          <a:xfrm>
            <a:off x="1774437" y="110440"/>
            <a:ext cx="6449568" cy="889000"/>
          </a:xfrm>
        </p:spPr>
        <p:txBody>
          <a:bodyPr>
            <a:normAutofit fontScale="90000"/>
          </a:bodyPr>
          <a:lstStyle/>
          <a:p>
            <a:r>
              <a:rPr lang="en-US" sz="3600" dirty="0" smtClean="0"/>
              <a:t>Planned Cooling Tests on Production Parts</a:t>
            </a:r>
            <a:endParaRPr lang="en-US" sz="3600" dirty="0"/>
          </a:p>
        </p:txBody>
      </p:sp>
      <p:sp>
        <p:nvSpPr>
          <p:cNvPr id="7" name="Date Placeholder 6"/>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265561469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19200" y="762000"/>
            <a:ext cx="6705600" cy="576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133600" y="228600"/>
            <a:ext cx="5165260" cy="369332"/>
          </a:xfrm>
          <a:prstGeom prst="rect">
            <a:avLst/>
          </a:prstGeom>
          <a:noFill/>
        </p:spPr>
        <p:txBody>
          <a:bodyPr wrap="none" rtlCol="0">
            <a:spAutoFit/>
          </a:bodyPr>
          <a:lstStyle/>
          <a:p>
            <a:pPr defTabSz="914400"/>
            <a:r>
              <a:rPr lang="en-US" b="1" dirty="0" smtClean="0">
                <a:solidFill>
                  <a:prstClr val="black"/>
                </a:solidFill>
              </a:rPr>
              <a:t>FPix upgrade service cylinder power estimate (2010)</a:t>
            </a:r>
            <a:endParaRPr lang="en-US" b="1" dirty="0">
              <a:solidFill>
                <a:prstClr val="black"/>
              </a:solidFill>
            </a:endParaRPr>
          </a:p>
        </p:txBody>
      </p:sp>
      <p:sp>
        <p:nvSpPr>
          <p:cNvPr id="3" name="Slide Number Placeholder 2"/>
          <p:cNvSpPr>
            <a:spLocks noGrp="1"/>
          </p:cNvSpPr>
          <p:nvPr>
            <p:ph type="sldNum" sz="quarter" idx="12"/>
          </p:nvPr>
        </p:nvSpPr>
        <p:spPr/>
        <p:txBody>
          <a:bodyPr/>
          <a:lstStyle/>
          <a:p>
            <a:fld id="{87A8559E-EEFF-43C1-A8D1-61154F01B8C0}" type="slidenum">
              <a:rPr lang="en-US" smtClean="0">
                <a:solidFill>
                  <a:prstClr val="black">
                    <a:tint val="75000"/>
                  </a:prstClr>
                </a:solidFill>
              </a:rPr>
              <a:pPr/>
              <a:t>87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Date Placeholder 5"/>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390291861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FPIX Inner and Outer Blade Assemblies Temperatures</a:t>
            </a:r>
            <a:br>
              <a:rPr lang="en-US" dirty="0" smtClean="0"/>
            </a:br>
            <a:endParaRPr lang="en-US" dirty="0"/>
          </a:p>
        </p:txBody>
      </p:sp>
      <p:sp>
        <p:nvSpPr>
          <p:cNvPr id="3" name="Subtitle 2"/>
          <p:cNvSpPr>
            <a:spLocks noGrp="1"/>
          </p:cNvSpPr>
          <p:nvPr>
            <p:ph type="subTitle" idx="1"/>
          </p:nvPr>
        </p:nvSpPr>
        <p:spPr/>
        <p:txBody>
          <a:bodyPr/>
          <a:lstStyle/>
          <a:p>
            <a:r>
              <a:rPr lang="en-US" dirty="0" smtClean="0"/>
              <a:t>Erik Voirin (FNAL)</a:t>
            </a:r>
            <a:endParaRPr lang="en-US" dirty="0"/>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88</a:t>
            </a:fld>
            <a:endParaRPr lang="en-US" dirty="0">
              <a:solidFill>
                <a:prstClr val="black">
                  <a:tint val="75000"/>
                </a:prstClr>
              </a:solidFill>
            </a:endParaRPr>
          </a:p>
        </p:txBody>
      </p:sp>
      <p:sp>
        <p:nvSpPr>
          <p:cNvPr id="7" name="Date Placeholder 6"/>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130129374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Thermal Conductance: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Axial and Radial Joint Thermal Conductance:</a:t>
            </a:r>
          </a:p>
          <a:p>
            <a:pPr lvl="1"/>
            <a:r>
              <a:rPr lang="en-US" dirty="0" smtClean="0"/>
              <a:t>25 kW/m</a:t>
            </a:r>
            <a:r>
              <a:rPr lang="en-US" baseline="30000" dirty="0" smtClean="0"/>
              <a:t>2</a:t>
            </a:r>
            <a:r>
              <a:rPr lang="en-US" dirty="0" smtClean="0"/>
              <a:t>/K</a:t>
            </a:r>
          </a:p>
          <a:p>
            <a:pPr lvl="1"/>
            <a:endParaRPr lang="en-US" dirty="0"/>
          </a:p>
          <a:p>
            <a:r>
              <a:rPr lang="en-US" dirty="0" smtClean="0"/>
              <a:t>CC to CF Ring Thermal Conductance:</a:t>
            </a:r>
          </a:p>
          <a:p>
            <a:pPr lvl="1"/>
            <a:r>
              <a:rPr lang="en-US" dirty="0" smtClean="0"/>
              <a:t>60 kW/m</a:t>
            </a:r>
            <a:r>
              <a:rPr lang="en-US" baseline="30000" dirty="0" smtClean="0"/>
              <a:t>2</a:t>
            </a:r>
            <a:r>
              <a:rPr lang="en-US" dirty="0" smtClean="0"/>
              <a:t>/K</a:t>
            </a:r>
          </a:p>
          <a:p>
            <a:pPr lvl="1"/>
            <a:endParaRPr lang="en-US" dirty="0"/>
          </a:p>
          <a:p>
            <a:r>
              <a:rPr lang="en-US" dirty="0" smtClean="0"/>
              <a:t>Tube to CF Conductance:</a:t>
            </a:r>
          </a:p>
          <a:p>
            <a:pPr lvl="1"/>
            <a:r>
              <a:rPr lang="en-US" dirty="0" smtClean="0"/>
              <a:t>25 kW/m</a:t>
            </a:r>
            <a:r>
              <a:rPr lang="en-US" baseline="30000" dirty="0" smtClean="0"/>
              <a:t>2</a:t>
            </a:r>
            <a:r>
              <a:rPr lang="en-US" dirty="0" smtClean="0"/>
              <a:t>/K</a:t>
            </a:r>
          </a:p>
          <a:p>
            <a:pPr lvl="1"/>
            <a:endParaRPr lang="en-US" dirty="0"/>
          </a:p>
          <a:p>
            <a:r>
              <a:rPr lang="en-US" dirty="0" smtClean="0"/>
              <a:t>Tube to CC Conductance:</a:t>
            </a:r>
          </a:p>
          <a:p>
            <a:pPr lvl="1"/>
            <a:r>
              <a:rPr lang="en-US" dirty="0" smtClean="0"/>
              <a:t>60 kW/m</a:t>
            </a:r>
            <a:r>
              <a:rPr lang="en-US" baseline="30000" dirty="0" smtClean="0"/>
              <a:t>2</a:t>
            </a:r>
            <a:r>
              <a:rPr lang="en-US" dirty="0" smtClean="0"/>
              <a:t>/K</a:t>
            </a:r>
          </a:p>
          <a:p>
            <a:pPr lvl="1"/>
            <a:endParaRPr lang="en-US" dirty="0" smtClean="0"/>
          </a:p>
          <a:p>
            <a:endParaRPr lang="en-US" dirty="0" smtClean="0"/>
          </a:p>
          <a:p>
            <a:endParaRPr lang="en-US" dirty="0" smtClean="0"/>
          </a:p>
          <a:p>
            <a:pPr lvl="1"/>
            <a:endParaRPr lang="en-US" dirty="0"/>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89</a:t>
            </a:fld>
            <a:endParaRPr lang="en-US" dirty="0">
              <a:solidFill>
                <a:prstClr val="black">
                  <a:tint val="75000"/>
                </a:prstClr>
              </a:solidFill>
            </a:endParaRPr>
          </a:p>
        </p:txBody>
      </p:sp>
      <p:sp>
        <p:nvSpPr>
          <p:cNvPr id="7" name="Date Placeholder 6"/>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3129277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Forum on Tracking Detector Mechanics 2013</a:t>
            </a:r>
            <a:endParaRPr lang="en-US" dirty="0"/>
          </a:p>
        </p:txBody>
      </p:sp>
      <p:sp>
        <p:nvSpPr>
          <p:cNvPr id="5" name="Slide Number Placeholder 4"/>
          <p:cNvSpPr>
            <a:spLocks noGrp="1"/>
          </p:cNvSpPr>
          <p:nvPr>
            <p:ph type="sldNum" sz="quarter" idx="12"/>
          </p:nvPr>
        </p:nvSpPr>
        <p:spPr/>
        <p:txBody>
          <a:bodyPr/>
          <a:lstStyle/>
          <a:p>
            <a:fld id="{AB3C1F1C-F708-3F4B-8ECB-6D467F0718B5}" type="slidenum">
              <a:rPr lang="en-US" smtClean="0"/>
              <a:pPr/>
              <a:t>9</a:t>
            </a:fld>
            <a:endParaRPr lang="en-US" dirty="0"/>
          </a:p>
        </p:txBody>
      </p:sp>
      <p:sp>
        <p:nvSpPr>
          <p:cNvPr id="6" name="Title 5"/>
          <p:cNvSpPr>
            <a:spLocks noGrp="1"/>
          </p:cNvSpPr>
          <p:nvPr>
            <p:ph type="title"/>
          </p:nvPr>
        </p:nvSpPr>
        <p:spPr/>
        <p:txBody>
          <a:bodyPr/>
          <a:lstStyle/>
          <a:p>
            <a:r>
              <a:rPr lang="en-US" dirty="0" smtClean="0"/>
              <a:t>Pixel sensors and modules</a:t>
            </a:r>
            <a:endParaRPr lang="en-US" dirty="0"/>
          </a:p>
        </p:txBody>
      </p:sp>
      <p:pic>
        <p:nvPicPr>
          <p:cNvPr id="307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p:blipFill>
        <p:spPr bwMode="auto">
          <a:xfrm>
            <a:off x="923154" y="1178784"/>
            <a:ext cx="7294952" cy="4614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10"/>
          </p:nvPr>
        </p:nvSpPr>
        <p:spPr/>
        <p:txBody>
          <a:bodyPr/>
          <a:lstStyle/>
          <a:p>
            <a:r>
              <a:rPr lang="en-US" smtClean="0"/>
              <a:t>Kirk Arndt, June 2013</a:t>
            </a:r>
            <a:endParaRPr lang="en-US" dirty="0"/>
          </a:p>
        </p:txBody>
      </p:sp>
    </p:spTree>
    <p:extLst>
      <p:ext uri="{BB962C8B-B14F-4D97-AF65-F5344CB8AC3E}">
        <p14:creationId xmlns:p14="http://schemas.microsoft.com/office/powerpoint/2010/main" val="354972332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Boundary Conditions</a:t>
            </a:r>
            <a:endParaRPr lang="en-US" dirty="0"/>
          </a:p>
        </p:txBody>
      </p:sp>
      <p:sp>
        <p:nvSpPr>
          <p:cNvPr id="3" name="Content Placeholder 2"/>
          <p:cNvSpPr>
            <a:spLocks noGrp="1"/>
          </p:cNvSpPr>
          <p:nvPr>
            <p:ph idx="1"/>
          </p:nvPr>
        </p:nvSpPr>
        <p:spPr>
          <a:xfrm>
            <a:off x="0" y="1600200"/>
            <a:ext cx="9144000" cy="4525963"/>
          </a:xfrm>
        </p:spPr>
        <p:txBody>
          <a:bodyPr/>
          <a:lstStyle/>
          <a:p>
            <a:r>
              <a:rPr lang="en-US" dirty="0" smtClean="0"/>
              <a:t>Fluid Convection:</a:t>
            </a:r>
          </a:p>
          <a:p>
            <a:pPr marL="742950" lvl="2" indent="-342900"/>
            <a:r>
              <a:rPr lang="en-US" dirty="0" smtClean="0"/>
              <a:t>15 kW/m</a:t>
            </a:r>
            <a:r>
              <a:rPr lang="en-US" baseline="30000" dirty="0" smtClean="0"/>
              <a:t>2</a:t>
            </a:r>
            <a:r>
              <a:rPr lang="en-US" dirty="0" smtClean="0"/>
              <a:t>/K @ -20 deg C on all tubing </a:t>
            </a:r>
          </a:p>
          <a:p>
            <a:pPr marL="742950" lvl="2" indent="-342900"/>
            <a:r>
              <a:rPr lang="en-US" dirty="0" smtClean="0"/>
              <a:t>(Fluid all at the same temperature is unrealistic but shows temperature differences due to geometry only)</a:t>
            </a:r>
          </a:p>
          <a:p>
            <a:pPr marL="742950" lvl="2" indent="-342900"/>
            <a:endParaRPr lang="en-US" dirty="0"/>
          </a:p>
          <a:p>
            <a:pPr marL="342900" lvl="1" indent="-342900"/>
            <a:r>
              <a:rPr lang="en-US" dirty="0" smtClean="0"/>
              <a:t>Heat Load:  </a:t>
            </a:r>
          </a:p>
          <a:p>
            <a:pPr marL="742950" lvl="2" indent="-342900"/>
            <a:r>
              <a:rPr lang="en-US" dirty="0" smtClean="0"/>
              <a:t>3W on each side of 11 Blades.</a:t>
            </a:r>
          </a:p>
          <a:p>
            <a:pPr marL="742950" lvl="2" indent="-342900"/>
            <a:r>
              <a:rPr lang="en-US" dirty="0" smtClean="0"/>
              <a:t>66W Total</a:t>
            </a:r>
            <a:endParaRPr lang="en-US" dirty="0"/>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EB83CA0-3874-4C57-A992-332DA927DAFE}" type="slidenum">
              <a:rPr lang="en-US" smtClean="0">
                <a:solidFill>
                  <a:prstClr val="black">
                    <a:tint val="75000"/>
                  </a:prstClr>
                </a:solidFill>
              </a:rPr>
              <a:pPr/>
              <a:t>90</a:t>
            </a:fld>
            <a:endParaRPr lang="en-US" dirty="0">
              <a:solidFill>
                <a:prstClr val="black">
                  <a:tint val="75000"/>
                </a:prstClr>
              </a:solidFill>
            </a:endParaRPr>
          </a:p>
        </p:txBody>
      </p:sp>
      <p:sp>
        <p:nvSpPr>
          <p:cNvPr id="7" name="Date Placeholder 6"/>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210090490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0" y="914400"/>
            <a:ext cx="9144000" cy="5462213"/>
          </a:xfrm>
          <a:prstGeom prst="rect">
            <a:avLst/>
          </a:prstGeom>
          <a:noFill/>
          <a:ln w="9525">
            <a:noFill/>
            <a:miter lim="800000"/>
            <a:headEnd/>
            <a:tailEnd/>
          </a:ln>
          <a:effectLst/>
        </p:spPr>
      </p:pic>
      <p:sp>
        <p:nvSpPr>
          <p:cNvPr id="3" name="TextBox 2"/>
          <p:cNvSpPr txBox="1"/>
          <p:nvPr/>
        </p:nvSpPr>
        <p:spPr>
          <a:xfrm>
            <a:off x="1066800" y="0"/>
            <a:ext cx="7615162" cy="830997"/>
          </a:xfrm>
          <a:prstGeom prst="rect">
            <a:avLst/>
          </a:prstGeom>
          <a:noFill/>
        </p:spPr>
        <p:txBody>
          <a:bodyPr wrap="none" rtlCol="0">
            <a:spAutoFit/>
          </a:bodyPr>
          <a:lstStyle/>
          <a:p>
            <a:pPr defTabSz="914400"/>
            <a:r>
              <a:rPr lang="en-US" sz="4800" dirty="0" smtClean="0">
                <a:solidFill>
                  <a:prstClr val="black"/>
                </a:solidFill>
              </a:rPr>
              <a:t>Inner Assembly Temperatures</a:t>
            </a:r>
            <a:endParaRPr lang="en-US" sz="4800"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7EB83CA0-3874-4C57-A992-332DA927DAFE}" type="slidenum">
              <a:rPr lang="en-US" smtClean="0">
                <a:solidFill>
                  <a:prstClr val="black">
                    <a:tint val="75000"/>
                  </a:prstClr>
                </a:solidFill>
              </a:rPr>
              <a:pPr/>
              <a:t>91</a:t>
            </a:fld>
            <a:endParaRPr lang="en-US" dirty="0">
              <a:solidFill>
                <a:prstClr val="black">
                  <a:tint val="75000"/>
                </a:prstClr>
              </a:solidFill>
            </a:endParaRPr>
          </a:p>
        </p:txBody>
      </p:sp>
      <p:sp>
        <p:nvSpPr>
          <p:cNvPr id="6" name="Date Placeholder 5"/>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412810015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0" y="914400"/>
            <a:ext cx="9144000" cy="5462213"/>
          </a:xfrm>
          <a:prstGeom prst="rect">
            <a:avLst/>
          </a:prstGeom>
          <a:noFill/>
          <a:ln w="9525">
            <a:noFill/>
            <a:miter lim="800000"/>
            <a:headEnd/>
            <a:tailEnd/>
          </a:ln>
          <a:effectLst/>
        </p:spPr>
      </p:pic>
      <p:sp>
        <p:nvSpPr>
          <p:cNvPr id="3" name="TextBox 2"/>
          <p:cNvSpPr txBox="1"/>
          <p:nvPr/>
        </p:nvSpPr>
        <p:spPr>
          <a:xfrm>
            <a:off x="2133600" y="0"/>
            <a:ext cx="5173789" cy="830997"/>
          </a:xfrm>
          <a:prstGeom prst="rect">
            <a:avLst/>
          </a:prstGeom>
          <a:noFill/>
        </p:spPr>
        <p:txBody>
          <a:bodyPr wrap="none" rtlCol="0">
            <a:spAutoFit/>
          </a:bodyPr>
          <a:lstStyle/>
          <a:p>
            <a:pPr defTabSz="914400"/>
            <a:r>
              <a:rPr lang="en-US" sz="4800" dirty="0" smtClean="0">
                <a:solidFill>
                  <a:prstClr val="black"/>
                </a:solidFill>
              </a:rPr>
              <a:t>Blade Temperatures</a:t>
            </a:r>
            <a:endParaRPr lang="en-US" sz="4800"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7EB83CA0-3874-4C57-A992-332DA927DAFE}" type="slidenum">
              <a:rPr lang="en-US" smtClean="0">
                <a:solidFill>
                  <a:prstClr val="black">
                    <a:tint val="75000"/>
                  </a:prstClr>
                </a:solidFill>
              </a:rPr>
              <a:pPr/>
              <a:t>92</a:t>
            </a:fld>
            <a:endParaRPr lang="en-US" dirty="0">
              <a:solidFill>
                <a:prstClr val="black">
                  <a:tint val="75000"/>
                </a:prstClr>
              </a:solidFill>
            </a:endParaRPr>
          </a:p>
        </p:txBody>
      </p:sp>
      <p:sp>
        <p:nvSpPr>
          <p:cNvPr id="6" name="Date Placeholder 5"/>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200761585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1" y="838200"/>
            <a:ext cx="9144001" cy="5475651"/>
          </a:xfrm>
          <a:prstGeom prst="rect">
            <a:avLst/>
          </a:prstGeom>
          <a:noFill/>
          <a:ln w="9525">
            <a:noFill/>
            <a:miter lim="800000"/>
            <a:headEnd/>
            <a:tailEnd/>
          </a:ln>
          <a:effectLst/>
        </p:spPr>
      </p:pic>
      <p:sp>
        <p:nvSpPr>
          <p:cNvPr id="3" name="TextBox 2"/>
          <p:cNvSpPr txBox="1"/>
          <p:nvPr/>
        </p:nvSpPr>
        <p:spPr>
          <a:xfrm>
            <a:off x="838200" y="0"/>
            <a:ext cx="7535011" cy="830997"/>
          </a:xfrm>
          <a:prstGeom prst="rect">
            <a:avLst/>
          </a:prstGeom>
          <a:noFill/>
        </p:spPr>
        <p:txBody>
          <a:bodyPr wrap="none" rtlCol="0">
            <a:spAutoFit/>
          </a:bodyPr>
          <a:lstStyle/>
          <a:p>
            <a:pPr defTabSz="914400"/>
            <a:r>
              <a:rPr lang="en-US" sz="4800" dirty="0" smtClean="0">
                <a:solidFill>
                  <a:prstClr val="black"/>
                </a:solidFill>
              </a:rPr>
              <a:t>Carbon-Carbon Temperatures</a:t>
            </a:r>
            <a:endParaRPr lang="en-US" sz="4800" dirty="0">
              <a:solidFill>
                <a:prstClr val="black"/>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7EB83CA0-3874-4C57-A992-332DA927DAFE}" type="slidenum">
              <a:rPr lang="en-US" smtClean="0">
                <a:solidFill>
                  <a:prstClr val="black">
                    <a:tint val="75000"/>
                  </a:prstClr>
                </a:solidFill>
              </a:rPr>
              <a:pPr/>
              <a:t>93</a:t>
            </a:fld>
            <a:endParaRPr lang="en-US" dirty="0">
              <a:solidFill>
                <a:prstClr val="black">
                  <a:tint val="75000"/>
                </a:prstClr>
              </a:solidFill>
            </a:endParaRPr>
          </a:p>
        </p:txBody>
      </p:sp>
      <p:sp>
        <p:nvSpPr>
          <p:cNvPr id="6" name="Date Placeholder 5"/>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216940025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0" y="838200"/>
            <a:ext cx="9144000" cy="5483709"/>
          </a:xfrm>
          <a:prstGeom prst="rect">
            <a:avLst/>
          </a:prstGeom>
          <a:noFill/>
          <a:ln w="9525">
            <a:noFill/>
            <a:miter lim="800000"/>
            <a:headEnd/>
            <a:tailEnd/>
          </a:ln>
          <a:effectLst/>
        </p:spPr>
      </p:pic>
      <p:sp>
        <p:nvSpPr>
          <p:cNvPr id="6" name="TextBox 5"/>
          <p:cNvSpPr txBox="1"/>
          <p:nvPr/>
        </p:nvSpPr>
        <p:spPr>
          <a:xfrm>
            <a:off x="0" y="0"/>
            <a:ext cx="9144000" cy="830997"/>
          </a:xfrm>
          <a:prstGeom prst="rect">
            <a:avLst/>
          </a:prstGeom>
          <a:noFill/>
        </p:spPr>
        <p:txBody>
          <a:bodyPr wrap="square" rtlCol="0">
            <a:spAutoFit/>
          </a:bodyPr>
          <a:lstStyle/>
          <a:p>
            <a:pPr algn="ctr" defTabSz="914400"/>
            <a:r>
              <a:rPr lang="en-US" sz="4800" dirty="0" smtClean="0">
                <a:solidFill>
                  <a:prstClr val="black"/>
                </a:solidFill>
              </a:rPr>
              <a:t>Tube Heat Flux  </a:t>
            </a:r>
            <a:r>
              <a:rPr lang="en-US" sz="2800" dirty="0" smtClean="0">
                <a:solidFill>
                  <a:prstClr val="black"/>
                </a:solidFill>
              </a:rPr>
              <a:t>43W to outer tube, 23W to inner</a:t>
            </a:r>
            <a:endParaRPr lang="en-US" sz="2800"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EB83CA0-3874-4C57-A992-332DA927DAFE}" type="slidenum">
              <a:rPr lang="en-US" smtClean="0">
                <a:solidFill>
                  <a:prstClr val="black">
                    <a:tint val="75000"/>
                  </a:prstClr>
                </a:solidFill>
              </a:rPr>
              <a:pPr/>
              <a:t>94</a:t>
            </a:fld>
            <a:endParaRPr lang="en-US" dirty="0">
              <a:solidFill>
                <a:prstClr val="black">
                  <a:tint val="75000"/>
                </a:prstClr>
              </a:solidFill>
            </a:endParaRPr>
          </a:p>
        </p:txBody>
      </p:sp>
      <p:sp>
        <p:nvSpPr>
          <p:cNvPr id="5" name="Date Placeholder 4"/>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268685792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 y="1371600"/>
            <a:ext cx="9167195" cy="44196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711EC6D4-2455-4826-B353-85B1654815F6}" type="slidenum">
              <a:rPr lang="en-US" smtClean="0">
                <a:solidFill>
                  <a:prstClr val="black">
                    <a:tint val="75000"/>
                  </a:prstClr>
                </a:solidFill>
              </a:rPr>
              <a:pPr/>
              <a:t>95</a:t>
            </a:fld>
            <a:endParaRPr lang="en-US" dirty="0">
              <a:solidFill>
                <a:prstClr val="black">
                  <a:tint val="75000"/>
                </a:prstClr>
              </a:solidFill>
            </a:endParaRPr>
          </a:p>
        </p:txBody>
      </p:sp>
      <p:sp>
        <p:nvSpPr>
          <p:cNvPr id="6" name="TextBox 5"/>
          <p:cNvSpPr txBox="1"/>
          <p:nvPr/>
        </p:nvSpPr>
        <p:spPr>
          <a:xfrm>
            <a:off x="457200" y="152400"/>
            <a:ext cx="8153400" cy="769441"/>
          </a:xfrm>
          <a:prstGeom prst="rect">
            <a:avLst/>
          </a:prstGeom>
          <a:noFill/>
        </p:spPr>
        <p:txBody>
          <a:bodyPr wrap="square" rtlCol="0">
            <a:spAutoFit/>
          </a:bodyPr>
          <a:lstStyle/>
          <a:p>
            <a:pPr algn="ctr" defTabSz="914400"/>
            <a:r>
              <a:rPr lang="en-US" sz="4400" dirty="0" smtClean="0">
                <a:solidFill>
                  <a:prstClr val="black"/>
                </a:solidFill>
              </a:rPr>
              <a:t>Outer Assembly Temperatures    </a:t>
            </a:r>
            <a:endParaRPr lang="en-US" sz="4400"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4" name="Date Placeholder 3"/>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269303002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 y="1066800"/>
            <a:ext cx="9144000" cy="4402667"/>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711EC6D4-2455-4826-B353-85B1654815F6}" type="slidenum">
              <a:rPr lang="en-US" smtClean="0">
                <a:solidFill>
                  <a:prstClr val="black">
                    <a:tint val="75000"/>
                  </a:prstClr>
                </a:solidFill>
              </a:rPr>
              <a:pPr/>
              <a:t>96</a:t>
            </a:fld>
            <a:endParaRPr lang="en-US" dirty="0">
              <a:solidFill>
                <a:prstClr val="black">
                  <a:tint val="75000"/>
                </a:prstClr>
              </a:solidFill>
            </a:endParaRPr>
          </a:p>
        </p:txBody>
      </p:sp>
      <p:sp>
        <p:nvSpPr>
          <p:cNvPr id="4" name="TextBox 3"/>
          <p:cNvSpPr txBox="1"/>
          <p:nvPr/>
        </p:nvSpPr>
        <p:spPr>
          <a:xfrm>
            <a:off x="457200" y="152400"/>
            <a:ext cx="8153400" cy="769441"/>
          </a:xfrm>
          <a:prstGeom prst="rect">
            <a:avLst/>
          </a:prstGeom>
          <a:noFill/>
        </p:spPr>
        <p:txBody>
          <a:bodyPr wrap="square" rtlCol="0">
            <a:spAutoFit/>
          </a:bodyPr>
          <a:lstStyle/>
          <a:p>
            <a:pPr algn="ctr" defTabSz="914400"/>
            <a:r>
              <a:rPr lang="en-US" sz="4400" dirty="0" smtClean="0">
                <a:solidFill>
                  <a:prstClr val="black"/>
                </a:solidFill>
              </a:rPr>
              <a:t>Blade Temperature    </a:t>
            </a:r>
            <a:r>
              <a:rPr lang="en-US" sz="2400" dirty="0" smtClean="0">
                <a:solidFill>
                  <a:prstClr val="black"/>
                </a:solidFill>
              </a:rPr>
              <a:t>(excluding end blades)</a:t>
            </a:r>
            <a:endParaRPr lang="en-US" sz="4400"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Date Placeholder 5"/>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173156158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066800"/>
            <a:ext cx="9144000" cy="4513846"/>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711EC6D4-2455-4826-B353-85B1654815F6}" type="slidenum">
              <a:rPr lang="en-US" smtClean="0">
                <a:solidFill>
                  <a:prstClr val="black">
                    <a:tint val="75000"/>
                  </a:prstClr>
                </a:solidFill>
              </a:rPr>
              <a:pPr/>
              <a:t>97</a:t>
            </a:fld>
            <a:endParaRPr lang="en-US" dirty="0">
              <a:solidFill>
                <a:prstClr val="black">
                  <a:tint val="75000"/>
                </a:prstClr>
              </a:solidFill>
            </a:endParaRPr>
          </a:p>
        </p:txBody>
      </p:sp>
      <p:sp>
        <p:nvSpPr>
          <p:cNvPr id="4" name="TextBox 3"/>
          <p:cNvSpPr txBox="1"/>
          <p:nvPr/>
        </p:nvSpPr>
        <p:spPr>
          <a:xfrm>
            <a:off x="457200" y="152400"/>
            <a:ext cx="8153400" cy="769441"/>
          </a:xfrm>
          <a:prstGeom prst="rect">
            <a:avLst/>
          </a:prstGeom>
          <a:noFill/>
        </p:spPr>
        <p:txBody>
          <a:bodyPr wrap="square" rtlCol="0">
            <a:spAutoFit/>
          </a:bodyPr>
          <a:lstStyle/>
          <a:p>
            <a:pPr algn="ctr" defTabSz="914400"/>
            <a:r>
              <a:rPr lang="en-US" sz="4400" dirty="0" smtClean="0">
                <a:solidFill>
                  <a:prstClr val="black"/>
                </a:solidFill>
              </a:rPr>
              <a:t>Blade Temperature    </a:t>
            </a:r>
            <a:r>
              <a:rPr lang="en-US" sz="2400" dirty="0" smtClean="0">
                <a:solidFill>
                  <a:prstClr val="black"/>
                </a:solidFill>
              </a:rPr>
              <a:t>(excluding 2 end blades)</a:t>
            </a:r>
            <a:endParaRPr lang="en-US" sz="4400"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Date Placeholder 5"/>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202064572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0" y="0"/>
            <a:ext cx="9144000" cy="6981452"/>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711EC6D4-2455-4826-B353-85B1654815F6}" type="slidenum">
              <a:rPr lang="en-US" smtClean="0">
                <a:solidFill>
                  <a:prstClr val="black">
                    <a:tint val="75000"/>
                  </a:prstClr>
                </a:solidFill>
              </a:rPr>
              <a:pPr/>
              <a:t>98</a:t>
            </a:fld>
            <a:endParaRPr lang="en-US" dirty="0">
              <a:solidFill>
                <a:prstClr val="black">
                  <a:tint val="75000"/>
                </a:prstClr>
              </a:solidFill>
            </a:endParaRPr>
          </a:p>
        </p:txBody>
      </p:sp>
      <p:sp>
        <p:nvSpPr>
          <p:cNvPr id="4" name="TextBox 3"/>
          <p:cNvSpPr txBox="1"/>
          <p:nvPr/>
        </p:nvSpPr>
        <p:spPr>
          <a:xfrm>
            <a:off x="1295400" y="152401"/>
            <a:ext cx="3733800" cy="1446550"/>
          </a:xfrm>
          <a:prstGeom prst="rect">
            <a:avLst/>
          </a:prstGeom>
          <a:noFill/>
        </p:spPr>
        <p:txBody>
          <a:bodyPr wrap="square" rtlCol="0">
            <a:spAutoFit/>
          </a:bodyPr>
          <a:lstStyle/>
          <a:p>
            <a:pPr algn="ctr" defTabSz="914400"/>
            <a:r>
              <a:rPr lang="en-US" sz="4400" dirty="0" smtClean="0">
                <a:solidFill>
                  <a:prstClr val="black"/>
                </a:solidFill>
              </a:rPr>
              <a:t>Carbon-Carbon Temperature</a:t>
            </a:r>
            <a:endParaRPr lang="en-US" sz="4400"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Date Placeholder 5"/>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330165428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0" y="0"/>
            <a:ext cx="9144000" cy="6942982"/>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711EC6D4-2455-4826-B353-85B1654815F6}" type="slidenum">
              <a:rPr lang="en-US" smtClean="0">
                <a:solidFill>
                  <a:prstClr val="black">
                    <a:tint val="75000"/>
                  </a:prstClr>
                </a:solidFill>
              </a:rPr>
              <a:pPr/>
              <a:t>99</a:t>
            </a:fld>
            <a:endParaRPr lang="en-US" dirty="0">
              <a:solidFill>
                <a:prstClr val="black">
                  <a:tint val="75000"/>
                </a:prstClr>
              </a:solidFill>
            </a:endParaRPr>
          </a:p>
        </p:txBody>
      </p:sp>
      <p:sp>
        <p:nvSpPr>
          <p:cNvPr id="4" name="TextBox 3"/>
          <p:cNvSpPr txBox="1"/>
          <p:nvPr/>
        </p:nvSpPr>
        <p:spPr>
          <a:xfrm>
            <a:off x="1447800" y="228600"/>
            <a:ext cx="3733800" cy="769441"/>
          </a:xfrm>
          <a:prstGeom prst="rect">
            <a:avLst/>
          </a:prstGeom>
          <a:noFill/>
        </p:spPr>
        <p:txBody>
          <a:bodyPr wrap="square" rtlCol="0">
            <a:spAutoFit/>
          </a:bodyPr>
          <a:lstStyle/>
          <a:p>
            <a:pPr algn="ctr" defTabSz="914400"/>
            <a:r>
              <a:rPr lang="en-US" sz="4400" dirty="0" smtClean="0">
                <a:solidFill>
                  <a:prstClr val="black"/>
                </a:solidFill>
              </a:rPr>
              <a:t>Tube Heat Flux</a:t>
            </a:r>
            <a:endParaRPr lang="en-US" sz="4400" dirty="0">
              <a:solidFill>
                <a:prstClr val="black"/>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Forum on Tracking Detector Mechanics 2013</a:t>
            </a:r>
            <a:endParaRPr lang="en-US" dirty="0">
              <a:solidFill>
                <a:prstClr val="black">
                  <a:tint val="75000"/>
                </a:prstClr>
              </a:solidFill>
            </a:endParaRPr>
          </a:p>
        </p:txBody>
      </p:sp>
      <p:sp>
        <p:nvSpPr>
          <p:cNvPr id="6" name="Date Placeholder 5"/>
          <p:cNvSpPr>
            <a:spLocks noGrp="1"/>
          </p:cNvSpPr>
          <p:nvPr>
            <p:ph type="dt" sz="half" idx="10"/>
          </p:nvPr>
        </p:nvSpPr>
        <p:spPr/>
        <p:txBody>
          <a:bodyPr/>
          <a:lstStyle/>
          <a:p>
            <a:r>
              <a:rPr lang="en-US" smtClean="0">
                <a:solidFill>
                  <a:prstClr val="black">
                    <a:tint val="75000"/>
                  </a:prstClr>
                </a:solidFill>
              </a:rPr>
              <a:t>Kirk Arndt, June 2013</a:t>
            </a:r>
            <a:endParaRPr lang="en-US" dirty="0">
              <a:solidFill>
                <a:prstClr val="black">
                  <a:tint val="75000"/>
                </a:prstClr>
              </a:solidFill>
            </a:endParaRPr>
          </a:p>
        </p:txBody>
      </p:sp>
    </p:spTree>
    <p:extLst>
      <p:ext uri="{BB962C8B-B14F-4D97-AF65-F5344CB8AC3E}">
        <p14:creationId xmlns:p14="http://schemas.microsoft.com/office/powerpoint/2010/main" val="19329026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defRPr sz="1600" dirty="0" smtClean="0"/>
        </a:defPPr>
      </a:lstStyle>
    </a:txDef>
  </a:objectDefaults>
  <a:extraClrSchemeLst/>
</a:theme>
</file>

<file path=ppt/theme/theme11.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defRPr sz="1600" dirty="0" smtClean="0"/>
        </a:defPPr>
      </a:lstStyle>
    </a:txDef>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Custom 2">
      <a:dk1>
        <a:sysClr val="windowText" lastClr="000000"/>
      </a:dk1>
      <a:lt1>
        <a:sysClr val="window" lastClr="FFFFFF"/>
      </a:lt1>
      <a:dk2>
        <a:srgbClr val="1F497D"/>
      </a:dk2>
      <a:lt2>
        <a:srgbClr val="EEECE1"/>
      </a:lt2>
      <a:accent1>
        <a:srgbClr val="4F81BD"/>
      </a:accent1>
      <a:accent2>
        <a:srgbClr val="D50001"/>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Custom 2">
      <a:dk1>
        <a:sysClr val="windowText" lastClr="000000"/>
      </a:dk1>
      <a:lt1>
        <a:sysClr val="window" lastClr="FFFFFF"/>
      </a:lt1>
      <a:dk2>
        <a:srgbClr val="1F497D"/>
      </a:dk2>
      <a:lt2>
        <a:srgbClr val="EEECE1"/>
      </a:lt2>
      <a:accent1>
        <a:srgbClr val="4F81BD"/>
      </a:accent1>
      <a:accent2>
        <a:srgbClr val="D50001"/>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Custom 2">
      <a:dk1>
        <a:sysClr val="windowText" lastClr="000000"/>
      </a:dk1>
      <a:lt1>
        <a:sysClr val="window" lastClr="FFFFFF"/>
      </a:lt1>
      <a:dk2>
        <a:srgbClr val="1F497D"/>
      </a:dk2>
      <a:lt2>
        <a:srgbClr val="EEECE1"/>
      </a:lt2>
      <a:accent1>
        <a:srgbClr val="4F81BD"/>
      </a:accent1>
      <a:accent2>
        <a:srgbClr val="D50001"/>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defRPr sz="1600" dirty="0" smtClean="0"/>
        </a:defPPr>
      </a:lstStyle>
    </a:txDef>
  </a:objectDefaults>
  <a:extraClrScheme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defRPr sz="1600" dirty="0" smtClean="0"/>
        </a:defPPr>
      </a:lstStyle>
    </a:txDef>
  </a:objectDefaults>
  <a:extraClrScheme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defRPr sz="1600" dirty="0" smtClean="0"/>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
  <TotalTime>16865</TotalTime>
  <Words>8128</Words>
  <Application>Microsoft Office PowerPoint</Application>
  <PresentationFormat>On-screen Show (4:3)</PresentationFormat>
  <Paragraphs>1593</Paragraphs>
  <Slides>101</Slides>
  <Notes>101</Notes>
  <HiddenSlides>0</HiddenSlides>
  <MMClips>0</MMClips>
  <ScaleCrop>false</ScaleCrop>
  <HeadingPairs>
    <vt:vector size="4" baseType="variant">
      <vt:variant>
        <vt:lpstr>Theme</vt:lpstr>
      </vt:variant>
      <vt:variant>
        <vt:i4>11</vt:i4>
      </vt:variant>
      <vt:variant>
        <vt:lpstr>Slide Titles</vt:lpstr>
      </vt:variant>
      <vt:variant>
        <vt:i4>101</vt:i4>
      </vt:variant>
    </vt:vector>
  </HeadingPairs>
  <TitlesOfParts>
    <vt:vector size="112" baseType="lpstr">
      <vt:lpstr>Office Theme</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Mechanics for the CMS Upgrade Forward Pixel Detector</vt:lpstr>
      <vt:lpstr>Outline – Review of FPIX Upgrade Mechanics</vt:lpstr>
      <vt:lpstr>Phase 1 Upgrade Pixel Detector</vt:lpstr>
      <vt:lpstr>Old and New Pixel Systems</vt:lpstr>
      <vt:lpstr>FPIX Mechanics – Project Overview</vt:lpstr>
      <vt:lpstr>FPIX Mechanics - Comparison Old and New FPIX</vt:lpstr>
      <vt:lpstr>PowerPoint Presentation</vt:lpstr>
      <vt:lpstr>New Parts of the FPIX detector</vt:lpstr>
      <vt:lpstr>Pixel sensors and modules</vt:lpstr>
      <vt:lpstr>Forward Pixel Upgrade</vt:lpstr>
      <vt:lpstr>Half Disk design</vt:lpstr>
      <vt:lpstr>Pixel Blade design</vt:lpstr>
      <vt:lpstr>Module Pair and Blade Layouts</vt:lpstr>
      <vt:lpstr>Outer Blade Assembly</vt:lpstr>
      <vt:lpstr>Inner Blade Assembly</vt:lpstr>
      <vt:lpstr>Half Disk cooling</vt:lpstr>
      <vt:lpstr>CC Rings</vt:lpstr>
      <vt:lpstr>HD Tubing Layout</vt:lpstr>
      <vt:lpstr>Through-Slot Blade Attachment</vt:lpstr>
      <vt:lpstr>Cooling Performance</vt:lpstr>
      <vt:lpstr>Half-Disk Structure Tests</vt:lpstr>
      <vt:lpstr>Joint Technology Choices</vt:lpstr>
      <vt:lpstr>FPIX Mechanics – Half Disk Structural Analysis</vt:lpstr>
      <vt:lpstr>PowerPoint Presentation</vt:lpstr>
      <vt:lpstr>Blade/Ring thermal testing</vt:lpstr>
      <vt:lpstr>1-Blade Tests</vt:lpstr>
      <vt:lpstr>Results of 1-Blade Tests</vt:lpstr>
      <vt:lpstr>FPIX Mechanics – TC 5022 4-Blade Test Results</vt:lpstr>
      <vt:lpstr>FPIX Mechanics – Thermal FEA Simulation agrees with Data</vt:lpstr>
      <vt:lpstr>Blade-Ring Joint FEA Studies II</vt:lpstr>
      <vt:lpstr>Alternative HD tube routing</vt:lpstr>
      <vt:lpstr>FPIX CO2 Cooling Loop Layout</vt:lpstr>
      <vt:lpstr>FPIX Mechanics – Cooling Tube Coupling Prototypes</vt:lpstr>
      <vt:lpstr>FPIX Mechanics – CO2 Cooling Loop Configuration Studies</vt:lpstr>
      <vt:lpstr>FPIX Cooling: Combined Results</vt:lpstr>
      <vt:lpstr>Cooling loop segmentation</vt:lpstr>
      <vt:lpstr>FPIX Mechanics – Service Cylinders</vt:lpstr>
      <vt:lpstr>FPIX Mechanics – FEA of Half Cylinder</vt:lpstr>
      <vt:lpstr>FPIX Mechanics – Displacement vs. Material and Thicknesses</vt:lpstr>
      <vt:lpstr>Mass distribution in existing and Phase 1 FPIX</vt:lpstr>
      <vt:lpstr>Service Cylinder Material Budget  (up to eta = 2.5)</vt:lpstr>
      <vt:lpstr>Material Budget Reduction</vt:lpstr>
      <vt:lpstr>New Pixel Detectors – Less Material</vt:lpstr>
      <vt:lpstr>Phase 1 FPIX integration with new beam pipe</vt:lpstr>
      <vt:lpstr>Phase 1 FPIX integration with new BPIX</vt:lpstr>
      <vt:lpstr>Phase 1 FPIX mechanics schedule</vt:lpstr>
      <vt:lpstr>FPIX Mechanics - Summary</vt:lpstr>
      <vt:lpstr>Backup slides</vt:lpstr>
      <vt:lpstr>FPIX Mechanics – WBS summaries</vt:lpstr>
      <vt:lpstr>FPIX Mechanics – WBS summaries</vt:lpstr>
      <vt:lpstr>FPIX Mechanics – WBS summaries</vt:lpstr>
      <vt:lpstr>Flow Chart of Production Assembly</vt:lpstr>
      <vt:lpstr>System Parameters: Present &amp; Upgrade</vt:lpstr>
      <vt:lpstr>System Parameters: Present &amp; Upgrade</vt:lpstr>
      <vt:lpstr>FPIX Upgrade Summary</vt:lpstr>
      <vt:lpstr>Background Material - Cylinders</vt:lpstr>
      <vt:lpstr>FPIX Mechanics – Displacement vs. Trough Thickness</vt:lpstr>
      <vt:lpstr>PowerPoint Presentation</vt:lpstr>
      <vt:lpstr>PowerPoint Presentation</vt:lpstr>
      <vt:lpstr>Background Material - Disks</vt:lpstr>
      <vt:lpstr>Module Building Blocks</vt:lpstr>
      <vt:lpstr>FPIX Upgrade Pixel Module</vt:lpstr>
      <vt:lpstr>FPIX Mechanics – Half Disk Alignment</vt:lpstr>
      <vt:lpstr>Single Half-Disk Material Budget</vt:lpstr>
      <vt:lpstr>PowerPoint Presentation</vt:lpstr>
      <vt:lpstr>PowerPoint Presentation</vt:lpstr>
      <vt:lpstr>PowerPoint Presentation</vt:lpstr>
      <vt:lpstr>PowerPoint Presentation</vt:lpstr>
      <vt:lpstr>PowerPoint Presentation</vt:lpstr>
      <vt:lpstr>Indium Bonding</vt:lpstr>
      <vt:lpstr>Indium Bonding R&amp;D</vt:lpstr>
      <vt:lpstr>PowerPoint Presentation</vt:lpstr>
      <vt:lpstr>PowerPoint Presentation</vt:lpstr>
      <vt:lpstr>PowerPoint Presentation</vt:lpstr>
      <vt:lpstr>Details of the 1st Carbonized 1-Blade Test Assembly</vt:lpstr>
      <vt:lpstr>2nd Carbonized 1-Blade Test Assembly</vt:lpstr>
      <vt:lpstr>FPIX Mechanics – Half Disk status</vt:lpstr>
      <vt:lpstr>Background Material - Cooling</vt:lpstr>
      <vt:lpstr>Pixel CO2 Cooling System</vt:lpstr>
      <vt:lpstr>Delta P vs. Flow</vt:lpstr>
      <vt:lpstr>FPIX Cooling: Combined Results</vt:lpstr>
      <vt:lpstr>FPIX Cooling - 1.6mm ID Full Loop Test</vt:lpstr>
      <vt:lpstr>FPIX Cooling: Calculations I</vt:lpstr>
      <vt:lpstr>FPIX Cooling:  Calculations II</vt:lpstr>
      <vt:lpstr>Loop Test Conclusions</vt:lpstr>
      <vt:lpstr>Planned Cooling Tests on Production Parts</vt:lpstr>
      <vt:lpstr>PowerPoint Presentation</vt:lpstr>
      <vt:lpstr>FPIX Inner and Outer Blade Assemblies Temperatures </vt:lpstr>
      <vt:lpstr>Thermal Conductance:</vt:lpstr>
      <vt:lpstr>Boundary Conditions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CMS Detector</vt:lpstr>
    </vt:vector>
  </TitlesOfParts>
  <Company>Fermilab</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FPIX Upgrade Mechanics</dc:title>
  <dc:subject>FPIX Mechanics for Director's Review</dc:subject>
  <dc:creator>arndt@purdue.edu</dc:creator>
  <cp:lastModifiedBy>Arndt, Kirk T</cp:lastModifiedBy>
  <cp:revision>641</cp:revision>
  <cp:lastPrinted>2013-01-18T09:15:07Z</cp:lastPrinted>
  <dcterms:created xsi:type="dcterms:W3CDTF">2013-01-14T20:46:18Z</dcterms:created>
  <dcterms:modified xsi:type="dcterms:W3CDTF">2013-07-10T17:21:48Z</dcterms:modified>
</cp:coreProperties>
</file>