
<file path=[Content_Types].xml><?xml version="1.0" encoding="utf-8"?>
<Types xmlns="http://schemas.openxmlformats.org/package/2006/content-types">
  <Default Extension="xml" ContentType="application/xml"/>
  <Default Extension="jpg" ContentType="image/jpeg"/>
  <Default Extension="jpe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oleObject3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519" r:id="rId1"/>
  </p:sldMasterIdLst>
  <p:notesMasterIdLst>
    <p:notesMasterId r:id="rId41"/>
  </p:notesMasterIdLst>
  <p:handoutMasterIdLst>
    <p:handoutMasterId r:id="rId42"/>
  </p:handoutMasterIdLst>
  <p:sldIdLst>
    <p:sldId id="256" r:id="rId2"/>
    <p:sldId id="257" r:id="rId3"/>
    <p:sldId id="258" r:id="rId4"/>
    <p:sldId id="259" r:id="rId5"/>
    <p:sldId id="302" r:id="rId6"/>
    <p:sldId id="260" r:id="rId7"/>
    <p:sldId id="261" r:id="rId8"/>
    <p:sldId id="262" r:id="rId9"/>
    <p:sldId id="305" r:id="rId10"/>
    <p:sldId id="263" r:id="rId11"/>
    <p:sldId id="265" r:id="rId12"/>
    <p:sldId id="292" r:id="rId13"/>
    <p:sldId id="267" r:id="rId14"/>
    <p:sldId id="268" r:id="rId15"/>
    <p:sldId id="269" r:id="rId16"/>
    <p:sldId id="291" r:id="rId17"/>
    <p:sldId id="293" r:id="rId18"/>
    <p:sldId id="270" r:id="rId19"/>
    <p:sldId id="271" r:id="rId20"/>
    <p:sldId id="272" r:id="rId21"/>
    <p:sldId id="273" r:id="rId22"/>
    <p:sldId id="274" r:id="rId23"/>
    <p:sldId id="276" r:id="rId24"/>
    <p:sldId id="294" r:id="rId25"/>
    <p:sldId id="300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95" r:id="rId34"/>
    <p:sldId id="296" r:id="rId35"/>
    <p:sldId id="297" r:id="rId36"/>
    <p:sldId id="298" r:id="rId37"/>
    <p:sldId id="299" r:id="rId38"/>
    <p:sldId id="304" r:id="rId39"/>
    <p:sldId id="303" r:id="rId4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6AF45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06799F8-075E-4A3A-A7F6-7FBC6576F1A4}" styleName="Themed Style 2 - Acc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Themed Style 2 - Accent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Themed Style 2 - Accent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Themed Style 2 - Accent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FD4443E-F989-4FC4-A0C8-D5A2AF1F390B}" styleName="Dark Style 1 - Accent 5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wholeTbl>
    <a:band1H>
      <a:tcStyle>
        <a:tcBdr/>
        <a:fill>
          <a:solidFill>
            <a:schemeClr val="accent5">
              <a:shade val="60000"/>
            </a:schemeClr>
          </a:solidFill>
        </a:fill>
      </a:tcStyle>
    </a:band1H>
    <a:band1V>
      <a:tcStyle>
        <a:tcBdr/>
        <a:fill>
          <a:solidFill>
            <a:schemeClr val="accent5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5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5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5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E929F9F4-4A8F-4326-A1B4-22849713DDAB}" styleName="Dark Style 1 - Accent 4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wholeTbl>
    <a:band1H>
      <a:tcStyle>
        <a:tcBdr/>
        <a:fill>
          <a:solidFill>
            <a:schemeClr val="accent4">
              <a:shade val="60000"/>
            </a:schemeClr>
          </a:solidFill>
        </a:fill>
      </a:tcStyle>
    </a:band1H>
    <a:band1V>
      <a:tcStyle>
        <a:tcBdr/>
        <a:fill>
          <a:solidFill>
            <a:schemeClr val="accent4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4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4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4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B1032C-EA38-4F05-BA0D-38AFFFC7BED3}" styleName="Light Style 3 - Acc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2A488322-F2BA-4B5B-9748-0D474271808F}" styleName="Medium Style 3 - 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029" autoAdjust="0"/>
  </p:normalViewPr>
  <p:slideViewPr>
    <p:cSldViewPr snapToGrid="0" snapToObjects="1">
      <p:cViewPr>
        <p:scale>
          <a:sx n="90" d="100"/>
          <a:sy n="90" d="100"/>
        </p:scale>
        <p:origin x="-117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theme" Target="theme/theme1.xml"/><Relationship Id="rId47" Type="http://schemas.openxmlformats.org/officeDocument/2006/relationships/tableStyles" Target="tableStyles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notesMaster" Target="notesMasters/notesMaster1.xml"/><Relationship Id="rId42" Type="http://schemas.openxmlformats.org/officeDocument/2006/relationships/handoutMaster" Target="handoutMasters/handoutMaster1.xml"/><Relationship Id="rId43" Type="http://schemas.openxmlformats.org/officeDocument/2006/relationships/printerSettings" Target="printerSettings/printerSettings1.bin"/><Relationship Id="rId44" Type="http://schemas.openxmlformats.org/officeDocument/2006/relationships/presProps" Target="presProps.xml"/><Relationship Id="rId45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Relationship Id="rId2" Type="http://schemas.openxmlformats.org/officeDocument/2006/relationships/image" Target="../media/image6.emf"/><Relationship Id="rId3" Type="http://schemas.openxmlformats.org/officeDocument/2006/relationships/image" Target="../media/image7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FFD7E3-50DD-9949-9370-AEB3113222A1}" type="datetimeFigureOut">
              <a:rPr lang="en-US" smtClean="0"/>
              <a:t>19/06/2013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14BEC4-6EAC-9548-B489-3B0F0E9323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448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C70E06-EA04-E946-B78F-8DA1850EEC58}" type="datetimeFigureOut">
              <a:rPr lang="en-US" smtClean="0"/>
              <a:t>19/06/2013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5D347D-817C-A54E-82E5-C595FF25CF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039799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5D347D-817C-A54E-82E5-C595FF25CFE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9303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877824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034553"/>
            <a:ext cx="8001000" cy="3823447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9C4FB-7D33-419B-8833-D1372BFD11C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487987" y="2048256"/>
            <a:ext cx="3427413" cy="4206240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2039112"/>
            <a:ext cx="457200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</a:pPr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4928616" y="1129553"/>
            <a:ext cx="3986784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4114800"/>
            <a:ext cx="8915400" cy="877824"/>
          </a:xfrm>
        </p:spPr>
        <p:txBody>
          <a:bodyPr tIns="137160" bIns="137160" anchor="b" anchorCtr="0">
            <a:normAutofit/>
          </a:bodyPr>
          <a:lstStyle>
            <a:lvl1pPr>
              <a:defRPr sz="2400"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002305"/>
            <a:ext cx="8001000" cy="1855695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137160" rIns="274320" bIns="13716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6601968" cy="29809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7" name="Picture Placeholder 8"/>
          <p:cNvSpPr>
            <a:spLocks noGrp="1"/>
          </p:cNvSpPr>
          <p:nvPr>
            <p:ph type="pic" sz="quarter" idx="14"/>
          </p:nvPr>
        </p:nvSpPr>
        <p:spPr>
          <a:xfrm>
            <a:off x="7543800" y="1129553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8" name="Picture Placeholder 8"/>
          <p:cNvSpPr>
            <a:spLocks noGrp="1"/>
          </p:cNvSpPr>
          <p:nvPr>
            <p:ph type="pic" sz="quarter" idx="15"/>
          </p:nvPr>
        </p:nvSpPr>
        <p:spPr>
          <a:xfrm>
            <a:off x="7543800" y="2629169"/>
            <a:ext cx="1371600" cy="1481328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87553" y="1129554"/>
            <a:ext cx="914400" cy="5533278"/>
          </a:xfrm>
        </p:spPr>
        <p:txBody>
          <a:bodyPr vert="eaVert" lIns="274320" tIns="685800" bIns="685800"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7600" y="1734671"/>
            <a:ext cx="6426200" cy="4542304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5025435"/>
            <a:ext cx="8915400" cy="914400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943600"/>
            <a:ext cx="8001000" cy="91440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92608" tIns="91440" rIns="274320" bIns="91440" rtlCol="0" anchor="t" anchorCtr="0"/>
          <a:lstStyle>
            <a:lvl1pPr marL="0" indent="0" algn="l" defTabSz="914400" rtl="0" eaLnBrk="1" latinLnBrk="0" hangingPunct="1">
              <a:spcBef>
                <a:spcPts val="300"/>
              </a:spcBef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927100" y="1129553"/>
            <a:ext cx="7988300" cy="38862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200399"/>
            <a:ext cx="8915400" cy="2286000"/>
          </a:xfrm>
          <a:solidFill>
            <a:schemeClr val="tx2"/>
          </a:solidFill>
        </p:spPr>
        <p:txBody>
          <a:bodyPr vert="horz" lIns="1188720" tIns="45720" rIns="274320" bIns="45720" rtlCol="0" anchor="b" anchorCtr="0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5484607"/>
            <a:ext cx="8001000" cy="777240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91440" rIns="274320" bIns="91440" rtlCol="0" anchor="ctr" anchorCtr="0">
            <a:normAutofit/>
          </a:bodyPr>
          <a:lstStyle>
            <a:lvl1pPr marL="0" indent="0" algn="l" defTabSz="914400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17600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7534" y="2595563"/>
            <a:ext cx="3566160" cy="368141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800"/>
            </a:lvl6pPr>
            <a:lvl7pPr marL="2055813" indent="-344488">
              <a:defRPr sz="1800"/>
            </a:lvl7pPr>
            <a:lvl8pPr marL="2055813" indent="-344488">
              <a:defRPr sz="1800"/>
            </a:lvl8pPr>
            <a:lvl9pPr marL="2055813" indent="-344488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588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588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7534" y="2017713"/>
            <a:ext cx="3566160" cy="877887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7534" y="3065929"/>
            <a:ext cx="3566160" cy="321104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1600"/>
            </a:lvl6pPr>
            <a:lvl7pPr marL="2055813" indent="-344488">
              <a:defRPr sz="1600"/>
            </a:lvl7pPr>
            <a:lvl8pPr marL="2055813" indent="-344488">
              <a:defRPr sz="1600"/>
            </a:lvl8pPr>
            <a:lvl9pPr marL="2055813" indent="-344488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120588" y="188259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1212028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5238974" y="2904565"/>
            <a:ext cx="3383280" cy="1588"/>
          </a:xfrm>
          <a:prstGeom prst="line">
            <a:avLst/>
          </a:prstGeom>
          <a:ln w="38100"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124712"/>
            <a:ext cx="8915400" cy="914400"/>
          </a:xfr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47534" y="2590800"/>
            <a:ext cx="3566160" cy="3686175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055813" indent="-344488">
              <a:defRPr sz="2000"/>
            </a:lvl6pPr>
            <a:lvl7pPr marL="2055813" indent="-344488">
              <a:defRPr sz="2000"/>
            </a:lvl7pPr>
            <a:lvl8pPr marL="2055813" indent="-344488">
              <a:defRPr sz="2000"/>
            </a:lvl8pPr>
            <a:lvl9pPr marL="2055813" indent="-344488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00952" y="2039111"/>
            <a:ext cx="3566160" cy="4224528"/>
          </a:xfr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292608" tIns="274320" rIns="274320" bIns="274320" rtlCol="0" anchor="t" anchorCtr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None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580094" y="188259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Forum on Tracking Detector Mechanics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4ED01-E2A0-4C1E-8E21-014B99041579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436739"/>
            <a:ext cx="8913813" cy="914400"/>
          </a:xfrm>
          <a:prstGeom prst="rect">
            <a:avLst/>
          </a:prstGeom>
          <a:solidFill>
            <a:schemeClr val="tx2"/>
          </a:solidFill>
        </p:spPr>
        <p:txBody>
          <a:bodyPr vert="horz" lIns="1188720" tIns="45720" rIns="27432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10322" y="1658605"/>
            <a:ext cx="7610476" cy="3670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25186" y="63111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GB" smtClean="0"/>
              <a:t>Oxford,  20th June 2013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62554" y="6312307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Forum on Tracking Detector Mechanics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89894" y="6569075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C1F5A0A-F6FC-4FFD-9B49-0DA8697211D9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914400" y="0"/>
            <a:ext cx="7999413" cy="18288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914400" y="6675120"/>
            <a:ext cx="7999413" cy="182880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520" r:id="rId1"/>
    <p:sldLayoutId id="2147484521" r:id="rId2"/>
    <p:sldLayoutId id="2147484522" r:id="rId3"/>
    <p:sldLayoutId id="2147484523" r:id="rId4"/>
    <p:sldLayoutId id="2147484524" r:id="rId5"/>
    <p:sldLayoutId id="2147484525" r:id="rId6"/>
    <p:sldLayoutId id="2147484526" r:id="rId7"/>
    <p:sldLayoutId id="2147484527" r:id="rId8"/>
    <p:sldLayoutId id="2147484528" r:id="rId9"/>
    <p:sldLayoutId id="2147484529" r:id="rId10"/>
    <p:sldLayoutId id="2147484530" r:id="rId11"/>
    <p:sldLayoutId id="2147484531" r:id="rId12"/>
    <p:sldLayoutId id="2147484532" r:id="rId13"/>
    <p:sldLayoutId id="2147484533" r:id="rId14"/>
    <p:sldLayoutId id="2147484534" r:id="rId15"/>
  </p:sldLayoutIdLst>
  <p:hf hdr="0"/>
  <p:txStyles>
    <p:titleStyle>
      <a:lvl1pPr marL="0" indent="0" algn="l" defTabSz="9144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accent1"/>
        </a:buClr>
        <a:buFont typeface="Wingdings 2" pitchFamily="18" charset="2"/>
        <a:buChar char="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Clr>
          <a:schemeClr val="accent1"/>
        </a:buClr>
        <a:buFont typeface="Wingdings 2" pitchFamily="18" charset="2"/>
        <a:buChar char="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055813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398713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2743200" indent="-344488" algn="l" defTabSz="914400" rtl="0" eaLnBrk="1" latinLnBrk="0" hangingPunct="1">
        <a:spcBef>
          <a:spcPct val="20000"/>
        </a:spcBef>
        <a:buClr>
          <a:schemeClr val="accent1">
            <a:lumMod val="50000"/>
          </a:schemeClr>
        </a:buClr>
        <a:buFont typeface="Wingdings 2" pitchFamily="18" charset="2"/>
        <a:buChar char=""/>
        <a:defRPr lang="en-US" sz="1800" kern="1200" dirty="0" smtClean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087688" indent="-344488" algn="l" defTabSz="914400" rtl="0" eaLnBrk="1" latinLnBrk="0" hangingPunct="1">
        <a:spcBef>
          <a:spcPct val="20000"/>
        </a:spcBef>
        <a:buClr>
          <a:schemeClr val="accent1"/>
        </a:buClr>
        <a:buFont typeface="Wingdings 2" pitchFamily="18" charset="2"/>
        <a:buChar char=""/>
        <a:defRPr lang="en-US" sz="1800" kern="1200" dirty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jpeg"/><Relationship Id="rId3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4" Type="http://schemas.openxmlformats.org/officeDocument/2006/relationships/image" Target="../media/image37.jpeg"/><Relationship Id="rId5" Type="http://schemas.openxmlformats.org/officeDocument/2006/relationships/image" Target="../media/image38.emf"/><Relationship Id="rId6" Type="http://schemas.openxmlformats.org/officeDocument/2006/relationships/image" Target="../media/image39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4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4" Type="http://schemas.openxmlformats.org/officeDocument/2006/relationships/image" Target="../media/image5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4" Type="http://schemas.openxmlformats.org/officeDocument/2006/relationships/image" Target="../media/image53.jpeg"/><Relationship Id="rId5" Type="http://schemas.openxmlformats.org/officeDocument/2006/relationships/image" Target="../media/image5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4" Type="http://schemas.openxmlformats.org/officeDocument/2006/relationships/image" Target="../media/image50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57.jpeg"/><Relationship Id="rId5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jpe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Relationship Id="rId3" Type="http://schemas.openxmlformats.org/officeDocument/2006/relationships/image" Target="../media/image6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9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0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image" Target="../media/image7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oleObject" Target="../embeddings/oleObject1.bin"/><Relationship Id="rId6" Type="http://schemas.openxmlformats.org/officeDocument/2006/relationships/image" Target="../media/image5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6.emf"/><Relationship Id="rId9" Type="http://schemas.openxmlformats.org/officeDocument/2006/relationships/oleObject" Target="../embeddings/oleObject3.bin"/><Relationship Id="rId10" Type="http://schemas.openxmlformats.org/officeDocument/2006/relationships/image" Target="../media/image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jpg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2157319"/>
            <a:ext cx="8915400" cy="1051964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FFFFFF"/>
                </a:solidFill>
              </a:rPr>
              <a:t>Construction and Commissioning of the SuperNEMO Tracker Demonstrator</a:t>
            </a:r>
            <a:endParaRPr lang="en-US" sz="2800" dirty="0">
              <a:solidFill>
                <a:srgbClr val="FFFFFF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215994"/>
            <a:ext cx="8001000" cy="2907724"/>
          </a:xfrm>
        </p:spPr>
        <p:txBody>
          <a:bodyPr>
            <a:normAutofit fontScale="77500" lnSpcReduction="20000"/>
          </a:bodyPr>
          <a:lstStyle/>
          <a:p>
            <a:endParaRPr lang="en-US" dirty="0" smtClean="0">
              <a:solidFill>
                <a:srgbClr val="919978"/>
              </a:solidFill>
            </a:endParaRPr>
          </a:p>
          <a:p>
            <a:r>
              <a:rPr lang="en-US" sz="2100" dirty="0" smtClean="0">
                <a:solidFill>
                  <a:srgbClr val="919978"/>
                </a:solidFill>
              </a:rPr>
              <a:t>Stefano de Capua</a:t>
            </a:r>
            <a:br>
              <a:rPr lang="en-US" sz="2100" dirty="0" smtClean="0">
                <a:solidFill>
                  <a:srgbClr val="919978"/>
                </a:solidFill>
              </a:rPr>
            </a:br>
            <a:r>
              <a:rPr lang="en-US" sz="2100" dirty="0" smtClean="0">
                <a:solidFill>
                  <a:srgbClr val="919978"/>
                </a:solidFill>
              </a:rPr>
              <a:t/>
            </a:r>
            <a:br>
              <a:rPr lang="en-US" sz="2100" dirty="0" smtClean="0">
                <a:solidFill>
                  <a:srgbClr val="919978"/>
                </a:solidFill>
              </a:rPr>
            </a:br>
            <a:r>
              <a:rPr lang="en-US" sz="2100" dirty="0" smtClean="0">
                <a:solidFill>
                  <a:srgbClr val="919978"/>
                </a:solidFill>
              </a:rPr>
              <a:t>on behalf of the SuperNEMO Tracker Group</a:t>
            </a:r>
            <a:endParaRPr lang="en-US" sz="2100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				</a:t>
            </a:r>
            <a:endParaRPr lang="en-US" sz="1600" dirty="0" smtClean="0">
              <a:solidFill>
                <a:srgbClr val="919978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082807" y="1223886"/>
            <a:ext cx="481844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Forum on Tracking Detector Mechanics</a:t>
            </a:r>
            <a:br>
              <a:rPr lang="en-US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bg2">
                    <a:lumMod val="75000"/>
                  </a:schemeClr>
                </a:solidFill>
              </a:rPr>
              <a:t>	            	  Oxford, </a:t>
            </a:r>
            <a:r>
              <a:rPr lang="en-US" dirty="0" smtClean="0">
                <a:solidFill>
                  <a:srgbClr val="919978"/>
                </a:solidFill>
              </a:rPr>
              <a:t>19-21 June 2013</a:t>
            </a:r>
            <a:endParaRPr lang="en-US" dirty="0">
              <a:solidFill>
                <a:schemeClr val="bg2">
                  <a:lumMod val="75000"/>
                </a:schemeClr>
              </a:solidFill>
            </a:endParaRPr>
          </a:p>
        </p:txBody>
      </p:sp>
      <p:pic>
        <p:nvPicPr>
          <p:cNvPr id="5" name="Picture 4" descr="UoM_logo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142" y="5422678"/>
            <a:ext cx="1658112" cy="701040"/>
          </a:xfrm>
          <a:prstGeom prst="rect">
            <a:avLst/>
          </a:prstGeom>
        </p:spPr>
      </p:pic>
      <p:pic>
        <p:nvPicPr>
          <p:cNvPr id="9" name="Picture 8" descr="1000024_supernemo_logo_v1.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9118"/>
            <a:ext cx="1677673" cy="1611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92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03" y="5204684"/>
            <a:ext cx="4701227" cy="15991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</a:t>
            </a:r>
            <a:r>
              <a:rPr lang="en-US" dirty="0" smtClean="0"/>
              <a:t>cell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7316" y="1494989"/>
            <a:ext cx="4860864" cy="3709695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UK (Manchester, UCL, MSSL) is responsible for the construction of the Tracker detector.</a:t>
            </a:r>
          </a:p>
          <a:p>
            <a:r>
              <a:rPr lang="en-US" dirty="0" smtClean="0"/>
              <a:t>Decay vertex reconstruction, </a:t>
            </a:r>
            <a:r>
              <a:rPr lang="en-US" i="1" dirty="0" smtClean="0"/>
              <a:t>e</a:t>
            </a:r>
            <a:r>
              <a:rPr lang="en-US" baseline="30000" dirty="0" smtClean="0"/>
              <a:t>±</a:t>
            </a:r>
            <a:r>
              <a:rPr lang="en-US" dirty="0" smtClean="0"/>
              <a:t> identification, </a:t>
            </a:r>
            <a:r>
              <a:rPr lang="en-US" i="1" dirty="0" smtClean="0"/>
              <a:t>e</a:t>
            </a:r>
            <a:r>
              <a:rPr lang="en-US" dirty="0" smtClean="0"/>
              <a:t>/</a:t>
            </a:r>
            <a:r>
              <a:rPr lang="en-US" dirty="0" smtClean="0">
                <a:latin typeface="Symbol" charset="2"/>
                <a:cs typeface="Symbol" charset="2"/>
              </a:rPr>
              <a:t>g</a:t>
            </a:r>
            <a:r>
              <a:rPr lang="en-US" dirty="0" smtClean="0"/>
              <a:t> separation.</a:t>
            </a:r>
          </a:p>
          <a:p>
            <a:r>
              <a:rPr lang="en-US" dirty="0" smtClean="0"/>
              <a:t>The wires (stainless steel) of a cell are strung between </a:t>
            </a:r>
            <a:br>
              <a:rPr lang="en-US" dirty="0" smtClean="0"/>
            </a:br>
            <a:r>
              <a:rPr lang="en-US" dirty="0" smtClean="0"/>
              <a:t>two </a:t>
            </a:r>
            <a:r>
              <a:rPr lang="en-US" dirty="0" err="1" smtClean="0"/>
              <a:t>endcaps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Diameter of anode (cathode) wires is </a:t>
            </a:r>
            <a:r>
              <a:rPr lang="en-US" dirty="0" smtClean="0"/>
              <a:t>40 </a:t>
            </a:r>
            <a:r>
              <a:rPr lang="en-US" dirty="0"/>
              <a:t>(50)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m,</a:t>
            </a:r>
            <a:br>
              <a:rPr lang="en-US" dirty="0" smtClean="0"/>
            </a:br>
            <a:r>
              <a:rPr lang="en-US" dirty="0" smtClean="0"/>
              <a:t>44 mm for the cell.</a:t>
            </a:r>
            <a:endParaRPr lang="en-US" dirty="0"/>
          </a:p>
          <a:p>
            <a:r>
              <a:rPr lang="en-US" dirty="0"/>
              <a:t>Gas mixture: 95% He, 1% </a:t>
            </a:r>
            <a:r>
              <a:rPr lang="en-US" dirty="0" err="1"/>
              <a:t>Ar</a:t>
            </a:r>
            <a:r>
              <a:rPr lang="en-US" dirty="0"/>
              <a:t>, </a:t>
            </a:r>
            <a:r>
              <a:rPr lang="en-US" dirty="0" smtClean="0"/>
              <a:t>4</a:t>
            </a:r>
            <a:r>
              <a:rPr lang="en-US" dirty="0"/>
              <a:t>% ethyl alcohol.</a:t>
            </a:r>
          </a:p>
          <a:p>
            <a:r>
              <a:rPr lang="en-US" dirty="0"/>
              <a:t>Operating voltage: ~1700 </a:t>
            </a:r>
            <a:r>
              <a:rPr lang="en-US" dirty="0" smtClean="0"/>
              <a:t>V</a:t>
            </a:r>
          </a:p>
          <a:p>
            <a:r>
              <a:rPr lang="en-US" dirty="0" smtClean="0"/>
              <a:t>Measurement of radial and longitudinal coordinates.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10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grpSp>
        <p:nvGrpSpPr>
          <p:cNvPr id="43" name="Group 42"/>
          <p:cNvGrpSpPr/>
          <p:nvPr/>
        </p:nvGrpSpPr>
        <p:grpSpPr>
          <a:xfrm>
            <a:off x="4689481" y="1324788"/>
            <a:ext cx="4491509" cy="2352663"/>
            <a:chOff x="4689481" y="1324788"/>
            <a:chExt cx="4491509" cy="2352663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237899" y="1674595"/>
              <a:ext cx="3764490" cy="2002856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8229963" y="2836530"/>
              <a:ext cx="95102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</a:t>
              </a:r>
            </a:p>
            <a:p>
              <a:r>
                <a:rPr lang="en-US" sz="1400" dirty="0" smtClean="0"/>
                <a:t>ring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7279924" y="3359750"/>
              <a:ext cx="142555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 wires</a:t>
              </a:r>
              <a:endParaRPr lang="en-US" sz="1400" dirty="0"/>
            </a:p>
          </p:txBody>
        </p:sp>
        <p:cxnSp>
          <p:nvCxnSpPr>
            <p:cNvPr id="18" name="Straight Arrow Connector 17"/>
            <p:cNvCxnSpPr>
              <a:stCxn id="15" idx="1"/>
            </p:cNvCxnSpPr>
            <p:nvPr/>
          </p:nvCxnSpPr>
          <p:spPr>
            <a:xfrm flipH="1" flipV="1">
              <a:off x="8119926" y="2666519"/>
              <a:ext cx="110037" cy="43162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>
              <a:stCxn id="16" idx="0"/>
            </p:cNvCxnSpPr>
            <p:nvPr/>
          </p:nvCxnSpPr>
          <p:spPr>
            <a:xfrm flipH="1" flipV="1">
              <a:off x="7822691" y="2774955"/>
              <a:ext cx="170010" cy="584795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4689481" y="2186841"/>
              <a:ext cx="1388516" cy="243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 ring bar</a:t>
              </a:r>
              <a:endParaRPr lang="en-US" sz="1400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>
              <a:off x="5693256" y="2467778"/>
              <a:ext cx="624498" cy="6876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4743037" y="3369157"/>
              <a:ext cx="1473701" cy="2439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cathode wires bar</a:t>
              </a:r>
              <a:endParaRPr lang="en-US" sz="1400" dirty="0"/>
            </a:p>
          </p:txBody>
        </p:sp>
        <p:cxnSp>
          <p:nvCxnSpPr>
            <p:cNvPr id="26" name="Straight Arrow Connector 25"/>
            <p:cNvCxnSpPr>
              <a:stCxn id="25" idx="0"/>
            </p:cNvCxnSpPr>
            <p:nvPr/>
          </p:nvCxnSpPr>
          <p:spPr>
            <a:xfrm flipV="1">
              <a:off x="5479888" y="3237775"/>
              <a:ext cx="520499" cy="131381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5855047" y="1324788"/>
              <a:ext cx="2336199" cy="24395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1400" dirty="0"/>
                <a:t>injected </a:t>
              </a:r>
              <a:r>
                <a:rPr lang="en-US" sz="1400" dirty="0" err="1"/>
                <a:t>moulded</a:t>
              </a:r>
              <a:r>
                <a:rPr lang="en-US" sz="1400" dirty="0"/>
                <a:t> Delrin block</a:t>
              </a:r>
            </a:p>
          </p:txBody>
        </p:sp>
        <p:cxnSp>
          <p:nvCxnSpPr>
            <p:cNvPr id="30" name="Straight Arrow Connector 29"/>
            <p:cNvCxnSpPr>
              <a:stCxn id="29" idx="2"/>
            </p:cNvCxnSpPr>
            <p:nvPr/>
          </p:nvCxnSpPr>
          <p:spPr>
            <a:xfrm>
              <a:off x="7023147" y="1568738"/>
              <a:ext cx="0" cy="801673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4883258" y="2688592"/>
              <a:ext cx="78218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HV bar</a:t>
              </a:r>
              <a:endParaRPr lang="en-US" sz="14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4895588" y="3784999"/>
            <a:ext cx="4119453" cy="2864925"/>
            <a:chOff x="4895588" y="3784999"/>
            <a:chExt cx="4119453" cy="2864925"/>
          </a:xfrm>
        </p:grpSpPr>
        <p:pic>
          <p:nvPicPr>
            <p:cNvPr id="38" name="Picture 37" descr="Signal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95588" y="3784999"/>
              <a:ext cx="4119453" cy="2864925"/>
            </a:xfrm>
            <a:prstGeom prst="rect">
              <a:avLst/>
            </a:prstGeom>
          </p:spPr>
        </p:pic>
        <p:sp>
          <p:nvSpPr>
            <p:cNvPr id="39" name="TextBox 38"/>
            <p:cNvSpPr txBox="1"/>
            <p:nvPr/>
          </p:nvSpPr>
          <p:spPr>
            <a:xfrm>
              <a:off x="7693724" y="3905408"/>
              <a:ext cx="11563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anode signal</a:t>
              </a:r>
              <a:endParaRPr lang="en-US" sz="12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693724" y="4182407"/>
              <a:ext cx="117211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</a:rPr>
                <a:t>differential of </a:t>
              </a:r>
              <a:br>
                <a:rPr lang="en-US" sz="1200" dirty="0" smtClean="0">
                  <a:solidFill>
                    <a:srgbClr val="FF0000"/>
                  </a:solidFill>
                </a:rPr>
              </a:br>
              <a:r>
                <a:rPr lang="en-US" sz="1200" dirty="0" smtClean="0">
                  <a:solidFill>
                    <a:srgbClr val="FF0000"/>
                  </a:solidFill>
                </a:rPr>
                <a:t>anode signal</a:t>
              </a:r>
              <a:endParaRPr 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698302" y="4631743"/>
              <a:ext cx="130802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solidFill>
                    <a:schemeClr val="accent5"/>
                  </a:solidFill>
                </a:rPr>
                <a:t>cathode signal</a:t>
              </a:r>
              <a:endParaRPr lang="en-US" sz="1200" dirty="0">
                <a:solidFill>
                  <a:schemeClr val="accent5"/>
                </a:solidFill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717302" y="5881890"/>
            <a:ext cx="36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solidFill>
                  <a:srgbClr val="0000FF"/>
                </a:solidFill>
              </a:rPr>
              <a:t>T1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6662539" y="5707291"/>
            <a:ext cx="3606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6AF45E"/>
                </a:solidFill>
              </a:rPr>
              <a:t>T2</a:t>
            </a:r>
            <a:endParaRPr lang="en-US" sz="1400" b="1" dirty="0">
              <a:solidFill>
                <a:srgbClr val="6AF45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cell 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8931" y="1507317"/>
            <a:ext cx="7610476" cy="4963126"/>
          </a:xfrm>
        </p:spPr>
        <p:txBody>
          <a:bodyPr>
            <a:normAutofit/>
          </a:bodyPr>
          <a:lstStyle/>
          <a:p>
            <a:r>
              <a:rPr lang="en-US" dirty="0" smtClean="0"/>
              <a:t>Extensively studied with a 90-cell prototype.</a:t>
            </a:r>
          </a:p>
          <a:p>
            <a:r>
              <a:rPr lang="en-US" dirty="0" smtClean="0"/>
              <a:t>Cosmic rays + plastic </a:t>
            </a:r>
            <a:br>
              <a:rPr lang="en-US" dirty="0" smtClean="0"/>
            </a:br>
            <a:r>
              <a:rPr lang="en-US" dirty="0" smtClean="0"/>
              <a:t>scintillators trigger for </a:t>
            </a:r>
            <a:br>
              <a:rPr lang="en-US" dirty="0" smtClean="0"/>
            </a:br>
            <a:r>
              <a:rPr lang="en-US" dirty="0" smtClean="0"/>
              <a:t>tracking</a:t>
            </a:r>
            <a:r>
              <a:rPr lang="en-US" dirty="0"/>
              <a:t> </a:t>
            </a:r>
            <a:r>
              <a:rPr lang="en-US" dirty="0" smtClean="0"/>
              <a:t>studies.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11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4" name="Picture 3" descr="90cell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29" y="2453470"/>
            <a:ext cx="4019935" cy="2998408"/>
          </a:xfrm>
          <a:prstGeom prst="rect">
            <a:avLst/>
          </a:prstGeom>
        </p:spPr>
      </p:pic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6897473"/>
              </p:ext>
            </p:extLst>
          </p:nvPr>
        </p:nvGraphicFramePr>
        <p:xfrm>
          <a:off x="210786" y="3388047"/>
          <a:ext cx="4560802" cy="2076160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2970272"/>
                <a:gridCol w="1590530"/>
              </a:tblGrid>
              <a:tr h="2624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Anode efficiency</a:t>
                      </a:r>
                      <a:endParaRPr lang="en-US" sz="1600" b="0" i="0" u="none" strike="noStrike" kern="1200" baseline="0" dirty="0" smtClean="0">
                        <a:solidFill>
                          <a:srgbClr val="21449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u="none" strike="noStrike" kern="1200" baseline="0" dirty="0" smtClean="0"/>
                        <a:t>98%</a:t>
                      </a:r>
                      <a:endParaRPr lang="en-US" sz="1600" b="0" dirty="0">
                        <a:solidFill>
                          <a:srgbClr val="21449B"/>
                        </a:solidFill>
                      </a:endParaRPr>
                    </a:p>
                  </a:txBody>
                  <a:tcPr/>
                </a:tc>
              </a:tr>
              <a:tr h="4352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Cathode efficiency</a:t>
                      </a:r>
                      <a:endParaRPr lang="en-US" sz="1600" b="0" i="0" u="none" strike="noStrike" kern="1200" baseline="0" dirty="0" smtClean="0">
                        <a:solidFill>
                          <a:srgbClr val="21449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91%</a:t>
                      </a:r>
                      <a:endParaRPr lang="en-US" sz="1600" b="0" i="0" u="none" strike="noStrike" kern="1200" baseline="0" dirty="0" smtClean="0">
                        <a:solidFill>
                          <a:srgbClr val="21449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52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plasma propagation time</a:t>
                      </a:r>
                      <a:endParaRPr lang="en-US" sz="1600" b="0" i="0" u="none" strike="noStrike" kern="1200" baseline="0" dirty="0" smtClean="0">
                        <a:solidFill>
                          <a:srgbClr val="21449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52 </a:t>
                      </a:r>
                      <a:r>
                        <a:rPr lang="en-US" sz="1600" b="0" u="none" strike="noStrike" kern="1200" baseline="0" dirty="0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600" b="0" u="none" strike="noStrike" kern="1200" baseline="0" dirty="0" smtClean="0"/>
                        <a:t>s</a:t>
                      </a:r>
                      <a:endParaRPr lang="en-US" sz="1600" b="0" i="0" u="none" strike="noStrike" kern="1200" baseline="0" dirty="0" smtClean="0">
                        <a:solidFill>
                          <a:srgbClr val="21449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52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Transverse hit resolution</a:t>
                      </a:r>
                      <a:endParaRPr lang="en-US" sz="1600" b="0" i="0" u="none" strike="noStrike" kern="1200" baseline="0" dirty="0" smtClean="0">
                        <a:solidFill>
                          <a:srgbClr val="21449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0.7 mm</a:t>
                      </a:r>
                      <a:endParaRPr lang="en-US" sz="1600" b="0" i="0" u="none" strike="noStrike" kern="1200" baseline="0" dirty="0" smtClean="0">
                        <a:solidFill>
                          <a:srgbClr val="21449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4352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Longitudinal hit resolution</a:t>
                      </a:r>
                      <a:endParaRPr lang="en-US" sz="1600" b="0" dirty="0" smtClean="0">
                        <a:solidFill>
                          <a:srgbClr val="21449B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u="none" strike="noStrike" kern="1200" baseline="0" dirty="0" smtClean="0"/>
                        <a:t>1.3 cm</a:t>
                      </a:r>
                      <a:endParaRPr lang="en-US" sz="1600" b="0" dirty="0" smtClean="0">
                        <a:solidFill>
                          <a:srgbClr val="21449B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cell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0541" y="2157574"/>
            <a:ext cx="6082913" cy="3168550"/>
          </a:xfrm>
        </p:spPr>
        <p:txBody>
          <a:bodyPr>
            <a:normAutofit/>
          </a:bodyPr>
          <a:lstStyle/>
          <a:p>
            <a:r>
              <a:rPr lang="en-US" dirty="0" smtClean="0"/>
              <a:t>Step 1: cleaning of all components.</a:t>
            </a:r>
          </a:p>
          <a:p>
            <a:r>
              <a:rPr lang="en-US" dirty="0" smtClean="0"/>
              <a:t>Step 2: quality control of anode wires.</a:t>
            </a:r>
          </a:p>
          <a:p>
            <a:r>
              <a:rPr lang="en-US" dirty="0" smtClean="0"/>
              <a:t>Step 3: construction of a cassette (18 cells).</a:t>
            </a:r>
          </a:p>
          <a:p>
            <a:r>
              <a:rPr lang="en-US" dirty="0" smtClean="0"/>
              <a:t>Step 4: cassette quality control procedure.</a:t>
            </a:r>
          </a:p>
          <a:p>
            <a:r>
              <a:rPr lang="en-US" dirty="0" smtClean="0"/>
              <a:t>Step 5: transport to MSSL and Tracker integration.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12</a:t>
            </a:fld>
            <a:endParaRPr lang="en-US"/>
          </a:p>
        </p:txBody>
      </p:sp>
      <p:pic>
        <p:nvPicPr>
          <p:cNvPr id="7" name="Picture 6" descr="steps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3454" y="2565953"/>
            <a:ext cx="2560359" cy="1920269"/>
          </a:xfrm>
          <a:prstGeom prst="rect">
            <a:avLst/>
          </a:prstGeom>
        </p:spPr>
      </p:pic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865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</a:t>
            </a:r>
            <a:r>
              <a:rPr lang="en-US" dirty="0" smtClean="0"/>
              <a:t>cleaning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0294" y="1864856"/>
            <a:ext cx="5108459" cy="4307392"/>
          </a:xfrm>
        </p:spPr>
        <p:txBody>
          <a:bodyPr>
            <a:normAutofit/>
          </a:bodyPr>
          <a:lstStyle/>
          <a:p>
            <a:pPr marL="0" lvl="1" indent="0">
              <a:spcBef>
                <a:spcPts val="2000"/>
              </a:spcBef>
              <a:buClr>
                <a:schemeClr val="accent1"/>
              </a:buClr>
              <a:buNone/>
            </a:pPr>
            <a:r>
              <a:rPr lang="en-US" dirty="0" smtClean="0"/>
              <a:t>For stainless steel (frame material and wires): </a:t>
            </a:r>
          </a:p>
          <a:p>
            <a:pPr marL="692150" lvl="2" indent="-342900">
              <a:spcBef>
                <a:spcPts val="2000"/>
              </a:spcBef>
            </a:pPr>
            <a:r>
              <a:rPr lang="en-US" dirty="0" smtClean="0"/>
              <a:t>wipe </a:t>
            </a:r>
            <a:r>
              <a:rPr lang="en-US" dirty="0"/>
              <a:t>clean with acetone </a:t>
            </a:r>
            <a:endParaRPr lang="en-US" dirty="0" smtClean="0"/>
          </a:p>
          <a:p>
            <a:pPr marL="692150" lvl="2" indent="-342900">
              <a:spcBef>
                <a:spcPts val="2000"/>
              </a:spcBef>
            </a:pPr>
            <a:r>
              <a:rPr lang="en-US" dirty="0" smtClean="0"/>
              <a:t>rinse </a:t>
            </a:r>
            <a:r>
              <a:rPr lang="en-US" dirty="0"/>
              <a:t>with tap water  </a:t>
            </a:r>
            <a:endParaRPr lang="en-US" dirty="0" smtClean="0"/>
          </a:p>
          <a:p>
            <a:pPr marL="692150" lvl="2" indent="-342900">
              <a:spcBef>
                <a:spcPts val="2000"/>
              </a:spcBef>
            </a:pPr>
            <a:r>
              <a:rPr lang="en-US" dirty="0" smtClean="0"/>
              <a:t>degrease </a:t>
            </a:r>
            <a:r>
              <a:rPr lang="en-US" dirty="0"/>
              <a:t>in a biological bath  </a:t>
            </a:r>
            <a:endParaRPr lang="en-US" dirty="0" smtClean="0"/>
          </a:p>
          <a:p>
            <a:pPr marL="1028700" lvl="3" indent="-342900">
              <a:spcBef>
                <a:spcPts val="2000"/>
              </a:spcBef>
            </a:pPr>
            <a:r>
              <a:rPr lang="en-US" sz="1500" dirty="0" smtClean="0"/>
              <a:t>Bio</a:t>
            </a:r>
            <a:r>
              <a:rPr lang="en-US" sz="1500" dirty="0"/>
              <a:t>-Circle</a:t>
            </a:r>
            <a:r>
              <a:rPr lang="en-US" sz="1500" dirty="0" smtClean="0"/>
              <a:t>™ </a:t>
            </a:r>
            <a:r>
              <a:rPr lang="en-US" sz="1500" i="1" dirty="0" smtClean="0"/>
              <a:t>L</a:t>
            </a:r>
            <a:r>
              <a:rPr lang="en-US" sz="1500" dirty="0" smtClean="0"/>
              <a:t> </a:t>
            </a:r>
            <a:r>
              <a:rPr lang="en-US" sz="1500" dirty="0"/>
              <a:t>at </a:t>
            </a:r>
            <a:r>
              <a:rPr lang="en-US" sz="1500" dirty="0" smtClean="0"/>
              <a:t>41</a:t>
            </a:r>
            <a:r>
              <a:rPr lang="en-US" sz="1500" baseline="40000" dirty="0" smtClean="0"/>
              <a:t>o</a:t>
            </a:r>
            <a:r>
              <a:rPr lang="en-US" sz="1500" dirty="0" smtClean="0"/>
              <a:t>C</a:t>
            </a:r>
          </a:p>
          <a:p>
            <a:pPr marL="1028700" lvl="3" indent="-342900">
              <a:spcBef>
                <a:spcPts val="2000"/>
              </a:spcBef>
            </a:pPr>
            <a:r>
              <a:rPr lang="en-US" sz="1500" dirty="0" smtClean="0"/>
              <a:t>Contamination </a:t>
            </a:r>
            <a:r>
              <a:rPr lang="en-US" sz="1500" dirty="0"/>
              <a:t>(oils, salts) broken down by microorganisms </a:t>
            </a:r>
            <a:endParaRPr lang="en-US" sz="1500" dirty="0" smtClean="0"/>
          </a:p>
          <a:p>
            <a:pPr marL="692150" lvl="2" indent="-342900">
              <a:spcBef>
                <a:spcPts val="2000"/>
              </a:spcBef>
            </a:pPr>
            <a:r>
              <a:rPr lang="en-US" dirty="0" smtClean="0"/>
              <a:t>Rinse </a:t>
            </a:r>
            <a:r>
              <a:rPr lang="en-US" dirty="0"/>
              <a:t>with tap water then distilled water 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13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6" descr="WholeSetup.jpg"/>
          <p:cNvPicPr>
            <a:picLocks noChangeAspect="1"/>
          </p:cNvPicPr>
          <p:nvPr/>
        </p:nvPicPr>
        <p:blipFill>
          <a:blip r:embed="rId2"/>
          <a:srcRect t="27887" b="10116"/>
          <a:stretch>
            <a:fillRect/>
          </a:stretch>
        </p:blipFill>
        <p:spPr>
          <a:xfrm>
            <a:off x="5768415" y="1820116"/>
            <a:ext cx="3258415" cy="2704623"/>
          </a:xfrm>
          <a:prstGeom prst="rect">
            <a:avLst/>
          </a:prstGeom>
        </p:spPr>
      </p:pic>
      <p:pic>
        <p:nvPicPr>
          <p:cNvPr id="8" name="Picture 7" descr="BioCircleCompactGirl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99411" y="4724983"/>
            <a:ext cx="1326452" cy="184409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979985" y="1462575"/>
            <a:ext cx="2809909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[class</a:t>
            </a: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-1000 clean </a:t>
            </a:r>
            <a:r>
              <a:rPr lang="en-US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room]</a:t>
            </a:r>
            <a:endParaRPr lang="en-US" sz="16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0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cleaning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5626" y="1647508"/>
            <a:ext cx="4148101" cy="4268173"/>
          </a:xfrm>
        </p:spPr>
        <p:txBody>
          <a:bodyPr>
            <a:normAutofit fontScale="85000" lnSpcReduction="20000"/>
          </a:bodyPr>
          <a:lstStyle/>
          <a:p>
            <a:pPr marL="0"/>
            <a:r>
              <a:rPr lang="en-US" dirty="0" smtClean="0"/>
              <a:t>Ultrasonic </a:t>
            </a:r>
            <a:r>
              <a:rPr lang="en-US" dirty="0"/>
              <a:t>bath in basic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solution </a:t>
            </a:r>
            <a:r>
              <a:rPr lang="en-US" dirty="0"/>
              <a:t>at </a:t>
            </a:r>
            <a:r>
              <a:rPr lang="en-US" dirty="0" smtClean="0"/>
              <a:t>80</a:t>
            </a:r>
            <a:r>
              <a:rPr lang="en-US" baseline="40000" dirty="0" smtClean="0"/>
              <a:t>o</a:t>
            </a:r>
            <a:r>
              <a:rPr lang="en-US" dirty="0" smtClean="0"/>
              <a:t>C.</a:t>
            </a:r>
          </a:p>
          <a:p>
            <a:pPr marL="0"/>
            <a:r>
              <a:rPr lang="en-US" dirty="0" smtClean="0"/>
              <a:t>5</a:t>
            </a:r>
            <a:r>
              <a:rPr lang="en-US" dirty="0"/>
              <a:t>% base (</a:t>
            </a:r>
            <a:r>
              <a:rPr lang="en-US" dirty="0" err="1"/>
              <a:t>Tickopur</a:t>
            </a:r>
            <a:r>
              <a:rPr lang="en-US" dirty="0"/>
              <a:t> R33) 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distilled water. </a:t>
            </a:r>
          </a:p>
          <a:p>
            <a:pPr marL="0"/>
            <a:r>
              <a:rPr lang="en-US" dirty="0" smtClean="0"/>
              <a:t>Rinse </a:t>
            </a:r>
            <a:r>
              <a:rPr lang="en-US" dirty="0"/>
              <a:t>with distilled </a:t>
            </a:r>
            <a:r>
              <a:rPr lang="en-US" dirty="0" smtClean="0"/>
              <a:t>water. </a:t>
            </a:r>
          </a:p>
          <a:p>
            <a:pPr marL="0"/>
            <a:r>
              <a:rPr lang="en-US" dirty="0" smtClean="0"/>
              <a:t>Ultrasonic </a:t>
            </a:r>
            <a:r>
              <a:rPr lang="en-US" dirty="0"/>
              <a:t>bath in distilled water </a:t>
            </a:r>
            <a:r>
              <a:rPr lang="en-US" dirty="0" smtClean="0"/>
              <a:t>  </a:t>
            </a:r>
            <a:br>
              <a:rPr lang="en-US" dirty="0" smtClean="0"/>
            </a:br>
            <a:r>
              <a:rPr lang="en-US" dirty="0" smtClean="0"/>
              <a:t>      (</a:t>
            </a:r>
            <a:r>
              <a:rPr lang="en-US" dirty="0"/>
              <a:t>final rinse</a:t>
            </a:r>
            <a:r>
              <a:rPr lang="en-US" dirty="0" smtClean="0"/>
              <a:t>). </a:t>
            </a:r>
          </a:p>
          <a:p>
            <a:pPr marL="0"/>
            <a:r>
              <a:rPr lang="en-US" dirty="0" smtClean="0"/>
              <a:t>Drying </a:t>
            </a:r>
            <a:r>
              <a:rPr lang="en-US" dirty="0"/>
              <a:t>at </a:t>
            </a:r>
            <a:r>
              <a:rPr lang="en-US" dirty="0" smtClean="0"/>
              <a:t>60 </a:t>
            </a:r>
            <a:r>
              <a:rPr lang="en-US" baseline="40000" dirty="0" err="1" smtClean="0"/>
              <a:t>o</a:t>
            </a:r>
            <a:r>
              <a:rPr lang="en-US" dirty="0" err="1" smtClean="0"/>
              <a:t>C.</a:t>
            </a:r>
            <a:r>
              <a:rPr lang="en-US" dirty="0" smtClean="0"/>
              <a:t>  </a:t>
            </a:r>
          </a:p>
          <a:p>
            <a:pPr marL="0"/>
            <a:r>
              <a:rPr lang="en-US" dirty="0" smtClean="0"/>
              <a:t>Samples </a:t>
            </a:r>
            <a:r>
              <a:rPr lang="en-US" dirty="0"/>
              <a:t>stay in drying cabinet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      until extraction </a:t>
            </a:r>
            <a:r>
              <a:rPr lang="en-US" dirty="0"/>
              <a:t>and packaging</a:t>
            </a:r>
            <a:r>
              <a:rPr lang="en-US" dirty="0" smtClean="0"/>
              <a:t>.</a:t>
            </a:r>
          </a:p>
          <a:p>
            <a:pPr marL="0"/>
            <a:r>
              <a:rPr lang="en-US" dirty="0"/>
              <a:t>Tested with </a:t>
            </a:r>
            <a:r>
              <a:rPr lang="en-US" dirty="0" err="1"/>
              <a:t>HPGe</a:t>
            </a:r>
            <a:r>
              <a:rPr lang="en-US" dirty="0"/>
              <a:t> after </a:t>
            </a:r>
            <a:r>
              <a:rPr lang="en-US" dirty="0" smtClean="0"/>
              <a:t>cleaning. 	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14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6" descr="2012-06-15_ThinWireRig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56249" y="1647508"/>
            <a:ext cx="4436054" cy="331334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7770451" y="2061632"/>
            <a:ext cx="924706" cy="1047151"/>
          </a:xfrm>
          <a:prstGeom prst="rect">
            <a:avLst/>
          </a:prstGeom>
          <a:noFill/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133217" y="5392462"/>
            <a:ext cx="1493327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65000"/>
                <a:lumOff val="3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Pre-cleaned wire spool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727640" y="5392462"/>
            <a:ext cx="1289933" cy="523220"/>
          </a:xfrm>
          <a:prstGeom prst="rect">
            <a:avLst/>
          </a:prstGeom>
          <a:solidFill>
            <a:schemeClr val="bg1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595959"/>
                </a:solidFill>
              </a:rPr>
              <a:t>Ultrasonic tanks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128984" y="5392462"/>
            <a:ext cx="1941576" cy="738664"/>
          </a:xfrm>
          <a:prstGeom prst="rect">
            <a:avLst/>
          </a:prstGeom>
          <a:solidFill>
            <a:schemeClr val="bg1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rgbClr val="595959"/>
                </a:solidFill>
              </a:rPr>
              <a:t>Venturi</a:t>
            </a:r>
            <a:r>
              <a:rPr lang="en-US" sz="1400" dirty="0" smtClean="0">
                <a:solidFill>
                  <a:srgbClr val="595959"/>
                </a:solidFill>
              </a:rPr>
              <a:t> dryer, </a:t>
            </a:r>
            <a:br>
              <a:rPr lang="en-US" sz="1400" dirty="0" smtClean="0">
                <a:solidFill>
                  <a:srgbClr val="595959"/>
                </a:solidFill>
              </a:rPr>
            </a:br>
            <a:r>
              <a:rPr lang="en-US" sz="1400" dirty="0" smtClean="0">
                <a:solidFill>
                  <a:srgbClr val="595959"/>
                </a:solidFill>
              </a:rPr>
              <a:t>motor drive </a:t>
            </a:r>
            <a:br>
              <a:rPr lang="en-US" sz="1400" dirty="0" smtClean="0">
                <a:solidFill>
                  <a:srgbClr val="595959"/>
                </a:solidFill>
              </a:rPr>
            </a:br>
            <a:r>
              <a:rPr lang="en-US" sz="1400" dirty="0" smtClean="0">
                <a:solidFill>
                  <a:srgbClr val="595959"/>
                </a:solidFill>
              </a:rPr>
              <a:t>and take-up spool</a:t>
            </a:r>
          </a:p>
        </p:txBody>
      </p:sp>
      <p:cxnSp>
        <p:nvCxnSpPr>
          <p:cNvPr id="14" name="Straight Arrow Connector 13"/>
          <p:cNvCxnSpPr>
            <a:stCxn id="9" idx="0"/>
          </p:cNvCxnSpPr>
          <p:nvPr/>
        </p:nvCxnSpPr>
        <p:spPr>
          <a:xfrm flipV="1">
            <a:off x="4879881" y="2930545"/>
            <a:ext cx="16184" cy="24619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0" idx="0"/>
          </p:cNvCxnSpPr>
          <p:nvPr/>
        </p:nvCxnSpPr>
        <p:spPr>
          <a:xfrm flipH="1" flipV="1">
            <a:off x="6110439" y="3535234"/>
            <a:ext cx="262168" cy="185722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0"/>
          </p:cNvCxnSpPr>
          <p:nvPr/>
        </p:nvCxnSpPr>
        <p:spPr>
          <a:xfrm flipV="1">
            <a:off x="6372607" y="3535235"/>
            <a:ext cx="929921" cy="185722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3" idx="0"/>
            <a:endCxn id="8" idx="2"/>
          </p:cNvCxnSpPr>
          <p:nvPr/>
        </p:nvCxnSpPr>
        <p:spPr>
          <a:xfrm flipV="1">
            <a:off x="8099772" y="3108783"/>
            <a:ext cx="133032" cy="2283679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1: cleaning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15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2" descr="C:\Documents and Settings\Julian\My Documents\swap\layout1.png"/>
          <p:cNvPicPr>
            <a:picLocks noChangeAspect="1" noChangeArrowheads="1"/>
          </p:cNvPicPr>
          <p:nvPr/>
        </p:nvPicPr>
        <p:blipFill>
          <a:blip r:embed="rId2" cstate="print"/>
          <a:srcRect t="-1588" b="-1588"/>
          <a:stretch>
            <a:fillRect/>
          </a:stretch>
        </p:blipFill>
        <p:spPr bwMode="auto">
          <a:xfrm>
            <a:off x="1820732" y="2499337"/>
            <a:ext cx="5923786" cy="4045136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38277" y="4673747"/>
            <a:ext cx="2423685" cy="954107"/>
          </a:xfrm>
          <a:prstGeom prst="rect">
            <a:avLst/>
          </a:prstGeom>
          <a:solidFill>
            <a:schemeClr val="bg1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Multiple loops of wire in ultrasonic tanks:</a:t>
            </a:r>
          </a:p>
          <a:p>
            <a:pPr marL="342900" indent="-342900" algn="ctr">
              <a:buAutoNum type="arabicPeriod"/>
            </a:pPr>
            <a:r>
              <a:rPr lang="en-US" sz="14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Tickopur</a:t>
            </a: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R33 (base)</a:t>
            </a:r>
          </a:p>
          <a:p>
            <a:pPr marL="342900" indent="-342900" algn="ctr">
              <a:buAutoNum type="arabicPeriod"/>
            </a:pPr>
            <a:r>
              <a:rPr lang="en-US" sz="14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Distilled water rinse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128565" y="3699405"/>
            <a:ext cx="1493327" cy="523220"/>
          </a:xfrm>
          <a:prstGeom prst="rect">
            <a:avLst/>
          </a:prstGeom>
          <a:solidFill>
            <a:schemeClr val="bg1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595959"/>
                </a:solidFill>
              </a:rPr>
              <a:t>Forced-air (</a:t>
            </a:r>
            <a:r>
              <a:rPr lang="en-US" sz="1400" dirty="0" err="1" smtClean="0">
                <a:solidFill>
                  <a:srgbClr val="595959"/>
                </a:solidFill>
              </a:rPr>
              <a:t>Venturi</a:t>
            </a:r>
            <a:r>
              <a:rPr lang="en-US" sz="1400" dirty="0" smtClean="0">
                <a:solidFill>
                  <a:srgbClr val="595959"/>
                </a:solidFill>
              </a:rPr>
              <a:t>) dryer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353763" y="5037810"/>
            <a:ext cx="1493327" cy="523220"/>
          </a:xfrm>
          <a:prstGeom prst="rect">
            <a:avLst/>
          </a:prstGeom>
          <a:solidFill>
            <a:schemeClr val="bg1"/>
          </a:solidFill>
          <a:ln>
            <a:solidFill>
              <a:srgbClr val="595959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rgbClr val="595959"/>
                </a:solidFill>
              </a:rPr>
              <a:t>Motor driven take-up spool</a:t>
            </a:r>
          </a:p>
        </p:txBody>
      </p:sp>
      <p:cxnSp>
        <p:nvCxnSpPr>
          <p:cNvPr id="13" name="Straight Arrow Connector 12"/>
          <p:cNvCxnSpPr>
            <a:stCxn id="8" idx="3"/>
          </p:cNvCxnSpPr>
          <p:nvPr/>
        </p:nvCxnSpPr>
        <p:spPr>
          <a:xfrm flipV="1">
            <a:off x="2661962" y="4317381"/>
            <a:ext cx="506766" cy="83342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8" idx="3"/>
          </p:cNvCxnSpPr>
          <p:nvPr/>
        </p:nvCxnSpPr>
        <p:spPr>
          <a:xfrm flipV="1">
            <a:off x="2661962" y="4874271"/>
            <a:ext cx="1776483" cy="27653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Oval 14"/>
          <p:cNvSpPr/>
          <p:nvPr/>
        </p:nvSpPr>
        <p:spPr>
          <a:xfrm>
            <a:off x="4973215" y="3961015"/>
            <a:ext cx="712732" cy="71273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Arrow Connector 15"/>
          <p:cNvCxnSpPr>
            <a:stCxn id="9" idx="1"/>
            <a:endCxn id="15" idx="6"/>
          </p:cNvCxnSpPr>
          <p:nvPr/>
        </p:nvCxnSpPr>
        <p:spPr>
          <a:xfrm flipH="1">
            <a:off x="5685947" y="3961015"/>
            <a:ext cx="1442618" cy="35636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10" idx="1"/>
          </p:cNvCxnSpPr>
          <p:nvPr/>
        </p:nvCxnSpPr>
        <p:spPr>
          <a:xfrm flipH="1">
            <a:off x="6180092" y="5299420"/>
            <a:ext cx="1173671" cy="1207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" name="Picture 19" descr="Path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8269" y="1486758"/>
            <a:ext cx="2173623" cy="1762709"/>
          </a:xfrm>
          <a:prstGeom prst="rect">
            <a:avLst/>
          </a:prstGeom>
        </p:spPr>
      </p:pic>
      <p:sp>
        <p:nvSpPr>
          <p:cNvPr id="23" name="Oval 22"/>
          <p:cNvSpPr/>
          <p:nvPr/>
        </p:nvSpPr>
        <p:spPr>
          <a:xfrm rot="20034123">
            <a:off x="3037373" y="3295606"/>
            <a:ext cx="1631051" cy="69216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Arrow Connector 23"/>
          <p:cNvCxnSpPr>
            <a:endCxn id="23" idx="6"/>
          </p:cNvCxnSpPr>
          <p:nvPr/>
        </p:nvCxnSpPr>
        <p:spPr>
          <a:xfrm flipH="1">
            <a:off x="4585276" y="2793952"/>
            <a:ext cx="2424436" cy="48898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345231" y="1701669"/>
            <a:ext cx="37295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ultrasonic tank with looped wire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914400" y="1231200"/>
            <a:ext cx="7862400" cy="51408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latin typeface="Arial Narrow"/>
              <a:sym typeface="Wingdings"/>
            </a:endParaRPr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504698" y="1639756"/>
            <a:ext cx="8272102" cy="4573920"/>
          </a:xfrm>
        </p:spPr>
        <p:txBody>
          <a:bodyPr>
            <a:normAutofit/>
          </a:bodyPr>
          <a:lstStyle/>
          <a:p>
            <a:r>
              <a:rPr lang="en-US" dirty="0" smtClean="0"/>
              <a:t>All chemicals used are safe for most materials including copper and plastics.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Delrin: same procedure</a:t>
            </a:r>
          </a:p>
          <a:p>
            <a:pPr lvl="1"/>
            <a:r>
              <a:rPr lang="en-US" dirty="0" smtClean="0"/>
              <a:t>Delrin offcut through procedure, examined under microscope before and after: no signs of damage (e.g. pitting, discoloration).</a:t>
            </a:r>
          </a:p>
          <a:p>
            <a:pPr lvl="1"/>
            <a:r>
              <a:rPr lang="en-US" dirty="0" smtClean="0"/>
              <a:t>Delrin-coated copper wire cleaned and tested recently to be OK.</a:t>
            </a:r>
          </a:p>
          <a:p>
            <a:pPr marL="685800" lvl="2" indent="0">
              <a:buNone/>
            </a:pPr>
            <a:endParaRPr lang="en-US" dirty="0" smtClean="0"/>
          </a:p>
          <a:p>
            <a:r>
              <a:rPr lang="en-US" dirty="0" smtClean="0"/>
              <a:t>Copper: propose same procedure and:</a:t>
            </a:r>
          </a:p>
          <a:p>
            <a:pPr lvl="1"/>
            <a:r>
              <a:rPr lang="en-US" dirty="0" smtClean="0"/>
              <a:t>final passivation step in citric acid bath (plus final rinse) to </a:t>
            </a:r>
            <a:r>
              <a:rPr lang="en-US" dirty="0" err="1" smtClean="0"/>
              <a:t>minimise</a:t>
            </a:r>
            <a:r>
              <a:rPr lang="en-US" dirty="0" smtClean="0"/>
              <a:t> oxidation.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265785-2763-754A-8849-CE20C006C6CB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1: cleaning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71248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2: anode wire quality check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 descr="20121217_122259.jp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57" t="18352" r="11262" b="31832"/>
          <a:stretch/>
        </p:blipFill>
        <p:spPr>
          <a:xfrm>
            <a:off x="5195851" y="2694240"/>
            <a:ext cx="3793026" cy="170471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9055" y="1481554"/>
            <a:ext cx="4261446" cy="1028471"/>
          </a:xfrm>
          <a:prstGeom prst="rect">
            <a:avLst/>
          </a:prstGeom>
        </p:spPr>
      </p:pic>
      <p:sp>
        <p:nvSpPr>
          <p:cNvPr id="14" name="Content Placeholder 12"/>
          <p:cNvSpPr txBox="1">
            <a:spLocks/>
          </p:cNvSpPr>
          <p:nvPr/>
        </p:nvSpPr>
        <p:spPr>
          <a:xfrm>
            <a:off x="184229" y="1416631"/>
            <a:ext cx="4684826" cy="267241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Dedicated test bench for wire </a:t>
            </a:r>
            <a:br>
              <a:rPr lang="en-US" sz="1600" dirty="0" smtClean="0"/>
            </a:br>
            <a:r>
              <a:rPr lang="en-US" sz="1600" dirty="0" smtClean="0"/>
              <a:t>quality control: 1.4 km/day can be tested.</a:t>
            </a:r>
          </a:p>
          <a:p>
            <a:r>
              <a:rPr lang="en-US" sz="1600" dirty="0" smtClean="0"/>
              <a:t>We measure the signals due to cosmic </a:t>
            </a:r>
            <a:br>
              <a:rPr lang="en-US" sz="1600" dirty="0" smtClean="0"/>
            </a:br>
            <a:r>
              <a:rPr lang="en-US" sz="1600" dirty="0" err="1" smtClean="0"/>
              <a:t>muons</a:t>
            </a:r>
            <a:r>
              <a:rPr lang="en-US" sz="1600" dirty="0" smtClean="0"/>
              <a:t> passing through the cell (trigger </a:t>
            </a:r>
            <a:br>
              <a:rPr lang="en-US" sz="1600" dirty="0" smtClean="0"/>
            </a:br>
            <a:r>
              <a:rPr lang="en-US" sz="1600" dirty="0" smtClean="0"/>
              <a:t>rate, amplitude, plasma propagation </a:t>
            </a:r>
            <a:br>
              <a:rPr lang="en-US" sz="1600" dirty="0" smtClean="0"/>
            </a:br>
            <a:r>
              <a:rPr lang="en-US" sz="1600" dirty="0" smtClean="0"/>
              <a:t>time,…).</a:t>
            </a:r>
          </a:p>
          <a:p>
            <a:r>
              <a:rPr lang="en-US" sz="1600" dirty="0" smtClean="0"/>
              <a:t>Anode and cathode signals (both ends) are read out.</a:t>
            </a:r>
          </a:p>
        </p:txBody>
      </p:sp>
      <p:pic>
        <p:nvPicPr>
          <p:cNvPr id="3" name="Picture 2" descr="dt5740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625" y="4105553"/>
            <a:ext cx="3228929" cy="2532494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341813" y="504148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We can detect </a:t>
            </a:r>
            <a:r>
              <a:rPr lang="en-US" dirty="0"/>
              <a:t>dust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and </a:t>
            </a:r>
            <a:r>
              <a:rPr lang="en-US" dirty="0">
                <a:solidFill>
                  <a:srgbClr val="000000"/>
                </a:solidFill>
              </a:rPr>
              <a:t>self-triggering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/>
            </a:r>
            <a:b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</a:br>
            <a:r>
              <a:rPr lang="en-US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points </a:t>
            </a:r>
            <a: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</a:rPr>
              <a:t>and measure their position.</a:t>
            </a: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691414" y="1654432"/>
            <a:ext cx="1144755" cy="2000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00" dirty="0" smtClean="0">
                <a:solidFill>
                  <a:srgbClr val="0000FF"/>
                </a:solidFill>
              </a:rPr>
              <a:t>Gas: He + 4% alcohol</a:t>
            </a:r>
            <a:endParaRPr lang="en-US" sz="7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212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fter-cleaning-2-swa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970" y="1437442"/>
            <a:ext cx="8942873" cy="520244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</a:t>
            </a:r>
            <a:r>
              <a:rPr lang="en-US" dirty="0" smtClean="0"/>
              <a:t>2: anode wire quality check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18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00405" y="6301245"/>
            <a:ext cx="3290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m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16710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3: cassette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997" y="1408686"/>
            <a:ext cx="5354051" cy="2199051"/>
          </a:xfrm>
        </p:spPr>
        <p:txBody>
          <a:bodyPr>
            <a:normAutofit/>
          </a:bodyPr>
          <a:lstStyle/>
          <a:p>
            <a:r>
              <a:rPr lang="en-US" dirty="0"/>
              <a:t>5</a:t>
            </a:r>
            <a:r>
              <a:rPr lang="en-US" dirty="0" smtClean="0"/>
              <a:t> cassettes/week (i.e. 90 cells per week)</a:t>
            </a:r>
            <a:r>
              <a:rPr lang="en-US" dirty="0"/>
              <a:t> </a:t>
            </a:r>
            <a:r>
              <a:rPr lang="en-US" dirty="0" smtClean="0"/>
              <a:t>have to be constructed once</a:t>
            </a:r>
            <a:br>
              <a:rPr lang="en-US" dirty="0" smtClean="0"/>
            </a:br>
            <a:r>
              <a:rPr lang="en-US" dirty="0" smtClean="0"/>
              <a:t>in production phase.</a:t>
            </a:r>
          </a:p>
          <a:p>
            <a:r>
              <a:rPr lang="en-US" dirty="0" smtClean="0"/>
              <a:t>A wiring robot has been designed </a:t>
            </a:r>
            <a:br>
              <a:rPr lang="en-US" dirty="0" smtClean="0"/>
            </a:br>
            <a:r>
              <a:rPr lang="en-US" dirty="0" smtClean="0"/>
              <a:t>in MSSL, built and </a:t>
            </a:r>
            <a:r>
              <a:rPr lang="en-US" dirty="0" err="1" smtClean="0"/>
              <a:t>optimised</a:t>
            </a:r>
            <a:r>
              <a:rPr lang="en-US" dirty="0"/>
              <a:t>/</a:t>
            </a:r>
            <a:r>
              <a:rPr lang="en-US" dirty="0" err="1" smtClean="0"/>
              <a:t>finalised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with software in Manchester.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19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9" name="Picture 5" descr="P101069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4789754" y="2208144"/>
            <a:ext cx="4854575" cy="3640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4" descr="P101069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078" y="3657053"/>
            <a:ext cx="3882694" cy="29120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53253" y="1881759"/>
            <a:ext cx="7610476" cy="4295063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Introduction to SuperNEMO.</a:t>
            </a:r>
          </a:p>
          <a:p>
            <a:r>
              <a:rPr lang="en-US" dirty="0" smtClean="0"/>
              <a:t>The Demonstrator.</a:t>
            </a:r>
          </a:p>
          <a:p>
            <a:r>
              <a:rPr lang="en-US" dirty="0" smtClean="0"/>
              <a:t>Tracker detector.</a:t>
            </a:r>
          </a:p>
          <a:p>
            <a:r>
              <a:rPr lang="en-US" dirty="0" smtClean="0"/>
              <a:t>Construction of the Tracker detector: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Cleaning </a:t>
            </a:r>
          </a:p>
          <a:p>
            <a:pPr lvl="1"/>
            <a:r>
              <a:rPr lang="en-US" dirty="0" smtClean="0"/>
              <a:t>Cell construction </a:t>
            </a:r>
          </a:p>
          <a:p>
            <a:pPr lvl="1"/>
            <a:r>
              <a:rPr lang="en-US" dirty="0" smtClean="0"/>
              <a:t>Testing</a:t>
            </a:r>
          </a:p>
          <a:p>
            <a:pPr lvl="1"/>
            <a:r>
              <a:rPr lang="en-US" dirty="0" smtClean="0"/>
              <a:t>Integration in the Tracker frame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Results from tests on the first cassette.</a:t>
            </a:r>
          </a:p>
          <a:p>
            <a:r>
              <a:rPr lang="en-US" dirty="0" smtClean="0"/>
              <a:t>Next steps.</a:t>
            </a:r>
            <a:endParaRPr lang="en-US" dirty="0"/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440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cassette construction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20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858" b="3858"/>
          <a:stretch>
            <a:fillRect/>
          </a:stretch>
        </p:blipFill>
        <p:spPr>
          <a:xfrm>
            <a:off x="333654" y="1760476"/>
            <a:ext cx="8451786" cy="4551965"/>
          </a:xfrm>
        </p:spPr>
      </p:pic>
    </p:spTree>
    <p:extLst>
      <p:ext uri="{BB962C8B-B14F-4D97-AF65-F5344CB8AC3E}">
        <p14:creationId xmlns:p14="http://schemas.microsoft.com/office/powerpoint/2010/main" val="10167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cassette construction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21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Content Placeholder 4" descr="P101069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" y="1600200"/>
            <a:ext cx="8229600" cy="4432300"/>
          </a:xfrm>
        </p:spPr>
      </p:pic>
    </p:spTree>
    <p:extLst>
      <p:ext uri="{BB962C8B-B14F-4D97-AF65-F5344CB8AC3E}">
        <p14:creationId xmlns:p14="http://schemas.microsoft.com/office/powerpoint/2010/main" val="16710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cassette construction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22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4" descr="P101069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985" y="1527401"/>
            <a:ext cx="4113756" cy="308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assette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7943" y="1678099"/>
            <a:ext cx="4483380" cy="2050720"/>
          </a:xfrm>
          <a:prstGeom prst="rect">
            <a:avLst/>
          </a:prstGeom>
        </p:spPr>
      </p:pic>
      <p:pic>
        <p:nvPicPr>
          <p:cNvPr id="10" name="Picture 5" descr="HV-StrainRelief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9593" y="3859428"/>
            <a:ext cx="2212415" cy="15699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Oval 12"/>
          <p:cNvSpPr/>
          <p:nvPr/>
        </p:nvSpPr>
        <p:spPr>
          <a:xfrm>
            <a:off x="7315854" y="2826749"/>
            <a:ext cx="712732" cy="712732"/>
          </a:xfrm>
          <a:prstGeom prst="ellipse">
            <a:avLst/>
          </a:prstGeom>
          <a:noFill/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/>
          <p:cNvCxnSpPr>
            <a:endCxn id="13" idx="3"/>
          </p:cNvCxnSpPr>
          <p:nvPr/>
        </p:nvCxnSpPr>
        <p:spPr>
          <a:xfrm flipV="1">
            <a:off x="5942907" y="3435104"/>
            <a:ext cx="1477324" cy="1089635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858154" y="4142540"/>
            <a:ext cx="2226541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Oxford U. is producing </a:t>
            </a:r>
          </a:p>
          <a:p>
            <a:r>
              <a:rPr lang="en-US" sz="1400" dirty="0" err="1" smtClean="0"/>
              <a:t>feedthroughs</a:t>
            </a:r>
            <a:r>
              <a:rPr lang="en-US" sz="1400" dirty="0" smtClean="0"/>
              <a:t> and </a:t>
            </a:r>
          </a:p>
          <a:p>
            <a:r>
              <a:rPr lang="en-US" sz="1400" dirty="0" smtClean="0"/>
              <a:t>associated connectors.</a:t>
            </a:r>
            <a:endParaRPr lang="en-US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5719923" y="1389930"/>
            <a:ext cx="159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Internal harness</a:t>
            </a:r>
            <a:endParaRPr lang="en-US" sz="1400" dirty="0"/>
          </a:p>
        </p:txBody>
      </p:sp>
      <p:pic>
        <p:nvPicPr>
          <p:cNvPr id="17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790" y="4721676"/>
            <a:ext cx="2364749" cy="1851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2366623" y="4881204"/>
            <a:ext cx="159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feedthroughs</a:t>
            </a:r>
            <a:r>
              <a:rPr lang="en-US" sz="1400" dirty="0" smtClean="0"/>
              <a:t> </a:t>
            </a:r>
            <a:endParaRPr lang="en-US" sz="1400" dirty="0"/>
          </a:p>
        </p:txBody>
      </p:sp>
      <p:pic>
        <p:nvPicPr>
          <p:cNvPr id="19" name="Picture 4" descr="H:\perry\Assembly\Internal cable harnesses\Harwin_Crimped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0827" y="5529642"/>
            <a:ext cx="2532986" cy="10434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5197532" y="5112222"/>
            <a:ext cx="159593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dirty="0" smtClean="0">
                <a:solidFill>
                  <a:srgbClr val="FFFFFF"/>
                </a:solidFill>
              </a:rPr>
              <a:t>connectors</a:t>
            </a:r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089371" y="5871976"/>
            <a:ext cx="1291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Internal wire harnesses</a:t>
            </a:r>
          </a:p>
        </p:txBody>
      </p:sp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3: cassette construction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23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4" name="Picture 3" descr="FirstCassette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2621" y="1652085"/>
            <a:ext cx="3553061" cy="473741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72159" y="2391824"/>
            <a:ext cx="361773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First (</a:t>
            </a:r>
            <a:r>
              <a:rPr lang="en-US" i="1" dirty="0" smtClean="0"/>
              <a:t>dirty</a:t>
            </a:r>
            <a:r>
              <a:rPr lang="en-US" dirty="0" smtClean="0">
                <a:solidFill>
                  <a:srgbClr val="7F7F7F"/>
                </a:solidFill>
              </a:rPr>
              <a:t>) cassette completed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at the end of April.</a:t>
            </a:r>
          </a:p>
          <a:p>
            <a:endParaRPr lang="en-US" dirty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Ready for step 4! 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0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cassette testing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4946" y="1461341"/>
            <a:ext cx="3870340" cy="5111785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en-US" sz="1800" dirty="0" smtClean="0"/>
              <a:t>Quality control criteria:</a:t>
            </a:r>
          </a:p>
          <a:p>
            <a:pPr lvl="0"/>
            <a:r>
              <a:rPr lang="en-US" sz="1800" dirty="0" smtClean="0"/>
              <a:t>No </a:t>
            </a:r>
            <a:r>
              <a:rPr lang="en-US" sz="1800" dirty="0"/>
              <a:t>self-triggering </a:t>
            </a:r>
            <a:r>
              <a:rPr lang="en-US" sz="1800" dirty="0" smtClean="0"/>
              <a:t>points.</a:t>
            </a:r>
            <a:endParaRPr lang="en-GB" sz="1800" dirty="0"/>
          </a:p>
          <a:p>
            <a:pPr lvl="0"/>
            <a:r>
              <a:rPr lang="en-US" sz="1800" dirty="0"/>
              <a:t>No plasma-blocking </a:t>
            </a:r>
            <a:r>
              <a:rPr lang="en-US" sz="1800" dirty="0" smtClean="0"/>
              <a:t>points.</a:t>
            </a:r>
            <a:endParaRPr lang="en-GB" sz="1800" dirty="0"/>
          </a:p>
          <a:p>
            <a:pPr lvl="0"/>
            <a:r>
              <a:rPr lang="en-US" sz="1800" dirty="0" smtClean="0"/>
              <a:t>Monitoring of the 18 cells:</a:t>
            </a:r>
            <a:br>
              <a:rPr lang="en-US" sz="1800" dirty="0" smtClean="0"/>
            </a:br>
            <a:endParaRPr lang="en-GB" sz="1800" dirty="0"/>
          </a:p>
          <a:p>
            <a:pPr lvl="1"/>
            <a:r>
              <a:rPr lang="en-US" sz="1600" dirty="0"/>
              <a:t>Current</a:t>
            </a:r>
            <a:endParaRPr lang="en-GB" sz="1600" dirty="0"/>
          </a:p>
          <a:p>
            <a:pPr lvl="1"/>
            <a:r>
              <a:rPr lang="en-US" sz="1600" dirty="0"/>
              <a:t>Plateau width</a:t>
            </a:r>
            <a:endParaRPr lang="en-GB" sz="1600" dirty="0"/>
          </a:p>
          <a:p>
            <a:pPr lvl="1"/>
            <a:r>
              <a:rPr lang="en-US" sz="1600" dirty="0"/>
              <a:t>Operating voltage</a:t>
            </a:r>
            <a:endParaRPr lang="en-GB" sz="1600" dirty="0"/>
          </a:p>
          <a:p>
            <a:pPr lvl="1"/>
            <a:r>
              <a:rPr lang="en-US" sz="1600" dirty="0" smtClean="0"/>
              <a:t>Cosmic rate</a:t>
            </a:r>
            <a:endParaRPr lang="en-GB" sz="1600" dirty="0"/>
          </a:p>
          <a:p>
            <a:pPr lvl="1"/>
            <a:r>
              <a:rPr lang="en-US" sz="1600" dirty="0" smtClean="0"/>
              <a:t>Anode signal amplitude</a:t>
            </a:r>
          </a:p>
          <a:p>
            <a:pPr lvl="1"/>
            <a:r>
              <a:rPr lang="en-US" sz="1600" dirty="0" smtClean="0"/>
              <a:t>Cathode signal amplitude</a:t>
            </a:r>
            <a:endParaRPr lang="en-GB" sz="1600" dirty="0"/>
          </a:p>
          <a:p>
            <a:pPr lvl="1"/>
            <a:r>
              <a:rPr lang="en-US" sz="1600" dirty="0"/>
              <a:t>Cathode efficiency</a:t>
            </a:r>
            <a:endParaRPr lang="en-GB" sz="1600" dirty="0"/>
          </a:p>
          <a:p>
            <a:pPr lvl="1"/>
            <a:r>
              <a:rPr lang="en-US" sz="1600" dirty="0"/>
              <a:t>Plasma propagation </a:t>
            </a:r>
            <a:r>
              <a:rPr lang="en-US" sz="1600" dirty="0" smtClean="0"/>
              <a:t>time </a:t>
            </a:r>
            <a:endParaRPr lang="en-GB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24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4" name="Picture 3" descr="Monitorin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285" y="1387367"/>
            <a:ext cx="4981823" cy="3014081"/>
          </a:xfrm>
          <a:prstGeom prst="rect">
            <a:avLst/>
          </a:prstGeom>
        </p:spPr>
      </p:pic>
      <p:pic>
        <p:nvPicPr>
          <p:cNvPr id="5" name="Picture 4" descr="Plateau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0796" y="4401448"/>
            <a:ext cx="3213423" cy="2309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550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4: cassette testing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25</a:t>
            </a:fld>
            <a:endParaRPr lang="en-US"/>
          </a:p>
        </p:txBody>
      </p:sp>
      <p:pic>
        <p:nvPicPr>
          <p:cNvPr id="7" name="Picture 6" descr="Cell1a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22" y="1439438"/>
            <a:ext cx="6520324" cy="2496562"/>
          </a:xfrm>
          <a:prstGeom prst="rect">
            <a:avLst/>
          </a:prstGeom>
        </p:spPr>
      </p:pic>
      <p:pic>
        <p:nvPicPr>
          <p:cNvPr id="8" name="Picture 7" descr="Cell1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0013" y="4191397"/>
            <a:ext cx="6684933" cy="2377678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8473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Step 5: transport to MSSL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26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5" name="Picture 4" descr="1 Van arrives at MSS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980" y="1595233"/>
            <a:ext cx="3338946" cy="2504210"/>
          </a:xfrm>
          <a:prstGeom prst="rect">
            <a:avLst/>
          </a:prstGeom>
        </p:spPr>
      </p:pic>
      <p:pic>
        <p:nvPicPr>
          <p:cNvPr id="7" name="Picture 6" descr="3 Unloading the container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5674" y="1595234"/>
            <a:ext cx="3338946" cy="2504210"/>
          </a:xfrm>
          <a:prstGeom prst="rect">
            <a:avLst/>
          </a:prstGeom>
        </p:spPr>
      </p:pic>
      <p:pic>
        <p:nvPicPr>
          <p:cNvPr id="8" name="Picture 7" descr="5 Removing the cell cassett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366" y="4275141"/>
            <a:ext cx="2828437" cy="21213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596882" y="4411166"/>
            <a:ext cx="4282279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F7F7F"/>
                </a:solidFill>
              </a:rPr>
              <a:t>first (dirty) cassette delivered to MSSL</a:t>
            </a:r>
            <a:br>
              <a:rPr lang="en-US" dirty="0" smtClean="0">
                <a:solidFill>
                  <a:srgbClr val="7F7F7F"/>
                </a:solidFill>
              </a:rPr>
            </a:br>
            <a:r>
              <a:rPr lang="en-US" dirty="0" smtClean="0">
                <a:solidFill>
                  <a:srgbClr val="7F7F7F"/>
                </a:solidFill>
              </a:rPr>
              <a:t>for installation test onto the C-frame.</a:t>
            </a:r>
          </a:p>
          <a:p>
            <a:endParaRPr lang="en-US" dirty="0">
              <a:solidFill>
                <a:srgbClr val="7F7F7F"/>
              </a:solidFill>
            </a:endParaRPr>
          </a:p>
          <a:p>
            <a:r>
              <a:rPr lang="en-US" dirty="0" smtClean="0">
                <a:solidFill>
                  <a:srgbClr val="7F7F7F"/>
                </a:solidFill>
              </a:rPr>
              <a:t>we aim for 5 cassettes/week:</a:t>
            </a:r>
            <a:br>
              <a:rPr lang="en-US" dirty="0" smtClean="0">
                <a:solidFill>
                  <a:srgbClr val="7F7F7F"/>
                </a:solidFill>
              </a:rPr>
            </a:br>
            <a:r>
              <a:rPr lang="en-US" dirty="0" smtClean="0">
                <a:solidFill>
                  <a:srgbClr val="7F7F7F"/>
                </a:solidFill>
              </a:rPr>
              <a:t>C0 (1/4 of the Demonstrator) ready</a:t>
            </a:r>
          </a:p>
          <a:p>
            <a:r>
              <a:rPr lang="en-US" dirty="0" smtClean="0">
                <a:solidFill>
                  <a:srgbClr val="7F7F7F"/>
                </a:solidFill>
              </a:rPr>
              <a:t>in ~6 weeks.</a:t>
            </a:r>
            <a:endParaRPr 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Step 5: Tracker integration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27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6" descr="DSC_415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07549" y="1777679"/>
            <a:ext cx="3182345" cy="4791396"/>
          </a:xfrm>
          <a:prstGeom prst="rect">
            <a:avLst/>
          </a:prstGeom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957" y="3322637"/>
            <a:ext cx="4327525" cy="3246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02909" y="1536549"/>
            <a:ext cx="5108459" cy="1681317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C0 (1</a:t>
            </a:r>
            <a:r>
              <a:rPr lang="en-US" baseline="30000" dirty="0" smtClean="0"/>
              <a:t>st</a:t>
            </a:r>
            <a:r>
              <a:rPr lang="en-US" dirty="0" smtClean="0"/>
              <a:t> quarter of the Tracker frame)</a:t>
            </a:r>
            <a:br>
              <a:rPr lang="en-US" dirty="0" smtClean="0"/>
            </a:br>
            <a:r>
              <a:rPr lang="en-US" dirty="0" smtClean="0"/>
              <a:t>has been completed.</a:t>
            </a:r>
          </a:p>
          <a:p>
            <a:r>
              <a:rPr lang="en-US" dirty="0" smtClean="0"/>
              <a:t>All </a:t>
            </a:r>
            <a:r>
              <a:rPr lang="en-US" dirty="0"/>
              <a:t>o</a:t>
            </a:r>
            <a:r>
              <a:rPr lang="en-US" dirty="0" smtClean="0"/>
              <a:t>ptical </a:t>
            </a:r>
            <a:r>
              <a:rPr lang="en-US" dirty="0"/>
              <a:t>m</a:t>
            </a:r>
            <a:r>
              <a:rPr lang="en-US" dirty="0" smtClean="0"/>
              <a:t>odules installed.</a:t>
            </a:r>
          </a:p>
          <a:p>
            <a:r>
              <a:rPr lang="en-US" dirty="0" smtClean="0"/>
              <a:t>Being tested for radon emanation.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7607413" y="5939871"/>
            <a:ext cx="1039655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Plastic 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scintillator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4" name="Straight Arrow Connector 13"/>
          <p:cNvCxnSpPr>
            <a:stCxn id="4" idx="0"/>
          </p:cNvCxnSpPr>
          <p:nvPr/>
        </p:nvCxnSpPr>
        <p:spPr>
          <a:xfrm flipH="1" flipV="1">
            <a:off x="7447128" y="5424755"/>
            <a:ext cx="680113" cy="51511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7934527" y="3984014"/>
            <a:ext cx="690226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Light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guide</a:t>
            </a:r>
            <a:endParaRPr lang="en-US" sz="1400" dirty="0">
              <a:solidFill>
                <a:schemeClr val="bg1"/>
              </a:solidFill>
            </a:endParaRPr>
          </a:p>
        </p:txBody>
      </p:sp>
      <p:cxnSp>
        <p:nvCxnSpPr>
          <p:cNvPr id="16" name="Straight Arrow Connector 15"/>
          <p:cNvCxnSpPr>
            <a:stCxn id="15" idx="1"/>
          </p:cNvCxnSpPr>
          <p:nvPr/>
        </p:nvCxnSpPr>
        <p:spPr>
          <a:xfrm flipH="1">
            <a:off x="7163545" y="4245624"/>
            <a:ext cx="770982" cy="106509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5925308" y="1937402"/>
            <a:ext cx="532342" cy="307777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PMT</a:t>
            </a:r>
          </a:p>
        </p:txBody>
      </p:sp>
      <p:cxnSp>
        <p:nvCxnSpPr>
          <p:cNvPr id="20" name="Straight Arrow Connector 19"/>
          <p:cNvCxnSpPr>
            <a:stCxn id="19" idx="2"/>
          </p:cNvCxnSpPr>
          <p:nvPr/>
        </p:nvCxnSpPr>
        <p:spPr>
          <a:xfrm>
            <a:off x="6191479" y="2245179"/>
            <a:ext cx="762461" cy="107745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" name="Picture 2" descr="msslshadow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4213" y="1902166"/>
            <a:ext cx="578948" cy="91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7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5: Tracker </a:t>
            </a:r>
            <a:r>
              <a:rPr lang="en-US" dirty="0" smtClean="0"/>
              <a:t>integration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28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75" y="1471780"/>
            <a:ext cx="4329113" cy="324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782" y="3490870"/>
            <a:ext cx="4165031" cy="31233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93304" y="4887758"/>
            <a:ext cx="5108459" cy="1681317"/>
          </a:xfrm>
        </p:spPr>
        <p:txBody>
          <a:bodyPr>
            <a:normAutofit/>
          </a:bodyPr>
          <a:lstStyle/>
          <a:p>
            <a:r>
              <a:rPr lang="en-US" dirty="0" smtClean="0"/>
              <a:t>Ready to try installing a Tracker cassette.</a:t>
            </a:r>
          </a:p>
        </p:txBody>
      </p:sp>
      <p:pic>
        <p:nvPicPr>
          <p:cNvPr id="1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4177" y="1406604"/>
            <a:ext cx="2720373" cy="20842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H="1">
            <a:off x="3144069" y="2428811"/>
            <a:ext cx="3181058" cy="8013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325127" y="2428811"/>
            <a:ext cx="184945" cy="22909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18" descr="msslshadow2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3190" y="1534872"/>
            <a:ext cx="578948" cy="91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0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Radon concentration 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3302" y="1376271"/>
            <a:ext cx="4442656" cy="5269054"/>
          </a:xfrm>
        </p:spPr>
        <p:txBody>
          <a:bodyPr>
            <a:noAutofit/>
          </a:bodyPr>
          <a:lstStyle/>
          <a:p>
            <a:r>
              <a:rPr lang="en-US" sz="1600" dirty="0" smtClean="0"/>
              <a:t>Radon concentration in the Tracker is required to be </a:t>
            </a:r>
            <a:r>
              <a:rPr lang="en-US" sz="1600" dirty="0"/>
              <a:t>&lt;</a:t>
            </a:r>
            <a:r>
              <a:rPr lang="en-US" sz="1600" dirty="0" smtClean="0"/>
              <a:t> 0.15 </a:t>
            </a:r>
            <a:r>
              <a:rPr lang="en-US" sz="1600" dirty="0" err="1" smtClean="0"/>
              <a:t>mBq</a:t>
            </a:r>
            <a:r>
              <a:rPr lang="en-US" sz="1600" dirty="0" smtClean="0"/>
              <a:t>/m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Radon is able </a:t>
            </a:r>
            <a:r>
              <a:rPr lang="en-US" sz="1600" dirty="0"/>
              <a:t>to </a:t>
            </a:r>
            <a:r>
              <a:rPr lang="en-US" sz="1600" dirty="0" smtClean="0"/>
              <a:t>diffuse through solids and may diffuse through </a:t>
            </a:r>
            <a:r>
              <a:rPr lang="en-US" sz="1600" dirty="0"/>
              <a:t>gas seals and into the detector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Monitoring during construction!</a:t>
            </a:r>
          </a:p>
          <a:p>
            <a:r>
              <a:rPr lang="en-US" sz="1600" dirty="0"/>
              <a:t>Gas from </a:t>
            </a:r>
            <a:r>
              <a:rPr lang="en-US" sz="1600" dirty="0" smtClean="0"/>
              <a:t>tracker pumped </a:t>
            </a:r>
            <a:r>
              <a:rPr lang="en-US" sz="1600" dirty="0"/>
              <a:t>through a </a:t>
            </a:r>
            <a:r>
              <a:rPr lang="en-US" sz="1600" dirty="0" smtClean="0"/>
              <a:t>carbon </a:t>
            </a:r>
            <a:r>
              <a:rPr lang="en-US" sz="1600" dirty="0"/>
              <a:t>trap and the radon </a:t>
            </a:r>
            <a:r>
              <a:rPr lang="en-US" sz="1600" dirty="0" smtClean="0"/>
              <a:t>in the </a:t>
            </a:r>
            <a:r>
              <a:rPr lang="en-US" sz="1600" dirty="0"/>
              <a:t>gas is </a:t>
            </a:r>
            <a:r>
              <a:rPr lang="en-US" sz="1600" dirty="0" smtClean="0"/>
              <a:t>absorbed</a:t>
            </a:r>
            <a:r>
              <a:rPr lang="en-US" sz="1600" dirty="0" smtClean="0"/>
              <a:t>.</a:t>
            </a:r>
          </a:p>
          <a:p>
            <a:r>
              <a:rPr lang="en-US" sz="1600" dirty="0"/>
              <a:t>The </a:t>
            </a:r>
            <a:r>
              <a:rPr lang="en-US" sz="1600" dirty="0" smtClean="0"/>
              <a:t>trap is </a:t>
            </a:r>
            <a:r>
              <a:rPr lang="en-US" sz="1600" dirty="0"/>
              <a:t>heated and </a:t>
            </a:r>
            <a:r>
              <a:rPr lang="en-US" sz="1600" dirty="0" smtClean="0"/>
              <a:t>radon pushed </a:t>
            </a:r>
            <a:r>
              <a:rPr lang="en-US" sz="1600" dirty="0"/>
              <a:t>into </a:t>
            </a:r>
            <a:r>
              <a:rPr lang="en-US" sz="1600" dirty="0" smtClean="0"/>
              <a:t>detector </a:t>
            </a:r>
            <a:r>
              <a:rPr lang="en-US" sz="1600" dirty="0"/>
              <a:t>via helium purge</a:t>
            </a:r>
            <a:r>
              <a:rPr lang="en-US" sz="1600" dirty="0" smtClean="0"/>
              <a:t>.</a:t>
            </a:r>
          </a:p>
          <a:p>
            <a:r>
              <a:rPr lang="en-US" sz="1600" dirty="0" smtClean="0"/>
              <a:t>Radon progenies collected </a:t>
            </a:r>
            <a:r>
              <a:rPr lang="en-US" sz="1600" dirty="0" smtClean="0"/>
              <a:t>on a </a:t>
            </a:r>
            <a:r>
              <a:rPr lang="en-US" sz="1600" dirty="0" smtClean="0"/>
              <a:t>PIN diode and identified by energy deposit.</a:t>
            </a:r>
          </a:p>
          <a:p>
            <a:r>
              <a:rPr lang="en-US" sz="1600" dirty="0" smtClean="0"/>
              <a:t>Sensitivity of ~0.05 </a:t>
            </a:r>
            <a:r>
              <a:rPr lang="en-US" sz="1600" dirty="0" err="1" smtClean="0"/>
              <a:t>mBq</a:t>
            </a:r>
            <a:r>
              <a:rPr lang="en-US" sz="1600" dirty="0" smtClean="0"/>
              <a:t>/m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for a 3.8 m</a:t>
            </a:r>
            <a:r>
              <a:rPr lang="en-US" sz="1600" baseline="30000" dirty="0" smtClean="0"/>
              <a:t>3</a:t>
            </a:r>
            <a:r>
              <a:rPr lang="en-US" sz="1600" dirty="0" smtClean="0"/>
              <a:t> sub-module achievable.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29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90"/>
          <a:stretch>
            <a:fillRect/>
          </a:stretch>
        </p:blipFill>
        <p:spPr bwMode="auto">
          <a:xfrm>
            <a:off x="4833234" y="1561207"/>
            <a:ext cx="4183933" cy="2801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097179" y="1599022"/>
            <a:ext cx="917539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Vacuum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pump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04464" y="2122242"/>
            <a:ext cx="565187" cy="173880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261311" y="1583991"/>
            <a:ext cx="856788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Carbon </a:t>
            </a:r>
            <a:br>
              <a:rPr lang="en-US" sz="1400" dirty="0" smtClean="0">
                <a:solidFill>
                  <a:schemeClr val="bg1"/>
                </a:solidFill>
              </a:rPr>
            </a:br>
            <a:r>
              <a:rPr lang="en-US" sz="1400" dirty="0" smtClean="0">
                <a:solidFill>
                  <a:schemeClr val="bg1"/>
                </a:solidFill>
              </a:rPr>
              <a:t>trap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6482039" y="2062388"/>
            <a:ext cx="207666" cy="1267986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679289" y="1608649"/>
            <a:ext cx="954107" cy="523220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Radon</a:t>
            </a:r>
          </a:p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detector</a:t>
            </a:r>
          </a:p>
        </p:txBody>
      </p:sp>
      <p:cxnSp>
        <p:nvCxnSpPr>
          <p:cNvPr id="17" name="Straight Arrow Connector 16"/>
          <p:cNvCxnSpPr>
            <a:stCxn id="16" idx="2"/>
          </p:cNvCxnSpPr>
          <p:nvPr/>
        </p:nvCxnSpPr>
        <p:spPr>
          <a:xfrm flipH="1">
            <a:off x="7964975" y="2131869"/>
            <a:ext cx="191368" cy="1603815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Progenie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64" y="4441384"/>
            <a:ext cx="3131368" cy="2203941"/>
          </a:xfrm>
          <a:prstGeom prst="rect">
            <a:avLst/>
          </a:prstGeom>
        </p:spPr>
      </p:pic>
      <p:pic>
        <p:nvPicPr>
          <p:cNvPr id="18" name="Picture 17" descr="msslshadow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420" y="5440586"/>
            <a:ext cx="578948" cy="918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SuperNEMO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5525" y="1610523"/>
            <a:ext cx="7610476" cy="3028551"/>
          </a:xfrm>
        </p:spPr>
        <p:txBody>
          <a:bodyPr>
            <a:normAutofit/>
          </a:bodyPr>
          <a:lstStyle/>
          <a:p>
            <a:r>
              <a:rPr lang="en-US" dirty="0" smtClean="0"/>
              <a:t>SuperNEMO is the successor of NEMO3, which ran in the LSM laboratory (</a:t>
            </a:r>
            <a:r>
              <a:rPr lang="en-US" dirty="0" err="1" smtClean="0"/>
              <a:t>Modane</a:t>
            </a:r>
            <a:r>
              <a:rPr lang="en-US" dirty="0" smtClean="0"/>
              <a:t>) in 2003-2011. </a:t>
            </a:r>
          </a:p>
          <a:p>
            <a:r>
              <a:rPr lang="en-US" dirty="0" smtClean="0"/>
              <a:t>The installation will begin in 2014 and first data are expected in 2015.</a:t>
            </a:r>
          </a:p>
          <a:p>
            <a:r>
              <a:rPr lang="en-US" dirty="0" smtClean="0"/>
              <a:t>International collaboration (10 countries, ~150 people).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4" name="Picture 3" descr="Modane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956" y="4185242"/>
            <a:ext cx="3281255" cy="2246448"/>
          </a:xfrm>
          <a:prstGeom prst="rect">
            <a:avLst/>
          </a:prstGeom>
        </p:spPr>
      </p:pic>
      <p:pic>
        <p:nvPicPr>
          <p:cNvPr id="5" name="Picture 4" descr="SuperNemo_Ma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4530" y="4102603"/>
            <a:ext cx="5309469" cy="2329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273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239" y="1400930"/>
            <a:ext cx="7610476" cy="3028551"/>
          </a:xfrm>
        </p:spPr>
        <p:txBody>
          <a:bodyPr>
            <a:noAutofit/>
          </a:bodyPr>
          <a:lstStyle/>
          <a:p>
            <a:r>
              <a:rPr lang="en-US" sz="1800" dirty="0" err="1" smtClean="0"/>
              <a:t>SuperNEMO</a:t>
            </a:r>
            <a:r>
              <a:rPr lang="en-US" sz="1800" dirty="0" smtClean="0"/>
              <a:t> Tracker R&amp;D phase is now concluded and all the objectives have been reached.</a:t>
            </a:r>
          </a:p>
          <a:p>
            <a:r>
              <a:rPr lang="en-US" sz="1800" dirty="0" smtClean="0"/>
              <a:t>We are now entering the construction phase of the first </a:t>
            </a:r>
            <a:r>
              <a:rPr lang="en-US" sz="1800" dirty="0" err="1" smtClean="0"/>
              <a:t>SuperNEMO</a:t>
            </a:r>
            <a:r>
              <a:rPr lang="en-US" sz="1800" dirty="0" smtClean="0"/>
              <a:t> module (The Demonstrator).</a:t>
            </a:r>
          </a:p>
          <a:p>
            <a:r>
              <a:rPr lang="en-US" sz="1800" dirty="0" smtClean="0"/>
              <a:t>UK is responsible for the construction of the Tracker detector.</a:t>
            </a:r>
          </a:p>
          <a:p>
            <a:r>
              <a:rPr lang="en-US" sz="1800" dirty="0" smtClean="0"/>
              <a:t>Results from the first 18 cells built are very promising.</a:t>
            </a:r>
          </a:p>
          <a:p>
            <a:r>
              <a:rPr lang="en-US" sz="1800" dirty="0" smtClean="0"/>
              <a:t>The Tracker frame has been completed and all optical modules installed.</a:t>
            </a:r>
            <a:endParaRPr 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30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15239" y="5030228"/>
            <a:ext cx="7610476" cy="1553452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Clr>
                <a:schemeClr val="accent1"/>
              </a:buClr>
              <a:buFont typeface="Wingdings 2" pitchFamily="18" charset="2"/>
              <a:buChar char="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350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-336550" algn="l" defTabSz="914400" rtl="0" eaLnBrk="1" latinLnBrk="0" hangingPunct="1">
              <a:spcBef>
                <a:spcPts val="6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720850" indent="-349250" algn="l" defTabSz="914400" rtl="0" eaLnBrk="1" latinLnBrk="0" hangingPunct="1">
              <a:spcBef>
                <a:spcPts val="600"/>
              </a:spcBef>
              <a:buClr>
                <a:schemeClr val="accent1"/>
              </a:buClr>
              <a:buFont typeface="Wingdings 2" pitchFamily="18" charset="2"/>
              <a:buChar char="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055813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398713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743200" indent="-344488" algn="l" defTabSz="914400" rtl="0" eaLnBrk="1" latinLnBrk="0" hangingPunct="1">
              <a:spcBef>
                <a:spcPct val="20000"/>
              </a:spcBef>
              <a:buClr>
                <a:schemeClr val="accent1">
                  <a:lumMod val="50000"/>
                </a:schemeClr>
              </a:buClr>
              <a:buFont typeface="Wingdings 2" pitchFamily="18" charset="2"/>
              <a:buChar char=""/>
              <a:defRPr lang="en-US" sz="1800" kern="1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087688" indent="-344488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Wingdings 2" pitchFamily="18" charset="2"/>
              <a:buChar char=""/>
              <a:defRPr lang="en-US" sz="1800" kern="1200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100" dirty="0" smtClean="0"/>
              <a:t>Next:</a:t>
            </a:r>
          </a:p>
          <a:p>
            <a:r>
              <a:rPr lang="en-US" sz="2100" dirty="0" smtClean="0"/>
              <a:t>Start mass production of cells in a proper clean environment.</a:t>
            </a:r>
          </a:p>
          <a:p>
            <a:r>
              <a:rPr lang="en-US" sz="2100" dirty="0" smtClean="0"/>
              <a:t>Start assembling the Tracker and measuring the emanation of radon.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733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 for listening!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31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6" descr="NEMO3-SuperNEMO_Mar-2013_4 (1)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278" y="1479479"/>
            <a:ext cx="8239648" cy="508959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108015" y="1615096"/>
            <a:ext cx="350027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Collaboration meeting in Prague, </a:t>
            </a:r>
          </a:p>
          <a:p>
            <a:pPr algn="r"/>
            <a:r>
              <a:rPr lang="en-US" sz="1600" dirty="0" smtClean="0">
                <a:solidFill>
                  <a:schemeClr val="bg1"/>
                </a:solidFill>
              </a:rPr>
              <a:t>03/2013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10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3933" y="3981596"/>
            <a:ext cx="3377164" cy="2587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32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49237" y="1412784"/>
            <a:ext cx="2175956" cy="230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2360" y="1474429"/>
            <a:ext cx="1779554" cy="23084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3763" y="3879579"/>
            <a:ext cx="3509339" cy="26894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849" y="1487190"/>
            <a:ext cx="7610476" cy="2840285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/>
              <a:t>F</a:t>
            </a:r>
            <a:r>
              <a:rPr lang="en-US" dirty="0" smtClean="0"/>
              <a:t>ront-</a:t>
            </a:r>
            <a:r>
              <a:rPr lang="en-US" b="1" dirty="0" smtClean="0"/>
              <a:t>E</a:t>
            </a:r>
            <a:r>
              <a:rPr lang="en-US" dirty="0" smtClean="0"/>
              <a:t>nd </a:t>
            </a:r>
            <a:r>
              <a:rPr lang="en-US" b="1" dirty="0" smtClean="0"/>
              <a:t>A</a:t>
            </a:r>
            <a:r>
              <a:rPr lang="en-US" dirty="0" smtClean="0"/>
              <a:t>sics for </a:t>
            </a:r>
            <a:r>
              <a:rPr lang="en-US" b="1" dirty="0" err="1" smtClean="0"/>
              <a:t>S</a:t>
            </a:r>
            <a:r>
              <a:rPr lang="en-US" dirty="0" err="1" smtClean="0"/>
              <a:t>upernemo</a:t>
            </a:r>
            <a:r>
              <a:rPr lang="en-US" dirty="0" smtClean="0"/>
              <a:t> </a:t>
            </a:r>
            <a:r>
              <a:rPr lang="en-US" b="1" dirty="0" smtClean="0"/>
              <a:t>T</a:t>
            </a:r>
            <a:r>
              <a:rPr lang="en-US" dirty="0" smtClean="0"/>
              <a:t>racker</a:t>
            </a:r>
          </a:p>
          <a:p>
            <a:r>
              <a:rPr lang="en-US" dirty="0"/>
              <a:t>technology 0.35 </a:t>
            </a:r>
            <a:r>
              <a:rPr lang="en-US" dirty="0" smtClean="0">
                <a:latin typeface="Symbol" charset="2"/>
                <a:cs typeface="Symbol" charset="2"/>
              </a:rPr>
              <a:t>m</a:t>
            </a:r>
            <a:r>
              <a:rPr lang="en-US" dirty="0" smtClean="0"/>
              <a:t>m CMOS</a:t>
            </a:r>
          </a:p>
          <a:p>
            <a:r>
              <a:rPr lang="en-US" dirty="0"/>
              <a:t>time resolution 12.5 ns, 48 bits </a:t>
            </a:r>
            <a:r>
              <a:rPr lang="en-US" dirty="0" smtClean="0"/>
              <a:t>counter</a:t>
            </a:r>
          </a:p>
          <a:p>
            <a:r>
              <a:rPr lang="en-US" dirty="0"/>
              <a:t>54 channels (18 anodic, 27 </a:t>
            </a:r>
            <a:r>
              <a:rPr lang="en-US" dirty="0" err="1"/>
              <a:t>cathodic</a:t>
            </a:r>
            <a:r>
              <a:rPr lang="en-US" dirty="0"/>
              <a:t>, 9 generic</a:t>
            </a:r>
            <a:r>
              <a:rPr lang="en-US" dirty="0" smtClean="0"/>
              <a:t>)</a:t>
            </a:r>
          </a:p>
          <a:p>
            <a:r>
              <a:rPr lang="en-US" dirty="0" smtClean="0"/>
              <a:t>test performed </a:t>
            </a:r>
            <a:r>
              <a:rPr lang="en-US" dirty="0"/>
              <a:t>by </a:t>
            </a:r>
            <a:r>
              <a:rPr lang="en-US" dirty="0" smtClean="0"/>
              <a:t>Manu </a:t>
            </a:r>
            <a:r>
              <a:rPr lang="en-US" dirty="0" err="1" smtClean="0"/>
              <a:t>Chauveaux</a:t>
            </a:r>
            <a:r>
              <a:rPr lang="en-US" dirty="0" smtClean="0"/>
              <a:t> (MCR), </a:t>
            </a:r>
            <a:br>
              <a:rPr lang="en-US" dirty="0" smtClean="0"/>
            </a:br>
            <a:r>
              <a:rPr lang="en-US" dirty="0" err="1" smtClean="0"/>
              <a:t>Sébastien</a:t>
            </a:r>
            <a:r>
              <a:rPr lang="en-US" dirty="0" smtClean="0"/>
              <a:t> </a:t>
            </a:r>
            <a:r>
              <a:rPr lang="en-US" dirty="0" err="1" smtClean="0"/>
              <a:t>Drouet</a:t>
            </a:r>
            <a:r>
              <a:rPr lang="en-US" dirty="0" smtClean="0"/>
              <a:t> and </a:t>
            </a:r>
            <a:r>
              <a:rPr lang="en-US" dirty="0"/>
              <a:t>L</a:t>
            </a:r>
            <a:r>
              <a:rPr lang="en-US" dirty="0" smtClean="0"/>
              <a:t>aurent </a:t>
            </a:r>
            <a:r>
              <a:rPr lang="en-US" dirty="0" err="1" smtClean="0"/>
              <a:t>Leterrier</a:t>
            </a:r>
            <a:r>
              <a:rPr lang="en-US" dirty="0" smtClean="0"/>
              <a:t> (LPC)</a:t>
            </a:r>
            <a:endParaRPr lang="en-US" dirty="0"/>
          </a:p>
          <a:p>
            <a:endParaRPr lang="en-US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33</a:t>
            </a:fld>
            <a:endParaRPr lang="en-US"/>
          </a:p>
        </p:txBody>
      </p:sp>
      <p:pic>
        <p:nvPicPr>
          <p:cNvPr id="4" name="Picture 3" descr="feast_chip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690" y="1470117"/>
            <a:ext cx="1617211" cy="2154606"/>
          </a:xfrm>
          <a:prstGeom prst="rect">
            <a:avLst/>
          </a:prstGeom>
        </p:spPr>
      </p:pic>
      <p:pic>
        <p:nvPicPr>
          <p:cNvPr id="5" name="Picture 4" descr="photo_seb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2049" y="4310493"/>
            <a:ext cx="3248640" cy="2160000"/>
          </a:xfrm>
          <a:prstGeom prst="rect">
            <a:avLst/>
          </a:prstGeom>
        </p:spPr>
      </p:pic>
      <p:pic>
        <p:nvPicPr>
          <p:cNvPr id="7" name="Picture 6" descr="photo_test_bench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01" y="4327475"/>
            <a:ext cx="3225753" cy="2145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26592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Analog signal from FEAST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34</a:t>
            </a:fld>
            <a:endParaRPr lang="en-US"/>
          </a:p>
        </p:txBody>
      </p:sp>
      <p:pic>
        <p:nvPicPr>
          <p:cNvPr id="4" name="Picture 3" descr="feast_signals_ori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351140"/>
            <a:ext cx="4639514" cy="2699996"/>
          </a:xfrm>
          <a:prstGeom prst="rect">
            <a:avLst/>
          </a:prstGeom>
        </p:spPr>
      </p:pic>
      <p:pic>
        <p:nvPicPr>
          <p:cNvPr id="5" name="Picture 4" descr="feast_signals_lege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481" y="1368518"/>
            <a:ext cx="4639519" cy="2700000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157316" y="4228843"/>
            <a:ext cx="5921217" cy="2343128"/>
          </a:xfrm>
        </p:spPr>
        <p:txBody>
          <a:bodyPr>
            <a:normAutofit/>
          </a:bodyPr>
          <a:lstStyle/>
          <a:p>
            <a:r>
              <a:rPr lang="en-US" sz="1600" dirty="0" smtClean="0"/>
              <a:t>Analog signals </a:t>
            </a:r>
            <a:r>
              <a:rPr lang="en-US" sz="1600" dirty="0"/>
              <a:t>from FEAST, using </a:t>
            </a:r>
            <a:r>
              <a:rPr lang="en-US" sz="1600" dirty="0" smtClean="0"/>
              <a:t>cell01 </a:t>
            </a:r>
            <a:r>
              <a:rPr lang="en-US" sz="1600" dirty="0"/>
              <a:t>@ </a:t>
            </a:r>
            <a:r>
              <a:rPr lang="en-US" sz="1600" dirty="0" smtClean="0"/>
              <a:t>1750 V </a:t>
            </a:r>
          </a:p>
          <a:p>
            <a:r>
              <a:rPr lang="en-US" sz="1600" dirty="0" smtClean="0"/>
              <a:t>3 </a:t>
            </a:r>
            <a:r>
              <a:rPr lang="en-US" sz="1600" dirty="0"/>
              <a:t>configurable thresholds : VLN, VHN and VHP</a:t>
            </a:r>
          </a:p>
          <a:p>
            <a:r>
              <a:rPr lang="en-US" sz="1600" dirty="0"/>
              <a:t>5 registers : 1 start (R0) + 4 stop (R1 to R4</a:t>
            </a:r>
            <a:r>
              <a:rPr lang="en-US" sz="1600" dirty="0" smtClean="0"/>
              <a:t>)</a:t>
            </a:r>
          </a:p>
          <a:p>
            <a:r>
              <a:rPr lang="en-US" sz="1600" dirty="0" smtClean="0"/>
              <a:t>t(R1) ≈ t(R3) and </a:t>
            </a:r>
            <a:r>
              <a:rPr lang="en-US" sz="1600" dirty="0"/>
              <a:t>t(</a:t>
            </a:r>
            <a:r>
              <a:rPr lang="en-US" sz="1600" dirty="0" smtClean="0"/>
              <a:t>R2) </a:t>
            </a:r>
            <a:r>
              <a:rPr lang="en-US" sz="1600" dirty="0"/>
              <a:t>≈ t(</a:t>
            </a:r>
            <a:r>
              <a:rPr lang="en-US" sz="1600" dirty="0" smtClean="0"/>
              <a:t>R4) </a:t>
            </a:r>
          </a:p>
          <a:p>
            <a:r>
              <a:rPr lang="en-US" sz="1600" dirty="0"/>
              <a:t>t(R1) </a:t>
            </a:r>
            <a:r>
              <a:rPr lang="en-US" sz="1600" dirty="0" smtClean="0"/>
              <a:t>+ </a:t>
            </a:r>
            <a:r>
              <a:rPr lang="en-US" sz="1600" dirty="0"/>
              <a:t>t(</a:t>
            </a:r>
            <a:r>
              <a:rPr lang="en-US" sz="1600" dirty="0" smtClean="0"/>
              <a:t>R2) ≈ t</a:t>
            </a:r>
            <a:r>
              <a:rPr lang="en-US" sz="1600" dirty="0"/>
              <a:t>(</a:t>
            </a:r>
            <a:r>
              <a:rPr lang="en-US" sz="1600" dirty="0" smtClean="0"/>
              <a:t>R3) + t</a:t>
            </a:r>
            <a:r>
              <a:rPr lang="en-US" sz="1600" dirty="0"/>
              <a:t>(R4) </a:t>
            </a:r>
            <a:r>
              <a:rPr lang="en-US" sz="1600" dirty="0" smtClean="0"/>
              <a:t>≈ 50 </a:t>
            </a:r>
            <a:r>
              <a:rPr lang="en-US" sz="1600" dirty="0" err="1" smtClean="0">
                <a:latin typeface="Symbol" charset="2"/>
                <a:cs typeface="Symbol" charset="2"/>
              </a:rPr>
              <a:t>m</a:t>
            </a:r>
            <a:r>
              <a:rPr lang="en-US" sz="1600" dirty="0" err="1" smtClean="0"/>
              <a:t>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57289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FEAST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35</a:t>
            </a:fld>
            <a:endParaRPr lang="en-US"/>
          </a:p>
        </p:txBody>
      </p:sp>
      <p:pic>
        <p:nvPicPr>
          <p:cNvPr id="4" name="Picture 3" descr="t1t2_delay_lege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53" y="1478355"/>
            <a:ext cx="4515798" cy="2628000"/>
          </a:xfrm>
          <a:prstGeom prst="rect">
            <a:avLst/>
          </a:prstGeom>
        </p:spPr>
      </p:pic>
      <p:pic>
        <p:nvPicPr>
          <p:cNvPr id="5" name="Picture 4" descr="t3t4_delay_legen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6083" y="1462958"/>
            <a:ext cx="4515797" cy="2628000"/>
          </a:xfrm>
          <a:prstGeom prst="rect">
            <a:avLst/>
          </a:prstGeom>
        </p:spPr>
      </p:pic>
      <p:pic>
        <p:nvPicPr>
          <p:cNvPr id="8" name="Picture 7" descr="t1_delay_legen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7990"/>
            <a:ext cx="4515771" cy="2627980"/>
          </a:xfrm>
          <a:prstGeom prst="rect">
            <a:avLst/>
          </a:prstGeom>
        </p:spPr>
      </p:pic>
      <p:pic>
        <p:nvPicPr>
          <p:cNvPr id="9" name="Picture 8" descr="t3_delay_legend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8201" y="4054958"/>
            <a:ext cx="4515799" cy="26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60177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 from FEAST test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36</a:t>
            </a:fld>
            <a:endParaRPr lang="en-US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49481131"/>
              </p:ext>
            </p:extLst>
          </p:nvPr>
        </p:nvGraphicFramePr>
        <p:xfrm>
          <a:off x="110970" y="2103208"/>
          <a:ext cx="5697335" cy="3015165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538678"/>
                <a:gridCol w="1530183"/>
                <a:gridCol w="628474"/>
              </a:tblGrid>
              <a:tr h="301092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solidFill>
                            <a:schemeClr val="bg1"/>
                          </a:solidFill>
                        </a:rPr>
                        <a:t>Category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    Efficiency 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mtClean="0">
                          <a:solidFill>
                            <a:schemeClr val="bg1"/>
                          </a:solidFill>
                        </a:rPr>
                        <a:t>(%)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5812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t(R1) + t(R2) ≈ t(R3) + t(R4) ≈ 50 </a:t>
                      </a:r>
                      <a:r>
                        <a:rPr lang="en-US" sz="140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dirty="0" err="1" smtClean="0"/>
                        <a:t>s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73.1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endParaRPr lang="en-US" sz="1400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509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t(R1) + t(R2)  ≈ 50 </a:t>
                      </a:r>
                      <a:r>
                        <a:rPr lang="en-US" sz="140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dirty="0" err="1" smtClean="0"/>
                        <a:t>s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73.7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98.7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084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only t1 (center or </a:t>
                      </a:r>
                      <a:r>
                        <a:rPr lang="en-US" sz="1400" dirty="0" err="1" smtClean="0"/>
                        <a:t>endcap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25.0</a:t>
                      </a:r>
                    </a:p>
                    <a:p>
                      <a:pPr algn="ctr"/>
                      <a:endParaRPr lang="en-US" sz="1400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509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t(R3) + t(R4)  ≈ 50 </a:t>
                      </a:r>
                      <a:r>
                        <a:rPr lang="en-US" sz="140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dirty="0" err="1" smtClean="0"/>
                        <a:t>s</a:t>
                      </a:r>
                      <a:endParaRPr lang="en-US" sz="1400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93.4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en-US" sz="1400" dirty="0" smtClean="0"/>
                    </a:p>
                    <a:p>
                      <a:pPr algn="ctr"/>
                      <a:r>
                        <a:rPr lang="en-US" sz="1400" dirty="0" smtClean="0"/>
                        <a:t>99.0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608423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only t3 (center or </a:t>
                      </a:r>
                      <a:r>
                        <a:rPr lang="en-US" sz="1400" dirty="0" err="1" smtClean="0"/>
                        <a:t>endcap</a:t>
                      </a:r>
                      <a:r>
                        <a:rPr lang="en-US" sz="1400" dirty="0" smtClean="0"/>
                        <a:t>)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5.6</a:t>
                      </a:r>
                    </a:p>
                    <a:p>
                      <a:pPr algn="ctr"/>
                      <a:endParaRPr lang="en-US" sz="1400" dirty="0" smtClean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5091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OR of all combinations</a:t>
                      </a:r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99.6</a:t>
                      </a: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727451" y="1564419"/>
            <a:ext cx="38468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8175 events   [delay time &gt; 5 </a:t>
            </a:r>
            <a:r>
              <a:rPr lang="en-US" sz="1600" dirty="0" err="1" smtClean="0"/>
              <a:t>ms</a:t>
            </a:r>
            <a:r>
              <a:rPr lang="en-US" sz="1600" dirty="0" smtClean="0"/>
              <a:t>]</a:t>
            </a:r>
            <a:endParaRPr lang="en-US" sz="1600" dirty="0"/>
          </a:p>
        </p:txBody>
      </p:sp>
      <p:pic>
        <p:nvPicPr>
          <p:cNvPr id="8" name="Picture 7" descr="feast_signals_legen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8817" y="2582564"/>
            <a:ext cx="2818873" cy="2042583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727451" y="4686792"/>
            <a:ext cx="5080854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7324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chamber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37</a:t>
            </a:fld>
            <a:endParaRPr lang="en-US"/>
          </a:p>
        </p:txBody>
      </p:sp>
      <p:pic>
        <p:nvPicPr>
          <p:cNvPr id="8" name="Picture 4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09" y="2033044"/>
            <a:ext cx="4548899" cy="37181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62"/>
          <p:cNvSpPr>
            <a:spLocks/>
          </p:cNvSpPr>
          <p:nvPr/>
        </p:nvSpPr>
        <p:spPr bwMode="auto">
          <a:xfrm>
            <a:off x="5055243" y="4733952"/>
            <a:ext cx="3858570" cy="152917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57799" bIns="0"/>
          <a:lstStyle/>
          <a:p>
            <a:pPr marL="57150">
              <a:lnSpc>
                <a:spcPct val="130000"/>
              </a:lnSpc>
            </a:pPr>
            <a:r>
              <a:rPr lang="en-US" sz="1600" u="sng" dirty="0">
                <a:solidFill>
                  <a:schemeClr val="tx1"/>
                </a:solidFill>
                <a:ea typeface="ＭＳ Ｐゴシック" charset="0"/>
                <a:cs typeface="Arial" charset="0"/>
              </a:rPr>
              <a:t>Possible radon seals: </a:t>
            </a:r>
          </a:p>
          <a:p>
            <a:pPr marL="57150">
              <a:lnSpc>
                <a:spcPct val="130000"/>
              </a:lnSpc>
            </a:pP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Arial" charset="0"/>
              </a:rPr>
              <a:t>RTV, silicone :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C</a:t>
            </a:r>
            <a:r>
              <a:rPr lang="en-US" sz="1600" baseline="-170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1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~C</a:t>
            </a:r>
            <a:r>
              <a:rPr lang="en-US" sz="1600" baseline="-170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2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→</a:t>
            </a: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Arial" charset="0"/>
              </a:rPr>
              <a:t> transparent!</a:t>
            </a:r>
          </a:p>
          <a:p>
            <a:pPr marL="57150">
              <a:lnSpc>
                <a:spcPct val="130000"/>
              </a:lnSpc>
            </a:pP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Arial" charset="0"/>
              </a:rPr>
              <a:t>Mylar/</a:t>
            </a:r>
            <a:r>
              <a:rPr lang="en-US" sz="1600" dirty="0" err="1">
                <a:solidFill>
                  <a:schemeClr val="tx1"/>
                </a:solidFill>
                <a:ea typeface="ＭＳ Ｐゴシック" charset="0"/>
                <a:cs typeface="Arial" charset="0"/>
              </a:rPr>
              <a:t>Tropac</a:t>
            </a:r>
            <a:r>
              <a:rPr lang="en-US" sz="1600" dirty="0">
                <a:solidFill>
                  <a:schemeClr val="tx1"/>
                </a:solidFill>
                <a:ea typeface="ＭＳ Ｐゴシック" charset="0"/>
                <a:cs typeface="Arial" charset="0"/>
              </a:rPr>
              <a:t>/PVA : 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C</a:t>
            </a:r>
            <a:r>
              <a:rPr lang="en-US" sz="1600" baseline="-170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1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/C</a:t>
            </a:r>
            <a:r>
              <a:rPr lang="en-US" sz="1600" baseline="-170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2</a:t>
            </a:r>
            <a:r>
              <a:rPr lang="en-US" sz="1600" dirty="0">
                <a:solidFill>
                  <a:srgbClr val="FF0000"/>
                </a:solidFill>
                <a:ea typeface="ＭＳ Ｐゴシック" charset="0"/>
                <a:cs typeface="Arial" charset="0"/>
              </a:rPr>
              <a:t> ≥~10,000</a:t>
            </a:r>
          </a:p>
        </p:txBody>
      </p:sp>
      <p:sp>
        <p:nvSpPr>
          <p:cNvPr id="78" name="Rectangle 58"/>
          <p:cNvSpPr>
            <a:spLocks/>
          </p:cNvSpPr>
          <p:nvPr/>
        </p:nvSpPr>
        <p:spPr bwMode="auto">
          <a:xfrm>
            <a:off x="6014706" y="1603352"/>
            <a:ext cx="2328216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600" dirty="0">
                <a:solidFill>
                  <a:srgbClr val="7F7F7F"/>
                </a:solidFill>
                <a:ea typeface="ＭＳ Ｐゴシック" charset="0"/>
                <a:cs typeface="Arial" charset="0"/>
              </a:rPr>
              <a:t>film material under test</a:t>
            </a:r>
          </a:p>
        </p:txBody>
      </p:sp>
      <p:grpSp>
        <p:nvGrpSpPr>
          <p:cNvPr id="82" name="Group 81"/>
          <p:cNvGrpSpPr/>
          <p:nvPr/>
        </p:nvGrpSpPr>
        <p:grpSpPr>
          <a:xfrm>
            <a:off x="5868841" y="1955358"/>
            <a:ext cx="2674938" cy="2408238"/>
            <a:chOff x="6382212" y="3005931"/>
            <a:chExt cx="2674938" cy="2408238"/>
          </a:xfrm>
        </p:grpSpPr>
        <p:grpSp>
          <p:nvGrpSpPr>
            <p:cNvPr id="33" name="Group 18"/>
            <p:cNvGrpSpPr>
              <a:grpSpLocks/>
            </p:cNvGrpSpPr>
            <p:nvPr/>
          </p:nvGrpSpPr>
          <p:grpSpPr bwMode="auto">
            <a:xfrm>
              <a:off x="6382212" y="3301206"/>
              <a:ext cx="2535238" cy="1741488"/>
              <a:chOff x="0" y="0"/>
              <a:chExt cx="1597" cy="1096"/>
            </a:xfrm>
          </p:grpSpPr>
          <p:grpSp>
            <p:nvGrpSpPr>
              <p:cNvPr id="34" name="Group 12"/>
              <p:cNvGrpSpPr>
                <a:grpSpLocks/>
              </p:cNvGrpSpPr>
              <p:nvPr/>
            </p:nvGrpSpPr>
            <p:grpSpPr bwMode="auto">
              <a:xfrm>
                <a:off x="0" y="0"/>
                <a:ext cx="1096" cy="1096"/>
                <a:chOff x="0" y="0"/>
                <a:chExt cx="1096" cy="1096"/>
              </a:xfrm>
            </p:grpSpPr>
            <p:sp>
              <p:nvSpPr>
                <p:cNvPr id="40" name="Oval 10"/>
                <p:cNvSpPr>
                  <a:spLocks/>
                </p:cNvSpPr>
                <p:nvPr/>
              </p:nvSpPr>
              <p:spPr bwMode="auto">
                <a:xfrm>
                  <a:off x="0" y="41"/>
                  <a:ext cx="1032" cy="1032"/>
                </a:xfrm>
                <a:prstGeom prst="ellipse">
                  <a:avLst/>
                </a:pr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41" name="Rectangle 11"/>
                <p:cNvSpPr>
                  <a:spLocks/>
                </p:cNvSpPr>
                <p:nvPr/>
              </p:nvSpPr>
              <p:spPr bwMode="auto">
                <a:xfrm>
                  <a:off x="516" y="0"/>
                  <a:ext cx="580" cy="109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905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35" name="Group 15"/>
              <p:cNvGrpSpPr>
                <a:grpSpLocks/>
              </p:cNvGrpSpPr>
              <p:nvPr/>
            </p:nvGrpSpPr>
            <p:grpSpPr bwMode="auto">
              <a:xfrm flipH="1">
                <a:off x="500" y="0"/>
                <a:ext cx="1097" cy="1096"/>
                <a:chOff x="0" y="0"/>
                <a:chExt cx="1096" cy="1096"/>
              </a:xfrm>
            </p:grpSpPr>
            <p:sp>
              <p:nvSpPr>
                <p:cNvPr id="38" name="Oval 13"/>
                <p:cNvSpPr>
                  <a:spLocks/>
                </p:cNvSpPr>
                <p:nvPr/>
              </p:nvSpPr>
              <p:spPr bwMode="auto">
                <a:xfrm>
                  <a:off x="0" y="41"/>
                  <a:ext cx="1032" cy="1032"/>
                </a:xfrm>
                <a:prstGeom prst="ellipse">
                  <a:avLst/>
                </a:prstGeom>
                <a:noFill/>
                <a:ln w="19050" cap="flat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  <p:sp>
              <p:nvSpPr>
                <p:cNvPr id="39" name="Rectangle 14"/>
                <p:cNvSpPr>
                  <a:spLocks/>
                </p:cNvSpPr>
                <p:nvPr/>
              </p:nvSpPr>
              <p:spPr bwMode="auto">
                <a:xfrm>
                  <a:off x="516" y="0"/>
                  <a:ext cx="580" cy="109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19050" cap="flat">
                      <a:solidFill>
                        <a:schemeClr val="tx1"/>
                      </a:solidFill>
                      <a:round/>
                      <a:headEnd type="none" w="med" len="med"/>
                      <a:tailEnd type="none" w="med" len="med"/>
                    </a14:hiddenLine>
                  </a:ext>
                </a:extLst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sp>
            <p:nvSpPr>
              <p:cNvPr id="36" name="Line 16"/>
              <p:cNvSpPr>
                <a:spLocks noChangeShapeType="1"/>
              </p:cNvSpPr>
              <p:nvPr/>
            </p:nvSpPr>
            <p:spPr bwMode="auto">
              <a:xfrm>
                <a:off x="502" y="43"/>
                <a:ext cx="581" cy="2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  <p:sp>
            <p:nvSpPr>
              <p:cNvPr id="37" name="Line 17"/>
              <p:cNvSpPr>
                <a:spLocks noChangeShapeType="1"/>
              </p:cNvSpPr>
              <p:nvPr/>
            </p:nvSpPr>
            <p:spPr bwMode="auto">
              <a:xfrm>
                <a:off x="502" y="1075"/>
                <a:ext cx="581" cy="2"/>
              </a:xfrm>
              <a:prstGeom prst="line">
                <a:avLst/>
              </a:prstGeom>
              <a:noFill/>
              <a:ln w="19050" cap="flat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0" tIns="0" rIns="0" bIns="0"/>
              <a:lstStyle/>
              <a:p>
                <a:endParaRPr lang="en-US"/>
              </a:p>
            </p:txBody>
          </p:sp>
        </p:grpSp>
        <p:sp>
          <p:nvSpPr>
            <p:cNvPr id="42" name="Rectangle 19"/>
            <p:cNvSpPr>
              <a:spLocks/>
            </p:cNvSpPr>
            <p:nvPr/>
          </p:nvSpPr>
          <p:spPr bwMode="auto">
            <a:xfrm>
              <a:off x="7598237" y="3374231"/>
              <a:ext cx="101600" cy="1638300"/>
            </a:xfrm>
            <a:prstGeom prst="rect">
              <a:avLst/>
            </a:prstGeom>
            <a:solidFill>
              <a:schemeClr val="accent1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3" name="Oval 23"/>
            <p:cNvSpPr>
              <a:spLocks/>
            </p:cNvSpPr>
            <p:nvPr/>
          </p:nvSpPr>
          <p:spPr bwMode="auto">
            <a:xfrm>
              <a:off x="7098175" y="3820319"/>
              <a:ext cx="76200" cy="77787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4" name="Oval 24"/>
            <p:cNvSpPr>
              <a:spLocks/>
            </p:cNvSpPr>
            <p:nvPr/>
          </p:nvSpPr>
          <p:spPr bwMode="auto">
            <a:xfrm>
              <a:off x="7377575" y="4807744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5" name="Oval 25"/>
            <p:cNvSpPr>
              <a:spLocks/>
            </p:cNvSpPr>
            <p:nvPr/>
          </p:nvSpPr>
          <p:spPr bwMode="auto">
            <a:xfrm>
              <a:off x="7431550" y="3609181"/>
              <a:ext cx="77787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6" name="Oval 26"/>
            <p:cNvSpPr>
              <a:spLocks/>
            </p:cNvSpPr>
            <p:nvPr/>
          </p:nvSpPr>
          <p:spPr bwMode="auto">
            <a:xfrm>
              <a:off x="6817187" y="3710781"/>
              <a:ext cx="77788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7" name="Oval 27"/>
            <p:cNvSpPr>
              <a:spLocks/>
            </p:cNvSpPr>
            <p:nvPr/>
          </p:nvSpPr>
          <p:spPr bwMode="auto">
            <a:xfrm>
              <a:off x="7098175" y="3504406"/>
              <a:ext cx="76200" cy="77788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8" name="Oval 28"/>
            <p:cNvSpPr>
              <a:spLocks/>
            </p:cNvSpPr>
            <p:nvPr/>
          </p:nvSpPr>
          <p:spPr bwMode="auto">
            <a:xfrm>
              <a:off x="6610812" y="3710781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49" name="Oval 29"/>
            <p:cNvSpPr>
              <a:spLocks/>
            </p:cNvSpPr>
            <p:nvPr/>
          </p:nvSpPr>
          <p:spPr bwMode="auto">
            <a:xfrm>
              <a:off x="7110875" y="3710781"/>
              <a:ext cx="77787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0" name="Oval 30"/>
            <p:cNvSpPr>
              <a:spLocks/>
            </p:cNvSpPr>
            <p:nvPr/>
          </p:nvSpPr>
          <p:spPr bwMode="auto">
            <a:xfrm>
              <a:off x="6587000" y="3915569"/>
              <a:ext cx="77787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1" name="Oval 31"/>
            <p:cNvSpPr>
              <a:spLocks/>
            </p:cNvSpPr>
            <p:nvPr/>
          </p:nvSpPr>
          <p:spPr bwMode="auto">
            <a:xfrm>
              <a:off x="6640975" y="4071144"/>
              <a:ext cx="77787" cy="77787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2" name="Oval 32"/>
            <p:cNvSpPr>
              <a:spLocks/>
            </p:cNvSpPr>
            <p:nvPr/>
          </p:nvSpPr>
          <p:spPr bwMode="auto">
            <a:xfrm>
              <a:off x="6804487" y="4133056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3" name="Oval 33"/>
            <p:cNvSpPr>
              <a:spLocks/>
            </p:cNvSpPr>
            <p:nvPr/>
          </p:nvSpPr>
          <p:spPr bwMode="auto">
            <a:xfrm>
              <a:off x="7302962" y="4425156"/>
              <a:ext cx="76200" cy="77788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4" name="Oval 34"/>
            <p:cNvSpPr>
              <a:spLocks/>
            </p:cNvSpPr>
            <p:nvPr/>
          </p:nvSpPr>
          <p:spPr bwMode="auto">
            <a:xfrm>
              <a:off x="6688600" y="4529931"/>
              <a:ext cx="77787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5" name="Oval 35"/>
            <p:cNvSpPr>
              <a:spLocks/>
            </p:cNvSpPr>
            <p:nvPr/>
          </p:nvSpPr>
          <p:spPr bwMode="auto">
            <a:xfrm>
              <a:off x="6894975" y="3615531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6" name="Oval 36"/>
            <p:cNvSpPr>
              <a:spLocks/>
            </p:cNvSpPr>
            <p:nvPr/>
          </p:nvSpPr>
          <p:spPr bwMode="auto">
            <a:xfrm>
              <a:off x="7045787" y="4812506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7" name="Oval 37"/>
            <p:cNvSpPr>
              <a:spLocks/>
            </p:cNvSpPr>
            <p:nvPr/>
          </p:nvSpPr>
          <p:spPr bwMode="auto">
            <a:xfrm>
              <a:off x="6996575" y="4529931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8" name="Oval 38"/>
            <p:cNvSpPr>
              <a:spLocks/>
            </p:cNvSpPr>
            <p:nvPr/>
          </p:nvSpPr>
          <p:spPr bwMode="auto">
            <a:xfrm>
              <a:off x="7212475" y="4745831"/>
              <a:ext cx="77787" cy="77788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59" name="Oval 39"/>
            <p:cNvSpPr>
              <a:spLocks/>
            </p:cNvSpPr>
            <p:nvPr/>
          </p:nvSpPr>
          <p:spPr bwMode="auto">
            <a:xfrm>
              <a:off x="7223587" y="4866481"/>
              <a:ext cx="77788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0" name="Oval 40"/>
            <p:cNvSpPr>
              <a:spLocks/>
            </p:cNvSpPr>
            <p:nvPr/>
          </p:nvSpPr>
          <p:spPr bwMode="auto">
            <a:xfrm>
              <a:off x="7441075" y="4493419"/>
              <a:ext cx="76200" cy="77787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1" name="Oval 41"/>
            <p:cNvSpPr>
              <a:spLocks/>
            </p:cNvSpPr>
            <p:nvPr/>
          </p:nvSpPr>
          <p:spPr bwMode="auto">
            <a:xfrm>
              <a:off x="6779087" y="4710906"/>
              <a:ext cx="77788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2" name="Oval 42"/>
            <p:cNvSpPr>
              <a:spLocks/>
            </p:cNvSpPr>
            <p:nvPr/>
          </p:nvSpPr>
          <p:spPr bwMode="auto">
            <a:xfrm>
              <a:off x="7429962" y="3439319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3" name="Oval 43"/>
            <p:cNvSpPr>
              <a:spLocks/>
            </p:cNvSpPr>
            <p:nvPr/>
          </p:nvSpPr>
          <p:spPr bwMode="auto">
            <a:xfrm>
              <a:off x="7352175" y="4631531"/>
              <a:ext cx="77787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4" name="Oval 44"/>
            <p:cNvSpPr>
              <a:spLocks/>
            </p:cNvSpPr>
            <p:nvPr/>
          </p:nvSpPr>
          <p:spPr bwMode="auto">
            <a:xfrm>
              <a:off x="7429962" y="4145756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5" name="Oval 45"/>
            <p:cNvSpPr>
              <a:spLocks/>
            </p:cNvSpPr>
            <p:nvPr/>
          </p:nvSpPr>
          <p:spPr bwMode="auto">
            <a:xfrm>
              <a:off x="7302962" y="3710781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6" name="Oval 46"/>
            <p:cNvSpPr>
              <a:spLocks/>
            </p:cNvSpPr>
            <p:nvPr/>
          </p:nvSpPr>
          <p:spPr bwMode="auto">
            <a:xfrm>
              <a:off x="6996575" y="4017169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7" name="Oval 47"/>
            <p:cNvSpPr>
              <a:spLocks/>
            </p:cNvSpPr>
            <p:nvPr/>
          </p:nvSpPr>
          <p:spPr bwMode="auto">
            <a:xfrm>
              <a:off x="7393450" y="4312444"/>
              <a:ext cx="76200" cy="77787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8" name="Oval 48"/>
            <p:cNvSpPr>
              <a:spLocks/>
            </p:cNvSpPr>
            <p:nvPr/>
          </p:nvSpPr>
          <p:spPr bwMode="auto">
            <a:xfrm>
              <a:off x="6456825" y="4221956"/>
              <a:ext cx="76200" cy="77788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69" name="Oval 49"/>
            <p:cNvSpPr>
              <a:spLocks/>
            </p:cNvSpPr>
            <p:nvPr/>
          </p:nvSpPr>
          <p:spPr bwMode="auto">
            <a:xfrm>
              <a:off x="8477712" y="4555331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0" name="Oval 50"/>
            <p:cNvSpPr>
              <a:spLocks/>
            </p:cNvSpPr>
            <p:nvPr/>
          </p:nvSpPr>
          <p:spPr bwMode="auto">
            <a:xfrm>
              <a:off x="8404687" y="3726656"/>
              <a:ext cx="77788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1" name="Oval 51"/>
            <p:cNvSpPr>
              <a:spLocks/>
            </p:cNvSpPr>
            <p:nvPr/>
          </p:nvSpPr>
          <p:spPr bwMode="auto">
            <a:xfrm>
              <a:off x="7917325" y="4136231"/>
              <a:ext cx="76200" cy="77788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2" name="Oval 52"/>
            <p:cNvSpPr>
              <a:spLocks/>
            </p:cNvSpPr>
            <p:nvPr/>
          </p:nvSpPr>
          <p:spPr bwMode="auto">
            <a:xfrm>
              <a:off x="8558675" y="4461669"/>
              <a:ext cx="76200" cy="77787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3" name="Oval 53"/>
            <p:cNvSpPr>
              <a:spLocks/>
            </p:cNvSpPr>
            <p:nvPr/>
          </p:nvSpPr>
          <p:spPr bwMode="auto">
            <a:xfrm>
              <a:off x="6613987" y="4394994"/>
              <a:ext cx="77788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4" name="Oval 54"/>
            <p:cNvSpPr>
              <a:spLocks/>
            </p:cNvSpPr>
            <p:nvPr/>
          </p:nvSpPr>
          <p:spPr bwMode="auto">
            <a:xfrm>
              <a:off x="6691775" y="4299744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5" name="Oval 55"/>
            <p:cNvSpPr>
              <a:spLocks/>
            </p:cNvSpPr>
            <p:nvPr/>
          </p:nvSpPr>
          <p:spPr bwMode="auto">
            <a:xfrm>
              <a:off x="7118812" y="4241006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6" name="Oval 56"/>
            <p:cNvSpPr>
              <a:spLocks/>
            </p:cNvSpPr>
            <p:nvPr/>
          </p:nvSpPr>
          <p:spPr bwMode="auto">
            <a:xfrm>
              <a:off x="7195012" y="4148931"/>
              <a:ext cx="76200" cy="76200"/>
            </a:xfrm>
            <a:prstGeom prst="ellipse">
              <a:avLst/>
            </a:prstGeom>
            <a:solidFill>
              <a:srgbClr val="FFFF00"/>
            </a:solidFill>
            <a:ln w="9525" cap="flat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7" name="Line 57"/>
            <p:cNvSpPr>
              <a:spLocks noChangeShapeType="1"/>
            </p:cNvSpPr>
            <p:nvPr/>
          </p:nvSpPr>
          <p:spPr bwMode="auto">
            <a:xfrm>
              <a:off x="7645862" y="3005931"/>
              <a:ext cx="3175" cy="304800"/>
            </a:xfrm>
            <a:prstGeom prst="line">
              <a:avLst/>
            </a:prstGeom>
            <a:noFill/>
            <a:ln w="25400" cap="flat">
              <a:solidFill>
                <a:schemeClr val="tx1"/>
              </a:solidFill>
              <a:prstDash val="solid"/>
              <a:round/>
              <a:headEnd type="none" w="med" len="med"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0" tIns="0" rIns="0" bIns="0"/>
            <a:lstStyle/>
            <a:p>
              <a:endParaRPr lang="en-US"/>
            </a:p>
          </p:txBody>
        </p:sp>
        <p:sp>
          <p:nvSpPr>
            <p:cNvPr id="79" name="Rectangle 59"/>
            <p:cNvSpPr>
              <a:spLocks/>
            </p:cNvSpPr>
            <p:nvPr/>
          </p:nvSpPr>
          <p:spPr bwMode="auto">
            <a:xfrm>
              <a:off x="6385387" y="4918869"/>
              <a:ext cx="504825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C</a:t>
              </a:r>
              <a:r>
                <a:rPr lang="en-US" baseline="-1700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1</a:t>
              </a:r>
            </a:p>
          </p:txBody>
        </p:sp>
        <p:sp>
          <p:nvSpPr>
            <p:cNvPr id="80" name="Rectangle 60"/>
            <p:cNvSpPr>
              <a:spLocks/>
            </p:cNvSpPr>
            <p:nvPr/>
          </p:nvSpPr>
          <p:spPr bwMode="auto">
            <a:xfrm>
              <a:off x="8552325" y="4931569"/>
              <a:ext cx="504825" cy="482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wrap="none" lIns="0" tIns="0" rIns="57799" bIns="0">
              <a:spAutoFit/>
            </a:bodyPr>
            <a:lstStyle/>
            <a:p>
              <a:pPr marL="57150"/>
              <a:r>
                <a:rPr lang="en-US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C</a:t>
              </a:r>
              <a:r>
                <a:rPr lang="en-US" baseline="-17000">
                  <a:solidFill>
                    <a:srgbClr val="FF0000"/>
                  </a:solidFill>
                  <a:ea typeface="ＭＳ Ｐゴシック" charset="0"/>
                  <a:cs typeface="Arial" charset="0"/>
                </a:rPr>
                <a:t>2</a:t>
              </a:r>
            </a:p>
          </p:txBody>
        </p:sp>
      </p:grpSp>
      <p:sp>
        <p:nvSpPr>
          <p:cNvPr id="86" name="Oval 85"/>
          <p:cNvSpPr/>
          <p:nvPr/>
        </p:nvSpPr>
        <p:spPr>
          <a:xfrm>
            <a:off x="2293321" y="2174433"/>
            <a:ext cx="1282287" cy="1123950"/>
          </a:xfrm>
          <a:prstGeom prst="ellipse">
            <a:avLst/>
          </a:prstGeom>
          <a:noFill/>
          <a:ln w="38100" cmpd="sng">
            <a:solidFill>
              <a:srgbClr val="FF0000"/>
            </a:solidFill>
          </a:ln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8" name="Straight Arrow Connector 87"/>
          <p:cNvCxnSpPr>
            <a:endCxn id="40" idx="2"/>
          </p:cNvCxnSpPr>
          <p:nvPr/>
        </p:nvCxnSpPr>
        <p:spPr>
          <a:xfrm>
            <a:off x="3575609" y="2847533"/>
            <a:ext cx="2293232" cy="28814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1" name="Rectangle 58"/>
          <p:cNvSpPr>
            <a:spLocks/>
          </p:cNvSpPr>
          <p:nvPr/>
        </p:nvSpPr>
        <p:spPr bwMode="auto">
          <a:xfrm>
            <a:off x="270409" y="1514208"/>
            <a:ext cx="25995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wrap="none" lIns="0" tIns="0" rIns="57799" bIns="0">
            <a:spAutoFit/>
          </a:bodyPr>
          <a:lstStyle/>
          <a:p>
            <a:pPr marL="57150"/>
            <a:r>
              <a:rPr lang="en-US" sz="1600" dirty="0" smtClean="0">
                <a:solidFill>
                  <a:srgbClr val="7F7F7F"/>
                </a:solidFill>
                <a:ea typeface="ＭＳ Ｐゴシック" charset="0"/>
                <a:cs typeface="Arial" charset="0"/>
              </a:rPr>
              <a:t>Radon source: 38 </a:t>
            </a:r>
            <a:r>
              <a:rPr lang="en-US" sz="1600" dirty="0" err="1">
                <a:solidFill>
                  <a:srgbClr val="7F7F7F"/>
                </a:solidFill>
                <a:ea typeface="ＭＳ Ｐゴシック" charset="0"/>
                <a:cs typeface="Arial" charset="0"/>
              </a:rPr>
              <a:t>k</a:t>
            </a:r>
            <a:r>
              <a:rPr lang="en-US" sz="1600" dirty="0" err="1" smtClean="0">
                <a:solidFill>
                  <a:srgbClr val="7F7F7F"/>
                </a:solidFill>
                <a:ea typeface="ＭＳ Ｐゴシック" charset="0"/>
                <a:cs typeface="Arial" charset="0"/>
              </a:rPr>
              <a:t>Bq</a:t>
            </a:r>
            <a:r>
              <a:rPr lang="en-US" sz="1600" dirty="0" smtClean="0">
                <a:solidFill>
                  <a:srgbClr val="7F7F7F"/>
                </a:solidFill>
                <a:ea typeface="ＭＳ Ｐゴシック" charset="0"/>
                <a:cs typeface="Arial" charset="0"/>
              </a:rPr>
              <a:t>/m</a:t>
            </a:r>
            <a:r>
              <a:rPr lang="en-US" sz="1600" baseline="30000" dirty="0" smtClean="0">
                <a:solidFill>
                  <a:srgbClr val="7F7F7F"/>
                </a:solidFill>
                <a:ea typeface="ＭＳ Ｐゴシック" charset="0"/>
                <a:cs typeface="Arial" charset="0"/>
              </a:rPr>
              <a:t>3</a:t>
            </a:r>
            <a:endParaRPr lang="en-US" sz="1600" baseline="30000" dirty="0">
              <a:solidFill>
                <a:srgbClr val="7F7F7F"/>
              </a:solidFill>
              <a:ea typeface="ＭＳ Ｐゴシック" charset="0"/>
              <a:cs typeface="Arial" charset="0"/>
            </a:endParaRPr>
          </a:p>
        </p:txBody>
      </p:sp>
      <p:cxnSp>
        <p:nvCxnSpPr>
          <p:cNvPr id="92" name="Straight Arrow Connector 91"/>
          <p:cNvCxnSpPr>
            <a:stCxn id="91" idx="2"/>
          </p:cNvCxnSpPr>
          <p:nvPr/>
        </p:nvCxnSpPr>
        <p:spPr>
          <a:xfrm flipH="1">
            <a:off x="1380924" y="1760429"/>
            <a:ext cx="189247" cy="100931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7680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Tracker cell operation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6823" y="1381021"/>
            <a:ext cx="7902020" cy="52179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1675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39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1375797"/>
            <a:ext cx="3661915" cy="526452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9981" y="1730083"/>
            <a:ext cx="5593052" cy="2022389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1509" y="4204186"/>
            <a:ext cx="5115665" cy="201503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671653" y="1417834"/>
            <a:ext cx="10926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external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671653" y="3945546"/>
            <a:ext cx="101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internal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56862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6292595" y="5757638"/>
            <a:ext cx="2051998" cy="419185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Physics goal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0865" y="1467150"/>
            <a:ext cx="7610476" cy="5101925"/>
          </a:xfrm>
        </p:spPr>
        <p:txBody>
          <a:bodyPr>
            <a:normAutofit/>
          </a:bodyPr>
          <a:lstStyle/>
          <a:p>
            <a:r>
              <a:rPr lang="en-US" dirty="0" smtClean="0"/>
              <a:t>Study the mechanism of the </a:t>
            </a:r>
            <a:r>
              <a:rPr lang="en-US" dirty="0" smtClean="0">
                <a:latin typeface="Symbol" charset="2"/>
                <a:cs typeface="Symbol" charset="2"/>
              </a:rPr>
              <a:t>bb</a:t>
            </a:r>
            <a:r>
              <a:rPr lang="en-US" dirty="0" smtClean="0"/>
              <a:t> decay and search for neutrinoless </a:t>
            </a:r>
            <a:r>
              <a:rPr lang="en-US" dirty="0">
                <a:latin typeface="Symbol" charset="2"/>
                <a:cs typeface="Symbol" charset="2"/>
              </a:rPr>
              <a:t>bb</a:t>
            </a:r>
            <a:r>
              <a:rPr lang="en-US" dirty="0" smtClean="0"/>
              <a:t> decay: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Experimentally: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4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5" name="Picture 4" descr="feynman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308" y="2691070"/>
            <a:ext cx="2561716" cy="2095949"/>
          </a:xfrm>
          <a:prstGeom prst="rect">
            <a:avLst/>
          </a:prstGeom>
        </p:spPr>
      </p:pic>
      <p:pic>
        <p:nvPicPr>
          <p:cNvPr id="7" name="Picture 6" descr="feyn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0943" y="2691069"/>
            <a:ext cx="2569479" cy="20959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009744" y="2485365"/>
            <a:ext cx="687470" cy="369332"/>
          </a:xfrm>
          <a:prstGeom prst="rect">
            <a:avLst/>
          </a:prstGeom>
          <a:solidFill>
            <a:schemeClr val="accent1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2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329581" y="2460069"/>
            <a:ext cx="687470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0</a:t>
            </a:r>
            <a:r>
              <a:rPr lang="en-US" dirty="0" smtClean="0">
                <a:latin typeface="Symbol" charset="2"/>
                <a:cs typeface="Symbol" charset="2"/>
              </a:rPr>
              <a:t>n</a:t>
            </a:r>
            <a:r>
              <a:rPr lang="en-US" dirty="0" smtClean="0"/>
              <a:t>2</a:t>
            </a:r>
            <a:r>
              <a:rPr lang="en-US" dirty="0" smtClean="0">
                <a:latin typeface="Symbol" charset="2"/>
                <a:cs typeface="Symbol" charset="2"/>
              </a:rPr>
              <a:t>b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563194" y="4787115"/>
            <a:ext cx="3816000" cy="396000"/>
          </a:xfrm>
          <a:prstGeom prst="roundRect">
            <a:avLst/>
          </a:prstGeom>
          <a:ln>
            <a:noFill/>
          </a:ln>
          <a:effectLst/>
          <a:scene3d>
            <a:camera prst="obliqueTopRight"/>
            <a:lightRig rig="threePt" dir="tl"/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94938080"/>
              </p:ext>
            </p:extLst>
          </p:nvPr>
        </p:nvGraphicFramePr>
        <p:xfrm>
          <a:off x="528638" y="4822825"/>
          <a:ext cx="3890962" cy="360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4" name="Equation" r:id="rId5" imgW="2120900" imgH="241300" progId="Equation.3">
                  <p:embed/>
                </p:oleObj>
              </mc:Choice>
              <mc:Fallback>
                <p:oleObj name="Equation" r:id="rId5" imgW="2120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28638" y="4822825"/>
                        <a:ext cx="3890962" cy="360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5215993" y="4787115"/>
            <a:ext cx="3012020" cy="396000"/>
            <a:chOff x="4844838" y="5332050"/>
            <a:chExt cx="3012020" cy="396000"/>
          </a:xfrm>
        </p:grpSpPr>
        <p:sp>
          <p:nvSpPr>
            <p:cNvPr id="19" name="Rounded Rectangle 18"/>
            <p:cNvSpPr/>
            <p:nvPr/>
          </p:nvSpPr>
          <p:spPr>
            <a:xfrm>
              <a:off x="4844838" y="5332050"/>
              <a:ext cx="3000587" cy="396000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  <a:effectLst/>
            <a:scene3d>
              <a:camera prst="obliqueTopRight"/>
              <a:lightRig rig="threePt" dir="tl"/>
            </a:scene3d>
            <a:sp3d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aphicFrame>
          <p:nvGraphicFramePr>
            <p:cNvPr id="15" name="Object 1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668137164"/>
                </p:ext>
              </p:extLst>
            </p:nvPr>
          </p:nvGraphicFramePr>
          <p:xfrm>
            <a:off x="4867595" y="5367760"/>
            <a:ext cx="2989263" cy="3365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575" name="Equation" r:id="rId7" imgW="1739900" imgH="241300" progId="Equation.3">
                    <p:embed/>
                  </p:oleObj>
                </mc:Choice>
                <mc:Fallback>
                  <p:oleObj name="Equation" r:id="rId7" imgW="1739900" imgH="2413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4867595" y="5367760"/>
                          <a:ext cx="2989263" cy="3365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43044282"/>
              </p:ext>
            </p:extLst>
          </p:nvPr>
        </p:nvGraphicFramePr>
        <p:xfrm>
          <a:off x="3165036" y="5493220"/>
          <a:ext cx="2393024" cy="92790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76" name="Equation" r:id="rId9" imgW="1244600" imgH="482600" progId="Equation.3">
                  <p:embed/>
                </p:oleObj>
              </mc:Choice>
              <mc:Fallback>
                <p:oleObj name="Equation" r:id="rId9" imgW="1244600" imgH="4826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3165036" y="5493220"/>
                        <a:ext cx="2393024" cy="92790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6218614" y="5262106"/>
            <a:ext cx="234640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k</a:t>
            </a:r>
            <a:r>
              <a:rPr lang="en-US" sz="1400" dirty="0" smtClean="0"/>
              <a:t>: constant</a:t>
            </a:r>
          </a:p>
          <a:p>
            <a:r>
              <a:rPr lang="en-US" sz="1400" dirty="0" smtClean="0"/>
              <a:t>A: molecular weight</a:t>
            </a:r>
          </a:p>
          <a:p>
            <a:r>
              <a:rPr lang="en-US" sz="1400" dirty="0" smtClean="0"/>
              <a:t>M: source mass</a:t>
            </a:r>
          </a:p>
          <a:p>
            <a:r>
              <a:rPr lang="en-US" sz="1400" dirty="0" smtClean="0"/>
              <a:t>t: time of measurement</a:t>
            </a:r>
          </a:p>
          <a:p>
            <a:r>
              <a:rPr lang="en-US" sz="1400" dirty="0" err="1" smtClean="0"/>
              <a:t>N</a:t>
            </a:r>
            <a:r>
              <a:rPr lang="en-US" sz="1400" baseline="-25000" dirty="0" err="1" smtClean="0"/>
              <a:t>bkg</a:t>
            </a:r>
            <a:r>
              <a:rPr lang="en-US" sz="1400" dirty="0" smtClean="0"/>
              <a:t>: background events</a:t>
            </a:r>
          </a:p>
          <a:p>
            <a:r>
              <a:rPr lang="en-US" sz="1400" dirty="0" smtClean="0"/>
              <a:t>r: energy resolution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403607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0150" y="1467150"/>
            <a:ext cx="5466020" cy="5101925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We want to:</a:t>
            </a:r>
            <a:br>
              <a:rPr lang="en-US" dirty="0" smtClean="0"/>
            </a:br>
            <a:r>
              <a:rPr lang="en-US" dirty="0" smtClean="0"/>
              <a:t>1. measure the energy of the two  </a:t>
            </a:r>
            <a:br>
              <a:rPr lang="en-US" dirty="0" smtClean="0"/>
            </a:br>
            <a:r>
              <a:rPr lang="en-US" dirty="0" smtClean="0"/>
              <a:t>    electrons with good resolution.</a:t>
            </a:r>
            <a:br>
              <a:rPr lang="en-US" dirty="0" smtClean="0"/>
            </a:br>
            <a:r>
              <a:rPr lang="en-US" dirty="0" smtClean="0"/>
              <a:t>2. identify the two electrons individually</a:t>
            </a:r>
            <a:br>
              <a:rPr lang="en-US" dirty="0" smtClean="0"/>
            </a:br>
            <a:r>
              <a:rPr lang="en-US" dirty="0" smtClean="0"/>
              <a:t>    (E</a:t>
            </a:r>
            <a:r>
              <a:rPr lang="en-US" i="1" baseline="-25000" dirty="0" smtClean="0"/>
              <a:t>e</a:t>
            </a:r>
            <a:r>
              <a:rPr lang="en-US" i="1" baseline="-41000" dirty="0" smtClean="0"/>
              <a:t>1</a:t>
            </a:r>
            <a:r>
              <a:rPr lang="en-US" dirty="0" smtClean="0"/>
              <a:t>, E</a:t>
            </a:r>
            <a:r>
              <a:rPr lang="en-US" i="1" baseline="-25000" dirty="0" smtClean="0"/>
              <a:t>e</a:t>
            </a:r>
            <a:r>
              <a:rPr lang="en-US" i="1" baseline="-41000" dirty="0" smtClean="0"/>
              <a:t>2</a:t>
            </a:r>
            <a:r>
              <a:rPr lang="en-US" dirty="0" smtClean="0"/>
              <a:t>, </a:t>
            </a:r>
            <a:r>
              <a:rPr lang="en-US" dirty="0" err="1" smtClean="0"/>
              <a:t>cos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).</a:t>
            </a:r>
          </a:p>
          <a:p>
            <a:r>
              <a:rPr lang="en-US" dirty="0" smtClean="0"/>
              <a:t>Choice of </a:t>
            </a:r>
            <a:r>
              <a:rPr lang="en-US" dirty="0" err="1" smtClean="0"/>
              <a:t>calorimeter+tracker</a:t>
            </a:r>
            <a:r>
              <a:rPr lang="en-US" dirty="0" smtClean="0"/>
              <a:t> technique.</a:t>
            </a:r>
          </a:p>
          <a:p>
            <a:r>
              <a:rPr lang="en-US" dirty="0" smtClean="0"/>
              <a:t>Reconstruction </a:t>
            </a:r>
            <a:r>
              <a:rPr lang="en-US" dirty="0"/>
              <a:t>of final </a:t>
            </a:r>
            <a:r>
              <a:rPr lang="en-US" dirty="0" smtClean="0"/>
              <a:t>state topology (vertex, E</a:t>
            </a:r>
            <a:r>
              <a:rPr lang="en-US" baseline="-25000" dirty="0" smtClean="0"/>
              <a:t>1</a:t>
            </a:r>
            <a:r>
              <a:rPr lang="en-US" dirty="0" smtClean="0"/>
              <a:t>, E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dirty="0" err="1" smtClean="0"/>
              <a:t>cos</a:t>
            </a:r>
            <a:r>
              <a:rPr lang="en-US" dirty="0" err="1" smtClean="0">
                <a:latin typeface="Symbol" charset="2"/>
                <a:cs typeface="Symbol" charset="2"/>
              </a:rPr>
              <a:t>q</a:t>
            </a:r>
            <a:r>
              <a:rPr lang="en-US" dirty="0" smtClean="0"/>
              <a:t>, </a:t>
            </a:r>
            <a:r>
              <a:rPr lang="en-US" dirty="0" err="1" smtClean="0">
                <a:latin typeface="Symbol" charset="2"/>
                <a:cs typeface="Symbol" charset="2"/>
              </a:rPr>
              <a:t>D</a:t>
            </a:r>
            <a:r>
              <a:rPr lang="en-US" dirty="0" err="1" smtClean="0"/>
              <a:t>t</a:t>
            </a:r>
            <a:r>
              <a:rPr lang="en-US" dirty="0" smtClean="0"/>
              <a:t>).</a:t>
            </a:r>
            <a:endParaRPr lang="en-US" dirty="0"/>
          </a:p>
          <a:p>
            <a:r>
              <a:rPr lang="en-US" dirty="0" smtClean="0"/>
              <a:t>Particle identification (</a:t>
            </a:r>
            <a:r>
              <a:rPr lang="en-US" dirty="0" smtClean="0">
                <a:latin typeface="Symbol" charset="2"/>
                <a:cs typeface="Symbol" charset="2"/>
              </a:rPr>
              <a:t>a, b</a:t>
            </a:r>
            <a:r>
              <a:rPr lang="en-US" baseline="30000" dirty="0" smtClean="0">
                <a:latin typeface="Symbol" charset="2"/>
                <a:cs typeface="Symbol" charset="2"/>
              </a:rPr>
              <a:t>±</a:t>
            </a:r>
            <a:r>
              <a:rPr lang="en-US" dirty="0" smtClean="0">
                <a:latin typeface="Symbol" charset="2"/>
                <a:cs typeface="Symbol" charset="2"/>
              </a:rPr>
              <a:t>, g</a:t>
            </a:r>
            <a:r>
              <a:rPr lang="en-US" dirty="0" smtClean="0"/>
              <a:t>): </a:t>
            </a:r>
            <a:br>
              <a:rPr lang="en-US" dirty="0" smtClean="0"/>
            </a:br>
            <a:r>
              <a:rPr lang="en-US" dirty="0" smtClean="0"/>
              <a:t>1. background rejection. </a:t>
            </a:r>
            <a:br>
              <a:rPr lang="en-US" dirty="0" smtClean="0"/>
            </a:br>
            <a:r>
              <a:rPr lang="en-US" dirty="0" smtClean="0"/>
              <a:t>2. measurement of physics signal.</a:t>
            </a:r>
            <a:endParaRPr lang="en-US" b="1" dirty="0"/>
          </a:p>
          <a:p>
            <a:r>
              <a:rPr lang="en-US" dirty="0" smtClean="0"/>
              <a:t>Source separated </a:t>
            </a:r>
            <a:r>
              <a:rPr lang="en-US" dirty="0"/>
              <a:t>from </a:t>
            </a:r>
            <a:r>
              <a:rPr lang="en-US" dirty="0" smtClean="0"/>
              <a:t>detector: several isotopes.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5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1163" y="1467150"/>
            <a:ext cx="3116618" cy="239182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364" y="3994592"/>
            <a:ext cx="3266636" cy="2663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1589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NEMO3_mini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4865" y="1351139"/>
            <a:ext cx="1598590" cy="19851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From NEMO3 to </a:t>
            </a:r>
            <a:r>
              <a:rPr lang="en-US" dirty="0" err="1" smtClean="0"/>
              <a:t>SuperNEMO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6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4069772"/>
              </p:ext>
            </p:extLst>
          </p:nvPr>
        </p:nvGraphicFramePr>
        <p:xfrm>
          <a:off x="727452" y="3306978"/>
          <a:ext cx="7519935" cy="329908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6645"/>
                <a:gridCol w="2506645"/>
                <a:gridCol w="2506645"/>
              </a:tblGrid>
              <a:tr h="288751">
                <a:tc>
                  <a:txBody>
                    <a:bodyPr/>
                    <a:lstStyle/>
                    <a:p>
                      <a:pPr algn="ctr"/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NEMO3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SuperNEMO</a:t>
                      </a:r>
                      <a:endParaRPr lang="en-US" sz="1400" dirty="0"/>
                    </a:p>
                  </a:txBody>
                  <a:tcPr/>
                </a:tc>
              </a:tr>
              <a:tr h="69300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isotope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100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Mo (70%), </a:t>
                      </a:r>
                      <a:b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</a:b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82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Se, </a:t>
                      </a: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150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Nd, </a:t>
                      </a: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130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Te,</a:t>
                      </a:r>
                    </a:p>
                    <a:p>
                      <a:pPr marL="5715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116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Cd, </a:t>
                      </a: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96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Zr, </a:t>
                      </a:r>
                      <a:r>
                        <a:rPr kumimoji="0" lang="en-US" sz="1400" b="0" i="0" u="none" strike="noStrike" cap="none" normalizeH="0" baseline="3200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48</a:t>
                      </a:r>
                      <a:r>
                        <a:rPr kumimoji="0" 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effectLst/>
                          <a:latin typeface="+mn-lt"/>
                          <a:ea typeface="ヒラギノ角ゴ ProN W3" charset="0"/>
                          <a:cs typeface="Arial Unicode MS" charset="0"/>
                          <a:sym typeface="Arial Unicode MS" charset="0"/>
                        </a:rPr>
                        <a:t>Ca</a:t>
                      </a:r>
                      <a:endParaRPr kumimoji="0" lang="en-US" sz="14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effectLst/>
                        <a:latin typeface="+mn-lt"/>
                        <a:ea typeface="ヒラギノ角ゴ ProN W3" charset="0"/>
                        <a:cs typeface="Arial Unicode MS" charset="0"/>
                        <a:sym typeface="Arial Unicode MS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30000" dirty="0" smtClean="0"/>
                        <a:t>82</a:t>
                      </a:r>
                      <a:r>
                        <a:rPr lang="en-US" sz="1400" baseline="0" dirty="0" smtClean="0"/>
                        <a:t>Se </a:t>
                      </a:r>
                    </a:p>
                    <a:p>
                      <a:pPr algn="ctr"/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smtClean="0"/>
                        <a:t>(</a:t>
                      </a:r>
                      <a:r>
                        <a:rPr lang="en-US" sz="1400" baseline="30000" dirty="0" smtClean="0"/>
                        <a:t>48</a:t>
                      </a:r>
                      <a:r>
                        <a:rPr lang="en-US" sz="1400" baseline="0" dirty="0" smtClean="0"/>
                        <a:t>Ca or </a:t>
                      </a:r>
                      <a:r>
                        <a:rPr lang="en-US" sz="1400" baseline="30000" dirty="0" smtClean="0"/>
                        <a:t>150</a:t>
                      </a:r>
                      <a:r>
                        <a:rPr lang="en-US" sz="1400" baseline="0" dirty="0" smtClean="0"/>
                        <a:t>Nd)</a:t>
                      </a:r>
                      <a:endParaRPr lang="en-US" sz="1400" dirty="0"/>
                    </a:p>
                  </a:txBody>
                  <a:tcPr/>
                </a:tc>
              </a:tr>
              <a:tr h="2887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isotope mass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7 Kg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~100 Kg</a:t>
                      </a:r>
                      <a:endParaRPr lang="en-US" sz="1400" dirty="0"/>
                    </a:p>
                  </a:txBody>
                  <a:tcPr/>
                </a:tc>
              </a:tr>
              <a:tr h="2887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efficiency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18%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30%</a:t>
                      </a:r>
                      <a:endParaRPr lang="en-US" sz="1400" dirty="0"/>
                    </a:p>
                  </a:txBody>
                  <a:tcPr/>
                </a:tc>
              </a:tr>
              <a:tr h="507122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contamination</a:t>
                      </a:r>
                      <a:endParaRPr lang="en-US" sz="1400" dirty="0"/>
                    </a:p>
                    <a:p>
                      <a:pPr algn="ctr"/>
                      <a:r>
                        <a:rPr lang="en-US" sz="1400" dirty="0" smtClean="0"/>
                        <a:t>in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>
                          <a:latin typeface="Symbol" charset="2"/>
                          <a:cs typeface="Symbol" charset="2"/>
                        </a:rPr>
                        <a:t>bb</a:t>
                      </a:r>
                      <a:r>
                        <a:rPr lang="en-US" sz="1400" dirty="0" smtClean="0"/>
                        <a:t> foils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30000" dirty="0" smtClean="0"/>
                        <a:t>208</a:t>
                      </a:r>
                      <a:r>
                        <a:rPr lang="en-US" sz="1400" dirty="0" smtClean="0"/>
                        <a:t>Tl ~ 100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0" dirty="0" err="1" smtClean="0"/>
                        <a:t>Bq</a:t>
                      </a:r>
                      <a:r>
                        <a:rPr lang="en-US" sz="1400" baseline="0" dirty="0" smtClean="0"/>
                        <a:t>/Kg</a:t>
                      </a:r>
                      <a:endParaRPr lang="en-US" sz="1400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30000" dirty="0" smtClean="0"/>
                        <a:t>214</a:t>
                      </a:r>
                      <a:r>
                        <a:rPr lang="en-US" sz="1400" baseline="0" dirty="0" smtClean="0"/>
                        <a:t>Bi</a:t>
                      </a:r>
                      <a:r>
                        <a:rPr lang="en-US" sz="1400" dirty="0" smtClean="0"/>
                        <a:t> &lt;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300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0" dirty="0" err="1" smtClean="0"/>
                        <a:t>Bq</a:t>
                      </a:r>
                      <a:r>
                        <a:rPr lang="en-US" sz="1400" baseline="0" dirty="0" smtClean="0"/>
                        <a:t>/Kg</a:t>
                      </a:r>
                      <a:endParaRPr lang="en-US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30000" dirty="0" smtClean="0"/>
                        <a:t>208</a:t>
                      </a:r>
                      <a:r>
                        <a:rPr lang="en-US" sz="1400" dirty="0" smtClean="0"/>
                        <a:t>Tl ≤ 2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0" dirty="0" err="1" smtClean="0"/>
                        <a:t>Bq</a:t>
                      </a:r>
                      <a:r>
                        <a:rPr lang="en-US" sz="1400" baseline="0" dirty="0" smtClean="0"/>
                        <a:t>/Kg</a:t>
                      </a:r>
                      <a:endParaRPr lang="en-US" sz="1400" dirty="0"/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30000" dirty="0" smtClean="0"/>
                        <a:t>214</a:t>
                      </a:r>
                      <a:r>
                        <a:rPr lang="en-US" sz="1400" baseline="0" dirty="0" smtClean="0"/>
                        <a:t>Bi</a:t>
                      </a:r>
                      <a:r>
                        <a:rPr lang="en-US" sz="1400" dirty="0" smtClean="0"/>
                        <a:t> ≤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dirty="0" smtClean="0"/>
                        <a:t>10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>
                          <a:latin typeface="Symbol" charset="2"/>
                          <a:cs typeface="Symbol" charset="2"/>
                        </a:rPr>
                        <a:t>m</a:t>
                      </a:r>
                      <a:r>
                        <a:rPr lang="en-US" sz="1400" baseline="0" dirty="0" err="1" smtClean="0"/>
                        <a:t>Bq</a:t>
                      </a:r>
                      <a:r>
                        <a:rPr lang="en-US" sz="1400" baseline="0" dirty="0" smtClean="0"/>
                        <a:t>/Kg</a:t>
                      </a:r>
                      <a:endParaRPr lang="en-US" sz="1400" dirty="0" smtClean="0"/>
                    </a:p>
                  </a:txBody>
                  <a:tcPr/>
                </a:tc>
              </a:tr>
              <a:tr h="2887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err="1" smtClean="0"/>
                        <a:t>Rn</a:t>
                      </a:r>
                      <a:r>
                        <a:rPr lang="en-US" sz="1400" dirty="0" smtClean="0"/>
                        <a:t> in the tracker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aseline="0" dirty="0" smtClean="0"/>
                        <a:t>5 </a:t>
                      </a:r>
                      <a:r>
                        <a:rPr lang="en-US" sz="1400" baseline="0" dirty="0" err="1" smtClean="0"/>
                        <a:t>mBq</a:t>
                      </a:r>
                      <a:r>
                        <a:rPr lang="en-US" sz="1400" baseline="0" dirty="0" smtClean="0"/>
                        <a:t>/m</a:t>
                      </a:r>
                      <a:r>
                        <a:rPr lang="en-US" sz="1400" baseline="30000" dirty="0" smtClean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≤ 0.1</a:t>
                      </a:r>
                      <a:r>
                        <a:rPr lang="en-US" sz="1400" baseline="0" dirty="0" smtClean="0"/>
                        <a:t>5 </a:t>
                      </a:r>
                      <a:r>
                        <a:rPr lang="en-US" sz="1400" baseline="0" dirty="0" err="1" smtClean="0"/>
                        <a:t>mBq</a:t>
                      </a:r>
                      <a:r>
                        <a:rPr lang="en-US" sz="1400" baseline="0" dirty="0" smtClean="0"/>
                        <a:t>/m</a:t>
                      </a:r>
                      <a:r>
                        <a:rPr lang="en-US" sz="1400" baseline="30000" dirty="0" smtClean="0"/>
                        <a:t>3</a:t>
                      </a:r>
                    </a:p>
                  </a:txBody>
                  <a:tcPr/>
                </a:tc>
              </a:tr>
              <a:tr h="288751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calorimeter resolution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8% @ 3 MeV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4% @ 3 MeV</a:t>
                      </a:r>
                      <a:endParaRPr lang="en-US" sz="1400" dirty="0"/>
                    </a:p>
                  </a:txBody>
                  <a:tcPr/>
                </a:tc>
              </a:tr>
              <a:tr h="497738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sensitivity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</a:t>
                      </a:r>
                      <a:r>
                        <a:rPr lang="en-US" sz="1400" baseline="-25000" dirty="0" smtClean="0"/>
                        <a:t>1/2</a:t>
                      </a:r>
                      <a:r>
                        <a:rPr lang="en-US" sz="1400" baseline="30000" dirty="0" smtClean="0"/>
                        <a:t>0</a:t>
                      </a:r>
                      <a:r>
                        <a:rPr lang="en-US" sz="1400" baseline="30000" dirty="0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sz="1400" dirty="0" smtClean="0"/>
                        <a:t> ≥</a:t>
                      </a:r>
                      <a:r>
                        <a:rPr lang="en-US" sz="1400" baseline="0" dirty="0" smtClean="0"/>
                        <a:t> 10</a:t>
                      </a:r>
                      <a:r>
                        <a:rPr lang="en-US" sz="1400" baseline="30000" dirty="0" smtClean="0"/>
                        <a:t>24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yr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err="1" smtClean="0"/>
                        <a:t>m</a:t>
                      </a:r>
                      <a:r>
                        <a:rPr lang="en-US" sz="1400" baseline="-25000" dirty="0" err="1" smtClean="0">
                          <a:latin typeface="Symbol" charset="2"/>
                          <a:cs typeface="Symbol" charset="2"/>
                        </a:rPr>
                        <a:t>bb</a:t>
                      </a:r>
                      <a:r>
                        <a:rPr lang="en-US" sz="1400" baseline="0" dirty="0" smtClean="0"/>
                        <a:t> &lt; 300-900 </a:t>
                      </a:r>
                      <a:r>
                        <a:rPr lang="en-US" sz="1400" baseline="0" dirty="0" err="1" smtClean="0"/>
                        <a:t>meV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T</a:t>
                      </a:r>
                      <a:r>
                        <a:rPr lang="en-US" sz="1400" baseline="-25000" dirty="0" smtClean="0"/>
                        <a:t>1/2</a:t>
                      </a:r>
                      <a:r>
                        <a:rPr lang="en-US" sz="1400" baseline="30000" dirty="0" smtClean="0"/>
                        <a:t>0</a:t>
                      </a:r>
                      <a:r>
                        <a:rPr lang="en-US" sz="1400" baseline="30000" dirty="0" smtClean="0">
                          <a:latin typeface="Symbol" charset="2"/>
                          <a:cs typeface="Symbol" charset="2"/>
                        </a:rPr>
                        <a:t>n</a:t>
                      </a:r>
                      <a:r>
                        <a:rPr lang="en-US" sz="1400" dirty="0" smtClean="0"/>
                        <a:t> ≥</a:t>
                      </a:r>
                      <a:r>
                        <a:rPr lang="en-US" sz="1400" baseline="0" dirty="0" smtClean="0"/>
                        <a:t> 10</a:t>
                      </a:r>
                      <a:r>
                        <a:rPr lang="en-US" sz="1400" baseline="30000" dirty="0" smtClean="0"/>
                        <a:t>26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yr</a:t>
                      </a:r>
                      <a:endParaRPr lang="en-US" sz="1400" baseline="0" dirty="0" smtClean="0"/>
                    </a:p>
                    <a:p>
                      <a:pPr algn="ctr"/>
                      <a:r>
                        <a:rPr lang="en-US" sz="1400" baseline="0" dirty="0" err="1" smtClean="0"/>
                        <a:t>m</a:t>
                      </a:r>
                      <a:r>
                        <a:rPr lang="en-US" sz="1400" baseline="-25000" dirty="0" err="1" smtClean="0">
                          <a:latin typeface="Symbol" charset="2"/>
                          <a:cs typeface="Symbol" charset="2"/>
                        </a:rPr>
                        <a:t>bb</a:t>
                      </a:r>
                      <a:r>
                        <a:rPr lang="en-US" sz="1400" baseline="0" dirty="0" smtClean="0"/>
                        <a:t> &lt; 40-100 </a:t>
                      </a:r>
                      <a:r>
                        <a:rPr lang="en-US" sz="1400" baseline="0" dirty="0" err="1" smtClean="0"/>
                        <a:t>meV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8" name="Straight Arrow Connector 7"/>
          <p:cNvCxnSpPr/>
          <p:nvPr/>
        </p:nvCxnSpPr>
        <p:spPr>
          <a:xfrm flipV="1">
            <a:off x="3846861" y="2293192"/>
            <a:ext cx="1232968" cy="12329"/>
          </a:xfrm>
          <a:prstGeom prst="straightConnector1">
            <a:avLst/>
          </a:prstGeom>
          <a:ln w="76200" cmpd="sng"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snemomodul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6026" y="1400138"/>
            <a:ext cx="2347566" cy="186985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 rot="16200000">
            <a:off x="778950" y="2136244"/>
            <a:ext cx="11624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595959"/>
                </a:solidFill>
              </a:rPr>
              <a:t>2003-2011</a:t>
            </a:r>
            <a:endParaRPr lang="en-US" sz="1600" dirty="0">
              <a:solidFill>
                <a:srgbClr val="59595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07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SuperNEMO detector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9094" y="1505469"/>
            <a:ext cx="5995288" cy="5088264"/>
          </a:xfrm>
        </p:spPr>
        <p:txBody>
          <a:bodyPr>
            <a:normAutofit lnSpcReduction="10000"/>
          </a:bodyPr>
          <a:lstStyle/>
          <a:p>
            <a:r>
              <a:rPr lang="en-US" sz="1600" dirty="0" smtClean="0"/>
              <a:t>20 modules surrounded by passive shielding</a:t>
            </a:r>
            <a:br>
              <a:rPr lang="en-US" sz="1600" dirty="0" smtClean="0"/>
            </a:br>
            <a:r>
              <a:rPr lang="en-US" sz="1600" dirty="0" smtClean="0"/>
              <a:t>(iron, water, plastic).</a:t>
            </a:r>
          </a:p>
          <a:p>
            <a:r>
              <a:rPr lang="en-US" sz="1600" dirty="0" smtClean="0"/>
              <a:t>Source: </a:t>
            </a:r>
          </a:p>
          <a:p>
            <a:pPr lvl="1"/>
            <a:r>
              <a:rPr lang="en-US" sz="1400" dirty="0" smtClean="0"/>
              <a:t>2.7x4 m</a:t>
            </a:r>
            <a:r>
              <a:rPr lang="en-US" sz="1400" baseline="30000" dirty="0" smtClean="0"/>
              <a:t>2</a:t>
            </a:r>
          </a:p>
          <a:p>
            <a:pPr lvl="1"/>
            <a:r>
              <a:rPr lang="en-US" sz="1400" dirty="0" smtClean="0"/>
              <a:t>5-7 Kg per module</a:t>
            </a:r>
          </a:p>
          <a:p>
            <a:pPr lvl="1"/>
            <a:r>
              <a:rPr lang="en-US" sz="1400" baseline="30000" dirty="0" smtClean="0"/>
              <a:t>82</a:t>
            </a:r>
            <a:r>
              <a:rPr lang="en-US" sz="1400" dirty="0" smtClean="0"/>
              <a:t>Se (</a:t>
            </a:r>
            <a:r>
              <a:rPr lang="en-US" sz="1400" baseline="30000" dirty="0" smtClean="0"/>
              <a:t>48</a:t>
            </a:r>
            <a:r>
              <a:rPr lang="en-US" sz="1400" dirty="0" smtClean="0"/>
              <a:t>Ca and </a:t>
            </a:r>
            <a:r>
              <a:rPr lang="en-US" sz="1400" baseline="30000" dirty="0" smtClean="0"/>
              <a:t>150</a:t>
            </a:r>
            <a:r>
              <a:rPr lang="en-US" sz="1400" dirty="0" smtClean="0"/>
              <a:t>Nd </a:t>
            </a:r>
            <a:r>
              <a:rPr lang="en-US" sz="1400" dirty="0"/>
              <a:t>u</a:t>
            </a:r>
            <a:r>
              <a:rPr lang="en-US" sz="1400" dirty="0" smtClean="0"/>
              <a:t>nder consideration) </a:t>
            </a:r>
          </a:p>
          <a:p>
            <a:r>
              <a:rPr lang="en-US" sz="1600" dirty="0" smtClean="0"/>
              <a:t>Tracker: drift wire </a:t>
            </a:r>
            <a:r>
              <a:rPr lang="en-US" sz="1600" dirty="0"/>
              <a:t>c</a:t>
            </a:r>
            <a:r>
              <a:rPr lang="en-US" sz="1600" dirty="0" smtClean="0"/>
              <a:t>hambers </a:t>
            </a:r>
            <a:br>
              <a:rPr lang="en-US" sz="1600" dirty="0" smtClean="0"/>
            </a:br>
            <a:r>
              <a:rPr lang="en-US" sz="1600" dirty="0" smtClean="0"/>
              <a:t>in Geiger mode.</a:t>
            </a:r>
          </a:p>
          <a:p>
            <a:r>
              <a:rPr lang="en-US" sz="1600" dirty="0" smtClean="0"/>
              <a:t>Calorimeter: ~600 plastic</a:t>
            </a:r>
            <a:br>
              <a:rPr lang="en-US" sz="1600" dirty="0" smtClean="0"/>
            </a:br>
            <a:r>
              <a:rPr lang="en-US" sz="1600" dirty="0" smtClean="0"/>
              <a:t>scintillators coupled  to</a:t>
            </a:r>
            <a:r>
              <a:rPr lang="en-US" sz="1600" dirty="0"/>
              <a:t> </a:t>
            </a:r>
            <a:r>
              <a:rPr lang="en-US" sz="1600" dirty="0" smtClean="0"/>
              <a:t>low </a:t>
            </a:r>
            <a:br>
              <a:rPr lang="en-US" sz="1600" dirty="0" smtClean="0"/>
            </a:br>
            <a:r>
              <a:rPr lang="en-US" sz="1600" dirty="0" smtClean="0"/>
              <a:t>radioactivity PMTs.</a:t>
            </a:r>
          </a:p>
          <a:p>
            <a:r>
              <a:rPr lang="en-US" sz="1600" dirty="0" smtClean="0"/>
              <a:t>Challenge: large </a:t>
            </a:r>
            <a:r>
              <a:rPr lang="en-US" sz="1600" dirty="0"/>
              <a:t>scale production under </a:t>
            </a:r>
            <a:br>
              <a:rPr lang="en-US" sz="1600" dirty="0"/>
            </a:br>
            <a:r>
              <a:rPr lang="en-US" sz="1600" dirty="0"/>
              <a:t>ultralow background requirements. </a:t>
            </a:r>
            <a:endParaRPr lang="en-US" sz="1600" dirty="0" smtClean="0"/>
          </a:p>
          <a:p>
            <a:r>
              <a:rPr lang="en-US" sz="1600" dirty="0"/>
              <a:t>Intermediate step to demonstrate the </a:t>
            </a:r>
            <a:br>
              <a:rPr lang="en-US" sz="1600" dirty="0"/>
            </a:br>
            <a:r>
              <a:rPr lang="en-US" sz="1600" dirty="0"/>
              <a:t>feasibility -&gt; </a:t>
            </a:r>
            <a:r>
              <a:rPr lang="en-US" sz="1600" dirty="0" smtClean="0">
                <a:solidFill>
                  <a:schemeClr val="tx1"/>
                </a:solidFill>
              </a:rPr>
              <a:t>the Demonstrator </a:t>
            </a:r>
            <a:r>
              <a:rPr lang="en-US" sz="1600" dirty="0" smtClean="0"/>
              <a:t>(one </a:t>
            </a:r>
            <a:r>
              <a:rPr lang="en-US" sz="1600" dirty="0"/>
              <a:t>module </a:t>
            </a:r>
            <a:br>
              <a:rPr lang="en-US" sz="1600" dirty="0"/>
            </a:br>
            <a:r>
              <a:rPr lang="en-US" sz="1600" dirty="0" smtClean="0"/>
              <a:t>out </a:t>
            </a:r>
            <a:r>
              <a:rPr lang="en-US" sz="1600" dirty="0"/>
              <a:t>of 20</a:t>
            </a:r>
            <a:r>
              <a:rPr lang="en-US" sz="1600" dirty="0" smtClean="0"/>
              <a:t>).</a:t>
            </a:r>
            <a:endParaRPr lang="en-US" sz="1600" dirty="0"/>
          </a:p>
          <a:p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7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grpSp>
        <p:nvGrpSpPr>
          <p:cNvPr id="35" name="Group 34"/>
          <p:cNvGrpSpPr/>
          <p:nvPr/>
        </p:nvGrpSpPr>
        <p:grpSpPr>
          <a:xfrm>
            <a:off x="5100157" y="1293367"/>
            <a:ext cx="3769672" cy="3203863"/>
            <a:chOff x="4828897" y="1428986"/>
            <a:chExt cx="3769672" cy="3203863"/>
          </a:xfrm>
        </p:grpSpPr>
        <p:pic>
          <p:nvPicPr>
            <p:cNvPr id="7" name="Picture 6" descr="snemomodule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145950" y="1801548"/>
              <a:ext cx="3452619" cy="2432996"/>
            </a:xfrm>
            <a:prstGeom prst="rect">
              <a:avLst/>
            </a:prstGeom>
          </p:spPr>
        </p:pic>
        <p:sp>
          <p:nvSpPr>
            <p:cNvPr id="8" name="TextBox 7"/>
            <p:cNvSpPr txBox="1"/>
            <p:nvPr/>
          </p:nvSpPr>
          <p:spPr>
            <a:xfrm>
              <a:off x="6314599" y="1428986"/>
              <a:ext cx="731193" cy="187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solidFill>
                    <a:schemeClr val="accent1"/>
                  </a:solidFill>
                </a:rPr>
                <a:t>source foil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311406" y="4445405"/>
              <a:ext cx="815696" cy="187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5"/>
                  </a:solidFill>
                </a:rPr>
                <a:t>calorimeter</a:t>
              </a:r>
              <a:endParaRPr lang="en-US" sz="1400" dirty="0">
                <a:solidFill>
                  <a:schemeClr val="accent5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7162739" y="4445405"/>
              <a:ext cx="550859" cy="187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tracker</a:t>
              </a:r>
              <a:endParaRPr lang="en-US" sz="1400" dirty="0"/>
            </a:p>
          </p:txBody>
        </p:sp>
        <p:cxnSp>
          <p:nvCxnSpPr>
            <p:cNvPr id="10" name="Straight Arrow Connector 9"/>
            <p:cNvCxnSpPr/>
            <p:nvPr/>
          </p:nvCxnSpPr>
          <p:spPr>
            <a:xfrm>
              <a:off x="6778836" y="1690404"/>
              <a:ext cx="0" cy="292006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>
              <a:stCxn id="13" idx="0"/>
            </p:cNvCxnSpPr>
            <p:nvPr/>
          </p:nvCxnSpPr>
          <p:spPr>
            <a:xfrm flipV="1">
              <a:off x="5719254" y="4004371"/>
              <a:ext cx="15610" cy="441034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13" idx="0"/>
            </p:cNvCxnSpPr>
            <p:nvPr/>
          </p:nvCxnSpPr>
          <p:spPr>
            <a:xfrm flipV="1">
              <a:off x="5719254" y="4004371"/>
              <a:ext cx="2103554" cy="441034"/>
            </a:xfrm>
            <a:prstGeom prst="straightConnector1">
              <a:avLst/>
            </a:prstGeom>
            <a:ln>
              <a:solidFill>
                <a:schemeClr val="accent5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>
              <a:stCxn id="14" idx="0"/>
            </p:cNvCxnSpPr>
            <p:nvPr/>
          </p:nvCxnSpPr>
          <p:spPr>
            <a:xfrm flipH="1" flipV="1">
              <a:off x="6258955" y="4124510"/>
              <a:ext cx="1179214" cy="3208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>
              <a:stCxn id="14" idx="0"/>
            </p:cNvCxnSpPr>
            <p:nvPr/>
          </p:nvCxnSpPr>
          <p:spPr>
            <a:xfrm flipH="1" flipV="1">
              <a:off x="7162739" y="4217325"/>
              <a:ext cx="275430" cy="22808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5169450" y="2007068"/>
              <a:ext cx="0" cy="2117442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 rot="16200000">
              <a:off x="4775437" y="2930995"/>
              <a:ext cx="361163" cy="254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4 m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 flipH="1">
              <a:off x="8272649" y="3396170"/>
              <a:ext cx="305176" cy="838374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 rot="17251363">
              <a:off x="8265711" y="3795301"/>
              <a:ext cx="361163" cy="25424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6 m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1185" y="4709674"/>
            <a:ext cx="1891985" cy="200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710787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Demonstrator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372" y="1494263"/>
            <a:ext cx="8543521" cy="270992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 smtClean="0"/>
              <a:t>A </a:t>
            </a:r>
            <a:r>
              <a:rPr lang="en-US" dirty="0" smtClean="0">
                <a:solidFill>
                  <a:srgbClr val="000000"/>
                </a:solidFill>
              </a:rPr>
              <a:t>zero background</a:t>
            </a:r>
            <a:r>
              <a:rPr lang="en-US" dirty="0" smtClean="0"/>
              <a:t> experiment!</a:t>
            </a:r>
          </a:p>
          <a:p>
            <a:r>
              <a:rPr lang="en-US" dirty="0" smtClean="0"/>
              <a:t>Installation in the LSM.</a:t>
            </a:r>
          </a:p>
          <a:p>
            <a:r>
              <a:rPr lang="en-US" dirty="0" smtClean="0"/>
              <a:t>Match radiopuririty requirements.</a:t>
            </a:r>
          </a:p>
          <a:p>
            <a:r>
              <a:rPr lang="en-US" dirty="0" smtClean="0"/>
              <a:t>Prove BKG </a:t>
            </a:r>
            <a:r>
              <a:rPr lang="en-US" dirty="0"/>
              <a:t>~ 10</a:t>
            </a:r>
            <a:r>
              <a:rPr lang="en-US" baseline="30000" dirty="0"/>
              <a:t>-4</a:t>
            </a:r>
            <a:r>
              <a:rPr lang="en-US" dirty="0"/>
              <a:t> cts/keV/kg/</a:t>
            </a:r>
            <a:r>
              <a:rPr lang="en-US" dirty="0" smtClean="0"/>
              <a:t>yr.</a:t>
            </a:r>
          </a:p>
          <a:p>
            <a:r>
              <a:rPr lang="en-US" dirty="0" smtClean="0"/>
              <a:t>Achieve NEMO3 sensitivity in 4.5 months!</a:t>
            </a:r>
          </a:p>
          <a:p>
            <a:r>
              <a:rPr lang="en-US" dirty="0"/>
              <a:t>F</a:t>
            </a:r>
            <a:r>
              <a:rPr lang="en-US" dirty="0" smtClean="0"/>
              <a:t>ull production (</a:t>
            </a:r>
            <a:r>
              <a:rPr lang="en-US" dirty="0" smtClean="0">
                <a:solidFill>
                  <a:schemeClr val="tx1"/>
                </a:solidFill>
              </a:rPr>
              <a:t>2034</a:t>
            </a:r>
            <a:r>
              <a:rPr lang="en-US" dirty="0" smtClean="0"/>
              <a:t> </a:t>
            </a:r>
            <a:r>
              <a:rPr lang="en-US" dirty="0"/>
              <a:t>Geiger </a:t>
            </a:r>
            <a:r>
              <a:rPr lang="en-US" dirty="0" smtClean="0"/>
              <a:t>cells).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8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  <p:pic>
        <p:nvPicPr>
          <p:cNvPr id="8" name="Picture 7" descr="LSM-20module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1285" y="1452767"/>
            <a:ext cx="3497855" cy="1860879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45635"/>
              </p:ext>
            </p:extLst>
          </p:nvPr>
        </p:nvGraphicFramePr>
        <p:xfrm>
          <a:off x="973821" y="5436437"/>
          <a:ext cx="7242462" cy="59745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804718"/>
                <a:gridCol w="804718"/>
                <a:gridCol w="804718"/>
                <a:gridCol w="804718"/>
                <a:gridCol w="804718"/>
                <a:gridCol w="804718"/>
                <a:gridCol w="804718"/>
                <a:gridCol w="804718"/>
                <a:gridCol w="804718"/>
              </a:tblGrid>
              <a:tr h="59745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2013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2014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2015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2016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2017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2018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2019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2020</a:t>
                      </a:r>
                      <a:endParaRPr lang="en-US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2021</a:t>
                      </a:r>
                      <a:endParaRPr lang="en-US" sz="1600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0" name="Freeform 37"/>
          <p:cNvSpPr>
            <a:spLocks/>
          </p:cNvSpPr>
          <p:nvPr/>
        </p:nvSpPr>
        <p:spPr bwMode="auto">
          <a:xfrm rot="16200000" flipH="1">
            <a:off x="1612973" y="4445285"/>
            <a:ext cx="317501" cy="160971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10800" y="1800"/>
              </a:cxn>
              <a:cxn ang="0">
                <a:pos x="10800" y="9000"/>
              </a:cxn>
              <a:cxn ang="0">
                <a:pos x="0" y="10800"/>
              </a:cxn>
              <a:cxn ang="0">
                <a:pos x="10800" y="12600"/>
              </a:cxn>
              <a:cxn ang="0">
                <a:pos x="10800" y="198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563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5965" y="10800"/>
                  <a:pt x="0" y="10800"/>
                </a:cubicBezTo>
                <a:cubicBezTo>
                  <a:pt x="596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15635" y="21600"/>
                  <a:pt x="21600" y="21600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lIns="0" tIns="0" rIns="0" bIns="0">
            <a:prstTxWarp prst="textNoShape">
              <a:avLst/>
            </a:prstTxWarp>
          </a:bodyPr>
          <a:lstStyle/>
          <a:p>
            <a:endParaRPr lang="en-US" dirty="0">
              <a:ln>
                <a:solidFill>
                  <a:srgbClr val="0000FF"/>
                </a:solidFill>
              </a:ln>
              <a:solidFill>
                <a:srgbClr val="21449B"/>
              </a:solidFill>
            </a:endParaRPr>
          </a:p>
        </p:txBody>
      </p:sp>
      <p:sp>
        <p:nvSpPr>
          <p:cNvPr id="13" name="Freeform 37"/>
          <p:cNvSpPr>
            <a:spLocks/>
          </p:cNvSpPr>
          <p:nvPr/>
        </p:nvSpPr>
        <p:spPr bwMode="auto">
          <a:xfrm rot="5400000" flipH="1" flipV="1">
            <a:off x="3234802" y="5388617"/>
            <a:ext cx="317501" cy="1609710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10800" y="1800"/>
              </a:cxn>
              <a:cxn ang="0">
                <a:pos x="10800" y="9000"/>
              </a:cxn>
              <a:cxn ang="0">
                <a:pos x="0" y="10800"/>
              </a:cxn>
              <a:cxn ang="0">
                <a:pos x="10800" y="12600"/>
              </a:cxn>
              <a:cxn ang="0">
                <a:pos x="10800" y="198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563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5965" y="10800"/>
                  <a:pt x="0" y="10800"/>
                </a:cubicBezTo>
                <a:cubicBezTo>
                  <a:pt x="596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15635" y="21600"/>
                  <a:pt x="21600" y="21600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lIns="0" tIns="0" rIns="0" bIns="0">
            <a:prstTxWarp prst="textNoShape">
              <a:avLst/>
            </a:prstTxWarp>
          </a:bodyPr>
          <a:lstStyle/>
          <a:p>
            <a:endParaRPr lang="en-US" dirty="0">
              <a:ln>
                <a:solidFill>
                  <a:srgbClr val="0000FF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4" name="Freeform 37"/>
          <p:cNvSpPr>
            <a:spLocks/>
          </p:cNvSpPr>
          <p:nvPr/>
        </p:nvSpPr>
        <p:spPr bwMode="auto">
          <a:xfrm rot="16200000" flipH="1">
            <a:off x="5253114" y="3236711"/>
            <a:ext cx="317501" cy="3997464"/>
          </a:xfrm>
          <a:custGeom>
            <a:avLst/>
            <a:gdLst/>
            <a:ahLst/>
            <a:cxnLst>
              <a:cxn ang="0">
                <a:pos x="21600" y="0"/>
              </a:cxn>
              <a:cxn ang="0">
                <a:pos x="10800" y="1800"/>
              </a:cxn>
              <a:cxn ang="0">
                <a:pos x="10800" y="9000"/>
              </a:cxn>
              <a:cxn ang="0">
                <a:pos x="0" y="10800"/>
              </a:cxn>
              <a:cxn ang="0">
                <a:pos x="10800" y="12600"/>
              </a:cxn>
              <a:cxn ang="0">
                <a:pos x="10800" y="19800"/>
              </a:cxn>
              <a:cxn ang="0">
                <a:pos x="21600" y="21600"/>
              </a:cxn>
            </a:cxnLst>
            <a:rect l="0" t="0" r="r" b="b"/>
            <a:pathLst>
              <a:path w="21600" h="21600">
                <a:moveTo>
                  <a:pt x="21600" y="0"/>
                </a:moveTo>
                <a:cubicBezTo>
                  <a:pt x="15635" y="0"/>
                  <a:pt x="10800" y="806"/>
                  <a:pt x="10800" y="1800"/>
                </a:cubicBezTo>
                <a:lnTo>
                  <a:pt x="10800" y="9000"/>
                </a:lnTo>
                <a:cubicBezTo>
                  <a:pt x="10800" y="9994"/>
                  <a:pt x="5965" y="10800"/>
                  <a:pt x="0" y="10800"/>
                </a:cubicBezTo>
                <a:cubicBezTo>
                  <a:pt x="5965" y="10800"/>
                  <a:pt x="10800" y="11606"/>
                  <a:pt x="10800" y="12600"/>
                </a:cubicBezTo>
                <a:lnTo>
                  <a:pt x="10800" y="19800"/>
                </a:lnTo>
                <a:cubicBezTo>
                  <a:pt x="10800" y="20794"/>
                  <a:pt x="15635" y="21600"/>
                  <a:pt x="21600" y="21600"/>
                </a:cubicBezTo>
              </a:path>
            </a:pathLst>
          </a:custGeom>
          <a:ln>
            <a:headEnd type="none" w="med" len="med"/>
            <a:tailEnd type="none" w="med" len="med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  <p:txBody>
          <a:bodyPr lIns="0" tIns="0" rIns="0" bIns="0">
            <a:prstTxWarp prst="textNoShape">
              <a:avLst/>
            </a:prstTxWarp>
          </a:bodyPr>
          <a:lstStyle/>
          <a:p>
            <a:endParaRPr lang="en-US" dirty="0">
              <a:ln>
                <a:solidFill>
                  <a:srgbClr val="0000FF"/>
                </a:solidFill>
              </a:ln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46372" y="4568169"/>
            <a:ext cx="3012414" cy="52322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Demonstrator module construction and commissioning</a:t>
            </a:r>
            <a:endParaRPr lang="en-US" sz="1400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78972" y="4488884"/>
            <a:ext cx="3448043" cy="523220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en-US" sz="1400" dirty="0" smtClean="0">
                <a:solidFill>
                  <a:schemeClr val="tx1"/>
                </a:solidFill>
              </a:rPr>
              <a:t>Construction and deployment of </a:t>
            </a:r>
            <a:br>
              <a:rPr lang="en-US" sz="1400" dirty="0" smtClean="0">
                <a:solidFill>
                  <a:schemeClr val="tx1"/>
                </a:solidFill>
              </a:rPr>
            </a:br>
            <a:r>
              <a:rPr lang="en-US" sz="1400" dirty="0" smtClean="0">
                <a:solidFill>
                  <a:schemeClr val="tx1"/>
                </a:solidFill>
              </a:rPr>
              <a:t>successive SuperNEMO modules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906925" y="6346907"/>
            <a:ext cx="3012414" cy="307777"/>
          </a:xfrm>
          <a:prstGeom prst="rect">
            <a:avLst/>
          </a:prstGeom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tx1"/>
                </a:solidFill>
              </a:rPr>
              <a:t>Demonstrator module running</a:t>
            </a:r>
            <a:endParaRPr lang="en-US" sz="1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2964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Radiopurity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146" y="1658605"/>
            <a:ext cx="4308736" cy="4652546"/>
          </a:xfrm>
        </p:spPr>
        <p:txBody>
          <a:bodyPr>
            <a:normAutofit/>
          </a:bodyPr>
          <a:lstStyle/>
          <a:p>
            <a:r>
              <a:rPr lang="en-US" dirty="0" err="1" smtClean="0"/>
              <a:t>Radiopurity</a:t>
            </a:r>
            <a:r>
              <a:rPr lang="en-US" dirty="0" smtClean="0"/>
              <a:t> requirement</a:t>
            </a:r>
            <a:br>
              <a:rPr lang="en-US" dirty="0" smtClean="0"/>
            </a:br>
            <a:r>
              <a:rPr lang="en-US" dirty="0" smtClean="0"/>
              <a:t>is very demanding!</a:t>
            </a:r>
          </a:p>
          <a:p>
            <a:r>
              <a:rPr lang="en-US" dirty="0" smtClean="0"/>
              <a:t>Choice of material very challenging.</a:t>
            </a:r>
          </a:p>
          <a:p>
            <a:pPr lvl="1"/>
            <a:r>
              <a:rPr lang="en-US" dirty="0" smtClean="0"/>
              <a:t>stainless steel.</a:t>
            </a:r>
          </a:p>
          <a:p>
            <a:pPr lvl="1"/>
            <a:r>
              <a:rPr lang="en-US" dirty="0" smtClean="0"/>
              <a:t>copper.</a:t>
            </a:r>
          </a:p>
          <a:p>
            <a:pPr lvl="1"/>
            <a:r>
              <a:rPr lang="en-US" dirty="0" smtClean="0"/>
              <a:t>Delrin</a:t>
            </a:r>
            <a:r>
              <a:rPr lang="en-US" dirty="0"/>
              <a:t>.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Many bespoke solutions adopted.</a:t>
            </a:r>
          </a:p>
          <a:p>
            <a:pPr lvl="1"/>
            <a:r>
              <a:rPr lang="en-US" dirty="0" smtClean="0"/>
              <a:t>Delrin-clad internal cables.</a:t>
            </a:r>
          </a:p>
          <a:p>
            <a:pPr lvl="1"/>
            <a:r>
              <a:rPr lang="en-US" dirty="0" err="1" smtClean="0"/>
              <a:t>Feedthroughs</a:t>
            </a:r>
            <a:r>
              <a:rPr lang="en-US" dirty="0"/>
              <a:t>.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1F5A0A-F6FC-4FFD-9B49-0DA8697211D9}" type="slidenum">
              <a:rPr lang="en-US" smtClean="0"/>
              <a:t>9</a:t>
            </a:fld>
            <a:endParaRPr lang="en-US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7223" y="4304000"/>
            <a:ext cx="2131086" cy="2260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rnd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057478" y="4777032"/>
            <a:ext cx="209514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Demonstrator:</a:t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20 tons</a:t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&lt;1.5 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mBq</a:t>
            </a:r>
            <a: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/>
            </a:r>
            <a:br>
              <a:rPr lang="en-US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en-US" sz="1600" dirty="0" err="1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Rn</a:t>
            </a: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emanation into </a:t>
            </a:r>
            <a:b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</a:br>
            <a:r>
              <a:rPr 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tracker)</a:t>
            </a:r>
            <a:endParaRPr lang="en-US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8" name="Picture 7" descr="Brazil_nu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1883" y="1658604"/>
            <a:ext cx="2378748" cy="21340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7110465" y="2039475"/>
            <a:ext cx="1892966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595959"/>
                </a:solidFill>
              </a:rPr>
              <a:t>Brazillian</a:t>
            </a:r>
            <a:r>
              <a:rPr lang="en-US" sz="1600" dirty="0" smtClean="0">
                <a:solidFill>
                  <a:srgbClr val="595959"/>
                </a:solidFill>
              </a:rPr>
              <a:t> nut:</a:t>
            </a:r>
            <a:br>
              <a:rPr lang="en-US" sz="1600" dirty="0" smtClean="0">
                <a:solidFill>
                  <a:srgbClr val="595959"/>
                </a:solidFill>
              </a:rPr>
            </a:br>
            <a:r>
              <a:rPr lang="en-US" sz="1600" dirty="0" smtClean="0">
                <a:solidFill>
                  <a:srgbClr val="595959"/>
                </a:solidFill>
              </a:rPr>
              <a:t>4 grams</a:t>
            </a:r>
            <a:br>
              <a:rPr lang="en-US" sz="1600" dirty="0" smtClean="0">
                <a:solidFill>
                  <a:srgbClr val="595959"/>
                </a:solidFill>
              </a:rPr>
            </a:br>
            <a:r>
              <a:rPr lang="en-US" sz="1600" dirty="0" smtClean="0">
                <a:solidFill>
                  <a:srgbClr val="595959"/>
                </a:solidFill>
              </a:rPr>
              <a:t>~400 </a:t>
            </a:r>
            <a:r>
              <a:rPr lang="en-US" sz="1600" dirty="0" err="1" smtClean="0">
                <a:solidFill>
                  <a:srgbClr val="595959"/>
                </a:solidFill>
              </a:rPr>
              <a:t>mBq</a:t>
            </a:r>
            <a:r>
              <a:rPr lang="en-US" sz="1600" dirty="0" smtClean="0">
                <a:solidFill>
                  <a:srgbClr val="595959"/>
                </a:solidFill>
              </a:rPr>
              <a:t/>
            </a:r>
            <a:br>
              <a:rPr lang="en-US" sz="1600" dirty="0" smtClean="0">
                <a:solidFill>
                  <a:srgbClr val="595959"/>
                </a:solidFill>
              </a:rPr>
            </a:br>
            <a:r>
              <a:rPr lang="en-US" sz="1600" dirty="0" smtClean="0">
                <a:solidFill>
                  <a:srgbClr val="595959"/>
                </a:solidFill>
              </a:rPr>
              <a:t>(Radium decays)</a:t>
            </a:r>
            <a:endParaRPr lang="en-US" sz="1600" dirty="0">
              <a:solidFill>
                <a:srgbClr val="595959"/>
              </a:solidFill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125186" y="6571971"/>
            <a:ext cx="2133600" cy="365125"/>
          </a:xfrm>
        </p:spPr>
        <p:txBody>
          <a:bodyPr/>
          <a:lstStyle/>
          <a:p>
            <a:r>
              <a:rPr lang="en-GB" dirty="0" smtClean="0"/>
              <a:t>Oxford,  20th June 2013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554" y="6573127"/>
            <a:ext cx="2895600" cy="365125"/>
          </a:xfrm>
        </p:spPr>
        <p:txBody>
          <a:bodyPr/>
          <a:lstStyle/>
          <a:p>
            <a:r>
              <a:rPr lang="en-US" smtClean="0"/>
              <a:t>Forum on Tracking Detector Mechanics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43018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erception">
  <a:themeElements>
    <a:clrScheme name="Perception">
      <a:dk1>
        <a:sysClr val="windowText" lastClr="000000"/>
      </a:dk1>
      <a:lt1>
        <a:sysClr val="window" lastClr="FFFFFF"/>
      </a:lt1>
      <a:dk2>
        <a:srgbClr val="333333"/>
      </a:dk2>
      <a:lt2>
        <a:srgbClr val="BBC0AC"/>
      </a:lt2>
      <a:accent1>
        <a:srgbClr val="A2C816"/>
      </a:accent1>
      <a:accent2>
        <a:srgbClr val="E07602"/>
      </a:accent2>
      <a:accent3>
        <a:srgbClr val="E4C402"/>
      </a:accent3>
      <a:accent4>
        <a:srgbClr val="7DC1EF"/>
      </a:accent4>
      <a:accent5>
        <a:srgbClr val="21449B"/>
      </a:accent5>
      <a:accent6>
        <a:srgbClr val="A2B170"/>
      </a:accent6>
      <a:hlink>
        <a:srgbClr val="8DA440"/>
      </a:hlink>
      <a:folHlink>
        <a:srgbClr val="4C4F3F"/>
      </a:folHlink>
    </a:clrScheme>
    <a:fontScheme name="Perception">
      <a:maj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ajorFont>
      <a:minorFont>
        <a:latin typeface="Century Gothic"/>
        <a:ea typeface=""/>
        <a:cs typeface=""/>
        <a:font script="Jpan" typeface="メイリオ"/>
        <a:font script="Hans" typeface="宋体"/>
        <a:font script="Hant" typeface="新細明體"/>
      </a:minorFont>
    </a:fontScheme>
    <a:fmtScheme name="Perception">
      <a:fillStyleLst>
        <a:solidFill>
          <a:schemeClr val="phClr"/>
        </a:solidFill>
        <a:solidFill>
          <a:schemeClr val="phClr">
            <a:shade val="90000"/>
          </a:schemeClr>
        </a:solidFill>
        <a:solidFill>
          <a:schemeClr val="phClr">
            <a:shade val="80000"/>
          </a:schemeClr>
        </a:solidFill>
      </a:fillStyleLst>
      <a:lnStyleLst>
        <a:ln w="12700" cap="flat" cmpd="sng" algn="ctr">
          <a:solidFill>
            <a:schemeClr val="phClr"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>
              <a:alpha val="8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bliqueTopRight"/>
            <a:lightRig rig="threePt" dir="tl"/>
          </a:scene3d>
          <a:sp3d>
            <a:bevelT w="25400" h="25400"/>
          </a:sp3d>
        </a:effectStyle>
        <a:effectStyle>
          <a:effectLst/>
          <a:scene3d>
            <a:camera prst="perspectiveFront" fov="4200000"/>
            <a:lightRig rig="balanced" dir="tl">
              <a:rot lat="0" lon="0" rev="18600000"/>
            </a:lightRig>
          </a:scene3d>
          <a:sp3d prstMaterial="metal">
            <a:bevelT w="63500" h="50800" prst="angle"/>
          </a:sp3d>
        </a:effectStyle>
      </a:effectStyleLst>
      <a:bgFillStyleLst>
        <a:solidFill>
          <a:schemeClr val="phClr">
            <a:tint val="90000"/>
          </a:schemeClr>
        </a:solidFill>
        <a:solidFill>
          <a:schemeClr val="phClr">
            <a:tint val="50000"/>
          </a:schemeClr>
        </a:solidFill>
        <a:solidFill>
          <a:schemeClr val="phClr">
            <a:shade val="60000"/>
          </a:schemeClr>
        </a:soli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Perception.thmx</Template>
  <TotalTime>15748</TotalTime>
  <Words>1634</Words>
  <Application>Microsoft Macintosh PowerPoint</Application>
  <PresentationFormat>On-screen Show (4:3)</PresentationFormat>
  <Paragraphs>432</Paragraphs>
  <Slides>39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1" baseType="lpstr">
      <vt:lpstr>Perception</vt:lpstr>
      <vt:lpstr>Equation</vt:lpstr>
      <vt:lpstr>Construction and Commissioning of the SuperNEMO Tracker Demonstrator</vt:lpstr>
      <vt:lpstr>Overview</vt:lpstr>
      <vt:lpstr>SuperNEMO</vt:lpstr>
      <vt:lpstr>Physics goal</vt:lpstr>
      <vt:lpstr>Measurement principle</vt:lpstr>
      <vt:lpstr>From NEMO3 to SuperNEMO</vt:lpstr>
      <vt:lpstr>SuperNEMO detector</vt:lpstr>
      <vt:lpstr>The Demonstrator</vt:lpstr>
      <vt:lpstr>Radiopurity</vt:lpstr>
      <vt:lpstr>Tracker cell design</vt:lpstr>
      <vt:lpstr>Tracker cell performance</vt:lpstr>
      <vt:lpstr>Tracker cell construction</vt:lpstr>
      <vt:lpstr>Step 1: cleaning</vt:lpstr>
      <vt:lpstr>Step 1: cleaning</vt:lpstr>
      <vt:lpstr>Step 1: cleaning</vt:lpstr>
      <vt:lpstr>Step 1: cleaning</vt:lpstr>
      <vt:lpstr>Step 2: anode wire quality check</vt:lpstr>
      <vt:lpstr>Step 2: anode wire quality check</vt:lpstr>
      <vt:lpstr>Step 3: cassette construction</vt:lpstr>
      <vt:lpstr>Step 3: cassette construction</vt:lpstr>
      <vt:lpstr>Step 3: cassette construction</vt:lpstr>
      <vt:lpstr>Step 3: cassette construction</vt:lpstr>
      <vt:lpstr>Step 3: cassette construction</vt:lpstr>
      <vt:lpstr>Step 4: cassette testing</vt:lpstr>
      <vt:lpstr>Step 4: cassette testing</vt:lpstr>
      <vt:lpstr>Step 5: transport to MSSL</vt:lpstr>
      <vt:lpstr>Step 5: Tracker integration</vt:lpstr>
      <vt:lpstr>Step 5: Tracker integration</vt:lpstr>
      <vt:lpstr>The Radon concentration line</vt:lpstr>
      <vt:lpstr>Summary</vt:lpstr>
      <vt:lpstr>Thanks for listening!</vt:lpstr>
      <vt:lpstr>Spares</vt:lpstr>
      <vt:lpstr>FEAST</vt:lpstr>
      <vt:lpstr>Analog signal from FEAST</vt:lpstr>
      <vt:lpstr>Results from FEAST test</vt:lpstr>
      <vt:lpstr>Results from FEAST test</vt:lpstr>
      <vt:lpstr>Diffusion chamber</vt:lpstr>
      <vt:lpstr>Tracker cell operation</vt:lpstr>
      <vt:lpstr>Background</vt:lpstr>
    </vt:vector>
  </TitlesOfParts>
  <Company>University of Manchester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Stefano de Capua</dc:creator>
  <cp:lastModifiedBy>Stefano de Capua</cp:lastModifiedBy>
  <cp:revision>582</cp:revision>
  <cp:lastPrinted>2013-02-13T16:36:26Z</cp:lastPrinted>
  <dcterms:created xsi:type="dcterms:W3CDTF">2012-12-14T16:26:33Z</dcterms:created>
  <dcterms:modified xsi:type="dcterms:W3CDTF">2013-06-19T15:50:40Z</dcterms:modified>
</cp:coreProperties>
</file>