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0" r:id="rId4"/>
    <p:sldId id="265" r:id="rId5"/>
    <p:sldId id="261" r:id="rId6"/>
    <p:sldId id="267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946" autoAdjust="0"/>
  </p:normalViewPr>
  <p:slideViewPr>
    <p:cSldViewPr snapToGrid="0" snapToObjects="1">
      <p:cViewPr varScale="1">
        <p:scale>
          <a:sx n="116" d="100"/>
          <a:sy n="116" d="100"/>
        </p:scale>
        <p:origin x="-2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E1F801-640C-1D43-BD05-C3BC311B7031}" type="datetimeFigureOut">
              <a:rPr lang="en-US" smtClean="0"/>
              <a:t>18/04/2013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492D0-1FE7-904E-8DAD-97E1CAC2B2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1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E3445-8A65-F643-B8EB-4689A882CFE9}" type="datetimeFigureOut">
              <a:rPr lang="en-US" smtClean="0"/>
              <a:t>18/04/2013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C150C-3B3E-0A43-B10E-281A0C841B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449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56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830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258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755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80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67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654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64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55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78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614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89015-1984-F647-A37A-4E1CB8431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78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MM mechanical prototypes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Full wedge option</a:t>
            </a:r>
          </a:p>
          <a:p>
            <a:r>
              <a:rPr lang="en-US" dirty="0" smtClean="0"/>
              <a:t>At CERN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869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Stiffback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487810"/>
            <a:ext cx="8229600" cy="2921618"/>
          </a:xfrm>
        </p:spPr>
        <p:txBody>
          <a:bodyPr>
            <a:normAutofit fontScale="77500" lnSpcReduction="2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Simple </a:t>
            </a:r>
            <a:r>
              <a:rPr lang="en-US" dirty="0" err="1" smtClean="0"/>
              <a:t>stiffback</a:t>
            </a:r>
            <a:r>
              <a:rPr lang="en-US" dirty="0" smtClean="0"/>
              <a:t> structure with suction heads (following small test structure) used for 2 x 1 m</a:t>
            </a:r>
            <a:r>
              <a:rPr lang="en-US" baseline="30000" dirty="0" smtClean="0"/>
              <a:t>2</a:t>
            </a:r>
            <a:r>
              <a:rPr lang="en-US" dirty="0" smtClean="0"/>
              <a:t> prototype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CERN-DT group is working on a more final system using a perforated honeycomb structure with a perforated lower skin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/>
              <a:t>W</a:t>
            </a:r>
            <a:r>
              <a:rPr lang="en-US" dirty="0" smtClean="0"/>
              <a:t>ork in progress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Small 50 x 50 cm</a:t>
            </a:r>
            <a:r>
              <a:rPr lang="en-US" baseline="30000" dirty="0" smtClean="0"/>
              <a:t>2</a:t>
            </a:r>
            <a:r>
              <a:rPr lang="en-US" dirty="0" smtClean="0"/>
              <a:t> system under construction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Large system if prototype successful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10</a:t>
            </a:fld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671111" y="4409428"/>
            <a:ext cx="7457931" cy="1253628"/>
            <a:chOff x="457200" y="3662344"/>
            <a:chExt cx="7457931" cy="1253628"/>
          </a:xfrm>
        </p:grpSpPr>
        <p:sp>
          <p:nvSpPr>
            <p:cNvPr id="6" name="Rectangle 5"/>
            <p:cNvSpPr/>
            <p:nvPr/>
          </p:nvSpPr>
          <p:spPr>
            <a:xfrm>
              <a:off x="1609301" y="4193358"/>
              <a:ext cx="6130667" cy="711666"/>
            </a:xfrm>
            <a:prstGeom prst="rect">
              <a:avLst/>
            </a:prstGeom>
            <a:pattFill prst="ltVert">
              <a:fgClr>
                <a:prstClr val="black"/>
              </a:fgClr>
              <a:bgClr>
                <a:prstClr val="white"/>
              </a:bgClr>
            </a:patt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7200" y="4372923"/>
              <a:ext cx="839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60 mm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434138" y="4193358"/>
              <a:ext cx="175163" cy="711666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739968" y="4193358"/>
              <a:ext cx="175163" cy="711666"/>
            </a:xfrm>
            <a:prstGeom prst="rect">
              <a:avLst/>
            </a:prstGeom>
            <a:solidFill>
              <a:srgbClr val="FF66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>
              <a:stCxn id="9" idx="2"/>
            </p:cNvCxnSpPr>
            <p:nvPr/>
          </p:nvCxnSpPr>
          <p:spPr>
            <a:xfrm>
              <a:off x="1521720" y="4905024"/>
              <a:ext cx="6218248" cy="10948"/>
            </a:xfrm>
            <a:prstGeom prst="line">
              <a:avLst/>
            </a:prstGeom>
            <a:ln>
              <a:solidFill>
                <a:srgbClr val="00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138201" y="3985331"/>
              <a:ext cx="0" cy="208027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400077" y="3985331"/>
              <a:ext cx="0" cy="208027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Up Arrow 16"/>
            <p:cNvSpPr/>
            <p:nvPr/>
          </p:nvSpPr>
          <p:spPr>
            <a:xfrm>
              <a:off x="4115439" y="3662344"/>
              <a:ext cx="284638" cy="229923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Up Arrow 17"/>
            <p:cNvSpPr>
              <a:spLocks noChangeAspect="1"/>
            </p:cNvSpPr>
            <p:nvPr/>
          </p:nvSpPr>
          <p:spPr>
            <a:xfrm>
              <a:off x="1892206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Up Arrow 18"/>
            <p:cNvSpPr>
              <a:spLocks noChangeAspect="1"/>
            </p:cNvSpPr>
            <p:nvPr/>
          </p:nvSpPr>
          <p:spPr>
            <a:xfrm>
              <a:off x="2590800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Up Arrow 19"/>
            <p:cNvSpPr>
              <a:spLocks noChangeAspect="1"/>
            </p:cNvSpPr>
            <p:nvPr/>
          </p:nvSpPr>
          <p:spPr>
            <a:xfrm>
              <a:off x="3289394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Up Arrow 20"/>
            <p:cNvSpPr>
              <a:spLocks noChangeAspect="1"/>
            </p:cNvSpPr>
            <p:nvPr/>
          </p:nvSpPr>
          <p:spPr>
            <a:xfrm>
              <a:off x="3987988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Up Arrow 21"/>
            <p:cNvSpPr>
              <a:spLocks noChangeAspect="1"/>
            </p:cNvSpPr>
            <p:nvPr/>
          </p:nvSpPr>
          <p:spPr>
            <a:xfrm>
              <a:off x="4686582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Up Arrow 22"/>
            <p:cNvSpPr>
              <a:spLocks noChangeAspect="1"/>
            </p:cNvSpPr>
            <p:nvPr/>
          </p:nvSpPr>
          <p:spPr>
            <a:xfrm>
              <a:off x="5385176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Up Arrow 23"/>
            <p:cNvSpPr>
              <a:spLocks noChangeAspect="1"/>
            </p:cNvSpPr>
            <p:nvPr/>
          </p:nvSpPr>
          <p:spPr>
            <a:xfrm>
              <a:off x="6083770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Up Arrow 24"/>
            <p:cNvSpPr>
              <a:spLocks noChangeAspect="1"/>
            </p:cNvSpPr>
            <p:nvPr/>
          </p:nvSpPr>
          <p:spPr>
            <a:xfrm>
              <a:off x="6782364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Up Arrow 25"/>
            <p:cNvSpPr>
              <a:spLocks noChangeAspect="1"/>
            </p:cNvSpPr>
            <p:nvPr/>
          </p:nvSpPr>
          <p:spPr>
            <a:xfrm>
              <a:off x="7480958" y="4740796"/>
              <a:ext cx="176636" cy="142681"/>
            </a:xfrm>
            <a:prstGeom prst="upArrow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8920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Demonstrate feasibility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Setup of basic infrastructure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Gain experience with 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construction/assembly ideas/schemes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Materials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Procedures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Precision (for me not the main objective)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Produce objects that can be measured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Establish an Assembly Manual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042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mechanical prototype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60" y="1600200"/>
            <a:ext cx="4147351" cy="4525963"/>
          </a:xfrm>
        </p:spPr>
        <p:txBody>
          <a:bodyPr>
            <a:no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/>
              <a:t>Full-wedge small sector </a:t>
            </a:r>
            <a:r>
              <a:rPr lang="en-US" sz="2400" dirty="0" smtClean="0"/>
              <a:t>quadruplet</a:t>
            </a:r>
            <a:endParaRPr lang="en-US" sz="2400" dirty="0" smtClean="0"/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/>
              <a:t>Eta and stereo doublet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/>
              <a:t>All panels of equal thickness: 11-12 mm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/>
              <a:t>Standard Al profiles of t=10 mm as frames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/>
              <a:t>Al honeycomb of t=10 mm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/>
              <a:t>Skins = 0.5 mm (FR4)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sz="2000" dirty="0" smtClean="0"/>
              <a:t>Glue gaps ≈ few 100 µm</a:t>
            </a:r>
            <a:endParaRPr lang="en-US" sz="2000" dirty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/>
              <a:t>Drift gap spacers: 5 mm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sz="2400" dirty="0" smtClean="0"/>
              <a:t>Total thickness: 75–80 mm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NSW_smal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039" y="1858796"/>
            <a:ext cx="4861689" cy="3926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085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18C36-F254-4044-B6CE-E8BFC6171FD5}" type="slidenum">
              <a:rPr lang="en-US" smtClean="0"/>
              <a:t>4</a:t>
            </a:fld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966380" y="1732962"/>
            <a:ext cx="2715740" cy="3626541"/>
            <a:chOff x="1594071" y="1741496"/>
            <a:chExt cx="2715740" cy="3626541"/>
          </a:xfrm>
        </p:grpSpPr>
        <p:grpSp>
          <p:nvGrpSpPr>
            <p:cNvPr id="11" name="Group 10"/>
            <p:cNvGrpSpPr/>
            <p:nvPr/>
          </p:nvGrpSpPr>
          <p:grpSpPr>
            <a:xfrm>
              <a:off x="1594071" y="2102069"/>
              <a:ext cx="376624" cy="2916621"/>
              <a:chOff x="1550276" y="2102069"/>
              <a:chExt cx="376624" cy="2916621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1550276" y="2102069"/>
                <a:ext cx="360000" cy="2916621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1926900" y="2277241"/>
                <a:ext cx="0" cy="2583793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2100324" y="2102069"/>
              <a:ext cx="439681" cy="2916621"/>
              <a:chOff x="2100324" y="2102069"/>
              <a:chExt cx="439681" cy="2916621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2134457" y="2102069"/>
                <a:ext cx="360000" cy="2916621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2100324" y="2277241"/>
                <a:ext cx="0" cy="2583793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2540005" y="2277241"/>
                <a:ext cx="0" cy="2583793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2678375" y="2096813"/>
              <a:ext cx="415162" cy="2916621"/>
              <a:chOff x="1520497" y="2102069"/>
              <a:chExt cx="415162" cy="2916621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1550276" y="2102069"/>
                <a:ext cx="360000" cy="291662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1935659" y="2277241"/>
                <a:ext cx="0" cy="2583793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520497" y="2271985"/>
                <a:ext cx="0" cy="2583793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 flipH="1">
              <a:off x="3830996" y="2091557"/>
              <a:ext cx="376624" cy="2916621"/>
              <a:chOff x="1550276" y="2102069"/>
              <a:chExt cx="376624" cy="2916621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550276" y="2102069"/>
                <a:ext cx="360000" cy="2916621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1926900" y="2277241"/>
                <a:ext cx="0" cy="2583793"/>
              </a:xfrm>
              <a:prstGeom prst="line">
                <a:avLst/>
              </a:prstGeom>
              <a:ln w="38100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3242439" y="2091557"/>
              <a:ext cx="439681" cy="2916621"/>
              <a:chOff x="2100324" y="2102069"/>
              <a:chExt cx="439681" cy="2916621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2134457" y="2102069"/>
                <a:ext cx="360000" cy="2916621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100324" y="2277241"/>
                <a:ext cx="0" cy="2583793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2540005" y="2277241"/>
                <a:ext cx="0" cy="2583793"/>
              </a:xfrm>
              <a:prstGeom prst="line">
                <a:avLst/>
              </a:prstGeom>
              <a:ln w="28575" cmpd="sng">
                <a:solidFill>
                  <a:srgbClr val="FF0000"/>
                </a:solidFill>
                <a:prstDash val="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1594076" y="1741496"/>
              <a:ext cx="4948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10+</a:t>
              </a:r>
              <a:endParaRPr lang="en-US" sz="16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139132" y="1741496"/>
              <a:ext cx="4948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10+</a:t>
              </a:r>
              <a:endParaRPr lang="en-US" sz="16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261713" y="1741496"/>
              <a:ext cx="4948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10+</a:t>
              </a:r>
              <a:endParaRPr lang="en-US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675498" y="1741496"/>
              <a:ext cx="4948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10+</a:t>
              </a:r>
              <a:endParaRPr lang="en-US" sz="16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14964" y="1741496"/>
              <a:ext cx="4948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10+</a:t>
              </a:r>
              <a:endParaRPr lang="en-US" sz="16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22520" y="5029483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5</a:t>
              </a:r>
              <a:endParaRPr lang="en-US" sz="16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68180" y="5029483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5</a:t>
              </a:r>
              <a:endParaRPr lang="en-US" sz="16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040117" y="5029483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5</a:t>
              </a:r>
              <a:endParaRPr lang="en-US" sz="16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20813" y="5029483"/>
              <a:ext cx="2886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5</a:t>
              </a:r>
              <a:endParaRPr lang="en-US" sz="1600" dirty="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204151" y="5451530"/>
            <a:ext cx="222368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MM </a:t>
            </a:r>
            <a:r>
              <a:rPr lang="en-US" sz="2000" dirty="0" err="1" smtClean="0"/>
              <a:t>multiplet</a:t>
            </a:r>
            <a:r>
              <a:rPr lang="en-US" sz="2000" dirty="0" smtClean="0"/>
              <a:t> stack</a:t>
            </a:r>
          </a:p>
          <a:p>
            <a:pPr algn="ctr"/>
            <a:r>
              <a:rPr lang="en-US" dirty="0" smtClean="0"/>
              <a:t>(10+: 11 or 12 mm)</a:t>
            </a:r>
            <a:endParaRPr lang="en-US" dirty="0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966385" y="1629117"/>
            <a:ext cx="2613544" cy="8759"/>
          </a:xfrm>
          <a:prstGeom prst="straightConnector1">
            <a:avLst/>
          </a:prstGeom>
          <a:ln w="9525" cmpd="sng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586425" y="1234242"/>
            <a:ext cx="12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 – 80 mm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 rot="5400000">
            <a:off x="6417550" y="998709"/>
            <a:ext cx="376624" cy="2916621"/>
            <a:chOff x="1550276" y="2102069"/>
            <a:chExt cx="376624" cy="2916621"/>
          </a:xfrm>
        </p:grpSpPr>
        <p:sp>
          <p:nvSpPr>
            <p:cNvPr id="65" name="Rectangle 64"/>
            <p:cNvSpPr/>
            <p:nvPr/>
          </p:nvSpPr>
          <p:spPr>
            <a:xfrm>
              <a:off x="1550276" y="2102069"/>
              <a:ext cx="360000" cy="291662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1926900" y="2277241"/>
              <a:ext cx="0" cy="2583793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 rot="5400000">
            <a:off x="6393813" y="834802"/>
            <a:ext cx="439681" cy="4320000"/>
            <a:chOff x="2100324" y="1392589"/>
            <a:chExt cx="439681" cy="4320000"/>
          </a:xfrm>
        </p:grpSpPr>
        <p:sp>
          <p:nvSpPr>
            <p:cNvPr id="62" name="Rectangle 61"/>
            <p:cNvSpPr/>
            <p:nvPr/>
          </p:nvSpPr>
          <p:spPr>
            <a:xfrm>
              <a:off x="2134543" y="1392589"/>
              <a:ext cx="360000" cy="43200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2100324" y="2277241"/>
              <a:ext cx="0" cy="2583793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2540005" y="2277241"/>
              <a:ext cx="0" cy="2583793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rot="5400000">
            <a:off x="6403537" y="2102282"/>
            <a:ext cx="415162" cy="2916621"/>
            <a:chOff x="1520497" y="2102069"/>
            <a:chExt cx="415162" cy="2916621"/>
          </a:xfrm>
        </p:grpSpPr>
        <p:sp>
          <p:nvSpPr>
            <p:cNvPr id="59" name="Rectangle 58"/>
            <p:cNvSpPr/>
            <p:nvPr/>
          </p:nvSpPr>
          <p:spPr>
            <a:xfrm>
              <a:off x="1550276" y="2102069"/>
              <a:ext cx="360000" cy="291662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1935659" y="2277241"/>
              <a:ext cx="0" cy="2583793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1520497" y="2271985"/>
              <a:ext cx="0" cy="2583793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 rot="5400000" flipH="1">
            <a:off x="6428062" y="3235634"/>
            <a:ext cx="376624" cy="2916621"/>
            <a:chOff x="1550276" y="2102069"/>
            <a:chExt cx="376624" cy="2916621"/>
          </a:xfrm>
        </p:grpSpPr>
        <p:sp>
          <p:nvSpPr>
            <p:cNvPr id="57" name="Rectangle 56"/>
            <p:cNvSpPr/>
            <p:nvPr/>
          </p:nvSpPr>
          <p:spPr>
            <a:xfrm>
              <a:off x="1550276" y="2102069"/>
              <a:ext cx="360000" cy="291662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1926900" y="2277241"/>
              <a:ext cx="0" cy="2583793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5400000">
            <a:off x="6393814" y="1976917"/>
            <a:ext cx="439681" cy="4320000"/>
            <a:chOff x="2100324" y="1403100"/>
            <a:chExt cx="439681" cy="4320000"/>
          </a:xfrm>
        </p:grpSpPr>
        <p:sp>
          <p:nvSpPr>
            <p:cNvPr id="54" name="Rectangle 53"/>
            <p:cNvSpPr/>
            <p:nvPr/>
          </p:nvSpPr>
          <p:spPr>
            <a:xfrm>
              <a:off x="2134459" y="1403100"/>
              <a:ext cx="360000" cy="4320000"/>
            </a:xfrm>
            <a:prstGeom prst="rect">
              <a:avLst/>
            </a:prstGeom>
            <a:solidFill>
              <a:srgbClr val="CCFFCC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100324" y="2277241"/>
              <a:ext cx="0" cy="2583793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2540005" y="2277241"/>
              <a:ext cx="0" cy="2583793"/>
            </a:xfrm>
            <a:prstGeom prst="line">
              <a:avLst/>
            </a:prstGeom>
            <a:ln w="28575" cmpd="sng">
              <a:solidFill>
                <a:srgbClr val="FF0000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5444682" y="5449943"/>
            <a:ext cx="235059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Space for electronics</a:t>
            </a:r>
          </a:p>
          <a:p>
            <a:pPr algn="ctr"/>
            <a:r>
              <a:rPr lang="en-US" dirty="0" smtClean="0"/>
              <a:t>(50 mm in phi)</a:t>
            </a: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5147551" y="2811765"/>
            <a:ext cx="157656" cy="360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917029" y="2809181"/>
            <a:ext cx="157656" cy="360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5152807" y="3951212"/>
            <a:ext cx="157656" cy="360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7917029" y="3951212"/>
            <a:ext cx="157656" cy="360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071241" y="1417638"/>
            <a:ext cx="3147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Dead area: 			50 mm</a:t>
            </a:r>
          </a:p>
          <a:p>
            <a:r>
              <a:rPr lang="en-US" dirty="0" smtClean="0"/>
              <a:t>Space for electronics: 	50 mm</a:t>
            </a:r>
            <a:endParaRPr lang="en-US" dirty="0"/>
          </a:p>
        </p:txBody>
      </p:sp>
      <p:cxnSp>
        <p:nvCxnSpPr>
          <p:cNvPr id="75" name="Straight Arrow Connector 74"/>
          <p:cNvCxnSpPr/>
          <p:nvPr/>
        </p:nvCxnSpPr>
        <p:spPr>
          <a:xfrm flipH="1">
            <a:off x="4944136" y="3181571"/>
            <a:ext cx="1" cy="784867"/>
          </a:xfrm>
          <a:prstGeom prst="straightConnector1">
            <a:avLst/>
          </a:prstGeom>
          <a:ln w="9525" cmpd="sng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4216591" y="3369651"/>
            <a:ext cx="7668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20 mm</a:t>
            </a:r>
          </a:p>
        </p:txBody>
      </p:sp>
      <p:cxnSp>
        <p:nvCxnSpPr>
          <p:cNvPr id="80" name="Straight Connector 79"/>
          <p:cNvCxnSpPr/>
          <p:nvPr/>
        </p:nvCxnSpPr>
        <p:spPr>
          <a:xfrm>
            <a:off x="4453655" y="3353011"/>
            <a:ext cx="617586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4453655" y="2656053"/>
            <a:ext cx="617586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4453655" y="3768174"/>
            <a:ext cx="617586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453655" y="4505632"/>
            <a:ext cx="617586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8156069" y="3353012"/>
            <a:ext cx="617586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8156069" y="2656054"/>
            <a:ext cx="617586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8156069" y="3768175"/>
            <a:ext cx="617586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8156069" y="4505633"/>
            <a:ext cx="617586" cy="0"/>
          </a:xfrm>
          <a:prstGeom prst="line">
            <a:avLst/>
          </a:prstGeom>
          <a:ln w="57150" cmpd="sng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4" name="Group 93"/>
          <p:cNvGrpSpPr/>
          <p:nvPr/>
        </p:nvGrpSpPr>
        <p:grpSpPr>
          <a:xfrm>
            <a:off x="3919943" y="5004900"/>
            <a:ext cx="1316947" cy="584776"/>
            <a:chOff x="3919943" y="5004900"/>
            <a:chExt cx="1316947" cy="584776"/>
          </a:xfrm>
        </p:grpSpPr>
        <p:sp>
          <p:nvSpPr>
            <p:cNvPr id="89" name="TextBox 88"/>
            <p:cNvSpPr txBox="1"/>
            <p:nvPr/>
          </p:nvSpPr>
          <p:spPr>
            <a:xfrm>
              <a:off x="3919943" y="5004900"/>
              <a:ext cx="1316947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660066"/>
                  </a:solidFill>
                </a:rPr>
                <a:t>Electronics boards</a:t>
              </a:r>
            </a:p>
          </p:txBody>
        </p:sp>
        <p:sp>
          <p:nvSpPr>
            <p:cNvPr id="93" name="Rectangular Callout 92"/>
            <p:cNvSpPr/>
            <p:nvPr/>
          </p:nvSpPr>
          <p:spPr>
            <a:xfrm>
              <a:off x="4000348" y="5067552"/>
              <a:ext cx="1070893" cy="507003"/>
            </a:xfrm>
            <a:prstGeom prst="wedgeRectCallout">
              <a:avLst>
                <a:gd name="adj1" fmla="val 20061"/>
                <a:gd name="adj2" fmla="val -146532"/>
              </a:avLst>
            </a:prstGeom>
            <a:noFill/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019800" y="2802434"/>
            <a:ext cx="1050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Eta strips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861460" y="3941880"/>
            <a:ext cx="1364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Stereo strips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370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effort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CERN, Lecce, </a:t>
            </a:r>
            <a:r>
              <a:rPr lang="en-US" dirty="0" err="1" smtClean="0"/>
              <a:t>Saclay</a:t>
            </a:r>
            <a:r>
              <a:rPr lang="en-US" dirty="0" smtClean="0"/>
              <a:t>, … more collaborators are welcome 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Drawings and calculations: Lecce and CERN</a:t>
            </a:r>
            <a:endParaRPr lang="en-US" dirty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Infrastructure and tooling: CERN, </a:t>
            </a:r>
            <a:r>
              <a:rPr lang="en-US" dirty="0" err="1" smtClean="0"/>
              <a:t>Saclay</a:t>
            </a:r>
            <a:endParaRPr lang="en-US" dirty="0" smtClean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Technical work: CERN, Lecce, </a:t>
            </a:r>
            <a:r>
              <a:rPr lang="en-US" dirty="0" err="1" smtClean="0"/>
              <a:t>Saclay</a:t>
            </a:r>
            <a:endParaRPr lang="en-US" dirty="0" smtClean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Evaluation: all (two summer students for mechanical)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2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could/should be included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Realistic materials and glues </a:t>
            </a:r>
            <a:endParaRPr lang="en-US" dirty="0"/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Realistic thickness and segmentation of PCBs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Space for on-chamber electronics boards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Simplified cooling and cabling channels</a:t>
            </a:r>
          </a:p>
          <a:p>
            <a:pPr lvl="1"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We foresee to insert heating wires into the cooling channels to simulate electronics/cooling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Gas channels and seals (to allow for gas pressure tests)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Mesh frame (but not necessarily the mesh)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T-sensors (a few) to allow for test measurements</a:t>
            </a:r>
          </a:p>
          <a:p>
            <a:pPr>
              <a:buClr>
                <a:schemeClr val="accent3"/>
              </a:buClr>
              <a:buFont typeface="Wingdings" charset="2"/>
              <a:buChar char="§"/>
            </a:pPr>
            <a:r>
              <a:rPr lang="en-US" dirty="0" smtClean="0"/>
              <a:t>Other ???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574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table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3982841"/>
            <a:ext cx="2415710" cy="1913211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Size: 4 x 2.5 m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Flatness: ≤ 20 µm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Location: B16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000" dirty="0" smtClean="0"/>
              <a:t>Available: mid May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160420130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2910" y="1499974"/>
            <a:ext cx="5813890" cy="436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25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Assembly scheme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Sekhniaidze/J. Wotschack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 descr="MM_assembly_schematic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224" y="1417638"/>
            <a:ext cx="6070600" cy="496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45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946326" y="2784648"/>
            <a:ext cx="6207007" cy="394521"/>
          </a:xfrm>
          <a:prstGeom prst="flowChart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966940" y="2564455"/>
            <a:ext cx="162581" cy="657535"/>
            <a:chOff x="1805089" y="718041"/>
            <a:chExt cx="314330" cy="1829463"/>
          </a:xfrm>
        </p:grpSpPr>
        <p:sp>
          <p:nvSpPr>
            <p:cNvPr id="73" name="Flowchart: Manual Operation 72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Flowchart: Manual Operation 73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Flowchart: Manual Operation 74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Flowchart: Manual Operation 76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Can 77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lowchart: Magnetic Disk 78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913009" y="2564453"/>
            <a:ext cx="162581" cy="657535"/>
            <a:chOff x="1805089" y="718041"/>
            <a:chExt cx="314330" cy="1829463"/>
          </a:xfrm>
        </p:grpSpPr>
        <p:sp>
          <p:nvSpPr>
            <p:cNvPr id="66" name="Flowchart: Manual Operation 65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lowchart: Manual Operation 66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Flowchart: Manual Operation 67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Flowchart: Manual Operation 69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Can 70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Flowchart: Magnetic Disk 71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4785" y="2564454"/>
            <a:ext cx="162581" cy="657535"/>
            <a:chOff x="1805089" y="718041"/>
            <a:chExt cx="314330" cy="1829463"/>
          </a:xfrm>
        </p:grpSpPr>
        <p:sp>
          <p:nvSpPr>
            <p:cNvPr id="59" name="Flowchart: Manual Operation 58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Flowchart: Manual Operation 59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Flowchart: Manual Operation 60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Flowchart: Manual Operation 62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Can 63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Flowchart: Magnetic Disk 64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5314" y="2564456"/>
            <a:ext cx="162581" cy="657535"/>
            <a:chOff x="1805089" y="718041"/>
            <a:chExt cx="314330" cy="1829463"/>
          </a:xfrm>
        </p:grpSpPr>
        <p:sp>
          <p:nvSpPr>
            <p:cNvPr id="52" name="Flowchart: Manual Operation 51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Flowchart: Manual Operation 52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Flowchart: Manual Operation 53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Flowchart: Manual Operation 55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Can 56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Flowchart: Magnetic Disk 57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895604" y="2564458"/>
            <a:ext cx="162581" cy="657535"/>
            <a:chOff x="1805089" y="718041"/>
            <a:chExt cx="314330" cy="1829463"/>
          </a:xfrm>
        </p:grpSpPr>
        <p:sp>
          <p:nvSpPr>
            <p:cNvPr id="45" name="Flowchart: Manual Operation 44"/>
            <p:cNvSpPr/>
            <p:nvPr/>
          </p:nvSpPr>
          <p:spPr>
            <a:xfrm>
              <a:off x="1805090" y="2091816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Flowchart: Manual Operation 45"/>
            <p:cNvSpPr/>
            <p:nvPr/>
          </p:nvSpPr>
          <p:spPr>
            <a:xfrm rot="10800000">
              <a:off x="1805090" y="2310957"/>
              <a:ext cx="314329" cy="236547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lowchart: Manual Operation 46"/>
            <p:cNvSpPr/>
            <p:nvPr/>
          </p:nvSpPr>
          <p:spPr>
            <a:xfrm rot="10800000">
              <a:off x="1805089" y="1966394"/>
              <a:ext cx="314329" cy="125421"/>
            </a:xfrm>
            <a:prstGeom prst="flowChartManualOperation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905817" y="1224477"/>
              <a:ext cx="112874" cy="74191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Flowchart: Manual Operation 48"/>
            <p:cNvSpPr/>
            <p:nvPr/>
          </p:nvSpPr>
          <p:spPr>
            <a:xfrm rot="10800000">
              <a:off x="1861730" y="1990697"/>
              <a:ext cx="205278" cy="76817"/>
            </a:xfrm>
            <a:prstGeom prst="flowChartManualOperatio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Can 49"/>
            <p:cNvSpPr/>
            <p:nvPr/>
          </p:nvSpPr>
          <p:spPr>
            <a:xfrm>
              <a:off x="1861730" y="1066779"/>
              <a:ext cx="205278" cy="236547"/>
            </a:xfrm>
            <a:prstGeom prst="can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Flowchart: Magnetic Disk 50"/>
            <p:cNvSpPr/>
            <p:nvPr/>
          </p:nvSpPr>
          <p:spPr>
            <a:xfrm>
              <a:off x="1905817" y="718041"/>
              <a:ext cx="133627" cy="360040"/>
            </a:xfrm>
            <a:prstGeom prst="flowChartMagneticDisk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Flowchart: Process 10"/>
          <p:cNvSpPr/>
          <p:nvPr/>
        </p:nvSpPr>
        <p:spPr>
          <a:xfrm>
            <a:off x="2246895" y="2338056"/>
            <a:ext cx="63223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372681" y="2879806"/>
            <a:ext cx="450360" cy="252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5</a:t>
            </a:r>
            <a:endParaRPr lang="en-GB" dirty="0"/>
          </a:p>
        </p:txBody>
      </p:sp>
      <p:sp>
        <p:nvSpPr>
          <p:cNvPr id="14" name="Frame 13"/>
          <p:cNvSpPr/>
          <p:nvPr/>
        </p:nvSpPr>
        <p:spPr>
          <a:xfrm>
            <a:off x="3830367" y="1665062"/>
            <a:ext cx="326430" cy="238331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457664" y="1768006"/>
            <a:ext cx="1130409" cy="49320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627024" y="1652817"/>
            <a:ext cx="891293" cy="252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Vacuum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865671" y="1728626"/>
            <a:ext cx="1209919" cy="252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Clarinet gas</a:t>
            </a:r>
            <a:endParaRPr lang="en-GB" dirty="0"/>
          </a:p>
        </p:txBody>
      </p:sp>
      <p:cxnSp>
        <p:nvCxnSpPr>
          <p:cNvPr id="18" name="Straight Arrow Connector 17"/>
          <p:cNvCxnSpPr>
            <a:endCxn id="145" idx="0"/>
          </p:cNvCxnSpPr>
          <p:nvPr/>
        </p:nvCxnSpPr>
        <p:spPr>
          <a:xfrm>
            <a:off x="3063981" y="1995773"/>
            <a:ext cx="430377" cy="3478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370628" y="3481356"/>
            <a:ext cx="5304293" cy="152508"/>
            <a:chOff x="1124414" y="5296299"/>
            <a:chExt cx="5592264" cy="222664"/>
          </a:xfrm>
        </p:grpSpPr>
        <p:sp>
          <p:nvSpPr>
            <p:cNvPr id="33" name="Rectangle 32"/>
            <p:cNvSpPr/>
            <p:nvPr/>
          </p:nvSpPr>
          <p:spPr>
            <a:xfrm>
              <a:off x="1124415" y="5368307"/>
              <a:ext cx="5592263" cy="147773"/>
            </a:xfrm>
            <a:prstGeom prst="rect">
              <a:avLst/>
            </a:prstGeom>
            <a:pattFill prst="horzBrick">
              <a:fgClr>
                <a:schemeClr val="bg2">
                  <a:lumMod val="75000"/>
                </a:schemeClr>
              </a:fgClr>
              <a:bgClr>
                <a:schemeClr val="bg2">
                  <a:lumMod val="2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90533" y="5376098"/>
              <a:ext cx="5460025" cy="142865"/>
              <a:chOff x="2244416" y="1652258"/>
              <a:chExt cx="3744416" cy="158157"/>
            </a:xfrm>
          </p:grpSpPr>
          <p:sp>
            <p:nvSpPr>
              <p:cNvPr id="36" name="Can 35"/>
              <p:cNvSpPr/>
              <p:nvPr/>
            </p:nvSpPr>
            <p:spPr>
              <a:xfrm>
                <a:off x="2244416" y="1652258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7" name="Can 36"/>
              <p:cNvSpPr/>
              <p:nvPr/>
            </p:nvSpPr>
            <p:spPr>
              <a:xfrm>
                <a:off x="2676464" y="1652258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Can 37"/>
              <p:cNvSpPr/>
              <p:nvPr/>
            </p:nvSpPr>
            <p:spPr>
              <a:xfrm>
                <a:off x="3108512" y="1660642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9" name="Can 38"/>
              <p:cNvSpPr/>
              <p:nvPr/>
            </p:nvSpPr>
            <p:spPr>
              <a:xfrm>
                <a:off x="3540560" y="1660642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Can 39"/>
              <p:cNvSpPr/>
              <p:nvPr/>
            </p:nvSpPr>
            <p:spPr>
              <a:xfrm>
                <a:off x="3972608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1" name="Can 40"/>
              <p:cNvSpPr/>
              <p:nvPr/>
            </p:nvSpPr>
            <p:spPr>
              <a:xfrm>
                <a:off x="4404656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2" name="Can 41"/>
              <p:cNvSpPr/>
              <p:nvPr/>
            </p:nvSpPr>
            <p:spPr>
              <a:xfrm>
                <a:off x="4908712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Can 42"/>
              <p:cNvSpPr/>
              <p:nvPr/>
            </p:nvSpPr>
            <p:spPr>
              <a:xfrm>
                <a:off x="5340760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Can 43"/>
              <p:cNvSpPr/>
              <p:nvPr/>
            </p:nvSpPr>
            <p:spPr>
              <a:xfrm>
                <a:off x="5844816" y="1666399"/>
                <a:ext cx="144016" cy="144016"/>
              </a:xfrm>
              <a:prstGeom prst="can">
                <a:avLst/>
              </a:prstGeom>
              <a:solidFill>
                <a:schemeClr val="bg2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 rot="10800000">
              <a:off x="1124414" y="5296299"/>
              <a:ext cx="5592263" cy="72008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21" name="Right Arrow 20"/>
          <p:cNvSpPr/>
          <p:nvPr/>
        </p:nvSpPr>
        <p:spPr>
          <a:xfrm rot="16200000">
            <a:off x="5868465" y="3337681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16200000">
            <a:off x="4848175" y="3332538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6200000">
            <a:off x="3884094" y="3332427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 rot="16200000">
            <a:off x="2885870" y="3334782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 rot="16200000">
            <a:off x="1938902" y="3332315"/>
            <a:ext cx="219048" cy="68302"/>
          </a:xfrm>
          <a:prstGeom prst="rightArrow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3901406" y="3796148"/>
            <a:ext cx="1084390" cy="252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Skin (G10)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6383739" y="3787468"/>
            <a:ext cx="1539189" cy="252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Precision insert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014901" y="3774816"/>
            <a:ext cx="2025675" cy="252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Rohacell</a:t>
            </a:r>
            <a:r>
              <a:rPr lang="en-US" dirty="0" smtClean="0"/>
              <a:t> honeycomb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6066965" y="3216496"/>
            <a:ext cx="891293" cy="252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Vacuum</a:t>
            </a:r>
            <a:endParaRPr lang="en-GB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 flipV="1">
            <a:off x="1885581" y="3580563"/>
            <a:ext cx="72398" cy="20996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4236022" y="3481356"/>
            <a:ext cx="72399" cy="358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44" idx="4"/>
          </p:cNvCxnSpPr>
          <p:nvPr/>
        </p:nvCxnSpPr>
        <p:spPr>
          <a:xfrm flipH="1" flipV="1">
            <a:off x="6612205" y="3589313"/>
            <a:ext cx="351902" cy="21080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913010" y="339206"/>
            <a:ext cx="3665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</a:rPr>
              <a:t>Using Skin suction Tool </a:t>
            </a:r>
            <a:endParaRPr lang="en-GB" sz="2800" b="1" u="sng" dirty="0">
              <a:solidFill>
                <a:srgbClr val="FF0000"/>
              </a:solidFill>
            </a:endParaRPr>
          </a:p>
        </p:txBody>
      </p:sp>
      <p:sp>
        <p:nvSpPr>
          <p:cNvPr id="82" name="Up Arrow 81"/>
          <p:cNvSpPr/>
          <p:nvPr/>
        </p:nvSpPr>
        <p:spPr>
          <a:xfrm>
            <a:off x="8064270" y="3386233"/>
            <a:ext cx="55825" cy="66287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410522" y="4559363"/>
            <a:ext cx="7853711" cy="6736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282157" y="4626730"/>
            <a:ext cx="8049909" cy="50405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89" name="Group 88"/>
          <p:cNvGrpSpPr/>
          <p:nvPr/>
        </p:nvGrpSpPr>
        <p:grpSpPr>
          <a:xfrm>
            <a:off x="386673" y="4478133"/>
            <a:ext cx="7840877" cy="72159"/>
            <a:chOff x="573170" y="5166908"/>
            <a:chExt cx="6663126" cy="72159"/>
          </a:xfrm>
        </p:grpSpPr>
        <p:sp>
          <p:nvSpPr>
            <p:cNvPr id="90" name="Rectangle 89"/>
            <p:cNvSpPr/>
            <p:nvPr/>
          </p:nvSpPr>
          <p:spPr>
            <a:xfrm>
              <a:off x="573170" y="5171700"/>
              <a:ext cx="6663126" cy="6736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1407263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1606978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797492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984588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196768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39648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586997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77409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93370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19308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38359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57069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3776996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3976711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167225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354321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575494" y="5171700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77520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4965723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152819" y="5171700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339889" y="5166908"/>
              <a:ext cx="66309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539604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730118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917214" y="5166908"/>
              <a:ext cx="74235" cy="673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1" name="Flowchart: Magnetic Disk 80"/>
          <p:cNvSpPr/>
          <p:nvPr/>
        </p:nvSpPr>
        <p:spPr>
          <a:xfrm>
            <a:off x="7947758" y="3949705"/>
            <a:ext cx="233023" cy="628687"/>
          </a:xfrm>
          <a:prstGeom prst="flowChartMagneticDisk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3" name="Group 82"/>
          <p:cNvGrpSpPr/>
          <p:nvPr/>
        </p:nvGrpSpPr>
        <p:grpSpPr>
          <a:xfrm>
            <a:off x="259674" y="2962532"/>
            <a:ext cx="907256" cy="1562004"/>
            <a:chOff x="783708" y="3568782"/>
            <a:chExt cx="770980" cy="1562004"/>
          </a:xfrm>
        </p:grpSpPr>
        <p:sp>
          <p:nvSpPr>
            <p:cNvPr id="84" name="Flowchart: Magnetic Disk 83"/>
            <p:cNvSpPr/>
            <p:nvPr/>
          </p:nvSpPr>
          <p:spPr>
            <a:xfrm>
              <a:off x="981054" y="4502099"/>
              <a:ext cx="198022" cy="628687"/>
            </a:xfrm>
            <a:prstGeom prst="flowChartMagneticDisk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Up Arrow 84"/>
            <p:cNvSpPr/>
            <p:nvPr/>
          </p:nvSpPr>
          <p:spPr>
            <a:xfrm>
              <a:off x="1080065" y="3943040"/>
              <a:ext cx="45719" cy="662879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783708" y="3568782"/>
              <a:ext cx="77098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Vacuum</a:t>
              </a:r>
              <a:endParaRPr lang="en-GB" sz="1400" dirty="0"/>
            </a:p>
          </p:txBody>
        </p:sp>
      </p:grpSp>
      <p:sp>
        <p:nvSpPr>
          <p:cNvPr id="116" name="Rounded Rectangle 115"/>
          <p:cNvSpPr/>
          <p:nvPr/>
        </p:nvSpPr>
        <p:spPr>
          <a:xfrm>
            <a:off x="434399" y="4526050"/>
            <a:ext cx="348030" cy="95544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ounded Rectangle 116"/>
          <p:cNvSpPr/>
          <p:nvPr/>
        </p:nvSpPr>
        <p:spPr>
          <a:xfrm>
            <a:off x="7918168" y="4536399"/>
            <a:ext cx="348030" cy="83986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1380394" y="4346761"/>
            <a:ext cx="5294526" cy="457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1368197" y="4392480"/>
            <a:ext cx="5307115" cy="7776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1" name="Rectangle 120"/>
          <p:cNvSpPr/>
          <p:nvPr/>
        </p:nvSpPr>
        <p:spPr>
          <a:xfrm>
            <a:off x="6788156" y="4149080"/>
            <a:ext cx="448140" cy="3211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835425" y="4126577"/>
            <a:ext cx="448140" cy="3211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5347236" y="3922630"/>
            <a:ext cx="12601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Expansive glue</a:t>
            </a:r>
            <a:endParaRPr lang="en-GB" sz="1400" dirty="0"/>
          </a:p>
        </p:txBody>
      </p:sp>
      <p:cxnSp>
        <p:nvCxnSpPr>
          <p:cNvPr id="124" name="Straight Arrow Connector 123"/>
          <p:cNvCxnSpPr>
            <a:stCxn id="123" idx="1"/>
          </p:cNvCxnSpPr>
          <p:nvPr/>
        </p:nvCxnSpPr>
        <p:spPr>
          <a:xfrm>
            <a:off x="5347236" y="4076519"/>
            <a:ext cx="71571" cy="29310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endCxn id="119" idx="2"/>
          </p:cNvCxnSpPr>
          <p:nvPr/>
        </p:nvCxnSpPr>
        <p:spPr>
          <a:xfrm flipH="1">
            <a:off x="4021755" y="4126577"/>
            <a:ext cx="174056" cy="3436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7886419" y="3053908"/>
            <a:ext cx="891293" cy="2529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Vacuum</a:t>
            </a:r>
            <a:endParaRPr lang="en-GB" dirty="0"/>
          </a:p>
        </p:txBody>
      </p:sp>
      <p:sp>
        <p:nvSpPr>
          <p:cNvPr id="131" name="TextBox 130"/>
          <p:cNvSpPr txBox="1"/>
          <p:nvPr/>
        </p:nvSpPr>
        <p:spPr>
          <a:xfrm>
            <a:off x="6622084" y="5445224"/>
            <a:ext cx="1475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Precised</a:t>
            </a:r>
            <a:r>
              <a:rPr lang="en-US" dirty="0" smtClean="0"/>
              <a:t> shim</a:t>
            </a:r>
            <a:endParaRPr lang="en-GB" dirty="0"/>
          </a:p>
        </p:txBody>
      </p:sp>
      <p:cxnSp>
        <p:nvCxnSpPr>
          <p:cNvPr id="132" name="Straight Arrow Connector 131"/>
          <p:cNvCxnSpPr/>
          <p:nvPr/>
        </p:nvCxnSpPr>
        <p:spPr>
          <a:xfrm flipH="1" flipV="1">
            <a:off x="6979277" y="4346761"/>
            <a:ext cx="174056" cy="11112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Date Placeholder 1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MMM Saclay, 18/04/2013</a:t>
            </a:r>
            <a:endParaRPr lang="en-GB"/>
          </a:p>
        </p:txBody>
      </p:sp>
      <p:sp>
        <p:nvSpPr>
          <p:cNvPr id="135" name="Footer Placeholder 1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 Sekhniaidze/J. Wotschack</a:t>
            </a:r>
            <a:endParaRPr lang="en-GB"/>
          </a:p>
        </p:txBody>
      </p:sp>
      <p:pic>
        <p:nvPicPr>
          <p:cNvPr id="136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32656"/>
            <a:ext cx="938701" cy="113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" name="Cross 136"/>
          <p:cNvSpPr/>
          <p:nvPr/>
        </p:nvSpPr>
        <p:spPr>
          <a:xfrm>
            <a:off x="3884916" y="2258437"/>
            <a:ext cx="224189" cy="216024"/>
          </a:xfrm>
          <a:prstGeom prst="plu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0" name="Group 139"/>
          <p:cNvGrpSpPr/>
          <p:nvPr/>
        </p:nvGrpSpPr>
        <p:grpSpPr>
          <a:xfrm>
            <a:off x="2017186" y="2336562"/>
            <a:ext cx="212904" cy="232761"/>
            <a:chOff x="2017186" y="1468047"/>
            <a:chExt cx="120471" cy="160753"/>
          </a:xfrm>
          <a:solidFill>
            <a:schemeClr val="accent2"/>
          </a:solidFill>
        </p:grpSpPr>
        <p:sp>
          <p:nvSpPr>
            <p:cNvPr id="138" name="Rectangle 137"/>
            <p:cNvSpPr/>
            <p:nvPr/>
          </p:nvSpPr>
          <p:spPr>
            <a:xfrm>
              <a:off x="2019040" y="1520788"/>
              <a:ext cx="45719" cy="10801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017186" y="1468047"/>
              <a:ext cx="120471" cy="4571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2" name="Rectangle 141"/>
          <p:cNvSpPr/>
          <p:nvPr/>
        </p:nvSpPr>
        <p:spPr>
          <a:xfrm>
            <a:off x="2953899" y="2404182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Rectangle 142"/>
          <p:cNvSpPr/>
          <p:nvPr/>
        </p:nvSpPr>
        <p:spPr>
          <a:xfrm>
            <a:off x="2887846" y="2327817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Flowchart: Process 144"/>
          <p:cNvSpPr/>
          <p:nvPr/>
        </p:nvSpPr>
        <p:spPr>
          <a:xfrm>
            <a:off x="3109093" y="2343590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Flowchart: Process 148"/>
          <p:cNvSpPr/>
          <p:nvPr/>
        </p:nvSpPr>
        <p:spPr>
          <a:xfrm>
            <a:off x="4109316" y="2343590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0" name="Group 149"/>
          <p:cNvGrpSpPr/>
          <p:nvPr/>
        </p:nvGrpSpPr>
        <p:grpSpPr>
          <a:xfrm>
            <a:off x="4855520" y="2331887"/>
            <a:ext cx="212904" cy="232760"/>
            <a:chOff x="2362454" y="1564107"/>
            <a:chExt cx="212904" cy="232760"/>
          </a:xfrm>
        </p:grpSpPr>
        <p:sp>
          <p:nvSpPr>
            <p:cNvPr id="151" name="Rectangle 150"/>
            <p:cNvSpPr/>
            <p:nvPr/>
          </p:nvSpPr>
          <p:spPr>
            <a:xfrm>
              <a:off x="2428507" y="1640472"/>
              <a:ext cx="80798" cy="156395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362454" y="1564107"/>
              <a:ext cx="212904" cy="6619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3" name="Rectangle 152"/>
          <p:cNvSpPr/>
          <p:nvPr/>
        </p:nvSpPr>
        <p:spPr>
          <a:xfrm>
            <a:off x="3951044" y="2422793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4" name="Flowchart: Process 153"/>
          <p:cNvSpPr/>
          <p:nvPr/>
        </p:nvSpPr>
        <p:spPr>
          <a:xfrm>
            <a:off x="5092633" y="2343590"/>
            <a:ext cx="770529" cy="45719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/>
          <p:cNvSpPr/>
          <p:nvPr/>
        </p:nvSpPr>
        <p:spPr>
          <a:xfrm>
            <a:off x="5947298" y="2408660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Rectangle 156"/>
          <p:cNvSpPr/>
          <p:nvPr/>
        </p:nvSpPr>
        <p:spPr>
          <a:xfrm>
            <a:off x="5815457" y="2338056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9" name="Flowchart: Process 158"/>
          <p:cNvSpPr/>
          <p:nvPr/>
        </p:nvSpPr>
        <p:spPr>
          <a:xfrm>
            <a:off x="3971565" y="2019974"/>
            <a:ext cx="46705" cy="283272"/>
          </a:xfrm>
          <a:prstGeom prst="flowChartProces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Rectangle 159"/>
          <p:cNvSpPr/>
          <p:nvPr/>
        </p:nvSpPr>
        <p:spPr>
          <a:xfrm>
            <a:off x="3956611" y="1903393"/>
            <a:ext cx="80798" cy="15639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Rectangle 161"/>
          <p:cNvSpPr/>
          <p:nvPr/>
        </p:nvSpPr>
        <p:spPr>
          <a:xfrm>
            <a:off x="4174120" y="1751128"/>
            <a:ext cx="212904" cy="6619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5" name="Straight Arrow Connector 164"/>
          <p:cNvCxnSpPr>
            <a:endCxn id="14" idx="1"/>
          </p:cNvCxnSpPr>
          <p:nvPr/>
        </p:nvCxnSpPr>
        <p:spPr>
          <a:xfrm flipV="1">
            <a:off x="3063981" y="1784228"/>
            <a:ext cx="766386" cy="2115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89015-1984-F647-A37A-4E1CB843101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09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495</Words>
  <Application>Microsoft Macintosh PowerPoint</Application>
  <PresentationFormat>On-screen Show (4:3)</PresentationFormat>
  <Paragraphs>115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MM mechanical prototypes</vt:lpstr>
      <vt:lpstr>Purpose</vt:lpstr>
      <vt:lpstr>CERN mechanical prototype</vt:lpstr>
      <vt:lpstr>Dimensions</vt:lpstr>
      <vt:lpstr>Collaborative effort</vt:lpstr>
      <vt:lpstr>What could/should be included</vt:lpstr>
      <vt:lpstr>The table</vt:lpstr>
      <vt:lpstr>Assembly scheme</vt:lpstr>
      <vt:lpstr>PowerPoint Presentation</vt:lpstr>
      <vt:lpstr>Stiffback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MM construction organization</dc:title>
  <dc:creator>Joerg Wotschack</dc:creator>
  <cp:lastModifiedBy>Joerg Wotschack</cp:lastModifiedBy>
  <cp:revision>24</cp:revision>
  <dcterms:created xsi:type="dcterms:W3CDTF">2013-04-18T05:46:46Z</dcterms:created>
  <dcterms:modified xsi:type="dcterms:W3CDTF">2013-04-18T11:56:45Z</dcterms:modified>
</cp:coreProperties>
</file>