
<file path=[Content_Types].xml><?xml version="1.0" encoding="utf-8"?>
<Types xmlns="http://schemas.openxmlformats.org/package/2006/content-types">
  <Override PartName="/ppt/tags/tag9.xml" ContentType="application/vnd.openxmlformats-officedocument.presentationml.tags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tags/tag5.xml" ContentType="application/vnd.openxmlformats-officedocument.presentationml.tags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tags/tag3.xml" ContentType="application/vnd.openxmlformats-officedocument.presentationml.tags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10.xml" ContentType="application/vnd.openxmlformats-officedocument.presentationml.tags+xml"/>
  <Override PartName="/ppt/tags/tag8.xml" ContentType="application/vnd.openxmlformats-officedocument.presentationml.tags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tags/tag4.xml" ContentType="application/vnd.openxmlformats-officedocument.presentationml.tags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ags/tag1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59" r:id="rId1"/>
  </p:sldMasterIdLst>
  <p:notesMasterIdLst>
    <p:notesMasterId r:id="rId16"/>
  </p:notesMasterIdLst>
  <p:handoutMasterIdLst>
    <p:handoutMasterId r:id="rId17"/>
  </p:handoutMasterIdLst>
  <p:sldIdLst>
    <p:sldId id="573" r:id="rId2"/>
    <p:sldId id="608" r:id="rId3"/>
    <p:sldId id="671" r:id="rId4"/>
    <p:sldId id="692" r:id="rId5"/>
    <p:sldId id="696" r:id="rId6"/>
    <p:sldId id="672" r:id="rId7"/>
    <p:sldId id="673" r:id="rId8"/>
    <p:sldId id="678" r:id="rId9"/>
    <p:sldId id="679" r:id="rId10"/>
    <p:sldId id="680" r:id="rId11"/>
    <p:sldId id="681" r:id="rId12"/>
    <p:sldId id="683" r:id="rId13"/>
    <p:sldId id="684" r:id="rId14"/>
    <p:sldId id="685" r:id="rId15"/>
  </p:sldIdLst>
  <p:sldSz cx="9144000" cy="6858000" type="screen4x3"/>
  <p:notesSz cx="69850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FF0000"/>
    <a:srgbClr val="CC9900"/>
    <a:srgbClr val="800000"/>
    <a:srgbClr val="0000FF"/>
    <a:srgbClr val="006600"/>
    <a:srgbClr val="FF6600"/>
    <a:srgbClr val="000099"/>
    <a:srgbClr val="0000CC"/>
    <a:srgbClr val="FFFFB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17136" autoAdjust="0"/>
    <p:restoredTop sz="94411" autoAdjust="0"/>
  </p:normalViewPr>
  <p:slideViewPr>
    <p:cSldViewPr snapToGrid="0">
      <p:cViewPr varScale="1">
        <p:scale>
          <a:sx n="86" d="100"/>
          <a:sy n="86" d="100"/>
        </p:scale>
        <p:origin x="-112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l" defTabSz="933333">
              <a:defRPr sz="13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797" y="1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t" anchorCtr="0" compatLnSpc="1">
            <a:prstTxWarp prst="textNoShape">
              <a:avLst/>
            </a:prstTxWarp>
          </a:bodyPr>
          <a:lstStyle>
            <a:lvl1pPr algn="r" defTabSz="933333">
              <a:defRPr sz="13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9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8817930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l" defTabSz="933333">
              <a:defRPr sz="13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9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6797" y="8817930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5" tIns="46643" rIns="93285" bIns="46643" numCol="1" anchor="b" anchorCtr="0" compatLnSpc="1">
            <a:prstTxWarp prst="textNoShape">
              <a:avLst/>
            </a:prstTxWarp>
          </a:bodyPr>
          <a:lstStyle>
            <a:lvl1pPr algn="r" defTabSz="933333">
              <a:defRPr sz="13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CF2662-8DEC-4A98-B130-98C27315A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6" tIns="46449" rIns="92896" bIns="46449" numCol="1" anchor="t" anchorCtr="0" compatLnSpc="1">
            <a:prstTxWarp prst="textNoShape">
              <a:avLst/>
            </a:prstTxWarp>
          </a:bodyPr>
          <a:lstStyle>
            <a:lvl1pPr algn="l" defTabSz="928572">
              <a:defRPr sz="12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797" y="1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6" tIns="46449" rIns="92896" bIns="46449" numCol="1" anchor="t" anchorCtr="0" compatLnSpc="1">
            <a:prstTxWarp prst="textNoShape">
              <a:avLst/>
            </a:prstTxWarp>
          </a:bodyPr>
          <a:lstStyle>
            <a:lvl1pPr algn="r" defTabSz="928572">
              <a:defRPr sz="12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3163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818" y="4409762"/>
            <a:ext cx="5587366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6" tIns="46449" rIns="92896" bIns="464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17930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6" tIns="46449" rIns="92896" bIns="46449" numCol="1" anchor="b" anchorCtr="0" compatLnSpc="1">
            <a:prstTxWarp prst="textNoShape">
              <a:avLst/>
            </a:prstTxWarp>
          </a:bodyPr>
          <a:lstStyle>
            <a:lvl1pPr algn="l" defTabSz="928572">
              <a:defRPr sz="12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797" y="8817930"/>
            <a:ext cx="302662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96" tIns="46449" rIns="92896" bIns="46449" numCol="1" anchor="b" anchorCtr="0" compatLnSpc="1">
            <a:prstTxWarp prst="textNoShape">
              <a:avLst/>
            </a:prstTxWarp>
          </a:bodyPr>
          <a:lstStyle>
            <a:lvl1pPr algn="r" defTabSz="928572">
              <a:defRPr sz="12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E88F79C-0221-4928-87F4-1B0FB69E7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Microelectronics, in general and then specific</a:t>
            </a:r>
            <a:r>
              <a:rPr lang="en-US" baseline="0" dirty="0" smtClean="0"/>
              <a:t> for science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88F79C-0221-4928-87F4-1B0FB69E75C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Consists </a:t>
            </a:r>
            <a:r>
              <a:rPr lang="en-US" smtClean="0"/>
              <a:t>of 23 </a:t>
            </a:r>
            <a:r>
              <a:rPr lang="en-US" dirty="0" smtClean="0"/>
              <a:t>slides, three parts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88F79C-0221-4928-87F4-1B0FB69E75C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ED2A1-24C9-43A1-BCF9-1C3D6D8174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E1263-EF66-45EF-90BB-E72B46334D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B987A4-0503-4BC1-BF70-B48BE762AB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GDG 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58040" y="6461050"/>
            <a:ext cx="2133600" cy="365125"/>
          </a:xfrm>
        </p:spPr>
        <p:txBody>
          <a:bodyPr/>
          <a:lstStyle/>
          <a:p>
            <a:fld id="{BFD68310-DABF-4E2B-AE15-2FE2A08639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1719F7-55EB-46A0-A3A8-C77C1BAFC8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EA112-D043-4103-9364-3959C0AD339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987BB-5E08-43CC-B02C-5D473316BD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99F54-53E5-4BDA-BCDA-4C6391FC32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7073-6B86-49F7-A619-3A556FE0D8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ED82F-F7C8-4B36-939A-877C31A454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705AE-664F-4B66-B0FE-0E9F2BDFD4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rgbClr val="0000CC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LAr Wrkshp 03/2010 - De Geronimo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045DA0E-4F40-49E9-B62D-385F8B3308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4.jpeg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4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34911" y="5833970"/>
            <a:ext cx="8806722" cy="8156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Gianluigi De Geronimo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latin typeface="Calibri" pitchFamily="34" charset="0"/>
              </a:rPr>
              <a:t>Microelectronics Team, Instrumentation Division Brookhaven National Laboratory</a:t>
            </a:r>
          </a:p>
        </p:txBody>
      </p:sp>
      <p:sp>
        <p:nvSpPr>
          <p:cNvPr id="9" name="Text Box 196"/>
          <p:cNvSpPr txBox="1">
            <a:spLocks noChangeArrowheads="1"/>
          </p:cNvSpPr>
          <p:nvPr/>
        </p:nvSpPr>
        <p:spPr bwMode="auto">
          <a:xfrm>
            <a:off x="0" y="2744296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0" dirty="0" smtClean="0">
                <a:solidFill>
                  <a:srgbClr val="FFFF00"/>
                </a:solidFill>
                <a:latin typeface="+mn-lt"/>
                <a:ea typeface="Cambria Math" pitchFamily="18" charset="0"/>
                <a:cs typeface="Arial" pitchFamily="34" charset="0"/>
              </a:rPr>
              <a:t>VMM ASIC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―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+mn-lt"/>
                <a:cs typeface="Arial" pitchFamily="34" charset="0"/>
              </a:rPr>
              <a:t>Status Report - April 2013 </a:t>
            </a:r>
          </a:p>
        </p:txBody>
      </p:sp>
      <p:pic>
        <p:nvPicPr>
          <p:cNvPr id="10" name="Picture 3" descr="C:\Documents and Settings\degeronimo.BNL\Desktop\Rev_Logo_Big.jpg"/>
          <p:cNvPicPr>
            <a:picLocks noChangeAspect="1" noChangeArrowheads="1"/>
          </p:cNvPicPr>
          <p:nvPr/>
        </p:nvPicPr>
        <p:blipFill>
          <a:blip r:embed="rId3" cstate="print"/>
          <a:srcRect l="-1818" r="-1818"/>
          <a:stretch>
            <a:fillRect/>
          </a:stretch>
        </p:blipFill>
        <p:spPr bwMode="auto">
          <a:xfrm>
            <a:off x="2851528" y="426599"/>
            <a:ext cx="3283599" cy="11652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5" descr="C:\Documents and Settings\degeronimo.BNL\Desktop\400px-Cern_Logo_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268" y="368449"/>
            <a:ext cx="1905000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6" descr="C:\Documents and Settings\degeronimo.BNL\Desktop\0803011_01-A5-at-72-dpi-re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30387" y="336346"/>
            <a:ext cx="1725810" cy="20709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7" name="Straight Connector 296"/>
          <p:cNvCxnSpPr/>
          <p:nvPr/>
        </p:nvCxnSpPr>
        <p:spPr>
          <a:xfrm flipV="1">
            <a:off x="4601980" y="3251693"/>
            <a:ext cx="4232975" cy="11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2" name="Group 3"/>
          <p:cNvGrpSpPr/>
          <p:nvPr/>
        </p:nvGrpSpPr>
        <p:grpSpPr>
          <a:xfrm>
            <a:off x="501070" y="3827768"/>
            <a:ext cx="8527130" cy="115215"/>
            <a:chOff x="501070" y="932675"/>
            <a:chExt cx="8527130" cy="115215"/>
          </a:xfrm>
        </p:grpSpPr>
        <p:grpSp>
          <p:nvGrpSpPr>
            <p:cNvPr id="3" name="Group 13"/>
            <p:cNvGrpSpPr/>
            <p:nvPr/>
          </p:nvGrpSpPr>
          <p:grpSpPr>
            <a:xfrm>
              <a:off x="501070" y="932675"/>
              <a:ext cx="231650" cy="115215"/>
              <a:chOff x="923525" y="1508750"/>
              <a:chExt cx="231650" cy="115215"/>
            </a:xfrm>
          </p:grpSpPr>
          <p:cxnSp>
            <p:nvCxnSpPr>
              <p:cNvPr id="188" name="Straight Connector 1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18"/>
            <p:cNvGrpSpPr/>
            <p:nvPr/>
          </p:nvGrpSpPr>
          <p:grpSpPr>
            <a:xfrm>
              <a:off x="731500" y="932675"/>
              <a:ext cx="231650" cy="115215"/>
              <a:chOff x="923525" y="1508750"/>
              <a:chExt cx="231650" cy="115215"/>
            </a:xfrm>
          </p:grpSpPr>
          <p:cxnSp>
            <p:nvCxnSpPr>
              <p:cNvPr id="184" name="Straight Connector 19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20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21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22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23"/>
            <p:cNvGrpSpPr/>
            <p:nvPr/>
          </p:nvGrpSpPr>
          <p:grpSpPr>
            <a:xfrm>
              <a:off x="961930" y="932675"/>
              <a:ext cx="231650" cy="115215"/>
              <a:chOff x="923525" y="1508750"/>
              <a:chExt cx="231650" cy="115215"/>
            </a:xfrm>
          </p:grpSpPr>
          <p:cxnSp>
            <p:nvCxnSpPr>
              <p:cNvPr id="180" name="Straight Connector 2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2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2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2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28"/>
            <p:cNvGrpSpPr/>
            <p:nvPr/>
          </p:nvGrpSpPr>
          <p:grpSpPr>
            <a:xfrm>
              <a:off x="1192360" y="932675"/>
              <a:ext cx="231650" cy="115215"/>
              <a:chOff x="923525" y="1508750"/>
              <a:chExt cx="231650" cy="115215"/>
            </a:xfrm>
          </p:grpSpPr>
          <p:cxnSp>
            <p:nvCxnSpPr>
              <p:cNvPr id="176" name="Straight Connector 29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30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31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32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33"/>
            <p:cNvGrpSpPr/>
            <p:nvPr/>
          </p:nvGrpSpPr>
          <p:grpSpPr>
            <a:xfrm>
              <a:off x="1422790" y="932675"/>
              <a:ext cx="231650" cy="115215"/>
              <a:chOff x="923525" y="1508750"/>
              <a:chExt cx="231650" cy="115215"/>
            </a:xfrm>
          </p:grpSpPr>
          <p:cxnSp>
            <p:nvCxnSpPr>
              <p:cNvPr id="172" name="Straight Connector 3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3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3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3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38"/>
            <p:cNvGrpSpPr/>
            <p:nvPr/>
          </p:nvGrpSpPr>
          <p:grpSpPr>
            <a:xfrm>
              <a:off x="1653220" y="932675"/>
              <a:ext cx="231650" cy="115215"/>
              <a:chOff x="923525" y="1508750"/>
              <a:chExt cx="231650" cy="115215"/>
            </a:xfrm>
          </p:grpSpPr>
          <p:cxnSp>
            <p:nvCxnSpPr>
              <p:cNvPr id="168" name="Straight Connector 167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43"/>
            <p:cNvGrpSpPr/>
            <p:nvPr/>
          </p:nvGrpSpPr>
          <p:grpSpPr>
            <a:xfrm>
              <a:off x="1883650" y="932675"/>
              <a:ext cx="231650" cy="115215"/>
              <a:chOff x="923525" y="1508750"/>
              <a:chExt cx="231650" cy="115215"/>
            </a:xfrm>
          </p:grpSpPr>
          <p:cxnSp>
            <p:nvCxnSpPr>
              <p:cNvPr id="164" name="Straight Connector 163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48"/>
            <p:cNvGrpSpPr/>
            <p:nvPr/>
          </p:nvGrpSpPr>
          <p:grpSpPr>
            <a:xfrm>
              <a:off x="2114080" y="932675"/>
              <a:ext cx="231650" cy="115215"/>
              <a:chOff x="923525" y="1508750"/>
              <a:chExt cx="231650" cy="115215"/>
            </a:xfrm>
          </p:grpSpPr>
          <p:cxnSp>
            <p:nvCxnSpPr>
              <p:cNvPr id="160" name="Straight Connector 159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53"/>
            <p:cNvGrpSpPr/>
            <p:nvPr/>
          </p:nvGrpSpPr>
          <p:grpSpPr>
            <a:xfrm>
              <a:off x="2344510" y="932675"/>
              <a:ext cx="231650" cy="115215"/>
              <a:chOff x="923525" y="1508750"/>
              <a:chExt cx="231650" cy="115215"/>
            </a:xfrm>
          </p:grpSpPr>
          <p:cxnSp>
            <p:nvCxnSpPr>
              <p:cNvPr id="156" name="Straight Connector 155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58"/>
            <p:cNvGrpSpPr/>
            <p:nvPr/>
          </p:nvGrpSpPr>
          <p:grpSpPr>
            <a:xfrm>
              <a:off x="2574940" y="932675"/>
              <a:ext cx="231650" cy="115215"/>
              <a:chOff x="923525" y="1508750"/>
              <a:chExt cx="231650" cy="115215"/>
            </a:xfrm>
          </p:grpSpPr>
          <p:cxnSp>
            <p:nvCxnSpPr>
              <p:cNvPr id="152" name="Straight Connector 151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63"/>
            <p:cNvGrpSpPr/>
            <p:nvPr/>
          </p:nvGrpSpPr>
          <p:grpSpPr>
            <a:xfrm>
              <a:off x="2805370" y="932675"/>
              <a:ext cx="231650" cy="115215"/>
              <a:chOff x="923525" y="1508750"/>
              <a:chExt cx="231650" cy="115215"/>
            </a:xfrm>
          </p:grpSpPr>
          <p:cxnSp>
            <p:nvCxnSpPr>
              <p:cNvPr id="148" name="Straight Connector 147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68"/>
            <p:cNvGrpSpPr/>
            <p:nvPr/>
          </p:nvGrpSpPr>
          <p:grpSpPr>
            <a:xfrm>
              <a:off x="3035800" y="932675"/>
              <a:ext cx="231650" cy="115215"/>
              <a:chOff x="923525" y="1508750"/>
              <a:chExt cx="231650" cy="115215"/>
            </a:xfrm>
          </p:grpSpPr>
          <p:cxnSp>
            <p:nvCxnSpPr>
              <p:cNvPr id="144" name="Straight Connector 143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73"/>
            <p:cNvGrpSpPr/>
            <p:nvPr/>
          </p:nvGrpSpPr>
          <p:grpSpPr>
            <a:xfrm>
              <a:off x="3266230" y="932675"/>
              <a:ext cx="231650" cy="115215"/>
              <a:chOff x="923525" y="1508750"/>
              <a:chExt cx="231650" cy="115215"/>
            </a:xfrm>
          </p:grpSpPr>
          <p:cxnSp>
            <p:nvCxnSpPr>
              <p:cNvPr id="140" name="Straight Connector 139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78"/>
            <p:cNvGrpSpPr/>
            <p:nvPr/>
          </p:nvGrpSpPr>
          <p:grpSpPr>
            <a:xfrm>
              <a:off x="3496660" y="932675"/>
              <a:ext cx="231650" cy="115215"/>
              <a:chOff x="923525" y="1508750"/>
              <a:chExt cx="231650" cy="115215"/>
            </a:xfrm>
          </p:grpSpPr>
          <p:cxnSp>
            <p:nvCxnSpPr>
              <p:cNvPr id="136" name="Straight Connector 135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83"/>
            <p:cNvGrpSpPr/>
            <p:nvPr/>
          </p:nvGrpSpPr>
          <p:grpSpPr>
            <a:xfrm>
              <a:off x="3727090" y="932675"/>
              <a:ext cx="231650" cy="115215"/>
              <a:chOff x="923525" y="1508750"/>
              <a:chExt cx="231650" cy="115215"/>
            </a:xfrm>
          </p:grpSpPr>
          <p:cxnSp>
            <p:nvCxnSpPr>
              <p:cNvPr id="132" name="Straight Connector 131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88"/>
            <p:cNvGrpSpPr/>
            <p:nvPr/>
          </p:nvGrpSpPr>
          <p:grpSpPr>
            <a:xfrm>
              <a:off x="3957520" y="932675"/>
              <a:ext cx="231650" cy="115215"/>
              <a:chOff x="923525" y="1508750"/>
              <a:chExt cx="231650" cy="115215"/>
            </a:xfrm>
          </p:grpSpPr>
          <p:cxnSp>
            <p:nvCxnSpPr>
              <p:cNvPr id="128" name="Straight Connector 127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93"/>
            <p:cNvGrpSpPr/>
            <p:nvPr/>
          </p:nvGrpSpPr>
          <p:grpSpPr>
            <a:xfrm>
              <a:off x="4187950" y="932675"/>
              <a:ext cx="231650" cy="115215"/>
              <a:chOff x="923525" y="1508750"/>
              <a:chExt cx="231650" cy="115215"/>
            </a:xfrm>
          </p:grpSpPr>
          <p:cxnSp>
            <p:nvCxnSpPr>
              <p:cNvPr id="124" name="Straight Connector 123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98"/>
            <p:cNvGrpSpPr/>
            <p:nvPr/>
          </p:nvGrpSpPr>
          <p:grpSpPr>
            <a:xfrm>
              <a:off x="4418380" y="932675"/>
              <a:ext cx="231650" cy="115215"/>
              <a:chOff x="923525" y="1508750"/>
              <a:chExt cx="231650" cy="115215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103"/>
            <p:cNvGrpSpPr/>
            <p:nvPr/>
          </p:nvGrpSpPr>
          <p:grpSpPr>
            <a:xfrm>
              <a:off x="4648810" y="932675"/>
              <a:ext cx="231650" cy="115215"/>
              <a:chOff x="923525" y="1508750"/>
              <a:chExt cx="231650" cy="115215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108"/>
            <p:cNvGrpSpPr/>
            <p:nvPr/>
          </p:nvGrpSpPr>
          <p:grpSpPr>
            <a:xfrm>
              <a:off x="4879240" y="932675"/>
              <a:ext cx="231650" cy="115215"/>
              <a:chOff x="923525" y="1508750"/>
              <a:chExt cx="231650" cy="115215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113"/>
            <p:cNvGrpSpPr/>
            <p:nvPr/>
          </p:nvGrpSpPr>
          <p:grpSpPr>
            <a:xfrm>
              <a:off x="5109670" y="932675"/>
              <a:ext cx="231650" cy="115215"/>
              <a:chOff x="923525" y="1508750"/>
              <a:chExt cx="231650" cy="115215"/>
            </a:xfrm>
          </p:grpSpPr>
          <p:cxnSp>
            <p:nvCxnSpPr>
              <p:cNvPr id="107" name="Straight Connector 10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118"/>
            <p:cNvGrpSpPr/>
            <p:nvPr/>
          </p:nvGrpSpPr>
          <p:grpSpPr>
            <a:xfrm>
              <a:off x="5340100" y="932675"/>
              <a:ext cx="231650" cy="115215"/>
              <a:chOff x="923525" y="1508750"/>
              <a:chExt cx="231650" cy="115215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123"/>
            <p:cNvGrpSpPr/>
            <p:nvPr/>
          </p:nvGrpSpPr>
          <p:grpSpPr>
            <a:xfrm>
              <a:off x="5570530" y="932675"/>
              <a:ext cx="231650" cy="115215"/>
              <a:chOff x="923525" y="1508750"/>
              <a:chExt cx="231650" cy="115215"/>
            </a:xfrm>
          </p:grpSpPr>
          <p:cxnSp>
            <p:nvCxnSpPr>
              <p:cNvPr id="99" name="Straight Connector 9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128"/>
            <p:cNvGrpSpPr/>
            <p:nvPr/>
          </p:nvGrpSpPr>
          <p:grpSpPr>
            <a:xfrm>
              <a:off x="5800960" y="932675"/>
              <a:ext cx="231650" cy="115215"/>
              <a:chOff x="923525" y="1508750"/>
              <a:chExt cx="231650" cy="115215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133"/>
            <p:cNvGrpSpPr/>
            <p:nvPr/>
          </p:nvGrpSpPr>
          <p:grpSpPr>
            <a:xfrm>
              <a:off x="6031390" y="932675"/>
              <a:ext cx="231650" cy="115215"/>
              <a:chOff x="923525" y="1508750"/>
              <a:chExt cx="231650" cy="115215"/>
            </a:xfrm>
          </p:grpSpPr>
          <p:cxnSp>
            <p:nvCxnSpPr>
              <p:cNvPr id="91" name="Straight Connector 9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138"/>
            <p:cNvGrpSpPr/>
            <p:nvPr/>
          </p:nvGrpSpPr>
          <p:grpSpPr>
            <a:xfrm>
              <a:off x="6261820" y="932675"/>
              <a:ext cx="231650" cy="115215"/>
              <a:chOff x="923525" y="1508750"/>
              <a:chExt cx="231650" cy="115215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143"/>
            <p:cNvGrpSpPr/>
            <p:nvPr/>
          </p:nvGrpSpPr>
          <p:grpSpPr>
            <a:xfrm>
              <a:off x="6492250" y="932675"/>
              <a:ext cx="231650" cy="115215"/>
              <a:chOff x="923525" y="1508750"/>
              <a:chExt cx="231650" cy="115215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148"/>
            <p:cNvGrpSpPr/>
            <p:nvPr/>
          </p:nvGrpSpPr>
          <p:grpSpPr>
            <a:xfrm>
              <a:off x="6722680" y="932675"/>
              <a:ext cx="231650" cy="115215"/>
              <a:chOff x="923525" y="1508750"/>
              <a:chExt cx="231650" cy="115215"/>
            </a:xfrm>
          </p:grpSpPr>
          <p:cxnSp>
            <p:nvCxnSpPr>
              <p:cNvPr id="79" name="Straight Connector 7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153"/>
            <p:cNvGrpSpPr/>
            <p:nvPr/>
          </p:nvGrpSpPr>
          <p:grpSpPr>
            <a:xfrm>
              <a:off x="6953110" y="932675"/>
              <a:ext cx="231650" cy="115215"/>
              <a:chOff x="923525" y="1508750"/>
              <a:chExt cx="231650" cy="115215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158"/>
            <p:cNvGrpSpPr/>
            <p:nvPr/>
          </p:nvGrpSpPr>
          <p:grpSpPr>
            <a:xfrm>
              <a:off x="7183540" y="932675"/>
              <a:ext cx="231650" cy="115215"/>
              <a:chOff x="923525" y="1508750"/>
              <a:chExt cx="231650" cy="115215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163"/>
            <p:cNvGrpSpPr/>
            <p:nvPr/>
          </p:nvGrpSpPr>
          <p:grpSpPr>
            <a:xfrm>
              <a:off x="7413970" y="932675"/>
              <a:ext cx="231650" cy="115215"/>
              <a:chOff x="923525" y="1508750"/>
              <a:chExt cx="231650" cy="115215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168"/>
            <p:cNvGrpSpPr/>
            <p:nvPr/>
          </p:nvGrpSpPr>
          <p:grpSpPr>
            <a:xfrm>
              <a:off x="7644400" y="932675"/>
              <a:ext cx="231650" cy="115215"/>
              <a:chOff x="923525" y="1508750"/>
              <a:chExt cx="231650" cy="115215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173"/>
            <p:cNvGrpSpPr/>
            <p:nvPr/>
          </p:nvGrpSpPr>
          <p:grpSpPr>
            <a:xfrm>
              <a:off x="7874830" y="932675"/>
              <a:ext cx="231650" cy="115215"/>
              <a:chOff x="923525" y="1508750"/>
              <a:chExt cx="231650" cy="115215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178"/>
            <p:cNvGrpSpPr/>
            <p:nvPr/>
          </p:nvGrpSpPr>
          <p:grpSpPr>
            <a:xfrm>
              <a:off x="8105260" y="932675"/>
              <a:ext cx="231650" cy="115215"/>
              <a:chOff x="923525" y="1508750"/>
              <a:chExt cx="231650" cy="115215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183"/>
            <p:cNvGrpSpPr/>
            <p:nvPr/>
          </p:nvGrpSpPr>
          <p:grpSpPr>
            <a:xfrm>
              <a:off x="8335690" y="932675"/>
              <a:ext cx="231650" cy="115215"/>
              <a:chOff x="923525" y="1508750"/>
              <a:chExt cx="231650" cy="115215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188"/>
            <p:cNvGrpSpPr/>
            <p:nvPr/>
          </p:nvGrpSpPr>
          <p:grpSpPr>
            <a:xfrm>
              <a:off x="8566120" y="932675"/>
              <a:ext cx="231650" cy="115215"/>
              <a:chOff x="923525" y="1508750"/>
              <a:chExt cx="231650" cy="115215"/>
            </a:xfrm>
          </p:grpSpPr>
          <p:cxnSp>
            <p:nvCxnSpPr>
              <p:cNvPr id="47" name="Straight Connector 4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193"/>
            <p:cNvGrpSpPr/>
            <p:nvPr/>
          </p:nvGrpSpPr>
          <p:grpSpPr>
            <a:xfrm>
              <a:off x="8796550" y="932675"/>
              <a:ext cx="231650" cy="115215"/>
              <a:chOff x="923525" y="1508750"/>
              <a:chExt cx="231650" cy="115215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191"/>
          <p:cNvGrpSpPr/>
          <p:nvPr/>
        </p:nvGrpSpPr>
        <p:grpSpPr>
          <a:xfrm>
            <a:off x="616285" y="1177823"/>
            <a:ext cx="8295480" cy="614480"/>
            <a:chOff x="616285" y="202980"/>
            <a:chExt cx="8295480" cy="614480"/>
          </a:xfrm>
        </p:grpSpPr>
        <p:cxnSp>
          <p:nvCxnSpPr>
            <p:cNvPr id="193" name="Straight Connector 192"/>
            <p:cNvCxnSpPr/>
            <p:nvPr/>
          </p:nvCxnSpPr>
          <p:spPr>
            <a:xfrm>
              <a:off x="616285" y="471815"/>
              <a:ext cx="0" cy="3456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/>
            <p:cNvCxnSpPr/>
            <p:nvPr/>
          </p:nvCxnSpPr>
          <p:spPr>
            <a:xfrm>
              <a:off x="616285" y="663840"/>
              <a:ext cx="82954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84671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107714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130757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1538005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/>
            <p:cNvSpPr txBox="1"/>
            <p:nvPr/>
          </p:nvSpPr>
          <p:spPr>
            <a:xfrm>
              <a:off x="1229162" y="21769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25ns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200" name="Straight Connector 199"/>
            <p:cNvCxnSpPr/>
            <p:nvPr/>
          </p:nvCxnSpPr>
          <p:spPr>
            <a:xfrm>
              <a:off x="176843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199886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22929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2459725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/>
            <p:cNvSpPr txBox="1"/>
            <p:nvPr/>
          </p:nvSpPr>
          <p:spPr>
            <a:xfrm>
              <a:off x="2150882" y="202980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50ns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205" name="Straight Connector 204"/>
            <p:cNvCxnSpPr/>
            <p:nvPr/>
          </p:nvCxnSpPr>
          <p:spPr>
            <a:xfrm>
              <a:off x="271273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294316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317359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3404029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/>
            <p:cNvSpPr txBox="1"/>
            <p:nvPr/>
          </p:nvSpPr>
          <p:spPr>
            <a:xfrm>
              <a:off x="3095186" y="21769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75ns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210" name="Straight Connector 209"/>
            <p:cNvCxnSpPr/>
            <p:nvPr/>
          </p:nvCxnSpPr>
          <p:spPr>
            <a:xfrm>
              <a:off x="363445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>
              <a:off x="386488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409531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4325749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TextBox 213"/>
            <p:cNvSpPr txBox="1"/>
            <p:nvPr/>
          </p:nvSpPr>
          <p:spPr>
            <a:xfrm>
              <a:off x="4016906" y="202980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100ns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215" name="Straight Connector 214"/>
            <p:cNvCxnSpPr/>
            <p:nvPr/>
          </p:nvCxnSpPr>
          <p:spPr>
            <a:xfrm>
              <a:off x="455617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478660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501703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5247469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TextBox 218"/>
            <p:cNvSpPr txBox="1"/>
            <p:nvPr/>
          </p:nvSpPr>
          <p:spPr>
            <a:xfrm>
              <a:off x="4938626" y="217698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125ns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220" name="Straight Connector 219"/>
            <p:cNvCxnSpPr/>
            <p:nvPr/>
          </p:nvCxnSpPr>
          <p:spPr>
            <a:xfrm>
              <a:off x="547789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>
              <a:off x="570832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>
              <a:off x="593875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6169189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TextBox 223"/>
            <p:cNvSpPr txBox="1"/>
            <p:nvPr/>
          </p:nvSpPr>
          <p:spPr>
            <a:xfrm>
              <a:off x="5860346" y="202980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150ns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225" name="Straight Connector 224"/>
            <p:cNvCxnSpPr/>
            <p:nvPr/>
          </p:nvCxnSpPr>
          <p:spPr>
            <a:xfrm>
              <a:off x="637703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660746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683789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7068325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TextBox 228"/>
            <p:cNvSpPr txBox="1"/>
            <p:nvPr/>
          </p:nvSpPr>
          <p:spPr>
            <a:xfrm>
              <a:off x="6759482" y="217698"/>
              <a:ext cx="750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175ns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230" name="Straight Connector 229"/>
            <p:cNvCxnSpPr/>
            <p:nvPr/>
          </p:nvCxnSpPr>
          <p:spPr>
            <a:xfrm>
              <a:off x="729875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752918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775961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>
              <a:off x="7990045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TextBox 233"/>
            <p:cNvSpPr txBox="1"/>
            <p:nvPr/>
          </p:nvSpPr>
          <p:spPr>
            <a:xfrm>
              <a:off x="7682004" y="20298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200ns</a:t>
              </a:r>
              <a:endParaRPr lang="en-US" sz="1800" b="0" i="0" dirty="0">
                <a:latin typeface="+mn-lt"/>
              </a:endParaRPr>
            </a:p>
          </p:txBody>
        </p:sp>
      </p:grpSp>
      <p:sp>
        <p:nvSpPr>
          <p:cNvPr id="235" name="TextBox 267"/>
          <p:cNvSpPr txBox="1"/>
          <p:nvPr/>
        </p:nvSpPr>
        <p:spPr>
          <a:xfrm>
            <a:off x="802" y="371255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CK</a:t>
            </a:r>
            <a:endParaRPr lang="en-US" sz="1800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237" name="Straight Connector 269"/>
          <p:cNvCxnSpPr/>
          <p:nvPr/>
        </p:nvCxnSpPr>
        <p:spPr>
          <a:xfrm>
            <a:off x="339025" y="3259188"/>
            <a:ext cx="42245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73"/>
          <p:cNvCxnSpPr/>
          <p:nvPr/>
        </p:nvCxnSpPr>
        <p:spPr>
          <a:xfrm flipV="1">
            <a:off x="616285" y="2714023"/>
            <a:ext cx="0" cy="537670"/>
          </a:xfrm>
          <a:prstGeom prst="line">
            <a:avLst/>
          </a:prstGeom>
          <a:ln w="508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75"/>
          <p:cNvSpPr txBox="1"/>
          <p:nvPr/>
        </p:nvSpPr>
        <p:spPr>
          <a:xfrm>
            <a:off x="0" y="2406783"/>
            <a:ext cx="1138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charge event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241" name="Rectangle 276"/>
          <p:cNvSpPr/>
          <p:nvPr/>
        </p:nvSpPr>
        <p:spPr>
          <a:xfrm>
            <a:off x="1258751" y="1984328"/>
            <a:ext cx="1407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analog pulse</a:t>
            </a:r>
            <a:endParaRPr lang="en-US" sz="1800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242" name="Straight Connector 14"/>
          <p:cNvCxnSpPr/>
          <p:nvPr/>
        </p:nvCxnSpPr>
        <p:spPr>
          <a:xfrm>
            <a:off x="501070" y="4581150"/>
            <a:ext cx="1459390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15"/>
          <p:cNvCxnSpPr/>
          <p:nvPr/>
        </p:nvCxnSpPr>
        <p:spPr>
          <a:xfrm flipV="1">
            <a:off x="1960460" y="4465935"/>
            <a:ext cx="1220" cy="113995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267"/>
          <p:cNvSpPr txBox="1"/>
          <p:nvPr/>
        </p:nvSpPr>
        <p:spPr>
          <a:xfrm>
            <a:off x="20178" y="4350720"/>
            <a:ext cx="519374" cy="369332"/>
          </a:xfrm>
          <a:prstGeom prst="rect">
            <a:avLst/>
          </a:prstGeom>
          <a:noFill/>
        </p:spPr>
        <p:txBody>
          <a:bodyPr wrap="none" lIns="45720" rtlCol="0">
            <a:spAutoFit/>
          </a:bodyPr>
          <a:lstStyle/>
          <a:p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ART</a:t>
            </a:r>
            <a:endParaRPr lang="en-US" sz="1800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245" name="Straight Connector 244"/>
          <p:cNvCxnSpPr/>
          <p:nvPr/>
        </p:nvCxnSpPr>
        <p:spPr>
          <a:xfrm flipV="1">
            <a:off x="1960460" y="2522000"/>
            <a:ext cx="0" cy="1828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1883650" y="3236975"/>
            <a:ext cx="1037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peak-found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247" name="Straight Connector 246"/>
          <p:cNvCxnSpPr/>
          <p:nvPr/>
        </p:nvCxnSpPr>
        <p:spPr>
          <a:xfrm flipV="1">
            <a:off x="2882180" y="1662370"/>
            <a:ext cx="0" cy="2688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14"/>
          <p:cNvCxnSpPr/>
          <p:nvPr/>
        </p:nvCxnSpPr>
        <p:spPr>
          <a:xfrm>
            <a:off x="2805370" y="4581150"/>
            <a:ext cx="3494855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1759485" y="4619018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</a:rPr>
              <a:t>FL  </a:t>
            </a:r>
            <a:r>
              <a:rPr lang="en-US" sz="1400" b="1" i="0" dirty="0" err="1" smtClean="0">
                <a:solidFill>
                  <a:srgbClr val="FFFF00"/>
                </a:solidFill>
              </a:rPr>
              <a:t>D5</a:t>
            </a:r>
            <a:r>
              <a:rPr lang="en-US" sz="1400" b="1" i="0" dirty="0" smtClean="0">
                <a:solidFill>
                  <a:srgbClr val="FFFF00"/>
                </a:solidFill>
              </a:rPr>
              <a:t>  -  </a:t>
            </a:r>
            <a:r>
              <a:rPr lang="en-US" sz="1400" b="1" i="0" dirty="0" err="1" smtClean="0">
                <a:solidFill>
                  <a:srgbClr val="FFFF00"/>
                </a:solidFill>
              </a:rPr>
              <a:t>D0</a:t>
            </a:r>
            <a:endParaRPr lang="en-US" sz="1400" b="1" i="0" dirty="0">
              <a:solidFill>
                <a:srgbClr val="FFFF00"/>
              </a:solidFill>
            </a:endParaRPr>
          </a:p>
        </p:txBody>
      </p:sp>
      <p:cxnSp>
        <p:nvCxnSpPr>
          <p:cNvPr id="251" name="Straight Connector 14"/>
          <p:cNvCxnSpPr/>
          <p:nvPr/>
        </p:nvCxnSpPr>
        <p:spPr>
          <a:xfrm>
            <a:off x="1960460" y="4465935"/>
            <a:ext cx="307240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251"/>
          <p:cNvGrpSpPr/>
          <p:nvPr/>
        </p:nvGrpSpPr>
        <p:grpSpPr>
          <a:xfrm>
            <a:off x="2230515" y="4465935"/>
            <a:ext cx="115215" cy="115216"/>
            <a:chOff x="2230515" y="4465935"/>
            <a:chExt cx="115215" cy="115216"/>
          </a:xfrm>
        </p:grpSpPr>
        <p:cxnSp>
          <p:nvCxnSpPr>
            <p:cNvPr id="253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258"/>
          <p:cNvGrpSpPr/>
          <p:nvPr/>
        </p:nvGrpSpPr>
        <p:grpSpPr>
          <a:xfrm>
            <a:off x="2114080" y="4465935"/>
            <a:ext cx="115215" cy="115216"/>
            <a:chOff x="2230515" y="4465935"/>
            <a:chExt cx="115215" cy="115216"/>
          </a:xfrm>
        </p:grpSpPr>
        <p:cxnSp>
          <p:nvCxnSpPr>
            <p:cNvPr id="260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0" name="Group 265"/>
          <p:cNvGrpSpPr/>
          <p:nvPr/>
        </p:nvGrpSpPr>
        <p:grpSpPr>
          <a:xfrm>
            <a:off x="2344510" y="4465934"/>
            <a:ext cx="115215" cy="115216"/>
            <a:chOff x="2230515" y="4465935"/>
            <a:chExt cx="115215" cy="115216"/>
          </a:xfrm>
        </p:grpSpPr>
        <p:cxnSp>
          <p:nvCxnSpPr>
            <p:cNvPr id="267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2" name="Group 272"/>
          <p:cNvGrpSpPr/>
          <p:nvPr/>
        </p:nvGrpSpPr>
        <p:grpSpPr>
          <a:xfrm>
            <a:off x="2459725" y="4465934"/>
            <a:ext cx="115215" cy="115216"/>
            <a:chOff x="2230515" y="4465935"/>
            <a:chExt cx="115215" cy="115216"/>
          </a:xfrm>
        </p:grpSpPr>
        <p:cxnSp>
          <p:nvCxnSpPr>
            <p:cNvPr id="274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9" name="Group 279"/>
          <p:cNvGrpSpPr/>
          <p:nvPr/>
        </p:nvGrpSpPr>
        <p:grpSpPr>
          <a:xfrm>
            <a:off x="2574940" y="4465935"/>
            <a:ext cx="115215" cy="115216"/>
            <a:chOff x="2230515" y="4465935"/>
            <a:chExt cx="115215" cy="115216"/>
          </a:xfrm>
        </p:grpSpPr>
        <p:cxnSp>
          <p:nvCxnSpPr>
            <p:cNvPr id="281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" name="Group 286"/>
          <p:cNvGrpSpPr/>
          <p:nvPr/>
        </p:nvGrpSpPr>
        <p:grpSpPr>
          <a:xfrm>
            <a:off x="2690155" y="4465934"/>
            <a:ext cx="115215" cy="115216"/>
            <a:chOff x="2230515" y="4465935"/>
            <a:chExt cx="115215" cy="115216"/>
          </a:xfrm>
        </p:grpSpPr>
        <p:cxnSp>
          <p:nvCxnSpPr>
            <p:cNvPr id="288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4" name="TextBox 293"/>
          <p:cNvSpPr txBox="1"/>
          <p:nvPr/>
        </p:nvSpPr>
        <p:spPr>
          <a:xfrm>
            <a:off x="2805370" y="2238445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reset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1416928" y="5247165"/>
            <a:ext cx="573907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200" b="1" i="0" dirty="0" smtClean="0">
                <a:solidFill>
                  <a:srgbClr val="FFFF00"/>
                </a:solidFill>
                <a:latin typeface="+mn-lt"/>
              </a:rPr>
              <a:t> 160 MHz external clock</a:t>
            </a:r>
          </a:p>
          <a:p>
            <a:pPr algn="l">
              <a:buFont typeface="Arial" pitchFamily="34" charset="0"/>
              <a:buChar char="•"/>
            </a:pPr>
            <a:r>
              <a:rPr lang="en-US" sz="2200" b="1" i="0" dirty="0" smtClean="0">
                <a:solidFill>
                  <a:srgbClr val="FFFF00"/>
                </a:solidFill>
                <a:latin typeface="+mn-lt"/>
              </a:rPr>
              <a:t> Flag and address serialized</a:t>
            </a:r>
          </a:p>
          <a:p>
            <a:pPr algn="l">
              <a:buFont typeface="Arial" pitchFamily="34" charset="0"/>
              <a:buChar char="•"/>
            </a:pPr>
            <a:r>
              <a:rPr lang="en-US" sz="2200" b="1" i="0" dirty="0" smtClean="0">
                <a:solidFill>
                  <a:srgbClr val="FFFF00"/>
                </a:solidFill>
                <a:latin typeface="+mn-lt"/>
              </a:rPr>
              <a:t> Address data D5-D0 shifted at each clock edge</a:t>
            </a:r>
          </a:p>
        </p:txBody>
      </p:sp>
      <p:sp>
        <p:nvSpPr>
          <p:cNvPr id="296" name="Freeform 295"/>
          <p:cNvSpPr/>
          <p:nvPr/>
        </p:nvSpPr>
        <p:spPr bwMode="auto">
          <a:xfrm>
            <a:off x="757003" y="2323475"/>
            <a:ext cx="3859967" cy="944381"/>
          </a:xfrm>
          <a:custGeom>
            <a:avLst/>
            <a:gdLst>
              <a:gd name="connsiteX0" fmla="*/ 0 w 3785017"/>
              <a:gd name="connsiteY0" fmla="*/ 966865 h 985603"/>
              <a:gd name="connsiteX1" fmla="*/ 104931 w 3785017"/>
              <a:gd name="connsiteY1" fmla="*/ 906905 h 985603"/>
              <a:gd name="connsiteX2" fmla="*/ 397240 w 3785017"/>
              <a:gd name="connsiteY2" fmla="*/ 494675 h 985603"/>
              <a:gd name="connsiteX3" fmla="*/ 592112 w 3785017"/>
              <a:gd name="connsiteY3" fmla="*/ 224852 h 985603"/>
              <a:gd name="connsiteX4" fmla="*/ 779489 w 3785017"/>
              <a:gd name="connsiteY4" fmla="*/ 74951 h 985603"/>
              <a:gd name="connsiteX5" fmla="*/ 996846 w 3785017"/>
              <a:gd name="connsiteY5" fmla="*/ 7495 h 985603"/>
              <a:gd name="connsiteX6" fmla="*/ 1191718 w 3785017"/>
              <a:gd name="connsiteY6" fmla="*/ 29980 h 985603"/>
              <a:gd name="connsiteX7" fmla="*/ 1356610 w 3785017"/>
              <a:gd name="connsiteY7" fmla="*/ 89941 h 985603"/>
              <a:gd name="connsiteX8" fmla="*/ 1641423 w 3785017"/>
              <a:gd name="connsiteY8" fmla="*/ 254833 h 985603"/>
              <a:gd name="connsiteX9" fmla="*/ 1941227 w 3785017"/>
              <a:gd name="connsiteY9" fmla="*/ 449705 h 985603"/>
              <a:gd name="connsiteX10" fmla="*/ 2166079 w 3785017"/>
              <a:gd name="connsiteY10" fmla="*/ 584616 h 985603"/>
              <a:gd name="connsiteX11" fmla="*/ 2473377 w 3785017"/>
              <a:gd name="connsiteY11" fmla="*/ 727023 h 985603"/>
              <a:gd name="connsiteX12" fmla="*/ 2720715 w 3785017"/>
              <a:gd name="connsiteY12" fmla="*/ 801974 h 985603"/>
              <a:gd name="connsiteX13" fmla="*/ 2953063 w 3785017"/>
              <a:gd name="connsiteY13" fmla="*/ 861934 h 985603"/>
              <a:gd name="connsiteX14" fmla="*/ 3297836 w 3785017"/>
              <a:gd name="connsiteY14" fmla="*/ 921895 h 985603"/>
              <a:gd name="connsiteX15" fmla="*/ 3785017 w 3785017"/>
              <a:gd name="connsiteY15" fmla="*/ 966865 h 98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85017" h="985603">
                <a:moveTo>
                  <a:pt x="0" y="966865"/>
                </a:moveTo>
                <a:cubicBezTo>
                  <a:pt x="19362" y="976234"/>
                  <a:pt x="38724" y="985603"/>
                  <a:pt x="104931" y="906905"/>
                </a:cubicBezTo>
                <a:cubicBezTo>
                  <a:pt x="171138" y="828207"/>
                  <a:pt x="316043" y="608350"/>
                  <a:pt x="397240" y="494675"/>
                </a:cubicBezTo>
                <a:cubicBezTo>
                  <a:pt x="478437" y="381000"/>
                  <a:pt x="528404" y="294806"/>
                  <a:pt x="592112" y="224852"/>
                </a:cubicBezTo>
                <a:cubicBezTo>
                  <a:pt x="655820" y="154898"/>
                  <a:pt x="712033" y="111177"/>
                  <a:pt x="779489" y="74951"/>
                </a:cubicBezTo>
                <a:cubicBezTo>
                  <a:pt x="846945" y="38725"/>
                  <a:pt x="928141" y="14990"/>
                  <a:pt x="996846" y="7495"/>
                </a:cubicBezTo>
                <a:cubicBezTo>
                  <a:pt x="1065551" y="0"/>
                  <a:pt x="1131757" y="16239"/>
                  <a:pt x="1191718" y="29980"/>
                </a:cubicBezTo>
                <a:cubicBezTo>
                  <a:pt x="1251679" y="43721"/>
                  <a:pt x="1281659" y="52466"/>
                  <a:pt x="1356610" y="89941"/>
                </a:cubicBezTo>
                <a:cubicBezTo>
                  <a:pt x="1431561" y="127416"/>
                  <a:pt x="1543987" y="194872"/>
                  <a:pt x="1641423" y="254833"/>
                </a:cubicBezTo>
                <a:cubicBezTo>
                  <a:pt x="1738859" y="314794"/>
                  <a:pt x="1853784" y="394741"/>
                  <a:pt x="1941227" y="449705"/>
                </a:cubicBezTo>
                <a:cubicBezTo>
                  <a:pt x="2028670" y="504669"/>
                  <a:pt x="2077387" y="538396"/>
                  <a:pt x="2166079" y="584616"/>
                </a:cubicBezTo>
                <a:cubicBezTo>
                  <a:pt x="2254771" y="630836"/>
                  <a:pt x="2380938" y="690797"/>
                  <a:pt x="2473377" y="727023"/>
                </a:cubicBezTo>
                <a:cubicBezTo>
                  <a:pt x="2565816" y="763249"/>
                  <a:pt x="2640767" y="779489"/>
                  <a:pt x="2720715" y="801974"/>
                </a:cubicBezTo>
                <a:cubicBezTo>
                  <a:pt x="2800663" y="824459"/>
                  <a:pt x="2856876" y="841947"/>
                  <a:pt x="2953063" y="861934"/>
                </a:cubicBezTo>
                <a:cubicBezTo>
                  <a:pt x="3049250" y="881921"/>
                  <a:pt x="3159177" y="904407"/>
                  <a:pt x="3297836" y="921895"/>
                </a:cubicBezTo>
                <a:cubicBezTo>
                  <a:pt x="3436495" y="939383"/>
                  <a:pt x="3610756" y="953124"/>
                  <a:pt x="3785017" y="966865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ART </a:t>
            </a:r>
            <a:r>
              <a:rPr lang="en-US" sz="3200" i="0" dirty="0" err="1" smtClean="0">
                <a:solidFill>
                  <a:srgbClr val="FFFF00"/>
                </a:solidFill>
                <a:latin typeface="+mn-lt"/>
              </a:rPr>
              <a:t>Serializer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299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" name="Straight Connector 176"/>
          <p:cNvCxnSpPr/>
          <p:nvPr/>
        </p:nvCxnSpPr>
        <p:spPr>
          <a:xfrm flipH="1">
            <a:off x="3599892" y="382504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4860032" y="375303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H="1">
            <a:off x="4860032" y="389705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3599892" y="2888940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3203848" y="2960948"/>
            <a:ext cx="0" cy="54006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203848" y="2456892"/>
            <a:ext cx="0" cy="33661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4824028" y="1808820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4824028" y="1916832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3599892" y="238488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599892" y="1376772"/>
            <a:ext cx="2412268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2231741" y="2960948"/>
            <a:ext cx="797206" cy="1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203848" y="1772816"/>
            <a:ext cx="0" cy="346328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2" idx="1"/>
            <a:endCxn id="29" idx="3"/>
          </p:cNvCxnSpPr>
          <p:nvPr/>
        </p:nvCxnSpPr>
        <p:spPr>
          <a:xfrm flipH="1">
            <a:off x="1979712" y="2312876"/>
            <a:ext cx="1008112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231740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599892" y="1700808"/>
            <a:ext cx="155448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31740" y="1628800"/>
            <a:ext cx="0" cy="684076"/>
          </a:xfrm>
          <a:prstGeom prst="line">
            <a:avLst/>
          </a:prstGeom>
          <a:ln w="25400" cap="rnd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395536" y="2060848"/>
            <a:ext cx="576064" cy="504056"/>
          </a:xfrm>
          <a:prstGeom prst="triangl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3"/>
          </p:cNvCxnSpPr>
          <p:nvPr/>
        </p:nvCxnSpPr>
        <p:spPr>
          <a:xfrm flipH="1">
            <a:off x="354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355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95636" y="2132856"/>
            <a:ext cx="68407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2231740" y="2330878"/>
            <a:ext cx="0" cy="630070"/>
          </a:xfrm>
          <a:prstGeom prst="line">
            <a:avLst/>
          </a:prstGeom>
          <a:ln w="25400" cap="rnd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52"/>
          <p:cNvGrpSpPr/>
          <p:nvPr/>
        </p:nvGrpSpPr>
        <p:grpSpPr>
          <a:xfrm>
            <a:off x="2411760" y="1340768"/>
            <a:ext cx="504056" cy="576064"/>
            <a:chOff x="3707904" y="1909976"/>
            <a:chExt cx="504056" cy="576064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3671900" y="1945980"/>
              <a:ext cx="576064" cy="504056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3" name="Group 50"/>
            <p:cNvGrpSpPr/>
            <p:nvPr/>
          </p:nvGrpSpPr>
          <p:grpSpPr>
            <a:xfrm>
              <a:off x="3779912" y="2132856"/>
              <a:ext cx="165901" cy="144016"/>
              <a:chOff x="3145959" y="2348880"/>
              <a:chExt cx="165901" cy="144016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flipH="1">
                <a:off x="3145959" y="2492896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212849" y="2348880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244970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203848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2" name="Straight Connector 61"/>
          <p:cNvCxnSpPr/>
          <p:nvPr/>
        </p:nvCxnSpPr>
        <p:spPr>
          <a:xfrm flipH="1">
            <a:off x="2915816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095836" y="1268760"/>
            <a:ext cx="504056" cy="54006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3383868" y="1808820"/>
            <a:ext cx="0" cy="324036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31540" y="2168860"/>
            <a:ext cx="3600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CA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31640" y="2168860"/>
            <a:ext cx="6120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shaper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131840" y="1418583"/>
            <a:ext cx="432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logic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3275856" y="800708"/>
            <a:ext cx="0" cy="46805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lowchart: Stored Data 100"/>
          <p:cNvSpPr/>
          <p:nvPr/>
        </p:nvSpPr>
        <p:spPr>
          <a:xfrm flipH="1">
            <a:off x="5112060" y="1664804"/>
            <a:ext cx="396044" cy="28803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 flipH="1">
            <a:off x="5508104" y="1844824"/>
            <a:ext cx="504056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112060" y="1664804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or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4860032" y="231287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>
            <a:off x="4860032" y="245689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4860032" y="2960948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>
            <a:off x="4860032" y="281693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2303748" y="662499"/>
            <a:ext cx="10441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latin typeface="+mn-lt"/>
              </a:rPr>
              <a:t>neighbor</a:t>
            </a:r>
            <a:endParaRPr lang="en-US" sz="1600" i="0" dirty="0">
              <a:latin typeface="+mn-lt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987824" y="3501008"/>
            <a:ext cx="612068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3059832" y="3542819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err="1" smtClean="0">
                <a:solidFill>
                  <a:schemeClr val="bg1"/>
                </a:solidFill>
                <a:latin typeface="+mn-lt"/>
              </a:rPr>
              <a:t>addr</a:t>
            </a:r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.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07504" y="1052736"/>
            <a:ext cx="4644516" cy="3060340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/>
          <p:cNvSpPr txBox="1"/>
          <p:nvPr/>
        </p:nvSpPr>
        <p:spPr>
          <a:xfrm>
            <a:off x="179512" y="3830851"/>
            <a:ext cx="12601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channel (</a:t>
            </a:r>
            <a:r>
              <a:rPr lang="en-US" sz="1600" i="0" dirty="0" err="1" smtClean="0">
                <a:latin typeface="+mn-lt"/>
              </a:rPr>
              <a:t>64x</a:t>
            </a:r>
            <a:r>
              <a:rPr lang="en-US" sz="1600" i="0" dirty="0" smtClean="0">
                <a:latin typeface="+mn-lt"/>
              </a:rPr>
              <a:t>) </a:t>
            </a:r>
            <a:endParaRPr lang="en-US" sz="1600" i="0" dirty="0">
              <a:latin typeface="+mn-lt"/>
            </a:endParaRPr>
          </a:p>
        </p:txBody>
      </p:sp>
      <p:grpSp>
        <p:nvGrpSpPr>
          <p:cNvPr id="4" name="Group 154"/>
          <p:cNvGrpSpPr/>
          <p:nvPr/>
        </p:nvGrpSpPr>
        <p:grpSpPr>
          <a:xfrm>
            <a:off x="3455876" y="656692"/>
            <a:ext cx="720080" cy="612068"/>
            <a:chOff x="3780420" y="656692"/>
            <a:chExt cx="720080" cy="612068"/>
          </a:xfrm>
        </p:grpSpPr>
        <p:cxnSp>
          <p:nvCxnSpPr>
            <p:cNvPr id="160" name="Straight Connector 159"/>
            <p:cNvCxnSpPr/>
            <p:nvPr/>
          </p:nvCxnSpPr>
          <p:spPr>
            <a:xfrm>
              <a:off x="3780420" y="836712"/>
              <a:ext cx="0" cy="432048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3816424" y="656692"/>
              <a:ext cx="68407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trigger</a:t>
              </a:r>
              <a:endParaRPr lang="en-US" sz="1600" i="0" dirty="0">
                <a:latin typeface="+mn-lt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07504" y="4293096"/>
            <a:ext cx="24482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fixes</a:t>
            </a:r>
          </a:p>
        </p:txBody>
      </p:sp>
      <p:grpSp>
        <p:nvGrpSpPr>
          <p:cNvPr id="5" name="Group 229"/>
          <p:cNvGrpSpPr/>
          <p:nvPr/>
        </p:nvGrpSpPr>
        <p:grpSpPr>
          <a:xfrm>
            <a:off x="3599384" y="1172361"/>
            <a:ext cx="5436604" cy="1032503"/>
            <a:chOff x="3707396" y="1172361"/>
            <a:chExt cx="5436604" cy="1032503"/>
          </a:xfrm>
        </p:grpSpPr>
        <p:grpSp>
          <p:nvGrpSpPr>
            <p:cNvPr id="6" name="Group 228"/>
            <p:cNvGrpSpPr/>
            <p:nvPr/>
          </p:nvGrpSpPr>
          <p:grpSpPr>
            <a:xfrm>
              <a:off x="3707396" y="1988840"/>
              <a:ext cx="252028" cy="216024"/>
              <a:chOff x="3707396" y="1988840"/>
              <a:chExt cx="252028" cy="216024"/>
            </a:xfrm>
          </p:grpSpPr>
          <p:cxnSp>
            <p:nvCxnSpPr>
              <p:cNvPr id="182" name="Straight Connector 181"/>
              <p:cNvCxnSpPr/>
              <p:nvPr/>
            </p:nvCxnSpPr>
            <p:spPr>
              <a:xfrm flipH="1">
                <a:off x="3707396" y="2204864"/>
                <a:ext cx="1080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3815408" y="1988840"/>
                <a:ext cx="144016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V="1">
                <a:off x="3815408" y="1988840"/>
                <a:ext cx="0" cy="20764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223"/>
            <p:cNvGrpSpPr/>
            <p:nvPr/>
          </p:nvGrpSpPr>
          <p:grpSpPr>
            <a:xfrm>
              <a:off x="3707904" y="1172361"/>
              <a:ext cx="5436096" cy="960495"/>
              <a:chOff x="3707904" y="1172361"/>
              <a:chExt cx="5436096" cy="960495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3959932" y="1844824"/>
                <a:ext cx="756084" cy="28803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221"/>
              <p:cNvGrpSpPr/>
              <p:nvPr/>
            </p:nvGrpSpPr>
            <p:grpSpPr>
              <a:xfrm>
                <a:off x="3707904" y="1172361"/>
                <a:ext cx="5436096" cy="924491"/>
                <a:chOff x="3707904" y="1172361"/>
                <a:chExt cx="5436096" cy="924491"/>
              </a:xfrm>
            </p:grpSpPr>
            <p:cxnSp>
              <p:nvCxnSpPr>
                <p:cNvPr id="113" name="Straight Connector 112"/>
                <p:cNvCxnSpPr/>
                <p:nvPr/>
              </p:nvCxnSpPr>
              <p:spPr>
                <a:xfrm>
                  <a:off x="4463988" y="1376772"/>
                  <a:ext cx="0" cy="468052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" name="TextBox 109"/>
                <p:cNvSpPr txBox="1"/>
                <p:nvPr/>
              </p:nvSpPr>
              <p:spPr>
                <a:xfrm>
                  <a:off x="3959932" y="1881408"/>
                  <a:ext cx="75608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400" i="0" dirty="0" err="1" smtClean="0">
                      <a:solidFill>
                        <a:schemeClr val="bg1"/>
                      </a:solidFill>
                      <a:latin typeface="+mn-lt"/>
                    </a:rPr>
                    <a:t>6b</a:t>
                  </a:r>
                  <a:r>
                    <a:rPr lang="en-US" sz="1400" i="0" dirty="0" smtClean="0">
                      <a:solidFill>
                        <a:schemeClr val="bg1"/>
                      </a:solidFill>
                      <a:latin typeface="+mn-lt"/>
                    </a:rPr>
                    <a:t> ADC</a:t>
                  </a:r>
                  <a:endParaRPr lang="en-US" sz="1400" i="0" dirty="0">
                    <a:solidFill>
                      <a:schemeClr val="bg1"/>
                    </a:solidFill>
                    <a:latin typeface="+mn-lt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6192180" y="1172361"/>
                  <a:ext cx="295182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err="1" smtClean="0">
                      <a:latin typeface="+mn-lt"/>
                    </a:rPr>
                    <a:t>TGC</a:t>
                  </a:r>
                  <a:r>
                    <a:rPr lang="en-US" sz="1600" i="0" dirty="0" smtClean="0">
                      <a:latin typeface="+mn-lt"/>
                    </a:rPr>
                    <a:t> out (</a:t>
                  </a:r>
                  <a:r>
                    <a:rPr lang="en-US" sz="1600" i="0" dirty="0" err="1" smtClean="0">
                      <a:latin typeface="+mn-lt"/>
                    </a:rPr>
                    <a:t>ToT</a:t>
                  </a:r>
                  <a:r>
                    <a:rPr lang="en-US" sz="1600" i="0" dirty="0" smtClean="0">
                      <a:latin typeface="+mn-lt"/>
                    </a:rPr>
                    <a:t>, </a:t>
                  </a:r>
                  <a:r>
                    <a:rPr lang="en-US" sz="1600" i="0" dirty="0" err="1" smtClean="0">
                      <a:latin typeface="+mn-lt"/>
                    </a:rPr>
                    <a:t>TtP</a:t>
                  </a:r>
                  <a:r>
                    <a:rPr lang="en-US" sz="1600" i="0" dirty="0" smtClean="0">
                      <a:latin typeface="+mn-lt"/>
                    </a:rPr>
                    <a:t>,</a:t>
                  </a:r>
                  <a:r>
                    <a:rPr lang="en-US" sz="1600" i="0" dirty="0" smtClean="0">
                      <a:solidFill>
                        <a:srgbClr val="960000"/>
                      </a:solidFill>
                      <a:latin typeface="+mn-lt"/>
                    </a:rPr>
                    <a:t> </a:t>
                  </a:r>
                  <a:r>
                    <a:rPr lang="en-US" sz="1600" i="0" dirty="0" err="1" smtClean="0">
                      <a:latin typeface="+mn-lt"/>
                    </a:rPr>
                    <a:t>PtT</a:t>
                  </a:r>
                  <a:r>
                    <a:rPr lang="en-US" sz="1600" i="0" dirty="0" smtClean="0">
                      <a:latin typeface="+mn-lt"/>
                    </a:rPr>
                    <a:t>, </a:t>
                  </a:r>
                  <a:r>
                    <a:rPr lang="en-US" sz="1600" i="0" dirty="0" err="1" smtClean="0">
                      <a:latin typeface="+mn-lt"/>
                    </a:rPr>
                    <a:t>6bADC</a:t>
                  </a:r>
                  <a:r>
                    <a:rPr lang="en-US" sz="1600" i="0" dirty="0" smtClean="0">
                      <a:latin typeface="+mn-lt"/>
                    </a:rPr>
                    <a:t>) x 64</a:t>
                  </a:r>
                </a:p>
                <a:p>
                  <a:pPr algn="l"/>
                  <a:r>
                    <a:rPr lang="en-US" sz="1600" i="0" dirty="0" err="1" smtClean="0">
                      <a:latin typeface="+mn-lt"/>
                    </a:rPr>
                    <a:t>TGC</a:t>
                  </a:r>
                  <a:r>
                    <a:rPr lang="en-US" sz="1600" i="0" dirty="0" smtClean="0">
                      <a:latin typeface="+mn-lt"/>
                    </a:rPr>
                    <a:t> clock (160 MHz)</a:t>
                  </a:r>
                  <a:endParaRPr lang="en-US" sz="1600" i="0" dirty="0">
                    <a:latin typeface="+mn-lt"/>
                  </a:endParaRPr>
                </a:p>
              </p:txBody>
            </p:sp>
            <p:cxnSp>
              <p:nvCxnSpPr>
                <p:cNvPr id="129" name="Straight Connector 128"/>
                <p:cNvCxnSpPr/>
                <p:nvPr/>
              </p:nvCxnSpPr>
              <p:spPr>
                <a:xfrm flipH="1">
                  <a:off x="3707904" y="1556792"/>
                  <a:ext cx="2376264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" name="Group 247"/>
          <p:cNvGrpSpPr/>
          <p:nvPr/>
        </p:nvGrpSpPr>
        <p:grpSpPr>
          <a:xfrm>
            <a:off x="7236296" y="2204864"/>
            <a:ext cx="1440160" cy="1986027"/>
            <a:chOff x="7344308" y="2204864"/>
            <a:chExt cx="1440160" cy="1986027"/>
          </a:xfrm>
        </p:grpSpPr>
        <p:sp>
          <p:nvSpPr>
            <p:cNvPr id="187" name="Left Brace 186"/>
            <p:cNvSpPr/>
            <p:nvPr/>
          </p:nvSpPr>
          <p:spPr>
            <a:xfrm>
              <a:off x="7344308" y="2204864"/>
              <a:ext cx="108012" cy="1944216"/>
            </a:xfrm>
            <a:prstGeom prst="leftBrac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7560332" y="2204864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err="1" smtClean="0">
                  <a:solidFill>
                    <a:schemeClr val="tx1"/>
                  </a:solidFill>
                </a:rPr>
                <a:t>spr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8136396" y="220486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1-bit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7560332" y="2492896"/>
              <a:ext cx="576064" cy="2520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err="1" smtClean="0">
                  <a:solidFill>
                    <a:schemeClr val="tx1"/>
                  </a:solidFill>
                </a:rPr>
                <a:t>thr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8136396" y="2492896"/>
              <a:ext cx="648072" cy="2520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1-bit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7560332" y="2744924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err="1" smtClean="0">
                  <a:solidFill>
                    <a:schemeClr val="tx1"/>
                  </a:solidFill>
                </a:rPr>
                <a:t>addr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8136396" y="274492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6-bit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7560332" y="3032956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err="1" smtClean="0">
                  <a:solidFill>
                    <a:schemeClr val="tx1"/>
                  </a:solidFill>
                </a:rPr>
                <a:t>ampl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8136396" y="3032956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10-bit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7560332" y="3320988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time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8136396" y="3320988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10-bit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7560332" y="3609020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BC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8136396" y="3609020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12-bit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7560332" y="3902859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err="1" smtClean="0">
                  <a:solidFill>
                    <a:schemeClr val="tx1"/>
                  </a:solidFill>
                </a:rPr>
                <a:t>L1A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136396" y="3902859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b="0" i="0" dirty="0" smtClean="0">
                  <a:solidFill>
                    <a:schemeClr val="tx1"/>
                  </a:solidFill>
                </a:rPr>
                <a:t>8-bit</a:t>
              </a:r>
              <a:endParaRPr lang="en-US" sz="1600" b="0" i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220"/>
          <p:cNvGrpSpPr/>
          <p:nvPr/>
        </p:nvGrpSpPr>
        <p:grpSpPr>
          <a:xfrm>
            <a:off x="5148064" y="1664804"/>
            <a:ext cx="3132348" cy="462245"/>
            <a:chOff x="5256076" y="1664804"/>
            <a:chExt cx="3132348" cy="462245"/>
          </a:xfrm>
        </p:grpSpPr>
        <p:sp>
          <p:nvSpPr>
            <p:cNvPr id="139" name="TextBox 138"/>
            <p:cNvSpPr txBox="1"/>
            <p:nvPr/>
          </p:nvSpPr>
          <p:spPr>
            <a:xfrm>
              <a:off x="6192180" y="1664804"/>
              <a:ext cx="219624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ART (flag, serial address)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176" name="Straight Connector 175"/>
            <p:cNvCxnSpPr>
              <a:endCxn id="220" idx="3"/>
            </p:cNvCxnSpPr>
            <p:nvPr/>
          </p:nvCxnSpPr>
          <p:spPr>
            <a:xfrm flipH="1">
              <a:off x="5580112" y="2024844"/>
              <a:ext cx="540060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/>
            <p:cNvSpPr txBox="1"/>
            <p:nvPr/>
          </p:nvSpPr>
          <p:spPr>
            <a:xfrm>
              <a:off x="6192180" y="1880828"/>
              <a:ext cx="190821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ART clock (160 MHz)</a:t>
              </a:r>
              <a:endParaRPr lang="en-US" sz="1600" i="0" dirty="0">
                <a:latin typeface="+mn-lt"/>
              </a:endParaRP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5256076" y="1952836"/>
              <a:ext cx="324036" cy="14401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227"/>
          <p:cNvGrpSpPr/>
          <p:nvPr/>
        </p:nvGrpSpPr>
        <p:grpSpPr>
          <a:xfrm>
            <a:off x="2915816" y="2246675"/>
            <a:ext cx="5076564" cy="2976718"/>
            <a:chOff x="3023828" y="2204864"/>
            <a:chExt cx="5076564" cy="2976718"/>
          </a:xfrm>
        </p:grpSpPr>
        <p:grpSp>
          <p:nvGrpSpPr>
            <p:cNvPr id="16" name="Group 224"/>
            <p:cNvGrpSpPr/>
            <p:nvPr/>
          </p:nvGrpSpPr>
          <p:grpSpPr>
            <a:xfrm>
              <a:off x="3023828" y="2204864"/>
              <a:ext cx="5076564" cy="2976718"/>
              <a:chOff x="3023828" y="2204864"/>
              <a:chExt cx="5076564" cy="2976718"/>
            </a:xfrm>
          </p:grpSpPr>
          <p:cxnSp>
            <p:nvCxnSpPr>
              <p:cNvPr id="215" name="Straight Connector 214"/>
              <p:cNvCxnSpPr/>
              <p:nvPr/>
            </p:nvCxnSpPr>
            <p:spPr>
              <a:xfrm flipV="1">
                <a:off x="4319972" y="3681028"/>
                <a:ext cx="0" cy="792088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222"/>
              <p:cNvGrpSpPr/>
              <p:nvPr/>
            </p:nvGrpSpPr>
            <p:grpSpPr>
              <a:xfrm>
                <a:off x="3023828" y="2204864"/>
                <a:ext cx="5076564" cy="2976718"/>
                <a:chOff x="3023828" y="2204864"/>
                <a:chExt cx="5076564" cy="2976718"/>
              </a:xfrm>
            </p:grpSpPr>
            <p:grpSp>
              <p:nvGrpSpPr>
                <p:cNvPr id="18" name="Group 152"/>
                <p:cNvGrpSpPr/>
                <p:nvPr/>
              </p:nvGrpSpPr>
              <p:grpSpPr>
                <a:xfrm>
                  <a:off x="3023828" y="3068960"/>
                  <a:ext cx="2339752" cy="1656184"/>
                  <a:chOff x="3240360" y="3068960"/>
                  <a:chExt cx="2339752" cy="1656184"/>
                </a:xfrm>
              </p:grpSpPr>
              <p:cxnSp>
                <p:nvCxnSpPr>
                  <p:cNvPr id="192" name="Straight Connector 191"/>
                  <p:cNvCxnSpPr/>
                  <p:nvPr/>
                </p:nvCxnSpPr>
                <p:spPr>
                  <a:xfrm flipH="1">
                    <a:off x="3923928" y="3068960"/>
                    <a:ext cx="108012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>
                  <a:xfrm flipH="1">
                    <a:off x="4824028" y="3320988"/>
                    <a:ext cx="756084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0" name="Rectangle 189"/>
                  <p:cNvSpPr/>
                  <p:nvPr/>
                </p:nvSpPr>
                <p:spPr>
                  <a:xfrm>
                    <a:off x="4175956" y="3140968"/>
                    <a:ext cx="720588" cy="54006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1" name="TextBox 190"/>
                  <p:cNvSpPr txBox="1"/>
                  <p:nvPr/>
                </p:nvSpPr>
                <p:spPr>
                  <a:xfrm>
                    <a:off x="4140460" y="3177552"/>
                    <a:ext cx="864096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400" i="0" dirty="0" err="1" smtClean="0">
                        <a:solidFill>
                          <a:schemeClr val="bg1"/>
                        </a:solidFill>
                        <a:latin typeface="+mn-lt"/>
                      </a:rPr>
                      <a:t>12b</a:t>
                    </a:r>
                    <a:r>
                      <a:rPr lang="en-US" sz="1400" i="0" dirty="0" smtClean="0">
                        <a:solidFill>
                          <a:schemeClr val="bg1"/>
                        </a:solidFill>
                        <a:latin typeface="+mn-lt"/>
                      </a:rPr>
                      <a:t> BC</a:t>
                    </a:r>
                    <a:endParaRPr lang="en-US" sz="1400" i="0" dirty="0">
                      <a:solidFill>
                        <a:schemeClr val="bg1"/>
                      </a:solidFill>
                      <a:latin typeface="+mn-lt"/>
                    </a:endParaRPr>
                  </a:p>
                </p:txBody>
              </p:sp>
              <p:cxnSp>
                <p:nvCxnSpPr>
                  <p:cNvPr id="193" name="Straight Connector 192"/>
                  <p:cNvCxnSpPr/>
                  <p:nvPr/>
                </p:nvCxnSpPr>
                <p:spPr>
                  <a:xfrm flipH="1">
                    <a:off x="4031432" y="3284984"/>
                    <a:ext cx="144016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Straight Connector 193"/>
                  <p:cNvCxnSpPr/>
                  <p:nvPr/>
                </p:nvCxnSpPr>
                <p:spPr>
                  <a:xfrm flipV="1">
                    <a:off x="4031940" y="3068960"/>
                    <a:ext cx="0" cy="20764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Straight Connector 195"/>
                  <p:cNvCxnSpPr/>
                  <p:nvPr/>
                </p:nvCxnSpPr>
                <p:spPr>
                  <a:xfrm flipH="1">
                    <a:off x="5184068" y="3392996"/>
                    <a:ext cx="288032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Straight Connector 196"/>
                  <p:cNvCxnSpPr/>
                  <p:nvPr/>
                </p:nvCxnSpPr>
                <p:spPr>
                  <a:xfrm flipH="1">
                    <a:off x="5184068" y="3248980"/>
                    <a:ext cx="288032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Straight Connector 197"/>
                  <p:cNvCxnSpPr/>
                  <p:nvPr/>
                </p:nvCxnSpPr>
                <p:spPr>
                  <a:xfrm flipV="1">
                    <a:off x="4716524" y="3681028"/>
                    <a:ext cx="0" cy="792088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flipH="1">
                    <a:off x="4788024" y="4617132"/>
                    <a:ext cx="756084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3" name="Rectangle 92"/>
                  <p:cNvSpPr/>
                  <p:nvPr/>
                </p:nvSpPr>
                <p:spPr>
                  <a:xfrm>
                    <a:off x="3348372" y="4473116"/>
                    <a:ext cx="1763688" cy="252028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TextBox 97"/>
                  <p:cNvSpPr txBox="1"/>
                  <p:nvPr/>
                </p:nvSpPr>
                <p:spPr>
                  <a:xfrm>
                    <a:off x="3240360" y="4473116"/>
                    <a:ext cx="1980220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600" i="0" dirty="0" smtClean="0">
                        <a:solidFill>
                          <a:schemeClr val="bg1"/>
                        </a:solidFill>
                        <a:latin typeface="+mn-lt"/>
                      </a:rPr>
                      <a:t>Gray-code counters</a:t>
                    </a:r>
                    <a:endParaRPr lang="en-US" sz="1600" i="0" dirty="0">
                      <a:solidFill>
                        <a:schemeClr val="bg1"/>
                      </a:solidFill>
                      <a:latin typeface="+mn-lt"/>
                    </a:endParaRPr>
                  </a:p>
                </p:txBody>
              </p:sp>
            </p:grpSp>
            <p:cxnSp>
              <p:nvCxnSpPr>
                <p:cNvPr id="112" name="Straight Connector 111"/>
                <p:cNvCxnSpPr/>
                <p:nvPr/>
              </p:nvCxnSpPr>
              <p:spPr>
                <a:xfrm flipH="1">
                  <a:off x="5832140" y="3104964"/>
                  <a:ext cx="288032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TextBox 139"/>
                <p:cNvSpPr txBox="1"/>
                <p:nvPr/>
              </p:nvSpPr>
              <p:spPr>
                <a:xfrm>
                  <a:off x="6192180" y="2960948"/>
                  <a:ext cx="1116124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smtClean="0">
                      <a:latin typeface="+mn-lt"/>
                    </a:rPr>
                    <a:t>DATA 48-bit</a:t>
                  </a:r>
                </a:p>
                <a:p>
                  <a:pPr algn="l"/>
                  <a:r>
                    <a:rPr lang="en-US" sz="1600" i="0" dirty="0" smtClean="0">
                      <a:latin typeface="+mn-lt"/>
                    </a:rPr>
                    <a:t>2-bit</a:t>
                  </a:r>
                  <a:endParaRPr lang="en-US" sz="1600" i="0" dirty="0">
                    <a:latin typeface="+mn-lt"/>
                  </a:endParaRPr>
                </a:p>
              </p:txBody>
            </p:sp>
            <p:grpSp>
              <p:nvGrpSpPr>
                <p:cNvPr id="19" name="Group 150"/>
                <p:cNvGrpSpPr/>
                <p:nvPr/>
              </p:nvGrpSpPr>
              <p:grpSpPr>
                <a:xfrm>
                  <a:off x="3959424" y="2204864"/>
                  <a:ext cx="1872208" cy="2016224"/>
                  <a:chOff x="4176464" y="2204864"/>
                  <a:chExt cx="1872208" cy="2016224"/>
                </a:xfrm>
              </p:grpSpPr>
              <p:sp>
                <p:nvSpPr>
                  <p:cNvPr id="48" name="Trapezoid 47"/>
                  <p:cNvSpPr/>
                  <p:nvPr/>
                </p:nvSpPr>
                <p:spPr>
                  <a:xfrm rot="5400000">
                    <a:off x="4770530" y="2942946"/>
                    <a:ext cx="2016224" cy="540060"/>
                  </a:xfrm>
                  <a:prstGeom prst="trapezoid">
                    <a:avLst/>
                  </a:prstGeom>
                  <a:solidFill>
                    <a:srgbClr val="FFC000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6" name="TextBox 125"/>
                  <p:cNvSpPr txBox="1"/>
                  <p:nvPr/>
                </p:nvSpPr>
                <p:spPr>
                  <a:xfrm>
                    <a:off x="5544616" y="2930751"/>
                    <a:ext cx="468052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600" i="0" dirty="0" smtClean="0">
                        <a:solidFill>
                          <a:schemeClr val="bg1"/>
                        </a:solidFill>
                        <a:latin typeface="+mn-lt"/>
                      </a:rPr>
                      <a:t>FIFO</a:t>
                    </a:r>
                    <a:endParaRPr lang="en-US" sz="1600" i="0" dirty="0">
                      <a:solidFill>
                        <a:schemeClr val="bg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4176464" y="2204864"/>
                    <a:ext cx="756084" cy="36004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4176464" y="2276872"/>
                    <a:ext cx="756084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400" i="0" dirty="0" err="1" smtClean="0">
                        <a:solidFill>
                          <a:schemeClr val="bg1"/>
                        </a:solidFill>
                        <a:latin typeface="+mn-lt"/>
                      </a:rPr>
                      <a:t>10b</a:t>
                    </a:r>
                    <a:r>
                      <a:rPr lang="en-US" sz="1400" i="0" dirty="0" smtClean="0">
                        <a:solidFill>
                          <a:schemeClr val="bg1"/>
                        </a:solidFill>
                        <a:latin typeface="+mn-lt"/>
                      </a:rPr>
                      <a:t> ADC</a:t>
                    </a:r>
                    <a:endParaRPr lang="en-US" sz="1400" i="0" dirty="0">
                      <a:solidFill>
                        <a:schemeClr val="bg1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>
                  <a:xfrm>
                    <a:off x="4176464" y="2708920"/>
                    <a:ext cx="756084" cy="36004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4176464" y="2780928"/>
                    <a:ext cx="756084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sz="1400" i="0" dirty="0" err="1" smtClean="0">
                        <a:solidFill>
                          <a:schemeClr val="bg1"/>
                        </a:solidFill>
                        <a:latin typeface="+mn-lt"/>
                      </a:rPr>
                      <a:t>10b</a:t>
                    </a:r>
                    <a:r>
                      <a:rPr lang="en-US" sz="1400" i="0" dirty="0" smtClean="0">
                        <a:solidFill>
                          <a:schemeClr val="bg1"/>
                        </a:solidFill>
                        <a:latin typeface="+mn-lt"/>
                      </a:rPr>
                      <a:t> ADC</a:t>
                    </a:r>
                    <a:endParaRPr lang="en-US" sz="1400" i="0" dirty="0">
                      <a:solidFill>
                        <a:schemeClr val="bg1"/>
                      </a:solidFill>
                      <a:latin typeface="+mn-lt"/>
                    </a:endParaRPr>
                  </a:p>
                </p:txBody>
              </p:sp>
            </p:grpSp>
            <p:cxnSp>
              <p:nvCxnSpPr>
                <p:cNvPr id="148" name="Straight Connector 147"/>
                <p:cNvCxnSpPr/>
                <p:nvPr/>
              </p:nvCxnSpPr>
              <p:spPr>
                <a:xfrm flipH="1">
                  <a:off x="5832140" y="4647329"/>
                  <a:ext cx="288032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9" name="TextBox 148"/>
                <p:cNvSpPr txBox="1"/>
                <p:nvPr/>
              </p:nvSpPr>
              <p:spPr>
                <a:xfrm>
                  <a:off x="6192180" y="4503313"/>
                  <a:ext cx="1908212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smtClean="0">
                      <a:latin typeface="+mn-lt"/>
                    </a:rPr>
                    <a:t>DATA sync</a:t>
                  </a:r>
                  <a:endParaRPr lang="en-US" sz="1600" i="0" dirty="0">
                    <a:latin typeface="+mn-lt"/>
                  </a:endParaRPr>
                </a:p>
              </p:txBody>
            </p:sp>
            <p:cxnSp>
              <p:nvCxnSpPr>
                <p:cNvPr id="141" name="Straight Connector 140"/>
                <p:cNvCxnSpPr/>
                <p:nvPr/>
              </p:nvCxnSpPr>
              <p:spPr>
                <a:xfrm flipH="1">
                  <a:off x="5832140" y="3356992"/>
                  <a:ext cx="288032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/>
                <p:cNvCxnSpPr/>
                <p:nvPr/>
              </p:nvCxnSpPr>
              <p:spPr>
                <a:xfrm flipH="1">
                  <a:off x="5832140" y="4863353"/>
                  <a:ext cx="288032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/>
                <p:cNvCxnSpPr/>
                <p:nvPr/>
              </p:nvCxnSpPr>
              <p:spPr>
                <a:xfrm flipH="1">
                  <a:off x="5832140" y="5079377"/>
                  <a:ext cx="288032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TextBox 156"/>
                <p:cNvSpPr txBox="1"/>
                <p:nvPr/>
              </p:nvSpPr>
              <p:spPr>
                <a:xfrm>
                  <a:off x="6192180" y="4719337"/>
                  <a:ext cx="1908212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smtClean="0">
                      <a:latin typeface="+mn-lt"/>
                    </a:rPr>
                    <a:t>BC clock (40 MHz)</a:t>
                  </a:r>
                  <a:endParaRPr lang="en-US" sz="1600" i="0" dirty="0">
                    <a:latin typeface="+mn-lt"/>
                  </a:endParaRPr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6192180" y="4935361"/>
                  <a:ext cx="1908212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err="1" smtClean="0">
                      <a:latin typeface="+mn-lt"/>
                    </a:rPr>
                    <a:t>L1A</a:t>
                  </a:r>
                  <a:r>
                    <a:rPr lang="en-US" sz="1600" i="0" dirty="0" smtClean="0">
                      <a:latin typeface="+mn-lt"/>
                    </a:rPr>
                    <a:t> trigger</a:t>
                  </a:r>
                  <a:endParaRPr lang="en-US" sz="1600" i="0" dirty="0">
                    <a:latin typeface="+mn-lt"/>
                  </a:endParaRPr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5328084" y="4329100"/>
                  <a:ext cx="504056" cy="82228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16" name="Straight Connector 215"/>
                <p:cNvCxnSpPr/>
                <p:nvPr/>
              </p:nvCxnSpPr>
              <p:spPr>
                <a:xfrm flipH="1">
                  <a:off x="5832140" y="4437112"/>
                  <a:ext cx="288032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7" name="TextBox 216"/>
                <p:cNvSpPr txBox="1"/>
                <p:nvPr/>
              </p:nvSpPr>
              <p:spPr>
                <a:xfrm>
                  <a:off x="6192180" y="4293096"/>
                  <a:ext cx="1908212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smtClean="0">
                      <a:latin typeface="+mn-lt"/>
                    </a:rPr>
                    <a:t>DATA clock (80 MHz)</a:t>
                  </a:r>
                  <a:endParaRPr lang="en-US" sz="1600" i="0" dirty="0">
                    <a:latin typeface="+mn-lt"/>
                  </a:endParaRPr>
                </a:p>
              </p:txBody>
            </p:sp>
          </p:grpSp>
          <p:sp>
            <p:nvSpPr>
              <p:cNvPr id="171" name="TextBox 170"/>
              <p:cNvSpPr txBox="1"/>
              <p:nvPr/>
            </p:nvSpPr>
            <p:spPr>
              <a:xfrm>
                <a:off x="3923928" y="3429580"/>
                <a:ext cx="86409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i="0" dirty="0" err="1" smtClean="0">
                    <a:solidFill>
                      <a:schemeClr val="bg1"/>
                    </a:solidFill>
                    <a:latin typeface="+mn-lt"/>
                  </a:rPr>
                  <a:t>8b</a:t>
                </a:r>
                <a:r>
                  <a:rPr lang="en-US" sz="1400" i="0" dirty="0" smtClean="0">
                    <a:solidFill>
                      <a:schemeClr val="bg1"/>
                    </a:solidFill>
                    <a:latin typeface="+mn-lt"/>
                  </a:rPr>
                  <a:t> </a:t>
                </a:r>
                <a:r>
                  <a:rPr lang="en-US" sz="1400" i="0" dirty="0" err="1" smtClean="0">
                    <a:solidFill>
                      <a:schemeClr val="bg1"/>
                    </a:solidFill>
                    <a:latin typeface="+mn-lt"/>
                  </a:rPr>
                  <a:t>L1A</a:t>
                </a:r>
                <a:endParaRPr lang="en-US" sz="14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  <p:sp>
          <p:nvSpPr>
            <p:cNvPr id="168" name="TextBox 167"/>
            <p:cNvSpPr txBox="1"/>
            <p:nvPr/>
          </p:nvSpPr>
          <p:spPr>
            <a:xfrm>
              <a:off x="5328084" y="4653136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logic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0" name="Group 246"/>
          <p:cNvGrpSpPr/>
          <p:nvPr/>
        </p:nvGrpSpPr>
        <p:grpSpPr>
          <a:xfrm>
            <a:off x="5183560" y="2222866"/>
            <a:ext cx="2016732" cy="2430270"/>
            <a:chOff x="5291572" y="2222866"/>
            <a:chExt cx="2016732" cy="2430270"/>
          </a:xfrm>
        </p:grpSpPr>
        <p:cxnSp>
          <p:nvCxnSpPr>
            <p:cNvPr id="167" name="Straight Connector 166"/>
            <p:cNvCxnSpPr/>
            <p:nvPr/>
          </p:nvCxnSpPr>
          <p:spPr>
            <a:xfrm>
              <a:off x="5652120" y="3969060"/>
              <a:ext cx="0" cy="330787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161"/>
            <p:cNvSpPr/>
            <p:nvPr/>
          </p:nvSpPr>
          <p:spPr>
            <a:xfrm>
              <a:off x="5328084" y="4329100"/>
              <a:ext cx="504056" cy="32403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364088" y="4365104"/>
              <a:ext cx="43204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logic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  <p:grpSp>
          <p:nvGrpSpPr>
            <p:cNvPr id="21" name="Group 146"/>
            <p:cNvGrpSpPr/>
            <p:nvPr/>
          </p:nvGrpSpPr>
          <p:grpSpPr>
            <a:xfrm>
              <a:off x="5291572" y="2222866"/>
              <a:ext cx="540060" cy="1782198"/>
              <a:chOff x="5112060" y="1916832"/>
              <a:chExt cx="540060" cy="1782198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5472100" y="2186862"/>
                <a:ext cx="0" cy="330787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rapezoid 104"/>
              <p:cNvSpPr/>
              <p:nvPr/>
            </p:nvSpPr>
            <p:spPr>
              <a:xfrm rot="5400000">
                <a:off x="5175067" y="1853825"/>
                <a:ext cx="414046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112060" y="1970838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2" name="Trapezoid 121"/>
              <p:cNvSpPr/>
              <p:nvPr/>
            </p:nvSpPr>
            <p:spPr>
              <a:xfrm rot="5400000">
                <a:off x="5166066" y="2348880"/>
                <a:ext cx="432048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rapezoid 122"/>
              <p:cNvSpPr/>
              <p:nvPr/>
            </p:nvSpPr>
            <p:spPr>
              <a:xfrm rot="5400000">
                <a:off x="5184068" y="3230978"/>
                <a:ext cx="396044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112060" y="3380801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112060" y="2474894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>
                <a:off x="5472608" y="2762926"/>
                <a:ext cx="0" cy="612068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5" name="Straight Connector 234"/>
            <p:cNvCxnSpPr/>
            <p:nvPr/>
          </p:nvCxnSpPr>
          <p:spPr>
            <a:xfrm flipH="1">
              <a:off x="5832140" y="2420888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6192180" y="2276872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</a:t>
              </a:r>
              <a:r>
                <a:rPr lang="en-US" sz="1600" i="0" dirty="0" err="1" smtClean="0">
                  <a:latin typeface="+mn-lt"/>
                </a:rPr>
                <a:t>ampl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38" name="Straight Connector 237"/>
            <p:cNvCxnSpPr/>
            <p:nvPr/>
          </p:nvCxnSpPr>
          <p:spPr>
            <a:xfrm flipH="1">
              <a:off x="5832140" y="29249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TextBox 238"/>
            <p:cNvSpPr txBox="1"/>
            <p:nvPr/>
          </p:nvSpPr>
          <p:spPr>
            <a:xfrm>
              <a:off x="6192180" y="27809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time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0" name="Straight Connector 239"/>
            <p:cNvCxnSpPr/>
            <p:nvPr/>
          </p:nvCxnSpPr>
          <p:spPr>
            <a:xfrm flipH="1">
              <a:off x="5832140" y="38250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TextBox 240"/>
            <p:cNvSpPr txBox="1"/>
            <p:nvPr/>
          </p:nvSpPr>
          <p:spPr>
            <a:xfrm>
              <a:off x="6192180" y="36810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parallel </a:t>
              </a:r>
              <a:r>
                <a:rPr lang="en-US" sz="1600" i="0" dirty="0" err="1" smtClean="0">
                  <a:latin typeface="+mn-lt"/>
                </a:rPr>
                <a:t>addr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flipH="1">
              <a:off x="5832140" y="4437112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6192180" y="4293096"/>
              <a:ext cx="10441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err="1" smtClean="0">
                  <a:latin typeface="+mn-lt"/>
                </a:rPr>
                <a:t>mux</a:t>
              </a:r>
              <a:r>
                <a:rPr lang="en-US" sz="1600" i="0" dirty="0" smtClean="0">
                  <a:latin typeface="+mn-lt"/>
                </a:rPr>
                <a:t> clock</a:t>
              </a:r>
              <a:endParaRPr lang="en-US" sz="1600" i="0" dirty="0">
                <a:latin typeface="+mn-lt"/>
              </a:endParaRPr>
            </a:p>
          </p:txBody>
        </p:sp>
      </p:grpSp>
      <p:grpSp>
        <p:nvGrpSpPr>
          <p:cNvPr id="22" name="Group 248"/>
          <p:cNvGrpSpPr/>
          <p:nvPr/>
        </p:nvGrpSpPr>
        <p:grpSpPr>
          <a:xfrm>
            <a:off x="2987824" y="2780928"/>
            <a:ext cx="612068" cy="360040"/>
            <a:chOff x="2987824" y="2780928"/>
            <a:chExt cx="612068" cy="360040"/>
          </a:xfrm>
        </p:grpSpPr>
        <p:sp>
          <p:nvSpPr>
            <p:cNvPr id="104" name="Rectangle 103"/>
            <p:cNvSpPr/>
            <p:nvPr/>
          </p:nvSpPr>
          <p:spPr>
            <a:xfrm>
              <a:off x="2987824" y="2780928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059832" y="2816932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time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3" name="Group 249"/>
          <p:cNvGrpSpPr/>
          <p:nvPr/>
        </p:nvGrpSpPr>
        <p:grpSpPr>
          <a:xfrm>
            <a:off x="2987824" y="2132856"/>
            <a:ext cx="612068" cy="360040"/>
            <a:chOff x="2987824" y="2132856"/>
            <a:chExt cx="612068" cy="360040"/>
          </a:xfrm>
        </p:grpSpPr>
        <p:sp>
          <p:nvSpPr>
            <p:cNvPr id="102" name="Rectangle 101"/>
            <p:cNvSpPr/>
            <p:nvPr/>
          </p:nvSpPr>
          <p:spPr>
            <a:xfrm>
              <a:off x="2987824" y="2132856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59832" y="2168860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peak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51" name="TextBox 250"/>
          <p:cNvSpPr txBox="1"/>
          <p:nvPr/>
        </p:nvSpPr>
        <p:spPr>
          <a:xfrm>
            <a:off x="107504" y="6489340"/>
            <a:ext cx="645818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i="0" u="sng" dirty="0" smtClean="0">
                <a:solidFill>
                  <a:srgbClr val="FFFF00"/>
                </a:solidFill>
                <a:latin typeface="+mn-lt"/>
              </a:rPr>
              <a:t>2-bit DATA output with dedicated sync and 80 MHz clock</a:t>
            </a: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  <p:sp>
        <p:nvSpPr>
          <p:cNvPr id="252" name="TextBox 251"/>
          <p:cNvSpPr txBox="1"/>
          <p:nvPr/>
        </p:nvSpPr>
        <p:spPr>
          <a:xfrm>
            <a:off x="107504" y="4597387"/>
            <a:ext cx="273630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additional gain settings 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107504" y="4905164"/>
            <a:ext cx="19442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external trigger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107504" y="5209455"/>
            <a:ext cx="79568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i="0" dirty="0" err="1" smtClean="0">
                <a:solidFill>
                  <a:srgbClr val="FFFF00"/>
                </a:solidFill>
                <a:latin typeface="+mn-lt"/>
              </a:rPr>
              <a:t>TGC</a:t>
            </a: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: 64 outputs, </a:t>
            </a:r>
            <a:r>
              <a:rPr lang="en-US" sz="2000" i="0" dirty="0" err="1" smtClean="0">
                <a:solidFill>
                  <a:srgbClr val="FFFF00"/>
                </a:solidFill>
                <a:latin typeface="+mn-lt"/>
              </a:rPr>
              <a:t>PtT</a:t>
            </a: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, 6-bit ADC </a:t>
            </a:r>
            <a:r>
              <a:rPr lang="en-US" sz="2000" i="0" dirty="0" err="1" smtClean="0">
                <a:solidFill>
                  <a:srgbClr val="FFFF00"/>
                </a:solidFill>
                <a:latin typeface="+mn-lt"/>
              </a:rPr>
              <a:t>25ns</a:t>
            </a: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serial with dedicated clock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107504" y="5533491"/>
            <a:ext cx="67687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ART: flag and address serialized with dedicated clock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504" y="5841268"/>
            <a:ext cx="669674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i="0" u="sng" dirty="0" smtClean="0">
                <a:solidFill>
                  <a:srgbClr val="FFFF00"/>
                </a:solidFill>
                <a:latin typeface="+mn-lt"/>
              </a:rPr>
              <a:t>10-bit ADCs </a:t>
            </a:r>
            <a:r>
              <a:rPr lang="en-US" sz="2000" i="0" u="sng" dirty="0" err="1" smtClean="0">
                <a:solidFill>
                  <a:srgbClr val="FFFF00"/>
                </a:solidFill>
                <a:latin typeface="+mn-lt"/>
              </a:rPr>
              <a:t>200ns</a:t>
            </a:r>
            <a:r>
              <a:rPr lang="en-US" sz="2000" i="0" u="sng" dirty="0" smtClean="0">
                <a:solidFill>
                  <a:srgbClr val="FFFF00"/>
                </a:solidFill>
                <a:latin typeface="+mn-lt"/>
              </a:rPr>
              <a:t> for amplitude and timing, digital memories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107504" y="6165304"/>
            <a:ext cx="684076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i="0" u="sng" dirty="0" smtClean="0">
                <a:solidFill>
                  <a:srgbClr val="FFFF00"/>
                </a:solidFill>
                <a:latin typeface="+mn-lt"/>
              </a:rPr>
              <a:t>Gray-code counters for BC-ID (12-bit) and </a:t>
            </a:r>
            <a:r>
              <a:rPr lang="en-US" sz="2000" i="0" u="sng" dirty="0" err="1" smtClean="0">
                <a:solidFill>
                  <a:srgbClr val="FFFF00"/>
                </a:solidFill>
                <a:latin typeface="+mn-lt"/>
              </a:rPr>
              <a:t>L1A</a:t>
            </a:r>
            <a:r>
              <a:rPr lang="en-US" sz="2000" i="0" u="sng" dirty="0" smtClean="0">
                <a:solidFill>
                  <a:srgbClr val="FFFF00"/>
                </a:solidFill>
                <a:latin typeface="+mn-lt"/>
              </a:rPr>
              <a:t>-ID (8-bit)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7164288" y="6057292"/>
            <a:ext cx="1872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0" dirty="0" smtClean="0">
                <a:latin typeface="+mn-lt"/>
              </a:rPr>
              <a:t>Note: </a:t>
            </a:r>
            <a:r>
              <a:rPr lang="en-US" sz="1200" i="0" dirty="0" err="1" smtClean="0">
                <a:latin typeface="+mn-lt"/>
              </a:rPr>
              <a:t>VMM2</a:t>
            </a:r>
            <a:r>
              <a:rPr lang="en-US" sz="1200" i="0" dirty="0" smtClean="0">
                <a:latin typeface="+mn-lt"/>
              </a:rPr>
              <a:t> will maintain all the functionalities of </a:t>
            </a:r>
            <a:r>
              <a:rPr lang="en-US" sz="1200" i="0" dirty="0" err="1" smtClean="0">
                <a:latin typeface="+mn-lt"/>
              </a:rPr>
              <a:t>VMM1</a:t>
            </a:r>
            <a:endParaRPr lang="en-US" sz="1200" i="0" dirty="0" smtClean="0">
              <a:latin typeface="+mn-lt"/>
            </a:endParaRPr>
          </a:p>
        </p:txBody>
      </p:sp>
      <p:sp>
        <p:nvSpPr>
          <p:cNvPr id="169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Architecture of VMM2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70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4767" y="6656522"/>
            <a:ext cx="736169" cy="2014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0"/>
      <p:bldP spid="256" grpId="0"/>
      <p:bldP spid="2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1223628" y="311922"/>
            <a:ext cx="7128792" cy="65556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front-end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additional gain settings to match signal </a:t>
            </a:r>
            <a:r>
              <a:rPr lang="en-US" sz="1800" b="0" i="0" dirty="0" err="1" smtClean="0">
                <a:latin typeface="+mn-lt"/>
              </a:rPr>
              <a:t>sfrom</a:t>
            </a:r>
            <a:r>
              <a:rPr lang="en-US" sz="1800" b="0" i="0" dirty="0" smtClean="0">
                <a:latin typeface="+mn-lt"/>
              </a:rPr>
              <a:t> </a:t>
            </a:r>
            <a:r>
              <a:rPr lang="en-US" sz="1800" b="0" i="0" dirty="0" err="1" smtClean="0">
                <a:latin typeface="+mn-lt"/>
              </a:rPr>
              <a:t>TGC</a:t>
            </a:r>
            <a:r>
              <a:rPr lang="en-US" sz="1800" b="0" i="0" dirty="0" smtClean="0">
                <a:latin typeface="+mn-lt"/>
              </a:rPr>
              <a:t> and </a:t>
            </a:r>
            <a:r>
              <a:rPr lang="en-US" sz="1800" b="0" i="0" dirty="0" err="1" smtClean="0">
                <a:latin typeface="+mn-lt"/>
              </a:rPr>
              <a:t>MicroMegas</a:t>
            </a:r>
            <a:endParaRPr lang="en-US" sz="1800" b="0" i="0" dirty="0" smtClean="0">
              <a:latin typeface="+mn-lt"/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option to route monitors to </a:t>
            </a:r>
            <a:r>
              <a:rPr lang="en-US" sz="1800" b="0" i="0" dirty="0" err="1" smtClean="0">
                <a:latin typeface="+mn-lt"/>
              </a:rPr>
              <a:t>PDO</a:t>
            </a:r>
            <a:r>
              <a:rPr lang="en-US" sz="1800" b="0" i="0" dirty="0" smtClean="0">
                <a:latin typeface="+mn-lt"/>
              </a:rPr>
              <a:t>, </a:t>
            </a:r>
            <a:r>
              <a:rPr lang="en-US" sz="1800" b="0" i="0" dirty="0" err="1" smtClean="0">
                <a:latin typeface="+mn-lt"/>
              </a:rPr>
              <a:t>TDO</a:t>
            </a:r>
            <a:r>
              <a:rPr lang="en-US" sz="1800" b="0" i="0" dirty="0" smtClean="0">
                <a:latin typeface="+mn-lt"/>
              </a:rPr>
              <a:t> outputs for baseline acquisition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signal processing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multi-phase current-output peak detector</a:t>
            </a:r>
            <a:r>
              <a:rPr lang="en-US" sz="1800" i="0" dirty="0" smtClean="0">
                <a:latin typeface="+mn-lt"/>
              </a:rPr>
              <a:t> </a:t>
            </a:r>
            <a:r>
              <a:rPr lang="en-US" sz="1800" i="0" baseline="30000" dirty="0" smtClean="0">
                <a:solidFill>
                  <a:srgbClr val="FFFF00"/>
                </a:solidFill>
                <a:latin typeface="+mn-lt"/>
              </a:rPr>
              <a:t>1</a:t>
            </a:r>
            <a:endParaRPr lang="en-US" sz="1800" i="0" dirty="0" smtClean="0">
              <a:solidFill>
                <a:srgbClr val="FFFF00"/>
              </a:solidFill>
              <a:latin typeface="+mn-lt"/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180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ADC 10-bit 200ns on PDO and TDO</a:t>
            </a:r>
            <a:r>
              <a:rPr lang="en-US" sz="1800" i="0" dirty="0" smtClean="0">
                <a:latin typeface="+mn-lt"/>
              </a:rPr>
              <a:t> </a:t>
            </a:r>
            <a:r>
              <a:rPr lang="en-US" sz="1800" i="0" baseline="30000" dirty="0" smtClean="0">
                <a:solidFill>
                  <a:srgbClr val="FFFF00"/>
                </a:solidFill>
                <a:latin typeface="+mn-lt"/>
              </a:rPr>
              <a:t>1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digital buffer, multiplexing, and logic for continuous acquisition</a:t>
            </a:r>
            <a:r>
              <a:rPr lang="en-US" sz="1800" i="0" dirty="0" smtClean="0">
                <a:latin typeface="+mn-lt"/>
              </a:rPr>
              <a:t> </a:t>
            </a:r>
            <a:r>
              <a:rPr lang="en-US" sz="1800" i="0" baseline="30000" dirty="0" smtClean="0">
                <a:solidFill>
                  <a:srgbClr val="FFFF00"/>
                </a:solidFill>
                <a:latin typeface="+mn-lt"/>
              </a:rPr>
              <a:t>1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counters and latches for BC-ID (12-bit) and L1A-ID (8-bit)</a:t>
            </a:r>
            <a:r>
              <a:rPr lang="en-US" sz="1800" i="0" dirty="0" smtClean="0">
                <a:latin typeface="+mn-lt"/>
              </a:rPr>
              <a:t> </a:t>
            </a:r>
            <a:r>
              <a:rPr lang="en-US" sz="1800" i="0" baseline="30000" dirty="0" smtClean="0">
                <a:solidFill>
                  <a:srgbClr val="FFFF00"/>
                </a:solidFill>
                <a:latin typeface="+mn-lt"/>
              </a:rPr>
              <a:t>1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ART (address in real time)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serialized flag and address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trigger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external trigger for non-data-driven operation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direct timing (</a:t>
            </a:r>
            <a:r>
              <a:rPr lang="en-US" sz="1800" i="0" dirty="0" err="1" smtClean="0">
                <a:solidFill>
                  <a:srgbClr val="FFFF00"/>
                </a:solidFill>
                <a:latin typeface="+mn-lt"/>
              </a:rPr>
              <a:t>TGC</a:t>
            </a: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from 16 to 64 channels (initially packaging-limited to 32)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pulse at peak (like ART)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ADC 10-bit </a:t>
            </a:r>
            <a:r>
              <a:rPr lang="en-US" sz="1800" b="0" i="0" u="sng" dirty="0" err="1" smtClean="0">
                <a:latin typeface="+mn-lt"/>
              </a:rPr>
              <a:t>25ns</a:t>
            </a:r>
            <a:r>
              <a:rPr lang="en-US" sz="1800" b="0" i="0" u="sng" dirty="0" smtClean="0">
                <a:latin typeface="+mn-lt"/>
              </a:rPr>
              <a:t> with serial output after flag</a:t>
            </a:r>
            <a:r>
              <a:rPr lang="en-US" sz="1800" i="0" dirty="0" smtClean="0">
                <a:latin typeface="+mn-lt"/>
              </a:rPr>
              <a:t> </a:t>
            </a:r>
            <a:r>
              <a:rPr lang="en-US" sz="1800" i="0" baseline="30000" dirty="0" smtClean="0">
                <a:solidFill>
                  <a:srgbClr val="FFFF00"/>
                </a:solidFill>
                <a:latin typeface="+mn-lt"/>
              </a:rPr>
              <a:t>1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dirty="0" smtClean="0">
                <a:latin typeface="+mn-lt"/>
              </a:rPr>
              <a:t> fixed ramp discharge (</a:t>
            </a:r>
            <a:r>
              <a:rPr lang="en-US" sz="1800" b="0" dirty="0" err="1" smtClean="0">
                <a:latin typeface="+mn-lt"/>
              </a:rPr>
              <a:t>PtT</a:t>
            </a:r>
            <a:r>
              <a:rPr lang="en-US" sz="1800" b="0" dirty="0" smtClean="0">
                <a:latin typeface="+mn-lt"/>
              </a:rPr>
              <a:t>) </a:t>
            </a:r>
            <a:r>
              <a:rPr lang="en-US" sz="1800" b="0" baseline="30000" dirty="0" smtClean="0">
                <a:solidFill>
                  <a:srgbClr val="FFFF00"/>
                </a:solidFill>
                <a:latin typeface="+mn-lt"/>
              </a:rPr>
              <a:t>2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layout and packaging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pads count from 176 to 208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dual-mode wire-bond (MM, TGC)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radiation tolerance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off-ITAR switch circuit (CERN), </a:t>
            </a:r>
            <a:r>
              <a:rPr lang="en-US" sz="1800" b="0" dirty="0" smtClean="0">
                <a:latin typeface="+mn-lt"/>
              </a:rPr>
              <a:t>optimization </a:t>
            </a:r>
            <a:r>
              <a:rPr lang="en-US" sz="1800" b="0" baseline="30000" dirty="0" smtClean="0">
                <a:solidFill>
                  <a:srgbClr val="FFFF00"/>
                </a:solidFill>
                <a:latin typeface="+mn-lt"/>
              </a:rPr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32240" y="5265204"/>
            <a:ext cx="205222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45720" tIns="45720" rIns="45720" bIns="45720" rtlCol="0">
            <a:spAutoFit/>
          </a:bodyPr>
          <a:lstStyle/>
          <a:p>
            <a:pPr algn="l"/>
            <a:r>
              <a:rPr lang="en-US" sz="1600" b="0" i="0" baseline="30000" dirty="0" smtClean="0">
                <a:solidFill>
                  <a:srgbClr val="FFFF00"/>
                </a:solidFill>
                <a:latin typeface="+mn-lt"/>
              </a:rPr>
              <a:t>1</a:t>
            </a:r>
            <a:r>
              <a:rPr lang="en-US" sz="1600" b="0" i="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en-US" sz="1600" b="0" i="0" u="sng" dirty="0" smtClean="0">
                <a:latin typeface="+mn-lt"/>
              </a:rPr>
              <a:t>Major developments</a:t>
            </a:r>
          </a:p>
          <a:p>
            <a:pPr algn="l"/>
            <a:r>
              <a:rPr lang="en-US" sz="1600" b="0" baseline="30000" dirty="0" smtClean="0">
                <a:solidFill>
                  <a:srgbClr val="FFFF00"/>
                </a:solidFill>
                <a:latin typeface="+mn-lt"/>
              </a:rPr>
              <a:t>2</a:t>
            </a:r>
            <a:r>
              <a:rPr lang="en-US" sz="1600" b="0" dirty="0" smtClean="0">
                <a:solidFill>
                  <a:srgbClr val="000099"/>
                </a:solidFill>
                <a:latin typeface="+mn-lt"/>
              </a:rPr>
              <a:t> </a:t>
            </a:r>
            <a:r>
              <a:rPr lang="en-US" sz="1600" b="0" dirty="0" smtClean="0">
                <a:latin typeface="+mn-lt"/>
              </a:rPr>
              <a:t>If time allows</a:t>
            </a:r>
          </a:p>
        </p:txBody>
      </p:sp>
      <p:sp>
        <p:nvSpPr>
          <p:cNvPr id="6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New Features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8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97" y="476672"/>
            <a:ext cx="6132683" cy="6173658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109" name="Picture 4" descr="C:\Documents and Settings\degeronimo.BNL\Desktop\LQFP208.jpg"/>
          <p:cNvPicPr>
            <a:picLocks noChangeAspect="1" noChangeArrowheads="1"/>
          </p:cNvPicPr>
          <p:nvPr/>
        </p:nvPicPr>
        <p:blipFill>
          <a:blip r:embed="rId4" cstate="print"/>
          <a:srcRect t="21333" b="25600"/>
          <a:stretch>
            <a:fillRect/>
          </a:stretch>
        </p:blipFill>
        <p:spPr bwMode="auto">
          <a:xfrm>
            <a:off x="6205324" y="2634248"/>
            <a:ext cx="2835001" cy="1504433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110" name="Text Box 3"/>
          <p:cNvSpPr txBox="1">
            <a:spLocks noChangeArrowheads="1"/>
          </p:cNvSpPr>
          <p:nvPr/>
        </p:nvSpPr>
        <p:spPr bwMode="auto">
          <a:xfrm>
            <a:off x="7969520" y="4074408"/>
            <a:ext cx="1008112" cy="246221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en-US" sz="1600" i="0" dirty="0" err="1" smtClean="0">
                <a:latin typeface="Calibri" pitchFamily="34" charset="0"/>
              </a:rPr>
              <a:t>LQFP208</a:t>
            </a:r>
            <a:endParaRPr lang="en-US" sz="1600" i="0" dirty="0" smtClean="0">
              <a:latin typeface="Calibri" pitchFamily="34" charset="0"/>
            </a:endParaRPr>
          </a:p>
        </p:txBody>
      </p:sp>
      <p:grpSp>
        <p:nvGrpSpPr>
          <p:cNvPr id="3" name="Group 15"/>
          <p:cNvGrpSpPr/>
          <p:nvPr/>
        </p:nvGrpSpPr>
        <p:grpSpPr>
          <a:xfrm>
            <a:off x="683568" y="1664804"/>
            <a:ext cx="4068452" cy="3915967"/>
            <a:chOff x="863588" y="1673273"/>
            <a:chExt cx="4068452" cy="3915967"/>
          </a:xfrm>
        </p:grpSpPr>
        <p:pic>
          <p:nvPicPr>
            <p:cNvPr id="98" name="Picture 2" descr="C:\Documents and Settings\degeronimo.BNL\Desktop\Asic1.png"/>
            <p:cNvPicPr>
              <a:picLocks noChangeAspect="1" noChangeArrowheads="1"/>
            </p:cNvPicPr>
            <p:nvPr/>
          </p:nvPicPr>
          <p:blipFill>
            <a:blip r:embed="rId5" cstate="print"/>
            <a:srcRect l="38500" t="16800" r="29000" b="9600"/>
            <a:stretch>
              <a:fillRect/>
            </a:stretch>
          </p:blipFill>
          <p:spPr bwMode="auto">
            <a:xfrm>
              <a:off x="863588" y="1673273"/>
              <a:ext cx="3760186" cy="3915967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degeronimo.BNL\Desktop\Asic1.png"/>
            <p:cNvPicPr>
              <a:picLocks noChangeAspect="1" noChangeArrowheads="1"/>
            </p:cNvPicPr>
            <p:nvPr/>
          </p:nvPicPr>
          <p:blipFill>
            <a:blip r:embed="rId5" cstate="print"/>
            <a:srcRect l="69500" t="16800" r="29000" b="9600"/>
            <a:stretch>
              <a:fillRect/>
            </a:stretch>
          </p:blipFill>
          <p:spPr bwMode="auto">
            <a:xfrm>
              <a:off x="4578470" y="1673273"/>
              <a:ext cx="173550" cy="3915967"/>
            </a:xfrm>
            <a:prstGeom prst="rect">
              <a:avLst/>
            </a:prstGeom>
            <a:noFill/>
          </p:spPr>
        </p:pic>
        <p:pic>
          <p:nvPicPr>
            <p:cNvPr id="9" name="Picture 2" descr="C:\Documents and Settings\degeronimo.BNL\Desktop\Asic1.png"/>
            <p:cNvPicPr>
              <a:picLocks noChangeAspect="1" noChangeArrowheads="1"/>
            </p:cNvPicPr>
            <p:nvPr/>
          </p:nvPicPr>
          <p:blipFill>
            <a:blip r:embed="rId5" cstate="print"/>
            <a:srcRect l="64500" t="16800" r="30500" b="80800"/>
            <a:stretch>
              <a:fillRect/>
            </a:stretch>
          </p:blipFill>
          <p:spPr bwMode="auto">
            <a:xfrm>
              <a:off x="3885490" y="1789136"/>
              <a:ext cx="578498" cy="127696"/>
            </a:xfrm>
            <a:prstGeom prst="rect">
              <a:avLst/>
            </a:prstGeom>
            <a:noFill/>
          </p:spPr>
        </p:pic>
        <p:pic>
          <p:nvPicPr>
            <p:cNvPr id="10" name="Picture 2" descr="C:\Documents and Settings\degeronimo.BNL\Desktop\Asic1.png"/>
            <p:cNvPicPr>
              <a:picLocks noChangeAspect="1" noChangeArrowheads="1"/>
            </p:cNvPicPr>
            <p:nvPr/>
          </p:nvPicPr>
          <p:blipFill>
            <a:blip r:embed="rId5" cstate="print"/>
            <a:srcRect l="64500" t="16800" r="30500" b="80800"/>
            <a:stretch>
              <a:fillRect/>
            </a:stretch>
          </p:blipFill>
          <p:spPr bwMode="auto">
            <a:xfrm flipV="1">
              <a:off x="3808312" y="5389536"/>
              <a:ext cx="578498" cy="127696"/>
            </a:xfrm>
            <a:prstGeom prst="rect">
              <a:avLst/>
            </a:prstGeom>
            <a:noFill/>
          </p:spPr>
        </p:pic>
        <p:pic>
          <p:nvPicPr>
            <p:cNvPr id="12" name="Picture 2" descr="C:\Documents and Settings\degeronimo.BNL\Desktop\Asic1.png"/>
            <p:cNvPicPr>
              <a:picLocks noChangeAspect="1" noChangeArrowheads="1"/>
            </p:cNvPicPr>
            <p:nvPr/>
          </p:nvPicPr>
          <p:blipFill>
            <a:blip r:embed="rId5" cstate="print"/>
            <a:srcRect l="69500" t="16800" r="29000" b="9600"/>
            <a:stretch>
              <a:fillRect/>
            </a:stretch>
          </p:blipFill>
          <p:spPr bwMode="auto">
            <a:xfrm>
              <a:off x="4758490" y="1673273"/>
              <a:ext cx="173550" cy="3915967"/>
            </a:xfrm>
            <a:prstGeom prst="rect">
              <a:avLst/>
            </a:prstGeom>
            <a:noFill/>
          </p:spPr>
        </p:pic>
        <p:pic>
          <p:nvPicPr>
            <p:cNvPr id="13" name="Picture 2" descr="C:\Documents and Settings\degeronimo.BNL\Desktop\Asic1.png"/>
            <p:cNvPicPr>
              <a:picLocks noChangeAspect="1" noChangeArrowheads="1"/>
            </p:cNvPicPr>
            <p:nvPr/>
          </p:nvPicPr>
          <p:blipFill>
            <a:blip r:embed="rId5" cstate="print"/>
            <a:srcRect l="64500" t="16800" r="30500" b="80800"/>
            <a:stretch>
              <a:fillRect/>
            </a:stretch>
          </p:blipFill>
          <p:spPr bwMode="auto">
            <a:xfrm>
              <a:off x="3887924" y="1880828"/>
              <a:ext cx="578498" cy="127696"/>
            </a:xfrm>
            <a:prstGeom prst="rect">
              <a:avLst/>
            </a:prstGeom>
            <a:noFill/>
          </p:spPr>
        </p:pic>
        <p:pic>
          <p:nvPicPr>
            <p:cNvPr id="14" name="Picture 2" descr="C:\Documents and Settings\degeronimo.BNL\Desktop\Asic1.png"/>
            <p:cNvPicPr>
              <a:picLocks noChangeAspect="1" noChangeArrowheads="1"/>
            </p:cNvPicPr>
            <p:nvPr/>
          </p:nvPicPr>
          <p:blipFill>
            <a:blip r:embed="rId5" cstate="print"/>
            <a:srcRect l="64500" t="16800" r="30500" b="80800"/>
            <a:stretch>
              <a:fillRect/>
            </a:stretch>
          </p:blipFill>
          <p:spPr bwMode="auto">
            <a:xfrm flipV="1">
              <a:off x="3815916" y="5281524"/>
              <a:ext cx="578498" cy="127696"/>
            </a:xfrm>
            <a:prstGeom prst="rect">
              <a:avLst/>
            </a:prstGeom>
            <a:noFill/>
          </p:spPr>
        </p:pic>
      </p:grpSp>
      <p:sp>
        <p:nvSpPr>
          <p:cNvPr id="15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err="1" smtClean="0">
                <a:solidFill>
                  <a:srgbClr val="FFFF00"/>
                </a:solidFill>
                <a:latin typeface="+mn-lt"/>
              </a:rPr>
              <a:t>Pinout</a:t>
            </a: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 and Packaging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88020" y="6483535"/>
            <a:ext cx="2133600" cy="365125"/>
          </a:xfrm>
        </p:spPr>
        <p:txBody>
          <a:bodyPr/>
          <a:lstStyle/>
          <a:p>
            <a:pPr algn="r">
              <a:defRPr/>
            </a:pPr>
            <a:fld id="{3DD4D9D2-C1CF-42BC-A259-7A74AA0E8C5F}" type="slidenum">
              <a:rPr lang="en-US" smtClean="0"/>
              <a:pPr algn="r">
                <a:defRPr/>
              </a:pPr>
              <a:t>13</a:t>
            </a:fld>
            <a:endParaRPr lang="en-US" dirty="0"/>
          </a:p>
        </p:txBody>
      </p:sp>
      <p:pic>
        <p:nvPicPr>
          <p:cNvPr id="18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87302" y="5558990"/>
            <a:ext cx="3752954" cy="400110"/>
          </a:xfrm>
          <a:prstGeom prst="rect">
            <a:avLst/>
          </a:prstGeom>
          <a:noFill/>
          <a:ln>
            <a:noFill/>
          </a:ln>
        </p:spPr>
        <p:txBody>
          <a:bodyPr wrap="square" lIns="45720" tIns="45720" rIns="45720" bIns="45720" rtlCol="0">
            <a:spAutoFit/>
          </a:bodyPr>
          <a:lstStyle/>
          <a:p>
            <a:pPr algn="l"/>
            <a:r>
              <a:rPr lang="en-US" sz="2000" i="0" dirty="0" smtClean="0">
                <a:solidFill>
                  <a:schemeClr val="bg1"/>
                </a:solidFill>
                <a:latin typeface="+mn-lt"/>
              </a:rPr>
              <a:t>projected die size ~ 9mm x 9mm</a:t>
            </a:r>
            <a:endParaRPr lang="en-US" sz="2000" dirty="0" smtClean="0">
              <a:solidFill>
                <a:schemeClr val="bg1"/>
              </a:solidFill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Table 82"/>
          <p:cNvGraphicFramePr>
            <a:graphicFrameLocks noGrp="1"/>
          </p:cNvGraphicFramePr>
          <p:nvPr/>
        </p:nvGraphicFramePr>
        <p:xfrm>
          <a:off x="1151620" y="606113"/>
          <a:ext cx="6804756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8"/>
                <a:gridCol w="2842348"/>
              </a:tblGrid>
              <a:tr h="28937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status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28937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fixes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in progress ~50%</a:t>
                      </a:r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external trigger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complete</a:t>
                      </a:r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ART </a:t>
                      </a:r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</a:rPr>
                        <a:t>serializer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in progress ~30%</a:t>
                      </a:r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current-output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PD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complete</a:t>
                      </a:r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6-bit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ADC and </a:t>
                      </a:r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</a:rPr>
                        <a:t>serializer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complete</a:t>
                      </a:r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10-bit ADC and digital buffer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in progress</a:t>
                      </a:r>
                      <a:r>
                        <a:rPr lang="en-US" sz="1800" b="0" baseline="0" dirty="0" smtClean="0">
                          <a:solidFill>
                            <a:schemeClr val="bg1"/>
                          </a:solidFill>
                        </a:rPr>
                        <a:t> 70%</a:t>
                      </a:r>
                      <a:endParaRPr lang="en-US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counters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and latches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queued</a:t>
                      </a:r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analog gain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queued</a:t>
                      </a:r>
                      <a:endParaRPr lang="en-US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physical layout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bg1"/>
                          </a:solidFill>
                        </a:rPr>
                        <a:t>June-July 2013</a:t>
                      </a:r>
                    </a:p>
                  </a:txBody>
                  <a:tcPr anchor="ctr"/>
                </a:tc>
              </a:tr>
              <a:tr h="28937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fabrication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August 2013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(tentative)</a:t>
                      </a:r>
                      <a:endParaRPr lang="en-US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Schedule and Status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4502" y="5151584"/>
            <a:ext cx="8748972" cy="16696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US" sz="1600" b="0" i="0" dirty="0" err="1" smtClean="0">
                <a:latin typeface="+mn-lt"/>
              </a:rPr>
              <a:t>Venetios</a:t>
            </a:r>
            <a:r>
              <a:rPr lang="en-US" sz="1600" b="0" i="0" dirty="0" smtClean="0">
                <a:latin typeface="+mn-lt"/>
              </a:rPr>
              <a:t> </a:t>
            </a:r>
            <a:r>
              <a:rPr lang="en-US" sz="1600" b="0" i="0" dirty="0" err="1" smtClean="0">
                <a:latin typeface="+mn-lt"/>
              </a:rPr>
              <a:t>Polychronakos</a:t>
            </a:r>
            <a:r>
              <a:rPr lang="en-US" sz="1600" b="0" i="0" dirty="0" smtClean="0">
                <a:latin typeface="+mn-lt"/>
              </a:rPr>
              <a:t> (BNL)</a:t>
            </a:r>
          </a:p>
          <a:p>
            <a:pPr>
              <a:spcBef>
                <a:spcPts val="300"/>
              </a:spcBef>
            </a:pPr>
            <a:r>
              <a:rPr lang="en-US" sz="1600" b="0" i="0" dirty="0" err="1" smtClean="0">
                <a:latin typeface="+mn-lt"/>
              </a:rPr>
              <a:t>Neena</a:t>
            </a:r>
            <a:r>
              <a:rPr lang="en-US" sz="1600" b="0" i="0" dirty="0" smtClean="0">
                <a:latin typeface="+mn-lt"/>
              </a:rPr>
              <a:t> </a:t>
            </a:r>
            <a:r>
              <a:rPr lang="en-US" sz="1600" b="0" i="0" dirty="0" err="1" smtClean="0">
                <a:latin typeface="+mn-lt"/>
              </a:rPr>
              <a:t>Nambiar</a:t>
            </a:r>
            <a:r>
              <a:rPr lang="en-US" sz="1600" b="0" i="0" dirty="0" smtClean="0">
                <a:latin typeface="+mn-lt"/>
              </a:rPr>
              <a:t>, Emerson Vernon, </a:t>
            </a:r>
            <a:r>
              <a:rPr lang="en-US" sz="1600" b="0" i="0" dirty="0" err="1" smtClean="0">
                <a:latin typeface="+mn-lt"/>
              </a:rPr>
              <a:t>Alessio</a:t>
            </a:r>
            <a:r>
              <a:rPr lang="en-US" sz="1600" b="0" i="0" dirty="0" smtClean="0">
                <a:latin typeface="+mn-lt"/>
              </a:rPr>
              <a:t> </a:t>
            </a:r>
            <a:r>
              <a:rPr lang="en-US" sz="1600" b="0" i="0" dirty="0" err="1" smtClean="0">
                <a:latin typeface="+mn-lt"/>
              </a:rPr>
              <a:t>D’Andragora</a:t>
            </a:r>
            <a:r>
              <a:rPr lang="en-US" sz="1600" b="0" i="0" dirty="0" smtClean="0">
                <a:latin typeface="+mn-lt"/>
              </a:rPr>
              <a:t>, Jack Fried (BNL)</a:t>
            </a:r>
          </a:p>
          <a:p>
            <a:pPr>
              <a:spcBef>
                <a:spcPts val="300"/>
              </a:spcBef>
            </a:pPr>
            <a:r>
              <a:rPr lang="en-US" sz="1600" b="0" i="0" dirty="0" smtClean="0">
                <a:latin typeface="+mn-lt"/>
              </a:rPr>
              <a:t>Jessica Metcalfe (BNL &amp; CERN), Ken A. Johns, Sarah L. Jones (University of Arizona, USA)</a:t>
            </a:r>
          </a:p>
          <a:p>
            <a:pPr>
              <a:spcBef>
                <a:spcPts val="300"/>
              </a:spcBef>
            </a:pPr>
            <a:r>
              <a:rPr lang="en-US" sz="1600" b="0" i="0" dirty="0" err="1" smtClean="0">
                <a:latin typeface="+mn-lt"/>
              </a:rPr>
              <a:t>Nachman</a:t>
            </a:r>
            <a:r>
              <a:rPr lang="en-US" sz="1600" b="0" i="0" dirty="0" smtClean="0">
                <a:latin typeface="+mn-lt"/>
              </a:rPr>
              <a:t> </a:t>
            </a:r>
            <a:r>
              <a:rPr lang="en-US" sz="1600" b="0" i="0" dirty="0" err="1" smtClean="0">
                <a:latin typeface="+mn-lt"/>
              </a:rPr>
              <a:t>Lupu</a:t>
            </a:r>
            <a:r>
              <a:rPr lang="en-US" sz="1600" b="0" i="0" dirty="0" smtClean="0">
                <a:latin typeface="+mn-lt"/>
              </a:rPr>
              <a:t>, Lorne Levinson (</a:t>
            </a:r>
            <a:r>
              <a:rPr lang="en-US" sz="1600" b="0" i="0" dirty="0" err="1" smtClean="0">
                <a:latin typeface="+mn-lt"/>
              </a:rPr>
              <a:t>Technion</a:t>
            </a:r>
            <a:r>
              <a:rPr lang="en-US" sz="1600" b="0" i="0" dirty="0" smtClean="0">
                <a:latin typeface="+mn-lt"/>
              </a:rPr>
              <a:t> Haifa, Israel)</a:t>
            </a:r>
          </a:p>
          <a:p>
            <a:pPr>
              <a:spcBef>
                <a:spcPts val="300"/>
              </a:spcBef>
            </a:pPr>
            <a:r>
              <a:rPr lang="en-US" sz="1600" b="0" i="0" dirty="0" err="1" smtClean="0">
                <a:latin typeface="+mn-lt"/>
              </a:rPr>
              <a:t>Georgie</a:t>
            </a:r>
            <a:r>
              <a:rPr lang="en-US" sz="1600" b="0" i="0" dirty="0" smtClean="0">
                <a:latin typeface="+mn-lt"/>
              </a:rPr>
              <a:t> </a:t>
            </a:r>
            <a:r>
              <a:rPr lang="en-US" sz="1600" b="0" i="0" dirty="0" err="1" smtClean="0">
                <a:latin typeface="+mn-lt"/>
              </a:rPr>
              <a:t>Iakovidis</a:t>
            </a:r>
            <a:r>
              <a:rPr lang="en-US" sz="1600" b="0" i="0" dirty="0" smtClean="0">
                <a:latin typeface="+mn-lt"/>
              </a:rPr>
              <a:t> (BNL, USA and NTU Athens, </a:t>
            </a:r>
            <a:r>
              <a:rPr lang="en-US" sz="1600" b="0" i="0" dirty="0" err="1" smtClean="0">
                <a:latin typeface="+mn-lt"/>
              </a:rPr>
              <a:t>Grece</a:t>
            </a:r>
            <a:r>
              <a:rPr lang="en-US" sz="1600" b="0" i="0" dirty="0" smtClean="0">
                <a:latin typeface="+mn-lt"/>
              </a:rPr>
              <a:t>), </a:t>
            </a:r>
          </a:p>
          <a:p>
            <a:pPr>
              <a:spcBef>
                <a:spcPts val="300"/>
              </a:spcBef>
            </a:pPr>
            <a:r>
              <a:rPr lang="en-US" sz="1600" b="0" i="0" dirty="0" smtClean="0">
                <a:latin typeface="+mn-lt"/>
              </a:rPr>
              <a:t>ATLAS Collaboration, CERN</a:t>
            </a:r>
            <a:endParaRPr lang="en-US" sz="1600" b="0" i="0" dirty="0">
              <a:latin typeface="+mn-lt"/>
            </a:endParaRPr>
          </a:p>
        </p:txBody>
      </p:sp>
      <p:sp>
        <p:nvSpPr>
          <p:cNvPr id="11" name="Text Box 196"/>
          <p:cNvSpPr txBox="1">
            <a:spLocks noChangeArrowheads="1"/>
          </p:cNvSpPr>
          <p:nvPr/>
        </p:nvSpPr>
        <p:spPr bwMode="auto">
          <a:xfrm>
            <a:off x="576354" y="4662997"/>
            <a:ext cx="796131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0">
            <a:spAutoFit/>
          </a:bodyPr>
          <a:lstStyle/>
          <a:p>
            <a:pPr algn="ctr">
              <a:defRPr/>
            </a:pPr>
            <a:r>
              <a:rPr lang="en-US" sz="2800" i="0" dirty="0" smtClean="0">
                <a:solidFill>
                  <a:srgbClr val="FFFF00"/>
                </a:solidFill>
                <a:latin typeface="+mn-lt"/>
              </a:rPr>
              <a:t>Acknowledgment</a:t>
            </a:r>
            <a:endParaRPr lang="en-US" sz="2800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2" name="Slide Number Placeholder 6"/>
          <p:cNvSpPr txBox="1">
            <a:spLocks/>
          </p:cNvSpPr>
          <p:nvPr/>
        </p:nvSpPr>
        <p:spPr>
          <a:xfrm>
            <a:off x="6988020" y="648353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D4D9D2-C1CF-42BC-A259-7A74AA0E8C5F}" type="slidenum">
              <a:rPr kumimoji="0" lang="en-US" sz="1200" b="1" i="1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1" i="1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9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Outline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8473" y="969335"/>
            <a:ext cx="5891505" cy="413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2800" i="0" dirty="0" smtClean="0">
                <a:solidFill>
                  <a:srgbClr val="FFFF00"/>
                </a:solidFill>
                <a:latin typeface="+mn-lt"/>
              </a:rPr>
              <a:t> VMM1 - tested</a:t>
            </a:r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i="0" dirty="0" smtClean="0">
                <a:latin typeface="+mn-lt"/>
              </a:rPr>
              <a:t> architecture and results (brief)</a:t>
            </a:r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i="0" dirty="0" smtClean="0">
                <a:latin typeface="+mn-lt"/>
              </a:rPr>
              <a:t> issues</a:t>
            </a:r>
          </a:p>
          <a:p>
            <a:pPr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i="0" dirty="0" smtClean="0">
                <a:solidFill>
                  <a:srgbClr val="FFFF00"/>
                </a:solidFill>
                <a:latin typeface="+mn-lt"/>
              </a:rPr>
              <a:t> VMM2 - in design</a:t>
            </a:r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i="0" dirty="0" smtClean="0">
                <a:latin typeface="+mn-lt"/>
              </a:rPr>
              <a:t> architecture</a:t>
            </a:r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i="0" dirty="0" smtClean="0">
                <a:latin typeface="+mn-lt"/>
              </a:rPr>
              <a:t> fixes (issues from VMM1)</a:t>
            </a:r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i="0" dirty="0" smtClean="0">
                <a:latin typeface="+mn-lt"/>
              </a:rPr>
              <a:t> new </a:t>
            </a:r>
            <a:r>
              <a:rPr lang="en-US" i="0" dirty="0" smtClean="0">
                <a:latin typeface="+mn-lt"/>
              </a:rPr>
              <a:t>features</a:t>
            </a:r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i="0" dirty="0" smtClean="0">
                <a:latin typeface="+mn-lt"/>
              </a:rPr>
              <a:t> </a:t>
            </a:r>
            <a:r>
              <a:rPr lang="en-US" i="0" dirty="0" err="1" smtClean="0">
                <a:latin typeface="+mn-lt"/>
              </a:rPr>
              <a:t>pinout</a:t>
            </a:r>
            <a:r>
              <a:rPr lang="en-US" i="0" dirty="0" smtClean="0">
                <a:latin typeface="+mn-lt"/>
              </a:rPr>
              <a:t> and packaging (tentative)</a:t>
            </a:r>
          </a:p>
          <a:p>
            <a:pPr lvl="1"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i="0" dirty="0" smtClean="0">
                <a:latin typeface="+mn-lt"/>
              </a:rPr>
              <a:t> schedule (tentative)</a:t>
            </a:r>
          </a:p>
        </p:txBody>
      </p:sp>
      <p:pic>
        <p:nvPicPr>
          <p:cNvPr id="13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 algn="r">
              <a:defRPr/>
            </a:pPr>
            <a:fld id="{3DD4D9D2-C1CF-42BC-A259-7A74AA0E8C5F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" name="Straight Connector 176"/>
          <p:cNvCxnSpPr/>
          <p:nvPr/>
        </p:nvCxnSpPr>
        <p:spPr>
          <a:xfrm flipH="1">
            <a:off x="3599892" y="376508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4860032" y="369307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H="1">
            <a:off x="4860032" y="383709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3599892" y="2828980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3203848" y="2900988"/>
            <a:ext cx="0" cy="54006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203848" y="2396932"/>
            <a:ext cx="0" cy="33661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4824028" y="1748860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4824028" y="1856872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3599892" y="232492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599892" y="1316812"/>
            <a:ext cx="2412268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2231741" y="2900988"/>
            <a:ext cx="797206" cy="1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203848" y="1712856"/>
            <a:ext cx="0" cy="346328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2" idx="1"/>
            <a:endCxn id="29" idx="3"/>
          </p:cNvCxnSpPr>
          <p:nvPr/>
        </p:nvCxnSpPr>
        <p:spPr>
          <a:xfrm flipH="1">
            <a:off x="1979712" y="2252916"/>
            <a:ext cx="1008112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231740" y="156884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599892" y="1640848"/>
            <a:ext cx="155448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31740" y="1568840"/>
            <a:ext cx="0" cy="684076"/>
          </a:xfrm>
          <a:prstGeom prst="line">
            <a:avLst/>
          </a:prstGeom>
          <a:ln w="25400" cap="rnd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395536" y="2000888"/>
            <a:ext cx="576064" cy="504056"/>
          </a:xfrm>
          <a:prstGeom prst="triangl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3"/>
          </p:cNvCxnSpPr>
          <p:nvPr/>
        </p:nvCxnSpPr>
        <p:spPr>
          <a:xfrm flipH="1">
            <a:off x="35496" y="225291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35596" y="225291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95636" y="2072896"/>
            <a:ext cx="68407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2231740" y="2270918"/>
            <a:ext cx="0" cy="630070"/>
          </a:xfrm>
          <a:prstGeom prst="line">
            <a:avLst/>
          </a:prstGeom>
          <a:ln w="25400" cap="rnd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52"/>
          <p:cNvGrpSpPr/>
          <p:nvPr/>
        </p:nvGrpSpPr>
        <p:grpSpPr>
          <a:xfrm>
            <a:off x="2411760" y="1280808"/>
            <a:ext cx="504056" cy="576064"/>
            <a:chOff x="3707904" y="1909976"/>
            <a:chExt cx="504056" cy="576064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3671900" y="1945980"/>
              <a:ext cx="576064" cy="504056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3" name="Group 50"/>
            <p:cNvGrpSpPr/>
            <p:nvPr/>
          </p:nvGrpSpPr>
          <p:grpSpPr>
            <a:xfrm>
              <a:off x="3779912" y="2132856"/>
              <a:ext cx="165901" cy="144016"/>
              <a:chOff x="3145959" y="2348880"/>
              <a:chExt cx="165901" cy="144016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flipH="1">
                <a:off x="3145959" y="2492896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212849" y="2348880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244970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203848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2" name="Straight Connector 61"/>
          <p:cNvCxnSpPr/>
          <p:nvPr/>
        </p:nvCxnSpPr>
        <p:spPr>
          <a:xfrm flipH="1">
            <a:off x="2915816" y="156884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095836" y="1208800"/>
            <a:ext cx="504056" cy="54006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3383868" y="1748860"/>
            <a:ext cx="0" cy="324036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31540" y="2108900"/>
            <a:ext cx="3600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CA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31640" y="2108900"/>
            <a:ext cx="6120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shaper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131840" y="1358623"/>
            <a:ext cx="432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logic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3275856" y="740748"/>
            <a:ext cx="0" cy="46805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lowchart: Stored Data 100"/>
          <p:cNvSpPr/>
          <p:nvPr/>
        </p:nvSpPr>
        <p:spPr>
          <a:xfrm flipH="1">
            <a:off x="5112060" y="1604844"/>
            <a:ext cx="396044" cy="28803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 flipH="1">
            <a:off x="5508104" y="1784864"/>
            <a:ext cx="504056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112060" y="1604844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or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4860032" y="225291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>
            <a:off x="4860032" y="239693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4860032" y="2900988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>
            <a:off x="4860032" y="275697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2303748" y="602539"/>
            <a:ext cx="10441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latin typeface="+mn-lt"/>
              </a:rPr>
              <a:t>neighbor</a:t>
            </a:r>
            <a:endParaRPr lang="en-US" sz="1600" i="0" dirty="0">
              <a:latin typeface="+mn-lt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987824" y="3441048"/>
            <a:ext cx="612068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3059832" y="3482859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err="1" smtClean="0">
                <a:solidFill>
                  <a:schemeClr val="bg1"/>
                </a:solidFill>
                <a:latin typeface="+mn-lt"/>
              </a:rPr>
              <a:t>addr</a:t>
            </a:r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.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07504" y="992776"/>
            <a:ext cx="4644516" cy="3060340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/>
          <p:cNvSpPr txBox="1"/>
          <p:nvPr/>
        </p:nvSpPr>
        <p:spPr>
          <a:xfrm>
            <a:off x="179512" y="3770891"/>
            <a:ext cx="12601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channel (</a:t>
            </a:r>
            <a:r>
              <a:rPr lang="en-US" sz="1600" i="0" dirty="0" err="1" smtClean="0">
                <a:latin typeface="+mn-lt"/>
              </a:rPr>
              <a:t>64x</a:t>
            </a:r>
            <a:r>
              <a:rPr lang="en-US" sz="1600" i="0" dirty="0" smtClean="0">
                <a:latin typeface="+mn-lt"/>
              </a:rPr>
              <a:t>) </a:t>
            </a:r>
            <a:endParaRPr lang="en-US" sz="1600" i="0" dirty="0">
              <a:latin typeface="+mn-lt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6084168" y="1100788"/>
            <a:ext cx="201622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err="1" smtClean="0">
                <a:latin typeface="+mn-lt"/>
              </a:rPr>
              <a:t>TGC</a:t>
            </a:r>
            <a:r>
              <a:rPr lang="en-US" sz="1600" i="0" dirty="0" smtClean="0">
                <a:latin typeface="+mn-lt"/>
              </a:rPr>
              <a:t> out (</a:t>
            </a:r>
            <a:r>
              <a:rPr lang="en-US" sz="1600" i="0" dirty="0" err="1" smtClean="0">
                <a:latin typeface="+mn-lt"/>
              </a:rPr>
              <a:t>ToT</a:t>
            </a:r>
            <a:r>
              <a:rPr lang="en-US" sz="1600" i="0" dirty="0" smtClean="0">
                <a:latin typeface="+mn-lt"/>
              </a:rPr>
              <a:t>, </a:t>
            </a:r>
            <a:r>
              <a:rPr lang="en-US" sz="1600" i="0" dirty="0" err="1" smtClean="0">
                <a:latin typeface="+mn-lt"/>
              </a:rPr>
              <a:t>TtP</a:t>
            </a:r>
            <a:r>
              <a:rPr lang="en-US" sz="1600" i="0" dirty="0" smtClean="0">
                <a:latin typeface="+mn-lt"/>
              </a:rPr>
              <a:t>) x 16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084168" y="1610651"/>
            <a:ext cx="26642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ART (flag, parallel address)</a:t>
            </a:r>
            <a:endParaRPr lang="en-US" sz="1600" i="0" dirty="0">
              <a:latin typeface="+mn-lt"/>
            </a:endParaRPr>
          </a:p>
        </p:txBody>
      </p:sp>
      <p:grpSp>
        <p:nvGrpSpPr>
          <p:cNvPr id="4" name="Group 246"/>
          <p:cNvGrpSpPr/>
          <p:nvPr/>
        </p:nvGrpSpPr>
        <p:grpSpPr>
          <a:xfrm>
            <a:off x="5183560" y="2162906"/>
            <a:ext cx="2016732" cy="2430270"/>
            <a:chOff x="5291572" y="2222866"/>
            <a:chExt cx="2016732" cy="2430270"/>
          </a:xfrm>
        </p:grpSpPr>
        <p:cxnSp>
          <p:nvCxnSpPr>
            <p:cNvPr id="167" name="Straight Connector 166"/>
            <p:cNvCxnSpPr/>
            <p:nvPr/>
          </p:nvCxnSpPr>
          <p:spPr>
            <a:xfrm>
              <a:off x="5652120" y="3969060"/>
              <a:ext cx="0" cy="330787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161"/>
            <p:cNvSpPr/>
            <p:nvPr/>
          </p:nvSpPr>
          <p:spPr>
            <a:xfrm>
              <a:off x="5328084" y="4329100"/>
              <a:ext cx="504056" cy="32403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364088" y="4365104"/>
              <a:ext cx="43204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logic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  <p:grpSp>
          <p:nvGrpSpPr>
            <p:cNvPr id="5" name="Group 146"/>
            <p:cNvGrpSpPr/>
            <p:nvPr/>
          </p:nvGrpSpPr>
          <p:grpSpPr>
            <a:xfrm>
              <a:off x="5291572" y="2222866"/>
              <a:ext cx="540060" cy="1782198"/>
              <a:chOff x="5112060" y="1916832"/>
              <a:chExt cx="540060" cy="1782198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5472100" y="2186862"/>
                <a:ext cx="0" cy="330787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rapezoid 104"/>
              <p:cNvSpPr/>
              <p:nvPr/>
            </p:nvSpPr>
            <p:spPr>
              <a:xfrm rot="5400000">
                <a:off x="5175067" y="1853825"/>
                <a:ext cx="414046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Trapezoid 105"/>
              <p:cNvSpPr/>
              <p:nvPr/>
            </p:nvSpPr>
            <p:spPr>
              <a:xfrm rot="5400000">
                <a:off x="5265077" y="2411887"/>
                <a:ext cx="234026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112060" y="1970838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2" name="Trapezoid 121"/>
              <p:cNvSpPr/>
              <p:nvPr/>
            </p:nvSpPr>
            <p:spPr>
              <a:xfrm rot="5400000">
                <a:off x="5166066" y="2348880"/>
                <a:ext cx="432048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rapezoid 122"/>
              <p:cNvSpPr/>
              <p:nvPr/>
            </p:nvSpPr>
            <p:spPr>
              <a:xfrm rot="5400000">
                <a:off x="5184068" y="3230978"/>
                <a:ext cx="396044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112060" y="3380801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112060" y="2474894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>
                <a:off x="5472608" y="2762926"/>
                <a:ext cx="0" cy="612068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5" name="Straight Connector 234"/>
            <p:cNvCxnSpPr/>
            <p:nvPr/>
          </p:nvCxnSpPr>
          <p:spPr>
            <a:xfrm flipH="1">
              <a:off x="5832140" y="2420888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6192180" y="2276872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</a:t>
              </a:r>
              <a:r>
                <a:rPr lang="en-US" sz="1600" i="0" dirty="0" err="1" smtClean="0">
                  <a:latin typeface="+mn-lt"/>
                </a:rPr>
                <a:t>ampl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38" name="Straight Connector 237"/>
            <p:cNvCxnSpPr/>
            <p:nvPr/>
          </p:nvCxnSpPr>
          <p:spPr>
            <a:xfrm flipH="1">
              <a:off x="5832140" y="29249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TextBox 238"/>
            <p:cNvSpPr txBox="1"/>
            <p:nvPr/>
          </p:nvSpPr>
          <p:spPr>
            <a:xfrm>
              <a:off x="6192180" y="27809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time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0" name="Straight Connector 239"/>
            <p:cNvCxnSpPr/>
            <p:nvPr/>
          </p:nvCxnSpPr>
          <p:spPr>
            <a:xfrm flipH="1">
              <a:off x="5832140" y="38250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TextBox 240"/>
            <p:cNvSpPr txBox="1"/>
            <p:nvPr/>
          </p:nvSpPr>
          <p:spPr>
            <a:xfrm>
              <a:off x="6192180" y="36810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parallel </a:t>
              </a:r>
              <a:r>
                <a:rPr lang="en-US" sz="1600" i="0" dirty="0" err="1" smtClean="0">
                  <a:latin typeface="+mn-lt"/>
                </a:rPr>
                <a:t>addr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flipH="1">
              <a:off x="5832140" y="4437112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6192180" y="4293096"/>
              <a:ext cx="10441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err="1" smtClean="0">
                  <a:latin typeface="+mn-lt"/>
                </a:rPr>
                <a:t>mux</a:t>
              </a:r>
              <a:r>
                <a:rPr lang="en-US" sz="1600" i="0" dirty="0" smtClean="0">
                  <a:latin typeface="+mn-lt"/>
                </a:rPr>
                <a:t> clock</a:t>
              </a:r>
              <a:endParaRPr lang="en-US" sz="1600" i="0" dirty="0">
                <a:latin typeface="+mn-lt"/>
              </a:endParaRPr>
            </a:p>
          </p:txBody>
        </p:sp>
      </p:grpSp>
      <p:grpSp>
        <p:nvGrpSpPr>
          <p:cNvPr id="6" name="Group 248"/>
          <p:cNvGrpSpPr/>
          <p:nvPr/>
        </p:nvGrpSpPr>
        <p:grpSpPr>
          <a:xfrm>
            <a:off x="2987824" y="2720968"/>
            <a:ext cx="612068" cy="360040"/>
            <a:chOff x="2987824" y="2780928"/>
            <a:chExt cx="612068" cy="360040"/>
          </a:xfrm>
        </p:grpSpPr>
        <p:sp>
          <p:nvSpPr>
            <p:cNvPr id="104" name="Rectangle 103"/>
            <p:cNvSpPr/>
            <p:nvPr/>
          </p:nvSpPr>
          <p:spPr>
            <a:xfrm>
              <a:off x="2987824" y="2780928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059832" y="2816932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time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9" name="Group 249"/>
          <p:cNvGrpSpPr/>
          <p:nvPr/>
        </p:nvGrpSpPr>
        <p:grpSpPr>
          <a:xfrm>
            <a:off x="2987824" y="2072896"/>
            <a:ext cx="612068" cy="360040"/>
            <a:chOff x="2987824" y="2132856"/>
            <a:chExt cx="612068" cy="360040"/>
          </a:xfrm>
        </p:grpSpPr>
        <p:sp>
          <p:nvSpPr>
            <p:cNvPr id="102" name="Rectangle 101"/>
            <p:cNvSpPr/>
            <p:nvPr/>
          </p:nvSpPr>
          <p:spPr>
            <a:xfrm>
              <a:off x="2987824" y="2132856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59832" y="2168860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peak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83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Architecture of VMM1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84" name="Text Box 3"/>
          <p:cNvSpPr txBox="1">
            <a:spLocks noChangeArrowheads="1"/>
          </p:cNvSpPr>
          <p:nvPr/>
        </p:nvSpPr>
        <p:spPr bwMode="auto">
          <a:xfrm>
            <a:off x="144548" y="4737749"/>
            <a:ext cx="8986732" cy="276999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dual polarity, adj. gain (0.5-9 mV/</a:t>
            </a:r>
            <a:r>
              <a:rPr lang="en-US" sz="1800" i="0" dirty="0" err="1" smtClean="0">
                <a:solidFill>
                  <a:srgbClr val="FFFF00"/>
                </a:solidFill>
                <a:latin typeface="Calibri" pitchFamily="34" charset="0"/>
              </a:rPr>
              <a:t>fC</a:t>
            </a: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), adj. </a:t>
            </a:r>
            <a:r>
              <a:rPr lang="en-US" sz="1800" i="0" dirty="0" err="1" smtClean="0">
                <a:solidFill>
                  <a:srgbClr val="FFFF00"/>
                </a:solidFill>
                <a:latin typeface="Calibri" pitchFamily="34" charset="0"/>
              </a:rPr>
              <a:t>peaktime</a:t>
            </a: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(25-200 ns), </a:t>
            </a:r>
            <a:r>
              <a:rPr lang="en-US" sz="1800" i="0" dirty="0" err="1" smtClean="0">
                <a:solidFill>
                  <a:srgbClr val="FFFF00"/>
                </a:solidFill>
                <a:latin typeface="Calibri" pitchFamily="34" charset="0"/>
              </a:rPr>
              <a:t>DDF</a:t>
            </a: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shaper</a:t>
            </a:r>
            <a:endParaRPr lang="en-US" sz="18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85" name="Text Box 3"/>
          <p:cNvSpPr txBox="1">
            <a:spLocks noChangeArrowheads="1"/>
          </p:cNvSpPr>
          <p:nvPr/>
        </p:nvSpPr>
        <p:spPr bwMode="auto">
          <a:xfrm>
            <a:off x="144548" y="5032804"/>
            <a:ext cx="8676964" cy="276999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discriminator with sub-hysteresis and neighboring (channel and chip)</a:t>
            </a:r>
            <a:endParaRPr lang="en-US" sz="18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86" name="Text Box 3"/>
          <p:cNvSpPr txBox="1">
            <a:spLocks noChangeArrowheads="1"/>
          </p:cNvSpPr>
          <p:nvPr/>
        </p:nvSpPr>
        <p:spPr bwMode="auto">
          <a:xfrm>
            <a:off x="144548" y="5323794"/>
            <a:ext cx="8676964" cy="276999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address of first event in real time at dedicated output (ART)</a:t>
            </a:r>
          </a:p>
        </p:txBody>
      </p:sp>
      <p:sp>
        <p:nvSpPr>
          <p:cNvPr id="88" name="Text Box 3"/>
          <p:cNvSpPr txBox="1">
            <a:spLocks noChangeArrowheads="1"/>
          </p:cNvSpPr>
          <p:nvPr/>
        </p:nvSpPr>
        <p:spPr bwMode="auto">
          <a:xfrm>
            <a:off x="137053" y="5599902"/>
            <a:ext cx="8676964" cy="276999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16 direct timing outputs: time-over-threshold or time-to-peak</a:t>
            </a:r>
          </a:p>
        </p:txBody>
      </p:sp>
      <p:sp>
        <p:nvSpPr>
          <p:cNvPr id="89" name="Text Box 3"/>
          <p:cNvSpPr txBox="1">
            <a:spLocks noChangeArrowheads="1"/>
          </p:cNvSpPr>
          <p:nvPr/>
        </p:nvSpPr>
        <p:spPr bwMode="auto">
          <a:xfrm>
            <a:off x="137053" y="5869149"/>
            <a:ext cx="8676964" cy="276999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peak detector, time detector &lt;1 ns</a:t>
            </a:r>
          </a:p>
        </p:txBody>
      </p:sp>
      <p:sp>
        <p:nvSpPr>
          <p:cNvPr id="90" name="Text Box 3"/>
          <p:cNvSpPr txBox="1">
            <a:spLocks noChangeArrowheads="1"/>
          </p:cNvSpPr>
          <p:nvPr/>
        </p:nvSpPr>
        <p:spPr bwMode="auto">
          <a:xfrm>
            <a:off x="137053" y="6122192"/>
            <a:ext cx="8676964" cy="707886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/>
          </a:ln>
          <a:effectLst/>
        </p:spPr>
        <p:txBody>
          <a:bodyPr wrap="square" tIns="0" bIns="0">
            <a:spAutoFit/>
          </a:bodyPr>
          <a:lstStyle/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Calibri" pitchFamily="34" charset="0"/>
              </a:rPr>
              <a:t> multiplexing with sparse readout and smart token passing (channel and chip)</a:t>
            </a:r>
          </a:p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i="0" dirty="0" smtClean="0">
                <a:solidFill>
                  <a:srgbClr val="FFFF00"/>
                </a:solidFill>
                <a:latin typeface="Calibri" pitchFamily="34" charset="0"/>
              </a:rPr>
              <a:t>  threshold  &amp; pulse generator, analog monitor, mask, temperature sensor, 600mV BGR, 600mV LVDS</a:t>
            </a:r>
          </a:p>
          <a:p>
            <a:pPr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sz="1400" i="0" dirty="0" smtClean="0">
                <a:solidFill>
                  <a:srgbClr val="FFFF00"/>
                </a:solidFill>
                <a:latin typeface="Calibri" pitchFamily="34" charset="0"/>
              </a:rPr>
              <a:t>  power 4.5 </a:t>
            </a:r>
            <a:r>
              <a:rPr lang="en-US" sz="1400" i="0" dirty="0" err="1" smtClean="0">
                <a:solidFill>
                  <a:srgbClr val="FFFF00"/>
                </a:solidFill>
                <a:latin typeface="Calibri" pitchFamily="34" charset="0"/>
              </a:rPr>
              <a:t>mW</a:t>
            </a:r>
            <a:r>
              <a:rPr lang="en-US" sz="1400" i="0" dirty="0" smtClean="0">
                <a:solidFill>
                  <a:srgbClr val="FFFF00"/>
                </a:solidFill>
                <a:latin typeface="Calibri" pitchFamily="34" charset="0"/>
              </a:rPr>
              <a:t>/</a:t>
            </a:r>
            <a:r>
              <a:rPr lang="en-US" sz="1400" i="0" dirty="0" err="1" smtClean="0">
                <a:solidFill>
                  <a:srgbClr val="FFFF00"/>
                </a:solidFill>
                <a:latin typeface="Calibri" pitchFamily="34" charset="0"/>
              </a:rPr>
              <a:t>ch</a:t>
            </a:r>
            <a:r>
              <a:rPr lang="en-US" sz="1400" i="0" dirty="0" smtClean="0">
                <a:solidFill>
                  <a:srgbClr val="FFFF00"/>
                </a:solidFill>
                <a:latin typeface="Calibri" pitchFamily="34" charset="0"/>
              </a:rPr>
              <a:t>, size 6 x 8.4 mm², process IBM CMOS 130nm 1.2V, test structures </a:t>
            </a:r>
          </a:p>
        </p:txBody>
      </p:sp>
      <p:pic>
        <p:nvPicPr>
          <p:cNvPr id="93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2184" y="6656522"/>
            <a:ext cx="736169" cy="2014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13" name="Text Box 25"/>
          <p:cNvSpPr txBox="1">
            <a:spLocks noChangeArrowheads="1"/>
          </p:cNvSpPr>
          <p:nvPr/>
        </p:nvSpPr>
        <p:spPr bwMode="auto">
          <a:xfrm>
            <a:off x="595195" y="4630509"/>
            <a:ext cx="8061626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2800" i="0" dirty="0" smtClean="0">
                <a:solidFill>
                  <a:srgbClr val="FFFF00"/>
                </a:solidFill>
                <a:latin typeface="+mn-lt"/>
              </a:rPr>
              <a:t> charge resolution </a:t>
            </a:r>
            <a:r>
              <a:rPr lang="en-US" sz="2800" i="0" dirty="0" smtClean="0">
                <a:latin typeface="+mn-lt"/>
              </a:rPr>
              <a:t>ENC &lt; 5,000 e</a:t>
            </a:r>
            <a:r>
              <a:rPr lang="en-US" sz="2800" i="0" baseline="30000" dirty="0" smtClean="0">
                <a:latin typeface="+mn-lt"/>
              </a:rPr>
              <a:t>-</a:t>
            </a:r>
            <a:r>
              <a:rPr lang="en-US" sz="2800" i="0" dirty="0" smtClean="0">
                <a:latin typeface="+mn-lt"/>
              </a:rPr>
              <a:t> at 25 ns, 200 pF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2800" i="0" dirty="0" smtClean="0">
                <a:solidFill>
                  <a:srgbClr val="FFFF00"/>
                </a:solidFill>
                <a:latin typeface="+mn-lt"/>
              </a:rPr>
              <a:t> analog dynamic range </a:t>
            </a:r>
            <a:r>
              <a:rPr lang="en-US" sz="2800" i="0" dirty="0" err="1" smtClean="0">
                <a:latin typeface="+mn-lt"/>
              </a:rPr>
              <a:t>Q</a:t>
            </a:r>
            <a:r>
              <a:rPr lang="en-US" sz="2800" i="0" baseline="-25000" dirty="0" err="1" smtClean="0">
                <a:latin typeface="+mn-lt"/>
              </a:rPr>
              <a:t>max</a:t>
            </a:r>
            <a:r>
              <a:rPr lang="en-US" sz="2800" i="0" baseline="-25000" dirty="0" smtClean="0">
                <a:latin typeface="+mn-lt"/>
              </a:rPr>
              <a:t> </a:t>
            </a:r>
            <a:r>
              <a:rPr lang="en-US" sz="2800" i="0" dirty="0" smtClean="0">
                <a:latin typeface="+mn-lt"/>
              </a:rPr>
              <a:t>/ ENC &gt; 12,000 → </a:t>
            </a:r>
            <a:r>
              <a:rPr lang="en-US" sz="2800" i="0" dirty="0" err="1" smtClean="0">
                <a:latin typeface="+mn-lt"/>
              </a:rPr>
              <a:t>DDF</a:t>
            </a:r>
            <a:endParaRPr lang="en-US" sz="2800" i="0" dirty="0" smtClean="0">
              <a:latin typeface="+mn-lt"/>
            </a:endParaRPr>
          </a:p>
        </p:txBody>
      </p:sp>
      <p:sp>
        <p:nvSpPr>
          <p:cNvPr id="217107" name="Text Box 19"/>
          <p:cNvSpPr txBox="1">
            <a:spLocks noChangeArrowheads="1"/>
          </p:cNvSpPr>
          <p:nvPr/>
        </p:nvSpPr>
        <p:spPr bwMode="auto">
          <a:xfrm>
            <a:off x="828678" y="527532"/>
            <a:ext cx="28786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i="0" dirty="0" smtClean="0">
                <a:latin typeface="+mn-lt"/>
              </a:rPr>
              <a:t>Charge</a:t>
            </a:r>
            <a:endParaRPr lang="en-US" i="0" dirty="0">
              <a:latin typeface="+mn-lt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 l="4693" t="9214" r="9387" b="3071"/>
          <a:stretch>
            <a:fillRect/>
          </a:stretch>
        </p:blipFill>
        <p:spPr bwMode="auto">
          <a:xfrm>
            <a:off x="24044" y="1009612"/>
            <a:ext cx="4519701" cy="352556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03945"/>
            <a:ext cx="4523104" cy="352939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5044605" y="527532"/>
            <a:ext cx="35643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i="0" dirty="0" smtClean="0">
                <a:latin typeface="+mn-lt"/>
              </a:rPr>
              <a:t>Timing</a:t>
            </a:r>
            <a:endParaRPr lang="en-US" i="0" dirty="0">
              <a:latin typeface="+mn-lt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3902085" y="6003100"/>
            <a:ext cx="1023673" cy="631845"/>
            <a:chOff x="5306455" y="3248666"/>
            <a:chExt cx="1023673" cy="631845"/>
          </a:xfrm>
        </p:grpSpPr>
        <p:sp>
          <p:nvSpPr>
            <p:cNvPr id="14" name="Text Box 159"/>
            <p:cNvSpPr txBox="1">
              <a:spLocks noChangeArrowheads="1"/>
            </p:cNvSpPr>
            <p:nvPr/>
          </p:nvSpPr>
          <p:spPr bwMode="auto">
            <a:xfrm>
              <a:off x="5306455" y="3248666"/>
              <a:ext cx="576064" cy="587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520700" indent="-403225" algn="l">
                <a:lnSpc>
                  <a:spcPct val="0"/>
                </a:lnSpc>
                <a:buSzPct val="125000"/>
                <a:buFont typeface="Arial" pitchFamily="34" charset="0"/>
                <a:buChar char="•"/>
              </a:pPr>
              <a:endParaRPr lang="en-US" sz="2000" i="0" dirty="0">
                <a:solidFill>
                  <a:srgbClr val="28289C"/>
                </a:solidFill>
              </a:endParaRPr>
            </a:p>
            <a:p>
              <a:pPr marL="0" lvl="1" algn="l">
                <a:spcBef>
                  <a:spcPts val="0"/>
                </a:spcBef>
              </a:pPr>
              <a:r>
                <a:rPr lang="el-GR" sz="3200" b="1" i="0" dirty="0" smtClean="0">
                  <a:solidFill>
                    <a:srgbClr val="FFFF00"/>
                  </a:solidFill>
                  <a:latin typeface="Calibri" pitchFamily="34" charset="0"/>
                </a:rPr>
                <a:t>σ</a:t>
              </a:r>
              <a:r>
                <a:rPr lang="en-US" sz="3200" b="1" i="0" baseline="-25000" dirty="0" smtClean="0">
                  <a:solidFill>
                    <a:srgbClr val="FFFF00"/>
                  </a:solidFill>
                  <a:latin typeface="Calibri" pitchFamily="34" charset="0"/>
                </a:rPr>
                <a:t>t</a:t>
              </a:r>
            </a:p>
          </p:txBody>
        </p:sp>
        <p:sp>
          <p:nvSpPr>
            <p:cNvPr id="17" name="Text Box 159"/>
            <p:cNvSpPr txBox="1">
              <a:spLocks noChangeArrowheads="1"/>
            </p:cNvSpPr>
            <p:nvPr/>
          </p:nvSpPr>
          <p:spPr bwMode="auto">
            <a:xfrm>
              <a:off x="5718060" y="3292658"/>
              <a:ext cx="612068" cy="587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520700" indent="-403225" algn="l">
                <a:lnSpc>
                  <a:spcPct val="0"/>
                </a:lnSpc>
                <a:buSzPct val="125000"/>
                <a:buFont typeface="Arial" pitchFamily="34" charset="0"/>
                <a:buChar char="•"/>
              </a:pPr>
              <a:endParaRPr lang="en-US" sz="2000" i="0" dirty="0">
                <a:solidFill>
                  <a:srgbClr val="28289C"/>
                </a:solidFill>
              </a:endParaRPr>
            </a:p>
            <a:p>
              <a:pPr marL="0" lvl="1" algn="l">
                <a:spcBef>
                  <a:spcPts val="0"/>
                </a:spcBef>
              </a:pPr>
              <a:r>
                <a:rPr lang="en-US" sz="3200" b="1" i="0" dirty="0" smtClean="0">
                  <a:solidFill>
                    <a:srgbClr val="FFFF00"/>
                  </a:solidFill>
                  <a:latin typeface="Calibri" pitchFamily="34" charset="0"/>
                </a:rPr>
                <a:t>≈</a:t>
              </a:r>
              <a:endParaRPr lang="en-US" sz="3200" b="1" i="0" baseline="-25000" dirty="0" smtClean="0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Group 24"/>
          <p:cNvGrpSpPr/>
          <p:nvPr/>
        </p:nvGrpSpPr>
        <p:grpSpPr>
          <a:xfrm>
            <a:off x="4703183" y="5751573"/>
            <a:ext cx="1428409" cy="1120707"/>
            <a:chOff x="2743747" y="1031189"/>
            <a:chExt cx="968356" cy="1120707"/>
          </a:xfrm>
        </p:grpSpPr>
        <p:sp>
          <p:nvSpPr>
            <p:cNvPr id="26" name="Text Box 159"/>
            <p:cNvSpPr txBox="1">
              <a:spLocks noChangeArrowheads="1"/>
            </p:cNvSpPr>
            <p:nvPr/>
          </p:nvSpPr>
          <p:spPr bwMode="auto">
            <a:xfrm>
              <a:off x="2747953" y="1031189"/>
              <a:ext cx="964150" cy="1080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520700" indent="-403225" algn="l">
                <a:lnSpc>
                  <a:spcPct val="0"/>
                </a:lnSpc>
                <a:buSzPct val="125000"/>
                <a:buFont typeface="Arial" pitchFamily="34" charset="0"/>
                <a:buChar char="•"/>
              </a:pPr>
              <a:endParaRPr lang="en-US" sz="2000" i="0" dirty="0">
                <a:solidFill>
                  <a:srgbClr val="28289C"/>
                </a:solidFill>
              </a:endParaRPr>
            </a:p>
            <a:p>
              <a:pPr marL="0" lvl="1" algn="l">
                <a:spcBef>
                  <a:spcPts val="0"/>
                </a:spcBef>
              </a:pPr>
              <a:r>
                <a:rPr lang="en-US" sz="3200" b="1" i="0" dirty="0" smtClean="0">
                  <a:solidFill>
                    <a:srgbClr val="FFFF00"/>
                  </a:solidFill>
                  <a:latin typeface="Calibri" pitchFamily="34" charset="0"/>
                </a:rPr>
                <a:t>ENC </a:t>
              </a:r>
              <a:r>
                <a:rPr lang="el-GR" sz="3200" b="1" i="0" dirty="0" smtClean="0">
                  <a:solidFill>
                    <a:srgbClr val="FFFF00"/>
                  </a:solidFill>
                  <a:latin typeface="Calibri" pitchFamily="34" charset="0"/>
                </a:rPr>
                <a:t>τ</a:t>
              </a:r>
              <a:r>
                <a:rPr lang="en-US" sz="3200" b="1" i="0" baseline="-25000" dirty="0" smtClean="0">
                  <a:solidFill>
                    <a:srgbClr val="FFFF00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27" name="Text Box 159"/>
            <p:cNvSpPr txBox="1">
              <a:spLocks noChangeArrowheads="1"/>
            </p:cNvSpPr>
            <p:nvPr/>
          </p:nvSpPr>
          <p:spPr bwMode="auto">
            <a:xfrm>
              <a:off x="2990006" y="1564043"/>
              <a:ext cx="375695" cy="587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520700" indent="-403225" algn="l">
                <a:lnSpc>
                  <a:spcPct val="0"/>
                </a:lnSpc>
                <a:buSzPct val="125000"/>
                <a:buFont typeface="Arial" pitchFamily="34" charset="0"/>
                <a:buChar char="•"/>
              </a:pPr>
              <a:endParaRPr lang="en-US" sz="2000" i="0" dirty="0">
                <a:solidFill>
                  <a:srgbClr val="28289C"/>
                </a:solidFill>
              </a:endParaRPr>
            </a:p>
            <a:p>
              <a:pPr marL="0" lvl="1" algn="l">
                <a:spcBef>
                  <a:spcPts val="0"/>
                </a:spcBef>
              </a:pPr>
              <a:r>
                <a:rPr lang="en-US" sz="3200" b="1" i="0" dirty="0" smtClean="0">
                  <a:solidFill>
                    <a:srgbClr val="FFFF00"/>
                  </a:solidFill>
                  <a:latin typeface="Calibri" pitchFamily="34" charset="0"/>
                </a:rPr>
                <a:t>Q</a:t>
              </a:r>
              <a:endParaRPr lang="en-US" sz="3200" b="1" i="0" baseline="-25000" dirty="0" smtClean="0">
                <a:solidFill>
                  <a:srgbClr val="FFFF00"/>
                </a:solidFill>
                <a:latin typeface="Calibri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 flipV="1">
              <a:off x="2743747" y="1637558"/>
              <a:ext cx="853824" cy="935"/>
            </a:xfrm>
            <a:prstGeom prst="line">
              <a:avLst/>
            </a:prstGeom>
            <a:solidFill>
              <a:schemeClr val="tx1"/>
            </a:solidFill>
            <a:ln w="508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596675" y="5658912"/>
            <a:ext cx="396103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2800" i="0" dirty="0" smtClean="0">
                <a:solidFill>
                  <a:srgbClr val="FFFF00"/>
                </a:solidFill>
                <a:latin typeface="+mn-lt"/>
              </a:rPr>
              <a:t> timing resolution &lt; </a:t>
            </a:r>
            <a:r>
              <a:rPr lang="en-US" sz="2800" i="0" dirty="0" smtClean="0">
                <a:latin typeface="+mn-lt"/>
              </a:rPr>
              <a:t>1 ns</a:t>
            </a:r>
          </a:p>
          <a:p>
            <a:pPr algn="l">
              <a:spcBef>
                <a:spcPts val="0"/>
              </a:spcBef>
            </a:pPr>
            <a:r>
              <a:rPr lang="en-US" i="0" dirty="0" smtClean="0">
                <a:solidFill>
                  <a:srgbClr val="FFFF00"/>
                </a:solidFill>
                <a:latin typeface="+mn-lt"/>
              </a:rPr>
              <a:t>   (at peak-detect)</a:t>
            </a:r>
          </a:p>
        </p:txBody>
      </p:sp>
      <p:grpSp>
        <p:nvGrpSpPr>
          <p:cNvPr id="4" name="Group 38"/>
          <p:cNvGrpSpPr/>
          <p:nvPr/>
        </p:nvGrpSpPr>
        <p:grpSpPr>
          <a:xfrm>
            <a:off x="6057198" y="5626611"/>
            <a:ext cx="2352732" cy="1208113"/>
            <a:chOff x="6057198" y="5498019"/>
            <a:chExt cx="2352732" cy="1208113"/>
          </a:xfrm>
        </p:grpSpPr>
        <p:cxnSp>
          <p:nvCxnSpPr>
            <p:cNvPr id="32" name="Straight Connector 31"/>
            <p:cNvCxnSpPr/>
            <p:nvPr/>
          </p:nvCxnSpPr>
          <p:spPr bwMode="auto">
            <a:xfrm flipV="1">
              <a:off x="6070023" y="6229350"/>
              <a:ext cx="548640" cy="935"/>
            </a:xfrm>
            <a:prstGeom prst="line">
              <a:avLst/>
            </a:prstGeom>
            <a:solidFill>
              <a:schemeClr val="tx1"/>
            </a:solidFill>
            <a:ln w="508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 Box 159"/>
            <p:cNvSpPr txBox="1">
              <a:spLocks noChangeArrowheads="1"/>
            </p:cNvSpPr>
            <p:nvPr/>
          </p:nvSpPr>
          <p:spPr bwMode="auto">
            <a:xfrm>
              <a:off x="6076248" y="5632503"/>
              <a:ext cx="581739" cy="587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520700" indent="-403225" algn="l">
                <a:lnSpc>
                  <a:spcPct val="0"/>
                </a:lnSpc>
                <a:buSzPct val="125000"/>
                <a:buFont typeface="Arial" pitchFamily="34" charset="0"/>
                <a:buChar char="•"/>
              </a:pPr>
              <a:endParaRPr lang="en-US" sz="2000" i="0" dirty="0">
                <a:solidFill>
                  <a:srgbClr val="28289C"/>
                </a:solidFill>
              </a:endParaRPr>
            </a:p>
            <a:p>
              <a:pPr marL="0" lvl="1" algn="l">
                <a:spcBef>
                  <a:spcPts val="0"/>
                </a:spcBef>
              </a:pPr>
              <a:r>
                <a:rPr lang="el-GR" sz="3200" b="1" i="0" dirty="0" smtClean="0">
                  <a:solidFill>
                    <a:srgbClr val="FFFF00"/>
                  </a:solidFill>
                  <a:latin typeface="Calibri" pitchFamily="34" charset="0"/>
                </a:rPr>
                <a:t>λ</a:t>
              </a:r>
              <a:r>
                <a:rPr lang="en-US" sz="3200" b="1" i="0" baseline="-25000" dirty="0" smtClean="0">
                  <a:solidFill>
                    <a:srgbClr val="FFFF00"/>
                  </a:solidFill>
                  <a:latin typeface="Calibri" pitchFamily="34" charset="0"/>
                </a:rPr>
                <a:t>P</a:t>
              </a:r>
            </a:p>
          </p:txBody>
        </p:sp>
        <p:sp>
          <p:nvSpPr>
            <p:cNvPr id="34" name="Text Box 159"/>
            <p:cNvSpPr txBox="1">
              <a:spLocks noChangeArrowheads="1"/>
            </p:cNvSpPr>
            <p:nvPr/>
          </p:nvSpPr>
          <p:spPr bwMode="auto">
            <a:xfrm>
              <a:off x="6057198" y="6118279"/>
              <a:ext cx="581739" cy="587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520700" indent="-403225" algn="l">
                <a:lnSpc>
                  <a:spcPct val="0"/>
                </a:lnSpc>
                <a:buSzPct val="125000"/>
                <a:buFont typeface="Arial" pitchFamily="34" charset="0"/>
                <a:buChar char="•"/>
              </a:pPr>
              <a:endParaRPr lang="en-US" sz="2000" i="0" dirty="0">
                <a:solidFill>
                  <a:srgbClr val="28289C"/>
                </a:solidFill>
              </a:endParaRPr>
            </a:p>
            <a:p>
              <a:pPr marL="0" lvl="1" algn="l">
                <a:spcBef>
                  <a:spcPts val="0"/>
                </a:spcBef>
              </a:pPr>
              <a:r>
                <a:rPr lang="el-GR" sz="3200" b="1" i="0" dirty="0" smtClean="0">
                  <a:solidFill>
                    <a:srgbClr val="FFFF00"/>
                  </a:solidFill>
                  <a:latin typeface="Calibri" pitchFamily="34" charset="0"/>
                </a:rPr>
                <a:t>ρ</a:t>
              </a:r>
              <a:r>
                <a:rPr lang="en-US" sz="3200" b="1" i="0" baseline="-25000" dirty="0" smtClean="0">
                  <a:solidFill>
                    <a:srgbClr val="FFFF00"/>
                  </a:solidFill>
                  <a:latin typeface="Calibri" pitchFamily="34" charset="0"/>
                </a:rPr>
                <a:t>P</a:t>
              </a:r>
            </a:p>
          </p:txBody>
        </p:sp>
        <p:cxnSp>
          <p:nvCxnSpPr>
            <p:cNvPr id="36" name="Straight Arrow Connector 35"/>
            <p:cNvCxnSpPr>
              <a:stCxn id="37" idx="1"/>
            </p:cNvCxnSpPr>
            <p:nvPr/>
          </p:nvCxnSpPr>
          <p:spPr bwMode="auto">
            <a:xfrm flipH="1">
              <a:off x="6678802" y="5730391"/>
              <a:ext cx="454076" cy="378116"/>
            </a:xfrm>
            <a:prstGeom prst="straightConnector1">
              <a:avLst/>
            </a:prstGeom>
            <a:solidFill>
              <a:schemeClr val="tx1"/>
            </a:solidFill>
            <a:ln w="1905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Text Box 159"/>
            <p:cNvSpPr txBox="1">
              <a:spLocks noChangeArrowheads="1"/>
            </p:cNvSpPr>
            <p:nvPr/>
          </p:nvSpPr>
          <p:spPr bwMode="auto">
            <a:xfrm>
              <a:off x="7132878" y="5498019"/>
              <a:ext cx="1277052" cy="464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pPr marL="520700" indent="-403225" algn="l">
                <a:lnSpc>
                  <a:spcPct val="0"/>
                </a:lnSpc>
                <a:buSzPct val="125000"/>
                <a:buFont typeface="Arial" pitchFamily="34" charset="0"/>
                <a:buChar char="•"/>
              </a:pPr>
              <a:endParaRPr lang="en-US" sz="2000" i="0" dirty="0">
                <a:solidFill>
                  <a:srgbClr val="28289C"/>
                </a:solidFill>
              </a:endParaRPr>
            </a:p>
            <a:p>
              <a:pPr marL="0" lvl="1" algn="l">
                <a:spcBef>
                  <a:spcPts val="0"/>
                </a:spcBef>
              </a:pPr>
              <a:r>
                <a:rPr lang="en-US" i="0" dirty="0" smtClean="0">
                  <a:solidFill>
                    <a:srgbClr val="FFFF00"/>
                  </a:solidFill>
                  <a:latin typeface="Calibri" pitchFamily="34" charset="0"/>
                </a:rPr>
                <a:t>≈ </a:t>
              </a:r>
              <a:r>
                <a:rPr lang="en-US" b="1" i="0" dirty="0" smtClean="0">
                  <a:solidFill>
                    <a:srgbClr val="FFFF00"/>
                  </a:solidFill>
                  <a:latin typeface="Calibri" pitchFamily="34" charset="0"/>
                </a:rPr>
                <a:t>0.3-0.8</a:t>
              </a:r>
              <a:endParaRPr lang="en-US" b="1" i="0" baseline="-25000" dirty="0" smtClean="0">
                <a:solidFill>
                  <a:srgbClr val="FFFF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Resolution Measurements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 algn="r">
              <a:defRPr/>
            </a:pPr>
            <a:fld id="{3DD4D9D2-C1CF-42BC-A259-7A74AA0E8C5F}" type="slidenum">
              <a:rPr lang="en-US" smtClean="0"/>
              <a:pPr algn="r">
                <a:defRPr/>
              </a:pPr>
              <a:t>4</a:t>
            </a:fld>
            <a:endParaRPr lang="en-US" dirty="0"/>
          </a:p>
        </p:txBody>
      </p:sp>
      <p:pic>
        <p:nvPicPr>
          <p:cNvPr id="31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" name="Straight Connector 176"/>
          <p:cNvCxnSpPr/>
          <p:nvPr/>
        </p:nvCxnSpPr>
        <p:spPr>
          <a:xfrm flipH="1">
            <a:off x="3599892" y="382504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4860032" y="375303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H="1">
            <a:off x="4860032" y="389705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3599892" y="2888940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3203848" y="2960948"/>
            <a:ext cx="0" cy="54006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203848" y="2456892"/>
            <a:ext cx="0" cy="33661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4824028" y="1808820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4824028" y="1916832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3599892" y="238488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599892" y="1376772"/>
            <a:ext cx="2412268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2231741" y="2960948"/>
            <a:ext cx="797206" cy="1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203848" y="1772816"/>
            <a:ext cx="0" cy="346328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2" idx="1"/>
            <a:endCxn id="29" idx="3"/>
          </p:cNvCxnSpPr>
          <p:nvPr/>
        </p:nvCxnSpPr>
        <p:spPr>
          <a:xfrm flipH="1">
            <a:off x="1979712" y="2312876"/>
            <a:ext cx="1008112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231740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599892" y="1700808"/>
            <a:ext cx="155448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31740" y="1628800"/>
            <a:ext cx="0" cy="684076"/>
          </a:xfrm>
          <a:prstGeom prst="line">
            <a:avLst/>
          </a:prstGeom>
          <a:ln w="25400" cap="rnd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395536" y="2060848"/>
            <a:ext cx="576064" cy="504056"/>
          </a:xfrm>
          <a:prstGeom prst="triangl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3"/>
          </p:cNvCxnSpPr>
          <p:nvPr/>
        </p:nvCxnSpPr>
        <p:spPr>
          <a:xfrm flipH="1">
            <a:off x="354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355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95636" y="2132856"/>
            <a:ext cx="68407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2231740" y="2330878"/>
            <a:ext cx="0" cy="630070"/>
          </a:xfrm>
          <a:prstGeom prst="line">
            <a:avLst/>
          </a:prstGeom>
          <a:ln w="25400" cap="rnd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52"/>
          <p:cNvGrpSpPr/>
          <p:nvPr/>
        </p:nvGrpSpPr>
        <p:grpSpPr>
          <a:xfrm>
            <a:off x="2411760" y="1340768"/>
            <a:ext cx="504056" cy="576064"/>
            <a:chOff x="3707904" y="1909976"/>
            <a:chExt cx="504056" cy="576064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3671900" y="1945980"/>
              <a:ext cx="576064" cy="504056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3" name="Group 50"/>
            <p:cNvGrpSpPr/>
            <p:nvPr/>
          </p:nvGrpSpPr>
          <p:grpSpPr>
            <a:xfrm>
              <a:off x="3779912" y="2132856"/>
              <a:ext cx="165901" cy="144016"/>
              <a:chOff x="3145959" y="2348880"/>
              <a:chExt cx="165901" cy="144016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flipH="1">
                <a:off x="3145959" y="2492896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212849" y="2348880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244970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203848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2" name="Straight Connector 61"/>
          <p:cNvCxnSpPr/>
          <p:nvPr/>
        </p:nvCxnSpPr>
        <p:spPr>
          <a:xfrm flipH="1">
            <a:off x="2915816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095836" y="1268760"/>
            <a:ext cx="504056" cy="54006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3383868" y="1808820"/>
            <a:ext cx="0" cy="324036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31540" y="2168860"/>
            <a:ext cx="3600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CA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31640" y="2168860"/>
            <a:ext cx="6120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shaper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131840" y="1418583"/>
            <a:ext cx="432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logic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3275856" y="800708"/>
            <a:ext cx="0" cy="46805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lowchart: Stored Data 100"/>
          <p:cNvSpPr/>
          <p:nvPr/>
        </p:nvSpPr>
        <p:spPr>
          <a:xfrm flipH="1">
            <a:off x="5112060" y="1664804"/>
            <a:ext cx="396044" cy="28803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 flipH="1">
            <a:off x="5508104" y="1844824"/>
            <a:ext cx="504056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112060" y="1664804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or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4860032" y="231287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>
            <a:off x="4860032" y="245689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4860032" y="2960948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>
            <a:off x="4860032" y="281693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2303748" y="662499"/>
            <a:ext cx="10441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latin typeface="+mn-lt"/>
              </a:rPr>
              <a:t>neighbor</a:t>
            </a:r>
            <a:endParaRPr lang="en-US" sz="1600" i="0" dirty="0">
              <a:latin typeface="+mn-lt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987824" y="3501008"/>
            <a:ext cx="612068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3059832" y="3542819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err="1" smtClean="0">
                <a:solidFill>
                  <a:schemeClr val="bg1"/>
                </a:solidFill>
                <a:latin typeface="+mn-lt"/>
              </a:rPr>
              <a:t>addr</a:t>
            </a:r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.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07504" y="1052736"/>
            <a:ext cx="4644516" cy="3060340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/>
          <p:cNvSpPr txBox="1"/>
          <p:nvPr/>
        </p:nvSpPr>
        <p:spPr>
          <a:xfrm>
            <a:off x="179512" y="3830851"/>
            <a:ext cx="12601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channel (</a:t>
            </a:r>
            <a:r>
              <a:rPr lang="en-US" sz="1600" i="0" dirty="0" err="1" smtClean="0">
                <a:latin typeface="+mn-lt"/>
              </a:rPr>
              <a:t>64x</a:t>
            </a:r>
            <a:r>
              <a:rPr lang="en-US" sz="1600" i="0" dirty="0" smtClean="0">
                <a:latin typeface="+mn-lt"/>
              </a:rPr>
              <a:t>) </a:t>
            </a:r>
            <a:endParaRPr lang="en-US" sz="1600" i="0" dirty="0">
              <a:latin typeface="+mn-lt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07504" y="4293096"/>
            <a:ext cx="425463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latin typeface="+mn-lt"/>
              </a:rPr>
              <a:t> issues in VMM1 → fixes in VMM2 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6084168" y="1160748"/>
            <a:ext cx="201622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err="1" smtClean="0">
                <a:latin typeface="+mn-lt"/>
              </a:rPr>
              <a:t>TGC</a:t>
            </a:r>
            <a:r>
              <a:rPr lang="en-US" sz="1600" i="0" dirty="0" smtClean="0">
                <a:latin typeface="+mn-lt"/>
              </a:rPr>
              <a:t> out (</a:t>
            </a:r>
            <a:r>
              <a:rPr lang="en-US" sz="1600" i="0" dirty="0" err="1" smtClean="0">
                <a:latin typeface="+mn-lt"/>
              </a:rPr>
              <a:t>ToT</a:t>
            </a:r>
            <a:r>
              <a:rPr lang="en-US" sz="1600" i="0" dirty="0" smtClean="0">
                <a:latin typeface="+mn-lt"/>
              </a:rPr>
              <a:t>, </a:t>
            </a:r>
            <a:r>
              <a:rPr lang="en-US" sz="1600" i="0" dirty="0" err="1" smtClean="0">
                <a:latin typeface="+mn-lt"/>
              </a:rPr>
              <a:t>TtP</a:t>
            </a:r>
            <a:r>
              <a:rPr lang="en-US" sz="1600" i="0" dirty="0" smtClean="0">
                <a:latin typeface="+mn-lt"/>
              </a:rPr>
              <a:t>) x 16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084168" y="1670611"/>
            <a:ext cx="26642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ART (flag, parallel address)</a:t>
            </a:r>
            <a:endParaRPr lang="en-US" sz="1600" i="0" dirty="0">
              <a:latin typeface="+mn-lt"/>
            </a:endParaRPr>
          </a:p>
        </p:txBody>
      </p:sp>
      <p:grpSp>
        <p:nvGrpSpPr>
          <p:cNvPr id="4" name="Group 246"/>
          <p:cNvGrpSpPr/>
          <p:nvPr/>
        </p:nvGrpSpPr>
        <p:grpSpPr>
          <a:xfrm>
            <a:off x="5183560" y="2222866"/>
            <a:ext cx="2016732" cy="2430270"/>
            <a:chOff x="5291572" y="2222866"/>
            <a:chExt cx="2016732" cy="2430270"/>
          </a:xfrm>
        </p:grpSpPr>
        <p:cxnSp>
          <p:nvCxnSpPr>
            <p:cNvPr id="167" name="Straight Connector 166"/>
            <p:cNvCxnSpPr/>
            <p:nvPr/>
          </p:nvCxnSpPr>
          <p:spPr>
            <a:xfrm>
              <a:off x="5652120" y="3969060"/>
              <a:ext cx="0" cy="330787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161"/>
            <p:cNvSpPr/>
            <p:nvPr/>
          </p:nvSpPr>
          <p:spPr>
            <a:xfrm>
              <a:off x="5328084" y="4329100"/>
              <a:ext cx="504056" cy="32403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364088" y="4365104"/>
              <a:ext cx="43204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logic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  <p:grpSp>
          <p:nvGrpSpPr>
            <p:cNvPr id="5" name="Group 146"/>
            <p:cNvGrpSpPr/>
            <p:nvPr/>
          </p:nvGrpSpPr>
          <p:grpSpPr>
            <a:xfrm>
              <a:off x="5291572" y="2222866"/>
              <a:ext cx="540060" cy="1782198"/>
              <a:chOff x="5112060" y="1916832"/>
              <a:chExt cx="540060" cy="1782198"/>
            </a:xfrm>
          </p:grpSpPr>
          <p:cxnSp>
            <p:nvCxnSpPr>
              <p:cNvPr id="146" name="Straight Connector 145"/>
              <p:cNvCxnSpPr/>
              <p:nvPr/>
            </p:nvCxnSpPr>
            <p:spPr>
              <a:xfrm>
                <a:off x="5472100" y="2186862"/>
                <a:ext cx="0" cy="330787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rapezoid 104"/>
              <p:cNvSpPr/>
              <p:nvPr/>
            </p:nvSpPr>
            <p:spPr>
              <a:xfrm rot="5400000">
                <a:off x="5175067" y="1853825"/>
                <a:ext cx="414046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Trapezoid 105"/>
              <p:cNvSpPr/>
              <p:nvPr/>
            </p:nvSpPr>
            <p:spPr>
              <a:xfrm rot="5400000">
                <a:off x="5265077" y="2411887"/>
                <a:ext cx="234026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112060" y="1970838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2" name="Trapezoid 121"/>
              <p:cNvSpPr/>
              <p:nvPr/>
            </p:nvSpPr>
            <p:spPr>
              <a:xfrm rot="5400000">
                <a:off x="5166066" y="2348880"/>
                <a:ext cx="432048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rapezoid 122"/>
              <p:cNvSpPr/>
              <p:nvPr/>
            </p:nvSpPr>
            <p:spPr>
              <a:xfrm rot="5400000">
                <a:off x="5184068" y="3230978"/>
                <a:ext cx="396044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112060" y="3380801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112060" y="2474894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>
                <a:off x="5472608" y="2762926"/>
                <a:ext cx="0" cy="612068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5" name="Straight Connector 234"/>
            <p:cNvCxnSpPr/>
            <p:nvPr/>
          </p:nvCxnSpPr>
          <p:spPr>
            <a:xfrm flipH="1">
              <a:off x="5832140" y="2420888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6192180" y="2276872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</a:t>
              </a:r>
              <a:r>
                <a:rPr lang="en-US" sz="1600" i="0" dirty="0" err="1" smtClean="0">
                  <a:latin typeface="+mn-lt"/>
                </a:rPr>
                <a:t>ampl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38" name="Straight Connector 237"/>
            <p:cNvCxnSpPr/>
            <p:nvPr/>
          </p:nvCxnSpPr>
          <p:spPr>
            <a:xfrm flipH="1">
              <a:off x="5832140" y="29249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TextBox 238"/>
            <p:cNvSpPr txBox="1"/>
            <p:nvPr/>
          </p:nvSpPr>
          <p:spPr>
            <a:xfrm>
              <a:off x="6192180" y="27809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time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0" name="Straight Connector 239"/>
            <p:cNvCxnSpPr/>
            <p:nvPr/>
          </p:nvCxnSpPr>
          <p:spPr>
            <a:xfrm flipH="1">
              <a:off x="5832140" y="38250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TextBox 240"/>
            <p:cNvSpPr txBox="1"/>
            <p:nvPr/>
          </p:nvSpPr>
          <p:spPr>
            <a:xfrm>
              <a:off x="6192180" y="36810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parallel </a:t>
              </a:r>
              <a:r>
                <a:rPr lang="en-US" sz="1600" i="0" dirty="0" err="1" smtClean="0">
                  <a:latin typeface="+mn-lt"/>
                </a:rPr>
                <a:t>addr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flipH="1">
              <a:off x="5832140" y="4437112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6192180" y="4293096"/>
              <a:ext cx="10441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err="1" smtClean="0">
                  <a:latin typeface="+mn-lt"/>
                </a:rPr>
                <a:t>mux</a:t>
              </a:r>
              <a:r>
                <a:rPr lang="en-US" sz="1600" i="0" dirty="0" smtClean="0">
                  <a:latin typeface="+mn-lt"/>
                </a:rPr>
                <a:t> clock</a:t>
              </a:r>
              <a:endParaRPr lang="en-US" sz="1600" i="0" dirty="0">
                <a:latin typeface="+mn-lt"/>
              </a:endParaRPr>
            </a:p>
          </p:txBody>
        </p:sp>
      </p:grpSp>
      <p:grpSp>
        <p:nvGrpSpPr>
          <p:cNvPr id="6" name="Group 248"/>
          <p:cNvGrpSpPr/>
          <p:nvPr/>
        </p:nvGrpSpPr>
        <p:grpSpPr>
          <a:xfrm>
            <a:off x="2987824" y="2780928"/>
            <a:ext cx="612068" cy="360040"/>
            <a:chOff x="2987824" y="2780928"/>
            <a:chExt cx="612068" cy="360040"/>
          </a:xfrm>
        </p:grpSpPr>
        <p:sp>
          <p:nvSpPr>
            <p:cNvPr id="104" name="Rectangle 103"/>
            <p:cNvSpPr/>
            <p:nvPr/>
          </p:nvSpPr>
          <p:spPr>
            <a:xfrm>
              <a:off x="2987824" y="2780928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059832" y="2816932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time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9" name="Group 249"/>
          <p:cNvGrpSpPr/>
          <p:nvPr/>
        </p:nvGrpSpPr>
        <p:grpSpPr>
          <a:xfrm>
            <a:off x="2987824" y="2132856"/>
            <a:ext cx="612068" cy="360040"/>
            <a:chOff x="2987824" y="2132856"/>
            <a:chExt cx="612068" cy="360040"/>
          </a:xfrm>
        </p:grpSpPr>
        <p:sp>
          <p:nvSpPr>
            <p:cNvPr id="102" name="Rectangle 101"/>
            <p:cNvSpPr/>
            <p:nvPr/>
          </p:nvSpPr>
          <p:spPr>
            <a:xfrm>
              <a:off x="2987824" y="2132856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59832" y="2168860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peak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58" name="TextBox 257"/>
          <p:cNvSpPr txBox="1"/>
          <p:nvPr/>
        </p:nvSpPr>
        <p:spPr>
          <a:xfrm>
            <a:off x="7164288" y="6057292"/>
            <a:ext cx="1872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0" dirty="0" smtClean="0">
                <a:latin typeface="+mn-lt"/>
              </a:rPr>
              <a:t>Note: </a:t>
            </a:r>
            <a:r>
              <a:rPr lang="en-US" sz="1200" i="0" dirty="0" err="1" smtClean="0">
                <a:latin typeface="+mn-lt"/>
              </a:rPr>
              <a:t>VMM2</a:t>
            </a:r>
            <a:r>
              <a:rPr lang="en-US" sz="1200" i="0" dirty="0" smtClean="0">
                <a:latin typeface="+mn-lt"/>
              </a:rPr>
              <a:t> will maintain all the functionalities of </a:t>
            </a:r>
            <a:r>
              <a:rPr lang="en-US" sz="1200" i="0" dirty="0" err="1" smtClean="0">
                <a:latin typeface="+mn-lt"/>
              </a:rPr>
              <a:t>VMM1</a:t>
            </a:r>
            <a:endParaRPr lang="en-US" sz="1200" i="0" dirty="0" smtClean="0">
              <a:latin typeface="+mn-lt"/>
            </a:endParaRPr>
          </a:p>
        </p:txBody>
      </p:sp>
      <p:sp>
        <p:nvSpPr>
          <p:cNvPr id="83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Architecture of VMM2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84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1258301" y="770728"/>
            <a:ext cx="6686488" cy="592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power distribution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voltage drop across power and ground wire-bonds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front-end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stability at large capacitance (affects peaking time and gain)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saturation at high rate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</a:t>
            </a:r>
            <a:r>
              <a:rPr lang="en-US" sz="1800" b="0" i="0" u="sng" dirty="0" smtClean="0">
                <a:latin typeface="+mn-lt"/>
              </a:rPr>
              <a:t>leakage from </a:t>
            </a:r>
            <a:r>
              <a:rPr lang="en-US" sz="1800" b="0" i="0" u="sng" dirty="0" err="1" smtClean="0">
                <a:latin typeface="+mn-lt"/>
              </a:rPr>
              <a:t>ESD</a:t>
            </a:r>
            <a:r>
              <a:rPr lang="en-US" sz="1800" b="0" i="0" u="sng" dirty="0" smtClean="0">
                <a:latin typeface="+mn-lt"/>
              </a:rPr>
              <a:t> protection (disables positive charge operation)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test pulse linearity, settling time, range (needs optimization)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</a:t>
            </a:r>
            <a:r>
              <a:rPr lang="en-US" sz="1800" b="0" i="0" dirty="0" err="1" smtClean="0">
                <a:latin typeface="+mn-lt"/>
              </a:rPr>
              <a:t>ESD</a:t>
            </a:r>
            <a:r>
              <a:rPr lang="en-US" sz="1800" b="0" i="0" dirty="0" smtClean="0">
                <a:latin typeface="+mn-lt"/>
              </a:rPr>
              <a:t> protection (may need optimization)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latin typeface="+mn-lt"/>
              </a:rPr>
              <a:t> </a:t>
            </a: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discrimination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digital pick-up in sub-hysteresis (affects low amplitudes)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threshold dispersion and trimming (needs optimization)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signal processing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peak detector stability (affects low amplitudes)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direct timing (</a:t>
            </a:r>
            <a:r>
              <a:rPr lang="en-US" sz="1800" i="0" dirty="0" err="1" smtClean="0">
                <a:solidFill>
                  <a:srgbClr val="FFFF00"/>
                </a:solidFill>
                <a:latin typeface="+mn-lt"/>
              </a:rPr>
              <a:t>TGC</a:t>
            </a: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digital pick-up on pulse tail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delay and time walk (needs optimization)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possible locking in </a:t>
            </a:r>
            <a:r>
              <a:rPr lang="en-US" sz="1800" b="0" i="0" dirty="0" err="1" smtClean="0">
                <a:latin typeface="+mn-lt"/>
              </a:rPr>
              <a:t>TtP</a:t>
            </a:r>
            <a:r>
              <a:rPr lang="en-US" sz="1800" b="0" i="0" dirty="0" smtClean="0">
                <a:latin typeface="+mn-lt"/>
              </a:rPr>
              <a:t> mode</a:t>
            </a:r>
          </a:p>
          <a:p>
            <a:pPr algn="l"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i="0" dirty="0" smtClean="0">
                <a:solidFill>
                  <a:srgbClr val="FFFF00"/>
                </a:solidFill>
                <a:latin typeface="+mn-lt"/>
              </a:rPr>
              <a:t> test and readout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internal reset optimization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1800" b="0" i="0" dirty="0" smtClean="0">
                <a:latin typeface="+mn-lt"/>
              </a:rPr>
              <a:t> dedicated input for test-pulse strobe</a:t>
            </a:r>
          </a:p>
        </p:txBody>
      </p:sp>
      <p:sp>
        <p:nvSpPr>
          <p:cNvPr id="5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Issues in VMM1 → Fixes in VMM2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6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" name="Straight Connector 176"/>
          <p:cNvCxnSpPr/>
          <p:nvPr/>
        </p:nvCxnSpPr>
        <p:spPr>
          <a:xfrm flipH="1">
            <a:off x="3599892" y="382504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4860032" y="375303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H="1">
            <a:off x="4860032" y="389705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3599892" y="2888940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3203848" y="2960948"/>
            <a:ext cx="0" cy="54006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203848" y="2456892"/>
            <a:ext cx="0" cy="33661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4824028" y="1808820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4824028" y="1916832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3599892" y="238488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599892" y="1376772"/>
            <a:ext cx="2412268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2231741" y="2960948"/>
            <a:ext cx="797206" cy="1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203848" y="1772816"/>
            <a:ext cx="0" cy="346328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2" idx="1"/>
            <a:endCxn id="29" idx="3"/>
          </p:cNvCxnSpPr>
          <p:nvPr/>
        </p:nvCxnSpPr>
        <p:spPr>
          <a:xfrm flipH="1">
            <a:off x="1979712" y="2312876"/>
            <a:ext cx="1008112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231740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599892" y="1700808"/>
            <a:ext cx="155448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31740" y="1628800"/>
            <a:ext cx="0" cy="684076"/>
          </a:xfrm>
          <a:prstGeom prst="line">
            <a:avLst/>
          </a:prstGeom>
          <a:ln w="25400" cap="rnd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395536" y="2060848"/>
            <a:ext cx="576064" cy="504056"/>
          </a:xfrm>
          <a:prstGeom prst="triangl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3"/>
          </p:cNvCxnSpPr>
          <p:nvPr/>
        </p:nvCxnSpPr>
        <p:spPr>
          <a:xfrm flipH="1">
            <a:off x="354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355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95636" y="2132856"/>
            <a:ext cx="68407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2231740" y="2330878"/>
            <a:ext cx="0" cy="630070"/>
          </a:xfrm>
          <a:prstGeom prst="line">
            <a:avLst/>
          </a:prstGeom>
          <a:ln w="25400" cap="rnd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52"/>
          <p:cNvGrpSpPr/>
          <p:nvPr/>
        </p:nvGrpSpPr>
        <p:grpSpPr>
          <a:xfrm>
            <a:off x="2411760" y="1340768"/>
            <a:ext cx="504056" cy="576064"/>
            <a:chOff x="3707904" y="1909976"/>
            <a:chExt cx="504056" cy="576064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3671900" y="1945980"/>
              <a:ext cx="576064" cy="504056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3" name="Group 50"/>
            <p:cNvGrpSpPr/>
            <p:nvPr/>
          </p:nvGrpSpPr>
          <p:grpSpPr>
            <a:xfrm>
              <a:off x="3779912" y="2132856"/>
              <a:ext cx="165901" cy="144016"/>
              <a:chOff x="3145959" y="2348880"/>
              <a:chExt cx="165901" cy="144016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flipH="1">
                <a:off x="3145959" y="2492896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212849" y="2348880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244970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203848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2" name="Straight Connector 61"/>
          <p:cNvCxnSpPr/>
          <p:nvPr/>
        </p:nvCxnSpPr>
        <p:spPr>
          <a:xfrm flipH="1">
            <a:off x="2915816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095836" y="1268760"/>
            <a:ext cx="504056" cy="54006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3383868" y="1808820"/>
            <a:ext cx="0" cy="324036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31540" y="2168860"/>
            <a:ext cx="3600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CA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31640" y="2168860"/>
            <a:ext cx="6120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shaper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131840" y="1418583"/>
            <a:ext cx="432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logic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3275856" y="800708"/>
            <a:ext cx="0" cy="46805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lowchart: Stored Data 100"/>
          <p:cNvSpPr/>
          <p:nvPr/>
        </p:nvSpPr>
        <p:spPr>
          <a:xfrm flipH="1">
            <a:off x="5112060" y="1664804"/>
            <a:ext cx="396044" cy="28803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 flipH="1">
            <a:off x="5508104" y="1844824"/>
            <a:ext cx="504056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112060" y="1664804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or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4860032" y="231287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>
            <a:off x="4860032" y="245689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4860032" y="2960948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>
            <a:off x="4860032" y="281693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2303748" y="662499"/>
            <a:ext cx="10441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latin typeface="+mn-lt"/>
              </a:rPr>
              <a:t>neighbor</a:t>
            </a:r>
            <a:endParaRPr lang="en-US" sz="1600" i="0" dirty="0">
              <a:latin typeface="+mn-lt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987824" y="3501008"/>
            <a:ext cx="612068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3059832" y="3542819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err="1" smtClean="0">
                <a:solidFill>
                  <a:schemeClr val="bg1"/>
                </a:solidFill>
                <a:latin typeface="+mn-lt"/>
              </a:rPr>
              <a:t>addr</a:t>
            </a:r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.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07504" y="1052736"/>
            <a:ext cx="4644516" cy="3060340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/>
          <p:cNvSpPr txBox="1"/>
          <p:nvPr/>
        </p:nvSpPr>
        <p:spPr>
          <a:xfrm>
            <a:off x="179512" y="3830851"/>
            <a:ext cx="12601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channel (</a:t>
            </a:r>
            <a:r>
              <a:rPr lang="en-US" sz="1600" i="0" dirty="0" err="1" smtClean="0">
                <a:latin typeface="+mn-lt"/>
              </a:rPr>
              <a:t>64x</a:t>
            </a:r>
            <a:r>
              <a:rPr lang="en-US" sz="1600" i="0" dirty="0" smtClean="0">
                <a:latin typeface="+mn-lt"/>
              </a:rPr>
              <a:t>) </a:t>
            </a:r>
            <a:endParaRPr lang="en-US" sz="1600" i="0" dirty="0">
              <a:latin typeface="+mn-lt"/>
            </a:endParaRPr>
          </a:p>
        </p:txBody>
      </p:sp>
      <p:grpSp>
        <p:nvGrpSpPr>
          <p:cNvPr id="4" name="Group 154"/>
          <p:cNvGrpSpPr/>
          <p:nvPr/>
        </p:nvGrpSpPr>
        <p:grpSpPr>
          <a:xfrm>
            <a:off x="3455876" y="656692"/>
            <a:ext cx="720080" cy="612068"/>
            <a:chOff x="3780420" y="656692"/>
            <a:chExt cx="720080" cy="612068"/>
          </a:xfrm>
        </p:grpSpPr>
        <p:cxnSp>
          <p:nvCxnSpPr>
            <p:cNvPr id="160" name="Straight Connector 159"/>
            <p:cNvCxnSpPr/>
            <p:nvPr/>
          </p:nvCxnSpPr>
          <p:spPr>
            <a:xfrm>
              <a:off x="3780420" y="836712"/>
              <a:ext cx="0" cy="432048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3816424" y="656692"/>
              <a:ext cx="68407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trigger</a:t>
              </a:r>
              <a:endParaRPr lang="en-US" sz="1600" i="0" dirty="0">
                <a:latin typeface="+mn-lt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07504" y="4293096"/>
            <a:ext cx="24482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fixes</a:t>
            </a:r>
          </a:p>
        </p:txBody>
      </p:sp>
      <p:grpSp>
        <p:nvGrpSpPr>
          <p:cNvPr id="5" name="Group 229"/>
          <p:cNvGrpSpPr/>
          <p:nvPr/>
        </p:nvGrpSpPr>
        <p:grpSpPr>
          <a:xfrm>
            <a:off x="3599384" y="1172361"/>
            <a:ext cx="5436604" cy="1032503"/>
            <a:chOff x="3707396" y="1172361"/>
            <a:chExt cx="5436604" cy="1032503"/>
          </a:xfrm>
        </p:grpSpPr>
        <p:grpSp>
          <p:nvGrpSpPr>
            <p:cNvPr id="6" name="Group 228"/>
            <p:cNvGrpSpPr/>
            <p:nvPr/>
          </p:nvGrpSpPr>
          <p:grpSpPr>
            <a:xfrm>
              <a:off x="3707396" y="1988840"/>
              <a:ext cx="252028" cy="216024"/>
              <a:chOff x="3707396" y="1988840"/>
              <a:chExt cx="252028" cy="216024"/>
            </a:xfrm>
          </p:grpSpPr>
          <p:cxnSp>
            <p:nvCxnSpPr>
              <p:cNvPr id="182" name="Straight Connector 181"/>
              <p:cNvCxnSpPr/>
              <p:nvPr/>
            </p:nvCxnSpPr>
            <p:spPr>
              <a:xfrm flipH="1">
                <a:off x="3707396" y="2204864"/>
                <a:ext cx="1080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3815408" y="1988840"/>
                <a:ext cx="144016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V="1">
                <a:off x="3815408" y="1988840"/>
                <a:ext cx="0" cy="20764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223"/>
            <p:cNvGrpSpPr/>
            <p:nvPr/>
          </p:nvGrpSpPr>
          <p:grpSpPr>
            <a:xfrm>
              <a:off x="3707904" y="1172361"/>
              <a:ext cx="5436096" cy="960495"/>
              <a:chOff x="3707904" y="1172361"/>
              <a:chExt cx="5436096" cy="960495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3959932" y="1844824"/>
                <a:ext cx="756084" cy="28803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221"/>
              <p:cNvGrpSpPr/>
              <p:nvPr/>
            </p:nvGrpSpPr>
            <p:grpSpPr>
              <a:xfrm>
                <a:off x="3707904" y="1172361"/>
                <a:ext cx="5436096" cy="924491"/>
                <a:chOff x="3707904" y="1172361"/>
                <a:chExt cx="5436096" cy="924491"/>
              </a:xfrm>
            </p:grpSpPr>
            <p:cxnSp>
              <p:nvCxnSpPr>
                <p:cNvPr id="113" name="Straight Connector 112"/>
                <p:cNvCxnSpPr/>
                <p:nvPr/>
              </p:nvCxnSpPr>
              <p:spPr>
                <a:xfrm>
                  <a:off x="4463988" y="1376772"/>
                  <a:ext cx="0" cy="468052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" name="TextBox 109"/>
                <p:cNvSpPr txBox="1"/>
                <p:nvPr/>
              </p:nvSpPr>
              <p:spPr>
                <a:xfrm>
                  <a:off x="3959932" y="1881408"/>
                  <a:ext cx="75608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400" i="0" dirty="0" err="1" smtClean="0">
                      <a:solidFill>
                        <a:schemeClr val="bg1"/>
                      </a:solidFill>
                      <a:latin typeface="+mn-lt"/>
                    </a:rPr>
                    <a:t>6b</a:t>
                  </a:r>
                  <a:r>
                    <a:rPr lang="en-US" sz="1400" i="0" dirty="0" smtClean="0">
                      <a:solidFill>
                        <a:schemeClr val="bg1"/>
                      </a:solidFill>
                      <a:latin typeface="+mn-lt"/>
                    </a:rPr>
                    <a:t> ADC</a:t>
                  </a:r>
                  <a:endParaRPr lang="en-US" sz="1400" i="0" dirty="0">
                    <a:solidFill>
                      <a:schemeClr val="bg1"/>
                    </a:solidFill>
                    <a:latin typeface="+mn-lt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6192180" y="1172361"/>
                  <a:ext cx="295182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err="1" smtClean="0">
                      <a:latin typeface="+mn-lt"/>
                    </a:rPr>
                    <a:t>TGC</a:t>
                  </a:r>
                  <a:r>
                    <a:rPr lang="en-US" sz="1600" i="0" dirty="0" smtClean="0">
                      <a:latin typeface="+mn-lt"/>
                    </a:rPr>
                    <a:t> out (</a:t>
                  </a:r>
                  <a:r>
                    <a:rPr lang="en-US" sz="1600" i="0" dirty="0" err="1" smtClean="0">
                      <a:latin typeface="+mn-lt"/>
                    </a:rPr>
                    <a:t>ToT</a:t>
                  </a:r>
                  <a:r>
                    <a:rPr lang="en-US" sz="1600" i="0" dirty="0" smtClean="0">
                      <a:latin typeface="+mn-lt"/>
                    </a:rPr>
                    <a:t>, </a:t>
                  </a:r>
                  <a:r>
                    <a:rPr lang="en-US" sz="1600" i="0" dirty="0" err="1" smtClean="0">
                      <a:latin typeface="+mn-lt"/>
                    </a:rPr>
                    <a:t>TtP</a:t>
                  </a:r>
                  <a:r>
                    <a:rPr lang="en-US" sz="1600" i="0" dirty="0" smtClean="0">
                      <a:latin typeface="+mn-lt"/>
                    </a:rPr>
                    <a:t>,</a:t>
                  </a:r>
                  <a:r>
                    <a:rPr lang="en-US" sz="1600" i="0" dirty="0" smtClean="0">
                      <a:solidFill>
                        <a:srgbClr val="960000"/>
                      </a:solidFill>
                      <a:latin typeface="+mn-lt"/>
                    </a:rPr>
                    <a:t> </a:t>
                  </a:r>
                  <a:r>
                    <a:rPr lang="en-US" sz="1600" i="0" dirty="0" err="1" smtClean="0">
                      <a:latin typeface="+mn-lt"/>
                    </a:rPr>
                    <a:t>PtT</a:t>
                  </a:r>
                  <a:r>
                    <a:rPr lang="en-US" sz="1600" i="0" dirty="0" smtClean="0">
                      <a:latin typeface="+mn-lt"/>
                    </a:rPr>
                    <a:t>, </a:t>
                  </a:r>
                  <a:r>
                    <a:rPr lang="en-US" sz="1600" i="0" dirty="0" err="1" smtClean="0">
                      <a:latin typeface="+mn-lt"/>
                    </a:rPr>
                    <a:t>6bADC</a:t>
                  </a:r>
                  <a:r>
                    <a:rPr lang="en-US" sz="1600" i="0" dirty="0" smtClean="0">
                      <a:latin typeface="+mn-lt"/>
                    </a:rPr>
                    <a:t>) x 64</a:t>
                  </a:r>
                </a:p>
                <a:p>
                  <a:pPr algn="l"/>
                  <a:r>
                    <a:rPr lang="en-US" sz="1600" i="0" dirty="0" err="1" smtClean="0">
                      <a:latin typeface="+mn-lt"/>
                    </a:rPr>
                    <a:t>TGC</a:t>
                  </a:r>
                  <a:r>
                    <a:rPr lang="en-US" sz="1600" i="0" dirty="0" smtClean="0">
                      <a:latin typeface="+mn-lt"/>
                    </a:rPr>
                    <a:t> clock (160 MHz)</a:t>
                  </a:r>
                  <a:endParaRPr lang="en-US" sz="1600" i="0" dirty="0">
                    <a:latin typeface="+mn-lt"/>
                  </a:endParaRPr>
                </a:p>
              </p:txBody>
            </p:sp>
            <p:cxnSp>
              <p:nvCxnSpPr>
                <p:cNvPr id="129" name="Straight Connector 128"/>
                <p:cNvCxnSpPr/>
                <p:nvPr/>
              </p:nvCxnSpPr>
              <p:spPr>
                <a:xfrm flipH="1">
                  <a:off x="3707904" y="1556792"/>
                  <a:ext cx="2376264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31" name="TextBox 230"/>
          <p:cNvSpPr txBox="1"/>
          <p:nvPr/>
        </p:nvSpPr>
        <p:spPr>
          <a:xfrm>
            <a:off x="6084168" y="1160748"/>
            <a:ext cx="201622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err="1" smtClean="0">
                <a:latin typeface="+mn-lt"/>
              </a:rPr>
              <a:t>TGC</a:t>
            </a:r>
            <a:r>
              <a:rPr lang="en-US" sz="1600" i="0" dirty="0" smtClean="0">
                <a:latin typeface="+mn-lt"/>
              </a:rPr>
              <a:t> out (</a:t>
            </a:r>
            <a:r>
              <a:rPr lang="en-US" sz="1600" i="0" dirty="0" err="1" smtClean="0">
                <a:latin typeface="+mn-lt"/>
              </a:rPr>
              <a:t>ToT</a:t>
            </a:r>
            <a:r>
              <a:rPr lang="en-US" sz="1600" i="0" dirty="0" smtClean="0">
                <a:latin typeface="+mn-lt"/>
              </a:rPr>
              <a:t>, </a:t>
            </a:r>
            <a:r>
              <a:rPr lang="en-US" sz="1600" i="0" dirty="0" err="1" smtClean="0">
                <a:latin typeface="+mn-lt"/>
              </a:rPr>
              <a:t>TtP</a:t>
            </a:r>
            <a:r>
              <a:rPr lang="en-US" sz="1600" i="0" dirty="0" smtClean="0">
                <a:latin typeface="+mn-lt"/>
              </a:rPr>
              <a:t>) x 16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084168" y="1670611"/>
            <a:ext cx="26642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ART (flag, parallel address)</a:t>
            </a:r>
            <a:endParaRPr lang="en-US" sz="1600" i="0" dirty="0">
              <a:latin typeface="+mn-lt"/>
            </a:endParaRPr>
          </a:p>
        </p:txBody>
      </p:sp>
      <p:grpSp>
        <p:nvGrpSpPr>
          <p:cNvPr id="15" name="Group 248"/>
          <p:cNvGrpSpPr/>
          <p:nvPr/>
        </p:nvGrpSpPr>
        <p:grpSpPr>
          <a:xfrm>
            <a:off x="2987824" y="2780928"/>
            <a:ext cx="612068" cy="360040"/>
            <a:chOff x="2987824" y="2780928"/>
            <a:chExt cx="612068" cy="360040"/>
          </a:xfrm>
        </p:grpSpPr>
        <p:sp>
          <p:nvSpPr>
            <p:cNvPr id="104" name="Rectangle 103"/>
            <p:cNvSpPr/>
            <p:nvPr/>
          </p:nvSpPr>
          <p:spPr>
            <a:xfrm>
              <a:off x="2987824" y="2780928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059832" y="2816932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time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16" name="Group 249"/>
          <p:cNvGrpSpPr/>
          <p:nvPr/>
        </p:nvGrpSpPr>
        <p:grpSpPr>
          <a:xfrm>
            <a:off x="2987824" y="2132856"/>
            <a:ext cx="612068" cy="360040"/>
            <a:chOff x="2987824" y="2132856"/>
            <a:chExt cx="612068" cy="360040"/>
          </a:xfrm>
        </p:grpSpPr>
        <p:sp>
          <p:nvSpPr>
            <p:cNvPr id="102" name="Rectangle 101"/>
            <p:cNvSpPr/>
            <p:nvPr/>
          </p:nvSpPr>
          <p:spPr>
            <a:xfrm>
              <a:off x="2987824" y="2132856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59832" y="2168860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peak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52" name="TextBox 251"/>
          <p:cNvSpPr txBox="1"/>
          <p:nvPr/>
        </p:nvSpPr>
        <p:spPr>
          <a:xfrm>
            <a:off x="107503" y="4597387"/>
            <a:ext cx="419467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additional gain settings (TGC, MM) 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107504" y="4905164"/>
            <a:ext cx="19442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external trigger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107504" y="5209455"/>
            <a:ext cx="79568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i="0" u="sng" dirty="0" smtClean="0">
                <a:solidFill>
                  <a:srgbClr val="FFFF00"/>
                </a:solidFill>
                <a:latin typeface="+mn-lt"/>
              </a:rPr>
              <a:t>TGC: 64 outputs, 6-bit ADC 25ns serialized with dedicated clock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7164288" y="6057292"/>
            <a:ext cx="1872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0" dirty="0" smtClean="0">
                <a:latin typeface="+mn-lt"/>
              </a:rPr>
              <a:t>Note: </a:t>
            </a:r>
            <a:r>
              <a:rPr lang="en-US" sz="1200" i="0" dirty="0" err="1" smtClean="0">
                <a:latin typeface="+mn-lt"/>
              </a:rPr>
              <a:t>VMM2</a:t>
            </a:r>
            <a:r>
              <a:rPr lang="en-US" sz="1200" i="0" dirty="0" smtClean="0">
                <a:latin typeface="+mn-lt"/>
              </a:rPr>
              <a:t> will maintain all the functionalities of </a:t>
            </a:r>
            <a:r>
              <a:rPr lang="en-US" sz="1200" i="0" dirty="0" err="1" smtClean="0">
                <a:latin typeface="+mn-lt"/>
              </a:rPr>
              <a:t>VMM1</a:t>
            </a:r>
            <a:endParaRPr lang="en-US" sz="1200" i="0" dirty="0" smtClean="0">
              <a:latin typeface="+mn-lt"/>
            </a:endParaRPr>
          </a:p>
        </p:txBody>
      </p:sp>
      <p:sp>
        <p:nvSpPr>
          <p:cNvPr id="108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Architecture of VMM2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12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  <p:grpSp>
        <p:nvGrpSpPr>
          <p:cNvPr id="13" name="Group 246"/>
          <p:cNvGrpSpPr/>
          <p:nvPr/>
        </p:nvGrpSpPr>
        <p:grpSpPr>
          <a:xfrm>
            <a:off x="5183560" y="2222866"/>
            <a:ext cx="2016732" cy="2430270"/>
            <a:chOff x="5291572" y="2222866"/>
            <a:chExt cx="2016732" cy="2430270"/>
          </a:xfrm>
        </p:grpSpPr>
        <p:cxnSp>
          <p:nvCxnSpPr>
            <p:cNvPr id="167" name="Straight Connector 166"/>
            <p:cNvCxnSpPr/>
            <p:nvPr/>
          </p:nvCxnSpPr>
          <p:spPr>
            <a:xfrm>
              <a:off x="5652120" y="3969060"/>
              <a:ext cx="0" cy="330787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161"/>
            <p:cNvSpPr/>
            <p:nvPr/>
          </p:nvSpPr>
          <p:spPr>
            <a:xfrm>
              <a:off x="5328084" y="4329100"/>
              <a:ext cx="504056" cy="32403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364088" y="4365104"/>
              <a:ext cx="43204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logic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  <p:grpSp>
          <p:nvGrpSpPr>
            <p:cNvPr id="14" name="Group 146"/>
            <p:cNvGrpSpPr/>
            <p:nvPr/>
          </p:nvGrpSpPr>
          <p:grpSpPr>
            <a:xfrm>
              <a:off x="5291572" y="2222866"/>
              <a:ext cx="540060" cy="1782198"/>
              <a:chOff x="5112060" y="1916832"/>
              <a:chExt cx="540060" cy="1782198"/>
            </a:xfrm>
          </p:grpSpPr>
          <p:sp>
            <p:nvSpPr>
              <p:cNvPr id="122" name="Trapezoid 121"/>
              <p:cNvSpPr/>
              <p:nvPr/>
            </p:nvSpPr>
            <p:spPr>
              <a:xfrm rot="5400000">
                <a:off x="5166066" y="2348880"/>
                <a:ext cx="432048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>
                <a:off x="5472100" y="2186862"/>
                <a:ext cx="0" cy="330787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rapezoid 104"/>
              <p:cNvSpPr/>
              <p:nvPr/>
            </p:nvSpPr>
            <p:spPr>
              <a:xfrm rot="5400000">
                <a:off x="5175067" y="1853825"/>
                <a:ext cx="414046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112060" y="1970838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3" name="Trapezoid 122"/>
              <p:cNvSpPr/>
              <p:nvPr/>
            </p:nvSpPr>
            <p:spPr>
              <a:xfrm rot="5400000">
                <a:off x="5184068" y="3230978"/>
                <a:ext cx="396044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112060" y="3380801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112060" y="2474894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>
                <a:off x="5472608" y="2762926"/>
                <a:ext cx="0" cy="612068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5" name="Straight Connector 234"/>
            <p:cNvCxnSpPr/>
            <p:nvPr/>
          </p:nvCxnSpPr>
          <p:spPr>
            <a:xfrm flipH="1">
              <a:off x="5832140" y="2420888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6192180" y="2276872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</a:t>
              </a:r>
              <a:r>
                <a:rPr lang="en-US" sz="1600" i="0" dirty="0" err="1" smtClean="0">
                  <a:latin typeface="+mn-lt"/>
                </a:rPr>
                <a:t>ampl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38" name="Straight Connector 237"/>
            <p:cNvCxnSpPr/>
            <p:nvPr/>
          </p:nvCxnSpPr>
          <p:spPr>
            <a:xfrm flipH="1">
              <a:off x="5832140" y="29249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TextBox 238"/>
            <p:cNvSpPr txBox="1"/>
            <p:nvPr/>
          </p:nvSpPr>
          <p:spPr>
            <a:xfrm>
              <a:off x="6192180" y="27809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time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0" name="Straight Connector 239"/>
            <p:cNvCxnSpPr/>
            <p:nvPr/>
          </p:nvCxnSpPr>
          <p:spPr>
            <a:xfrm flipH="1">
              <a:off x="5832140" y="38250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TextBox 240"/>
            <p:cNvSpPr txBox="1"/>
            <p:nvPr/>
          </p:nvSpPr>
          <p:spPr>
            <a:xfrm>
              <a:off x="6192180" y="36810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parallel </a:t>
              </a:r>
              <a:r>
                <a:rPr lang="en-US" sz="1600" i="0" dirty="0" err="1" smtClean="0">
                  <a:latin typeface="+mn-lt"/>
                </a:rPr>
                <a:t>addr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flipH="1">
              <a:off x="5832140" y="4437112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6192180" y="4293096"/>
              <a:ext cx="10441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err="1" smtClean="0">
                  <a:latin typeface="+mn-lt"/>
                </a:rPr>
                <a:t>mux</a:t>
              </a:r>
              <a:r>
                <a:rPr lang="en-US" sz="1600" i="0" dirty="0" smtClean="0">
                  <a:latin typeface="+mn-lt"/>
                </a:rPr>
                <a:t> clock</a:t>
              </a:r>
              <a:endParaRPr lang="en-US" sz="1600" i="0" dirty="0">
                <a:latin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/>
      <p:bldP spid="252" grpId="0"/>
      <p:bldP spid="253" grpId="0"/>
      <p:bldP spid="2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pSp>
        <p:nvGrpSpPr>
          <p:cNvPr id="2" name="Group 545"/>
          <p:cNvGrpSpPr/>
          <p:nvPr/>
        </p:nvGrpSpPr>
        <p:grpSpPr>
          <a:xfrm>
            <a:off x="616285" y="1177823"/>
            <a:ext cx="8295480" cy="614480"/>
            <a:chOff x="616285" y="202980"/>
            <a:chExt cx="8295480" cy="614480"/>
          </a:xfrm>
        </p:grpSpPr>
        <p:cxnSp>
          <p:nvCxnSpPr>
            <p:cNvPr id="307" name="Straight Connector 306"/>
            <p:cNvCxnSpPr/>
            <p:nvPr/>
          </p:nvCxnSpPr>
          <p:spPr>
            <a:xfrm>
              <a:off x="616285" y="471815"/>
              <a:ext cx="0" cy="3456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Arrow Connector 307"/>
            <p:cNvCxnSpPr/>
            <p:nvPr/>
          </p:nvCxnSpPr>
          <p:spPr>
            <a:xfrm>
              <a:off x="616285" y="663840"/>
              <a:ext cx="829548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84671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107714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130757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1538005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3" name="TextBox 312"/>
            <p:cNvSpPr txBox="1"/>
            <p:nvPr/>
          </p:nvSpPr>
          <p:spPr>
            <a:xfrm>
              <a:off x="1229963" y="217698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25ns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314" name="Straight Connector 313"/>
            <p:cNvCxnSpPr/>
            <p:nvPr/>
          </p:nvCxnSpPr>
          <p:spPr>
            <a:xfrm>
              <a:off x="176843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199886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222929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2459725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8" name="TextBox 317"/>
            <p:cNvSpPr txBox="1"/>
            <p:nvPr/>
          </p:nvSpPr>
          <p:spPr>
            <a:xfrm>
              <a:off x="2151683" y="202980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50ns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319" name="Straight Connector 318"/>
            <p:cNvCxnSpPr/>
            <p:nvPr/>
          </p:nvCxnSpPr>
          <p:spPr>
            <a:xfrm>
              <a:off x="271273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/>
          </p:nvCxnSpPr>
          <p:spPr>
            <a:xfrm>
              <a:off x="294316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/>
          </p:nvCxnSpPr>
          <p:spPr>
            <a:xfrm>
              <a:off x="317359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3404029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3" name="TextBox 322"/>
            <p:cNvSpPr txBox="1"/>
            <p:nvPr/>
          </p:nvSpPr>
          <p:spPr>
            <a:xfrm>
              <a:off x="3095987" y="217698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75ns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324" name="Straight Connector 323"/>
            <p:cNvCxnSpPr/>
            <p:nvPr/>
          </p:nvCxnSpPr>
          <p:spPr>
            <a:xfrm>
              <a:off x="363445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386488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409531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/>
          </p:nvCxnSpPr>
          <p:spPr>
            <a:xfrm>
              <a:off x="4325749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TextBox 327"/>
            <p:cNvSpPr txBox="1"/>
            <p:nvPr/>
          </p:nvSpPr>
          <p:spPr>
            <a:xfrm>
              <a:off x="4017708" y="20298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100ns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329" name="Straight Connector 328"/>
            <p:cNvCxnSpPr/>
            <p:nvPr/>
          </p:nvCxnSpPr>
          <p:spPr>
            <a:xfrm>
              <a:off x="455617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>
              <a:off x="478660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>
              <a:off x="5017039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>
              <a:off x="5247469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extBox 332"/>
            <p:cNvSpPr txBox="1"/>
            <p:nvPr/>
          </p:nvSpPr>
          <p:spPr>
            <a:xfrm>
              <a:off x="4939428" y="217698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125ns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334" name="Straight Connector 333"/>
            <p:cNvCxnSpPr/>
            <p:nvPr/>
          </p:nvCxnSpPr>
          <p:spPr>
            <a:xfrm>
              <a:off x="547789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>
              <a:off x="570832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>
              <a:off x="5938759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>
              <a:off x="6169189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TextBox 337"/>
            <p:cNvSpPr txBox="1"/>
            <p:nvPr/>
          </p:nvSpPr>
          <p:spPr>
            <a:xfrm>
              <a:off x="5861148" y="20298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150ns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339" name="Straight Connector 338"/>
            <p:cNvCxnSpPr/>
            <p:nvPr/>
          </p:nvCxnSpPr>
          <p:spPr>
            <a:xfrm>
              <a:off x="637703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>
              <a:off x="660746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/>
          </p:nvCxnSpPr>
          <p:spPr>
            <a:xfrm>
              <a:off x="6837895" y="587030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/>
          </p:nvCxnSpPr>
          <p:spPr>
            <a:xfrm>
              <a:off x="7068325" y="548625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TextBox 342"/>
            <p:cNvSpPr txBox="1"/>
            <p:nvPr/>
          </p:nvSpPr>
          <p:spPr>
            <a:xfrm>
              <a:off x="6760284" y="217698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175ns</a:t>
              </a:r>
              <a:endParaRPr lang="en-US" sz="1800" b="0" i="0" dirty="0">
                <a:latin typeface="+mn-lt"/>
              </a:endParaRPr>
            </a:p>
          </p:txBody>
        </p:sp>
        <p:cxnSp>
          <p:nvCxnSpPr>
            <p:cNvPr id="344" name="Straight Connector 343"/>
            <p:cNvCxnSpPr/>
            <p:nvPr/>
          </p:nvCxnSpPr>
          <p:spPr>
            <a:xfrm>
              <a:off x="729875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/>
          </p:nvCxnSpPr>
          <p:spPr>
            <a:xfrm>
              <a:off x="752918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/>
          </p:nvCxnSpPr>
          <p:spPr>
            <a:xfrm>
              <a:off x="7759615" y="572312"/>
              <a:ext cx="0" cy="1152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/>
          </p:nvCxnSpPr>
          <p:spPr>
            <a:xfrm>
              <a:off x="7990045" y="533907"/>
              <a:ext cx="0" cy="153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" name="TextBox 347"/>
            <p:cNvSpPr txBox="1"/>
            <p:nvPr/>
          </p:nvSpPr>
          <p:spPr>
            <a:xfrm>
              <a:off x="7682004" y="20298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0" i="0" dirty="0" smtClean="0">
                  <a:latin typeface="+mn-lt"/>
                </a:rPr>
                <a:t>200ns</a:t>
              </a:r>
              <a:endParaRPr lang="en-US" sz="1800" b="0" i="0" dirty="0">
                <a:latin typeface="+mn-lt"/>
              </a:endParaRPr>
            </a:p>
          </p:txBody>
        </p:sp>
      </p:grpSp>
      <p:grpSp>
        <p:nvGrpSpPr>
          <p:cNvPr id="3" name="Group 256"/>
          <p:cNvGrpSpPr/>
          <p:nvPr/>
        </p:nvGrpSpPr>
        <p:grpSpPr>
          <a:xfrm>
            <a:off x="501070" y="3827768"/>
            <a:ext cx="8527130" cy="115215"/>
            <a:chOff x="501070" y="932675"/>
            <a:chExt cx="8527130" cy="115215"/>
          </a:xfrm>
        </p:grpSpPr>
        <p:grpSp>
          <p:nvGrpSpPr>
            <p:cNvPr id="4" name="Group 13"/>
            <p:cNvGrpSpPr/>
            <p:nvPr/>
          </p:nvGrpSpPr>
          <p:grpSpPr>
            <a:xfrm>
              <a:off x="501070" y="932675"/>
              <a:ext cx="231650" cy="115215"/>
              <a:chOff x="923525" y="1508750"/>
              <a:chExt cx="231650" cy="115215"/>
            </a:xfrm>
          </p:grpSpPr>
          <p:cxnSp>
            <p:nvCxnSpPr>
              <p:cNvPr id="531" name="Straight Connector 1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Straight Connector 1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Straight Connector 1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Straight Connector 1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18"/>
            <p:cNvGrpSpPr/>
            <p:nvPr/>
          </p:nvGrpSpPr>
          <p:grpSpPr>
            <a:xfrm>
              <a:off x="731500" y="932675"/>
              <a:ext cx="231650" cy="115215"/>
              <a:chOff x="923525" y="1508750"/>
              <a:chExt cx="231650" cy="115215"/>
            </a:xfrm>
          </p:grpSpPr>
          <p:cxnSp>
            <p:nvCxnSpPr>
              <p:cNvPr id="527" name="Straight Connector 19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8" name="Straight Connector 20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9" name="Straight Connector 21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Straight Connector 22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23"/>
            <p:cNvGrpSpPr/>
            <p:nvPr/>
          </p:nvGrpSpPr>
          <p:grpSpPr>
            <a:xfrm>
              <a:off x="961930" y="932675"/>
              <a:ext cx="231650" cy="115215"/>
              <a:chOff x="923525" y="1508750"/>
              <a:chExt cx="231650" cy="115215"/>
            </a:xfrm>
          </p:grpSpPr>
          <p:cxnSp>
            <p:nvCxnSpPr>
              <p:cNvPr id="523" name="Straight Connector 2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Straight Connector 2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Straight Connector 2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6" name="Straight Connector 2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28"/>
            <p:cNvGrpSpPr/>
            <p:nvPr/>
          </p:nvGrpSpPr>
          <p:grpSpPr>
            <a:xfrm>
              <a:off x="1192360" y="932675"/>
              <a:ext cx="231650" cy="115215"/>
              <a:chOff x="923525" y="1508750"/>
              <a:chExt cx="231650" cy="115215"/>
            </a:xfrm>
          </p:grpSpPr>
          <p:cxnSp>
            <p:nvCxnSpPr>
              <p:cNvPr id="519" name="Straight Connector 29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Straight Connector 30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Straight Connector 31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Straight Connector 32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33"/>
            <p:cNvGrpSpPr/>
            <p:nvPr/>
          </p:nvGrpSpPr>
          <p:grpSpPr>
            <a:xfrm>
              <a:off x="1422790" y="932675"/>
              <a:ext cx="231650" cy="115215"/>
              <a:chOff x="923525" y="1508750"/>
              <a:chExt cx="231650" cy="115215"/>
            </a:xfrm>
          </p:grpSpPr>
          <p:cxnSp>
            <p:nvCxnSpPr>
              <p:cNvPr id="515" name="Straight Connector 3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Straight Connector 3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Straight Connector 3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Straight Connector 3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38"/>
            <p:cNvGrpSpPr/>
            <p:nvPr/>
          </p:nvGrpSpPr>
          <p:grpSpPr>
            <a:xfrm>
              <a:off x="1653220" y="932675"/>
              <a:ext cx="231650" cy="115215"/>
              <a:chOff x="923525" y="1508750"/>
              <a:chExt cx="231650" cy="115215"/>
            </a:xfrm>
          </p:grpSpPr>
          <p:cxnSp>
            <p:nvCxnSpPr>
              <p:cNvPr id="511" name="Straight Connector 51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Straight Connector 51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Straight Connector 51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Straight Connector 51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43"/>
            <p:cNvGrpSpPr/>
            <p:nvPr/>
          </p:nvGrpSpPr>
          <p:grpSpPr>
            <a:xfrm>
              <a:off x="1883650" y="932675"/>
              <a:ext cx="231650" cy="115215"/>
              <a:chOff x="923525" y="1508750"/>
              <a:chExt cx="231650" cy="115215"/>
            </a:xfrm>
          </p:grpSpPr>
          <p:cxnSp>
            <p:nvCxnSpPr>
              <p:cNvPr id="507" name="Straight Connector 50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Straight Connector 50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Straight Connector 50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Straight Connector 50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48"/>
            <p:cNvGrpSpPr/>
            <p:nvPr/>
          </p:nvGrpSpPr>
          <p:grpSpPr>
            <a:xfrm>
              <a:off x="2114080" y="932675"/>
              <a:ext cx="231650" cy="115215"/>
              <a:chOff x="923525" y="1508750"/>
              <a:chExt cx="231650" cy="115215"/>
            </a:xfrm>
          </p:grpSpPr>
          <p:cxnSp>
            <p:nvCxnSpPr>
              <p:cNvPr id="503" name="Straight Connector 50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Straight Connector 50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5" name="Straight Connector 50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53"/>
            <p:cNvGrpSpPr/>
            <p:nvPr/>
          </p:nvGrpSpPr>
          <p:grpSpPr>
            <a:xfrm>
              <a:off x="2344510" y="932675"/>
              <a:ext cx="231650" cy="115215"/>
              <a:chOff x="923525" y="1508750"/>
              <a:chExt cx="231650" cy="115215"/>
            </a:xfrm>
          </p:grpSpPr>
          <p:cxnSp>
            <p:nvCxnSpPr>
              <p:cNvPr id="499" name="Straight Connector 49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Straight Connector 49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1" name="Straight Connector 50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Straight Connector 50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58"/>
            <p:cNvGrpSpPr/>
            <p:nvPr/>
          </p:nvGrpSpPr>
          <p:grpSpPr>
            <a:xfrm>
              <a:off x="2574940" y="932675"/>
              <a:ext cx="231650" cy="115215"/>
              <a:chOff x="923525" y="1508750"/>
              <a:chExt cx="231650" cy="115215"/>
            </a:xfrm>
          </p:grpSpPr>
          <p:cxnSp>
            <p:nvCxnSpPr>
              <p:cNvPr id="495" name="Straight Connector 49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Straight Connector 49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Straight Connector 49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8" name="Straight Connector 49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63"/>
            <p:cNvGrpSpPr/>
            <p:nvPr/>
          </p:nvGrpSpPr>
          <p:grpSpPr>
            <a:xfrm>
              <a:off x="2805370" y="932675"/>
              <a:ext cx="231650" cy="115215"/>
              <a:chOff x="923525" y="1508750"/>
              <a:chExt cx="231650" cy="115215"/>
            </a:xfrm>
          </p:grpSpPr>
          <p:cxnSp>
            <p:nvCxnSpPr>
              <p:cNvPr id="491" name="Straight Connector 49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Straight Connector 49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68"/>
            <p:cNvGrpSpPr/>
            <p:nvPr/>
          </p:nvGrpSpPr>
          <p:grpSpPr>
            <a:xfrm>
              <a:off x="3035800" y="932675"/>
              <a:ext cx="231650" cy="115215"/>
              <a:chOff x="923525" y="1508750"/>
              <a:chExt cx="231650" cy="115215"/>
            </a:xfrm>
          </p:grpSpPr>
          <p:cxnSp>
            <p:nvCxnSpPr>
              <p:cNvPr id="487" name="Straight Connector 48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73"/>
            <p:cNvGrpSpPr/>
            <p:nvPr/>
          </p:nvGrpSpPr>
          <p:grpSpPr>
            <a:xfrm>
              <a:off x="3266230" y="932675"/>
              <a:ext cx="231650" cy="115215"/>
              <a:chOff x="923525" y="1508750"/>
              <a:chExt cx="231650" cy="115215"/>
            </a:xfrm>
          </p:grpSpPr>
          <p:cxnSp>
            <p:nvCxnSpPr>
              <p:cNvPr id="483" name="Straight Connector 48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Straight Connector 48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Straight Connector 48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Straight Connector 48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78"/>
            <p:cNvGrpSpPr/>
            <p:nvPr/>
          </p:nvGrpSpPr>
          <p:grpSpPr>
            <a:xfrm>
              <a:off x="3496660" y="932675"/>
              <a:ext cx="231650" cy="115215"/>
              <a:chOff x="923525" y="1508750"/>
              <a:chExt cx="231650" cy="115215"/>
            </a:xfrm>
          </p:grpSpPr>
          <p:cxnSp>
            <p:nvCxnSpPr>
              <p:cNvPr id="479" name="Straight Connector 47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83"/>
            <p:cNvGrpSpPr/>
            <p:nvPr/>
          </p:nvGrpSpPr>
          <p:grpSpPr>
            <a:xfrm>
              <a:off x="3727090" y="932675"/>
              <a:ext cx="231650" cy="115215"/>
              <a:chOff x="923525" y="1508750"/>
              <a:chExt cx="231650" cy="115215"/>
            </a:xfrm>
          </p:grpSpPr>
          <p:cxnSp>
            <p:nvCxnSpPr>
              <p:cNvPr id="475" name="Straight Connector 47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Straight Connector 47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7" name="Straight Connector 47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Straight Connector 47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88"/>
            <p:cNvGrpSpPr/>
            <p:nvPr/>
          </p:nvGrpSpPr>
          <p:grpSpPr>
            <a:xfrm>
              <a:off x="3957520" y="932675"/>
              <a:ext cx="231650" cy="115215"/>
              <a:chOff x="923525" y="1508750"/>
              <a:chExt cx="231650" cy="115215"/>
            </a:xfrm>
          </p:grpSpPr>
          <p:cxnSp>
            <p:nvCxnSpPr>
              <p:cNvPr id="471" name="Straight Connector 47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Straight Connector 47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93"/>
            <p:cNvGrpSpPr/>
            <p:nvPr/>
          </p:nvGrpSpPr>
          <p:grpSpPr>
            <a:xfrm>
              <a:off x="4187950" y="932675"/>
              <a:ext cx="231650" cy="115215"/>
              <a:chOff x="923525" y="1508750"/>
              <a:chExt cx="231650" cy="115215"/>
            </a:xfrm>
          </p:grpSpPr>
          <p:cxnSp>
            <p:nvCxnSpPr>
              <p:cNvPr id="467" name="Straight Connector 46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8" name="Straight Connector 46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98"/>
            <p:cNvGrpSpPr/>
            <p:nvPr/>
          </p:nvGrpSpPr>
          <p:grpSpPr>
            <a:xfrm>
              <a:off x="4418380" y="932675"/>
              <a:ext cx="231650" cy="115215"/>
              <a:chOff x="923525" y="1508750"/>
              <a:chExt cx="231650" cy="115215"/>
            </a:xfrm>
          </p:grpSpPr>
          <p:cxnSp>
            <p:nvCxnSpPr>
              <p:cNvPr id="463" name="Straight Connector 46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Straight Connector 46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5" name="Straight Connector 46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6" name="Straight Connector 46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103"/>
            <p:cNvGrpSpPr/>
            <p:nvPr/>
          </p:nvGrpSpPr>
          <p:grpSpPr>
            <a:xfrm>
              <a:off x="4648810" y="932675"/>
              <a:ext cx="231650" cy="115215"/>
              <a:chOff x="923525" y="1508750"/>
              <a:chExt cx="231650" cy="115215"/>
            </a:xfrm>
          </p:grpSpPr>
          <p:cxnSp>
            <p:nvCxnSpPr>
              <p:cNvPr id="459" name="Straight Connector 45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Straight Connector 46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108"/>
            <p:cNvGrpSpPr/>
            <p:nvPr/>
          </p:nvGrpSpPr>
          <p:grpSpPr>
            <a:xfrm>
              <a:off x="4879240" y="932675"/>
              <a:ext cx="231650" cy="115215"/>
              <a:chOff x="923525" y="1508750"/>
              <a:chExt cx="231650" cy="115215"/>
            </a:xfrm>
          </p:grpSpPr>
          <p:cxnSp>
            <p:nvCxnSpPr>
              <p:cNvPr id="455" name="Straight Connector 45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Straight Connector 45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Straight Connector 45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113"/>
            <p:cNvGrpSpPr/>
            <p:nvPr/>
          </p:nvGrpSpPr>
          <p:grpSpPr>
            <a:xfrm>
              <a:off x="5109670" y="932675"/>
              <a:ext cx="231650" cy="115215"/>
              <a:chOff x="923525" y="1508750"/>
              <a:chExt cx="231650" cy="115215"/>
            </a:xfrm>
          </p:grpSpPr>
          <p:cxnSp>
            <p:nvCxnSpPr>
              <p:cNvPr id="451" name="Straight Connector 45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Straight Connector 45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Straight Connector 45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118"/>
            <p:cNvGrpSpPr/>
            <p:nvPr/>
          </p:nvGrpSpPr>
          <p:grpSpPr>
            <a:xfrm>
              <a:off x="5340100" y="932675"/>
              <a:ext cx="231650" cy="115215"/>
              <a:chOff x="923525" y="1508750"/>
              <a:chExt cx="231650" cy="115215"/>
            </a:xfrm>
          </p:grpSpPr>
          <p:cxnSp>
            <p:nvCxnSpPr>
              <p:cNvPr id="447" name="Straight Connector 44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Straight Connector 44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Straight Connector 44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123"/>
            <p:cNvGrpSpPr/>
            <p:nvPr/>
          </p:nvGrpSpPr>
          <p:grpSpPr>
            <a:xfrm>
              <a:off x="5570530" y="932675"/>
              <a:ext cx="231650" cy="115215"/>
              <a:chOff x="923525" y="1508750"/>
              <a:chExt cx="231650" cy="115215"/>
            </a:xfrm>
          </p:grpSpPr>
          <p:cxnSp>
            <p:nvCxnSpPr>
              <p:cNvPr id="443" name="Straight Connector 44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Straight Connector 44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128"/>
            <p:cNvGrpSpPr/>
            <p:nvPr/>
          </p:nvGrpSpPr>
          <p:grpSpPr>
            <a:xfrm>
              <a:off x="5800960" y="932675"/>
              <a:ext cx="231650" cy="115215"/>
              <a:chOff x="923525" y="1508750"/>
              <a:chExt cx="231650" cy="115215"/>
            </a:xfrm>
          </p:grpSpPr>
          <p:cxnSp>
            <p:nvCxnSpPr>
              <p:cNvPr id="439" name="Straight Connector 43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Straight Connector 44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133"/>
            <p:cNvGrpSpPr/>
            <p:nvPr/>
          </p:nvGrpSpPr>
          <p:grpSpPr>
            <a:xfrm>
              <a:off x="6031390" y="932675"/>
              <a:ext cx="231650" cy="115215"/>
              <a:chOff x="923525" y="1508750"/>
              <a:chExt cx="231650" cy="115215"/>
            </a:xfrm>
          </p:grpSpPr>
          <p:cxnSp>
            <p:nvCxnSpPr>
              <p:cNvPr id="435" name="Straight Connector 43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Connector 43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Connector 43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Connector 43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138"/>
            <p:cNvGrpSpPr/>
            <p:nvPr/>
          </p:nvGrpSpPr>
          <p:grpSpPr>
            <a:xfrm>
              <a:off x="6261820" y="932675"/>
              <a:ext cx="231650" cy="115215"/>
              <a:chOff x="923525" y="1508750"/>
              <a:chExt cx="231650" cy="115215"/>
            </a:xfrm>
          </p:grpSpPr>
          <p:cxnSp>
            <p:nvCxnSpPr>
              <p:cNvPr id="431" name="Straight Connector 43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Connector 43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143"/>
            <p:cNvGrpSpPr/>
            <p:nvPr/>
          </p:nvGrpSpPr>
          <p:grpSpPr>
            <a:xfrm>
              <a:off x="6492250" y="932675"/>
              <a:ext cx="231650" cy="115215"/>
              <a:chOff x="923525" y="1508750"/>
              <a:chExt cx="231650" cy="115215"/>
            </a:xfrm>
          </p:grpSpPr>
          <p:cxnSp>
            <p:nvCxnSpPr>
              <p:cNvPr id="427" name="Straight Connector 42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Connector 42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Connector 42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Connector 42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148"/>
            <p:cNvGrpSpPr/>
            <p:nvPr/>
          </p:nvGrpSpPr>
          <p:grpSpPr>
            <a:xfrm>
              <a:off x="6722680" y="932675"/>
              <a:ext cx="231650" cy="115215"/>
              <a:chOff x="923525" y="1508750"/>
              <a:chExt cx="231650" cy="115215"/>
            </a:xfrm>
          </p:grpSpPr>
          <p:cxnSp>
            <p:nvCxnSpPr>
              <p:cNvPr id="423" name="Straight Connector 42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Connector 42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Connector 42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153"/>
            <p:cNvGrpSpPr/>
            <p:nvPr/>
          </p:nvGrpSpPr>
          <p:grpSpPr>
            <a:xfrm>
              <a:off x="6953110" y="932675"/>
              <a:ext cx="231650" cy="115215"/>
              <a:chOff x="923525" y="1508750"/>
              <a:chExt cx="231650" cy="115215"/>
            </a:xfrm>
          </p:grpSpPr>
          <p:cxnSp>
            <p:nvCxnSpPr>
              <p:cNvPr id="419" name="Straight Connector 41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Connector 42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Group 158"/>
            <p:cNvGrpSpPr/>
            <p:nvPr/>
          </p:nvGrpSpPr>
          <p:grpSpPr>
            <a:xfrm>
              <a:off x="7183540" y="932675"/>
              <a:ext cx="231650" cy="115215"/>
              <a:chOff x="923525" y="1508750"/>
              <a:chExt cx="231650" cy="115215"/>
            </a:xfrm>
          </p:grpSpPr>
          <p:cxnSp>
            <p:nvCxnSpPr>
              <p:cNvPr id="415" name="Straight Connector 41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Straight Connector 41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Connector 41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163"/>
            <p:cNvGrpSpPr/>
            <p:nvPr/>
          </p:nvGrpSpPr>
          <p:grpSpPr>
            <a:xfrm>
              <a:off x="7413970" y="932675"/>
              <a:ext cx="231650" cy="115215"/>
              <a:chOff x="923525" y="1508750"/>
              <a:chExt cx="231650" cy="115215"/>
            </a:xfrm>
          </p:grpSpPr>
          <p:cxnSp>
            <p:nvCxnSpPr>
              <p:cNvPr id="411" name="Straight Connector 41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168"/>
            <p:cNvGrpSpPr/>
            <p:nvPr/>
          </p:nvGrpSpPr>
          <p:grpSpPr>
            <a:xfrm>
              <a:off x="7644400" y="932675"/>
              <a:ext cx="231650" cy="115215"/>
              <a:chOff x="923525" y="1508750"/>
              <a:chExt cx="231650" cy="115215"/>
            </a:xfrm>
          </p:grpSpPr>
          <p:cxnSp>
            <p:nvCxnSpPr>
              <p:cNvPr id="407" name="Straight Connector 40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Straight Connector 40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Straight Connector 40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Connector 40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73"/>
            <p:cNvGrpSpPr/>
            <p:nvPr/>
          </p:nvGrpSpPr>
          <p:grpSpPr>
            <a:xfrm>
              <a:off x="7874830" y="932675"/>
              <a:ext cx="231650" cy="115215"/>
              <a:chOff x="923525" y="1508750"/>
              <a:chExt cx="231650" cy="115215"/>
            </a:xfrm>
          </p:grpSpPr>
          <p:cxnSp>
            <p:nvCxnSpPr>
              <p:cNvPr id="403" name="Straight Connector 402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Straight Connector 405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 178"/>
            <p:cNvGrpSpPr/>
            <p:nvPr/>
          </p:nvGrpSpPr>
          <p:grpSpPr>
            <a:xfrm>
              <a:off x="8105260" y="932675"/>
              <a:ext cx="231650" cy="115215"/>
              <a:chOff x="923525" y="1508750"/>
              <a:chExt cx="231650" cy="115215"/>
            </a:xfrm>
          </p:grpSpPr>
          <p:cxnSp>
            <p:nvCxnSpPr>
              <p:cNvPr id="399" name="Straight Connector 398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Group 183"/>
            <p:cNvGrpSpPr/>
            <p:nvPr/>
          </p:nvGrpSpPr>
          <p:grpSpPr>
            <a:xfrm>
              <a:off x="8335690" y="932675"/>
              <a:ext cx="231650" cy="115215"/>
              <a:chOff x="923525" y="1508750"/>
              <a:chExt cx="231650" cy="115215"/>
            </a:xfrm>
          </p:grpSpPr>
          <p:cxnSp>
            <p:nvCxnSpPr>
              <p:cNvPr id="395" name="Straight Connector 394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Straight Connector 396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188"/>
            <p:cNvGrpSpPr/>
            <p:nvPr/>
          </p:nvGrpSpPr>
          <p:grpSpPr>
            <a:xfrm>
              <a:off x="8566120" y="932675"/>
              <a:ext cx="231650" cy="115215"/>
              <a:chOff x="923525" y="1508750"/>
              <a:chExt cx="231650" cy="115215"/>
            </a:xfrm>
          </p:grpSpPr>
          <p:cxnSp>
            <p:nvCxnSpPr>
              <p:cNvPr id="391" name="Straight Connector 390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Straight Connector 392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Straight Connector 393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 193"/>
            <p:cNvGrpSpPr/>
            <p:nvPr/>
          </p:nvGrpSpPr>
          <p:grpSpPr>
            <a:xfrm>
              <a:off x="8796550" y="932675"/>
              <a:ext cx="231650" cy="115215"/>
              <a:chOff x="923525" y="1508750"/>
              <a:chExt cx="231650" cy="115215"/>
            </a:xfrm>
          </p:grpSpPr>
          <p:cxnSp>
            <p:nvCxnSpPr>
              <p:cNvPr id="387" name="Straight Connector 386"/>
              <p:cNvCxnSpPr/>
              <p:nvPr/>
            </p:nvCxnSpPr>
            <p:spPr>
              <a:xfrm>
                <a:off x="923525" y="1623965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Straight Connector 387"/>
              <p:cNvCxnSpPr/>
              <p:nvPr/>
            </p:nvCxnSpPr>
            <p:spPr>
              <a:xfrm flipV="1">
                <a:off x="1038740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Straight Connector 388"/>
              <p:cNvCxnSpPr/>
              <p:nvPr/>
            </p:nvCxnSpPr>
            <p:spPr>
              <a:xfrm>
                <a:off x="1038740" y="1508750"/>
                <a:ext cx="115215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/>
              <p:cNvCxnSpPr/>
              <p:nvPr/>
            </p:nvCxnSpPr>
            <p:spPr>
              <a:xfrm flipV="1">
                <a:off x="1153955" y="1508750"/>
                <a:ext cx="1220" cy="113995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5" name="TextBox 534"/>
          <p:cNvSpPr txBox="1"/>
          <p:nvPr/>
        </p:nvSpPr>
        <p:spPr>
          <a:xfrm>
            <a:off x="802" y="371255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0" dirty="0" smtClean="0">
                <a:solidFill>
                  <a:srgbClr val="FFFF00"/>
                </a:solidFill>
                <a:latin typeface="+mn-lt"/>
              </a:rPr>
              <a:t>CK</a:t>
            </a:r>
            <a:endParaRPr lang="en-US" sz="1800" b="1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537" name="Straight Connector 536"/>
          <p:cNvCxnSpPr/>
          <p:nvPr/>
        </p:nvCxnSpPr>
        <p:spPr>
          <a:xfrm>
            <a:off x="346520" y="3259188"/>
            <a:ext cx="42245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Straight Connector 537"/>
          <p:cNvCxnSpPr/>
          <p:nvPr/>
        </p:nvCxnSpPr>
        <p:spPr>
          <a:xfrm flipV="1">
            <a:off x="4601980" y="3251693"/>
            <a:ext cx="4232975" cy="11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Straight Connector 538"/>
          <p:cNvCxnSpPr/>
          <p:nvPr/>
        </p:nvCxnSpPr>
        <p:spPr>
          <a:xfrm flipV="1">
            <a:off x="616285" y="2714023"/>
            <a:ext cx="0" cy="537670"/>
          </a:xfrm>
          <a:prstGeom prst="line">
            <a:avLst/>
          </a:prstGeom>
          <a:ln w="508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" name="TextBox 539"/>
          <p:cNvSpPr txBox="1"/>
          <p:nvPr/>
        </p:nvSpPr>
        <p:spPr>
          <a:xfrm>
            <a:off x="0" y="2406783"/>
            <a:ext cx="1138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charge event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41" name="Rectangle 540"/>
          <p:cNvSpPr/>
          <p:nvPr/>
        </p:nvSpPr>
        <p:spPr>
          <a:xfrm>
            <a:off x="1258751" y="1969338"/>
            <a:ext cx="1407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i="0" dirty="0" smtClean="0">
                <a:solidFill>
                  <a:srgbClr val="FFFF00"/>
                </a:solidFill>
                <a:latin typeface="+mn-lt"/>
              </a:rPr>
              <a:t>analog pulse</a:t>
            </a:r>
            <a:endParaRPr lang="en-US" sz="1800" b="1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542" name="Straight Connector 14"/>
          <p:cNvCxnSpPr/>
          <p:nvPr/>
        </p:nvCxnSpPr>
        <p:spPr>
          <a:xfrm>
            <a:off x="501070" y="4542745"/>
            <a:ext cx="1459390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Straight Connector 15"/>
          <p:cNvCxnSpPr/>
          <p:nvPr/>
        </p:nvCxnSpPr>
        <p:spPr>
          <a:xfrm flipV="1">
            <a:off x="1960460" y="4427530"/>
            <a:ext cx="1220" cy="113995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Straight Connector 16"/>
          <p:cNvCxnSpPr/>
          <p:nvPr/>
        </p:nvCxnSpPr>
        <p:spPr>
          <a:xfrm>
            <a:off x="1960460" y="4427530"/>
            <a:ext cx="1190555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traight Connector 17"/>
          <p:cNvCxnSpPr/>
          <p:nvPr/>
        </p:nvCxnSpPr>
        <p:spPr>
          <a:xfrm flipV="1">
            <a:off x="3266230" y="4427530"/>
            <a:ext cx="1220" cy="113995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6" name="TextBox 267"/>
          <p:cNvSpPr txBox="1"/>
          <p:nvPr/>
        </p:nvSpPr>
        <p:spPr>
          <a:xfrm>
            <a:off x="802" y="4327033"/>
            <a:ext cx="556883" cy="369332"/>
          </a:xfrm>
          <a:prstGeom prst="rect">
            <a:avLst/>
          </a:prstGeom>
          <a:noFill/>
        </p:spPr>
        <p:txBody>
          <a:bodyPr wrap="none" lIns="45720" rtlCol="0">
            <a:spAutoFit/>
          </a:bodyPr>
          <a:lstStyle/>
          <a:p>
            <a:r>
              <a:rPr lang="en-US" sz="1800" b="1" i="0" dirty="0" smtClean="0">
                <a:solidFill>
                  <a:srgbClr val="FFFF00"/>
                </a:solidFill>
                <a:latin typeface="+mn-lt"/>
              </a:rPr>
              <a:t>OUT</a:t>
            </a:r>
            <a:endParaRPr lang="en-US" sz="1800" b="1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547" name="Straight Connector 546"/>
          <p:cNvCxnSpPr/>
          <p:nvPr/>
        </p:nvCxnSpPr>
        <p:spPr>
          <a:xfrm flipV="1">
            <a:off x="1960460" y="2522000"/>
            <a:ext cx="0" cy="1636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8" name="TextBox 547"/>
          <p:cNvSpPr txBox="1"/>
          <p:nvPr/>
        </p:nvSpPr>
        <p:spPr>
          <a:xfrm>
            <a:off x="1883650" y="3251693"/>
            <a:ext cx="1037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peak-found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549" name="Straight Connector 548"/>
          <p:cNvCxnSpPr/>
          <p:nvPr/>
        </p:nvCxnSpPr>
        <p:spPr>
          <a:xfrm flipV="1">
            <a:off x="2958990" y="2238445"/>
            <a:ext cx="0" cy="1550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0" name="TextBox 549"/>
          <p:cNvSpPr txBox="1"/>
          <p:nvPr/>
        </p:nvSpPr>
        <p:spPr>
          <a:xfrm>
            <a:off x="2920585" y="2046420"/>
            <a:ext cx="1507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end of conversion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551" name="Straight Connector 550"/>
          <p:cNvCxnSpPr/>
          <p:nvPr/>
        </p:nvCxnSpPr>
        <p:spPr>
          <a:xfrm flipV="1">
            <a:off x="3151015" y="2468875"/>
            <a:ext cx="0" cy="1320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2" name="TextBox 551"/>
          <p:cNvSpPr txBox="1"/>
          <p:nvPr/>
        </p:nvSpPr>
        <p:spPr>
          <a:xfrm>
            <a:off x="3112610" y="2392065"/>
            <a:ext cx="1378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end of encoding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553" name="Straight Connector 14"/>
          <p:cNvCxnSpPr/>
          <p:nvPr/>
        </p:nvCxnSpPr>
        <p:spPr>
          <a:xfrm>
            <a:off x="3765495" y="4542745"/>
            <a:ext cx="4992650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/>
          <p:nvPr/>
        </p:nvCxnSpPr>
        <p:spPr>
          <a:xfrm flipV="1">
            <a:off x="3957520" y="2776115"/>
            <a:ext cx="0" cy="960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/>
          <p:cNvSpPr txBox="1"/>
          <p:nvPr/>
        </p:nvSpPr>
        <p:spPr>
          <a:xfrm>
            <a:off x="3918086" y="2776115"/>
            <a:ext cx="2535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reset end (ready for next event)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56" name="TextBox 555"/>
          <p:cNvSpPr txBox="1"/>
          <p:nvPr/>
        </p:nvSpPr>
        <p:spPr>
          <a:xfrm>
            <a:off x="1877077" y="4542745"/>
            <a:ext cx="1075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timing edge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57" name="TextBox 556"/>
          <p:cNvSpPr txBox="1"/>
          <p:nvPr/>
        </p:nvSpPr>
        <p:spPr>
          <a:xfrm>
            <a:off x="3227825" y="4542745"/>
            <a:ext cx="769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dirty="0" err="1" smtClean="0">
                <a:solidFill>
                  <a:srgbClr val="FFFF00"/>
                </a:solidFill>
                <a:latin typeface="+mn-lt"/>
              </a:rPr>
              <a:t>D5</a:t>
            </a:r>
            <a:r>
              <a:rPr lang="en-US" sz="1400" b="1" i="0" dirty="0" smtClean="0">
                <a:solidFill>
                  <a:srgbClr val="FFFF00"/>
                </a:solidFill>
                <a:latin typeface="+mn-lt"/>
              </a:rPr>
              <a:t>  - D0</a:t>
            </a:r>
            <a:endParaRPr lang="en-US" sz="1400" b="1" i="0" dirty="0">
              <a:solidFill>
                <a:srgbClr val="FFFF00"/>
              </a:solidFill>
              <a:latin typeface="+mn-lt"/>
            </a:endParaRPr>
          </a:p>
        </p:txBody>
      </p:sp>
      <p:grpSp>
        <p:nvGrpSpPr>
          <p:cNvPr id="106" name="Group 299"/>
          <p:cNvGrpSpPr/>
          <p:nvPr/>
        </p:nvGrpSpPr>
        <p:grpSpPr>
          <a:xfrm>
            <a:off x="3266230" y="4427530"/>
            <a:ext cx="115215" cy="115216"/>
            <a:chOff x="2230515" y="4465935"/>
            <a:chExt cx="115215" cy="115216"/>
          </a:xfrm>
        </p:grpSpPr>
        <p:cxnSp>
          <p:nvCxnSpPr>
            <p:cNvPr id="559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Straight Connector 561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Straight Connector 562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313"/>
          <p:cNvGrpSpPr/>
          <p:nvPr/>
        </p:nvGrpSpPr>
        <p:grpSpPr>
          <a:xfrm>
            <a:off x="3381445" y="4427530"/>
            <a:ext cx="115215" cy="115216"/>
            <a:chOff x="2230515" y="4465935"/>
            <a:chExt cx="115215" cy="115216"/>
          </a:xfrm>
        </p:grpSpPr>
        <p:cxnSp>
          <p:nvCxnSpPr>
            <p:cNvPr id="566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Straight Connector 568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Connector 569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320"/>
          <p:cNvGrpSpPr/>
          <p:nvPr/>
        </p:nvGrpSpPr>
        <p:grpSpPr>
          <a:xfrm>
            <a:off x="3496660" y="4427530"/>
            <a:ext cx="115215" cy="115216"/>
            <a:chOff x="2230515" y="4465935"/>
            <a:chExt cx="115215" cy="115216"/>
          </a:xfrm>
        </p:grpSpPr>
        <p:cxnSp>
          <p:nvCxnSpPr>
            <p:cNvPr id="573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Straight Connector 575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Straight Connector 576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327"/>
          <p:cNvGrpSpPr/>
          <p:nvPr/>
        </p:nvGrpSpPr>
        <p:grpSpPr>
          <a:xfrm>
            <a:off x="3611875" y="4427530"/>
            <a:ext cx="115215" cy="115216"/>
            <a:chOff x="2230515" y="4465935"/>
            <a:chExt cx="115215" cy="115216"/>
          </a:xfrm>
        </p:grpSpPr>
        <p:cxnSp>
          <p:nvCxnSpPr>
            <p:cNvPr id="580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Straight Connector 582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Straight Connector 583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334"/>
          <p:cNvGrpSpPr/>
          <p:nvPr/>
        </p:nvGrpSpPr>
        <p:grpSpPr>
          <a:xfrm>
            <a:off x="3727090" y="4427530"/>
            <a:ext cx="115215" cy="115216"/>
            <a:chOff x="2230515" y="4465935"/>
            <a:chExt cx="115215" cy="115216"/>
          </a:xfrm>
        </p:grpSpPr>
        <p:cxnSp>
          <p:nvCxnSpPr>
            <p:cNvPr id="587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Straight Connector 589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Straight Connector 590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341"/>
          <p:cNvGrpSpPr/>
          <p:nvPr/>
        </p:nvGrpSpPr>
        <p:grpSpPr>
          <a:xfrm>
            <a:off x="3842305" y="4427530"/>
            <a:ext cx="115215" cy="115216"/>
            <a:chOff x="2230515" y="4465935"/>
            <a:chExt cx="115215" cy="115216"/>
          </a:xfrm>
        </p:grpSpPr>
        <p:cxnSp>
          <p:nvCxnSpPr>
            <p:cNvPr id="594" name="Straight Connector 14"/>
            <p:cNvCxnSpPr/>
            <p:nvPr/>
          </p:nvCxnSpPr>
          <p:spPr>
            <a:xfrm>
              <a:off x="2230515" y="4465935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Straight Connector 14"/>
            <p:cNvCxnSpPr/>
            <p:nvPr/>
          </p:nvCxnSpPr>
          <p:spPr>
            <a:xfrm>
              <a:off x="2230515" y="4581150"/>
              <a:ext cx="113995" cy="0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Straight Connector 17"/>
            <p:cNvCxnSpPr/>
            <p:nvPr/>
          </p:nvCxnSpPr>
          <p:spPr>
            <a:xfrm flipV="1">
              <a:off x="2230515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Straight Connector 596"/>
            <p:cNvCxnSpPr/>
            <p:nvPr/>
          </p:nvCxnSpPr>
          <p:spPr>
            <a:xfrm flipV="1">
              <a:off x="2230515" y="4465935"/>
              <a:ext cx="113995" cy="115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Straight Connector 597"/>
            <p:cNvCxnSpPr/>
            <p:nvPr/>
          </p:nvCxnSpPr>
          <p:spPr>
            <a:xfrm flipH="1" flipV="1">
              <a:off x="2230516" y="4465937"/>
              <a:ext cx="113994" cy="1152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Straight Connector 15"/>
            <p:cNvCxnSpPr/>
            <p:nvPr/>
          </p:nvCxnSpPr>
          <p:spPr>
            <a:xfrm flipV="1">
              <a:off x="2344510" y="4465935"/>
              <a:ext cx="1220" cy="113995"/>
            </a:xfrm>
            <a:prstGeom prst="line">
              <a:avLst/>
            </a:prstGeom>
            <a:ln w="1905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0" name="Straight Connector 15"/>
          <p:cNvCxnSpPr/>
          <p:nvPr/>
        </p:nvCxnSpPr>
        <p:spPr>
          <a:xfrm flipV="1">
            <a:off x="3151015" y="4427530"/>
            <a:ext cx="1220" cy="113995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1" name="Straight Connector 14"/>
          <p:cNvCxnSpPr/>
          <p:nvPr/>
        </p:nvCxnSpPr>
        <p:spPr>
          <a:xfrm>
            <a:off x="3151015" y="4542745"/>
            <a:ext cx="115215" cy="0"/>
          </a:xfrm>
          <a:prstGeom prst="line">
            <a:avLst/>
          </a:prstGeom>
          <a:ln w="190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2" name="Rectangle 601"/>
          <p:cNvSpPr/>
          <p:nvPr/>
        </p:nvSpPr>
        <p:spPr>
          <a:xfrm>
            <a:off x="974723" y="5157225"/>
            <a:ext cx="692670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200" b="1" i="0" dirty="0" smtClean="0">
                <a:solidFill>
                  <a:srgbClr val="FFFF00"/>
                </a:solidFill>
                <a:latin typeface="+mn-lt"/>
              </a:rPr>
              <a:t> 160 MHz external clock</a:t>
            </a:r>
          </a:p>
          <a:p>
            <a:pPr algn="l">
              <a:buFont typeface="Arial" pitchFamily="34" charset="0"/>
              <a:buChar char="•"/>
            </a:pPr>
            <a:r>
              <a:rPr lang="en-US" sz="2200" b="1" i="0" dirty="0" smtClean="0">
                <a:solidFill>
                  <a:srgbClr val="FFFF00"/>
                </a:solidFill>
                <a:latin typeface="+mn-lt"/>
              </a:rPr>
              <a:t> Conversion ends ~25ns after peak-found, programmable</a:t>
            </a:r>
          </a:p>
          <a:p>
            <a:pPr algn="l">
              <a:buFont typeface="Arial" pitchFamily="34" charset="0"/>
              <a:buChar char="•"/>
            </a:pPr>
            <a:r>
              <a:rPr lang="en-US" sz="2200" b="1" i="0" dirty="0" smtClean="0">
                <a:solidFill>
                  <a:srgbClr val="FFFF00"/>
                </a:solidFill>
                <a:latin typeface="+mn-lt"/>
              </a:rPr>
              <a:t> Dead time from charge event &lt;100ns</a:t>
            </a:r>
          </a:p>
          <a:p>
            <a:pPr algn="l">
              <a:buFont typeface="Arial" pitchFamily="34" charset="0"/>
              <a:buChar char="•"/>
            </a:pPr>
            <a:r>
              <a:rPr lang="en-US" sz="2200" b="1" i="0" dirty="0" smtClean="0">
                <a:solidFill>
                  <a:srgbClr val="FFFF00"/>
                </a:solidFill>
                <a:latin typeface="+mn-lt"/>
              </a:rPr>
              <a:t> Amplitude data D5-D0 shifted at each clock edge</a:t>
            </a:r>
          </a:p>
        </p:txBody>
      </p:sp>
      <p:sp>
        <p:nvSpPr>
          <p:cNvPr id="301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TGC ADC and </a:t>
            </a:r>
            <a:r>
              <a:rPr lang="en-US" sz="3200" i="0" dirty="0" err="1" smtClean="0">
                <a:solidFill>
                  <a:srgbClr val="FFFF00"/>
                </a:solidFill>
                <a:latin typeface="+mn-lt"/>
              </a:rPr>
              <a:t>Serializer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57" name="Freeform 356"/>
          <p:cNvSpPr/>
          <p:nvPr/>
        </p:nvSpPr>
        <p:spPr bwMode="auto">
          <a:xfrm>
            <a:off x="757003" y="2323475"/>
            <a:ext cx="3859967" cy="944381"/>
          </a:xfrm>
          <a:custGeom>
            <a:avLst/>
            <a:gdLst>
              <a:gd name="connsiteX0" fmla="*/ 0 w 3785017"/>
              <a:gd name="connsiteY0" fmla="*/ 966865 h 985603"/>
              <a:gd name="connsiteX1" fmla="*/ 104931 w 3785017"/>
              <a:gd name="connsiteY1" fmla="*/ 906905 h 985603"/>
              <a:gd name="connsiteX2" fmla="*/ 397240 w 3785017"/>
              <a:gd name="connsiteY2" fmla="*/ 494675 h 985603"/>
              <a:gd name="connsiteX3" fmla="*/ 592112 w 3785017"/>
              <a:gd name="connsiteY3" fmla="*/ 224852 h 985603"/>
              <a:gd name="connsiteX4" fmla="*/ 779489 w 3785017"/>
              <a:gd name="connsiteY4" fmla="*/ 74951 h 985603"/>
              <a:gd name="connsiteX5" fmla="*/ 996846 w 3785017"/>
              <a:gd name="connsiteY5" fmla="*/ 7495 h 985603"/>
              <a:gd name="connsiteX6" fmla="*/ 1191718 w 3785017"/>
              <a:gd name="connsiteY6" fmla="*/ 29980 h 985603"/>
              <a:gd name="connsiteX7" fmla="*/ 1356610 w 3785017"/>
              <a:gd name="connsiteY7" fmla="*/ 89941 h 985603"/>
              <a:gd name="connsiteX8" fmla="*/ 1641423 w 3785017"/>
              <a:gd name="connsiteY8" fmla="*/ 254833 h 985603"/>
              <a:gd name="connsiteX9" fmla="*/ 1941227 w 3785017"/>
              <a:gd name="connsiteY9" fmla="*/ 449705 h 985603"/>
              <a:gd name="connsiteX10" fmla="*/ 2166079 w 3785017"/>
              <a:gd name="connsiteY10" fmla="*/ 584616 h 985603"/>
              <a:gd name="connsiteX11" fmla="*/ 2473377 w 3785017"/>
              <a:gd name="connsiteY11" fmla="*/ 727023 h 985603"/>
              <a:gd name="connsiteX12" fmla="*/ 2720715 w 3785017"/>
              <a:gd name="connsiteY12" fmla="*/ 801974 h 985603"/>
              <a:gd name="connsiteX13" fmla="*/ 2953063 w 3785017"/>
              <a:gd name="connsiteY13" fmla="*/ 861934 h 985603"/>
              <a:gd name="connsiteX14" fmla="*/ 3297836 w 3785017"/>
              <a:gd name="connsiteY14" fmla="*/ 921895 h 985603"/>
              <a:gd name="connsiteX15" fmla="*/ 3785017 w 3785017"/>
              <a:gd name="connsiteY15" fmla="*/ 966865 h 98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85017" h="985603">
                <a:moveTo>
                  <a:pt x="0" y="966865"/>
                </a:moveTo>
                <a:cubicBezTo>
                  <a:pt x="19362" y="976234"/>
                  <a:pt x="38724" y="985603"/>
                  <a:pt x="104931" y="906905"/>
                </a:cubicBezTo>
                <a:cubicBezTo>
                  <a:pt x="171138" y="828207"/>
                  <a:pt x="316043" y="608350"/>
                  <a:pt x="397240" y="494675"/>
                </a:cubicBezTo>
                <a:cubicBezTo>
                  <a:pt x="478437" y="381000"/>
                  <a:pt x="528404" y="294806"/>
                  <a:pt x="592112" y="224852"/>
                </a:cubicBezTo>
                <a:cubicBezTo>
                  <a:pt x="655820" y="154898"/>
                  <a:pt x="712033" y="111177"/>
                  <a:pt x="779489" y="74951"/>
                </a:cubicBezTo>
                <a:cubicBezTo>
                  <a:pt x="846945" y="38725"/>
                  <a:pt x="928141" y="14990"/>
                  <a:pt x="996846" y="7495"/>
                </a:cubicBezTo>
                <a:cubicBezTo>
                  <a:pt x="1065551" y="0"/>
                  <a:pt x="1131757" y="16239"/>
                  <a:pt x="1191718" y="29980"/>
                </a:cubicBezTo>
                <a:cubicBezTo>
                  <a:pt x="1251679" y="43721"/>
                  <a:pt x="1281659" y="52466"/>
                  <a:pt x="1356610" y="89941"/>
                </a:cubicBezTo>
                <a:cubicBezTo>
                  <a:pt x="1431561" y="127416"/>
                  <a:pt x="1543987" y="194872"/>
                  <a:pt x="1641423" y="254833"/>
                </a:cubicBezTo>
                <a:cubicBezTo>
                  <a:pt x="1738859" y="314794"/>
                  <a:pt x="1853784" y="394741"/>
                  <a:pt x="1941227" y="449705"/>
                </a:cubicBezTo>
                <a:cubicBezTo>
                  <a:pt x="2028670" y="504669"/>
                  <a:pt x="2077387" y="538396"/>
                  <a:pt x="2166079" y="584616"/>
                </a:cubicBezTo>
                <a:cubicBezTo>
                  <a:pt x="2254771" y="630836"/>
                  <a:pt x="2380938" y="690797"/>
                  <a:pt x="2473377" y="727023"/>
                </a:cubicBezTo>
                <a:cubicBezTo>
                  <a:pt x="2565816" y="763249"/>
                  <a:pt x="2640767" y="779489"/>
                  <a:pt x="2720715" y="801974"/>
                </a:cubicBezTo>
                <a:cubicBezTo>
                  <a:pt x="2800663" y="824459"/>
                  <a:pt x="2856876" y="841947"/>
                  <a:pt x="2953063" y="861934"/>
                </a:cubicBezTo>
                <a:cubicBezTo>
                  <a:pt x="3049250" y="881921"/>
                  <a:pt x="3159177" y="904407"/>
                  <a:pt x="3297836" y="921895"/>
                </a:cubicBezTo>
                <a:cubicBezTo>
                  <a:pt x="3436495" y="939383"/>
                  <a:pt x="3610756" y="953124"/>
                  <a:pt x="3785017" y="966865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9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7" name="Straight Connector 176"/>
          <p:cNvCxnSpPr/>
          <p:nvPr/>
        </p:nvCxnSpPr>
        <p:spPr>
          <a:xfrm flipH="1">
            <a:off x="3599892" y="382504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flipH="1">
            <a:off x="4860032" y="375303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flipH="1">
            <a:off x="4860032" y="389705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>
            <a:off x="3599892" y="2888940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3203848" y="2960948"/>
            <a:ext cx="0" cy="54006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3203848" y="2456892"/>
            <a:ext cx="0" cy="33661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4824028" y="1808820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4824028" y="1916832"/>
            <a:ext cx="360040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3599892" y="2384884"/>
            <a:ext cx="165618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3599892" y="1376772"/>
            <a:ext cx="2412268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2231741" y="2960948"/>
            <a:ext cx="797206" cy="1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203848" y="1772816"/>
            <a:ext cx="0" cy="346328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2" idx="1"/>
            <a:endCxn id="29" idx="3"/>
          </p:cNvCxnSpPr>
          <p:nvPr/>
        </p:nvCxnSpPr>
        <p:spPr>
          <a:xfrm flipH="1">
            <a:off x="1979712" y="2312876"/>
            <a:ext cx="1008112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2231740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599892" y="1700808"/>
            <a:ext cx="1554480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31740" y="1628800"/>
            <a:ext cx="0" cy="684076"/>
          </a:xfrm>
          <a:prstGeom prst="line">
            <a:avLst/>
          </a:prstGeom>
          <a:ln w="25400" cap="rnd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958040" y="6483535"/>
            <a:ext cx="2133600" cy="365125"/>
          </a:xfrm>
        </p:spPr>
        <p:txBody>
          <a:bodyPr/>
          <a:lstStyle/>
          <a:p>
            <a:pPr>
              <a:defRPr/>
            </a:pPr>
            <a:fld id="{3DD4D9D2-C1CF-42BC-A259-7A74AA0E8C5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 rot="5400000">
            <a:off x="395536" y="2060848"/>
            <a:ext cx="576064" cy="504056"/>
          </a:xfrm>
          <a:prstGeom prst="triangl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8" idx="3"/>
          </p:cNvCxnSpPr>
          <p:nvPr/>
        </p:nvCxnSpPr>
        <p:spPr>
          <a:xfrm flipH="1">
            <a:off x="354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35596" y="2312876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95636" y="2132856"/>
            <a:ext cx="68407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2231740" y="2330878"/>
            <a:ext cx="0" cy="630070"/>
          </a:xfrm>
          <a:prstGeom prst="line">
            <a:avLst/>
          </a:prstGeom>
          <a:ln w="25400" cap="rnd">
            <a:solidFill>
              <a:schemeClr val="tx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52"/>
          <p:cNvGrpSpPr/>
          <p:nvPr/>
        </p:nvGrpSpPr>
        <p:grpSpPr>
          <a:xfrm>
            <a:off x="2411760" y="1340768"/>
            <a:ext cx="504056" cy="576064"/>
            <a:chOff x="3707904" y="1909976"/>
            <a:chExt cx="504056" cy="576064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3671900" y="1945980"/>
              <a:ext cx="576064" cy="504056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3" name="Group 50"/>
            <p:cNvGrpSpPr/>
            <p:nvPr/>
          </p:nvGrpSpPr>
          <p:grpSpPr>
            <a:xfrm>
              <a:off x="3779912" y="2132856"/>
              <a:ext cx="165901" cy="144016"/>
              <a:chOff x="3145959" y="2348880"/>
              <a:chExt cx="165901" cy="144016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flipH="1">
                <a:off x="3145959" y="2492896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3212849" y="2348880"/>
                <a:ext cx="99011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244970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203848" y="2348880"/>
                <a:ext cx="0" cy="13716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2" name="Straight Connector 61"/>
          <p:cNvCxnSpPr/>
          <p:nvPr/>
        </p:nvCxnSpPr>
        <p:spPr>
          <a:xfrm flipH="1">
            <a:off x="2915816" y="1628800"/>
            <a:ext cx="396044" cy="0"/>
          </a:xfrm>
          <a:prstGeom prst="line">
            <a:avLst/>
          </a:prstGeom>
          <a:ln w="254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095836" y="1268760"/>
            <a:ext cx="504056" cy="54006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3383868" y="1808820"/>
            <a:ext cx="0" cy="324036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31540" y="2168860"/>
            <a:ext cx="3600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CA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31640" y="2168860"/>
            <a:ext cx="61206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shaper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131840" y="1418583"/>
            <a:ext cx="432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logic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3275856" y="800708"/>
            <a:ext cx="0" cy="468052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Flowchart: Stored Data 100"/>
          <p:cNvSpPr/>
          <p:nvPr/>
        </p:nvSpPr>
        <p:spPr>
          <a:xfrm flipH="1">
            <a:off x="5112060" y="1664804"/>
            <a:ext cx="396044" cy="288032"/>
          </a:xfrm>
          <a:prstGeom prst="flowChartOnlineStorag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Connector 118"/>
          <p:cNvCxnSpPr/>
          <p:nvPr/>
        </p:nvCxnSpPr>
        <p:spPr>
          <a:xfrm flipH="1">
            <a:off x="5508104" y="1844824"/>
            <a:ext cx="504056" cy="0"/>
          </a:xfrm>
          <a:prstGeom prst="line">
            <a:avLst/>
          </a:prstGeom>
          <a:ln w="25400" cap="rnd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112060" y="1664804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solidFill>
                  <a:schemeClr val="bg1"/>
                </a:solidFill>
                <a:latin typeface="+mn-lt"/>
              </a:rPr>
              <a:t>or</a:t>
            </a:r>
            <a:endParaRPr lang="en-US" sz="1600" i="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4860032" y="2312876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H="1">
            <a:off x="4860032" y="245689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H="1">
            <a:off x="4860032" y="2960948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>
            <a:off x="4860032" y="2816932"/>
            <a:ext cx="288032" cy="0"/>
          </a:xfrm>
          <a:prstGeom prst="line">
            <a:avLst/>
          </a:prstGeom>
          <a:ln w="25400" cap="rnd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2303748" y="662499"/>
            <a:ext cx="104411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smtClean="0">
                <a:latin typeface="+mn-lt"/>
              </a:rPr>
              <a:t>neighbor</a:t>
            </a:r>
            <a:endParaRPr lang="en-US" sz="1600" i="0" dirty="0">
              <a:latin typeface="+mn-lt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987824" y="3501008"/>
            <a:ext cx="612068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3059832" y="3542819"/>
            <a:ext cx="468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0" dirty="0" err="1" smtClean="0">
                <a:solidFill>
                  <a:schemeClr val="bg1"/>
                </a:solidFill>
                <a:latin typeface="+mn-lt"/>
              </a:rPr>
              <a:t>addr</a:t>
            </a:r>
            <a:r>
              <a:rPr lang="en-US" sz="1600" i="0" dirty="0" smtClean="0">
                <a:latin typeface="+mn-lt"/>
              </a:rPr>
              <a:t>.</a:t>
            </a:r>
            <a:endParaRPr lang="en-US" sz="1600" i="0" dirty="0">
              <a:latin typeface="+mn-lt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07504" y="1052736"/>
            <a:ext cx="4644516" cy="3060340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TextBox 174"/>
          <p:cNvSpPr txBox="1"/>
          <p:nvPr/>
        </p:nvSpPr>
        <p:spPr>
          <a:xfrm>
            <a:off x="179512" y="3830851"/>
            <a:ext cx="12601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channel (</a:t>
            </a:r>
            <a:r>
              <a:rPr lang="en-US" sz="1600" i="0" dirty="0" err="1" smtClean="0">
                <a:latin typeface="+mn-lt"/>
              </a:rPr>
              <a:t>64x</a:t>
            </a:r>
            <a:r>
              <a:rPr lang="en-US" sz="1600" i="0" dirty="0" smtClean="0">
                <a:latin typeface="+mn-lt"/>
              </a:rPr>
              <a:t>) </a:t>
            </a:r>
            <a:endParaRPr lang="en-US" sz="1600" i="0" dirty="0">
              <a:latin typeface="+mn-lt"/>
            </a:endParaRPr>
          </a:p>
        </p:txBody>
      </p:sp>
      <p:grpSp>
        <p:nvGrpSpPr>
          <p:cNvPr id="4" name="Group 154"/>
          <p:cNvGrpSpPr/>
          <p:nvPr/>
        </p:nvGrpSpPr>
        <p:grpSpPr>
          <a:xfrm>
            <a:off x="3455876" y="656692"/>
            <a:ext cx="720080" cy="612068"/>
            <a:chOff x="3780420" y="656692"/>
            <a:chExt cx="720080" cy="612068"/>
          </a:xfrm>
        </p:grpSpPr>
        <p:cxnSp>
          <p:nvCxnSpPr>
            <p:cNvPr id="160" name="Straight Connector 159"/>
            <p:cNvCxnSpPr/>
            <p:nvPr/>
          </p:nvCxnSpPr>
          <p:spPr>
            <a:xfrm>
              <a:off x="3780420" y="836712"/>
              <a:ext cx="0" cy="432048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3816424" y="656692"/>
              <a:ext cx="68407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trigger</a:t>
              </a:r>
              <a:endParaRPr lang="en-US" sz="1600" i="0" dirty="0">
                <a:latin typeface="+mn-lt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107504" y="4293096"/>
            <a:ext cx="24482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fixes</a:t>
            </a:r>
          </a:p>
        </p:txBody>
      </p:sp>
      <p:grpSp>
        <p:nvGrpSpPr>
          <p:cNvPr id="5" name="Group 229"/>
          <p:cNvGrpSpPr/>
          <p:nvPr/>
        </p:nvGrpSpPr>
        <p:grpSpPr>
          <a:xfrm>
            <a:off x="3599384" y="1172361"/>
            <a:ext cx="5436604" cy="1032503"/>
            <a:chOff x="3707396" y="1172361"/>
            <a:chExt cx="5436604" cy="1032503"/>
          </a:xfrm>
        </p:grpSpPr>
        <p:grpSp>
          <p:nvGrpSpPr>
            <p:cNvPr id="6" name="Group 228"/>
            <p:cNvGrpSpPr/>
            <p:nvPr/>
          </p:nvGrpSpPr>
          <p:grpSpPr>
            <a:xfrm>
              <a:off x="3707396" y="1988840"/>
              <a:ext cx="252028" cy="216024"/>
              <a:chOff x="3707396" y="1988840"/>
              <a:chExt cx="252028" cy="216024"/>
            </a:xfrm>
          </p:grpSpPr>
          <p:cxnSp>
            <p:nvCxnSpPr>
              <p:cNvPr id="182" name="Straight Connector 181"/>
              <p:cNvCxnSpPr/>
              <p:nvPr/>
            </p:nvCxnSpPr>
            <p:spPr>
              <a:xfrm flipH="1">
                <a:off x="3707396" y="2204864"/>
                <a:ext cx="108012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H="1">
                <a:off x="3815408" y="1988840"/>
                <a:ext cx="144016" cy="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V="1">
                <a:off x="3815408" y="1988840"/>
                <a:ext cx="0" cy="207640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223"/>
            <p:cNvGrpSpPr/>
            <p:nvPr/>
          </p:nvGrpSpPr>
          <p:grpSpPr>
            <a:xfrm>
              <a:off x="3707904" y="1172361"/>
              <a:ext cx="5436096" cy="960495"/>
              <a:chOff x="3707904" y="1172361"/>
              <a:chExt cx="5436096" cy="960495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3959932" y="1844824"/>
                <a:ext cx="756084" cy="28803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221"/>
              <p:cNvGrpSpPr/>
              <p:nvPr/>
            </p:nvGrpSpPr>
            <p:grpSpPr>
              <a:xfrm>
                <a:off x="3707904" y="1172361"/>
                <a:ext cx="5436096" cy="924491"/>
                <a:chOff x="3707904" y="1172361"/>
                <a:chExt cx="5436096" cy="924491"/>
              </a:xfrm>
            </p:grpSpPr>
            <p:cxnSp>
              <p:nvCxnSpPr>
                <p:cNvPr id="113" name="Straight Connector 112"/>
                <p:cNvCxnSpPr/>
                <p:nvPr/>
              </p:nvCxnSpPr>
              <p:spPr>
                <a:xfrm>
                  <a:off x="4463988" y="1376772"/>
                  <a:ext cx="0" cy="468052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0" name="TextBox 109"/>
                <p:cNvSpPr txBox="1"/>
                <p:nvPr/>
              </p:nvSpPr>
              <p:spPr>
                <a:xfrm>
                  <a:off x="3959932" y="1881408"/>
                  <a:ext cx="756084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1400" i="0" dirty="0" err="1" smtClean="0">
                      <a:solidFill>
                        <a:schemeClr val="bg1"/>
                      </a:solidFill>
                      <a:latin typeface="+mn-lt"/>
                    </a:rPr>
                    <a:t>6b</a:t>
                  </a:r>
                  <a:r>
                    <a:rPr lang="en-US" sz="1400" i="0" dirty="0" smtClean="0">
                      <a:solidFill>
                        <a:schemeClr val="bg1"/>
                      </a:solidFill>
                      <a:latin typeface="+mn-lt"/>
                    </a:rPr>
                    <a:t> ADC</a:t>
                  </a:r>
                  <a:endParaRPr lang="en-US" sz="1400" i="0" dirty="0">
                    <a:solidFill>
                      <a:schemeClr val="bg1"/>
                    </a:solidFill>
                    <a:latin typeface="+mn-lt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6192180" y="1172361"/>
                  <a:ext cx="2951820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600" i="0" dirty="0" err="1" smtClean="0">
                      <a:latin typeface="+mn-lt"/>
                    </a:rPr>
                    <a:t>TGC</a:t>
                  </a:r>
                  <a:r>
                    <a:rPr lang="en-US" sz="1600" i="0" dirty="0" smtClean="0">
                      <a:latin typeface="+mn-lt"/>
                    </a:rPr>
                    <a:t> out (</a:t>
                  </a:r>
                  <a:r>
                    <a:rPr lang="en-US" sz="1600" i="0" dirty="0" err="1" smtClean="0">
                      <a:latin typeface="+mn-lt"/>
                    </a:rPr>
                    <a:t>ToT</a:t>
                  </a:r>
                  <a:r>
                    <a:rPr lang="en-US" sz="1600" i="0" dirty="0" smtClean="0">
                      <a:latin typeface="+mn-lt"/>
                    </a:rPr>
                    <a:t>, </a:t>
                  </a:r>
                  <a:r>
                    <a:rPr lang="en-US" sz="1600" i="0" dirty="0" err="1" smtClean="0">
                      <a:latin typeface="+mn-lt"/>
                    </a:rPr>
                    <a:t>TtP</a:t>
                  </a:r>
                  <a:r>
                    <a:rPr lang="en-US" sz="1600" i="0" dirty="0" smtClean="0">
                      <a:latin typeface="+mn-lt"/>
                    </a:rPr>
                    <a:t>,</a:t>
                  </a:r>
                  <a:r>
                    <a:rPr lang="en-US" sz="1600" i="0" dirty="0" smtClean="0">
                      <a:solidFill>
                        <a:srgbClr val="960000"/>
                      </a:solidFill>
                      <a:latin typeface="+mn-lt"/>
                    </a:rPr>
                    <a:t> </a:t>
                  </a:r>
                  <a:r>
                    <a:rPr lang="en-US" sz="1600" i="0" dirty="0" err="1" smtClean="0">
                      <a:latin typeface="+mn-lt"/>
                    </a:rPr>
                    <a:t>PtT</a:t>
                  </a:r>
                  <a:r>
                    <a:rPr lang="en-US" sz="1600" i="0" dirty="0" smtClean="0">
                      <a:latin typeface="+mn-lt"/>
                    </a:rPr>
                    <a:t>, </a:t>
                  </a:r>
                  <a:r>
                    <a:rPr lang="en-US" sz="1600" i="0" dirty="0" err="1" smtClean="0">
                      <a:latin typeface="+mn-lt"/>
                    </a:rPr>
                    <a:t>6bADC</a:t>
                  </a:r>
                  <a:r>
                    <a:rPr lang="en-US" sz="1600" i="0" dirty="0" smtClean="0">
                      <a:latin typeface="+mn-lt"/>
                    </a:rPr>
                    <a:t>) x 64</a:t>
                  </a:r>
                </a:p>
                <a:p>
                  <a:pPr algn="l"/>
                  <a:r>
                    <a:rPr lang="en-US" sz="1600" i="0" dirty="0" err="1" smtClean="0">
                      <a:latin typeface="+mn-lt"/>
                    </a:rPr>
                    <a:t>TGC</a:t>
                  </a:r>
                  <a:r>
                    <a:rPr lang="en-US" sz="1600" i="0" dirty="0" smtClean="0">
                      <a:latin typeface="+mn-lt"/>
                    </a:rPr>
                    <a:t> clock (160 MHz)</a:t>
                  </a:r>
                  <a:endParaRPr lang="en-US" sz="1600" i="0" dirty="0">
                    <a:latin typeface="+mn-lt"/>
                  </a:endParaRPr>
                </a:p>
              </p:txBody>
            </p:sp>
            <p:cxnSp>
              <p:nvCxnSpPr>
                <p:cNvPr id="129" name="Straight Connector 128"/>
                <p:cNvCxnSpPr/>
                <p:nvPr/>
              </p:nvCxnSpPr>
              <p:spPr>
                <a:xfrm flipH="1">
                  <a:off x="3707904" y="1556792"/>
                  <a:ext cx="2376264" cy="0"/>
                </a:xfrm>
                <a:prstGeom prst="line">
                  <a:avLst/>
                </a:prstGeom>
                <a:ln w="25400" cap="rnd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3" name="Group 220"/>
          <p:cNvGrpSpPr/>
          <p:nvPr/>
        </p:nvGrpSpPr>
        <p:grpSpPr>
          <a:xfrm>
            <a:off x="5148064" y="1664804"/>
            <a:ext cx="3132348" cy="462245"/>
            <a:chOff x="5256076" y="1664804"/>
            <a:chExt cx="3132348" cy="462245"/>
          </a:xfrm>
        </p:grpSpPr>
        <p:sp>
          <p:nvSpPr>
            <p:cNvPr id="139" name="TextBox 138"/>
            <p:cNvSpPr txBox="1"/>
            <p:nvPr/>
          </p:nvSpPr>
          <p:spPr>
            <a:xfrm>
              <a:off x="6192180" y="1664804"/>
              <a:ext cx="219624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ART (flag, serial address)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176" name="Straight Connector 175"/>
            <p:cNvCxnSpPr>
              <a:endCxn id="220" idx="3"/>
            </p:cNvCxnSpPr>
            <p:nvPr/>
          </p:nvCxnSpPr>
          <p:spPr>
            <a:xfrm flipH="1">
              <a:off x="5580112" y="2024844"/>
              <a:ext cx="540060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/>
            <p:cNvSpPr txBox="1"/>
            <p:nvPr/>
          </p:nvSpPr>
          <p:spPr>
            <a:xfrm>
              <a:off x="6192180" y="1880828"/>
              <a:ext cx="190821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ART clock (160 MHz)</a:t>
              </a:r>
              <a:endParaRPr lang="en-US" sz="1600" i="0" dirty="0">
                <a:latin typeface="+mn-lt"/>
              </a:endParaRP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5256076" y="1952836"/>
              <a:ext cx="324036" cy="14401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6084168" y="1670611"/>
            <a:ext cx="266429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i="0" dirty="0" smtClean="0">
                <a:latin typeface="+mn-lt"/>
              </a:rPr>
              <a:t>ART (flag, parallel address)</a:t>
            </a:r>
            <a:endParaRPr lang="en-US" sz="1600" i="0" dirty="0">
              <a:latin typeface="+mn-lt"/>
            </a:endParaRPr>
          </a:p>
        </p:txBody>
      </p:sp>
      <p:grpSp>
        <p:nvGrpSpPr>
          <p:cNvPr id="16" name="Group 248"/>
          <p:cNvGrpSpPr/>
          <p:nvPr/>
        </p:nvGrpSpPr>
        <p:grpSpPr>
          <a:xfrm>
            <a:off x="2987824" y="2780928"/>
            <a:ext cx="612068" cy="360040"/>
            <a:chOff x="2987824" y="2780928"/>
            <a:chExt cx="612068" cy="360040"/>
          </a:xfrm>
        </p:grpSpPr>
        <p:sp>
          <p:nvSpPr>
            <p:cNvPr id="104" name="Rectangle 103"/>
            <p:cNvSpPr/>
            <p:nvPr/>
          </p:nvSpPr>
          <p:spPr>
            <a:xfrm>
              <a:off x="2987824" y="2780928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059832" y="2816932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time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17" name="Group 249"/>
          <p:cNvGrpSpPr/>
          <p:nvPr/>
        </p:nvGrpSpPr>
        <p:grpSpPr>
          <a:xfrm>
            <a:off x="2987824" y="2132856"/>
            <a:ext cx="612068" cy="360040"/>
            <a:chOff x="2987824" y="2132856"/>
            <a:chExt cx="612068" cy="360040"/>
          </a:xfrm>
        </p:grpSpPr>
        <p:sp>
          <p:nvSpPr>
            <p:cNvPr id="102" name="Rectangle 101"/>
            <p:cNvSpPr/>
            <p:nvPr/>
          </p:nvSpPr>
          <p:spPr>
            <a:xfrm>
              <a:off x="2987824" y="2132856"/>
              <a:ext cx="612068" cy="36004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059832" y="2168860"/>
              <a:ext cx="4680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peak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52" name="TextBox 251"/>
          <p:cNvSpPr txBox="1"/>
          <p:nvPr/>
        </p:nvSpPr>
        <p:spPr>
          <a:xfrm>
            <a:off x="107504" y="4597387"/>
            <a:ext cx="273630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additional gain settings 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107504" y="4905164"/>
            <a:ext cx="19442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external trigger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107504" y="5209455"/>
            <a:ext cx="7956884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i="0" dirty="0" err="1" smtClean="0">
                <a:solidFill>
                  <a:srgbClr val="FFFF00"/>
                </a:solidFill>
                <a:latin typeface="+mn-lt"/>
              </a:rPr>
              <a:t>TGC</a:t>
            </a: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: 64 outputs, </a:t>
            </a:r>
            <a:r>
              <a:rPr lang="en-US" sz="2000" i="0" dirty="0" err="1" smtClean="0">
                <a:solidFill>
                  <a:srgbClr val="FFFF00"/>
                </a:solidFill>
                <a:latin typeface="+mn-lt"/>
              </a:rPr>
              <a:t>PtT</a:t>
            </a: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, 6-bit ADC </a:t>
            </a:r>
            <a:r>
              <a:rPr lang="en-US" sz="2000" i="0" dirty="0" err="1" smtClean="0">
                <a:solidFill>
                  <a:srgbClr val="FFFF00"/>
                </a:solidFill>
                <a:latin typeface="+mn-lt"/>
              </a:rPr>
              <a:t>25ns</a:t>
            </a: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serial with dedicated clock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107504" y="5533491"/>
            <a:ext cx="676875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000" i="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2000" i="0" u="sng" dirty="0" smtClean="0">
                <a:solidFill>
                  <a:srgbClr val="FFFF00"/>
                </a:solidFill>
                <a:latin typeface="+mn-lt"/>
              </a:rPr>
              <a:t>ART: flag and address serialized with dedicated clock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7164288" y="6057292"/>
            <a:ext cx="18722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0" dirty="0" smtClean="0">
                <a:latin typeface="+mn-lt"/>
              </a:rPr>
              <a:t>Note: </a:t>
            </a:r>
            <a:r>
              <a:rPr lang="en-US" sz="1200" i="0" dirty="0" err="1" smtClean="0">
                <a:latin typeface="+mn-lt"/>
              </a:rPr>
              <a:t>VMM2</a:t>
            </a:r>
            <a:r>
              <a:rPr lang="en-US" sz="1200" i="0" dirty="0" smtClean="0">
                <a:latin typeface="+mn-lt"/>
              </a:rPr>
              <a:t> will maintain all the functionalities of </a:t>
            </a:r>
            <a:r>
              <a:rPr lang="en-US" sz="1200" i="0" dirty="0" err="1" smtClean="0">
                <a:latin typeface="+mn-lt"/>
              </a:rPr>
              <a:t>VMM1</a:t>
            </a:r>
            <a:endParaRPr lang="en-US" sz="1200" i="0" dirty="0" smtClean="0">
              <a:latin typeface="+mn-lt"/>
            </a:endParaRPr>
          </a:p>
        </p:txBody>
      </p:sp>
      <p:sp>
        <p:nvSpPr>
          <p:cNvPr id="108" name="Text Box 196"/>
          <p:cNvSpPr txBox="1">
            <a:spLocks noChangeArrowheads="1"/>
          </p:cNvSpPr>
          <p:nvPr/>
        </p:nvSpPr>
        <p:spPr bwMode="auto">
          <a:xfrm>
            <a:off x="28094" y="5169"/>
            <a:ext cx="90749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i="0" dirty="0" smtClean="0">
                <a:solidFill>
                  <a:srgbClr val="FFFF00"/>
                </a:solidFill>
                <a:latin typeface="+mn-lt"/>
              </a:rPr>
              <a:t>Architecture of VMM2</a:t>
            </a:r>
            <a:endParaRPr lang="en-US" sz="3200" i="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12" name="Picture 1" descr="C:\Documents and Settings\degeronimo.BNL\Desktop\slides\Rev_Logo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6522"/>
            <a:ext cx="736169" cy="201478"/>
          </a:xfrm>
          <a:prstGeom prst="rect">
            <a:avLst/>
          </a:prstGeom>
          <a:noFill/>
        </p:spPr>
      </p:pic>
      <p:grpSp>
        <p:nvGrpSpPr>
          <p:cNvPr id="14" name="Group 246"/>
          <p:cNvGrpSpPr/>
          <p:nvPr/>
        </p:nvGrpSpPr>
        <p:grpSpPr>
          <a:xfrm>
            <a:off x="5183560" y="2222866"/>
            <a:ext cx="2016732" cy="2430270"/>
            <a:chOff x="5291572" y="2222866"/>
            <a:chExt cx="2016732" cy="2430270"/>
          </a:xfrm>
        </p:grpSpPr>
        <p:cxnSp>
          <p:nvCxnSpPr>
            <p:cNvPr id="167" name="Straight Connector 166"/>
            <p:cNvCxnSpPr/>
            <p:nvPr/>
          </p:nvCxnSpPr>
          <p:spPr>
            <a:xfrm>
              <a:off x="5652120" y="3969060"/>
              <a:ext cx="0" cy="330787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Rectangle 161"/>
            <p:cNvSpPr/>
            <p:nvPr/>
          </p:nvSpPr>
          <p:spPr>
            <a:xfrm>
              <a:off x="5328084" y="4329100"/>
              <a:ext cx="504056" cy="32403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364088" y="4365104"/>
              <a:ext cx="43204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i="0" dirty="0" smtClean="0">
                  <a:solidFill>
                    <a:schemeClr val="bg1"/>
                  </a:solidFill>
                  <a:latin typeface="+mn-lt"/>
                </a:rPr>
                <a:t>logic</a:t>
              </a:r>
              <a:endParaRPr lang="en-US" sz="1600" i="0" dirty="0">
                <a:solidFill>
                  <a:schemeClr val="bg1"/>
                </a:solidFill>
                <a:latin typeface="+mn-lt"/>
              </a:endParaRPr>
            </a:p>
          </p:txBody>
        </p:sp>
        <p:grpSp>
          <p:nvGrpSpPr>
            <p:cNvPr id="15" name="Group 146"/>
            <p:cNvGrpSpPr/>
            <p:nvPr/>
          </p:nvGrpSpPr>
          <p:grpSpPr>
            <a:xfrm>
              <a:off x="5291572" y="2222866"/>
              <a:ext cx="540060" cy="1782198"/>
              <a:chOff x="5112060" y="1916832"/>
              <a:chExt cx="540060" cy="1782198"/>
            </a:xfrm>
          </p:grpSpPr>
          <p:sp>
            <p:nvSpPr>
              <p:cNvPr id="122" name="Trapezoid 121"/>
              <p:cNvSpPr/>
              <p:nvPr/>
            </p:nvSpPr>
            <p:spPr>
              <a:xfrm rot="5400000">
                <a:off x="5166066" y="2348880"/>
                <a:ext cx="432048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6" name="Straight Connector 145"/>
              <p:cNvCxnSpPr/>
              <p:nvPr/>
            </p:nvCxnSpPr>
            <p:spPr>
              <a:xfrm>
                <a:off x="5472100" y="2186862"/>
                <a:ext cx="0" cy="330787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rapezoid 104"/>
              <p:cNvSpPr/>
              <p:nvPr/>
            </p:nvSpPr>
            <p:spPr>
              <a:xfrm rot="5400000">
                <a:off x="5175067" y="1853825"/>
                <a:ext cx="414046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5112060" y="1970838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3" name="Trapezoid 122"/>
              <p:cNvSpPr/>
              <p:nvPr/>
            </p:nvSpPr>
            <p:spPr>
              <a:xfrm rot="5400000">
                <a:off x="5184068" y="3230978"/>
                <a:ext cx="396044" cy="540060"/>
              </a:xfrm>
              <a:prstGeom prst="trapezoid">
                <a:avLst/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112060" y="3380801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5112060" y="2474894"/>
                <a:ext cx="46805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i="0" dirty="0" err="1" smtClean="0">
                    <a:solidFill>
                      <a:schemeClr val="bg1"/>
                    </a:solidFill>
                    <a:latin typeface="+mn-lt"/>
                  </a:rPr>
                  <a:t>mux</a:t>
                </a:r>
                <a:endParaRPr lang="en-US" sz="1600" i="0" dirty="0">
                  <a:solidFill>
                    <a:schemeClr val="bg1"/>
                  </a:solidFill>
                  <a:latin typeface="+mn-lt"/>
                </a:endParaRPr>
              </a:p>
            </p:txBody>
          </p:sp>
          <p:cxnSp>
            <p:nvCxnSpPr>
              <p:cNvPr id="142" name="Straight Connector 141"/>
              <p:cNvCxnSpPr/>
              <p:nvPr/>
            </p:nvCxnSpPr>
            <p:spPr>
              <a:xfrm>
                <a:off x="5472608" y="2762926"/>
                <a:ext cx="0" cy="612068"/>
              </a:xfrm>
              <a:prstGeom prst="line">
                <a:avLst/>
              </a:prstGeom>
              <a:ln w="25400" cap="rnd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5" name="Straight Connector 234"/>
            <p:cNvCxnSpPr/>
            <p:nvPr/>
          </p:nvCxnSpPr>
          <p:spPr>
            <a:xfrm flipH="1">
              <a:off x="5832140" y="2420888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6192180" y="2276872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</a:t>
              </a:r>
              <a:r>
                <a:rPr lang="en-US" sz="1600" i="0" dirty="0" err="1" smtClean="0">
                  <a:latin typeface="+mn-lt"/>
                </a:rPr>
                <a:t>ampl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38" name="Straight Connector 237"/>
            <p:cNvCxnSpPr/>
            <p:nvPr/>
          </p:nvCxnSpPr>
          <p:spPr>
            <a:xfrm flipH="1">
              <a:off x="5832140" y="29249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TextBox 238"/>
            <p:cNvSpPr txBox="1"/>
            <p:nvPr/>
          </p:nvSpPr>
          <p:spPr>
            <a:xfrm>
              <a:off x="6192180" y="27809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analog time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0" name="Straight Connector 239"/>
            <p:cNvCxnSpPr/>
            <p:nvPr/>
          </p:nvCxnSpPr>
          <p:spPr>
            <a:xfrm flipH="1">
              <a:off x="5832140" y="3825044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TextBox 240"/>
            <p:cNvSpPr txBox="1"/>
            <p:nvPr/>
          </p:nvSpPr>
          <p:spPr>
            <a:xfrm>
              <a:off x="6192180" y="3681028"/>
              <a:ext cx="111612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smtClean="0">
                  <a:latin typeface="+mn-lt"/>
                </a:rPr>
                <a:t>parallel </a:t>
              </a:r>
              <a:r>
                <a:rPr lang="en-US" sz="1600" i="0" dirty="0" err="1" smtClean="0">
                  <a:latin typeface="+mn-lt"/>
                </a:rPr>
                <a:t>addr</a:t>
              </a:r>
              <a:endParaRPr lang="en-US" sz="1600" i="0" dirty="0">
                <a:latin typeface="+mn-lt"/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flipH="1">
              <a:off x="5832140" y="4437112"/>
              <a:ext cx="288032" cy="0"/>
            </a:xfrm>
            <a:prstGeom prst="line">
              <a:avLst/>
            </a:prstGeom>
            <a:ln w="25400" cap="rnd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6192180" y="4293096"/>
              <a:ext cx="104411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i="0" dirty="0" err="1" smtClean="0">
                  <a:latin typeface="+mn-lt"/>
                </a:rPr>
                <a:t>mux</a:t>
              </a:r>
              <a:r>
                <a:rPr lang="en-US" sz="1600" i="0" dirty="0" smtClean="0">
                  <a:latin typeface="+mn-lt"/>
                </a:rPr>
                <a:t> clock</a:t>
              </a:r>
              <a:endParaRPr lang="en-US" sz="1600" i="0" dirty="0">
                <a:latin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/>
      <p:bldP spid="2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4.9|12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 bwMode="auto">
        <a:solidFill>
          <a:schemeClr val="tx1"/>
        </a:solidFill>
        <a:ln w="19050" cap="flat" cmpd="sng" algn="ctr">
          <a:solidFill>
            <a:srgbClr val="FFFF00"/>
          </a:solidFill>
          <a:prstDash val="solid"/>
          <a:round/>
          <a:headEnd type="oval" w="med" len="med"/>
          <a:tailEnd type="none" w="med" len="med"/>
        </a:ln>
        <a:effectLst/>
      </a:spPr>
      <a:bodyPr/>
      <a:lstStyle/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21806</TotalTime>
  <Words>1460</Words>
  <Application>Microsoft Macintosh PowerPoint</Application>
  <PresentationFormat>On-screen Show (4:3)</PresentationFormat>
  <Paragraphs>344</Paragraphs>
  <Slides>14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BROOKHAVEN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Instrumentation Division Report</dc:title>
  <dc:creator>Gianluigi De Geronimo</dc:creator>
  <cp:lastModifiedBy>Ven Polychronakos</cp:lastModifiedBy>
  <cp:revision>2653</cp:revision>
  <dcterms:created xsi:type="dcterms:W3CDTF">2013-04-18T05:47:11Z</dcterms:created>
  <dcterms:modified xsi:type="dcterms:W3CDTF">2013-04-18T06:22:15Z</dcterms:modified>
</cp:coreProperties>
</file>