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315" r:id="rId2"/>
    <p:sldId id="380" r:id="rId3"/>
    <p:sldId id="381" r:id="rId4"/>
    <p:sldId id="393" r:id="rId5"/>
    <p:sldId id="383" r:id="rId6"/>
    <p:sldId id="394" r:id="rId7"/>
    <p:sldId id="395" r:id="rId8"/>
    <p:sldId id="396" r:id="rId9"/>
    <p:sldId id="399" r:id="rId10"/>
    <p:sldId id="385" r:id="rId11"/>
    <p:sldId id="397" r:id="rId12"/>
    <p:sldId id="398" r:id="rId13"/>
    <p:sldId id="386" r:id="rId14"/>
    <p:sldId id="387" r:id="rId15"/>
    <p:sldId id="388" r:id="rId16"/>
    <p:sldId id="389" r:id="rId17"/>
    <p:sldId id="390" r:id="rId18"/>
    <p:sldId id="391" r:id="rId19"/>
    <p:sldId id="392" r:id="rId20"/>
  </p:sldIdLst>
  <p:sldSz cx="9144000" cy="6858000" type="screen4x3"/>
  <p:notesSz cx="6662738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3399FF"/>
    <a:srgbClr val="FFCCFF"/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34587" autoAdjust="0"/>
    <p:restoredTop sz="87143" autoAdjust="0"/>
  </p:normalViewPr>
  <p:slideViewPr>
    <p:cSldViewPr snapToGrid="0" snapToObjects="1" showGuides="1">
      <p:cViewPr varScale="1">
        <p:scale>
          <a:sx n="92" d="100"/>
          <a:sy n="92" d="100"/>
        </p:scale>
        <p:origin x="-564" y="-102"/>
      </p:cViewPr>
      <p:guideLst>
        <p:guide orient="horz" pos="799"/>
        <p:guide pos="32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401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BD029F-6BCD-C547-8DCE-6FC2F466EFE1}" type="datetimeFigureOut">
              <a:rPr lang="en-US" smtClean="0"/>
              <a:pPr/>
              <a:t>5/4/2013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401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328B9-C310-8946-A516-6BDAEFC85C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38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401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886B0B-AEBF-3C43-A255-39452EB85F4B}" type="datetimeFigureOut">
              <a:rPr lang="en-US" smtClean="0"/>
              <a:pPr/>
              <a:t>5/4/2013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274" y="4705350"/>
            <a:ext cx="533019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401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5E0D6-D7DE-E042-9F2C-D87766267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9260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Method:</a:t>
            </a:r>
          </a:p>
          <a:p>
            <a:pPr>
              <a:buFont typeface="Arial" pitchFamily="34" charset="0"/>
              <a:buChar char="•"/>
            </a:pPr>
            <a:r>
              <a:rPr lang="en-US" noProof="0" dirty="0" smtClean="0"/>
              <a:t> </a:t>
            </a:r>
            <a:r>
              <a:rPr lang="en-US" b="1" noProof="0" dirty="0" smtClean="0"/>
              <a:t>individual interviews </a:t>
            </a:r>
            <a:r>
              <a:rPr lang="en-US" noProof="0" dirty="0" smtClean="0"/>
              <a:t>with group leaders based</a:t>
            </a:r>
            <a:r>
              <a:rPr lang="en-US" baseline="0" noProof="0" dirty="0" smtClean="0"/>
              <a:t> on the April schedule -&gt; to gather bottom-up data,</a:t>
            </a:r>
          </a:p>
          <a:p>
            <a:pPr>
              <a:buFont typeface="Arial" pitchFamily="34" charset="0"/>
              <a:buChar char="•"/>
            </a:pPr>
            <a:r>
              <a:rPr lang="en-US" baseline="0" noProof="0" dirty="0" smtClean="0"/>
              <a:t> </a:t>
            </a:r>
            <a:r>
              <a:rPr lang="en-US" b="1" baseline="0" noProof="0" dirty="0" smtClean="0"/>
              <a:t>EN retreat on 1st July </a:t>
            </a:r>
            <a:r>
              <a:rPr lang="en-US" baseline="0" noProof="0" dirty="0" smtClean="0"/>
              <a:t>-&gt; the aim was to bring the MTP in line with the last schedule &amp; saving requests from the Council in June</a:t>
            </a:r>
          </a:p>
          <a:p>
            <a:pPr>
              <a:buFont typeface="Arial" pitchFamily="34" charset="0"/>
              <a:buChar char="•"/>
            </a:pPr>
            <a:r>
              <a:rPr lang="en-US" baseline="0" noProof="0" dirty="0" smtClean="0"/>
              <a:t> </a:t>
            </a:r>
            <a:r>
              <a:rPr lang="en-US" b="1" baseline="0" noProof="0" dirty="0" smtClean="0"/>
              <a:t>ENMB on 26th July </a:t>
            </a:r>
            <a:r>
              <a:rPr lang="en-US" baseline="0" noProof="0" dirty="0" smtClean="0"/>
              <a:t>-&gt; validate with group leaders the top-down arbitration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D97CE-F2BF-4472-AD91-0709C32208C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254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269342"/>
            <a:ext cx="6858000" cy="2607458"/>
          </a:xfrm>
        </p:spPr>
        <p:txBody>
          <a:bodyPr anchor="ctr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269342"/>
            <a:ext cx="7315200" cy="2658893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4" y="2269342"/>
            <a:ext cx="238125" cy="2658893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4" y="1218811"/>
            <a:ext cx="5207000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258763"/>
            <a:ext cx="4111967" cy="102552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470739"/>
            <a:ext cx="8229600" cy="4746187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C2DD370C-0A77-4849-A66C-A0C7C2C2289E}" type="datetime1">
              <a:rPr lang="en-US" smtClean="0"/>
              <a:t>5/4/2013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fr-CH" smtClean="0"/>
              <a:t>JL GRENARD EN-HE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9610-3415-4478-907A-AAC681A709EC}" type="datetime1">
              <a:rPr lang="en-US" smtClean="0"/>
              <a:t>5/4/2013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JL GRENARD EN-HE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3FD9-3971-4741-A4F7-C34049A87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903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1999" y="265701"/>
            <a:ext cx="4111967" cy="1013627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r>
              <a:rPr kumimoji="0" lang="en-US" noProof="0" smtClean="0"/>
              <a:t>Click to edit Master title style</a:t>
            </a:r>
            <a:endParaRPr kumimoji="0" lang="it-IT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479661"/>
            <a:ext cx="8229600" cy="47314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smtClean="0"/>
              <a:t>Second level</a:t>
            </a:r>
          </a:p>
          <a:p>
            <a:pPr lvl="2" eaLnBrk="1" latinLnBrk="0" hangingPunct="1"/>
            <a:r>
              <a:rPr kumimoji="0" lang="en-US" noProof="0" smtClean="0"/>
              <a:t>Third level</a:t>
            </a:r>
          </a:p>
          <a:p>
            <a:pPr lvl="3" eaLnBrk="1" latinLnBrk="0" hangingPunct="1"/>
            <a:r>
              <a:rPr kumimoji="0" lang="en-US" noProof="0" smtClean="0"/>
              <a:t>Fourth level</a:t>
            </a:r>
          </a:p>
          <a:p>
            <a:pPr lvl="4" eaLnBrk="1" latinLnBrk="0" hangingPunct="1"/>
            <a:r>
              <a:rPr kumimoji="0" lang="en-US" noProof="0" smtClean="0"/>
              <a:t>Fifth level</a:t>
            </a:r>
            <a:endParaRPr kumimoji="0" lang="it-IT" noProof="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90786779-6F05-4331-BCCE-71A9600AE41E}" type="datetime1">
              <a:rPr lang="en-US" smtClean="0"/>
              <a:t>5/4/2013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fr-CH" smtClean="0"/>
              <a:t>JL GRENARD EN-HE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432206"/>
            <a:ext cx="1981200" cy="289903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574682" y="634518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4367" y="864805"/>
            <a:ext cx="4117632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53650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368" y="265701"/>
            <a:ext cx="3553961" cy="5200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1" latinLnBrk="0" hangingPunct="1">
        <a:spcBef>
          <a:spcPct val="0"/>
        </a:spcBef>
        <a:buNone/>
        <a:defRPr kumimoji="0"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335024" y="2835056"/>
            <a:ext cx="6742176" cy="19341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Remote manipulations / diagnostics in radioactive areas and handling of radioactive material Workshop, Geneva, Switzerland 6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May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269342"/>
            <a:ext cx="6858000" cy="565714"/>
          </a:xfrm>
        </p:spPr>
        <p:txBody>
          <a:bodyPr>
            <a:noAutofit/>
          </a:bodyPr>
          <a:lstStyle/>
          <a:p>
            <a:r>
              <a:rPr lang="en-US" sz="2200" dirty="0" smtClean="0"/>
              <a:t>Remotely operated collimator exchange vehicle</a:t>
            </a:r>
            <a:endParaRPr lang="en-US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JL.GRENARD (CERN)</a:t>
            </a:r>
          </a:p>
          <a:p>
            <a:r>
              <a:rPr lang="en-US" dirty="0"/>
              <a:t>Engineering Department / Transport Group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 system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crane will be equipped with several cameras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96A33D4-9619-439C-B4EA-D7924378C15C}" type="datetime1">
              <a:rPr lang="en-US" smtClean="0"/>
              <a:t>5/4/2013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JL GRENARD EN-HE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19546" t="30909" b="9348"/>
          <a:stretch/>
        </p:blipFill>
        <p:spPr>
          <a:xfrm>
            <a:off x="1787236" y="2119745"/>
            <a:ext cx="7356764" cy="409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86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Vision system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470739"/>
            <a:ext cx="4197927" cy="474618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  </a:t>
            </a:r>
            <a:r>
              <a:rPr lang="en-US" dirty="0"/>
              <a:t>Optical fiber transmission of the video signal</a:t>
            </a:r>
          </a:p>
          <a:p>
            <a:pPr marL="0" indent="0">
              <a:buNone/>
            </a:pPr>
            <a:r>
              <a:rPr lang="en-US" dirty="0"/>
              <a:t>-&gt; proven experience from other remote handling activities</a:t>
            </a:r>
          </a:p>
          <a:p>
            <a:pPr marL="0" indent="0">
              <a:buNone/>
            </a:pPr>
            <a:r>
              <a:rPr lang="en-US" dirty="0"/>
              <a:t>(TAX repair, </a:t>
            </a:r>
            <a:r>
              <a:rPr lang="en-US" dirty="0" err="1"/>
              <a:t>HiRadMat</a:t>
            </a:r>
            <a:r>
              <a:rPr lang="en-US" dirty="0"/>
              <a:t> experiences handling)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Reason of the optical fiber : most reliable technology for real time </a:t>
            </a:r>
            <a:r>
              <a:rPr lang="en-US" dirty="0" smtClean="0"/>
              <a:t>visualization</a:t>
            </a:r>
          </a:p>
          <a:p>
            <a:endParaRPr lang="en-US" dirty="0"/>
          </a:p>
          <a:p>
            <a:r>
              <a:rPr lang="en-US" dirty="0"/>
              <a:t>Disadvantage-&gt; the optical fiber as to managed</a:t>
            </a:r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2DD370C-0A77-4849-A66C-A0C7C2C2289E}" type="datetime1">
              <a:rPr lang="en-US" smtClean="0"/>
              <a:t>5/4/2013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JL GRENARD EN-HE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66591" t="44697" r="6250" b="9348"/>
          <a:stretch/>
        </p:blipFill>
        <p:spPr>
          <a:xfrm>
            <a:off x="5839691" y="1839191"/>
            <a:ext cx="2680854" cy="3501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7983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Vision system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470739"/>
            <a:ext cx="6057900" cy="4746187"/>
          </a:xfrm>
        </p:spPr>
        <p:txBody>
          <a:bodyPr/>
          <a:lstStyle/>
          <a:p>
            <a:r>
              <a:rPr lang="en-US" sz="2800" dirty="0"/>
              <a:t>Vision based on pan tilt zoom cameras</a:t>
            </a:r>
          </a:p>
          <a:p>
            <a:endParaRPr lang="en-US" dirty="0" smtClean="0"/>
          </a:p>
          <a:p>
            <a:r>
              <a:rPr lang="en-US" sz="2800" dirty="0"/>
              <a:t>Possibility of recording</a:t>
            </a:r>
          </a:p>
          <a:p>
            <a:endParaRPr lang="en-US" dirty="0" smtClean="0"/>
          </a:p>
          <a:p>
            <a:r>
              <a:rPr lang="en-US" sz="2800" dirty="0"/>
              <a:t>Some extra support vision for example with remote controlled vehicle TELEMAX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2DD370C-0A77-4849-A66C-A0C7C2C2289E}" type="datetime1">
              <a:rPr lang="en-US" smtClean="0"/>
              <a:t>5/4/2013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JL GRENARD EN-HE</a:t>
            </a:r>
            <a:endParaRPr lang="en-US" dirty="0"/>
          </a:p>
        </p:txBody>
      </p:sp>
      <p:pic>
        <p:nvPicPr>
          <p:cNvPr id="7" name="Picture 6" descr="G:\Departments\EN\Groups\HE\HT\TCC2\Systeme vision TCC2\191893.jpg"/>
          <p:cNvPicPr>
            <a:picLocks noChangeAspect="1" noChangeArrowheads="1"/>
          </p:cNvPicPr>
          <p:nvPr/>
        </p:nvPicPr>
        <p:blipFill rotWithShape="1">
          <a:blip r:embed="rId2" cstate="print"/>
          <a:srcRect l="16321" r="21342" b="12349"/>
          <a:stretch/>
        </p:blipFill>
        <p:spPr bwMode="auto">
          <a:xfrm>
            <a:off x="6728598" y="1470739"/>
            <a:ext cx="1632857" cy="1728192"/>
          </a:xfrm>
          <a:prstGeom prst="rect">
            <a:avLst/>
          </a:prstGeom>
          <a:noFill/>
        </p:spPr>
      </p:pic>
      <p:pic>
        <p:nvPicPr>
          <p:cNvPr id="8" name="Picture 2" descr="http://www.army-technology.com/contractor_images/telerob/3-telero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053" y="3562346"/>
            <a:ext cx="3474086" cy="2779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44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Recovery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Included in the design</a:t>
            </a:r>
          </a:p>
          <a:p>
            <a:r>
              <a:rPr lang="en-US" dirty="0" smtClean="0"/>
              <a:t>Loss of communication</a:t>
            </a:r>
          </a:p>
          <a:p>
            <a:r>
              <a:rPr lang="en-US" dirty="0" smtClean="0"/>
              <a:t>Manual mode</a:t>
            </a:r>
          </a:p>
          <a:p>
            <a:r>
              <a:rPr lang="en-US" dirty="0" smtClean="0"/>
              <a:t>Manual unloading mode without power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B63F64-853F-4560-9817-AE5F6F47A746}" type="datetime1">
              <a:rPr lang="en-US" smtClean="0"/>
              <a:t>5/4/2013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JL GRENARD EN-HE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06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 point of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Will be operated by a team of two</a:t>
            </a:r>
          </a:p>
          <a:p>
            <a:pPr marL="0" indent="0">
              <a:buNone/>
            </a:pPr>
            <a:r>
              <a:rPr lang="en-US" dirty="0" smtClean="0"/>
              <a:t>-&gt; one operating the crane</a:t>
            </a:r>
          </a:p>
          <a:p>
            <a:pPr marL="0" indent="0">
              <a:buNone/>
            </a:pPr>
            <a:r>
              <a:rPr lang="en-US" dirty="0" smtClean="0"/>
              <a:t>-&gt; one operating the video cameras</a:t>
            </a:r>
          </a:p>
          <a:p>
            <a:pPr marL="0" indent="0">
              <a:buNone/>
            </a:pPr>
            <a:r>
              <a:rPr lang="en-US" dirty="0" smtClean="0"/>
              <a:t>Access in the area will be forbidden during all those operations</a:t>
            </a:r>
          </a:p>
          <a:p>
            <a:pPr marL="0" indent="0">
              <a:buNone/>
            </a:pPr>
            <a:r>
              <a:rPr lang="en-US" dirty="0" smtClean="0"/>
              <a:t>Under supervision of DGS/RP</a:t>
            </a:r>
          </a:p>
          <a:p>
            <a:pPr marL="0" indent="0">
              <a:buNone/>
            </a:pPr>
            <a:r>
              <a:rPr lang="en-US" dirty="0" smtClean="0"/>
              <a:t>Under supervision of equipment owner EN/STI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JL GRENARD EN-HE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068ACE4-2D5F-4901-9D39-557096155A2F}" type="datetime1">
              <a:rPr lang="en-US" smtClean="0"/>
              <a:t>5/4/2013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72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 point of view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95836" y="1818995"/>
            <a:ext cx="2952328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Equipment Owner EN/STI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3573016"/>
            <a:ext cx="2952000" cy="370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Handling Team Leader EN/HE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84168" y="3688961"/>
            <a:ext cx="2952328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Radioprotection DGS/RP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79912" y="5445224"/>
            <a:ext cx="1584176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Operational team EN/HE</a:t>
            </a:r>
            <a:endParaRPr lang="en-US" dirty="0"/>
          </a:p>
        </p:txBody>
      </p:sp>
      <p:cxnSp>
        <p:nvCxnSpPr>
          <p:cNvPr id="7" name="Straight Arrow Connector 6"/>
          <p:cNvCxnSpPr>
            <a:stCxn id="3" idx="2"/>
            <a:endCxn id="4" idx="0"/>
          </p:cNvCxnSpPr>
          <p:nvPr/>
        </p:nvCxnSpPr>
        <p:spPr>
          <a:xfrm flipH="1">
            <a:off x="1583504" y="2188327"/>
            <a:ext cx="2988496" cy="1384689"/>
          </a:xfrm>
          <a:prstGeom prst="straightConnector1">
            <a:avLst/>
          </a:prstGeom>
          <a:ln w="76200">
            <a:solidFill>
              <a:srgbClr val="00B05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3" idx="2"/>
            <a:endCxn id="5" idx="0"/>
          </p:cNvCxnSpPr>
          <p:nvPr/>
        </p:nvCxnSpPr>
        <p:spPr>
          <a:xfrm>
            <a:off x="4572000" y="2188327"/>
            <a:ext cx="2988332" cy="1500634"/>
          </a:xfrm>
          <a:prstGeom prst="straightConnector1">
            <a:avLst/>
          </a:prstGeom>
          <a:ln w="76200">
            <a:solidFill>
              <a:srgbClr val="00B05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4" idx="2"/>
            <a:endCxn id="6" idx="0"/>
          </p:cNvCxnSpPr>
          <p:nvPr/>
        </p:nvCxnSpPr>
        <p:spPr>
          <a:xfrm>
            <a:off x="1583504" y="3943816"/>
            <a:ext cx="2988496" cy="1501408"/>
          </a:xfrm>
          <a:prstGeom prst="straightConnector1">
            <a:avLst/>
          </a:prstGeom>
          <a:ln w="762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5" idx="2"/>
            <a:endCxn id="6" idx="0"/>
          </p:cNvCxnSpPr>
          <p:nvPr/>
        </p:nvCxnSpPr>
        <p:spPr>
          <a:xfrm flipH="1">
            <a:off x="4572000" y="4058293"/>
            <a:ext cx="2988332" cy="1386931"/>
          </a:xfrm>
          <a:prstGeom prst="straightConnector1">
            <a:avLst/>
          </a:prstGeom>
          <a:ln w="762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3" idx="2"/>
            <a:endCxn id="6" idx="0"/>
          </p:cNvCxnSpPr>
          <p:nvPr/>
        </p:nvCxnSpPr>
        <p:spPr>
          <a:xfrm>
            <a:off x="4572000" y="2188327"/>
            <a:ext cx="0" cy="3256897"/>
          </a:xfrm>
          <a:prstGeom prst="straightConnector1">
            <a:avLst/>
          </a:prstGeom>
          <a:ln w="762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71600" y="486110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Handling instructions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51520" y="2197488"/>
            <a:ext cx="2484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Coordination / </a:t>
            </a:r>
            <a:r>
              <a:rPr lang="en-US" dirty="0" err="1" smtClean="0"/>
              <a:t>planification</a:t>
            </a:r>
            <a:r>
              <a:rPr lang="en-US" dirty="0" smtClean="0"/>
              <a:t> of work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318276" y="2292313"/>
            <a:ext cx="2484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Planification</a:t>
            </a:r>
            <a:r>
              <a:rPr lang="en-US" dirty="0" smtClean="0"/>
              <a:t> of Doses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318276" y="4861100"/>
            <a:ext cx="2484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Radioprotection instructions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716016" y="285293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Equipment </a:t>
            </a:r>
          </a:p>
          <a:p>
            <a:r>
              <a:rPr lang="en-US" dirty="0" smtClean="0"/>
              <a:t>instructions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51520" y="119675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ALARA Committee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07504" y="1566084"/>
            <a:ext cx="8928992" cy="4887252"/>
          </a:xfrm>
          <a:prstGeom prst="rect">
            <a:avLst/>
          </a:prstGeom>
          <a:noFill/>
          <a:ln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B7741-E82E-4458-9CE7-983B2FB8CAD9}" type="datetime1">
              <a:rPr lang="en-US" smtClean="0"/>
              <a:t>5/4/2013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JL GRENARD EN-HE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3FD9-3971-4741-A4F7-C34049A878C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13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of operators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556792"/>
            <a:ext cx="44644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Already 5 peoples ready and trained for the use of the vehicle (remotely but with direct vision)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Use of the mock up of the LHC tunnel to training the operators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Specialist will be in charge of the organization of the intervention</a:t>
            </a:r>
            <a:endParaRPr lang="en-US" sz="2400" dirty="0"/>
          </a:p>
        </p:txBody>
      </p:sp>
      <p:pic>
        <p:nvPicPr>
          <p:cNvPr id="1026" name="Picture 2" descr="G:\Departments\EN\Groups\HE\HH\S. Fumey\Grue AVT - CH 893\IMG_37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42107"/>
            <a:ext cx="3840000" cy="28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F4640-2972-4C43-B64B-15BE5F6919B5}" type="datetime1">
              <a:rPr lang="en-US" smtClean="0"/>
              <a:t>5/4/2013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JL GRENARD EN-HE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3FD9-3971-4741-A4F7-C34049A878C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36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possible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>
            <a:normAutofit fontScale="92500"/>
          </a:bodyPr>
          <a:lstStyle/>
          <a:p>
            <a:r>
              <a:rPr lang="en-US" sz="2500" dirty="0" smtClean="0"/>
              <a:t>Handling of passive absorbers</a:t>
            </a:r>
          </a:p>
          <a:p>
            <a:endParaRPr lang="en-US" sz="2500" dirty="0"/>
          </a:p>
          <a:p>
            <a:endParaRPr lang="en-US" sz="2500" dirty="0" smtClean="0"/>
          </a:p>
          <a:p>
            <a:r>
              <a:rPr lang="en-US" sz="2500" dirty="0" smtClean="0"/>
              <a:t>Handling of shielding blocks (up to 1t)</a:t>
            </a:r>
          </a:p>
          <a:p>
            <a:endParaRPr lang="en-US" sz="2500" dirty="0"/>
          </a:p>
          <a:p>
            <a:pPr marL="0" indent="0">
              <a:buNone/>
            </a:pPr>
            <a:endParaRPr lang="en-US" sz="2500" dirty="0" smtClean="0"/>
          </a:p>
          <a:p>
            <a:pPr marL="0" indent="0">
              <a:buNone/>
            </a:pPr>
            <a:r>
              <a:rPr lang="en-US" sz="2500" dirty="0" smtClean="0"/>
              <a:t>Some additional tooling could be developed depending on need, the vehicle could be considered as a ‘’platform’’</a:t>
            </a:r>
            <a:endParaRPr lang="en-US" sz="2500" dirty="0"/>
          </a:p>
        </p:txBody>
      </p:sp>
      <p:pic>
        <p:nvPicPr>
          <p:cNvPr id="4" name="Picture 2" descr="https://edms.cern.ch/file/1087566/1/43.TCAPA.B5R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53" t="5506" b="3161"/>
          <a:stretch/>
        </p:blipFill>
        <p:spPr bwMode="auto">
          <a:xfrm>
            <a:off x="5436096" y="1196752"/>
            <a:ext cx="3243560" cy="28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" name="Picture 2" descr="C:\IMG_378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70628"/>
            <a:ext cx="3384016" cy="45120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E4DA95-12A7-42D5-A0DB-8B8C2B9DE976}" type="datetime1">
              <a:rPr lang="en-US" smtClean="0"/>
              <a:t>5/4/2013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JL GRENARD EN-HE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109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Points to note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4978896" cy="5184576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Use of a cable to avoid lateral and longitudinal forces on the handled element</a:t>
            </a:r>
          </a:p>
          <a:p>
            <a:endParaRPr lang="en-US" dirty="0" smtClean="0"/>
          </a:p>
          <a:p>
            <a:r>
              <a:rPr lang="en-US" dirty="0" smtClean="0"/>
              <a:t>Careful ! The plug-ins can induce extra forces if not in the correct position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46904" t="40952" r="17262" b="10159"/>
          <a:stretch/>
        </p:blipFill>
        <p:spPr>
          <a:xfrm>
            <a:off x="5651715" y="1340768"/>
            <a:ext cx="3276600" cy="3352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5723925" y="4726885"/>
            <a:ext cx="31321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Water plugin not aligned with the gravity center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C3878CF-F38F-475F-98C3-EDD1CB1A0C3A}" type="datetime1">
              <a:rPr lang="en-US" smtClean="0"/>
              <a:t>5/4/2013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JL GRENARD EN-HE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4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Will be use during LS1 to exchange collimators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E23F4EC-723E-4CD2-8051-FE703CE8E37B}" type="datetime1">
              <a:rPr lang="en-US" smtClean="0"/>
              <a:t>5/4/2013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JL GRENARD EN-HE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60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 of the vehicle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470739"/>
            <a:ext cx="4530436" cy="4746187"/>
          </a:xfrm>
        </p:spPr>
        <p:txBody>
          <a:bodyPr/>
          <a:lstStyle/>
          <a:p>
            <a:r>
              <a:rPr lang="en-US" dirty="0" smtClean="0"/>
              <a:t>Collimators are one of the most radioactive element in the LHC tunnel</a:t>
            </a:r>
          </a:p>
          <a:p>
            <a:endParaRPr lang="en-US" dirty="0" smtClean="0"/>
          </a:p>
          <a:p>
            <a:r>
              <a:rPr lang="en-US" dirty="0" smtClean="0"/>
              <a:t>Around 100 collimators installed all around the LHC</a:t>
            </a:r>
          </a:p>
          <a:p>
            <a:endParaRPr lang="en-US" dirty="0" smtClean="0"/>
          </a:p>
          <a:p>
            <a:r>
              <a:rPr lang="en-US" dirty="0" smtClean="0"/>
              <a:t>But mainly at IR 3 and IR 7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5575695-25E4-44AA-B20E-F8771D3EC061}" type="datetime1">
              <a:rPr lang="en-US" smtClean="0"/>
              <a:t>5/4/2013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JL GRENARD EN-HE</a:t>
            </a:r>
            <a:endParaRPr lang="en-US" dirty="0"/>
          </a:p>
        </p:txBody>
      </p:sp>
      <p:pic>
        <p:nvPicPr>
          <p:cNvPr id="3074" name="Picture 2" descr="G:\Departments\EN\Groups\HE\HT\Finished Projects\LHC COLLIMATORS\Photos\TCTH_4R5_B2\IMG_27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636" y="1883662"/>
            <a:ext cx="3839691" cy="28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5934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situation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470739"/>
            <a:ext cx="4655127" cy="4746187"/>
          </a:xfrm>
        </p:spPr>
        <p:txBody>
          <a:bodyPr/>
          <a:lstStyle/>
          <a:p>
            <a:r>
              <a:rPr lang="en-US" dirty="0" smtClean="0"/>
              <a:t>Installation of the collimator with a trailer equipped with a crane</a:t>
            </a:r>
          </a:p>
          <a:p>
            <a:r>
              <a:rPr lang="en-US" dirty="0" smtClean="0"/>
              <a:t>Most of the collimators are installed on a plug in system (mechanical, water, power, control)</a:t>
            </a:r>
          </a:p>
          <a:p>
            <a:r>
              <a:rPr lang="en-US" dirty="0" smtClean="0"/>
              <a:t>Handling of the collimator at the gravity center (collimator balanced before installation)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A793441-0258-42AA-B9A1-22A5515EDEF2}" type="datetime1">
              <a:rPr lang="en-US" smtClean="0"/>
              <a:t>5/4/2013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JL GRENARD EN-HE</a:t>
            </a:r>
            <a:endParaRPr lang="en-US" dirty="0"/>
          </a:p>
        </p:txBody>
      </p:sp>
      <p:pic>
        <p:nvPicPr>
          <p:cNvPr id="2051" name="Picture 3" descr="G:\Departments\EN\Groups\HE\HT\Finished Projects\LHC COLLIMATORS\Photos\photos test installation dans maquette 25-02-2010 JLG\IMG_41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327" y="1150015"/>
            <a:ext cx="3839691" cy="28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0" name="Picture 2" descr="G:\Departments\EN\Groups\HE\HT\Finished Projects\LHC COLLIMATORS\Photos\Test collimateur Bat 927 + remorque blindee 25-02-2010 Bleu\Test collimateur Bat 927 0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8" t="3284" r="4193" b="4673"/>
          <a:stretch/>
        </p:blipFill>
        <p:spPr bwMode="auto">
          <a:xfrm>
            <a:off x="4858636" y="3494045"/>
            <a:ext cx="3319025" cy="252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58053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Handling at IR7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JL GRENARD EN-HE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7" t="14959" r="19878" b="55903"/>
          <a:stretch/>
        </p:blipFill>
        <p:spPr bwMode="auto">
          <a:xfrm>
            <a:off x="299598" y="2227310"/>
            <a:ext cx="8649643" cy="23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541841" y="2960948"/>
            <a:ext cx="473563" cy="7200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934678" y="4236909"/>
            <a:ext cx="144016" cy="14401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700871" y="4573328"/>
            <a:ext cx="2334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Access shaft for old and new collimator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12160" y="2259367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Remote trailer crane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172400" y="2960948"/>
            <a:ext cx="45719" cy="7200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2716" y="2936041"/>
            <a:ext cx="45719" cy="12182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83568" y="2555612"/>
            <a:ext cx="2334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Shielding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781867" y="2259367"/>
            <a:ext cx="2334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Shielding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5261587" y="308200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472100" y="3082534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Control station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008005" y="3587351"/>
            <a:ext cx="141378" cy="13256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461720" y="3764683"/>
            <a:ext cx="1918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Storage place for the vehicle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5827809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</a:t>
            </a:r>
            <a:r>
              <a:rPr lang="en-US" dirty="0" err="1" smtClean="0"/>
              <a:t>showned</a:t>
            </a:r>
            <a:r>
              <a:rPr lang="en-US" dirty="0" smtClean="0"/>
              <a:t> but has to be taken in consideration : ventilation doors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1A51DB7-C423-4032-B8A1-F64E9806BE02}" type="datetime1">
              <a:rPr lang="en-US" smtClean="0"/>
              <a:t>5/4/2013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82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solutions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Dedicated handling device using the LHC monorail</a:t>
            </a:r>
          </a:p>
          <a:p>
            <a:endParaRPr lang="en-US" dirty="0"/>
          </a:p>
          <a:p>
            <a:pPr lvl="1"/>
            <a:r>
              <a:rPr lang="en-US" dirty="0" smtClean="0"/>
              <a:t>No flexibility</a:t>
            </a:r>
          </a:p>
          <a:p>
            <a:pPr lvl="1"/>
            <a:r>
              <a:rPr lang="en-US" dirty="0" smtClean="0"/>
              <a:t>Space constrain</a:t>
            </a:r>
          </a:p>
          <a:p>
            <a:pPr lvl="1"/>
            <a:r>
              <a:rPr lang="en-US" dirty="0" smtClean="0"/>
              <a:t>Complexity of the machine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D0A7BBA-CE73-4AAA-ADCE-C945A690EB47}" type="datetime1">
              <a:rPr lang="en-US" smtClean="0"/>
              <a:t>5/4/2013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JL GRENARD EN-HE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87" t="3553" r="7216" b="50000"/>
          <a:stretch/>
        </p:blipFill>
        <p:spPr bwMode="auto">
          <a:xfrm>
            <a:off x="4427830" y="2105246"/>
            <a:ext cx="4262018" cy="3997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513300" y="4020902"/>
            <a:ext cx="4334683" cy="851297"/>
          </a:xfrm>
          <a:prstGeom prst="round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/>
              <a:t>Stopped after the decision</a:t>
            </a:r>
          </a:p>
          <a:p>
            <a:pPr algn="ctr"/>
            <a:r>
              <a:rPr lang="en-US" sz="2200" dirty="0" smtClean="0"/>
              <a:t>I</a:t>
            </a:r>
            <a:r>
              <a:rPr lang="en-US" sz="2200" dirty="0" smtClean="0"/>
              <a:t>nstallation of a shielded wall at IR 7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227080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paolo\Bureaublad\0308-12_Assembly-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 l="2635" t="650" r="19352" b="1365"/>
          <a:stretch>
            <a:fillRect/>
          </a:stretch>
        </p:blipFill>
        <p:spPr bwMode="auto">
          <a:xfrm>
            <a:off x="1331640" y="1052736"/>
            <a:ext cx="6622259" cy="5400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78622" y="310583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Shielding at each extremity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20272" y="184482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connected to the monorail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6145" y="2710660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Motorized lifting spreader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5661248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Side collision detection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123728" y="3105834"/>
            <a:ext cx="720080" cy="5391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7236296" y="1484784"/>
            <a:ext cx="648072" cy="4320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5868144" y="3284984"/>
            <a:ext cx="1310478" cy="14401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912260" y="472514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Recovery manual hydraulic control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5365305" y="4653137"/>
            <a:ext cx="1546955" cy="3951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0"/>
          </p:cNvCxnSpPr>
          <p:nvPr/>
        </p:nvCxnSpPr>
        <p:spPr>
          <a:xfrm flipV="1">
            <a:off x="1151620" y="5048309"/>
            <a:ext cx="433266" cy="61293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584886" y="1377642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Boom collision detection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520990" y="2023973"/>
            <a:ext cx="826874" cy="12434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26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JL GRENARD EN-HE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remote controlled trailer crane</a:t>
            </a:r>
            <a:endParaRPr lang="en-US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166F8A8-A843-4DD7-881F-26C8176E6C75}" type="datetime1">
              <a:rPr lang="en-US" smtClean="0"/>
              <a:t>5/4/2013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7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lang="en-US" dirty="0" smtClean="0"/>
              <a:t>Key characteristics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lifting capacities: 1t</a:t>
            </a:r>
          </a:p>
          <a:p>
            <a:pPr>
              <a:buFontTx/>
              <a:buChar char="-"/>
            </a:pPr>
            <a:r>
              <a:rPr lang="en-US" dirty="0" smtClean="0"/>
              <a:t>Max speed : 3km/h</a:t>
            </a:r>
          </a:p>
          <a:p>
            <a:pPr>
              <a:buFontTx/>
              <a:buChar char="-"/>
            </a:pPr>
            <a:r>
              <a:rPr lang="en-US" dirty="0" smtClean="0"/>
              <a:t>Width: 780mm</a:t>
            </a:r>
          </a:p>
          <a:p>
            <a:pPr>
              <a:buFontTx/>
              <a:buChar char="-"/>
            </a:pPr>
            <a:r>
              <a:rPr lang="en-US" dirty="0" smtClean="0"/>
              <a:t>Length: 2600mm</a:t>
            </a:r>
          </a:p>
          <a:p>
            <a:pPr>
              <a:buFontTx/>
              <a:buChar char="-"/>
            </a:pPr>
            <a:r>
              <a:rPr lang="en-US" dirty="0" smtClean="0"/>
              <a:t>Height: 2010mm</a:t>
            </a:r>
          </a:p>
          <a:p>
            <a:pPr>
              <a:buFontTx/>
              <a:buChar char="-"/>
            </a:pPr>
            <a:r>
              <a:rPr lang="en-US" dirty="0" smtClean="0"/>
              <a:t>Same concept of previous</a:t>
            </a:r>
          </a:p>
          <a:p>
            <a:pPr>
              <a:buFontTx/>
              <a:buChar char="-"/>
            </a:pPr>
            <a:r>
              <a:rPr lang="en-US" dirty="0"/>
              <a:t>Can pass key </a:t>
            </a:r>
            <a:r>
              <a:rPr lang="en-US" dirty="0" smtClean="0"/>
              <a:t>passage (UJ76)</a:t>
            </a:r>
          </a:p>
          <a:p>
            <a:pPr>
              <a:buFontTx/>
              <a:buChar char="-"/>
            </a:pPr>
            <a:r>
              <a:rPr lang="en-US" dirty="0" smtClean="0"/>
              <a:t>CE marked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JL GRENARD EN-HE</a:t>
            </a:r>
            <a:endParaRPr lang="en-US"/>
          </a:p>
        </p:txBody>
      </p:sp>
      <p:pic>
        <p:nvPicPr>
          <p:cNvPr id="6" name="Picture 2" descr="C:\Documents and Settings\paolo\Bureaublad\0308-12_Assembly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80728"/>
            <a:ext cx="4435798" cy="2880000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remote control trailer crane</a:t>
            </a:r>
            <a:endParaRPr lang="en-US" dirty="0"/>
          </a:p>
        </p:txBody>
      </p:sp>
      <p:pic>
        <p:nvPicPr>
          <p:cNvPr id="7" name="Afbeelding 2"/>
          <p:cNvPicPr/>
          <p:nvPr/>
        </p:nvPicPr>
        <p:blipFill>
          <a:blip r:embed="rId4" cstate="print"/>
          <a:srcRect l="9388" t="24816" r="-73" b="23642"/>
          <a:stretch>
            <a:fillRect/>
          </a:stretch>
        </p:blipFill>
        <p:spPr bwMode="auto">
          <a:xfrm>
            <a:off x="5364488" y="3861048"/>
            <a:ext cx="360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31F227E-EAAA-478F-9B03-A7CD09EB3A22}" type="datetime1">
              <a:rPr lang="en-US" smtClean="0"/>
              <a:t>5/4/2013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20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remote control trailer crane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2DD370C-0A77-4849-A66C-A0C7C2C2289E}" type="datetime1">
              <a:rPr lang="en-US" smtClean="0"/>
              <a:t>5/4/2013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JL GRENARD EN-HE</a:t>
            </a:r>
            <a:endParaRPr lang="en-US" dirty="0"/>
          </a:p>
        </p:txBody>
      </p:sp>
      <p:pic>
        <p:nvPicPr>
          <p:cNvPr id="7" name="Picture 2" descr="G:\Departments\EN\Groups\HE\HH\S. Fumey\Grue AVT - CH 893\CH 8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37" y="980728"/>
            <a:ext cx="5760000" cy="432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8" name="Picture 3" descr="G:\Departments\EN\Groups\HE\HH\S. Fumey\Grue AVT - CH 893\IMG_38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338" y="2036424"/>
            <a:ext cx="5760000" cy="432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14" y="1398242"/>
            <a:ext cx="3840000" cy="28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1094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remote control trailer crane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First testing @ CERN April 2013 : </a:t>
            </a:r>
            <a:r>
              <a:rPr lang="en-US" dirty="0"/>
              <a:t> </a:t>
            </a:r>
            <a:r>
              <a:rPr lang="en-US" dirty="0" smtClean="0"/>
              <a:t>very promising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2DD370C-0A77-4849-A66C-A0C7C2C2289E}" type="datetime1">
              <a:rPr lang="en-US" smtClean="0"/>
              <a:t>5/4/2013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JL GRENARD EN-HE</a:t>
            </a:r>
            <a:endParaRPr lang="en-US" dirty="0"/>
          </a:p>
        </p:txBody>
      </p:sp>
      <p:pic>
        <p:nvPicPr>
          <p:cNvPr id="1026" name="Picture 2" descr="G:\Departments\EN\Groups\HE\HH\S. Fumey\Grue AVT - CH 893\IMG_38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00" y="2049105"/>
            <a:ext cx="4320000" cy="32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7" name="Picture 3" descr="G:\Departments\EN\Groups\HE\HH\S. Fumey\Grue AVT - CH 893\IMG_379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694" y="2049105"/>
            <a:ext cx="4320000" cy="32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7" name="TextBox 6"/>
          <p:cNvSpPr txBox="1"/>
          <p:nvPr/>
        </p:nvSpPr>
        <p:spPr>
          <a:xfrm>
            <a:off x="311726" y="5631873"/>
            <a:ext cx="8489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 tests would be organized in the next coming weeks in collaboration with EN-STI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710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emotely operated collimator exchange vehicle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remotely operated collimator exchange vehicle</Template>
  <TotalTime>33</TotalTime>
  <Words>728</Words>
  <Application>Microsoft Office PowerPoint</Application>
  <PresentationFormat>On-screen Show (4:3)</PresentationFormat>
  <Paragraphs>180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remotely operated collimator exchange vehicle</vt:lpstr>
      <vt:lpstr>Remotely operated collimator exchange vehicle</vt:lpstr>
      <vt:lpstr>Reason of the vehicle</vt:lpstr>
      <vt:lpstr>Present situation</vt:lpstr>
      <vt:lpstr>Handling at IR7</vt:lpstr>
      <vt:lpstr>Different solutions</vt:lpstr>
      <vt:lpstr>New remote controlled trailer crane</vt:lpstr>
      <vt:lpstr>New remote control trailer crane</vt:lpstr>
      <vt:lpstr>New remote control trailer crane</vt:lpstr>
      <vt:lpstr>New remote control trailer crane</vt:lpstr>
      <vt:lpstr>Vision system</vt:lpstr>
      <vt:lpstr>Vision system</vt:lpstr>
      <vt:lpstr>Vision system</vt:lpstr>
      <vt:lpstr>Recovery method</vt:lpstr>
      <vt:lpstr>Operation point of view</vt:lpstr>
      <vt:lpstr>Operation point of view</vt:lpstr>
      <vt:lpstr>Training of operators</vt:lpstr>
      <vt:lpstr>Other possible use</vt:lpstr>
      <vt:lpstr>Points to note 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Remotely operated collimator exchange vehicle</dc:title>
  <dc:creator>Jean-Louis Grenard</dc:creator>
  <cp:lastModifiedBy>Jean-Louis Grenard</cp:lastModifiedBy>
  <cp:revision>6</cp:revision>
  <dcterms:created xsi:type="dcterms:W3CDTF">2013-05-04T13:36:42Z</dcterms:created>
  <dcterms:modified xsi:type="dcterms:W3CDTF">2013-05-04T14:12:39Z</dcterms:modified>
</cp:coreProperties>
</file>