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70" r:id="rId16"/>
    <p:sldId id="271" r:id="rId17"/>
    <p:sldId id="272" r:id="rId18"/>
    <p:sldId id="287" r:id="rId19"/>
    <p:sldId id="288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25C66-4894-4C8A-B128-F88065BE310B}" type="datetimeFigureOut">
              <a:rPr lang="en-GB" smtClean="0"/>
              <a:t>06/05/2013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0458F-7B79-4D6E-95A4-8440BAE6F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2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458F-7B79-4D6E-95A4-8440BAE6F3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3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1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7BE7E16A-F641-429B-9A81-FCCD42AA896A}" type="datetime1">
              <a:rPr lang="en-US" smtClean="0"/>
              <a:t>5/6/2013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381328"/>
            <a:ext cx="4354416" cy="340781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GB" dirty="0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7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5C28-0161-4C6B-9EAB-A2E1B5A06569}" type="datetime1">
              <a:rPr lang="en-US" smtClean="0"/>
              <a:t>5/6/2013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93848" y="6432206"/>
            <a:ext cx="4354416" cy="425794"/>
          </a:xfrm>
        </p:spPr>
        <p:txBody>
          <a:bodyPr/>
          <a:lstStyle/>
          <a:p>
            <a:r>
              <a:rPr lang="en-GB" dirty="0" smtClean="0"/>
              <a:t>R. Losito, EN/STI,  Remote Manipulations Workshop 6 May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F20B-1797-4045-943A-A35700158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43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612CE-88A0-4220-9795-1940E222C0A9}" type="datetime1">
              <a:rPr lang="en-US" smtClean="0"/>
              <a:t>5/6/2013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F20B-1797-4045-943A-A35700158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0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fld id="{1C8F7A74-46A9-4102-98B4-175ABC8ED6BE}" type="datetime1">
              <a:rPr lang="en-US" smtClean="0"/>
              <a:t>5/6/2013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defTabSz="457200"/>
            <a:fld id="{9BBCADDF-C6D9-C14C-883B-1CD09994D60D}" type="slidenum">
              <a:rPr lang="en-US" smtClean="0"/>
              <a:pPr defTabSz="45720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2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Bookman Old Style" pitchFamily="18" charset="0"/>
              </a:rPr>
              <a:t>Robotic Interventions: the perspective of the user</a:t>
            </a:r>
            <a:endParaRPr lang="en-GB" b="1" dirty="0">
              <a:latin typeface="Bookman Old Style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38" y="1124744"/>
            <a:ext cx="5863198" cy="439739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3848" y="5949280"/>
            <a:ext cx="5002488" cy="361911"/>
          </a:xfrm>
        </p:spPr>
        <p:txBody>
          <a:bodyPr/>
          <a:lstStyle/>
          <a:p>
            <a:r>
              <a:rPr lang="en-GB" sz="2400" b="1" dirty="0" smtClean="0"/>
              <a:t>R. Losito, EN/STI,                     Remote Manipulations Workshop 6 May 2013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364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Our target and experimental areas are quite messy and tight. In particular lots of cables and pipes lie on the floor.</a:t>
            </a:r>
          </a:p>
          <a:p>
            <a:r>
              <a:rPr lang="en-GB" dirty="0" smtClean="0"/>
              <a:t>In general, robots are quite bulky and dangerous for the installation</a:t>
            </a:r>
            <a:endParaRPr lang="en-GB" dirty="0"/>
          </a:p>
        </p:txBody>
      </p:sp>
      <p:pic>
        <p:nvPicPr>
          <p:cNvPr id="5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4" y="1600200"/>
            <a:ext cx="3395511" cy="452596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93848" y="6453336"/>
            <a:ext cx="4138392" cy="268773"/>
          </a:xfrm>
        </p:spPr>
        <p:txBody>
          <a:bodyPr/>
          <a:lstStyle/>
          <a:p>
            <a:r>
              <a:rPr lang="en-GB" dirty="0" smtClean="0"/>
              <a:t>R. Losito, EN/STI,  Remote Manipulations Workshop 6 May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01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ratio between the weight of a payload and the weight of the robot is enormous:</a:t>
            </a:r>
          </a:p>
          <a:p>
            <a:endParaRPr lang="en-GB" dirty="0" smtClean="0"/>
          </a:p>
          <a:p>
            <a:r>
              <a:rPr lang="en-GB" dirty="0" smtClean="0"/>
              <a:t>New </a:t>
            </a:r>
            <a:r>
              <a:rPr lang="en-GB" dirty="0" err="1" smtClean="0"/>
              <a:t>Isolde</a:t>
            </a:r>
            <a:r>
              <a:rPr lang="en-GB" dirty="0" smtClean="0"/>
              <a:t> robots weight about 1 Ton to be able to safely transport a target of    35 kg!!!</a:t>
            </a:r>
          </a:p>
          <a:p>
            <a:endParaRPr lang="en-GB" dirty="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7093" y="2421352"/>
            <a:ext cx="3840813" cy="288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Intermediate Conclusions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Known scenarios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en-GB" dirty="0" smtClean="0"/>
              <a:t>Provide a full description of the operations to be performed</a:t>
            </a:r>
          </a:p>
          <a:p>
            <a:r>
              <a:rPr lang="en-GB" dirty="0" smtClean="0"/>
              <a:t>Perform a careful risk analysis (what can go wrong)</a:t>
            </a:r>
          </a:p>
          <a:p>
            <a:r>
              <a:rPr lang="en-GB" dirty="0" smtClean="0"/>
              <a:t>Analyse the maximum weight to be carried (and the speed). </a:t>
            </a:r>
          </a:p>
          <a:p>
            <a:r>
              <a:rPr lang="en-GB" dirty="0" smtClean="0"/>
              <a:t>Call </a:t>
            </a:r>
            <a:r>
              <a:rPr lang="en-GB" dirty="0" smtClean="0">
                <a:solidFill>
                  <a:srgbClr val="FF0000"/>
                </a:solidFill>
              </a:rPr>
              <a:t>Bruno Feral (EN/HE)</a:t>
            </a:r>
            <a:r>
              <a:rPr lang="en-GB" dirty="0" smtClean="0"/>
              <a:t>, but</a:t>
            </a:r>
          </a:p>
          <a:p>
            <a:pPr lvl="1"/>
            <a:r>
              <a:rPr lang="en-GB" dirty="0" smtClean="0"/>
              <a:t>Prepare yourself to invest manpower. You need to do your own part!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Unknown scenarios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en-GB" dirty="0" smtClean="0"/>
              <a:t>Can we prepare ourselves to unknown situations?</a:t>
            </a:r>
          </a:p>
          <a:p>
            <a:r>
              <a:rPr lang="en-GB" dirty="0" smtClean="0"/>
              <a:t>Yes, but</a:t>
            </a:r>
          </a:p>
          <a:p>
            <a:pPr lvl="1"/>
            <a:r>
              <a:rPr lang="en-GB" dirty="0" smtClean="0"/>
              <a:t>Don’t dream too much, especially without proper resources    (M &amp; P)</a:t>
            </a:r>
          </a:p>
          <a:p>
            <a:pPr lvl="1"/>
            <a:r>
              <a:rPr lang="en-GB" dirty="0" smtClean="0"/>
              <a:t>It will take years to build up the know-how.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30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Robots need a crew to use them and maintain.   Need (several) experts in house to be effective</a:t>
            </a:r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807550"/>
            <a:ext cx="5400600" cy="40504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operator can drive a robot for one or two hours at most.</a:t>
            </a:r>
          </a:p>
          <a:p>
            <a:r>
              <a:rPr lang="en-GB" dirty="0" smtClean="0"/>
              <a:t>Need a “commander-in-chief” for the intervention</a:t>
            </a:r>
          </a:p>
          <a:p>
            <a:r>
              <a:rPr lang="en-GB" dirty="0" smtClean="0"/>
              <a:t>Need all the equipment experts</a:t>
            </a:r>
          </a:p>
          <a:p>
            <a:r>
              <a:rPr lang="en-GB" dirty="0" smtClean="0"/>
              <a:t>Need RP </a:t>
            </a:r>
          </a:p>
          <a:p>
            <a:endParaRPr lang="en-GB" dirty="0"/>
          </a:p>
          <a:p>
            <a:r>
              <a:rPr lang="en-GB" dirty="0" smtClean="0"/>
              <a:t>Minimum:  1 robot, 3÷4 humans!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91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unknown (unforeseen?) scenario</a:t>
            </a:r>
            <a:endParaRPr lang="en-GB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307534"/>
            <a:ext cx="7560840" cy="502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1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unknown (unforeseen?)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Fukushima is our most relevant study case </a:t>
            </a:r>
            <a:r>
              <a:rPr lang="en-GB" dirty="0"/>
              <a:t>(</a:t>
            </a:r>
            <a:r>
              <a:rPr lang="en-GB" dirty="0" smtClean="0"/>
              <a:t>We have contacts with the teams intervening there…)</a:t>
            </a:r>
          </a:p>
          <a:p>
            <a:endParaRPr lang="en-GB" dirty="0" smtClean="0"/>
          </a:p>
          <a:p>
            <a:r>
              <a:rPr lang="en-GB" dirty="0" smtClean="0"/>
              <a:t>However the best example of </a:t>
            </a:r>
            <a:r>
              <a:rPr lang="en-GB" dirty="0"/>
              <a:t>organization </a:t>
            </a:r>
            <a:r>
              <a:rPr lang="en-GB" dirty="0" smtClean="0"/>
              <a:t>(at </a:t>
            </a:r>
            <a:r>
              <a:rPr lang="en-GB" dirty="0"/>
              <a:t>least, the only one I </a:t>
            </a:r>
            <a:r>
              <a:rPr lang="en-GB" dirty="0" smtClean="0"/>
              <a:t>know, I am sure every country has one…) is in France: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INTRA, a consortium AREVA/CEA/EDF is in charge of preparing robotic interventions in case of nuclear accidents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8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4" name="Content Placeholder 3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1" t="15125" r="20474" b="2446"/>
          <a:stretch/>
        </p:blipFill>
        <p:spPr>
          <a:xfrm>
            <a:off x="1187624" y="1150440"/>
            <a:ext cx="6840760" cy="5158880"/>
          </a:xfrm>
        </p:spPr>
      </p:pic>
      <p:pic>
        <p:nvPicPr>
          <p:cNvPr id="1026" name="Picture 2" descr="EN De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1044">
            <a:off x="-13037" y="2354286"/>
            <a:ext cx="8521780" cy="12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49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 Dep. Initiative</a:t>
            </a:r>
            <a:br>
              <a:rPr lang="en-GB" dirty="0" smtClean="0"/>
            </a:br>
            <a:r>
              <a:rPr lang="en-GB" dirty="0" smtClean="0"/>
              <a:t>(HE, STI…)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384" y="1196752"/>
            <a:ext cx="6840000" cy="5130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2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 Dep. Initiative</a:t>
            </a:r>
            <a:br>
              <a:rPr lang="en-GB" dirty="0"/>
            </a:br>
            <a:r>
              <a:rPr lang="en-GB" dirty="0"/>
              <a:t>(HE, STI…)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79320"/>
            <a:ext cx="6840000" cy="513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1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Goal of this talk</a:t>
            </a:r>
          </a:p>
          <a:p>
            <a:r>
              <a:rPr lang="en-GB" dirty="0" smtClean="0"/>
              <a:t>EN/STI motivations</a:t>
            </a:r>
          </a:p>
          <a:p>
            <a:r>
              <a:rPr lang="en-GB" dirty="0" smtClean="0"/>
              <a:t>Main objectives of our investigations</a:t>
            </a:r>
          </a:p>
          <a:p>
            <a:r>
              <a:rPr lang="en-GB" dirty="0" smtClean="0"/>
              <a:t>Lessons learnt</a:t>
            </a:r>
          </a:p>
          <a:p>
            <a:r>
              <a:rPr lang="en-GB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5" name="Content Placeholder 4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2" t="14819" r="19608" b="1833"/>
          <a:stretch/>
        </p:blipFill>
        <p:spPr>
          <a:xfrm>
            <a:off x="1331640" y="1268760"/>
            <a:ext cx="6768752" cy="508591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4" name="Content Placeholder 3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6" t="17096" r="20115" b="1550"/>
          <a:stretch/>
        </p:blipFill>
        <p:spPr>
          <a:xfrm>
            <a:off x="683568" y="1308538"/>
            <a:ext cx="7498735" cy="555229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4" name="Content Placeholder 3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t="16843" r="20176" b="1898"/>
          <a:stretch/>
        </p:blipFill>
        <p:spPr>
          <a:xfrm>
            <a:off x="755576" y="1245476"/>
            <a:ext cx="7537086" cy="563353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4" name="Content Placeholder 3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 t="16304" r="20578" b="1898"/>
          <a:stretch/>
        </p:blipFill>
        <p:spPr>
          <a:xfrm>
            <a:off x="827584" y="1341120"/>
            <a:ext cx="7295336" cy="550946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7" name="Content Placeholder 6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7" t="15450" r="19630" b="2244"/>
          <a:stretch/>
        </p:blipFill>
        <p:spPr>
          <a:xfrm>
            <a:off x="899592" y="1482075"/>
            <a:ext cx="7272808" cy="540330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Groupe</a:t>
            </a:r>
            <a:r>
              <a:rPr lang="en-GB" dirty="0" smtClean="0"/>
              <a:t> INTRA (court. M. Chevalier)</a:t>
            </a:r>
            <a:endParaRPr lang="en-GB" dirty="0"/>
          </a:p>
        </p:txBody>
      </p:sp>
      <p:pic>
        <p:nvPicPr>
          <p:cNvPr id="4" name="Content Placeholder 3" descr="Chevallier groupe-intra.pdf - Adobe Reader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5" t="14512" r="20098" b="914"/>
          <a:stretch/>
        </p:blipFill>
        <p:spPr>
          <a:xfrm>
            <a:off x="1259632" y="1340768"/>
            <a:ext cx="6480720" cy="499630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should we aim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We (STI/HE) purchased a </a:t>
            </a:r>
            <a:r>
              <a:rPr lang="en-GB" dirty="0" err="1" smtClean="0"/>
              <a:t>Telemax</a:t>
            </a:r>
            <a:r>
              <a:rPr lang="en-GB" dirty="0" smtClean="0"/>
              <a:t> robot</a:t>
            </a:r>
          </a:p>
          <a:p>
            <a:r>
              <a:rPr lang="en-GB" dirty="0" smtClean="0"/>
              <a:t>We have now to make experience (e.g. in LSS1 and North area)</a:t>
            </a:r>
          </a:p>
          <a:p>
            <a:r>
              <a:rPr lang="en-GB" dirty="0" smtClean="0"/>
              <a:t>Then decide on further robots </a:t>
            </a:r>
            <a:r>
              <a:rPr lang="en-GB" dirty="0" smtClean="0">
                <a:solidFill>
                  <a:srgbClr val="FF0000"/>
                </a:solidFill>
              </a:rPr>
              <a:t>to purchase </a:t>
            </a:r>
            <a:r>
              <a:rPr lang="en-GB" dirty="0" smtClean="0"/>
              <a:t>(bigger, smaller, on wheels, on chains, aerial, snakes etc…). </a:t>
            </a:r>
          </a:p>
          <a:p>
            <a:r>
              <a:rPr lang="en-GB" dirty="0" smtClean="0"/>
              <a:t>We can carry only 5 Kg!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950" y="1556792"/>
            <a:ext cx="459051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3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Again Conclusions!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presence of a well specified  need, we (EN/HE, EN in general) have the capacity to define, purchase and operate robots. </a:t>
            </a:r>
          </a:p>
          <a:p>
            <a:endParaRPr lang="en-GB" dirty="0" smtClean="0"/>
          </a:p>
          <a:p>
            <a:r>
              <a:rPr lang="en-GB" dirty="0" smtClean="0"/>
              <a:t>There is a clear shortage of dedicated manpower. It is a limit to the quantity of project, not quality of solutions.</a:t>
            </a:r>
          </a:p>
          <a:p>
            <a:endParaRPr lang="en-GB" dirty="0" smtClean="0"/>
          </a:p>
          <a:p>
            <a:r>
              <a:rPr lang="en-GB" dirty="0" smtClean="0"/>
              <a:t>Groups interested should not dream of a “turn-key” service: they have to be ready to invest their own resources to define and solve the problem.</a:t>
            </a:r>
          </a:p>
          <a:p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Robot for everything does not exist, we have to invest in robots of different sizes to address the largest number of cases</a:t>
            </a:r>
          </a:p>
          <a:p>
            <a:endParaRPr lang="en-GB" dirty="0" smtClean="0"/>
          </a:p>
          <a:p>
            <a:r>
              <a:rPr lang="en-GB" dirty="0" smtClean="0"/>
              <a:t>We can prepare ourselves to “unknown” scenarios, but we should limit to reasonable operations. </a:t>
            </a:r>
          </a:p>
          <a:p>
            <a:endParaRPr lang="en-GB" dirty="0" smtClean="0"/>
          </a:p>
          <a:p>
            <a:r>
              <a:rPr lang="en-GB" dirty="0" smtClean="0"/>
              <a:t>We can only be effective if we know the area, and we prepared it for robotic interventions (no cables on floor, enough room for passage, WIFI or VHF communication available, </a:t>
            </a:r>
            <a:r>
              <a:rPr lang="en-GB" dirty="0" smtClean="0">
                <a:solidFill>
                  <a:srgbClr val="FF0000"/>
                </a:solidFill>
              </a:rPr>
              <a:t>trained teams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 have a solid basis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 team able to specify, procure, maintain robots (EN/HE). </a:t>
            </a:r>
          </a:p>
          <a:p>
            <a:r>
              <a:rPr lang="en-GB" dirty="0" smtClean="0"/>
              <a:t>Equipment groups (and HE) used to develop tools</a:t>
            </a:r>
          </a:p>
          <a:p>
            <a:endParaRPr lang="en-GB" dirty="0"/>
          </a:p>
          <a:p>
            <a:r>
              <a:rPr lang="en-GB" sz="4400" dirty="0" smtClean="0"/>
              <a:t>But…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Components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Areas</a:t>
            </a:r>
            <a:r>
              <a:rPr lang="en-GB" dirty="0" smtClean="0"/>
              <a:t> have to be designed for being handled/repaired and accessed with robots</a:t>
            </a:r>
          </a:p>
          <a:p>
            <a:r>
              <a:rPr lang="en-GB" dirty="0" smtClean="0"/>
              <a:t>Need a </a:t>
            </a:r>
            <a:r>
              <a:rPr lang="en-GB" dirty="0" smtClean="0">
                <a:solidFill>
                  <a:srgbClr val="FF0000"/>
                </a:solidFill>
              </a:rPr>
              <a:t>training area</a:t>
            </a:r>
            <a:r>
              <a:rPr lang="en-GB" dirty="0" smtClean="0"/>
              <a:t>, and regular training on mock-ups for operators.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Remain reasonable</a:t>
            </a:r>
            <a:r>
              <a:rPr lang="en-GB" dirty="0" smtClean="0"/>
              <a:t>, request simple operations or be ready to set up a sizeable amount of resources.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26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of this 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EN/STI started exploring the possibility to use robots for interventions in radioactive areas back in 2009</a:t>
            </a:r>
          </a:p>
          <a:p>
            <a:endParaRPr lang="en-GB" dirty="0" smtClean="0"/>
          </a:p>
          <a:p>
            <a:r>
              <a:rPr lang="en-GB" dirty="0" smtClean="0"/>
              <a:t>Several different projects have been launched, some of them completed, some others still waiting for funding or for the right technology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The goal of this talk is to share the experience built in the last three years, and provide some seeds for further discussions.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1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11500" b="1" dirty="0" smtClean="0"/>
              <a:t>Questions?</a:t>
            </a:r>
            <a:endParaRPr lang="en-GB" sz="115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7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EN/STI 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We are in charge of some of the most radioactive objects at CERN</a:t>
            </a:r>
          </a:p>
          <a:p>
            <a:endParaRPr lang="en-GB" dirty="0" smtClean="0"/>
          </a:p>
          <a:p>
            <a:r>
              <a:rPr lang="en-GB" dirty="0" smtClean="0"/>
              <a:t>Most of them are </a:t>
            </a:r>
            <a:r>
              <a:rPr lang="en-GB" dirty="0" smtClean="0">
                <a:solidFill>
                  <a:srgbClr val="0070C0"/>
                </a:solidFill>
              </a:rPr>
              <a:t>obsolete</a:t>
            </a:r>
            <a:r>
              <a:rPr lang="en-GB" dirty="0" smtClean="0"/>
              <a:t>, without proper documentation and drawings, any intervention may lead to </a:t>
            </a:r>
            <a:r>
              <a:rPr lang="en-GB" dirty="0" smtClean="0">
                <a:solidFill>
                  <a:srgbClr val="FF0000"/>
                </a:solidFill>
              </a:rPr>
              <a:t>surprises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At ISOLDE, we also regularly cope with risk of </a:t>
            </a:r>
            <a:r>
              <a:rPr lang="en-GB" dirty="0" smtClean="0">
                <a:solidFill>
                  <a:srgbClr val="FF0000"/>
                </a:solidFill>
              </a:rPr>
              <a:t>contamination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Sometimes in the past, people in the group went close to or above </a:t>
            </a:r>
            <a:r>
              <a:rPr lang="en-GB" dirty="0" smtClean="0">
                <a:solidFill>
                  <a:srgbClr val="FF0000"/>
                </a:solidFill>
              </a:rPr>
              <a:t>2 </a:t>
            </a:r>
            <a:r>
              <a:rPr lang="en-GB" dirty="0" err="1" smtClean="0">
                <a:solidFill>
                  <a:srgbClr val="FF0000"/>
                </a:solidFill>
              </a:rPr>
              <a:t>mSv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in a year…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9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EN/STI 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It all started with a series of failures of ISOLDE robots…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80928"/>
            <a:ext cx="6048672" cy="394006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EN/STI 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We investigated initially “exotic” solutions like Autonomous Guided Vehicles:  very attractive, a lot of potential, and a lot of fun!</a:t>
            </a:r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2335" y="1958016"/>
            <a:ext cx="3810330" cy="381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3848" y="6387582"/>
            <a:ext cx="4354416" cy="425794"/>
          </a:xfrm>
        </p:spPr>
        <p:txBody>
          <a:bodyPr/>
          <a:lstStyle/>
          <a:p>
            <a:r>
              <a:rPr lang="en-GB" dirty="0" smtClean="0"/>
              <a:t>R. Losito, EN/STI,  Remote Manipulations Workshop 6 May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3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EN/STI                   </a:t>
            </a:r>
            <a:r>
              <a:rPr lang="en-GB" dirty="0" smtClean="0">
                <a:solidFill>
                  <a:srgbClr val="FF0000"/>
                </a:solidFill>
              </a:rPr>
              <a:t>De</a:t>
            </a:r>
            <a:r>
              <a:rPr lang="en-GB" dirty="0" smtClean="0"/>
              <a:t>-motivations!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Autofit/>
          </a:bodyPr>
          <a:lstStyle/>
          <a:p>
            <a:r>
              <a:rPr lang="en-GB" sz="2000" dirty="0" smtClean="0"/>
              <a:t>However, after a thorough risk analysis, we had to come back on earth, and recognise that increasing flexibility increases also the risks!</a:t>
            </a:r>
          </a:p>
          <a:p>
            <a:endParaRPr lang="en-GB" sz="2000" dirty="0" smtClean="0"/>
          </a:p>
          <a:p>
            <a:r>
              <a:rPr lang="en-GB" sz="2000" dirty="0" smtClean="0"/>
              <a:t>In fact we recognized that </a:t>
            </a:r>
            <a:r>
              <a:rPr lang="en-GB" sz="2000" dirty="0" smtClean="0">
                <a:solidFill>
                  <a:srgbClr val="FF0000"/>
                </a:solidFill>
              </a:rPr>
              <a:t>our most important spec was robustness</a:t>
            </a:r>
          </a:p>
          <a:p>
            <a:endParaRPr lang="en-GB" sz="2000" dirty="0" smtClean="0"/>
          </a:p>
          <a:p>
            <a:r>
              <a:rPr lang="en-GB" sz="2000" dirty="0" smtClean="0"/>
              <a:t>We ended up with a solution very </a:t>
            </a:r>
            <a:r>
              <a:rPr lang="en-GB" sz="2000" dirty="0" smtClean="0">
                <a:solidFill>
                  <a:srgbClr val="FF0000"/>
                </a:solidFill>
              </a:rPr>
              <a:t>similar</a:t>
            </a:r>
            <a:r>
              <a:rPr lang="en-GB" sz="2000" dirty="0" smtClean="0"/>
              <a:t> </a:t>
            </a:r>
            <a:r>
              <a:rPr lang="en-GB" sz="2000" dirty="0"/>
              <a:t>(mutatis mutandis…)to </a:t>
            </a:r>
            <a:r>
              <a:rPr lang="en-GB" sz="2000" dirty="0" smtClean="0"/>
              <a:t>the one chosen </a:t>
            </a:r>
            <a:r>
              <a:rPr lang="en-GB" sz="2000" dirty="0" smtClean="0">
                <a:solidFill>
                  <a:srgbClr val="FF0000"/>
                </a:solidFill>
              </a:rPr>
              <a:t>20 years ago</a:t>
            </a:r>
            <a:r>
              <a:rPr lang="en-GB" sz="2000" dirty="0" smtClean="0"/>
              <a:t>: a standard industrial robot, already sold in hundreds of exemplars, with just some small modifications for radiation tolerance.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362" y="1600200"/>
            <a:ext cx="319827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5292080" y="6237312"/>
            <a:ext cx="2730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Courtesy A-P Bernardes &amp;C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3848" y="6381328"/>
            <a:ext cx="4354416" cy="425794"/>
          </a:xfrm>
        </p:spPr>
        <p:txBody>
          <a:bodyPr/>
          <a:lstStyle/>
          <a:p>
            <a:r>
              <a:rPr lang="en-GB" dirty="0" smtClean="0"/>
              <a:t>R. Losito, EN/STI,  Remote Manipulations Workshop 6 May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29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Robots are quite fancy and lead to a lot of possibilities, but one should start from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clear and sufficiently “down to earth” definition of needs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clear understanding of the radiation field to which the robot will be exposed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complete (as much as possible…) risk analysis, not to end up in having to intervene to rescue the robot!!!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EN/STI 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From an analysis of ALARA interventions, about 50% of the dose to personnel originated from very simple actions, such as visual inspections</a:t>
            </a:r>
          </a:p>
          <a:p>
            <a:endParaRPr lang="en-GB" dirty="0" smtClean="0"/>
          </a:p>
          <a:p>
            <a:r>
              <a:rPr lang="en-GB" dirty="0" smtClean="0"/>
              <a:t>We decided therefore to address those dose-costly operations: </a:t>
            </a:r>
          </a:p>
          <a:p>
            <a:pPr lvl="1"/>
            <a:r>
              <a:rPr lang="en-GB" dirty="0" smtClean="0"/>
              <a:t>Inspection is a very simple action and can easily be performed by robots.</a:t>
            </a:r>
          </a:p>
          <a:p>
            <a:pPr lvl="1"/>
            <a:r>
              <a:rPr lang="en-GB" dirty="0" smtClean="0"/>
              <a:t>Robots can bring simple tools to perform simple actions (pictures, smearing test, sniffing helium etc…)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R. Losito, EN/STI,  Remote Manipulations Workshop 6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6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Presentation_Templat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1464</Words>
  <Application>Microsoft Office PowerPoint</Application>
  <PresentationFormat>On-screen Show (4:3)</PresentationFormat>
  <Paragraphs>149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EN_Dep_Presentation_Template</vt:lpstr>
      <vt:lpstr>Robotic Interventions: the perspective of the user</vt:lpstr>
      <vt:lpstr>Outline</vt:lpstr>
      <vt:lpstr>Goal of this talk</vt:lpstr>
      <vt:lpstr>EN/STI Motivations</vt:lpstr>
      <vt:lpstr>EN/STI Motivations</vt:lpstr>
      <vt:lpstr>EN/STI Motivations</vt:lpstr>
      <vt:lpstr>EN/STI                   De-motivations!</vt:lpstr>
      <vt:lpstr>Lessons learnt</vt:lpstr>
      <vt:lpstr>EN/STI Motivations</vt:lpstr>
      <vt:lpstr>Lessons learnt</vt:lpstr>
      <vt:lpstr>Lessons learnt</vt:lpstr>
      <vt:lpstr>Intermediate Conclusions</vt:lpstr>
      <vt:lpstr>Lessons Learnt</vt:lpstr>
      <vt:lpstr>CREW</vt:lpstr>
      <vt:lpstr>The unknown (unforeseen?) scenario</vt:lpstr>
      <vt:lpstr>The unknown (unforeseen?) scenario</vt:lpstr>
      <vt:lpstr>Groupe INTRA (court. M. Chevalier)</vt:lpstr>
      <vt:lpstr>EN Dep. Initiative (HE, STI…)</vt:lpstr>
      <vt:lpstr>EN Dep. Initiative (HE, STI…)</vt:lpstr>
      <vt:lpstr>Groupe INTRA (court. M. Chevalier)</vt:lpstr>
      <vt:lpstr>Groupe INTRA (court. M. Chevalier)</vt:lpstr>
      <vt:lpstr>Groupe INTRA (court. M. Chevalier)</vt:lpstr>
      <vt:lpstr>Groupe INTRA (court. M. Chevalier)</vt:lpstr>
      <vt:lpstr>Groupe INTRA (court. M. Chevalier)</vt:lpstr>
      <vt:lpstr>Groupe INTRA (court. M. Chevalier)</vt:lpstr>
      <vt:lpstr>What should we aim for?</vt:lpstr>
      <vt:lpstr>Again Conclusions!</vt:lpstr>
      <vt:lpstr>More Conclusions</vt:lpstr>
      <vt:lpstr>We have a solid basis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Interventions: the perspective of the user</dc:title>
  <dc:creator>Roberto Losito</dc:creator>
  <cp:lastModifiedBy>Roberto Losito</cp:lastModifiedBy>
  <cp:revision>57</cp:revision>
  <dcterms:created xsi:type="dcterms:W3CDTF">2013-04-25T08:40:22Z</dcterms:created>
  <dcterms:modified xsi:type="dcterms:W3CDTF">2013-05-06T06:58:58Z</dcterms:modified>
</cp:coreProperties>
</file>