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70" r:id="rId4"/>
    <p:sldId id="259" r:id="rId5"/>
    <p:sldId id="260" r:id="rId6"/>
    <p:sldId id="271" r:id="rId7"/>
    <p:sldId id="261" r:id="rId8"/>
    <p:sldId id="272" r:id="rId9"/>
    <p:sldId id="262" r:id="rId10"/>
    <p:sldId id="263" r:id="rId11"/>
    <p:sldId id="282" r:id="rId12"/>
    <p:sldId id="264" r:id="rId13"/>
    <p:sldId id="265" r:id="rId14"/>
    <p:sldId id="266" r:id="rId15"/>
    <p:sldId id="267" r:id="rId16"/>
    <p:sldId id="281" r:id="rId17"/>
    <p:sldId id="268" r:id="rId18"/>
    <p:sldId id="280" r:id="rId19"/>
    <p:sldId id="269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94639" autoAdjust="0"/>
  </p:normalViewPr>
  <p:slideViewPr>
    <p:cSldViewPr snapToGrid="0" snapToObjects="1">
      <p:cViewPr>
        <p:scale>
          <a:sx n="100" d="100"/>
          <a:sy n="100" d="100"/>
        </p:scale>
        <p:origin x="-1944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05.05.2013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05.05.2013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30EEEF88-EC1A-4236-BB25-83F8A52E6E72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6838AC0-2A32-4C46-9C53-63B948C9DA52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A914254-3322-486A-A28F-81965FC44898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F249718-728A-4258-A8C0-C7475610F245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t>5 May 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683C0FB-BD0A-424A-BB33-393BDE281459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00BAC69-2E81-401D-AE9E-5B706F8F801B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D1732DC-463E-414E-8E3C-DA66AC5E8B44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286D462-B48E-4F19-B14C-322C43C51EA1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49DE115-5C4E-491D-9D90-F970B85A33E9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611" y="5788549"/>
            <a:ext cx="7768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VT Retractable Support motorization </a:t>
            </a:r>
            <a:r>
              <a:rPr lang="en-GB" dirty="0" smtClean="0"/>
              <a:t>(</a:t>
            </a:r>
            <a:r>
              <a:rPr lang="en-GB" dirty="0" err="1" smtClean="0"/>
              <a:t>Noguera</a:t>
            </a:r>
            <a:r>
              <a:rPr lang="en-GB" dirty="0" smtClean="0"/>
              <a:t>/Vatansever)</a:t>
            </a:r>
          </a:p>
          <a:p>
            <a:r>
              <a:rPr lang="en-GB" dirty="0"/>
              <a:t>Workshop on "Remote manipulations / diagnostics in radioactive areas and handling of radioactive </a:t>
            </a:r>
            <a:r>
              <a:rPr lang="en-GB" dirty="0" smtClean="0"/>
              <a:t>material 06/05/2013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53" y="433479"/>
            <a:ext cx="7012800" cy="5158841"/>
          </a:xfrm>
          <a:prstGeom prst="rect">
            <a:avLst/>
          </a:prstGeom>
        </p:spPr>
      </p:pic>
      <p:sp>
        <p:nvSpPr>
          <p:cNvPr id="6" name="Curved Left Arrow 5"/>
          <p:cNvSpPr/>
          <p:nvPr/>
        </p:nvSpPr>
        <p:spPr>
          <a:xfrm rot="3046882">
            <a:off x="7803527" y="4801436"/>
            <a:ext cx="304087" cy="535038"/>
          </a:xfrm>
          <a:prstGeom prst="curvedLeftArrow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06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6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6" name="Picture 2" descr="G:\Users\k\kavatans\Old Desktop\Atlas\DSCF28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4825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Users\k\kavatans\Old Desktop\Atlas\DSCF28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00" y="504825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9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694" y="366936"/>
            <a:ext cx="6866879" cy="518519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191125" y="1590261"/>
            <a:ext cx="2513689" cy="16006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64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010" y="381664"/>
            <a:ext cx="7200000" cy="552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78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54" y="357809"/>
            <a:ext cx="7200000" cy="5384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39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146" name="Picture 2" descr="stepmo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07" y="773887"/>
            <a:ext cx="19050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94275" y="900380"/>
            <a:ext cx="56412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Possible solution found in the implementation of radiation hard stepper motors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CERN has already wide experience for the collimators (several hundred motors in use)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High torque and high accuracy with smallest possible dimensions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Design study has been performed by </a:t>
            </a:r>
            <a:r>
              <a:rPr lang="en-GB" i="1" dirty="0" smtClean="0"/>
              <a:t>Pedro </a:t>
            </a:r>
            <a:r>
              <a:rPr lang="en-GB" i="1" dirty="0" err="1" smtClean="0"/>
              <a:t>Noguera</a:t>
            </a:r>
            <a:r>
              <a:rPr lang="en-GB" i="1" dirty="0" smtClean="0"/>
              <a:t> and Arkaitz Larman</a:t>
            </a:r>
            <a:r>
              <a:rPr lang="en-GB" dirty="0" smtClean="0"/>
              <a:t> from </a:t>
            </a:r>
            <a:r>
              <a:rPr lang="en-GB" dirty="0" smtClean="0"/>
              <a:t>AVS /Grenoble</a:t>
            </a:r>
            <a:endParaRPr lang="en-GB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51" y="3355163"/>
            <a:ext cx="2404629" cy="1963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234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15" y="920115"/>
            <a:ext cx="4286250" cy="4286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20565" y="1113183"/>
            <a:ext cx="41861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Windings placed on stator poles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Permanent magnet on rotor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Teeth on rotor provide a preferred path for the magnetic flux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Torque is produced due to interaction of the magnetic field produced by stator windings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200 steps per turn (1.8 degrees per step)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Allows a high positioning accuracy of the VT retractable support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1520" y="4993420"/>
            <a:ext cx="7736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Final position of VT supports achieved at approx. 160 </a:t>
            </a:r>
            <a:r>
              <a:rPr lang="en-GB" dirty="0" smtClean="0"/>
              <a:t>turns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/>
              <a:t>1 Step equals ~ 0.006 mm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/>
              <a:t>No need for </a:t>
            </a:r>
            <a:r>
              <a:rPr lang="en-GB" dirty="0" err="1" smtClean="0"/>
              <a:t>microstepping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171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33" y="670270"/>
            <a:ext cx="8640000" cy="5108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85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9" y="182880"/>
            <a:ext cx="9000000" cy="576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181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" y="246491"/>
            <a:ext cx="9000000" cy="5729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65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86D462-B48E-4F19-B14C-322C43C51EA1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Pedro </a:t>
            </a:r>
            <a:r>
              <a:rPr lang="en-US" dirty="0" err="1" smtClean="0"/>
              <a:t>Noguera</a:t>
            </a:r>
            <a:r>
              <a:rPr lang="en-US" dirty="0" smtClean="0"/>
              <a:t>/ Kaan Vatansever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23" y="673363"/>
            <a:ext cx="7239154" cy="468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161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2" y="63612"/>
            <a:ext cx="9000000" cy="577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960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8397" y="500932"/>
            <a:ext cx="794715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Summary</a:t>
            </a:r>
          </a:p>
          <a:p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Tight space constraints in experiments reduce possibilities to redesign supports, flanges, adjustments etc. 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Radiation hard stepper motors seem like a promising solution for retractable supports with high space constraints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Motors have shown their reliability in high radiation for the collimators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Magnetic field influence needs to be further examined (Mu-shielding?)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Possible manufacturers are chosen, prototype motors ordered, mock-up planed for the next months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Possibility to extend use to other adjustment systems in the experiments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Saves multiple hours in exposure of our personnel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056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</a:t>
            </a:r>
            <a:r>
              <a:rPr lang="en-US" dirty="0" smtClean="0"/>
              <a:t>Vatansever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0"/>
            <a:ext cx="8280000" cy="22844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98850" y="149299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28225" y="1484474"/>
            <a:ext cx="475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608622" y="146839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617203" y="146839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VJ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66777" y="2531603"/>
            <a:ext cx="68239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7 beam-pipes of overall 38m length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VI (Vacuum inner detector)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VA (Vacuum </a:t>
            </a:r>
            <a:r>
              <a:rPr lang="en-GB" dirty="0"/>
              <a:t>a</a:t>
            </a:r>
            <a:r>
              <a:rPr lang="en-GB" dirty="0" smtClean="0"/>
              <a:t>rgon end-cap)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VT (Vacuum toroid end-cap)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VJ (Vacuum forward shielding)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To minimize sag due to own weight and bellows supports are needed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Support system is conceived to allow ATLAS to rapidly move to a standard access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66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2196"/>
            <a:ext cx="9144000" cy="571360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5803795" y="3610618"/>
            <a:ext cx="3272192" cy="2667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14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1669"/>
            <a:ext cx="9144000" cy="657267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445865" y="187037"/>
            <a:ext cx="3272192" cy="2667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87167" y="4277276"/>
            <a:ext cx="49951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Multiple manual interventions needed in VJ/VT region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Removing supports, retracting supports, opening and closing bolted UHV flanges, positioning of beam pipe etc.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23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6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9229"/>
            <a:ext cx="9000000" cy="2170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" y="2714186"/>
            <a:ext cx="9000000" cy="232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1897" y="5149489"/>
            <a:ext cx="7876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Opening procedures require manual interventions in order to move detector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324351" y="1709737"/>
            <a:ext cx="1619250" cy="369094"/>
          </a:xfrm>
          <a:prstGeom prst="rect">
            <a:avLst/>
          </a:prstGeom>
          <a:solidFill>
            <a:srgbClr val="FF0000">
              <a:alpha val="4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848475" y="4252912"/>
            <a:ext cx="1687081" cy="369094"/>
          </a:xfrm>
          <a:prstGeom prst="rect">
            <a:avLst/>
          </a:prstGeom>
          <a:solidFill>
            <a:srgbClr val="FF0000">
              <a:alpha val="4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810250" y="2247900"/>
            <a:ext cx="1581150" cy="15144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86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 descr="ATCO_0035_side A_v2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46" y="772773"/>
            <a:ext cx="8098242" cy="50377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Oval 5"/>
          <p:cNvSpPr/>
          <p:nvPr/>
        </p:nvSpPr>
        <p:spPr>
          <a:xfrm>
            <a:off x="1049862" y="5176875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49856" y="4838182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49856" y="4224378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049850" y="3199811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74384" y="5460500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667947" y="5202273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667941" y="4914382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667941" y="4283587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76414" y="3199818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479879" y="5501614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479879" y="5269997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479879" y="4986378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471427" y="4283587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470377" y="3191353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318543" y="5644949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318543" y="5358565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320688" y="5068859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8320688" y="4323783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8314366" y="3255665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591964" y="5608951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598845" y="5351462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598845" y="5060401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590379" y="4275218"/>
            <a:ext cx="71996" cy="72000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569214" y="3228408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097558" y="5255348"/>
            <a:ext cx="546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123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06068" y="4986378"/>
            <a:ext cx="412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4F81BD"/>
                </a:solidFill>
              </a:rPr>
              <a:t>60</a:t>
            </a:r>
            <a:endParaRPr lang="en-US" sz="1200" b="1" dirty="0">
              <a:solidFill>
                <a:srgbClr val="4F81BD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58369" y="4681578"/>
            <a:ext cx="4138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0066"/>
                </a:solidFill>
              </a:rPr>
              <a:t>42</a:t>
            </a:r>
            <a:endParaRPr lang="en-US" sz="1200" b="1" dirty="0">
              <a:solidFill>
                <a:srgbClr val="660066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62580" y="4148178"/>
            <a:ext cx="472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</a:rPr>
              <a:t>24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85848" y="3061311"/>
            <a:ext cx="40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</a:rPr>
              <a:t>6.5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697617" y="3088851"/>
            <a:ext cx="40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6.5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76414" y="4160019"/>
            <a:ext cx="414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</a:rPr>
              <a:t>24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12412" y="4731446"/>
            <a:ext cx="461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0066"/>
                </a:solidFill>
              </a:rPr>
              <a:t>47</a:t>
            </a:r>
            <a:endParaRPr lang="en-US" sz="1200" b="1" dirty="0">
              <a:solidFill>
                <a:srgbClr val="660066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48410" y="5061721"/>
            <a:ext cx="376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4F81BD"/>
                </a:solidFill>
              </a:rPr>
              <a:t>71</a:t>
            </a:r>
            <a:endParaRPr lang="en-US" sz="1200" b="1" dirty="0">
              <a:solidFill>
                <a:srgbClr val="4F81BD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39937" y="5268177"/>
            <a:ext cx="47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101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51875" y="5296611"/>
            <a:ext cx="536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16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588940" y="5131025"/>
            <a:ext cx="35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4F81BD"/>
                </a:solidFill>
              </a:rPr>
              <a:t>8</a:t>
            </a:r>
            <a:endParaRPr lang="en-US" sz="1200" dirty="0">
              <a:solidFill>
                <a:srgbClr val="4F81BD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43423" y="4910136"/>
            <a:ext cx="437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660066"/>
                </a:solidFill>
              </a:rPr>
              <a:t>7.2</a:t>
            </a:r>
            <a:endParaRPr lang="en-US" sz="1200" dirty="0">
              <a:solidFill>
                <a:srgbClr val="660066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525548" y="4160019"/>
            <a:ext cx="503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</a:rPr>
              <a:t>4.4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57432" y="3079145"/>
            <a:ext cx="495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5.2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98014" y="5420579"/>
            <a:ext cx="400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29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276552" y="5206512"/>
            <a:ext cx="453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4F81BD"/>
                </a:solidFill>
              </a:rPr>
              <a:t>16</a:t>
            </a:r>
            <a:endParaRPr lang="en-US" sz="1200" b="1" dirty="0">
              <a:solidFill>
                <a:srgbClr val="4F81BD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281336" y="4939815"/>
            <a:ext cx="458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0066"/>
                </a:solidFill>
              </a:rPr>
              <a:t>10</a:t>
            </a:r>
            <a:endParaRPr lang="en-US" sz="1200" b="1" dirty="0">
              <a:solidFill>
                <a:srgbClr val="660066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243224" y="4157923"/>
            <a:ext cx="461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</a:rPr>
              <a:t>4.3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333223" y="3136412"/>
            <a:ext cx="43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2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47519" y="3147279"/>
            <a:ext cx="43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2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984034" y="4185418"/>
            <a:ext cx="469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</a:rPr>
              <a:t>3.5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015784" y="4960934"/>
            <a:ext cx="4063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0066"/>
                </a:solidFill>
              </a:rPr>
              <a:t>19</a:t>
            </a:r>
            <a:endParaRPr lang="en-US" sz="1200" b="1" dirty="0">
              <a:solidFill>
                <a:srgbClr val="660066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30593" y="5219183"/>
            <a:ext cx="48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4F81BD"/>
                </a:solidFill>
              </a:rPr>
              <a:t>35</a:t>
            </a:r>
            <a:endParaRPr lang="en-US" sz="1200" b="1" dirty="0">
              <a:solidFill>
                <a:srgbClr val="4F81BD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51800" y="5452045"/>
            <a:ext cx="48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36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989525" y="2526347"/>
            <a:ext cx="695372" cy="0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7577731" y="2940646"/>
            <a:ext cx="812808" cy="0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189629" y="2310903"/>
            <a:ext cx="5143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40cm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393950" y="2316857"/>
            <a:ext cx="51435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1.5 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680371" y="2725202"/>
            <a:ext cx="4635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40cm</a:t>
            </a:r>
          </a:p>
        </p:txBody>
      </p:sp>
      <p:sp>
        <p:nvSpPr>
          <p:cNvPr id="60" name="Oval 59"/>
          <p:cNvSpPr/>
          <p:nvPr/>
        </p:nvSpPr>
        <p:spPr>
          <a:xfrm>
            <a:off x="478356" y="5697526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-64175" y="4863856"/>
            <a:ext cx="984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800000"/>
                </a:solidFill>
              </a:rPr>
              <a:t>2.5 </a:t>
            </a:r>
            <a:r>
              <a:rPr lang="en-US" sz="1200" b="1" dirty="0" err="1" smtClean="0">
                <a:solidFill>
                  <a:srgbClr val="800000"/>
                </a:solidFill>
              </a:rPr>
              <a:t>mSv/h</a:t>
            </a:r>
            <a:endParaRPr lang="en-US" sz="1200" b="1" dirty="0">
              <a:solidFill>
                <a:srgbClr val="800000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1672217" y="2517997"/>
            <a:ext cx="1808714" cy="12700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495763" y="2517997"/>
            <a:ext cx="20114" cy="295200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1689128" y="2535278"/>
            <a:ext cx="20114" cy="2925222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921943" y="2127790"/>
            <a:ext cx="5968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7F7F7F"/>
                </a:solidFill>
              </a:rPr>
              <a:t>Contact</a:t>
            </a:r>
            <a:endParaRPr lang="en-US" sz="800" dirty="0">
              <a:solidFill>
                <a:srgbClr val="7F7F7F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890933" y="2343234"/>
            <a:ext cx="5968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7F7F7F"/>
                </a:solidFill>
              </a:rPr>
              <a:t>Contact</a:t>
            </a:r>
            <a:endParaRPr lang="en-US" sz="800" dirty="0">
              <a:solidFill>
                <a:srgbClr val="7F7F7F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9363" y="5274497"/>
            <a:ext cx="719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TAS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68" name="Oval 67"/>
          <p:cNvSpPr/>
          <p:nvPr/>
        </p:nvSpPr>
        <p:spPr>
          <a:xfrm>
            <a:off x="1062580" y="5399112"/>
            <a:ext cx="71996" cy="71996"/>
          </a:xfrm>
          <a:prstGeom prst="ellipse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4242838" y="5863294"/>
            <a:ext cx="60752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VJ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53934" y="1119750"/>
            <a:ext cx="76625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ECT</a:t>
            </a:r>
            <a:endParaRPr lang="en-US" sz="1600" b="1" dirty="0">
              <a:solidFill>
                <a:srgbClr val="000090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>
            <a:off x="7997786" y="6201848"/>
            <a:ext cx="20114" cy="28800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7996917" y="5900778"/>
            <a:ext cx="360000" cy="0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16200000" flipH="1">
            <a:off x="6192157" y="4204421"/>
            <a:ext cx="2875800" cy="20114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8382000" y="1862178"/>
            <a:ext cx="89956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</a:rPr>
              <a:t>12880 (ECT)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rot="10800000">
            <a:off x="8305800" y="1709778"/>
            <a:ext cx="425473" cy="1588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none" w="med" len="med"/>
            <a:tailEnd type="arrow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8001000" y="6324600"/>
            <a:ext cx="89956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13207 (VT)</a:t>
            </a:r>
            <a:endParaRPr lang="en-US" sz="800" dirty="0"/>
          </a:p>
        </p:txBody>
      </p:sp>
      <p:cxnSp>
        <p:nvCxnSpPr>
          <p:cNvPr id="77" name="Straight Arrow Connector 76"/>
          <p:cNvCxnSpPr/>
          <p:nvPr/>
        </p:nvCxnSpPr>
        <p:spPr>
          <a:xfrm rot="10800000">
            <a:off x="1066800" y="3995778"/>
            <a:ext cx="425473" cy="1588"/>
          </a:xfrm>
          <a:prstGeom prst="straightConnector1">
            <a:avLst/>
          </a:prstGeom>
          <a:ln w="6350">
            <a:solidFill>
              <a:schemeClr val="accent1">
                <a:lumMod val="50000"/>
              </a:schemeClr>
            </a:solidFill>
            <a:headEnd type="none" w="med" len="med"/>
            <a:tailEnd type="arrow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219200" y="3843378"/>
            <a:ext cx="10668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</a:rPr>
              <a:t>18600 (</a:t>
            </a:r>
            <a:r>
              <a:rPr lang="en-US" sz="800" dirty="0" err="1" smtClean="0">
                <a:solidFill>
                  <a:srgbClr val="000000"/>
                </a:solidFill>
              </a:rPr>
              <a:t>monobloc</a:t>
            </a:r>
            <a:r>
              <a:rPr lang="en-US" sz="800" dirty="0" smtClean="0">
                <a:solidFill>
                  <a:srgbClr val="000000"/>
                </a:solidFill>
              </a:rPr>
              <a:t>)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461881" y="65624"/>
            <a:ext cx="308190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cs typeface="Symbol" charset="2"/>
              </a:rPr>
              <a:t>Measurements  in </a:t>
            </a:r>
            <a:r>
              <a:rPr lang="en-US" sz="1100" dirty="0" err="1">
                <a:latin typeface="Symbol" charset="2"/>
                <a:cs typeface="Symbol" charset="2"/>
              </a:rPr>
              <a:t>m</a:t>
            </a:r>
            <a:r>
              <a:rPr lang="en-US" sz="1100" dirty="0" err="1">
                <a:cs typeface="Symbol" charset="2"/>
              </a:rPr>
              <a:t>Sv</a:t>
            </a:r>
            <a:r>
              <a:rPr lang="en-US" sz="1100" dirty="0">
                <a:cs typeface="Symbol" charset="2"/>
              </a:rPr>
              <a:t>/h </a:t>
            </a:r>
          </a:p>
          <a:p>
            <a:r>
              <a:rPr lang="en-US" sz="1100" dirty="0">
                <a:cs typeface="Symbol" charset="2"/>
              </a:rPr>
              <a:t>RP - Conan Nadine;  RPE – </a:t>
            </a:r>
            <a:r>
              <a:rPr lang="en-US" sz="1100" dirty="0" err="1">
                <a:cs typeface="Symbol" charset="2"/>
              </a:rPr>
              <a:t>Spigo</a:t>
            </a:r>
            <a:r>
              <a:rPr lang="en-US" sz="1100" dirty="0">
                <a:cs typeface="Symbol" charset="2"/>
              </a:rPr>
              <a:t> Giancarlo</a:t>
            </a:r>
          </a:p>
        </p:txBody>
      </p:sp>
    </p:spTree>
    <p:extLst>
      <p:ext uri="{BB962C8B-B14F-4D97-AF65-F5344CB8AC3E}">
        <p14:creationId xmlns:p14="http://schemas.microsoft.com/office/powerpoint/2010/main" val="20013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Vatansever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9356"/>
            <a:ext cx="8280000" cy="59516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0434" y="0"/>
            <a:ext cx="7277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In order to minimize the radiation exposure of our team supports are being redesigned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low activation materials are used to reduce background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Already existing remote </a:t>
            </a:r>
            <a:r>
              <a:rPr lang="en-GB" dirty="0" err="1" smtClean="0"/>
              <a:t>telemanipulator</a:t>
            </a:r>
            <a:r>
              <a:rPr lang="en-GB" dirty="0" smtClean="0"/>
              <a:t> for the TAS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82880" y="4230094"/>
            <a:ext cx="4850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Highly limited by space constraints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Complicated accessibility (~13m height)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Activated material </a:t>
            </a:r>
            <a:r>
              <a:rPr lang="en-GB" dirty="0" smtClean="0"/>
              <a:t>(no drilling </a:t>
            </a:r>
            <a:r>
              <a:rPr lang="en-GB" dirty="0" smtClean="0"/>
              <a:t>into activated structures 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04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5 May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Pedro </a:t>
            </a:r>
            <a:r>
              <a:rPr lang="en-US" dirty="0" err="1"/>
              <a:t>Noguera</a:t>
            </a:r>
            <a:r>
              <a:rPr lang="en-US" dirty="0"/>
              <a:t>/ Kaan </a:t>
            </a:r>
            <a:r>
              <a:rPr lang="en-US" dirty="0" smtClean="0"/>
              <a:t>Vatansever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42" y="366452"/>
            <a:ext cx="7012516" cy="47608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65820" y="-2880"/>
            <a:ext cx="2668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VT Retractable supports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19263" y="4721890"/>
            <a:ext cx="83614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Triangular support system which is manually retracted/elevated by turning a threaded bar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Overall 6 supports on each side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Used to position and support VT beam pipe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08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1418</TotalTime>
  <Words>608</Words>
  <Application>Microsoft Office PowerPoint</Application>
  <PresentationFormat>On-screen Show (4:3)</PresentationFormat>
  <Paragraphs>149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Kaan Vatansever</cp:lastModifiedBy>
  <cp:revision>48</cp:revision>
  <dcterms:created xsi:type="dcterms:W3CDTF">2012-11-30T11:04:26Z</dcterms:created>
  <dcterms:modified xsi:type="dcterms:W3CDTF">2013-05-06T12:05:55Z</dcterms:modified>
</cp:coreProperties>
</file>