
<file path=[Content_Types].xml><?xml version="1.0" encoding="utf-8"?>
<Types xmlns="http://schemas.openxmlformats.org/package/2006/content-types"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theme/theme6.xml" ContentType="application/vnd.openxmlformats-officedocument.them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pdf" ContentType="application/pdf"/>
  <Default Extension="gif" ContentType="image/gi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slideLayouts/slideLayout3.xml" ContentType="application/vnd.openxmlformats-officedocument.presentationml.slideLayout+xml"/>
  <Default Extension="tiff" ContentType="image/tiff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17" r:id="rId1"/>
    <p:sldMasterId id="2147483833" r:id="rId2"/>
    <p:sldMasterId id="2147483835" r:id="rId3"/>
    <p:sldMasterId id="2147483837" r:id="rId4"/>
  </p:sldMasterIdLst>
  <p:notesMasterIdLst>
    <p:notesMasterId r:id="rId22"/>
  </p:notesMasterIdLst>
  <p:handoutMasterIdLst>
    <p:handoutMasterId r:id="rId23"/>
  </p:handoutMasterIdLst>
  <p:sldIdLst>
    <p:sldId id="280" r:id="rId5"/>
    <p:sldId id="404" r:id="rId6"/>
    <p:sldId id="383" r:id="rId7"/>
    <p:sldId id="384" r:id="rId8"/>
    <p:sldId id="393" r:id="rId9"/>
    <p:sldId id="394" r:id="rId10"/>
    <p:sldId id="392" r:id="rId11"/>
    <p:sldId id="395" r:id="rId12"/>
    <p:sldId id="391" r:id="rId13"/>
    <p:sldId id="397" r:id="rId14"/>
    <p:sldId id="400" r:id="rId15"/>
    <p:sldId id="398" r:id="rId16"/>
    <p:sldId id="403" r:id="rId17"/>
    <p:sldId id="399" r:id="rId18"/>
    <p:sldId id="402" r:id="rId19"/>
    <p:sldId id="396" r:id="rId20"/>
    <p:sldId id="405" r:id="rId21"/>
  </p:sldIdLst>
  <p:sldSz cx="10744200" cy="7553325"/>
  <p:notesSz cx="6858000" cy="9144000"/>
  <p:defaultTextStyle>
    <a:defPPr>
      <a:defRPr lang="en-US"/>
    </a:defPPr>
    <a:lvl1pPr marL="0" algn="l" defTabSz="489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89016" algn="l" defTabSz="489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78044" algn="l" defTabSz="489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67067" algn="l" defTabSz="489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956091" algn="l" defTabSz="489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445112" algn="l" defTabSz="489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34137" algn="l" defTabSz="489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3157" algn="l" defTabSz="489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912180" algn="l" defTabSz="489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E267"/>
    <a:srgbClr val="19CCFF"/>
    <a:srgbClr val="FF1DFF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horzBarState="maximized">
    <p:restoredLeft sz="14689" autoAdjust="0"/>
    <p:restoredTop sz="91254" autoAdjust="0"/>
  </p:normalViewPr>
  <p:slideViewPr>
    <p:cSldViewPr snapToGrid="0" snapToObjects="1">
      <p:cViewPr>
        <p:scale>
          <a:sx n="100" d="100"/>
          <a:sy n="100" d="100"/>
        </p:scale>
        <p:origin x="-664" y="-400"/>
      </p:cViewPr>
      <p:guideLst>
        <p:guide orient="horz" pos="2378"/>
        <p:guide pos="33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-2904" y="-11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7A0CB-2988-1C4F-B1F0-D4187A0DC584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96AA2-BD10-FA44-A61F-0F1BA0CA6D79}" type="slidenum">
              <a:rPr lang="fr-CA" smtClean="0"/>
              <a:pPr/>
              <a:t>‹#›</a:t>
            </a:fld>
            <a:endParaRPr lang="fr-CA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27614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61470-D81D-0C45-8640-64B62EF52959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685800"/>
            <a:ext cx="48768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0F6B9-F096-9049-8880-5F2073DB3CF5}" type="slidenum">
              <a:rPr lang="fr-CA" smtClean="0"/>
              <a:pPr/>
              <a:t>‹#›</a:t>
            </a:fld>
            <a:endParaRPr lang="fr-CA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7442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890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89016" algn="l" defTabSz="4890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78044" algn="l" defTabSz="4890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467067" algn="l" defTabSz="4890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956091" algn="l" defTabSz="4890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445112" algn="l" defTabSz="4890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934137" algn="l" defTabSz="4890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423157" algn="l" defTabSz="4890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912180" algn="l" defTabSz="4890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95888" y="1510668"/>
            <a:ext cx="9669780" cy="2014220"/>
          </a:xfrm>
        </p:spPr>
        <p:txBody>
          <a:bodyPr vert="horz" lIns="48903" tIns="0" rIns="48903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50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11645" y="3669510"/>
            <a:ext cx="7520941" cy="19302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89016" indent="0" algn="ctr">
              <a:buNone/>
            </a:lvl2pPr>
            <a:lvl3pPr marL="978044" indent="0" algn="ctr">
              <a:buNone/>
            </a:lvl3pPr>
            <a:lvl4pPr marL="1467067" indent="0" algn="ctr">
              <a:buNone/>
            </a:lvl4pPr>
            <a:lvl5pPr marL="1956091" indent="0" algn="ctr">
              <a:buNone/>
            </a:lvl5pPr>
            <a:lvl6pPr marL="2445112" indent="0" algn="ctr">
              <a:buNone/>
            </a:lvl6pPr>
            <a:lvl7pPr marL="2934137" indent="0" algn="ctr">
              <a:buNone/>
            </a:lvl7pPr>
            <a:lvl8pPr marL="3423157" indent="0" algn="ctr">
              <a:buNone/>
            </a:lvl8pPr>
            <a:lvl9pPr marL="3912180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9546" y="302490"/>
            <a:ext cx="2417445" cy="6444804"/>
          </a:xfrm>
        </p:spPr>
        <p:txBody>
          <a:bodyPr vert="eaVert"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7213" y="302490"/>
            <a:ext cx="7073266" cy="6444804"/>
          </a:xfrm>
        </p:spPr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95888" y="1510668"/>
            <a:ext cx="9669780" cy="2014220"/>
          </a:xfrm>
        </p:spPr>
        <p:txBody>
          <a:bodyPr vert="horz" lIns="48903" tIns="0" rIns="48903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50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5/6/13</a:t>
            </a:fld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11645" y="3669510"/>
            <a:ext cx="7520941" cy="19302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89016" indent="0" algn="ctr">
              <a:buNone/>
            </a:lvl2pPr>
            <a:lvl3pPr marL="978044" indent="0" algn="ctr">
              <a:buNone/>
            </a:lvl3pPr>
            <a:lvl4pPr marL="1467067" indent="0" algn="ctr">
              <a:buNone/>
            </a:lvl4pPr>
            <a:lvl5pPr marL="1956091" indent="0" algn="ctr">
              <a:buNone/>
            </a:lvl5pPr>
            <a:lvl6pPr marL="2445112" indent="0" algn="ctr">
              <a:buNone/>
            </a:lvl6pPr>
            <a:lvl7pPr marL="2934137" indent="0" algn="ctr">
              <a:buNone/>
            </a:lvl7pPr>
            <a:lvl8pPr marL="3423157" indent="0" algn="ctr">
              <a:buNone/>
            </a:lvl8pPr>
            <a:lvl9pPr marL="3912180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5815" y="2346431"/>
            <a:ext cx="9132570" cy="16190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1630" y="4280218"/>
            <a:ext cx="7520940" cy="193029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5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7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0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128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35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7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80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95888" y="1510668"/>
            <a:ext cx="9669780" cy="2014220"/>
          </a:xfrm>
        </p:spPr>
        <p:txBody>
          <a:bodyPr vert="horz" lIns="48908" tIns="0" rIns="48908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50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5/6/13</a:t>
            </a:fld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11644" y="3669509"/>
            <a:ext cx="7520941" cy="19302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89064" indent="0" algn="ctr">
              <a:buNone/>
            </a:lvl2pPr>
            <a:lvl3pPr marL="978138" indent="0" algn="ctr">
              <a:buNone/>
            </a:lvl3pPr>
            <a:lvl4pPr marL="1467209" indent="0" algn="ctr">
              <a:buNone/>
            </a:lvl4pPr>
            <a:lvl5pPr marL="1956280" indent="0" algn="ctr">
              <a:buNone/>
            </a:lvl5pPr>
            <a:lvl6pPr marL="2445348" indent="0" algn="ctr">
              <a:buNone/>
            </a:lvl6pPr>
            <a:lvl7pPr marL="2934421" indent="0" algn="ctr">
              <a:buNone/>
            </a:lvl7pPr>
            <a:lvl8pPr marL="3423488" indent="0" algn="ctr">
              <a:buNone/>
            </a:lvl8pPr>
            <a:lvl9pPr marL="3912558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0242" y="671409"/>
            <a:ext cx="8326755" cy="201422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0242" y="2762049"/>
            <a:ext cx="8326755" cy="1662780"/>
          </a:xfrm>
        </p:spPr>
        <p:txBody>
          <a:bodyPr anchor="t"/>
          <a:lstStyle>
            <a:lvl1pPr marL="78243" indent="0" algn="l">
              <a:buNone/>
              <a:defRPr sz="21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1644" y="7067273"/>
            <a:ext cx="895350" cy="402145"/>
          </a:xfrm>
        </p:spPr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7214" y="1762449"/>
            <a:ext cx="4745354" cy="4984844"/>
          </a:xfrm>
        </p:spPr>
        <p:txBody>
          <a:bodyPr/>
          <a:lstStyle>
            <a:lvl1pPr>
              <a:defRPr sz="2700"/>
            </a:lvl1pPr>
            <a:lvl2pPr>
              <a:defRPr sz="26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1639" y="1762449"/>
            <a:ext cx="4745354" cy="4984844"/>
          </a:xfrm>
        </p:spPr>
        <p:txBody>
          <a:bodyPr/>
          <a:lstStyle>
            <a:lvl1pPr>
              <a:defRPr sz="2700"/>
            </a:lvl1pPr>
            <a:lvl2pPr>
              <a:defRPr sz="26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215" y="300735"/>
            <a:ext cx="9669780" cy="125888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215" y="1690760"/>
            <a:ext cx="4747220" cy="827017"/>
          </a:xfrm>
        </p:spPr>
        <p:txBody>
          <a:bodyPr anchor="ctr"/>
          <a:lstStyle>
            <a:lvl1pPr marL="0" indent="0">
              <a:buNone/>
              <a:defRPr sz="2600" b="0" cap="all" baseline="0">
                <a:solidFill>
                  <a:schemeClr val="tx1"/>
                </a:solidFill>
              </a:defRPr>
            </a:lvl1pPr>
            <a:lvl2pPr>
              <a:buNone/>
              <a:defRPr sz="21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57912" y="1690760"/>
            <a:ext cx="4749084" cy="827017"/>
          </a:xfrm>
        </p:spPr>
        <p:txBody>
          <a:bodyPr anchor="ctr"/>
          <a:lstStyle>
            <a:lvl1pPr marL="0" indent="0">
              <a:buNone/>
              <a:defRPr sz="2600" b="0" cap="all" baseline="0">
                <a:solidFill>
                  <a:schemeClr val="tx1"/>
                </a:solidFill>
              </a:defRPr>
            </a:lvl1pPr>
            <a:lvl2pPr>
              <a:buNone/>
              <a:defRPr sz="21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7215" y="2601718"/>
            <a:ext cx="4747220" cy="4145587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57912" y="2601718"/>
            <a:ext cx="4749084" cy="4145587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218" y="300743"/>
            <a:ext cx="3534767" cy="1279869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4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7218" y="1678527"/>
            <a:ext cx="3534767" cy="5068771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1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200689" y="300739"/>
            <a:ext cx="6006306" cy="6446554"/>
          </a:xfrm>
        </p:spPr>
        <p:txBody>
          <a:bodyPr/>
          <a:lstStyle>
            <a:lvl1pPr>
              <a:defRPr sz="27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4" y="671409"/>
            <a:ext cx="6446520" cy="575242"/>
          </a:xfrm>
        </p:spPr>
        <p:txBody>
          <a:bodyPr lIns="48903" rIns="48903" bIns="0" anchor="b">
            <a:sp3d prstMaterial="softEdge"/>
          </a:bodyPr>
          <a:lstStyle>
            <a:lvl1pPr algn="ctr">
              <a:buNone/>
              <a:defRPr sz="2100" b="1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48844" y="2017719"/>
            <a:ext cx="6446520" cy="4364143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300"/>
            </a:lvl1pPr>
          </a:lstStyle>
          <a:p>
            <a:pPr marL="0" algn="l" rtl="0" eaLnBrk="1" latinLnBrk="0" hangingPunct="1"/>
            <a:r>
              <a:rPr kumimoji="0" lang="en-GB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4" y="1285088"/>
            <a:ext cx="6446520" cy="584124"/>
          </a:xfrm>
        </p:spPr>
        <p:txBody>
          <a:bodyPr lIns="48903" tIns="48903" rIns="48903" anchor="t"/>
          <a:lstStyle>
            <a:lvl1pPr marL="0" indent="0" algn="ctr">
              <a:buNone/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D2342-37A0-0341-BA08-6D8FC9EA6ECA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37215" y="302484"/>
            <a:ext cx="9669780" cy="1258888"/>
          </a:xfrm>
          <a:prstGeom prst="rect">
            <a:avLst/>
          </a:prstGeom>
        </p:spPr>
        <p:txBody>
          <a:bodyPr vert="horz" lIns="97804" tIns="48903" rIns="97804" bIns="48903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37215" y="1762443"/>
            <a:ext cx="9669780" cy="5186617"/>
          </a:xfrm>
          <a:prstGeom prst="rect">
            <a:avLst/>
          </a:prstGeom>
        </p:spPr>
        <p:txBody>
          <a:bodyPr vert="horz" lIns="97804" tIns="48903" rIns="97804" bIns="48903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37214" y="7067273"/>
            <a:ext cx="2506980" cy="402145"/>
          </a:xfrm>
          <a:prstGeom prst="rect">
            <a:avLst/>
          </a:prstGeom>
        </p:spPr>
        <p:txBody>
          <a:bodyPr vert="horz" lIns="97804" tIns="48903" rIns="97804" bIns="48903" anchor="b"/>
          <a:lstStyle>
            <a:lvl1pPr algn="l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8D2342-37A0-0341-BA08-6D8FC9EA6ECA}" type="datetimeFigureOut">
              <a:rPr lang="en-US" smtClean="0"/>
              <a:pPr/>
              <a:t>5/6/13</a:t>
            </a:fld>
            <a:endParaRPr lang="fr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0939" y="7067273"/>
            <a:ext cx="3402330" cy="402145"/>
          </a:xfrm>
          <a:prstGeom prst="rect">
            <a:avLst/>
          </a:prstGeom>
        </p:spPr>
        <p:txBody>
          <a:bodyPr vert="horz" lIns="97804" tIns="48903" rIns="97804" bIns="48903" anchor="b"/>
          <a:lstStyle>
            <a:lvl1pPr algn="ct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311644" y="7067273"/>
            <a:ext cx="895350" cy="402145"/>
          </a:xfrm>
          <a:prstGeom prst="rect">
            <a:avLst/>
          </a:prstGeom>
        </p:spPr>
        <p:txBody>
          <a:bodyPr vert="horz" lIns="0" tIns="48903" rIns="0" bIns="48903" anchor="b"/>
          <a:lstStyle>
            <a:lvl1pPr algn="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7A4FAA-AE63-364A-AAD2-5AFB61D210EB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ctr" rtl="0" eaLnBrk="1" latinLnBrk="0" hangingPunct="1">
        <a:spcBef>
          <a:spcPct val="0"/>
        </a:spcBef>
        <a:buNone/>
        <a:defRPr kumimoji="0" sz="4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86831" indent="-440121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29144" indent="-303193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12775" indent="-244509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447507" indent="-195611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652897" indent="-195611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887625" indent="-195611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102797" indent="-195611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317967" indent="-195611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33140" indent="-195611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890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780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670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560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4451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341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31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12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37215" y="302484"/>
            <a:ext cx="9669780" cy="1258888"/>
          </a:xfrm>
          <a:prstGeom prst="rect">
            <a:avLst/>
          </a:prstGeom>
        </p:spPr>
        <p:txBody>
          <a:bodyPr vert="horz" lIns="97804" tIns="48903" rIns="97804" bIns="48903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37215" y="1762443"/>
            <a:ext cx="9669780" cy="5186617"/>
          </a:xfrm>
          <a:prstGeom prst="rect">
            <a:avLst/>
          </a:prstGeom>
        </p:spPr>
        <p:txBody>
          <a:bodyPr vert="horz" lIns="97804" tIns="48903" rIns="97804" bIns="48903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37214" y="7067273"/>
            <a:ext cx="2506980" cy="402145"/>
          </a:xfrm>
          <a:prstGeom prst="rect">
            <a:avLst/>
          </a:prstGeom>
        </p:spPr>
        <p:txBody>
          <a:bodyPr vert="horz" lIns="97804" tIns="48903" rIns="97804" bIns="48903" anchor="b"/>
          <a:lstStyle>
            <a:lvl1pPr algn="l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8D2342-37A0-0341-BA08-6D8FC9EA6ECA}" type="datetimeFigureOut">
              <a:rPr lang="en-US" smtClean="0">
                <a:solidFill>
                  <a:prstClr val="black">
                    <a:shade val="50000"/>
                  </a:prstClr>
                </a:solidFill>
              </a:rPr>
              <a:pPr/>
              <a:t>5/6/13</a:t>
            </a:fld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0939" y="7067273"/>
            <a:ext cx="3402330" cy="402145"/>
          </a:xfrm>
          <a:prstGeom prst="rect">
            <a:avLst/>
          </a:prstGeom>
        </p:spPr>
        <p:txBody>
          <a:bodyPr vert="horz" lIns="97804" tIns="48903" rIns="97804" bIns="48903" anchor="b"/>
          <a:lstStyle>
            <a:lvl1pPr algn="ct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311644" y="7067273"/>
            <a:ext cx="895350" cy="402145"/>
          </a:xfrm>
          <a:prstGeom prst="rect">
            <a:avLst/>
          </a:prstGeom>
        </p:spPr>
        <p:txBody>
          <a:bodyPr vert="horz" lIns="0" tIns="48903" rIns="0" bIns="48903" anchor="b"/>
          <a:lstStyle>
            <a:lvl1pPr algn="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7A4FAA-AE63-364A-AAD2-5AFB61D210EB}" type="slidenum">
              <a:rPr lang="fr-CA" smtClean="0">
                <a:solidFill>
                  <a:prstClr val="black">
                    <a:shade val="50000"/>
                  </a:prstClr>
                </a:solidFill>
              </a:rPr>
              <a:pPr/>
              <a:t>‹#›</a:t>
            </a:fld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</p:sldLayoutIdLst>
  <p:txStyles>
    <p:titleStyle>
      <a:lvl1pPr algn="ctr" rtl="0" eaLnBrk="1" latinLnBrk="0" hangingPunct="1">
        <a:spcBef>
          <a:spcPct val="0"/>
        </a:spcBef>
        <a:buNone/>
        <a:defRPr kumimoji="0" sz="4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86831" indent="-440121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29144" indent="-303193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12775" indent="-244509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447507" indent="-195611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652897" indent="-195611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887625" indent="-195611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102797" indent="-195611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317967" indent="-195611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33140" indent="-195611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890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780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670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560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4451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341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31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12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7210" y="302483"/>
            <a:ext cx="9669780" cy="1258888"/>
          </a:xfrm>
          <a:prstGeom prst="rect">
            <a:avLst/>
          </a:prstGeom>
        </p:spPr>
        <p:txBody>
          <a:bodyPr vert="horz" lIns="104522" tIns="52261" rIns="104522" bIns="5226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210" y="1762447"/>
            <a:ext cx="9669780" cy="4984845"/>
          </a:xfrm>
          <a:prstGeom prst="rect">
            <a:avLst/>
          </a:prstGeom>
        </p:spPr>
        <p:txBody>
          <a:bodyPr vert="horz" lIns="104522" tIns="52261" rIns="104522" bIns="5226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" y="7000817"/>
            <a:ext cx="2506980" cy="402145"/>
          </a:xfrm>
          <a:prstGeom prst="rect">
            <a:avLst/>
          </a:prstGeom>
        </p:spPr>
        <p:txBody>
          <a:bodyPr vert="horz" lIns="104522" tIns="52261" rIns="104522" bIns="52261" rtlCol="0" anchor="ctr"/>
          <a:lstStyle>
            <a:lvl1pPr algn="l" defTabSz="1045222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70935" y="7000817"/>
            <a:ext cx="3402330" cy="402145"/>
          </a:xfrm>
          <a:prstGeom prst="rect">
            <a:avLst/>
          </a:prstGeom>
        </p:spPr>
        <p:txBody>
          <a:bodyPr vert="horz" lIns="104522" tIns="52261" rIns="104522" bIns="52261" rtlCol="0" anchor="ctr"/>
          <a:lstStyle>
            <a:lvl1pPr algn="ctr" defTabSz="1045222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0010" y="7000817"/>
            <a:ext cx="2506980" cy="402145"/>
          </a:xfrm>
          <a:prstGeom prst="rect">
            <a:avLst/>
          </a:prstGeom>
        </p:spPr>
        <p:txBody>
          <a:bodyPr vert="horz" lIns="104522" tIns="52261" rIns="104522" bIns="52261" rtlCol="0" anchor="ctr"/>
          <a:lstStyle>
            <a:lvl1pPr algn="r" defTabSz="1045222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</p:sldLayoutIdLst>
  <p:txStyles>
    <p:titleStyle>
      <a:lvl1pPr algn="ctr" defTabSz="1045222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959" indent="-391959" algn="l" defTabSz="1045222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9242" indent="-326634" algn="l" defTabSz="1045222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525" indent="-261306" algn="l" defTabSz="104522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40" indent="-261306" algn="l" defTabSz="1045222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1749" indent="-261306" algn="l" defTabSz="1045222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4360" indent="-261306" algn="l" defTabSz="1045222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96972" indent="-261306" algn="l" defTabSz="1045222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9582" indent="-261306" algn="l" defTabSz="1045222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42191" indent="-261306" algn="l" defTabSz="1045222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522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2610" algn="l" defTabSz="104522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5222" algn="l" defTabSz="104522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7831" algn="l" defTabSz="104522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0444" algn="l" defTabSz="104522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13054" algn="l" defTabSz="104522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35666" algn="l" defTabSz="104522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8276" algn="l" defTabSz="104522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80886" algn="l" defTabSz="104522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37215" y="302484"/>
            <a:ext cx="9669780" cy="1258888"/>
          </a:xfrm>
          <a:prstGeom prst="rect">
            <a:avLst/>
          </a:prstGeom>
        </p:spPr>
        <p:txBody>
          <a:bodyPr vert="horz" lIns="97814" tIns="48908" rIns="97814" bIns="48908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37215" y="1762443"/>
            <a:ext cx="9669780" cy="5186617"/>
          </a:xfrm>
          <a:prstGeom prst="rect">
            <a:avLst/>
          </a:prstGeom>
        </p:spPr>
        <p:txBody>
          <a:bodyPr vert="horz" lIns="97814" tIns="48908" rIns="97814" bIns="48908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37214" y="7067271"/>
            <a:ext cx="2506980" cy="402145"/>
          </a:xfrm>
          <a:prstGeom prst="rect">
            <a:avLst/>
          </a:prstGeom>
        </p:spPr>
        <p:txBody>
          <a:bodyPr vert="horz" lIns="97814" tIns="48908" rIns="97814" bIns="48908" anchor="b"/>
          <a:lstStyle>
            <a:lvl1pPr algn="l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489064"/>
            <a:fld id="{608D2342-37A0-0341-BA08-6D8FC9EA6ECA}" type="datetimeFigureOut">
              <a:rPr lang="en-US" smtClean="0">
                <a:solidFill>
                  <a:prstClr val="black">
                    <a:shade val="50000"/>
                  </a:prstClr>
                </a:solidFill>
              </a:rPr>
              <a:pPr defTabSz="489064"/>
              <a:t>5/6/13</a:t>
            </a:fld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0939" y="7067271"/>
            <a:ext cx="3402330" cy="402145"/>
          </a:xfrm>
          <a:prstGeom prst="rect">
            <a:avLst/>
          </a:prstGeom>
        </p:spPr>
        <p:txBody>
          <a:bodyPr vert="horz" lIns="97814" tIns="48908" rIns="97814" bIns="48908" anchor="b"/>
          <a:lstStyle>
            <a:lvl1pPr algn="ct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489064"/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311644" y="7067271"/>
            <a:ext cx="895350" cy="402145"/>
          </a:xfrm>
          <a:prstGeom prst="rect">
            <a:avLst/>
          </a:prstGeom>
        </p:spPr>
        <p:txBody>
          <a:bodyPr vert="horz" lIns="0" tIns="48908" rIns="0" bIns="48908" anchor="b"/>
          <a:lstStyle>
            <a:lvl1pPr algn="r" eaLnBrk="1" latinLnBrk="0" hangingPunct="1">
              <a:defRPr kumimoji="0" sz="11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489064"/>
            <a:fld id="{277A4FAA-AE63-364A-AAD2-5AFB61D210EB}" type="slidenum">
              <a:rPr lang="fr-CA" smtClean="0">
                <a:solidFill>
                  <a:prstClr val="black">
                    <a:shade val="50000"/>
                  </a:prstClr>
                </a:solidFill>
              </a:rPr>
              <a:pPr defTabSz="489064"/>
              <a:t>‹#›</a:t>
            </a:fld>
            <a:endParaRPr lang="fr-CA" dirty="0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</p:sldLayoutIdLst>
  <p:txStyles>
    <p:titleStyle>
      <a:lvl1pPr algn="ctr" rtl="0" eaLnBrk="1" latinLnBrk="0" hangingPunct="1">
        <a:spcBef>
          <a:spcPct val="0"/>
        </a:spcBef>
        <a:buNone/>
        <a:defRPr kumimoji="0" sz="4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86887" indent="-440163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29234" indent="-303222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12892" indent="-244533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447647" indent="-195629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653057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887808" indent="-195629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103001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318191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33385" indent="-195629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890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781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672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562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4453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93442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34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9125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pdf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5" Type="http://schemas.openxmlformats.org/officeDocument/2006/relationships/image" Target="../media/image24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Relationship Id="rId3" Type="http://schemas.openxmlformats.org/officeDocument/2006/relationships/image" Target="../media/image12.jpeg"/><Relationship Id="rId4" Type="http://schemas.openxmlformats.org/officeDocument/2006/relationships/image" Target="../media/image13.pdf"/><Relationship Id="rId5" Type="http://schemas.openxmlformats.org/officeDocument/2006/relationships/image" Target="../media/image14.png"/><Relationship Id="rId6" Type="http://schemas.openxmlformats.org/officeDocument/2006/relationships/image" Target="../media/image15.tiff"/><Relationship Id="rId7" Type="http://schemas.openxmlformats.org/officeDocument/2006/relationships/image" Target="../media/image16.gif"/><Relationship Id="rId8" Type="http://schemas.openxmlformats.org/officeDocument/2006/relationships/image" Target="../media/image17.gif"/><Relationship Id="rId9" Type="http://schemas.openxmlformats.org/officeDocument/2006/relationships/image" Target="../media/image18.gif"/><Relationship Id="rId10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png"/><Relationship Id="rId12" Type="http://schemas.openxmlformats.org/officeDocument/2006/relationships/image" Target="../media/image20.pdf"/><Relationship Id="rId13" Type="http://schemas.openxmlformats.org/officeDocument/2006/relationships/image" Target="../media/image21.png"/><Relationship Id="rId14" Type="http://schemas.openxmlformats.org/officeDocument/2006/relationships/image" Target="../media/image22.png"/><Relationship Id="rId15" Type="http://schemas.openxmlformats.org/officeDocument/2006/relationships/image" Target="../media/image23.png"/><Relationship Id="rId16" Type="http://schemas.openxmlformats.org/officeDocument/2006/relationships/image" Target="../media/image24.png"/><Relationship Id="rId17" Type="http://schemas.openxmlformats.org/officeDocument/2006/relationships/image" Target="../media/image25.png"/><Relationship Id="rId18" Type="http://schemas.openxmlformats.org/officeDocument/2006/relationships/image" Target="../media/image26.png"/><Relationship Id="rId1" Type="http://schemas.openxmlformats.org/officeDocument/2006/relationships/video" Target="file://localhost/Users/obeltram/Public/AFS-Desktop/Presentations/Remote_handling/Augmented_video.mov" TargetMode="Externa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2.jpeg"/><Relationship Id="rId4" Type="http://schemas.openxmlformats.org/officeDocument/2006/relationships/image" Target="../media/image12.jpeg"/><Relationship Id="rId5" Type="http://schemas.openxmlformats.org/officeDocument/2006/relationships/image" Target="../media/image13.pdf"/><Relationship Id="rId6" Type="http://schemas.openxmlformats.org/officeDocument/2006/relationships/image" Target="../media/image14.png"/><Relationship Id="rId7" Type="http://schemas.openxmlformats.org/officeDocument/2006/relationships/image" Target="../media/image15.tiff"/><Relationship Id="rId8" Type="http://schemas.openxmlformats.org/officeDocument/2006/relationships/image" Target="../media/image16.gif"/><Relationship Id="rId9" Type="http://schemas.openxmlformats.org/officeDocument/2006/relationships/image" Target="../media/image17.gif"/><Relationship Id="rId10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4" Type="http://schemas.openxmlformats.org/officeDocument/2006/relationships/image" Target="../media/image37.jpeg"/><Relationship Id="rId5" Type="http://schemas.openxmlformats.org/officeDocument/2006/relationships/image" Target="../media/image38.jpeg"/><Relationship Id="rId6" Type="http://schemas.openxmlformats.org/officeDocument/2006/relationships/image" Target="../media/image39.jpeg"/><Relationship Id="rId7" Type="http://schemas.openxmlformats.org/officeDocument/2006/relationships/image" Target="../media/image40.png"/><Relationship Id="rId8" Type="http://schemas.openxmlformats.org/officeDocument/2006/relationships/image" Target="../media/image41.jpeg"/><Relationship Id="rId9" Type="http://schemas.openxmlformats.org/officeDocument/2006/relationships/image" Target="../media/image42.png"/><Relationship Id="rId10" Type="http://schemas.openxmlformats.org/officeDocument/2006/relationships/image" Target="../media/image43.tif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oleObject" Target="???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8.png"/><Relationship Id="rId1" Type="http://schemas.openxmlformats.org/officeDocument/2006/relationships/video" Target="file://localhost/Users/obeltram/Public/AFS-Desktop/Presentations/ISRAEL_2012/Pilot-1-video-2_01.mp4" TargetMode="External"/><Relationship Id="rId2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df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8908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-336811" y="-1"/>
            <a:ext cx="11108912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44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53995" y="793834"/>
            <a:ext cx="11327087" cy="5981598"/>
          </a:xfrm>
        </p:spPr>
        <p:txBody>
          <a:bodyPr>
            <a:noAutofit/>
          </a:bodyPr>
          <a:lstStyle/>
          <a:p>
            <a:r>
              <a:rPr lang="en-US" sz="4300" dirty="0" smtClean="0">
                <a:solidFill>
                  <a:srgbClr val="FF0000"/>
                </a:solidFill>
                <a:latin typeface="Arial"/>
                <a:cs typeface="Arial"/>
              </a:rPr>
              <a:t/>
            </a:r>
            <a:br>
              <a:rPr lang="en-US" sz="4300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sz="4300" dirty="0" smtClean="0">
                <a:solidFill>
                  <a:srgbClr val="FF0000"/>
                </a:solidFill>
                <a:latin typeface="Arial"/>
                <a:cs typeface="Arial"/>
              </a:rPr>
              <a:t>Augmented reality in ATLAS </a:t>
            </a:r>
            <a:br>
              <a:rPr lang="en-US" sz="4300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sz="4300" dirty="0" smtClean="0">
                <a:solidFill>
                  <a:srgbClr val="FF0000"/>
                </a:solidFill>
                <a:latin typeface="Arial"/>
                <a:cs typeface="Arial"/>
              </a:rPr>
              <a:t>Present and Prospective</a:t>
            </a:r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  <a:t/>
            </a:r>
            <a:b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</a:br>
            <a: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  <a:t/>
            </a:r>
            <a:b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</a:br>
            <a: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  <a:t/>
            </a:r>
            <a:br>
              <a:rPr lang="en-US" sz="4300" dirty="0" smtClean="0">
                <a:solidFill>
                  <a:srgbClr val="FFFF00"/>
                </a:solidFill>
                <a:latin typeface="Arial"/>
                <a:cs typeface="Arial"/>
              </a:rPr>
            </a:br>
            <a:r>
              <a:rPr lang="en-US" sz="3000" dirty="0" smtClean="0">
                <a:solidFill>
                  <a:srgbClr val="FFFF00"/>
                </a:solidFill>
                <a:latin typeface="Arial"/>
                <a:cs typeface="Arial"/>
              </a:rPr>
              <a:t/>
            </a:r>
            <a:br>
              <a:rPr lang="en-US" sz="3000" dirty="0" smtClean="0">
                <a:solidFill>
                  <a:srgbClr val="FFFF00"/>
                </a:solidFill>
                <a:latin typeface="Arial"/>
                <a:cs typeface="Arial"/>
              </a:rPr>
            </a:br>
            <a:r>
              <a:rPr lang="en-US" sz="3000" dirty="0" smtClean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br>
              <a:rPr lang="en-US" sz="3000" dirty="0" smtClean="0">
                <a:solidFill>
                  <a:srgbClr val="FFFF00"/>
                </a:solidFill>
                <a:latin typeface="Arial"/>
                <a:cs typeface="Arial"/>
              </a:rPr>
            </a:br>
            <a:endParaRPr lang="en-US" sz="30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1674" y="6775432"/>
            <a:ext cx="7520941" cy="647662"/>
          </a:xfrm>
        </p:spPr>
        <p:txBody>
          <a:bodyPr>
            <a:normAutofit/>
          </a:bodyPr>
          <a:lstStyle/>
          <a:p>
            <a:r>
              <a:rPr lang="fr-CA" sz="2100" dirty="0" smtClean="0">
                <a:solidFill>
                  <a:srgbClr val="FFFFFF"/>
                </a:solidFill>
              </a:rPr>
              <a:t>O. Beltramello </a:t>
            </a:r>
            <a:r>
              <a:rPr lang="fr-CA" sz="2100" smtClean="0">
                <a:solidFill>
                  <a:srgbClr val="FFFFFF"/>
                </a:solidFill>
              </a:rPr>
              <a:t>– </a:t>
            </a:r>
            <a:r>
              <a:rPr lang="fr-CA" sz="2100" smtClean="0">
                <a:solidFill>
                  <a:srgbClr val="FFFFFF"/>
                </a:solidFill>
              </a:rPr>
              <a:t>06.05.2013</a:t>
            </a:r>
            <a:endParaRPr lang="fr-CA" sz="2100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13486" y="-165097"/>
            <a:ext cx="11049816" cy="8470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84" tIns="49243" rIns="98484" bIns="49243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2. </a:t>
            </a: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Development and integration of the Virtual and Augmented Reality technologies in the system: 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want to extend our collaboration to partners external to the ATLAS Collaboration. </a:t>
            </a:r>
            <a:endParaRPr lang="en-US" sz="24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This is done within the </a:t>
            </a: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EDUSAFE FP7 Marie Curie ITN Project </a:t>
            </a:r>
          </a:p>
          <a:p>
            <a:pPr eaLnBrk="0" hangingPunct="0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3.2 </a:t>
            </a:r>
            <a:r>
              <a:rPr lang="en-US" sz="2000" b="1" dirty="0" err="1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MEuros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4 years program (started in Sept. 2012)</a:t>
            </a: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CERN / ATLAS is coordinator </a:t>
            </a: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10 PhD Fellows</a:t>
            </a: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2 Post Doc. Fellows</a:t>
            </a:r>
          </a:p>
          <a:p>
            <a:pPr eaLnBrk="0" hangingPunct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12 Partners :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Athens University of Economics and Business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Canberra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France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CERN / ATLAS 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EPFL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Switzerland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Novocaptis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National Technical University Athens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Prisma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Electronics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Technical University of Munich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Germany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Universita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Degli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Studi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Di Roma Tor 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Vergata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Italy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Aristotle University of Thessaloniki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CAEN University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France  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Democritus University of Thrace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endParaRPr lang="en-US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b="1" dirty="0" smtClean="0">
              <a:solidFill>
                <a:srgbClr val="660066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9" name="Picture 8" descr="ATLAS 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2745" y="4562636"/>
            <a:ext cx="946340" cy="326713"/>
          </a:xfrm>
          <a:prstGeom prst="rect">
            <a:avLst/>
          </a:prstGeom>
        </p:spPr>
      </p:pic>
      <p:pic>
        <p:nvPicPr>
          <p:cNvPr id="10" name="Picture 9" descr="NTUA_Pyrforo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921813" y="4727659"/>
            <a:ext cx="593626" cy="592563"/>
          </a:xfrm>
          <a:prstGeom prst="rect">
            <a:avLst/>
          </a:prstGeom>
        </p:spPr>
      </p:pic>
      <p:pic>
        <p:nvPicPr>
          <p:cNvPr id="11" name="Picture 10" descr="Logo_NC_compl_RGB72_new.t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6944" y="6108045"/>
            <a:ext cx="1224109" cy="617869"/>
          </a:xfrm>
          <a:prstGeom prst="rect">
            <a:avLst/>
          </a:prstGeom>
        </p:spPr>
      </p:pic>
      <p:pic>
        <p:nvPicPr>
          <p:cNvPr id="12" name="Picture 11" descr="Tum_logo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8051" y="4822053"/>
            <a:ext cx="518837" cy="518836"/>
          </a:xfrm>
          <a:prstGeom prst="rect">
            <a:avLst/>
          </a:prstGeom>
        </p:spPr>
      </p:pic>
      <p:pic>
        <p:nvPicPr>
          <p:cNvPr id="13" name="Picture 12" descr="AUEB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48578" y="7003066"/>
            <a:ext cx="748087" cy="517906"/>
          </a:xfrm>
          <a:prstGeom prst="rect">
            <a:avLst/>
          </a:prstGeom>
        </p:spPr>
      </p:pic>
      <p:pic>
        <p:nvPicPr>
          <p:cNvPr id="14" name="Picture 13" descr="Canberra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9086" y="4056181"/>
            <a:ext cx="892076" cy="374672"/>
          </a:xfrm>
          <a:prstGeom prst="rect">
            <a:avLst/>
          </a:prstGeom>
        </p:spPr>
      </p:pic>
      <p:pic>
        <p:nvPicPr>
          <p:cNvPr id="15" name="Picture 14" descr="EPFL_LOG_RVB-55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9085" y="5901253"/>
            <a:ext cx="851260" cy="414988"/>
          </a:xfrm>
          <a:prstGeom prst="rect">
            <a:avLst/>
          </a:prstGeom>
        </p:spPr>
      </p:pic>
      <p:pic>
        <p:nvPicPr>
          <p:cNvPr id="16" name="Picture 15" descr="TOV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9214298" y="4146052"/>
            <a:ext cx="534280" cy="833167"/>
          </a:xfrm>
          <a:prstGeom prst="rect">
            <a:avLst/>
          </a:prstGeom>
        </p:spPr>
      </p:pic>
      <p:pic>
        <p:nvPicPr>
          <p:cNvPr id="17" name="Picture 16" descr="logoPrisma80x56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80300" y="5228497"/>
            <a:ext cx="977571" cy="358444"/>
          </a:xfrm>
          <a:prstGeom prst="rect">
            <a:avLst/>
          </a:prstGeom>
        </p:spPr>
      </p:pic>
      <p:pic>
        <p:nvPicPr>
          <p:cNvPr id="18" name="Picture 17" descr="logo-ucbn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63552" y="6725914"/>
            <a:ext cx="1033918" cy="536107"/>
          </a:xfrm>
          <a:prstGeom prst="rect">
            <a:avLst/>
          </a:prstGeom>
        </p:spPr>
      </p:pic>
      <p:pic>
        <p:nvPicPr>
          <p:cNvPr id="19" name="Picture 18" descr="duth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355569" y="5202521"/>
            <a:ext cx="1179234" cy="556860"/>
          </a:xfrm>
          <a:prstGeom prst="rect">
            <a:avLst/>
          </a:prstGeom>
        </p:spPr>
      </p:pic>
      <p:pic>
        <p:nvPicPr>
          <p:cNvPr id="20" name="Picture 19" descr="auth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633961" y="5586941"/>
            <a:ext cx="761955" cy="72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13486" y="-165097"/>
            <a:ext cx="11049816" cy="8470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84" tIns="49243" rIns="98484" bIns="49243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2. </a:t>
            </a: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Development and integration of the Virtual and Augmented Reality technologies in the system: 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want to extend our collaboration to partners external to the ATLAS Collaboration. </a:t>
            </a:r>
            <a:endParaRPr lang="en-US" sz="24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This is done within the </a:t>
            </a: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EDUSAFE FP7 Marie Curie ITN Project </a:t>
            </a:r>
          </a:p>
          <a:p>
            <a:pPr eaLnBrk="0" hangingPunct="0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3.2 </a:t>
            </a:r>
            <a:r>
              <a:rPr lang="en-US" sz="2000" b="1" dirty="0" err="1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MEuros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, 4 years program (started in Sept. 2012)</a:t>
            </a: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CERN / ATLAS is coordinator </a:t>
            </a: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10 PhD Fellows</a:t>
            </a:r>
          </a:p>
          <a:p>
            <a:pPr eaLnBrk="0" hangingPunct="0"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2 Post Doc. Fellows</a:t>
            </a:r>
          </a:p>
          <a:p>
            <a:pPr eaLnBrk="0" hangingPunct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12 Partners :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Athens University of Economics and Business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Canberra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France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CERN / ATLAS 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EPFL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Switzerland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Novocaptis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National Technical University Athens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Prisma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Electronics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Technical University of Munich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Germany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Universita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Degli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Studi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Di Roma Tor </a:t>
            </a:r>
            <a:r>
              <a:rPr lang="en-US" b="1" dirty="0" err="1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Vergata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Italy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Aristotle University of Thessaloniki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CAEN University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France  </a:t>
            </a: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  <a:r>
              <a:rPr lang="en-US" b="1" dirty="0" smtClean="0">
                <a:solidFill>
                  <a:srgbClr val="660066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Democritus University of Thrace</a:t>
            </a:r>
            <a:r>
              <a:rPr lang="en-US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Greece</a:t>
            </a:r>
          </a:p>
          <a:p>
            <a:pPr eaLnBrk="0" hangingPunct="0">
              <a:defRPr/>
            </a:pPr>
            <a:endParaRPr lang="en-US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b="1" dirty="0" smtClean="0">
              <a:solidFill>
                <a:srgbClr val="660066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9" name="Picture 8" descr="ATLAS 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2745" y="4562636"/>
            <a:ext cx="946340" cy="326713"/>
          </a:xfrm>
          <a:prstGeom prst="rect">
            <a:avLst/>
          </a:prstGeom>
        </p:spPr>
      </p:pic>
      <p:pic>
        <p:nvPicPr>
          <p:cNvPr id="10" name="Picture 9" descr="NTUA_Pyrforo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921813" y="4727659"/>
            <a:ext cx="593626" cy="592563"/>
          </a:xfrm>
          <a:prstGeom prst="rect">
            <a:avLst/>
          </a:prstGeom>
        </p:spPr>
      </p:pic>
      <p:pic>
        <p:nvPicPr>
          <p:cNvPr id="11" name="Picture 10" descr="Logo_NC_compl_RGB72_new.t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36944" y="6108045"/>
            <a:ext cx="1224109" cy="617869"/>
          </a:xfrm>
          <a:prstGeom prst="rect">
            <a:avLst/>
          </a:prstGeom>
        </p:spPr>
      </p:pic>
      <p:pic>
        <p:nvPicPr>
          <p:cNvPr id="12" name="Picture 11" descr="Tum_logo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38051" y="4822053"/>
            <a:ext cx="518837" cy="518836"/>
          </a:xfrm>
          <a:prstGeom prst="rect">
            <a:avLst/>
          </a:prstGeom>
        </p:spPr>
      </p:pic>
      <p:pic>
        <p:nvPicPr>
          <p:cNvPr id="13" name="Picture 12" descr="AUEB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48578" y="7003066"/>
            <a:ext cx="748087" cy="517906"/>
          </a:xfrm>
          <a:prstGeom prst="rect">
            <a:avLst/>
          </a:prstGeom>
        </p:spPr>
      </p:pic>
      <p:pic>
        <p:nvPicPr>
          <p:cNvPr id="14" name="Picture 13" descr="Canberra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9086" y="4056181"/>
            <a:ext cx="892076" cy="374672"/>
          </a:xfrm>
          <a:prstGeom prst="rect">
            <a:avLst/>
          </a:prstGeom>
        </p:spPr>
      </p:pic>
      <p:pic>
        <p:nvPicPr>
          <p:cNvPr id="15" name="Picture 14" descr="EPFL_LOG_RVB-55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69085" y="5901253"/>
            <a:ext cx="851260" cy="414988"/>
          </a:xfrm>
          <a:prstGeom prst="rect">
            <a:avLst/>
          </a:prstGeom>
        </p:spPr>
      </p:pic>
      <p:pic>
        <p:nvPicPr>
          <p:cNvPr id="16" name="Picture 15" descr="TOV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9214298" y="4146052"/>
            <a:ext cx="534280" cy="833167"/>
          </a:xfrm>
          <a:prstGeom prst="rect">
            <a:avLst/>
          </a:prstGeom>
        </p:spPr>
      </p:pic>
      <p:pic>
        <p:nvPicPr>
          <p:cNvPr id="17" name="Picture 16" descr="logoPrisma80x56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80300" y="5228497"/>
            <a:ext cx="977571" cy="358444"/>
          </a:xfrm>
          <a:prstGeom prst="rect">
            <a:avLst/>
          </a:prstGeom>
        </p:spPr>
      </p:pic>
      <p:pic>
        <p:nvPicPr>
          <p:cNvPr id="18" name="Picture 17" descr="logo-ucbn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763552" y="6725914"/>
            <a:ext cx="1033918" cy="536107"/>
          </a:xfrm>
          <a:prstGeom prst="rect">
            <a:avLst/>
          </a:prstGeom>
        </p:spPr>
      </p:pic>
      <p:pic>
        <p:nvPicPr>
          <p:cNvPr id="19" name="Picture 18" descr="duth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355569" y="5202521"/>
            <a:ext cx="1179234" cy="556860"/>
          </a:xfrm>
          <a:prstGeom prst="rect">
            <a:avLst/>
          </a:prstGeom>
        </p:spPr>
      </p:pic>
      <p:pic>
        <p:nvPicPr>
          <p:cNvPr id="20" name="Picture 19" descr="auth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33961" y="5586941"/>
            <a:ext cx="761955" cy="729300"/>
          </a:xfrm>
          <a:prstGeom prst="rect">
            <a:avLst/>
          </a:prstGeom>
        </p:spPr>
      </p:pic>
      <p:pic>
        <p:nvPicPr>
          <p:cNvPr id="21" name="Augmented_video.mov">
            <a:hlinkClick r:id="" action="ppaction://media"/>
          </p:cNvPr>
          <p:cNvPicPr/>
          <p:nvPr>
            <a:videoFile r:link="rId1"/>
          </p:nvPr>
        </p:nvPicPr>
        <p:blipFill>
          <a:blip r:embed="rId18"/>
          <a:stretch>
            <a:fillRect/>
          </a:stretch>
        </p:blipFill>
        <p:spPr>
          <a:xfrm>
            <a:off x="-336809" y="0"/>
            <a:ext cx="11081009" cy="755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588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786" y="-304797"/>
            <a:ext cx="10846586" cy="523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84" tIns="49243" rIns="98484" bIns="49243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What are the main goals of EDUSAFE ? 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Ø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Development of Augmented Reality technology far beyond the current state of art</a:t>
            </a:r>
          </a:p>
          <a:p>
            <a:pPr lvl="1" eaLnBrk="0" hangingPunct="0">
              <a:buFont typeface="Wingdings" charset="2"/>
              <a:buChar char="Ø"/>
              <a:defRPr/>
            </a:pPr>
            <a:endParaRPr lang="en-US" sz="2200" b="1" dirty="0" smtClean="0">
              <a:solidFill>
                <a:srgbClr val="FFFFFF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Ø"/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Adaptation </a:t>
            </a: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of a very innovative technology developed for the ATLAS </a:t>
            </a:r>
            <a:r>
              <a:rPr lang="en-US" sz="2200" b="1" dirty="0" err="1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Muon</a:t>
            </a: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tracking (Roma Tor </a:t>
            </a:r>
            <a:r>
              <a:rPr lang="en-US" sz="2200" b="1" dirty="0" err="1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Vergata</a:t>
            </a: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) to boost the AR visualization fastness. 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This is the WRM (Weighting Resistor Matrix): </a:t>
            </a: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 very fast (</a:t>
            </a:r>
            <a:r>
              <a:rPr lang="en-US" sz="2200" b="1" dirty="0" err="1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nano</a:t>
            </a: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seconds) ship to analogically detect images in noisy environment.</a:t>
            </a:r>
          </a:p>
          <a:p>
            <a:pPr lvl="1" eaLnBrk="0" hangingPunct="0">
              <a:defRPr/>
            </a:pPr>
            <a:r>
              <a:rPr lang="en-US" sz="2000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A repetitive resistive matrix  is used to test an input voltage pattern against a given hypothesis, providing analogical estimator of the likelihood.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31840" y="5871220"/>
            <a:ext cx="1080120" cy="7200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HW edge detection (optionally software)</a:t>
            </a:r>
            <a:endParaRPr lang="en-US" sz="1200" dirty="0"/>
          </a:p>
        </p:txBody>
      </p:sp>
      <p:pic>
        <p:nvPicPr>
          <p:cNvPr id="9" name="Picture 2" descr="C:\Users\aielli\Desktop\Pictur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734206"/>
            <a:ext cx="665162" cy="609600"/>
          </a:xfrm>
          <a:prstGeom prst="rect">
            <a:avLst/>
          </a:prstGeom>
          <a:noFill/>
        </p:spPr>
      </p:pic>
      <p:pic>
        <p:nvPicPr>
          <p:cNvPr id="10" name="Picture 3" descr="C:\Users\aielli\Pictures\Drawer.png"/>
          <p:cNvPicPr>
            <a:picLocks noChangeAspect="1" noChangeArrowheads="1"/>
          </p:cNvPicPr>
          <p:nvPr/>
        </p:nvPicPr>
        <p:blipFill>
          <a:blip r:embed="rId4" cstate="print"/>
          <a:srcRect l="27172" t="5754" r="9589" b="22848"/>
          <a:stretch>
            <a:fillRect/>
          </a:stretch>
        </p:blipFill>
        <p:spPr bwMode="auto">
          <a:xfrm>
            <a:off x="343258" y="4885020"/>
            <a:ext cx="1204406" cy="1274232"/>
          </a:xfrm>
          <a:prstGeom prst="rect">
            <a:avLst/>
          </a:prstGeom>
          <a:noFill/>
        </p:spPr>
      </p:pic>
      <p:sp>
        <p:nvSpPr>
          <p:cNvPr id="11" name="Isosceles Triangle 10"/>
          <p:cNvSpPr/>
          <p:nvPr/>
        </p:nvSpPr>
        <p:spPr>
          <a:xfrm rot="4004504">
            <a:off x="585003" y="4393726"/>
            <a:ext cx="1711345" cy="1869589"/>
          </a:xfrm>
          <a:prstGeom prst="triangle">
            <a:avLst>
              <a:gd name="adj" fmla="val 59082"/>
            </a:avLst>
          </a:prstGeom>
          <a:solidFill>
            <a:schemeClr val="bg1">
              <a:lumMod val="8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C:\Users\aielli\Pictures\drawer2.png"/>
          <p:cNvPicPr>
            <a:picLocks noChangeAspect="1" noChangeArrowheads="1"/>
          </p:cNvPicPr>
          <p:nvPr/>
        </p:nvPicPr>
        <p:blipFill>
          <a:blip r:embed="rId5" cstate="print"/>
          <a:srcRect l="38798" t="4529" r="25554" b="21339"/>
          <a:stretch>
            <a:fillRect/>
          </a:stretch>
        </p:blipFill>
        <p:spPr bwMode="auto">
          <a:xfrm>
            <a:off x="3131840" y="4359052"/>
            <a:ext cx="1168630" cy="1368152"/>
          </a:xfrm>
          <a:prstGeom prst="rect">
            <a:avLst/>
          </a:prstGeom>
          <a:noFill/>
        </p:spPr>
      </p:pic>
      <p:cxnSp>
        <p:nvCxnSpPr>
          <p:cNvPr id="13" name="Straight Arrow Connector 12"/>
          <p:cNvCxnSpPr>
            <a:stCxn id="9" idx="3"/>
            <a:endCxn id="12" idx="1"/>
          </p:cNvCxnSpPr>
          <p:nvPr/>
        </p:nvCxnSpPr>
        <p:spPr>
          <a:xfrm>
            <a:off x="2572866" y="5039006"/>
            <a:ext cx="558974" cy="412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624784"/>
            <a:ext cx="936104" cy="841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B050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5" name="Straight Arrow Connector 14"/>
          <p:cNvCxnSpPr>
            <a:stCxn id="12" idx="3"/>
            <a:endCxn id="14" idx="1"/>
          </p:cNvCxnSpPr>
          <p:nvPr/>
        </p:nvCxnSpPr>
        <p:spPr>
          <a:xfrm>
            <a:off x="4300470" y="5043128"/>
            <a:ext cx="487554" cy="2183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716016" y="5871220"/>
            <a:ext cx="1080120" cy="7200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WRM 32x32 (minimum) components</a:t>
            </a:r>
            <a:endParaRPr lang="en-US" sz="1200" dirty="0"/>
          </a:p>
        </p:txBody>
      </p:sp>
      <p:cxnSp>
        <p:nvCxnSpPr>
          <p:cNvPr id="17" name="Straight Arrow Connector 16"/>
          <p:cNvCxnSpPr>
            <a:stCxn id="14" idx="3"/>
            <a:endCxn id="18" idx="1"/>
          </p:cNvCxnSpPr>
          <p:nvPr/>
        </p:nvCxnSpPr>
        <p:spPr>
          <a:xfrm flipV="1">
            <a:off x="5724128" y="5043128"/>
            <a:ext cx="288032" cy="2183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aielli\Pictures\drawer2.png"/>
          <p:cNvPicPr>
            <a:picLocks noChangeAspect="1" noChangeArrowheads="1"/>
          </p:cNvPicPr>
          <p:nvPr/>
        </p:nvPicPr>
        <p:blipFill>
          <a:blip r:embed="rId5" cstate="print"/>
          <a:srcRect l="38798" t="4529" r="25554" b="21339"/>
          <a:stretch>
            <a:fillRect/>
          </a:stretch>
        </p:blipFill>
        <p:spPr bwMode="auto">
          <a:xfrm>
            <a:off x="6012160" y="4359052"/>
            <a:ext cx="1168630" cy="1368152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6084168" y="5871220"/>
            <a:ext cx="1872208" cy="7200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X,Y,X’,Y’ image edge coordinates to the server. The scale factor is also calculated</a:t>
            </a:r>
            <a:endParaRPr lang="en-US" sz="1200" dirty="0"/>
          </a:p>
        </p:txBody>
      </p:sp>
      <p:pic>
        <p:nvPicPr>
          <p:cNvPr id="20" name="Picture 19" descr="02-22-2008.NB_22servers.GFR2BICI7.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96336" y="4431060"/>
            <a:ext cx="867616" cy="1215245"/>
          </a:xfrm>
          <a:prstGeom prst="rect">
            <a:avLst/>
          </a:prstGeom>
        </p:spPr>
      </p:pic>
      <p:cxnSp>
        <p:nvCxnSpPr>
          <p:cNvPr id="21" name="Straight Arrow Connector 20"/>
          <p:cNvCxnSpPr>
            <a:stCxn id="18" idx="3"/>
            <a:endCxn id="20" idx="1"/>
          </p:cNvCxnSpPr>
          <p:nvPr/>
        </p:nvCxnSpPr>
        <p:spPr>
          <a:xfrm flipV="1">
            <a:off x="7180790" y="5038683"/>
            <a:ext cx="415546" cy="4445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084168" y="8751540"/>
            <a:ext cx="2880320" cy="7200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augmented content generated and superimposed at the right coordinates of the field of vision of the operator </a:t>
            </a:r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8964488" y="4902200"/>
            <a:ext cx="1739032" cy="18722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5"/>
          <p:cNvGrpSpPr/>
          <p:nvPr/>
        </p:nvGrpSpPr>
        <p:grpSpPr>
          <a:xfrm>
            <a:off x="9327728" y="5177656"/>
            <a:ext cx="1204406" cy="1274232"/>
            <a:chOff x="1763688" y="2492896"/>
            <a:chExt cx="1204406" cy="1274232"/>
          </a:xfrm>
        </p:grpSpPr>
        <p:pic>
          <p:nvPicPr>
            <p:cNvPr id="42" name="Picture 3" descr="C:\Users\aielli\Pictures\Drawer.png"/>
            <p:cNvPicPr>
              <a:picLocks noChangeAspect="1" noChangeArrowheads="1"/>
            </p:cNvPicPr>
            <p:nvPr/>
          </p:nvPicPr>
          <p:blipFill>
            <a:blip r:embed="rId4" cstate="print"/>
            <a:srcRect l="27172" t="5754" r="9589" b="22848"/>
            <a:stretch>
              <a:fillRect/>
            </a:stretch>
          </p:blipFill>
          <p:spPr bwMode="auto">
            <a:xfrm>
              <a:off x="1763688" y="2492896"/>
              <a:ext cx="1204406" cy="1274232"/>
            </a:xfrm>
            <a:prstGeom prst="rect">
              <a:avLst/>
            </a:prstGeom>
            <a:noFill/>
          </p:spPr>
        </p:pic>
        <p:sp>
          <p:nvSpPr>
            <p:cNvPr id="43" name="Freeform 42"/>
            <p:cNvSpPr/>
            <p:nvPr/>
          </p:nvSpPr>
          <p:spPr>
            <a:xfrm>
              <a:off x="1964826" y="2924569"/>
              <a:ext cx="574334" cy="559219"/>
            </a:xfrm>
            <a:custGeom>
              <a:avLst/>
              <a:gdLst>
                <a:gd name="connsiteX0" fmla="*/ 7557 w 574334"/>
                <a:gd name="connsiteY0" fmla="*/ 513877 h 559219"/>
                <a:gd name="connsiteX1" fmla="*/ 0 w 574334"/>
                <a:gd name="connsiteY1" fmla="*/ 158697 h 559219"/>
                <a:gd name="connsiteX2" fmla="*/ 22672 w 574334"/>
                <a:gd name="connsiteY2" fmla="*/ 37785 h 559219"/>
                <a:gd name="connsiteX3" fmla="*/ 90685 w 574334"/>
                <a:gd name="connsiteY3" fmla="*/ 0 h 559219"/>
                <a:gd name="connsiteX4" fmla="*/ 574334 w 574334"/>
                <a:gd name="connsiteY4" fmla="*/ 15114 h 559219"/>
                <a:gd name="connsiteX5" fmla="*/ 551663 w 574334"/>
                <a:gd name="connsiteY5" fmla="*/ 181368 h 559219"/>
                <a:gd name="connsiteX6" fmla="*/ 566777 w 574334"/>
                <a:gd name="connsiteY6" fmla="*/ 559219 h 559219"/>
                <a:gd name="connsiteX7" fmla="*/ 7557 w 574334"/>
                <a:gd name="connsiteY7" fmla="*/ 513877 h 5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4334" h="559219">
                  <a:moveTo>
                    <a:pt x="7557" y="513877"/>
                  </a:moveTo>
                  <a:lnTo>
                    <a:pt x="0" y="158697"/>
                  </a:lnTo>
                  <a:lnTo>
                    <a:pt x="22672" y="37785"/>
                  </a:lnTo>
                  <a:lnTo>
                    <a:pt x="90685" y="0"/>
                  </a:lnTo>
                  <a:lnTo>
                    <a:pt x="574334" y="15114"/>
                  </a:lnTo>
                  <a:lnTo>
                    <a:pt x="551663" y="181368"/>
                  </a:lnTo>
                  <a:lnTo>
                    <a:pt x="566777" y="559219"/>
                  </a:lnTo>
                  <a:lnTo>
                    <a:pt x="7557" y="513877"/>
                  </a:lnTo>
                  <a:close/>
                </a:path>
              </a:pathLst>
            </a:custGeom>
            <a:solidFill>
              <a:srgbClr val="C00000">
                <a:alpha val="45000"/>
              </a:srgbClr>
            </a:solidFill>
            <a:ln>
              <a:solidFill>
                <a:srgbClr val="14FC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2411760" y="3212976"/>
              <a:ext cx="72008" cy="72008"/>
            </a:xfrm>
            <a:prstGeom prst="ellipse">
              <a:avLst/>
            </a:prstGeom>
            <a:noFill/>
            <a:ln>
              <a:solidFill>
                <a:srgbClr val="14FC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7887568" y="6813484"/>
            <a:ext cx="2880320" cy="7200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augmented content generated and superimposed at the right coordinates of the field of vision of the operator </a:t>
            </a:r>
            <a:endParaRPr lang="en-US" sz="1200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8463952" y="5038684"/>
            <a:ext cx="500536" cy="30512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786" y="-304797"/>
            <a:ext cx="10846586" cy="668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84" tIns="49243" rIns="98484" bIns="49243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What are the main goals of EDUSAFE ? 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Ø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Coupling this technology to today most advanced computer vision software and methods (EPFL).</a:t>
            </a:r>
          </a:p>
          <a:p>
            <a:pPr lvl="1" eaLnBrk="0" hangingPunct="0">
              <a:buFont typeface="Wingdings" charset="2"/>
              <a:buChar char="Ø"/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Ø"/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Ø"/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Development of advanced </a:t>
            </a:r>
            <a:r>
              <a:rPr lang="en-US" sz="24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light and fast </a:t>
            </a: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Gamma Radiation imaging camera (Canberra/ AREVA ) upgraded and adapted to CERN needs</a:t>
            </a:r>
          </a:p>
          <a:p>
            <a:pPr lvl="1" eaLnBrk="0" hangingPunct="0">
              <a:buFont typeface="Wingdings" charset="2"/>
              <a:buChar char="Ø"/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Ø"/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Ø"/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Development of real time wireless large data transfer</a:t>
            </a:r>
          </a:p>
          <a:p>
            <a:pPr lvl="1" eaLnBrk="0" hangingPunct="0">
              <a:buFont typeface="Wingdings" charset="2"/>
              <a:buChar char="Ø"/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Ø"/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Ø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Integration in an upgraded version of the existing system (CERN)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13_1280x1024-wallpaper-cb12677110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" y="-36028"/>
            <a:ext cx="10752927" cy="8063423"/>
          </a:xfrm>
          <a:prstGeom prst="rect">
            <a:avLst/>
          </a:prstGeom>
        </p:spPr>
      </p:pic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7" y="279400"/>
            <a:ext cx="10244099" cy="499242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/>
        </p:spPr>
        <p:txBody>
          <a:bodyPr wrap="square" lIns="97814" tIns="48908" rIns="97814" bIns="48908">
            <a:prstTxWarp prst="textNoShape">
              <a:avLst/>
            </a:prstTxWarp>
            <a:spAutoFit/>
          </a:bodyPr>
          <a:lstStyle/>
          <a:p>
            <a:pPr marL="452885" indent="-452885"/>
            <a:r>
              <a:rPr lang="en-GB" sz="2400" b="1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And adapt in future to potentially interested domains:</a:t>
            </a:r>
          </a:p>
          <a:p>
            <a:pPr marL="941949" lvl="1" indent="-452885"/>
            <a:endParaRPr lang="en-GB" sz="2400" b="1" dirty="0" smtClean="0">
              <a:solidFill>
                <a:srgbClr val="FF66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marL="941949" lvl="1" indent="-452885"/>
            <a:endParaRPr lang="en-GB" sz="2400" b="1" dirty="0" smtClean="0">
              <a:solidFill>
                <a:srgbClr val="FF66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marL="941949" lvl="1" indent="-452885"/>
            <a:r>
              <a:rPr lang="en-GB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Automotive and aerospace industries</a:t>
            </a:r>
          </a:p>
          <a:p>
            <a:pPr marL="941949" lvl="1" indent="-452885"/>
            <a:r>
              <a:rPr lang="en-GB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Extravehicular and intra-vehicular space applications</a:t>
            </a:r>
          </a:p>
          <a:p>
            <a:pPr marL="941949" lvl="1" indent="-452885"/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Nuclear Power plants </a:t>
            </a:r>
          </a:p>
          <a:p>
            <a:pPr marL="941949" lvl="1" indent="-452885"/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Public use </a:t>
            </a:r>
          </a:p>
          <a:p>
            <a:pPr marL="941949" lvl="1" indent="-452885"/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Fire Brigade</a:t>
            </a:r>
            <a:endParaRPr lang="en-GB" sz="2400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r>
              <a:rPr lang="en-GB" sz="2100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</a:p>
          <a:p>
            <a:endParaRPr lang="en-GB" sz="2100" dirty="0" smtClean="0"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r>
              <a:rPr lang="en-GB" sz="2100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</a:p>
          <a:p>
            <a:endParaRPr lang="en-GB" sz="2100" dirty="0" smtClean="0"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r>
              <a:rPr lang="en-GB" sz="2100" dirty="0" smtClean="0"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</a:p>
          <a:p>
            <a:endParaRPr lang="fr-CA" sz="2100" dirty="0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8749" y="-377546"/>
            <a:ext cx="10775951" cy="77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84" tIns="49243" rIns="98484" bIns="49243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3. 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Development of remote handling and robotics technologies towards the ATLAS/CERN needs </a:t>
            </a: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for the maintenance and upgrade activities with high radiation risks.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For places where the instantaneous dose rates and/or the collected doses are too high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Identified activities :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LS2 / LS3: Beam Pipes removal </a:t>
            </a: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LS3: Inner Detector Removal</a:t>
            </a: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LS3: ID services dismounting </a:t>
            </a: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After LS3: Annual Inner Detector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maintenance </a:t>
            </a:r>
          </a:p>
          <a:p>
            <a:pPr eaLnBrk="0" hangingPunct="0">
              <a:buFont typeface="Wingdings" charset="2"/>
              <a:buChar char="ü"/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10" name="Picture 3" descr="C:\Users\sigi\Documents\ATLAS\Pictures\ID cable installation (8) 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124727" y="2082799"/>
            <a:ext cx="5187673" cy="3647229"/>
          </a:xfrm>
          <a:prstGeom prst="rect">
            <a:avLst/>
          </a:prstGeom>
          <a:noFill/>
        </p:spPr>
      </p:pic>
      <p:pic>
        <p:nvPicPr>
          <p:cNvPr id="11" name="Picture 2" descr="C:\Users\sigi\Documents\ATLAS\Pictures\ID cable installation (7) 0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2431" y="5717328"/>
            <a:ext cx="2583569" cy="1937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6444" y="4934225"/>
            <a:ext cx="2467156" cy="261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1600" y="215900"/>
            <a:ext cx="11049816" cy="314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84" tIns="49243" rIns="98484" bIns="49243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are currently looking the best way to approach the problem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have contacted some companies (Shadow, Oxford Technology, Space application,..)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	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In parallel, we are looking for some possible EU </a:t>
            </a:r>
            <a:r>
              <a:rPr lang="en-US" sz="2200" b="1" dirty="0" err="1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fundings</a:t>
            </a: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(but we have to wait now for Horizon 2020) to develop / adapt technologies for the “CERN cases”  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12" name="Picture 11" descr="hand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1354" y="2815263"/>
            <a:ext cx="1876810" cy="1937877"/>
          </a:xfrm>
          <a:prstGeom prst="rect">
            <a:avLst/>
          </a:prstGeom>
        </p:spPr>
      </p:pic>
      <p:pic>
        <p:nvPicPr>
          <p:cNvPr id="13" name="Picture 7" descr="JET-Vesse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7890" y="2987470"/>
            <a:ext cx="3671147" cy="2627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JET_RHC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7890" y="5615450"/>
            <a:ext cx="3288972" cy="193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leeveCut3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33541" y="2987471"/>
            <a:ext cx="2109408" cy="176567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6" name="Group 27"/>
          <p:cNvGrpSpPr>
            <a:grpSpLocks/>
          </p:cNvGrpSpPr>
          <p:nvPr/>
        </p:nvGrpSpPr>
        <p:grpSpPr bwMode="auto">
          <a:xfrm>
            <a:off x="4964790" y="4916711"/>
            <a:ext cx="4133263" cy="2636614"/>
            <a:chOff x="136" y="1033"/>
            <a:chExt cx="5459" cy="2985"/>
          </a:xfrm>
        </p:grpSpPr>
        <p:pic>
          <p:nvPicPr>
            <p:cNvPr id="17" name="Picture 2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544" y="1033"/>
              <a:ext cx="2051" cy="1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 descr="whitebckgrnd7"/>
            <p:cNvPicPr>
              <a:picLocks noChangeAspect="1" noChangeArrowheads="1"/>
            </p:cNvPicPr>
            <p:nvPr/>
          </p:nvPicPr>
          <p:blipFill>
            <a:blip r:embed="rId8"/>
            <a:srcRect b="14272"/>
            <a:stretch>
              <a:fillRect/>
            </a:stretch>
          </p:blipFill>
          <p:spPr bwMode="auto">
            <a:xfrm>
              <a:off x="136" y="1172"/>
              <a:ext cx="3311" cy="2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0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828" y="2840"/>
              <a:ext cx="1512" cy="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6" name="Picture 25" descr="im1.tif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97923" y="5643565"/>
            <a:ext cx="1228614" cy="1909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786" y="-304797"/>
            <a:ext cx="10744986" cy="767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84" tIns="49243" rIns="98484" bIns="49243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2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In conclusion  : 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We need to develop methods and tools to assist and supervise our personnel in the future for highly radioactive areas</a:t>
            </a:r>
          </a:p>
          <a:p>
            <a:pPr lvl="1" eaLnBrk="0" hangingPunct="0">
              <a:buFont typeface="Wingdings" charset="2"/>
              <a:buChar char="ü"/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We have developed the ATLAS Wireless Supervision and Safety system already in use for LS1</a:t>
            </a:r>
          </a:p>
          <a:p>
            <a:pPr lvl="1" eaLnBrk="0" hangingPunct="0">
              <a:buFont typeface="Wingdings" charset="2"/>
              <a:buChar char="ü"/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We will upgrade this system in the coming years in particular in developing Augmented reality technologies via EDUSAFE ITN project</a:t>
            </a:r>
          </a:p>
          <a:p>
            <a:pPr lvl="1" eaLnBrk="0" hangingPunct="0">
              <a:buFont typeface="Wingdings" charset="2"/>
              <a:buChar char="ü"/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In parallel, we know that we will face in future long shutdowns areas too radioactive for our workers: </a:t>
            </a:r>
          </a:p>
          <a:p>
            <a:pPr lvl="1"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need to address now the problem and look for flexible remote handling technologies adapted to the various CERN needs.</a:t>
            </a:r>
          </a:p>
          <a:p>
            <a:pPr lvl="1"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... With the ultimate goal to use the AR technologies to assist during the remote handling operations and their training.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algn="ctr" defTabSz="489064"/>
            <a:endParaRPr lang="fr-CA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09725" y="2"/>
            <a:ext cx="7960314" cy="746201"/>
          </a:xfrm>
          <a:prstGeom prst="roundRect">
            <a:avLst/>
          </a:prstGeom>
          <a:solidFill>
            <a:schemeClr val="bg1">
              <a:alpha val="60000"/>
            </a:scheme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14" tIns="48908" rIns="97814" bIns="48908" rtlCol="0" anchor="ctr"/>
          <a:lstStyle/>
          <a:p>
            <a:pPr defTabSz="489064" eaLnBrk="0" hangingPunct="0">
              <a:defRPr/>
            </a:pPr>
            <a:endParaRPr lang="en-US" sz="2700" b="1" dirty="0" smtClean="0">
              <a:ln w="6350">
                <a:noFill/>
              </a:ln>
              <a:solidFill>
                <a:srgbClr val="FF0000"/>
              </a:solidFill>
              <a:latin typeface="Arial"/>
              <a:cs typeface="Arial"/>
            </a:endParaRPr>
          </a:p>
          <a:p>
            <a:pPr algn="ctr" defTabSz="489064" eaLnBrk="0" hangingPunct="0">
              <a:defRPr/>
            </a:pPr>
            <a:r>
              <a:rPr lang="en-US" sz="2700" b="1" dirty="0" smtClean="0">
                <a:ln w="6350">
                  <a:noFill/>
                </a:ln>
                <a:solidFill>
                  <a:srgbClr val="FF0000"/>
                </a:solidFill>
                <a:latin typeface="Arial"/>
                <a:cs typeface="Arial"/>
              </a:rPr>
              <a:t>An ATLAS Safety Upgrade Program  </a:t>
            </a:r>
          </a:p>
          <a:p>
            <a:pPr defTabSz="489064" eaLnBrk="0" hangingPunct="0">
              <a:defRPr/>
            </a:pPr>
            <a:endParaRPr lang="en-US" sz="2100" b="1" dirty="0" smtClean="0">
              <a:solidFill>
                <a:srgbClr val="FF00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0200" y="939800"/>
            <a:ext cx="10756899" cy="6778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94" tIns="49247" rIns="98494" bIns="49247">
            <a:prstTxWarp prst="textNoShape">
              <a:avLst/>
            </a:prstTxWarp>
            <a:spAutoFit/>
          </a:bodyPr>
          <a:lstStyle/>
          <a:p>
            <a:pPr defTabSz="489064" eaLnBrk="0" hangingPunct="0">
              <a:defRPr/>
            </a:pPr>
            <a:r>
              <a:rPr lang="en-US" sz="20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As a result of the intensive ATLAS Detector Upgrade Program and the increase of the performance of the LHC (luminosity) in the coming years</a:t>
            </a:r>
            <a:r>
              <a:rPr lang="en-US" sz="20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: </a:t>
            </a:r>
          </a:p>
          <a:p>
            <a:pPr defTabSz="489064"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9064" eaLnBrk="0" hangingPunct="0">
              <a:defRPr/>
            </a:pPr>
            <a:r>
              <a:rPr lang="en-US" sz="2000" b="1" dirty="0" err="1" smtClean="0">
                <a:solidFill>
                  <a:srgbClr val="FFFF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20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the radiations levels and generally the level of risks faced by our personnel in the coming years will increase by a lot. </a:t>
            </a:r>
          </a:p>
          <a:p>
            <a:pPr defTabSz="489064"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9064"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9064"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9064"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9064"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The ATLAS safety upgrade program </a:t>
            </a:r>
          </a:p>
          <a:p>
            <a:pPr defTabSz="489064"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is aiming to assist them and eventually </a:t>
            </a:r>
          </a:p>
          <a:p>
            <a:pPr defTabSz="489064"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to replace them to perform these tasks </a:t>
            </a:r>
          </a:p>
          <a:p>
            <a:pPr defTabSz="489064" eaLnBrk="0" hangingPunct="0">
              <a:defRPr/>
            </a:pPr>
            <a:endParaRPr lang="en-US" sz="20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9064"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9064"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9064"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9064" eaLnBrk="0" hangingPunct="0">
              <a:defRPr/>
            </a:pPr>
            <a:endParaRPr lang="en-US" sz="20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9064"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The ATLAS safety upgrade program is developed in several stages following the ATLAS Upgrade Program </a:t>
            </a:r>
          </a:p>
          <a:p>
            <a:pPr defTabSz="489064"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9064"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5778500" y="2605130"/>
          <a:ext cx="5063758" cy="3258819"/>
        </p:xfrm>
        <a:graphic>
          <a:graphicData uri="http://schemas.openxmlformats.org/presentationml/2006/ole">
            <p:oleObj spid="_x0000_s104450" name="Document" r:id="rId4" imgW="24634921" imgH="16914286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7" y="-434999"/>
            <a:ext cx="10744213" cy="639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84" tIns="49243" rIns="98484" bIns="49243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1. 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Development of the ATLAS Wireless Personal Safety and Supervision system: 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We are supervising them, their environment and their activities : </a:t>
            </a:r>
          </a:p>
          <a:p>
            <a:pPr lvl="1" eaLnBrk="0" hangingPunct="0">
              <a:buClr>
                <a:prstClr val="white"/>
              </a:buClr>
              <a:buFont typeface="Lucida Grande"/>
              <a:buChar char="✻"/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</a:t>
            </a:r>
            <a:r>
              <a:rPr lang="en-US" sz="2200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audio / video connection</a:t>
            </a:r>
          </a:p>
          <a:p>
            <a:pPr lvl="1" eaLnBrk="0" hangingPunct="0">
              <a:buClr>
                <a:prstClr val="white"/>
              </a:buClr>
              <a:buFont typeface="Lucida Grande"/>
              <a:buChar char="✻"/>
              <a:defRPr/>
            </a:pPr>
            <a:r>
              <a:rPr lang="en-US" sz="2200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monitoring of </a:t>
            </a:r>
            <a:r>
              <a:rPr lang="en-US" sz="2200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environment parameters</a:t>
            </a:r>
            <a:r>
              <a:rPr lang="en-US" sz="2200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: dose rates, gases, T, H</a:t>
            </a:r>
          </a:p>
          <a:p>
            <a:pPr lvl="1" eaLnBrk="0" hangingPunct="0">
              <a:buClr>
                <a:prstClr val="white"/>
              </a:buClr>
              <a:buFont typeface="Lucida Grande"/>
              <a:buChar char="✻"/>
              <a:defRPr/>
            </a:pPr>
            <a:r>
              <a:rPr lang="en-US" sz="2200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monitoring of </a:t>
            </a:r>
            <a:r>
              <a:rPr lang="en-US" sz="2200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health data </a:t>
            </a:r>
            <a:r>
              <a:rPr lang="en-US" sz="2200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(heart rate, internal T, detection of fall, etc..)</a:t>
            </a: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We are providing to the worker information</a:t>
            </a:r>
          </a:p>
          <a:p>
            <a:pPr lvl="1" eaLnBrk="0" hangingPunct="0">
              <a:buClr>
                <a:prstClr val="white"/>
              </a:buClr>
              <a:buFont typeface="Lucida Grande"/>
              <a:buChar char="✻"/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</a:t>
            </a:r>
            <a:r>
              <a:rPr lang="en-US" sz="2200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various infrastructure of display: </a:t>
            </a:r>
            <a:r>
              <a:rPr lang="en-US" sz="2200" dirty="0" err="1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IPAds</a:t>
            </a:r>
            <a:r>
              <a:rPr lang="en-US" sz="2200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Head Mounted Display</a:t>
            </a:r>
            <a:r>
              <a:rPr lang="en-US" sz="2200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,...</a:t>
            </a:r>
          </a:p>
          <a:p>
            <a:pPr lvl="1" eaLnBrk="0" hangingPunct="0">
              <a:buClr>
                <a:prstClr val="white"/>
              </a:buClr>
              <a:buFont typeface="Lucida Grande"/>
              <a:buChar char="✻"/>
              <a:defRPr/>
            </a:pPr>
            <a:r>
              <a:rPr lang="en-US" sz="2200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from various nature:  </a:t>
            </a:r>
            <a:r>
              <a:rPr lang="en-US" sz="2200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working procedures, environmental data </a:t>
            </a:r>
            <a:r>
              <a:rPr lang="en-US" sz="2200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(dose maps,..)</a:t>
            </a:r>
          </a:p>
          <a:p>
            <a:pPr lvl="1" eaLnBrk="0" hangingPunct="0">
              <a:buClr>
                <a:prstClr val="white"/>
              </a:buClr>
              <a:buFont typeface="Lucida Grande"/>
              <a:buChar char="✻"/>
              <a:defRPr/>
            </a:pPr>
            <a:r>
              <a:rPr lang="en-US" sz="2200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 using </a:t>
            </a:r>
            <a:r>
              <a:rPr lang="en-US" sz="2200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virtual and augmented reality technologies</a:t>
            </a:r>
          </a:p>
          <a:p>
            <a:pPr lvl="1" eaLnBrk="0" hangingPunct="0">
              <a:buFont typeface="Lucida Grande"/>
              <a:buChar char="✻"/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6901" y="1066800"/>
            <a:ext cx="9474200" cy="1041400"/>
          </a:xfrm>
          <a:prstGeom prst="roundRect">
            <a:avLst/>
          </a:prstGeom>
          <a:solidFill>
            <a:srgbClr val="1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eaLnBrk="0" hangingPunct="0">
              <a:defRPr/>
            </a:pPr>
            <a:r>
              <a:rPr lang="en-US" sz="2200" b="1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2200" b="1" dirty="0" smtClean="0">
                <a:solidFill>
                  <a:srgbClr val="FF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improve safety of personnel in high radiation areas for planned interventions or in case emergency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96901" y="6083300"/>
            <a:ext cx="9474200" cy="1355725"/>
          </a:xfrm>
          <a:prstGeom prst="roundRect">
            <a:avLst/>
          </a:prstGeom>
          <a:solidFill>
            <a:srgbClr val="1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eaLnBrk="0" hangingPunct="0">
              <a:defRPr/>
            </a:pPr>
            <a:endParaRPr lang="en-US" sz="2200" b="1" dirty="0" smtClean="0">
              <a:solidFill>
                <a:srgbClr val="FF0000"/>
              </a:solidFill>
              <a:latin typeface="Wingdings"/>
              <a:ea typeface="Wingdings"/>
              <a:cs typeface="Wingdings"/>
            </a:endParaRPr>
          </a:p>
          <a:p>
            <a:pPr eaLnBrk="0" hangingPunct="0">
              <a:defRPr/>
            </a:pPr>
            <a:r>
              <a:rPr lang="en-US" sz="2200" b="1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2200" b="1" dirty="0" smtClean="0">
                <a:solidFill>
                  <a:srgbClr val="FF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increase the safety levels, reduce human errors, decrease the time required for interventions and reduce the stress linked to these interventions</a:t>
            </a:r>
          </a:p>
          <a:p>
            <a:pPr eaLnBrk="0" hangingPunct="0">
              <a:defRPr/>
            </a:pPr>
            <a:endParaRPr lang="en-US" sz="2200" b="1" dirty="0" smtClean="0">
              <a:solidFill>
                <a:srgbClr val="FF00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3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2549" y="203203"/>
            <a:ext cx="11049816" cy="8594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84" tIns="49243" rIns="98484" bIns="49243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4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After 3 years of development, several system prototypes are operational</a:t>
            </a:r>
          </a:p>
          <a:p>
            <a:pPr eaLnBrk="0" hangingPunct="0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with:  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Clr>
                <a:schemeClr val="bg1"/>
              </a:buClr>
              <a:buFont typeface="Wingdings" charset="2"/>
              <a:buChar char="ü"/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DMC operational dosimeter</a:t>
            </a:r>
          </a:p>
          <a:p>
            <a:pPr lvl="1" eaLnBrk="0" hangingPunct="0">
              <a:buClr>
                <a:schemeClr val="bg1"/>
              </a:buClr>
              <a:buFont typeface="Wingdings" charset="2"/>
              <a:buChar char="ü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ODH, CO2 sensors</a:t>
            </a:r>
          </a:p>
          <a:p>
            <a:pPr lvl="1" eaLnBrk="0" hangingPunct="0">
              <a:buClr>
                <a:schemeClr val="bg1"/>
              </a:buClr>
              <a:buFont typeface="Wingdings" charset="2"/>
              <a:buChar char="ü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Barometers, accelerometers, T </a:t>
            </a:r>
          </a:p>
          <a:p>
            <a:pPr lvl="1" eaLnBrk="0" hangingPunct="0">
              <a:buClr>
                <a:schemeClr val="bg1"/>
              </a:buClr>
              <a:buFont typeface="Wingdings" charset="2"/>
              <a:buChar char="ü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Heart rate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chemeClr val="bg1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In use for LS1 critical activities in ATLAS</a:t>
            </a: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undergrounds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have already saved radiation doses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	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u="sng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9" name="Picture 8" descr="_MG_9815b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501" y="1819274"/>
            <a:ext cx="3822700" cy="5734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3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31751" y="-330197"/>
            <a:ext cx="11049816" cy="4500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84" tIns="49243" rIns="98484" bIns="49243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24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An example: the ATLAS VJ Forward Beam Pipe Removal 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rgbClr val="FFFFFF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ALARA optimization performed  </a:t>
            </a: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Dry run performed on surface</a:t>
            </a: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u="sng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endParaRPr lang="en-US" sz="24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10" name="Picture 9" descr="im_1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08274" y="1611377"/>
            <a:ext cx="4159689" cy="61762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75101" y="3309610"/>
            <a:ext cx="1181099" cy="52321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fr-CA" sz="1400" dirty="0" smtClean="0">
                <a:solidFill>
                  <a:srgbClr val="FF0000"/>
                </a:solidFill>
              </a:rPr>
              <a:t>200 </a:t>
            </a:r>
            <a:r>
              <a:rPr lang="en-US" sz="1400" dirty="0" err="1" smtClean="0">
                <a:solidFill>
                  <a:srgbClr val="FF0000"/>
                </a:solidFill>
              </a:rPr>
              <a:t>μSv</a:t>
            </a:r>
            <a:r>
              <a:rPr lang="fr-CA" sz="1400" dirty="0" smtClean="0">
                <a:solidFill>
                  <a:srgbClr val="FF0000"/>
                </a:solidFill>
              </a:rPr>
              <a:t> /h</a:t>
            </a:r>
          </a:p>
          <a:p>
            <a:r>
              <a:rPr lang="fr-CA" sz="1400" dirty="0" smtClean="0">
                <a:solidFill>
                  <a:srgbClr val="FF0000"/>
                </a:solidFill>
              </a:rPr>
              <a:t>(*)</a:t>
            </a:r>
            <a:endParaRPr lang="fr-CA" sz="14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4679951" y="3638550"/>
            <a:ext cx="4953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84551" y="5920720"/>
            <a:ext cx="1181099" cy="52321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fr-CA" sz="1400" dirty="0" smtClean="0">
                <a:solidFill>
                  <a:srgbClr val="FF0000"/>
                </a:solidFill>
              </a:rPr>
              <a:t>50 </a:t>
            </a:r>
            <a:r>
              <a:rPr lang="en-US" sz="1400" dirty="0" err="1" smtClean="0">
                <a:solidFill>
                  <a:srgbClr val="FF0000"/>
                </a:solidFill>
              </a:rPr>
              <a:t>μSv</a:t>
            </a:r>
            <a:r>
              <a:rPr lang="fr-CA" sz="1400" dirty="0" smtClean="0">
                <a:solidFill>
                  <a:srgbClr val="FF0000"/>
                </a:solidFill>
              </a:rPr>
              <a:t> /h</a:t>
            </a:r>
          </a:p>
          <a:p>
            <a:r>
              <a:rPr lang="fr-CA" sz="1400" dirty="0" smtClean="0">
                <a:solidFill>
                  <a:srgbClr val="FF0000"/>
                </a:solidFill>
              </a:rPr>
              <a:t>(*)</a:t>
            </a:r>
            <a:endParaRPr lang="fr-CA" sz="14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2857501" y="4927787"/>
            <a:ext cx="1377952" cy="3238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27302" y="2619650"/>
            <a:ext cx="1828798" cy="52321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fr-CA" sz="1400" dirty="0" smtClean="0">
                <a:solidFill>
                  <a:srgbClr val="FF0000"/>
                </a:solidFill>
              </a:rPr>
              <a:t>(*) </a:t>
            </a:r>
            <a:r>
              <a:rPr lang="fr-CA" sz="1400" dirty="0" err="1" smtClean="0">
                <a:solidFill>
                  <a:srgbClr val="FF0000"/>
                </a:solidFill>
              </a:rPr>
              <a:t>average</a:t>
            </a:r>
            <a:r>
              <a:rPr lang="fr-CA" sz="1400" dirty="0" smtClean="0">
                <a:solidFill>
                  <a:srgbClr val="FF0000"/>
                </a:solidFill>
              </a:rPr>
              <a:t> dose rate in the area of </a:t>
            </a:r>
            <a:r>
              <a:rPr lang="fr-CA" sz="1400" dirty="0" err="1" smtClean="0">
                <a:solidFill>
                  <a:srgbClr val="FF0000"/>
                </a:solidFill>
              </a:rPr>
              <a:t>work</a:t>
            </a:r>
            <a:endParaRPr lang="fr-CA" sz="14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46201" y="7091664"/>
            <a:ext cx="8724900" cy="369332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Estimated optimized dose rates: </a:t>
            </a:r>
            <a:r>
              <a:rPr lang="en-US" b="1" u="sng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50 </a:t>
            </a:r>
            <a:r>
              <a:rPr lang="en-US" b="1" u="sng" dirty="0" err="1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μSv</a:t>
            </a:r>
            <a:r>
              <a:rPr lang="en-US" b="1" u="sng" dirty="0" smtClean="0">
                <a:solidFill>
                  <a:schemeClr val="bg1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per person for the intervention</a:t>
            </a:r>
            <a:endParaRPr lang="fr-CA" dirty="0"/>
          </a:p>
        </p:txBody>
      </p:sp>
      <p:cxnSp>
        <p:nvCxnSpPr>
          <p:cNvPr id="17" name="Straight Arrow Connector 16"/>
          <p:cNvCxnSpPr/>
          <p:nvPr/>
        </p:nvCxnSpPr>
        <p:spPr>
          <a:xfrm rot="10800000">
            <a:off x="4565650" y="4400739"/>
            <a:ext cx="1905000" cy="1377953"/>
          </a:xfrm>
          <a:prstGeom prst="straightConnector1">
            <a:avLst/>
          </a:prstGeom>
          <a:ln w="63500">
            <a:solidFill>
              <a:srgbClr val="FF0000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1101059_05-A5-at-72-dpi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6500" y="997144"/>
            <a:ext cx="3187700" cy="4781549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6470651" y="5336520"/>
            <a:ext cx="3917956" cy="1168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fr-CA" sz="1900" dirty="0" smtClean="0">
                <a:solidFill>
                  <a:schemeClr val="tx1"/>
                </a:solidFill>
                <a:latin typeface="Arial"/>
                <a:cs typeface="Arial"/>
              </a:rPr>
              <a:t>On JFC1 bridge, 15 </a:t>
            </a:r>
            <a:r>
              <a:rPr lang="fr-CA" sz="1900" dirty="0" err="1" smtClean="0">
                <a:solidFill>
                  <a:schemeClr val="tx1"/>
                </a:solidFill>
                <a:latin typeface="Arial"/>
                <a:cs typeface="Arial"/>
              </a:rPr>
              <a:t>meters</a:t>
            </a:r>
            <a:r>
              <a:rPr lang="fr-CA" sz="19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fr-CA" sz="1900" dirty="0" err="1" smtClean="0">
                <a:solidFill>
                  <a:schemeClr val="tx1"/>
                </a:solidFill>
                <a:latin typeface="Arial"/>
                <a:cs typeface="Arial"/>
              </a:rPr>
              <a:t>high</a:t>
            </a:r>
            <a:r>
              <a:rPr lang="fr-CA" sz="1900" dirty="0" smtClean="0">
                <a:solidFill>
                  <a:schemeClr val="tx1"/>
                </a:solidFill>
                <a:latin typeface="Arial"/>
                <a:cs typeface="Arial"/>
              </a:rPr>
              <a:t>, </a:t>
            </a:r>
            <a:r>
              <a:rPr lang="fr-CA" sz="1900" dirty="0" err="1" smtClean="0">
                <a:solidFill>
                  <a:schemeClr val="tx1"/>
                </a:solidFill>
                <a:latin typeface="Arial"/>
                <a:cs typeface="Arial"/>
              </a:rPr>
              <a:t>restricted</a:t>
            </a:r>
            <a:r>
              <a:rPr lang="fr-CA" sz="19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fr-CA" sz="1900" dirty="0" err="1" smtClean="0">
                <a:solidFill>
                  <a:schemeClr val="tx1"/>
                </a:solidFill>
                <a:latin typeface="Arial"/>
                <a:cs typeface="Arial"/>
              </a:rPr>
              <a:t>access</a:t>
            </a:r>
            <a:r>
              <a:rPr lang="fr-CA" sz="19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endParaRPr lang="fr-CA" sz="19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8147675" y="4060797"/>
            <a:ext cx="1503701" cy="1047749"/>
          </a:xfrm>
          <a:prstGeom prst="straightConnector1">
            <a:avLst/>
          </a:prstGeom>
          <a:ln w="63500">
            <a:solidFill>
              <a:srgbClr val="FF0000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1238244" y="7091663"/>
            <a:ext cx="8007355" cy="461661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fr-CA" sz="22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CO_0035_side A_v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1288265"/>
            <a:ext cx="10744200" cy="62650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Oval 8"/>
          <p:cNvSpPr/>
          <p:nvPr/>
        </p:nvSpPr>
        <p:spPr>
          <a:xfrm>
            <a:off x="1233588" y="6084619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233581" y="5711587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233581" y="5035550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233575" y="3907103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967401" y="6397001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959839" y="6112592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959832" y="5795513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959832" y="5100762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1969789" y="3907111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4088858" y="6442283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088858" y="6187183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088858" y="5874808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4078928" y="5100762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077693" y="3897788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9774288" y="6600151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9774288" y="6284731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9776812" y="5965652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9776812" y="5145033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9769380" y="3968620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8920559" y="6560503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8928643" y="6276908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8928643" y="5956336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8918695" y="5091545"/>
            <a:ext cx="84595" cy="79300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8893829" y="3938600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9630" y="6171049"/>
            <a:ext cx="641668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FF0000"/>
                </a:solidFill>
              </a:rPr>
              <a:t>123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99630" y="5874811"/>
            <a:ext cx="484972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4F81BD"/>
                </a:solidFill>
              </a:rPr>
              <a:t>60</a:t>
            </a:r>
            <a:endParaRPr lang="en-US" sz="1400" b="1" dirty="0">
              <a:solidFill>
                <a:srgbClr val="4F81BD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43589" y="5539107"/>
            <a:ext cx="486287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660066"/>
                </a:solidFill>
              </a:rPr>
              <a:t>42</a:t>
            </a:r>
            <a:endParaRPr lang="en-US" sz="1400" b="1" dirty="0">
              <a:solidFill>
                <a:srgbClr val="660066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48532" y="4951627"/>
            <a:ext cx="554606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008000"/>
                </a:solidFill>
              </a:rPr>
              <a:t>24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75871" y="3754561"/>
            <a:ext cx="477520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>
                <a:solidFill>
                  <a:srgbClr val="0000FF"/>
                </a:solidFill>
              </a:rPr>
              <a:t>6.5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94700" y="3784896"/>
            <a:ext cx="477520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0000FF"/>
                </a:solidFill>
              </a:rPr>
              <a:t>6.5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69792" y="4964667"/>
            <a:ext cx="487495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008000"/>
                </a:solidFill>
              </a:rPr>
              <a:t>24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012085" y="5594032"/>
            <a:ext cx="542223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660066"/>
                </a:solidFill>
              </a:rPr>
              <a:t>47</a:t>
            </a:r>
            <a:endParaRPr lang="en-US" sz="1400" b="1" dirty="0">
              <a:solidFill>
                <a:srgbClr val="66006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54382" y="5957793"/>
            <a:ext cx="442760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4F81BD"/>
                </a:solidFill>
              </a:rPr>
              <a:t>71</a:t>
            </a:r>
            <a:endParaRPr lang="en-US" sz="1400" b="1" dirty="0">
              <a:solidFill>
                <a:srgbClr val="4F81BD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44426" y="6185180"/>
            <a:ext cx="557110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FF0000"/>
                </a:solidFill>
              </a:rPr>
              <a:t>101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73453" y="6216498"/>
            <a:ext cx="630503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dirty="0" smtClean="0">
                <a:solidFill>
                  <a:srgbClr val="FF0000"/>
                </a:solidFill>
              </a:rPr>
              <a:t>16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17005" y="6034121"/>
            <a:ext cx="417830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dirty="0" smtClean="0">
                <a:solidFill>
                  <a:srgbClr val="4F81BD"/>
                </a:solidFill>
              </a:rPr>
              <a:t>8</a:t>
            </a:r>
            <a:endParaRPr lang="en-US" sz="1400" dirty="0">
              <a:solidFill>
                <a:srgbClr val="4F81BD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63522" y="5790839"/>
            <a:ext cx="513750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dirty="0" smtClean="0">
                <a:solidFill>
                  <a:srgbClr val="660066"/>
                </a:solidFill>
              </a:rPr>
              <a:t>7.2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42519" y="4964667"/>
            <a:ext cx="591770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008000"/>
                </a:solidFill>
              </a:rPr>
              <a:t>4.4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179982" y="3774206"/>
            <a:ext cx="581978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0000FF"/>
                </a:solidFill>
              </a:rPr>
              <a:t>5.2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575166" y="6353035"/>
            <a:ext cx="470059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FF0000"/>
                </a:solidFill>
              </a:rPr>
              <a:t>29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549948" y="6117264"/>
            <a:ext cx="532287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4F81BD"/>
                </a:solidFill>
              </a:rPr>
              <a:t>16</a:t>
            </a:r>
            <a:endParaRPr lang="en-US" sz="1400" b="1" dirty="0">
              <a:solidFill>
                <a:srgbClr val="4F81BD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555572" y="5823527"/>
            <a:ext cx="539121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660066"/>
                </a:solidFill>
              </a:rPr>
              <a:t>10</a:t>
            </a:r>
            <a:endParaRPr lang="en-US" sz="1400" b="1" dirty="0">
              <a:solidFill>
                <a:srgbClr val="660066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510788" y="4962360"/>
            <a:ext cx="541891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008000"/>
                </a:solidFill>
              </a:rPr>
              <a:t>4.3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616537" y="3837279"/>
            <a:ext cx="507381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0000FF"/>
                </a:solidFill>
              </a:rPr>
              <a:t>2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455835" y="3849248"/>
            <a:ext cx="507381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0000FF"/>
                </a:solidFill>
              </a:rPr>
              <a:t>2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381242" y="4992640"/>
            <a:ext cx="552133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008000"/>
                </a:solidFill>
              </a:rPr>
              <a:t>3.5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418547" y="5846787"/>
            <a:ext cx="477516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660066"/>
                </a:solidFill>
              </a:rPr>
              <a:t>19</a:t>
            </a:r>
            <a:endParaRPr lang="en-US" sz="1400" b="1" dirty="0">
              <a:solidFill>
                <a:srgbClr val="660066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435948" y="6131220"/>
            <a:ext cx="567055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4F81BD"/>
                </a:solidFill>
              </a:rPr>
              <a:t>35</a:t>
            </a:r>
            <a:endParaRPr lang="en-US" sz="1400" b="1" dirty="0">
              <a:solidFill>
                <a:srgbClr val="4F81BD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460865" y="6387689"/>
            <a:ext cx="567055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FF0000"/>
                </a:solidFill>
              </a:rPr>
              <a:t>36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1162692" y="3165358"/>
            <a:ext cx="817062" cy="0"/>
          </a:xfrm>
          <a:prstGeom prst="straightConnector1">
            <a:avLst/>
          </a:prstGeom>
          <a:ln w="6350">
            <a:solidFill>
              <a:schemeClr val="accent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8903834" y="3621662"/>
            <a:ext cx="955049" cy="0"/>
          </a:xfrm>
          <a:prstGeom prst="straightConnector1">
            <a:avLst/>
          </a:prstGeom>
          <a:ln w="63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397814" y="2928070"/>
            <a:ext cx="604347" cy="244072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900" dirty="0">
                <a:solidFill>
                  <a:prstClr val="black">
                    <a:lumMod val="50000"/>
                    <a:lumOff val="50000"/>
                  </a:prstClr>
                </a:solidFill>
              </a:rPr>
              <a:t>40cm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812891" y="2934626"/>
            <a:ext cx="604361" cy="244032"/>
          </a:xfrm>
          <a:prstGeom prst="rect">
            <a:avLst/>
          </a:prstGeom>
          <a:noFill/>
          <a:ln>
            <a:noFill/>
          </a:ln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9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1.5 </a:t>
            </a:r>
            <a:r>
              <a:rPr lang="en-US" sz="900" dirty="0">
                <a:solidFill>
                  <a:prstClr val="black">
                    <a:lumMod val="50000"/>
                    <a:lumOff val="50000"/>
                  </a:prstClr>
                </a:solidFill>
              </a:rPr>
              <a:t>m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024436" y="3384374"/>
            <a:ext cx="544671" cy="244072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900" dirty="0">
                <a:solidFill>
                  <a:prstClr val="black">
                    <a:lumMod val="50000"/>
                    <a:lumOff val="50000"/>
                  </a:prstClr>
                </a:solidFill>
              </a:rPr>
              <a:t>40cm</a:t>
            </a:r>
          </a:p>
        </p:txBody>
      </p:sp>
      <p:sp>
        <p:nvSpPr>
          <p:cNvPr id="65" name="Oval 64"/>
          <p:cNvSpPr/>
          <p:nvPr/>
        </p:nvSpPr>
        <p:spPr>
          <a:xfrm>
            <a:off x="562068" y="6658059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1083" y="6830649"/>
            <a:ext cx="1156320" cy="320976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1400" b="1" dirty="0" smtClean="0">
                <a:solidFill>
                  <a:srgbClr val="800000"/>
                </a:solidFill>
              </a:rPr>
              <a:t>2.5 </a:t>
            </a:r>
            <a:r>
              <a:rPr lang="en-US" sz="1400" b="1" dirty="0" err="1" smtClean="0">
                <a:solidFill>
                  <a:srgbClr val="800000"/>
                </a:solidFill>
              </a:rPr>
              <a:t>mSv/h</a:t>
            </a:r>
            <a:endParaRPr lang="en-US" sz="1400" b="1" dirty="0">
              <a:solidFill>
                <a:srgbClr val="8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3252" y="88929"/>
            <a:ext cx="4562568" cy="119813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104511" tIns="52256" rIns="104511" bIns="52256">
            <a:spAutoFit/>
          </a:bodyPr>
          <a:lstStyle/>
          <a:p>
            <a:pPr defTabSz="1045121"/>
            <a:r>
              <a:rPr lang="en-US" sz="1400" b="1" dirty="0" smtClean="0">
                <a:solidFill>
                  <a:prstClr val="black"/>
                </a:solidFill>
              </a:rPr>
              <a:t>ECT - TAS side C,</a:t>
            </a:r>
            <a:r>
              <a:rPr lang="en-US" sz="1400" dirty="0" smtClean="0">
                <a:solidFill>
                  <a:prstClr val="black"/>
                </a:solidFill>
              </a:rPr>
              <a:t>  </a:t>
            </a:r>
            <a:r>
              <a:rPr lang="en-US" sz="1400" b="1" dirty="0">
                <a:solidFill>
                  <a:prstClr val="black"/>
                </a:solidFill>
              </a:rPr>
              <a:t>21-Feb-2013</a:t>
            </a:r>
          </a:p>
          <a:p>
            <a:pPr defTabSz="1045121"/>
            <a:r>
              <a:rPr lang="en-US" sz="1100" dirty="0" smtClean="0">
                <a:solidFill>
                  <a:prstClr val="black"/>
                </a:solidFill>
                <a:cs typeface="Symbol" charset="2"/>
              </a:rPr>
              <a:t>Distance </a:t>
            </a:r>
            <a:r>
              <a:rPr lang="en-US" sz="1100" dirty="0">
                <a:solidFill>
                  <a:prstClr val="black"/>
                </a:solidFill>
                <a:cs typeface="Symbol" charset="2"/>
              </a:rPr>
              <a:t>from </a:t>
            </a:r>
            <a:r>
              <a:rPr lang="en-US" sz="1100" dirty="0" smtClean="0">
                <a:solidFill>
                  <a:prstClr val="black"/>
                </a:solidFill>
                <a:cs typeface="Symbol" charset="2"/>
              </a:rPr>
              <a:t>Beam Pipe</a:t>
            </a:r>
            <a:r>
              <a:rPr lang="en-US" sz="1100" dirty="0">
                <a:solidFill>
                  <a:prstClr val="black"/>
                </a:solidFill>
                <a:cs typeface="Symbol" charset="2"/>
              </a:rPr>
              <a:t>: </a:t>
            </a:r>
            <a:r>
              <a:rPr lang="en-US" sz="1100" dirty="0">
                <a:solidFill>
                  <a:srgbClr val="FF0000"/>
                </a:solidFill>
                <a:cs typeface="Symbol" charset="2"/>
              </a:rPr>
              <a:t>Contact</a:t>
            </a:r>
            <a:r>
              <a:rPr lang="en-US" sz="1100" dirty="0">
                <a:solidFill>
                  <a:prstClr val="black"/>
                </a:solidFill>
                <a:cs typeface="Symbol" charset="2"/>
              </a:rPr>
              <a:t>, </a:t>
            </a:r>
            <a:r>
              <a:rPr lang="en-US" sz="1100" dirty="0">
                <a:solidFill>
                  <a:srgbClr val="4F81BD"/>
                </a:solidFill>
                <a:cs typeface="Symbol" charset="2"/>
              </a:rPr>
              <a:t>20 cm</a:t>
            </a:r>
            <a:r>
              <a:rPr lang="en-US" sz="1100" dirty="0">
                <a:solidFill>
                  <a:prstClr val="black"/>
                </a:solidFill>
                <a:cs typeface="Symbol" charset="2"/>
              </a:rPr>
              <a:t>, </a:t>
            </a:r>
            <a:r>
              <a:rPr lang="en-US" sz="1100" dirty="0">
                <a:solidFill>
                  <a:srgbClr val="660066"/>
                </a:solidFill>
                <a:cs typeface="Symbol" charset="2"/>
              </a:rPr>
              <a:t>40 cm</a:t>
            </a:r>
            <a:r>
              <a:rPr lang="en-US" sz="1100" dirty="0">
                <a:solidFill>
                  <a:prstClr val="black"/>
                </a:solidFill>
                <a:cs typeface="Symbol" charset="2"/>
              </a:rPr>
              <a:t>, </a:t>
            </a:r>
            <a:r>
              <a:rPr lang="en-US" sz="1100" dirty="0">
                <a:solidFill>
                  <a:srgbClr val="008000"/>
                </a:solidFill>
                <a:cs typeface="Symbol" charset="2"/>
              </a:rPr>
              <a:t>1m</a:t>
            </a:r>
            <a:r>
              <a:rPr lang="en-US" sz="1100" dirty="0">
                <a:solidFill>
                  <a:prstClr val="black"/>
                </a:solidFill>
                <a:cs typeface="Symbol" charset="2"/>
              </a:rPr>
              <a:t>, </a:t>
            </a:r>
            <a:r>
              <a:rPr lang="en-US" sz="1100" dirty="0" smtClean="0">
                <a:solidFill>
                  <a:srgbClr val="0000FF"/>
                </a:solidFill>
                <a:cs typeface="Symbol" charset="2"/>
              </a:rPr>
              <a:t>2m</a:t>
            </a:r>
          </a:p>
          <a:p>
            <a:pPr defTabSz="1045121"/>
            <a:r>
              <a:rPr lang="en-US" sz="1100" dirty="0" smtClean="0">
                <a:solidFill>
                  <a:srgbClr val="0000FF"/>
                </a:solidFill>
                <a:cs typeface="Symbol" charset="2"/>
              </a:rPr>
              <a:t>Drawing ATCO_0012</a:t>
            </a:r>
          </a:p>
          <a:p>
            <a:pPr defTabSz="1045121"/>
            <a:r>
              <a:rPr lang="en-US" sz="1100" dirty="0" smtClean="0">
                <a:solidFill>
                  <a:prstClr val="black"/>
                </a:solidFill>
                <a:cs typeface="Symbol" charset="2"/>
              </a:rPr>
              <a:t>Measurements  in </a:t>
            </a:r>
            <a:r>
              <a:rPr lang="en-US" sz="1100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sz="1100" dirty="0" err="1" smtClean="0">
                <a:solidFill>
                  <a:prstClr val="black"/>
                </a:solidFill>
                <a:cs typeface="Symbol" charset="2"/>
              </a:rPr>
              <a:t>Sv/h</a:t>
            </a:r>
            <a:r>
              <a:rPr lang="en-US" sz="1100" dirty="0" smtClean="0">
                <a:solidFill>
                  <a:prstClr val="black"/>
                </a:solidFill>
                <a:cs typeface="Symbol" charset="2"/>
              </a:rPr>
              <a:t> </a:t>
            </a:r>
          </a:p>
          <a:p>
            <a:pPr defTabSz="1045121"/>
            <a:r>
              <a:rPr lang="en-US" sz="1000" dirty="0" smtClean="0">
                <a:solidFill>
                  <a:prstClr val="black"/>
                </a:solidFill>
                <a:cs typeface="Symbol" charset="2"/>
              </a:rPr>
              <a:t>RP - Conan </a:t>
            </a:r>
            <a:r>
              <a:rPr lang="en-US" sz="1000" dirty="0">
                <a:solidFill>
                  <a:prstClr val="black"/>
                </a:solidFill>
                <a:cs typeface="Symbol" charset="2"/>
              </a:rPr>
              <a:t>Nadine;  RPE – </a:t>
            </a:r>
            <a:r>
              <a:rPr lang="en-US" sz="1000" dirty="0" err="1">
                <a:solidFill>
                  <a:prstClr val="black"/>
                </a:solidFill>
                <a:cs typeface="Symbol" charset="2"/>
              </a:rPr>
              <a:t>Spigo</a:t>
            </a:r>
            <a:r>
              <a:rPr lang="en-US" sz="1000" dirty="0">
                <a:solidFill>
                  <a:prstClr val="black"/>
                </a:solidFill>
                <a:cs typeface="Symbol" charset="2"/>
              </a:rPr>
              <a:t> </a:t>
            </a:r>
            <a:r>
              <a:rPr lang="en-US" sz="1000" dirty="0" smtClean="0">
                <a:solidFill>
                  <a:prstClr val="black"/>
                </a:solidFill>
                <a:cs typeface="Symbol" charset="2"/>
              </a:rPr>
              <a:t>Giancarlo</a:t>
            </a:r>
          </a:p>
          <a:p>
            <a:pPr defTabSz="1045121"/>
            <a:endParaRPr lang="en-US" sz="1400" dirty="0">
              <a:solidFill>
                <a:prstClr val="black"/>
              </a:solidFill>
              <a:cs typeface="Symbol" charset="2"/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964855" y="3156161"/>
            <a:ext cx="2125239" cy="13988"/>
          </a:xfrm>
          <a:prstGeom prst="straightConnector1">
            <a:avLst/>
          </a:prstGeom>
          <a:ln w="6350">
            <a:solidFill>
              <a:schemeClr val="accent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107522" y="3156161"/>
            <a:ext cx="23634" cy="325130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1984725" y="3175194"/>
            <a:ext cx="23634" cy="3221807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083288" y="2726391"/>
            <a:ext cx="701319" cy="244072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900" dirty="0" smtClean="0">
                <a:solidFill>
                  <a:srgbClr val="7F7F7F"/>
                </a:solidFill>
              </a:rPr>
              <a:t>Contact</a:t>
            </a:r>
            <a:endParaRPr lang="en-US" sz="900" dirty="0">
              <a:solidFill>
                <a:srgbClr val="7F7F7F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9271851" y="2963679"/>
            <a:ext cx="701319" cy="244072"/>
          </a:xfrm>
          <a:prstGeom prst="rect">
            <a:avLst/>
          </a:prstGeom>
          <a:noFill/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900" dirty="0" smtClean="0">
                <a:solidFill>
                  <a:srgbClr val="7F7F7F"/>
                </a:solidFill>
              </a:rPr>
              <a:t>Contact</a:t>
            </a:r>
            <a:endParaRPr lang="en-US" sz="900" dirty="0">
              <a:solidFill>
                <a:srgbClr val="7F7F7F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68605" y="2769553"/>
            <a:ext cx="537210" cy="2229191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4600" b="1" dirty="0" smtClean="0">
                <a:solidFill>
                  <a:srgbClr val="FF0000"/>
                </a:solidFill>
              </a:rPr>
              <a:t>T</a:t>
            </a:r>
          </a:p>
          <a:p>
            <a:pPr defTabSz="1045121"/>
            <a:r>
              <a:rPr lang="en-US" sz="4600" b="1" dirty="0" smtClean="0">
                <a:solidFill>
                  <a:srgbClr val="FF0000"/>
                </a:solidFill>
              </a:rPr>
              <a:t>AS</a:t>
            </a:r>
            <a:endParaRPr lang="en-US" sz="4600" b="1" dirty="0">
              <a:solidFill>
                <a:srgbClr val="FF0000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1248534" y="6329389"/>
            <a:ext cx="84595" cy="792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11" tIns="52256" rIns="104511" bIns="52256" rtlCol="0" anchor="ctr"/>
          <a:lstStyle/>
          <a:p>
            <a:pPr algn="ctr" defTabSz="104512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298973" y="6378363"/>
            <a:ext cx="713837" cy="382572"/>
          </a:xfrm>
          <a:prstGeom prst="rect">
            <a:avLst/>
          </a:prstGeom>
          <a:noFill/>
          <a:ln>
            <a:noFill/>
          </a:ln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b="1" dirty="0" smtClean="0">
                <a:solidFill>
                  <a:srgbClr val="1F497D">
                    <a:lumMod val="75000"/>
                  </a:srgbClr>
                </a:solidFill>
              </a:rPr>
              <a:t>VT</a:t>
            </a:r>
            <a:endParaRPr lang="en-US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985341" y="6557793"/>
            <a:ext cx="713837" cy="382572"/>
          </a:xfrm>
          <a:prstGeom prst="rect">
            <a:avLst/>
          </a:prstGeom>
          <a:noFill/>
          <a:ln>
            <a:noFill/>
          </a:ln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b="1" dirty="0" smtClean="0">
                <a:solidFill>
                  <a:srgbClr val="1F497D">
                    <a:lumMod val="75000"/>
                  </a:srgbClr>
                </a:solidFill>
              </a:rPr>
              <a:t>VJ</a:t>
            </a:r>
            <a:endParaRPr lang="en-US" b="1" dirty="0">
              <a:solidFill>
                <a:srgbClr val="1F497D">
                  <a:lumMod val="75000"/>
                </a:srgbClr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9397399" y="6830646"/>
            <a:ext cx="23634" cy="31720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9396377" y="6881918"/>
            <a:ext cx="423000" cy="0"/>
          </a:xfrm>
          <a:prstGeom prst="straightConnector1">
            <a:avLst/>
          </a:prstGeom>
          <a:ln w="63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16200000" flipH="1">
            <a:off x="7381630" y="5012829"/>
            <a:ext cx="3167374" cy="23634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9848855" y="2433849"/>
            <a:ext cx="1056991" cy="244072"/>
          </a:xfrm>
          <a:prstGeom prst="rect">
            <a:avLst/>
          </a:prstGeom>
          <a:noFill/>
          <a:ln>
            <a:noFill/>
          </a:ln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900" dirty="0" smtClean="0">
                <a:solidFill>
                  <a:srgbClr val="000000"/>
                </a:solidFill>
              </a:rPr>
              <a:t>12880 (ECT)</a:t>
            </a:r>
            <a:endParaRPr lang="en-US" sz="900" dirty="0">
              <a:solidFill>
                <a:srgbClr val="000000"/>
              </a:solidFill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 rot="10800000">
            <a:off x="9759320" y="2266002"/>
            <a:ext cx="499931" cy="1749"/>
          </a:xfrm>
          <a:prstGeom prst="straightConnector1">
            <a:avLst/>
          </a:prstGeom>
          <a:ln w="6350">
            <a:solidFill>
              <a:schemeClr val="accent1">
                <a:lumMod val="50000"/>
              </a:schemeClr>
            </a:solidFill>
            <a:headEnd type="none" w="med" len="med"/>
            <a:tailEnd type="arrow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9401180" y="6965844"/>
            <a:ext cx="1056991" cy="244072"/>
          </a:xfrm>
          <a:prstGeom prst="rect">
            <a:avLst/>
          </a:prstGeom>
          <a:noFill/>
          <a:ln>
            <a:noFill/>
          </a:ln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900" dirty="0" smtClean="0">
                <a:solidFill>
                  <a:prstClr val="black"/>
                </a:solidFill>
              </a:rPr>
              <a:t>13207 (VT)</a:t>
            </a:r>
            <a:endParaRPr lang="en-US" sz="900" dirty="0">
              <a:solidFill>
                <a:prstClr val="black"/>
              </a:solidFill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 rot="10800000">
            <a:off x="1253495" y="4783777"/>
            <a:ext cx="499931" cy="1749"/>
          </a:xfrm>
          <a:prstGeom prst="straightConnector1">
            <a:avLst/>
          </a:prstGeom>
          <a:ln w="6350">
            <a:solidFill>
              <a:schemeClr val="accent1">
                <a:lumMod val="50000"/>
              </a:schemeClr>
            </a:solidFill>
            <a:headEnd type="none" w="med" len="med"/>
            <a:tailEnd type="arrow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432560" y="4615921"/>
            <a:ext cx="1253490" cy="244032"/>
          </a:xfrm>
          <a:prstGeom prst="rect">
            <a:avLst/>
          </a:prstGeom>
          <a:noFill/>
          <a:ln>
            <a:noFill/>
          </a:ln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900" dirty="0" smtClean="0">
                <a:solidFill>
                  <a:srgbClr val="000000"/>
                </a:solidFill>
              </a:rPr>
              <a:t>18600 (</a:t>
            </a:r>
            <a:r>
              <a:rPr lang="en-US" sz="900" dirty="0" err="1" smtClean="0">
                <a:solidFill>
                  <a:srgbClr val="000000"/>
                </a:solidFill>
              </a:rPr>
              <a:t>monobloc</a:t>
            </a:r>
            <a:r>
              <a:rPr lang="en-US" sz="900" dirty="0" smtClean="0">
                <a:solidFill>
                  <a:srgbClr val="000000"/>
                </a:solidFill>
              </a:rPr>
              <a:t>)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027920" y="2769553"/>
            <a:ext cx="537210" cy="2229191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txBody>
          <a:bodyPr wrap="square" lIns="104511" tIns="52256" rIns="104511" bIns="52256" rtlCol="0">
            <a:spAutoFit/>
          </a:bodyPr>
          <a:lstStyle/>
          <a:p>
            <a:pPr defTabSz="1045121"/>
            <a:r>
              <a:rPr lang="en-US" sz="4600" b="1" dirty="0" smtClean="0">
                <a:solidFill>
                  <a:srgbClr val="FF0000"/>
                </a:solidFill>
              </a:rPr>
              <a:t>ECT</a:t>
            </a:r>
            <a:endParaRPr lang="en-US" sz="4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731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3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>
              <a:solidFill>
                <a:prstClr val="white"/>
              </a:solidFill>
            </a:endParaRPr>
          </a:p>
        </p:txBody>
      </p:sp>
      <p:pic>
        <p:nvPicPr>
          <p:cNvPr id="7" name="Pilot-1-video-2_01.mp4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-54173" y="3"/>
            <a:ext cx="11014280" cy="7759698"/>
          </a:xfrm>
          <a:prstGeom prst="rect">
            <a:avLst/>
          </a:prstGeom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95249" y="-165100"/>
            <a:ext cx="11049816" cy="68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84" tIns="49243" rIns="98484" bIns="49243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19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ATLAS VJ Forward Beam Pipe Removal  - 21 February 2013    </a:t>
            </a: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499100" y="5842000"/>
            <a:ext cx="2768600" cy="1168400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fr-CA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533900" y="6477000"/>
            <a:ext cx="965200" cy="533400"/>
          </a:xfrm>
          <a:prstGeom prst="straightConnector1">
            <a:avLst/>
          </a:prstGeom>
          <a:ln w="63500">
            <a:solidFill>
              <a:srgbClr val="FF0000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795" tIns="48899" rIns="97795" bIns="48899" rtlCol="0" anchor="ctr"/>
          <a:lstStyle/>
          <a:p>
            <a:pPr algn="ctr" defTabSz="488968"/>
            <a:endParaRPr lang="fr-CA" dirty="0">
              <a:solidFill>
                <a:prstClr val="white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447675" y="175577"/>
            <a:ext cx="11191875" cy="503555"/>
          </a:xfrm>
          <a:prstGeom prst="roundRect">
            <a:avLst/>
          </a:prstGeom>
          <a:noFill/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795" tIns="48899" rIns="97795" bIns="48899" rtlCol="0" anchor="ctr"/>
          <a:lstStyle/>
          <a:p>
            <a:pPr algn="ctr" defTabSz="488968" eaLnBrk="0" hangingPunct="0">
              <a:defRPr/>
            </a:pPr>
            <a:r>
              <a:rPr lang="en-US" sz="2600" b="1" dirty="0" smtClean="0">
                <a:ln w="6350">
                  <a:noFill/>
                </a:ln>
                <a:solidFill>
                  <a:srgbClr val="FFFF00"/>
                </a:solidFill>
                <a:latin typeface="Arial"/>
                <a:cs typeface="Arial"/>
              </a:rPr>
              <a:t>ATWPSS operational dosimeter – Real time and Collected doses</a:t>
            </a:r>
            <a:endParaRPr lang="en-US" sz="26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-12699" y="-83926"/>
            <a:ext cx="10756899" cy="4177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74" tIns="49238" rIns="98474" bIns="49238">
            <a:prstTxWarp prst="textNoShape">
              <a:avLst/>
            </a:prstTxWarp>
            <a:spAutoFit/>
          </a:bodyPr>
          <a:lstStyle/>
          <a:p>
            <a:pPr defTabSz="488968" eaLnBrk="0" hangingPunct="0">
              <a:defRPr/>
            </a:pPr>
            <a:endParaRPr lang="en-US" sz="19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buFont typeface="Wingdings" charset="2"/>
              <a:buChar char="ü"/>
              <a:defRPr/>
            </a:pPr>
            <a:endParaRPr lang="en-US" sz="19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defRPr/>
            </a:pPr>
            <a:endParaRPr lang="en-US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defRPr/>
            </a:pPr>
            <a:endParaRPr lang="en-US" sz="19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defRPr/>
            </a:pPr>
            <a:endParaRPr lang="en-US" sz="19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defRPr/>
            </a:pPr>
            <a:endParaRPr lang="en-US" sz="19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defRPr/>
            </a:pPr>
            <a:endParaRPr lang="en-US" sz="19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defTabSz="488968"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15" name="Picture 14" descr="char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7465" y="755332"/>
            <a:ext cx="7431405" cy="679799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5588635" y="1762442"/>
            <a:ext cx="895350" cy="3105256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52" tIns="52276" rIns="104552" bIns="52276" rtlCol="0" anchor="ctr"/>
          <a:lstStyle/>
          <a:p>
            <a:pPr algn="ctr"/>
            <a:endParaRPr lang="fr-CA"/>
          </a:p>
        </p:txBody>
      </p:sp>
      <p:sp>
        <p:nvSpPr>
          <p:cNvPr id="17" name="TextBox 16"/>
          <p:cNvSpPr txBox="1"/>
          <p:nvPr/>
        </p:nvSpPr>
        <p:spPr>
          <a:xfrm>
            <a:off x="2992120" y="5035550"/>
            <a:ext cx="3670935" cy="598016"/>
          </a:xfrm>
          <a:prstGeom prst="rect">
            <a:avLst/>
          </a:prstGeom>
          <a:noFill/>
        </p:spPr>
        <p:txBody>
          <a:bodyPr wrap="square" lIns="104552" tIns="52276" rIns="104552" bIns="52276" rtlCol="0">
            <a:spAutoFit/>
          </a:bodyPr>
          <a:lstStyle/>
          <a:p>
            <a:r>
              <a:rPr lang="fr-CA" sz="1600" dirty="0" err="1" smtClean="0">
                <a:solidFill>
                  <a:srgbClr val="FF0000"/>
                </a:solidFill>
              </a:rPr>
              <a:t>Removal</a:t>
            </a:r>
            <a:r>
              <a:rPr lang="fr-CA" sz="1600" dirty="0" smtClean="0">
                <a:solidFill>
                  <a:srgbClr val="FF0000"/>
                </a:solidFill>
              </a:rPr>
              <a:t> of the VJ </a:t>
            </a:r>
            <a:r>
              <a:rPr lang="fr-CA" sz="1600" dirty="0" err="1" smtClean="0">
                <a:solidFill>
                  <a:srgbClr val="FF0000"/>
                </a:solidFill>
              </a:rPr>
              <a:t>broken</a:t>
            </a:r>
            <a:r>
              <a:rPr lang="fr-CA" sz="1600" dirty="0" smtClean="0">
                <a:solidFill>
                  <a:srgbClr val="FF0000"/>
                </a:solidFill>
              </a:rPr>
              <a:t> part </a:t>
            </a:r>
            <a:r>
              <a:rPr lang="fr-CA" sz="1600" dirty="0" err="1" smtClean="0">
                <a:solidFill>
                  <a:srgbClr val="FF0000"/>
                </a:solidFill>
              </a:rPr>
              <a:t>inside</a:t>
            </a:r>
            <a:r>
              <a:rPr lang="fr-CA" sz="1600" dirty="0" smtClean="0">
                <a:solidFill>
                  <a:srgbClr val="FF0000"/>
                </a:solidFill>
              </a:rPr>
              <a:t>  TAS area</a:t>
            </a:r>
            <a:endParaRPr lang="fr-CA" sz="16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5031899" y="4299744"/>
            <a:ext cx="755332" cy="7162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753745" y="3440959"/>
            <a:ext cx="2954655" cy="1174962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552" tIns="52276" rIns="104552" bIns="52276" rtlCol="0" anchor="ctr"/>
          <a:lstStyle/>
          <a:p>
            <a:pPr algn="ctr"/>
            <a:endParaRPr lang="fr-CA"/>
          </a:p>
        </p:txBody>
      </p:sp>
      <p:cxnSp>
        <p:nvCxnSpPr>
          <p:cNvPr id="21" name="Straight Arrow Connector 20"/>
          <p:cNvCxnSpPr/>
          <p:nvPr/>
        </p:nvCxnSpPr>
        <p:spPr>
          <a:xfrm rot="16200000" flipH="1">
            <a:off x="1265820" y="2878614"/>
            <a:ext cx="587481" cy="53721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43280" y="2265997"/>
            <a:ext cx="3670935" cy="598016"/>
          </a:xfrm>
          <a:prstGeom prst="rect">
            <a:avLst/>
          </a:prstGeom>
          <a:noFill/>
        </p:spPr>
        <p:txBody>
          <a:bodyPr wrap="square" lIns="104552" tIns="52276" rIns="104552" bIns="52276" rtlCol="0">
            <a:spAutoFit/>
          </a:bodyPr>
          <a:lstStyle/>
          <a:p>
            <a:r>
              <a:rPr lang="fr-CA" sz="1600" dirty="0" smtClean="0">
                <a:solidFill>
                  <a:srgbClr val="0000FF"/>
                </a:solidFill>
              </a:rPr>
              <a:t>Standard VJ </a:t>
            </a:r>
          </a:p>
          <a:p>
            <a:r>
              <a:rPr lang="fr-CA" sz="1600" dirty="0" err="1" smtClean="0">
                <a:solidFill>
                  <a:srgbClr val="0000FF"/>
                </a:solidFill>
              </a:rPr>
              <a:t>removal</a:t>
            </a:r>
            <a:r>
              <a:rPr lang="fr-CA" sz="1600" dirty="0" smtClean="0">
                <a:solidFill>
                  <a:srgbClr val="0000FF"/>
                </a:solidFill>
              </a:rPr>
              <a:t> </a:t>
            </a:r>
            <a:r>
              <a:rPr lang="fr-CA" sz="1600" dirty="0" err="1" smtClean="0">
                <a:solidFill>
                  <a:srgbClr val="0000FF"/>
                </a:solidFill>
              </a:rPr>
              <a:t>operation</a:t>
            </a:r>
            <a:endParaRPr lang="fr-CA" sz="1600" dirty="0">
              <a:solidFill>
                <a:srgbClr val="0000FF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rot="5400000">
            <a:off x="3216469" y="3781434"/>
            <a:ext cx="829598" cy="1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454910" y="2769552"/>
            <a:ext cx="2238375" cy="598016"/>
          </a:xfrm>
          <a:prstGeom prst="rect">
            <a:avLst/>
          </a:prstGeom>
          <a:noFill/>
        </p:spPr>
        <p:txBody>
          <a:bodyPr wrap="square" lIns="104552" tIns="52276" rIns="104552" bIns="52276" rtlCol="0">
            <a:spAutoFit/>
          </a:bodyPr>
          <a:lstStyle/>
          <a:p>
            <a:r>
              <a:rPr lang="fr-CA" sz="1600" dirty="0" smtClean="0"/>
              <a:t>VJ </a:t>
            </a:r>
            <a:r>
              <a:rPr lang="fr-CA" sz="1600" dirty="0" err="1" smtClean="0"/>
              <a:t>bellow</a:t>
            </a:r>
            <a:r>
              <a:rPr lang="fr-CA" sz="1600" dirty="0" smtClean="0"/>
              <a:t> breaks </a:t>
            </a:r>
            <a:r>
              <a:rPr lang="fr-CA" sz="1600" dirty="0" err="1" smtClean="0"/>
              <a:t>during</a:t>
            </a:r>
            <a:r>
              <a:rPr lang="fr-CA" sz="1600" dirty="0" smtClean="0"/>
              <a:t> lifting</a:t>
            </a:r>
            <a:endParaRPr lang="fr-CA" sz="1600" dirty="0"/>
          </a:p>
        </p:txBody>
      </p:sp>
      <p:sp>
        <p:nvSpPr>
          <p:cNvPr id="28" name="Left Brace 27"/>
          <p:cNvSpPr/>
          <p:nvPr/>
        </p:nvSpPr>
        <p:spPr>
          <a:xfrm rot="5400000">
            <a:off x="4486275" y="2914862"/>
            <a:ext cx="503555" cy="2059305"/>
          </a:xfrm>
          <a:prstGeom prst="leftBrace">
            <a:avLst/>
          </a:prstGeom>
          <a:ln w="508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04552" tIns="52276" rIns="104552" bIns="52276" rtlCol="0" anchor="ctr"/>
          <a:lstStyle/>
          <a:p>
            <a:pPr algn="ctr"/>
            <a:endParaRPr lang="fr-CA"/>
          </a:p>
        </p:txBody>
      </p:sp>
      <p:sp>
        <p:nvSpPr>
          <p:cNvPr id="29" name="TextBox 28"/>
          <p:cNvSpPr txBox="1"/>
          <p:nvPr/>
        </p:nvSpPr>
        <p:spPr>
          <a:xfrm>
            <a:off x="4066540" y="3105256"/>
            <a:ext cx="3670935" cy="598016"/>
          </a:xfrm>
          <a:prstGeom prst="rect">
            <a:avLst/>
          </a:prstGeom>
          <a:noFill/>
        </p:spPr>
        <p:txBody>
          <a:bodyPr wrap="square" lIns="104552" tIns="52276" rIns="104552" bIns="52276" rtlCol="0">
            <a:spAutoFit/>
          </a:bodyPr>
          <a:lstStyle/>
          <a:p>
            <a:r>
              <a:rPr lang="fr-CA" sz="1600" dirty="0" smtClean="0">
                <a:solidFill>
                  <a:srgbClr val="008000"/>
                </a:solidFill>
              </a:rPr>
              <a:t>Brainstorming </a:t>
            </a:r>
          </a:p>
          <a:p>
            <a:r>
              <a:rPr lang="fr-CA" sz="1600" dirty="0" smtClean="0">
                <a:solidFill>
                  <a:srgbClr val="008000"/>
                </a:solidFill>
              </a:rPr>
              <a:t>and pause</a:t>
            </a:r>
            <a:endParaRPr lang="fr-CA" sz="1600" dirty="0">
              <a:solidFill>
                <a:srgbClr val="008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7465" y="772768"/>
            <a:ext cx="7431405" cy="679799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7124700" y="3078008"/>
          <a:ext cx="361950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600"/>
                <a:gridCol w="1328557"/>
                <a:gridCol w="1046349"/>
              </a:tblGrid>
              <a:tr h="990603">
                <a:tc>
                  <a:txBody>
                    <a:bodyPr/>
                    <a:lstStyle/>
                    <a:p>
                      <a:r>
                        <a:rPr lang="fr-CA" sz="1200" dirty="0" smtClean="0"/>
                        <a:t>Max.</a:t>
                      </a:r>
                      <a:r>
                        <a:rPr lang="fr-CA" sz="1200" baseline="0" dirty="0" smtClean="0"/>
                        <a:t> </a:t>
                      </a:r>
                      <a:r>
                        <a:rPr lang="fr-CA" sz="1200" dirty="0" smtClean="0"/>
                        <a:t>pers. dose</a:t>
                      </a:r>
                    </a:p>
                    <a:p>
                      <a:r>
                        <a:rPr lang="fr-CA" sz="1200" dirty="0" smtClean="0"/>
                        <a:t>(</a:t>
                      </a:r>
                      <a:r>
                        <a:rPr lang="fr-CA" sz="1200" dirty="0" err="1" smtClean="0">
                          <a:solidFill>
                            <a:srgbClr val="0000FF"/>
                          </a:solidFill>
                        </a:rPr>
                        <a:t>calc</a:t>
                      </a:r>
                      <a:r>
                        <a:rPr lang="fr-CA" sz="1200" dirty="0" smtClean="0">
                          <a:solidFill>
                            <a:srgbClr val="0000FF"/>
                          </a:solidFill>
                        </a:rPr>
                        <a:t>.</a:t>
                      </a:r>
                      <a:r>
                        <a:rPr lang="fr-CA" sz="1200" baseline="0" dirty="0" smtClean="0"/>
                        <a:t> / </a:t>
                      </a:r>
                      <a:r>
                        <a:rPr lang="fr-CA" sz="1200" baseline="0" dirty="0" err="1" smtClean="0">
                          <a:solidFill>
                            <a:srgbClr val="660066"/>
                          </a:solidFill>
                        </a:rPr>
                        <a:t>meas</a:t>
                      </a:r>
                      <a:r>
                        <a:rPr lang="fr-CA" sz="1200" baseline="0" dirty="0" smtClean="0">
                          <a:solidFill>
                            <a:srgbClr val="660066"/>
                          </a:solidFill>
                        </a:rPr>
                        <a:t>.</a:t>
                      </a:r>
                      <a:r>
                        <a:rPr lang="fr-CA" sz="1200" baseline="0" dirty="0" smtClean="0"/>
                        <a:t>)</a:t>
                      </a:r>
                    </a:p>
                    <a:p>
                      <a:r>
                        <a:rPr lang="fr-CA" sz="1200" baseline="0" dirty="0" smtClean="0"/>
                        <a:t>(</a:t>
                      </a:r>
                      <a:r>
                        <a:rPr lang="fr-CA" sz="1200" baseline="0" dirty="0" err="1" smtClean="0"/>
                        <a:t>μSv</a:t>
                      </a:r>
                      <a:r>
                        <a:rPr lang="fr-CA" sz="1200" baseline="0" dirty="0" smtClean="0"/>
                        <a:t>)</a:t>
                      </a:r>
                      <a:endParaRPr lang="fr-C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200" dirty="0" smtClean="0"/>
                        <a:t>Max. </a:t>
                      </a:r>
                      <a:r>
                        <a:rPr lang="fr-CA" sz="1200" dirty="0" err="1" smtClean="0"/>
                        <a:t>interv</a:t>
                      </a:r>
                      <a:r>
                        <a:rPr lang="fr-CA" sz="1200" dirty="0" smtClean="0"/>
                        <a:t>.</a:t>
                      </a:r>
                      <a:r>
                        <a:rPr lang="fr-CA" sz="1200" baseline="0" dirty="0" smtClean="0"/>
                        <a:t> </a:t>
                      </a:r>
                      <a:r>
                        <a:rPr lang="fr-CA" sz="1200" dirty="0" smtClean="0"/>
                        <a:t>dose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200" dirty="0" smtClean="0"/>
                        <a:t>(</a:t>
                      </a:r>
                      <a:r>
                        <a:rPr lang="fr-CA" sz="1200" dirty="0" err="1" smtClean="0">
                          <a:solidFill>
                            <a:srgbClr val="0000FF"/>
                          </a:solidFill>
                        </a:rPr>
                        <a:t>calc</a:t>
                      </a:r>
                      <a:r>
                        <a:rPr lang="fr-CA" sz="1200" baseline="0" dirty="0" smtClean="0"/>
                        <a:t>/ </a:t>
                      </a:r>
                      <a:r>
                        <a:rPr lang="fr-CA" sz="1200" baseline="0" dirty="0" err="1" smtClean="0">
                          <a:solidFill>
                            <a:srgbClr val="660066"/>
                          </a:solidFill>
                        </a:rPr>
                        <a:t>meas</a:t>
                      </a:r>
                      <a:r>
                        <a:rPr lang="fr-CA" sz="1200" baseline="0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200" baseline="0" dirty="0" smtClean="0"/>
                        <a:t>(</a:t>
                      </a:r>
                      <a:r>
                        <a:rPr lang="fr-CA" sz="1200" baseline="0" dirty="0" err="1" smtClean="0"/>
                        <a:t>μSv</a:t>
                      </a:r>
                      <a:r>
                        <a:rPr lang="fr-CA" sz="1200" baseline="0" dirty="0" smtClean="0"/>
                        <a:t>)</a:t>
                      </a:r>
                      <a:endParaRPr lang="fr-CA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A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sz="1200" dirty="0" smtClean="0"/>
                        <a:t>Time of intervention</a:t>
                      </a:r>
                    </a:p>
                    <a:p>
                      <a:r>
                        <a:rPr lang="fr-CA" sz="1200" dirty="0" smtClean="0"/>
                        <a:t>(</a:t>
                      </a:r>
                      <a:r>
                        <a:rPr lang="fr-CA" sz="1200" dirty="0" err="1" smtClean="0">
                          <a:solidFill>
                            <a:srgbClr val="0000FF"/>
                          </a:solidFill>
                        </a:rPr>
                        <a:t>calc</a:t>
                      </a:r>
                      <a:r>
                        <a:rPr lang="fr-CA" sz="1200" baseline="0" dirty="0" smtClean="0"/>
                        <a:t> / </a:t>
                      </a:r>
                      <a:r>
                        <a:rPr lang="fr-CA" sz="1200" baseline="0" dirty="0" err="1" smtClean="0">
                          <a:solidFill>
                            <a:srgbClr val="660066"/>
                          </a:solidFill>
                        </a:rPr>
                        <a:t>meas</a:t>
                      </a:r>
                      <a:r>
                        <a:rPr lang="fr-CA" sz="1200" baseline="0" dirty="0" smtClean="0"/>
                        <a:t>)</a:t>
                      </a:r>
                    </a:p>
                    <a:p>
                      <a:r>
                        <a:rPr lang="fr-CA" sz="1200" baseline="0" dirty="0" smtClean="0"/>
                        <a:t>(min)</a:t>
                      </a:r>
                      <a:endParaRPr lang="fr-CA" sz="1200" dirty="0"/>
                    </a:p>
                  </a:txBody>
                  <a:tcPr/>
                </a:tc>
              </a:tr>
              <a:tr h="232858"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smtClean="0">
                          <a:solidFill>
                            <a:srgbClr val="0000FF"/>
                          </a:solidFill>
                        </a:rPr>
                        <a:t>34</a:t>
                      </a:r>
                      <a:r>
                        <a:rPr lang="fr-CA" sz="1200" dirty="0" smtClean="0"/>
                        <a:t> / </a:t>
                      </a:r>
                      <a:r>
                        <a:rPr lang="fr-CA" sz="1200" dirty="0" smtClean="0">
                          <a:solidFill>
                            <a:srgbClr val="660066"/>
                          </a:solidFill>
                        </a:rPr>
                        <a:t>10</a:t>
                      </a:r>
                      <a:endParaRPr lang="fr-CA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200" dirty="0" smtClean="0">
                          <a:solidFill>
                            <a:srgbClr val="0000FF"/>
                          </a:solidFill>
                        </a:rPr>
                        <a:t>58</a:t>
                      </a:r>
                      <a:r>
                        <a:rPr lang="fr-CA" sz="1200" dirty="0" smtClean="0"/>
                        <a:t> / </a:t>
                      </a:r>
                      <a:r>
                        <a:rPr lang="fr-CA" sz="1200" dirty="0" smtClean="0">
                          <a:solidFill>
                            <a:srgbClr val="660066"/>
                          </a:solidFill>
                        </a:rPr>
                        <a:t>20</a:t>
                      </a:r>
                      <a:endParaRPr lang="fr-CA" sz="1200" dirty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200" dirty="0" smtClean="0">
                          <a:solidFill>
                            <a:srgbClr val="0000FF"/>
                          </a:solidFill>
                        </a:rPr>
                        <a:t>89 </a:t>
                      </a:r>
                      <a:r>
                        <a:rPr lang="fr-CA" sz="1200" dirty="0" smtClean="0"/>
                        <a:t>/ </a:t>
                      </a:r>
                      <a:r>
                        <a:rPr lang="fr-CA" sz="1200" dirty="0" smtClean="0">
                          <a:solidFill>
                            <a:srgbClr val="660066"/>
                          </a:solidFill>
                        </a:rPr>
                        <a:t>few</a:t>
                      </a:r>
                      <a:r>
                        <a:rPr lang="fr-CA" sz="1200" baseline="0" dirty="0" smtClean="0">
                          <a:solidFill>
                            <a:srgbClr val="660066"/>
                          </a:solidFill>
                        </a:rPr>
                        <a:t> </a:t>
                      </a:r>
                      <a:r>
                        <a:rPr lang="fr-CA" sz="1200" baseline="0" dirty="0" err="1" smtClean="0">
                          <a:solidFill>
                            <a:srgbClr val="660066"/>
                          </a:solidFill>
                        </a:rPr>
                        <a:t>hours</a:t>
                      </a:r>
                      <a:endParaRPr lang="fr-CA" sz="1200" dirty="0" smtClean="0">
                        <a:solidFill>
                          <a:srgbClr val="660066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0805017_01-A4-at-144-dpi_calorime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6809" y="2"/>
            <a:ext cx="1108101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336809" y="-1"/>
            <a:ext cx="11081015" cy="755332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FFFF00">
                <a:alpha val="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7804" tIns="48903" rIns="97804" bIns="48903" rtlCol="0" anchor="ctr"/>
          <a:lstStyle/>
          <a:p>
            <a:pPr algn="ctr"/>
            <a:endParaRPr lang="fr-CA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19051" y="177800"/>
            <a:ext cx="10763257" cy="7193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484" tIns="49243" rIns="98484" bIns="49243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endParaRPr lang="en-US" sz="19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eaLnBrk="0" hangingPunct="0">
              <a:defRPr/>
            </a:pPr>
            <a:r>
              <a:rPr lang="en-US" sz="2400" b="1" u="sng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What are the next steps ? </a:t>
            </a:r>
          </a:p>
          <a:p>
            <a:pPr eaLnBrk="0" hangingPunct="0">
              <a:defRPr/>
            </a:pPr>
            <a:endParaRPr lang="en-US" sz="2200" b="1" u="sng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buFont typeface="Wingdings" charset="2"/>
              <a:buChar char="ü"/>
              <a:defRPr/>
            </a:pPr>
            <a:r>
              <a:rPr lang="en-US" sz="19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 New development are ongoing to miniaturize the system and increase </a:t>
            </a:r>
          </a:p>
          <a:p>
            <a:pPr lvl="1"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its robustness (HW and SW) </a:t>
            </a:r>
          </a:p>
          <a:p>
            <a:pPr lvl="1"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r>
              <a:rPr lang="en-US" sz="2200" b="1" u="sng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The system is very flexible</a:t>
            </a: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, we (ATLAS safety group) are driving the design and development: </a:t>
            </a:r>
            <a:r>
              <a:rPr lang="en-US" sz="2200" b="1" dirty="0" smtClean="0">
                <a:solidFill>
                  <a:srgbClr val="FFFFFF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can imagine plenty of configurations</a:t>
            </a: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 version fully integrated </a:t>
            </a:r>
          </a:p>
          <a:p>
            <a:pPr lvl="1" eaLnBrk="0" hangingPunct="0">
              <a:defRPr/>
            </a:pPr>
            <a:r>
              <a:rPr lang="en-US" sz="2200" b="1" dirty="0" smtClean="0">
                <a:solidFill>
                  <a:srgbClr val="FFFF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on the helmet is under progress </a:t>
            </a:r>
          </a:p>
          <a:p>
            <a:pPr lvl="1"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endParaRPr lang="en-US" sz="2200" b="1" dirty="0" smtClean="0">
              <a:solidFill>
                <a:srgbClr val="FFFF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endParaRPr lang="en-US" sz="2200" b="1" dirty="0" smtClean="0">
              <a:solidFill>
                <a:prstClr val="white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  <a:p>
            <a:pPr lvl="1"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We are in discussion with CERN Fire Brigade and IT division for an </a:t>
            </a:r>
          </a:p>
          <a:p>
            <a:pPr lvl="1" eaLnBrk="0" hangingPunct="0">
              <a:defRPr/>
            </a:pPr>
            <a:r>
              <a:rPr lang="en-US" sz="2200" b="1" dirty="0" smtClean="0">
                <a:solidFill>
                  <a:prstClr val="white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adaptation of the system to the CERN FB needs. </a:t>
            </a:r>
          </a:p>
          <a:p>
            <a:pPr lvl="1" eaLnBrk="0" hangingPunct="0">
              <a:defRPr/>
            </a:pPr>
            <a:endParaRPr lang="en-US" sz="2200" b="1" dirty="0" smtClean="0">
              <a:solidFill>
                <a:srgbClr val="FF0000"/>
              </a:solidFill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pic>
        <p:nvPicPr>
          <p:cNvPr id="7" name="Picture 6" descr="0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700" y="3197387"/>
            <a:ext cx="4339242" cy="2517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tal">
      <a:dk1>
        <a:sysClr val="windowText" lastClr="000000"/>
      </a:dk1>
      <a:lt1>
        <a:sysClr val="window" lastClr="FFFFFF"/>
      </a:lt1>
      <a:dk2>
        <a:srgbClr val="32363B"/>
      </a:dk2>
      <a:lt2>
        <a:srgbClr val="CACFD3"/>
      </a:lt2>
      <a:accent1>
        <a:srgbClr val="6283AD"/>
      </a:accent1>
      <a:accent2>
        <a:srgbClr val="324966"/>
      </a:accent2>
      <a:accent3>
        <a:srgbClr val="5B9EA4"/>
      </a:accent3>
      <a:accent4>
        <a:srgbClr val="1D5B57"/>
      </a:accent4>
      <a:accent5>
        <a:srgbClr val="1B4430"/>
      </a:accent5>
      <a:accent6>
        <a:srgbClr val="2F3C35"/>
      </a:accent6>
      <a:hlink>
        <a:srgbClr val="ED7307"/>
      </a:hlink>
      <a:folHlink>
        <a:srgbClr val="6D6F7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Apex">
  <a:themeElements>
    <a:clrScheme name="Metal">
      <a:dk1>
        <a:sysClr val="windowText" lastClr="000000"/>
      </a:dk1>
      <a:lt1>
        <a:sysClr val="window" lastClr="FFFFFF"/>
      </a:lt1>
      <a:dk2>
        <a:srgbClr val="32363B"/>
      </a:dk2>
      <a:lt2>
        <a:srgbClr val="CACFD3"/>
      </a:lt2>
      <a:accent1>
        <a:srgbClr val="6283AD"/>
      </a:accent1>
      <a:accent2>
        <a:srgbClr val="324966"/>
      </a:accent2>
      <a:accent3>
        <a:srgbClr val="5B9EA4"/>
      </a:accent3>
      <a:accent4>
        <a:srgbClr val="1D5B57"/>
      </a:accent4>
      <a:accent5>
        <a:srgbClr val="1B4430"/>
      </a:accent5>
      <a:accent6>
        <a:srgbClr val="2F3C35"/>
      </a:accent6>
      <a:hlink>
        <a:srgbClr val="ED7307"/>
      </a:hlink>
      <a:folHlink>
        <a:srgbClr val="6D6F7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Apex">
  <a:themeElements>
    <a:clrScheme name="Metal">
      <a:dk1>
        <a:sysClr val="windowText" lastClr="000000"/>
      </a:dk1>
      <a:lt1>
        <a:sysClr val="window" lastClr="FFFFFF"/>
      </a:lt1>
      <a:dk2>
        <a:srgbClr val="32363B"/>
      </a:dk2>
      <a:lt2>
        <a:srgbClr val="CACFD3"/>
      </a:lt2>
      <a:accent1>
        <a:srgbClr val="6283AD"/>
      </a:accent1>
      <a:accent2>
        <a:srgbClr val="324966"/>
      </a:accent2>
      <a:accent3>
        <a:srgbClr val="5B9EA4"/>
      </a:accent3>
      <a:accent4>
        <a:srgbClr val="1D5B57"/>
      </a:accent4>
      <a:accent5>
        <a:srgbClr val="1B4430"/>
      </a:accent5>
      <a:accent6>
        <a:srgbClr val="2F3C35"/>
      </a:accent6>
      <a:hlink>
        <a:srgbClr val="ED7307"/>
      </a:hlink>
      <a:folHlink>
        <a:srgbClr val="6D6F7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34839</TotalTime>
  <Words>1489</Words>
  <Application>Microsoft Macintosh PowerPoint</Application>
  <PresentationFormat>Custom</PresentationFormat>
  <Paragraphs>298</Paragraphs>
  <Slides>17</Slides>
  <Notes>0</Notes>
  <HiddenSlides>0</HiddenSlides>
  <MMClips>2</MMClips>
  <ScaleCrop>false</ScaleCrop>
  <HeadingPairs>
    <vt:vector size="6" baseType="variant">
      <vt:variant>
        <vt:lpstr>Design Template</vt:lpstr>
      </vt:variant>
      <vt:variant>
        <vt:i4>4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Apex</vt:lpstr>
      <vt:lpstr>2_Apex</vt:lpstr>
      <vt:lpstr>Office Theme</vt:lpstr>
      <vt:lpstr>3_Apex</vt:lpstr>
      <vt:lpstr>???</vt:lpstr>
      <vt:lpstr> Augmented reality in ATLAS  Present and Prospective    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Radioprotection challenges Augmented reality and teledosimetry    </dc:title>
  <dc:creator>Olga Beltramello</dc:creator>
  <cp:lastModifiedBy>Olga Beltramello</cp:lastModifiedBy>
  <cp:revision>418</cp:revision>
  <cp:lastPrinted>2011-02-01T09:48:04Z</cp:lastPrinted>
  <dcterms:created xsi:type="dcterms:W3CDTF">2013-05-06T09:51:17Z</dcterms:created>
  <dcterms:modified xsi:type="dcterms:W3CDTF">2013-05-06T09:51:26Z</dcterms:modified>
</cp:coreProperties>
</file>