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6" r:id="rId5"/>
    <p:sldId id="264" r:id="rId6"/>
    <p:sldId id="260" r:id="rId7"/>
    <p:sldId id="268" r:id="rId8"/>
    <p:sldId id="262" r:id="rId9"/>
    <p:sldId id="265" r:id="rId10"/>
    <p:sldId id="263" r:id="rId11"/>
    <p:sldId id="261" r:id="rId12"/>
    <p:sldId id="269" r:id="rId13"/>
    <p:sldId id="267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D8BD707-D9CF-40AE-B4C6-C98DA3205C09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12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P. </a:t>
            </a:r>
            <a:r>
              <a:rPr lang="en-US" dirty="0" err="1" smtClean="0"/>
              <a:t>Bestmann</a:t>
            </a:r>
            <a:r>
              <a:rPr lang="en-US" dirty="0" smtClean="0"/>
              <a:t> for BE/ABP/SU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Remote Measurement and Alignment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Applications for Survey and Alignment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55494" y="6395428"/>
            <a:ext cx="25639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solidFill>
                  <a:schemeClr val="bg1">
                    <a:lumMod val="50000"/>
                  </a:schemeClr>
                </a:solidFill>
              </a:rPr>
              <a:t>P. Bestmann for BE/ABP/SU</a:t>
            </a:r>
            <a:endParaRPr lang="en-GB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24600" y="6410377"/>
            <a:ext cx="25639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00" dirty="0" smtClean="0">
                <a:solidFill>
                  <a:schemeClr val="bg1">
                    <a:lumMod val="50000"/>
                  </a:schemeClr>
                </a:solidFill>
              </a:rPr>
              <a:t>06.05.2013</a:t>
            </a:r>
            <a:endParaRPr lang="en-GB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740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New train version	</a:t>
            </a:r>
            <a:endParaRPr lang="en-GB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219200"/>
            <a:ext cx="5562600" cy="4937760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447800"/>
            <a:ext cx="8077200" cy="4709160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dirty="0" smtClean="0">
                <a:latin typeface="+mj-lt"/>
              </a:rPr>
              <a:t>Universal for LHC arc sections not for LSS</a:t>
            </a:r>
          </a:p>
          <a:p>
            <a:r>
              <a:rPr lang="de-DE" sz="2400" dirty="0" smtClean="0">
                <a:latin typeface="+mj-lt"/>
              </a:rPr>
              <a:t>Using a Hydrostatic Levelling System to gain precision and supress wire model</a:t>
            </a:r>
          </a:p>
          <a:p>
            <a:r>
              <a:rPr lang="de-DE" sz="2400" dirty="0" smtClean="0">
                <a:latin typeface="+mj-lt"/>
              </a:rPr>
              <a:t>Wire only for straight reference and can be installed automatically by the train using a magnetic base</a:t>
            </a:r>
          </a:p>
          <a:p>
            <a:r>
              <a:rPr lang="de-DE" sz="2400" dirty="0" smtClean="0">
                <a:latin typeface="+mj-lt"/>
              </a:rPr>
              <a:t>Can operate during tests without beam operation</a:t>
            </a:r>
          </a:p>
          <a:p>
            <a:pPr lvl="1"/>
            <a:r>
              <a:rPr lang="de-DE" sz="2400" dirty="0" smtClean="0">
                <a:latin typeface="+mj-lt"/>
              </a:rPr>
              <a:t>Supress the constraints on planning and co-activities</a:t>
            </a:r>
          </a:p>
          <a:p>
            <a:pPr lvl="1"/>
            <a:r>
              <a:rPr lang="de-DE" sz="2400" dirty="0" smtClean="0">
                <a:latin typeface="+mj-lt"/>
              </a:rPr>
              <a:t>Possibility to measure more frequently</a:t>
            </a:r>
          </a:p>
        </p:txBody>
      </p:sp>
    </p:spTree>
    <p:extLst>
      <p:ext uri="{BB962C8B-B14F-4D97-AF65-F5344CB8AC3E}">
        <p14:creationId xmlns="" xmlns:p14="http://schemas.microsoft.com/office/powerpoint/2010/main" val="102243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Studies on new Sensor 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5562600" cy="4709160"/>
          </a:xfrm>
        </p:spPr>
        <p:txBody>
          <a:bodyPr/>
          <a:lstStyle/>
          <a:p>
            <a:r>
              <a:rPr lang="de-DE" dirty="0" smtClean="0">
                <a:latin typeface="+mj-lt"/>
              </a:rPr>
              <a:t>6 DOF Robotic arm</a:t>
            </a:r>
          </a:p>
          <a:p>
            <a:r>
              <a:rPr lang="de-DE" dirty="0" smtClean="0">
                <a:latin typeface="+mj-lt"/>
              </a:rPr>
              <a:t>New universal sensor head</a:t>
            </a:r>
          </a:p>
          <a:p>
            <a:r>
              <a:rPr lang="de-DE" dirty="0" smtClean="0">
                <a:latin typeface="+mj-lt"/>
              </a:rPr>
              <a:t>Close range photogrammetry</a:t>
            </a:r>
          </a:p>
          <a:p>
            <a:r>
              <a:rPr lang="de-DE" dirty="0" smtClean="0">
                <a:latin typeface="+mj-lt"/>
              </a:rPr>
              <a:t>Direct measurement of wire</a:t>
            </a:r>
          </a:p>
          <a:p>
            <a:r>
              <a:rPr lang="de-DE" dirty="0" smtClean="0">
                <a:latin typeface="+mj-lt"/>
              </a:rPr>
              <a:t>Integration of an Hydrostatic Levelling System</a:t>
            </a:r>
          </a:p>
          <a:p>
            <a:r>
              <a:rPr lang="de-DE" dirty="0" smtClean="0">
                <a:latin typeface="+mj-lt"/>
              </a:rPr>
              <a:t>Tests ongoing and very promising</a:t>
            </a:r>
            <a:endParaRPr lang="en-GB" dirty="0">
              <a:latin typeface="+mj-lt"/>
            </a:endParaRPr>
          </a:p>
        </p:txBody>
      </p:sp>
      <p:pic>
        <p:nvPicPr>
          <p:cNvPr id="1026" name="Picture 2" descr="Z:\NewTrain\Messzu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295399"/>
            <a:ext cx="2700338" cy="40767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240109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mtClean="0"/>
              <a:t>New Sensor head	</a:t>
            </a:r>
            <a:endParaRPr lang="de-DE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95536" y="1268760"/>
            <a:ext cx="7920880" cy="5184576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2000" dirty="0" smtClean="0">
                <a:latin typeface="+mj-lt"/>
              </a:rPr>
              <a:t>Installed on the 6DOF arm</a:t>
            </a:r>
          </a:p>
          <a:p>
            <a:pPr lvl="1"/>
            <a:r>
              <a:rPr lang="de-CH" sz="2000" dirty="0" smtClean="0">
                <a:latin typeface="+mj-lt"/>
              </a:rPr>
              <a:t>3 Photogrammetric cameras</a:t>
            </a:r>
          </a:p>
          <a:p>
            <a:pPr lvl="1"/>
            <a:r>
              <a:rPr lang="de-CH" sz="2000" dirty="0" smtClean="0">
                <a:latin typeface="+mj-lt"/>
              </a:rPr>
              <a:t>1 US HLS</a:t>
            </a:r>
          </a:p>
          <a:p>
            <a:pPr lvl="1"/>
            <a:r>
              <a:rPr lang="de-CH" sz="2000" dirty="0" smtClean="0">
                <a:latin typeface="+mj-lt"/>
              </a:rPr>
              <a:t>Bi-directional inclinometer</a:t>
            </a:r>
          </a:p>
          <a:p>
            <a:pPr lvl="1"/>
            <a:endParaRPr lang="de-CH" dirty="0" smtClean="0">
              <a:latin typeface="+mj-lt"/>
            </a:endParaRPr>
          </a:p>
          <a:p>
            <a:pPr lvl="1"/>
            <a:endParaRPr lang="de-CH" dirty="0" smtClean="0">
              <a:latin typeface="+mj-lt"/>
            </a:endParaRPr>
          </a:p>
          <a:p>
            <a:pPr lvl="1"/>
            <a:endParaRPr lang="de-CH" dirty="0" smtClean="0">
              <a:latin typeface="+mj-lt"/>
            </a:endParaRPr>
          </a:p>
          <a:p>
            <a:pPr lvl="1"/>
            <a:endParaRPr lang="de-CH" dirty="0" smtClean="0">
              <a:latin typeface="+mj-lt"/>
            </a:endParaRPr>
          </a:p>
          <a:p>
            <a:pPr lvl="1"/>
            <a:endParaRPr lang="de-CH" dirty="0" smtClean="0">
              <a:latin typeface="+mj-lt"/>
            </a:endParaRPr>
          </a:p>
          <a:p>
            <a:pPr lvl="1"/>
            <a:endParaRPr lang="de-CH" dirty="0" smtClean="0">
              <a:latin typeface="+mj-lt"/>
            </a:endParaRPr>
          </a:p>
          <a:p>
            <a:endParaRPr lang="en-GB" sz="2000" dirty="0" smtClean="0">
              <a:latin typeface="+mj-lt"/>
            </a:endParaRPr>
          </a:p>
          <a:p>
            <a:r>
              <a:rPr lang="en-GB" sz="2000" dirty="0" smtClean="0">
                <a:latin typeface="+mj-lt"/>
              </a:rPr>
              <a:t>Installation of the wire is still a challenge</a:t>
            </a:r>
          </a:p>
          <a:p>
            <a:endParaRPr lang="en-GB" dirty="0" smtClean="0">
              <a:latin typeface="+mj-lt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23528" y="4869160"/>
            <a:ext cx="7086600" cy="0"/>
          </a:xfrm>
          <a:prstGeom prst="line">
            <a:avLst/>
          </a:prstGeom>
          <a:ln w="53975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65720" y="4221088"/>
            <a:ext cx="7086600" cy="0"/>
          </a:xfrm>
          <a:prstGeom prst="line">
            <a:avLst/>
          </a:prstGeom>
          <a:ln w="635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827584" y="3589784"/>
            <a:ext cx="2520280" cy="533400"/>
            <a:chOff x="827584" y="3589784"/>
            <a:chExt cx="2520280" cy="533400"/>
          </a:xfrm>
        </p:grpSpPr>
        <p:sp>
          <p:nvSpPr>
            <p:cNvPr id="8" name="Rounded Rectangle 7"/>
            <p:cNvSpPr/>
            <p:nvPr/>
          </p:nvSpPr>
          <p:spPr>
            <a:xfrm>
              <a:off x="827584" y="3589784"/>
              <a:ext cx="2520280" cy="5334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043608" y="3933056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3059832" y="3933056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691680" y="3717032"/>
              <a:ext cx="8515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 smtClean="0">
                  <a:latin typeface="+mj-lt"/>
                </a:rPr>
                <a:t>Magnet</a:t>
              </a:r>
              <a:endParaRPr lang="de-DE" sz="1400" dirty="0">
                <a:latin typeface="+mj-lt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635896" y="3573016"/>
            <a:ext cx="2520280" cy="533400"/>
            <a:chOff x="827584" y="3589784"/>
            <a:chExt cx="2520280" cy="533400"/>
          </a:xfrm>
        </p:grpSpPr>
        <p:sp>
          <p:nvSpPr>
            <p:cNvPr id="13" name="Rounded Rectangle 12"/>
            <p:cNvSpPr/>
            <p:nvPr/>
          </p:nvSpPr>
          <p:spPr>
            <a:xfrm>
              <a:off x="827584" y="3589784"/>
              <a:ext cx="2520280" cy="5334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043608" y="3933056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3059832" y="3933056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91680" y="3717032"/>
              <a:ext cx="8515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 smtClean="0">
                  <a:latin typeface="+mj-lt"/>
                </a:rPr>
                <a:t>Magnet</a:t>
              </a:r>
              <a:endParaRPr lang="de-DE" sz="1400" dirty="0">
                <a:latin typeface="+mj-lt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39552" y="4344144"/>
            <a:ext cx="1143000" cy="669032"/>
            <a:chOff x="611560" y="4293096"/>
            <a:chExt cx="1143000" cy="669032"/>
          </a:xfrm>
        </p:grpSpPr>
        <p:sp>
          <p:nvSpPr>
            <p:cNvPr id="18" name="Rounded Rectangle 17"/>
            <p:cNvSpPr/>
            <p:nvPr/>
          </p:nvSpPr>
          <p:spPr bwMode="hidden">
            <a:xfrm>
              <a:off x="611560" y="4581128"/>
              <a:ext cx="1143000" cy="38100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1115616" y="4365104"/>
              <a:ext cx="144016" cy="216024"/>
            </a:xfrm>
            <a:prstGeom prst="round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Oval 19"/>
            <p:cNvSpPr/>
            <p:nvPr/>
          </p:nvSpPr>
          <p:spPr>
            <a:xfrm>
              <a:off x="1115616" y="4293096"/>
              <a:ext cx="144016" cy="144016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492896" y="4344144"/>
            <a:ext cx="1143000" cy="669032"/>
            <a:chOff x="611560" y="4293096"/>
            <a:chExt cx="1143000" cy="669032"/>
          </a:xfrm>
        </p:grpSpPr>
        <p:sp>
          <p:nvSpPr>
            <p:cNvPr id="22" name="Rounded Rectangle 21"/>
            <p:cNvSpPr/>
            <p:nvPr/>
          </p:nvSpPr>
          <p:spPr bwMode="hidden">
            <a:xfrm>
              <a:off x="611560" y="4581128"/>
              <a:ext cx="1143000" cy="38100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1115616" y="4365104"/>
              <a:ext cx="144016" cy="216024"/>
            </a:xfrm>
            <a:prstGeom prst="round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Oval 23"/>
            <p:cNvSpPr/>
            <p:nvPr/>
          </p:nvSpPr>
          <p:spPr>
            <a:xfrm>
              <a:off x="1115616" y="4293096"/>
              <a:ext cx="144016" cy="144016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860032" y="1268760"/>
            <a:ext cx="3888432" cy="2016224"/>
            <a:chOff x="4860032" y="1268760"/>
            <a:chExt cx="3888432" cy="2016224"/>
          </a:xfrm>
        </p:grpSpPr>
        <p:grpSp>
          <p:nvGrpSpPr>
            <p:cNvPr id="26" name="Group 25"/>
            <p:cNvGrpSpPr/>
            <p:nvPr/>
          </p:nvGrpSpPr>
          <p:grpSpPr>
            <a:xfrm>
              <a:off x="4860032" y="1268760"/>
              <a:ext cx="3888432" cy="2016224"/>
              <a:chOff x="4644008" y="1268760"/>
              <a:chExt cx="3888432" cy="2016224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4644008" y="1268760"/>
                <a:ext cx="2340574" cy="2016224"/>
                <a:chOff x="4644008" y="1268760"/>
                <a:chExt cx="2340574" cy="2016224"/>
              </a:xfrm>
            </p:grpSpPr>
            <p:sp>
              <p:nvSpPr>
                <p:cNvPr id="34" name="Rectangle 33"/>
                <p:cNvSpPr/>
                <p:nvPr/>
              </p:nvSpPr>
              <p:spPr>
                <a:xfrm>
                  <a:off x="6372200" y="2564904"/>
                  <a:ext cx="360040" cy="720080"/>
                </a:xfrm>
                <a:prstGeom prst="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4716016" y="1268760"/>
                  <a:ext cx="288032" cy="648072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3">
                  <a:schemeClr val="accent5"/>
                </a:fillRef>
                <a:effectRef idx="2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 rot="7865386">
                  <a:off x="5126897" y="2058324"/>
                  <a:ext cx="288032" cy="648072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3">
                  <a:schemeClr val="accent5"/>
                </a:fillRef>
                <a:effectRef idx="2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 rot="5400000">
                  <a:off x="5904148" y="2384884"/>
                  <a:ext cx="288032" cy="648072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3">
                  <a:schemeClr val="accent5"/>
                </a:fillRef>
                <a:effectRef idx="2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8" name="Oval 37"/>
                <p:cNvSpPr/>
                <p:nvPr/>
              </p:nvSpPr>
              <p:spPr>
                <a:xfrm>
                  <a:off x="5364088" y="2420888"/>
                  <a:ext cx="504056" cy="504056"/>
                </a:xfrm>
                <a:prstGeom prst="ellipse">
                  <a:avLst/>
                </a:prstGeom>
              </p:spPr>
              <p:style>
                <a:lnRef idx="1">
                  <a:schemeClr val="accent5"/>
                </a:lnRef>
                <a:fillRef idx="3">
                  <a:schemeClr val="accent5"/>
                </a:fillRef>
                <a:effectRef idx="2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>
                  <a:off x="4644008" y="1772816"/>
                  <a:ext cx="504056" cy="504056"/>
                </a:xfrm>
                <a:prstGeom prst="ellipse">
                  <a:avLst/>
                </a:prstGeom>
              </p:spPr>
              <p:style>
                <a:lnRef idx="1">
                  <a:schemeClr val="accent5"/>
                </a:lnRef>
                <a:fillRef idx="3">
                  <a:schemeClr val="accent5"/>
                </a:fillRef>
                <a:effectRef idx="2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6372200" y="2348880"/>
                  <a:ext cx="360040" cy="21602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1" name="Trapezoid 40"/>
                <p:cNvSpPr/>
                <p:nvPr/>
              </p:nvSpPr>
              <p:spPr>
                <a:xfrm rot="17107932">
                  <a:off x="6482463" y="1760357"/>
                  <a:ext cx="360040" cy="504056"/>
                </a:xfrm>
                <a:prstGeom prst="trapezoid">
                  <a:avLst/>
                </a:prstGeom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6300192" y="2924944"/>
                  <a:ext cx="57606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CH" sz="1400" dirty="0" smtClean="0"/>
                    <a:t>HLS</a:t>
                  </a:r>
                  <a:endParaRPr lang="de-DE" sz="1400" dirty="0"/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6300192" y="2276872"/>
                  <a:ext cx="576064" cy="261610"/>
                </a:xfrm>
                <a:prstGeom prst="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lang="de-CH" sz="1100" dirty="0" err="1" smtClean="0"/>
                    <a:t>Clino</a:t>
                  </a:r>
                  <a:endParaRPr lang="de-DE" sz="1100" dirty="0"/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 rot="1286308">
                  <a:off x="6408518" y="1867446"/>
                  <a:ext cx="57606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CH" sz="1400" dirty="0" smtClean="0"/>
                    <a:t>Cam</a:t>
                  </a:r>
                  <a:endParaRPr lang="de-DE" sz="1400" dirty="0"/>
                </a:p>
              </p:txBody>
            </p:sp>
          </p:grpSp>
          <p:grpSp>
            <p:nvGrpSpPr>
              <p:cNvPr id="29" name="Group 28"/>
              <p:cNvGrpSpPr/>
              <p:nvPr/>
            </p:nvGrpSpPr>
            <p:grpSpPr>
              <a:xfrm>
                <a:off x="7524328" y="2276872"/>
                <a:ext cx="1008112" cy="576064"/>
                <a:chOff x="7524328" y="2276872"/>
                <a:chExt cx="1008112" cy="576064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7956376" y="2348880"/>
                  <a:ext cx="576064" cy="504056"/>
                  <a:chOff x="7020272" y="5373216"/>
                  <a:chExt cx="576064" cy="504056"/>
                </a:xfrm>
              </p:grpSpPr>
              <p:sp>
                <p:nvSpPr>
                  <p:cNvPr id="32" name="Oval 31"/>
                  <p:cNvSpPr/>
                  <p:nvPr/>
                </p:nvSpPr>
                <p:spPr>
                  <a:xfrm>
                    <a:off x="7164288" y="5373216"/>
                    <a:ext cx="288032" cy="288032"/>
                  </a:xfrm>
                  <a:prstGeom prst="ellipse">
                    <a:avLst/>
                  </a:prstGeom>
                </p:spPr>
                <p:style>
                  <a:lnRef idx="0">
                    <a:schemeClr val="accent6"/>
                  </a:lnRef>
                  <a:fillRef idx="3">
                    <a:schemeClr val="accent6"/>
                  </a:fillRef>
                  <a:effectRef idx="3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3" name="Trapezoid 32"/>
                  <p:cNvSpPr/>
                  <p:nvPr/>
                </p:nvSpPr>
                <p:spPr>
                  <a:xfrm>
                    <a:off x="7020272" y="5589240"/>
                    <a:ext cx="576064" cy="288032"/>
                  </a:xfrm>
                  <a:prstGeom prst="trapezoid">
                    <a:avLst/>
                  </a:prstGeom>
                </p:spPr>
                <p:style>
                  <a:lnRef idx="0">
                    <a:schemeClr val="accent6"/>
                  </a:lnRef>
                  <a:fillRef idx="3">
                    <a:schemeClr val="accent6"/>
                  </a:fillRef>
                  <a:effectRef idx="3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31" name="Oval 30"/>
                <p:cNvSpPr/>
                <p:nvPr/>
              </p:nvSpPr>
              <p:spPr>
                <a:xfrm>
                  <a:off x="7524328" y="2276872"/>
                  <a:ext cx="72008" cy="72008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cxnSp>
          <p:nvCxnSpPr>
            <p:cNvPr id="27" name="Straight Arrow Connector 26"/>
            <p:cNvCxnSpPr/>
            <p:nvPr/>
          </p:nvCxnSpPr>
          <p:spPr>
            <a:xfrm>
              <a:off x="7740352" y="2060848"/>
              <a:ext cx="720080" cy="1588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2953762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0037 L 0.0941 -0.0037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698 -0.00371 L 0.21302 -0.00371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1 -0.00371 L 0.3066 -0.00371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Future Train Project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3124200"/>
          </a:xfrm>
        </p:spPr>
        <p:txBody>
          <a:bodyPr>
            <a:normAutofit fontScale="92500" lnSpcReduction="20000"/>
          </a:bodyPr>
          <a:lstStyle/>
          <a:p>
            <a:r>
              <a:rPr lang="de-DE" dirty="0" smtClean="0">
                <a:latin typeface="+mj-lt"/>
              </a:rPr>
              <a:t>We are developing towards new sensor systems</a:t>
            </a:r>
          </a:p>
          <a:p>
            <a:r>
              <a:rPr lang="de-DE" dirty="0" smtClean="0">
                <a:latin typeface="+mj-lt"/>
              </a:rPr>
              <a:t>Could be used also for other tasks than alignment measurements (positioning of tools etc..)</a:t>
            </a:r>
          </a:p>
          <a:p>
            <a:r>
              <a:rPr lang="de-DE" dirty="0" smtClean="0">
                <a:latin typeface="+mj-lt"/>
              </a:rPr>
              <a:t>But we do not have the ressources and competencies to develop the train hardware and control software</a:t>
            </a:r>
          </a:p>
          <a:p>
            <a:r>
              <a:rPr lang="de-DE" dirty="0" smtClean="0">
                <a:latin typeface="+mj-lt"/>
              </a:rPr>
              <a:t>It would be great to centralize and concentrate the efforts and knowhow and to share the experience</a:t>
            </a:r>
          </a:p>
          <a:p>
            <a:r>
              <a:rPr lang="de-DE" dirty="0" smtClean="0">
                <a:latin typeface="+mj-lt"/>
              </a:rPr>
              <a:t>Only simple remote operations / no contact</a:t>
            </a:r>
          </a:p>
          <a:p>
            <a:endParaRPr lang="de-DE" dirty="0">
              <a:latin typeface="+mj-lt"/>
            </a:endParaRPr>
          </a:p>
          <a:p>
            <a:endParaRPr lang="de-DE" dirty="0" smtClean="0">
              <a:latin typeface="+mj-lt"/>
            </a:endParaRPr>
          </a:p>
          <a:p>
            <a:pPr marL="0" indent="0">
              <a:buNone/>
            </a:pPr>
            <a:endParaRPr lang="en-GB" dirty="0">
              <a:latin typeface="+mj-lt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38200" y="3962400"/>
            <a:ext cx="7543800" cy="123264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 smtClean="0"/>
          </a:p>
          <a:p>
            <a:endParaRPr lang="de-DE" dirty="0" smtClean="0"/>
          </a:p>
          <a:p>
            <a:pPr marL="0" indent="0">
              <a:buFont typeface="Wingdings 3"/>
              <a:buNone/>
            </a:pP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51840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Future perspectives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2286000"/>
          </a:xfrm>
        </p:spPr>
        <p:txBody>
          <a:bodyPr>
            <a:normAutofit fontScale="92500"/>
          </a:bodyPr>
          <a:lstStyle/>
          <a:p>
            <a:r>
              <a:rPr lang="de-DE" dirty="0" smtClean="0">
                <a:latin typeface="+mj-lt"/>
              </a:rPr>
              <a:t>Complete the collimator survey train project</a:t>
            </a:r>
          </a:p>
          <a:p>
            <a:r>
              <a:rPr lang="de-DE" dirty="0" smtClean="0">
                <a:latin typeface="+mj-lt"/>
              </a:rPr>
              <a:t>Repair, installation and de-installation of sensor systems and infrastructure on inner triplets</a:t>
            </a:r>
          </a:p>
          <a:p>
            <a:r>
              <a:rPr lang="de-DE" dirty="0" smtClean="0">
                <a:latin typeface="+mj-lt"/>
              </a:rPr>
              <a:t>Studies for a future LHC Train</a:t>
            </a:r>
          </a:p>
          <a:p>
            <a:pPr lvl="1"/>
            <a:r>
              <a:rPr lang="de-DE" dirty="0" smtClean="0">
                <a:latin typeface="+mj-lt"/>
              </a:rPr>
              <a:t>Realisation </a:t>
            </a:r>
          </a:p>
          <a:p>
            <a:endParaRPr lang="de-DE" dirty="0" smtClean="0">
              <a:latin typeface="+mj-lt"/>
            </a:endParaRPr>
          </a:p>
          <a:p>
            <a:endParaRPr lang="en-GB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3733800"/>
            <a:ext cx="7391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latin typeface="+mj-lt"/>
              </a:rPr>
              <a:t>We see an increasing need for remote operation / manipulation and we would need </a:t>
            </a:r>
            <a:r>
              <a:rPr lang="de-DE" sz="2800" b="1" dirty="0" smtClean="0">
                <a:solidFill>
                  <a:srgbClr val="FF0000"/>
                </a:solidFill>
                <a:latin typeface="+mj-lt"/>
              </a:rPr>
              <a:t>YOU!</a:t>
            </a:r>
            <a:endParaRPr lang="en-GB" sz="2800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721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Applications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41648" cy="4251960"/>
          </a:xfrm>
        </p:spPr>
        <p:txBody>
          <a:bodyPr>
            <a:normAutofit fontScale="92500" lnSpcReduction="10000"/>
          </a:bodyPr>
          <a:lstStyle/>
          <a:p>
            <a:r>
              <a:rPr lang="de-DE" dirty="0" smtClean="0">
                <a:latin typeface="+mj-lt"/>
              </a:rPr>
              <a:t>Remote Monitoring and Alignment Systems</a:t>
            </a:r>
          </a:p>
          <a:p>
            <a:endParaRPr lang="de-DE" dirty="0" smtClean="0">
              <a:latin typeface="+mj-lt"/>
            </a:endParaRPr>
          </a:p>
          <a:p>
            <a:endParaRPr lang="de-DE" dirty="0">
              <a:latin typeface="+mj-lt"/>
            </a:endParaRPr>
          </a:p>
          <a:p>
            <a:r>
              <a:rPr lang="de-DE" dirty="0" smtClean="0">
                <a:latin typeface="+mj-lt"/>
              </a:rPr>
              <a:t>Inner Triplets</a:t>
            </a:r>
          </a:p>
          <a:p>
            <a:pPr lvl="1"/>
            <a:r>
              <a:rPr lang="de-DE" dirty="0" smtClean="0">
                <a:latin typeface="+mj-lt"/>
              </a:rPr>
              <a:t>Permanent monitoring of the position (5DOF)</a:t>
            </a:r>
          </a:p>
          <a:p>
            <a:pPr lvl="1"/>
            <a:r>
              <a:rPr lang="de-DE" dirty="0" smtClean="0">
                <a:latin typeface="+mj-lt"/>
              </a:rPr>
              <a:t>Remote adjustment</a:t>
            </a:r>
          </a:p>
          <a:p>
            <a:pPr lvl="1"/>
            <a:r>
              <a:rPr lang="de-DE" dirty="0" smtClean="0">
                <a:latin typeface="+mj-lt"/>
              </a:rPr>
              <a:t>Installation of remote maintenance systems during LS1</a:t>
            </a:r>
            <a:endParaRPr lang="en-GB" dirty="0"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32198" y="1905000"/>
            <a:ext cx="4041648" cy="4248912"/>
          </a:xfrm>
        </p:spPr>
        <p:txBody>
          <a:bodyPr>
            <a:normAutofit fontScale="92500" lnSpcReduction="10000"/>
          </a:bodyPr>
          <a:lstStyle/>
          <a:p>
            <a:r>
              <a:rPr lang="de-DE" dirty="0" smtClean="0">
                <a:latin typeface="+mj-lt"/>
              </a:rPr>
              <a:t>Remote Measurement and Diagnostic </a:t>
            </a:r>
          </a:p>
          <a:p>
            <a:endParaRPr lang="de-DE" dirty="0">
              <a:latin typeface="+mj-lt"/>
            </a:endParaRPr>
          </a:p>
          <a:p>
            <a:endParaRPr lang="de-DE" dirty="0" smtClean="0">
              <a:latin typeface="+mj-lt"/>
            </a:endParaRPr>
          </a:p>
          <a:p>
            <a:r>
              <a:rPr lang="de-DE" dirty="0" smtClean="0">
                <a:latin typeface="+mj-lt"/>
              </a:rPr>
              <a:t>Collimator Survey Train</a:t>
            </a:r>
          </a:p>
          <a:p>
            <a:pPr lvl="1"/>
            <a:r>
              <a:rPr lang="de-DE" dirty="0" smtClean="0">
                <a:latin typeface="+mj-lt"/>
              </a:rPr>
              <a:t>Remote measurements in defined areas</a:t>
            </a:r>
          </a:p>
          <a:p>
            <a:pPr lvl="1"/>
            <a:r>
              <a:rPr lang="de-DE" dirty="0" smtClean="0">
                <a:latin typeface="+mj-lt"/>
              </a:rPr>
              <a:t>Limited to IR7 today</a:t>
            </a:r>
          </a:p>
          <a:p>
            <a:pPr lvl="1"/>
            <a:r>
              <a:rPr lang="de-DE" dirty="0" smtClean="0">
                <a:latin typeface="+mj-lt"/>
              </a:rPr>
              <a:t>No remote alignment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1604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Inner Triplets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6248400" cy="4937760"/>
          </a:xfrm>
        </p:spPr>
        <p:txBody>
          <a:bodyPr/>
          <a:lstStyle/>
          <a:p>
            <a:r>
              <a:rPr lang="de-DE" dirty="0" smtClean="0">
                <a:latin typeface="+mj-lt"/>
              </a:rPr>
              <a:t>More than 60WPS and 100 HLS</a:t>
            </a:r>
          </a:p>
          <a:p>
            <a:r>
              <a:rPr lang="de-DE" dirty="0" smtClean="0">
                <a:latin typeface="+mj-lt"/>
              </a:rPr>
              <a:t>Capacitive and load sensors</a:t>
            </a:r>
          </a:p>
          <a:p>
            <a:r>
              <a:rPr lang="de-DE" dirty="0" smtClean="0">
                <a:latin typeface="+mj-lt"/>
              </a:rPr>
              <a:t>128 actuators</a:t>
            </a:r>
          </a:p>
          <a:p>
            <a:endParaRPr lang="de-DE" dirty="0">
              <a:latin typeface="+mj-lt"/>
            </a:endParaRPr>
          </a:p>
          <a:p>
            <a:pPr lvl="1"/>
            <a:r>
              <a:rPr lang="de-DE" dirty="0" smtClean="0">
                <a:latin typeface="+mj-lt"/>
              </a:rPr>
              <a:t>Micrometric resolution of the monitoring sensors</a:t>
            </a:r>
          </a:p>
          <a:p>
            <a:pPr lvl="1"/>
            <a:r>
              <a:rPr lang="de-DE" dirty="0" smtClean="0">
                <a:latin typeface="+mj-lt"/>
              </a:rPr>
              <a:t>Resolution of adjustment below 10</a:t>
            </a:r>
            <a:r>
              <a:rPr lang="el-GR" dirty="0" smtClean="0">
                <a:latin typeface="+mj-lt"/>
              </a:rPr>
              <a:t>μ</a:t>
            </a:r>
            <a:r>
              <a:rPr lang="de-DE" dirty="0" smtClean="0">
                <a:latin typeface="+mj-lt"/>
              </a:rPr>
              <a:t>m</a:t>
            </a:r>
            <a:endParaRPr lang="en-GB" dirty="0">
              <a:latin typeface="+mj-lt"/>
            </a:endParaRPr>
          </a:p>
        </p:txBody>
      </p:sp>
      <p:pic>
        <p:nvPicPr>
          <p:cNvPr id="4" name="Picture 6" descr="IMG_10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202709" y="4419600"/>
            <a:ext cx="2286000" cy="1714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5" descr="IMG_06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3024332"/>
            <a:ext cx="2093469" cy="2790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56568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Operation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239936" y="1145980"/>
            <a:ext cx="8763000" cy="5154867"/>
            <a:chOff x="273803" y="1632249"/>
            <a:chExt cx="8763000" cy="5154867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" y="1828800"/>
              <a:ext cx="3429000" cy="2249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3183" y="1632249"/>
              <a:ext cx="4023274" cy="2451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7200" y="4605333"/>
              <a:ext cx="3019606" cy="2001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801773" y="4670124"/>
              <a:ext cx="2979467" cy="1967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905" y="4800602"/>
              <a:ext cx="1862138" cy="1452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273803" y="4424916"/>
              <a:ext cx="8763000" cy="2362200"/>
            </a:xfrm>
            <a:prstGeom prst="rect">
              <a:avLst/>
            </a:prstGeom>
            <a:solidFill>
              <a:schemeClr val="bg1">
                <a:alpha val="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73803" y="1772380"/>
              <a:ext cx="8763000" cy="2362200"/>
            </a:xfrm>
            <a:prstGeom prst="rect">
              <a:avLst/>
            </a:prstGeom>
            <a:solidFill>
              <a:schemeClr val="bg1">
                <a:alpha val="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32112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HiLumi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>
                <a:latin typeface="+mj-lt"/>
              </a:rPr>
              <a:t>Access to LSS will be more and more restricted, shielding added along the tunnel and components	</a:t>
            </a:r>
          </a:p>
          <a:p>
            <a:pPr lvl="1"/>
            <a:r>
              <a:rPr lang="de-DE" dirty="0" smtClean="0">
                <a:latin typeface="+mj-lt"/>
              </a:rPr>
              <a:t>Monitoring of the position of the components from Q1 to Q5 in all 6 DOF</a:t>
            </a:r>
          </a:p>
          <a:p>
            <a:pPr lvl="1"/>
            <a:r>
              <a:rPr lang="de-DE" dirty="0" smtClean="0">
                <a:latin typeface="+mj-lt"/>
              </a:rPr>
              <a:t>Remote positioning by motorized jacks</a:t>
            </a:r>
          </a:p>
          <a:p>
            <a:pPr lvl="1"/>
            <a:r>
              <a:rPr lang="de-DE" dirty="0" smtClean="0">
                <a:latin typeface="+mj-lt"/>
              </a:rPr>
              <a:t>Remote maintenance systems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878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Collimator survey train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>
                <a:latin typeface="+mj-lt"/>
              </a:rPr>
              <a:t>Development started in 2007 based on ALARA approach </a:t>
            </a:r>
          </a:p>
          <a:p>
            <a:r>
              <a:rPr lang="de-DE" sz="2400" dirty="0" smtClean="0">
                <a:latin typeface="+mj-lt"/>
              </a:rPr>
              <a:t>Collaboration of EN/ICE (Software), EN/HE (Train / Mechanics /Infrastructure) and BE/ABP (Measurement equipment)</a:t>
            </a:r>
          </a:p>
        </p:txBody>
      </p:sp>
      <p:pic>
        <p:nvPicPr>
          <p:cNvPr id="3074" name="Picture 2" descr="Z:\Collimators\Tests\IR7_SD201112\Images\170120120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505200"/>
            <a:ext cx="3263900" cy="24474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 descr="Z:\Collimators\Tests\IR7_SD201112\Images\1601201201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099" y="2819400"/>
            <a:ext cx="2572301" cy="3430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161953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Concept</a:t>
            </a:r>
            <a:endParaRPr lang="en-GB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838200" y="5448300"/>
            <a:ext cx="7086600" cy="0"/>
          </a:xfrm>
          <a:prstGeom prst="line">
            <a:avLst/>
          </a:prstGeom>
          <a:ln w="53975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838200" y="4953000"/>
            <a:ext cx="7086600" cy="0"/>
          </a:xfrm>
          <a:prstGeom prst="line">
            <a:avLst/>
          </a:prstGeom>
          <a:ln w="635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1447800" y="4876800"/>
            <a:ext cx="1143000" cy="762000"/>
            <a:chOff x="1905000" y="4724400"/>
            <a:chExt cx="1143000" cy="762000"/>
          </a:xfrm>
        </p:grpSpPr>
        <p:sp>
          <p:nvSpPr>
            <p:cNvPr id="6" name="Rounded Rectangle 5"/>
            <p:cNvSpPr/>
            <p:nvPr/>
          </p:nvSpPr>
          <p:spPr bwMode="hidden">
            <a:xfrm>
              <a:off x="1905000" y="5105400"/>
              <a:ext cx="1143000" cy="38100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971800" y="4724400"/>
              <a:ext cx="76200" cy="304800"/>
            </a:xfrm>
            <a:prstGeom prst="rect">
              <a:avLst/>
            </a:prstGeom>
            <a:ln w="25400"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905000" y="4724400"/>
              <a:ext cx="76200" cy="304800"/>
            </a:xfrm>
            <a:prstGeom prst="rect">
              <a:avLst/>
            </a:prstGeom>
            <a:ln w="25400"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371600" y="3962400"/>
            <a:ext cx="5943600" cy="838200"/>
            <a:chOff x="1371600" y="3810000"/>
            <a:chExt cx="5943600" cy="838200"/>
          </a:xfrm>
        </p:grpSpPr>
        <p:grpSp>
          <p:nvGrpSpPr>
            <p:cNvPr id="10" name="Group 9"/>
            <p:cNvGrpSpPr/>
            <p:nvPr/>
          </p:nvGrpSpPr>
          <p:grpSpPr>
            <a:xfrm>
              <a:off x="1371600" y="4114800"/>
              <a:ext cx="5943600" cy="533400"/>
              <a:chOff x="228600" y="4800600"/>
              <a:chExt cx="5943600" cy="533400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1676400" y="4876800"/>
                <a:ext cx="914400" cy="381000"/>
                <a:chOff x="1676400" y="4876800"/>
                <a:chExt cx="914400" cy="381000"/>
              </a:xfrm>
            </p:grpSpPr>
            <p:sp>
              <p:nvSpPr>
                <p:cNvPr id="37" name="Rounded Rectangle 36"/>
                <p:cNvSpPr/>
                <p:nvPr/>
              </p:nvSpPr>
              <p:spPr>
                <a:xfrm>
                  <a:off x="1676400" y="4876800"/>
                  <a:ext cx="914400" cy="381000"/>
                </a:xfrm>
                <a:prstGeom prst="round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Oval 37"/>
                <p:cNvSpPr>
                  <a:spLocks noChangeAspect="1"/>
                </p:cNvSpPr>
                <p:nvPr/>
              </p:nvSpPr>
              <p:spPr>
                <a:xfrm>
                  <a:off x="1828800" y="4953000"/>
                  <a:ext cx="54000" cy="54000"/>
                </a:xfrm>
                <a:prstGeom prst="ellipse">
                  <a:avLst/>
                </a:prstGeom>
                <a:solidFill>
                  <a:schemeClr val="tx1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Oval 38"/>
                <p:cNvSpPr>
                  <a:spLocks noChangeAspect="1"/>
                </p:cNvSpPr>
                <p:nvPr/>
              </p:nvSpPr>
              <p:spPr>
                <a:xfrm>
                  <a:off x="2416200" y="4953000"/>
                  <a:ext cx="54000" cy="54000"/>
                </a:xfrm>
                <a:prstGeom prst="ellipse">
                  <a:avLst/>
                </a:prstGeom>
                <a:solidFill>
                  <a:schemeClr val="tx1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Oval 39"/>
                <p:cNvSpPr>
                  <a:spLocks noChangeAspect="1"/>
                </p:cNvSpPr>
                <p:nvPr/>
              </p:nvSpPr>
              <p:spPr>
                <a:xfrm>
                  <a:off x="1828800" y="5105400"/>
                  <a:ext cx="54000" cy="54000"/>
                </a:xfrm>
                <a:prstGeom prst="ellipse">
                  <a:avLst/>
                </a:prstGeom>
                <a:solidFill>
                  <a:schemeClr val="tx1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Oval 40"/>
                <p:cNvSpPr>
                  <a:spLocks noChangeAspect="1"/>
                </p:cNvSpPr>
                <p:nvPr/>
              </p:nvSpPr>
              <p:spPr>
                <a:xfrm>
                  <a:off x="2416200" y="5105400"/>
                  <a:ext cx="54000" cy="54000"/>
                </a:xfrm>
                <a:prstGeom prst="ellipse">
                  <a:avLst/>
                </a:prstGeom>
                <a:solidFill>
                  <a:schemeClr val="tx1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Oval 41"/>
                <p:cNvSpPr>
                  <a:spLocks noChangeAspect="1"/>
                </p:cNvSpPr>
                <p:nvPr/>
              </p:nvSpPr>
              <p:spPr>
                <a:xfrm>
                  <a:off x="2133600" y="5181600"/>
                  <a:ext cx="54000" cy="54000"/>
                </a:xfrm>
                <a:prstGeom prst="ellipse">
                  <a:avLst/>
                </a:prstGeom>
                <a:solidFill>
                  <a:schemeClr val="tx1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2743200" y="4876800"/>
                <a:ext cx="914400" cy="381000"/>
                <a:chOff x="1676400" y="4876800"/>
                <a:chExt cx="914400" cy="381000"/>
              </a:xfrm>
            </p:grpSpPr>
            <p:sp>
              <p:nvSpPr>
                <p:cNvPr id="31" name="Rounded Rectangle 30"/>
                <p:cNvSpPr/>
                <p:nvPr/>
              </p:nvSpPr>
              <p:spPr>
                <a:xfrm>
                  <a:off x="1676400" y="4876800"/>
                  <a:ext cx="914400" cy="381000"/>
                </a:xfrm>
                <a:prstGeom prst="round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Oval 31"/>
                <p:cNvSpPr>
                  <a:spLocks noChangeAspect="1"/>
                </p:cNvSpPr>
                <p:nvPr/>
              </p:nvSpPr>
              <p:spPr>
                <a:xfrm>
                  <a:off x="1828800" y="4953000"/>
                  <a:ext cx="54000" cy="54000"/>
                </a:xfrm>
                <a:prstGeom prst="ellipse">
                  <a:avLst/>
                </a:prstGeom>
                <a:solidFill>
                  <a:schemeClr val="tx1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Oval 32"/>
                <p:cNvSpPr>
                  <a:spLocks noChangeAspect="1"/>
                </p:cNvSpPr>
                <p:nvPr/>
              </p:nvSpPr>
              <p:spPr>
                <a:xfrm>
                  <a:off x="2416200" y="4953000"/>
                  <a:ext cx="54000" cy="54000"/>
                </a:xfrm>
                <a:prstGeom prst="ellipse">
                  <a:avLst/>
                </a:prstGeom>
                <a:solidFill>
                  <a:schemeClr val="tx1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Oval 33"/>
                <p:cNvSpPr>
                  <a:spLocks noChangeAspect="1"/>
                </p:cNvSpPr>
                <p:nvPr/>
              </p:nvSpPr>
              <p:spPr>
                <a:xfrm>
                  <a:off x="1828800" y="5105400"/>
                  <a:ext cx="54000" cy="54000"/>
                </a:xfrm>
                <a:prstGeom prst="ellipse">
                  <a:avLst/>
                </a:prstGeom>
                <a:solidFill>
                  <a:schemeClr val="tx1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Oval 34"/>
                <p:cNvSpPr>
                  <a:spLocks noChangeAspect="1"/>
                </p:cNvSpPr>
                <p:nvPr/>
              </p:nvSpPr>
              <p:spPr>
                <a:xfrm>
                  <a:off x="2416200" y="5105400"/>
                  <a:ext cx="54000" cy="54000"/>
                </a:xfrm>
                <a:prstGeom prst="ellipse">
                  <a:avLst/>
                </a:prstGeom>
                <a:solidFill>
                  <a:schemeClr val="tx1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Oval 35"/>
                <p:cNvSpPr>
                  <a:spLocks noChangeAspect="1"/>
                </p:cNvSpPr>
                <p:nvPr/>
              </p:nvSpPr>
              <p:spPr>
                <a:xfrm>
                  <a:off x="2133600" y="5181600"/>
                  <a:ext cx="54000" cy="54000"/>
                </a:xfrm>
                <a:prstGeom prst="ellipse">
                  <a:avLst/>
                </a:prstGeom>
                <a:solidFill>
                  <a:schemeClr val="tx1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3810000" y="4876800"/>
                <a:ext cx="914400" cy="381000"/>
                <a:chOff x="1676400" y="4876800"/>
                <a:chExt cx="914400" cy="381000"/>
              </a:xfrm>
            </p:grpSpPr>
            <p:sp>
              <p:nvSpPr>
                <p:cNvPr id="25" name="Rounded Rectangle 24"/>
                <p:cNvSpPr/>
                <p:nvPr/>
              </p:nvSpPr>
              <p:spPr>
                <a:xfrm>
                  <a:off x="1676400" y="4876800"/>
                  <a:ext cx="914400" cy="381000"/>
                </a:xfrm>
                <a:prstGeom prst="round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Oval 25"/>
                <p:cNvSpPr>
                  <a:spLocks noChangeAspect="1"/>
                </p:cNvSpPr>
                <p:nvPr/>
              </p:nvSpPr>
              <p:spPr>
                <a:xfrm>
                  <a:off x="1828800" y="4953000"/>
                  <a:ext cx="54000" cy="54000"/>
                </a:xfrm>
                <a:prstGeom prst="ellipse">
                  <a:avLst/>
                </a:prstGeom>
                <a:solidFill>
                  <a:schemeClr val="tx1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Oval 26"/>
                <p:cNvSpPr>
                  <a:spLocks noChangeAspect="1"/>
                </p:cNvSpPr>
                <p:nvPr/>
              </p:nvSpPr>
              <p:spPr>
                <a:xfrm>
                  <a:off x="2416200" y="4953000"/>
                  <a:ext cx="54000" cy="54000"/>
                </a:xfrm>
                <a:prstGeom prst="ellipse">
                  <a:avLst/>
                </a:prstGeom>
                <a:solidFill>
                  <a:schemeClr val="tx1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Oval 27"/>
                <p:cNvSpPr>
                  <a:spLocks noChangeAspect="1"/>
                </p:cNvSpPr>
                <p:nvPr/>
              </p:nvSpPr>
              <p:spPr>
                <a:xfrm>
                  <a:off x="1828800" y="5105400"/>
                  <a:ext cx="54000" cy="54000"/>
                </a:xfrm>
                <a:prstGeom prst="ellipse">
                  <a:avLst/>
                </a:prstGeom>
                <a:solidFill>
                  <a:schemeClr val="tx1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Oval 28"/>
                <p:cNvSpPr>
                  <a:spLocks noChangeAspect="1"/>
                </p:cNvSpPr>
                <p:nvPr/>
              </p:nvSpPr>
              <p:spPr>
                <a:xfrm>
                  <a:off x="2416200" y="5105400"/>
                  <a:ext cx="54000" cy="54000"/>
                </a:xfrm>
                <a:prstGeom prst="ellipse">
                  <a:avLst/>
                </a:prstGeom>
                <a:solidFill>
                  <a:schemeClr val="tx1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Oval 29"/>
                <p:cNvSpPr>
                  <a:spLocks noChangeAspect="1"/>
                </p:cNvSpPr>
                <p:nvPr/>
              </p:nvSpPr>
              <p:spPr>
                <a:xfrm>
                  <a:off x="2133600" y="5181600"/>
                  <a:ext cx="54000" cy="54000"/>
                </a:xfrm>
                <a:prstGeom prst="ellipse">
                  <a:avLst/>
                </a:prstGeom>
                <a:solidFill>
                  <a:schemeClr val="tx1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4953000" y="4800600"/>
                <a:ext cx="1219200" cy="533400"/>
                <a:chOff x="4876800" y="4800600"/>
                <a:chExt cx="1219200" cy="533400"/>
              </a:xfrm>
            </p:grpSpPr>
            <p:sp>
              <p:nvSpPr>
                <p:cNvPr id="22" name="Rounded Rectangle 21"/>
                <p:cNvSpPr/>
                <p:nvPr/>
              </p:nvSpPr>
              <p:spPr>
                <a:xfrm>
                  <a:off x="4876800" y="4800600"/>
                  <a:ext cx="1219200" cy="533400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5029200" y="5029200"/>
                  <a:ext cx="76200" cy="762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5867400" y="5029200"/>
                  <a:ext cx="76200" cy="762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228600" y="4800600"/>
                <a:ext cx="1219200" cy="533400"/>
                <a:chOff x="4876800" y="4800600"/>
                <a:chExt cx="1219200" cy="533400"/>
              </a:xfrm>
            </p:grpSpPr>
            <p:sp>
              <p:nvSpPr>
                <p:cNvPr id="19" name="Rounded Rectangle 18"/>
                <p:cNvSpPr/>
                <p:nvPr/>
              </p:nvSpPr>
              <p:spPr>
                <a:xfrm>
                  <a:off x="4876800" y="4800600"/>
                  <a:ext cx="1219200" cy="533400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5029200" y="5029200"/>
                  <a:ext cx="76200" cy="762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5867400" y="5029200"/>
                  <a:ext cx="76200" cy="762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1" name="TextBox 10"/>
            <p:cNvSpPr txBox="1"/>
            <p:nvPr/>
          </p:nvSpPr>
          <p:spPr>
            <a:xfrm>
              <a:off x="1600200" y="4191000"/>
              <a:ext cx="762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 err="1" smtClean="0">
                  <a:latin typeface="+mj-lt"/>
                </a:rPr>
                <a:t>Quad</a:t>
              </a:r>
              <a:endParaRPr lang="de-DE" sz="1400" dirty="0">
                <a:latin typeface="+mj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24600" y="4191000"/>
              <a:ext cx="762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 err="1" smtClean="0">
                  <a:latin typeface="+mj-lt"/>
                </a:rPr>
                <a:t>Quad</a:t>
              </a:r>
              <a:endParaRPr lang="de-DE" sz="1400" dirty="0">
                <a:latin typeface="+mj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57600" y="3810000"/>
              <a:ext cx="1371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 err="1" smtClean="0">
                  <a:latin typeface="+mj-lt"/>
                </a:rPr>
                <a:t>Collimators</a:t>
              </a:r>
              <a:endParaRPr lang="de-DE" sz="1400" dirty="0">
                <a:latin typeface="+mj-lt"/>
              </a:endParaRPr>
            </a:p>
          </p:txBody>
        </p:sp>
      </p:grpSp>
      <p:sp>
        <p:nvSpPr>
          <p:cNvPr id="43" name="Content Placeholder 2"/>
          <p:cNvSpPr txBox="1">
            <a:spLocks/>
          </p:cNvSpPr>
          <p:nvPr/>
        </p:nvSpPr>
        <p:spPr>
          <a:xfrm>
            <a:off x="381000" y="1219200"/>
            <a:ext cx="8305800" cy="2514600"/>
          </a:xfrm>
          <a:prstGeom prst="rect">
            <a:avLst/>
          </a:prstGeom>
        </p:spPr>
        <p:txBody>
          <a:bodyPr/>
          <a:lstStyle/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de-DE" sz="2400" dirty="0" smtClean="0">
                <a:latin typeface="+mj-lt"/>
              </a:rPr>
              <a:t>Digital </a:t>
            </a:r>
            <a:r>
              <a:rPr lang="de-DE" sz="2400" dirty="0" err="1" smtClean="0">
                <a:latin typeface="+mj-lt"/>
              </a:rPr>
              <a:t>close</a:t>
            </a:r>
            <a:r>
              <a:rPr lang="de-DE" sz="2400" dirty="0" smtClean="0">
                <a:latin typeface="+mj-lt"/>
              </a:rPr>
              <a:t> </a:t>
            </a:r>
            <a:r>
              <a:rPr lang="de-DE" sz="2400" dirty="0" err="1" smtClean="0">
                <a:latin typeface="+mj-lt"/>
              </a:rPr>
              <a:t>range</a:t>
            </a:r>
            <a:r>
              <a:rPr lang="de-DE" sz="2400" dirty="0" smtClean="0">
                <a:latin typeface="+mj-lt"/>
              </a:rPr>
              <a:t> </a:t>
            </a:r>
            <a:r>
              <a:rPr lang="de-DE" sz="2400" dirty="0" err="1" smtClean="0">
                <a:latin typeface="+mj-lt"/>
              </a:rPr>
              <a:t>photogrammetry</a:t>
            </a:r>
            <a:endParaRPr lang="de-DE" sz="2400" dirty="0" smtClean="0">
              <a:latin typeface="+mj-lt"/>
            </a:endParaRPr>
          </a:p>
          <a:p>
            <a:pPr marL="731520" lvl="1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de-DE" sz="2400" dirty="0" smtClean="0">
                <a:latin typeface="+mj-lt"/>
              </a:rPr>
              <a:t>Fast </a:t>
            </a:r>
            <a:r>
              <a:rPr lang="de-DE" sz="2400" dirty="0" err="1" smtClean="0">
                <a:latin typeface="+mj-lt"/>
              </a:rPr>
              <a:t>and</a:t>
            </a:r>
            <a:r>
              <a:rPr lang="de-DE" sz="2400" dirty="0" smtClean="0">
                <a:latin typeface="+mj-lt"/>
              </a:rPr>
              <a:t> </a:t>
            </a:r>
            <a:r>
              <a:rPr lang="de-DE" sz="2400" u="sng" dirty="0" smtClean="0">
                <a:latin typeface="+mj-lt"/>
              </a:rPr>
              <a:t>non </a:t>
            </a:r>
            <a:r>
              <a:rPr lang="de-DE" sz="2400" u="sng" dirty="0" err="1" smtClean="0">
                <a:latin typeface="+mj-lt"/>
              </a:rPr>
              <a:t>contact</a:t>
            </a:r>
            <a:r>
              <a:rPr lang="de-DE" sz="2400" dirty="0" smtClean="0">
                <a:latin typeface="+mj-lt"/>
              </a:rPr>
              <a:t> </a:t>
            </a:r>
            <a:r>
              <a:rPr lang="de-DE" sz="2400" dirty="0" err="1" smtClean="0">
                <a:latin typeface="+mj-lt"/>
              </a:rPr>
              <a:t>measurement</a:t>
            </a:r>
            <a:r>
              <a:rPr lang="de-DE" sz="2400" dirty="0" smtClean="0">
                <a:latin typeface="+mj-lt"/>
              </a:rPr>
              <a:t> of </a:t>
            </a:r>
            <a:r>
              <a:rPr lang="de-DE" sz="2400" dirty="0" err="1" smtClean="0">
                <a:latin typeface="+mj-lt"/>
              </a:rPr>
              <a:t>the</a:t>
            </a:r>
            <a:r>
              <a:rPr lang="de-DE" sz="2400" dirty="0" smtClean="0">
                <a:latin typeface="+mj-lt"/>
              </a:rPr>
              <a:t> </a:t>
            </a:r>
            <a:r>
              <a:rPr lang="de-DE" sz="2400" dirty="0" err="1" smtClean="0">
                <a:latin typeface="+mj-lt"/>
              </a:rPr>
              <a:t>activated</a:t>
            </a:r>
            <a:r>
              <a:rPr lang="de-DE" sz="2400" dirty="0" smtClean="0">
                <a:latin typeface="+mj-lt"/>
              </a:rPr>
              <a:t> </a:t>
            </a:r>
            <a:r>
              <a:rPr lang="de-DE" sz="2400" dirty="0" err="1" smtClean="0">
                <a:latin typeface="+mj-lt"/>
              </a:rPr>
              <a:t>collimators</a:t>
            </a:r>
            <a:endParaRPr lang="de-DE" sz="2400" dirty="0" smtClean="0">
              <a:latin typeface="+mj-lt"/>
            </a:endParaRP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de-DE" sz="2400" dirty="0" err="1" smtClean="0">
                <a:latin typeface="+mj-lt"/>
              </a:rPr>
              <a:t>Wire</a:t>
            </a:r>
            <a:r>
              <a:rPr lang="de-DE" sz="2400" dirty="0" smtClean="0">
                <a:latin typeface="+mj-lt"/>
              </a:rPr>
              <a:t> </a:t>
            </a:r>
            <a:r>
              <a:rPr lang="de-DE" sz="2400" dirty="0" err="1" smtClean="0">
                <a:latin typeface="+mj-lt"/>
              </a:rPr>
              <a:t>offset</a:t>
            </a:r>
            <a:r>
              <a:rPr lang="de-DE" sz="2400" dirty="0" smtClean="0">
                <a:latin typeface="+mj-lt"/>
              </a:rPr>
              <a:t> </a:t>
            </a:r>
            <a:r>
              <a:rPr lang="de-DE" sz="2400" dirty="0" err="1" smtClean="0">
                <a:latin typeface="+mj-lt"/>
              </a:rPr>
              <a:t>measurements</a:t>
            </a:r>
            <a:r>
              <a:rPr lang="de-DE" sz="2400" dirty="0" smtClean="0">
                <a:latin typeface="+mj-lt"/>
              </a:rPr>
              <a:t> </a:t>
            </a:r>
            <a:r>
              <a:rPr lang="de-DE" sz="2400" dirty="0" err="1" smtClean="0">
                <a:latin typeface="+mj-lt"/>
              </a:rPr>
              <a:t>to</a:t>
            </a:r>
            <a:r>
              <a:rPr lang="de-DE" sz="2400" dirty="0" smtClean="0">
                <a:latin typeface="+mj-lt"/>
              </a:rPr>
              <a:t> </a:t>
            </a:r>
            <a:r>
              <a:rPr lang="de-DE" sz="2400" dirty="0" err="1" smtClean="0">
                <a:latin typeface="+mj-lt"/>
              </a:rPr>
              <a:t>detect</a:t>
            </a:r>
            <a:r>
              <a:rPr lang="de-DE" sz="2400" dirty="0" smtClean="0">
                <a:latin typeface="+mj-lt"/>
              </a:rPr>
              <a:t> </a:t>
            </a:r>
            <a:r>
              <a:rPr lang="de-DE" sz="2400" dirty="0" err="1" smtClean="0">
                <a:latin typeface="+mj-lt"/>
              </a:rPr>
              <a:t>train</a:t>
            </a:r>
            <a:r>
              <a:rPr lang="de-DE" sz="2400" dirty="0" smtClean="0">
                <a:latin typeface="+mj-lt"/>
              </a:rPr>
              <a:t> </a:t>
            </a:r>
            <a:r>
              <a:rPr lang="de-DE" sz="2400" dirty="0" err="1" smtClean="0">
                <a:latin typeface="+mj-lt"/>
              </a:rPr>
              <a:t>position</a:t>
            </a:r>
            <a:r>
              <a:rPr lang="de-DE" sz="2400" dirty="0" smtClean="0">
                <a:latin typeface="+mj-lt"/>
              </a:rPr>
              <a:t> </a:t>
            </a:r>
            <a:r>
              <a:rPr lang="de-DE" sz="2400" dirty="0" err="1" smtClean="0">
                <a:latin typeface="+mj-lt"/>
              </a:rPr>
              <a:t>and</a:t>
            </a:r>
            <a:r>
              <a:rPr lang="de-DE" sz="2400" dirty="0" smtClean="0">
                <a:latin typeface="+mj-lt"/>
              </a:rPr>
              <a:t> link </a:t>
            </a:r>
            <a:r>
              <a:rPr lang="de-DE" sz="2400" dirty="0" err="1" smtClean="0">
                <a:latin typeface="+mj-lt"/>
              </a:rPr>
              <a:t>the</a:t>
            </a:r>
            <a:r>
              <a:rPr lang="de-DE" sz="2400" dirty="0" smtClean="0">
                <a:latin typeface="+mj-lt"/>
              </a:rPr>
              <a:t> different </a:t>
            </a:r>
            <a:r>
              <a:rPr lang="de-DE" sz="2400" dirty="0" err="1" smtClean="0">
                <a:latin typeface="+mj-lt"/>
              </a:rPr>
              <a:t>aquisition</a:t>
            </a:r>
            <a:r>
              <a:rPr lang="de-DE" sz="2400" dirty="0" smtClean="0">
                <a:latin typeface="+mj-lt"/>
              </a:rPr>
              <a:t> </a:t>
            </a:r>
            <a:r>
              <a:rPr lang="de-DE" sz="2400" dirty="0" err="1" smtClean="0">
                <a:latin typeface="+mj-lt"/>
              </a:rPr>
              <a:t>volumes</a:t>
            </a:r>
            <a:r>
              <a:rPr lang="de-DE" sz="2400" dirty="0" smtClean="0">
                <a:latin typeface="+mj-lt"/>
              </a:rPr>
              <a:t>.</a:t>
            </a:r>
          </a:p>
          <a:p>
            <a:pPr marL="731520" lvl="1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de-DE" sz="2400" dirty="0" smtClean="0">
                <a:latin typeface="+mj-lt"/>
              </a:rPr>
              <a:t>Reliable straight reference over long distances</a:t>
            </a:r>
          </a:p>
          <a:p>
            <a:pPr marL="731520" lvl="1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7309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4444E-6 L 0.1375 -4.44444E-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75 -4.44444E-6 L 0.25417 -4.44444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417 -4.44444E-6 L 0.5125 -4.44444E-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Results from 2012 Test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57200" y="1371600"/>
            <a:ext cx="8153400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de-DE" sz="2600" dirty="0">
                <a:latin typeface="+mj-lt"/>
              </a:rPr>
              <a:t>First measurements done with success in </a:t>
            </a:r>
            <a:r>
              <a:rPr lang="de-DE" sz="2600" dirty="0" smtClean="0">
                <a:latin typeface="+mj-lt"/>
              </a:rPr>
              <a:t>2012</a:t>
            </a: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de-DE" sz="2600" dirty="0" smtClean="0">
                <a:latin typeface="+mj-lt"/>
              </a:rPr>
              <a:t>Precision as predicted around 0.2mm</a:t>
            </a:r>
            <a:endParaRPr lang="de-DE" sz="2600" dirty="0">
              <a:latin typeface="+mj-lt"/>
            </a:endParaRP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de-DE" sz="2600" dirty="0">
                <a:latin typeface="+mj-lt"/>
              </a:rPr>
              <a:t>Improvements and further development needed</a:t>
            </a: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endParaRPr lang="de-DE" sz="2600" dirty="0" smtClean="0">
              <a:latin typeface="+mj-lt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124200"/>
            <a:ext cx="4669276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G:\Support\SurveyingEng\Users\BESTMANN_Patrick\Collimators\Tests\IR7_SD201112\Images\180120120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124200"/>
            <a:ext cx="2819967" cy="2114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00947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Issues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de-DE" sz="2000" dirty="0">
                <a:latin typeface="+mj-lt"/>
              </a:rPr>
              <a:t>System is limited to specific zones which are prepared</a:t>
            </a: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de-DE" sz="2000" dirty="0">
                <a:latin typeface="+mj-lt"/>
              </a:rPr>
              <a:t>No remote </a:t>
            </a:r>
            <a:r>
              <a:rPr lang="de-DE" sz="2000" dirty="0" smtClean="0">
                <a:latin typeface="+mj-lt"/>
              </a:rPr>
              <a:t>alignment</a:t>
            </a:r>
            <a:endParaRPr lang="de-DE" sz="2000" dirty="0">
              <a:latin typeface="+mj-lt"/>
            </a:endParaRPr>
          </a:p>
          <a:p>
            <a:pPr marL="548640" lvl="2" indent="-274320">
              <a:spcBef>
                <a:spcPts val="600"/>
              </a:spcBef>
              <a:buClr>
                <a:schemeClr val="accent1"/>
              </a:buClr>
            </a:pPr>
            <a:r>
              <a:rPr lang="de-DE" dirty="0">
                <a:latin typeface="+mj-lt"/>
              </a:rPr>
              <a:t>Do we need remote alignment? ...for all Collimators?  Magnets</a:t>
            </a:r>
            <a:r>
              <a:rPr lang="de-DE" dirty="0" smtClean="0">
                <a:latin typeface="+mj-lt"/>
              </a:rPr>
              <a:t>?</a:t>
            </a:r>
            <a:endParaRPr lang="en-GB" dirty="0">
              <a:latin typeface="+mj-lt"/>
            </a:endParaRPr>
          </a:p>
          <a:p>
            <a:pPr marL="548640" lvl="2" indent="-274320">
              <a:spcBef>
                <a:spcPts val="600"/>
              </a:spcBef>
              <a:buClr>
                <a:schemeClr val="accent1"/>
              </a:buClr>
            </a:pPr>
            <a:r>
              <a:rPr lang="de-DE" dirty="0">
                <a:latin typeface="+mj-lt"/>
              </a:rPr>
              <a:t>Can we imagine to </a:t>
            </a:r>
            <a:r>
              <a:rPr lang="de-DE" dirty="0" smtClean="0">
                <a:latin typeface="+mj-lt"/>
              </a:rPr>
              <a:t>motorize </a:t>
            </a:r>
            <a:r>
              <a:rPr lang="de-DE" dirty="0">
                <a:latin typeface="+mj-lt"/>
              </a:rPr>
              <a:t>some of the hot elements</a:t>
            </a:r>
            <a:r>
              <a:rPr lang="de-DE" dirty="0" smtClean="0">
                <a:latin typeface="+mj-lt"/>
              </a:rPr>
              <a:t>?</a:t>
            </a:r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r>
              <a:rPr lang="de-DE" sz="2000" dirty="0">
                <a:solidFill>
                  <a:schemeClr val="tx1"/>
                </a:solidFill>
                <a:latin typeface="+mj-lt"/>
              </a:rPr>
              <a:t>Adjustment system is not designed for rapid </a:t>
            </a:r>
            <a:r>
              <a:rPr lang="de-DE" sz="2000" dirty="0" smtClean="0">
                <a:solidFill>
                  <a:schemeClr val="tx1"/>
                </a:solidFill>
                <a:latin typeface="+mj-lt"/>
              </a:rPr>
              <a:t>intervenstions</a:t>
            </a:r>
            <a:endParaRPr lang="de-DE" sz="20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5" name="Picture 2" descr="Z:\Collimators\Pictures\IMG_25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0927" y="3581400"/>
            <a:ext cx="3505200" cy="26291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457200" y="3705017"/>
            <a:ext cx="4724400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1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de-DE" sz="2000" dirty="0">
                <a:latin typeface="+mj-lt"/>
              </a:rPr>
              <a:t>Remote interventions will be even </a:t>
            </a:r>
            <a:r>
              <a:rPr lang="de-DE" sz="2000" dirty="0" smtClean="0">
                <a:latin typeface="+mj-lt"/>
              </a:rPr>
              <a:t>harder</a:t>
            </a:r>
          </a:p>
          <a:p>
            <a:pPr marL="274320" lvl="1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de-DE" sz="2000" dirty="0" smtClean="0">
                <a:latin typeface="+mj-lt"/>
              </a:rPr>
              <a:t>Collimator replacement is under control using the plug-in</a:t>
            </a:r>
            <a:endParaRPr lang="de-DE" sz="200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0869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638</TotalTime>
  <Words>484</Words>
  <Application>Microsoft Office PowerPoint</Application>
  <PresentationFormat>On-screen Show (4:3)</PresentationFormat>
  <Paragraphs>101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Origin</vt:lpstr>
      <vt:lpstr>Remote Measurement and Alignment</vt:lpstr>
      <vt:lpstr>Applications</vt:lpstr>
      <vt:lpstr>Inner Triplets</vt:lpstr>
      <vt:lpstr>Operation</vt:lpstr>
      <vt:lpstr>HiLumi LHC</vt:lpstr>
      <vt:lpstr>Collimator survey train </vt:lpstr>
      <vt:lpstr>Concept</vt:lpstr>
      <vt:lpstr>Results from 2012 Test</vt:lpstr>
      <vt:lpstr>Issues</vt:lpstr>
      <vt:lpstr>New train version </vt:lpstr>
      <vt:lpstr>Studies on new Sensor Systems</vt:lpstr>
      <vt:lpstr>Slide 12</vt:lpstr>
      <vt:lpstr>Future Train Project</vt:lpstr>
      <vt:lpstr>Future perspectives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Remote Measurement and Alignment</dc:title>
  <dc:creator>Patrick Bestmann</dc:creator>
  <cp:lastModifiedBy>pwinkes</cp:lastModifiedBy>
  <cp:revision>95</cp:revision>
  <dcterms:created xsi:type="dcterms:W3CDTF">2006-08-16T00:00:00Z</dcterms:created>
  <dcterms:modified xsi:type="dcterms:W3CDTF">2013-05-06T10:40:25Z</dcterms:modified>
</cp:coreProperties>
</file>