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776" r:id="rId3"/>
  </p:sldMasterIdLst>
  <p:notesMasterIdLst>
    <p:notesMasterId r:id="rId18"/>
  </p:notesMasterIdLst>
  <p:handoutMasterIdLst>
    <p:handoutMasterId r:id="rId19"/>
  </p:handoutMasterIdLst>
  <p:sldIdLst>
    <p:sldId id="256" r:id="rId4"/>
    <p:sldId id="352" r:id="rId5"/>
    <p:sldId id="356" r:id="rId6"/>
    <p:sldId id="388" r:id="rId7"/>
    <p:sldId id="424" r:id="rId8"/>
    <p:sldId id="431" r:id="rId9"/>
    <p:sldId id="432" r:id="rId10"/>
    <p:sldId id="433" r:id="rId11"/>
    <p:sldId id="386" r:id="rId12"/>
    <p:sldId id="434" r:id="rId13"/>
    <p:sldId id="420" r:id="rId14"/>
    <p:sldId id="435" r:id="rId15"/>
    <p:sldId id="439" r:id="rId16"/>
    <p:sldId id="437" r:id="rId17"/>
  </p:sldIdLst>
  <p:sldSz cx="9144000" cy="6858000" type="screen4x3"/>
  <p:notesSz cx="6738938" cy="9875838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i="1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00FF"/>
    <a:srgbClr val="FFFF00"/>
    <a:srgbClr val="FF0000"/>
    <a:srgbClr val="FF3300"/>
    <a:srgbClr val="FF33CC"/>
    <a:srgbClr val="339933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3" autoAdjust="0"/>
    <p:restoredTop sz="98535" autoAdjust="0"/>
  </p:normalViewPr>
  <p:slideViewPr>
    <p:cSldViewPr>
      <p:cViewPr>
        <p:scale>
          <a:sx n="60" d="100"/>
          <a:sy n="60" d="100"/>
        </p:scale>
        <p:origin x="-1740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525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2125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525" y="9382125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 i="0"/>
            </a:lvl1pPr>
          </a:lstStyle>
          <a:p>
            <a:pPr>
              <a:defRPr/>
            </a:pPr>
            <a:fld id="{A1CEEC14-4C54-43BB-9100-52556FE72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506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525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1063"/>
            <a:ext cx="4941888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2125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525" y="9382125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i="0"/>
            </a:lvl1pPr>
          </a:lstStyle>
          <a:p>
            <a:pPr>
              <a:defRPr/>
            </a:pPr>
            <a:fld id="{B6E72173-17BE-40C7-A427-698128E83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973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DF643-932B-4895-BC94-41E25DF09C2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17938" y="9382125"/>
            <a:ext cx="29210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8CFD2F3-D45E-42F7-A8CF-D64930895BE8}" type="slidenum">
              <a:rPr lang="en-US" sz="1200" i="0"/>
              <a:pPr algn="r">
                <a:spcBef>
                  <a:spcPct val="0"/>
                </a:spcBef>
              </a:pPr>
              <a:t>2</a:t>
            </a:fld>
            <a:endParaRPr lang="en-US" sz="1200" i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17938" y="938053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90" tIns="42195" rIns="84390" bIns="42195"/>
          <a:lstStyle/>
          <a:p>
            <a:pPr eaLnBrk="0" hangingPunct="0">
              <a:spcBef>
                <a:spcPct val="0"/>
              </a:spcBef>
            </a:pPr>
            <a:fld id="{EB1DADFF-046D-4E28-853A-029BD092F228}" type="slidenum">
              <a:rPr lang="en-GB" sz="1400" i="0">
                <a:latin typeface="Arial" pitchFamily="34" charset="0"/>
              </a:rPr>
              <a:pPr eaLnBrk="0" hangingPunct="0">
                <a:spcBef>
                  <a:spcPct val="0"/>
                </a:spcBef>
              </a:pPr>
              <a:t>2</a:t>
            </a:fld>
            <a:endParaRPr lang="en-GB" sz="1400" i="0">
              <a:latin typeface="Arial" pitchFamily="34" charset="0"/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635000"/>
            <a:ext cx="4502150" cy="3376613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650" y="4222750"/>
            <a:ext cx="4757738" cy="3930650"/>
          </a:xfrm>
          <a:noFill/>
          <a:ln/>
        </p:spPr>
        <p:txBody>
          <a:bodyPr wrap="none" lIns="80154" tIns="40077" rIns="80154" bIns="40077" anchor="ctr"/>
          <a:lstStyle/>
          <a:p>
            <a:pPr defTabSz="762000"/>
            <a:endParaRPr lang="fi-FI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49300"/>
            <a:ext cx="4938712" cy="3703638"/>
          </a:xfrm>
          <a:solidFill>
            <a:srgbClr val="FFFFFF"/>
          </a:solidFill>
          <a:ln/>
        </p:spPr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74688" y="4689475"/>
            <a:ext cx="5391150" cy="4356100"/>
          </a:xfrm>
          <a:noFill/>
          <a:ln/>
        </p:spPr>
        <p:txBody>
          <a:bodyPr wrap="none" lIns="85204" tIns="42602" rIns="85204" bIns="42602" anchor="ctr"/>
          <a:lstStyle/>
          <a:p>
            <a:endParaRPr lang="it-IT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19525" y="9382125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84E2DD27-3E7C-4D68-B5BB-D2D6F8824DE6}" type="slidenum">
              <a:rPr lang="en-US" sz="1200" i="0"/>
              <a:pPr algn="r">
                <a:spcBef>
                  <a:spcPct val="0"/>
                </a:spcBef>
              </a:pPr>
              <a:t>9</a:t>
            </a:fld>
            <a:endParaRPr lang="en-US" sz="1200" i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49300"/>
            <a:ext cx="4938712" cy="3703638"/>
          </a:xfrm>
          <a:solidFill>
            <a:srgbClr val="FFFFFF"/>
          </a:solidFill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688" y="4689475"/>
            <a:ext cx="5391150" cy="4445000"/>
          </a:xfrm>
          <a:noFill/>
          <a:ln/>
        </p:spPr>
        <p:txBody>
          <a:bodyPr wrap="none" lIns="85204" tIns="42602" rIns="85204" bIns="42602" anchor="ctr"/>
          <a:lstStyle/>
          <a:p>
            <a:endParaRPr lang="it-IT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F94C772C-3BDD-496D-908F-8F53A2991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653879BE-E8E1-4F4C-B46C-82446DB4B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0"/>
            <a:ext cx="21145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1912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4C41DFF3-4D63-434C-9E91-A92DFB81A9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8E2E24C8-A771-45BA-A9C0-3D7739DDED34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99EC9805-A838-49F6-87E0-598A6D3D1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0A4C415-EC7C-4D71-87FA-D4A9BC7B9F0B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91005510-C807-484A-BB94-B6C18CFC3D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41BF759-91C8-4B1E-ADA7-1CE329B6986B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4B8ED94-2FF7-4791-B18A-9326CF67D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A5E24478-7190-408D-B4DF-50CAFC736731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8F624FE-8BA9-436C-9C1E-E71B2B800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084BC28-69BB-445E-A55E-5F5A5B6BAEE5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9286563-4DF5-4A15-856A-C929F2CD8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CE2D89C-66A7-4800-B40C-4AD32E37592B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CF0AB003-5471-4375-AEC4-A8FBA248F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1FBA8B26-3A8E-4EA8-8DEF-E14CAC816DBA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F157F4B-3D4D-4FE3-8D24-BAA63E346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4040892-F617-4B52-99CA-FF5F47E4AE07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36747F8D-1324-43C7-AA3A-7E0124C5B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620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43D0DC9B-5050-41CB-9EFF-711DF4FE08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0DBF9EA-5F89-43E5-970C-1A26140D61D4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DA6256C-60E2-4665-9870-51945628C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D32C22A-CA66-4C47-9776-BEB852D76580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783B01C-8F4C-459D-8B87-C7BEEFBB2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AF24160-DB34-4D46-8798-12F5096D55AF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defRPr i="1"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9452CC1A-FBFB-48DE-AAD6-BB2A2F615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EB7B-A061-41F7-98EF-12F9983E23F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85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DA29-1CD5-45E6-BC33-9937A5CF4D5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590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1B2D-6C4B-4340-9ACC-55CE3727429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653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343-EABA-47AE-A0D7-CE350250EC3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70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8B57A-0AE9-4C7C-A1AF-E442551C90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2663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AC692-8ABE-432C-B375-104493064B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7426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CC3E-DD5D-413D-AB48-4439F173DEC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98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63B6E5DD-D74A-4427-9287-C61EC1DA2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97E92-AC98-423E-8148-835EEFD499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8468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76B93-B14D-4CDB-8C3E-AF1648784F6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56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5A1-490A-400C-B30D-680B086647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0340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0027-7CA7-4A9B-BC81-29E8421460F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4/15/2013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LHCC TOTEM 13.3.2013  CERN  J. Baechler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E737-2171-4822-A522-C4DB4656935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64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CC0A6E39-25A6-4253-9593-91F503FB5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730EA22C-7F1C-4D6D-A3A6-4E3408ED0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511A7B43-E51B-429B-8236-DA4A3E8A8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9196C727-6A07-434A-9DA2-856023753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6FFD763F-272D-41F4-A86A-C8CE6D0215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</a:t>
            </a:r>
            <a:fld id="{A916720B-F2D8-48A6-AC7A-FF5F74C83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153400" cy="6096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629400"/>
            <a:ext cx="685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p. </a:t>
            </a:r>
            <a:fld id="{C776EB9B-5DE4-41D8-AED5-75B214F2E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67600" y="6629400"/>
            <a:ext cx="1066800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00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Mario Deile –</a:t>
            </a:r>
          </a:p>
        </p:txBody>
      </p:sp>
      <p:pic>
        <p:nvPicPr>
          <p:cNvPr id="1030" name="Picture 6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0"/>
            <a:ext cx="8318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53F48439-1C95-4417-AE30-844525B4A3A8}" type="datetimeFigureOut">
              <a:rPr lang="en-US"/>
              <a:pPr>
                <a:defRPr/>
              </a:pPr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fld id="{5A8783C8-FBC0-470C-B15A-2EA03D79AD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0CD069D-9933-4305-8030-C69480B0F35A}" type="datetime1">
              <a:rPr lang="en-US" i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4/15/2013</a:t>
            </a:fld>
            <a:endParaRPr lang="en-GB" i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i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LHCC TOTEM 13.3.2013  CERN  J. Baechler</a:t>
            </a:r>
            <a:endParaRPr lang="en-GB" i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F82E737-2171-4822-A522-C4DB46569353}" type="slidenum">
              <a:rPr lang="en-GB" i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i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714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8001000" y="0"/>
            <a:ext cx="114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 i="0"/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mtClean="0">
                <a:ea typeface="ＭＳ Ｐゴシック" pitchFamily="34" charset="-128"/>
              </a:rPr>
              <a:t>Status of the Experiment</a:t>
            </a:r>
          </a:p>
        </p:txBody>
      </p:sp>
      <p:pic>
        <p:nvPicPr>
          <p:cNvPr id="16388" name="Picture 9" descr="Y:\public\totem\latex\totem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295400"/>
            <a:ext cx="2005013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10"/>
          <p:cNvSpPr>
            <a:spLocks noChangeArrowheads="1"/>
          </p:cNvSpPr>
          <p:nvPr/>
        </p:nvSpPr>
        <p:spPr bwMode="auto">
          <a:xfrm>
            <a:off x="1524000" y="4646613"/>
            <a:ext cx="6172200" cy="17557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b="1" i="0" dirty="0">
                <a:solidFill>
                  <a:srgbClr val="0000FF"/>
                </a:solidFill>
                <a:latin typeface="Arial" pitchFamily="34" charset="0"/>
              </a:rPr>
              <a:t>RRB - TOTEM </a:t>
            </a:r>
            <a:br>
              <a:rPr lang="en-US" b="1" i="0" dirty="0">
                <a:solidFill>
                  <a:srgbClr val="0000FF"/>
                </a:solidFill>
                <a:latin typeface="Arial" pitchFamily="34" charset="0"/>
              </a:rPr>
            </a:br>
            <a:r>
              <a:rPr lang="en-US" b="1" i="0" dirty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US" b="1" i="0" dirty="0" smtClean="0">
                <a:solidFill>
                  <a:srgbClr val="0000FF"/>
                </a:solidFill>
                <a:latin typeface="Arial" pitchFamily="34" charset="0"/>
              </a:rPr>
              <a:t>16 April 2013</a:t>
            </a:r>
            <a:r>
              <a:rPr lang="en-US" b="1" i="0" dirty="0">
                <a:solidFill>
                  <a:srgbClr val="0000FF"/>
                </a:solidFill>
                <a:latin typeface="Arial" pitchFamily="34" charset="0"/>
              </a:rPr>
              <a:t/>
            </a:r>
            <a:br>
              <a:rPr lang="en-US" b="1" i="0" dirty="0">
                <a:solidFill>
                  <a:srgbClr val="0000FF"/>
                </a:solidFill>
                <a:latin typeface="Arial" pitchFamily="34" charset="0"/>
              </a:rPr>
            </a:br>
            <a:r>
              <a:rPr lang="en-US" b="1" i="0" dirty="0">
                <a:solidFill>
                  <a:srgbClr val="0000FF"/>
                </a:solidFill>
                <a:latin typeface="Arial" pitchFamily="34" charset="0"/>
              </a:rPr>
              <a:t/>
            </a:r>
            <a:br>
              <a:rPr lang="en-US" b="1" i="0" dirty="0">
                <a:solidFill>
                  <a:srgbClr val="0000FF"/>
                </a:solidFill>
                <a:latin typeface="Arial" pitchFamily="34" charset="0"/>
              </a:rPr>
            </a:br>
            <a:r>
              <a:rPr lang="en-US" sz="1800" b="1" i="0" dirty="0" err="1">
                <a:solidFill>
                  <a:srgbClr val="0000FF"/>
                </a:solidFill>
                <a:latin typeface="Arial" pitchFamily="34" charset="0"/>
              </a:rPr>
              <a:t>S.Giani</a:t>
            </a:r>
            <a:r>
              <a:rPr lang="en-US" sz="1800" b="1" i="0" dirty="0">
                <a:solidFill>
                  <a:srgbClr val="0000FF"/>
                </a:solidFill>
                <a:latin typeface="Arial" pitchFamily="34" charset="0"/>
              </a:rPr>
              <a:t> - CERN</a:t>
            </a:r>
            <a:br>
              <a:rPr lang="en-US" sz="1800" b="1" i="0" dirty="0">
                <a:solidFill>
                  <a:srgbClr val="0000FF"/>
                </a:solidFill>
                <a:latin typeface="Arial" pitchFamily="34" charset="0"/>
              </a:rPr>
            </a:br>
            <a:r>
              <a:rPr lang="en-US" sz="1800" b="1" i="0" dirty="0">
                <a:solidFill>
                  <a:srgbClr val="0000FF"/>
                </a:solidFill>
                <a:latin typeface="Arial" pitchFamily="34" charset="0"/>
              </a:rPr>
              <a:t>on behalf of the TOTEM Collaboration</a:t>
            </a:r>
          </a:p>
        </p:txBody>
      </p:sp>
      <p:sp>
        <p:nvSpPr>
          <p:cNvPr id="16390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886200" y="6629400"/>
            <a:ext cx="1447800" cy="2286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CERN-RRB-2013-020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281588"/>
            <a:ext cx="8305800" cy="5044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848621" cy="411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57790"/>
            <a:ext cx="845820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2000" b="1" i="0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Study of </a:t>
            </a:r>
            <a:r>
              <a:rPr lang="en-GB" sz="2000" b="1" i="0" dirty="0" err="1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Hadronic</a:t>
            </a:r>
            <a:r>
              <a:rPr lang="en-GB" sz="2000" b="1" i="0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-Coulomb Interference </a:t>
            </a:r>
            <a:r>
              <a:rPr lang="en-GB" sz="2000" b="1" i="0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R</a:t>
            </a:r>
            <a:r>
              <a:rPr lang="en-GB" sz="2000" b="1" i="0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egion at Low |t| (</a:t>
            </a:r>
            <a:r>
              <a:rPr lang="en-GB" sz="2000" b="1" i="0" dirty="0" smtClean="0">
                <a:solidFill>
                  <a:srgbClr val="0000FF"/>
                </a:solidFill>
                <a:latin typeface="Symbol PS" pitchFamily="18" charset="2"/>
                <a:cs typeface="Times New Roman" pitchFamily="18" charset="0"/>
              </a:rPr>
              <a:t>b</a:t>
            </a:r>
            <a:r>
              <a:rPr lang="en-GB" sz="2000" b="1" i="0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*=1km)</a:t>
            </a:r>
            <a:endParaRPr lang="en-GB" sz="2000" b="1" i="0" dirty="0">
              <a:solidFill>
                <a:srgbClr val="0000FF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5955268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Started theoretical study of phase models and rho evaluation with different methods.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505200" y="854545"/>
            <a:ext cx="2529840" cy="44085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None/>
            </a:pPr>
            <a:r>
              <a:rPr lang="en-GB" sz="2400" b="1" i="0" kern="0" dirty="0" smtClean="0">
                <a:latin typeface="Constantia" pitchFamily="18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22689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dirty="0" smtClean="0">
                <a:latin typeface="Times New Roman" pitchFamily="18" charset="0"/>
                <a:ea typeface="ＭＳ Ｐゴシック" pitchFamily="34" charset="-128"/>
              </a:rPr>
              <a:t>TOTEM Consolidation &amp; Upgrade Plans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029200"/>
          </a:xfrm>
        </p:spPr>
        <p:txBody>
          <a:bodyPr/>
          <a:lstStyle/>
          <a:p>
            <a:r>
              <a:rPr lang="en-GB" dirty="0" smtClean="0"/>
              <a:t>TOTEM consolidation plans for RPs @ 220m [ref. LHCC deliberations]</a:t>
            </a:r>
          </a:p>
          <a:p>
            <a:pPr lvl="1"/>
            <a:r>
              <a:rPr lang="en-GB" dirty="0" smtClean="0"/>
              <a:t>Relocation of RP147 at 220m for enhanced tracking</a:t>
            </a:r>
          </a:p>
          <a:p>
            <a:pPr lvl="1"/>
            <a:r>
              <a:rPr lang="en-GB" dirty="0" smtClean="0"/>
              <a:t>Infrastructure and services for eventual new stations at 220m</a:t>
            </a:r>
          </a:p>
          <a:p>
            <a:pPr lvl="1"/>
            <a:r>
              <a:rPr lang="en-GB" dirty="0" smtClean="0"/>
              <a:t>TCL6 installation</a:t>
            </a:r>
          </a:p>
          <a:p>
            <a:endParaRPr lang="en-GB" dirty="0"/>
          </a:p>
          <a:p>
            <a:r>
              <a:rPr lang="en-GB" dirty="0" smtClean="0"/>
              <a:t>TOTEM upgrade plans</a:t>
            </a:r>
          </a:p>
          <a:p>
            <a:pPr lvl="1"/>
            <a:r>
              <a:rPr lang="en-GB" dirty="0" smtClean="0"/>
              <a:t>Proposal / </a:t>
            </a:r>
            <a:r>
              <a:rPr lang="en-GB" dirty="0" err="1" smtClean="0"/>
              <a:t>LoI</a:t>
            </a:r>
            <a:r>
              <a:rPr lang="en-GB" dirty="0" smtClean="0"/>
              <a:t> / TDR due for physics &amp; performances [ref. LHCC deliberations]</a:t>
            </a:r>
          </a:p>
          <a:p>
            <a:pPr lvl="1"/>
            <a:r>
              <a:rPr lang="en-GB" dirty="0" smtClean="0"/>
              <a:t>Radiation-hard silicon pixel detectors for tracking</a:t>
            </a:r>
          </a:p>
          <a:p>
            <a:pPr lvl="1"/>
            <a:r>
              <a:rPr lang="en-GB" dirty="0" smtClean="0"/>
              <a:t>Timing detector for high-luminosity &amp; reduced pile-up scenarios</a:t>
            </a:r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Running scenarios</a:t>
            </a:r>
          </a:p>
          <a:p>
            <a:pPr lvl="1"/>
            <a:r>
              <a:rPr lang="en-GB" dirty="0" smtClean="0"/>
              <a:t>Special runs </a:t>
            </a:r>
            <a:r>
              <a:rPr lang="en-GB" dirty="0" smtClean="0">
                <a:latin typeface="Symbol" pitchFamily="18" charset="2"/>
              </a:rPr>
              <a:t>b</a:t>
            </a:r>
            <a:r>
              <a:rPr lang="en-GB" dirty="0" smtClean="0"/>
              <a:t>* 90m with 1000 bunches (x-angle) give sensitivity to ~1pb</a:t>
            </a:r>
          </a:p>
          <a:p>
            <a:pPr lvl="1"/>
            <a:r>
              <a:rPr lang="en-GB" dirty="0" smtClean="0"/>
              <a:t>Collaboration with CMS under discussion evaluating joint effort for high luminosity 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Example on Consolidation</a:t>
            </a:r>
            <a:endParaRPr lang="en-GB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0" y="1260367"/>
            <a:ext cx="8945300" cy="5597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7465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94447" y="3622848"/>
            <a:ext cx="786635" cy="6645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1 horizontal RP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TIMING Detector</a:t>
            </a:r>
            <a:endParaRPr lang="en-GB" sz="800" i="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83126" y="3605103"/>
            <a:ext cx="786635" cy="6645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1 horizontal RP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TIMING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Detector</a:t>
            </a:r>
            <a:endParaRPr lang="en-GB" sz="800" i="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32561" y="3628501"/>
            <a:ext cx="786635" cy="66459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Near</a:t>
            </a:r>
            <a:br>
              <a:rPr lang="en-US" sz="800" i="0" dirty="0" smtClean="0">
                <a:solidFill>
                  <a:prstClr val="black"/>
                </a:solidFill>
              </a:rPr>
            </a:br>
            <a:r>
              <a:rPr lang="en-US" sz="800" i="0" dirty="0" smtClean="0">
                <a:solidFill>
                  <a:prstClr val="black"/>
                </a:solidFill>
              </a:rPr>
              <a:t>2 vertical RP</a:t>
            </a:r>
            <a:br>
              <a:rPr lang="en-US" sz="800" i="0" dirty="0" smtClean="0">
                <a:solidFill>
                  <a:prstClr val="black"/>
                </a:solidFill>
              </a:rPr>
            </a:br>
            <a:r>
              <a:rPr lang="en-US" sz="800" i="0" dirty="0" smtClean="0">
                <a:solidFill>
                  <a:prstClr val="black"/>
                </a:solidFill>
              </a:rPr>
              <a:t>top/bottom</a:t>
            </a:r>
            <a:br>
              <a:rPr lang="en-US" sz="800" i="0" dirty="0" smtClean="0">
                <a:solidFill>
                  <a:prstClr val="black"/>
                </a:solidFill>
              </a:rPr>
            </a:br>
            <a:r>
              <a:rPr lang="en-US" sz="800" i="0" dirty="0" smtClean="0">
                <a:solidFill>
                  <a:prstClr val="black"/>
                </a:solidFill>
              </a:rPr>
              <a:t>1 horizontal RP</a:t>
            </a:r>
            <a:endParaRPr lang="en-GB" sz="800" i="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68465" y="363617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800" i="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2 vertical RP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1 horizontal RP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 TRACKING</a:t>
            </a:r>
            <a:br>
              <a:rPr lang="en-US" sz="800" i="0" dirty="0" smtClean="0">
                <a:solidFill>
                  <a:prstClr val="black"/>
                </a:solidFill>
              </a:rPr>
            </a:br>
            <a:r>
              <a:rPr lang="en-US" sz="800" i="0" dirty="0" smtClean="0">
                <a:solidFill>
                  <a:prstClr val="black"/>
                </a:solidFill>
              </a:rPr>
              <a:t>Detector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800" i="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09701" y="3604256"/>
            <a:ext cx="786635" cy="66459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800" i="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800" i="0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Far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2 vertical RP</a:t>
            </a:r>
            <a:br>
              <a:rPr lang="en-US" sz="800" i="0" dirty="0" smtClean="0">
                <a:solidFill>
                  <a:prstClr val="black"/>
                </a:solidFill>
              </a:rPr>
            </a:br>
            <a:r>
              <a:rPr lang="en-US" sz="800" i="0" dirty="0" smtClean="0">
                <a:solidFill>
                  <a:prstClr val="black"/>
                </a:solidFill>
              </a:rPr>
              <a:t>top/bottom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1 horizontal RP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 i="0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88246" y="3609946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2 vertical RP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</a:rPr>
              <a:t>1 horizontal RP </a:t>
            </a:r>
            <a:br>
              <a:rPr lang="en-US" sz="800" i="0" dirty="0" smtClean="0">
                <a:solidFill>
                  <a:prstClr val="black"/>
                </a:solidFill>
              </a:rPr>
            </a:br>
            <a:r>
              <a:rPr lang="en-US" sz="800" i="0" dirty="0" smtClean="0">
                <a:solidFill>
                  <a:prstClr val="black"/>
                </a:solidFill>
              </a:rPr>
              <a:t>TRACKING</a:t>
            </a:r>
            <a:br>
              <a:rPr lang="en-US" sz="800" i="0" dirty="0" smtClean="0">
                <a:solidFill>
                  <a:prstClr val="black"/>
                </a:solidFill>
              </a:rPr>
            </a:br>
            <a:r>
              <a:rPr lang="en-US" sz="800" i="0" dirty="0" smtClean="0">
                <a:solidFill>
                  <a:prstClr val="black"/>
                </a:solidFill>
              </a:rPr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4325879" y="2298287"/>
            <a:ext cx="5223" cy="1330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186673" y="2298287"/>
            <a:ext cx="9403" cy="12994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336326" y="2298287"/>
            <a:ext cx="28701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21282" y="1844824"/>
            <a:ext cx="352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0" dirty="0" smtClean="0">
                <a:solidFill>
                  <a:prstClr val="black"/>
                </a:solidFill>
                <a:latin typeface="Calibri"/>
                <a:ea typeface="+mn-ea"/>
              </a:rPr>
              <a:t>Existing TOTEM RP-220 m (near-far)</a:t>
            </a:r>
            <a:endParaRPr lang="en-GB" sz="18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167234" y="3356945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167234" y="3360637"/>
            <a:ext cx="8952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45871" y="2792676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i="0" dirty="0" smtClean="0">
                <a:solidFill>
                  <a:srgbClr val="FF0000"/>
                </a:solidFill>
                <a:latin typeface="Calibri"/>
                <a:ea typeface="+mn-ea"/>
              </a:rPr>
              <a:t>New</a:t>
            </a:r>
            <a:r>
              <a:rPr lang="en-US" sz="1000" i="0" dirty="0" smtClean="0">
                <a:solidFill>
                  <a:prstClr val="black"/>
                </a:solidFill>
                <a:latin typeface="Calibri"/>
                <a:ea typeface="+mn-ea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i="0" dirty="0" smtClean="0">
                <a:solidFill>
                  <a:prstClr val="black"/>
                </a:solidFill>
                <a:latin typeface="Calibri"/>
                <a:ea typeface="+mn-ea"/>
              </a:rPr>
              <a:t>timing detectors</a:t>
            </a:r>
            <a:endParaRPr lang="en-GB" sz="10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5683126" y="2130028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 i="0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 i="0" dirty="0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0" dirty="0" smtClean="0">
                <a:solidFill>
                  <a:prstClr val="black"/>
                </a:solidFill>
                <a:latin typeface="Calibri"/>
                <a:ea typeface="+mn-ea"/>
              </a:rPr>
              <a:t>TCL-6</a:t>
            </a:r>
            <a:endParaRPr lang="en-GB" sz="18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4894198" y="565744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110222" y="5334279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0" dirty="0" smtClean="0">
                <a:solidFill>
                  <a:prstClr val="black"/>
                </a:solidFill>
                <a:latin typeface="Calibri"/>
                <a:ea typeface="+mn-ea"/>
              </a:rPr>
              <a:t>CMS ip5  </a:t>
            </a:r>
            <a:br>
              <a:rPr lang="en-US" sz="1800" i="0" dirty="0" smtClean="0">
                <a:solidFill>
                  <a:prstClr val="black"/>
                </a:solidFill>
                <a:latin typeface="Calibri"/>
                <a:ea typeface="+mn-ea"/>
              </a:rPr>
            </a:br>
            <a:r>
              <a:rPr lang="en-US" sz="1800" i="0" dirty="0" smtClean="0">
                <a:solidFill>
                  <a:prstClr val="black"/>
                </a:solidFill>
                <a:latin typeface="Calibri"/>
                <a:ea typeface="+mn-ea"/>
              </a:rPr>
              <a:t>~ 220 m </a:t>
            </a:r>
            <a:endParaRPr lang="en-GB" sz="18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33785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>
                <a:solidFill>
                  <a:prstClr val="black"/>
                </a:solidFill>
                <a:latin typeface="Calibri"/>
                <a:ea typeface="+mn-ea"/>
              </a:rPr>
              <a:t>o</a:t>
            </a:r>
            <a:r>
              <a:rPr lang="en-US" sz="800" i="0" dirty="0" smtClean="0">
                <a:solidFill>
                  <a:prstClr val="black"/>
                </a:solidFill>
                <a:latin typeface="Calibri"/>
                <a:ea typeface="+mn-ea"/>
              </a:rPr>
              <a:t>utgoing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  <a:latin typeface="Calibri"/>
                <a:ea typeface="+mn-ea"/>
              </a:rPr>
              <a:t>beam</a:t>
            </a:r>
            <a:endParaRPr lang="en-GB" sz="8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062495" y="3360637"/>
            <a:ext cx="0" cy="260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12" idx="0"/>
          </p:cNvCxnSpPr>
          <p:nvPr/>
        </p:nvCxnSpPr>
        <p:spPr>
          <a:xfrm>
            <a:off x="3461433" y="3378861"/>
            <a:ext cx="350" cy="257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958221" y="3375588"/>
            <a:ext cx="0" cy="2221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963123" y="3378861"/>
            <a:ext cx="1498660" cy="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682977" y="3213356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874205" y="2642767"/>
            <a:ext cx="164981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i="0" dirty="0" smtClean="0">
                <a:solidFill>
                  <a:srgbClr val="FF0000"/>
                </a:solidFill>
                <a:latin typeface="Calibri"/>
                <a:ea typeface="+mn-ea"/>
              </a:rPr>
              <a:t>New</a:t>
            </a:r>
            <a:r>
              <a:rPr lang="en-US" sz="1100" i="0" dirty="0" smtClean="0">
                <a:solidFill>
                  <a:prstClr val="black"/>
                </a:solidFill>
                <a:latin typeface="Calibri"/>
                <a:ea typeface="+mn-ea"/>
              </a:rPr>
              <a:t/>
            </a:r>
            <a:br>
              <a:rPr lang="en-US" sz="1100" i="0" dirty="0" smtClean="0">
                <a:solidFill>
                  <a:prstClr val="black"/>
                </a:solidFill>
                <a:latin typeface="Calibri"/>
                <a:ea typeface="+mn-ea"/>
              </a:rPr>
            </a:br>
            <a:r>
              <a:rPr lang="en-US" sz="1100" i="0" dirty="0" smtClean="0">
                <a:solidFill>
                  <a:prstClr val="black"/>
                </a:solidFill>
                <a:latin typeface="Calibri"/>
                <a:ea typeface="+mn-ea"/>
              </a:rPr>
              <a:t>Si pixel</a:t>
            </a:r>
            <a:r>
              <a:rPr lang="en-US" sz="1100" i="0" dirty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1100" i="0" dirty="0" smtClean="0">
                <a:solidFill>
                  <a:prstClr val="black"/>
                </a:solidFill>
                <a:latin typeface="Calibri"/>
                <a:ea typeface="+mn-ea"/>
              </a:rPr>
              <a:t>tracking detectors</a:t>
            </a:r>
            <a:br>
              <a:rPr lang="en-US" sz="1100" i="0" dirty="0" smtClean="0">
                <a:solidFill>
                  <a:prstClr val="black"/>
                </a:solidFill>
                <a:latin typeface="Calibri"/>
                <a:ea typeface="+mn-ea"/>
              </a:rPr>
            </a:br>
            <a:r>
              <a:rPr lang="en-US" sz="1100" i="0" dirty="0" smtClean="0">
                <a:solidFill>
                  <a:prstClr val="black"/>
                </a:solidFill>
                <a:latin typeface="Calibri"/>
                <a:ea typeface="+mn-ea"/>
              </a:rPr>
              <a:t>in horizontal RPs</a:t>
            </a:r>
            <a:endParaRPr lang="en-GB" sz="11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0" dirty="0" smtClean="0">
                <a:solidFill>
                  <a:prstClr val="black"/>
                </a:solidFill>
                <a:latin typeface="Calibri"/>
                <a:ea typeface="+mn-ea"/>
              </a:rPr>
              <a:t>Q6</a:t>
            </a:r>
            <a:endParaRPr lang="en-GB" sz="18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552736" y="4636264"/>
            <a:ext cx="23798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663786" y="4636264"/>
            <a:ext cx="24220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418823" y="4860596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0" dirty="0" smtClean="0">
                <a:solidFill>
                  <a:prstClr val="black"/>
                </a:solidFill>
                <a:latin typeface="Calibri"/>
                <a:ea typeface="+mn-ea"/>
              </a:rPr>
              <a:t>~ 5-10 m</a:t>
            </a:r>
            <a:endParaRPr lang="en-GB" sz="18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770057" y="4860596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0" dirty="0" smtClean="0">
                <a:solidFill>
                  <a:prstClr val="black"/>
                </a:solidFill>
                <a:latin typeface="Calibri"/>
                <a:ea typeface="+mn-ea"/>
              </a:rPr>
              <a:t>~ 5 m</a:t>
            </a:r>
            <a:endParaRPr lang="en-GB" sz="18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668345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 i="0" dirty="0">
              <a:solidFill>
                <a:prstClr val="white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336809" y="4524985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i="0" dirty="0" smtClean="0">
                <a:solidFill>
                  <a:prstClr val="black"/>
                </a:solidFill>
                <a:latin typeface="Calibri"/>
                <a:ea typeface="+mn-ea"/>
              </a:rPr>
              <a:t>shielding</a:t>
            </a:r>
            <a:endParaRPr lang="en-GB" sz="8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740353" y="3061961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i="0" dirty="0" smtClean="0">
                <a:solidFill>
                  <a:srgbClr val="FF0000"/>
                </a:solidFill>
                <a:latin typeface="Calibri"/>
                <a:ea typeface="+mn-ea"/>
              </a:rPr>
              <a:t>New</a:t>
            </a:r>
            <a:br>
              <a:rPr lang="en-US" sz="1000" b="1" i="0" dirty="0" smtClean="0">
                <a:solidFill>
                  <a:srgbClr val="FF0000"/>
                </a:solidFill>
                <a:latin typeface="Calibri"/>
                <a:ea typeface="+mn-ea"/>
              </a:rPr>
            </a:br>
            <a:r>
              <a:rPr lang="en-US" sz="1000" b="1" i="0" dirty="0" smtClean="0">
                <a:solidFill>
                  <a:srgbClr val="FF0000"/>
                </a:solidFill>
                <a:latin typeface="Calibri"/>
                <a:ea typeface="+mn-ea"/>
              </a:rPr>
              <a:t>LHC component</a:t>
            </a:r>
            <a:endParaRPr lang="en-GB" sz="1000" b="1" i="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464602" y="3138906"/>
            <a:ext cx="4299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i="0" dirty="0">
                <a:solidFill>
                  <a:srgbClr val="FF0000"/>
                </a:solidFill>
                <a:latin typeface="Calibri"/>
                <a:ea typeface="+mn-ea"/>
              </a:rPr>
              <a:t>N</a:t>
            </a:r>
            <a:r>
              <a:rPr lang="en-US" sz="1000" b="1" i="0" dirty="0" smtClean="0">
                <a:solidFill>
                  <a:srgbClr val="FF0000"/>
                </a:solidFill>
                <a:latin typeface="Calibri"/>
                <a:ea typeface="+mn-ea"/>
              </a:rPr>
              <a:t>ew</a:t>
            </a:r>
            <a:endParaRPr lang="en-GB" sz="1000" b="1" i="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1704964" y="2049269"/>
            <a:ext cx="1" cy="1568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742883" y="2029490"/>
            <a:ext cx="0" cy="16122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712530" y="2035896"/>
            <a:ext cx="574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373976" y="2029490"/>
            <a:ext cx="382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4900469" y="2616017"/>
            <a:ext cx="7516" cy="1004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900469" y="2618534"/>
            <a:ext cx="3914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 flipV="1">
            <a:off x="6276807" y="2599879"/>
            <a:ext cx="7516" cy="1004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5874790" y="2618534"/>
            <a:ext cx="4020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5227942" y="2406660"/>
            <a:ext cx="770548" cy="3954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srgbClr val="FF0000"/>
                </a:solidFill>
              </a:rPr>
              <a:t>New </a:t>
            </a:r>
            <a:r>
              <a:rPr lang="en-US" sz="1200" i="0" dirty="0" smtClean="0">
                <a:solidFill>
                  <a:prstClr val="black"/>
                </a:solidFill>
              </a:rPr>
              <a:t>RP stations</a:t>
            </a:r>
            <a:endParaRPr lang="en-GB" sz="1200" i="0" dirty="0">
              <a:solidFill>
                <a:prstClr val="black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39553" y="324819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 i="0" dirty="0">
              <a:solidFill>
                <a:prstClr val="black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98043" y="4621376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0" dirty="0" smtClean="0">
                <a:solidFill>
                  <a:prstClr val="black"/>
                </a:solidFill>
                <a:latin typeface="Calibri"/>
                <a:ea typeface="+mn-ea"/>
              </a:rPr>
              <a:t>TCL-4</a:t>
            </a:r>
            <a:endParaRPr lang="en-GB" sz="1800" i="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35370" y="2869620"/>
            <a:ext cx="10262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i="0" dirty="0" smtClean="0">
                <a:solidFill>
                  <a:srgbClr val="FF0000"/>
                </a:solidFill>
                <a:latin typeface="Calibri"/>
                <a:ea typeface="+mn-ea"/>
              </a:rPr>
              <a:t>New</a:t>
            </a:r>
            <a:br>
              <a:rPr lang="en-US" sz="1000" b="1" i="0" dirty="0" smtClean="0">
                <a:solidFill>
                  <a:srgbClr val="FF0000"/>
                </a:solidFill>
                <a:latin typeface="Calibri"/>
                <a:ea typeface="+mn-ea"/>
              </a:rPr>
            </a:br>
            <a:r>
              <a:rPr lang="en-US" sz="1000" b="1" i="0" dirty="0" smtClean="0">
                <a:solidFill>
                  <a:srgbClr val="FF0000"/>
                </a:solidFill>
                <a:latin typeface="Calibri"/>
                <a:ea typeface="+mn-ea"/>
              </a:rPr>
              <a:t>LHC component</a:t>
            </a:r>
            <a:endParaRPr lang="en-GB" sz="1000" b="1" i="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27270" y="5316886"/>
            <a:ext cx="159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srgbClr val="FF0000"/>
                </a:solidFill>
                <a:latin typeface="Calibri"/>
                <a:ea typeface="+mn-ea"/>
              </a:rPr>
              <a:t>12 RPs  can be operated simultaneously ! </a:t>
            </a:r>
            <a:endParaRPr lang="en-GB" sz="1200" i="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286891" y="1732347"/>
            <a:ext cx="1087085" cy="6338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i="0" dirty="0" smtClean="0">
                <a:solidFill>
                  <a:prstClr val="black"/>
                </a:solidFill>
              </a:rPr>
              <a:t>Relocated stations from 147 m</a:t>
            </a:r>
            <a:endParaRPr lang="en-GB" sz="900" i="0" dirty="0">
              <a:solidFill>
                <a:prstClr val="black"/>
              </a:solidFill>
            </a:endParaRPr>
          </a:p>
        </p:txBody>
      </p:sp>
      <p:sp>
        <p:nvSpPr>
          <p:cNvPr id="74" name="Title 1"/>
          <p:cNvSpPr txBox="1">
            <a:spLocks/>
          </p:cNvSpPr>
          <p:nvPr/>
        </p:nvSpPr>
        <p:spPr bwMode="auto">
          <a:xfrm>
            <a:off x="0" y="0"/>
            <a:ext cx="8153400" cy="6096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An Example on Upgrade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pic>
        <p:nvPicPr>
          <p:cNvPr id="75" name="Picture 9" descr="Y:\public\totem\latex\totem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76200"/>
            <a:ext cx="83055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54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Remarks &amp;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105400"/>
          </a:xfrm>
        </p:spPr>
        <p:txBody>
          <a:bodyPr/>
          <a:lstStyle/>
          <a:p>
            <a:r>
              <a:rPr lang="en-GB" dirty="0" smtClean="0"/>
              <a:t>Physics analyses advanced towards </a:t>
            </a:r>
            <a:r>
              <a:rPr lang="en-GB" b="1" dirty="0" smtClean="0"/>
              <a:t>joint publication with CMS on </a:t>
            </a:r>
            <a:r>
              <a:rPr lang="en-GB" b="1" dirty="0" err="1" smtClean="0"/>
              <a:t>dN</a:t>
            </a:r>
            <a:r>
              <a:rPr lang="en-GB" b="1" baseline="-25000" dirty="0" err="1" smtClean="0"/>
              <a:t>ch</a:t>
            </a:r>
            <a:r>
              <a:rPr lang="en-GB" b="1" dirty="0" smtClean="0"/>
              <a:t>/d</a:t>
            </a:r>
            <a:r>
              <a:rPr lang="en-GB" b="1" dirty="0" smtClean="0">
                <a:latin typeface="Symbol PS" pitchFamily="18" charset="2"/>
              </a:rPr>
              <a:t>h</a:t>
            </a:r>
            <a:r>
              <a:rPr lang="en-GB" b="1" dirty="0" smtClean="0"/>
              <a:t> </a:t>
            </a:r>
            <a:r>
              <a:rPr lang="en-GB" dirty="0" smtClean="0"/>
              <a:t>@ </a:t>
            </a:r>
            <a:r>
              <a:rPr lang="en-GB" dirty="0" smtClean="0">
                <a:latin typeface="Cambria Math"/>
                <a:ea typeface="Cambria Math"/>
              </a:rPr>
              <a:t>√s = 8 </a:t>
            </a:r>
            <a:r>
              <a:rPr lang="en-GB" dirty="0" err="1" smtClean="0">
                <a:latin typeface="Cambria Math"/>
                <a:ea typeface="Cambria Math"/>
              </a:rPr>
              <a:t>TeV</a:t>
            </a:r>
            <a:r>
              <a:rPr lang="en-GB" dirty="0" smtClean="0">
                <a:latin typeface="Cambria Math"/>
                <a:ea typeface="Cambria Math"/>
              </a:rPr>
              <a:t> and towards publication of paper on study of </a:t>
            </a:r>
            <a:r>
              <a:rPr lang="en-GB" b="1" dirty="0" smtClean="0">
                <a:latin typeface="Cambria Math"/>
                <a:ea typeface="Cambria Math"/>
              </a:rPr>
              <a:t>Coulomb-</a:t>
            </a:r>
            <a:r>
              <a:rPr lang="en-GB" b="1" dirty="0" err="1" smtClean="0">
                <a:latin typeface="Cambria Math"/>
                <a:ea typeface="Cambria Math"/>
              </a:rPr>
              <a:t>hadronic</a:t>
            </a:r>
            <a:r>
              <a:rPr lang="en-GB" b="1" dirty="0" smtClean="0">
                <a:latin typeface="Cambria Math"/>
                <a:ea typeface="Cambria Math"/>
              </a:rPr>
              <a:t> interference region in low-t elastic scattering</a:t>
            </a:r>
            <a:r>
              <a:rPr lang="en-GB" dirty="0" smtClean="0">
                <a:latin typeface="Cambria Math"/>
                <a:ea typeface="Cambria Math"/>
              </a:rPr>
              <a:t> at </a:t>
            </a:r>
            <a:r>
              <a:rPr lang="en-GB" dirty="0">
                <a:latin typeface="Cambria Math"/>
                <a:ea typeface="Cambria Math"/>
              </a:rPr>
              <a:t>√s = 8 </a:t>
            </a:r>
            <a:r>
              <a:rPr lang="en-GB" dirty="0" err="1">
                <a:latin typeface="Cambria Math"/>
                <a:ea typeface="Cambria Math"/>
              </a:rPr>
              <a:t>TeV</a:t>
            </a:r>
            <a:r>
              <a:rPr lang="en-GB" dirty="0">
                <a:latin typeface="Cambria Math"/>
                <a:ea typeface="Cambria Math"/>
              </a:rPr>
              <a:t> </a:t>
            </a:r>
            <a:r>
              <a:rPr lang="en-GB" dirty="0" smtClean="0">
                <a:latin typeface="Cambria Math"/>
                <a:ea typeface="Cambria Math"/>
              </a:rPr>
              <a:t>.</a:t>
            </a:r>
          </a:p>
          <a:p>
            <a:endParaRPr lang="en-GB" dirty="0">
              <a:latin typeface="Cambria Math"/>
              <a:ea typeface="Cambria Math"/>
            </a:endParaRPr>
          </a:p>
          <a:p>
            <a:endParaRPr lang="en-GB" dirty="0" smtClean="0">
              <a:latin typeface="Cambria Math"/>
              <a:ea typeface="Cambria Math"/>
            </a:endParaRPr>
          </a:p>
          <a:p>
            <a:r>
              <a:rPr lang="en-GB" b="1" dirty="0" smtClean="0"/>
              <a:t>LS1 TOTEM consolidation</a:t>
            </a:r>
            <a:r>
              <a:rPr lang="en-GB" dirty="0" smtClean="0"/>
              <a:t> plans presented to the LHCC.                 Initiated discussion and work for preparing </a:t>
            </a:r>
            <a:r>
              <a:rPr lang="en-GB" b="1" dirty="0" smtClean="0"/>
              <a:t>TOTEM Upgrade Proposal</a:t>
            </a:r>
            <a:r>
              <a:rPr lang="en-GB" dirty="0" smtClean="0"/>
              <a:t> to the LHCC including physics cases, detector performances, running scenarios, physics performances, timeline.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New institute applied to join TOTEM: </a:t>
            </a:r>
            <a:r>
              <a:rPr lang="en-GB" b="1" dirty="0" smtClean="0">
                <a:solidFill>
                  <a:srgbClr val="33CC33"/>
                </a:solidFill>
              </a:rPr>
              <a:t>University of West Bohemia</a:t>
            </a:r>
            <a:r>
              <a:rPr lang="en-GB" dirty="0" smtClean="0"/>
              <a:t>.           Decision and formalization in June.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7866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5551488" y="5954713"/>
            <a:ext cx="1241425" cy="652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 i="0">
              <a:latin typeface="Arial" pitchFamily="34" charset="0"/>
            </a:endParaRPr>
          </a:p>
        </p:txBody>
      </p:sp>
      <p:sp>
        <p:nvSpPr>
          <p:cNvPr id="17411" name="Rectangle 13"/>
          <p:cNvSpPr>
            <a:spLocks noChangeArrowheads="1"/>
          </p:cNvSpPr>
          <p:nvPr/>
        </p:nvSpPr>
        <p:spPr bwMode="auto">
          <a:xfrm>
            <a:off x="6073775" y="5332413"/>
            <a:ext cx="327025" cy="588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 i="0">
              <a:latin typeface="Arial" pitchFamily="34" charset="0"/>
            </a:endParaRPr>
          </a:p>
        </p:txBody>
      </p:sp>
      <p:sp>
        <p:nvSpPr>
          <p:cNvPr id="17412" name="Rectangle 15"/>
          <p:cNvSpPr>
            <a:spLocks noChangeArrowheads="1"/>
          </p:cNvSpPr>
          <p:nvPr/>
        </p:nvSpPr>
        <p:spPr bwMode="auto">
          <a:xfrm>
            <a:off x="782638" y="5072063"/>
            <a:ext cx="392112" cy="195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 i="0">
              <a:latin typeface="Arial" pitchFamily="34" charset="0"/>
            </a:endParaRPr>
          </a:p>
        </p:txBody>
      </p:sp>
      <p:pic>
        <p:nvPicPr>
          <p:cNvPr id="17413" name="Picture 27" descr="Picture 1"/>
          <p:cNvPicPr>
            <a:picLocks noChangeAspect="1" noChangeArrowheads="1"/>
          </p:cNvPicPr>
          <p:nvPr/>
        </p:nvPicPr>
        <p:blipFill>
          <a:blip r:embed="rId4"/>
          <a:srcRect b="3780"/>
          <a:stretch>
            <a:fillRect/>
          </a:stretch>
        </p:blipFill>
        <p:spPr bwMode="auto">
          <a:xfrm>
            <a:off x="522288" y="4689475"/>
            <a:ext cx="818832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33"/>
          <p:cNvSpPr>
            <a:spLocks noChangeArrowheads="1"/>
          </p:cNvSpPr>
          <p:nvPr/>
        </p:nvSpPr>
        <p:spPr bwMode="auto">
          <a:xfrm>
            <a:off x="5226050" y="4691063"/>
            <a:ext cx="587375" cy="325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 i="0">
              <a:latin typeface="Arial" pitchFamily="34" charset="0"/>
            </a:endParaRPr>
          </a:p>
        </p:txBody>
      </p:sp>
      <p:sp>
        <p:nvSpPr>
          <p:cNvPr id="17415" name="Rectangle 34"/>
          <p:cNvSpPr>
            <a:spLocks noChangeArrowheads="1"/>
          </p:cNvSpPr>
          <p:nvPr/>
        </p:nvSpPr>
        <p:spPr bwMode="auto">
          <a:xfrm>
            <a:off x="7577138" y="4692650"/>
            <a:ext cx="587375" cy="325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 i="0">
              <a:latin typeface="Arial" pitchFamily="34" charset="0"/>
            </a:endParaRPr>
          </a:p>
        </p:txBody>
      </p:sp>
      <p:sp>
        <p:nvSpPr>
          <p:cNvPr id="17416" name="Rectangle 59"/>
          <p:cNvSpPr>
            <a:spLocks noChangeArrowheads="1"/>
          </p:cNvSpPr>
          <p:nvPr/>
        </p:nvSpPr>
        <p:spPr bwMode="auto">
          <a:xfrm>
            <a:off x="457200" y="5464175"/>
            <a:ext cx="325438" cy="325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 i="0">
              <a:latin typeface="Arial" pitchFamily="34" charset="0"/>
            </a:endParaRPr>
          </a:p>
        </p:txBody>
      </p:sp>
      <p:sp>
        <p:nvSpPr>
          <p:cNvPr id="17417" name="Oval 60"/>
          <p:cNvSpPr>
            <a:spLocks noChangeArrowheads="1"/>
          </p:cNvSpPr>
          <p:nvPr/>
        </p:nvSpPr>
        <p:spPr bwMode="auto">
          <a:xfrm>
            <a:off x="782638" y="5643563"/>
            <a:ext cx="82550" cy="82550"/>
          </a:xfrm>
          <a:prstGeom prst="ellipse">
            <a:avLst/>
          </a:prstGeom>
          <a:solidFill>
            <a:srgbClr val="B8004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 i="0">
              <a:latin typeface="Arial" pitchFamily="34" charset="0"/>
            </a:endParaRPr>
          </a:p>
        </p:txBody>
      </p:sp>
      <p:sp>
        <p:nvSpPr>
          <p:cNvPr id="17418" name="Text Box 61"/>
          <p:cNvSpPr txBox="1">
            <a:spLocks noChangeArrowheads="1"/>
          </p:cNvSpPr>
          <p:nvPr/>
        </p:nvSpPr>
        <p:spPr bwMode="auto">
          <a:xfrm>
            <a:off x="195263" y="5527675"/>
            <a:ext cx="523875" cy="357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v-FI" sz="1800" b="1" i="0">
                <a:solidFill>
                  <a:srgbClr val="FF0000"/>
                </a:solidFill>
                <a:latin typeface="Arial" pitchFamily="34" charset="0"/>
              </a:rPr>
              <a:t>IP5</a:t>
            </a:r>
            <a:endParaRPr lang="fi-FI" sz="1800" b="1" i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7419" name="Rectangle 64"/>
          <p:cNvSpPr>
            <a:spLocks noChangeArrowheads="1"/>
          </p:cNvSpPr>
          <p:nvPr/>
        </p:nvSpPr>
        <p:spPr bwMode="auto">
          <a:xfrm>
            <a:off x="5094288" y="4940300"/>
            <a:ext cx="261937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 i="0">
              <a:latin typeface="Arial" pitchFamily="34" charset="0"/>
            </a:endParaRPr>
          </a:p>
        </p:txBody>
      </p:sp>
      <p:sp>
        <p:nvSpPr>
          <p:cNvPr id="17420" name="Rectangle 65"/>
          <p:cNvSpPr>
            <a:spLocks noChangeArrowheads="1"/>
          </p:cNvSpPr>
          <p:nvPr/>
        </p:nvSpPr>
        <p:spPr bwMode="auto">
          <a:xfrm>
            <a:off x="7707313" y="4940300"/>
            <a:ext cx="261937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 i="0">
              <a:latin typeface="Arial" pitchFamily="34" charset="0"/>
            </a:endParaRPr>
          </a:p>
        </p:txBody>
      </p:sp>
      <p:sp>
        <p:nvSpPr>
          <p:cNvPr id="17421" name="Text Box 66"/>
          <p:cNvSpPr txBox="1">
            <a:spLocks noChangeArrowheads="1"/>
          </p:cNvSpPr>
          <p:nvPr/>
        </p:nvSpPr>
        <p:spPr bwMode="auto">
          <a:xfrm>
            <a:off x="5226050" y="5986463"/>
            <a:ext cx="125095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v-FI" sz="2100" i="0">
                <a:solidFill>
                  <a:srgbClr val="FF0000"/>
                </a:solidFill>
                <a:latin typeface="Arial" pitchFamily="34" charset="0"/>
              </a:rPr>
              <a:t>(RP147)</a:t>
            </a:r>
            <a:endParaRPr lang="fi-FI" sz="1500" i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7422" name="Text Box 67"/>
          <p:cNvSpPr txBox="1">
            <a:spLocks noChangeArrowheads="1"/>
          </p:cNvSpPr>
          <p:nvPr/>
        </p:nvSpPr>
        <p:spPr bwMode="auto">
          <a:xfrm>
            <a:off x="7969250" y="5986463"/>
            <a:ext cx="117475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v-FI" sz="2100" i="0">
                <a:solidFill>
                  <a:srgbClr val="FF0000"/>
                </a:solidFill>
                <a:latin typeface="Arial" pitchFamily="34" charset="0"/>
              </a:rPr>
              <a:t>RP220</a:t>
            </a:r>
            <a:endParaRPr lang="fi-FI" sz="2100" i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7423" name="Line 68"/>
          <p:cNvSpPr>
            <a:spLocks noChangeShapeType="1"/>
          </p:cNvSpPr>
          <p:nvPr/>
        </p:nvSpPr>
        <p:spPr bwMode="auto">
          <a:xfrm flipH="1" flipV="1">
            <a:off x="5159375" y="5594350"/>
            <a:ext cx="196850" cy="4587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it-IT"/>
          </a:p>
        </p:txBody>
      </p:sp>
      <p:sp>
        <p:nvSpPr>
          <p:cNvPr id="17424" name="Line 69"/>
          <p:cNvSpPr>
            <a:spLocks noChangeShapeType="1"/>
          </p:cNvSpPr>
          <p:nvPr/>
        </p:nvSpPr>
        <p:spPr bwMode="auto">
          <a:xfrm flipH="1" flipV="1">
            <a:off x="7967663" y="5594350"/>
            <a:ext cx="196850" cy="4587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it-IT"/>
          </a:p>
        </p:txBody>
      </p:sp>
      <p:sp>
        <p:nvSpPr>
          <p:cNvPr id="17425" name="Text Box 39"/>
          <p:cNvSpPr txBox="1">
            <a:spLocks noChangeArrowheads="1"/>
          </p:cNvSpPr>
          <p:nvPr/>
        </p:nvSpPr>
        <p:spPr bwMode="auto">
          <a:xfrm>
            <a:off x="1479550" y="4778375"/>
            <a:ext cx="7435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defTabSz="455613" eaLnBrk="0">
              <a:lnSpc>
                <a:spcPct val="90000"/>
              </a:lnSpc>
              <a:spcBef>
                <a:spcPct val="15000"/>
              </a:spcBef>
            </a:pPr>
            <a:r>
              <a:rPr lang="en-US" sz="1700" b="1" i="0">
                <a:solidFill>
                  <a:srgbClr val="FF0000"/>
                </a:solidFill>
                <a:latin typeface="Arial" pitchFamily="34" charset="0"/>
              </a:rPr>
              <a:t>Roman Pots:</a:t>
            </a:r>
            <a:r>
              <a:rPr lang="en-US" sz="1700" i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1700" i="0">
                <a:latin typeface="Arial" pitchFamily="34" charset="0"/>
              </a:rPr>
              <a:t>measure elastic &amp; diffractive protons close to outgoing beam</a:t>
            </a:r>
          </a:p>
        </p:txBody>
      </p:sp>
      <p:grpSp>
        <p:nvGrpSpPr>
          <p:cNvPr id="17426" name="Group 49"/>
          <p:cNvGrpSpPr>
            <a:grpSpLocks/>
          </p:cNvGrpSpPr>
          <p:nvPr/>
        </p:nvGrpSpPr>
        <p:grpSpPr bwMode="auto">
          <a:xfrm>
            <a:off x="0" y="849313"/>
            <a:ext cx="8643938" cy="3417887"/>
            <a:chOff x="0" y="405"/>
            <a:chExt cx="5445" cy="2153"/>
          </a:xfrm>
        </p:grpSpPr>
        <p:sp>
          <p:nvSpPr>
            <p:cNvPr id="17429" name="Rectangle 10"/>
            <p:cNvSpPr>
              <a:spLocks noChangeArrowheads="1"/>
            </p:cNvSpPr>
            <p:nvPr/>
          </p:nvSpPr>
          <p:spPr bwMode="auto">
            <a:xfrm>
              <a:off x="2880" y="940"/>
              <a:ext cx="1152" cy="49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graphicFrame>
          <p:nvGraphicFramePr>
            <p:cNvPr id="17430" name="Object 25"/>
            <p:cNvGraphicFramePr>
              <a:graphicFrameLocks noChangeAspect="1"/>
            </p:cNvGraphicFramePr>
            <p:nvPr/>
          </p:nvGraphicFramePr>
          <p:xfrm>
            <a:off x="357" y="405"/>
            <a:ext cx="4971" cy="21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72" name="Photo Editor Photo" r:id="rId5" imgW="11209524" imgH="4734586" progId="">
                    <p:embed/>
                  </p:oleObj>
                </mc:Choice>
                <mc:Fallback>
                  <p:oleObj name="Photo Editor Photo" r:id="rId5" imgW="11209524" imgH="4734586" progId="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1544"/>
                        <a:stretch>
                          <a:fillRect/>
                        </a:stretch>
                      </p:blipFill>
                      <p:spPr bwMode="auto">
                        <a:xfrm>
                          <a:off x="357" y="405"/>
                          <a:ext cx="4971" cy="21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31" name="Rectangle 30"/>
            <p:cNvSpPr>
              <a:spLocks noChangeArrowheads="1"/>
            </p:cNvSpPr>
            <p:nvPr/>
          </p:nvSpPr>
          <p:spPr bwMode="auto">
            <a:xfrm>
              <a:off x="2304" y="2215"/>
              <a:ext cx="206" cy="20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32" name="Rectangle 31"/>
            <p:cNvSpPr>
              <a:spLocks noChangeArrowheads="1"/>
            </p:cNvSpPr>
            <p:nvPr/>
          </p:nvSpPr>
          <p:spPr bwMode="auto">
            <a:xfrm>
              <a:off x="3169" y="2339"/>
              <a:ext cx="206" cy="20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33" name="Rectangle 32"/>
            <p:cNvSpPr>
              <a:spLocks noChangeArrowheads="1"/>
            </p:cNvSpPr>
            <p:nvPr/>
          </p:nvSpPr>
          <p:spPr bwMode="auto">
            <a:xfrm>
              <a:off x="3539" y="2339"/>
              <a:ext cx="618" cy="20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34" name="Text Box 35"/>
            <p:cNvSpPr txBox="1">
              <a:spLocks noChangeArrowheads="1"/>
            </p:cNvSpPr>
            <p:nvPr/>
          </p:nvSpPr>
          <p:spPr bwMode="auto">
            <a:xfrm>
              <a:off x="2758" y="619"/>
              <a:ext cx="2687" cy="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>
              <a:spAutoFit/>
            </a:bodyPr>
            <a:lstStyle/>
            <a:p>
              <a:pPr defTabSz="455613" eaLnBrk="0">
                <a:lnSpc>
                  <a:spcPct val="90000"/>
                </a:lnSpc>
                <a:spcBef>
                  <a:spcPct val="15000"/>
                </a:spcBef>
              </a:pPr>
              <a:r>
                <a:rPr lang="en-US" sz="1700" b="1" i="0">
                  <a:solidFill>
                    <a:srgbClr val="FF0000"/>
                  </a:solidFill>
                  <a:latin typeface="Arial" pitchFamily="34" charset="0"/>
                </a:rPr>
                <a:t>Inelastic telescopes:</a:t>
              </a:r>
              <a:r>
                <a:rPr lang="en-US" sz="1700" i="0">
                  <a:solidFill>
                    <a:srgbClr val="FF0000"/>
                  </a:solidFill>
                  <a:latin typeface="Arial" pitchFamily="34" charset="0"/>
                </a:rPr>
                <a:t> </a:t>
              </a:r>
              <a:r>
                <a:rPr lang="en-US" sz="1700" i="0">
                  <a:latin typeface="Arial" pitchFamily="34" charset="0"/>
                </a:rPr>
                <a:t>charged particle </a:t>
              </a:r>
            </a:p>
            <a:p>
              <a:pPr defTabSz="455613" eaLnBrk="0">
                <a:lnSpc>
                  <a:spcPct val="90000"/>
                </a:lnSpc>
                <a:spcBef>
                  <a:spcPct val="15000"/>
                </a:spcBef>
              </a:pPr>
              <a:r>
                <a:rPr lang="en-US" sz="1700" i="0">
                  <a:latin typeface="Arial" pitchFamily="34" charset="0"/>
                </a:rPr>
                <a:t>&amp; vertex reconstruction in inelastic events</a:t>
              </a:r>
            </a:p>
          </p:txBody>
        </p:sp>
        <p:sp>
          <p:nvSpPr>
            <p:cNvPr id="17435" name="Oval 36"/>
            <p:cNvSpPr>
              <a:spLocks noChangeArrowheads="1"/>
            </p:cNvSpPr>
            <p:nvPr/>
          </p:nvSpPr>
          <p:spPr bwMode="auto">
            <a:xfrm>
              <a:off x="390" y="2092"/>
              <a:ext cx="52" cy="52"/>
            </a:xfrm>
            <a:prstGeom prst="ellipse">
              <a:avLst/>
            </a:prstGeom>
            <a:solidFill>
              <a:srgbClr val="B80047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36" name="Text Box 37"/>
            <p:cNvSpPr txBox="1">
              <a:spLocks noChangeArrowheads="1"/>
            </p:cNvSpPr>
            <p:nvPr/>
          </p:nvSpPr>
          <p:spPr bwMode="auto">
            <a:xfrm>
              <a:off x="0" y="1969"/>
              <a:ext cx="330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sv-FI" sz="1800" b="1" i="0">
                  <a:solidFill>
                    <a:srgbClr val="FF0000"/>
                  </a:solidFill>
                  <a:latin typeface="Arial" pitchFamily="34" charset="0"/>
                </a:rPr>
                <a:t>IP5</a:t>
              </a:r>
              <a:endParaRPr lang="fi-FI" sz="1800" b="1" i="0">
                <a:solidFill>
                  <a:srgbClr val="FF0000"/>
                </a:solidFill>
                <a:latin typeface="Arial" pitchFamily="34" charset="0"/>
              </a:endParaRPr>
            </a:p>
          </p:txBody>
        </p:sp>
        <p:sp>
          <p:nvSpPr>
            <p:cNvPr id="17437" name="Text Box 41"/>
            <p:cNvSpPr txBox="1">
              <a:spLocks noChangeArrowheads="1"/>
            </p:cNvSpPr>
            <p:nvPr/>
          </p:nvSpPr>
          <p:spPr bwMode="auto">
            <a:xfrm>
              <a:off x="3093" y="1080"/>
              <a:ext cx="1275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eaLnBrk="0" hangingPunct="0">
                <a:lnSpc>
                  <a:spcPct val="95000"/>
                </a:lnSpc>
                <a:spcBef>
                  <a:spcPct val="30000"/>
                </a:spcBef>
              </a:pPr>
              <a:r>
                <a:rPr lang="sv-FI" sz="1800" b="1" i="0">
                  <a:solidFill>
                    <a:srgbClr val="0000FF"/>
                  </a:solidFill>
                  <a:latin typeface="Arial" pitchFamily="34" charset="0"/>
                </a:rPr>
                <a:t>T1: 3.1 &lt; </a:t>
              </a:r>
              <a:r>
                <a:rPr lang="sv-FI" sz="1800" b="1" i="0">
                  <a:solidFill>
                    <a:srgbClr val="0000FF"/>
                  </a:solidFill>
                  <a:latin typeface="Arial" pitchFamily="34" charset="0"/>
                  <a:sym typeface="Symbol" pitchFamily="18" charset="2"/>
                </a:rPr>
                <a:t> &lt; 4.7   </a:t>
              </a:r>
            </a:p>
            <a:p>
              <a:pPr eaLnBrk="0" hangingPunct="0">
                <a:lnSpc>
                  <a:spcPct val="95000"/>
                </a:lnSpc>
                <a:spcBef>
                  <a:spcPct val="30000"/>
                </a:spcBef>
              </a:pPr>
              <a:r>
                <a:rPr lang="sv-FI" sz="1800" b="1" i="0">
                  <a:solidFill>
                    <a:srgbClr val="0000FF"/>
                  </a:solidFill>
                  <a:latin typeface="Arial" pitchFamily="34" charset="0"/>
                </a:rPr>
                <a:t>T2: 5.3 &lt; </a:t>
              </a:r>
              <a:r>
                <a:rPr lang="sv-FI" sz="1800" b="1" i="0">
                  <a:solidFill>
                    <a:srgbClr val="0000FF"/>
                  </a:solidFill>
                  <a:latin typeface="Arial" pitchFamily="34" charset="0"/>
                  <a:sym typeface="Symbol" pitchFamily="18" charset="2"/>
                </a:rPr>
                <a:t> &lt; 6.5</a:t>
              </a:r>
            </a:p>
          </p:txBody>
        </p:sp>
        <p:sp>
          <p:nvSpPr>
            <p:cNvPr id="17438" name="Rectangle 43"/>
            <p:cNvSpPr>
              <a:spLocks noChangeArrowheads="1"/>
            </p:cNvSpPr>
            <p:nvPr/>
          </p:nvSpPr>
          <p:spPr bwMode="auto">
            <a:xfrm>
              <a:off x="2037" y="1931"/>
              <a:ext cx="657" cy="133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39" name="AutoShape 44"/>
            <p:cNvSpPr>
              <a:spLocks noChangeArrowheads="1"/>
            </p:cNvSpPr>
            <p:nvPr/>
          </p:nvSpPr>
          <p:spPr bwMode="auto">
            <a:xfrm rot="-5400000">
              <a:off x="2335" y="1574"/>
              <a:ext cx="62" cy="657"/>
            </a:xfrm>
            <a:prstGeom prst="rtTriangle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vert="eaVert"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40" name="Rectangle 45"/>
            <p:cNvSpPr>
              <a:spLocks noChangeArrowheads="1"/>
            </p:cNvSpPr>
            <p:nvPr/>
          </p:nvSpPr>
          <p:spPr bwMode="auto">
            <a:xfrm>
              <a:off x="3374" y="2064"/>
              <a:ext cx="103" cy="7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41" name="Line 46"/>
            <p:cNvSpPr>
              <a:spLocks noChangeShapeType="1"/>
            </p:cNvSpPr>
            <p:nvPr/>
          </p:nvSpPr>
          <p:spPr bwMode="auto">
            <a:xfrm>
              <a:off x="412" y="2092"/>
              <a:ext cx="0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82945" tIns="41473" rIns="82945" bIns="41473"/>
            <a:lstStyle/>
            <a:p>
              <a:endParaRPr lang="it-IT"/>
            </a:p>
          </p:txBody>
        </p:sp>
        <p:sp>
          <p:nvSpPr>
            <p:cNvPr id="17442" name="Line 47"/>
            <p:cNvSpPr>
              <a:spLocks noChangeShapeType="1"/>
            </p:cNvSpPr>
            <p:nvPr/>
          </p:nvSpPr>
          <p:spPr bwMode="auto">
            <a:xfrm>
              <a:off x="412" y="2256"/>
              <a:ext cx="19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it-IT"/>
            </a:p>
          </p:txBody>
        </p:sp>
        <p:sp>
          <p:nvSpPr>
            <p:cNvPr id="17443" name="Text Box 48"/>
            <p:cNvSpPr txBox="1">
              <a:spLocks noChangeArrowheads="1"/>
            </p:cNvSpPr>
            <p:nvPr/>
          </p:nvSpPr>
          <p:spPr bwMode="auto">
            <a:xfrm>
              <a:off x="1522" y="2092"/>
              <a:ext cx="617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i="0">
                  <a:latin typeface="Arial" pitchFamily="34" charset="0"/>
                </a:rPr>
                <a:t>~ 10 m</a:t>
              </a:r>
            </a:p>
          </p:txBody>
        </p:sp>
        <p:sp>
          <p:nvSpPr>
            <p:cNvPr id="17444" name="Line 49"/>
            <p:cNvSpPr>
              <a:spLocks noChangeShapeType="1"/>
            </p:cNvSpPr>
            <p:nvPr/>
          </p:nvSpPr>
          <p:spPr bwMode="auto">
            <a:xfrm>
              <a:off x="412" y="2421"/>
              <a:ext cx="29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82945" tIns="41473" rIns="82945" bIns="41473"/>
            <a:lstStyle/>
            <a:p>
              <a:endParaRPr lang="it-IT"/>
            </a:p>
          </p:txBody>
        </p:sp>
        <p:sp>
          <p:nvSpPr>
            <p:cNvPr id="17445" name="Text Box 50"/>
            <p:cNvSpPr txBox="1">
              <a:spLocks noChangeArrowheads="1"/>
            </p:cNvSpPr>
            <p:nvPr/>
          </p:nvSpPr>
          <p:spPr bwMode="auto">
            <a:xfrm>
              <a:off x="1522" y="2256"/>
              <a:ext cx="617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i="0">
                  <a:latin typeface="Arial" pitchFamily="34" charset="0"/>
                </a:rPr>
                <a:t>~ 14 m</a:t>
              </a:r>
            </a:p>
          </p:txBody>
        </p:sp>
        <p:sp>
          <p:nvSpPr>
            <p:cNvPr id="17446" name="Text Box 54"/>
            <p:cNvSpPr txBox="1">
              <a:spLocks noChangeArrowheads="1"/>
            </p:cNvSpPr>
            <p:nvPr/>
          </p:nvSpPr>
          <p:spPr bwMode="auto">
            <a:xfrm>
              <a:off x="2421" y="2160"/>
              <a:ext cx="336" cy="2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sv-FI" sz="2100" b="1" i="0">
                  <a:solidFill>
                    <a:srgbClr val="0000FF"/>
                  </a:solidFill>
                  <a:latin typeface="Arial" pitchFamily="34" charset="0"/>
                </a:rPr>
                <a:t>T1</a:t>
              </a:r>
              <a:endParaRPr lang="fi-FI" sz="2100" b="1" i="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7447" name="Rectangle 56"/>
            <p:cNvSpPr>
              <a:spLocks noChangeArrowheads="1"/>
            </p:cNvSpPr>
            <p:nvPr/>
          </p:nvSpPr>
          <p:spPr bwMode="auto">
            <a:xfrm>
              <a:off x="3127" y="2174"/>
              <a:ext cx="370" cy="20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48" name="Rectangle 57"/>
            <p:cNvSpPr>
              <a:spLocks noChangeArrowheads="1"/>
            </p:cNvSpPr>
            <p:nvPr/>
          </p:nvSpPr>
          <p:spPr bwMode="auto">
            <a:xfrm>
              <a:off x="3498" y="2174"/>
              <a:ext cx="370" cy="20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pPr eaLnBrk="0" hangingPunct="0">
                <a:spcBef>
                  <a:spcPct val="0"/>
                </a:spcBef>
              </a:pP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49" name="Text Box 62"/>
            <p:cNvSpPr txBox="1">
              <a:spLocks noChangeArrowheads="1"/>
            </p:cNvSpPr>
            <p:nvPr/>
          </p:nvSpPr>
          <p:spPr bwMode="auto">
            <a:xfrm>
              <a:off x="3416" y="2179"/>
              <a:ext cx="1069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40000"/>
                </a:spcBef>
              </a:pPr>
              <a:r>
                <a:rPr lang="sv-FI" sz="1400" i="0">
                  <a:latin typeface="Arial" pitchFamily="34" charset="0"/>
                </a:rPr>
                <a:t>    CASTOR (CMS)</a:t>
              </a:r>
              <a:endParaRPr lang="fi-FI" sz="1400" i="0">
                <a:latin typeface="Arial" pitchFamily="34" charset="0"/>
              </a:endParaRPr>
            </a:p>
          </p:txBody>
        </p:sp>
        <p:sp>
          <p:nvSpPr>
            <p:cNvPr id="17450" name="Text Box 63"/>
            <p:cNvSpPr txBox="1">
              <a:spLocks noChangeArrowheads="1"/>
            </p:cNvSpPr>
            <p:nvPr/>
          </p:nvSpPr>
          <p:spPr bwMode="auto">
            <a:xfrm>
              <a:off x="2784" y="1818"/>
              <a:ext cx="494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40000"/>
                </a:spcBef>
              </a:pPr>
              <a:r>
                <a:rPr lang="sv-FI" sz="1400" i="0">
                  <a:solidFill>
                    <a:schemeClr val="bg1"/>
                  </a:solidFill>
                  <a:latin typeface="Arial" pitchFamily="34" charset="0"/>
                </a:rPr>
                <a:t>   HF (CMS)</a:t>
              </a:r>
              <a:endParaRPr lang="fi-FI" sz="1400" i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7451" name="Text Box 58"/>
            <p:cNvSpPr txBox="1">
              <a:spLocks noChangeArrowheads="1"/>
            </p:cNvSpPr>
            <p:nvPr/>
          </p:nvSpPr>
          <p:spPr bwMode="auto">
            <a:xfrm>
              <a:off x="3361" y="2304"/>
              <a:ext cx="356" cy="2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82945" tIns="41473" rIns="82945" bIns="41473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sv-FI" sz="2100" b="1" i="0">
                  <a:solidFill>
                    <a:srgbClr val="0000FF"/>
                  </a:solidFill>
                  <a:latin typeface="Arial" pitchFamily="34" charset="0"/>
                </a:rPr>
                <a:t>T2</a:t>
              </a:r>
              <a:endParaRPr lang="fi-FI" sz="2100" b="1" i="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17452" name="Line 46"/>
            <p:cNvSpPr>
              <a:spLocks noChangeShapeType="1"/>
            </p:cNvSpPr>
            <p:nvPr/>
          </p:nvSpPr>
          <p:spPr bwMode="auto">
            <a:xfrm flipH="1" flipV="1">
              <a:off x="3429" y="2160"/>
              <a:ext cx="48" cy="14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7427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>
                <a:ea typeface="ＭＳ Ｐゴシック" pitchFamily="34" charset="-128"/>
              </a:rPr>
              <a:t>Experimental Setup @ IP5</a:t>
            </a:r>
            <a:endParaRPr lang="en-US" smtClean="0">
              <a:ea typeface="ＭＳ Ｐゴシック" pitchFamily="34" charset="-128"/>
              <a:sym typeface="Symbol" pitchFamily="18" charset="2"/>
            </a:endParaRPr>
          </a:p>
        </p:txBody>
      </p:sp>
      <p:sp>
        <p:nvSpPr>
          <p:cNvPr id="17428" name="Line 46"/>
          <p:cNvSpPr>
            <a:spLocks noChangeShapeType="1"/>
          </p:cNvSpPr>
          <p:nvPr/>
        </p:nvSpPr>
        <p:spPr bwMode="auto">
          <a:xfrm flipH="1" flipV="1">
            <a:off x="4038600" y="3429000"/>
            <a:ext cx="76200" cy="228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TOTEM Publications after RRB Oct’12  </a:t>
            </a:r>
          </a:p>
        </p:txBody>
      </p:sp>
      <p:sp>
        <p:nvSpPr>
          <p:cNvPr id="18435" name="Rectangle 13"/>
          <p:cNvSpPr>
            <a:spLocks noChangeArrowheads="1"/>
          </p:cNvSpPr>
          <p:nvPr/>
        </p:nvSpPr>
        <p:spPr bwMode="auto">
          <a:xfrm>
            <a:off x="0" y="1647783"/>
            <a:ext cx="9144000" cy="421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800" i="0" spc="-30" dirty="0" smtClean="0">
                <a:solidFill>
                  <a:srgbClr val="C00000"/>
                </a:solidFill>
              </a:rPr>
              <a:t>    </a:t>
            </a:r>
            <a:r>
              <a:rPr lang="en-US" sz="1800" b="1" i="0" spc="-30" dirty="0">
                <a:solidFill>
                  <a:srgbClr val="C00000"/>
                </a:solidFill>
              </a:rPr>
              <a:t>Measurement of proton-proton elastic scattering and total cross-section </a:t>
            </a:r>
            <a:r>
              <a:rPr lang="en-US" sz="1800" b="1" i="0" spc="-30" dirty="0" smtClean="0">
                <a:solidFill>
                  <a:srgbClr val="C00000"/>
                </a:solidFill>
              </a:rPr>
              <a:t>at </a:t>
            </a:r>
            <a:r>
              <a:rPr lang="en-US" sz="1800" b="1" i="0" spc="-30" dirty="0">
                <a:solidFill>
                  <a:srgbClr val="C00000"/>
                </a:solidFill>
                <a:sym typeface="Symbol" pitchFamily="18" charset="2"/>
              </a:rPr>
              <a:t></a:t>
            </a:r>
            <a:r>
              <a:rPr lang="en-US" sz="1800" b="1" i="0" spc="-30" dirty="0">
                <a:solidFill>
                  <a:srgbClr val="C00000"/>
                </a:solidFill>
              </a:rPr>
              <a:t>s = 7 </a:t>
            </a:r>
            <a:r>
              <a:rPr lang="en-US" sz="1800" b="1" i="0" spc="-30" dirty="0" err="1">
                <a:solidFill>
                  <a:srgbClr val="C00000"/>
                </a:solidFill>
              </a:rPr>
              <a:t>TeV</a:t>
            </a:r>
            <a:r>
              <a:rPr lang="en-US" sz="1800" b="1" i="0" spc="-30" dirty="0">
                <a:solidFill>
                  <a:srgbClr val="C00000"/>
                </a:solidFill>
              </a:rPr>
              <a:t/>
            </a:r>
            <a:br>
              <a:rPr lang="en-US" sz="1800" b="1" i="0" spc="-30" dirty="0">
                <a:solidFill>
                  <a:srgbClr val="C00000"/>
                </a:solidFill>
              </a:rPr>
            </a:br>
            <a:r>
              <a:rPr lang="en-US" sz="1800" i="0" spc="-30" dirty="0" smtClean="0">
                <a:solidFill>
                  <a:srgbClr val="C00000"/>
                </a:solidFill>
              </a:rPr>
              <a:t>     [</a:t>
            </a:r>
            <a:r>
              <a:rPr lang="en-GB" sz="1800" i="0" spc="-30" dirty="0">
                <a:solidFill>
                  <a:srgbClr val="C00000"/>
                </a:solidFill>
              </a:rPr>
              <a:t>EPL, </a:t>
            </a:r>
            <a:r>
              <a:rPr lang="en-GB" sz="1800" b="1" i="0" spc="-30" dirty="0">
                <a:solidFill>
                  <a:srgbClr val="C00000"/>
                </a:solidFill>
              </a:rPr>
              <a:t>101 </a:t>
            </a:r>
            <a:r>
              <a:rPr lang="en-GB" sz="1800" i="0" spc="-30" dirty="0">
                <a:solidFill>
                  <a:srgbClr val="C00000"/>
                </a:solidFill>
              </a:rPr>
              <a:t>(2013) 21002</a:t>
            </a:r>
            <a:r>
              <a:rPr lang="en-US" sz="1800" i="0" spc="-30" dirty="0" smtClean="0">
                <a:solidFill>
                  <a:srgbClr val="C00000"/>
                </a:solidFill>
              </a:rPr>
              <a:t>] </a:t>
            </a:r>
            <a:r>
              <a:rPr lang="en-US" sz="1800" i="0" spc="-30" dirty="0">
                <a:solidFill>
                  <a:srgbClr val="C00000"/>
                </a:solidFill>
                <a:sym typeface="Wingdings" pitchFamily="2" charset="2"/>
              </a:rPr>
              <a:t/>
            </a:r>
            <a:br>
              <a:rPr lang="en-US" sz="1800" i="0" spc="-30" dirty="0">
                <a:solidFill>
                  <a:srgbClr val="C00000"/>
                </a:solidFill>
                <a:sym typeface="Wingdings" pitchFamily="2" charset="2"/>
              </a:rPr>
            </a:br>
            <a:endParaRPr lang="en-US" sz="1800" i="0" spc="-30" dirty="0">
              <a:solidFill>
                <a:srgbClr val="C000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i="0" spc="-30" dirty="0">
                <a:solidFill>
                  <a:srgbClr val="C00000"/>
                </a:solidFill>
              </a:rPr>
              <a:t>    </a:t>
            </a:r>
            <a:r>
              <a:rPr lang="en-US" sz="1800" b="1" i="0" spc="-30" dirty="0">
                <a:solidFill>
                  <a:srgbClr val="C00000"/>
                </a:solidFill>
              </a:rPr>
              <a:t>Measurement of proton-proton inelastic scattering cross-section </a:t>
            </a:r>
            <a:r>
              <a:rPr lang="en-US" sz="1800" b="1" i="0" spc="-30" dirty="0" smtClean="0">
                <a:solidFill>
                  <a:srgbClr val="C00000"/>
                </a:solidFill>
              </a:rPr>
              <a:t>at </a:t>
            </a:r>
            <a:r>
              <a:rPr lang="en-US" sz="1800" b="1" i="0" spc="-30" dirty="0">
                <a:solidFill>
                  <a:srgbClr val="C00000"/>
                </a:solidFill>
                <a:sym typeface="Symbol" pitchFamily="18" charset="2"/>
              </a:rPr>
              <a:t></a:t>
            </a:r>
            <a:r>
              <a:rPr lang="en-US" sz="1800" b="1" i="0" spc="-30" dirty="0">
                <a:solidFill>
                  <a:srgbClr val="C00000"/>
                </a:solidFill>
              </a:rPr>
              <a:t>s = 7 </a:t>
            </a:r>
            <a:r>
              <a:rPr lang="en-US" sz="1800" b="1" i="0" spc="-30" dirty="0" err="1">
                <a:solidFill>
                  <a:srgbClr val="C00000"/>
                </a:solidFill>
              </a:rPr>
              <a:t>TeV</a:t>
            </a:r>
            <a:r>
              <a:rPr lang="en-US" sz="1800" b="1" i="0" spc="-30" dirty="0">
                <a:solidFill>
                  <a:srgbClr val="C00000"/>
                </a:solidFill>
              </a:rPr>
              <a:t/>
            </a:r>
            <a:br>
              <a:rPr lang="en-US" sz="1800" b="1" i="0" spc="-30" dirty="0">
                <a:solidFill>
                  <a:srgbClr val="C00000"/>
                </a:solidFill>
              </a:rPr>
            </a:br>
            <a:r>
              <a:rPr lang="en-US" sz="1800" i="0" spc="-30" dirty="0" smtClean="0">
                <a:solidFill>
                  <a:srgbClr val="C00000"/>
                </a:solidFill>
              </a:rPr>
              <a:t>     [</a:t>
            </a:r>
            <a:r>
              <a:rPr lang="en-GB" sz="1800" i="0" spc="-30" dirty="0">
                <a:solidFill>
                  <a:srgbClr val="C00000"/>
                </a:solidFill>
              </a:rPr>
              <a:t>EPL, </a:t>
            </a:r>
            <a:r>
              <a:rPr lang="en-GB" sz="1800" b="1" i="0" spc="-30" dirty="0">
                <a:solidFill>
                  <a:srgbClr val="C00000"/>
                </a:solidFill>
              </a:rPr>
              <a:t>101 </a:t>
            </a:r>
            <a:r>
              <a:rPr lang="en-GB" sz="1800" i="0" spc="-30" dirty="0">
                <a:solidFill>
                  <a:srgbClr val="C00000"/>
                </a:solidFill>
              </a:rPr>
              <a:t>(2013) 21003</a:t>
            </a:r>
            <a:r>
              <a:rPr lang="en-US" sz="1800" i="0" spc="-30" dirty="0" smtClean="0">
                <a:solidFill>
                  <a:srgbClr val="C00000"/>
                </a:solidFill>
              </a:rPr>
              <a:t>]</a:t>
            </a:r>
            <a:endParaRPr lang="en-US" sz="1800" i="0" spc="-30" dirty="0">
              <a:solidFill>
                <a:srgbClr val="C000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1800" i="0" spc="-30" dirty="0">
              <a:solidFill>
                <a:srgbClr val="C000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i="0" spc="-30" dirty="0">
                <a:solidFill>
                  <a:srgbClr val="C00000"/>
                </a:solidFill>
              </a:rPr>
              <a:t>    </a:t>
            </a:r>
            <a:r>
              <a:rPr lang="en-US" sz="1800" b="1" i="0" spc="-30" dirty="0">
                <a:solidFill>
                  <a:srgbClr val="C00000"/>
                </a:solidFill>
              </a:rPr>
              <a:t>Luminosity independent measurements of total, </a:t>
            </a:r>
            <a:r>
              <a:rPr lang="en-US" sz="1800" b="1" i="0" spc="-30" dirty="0" smtClean="0">
                <a:solidFill>
                  <a:srgbClr val="C00000"/>
                </a:solidFill>
              </a:rPr>
              <a:t>elastic, inelastic </a:t>
            </a:r>
            <a:r>
              <a:rPr lang="en-US" sz="1800" b="1" i="0" spc="-30" dirty="0">
                <a:solidFill>
                  <a:srgbClr val="C00000"/>
                </a:solidFill>
              </a:rPr>
              <a:t>cross-sections </a:t>
            </a:r>
            <a:r>
              <a:rPr lang="en-US" sz="1800" b="1" i="0" spc="-30" dirty="0" smtClean="0">
                <a:solidFill>
                  <a:srgbClr val="C00000"/>
                </a:solidFill>
              </a:rPr>
              <a:t>at </a:t>
            </a:r>
            <a:r>
              <a:rPr lang="en-US" sz="1800" b="1" i="0" spc="-30" dirty="0">
                <a:solidFill>
                  <a:srgbClr val="C00000"/>
                </a:solidFill>
                <a:sym typeface="Symbol" pitchFamily="18" charset="2"/>
              </a:rPr>
              <a:t></a:t>
            </a:r>
            <a:r>
              <a:rPr lang="en-US" sz="1800" b="1" i="0" spc="-30" dirty="0">
                <a:solidFill>
                  <a:srgbClr val="C00000"/>
                </a:solidFill>
              </a:rPr>
              <a:t>s = </a:t>
            </a:r>
            <a:r>
              <a:rPr lang="en-US" sz="1800" b="1" i="0" spc="-30" dirty="0" smtClean="0">
                <a:solidFill>
                  <a:srgbClr val="C00000"/>
                </a:solidFill>
              </a:rPr>
              <a:t>7  </a:t>
            </a:r>
            <a:r>
              <a:rPr lang="en-US" sz="1800" b="1" i="0" spc="-30" dirty="0" err="1" smtClean="0">
                <a:solidFill>
                  <a:srgbClr val="C00000"/>
                </a:solidFill>
              </a:rPr>
              <a:t>TeV</a:t>
            </a:r>
            <a:r>
              <a:rPr lang="en-US" sz="1800" i="0" spc="-30" dirty="0" smtClean="0">
                <a:solidFill>
                  <a:srgbClr val="C00000"/>
                </a:solidFill>
              </a:rPr>
              <a:t/>
            </a:r>
            <a:br>
              <a:rPr lang="en-US" sz="1800" i="0" spc="-30" dirty="0" smtClean="0">
                <a:solidFill>
                  <a:srgbClr val="C00000"/>
                </a:solidFill>
              </a:rPr>
            </a:br>
            <a:r>
              <a:rPr lang="en-US" sz="1800" i="0" spc="-30" dirty="0" smtClean="0">
                <a:solidFill>
                  <a:srgbClr val="C00000"/>
                </a:solidFill>
              </a:rPr>
              <a:t>     [</a:t>
            </a:r>
            <a:r>
              <a:rPr lang="en-GB" sz="1800" i="0" spc="-30" dirty="0" smtClean="0">
                <a:solidFill>
                  <a:srgbClr val="C00000"/>
                </a:solidFill>
              </a:rPr>
              <a:t>EPL, </a:t>
            </a:r>
            <a:r>
              <a:rPr lang="en-GB" sz="1800" b="1" i="0" spc="-30" dirty="0" smtClean="0">
                <a:solidFill>
                  <a:srgbClr val="C00000"/>
                </a:solidFill>
              </a:rPr>
              <a:t>101 </a:t>
            </a:r>
            <a:r>
              <a:rPr lang="en-GB" sz="1800" i="0" spc="-30" dirty="0" smtClean="0">
                <a:solidFill>
                  <a:srgbClr val="C00000"/>
                </a:solidFill>
              </a:rPr>
              <a:t>(2013) 21004</a:t>
            </a:r>
            <a:r>
              <a:rPr lang="en-US" sz="1800" i="0" spc="-30" dirty="0" smtClean="0">
                <a:solidFill>
                  <a:srgbClr val="C00000"/>
                </a:solidFill>
              </a:rPr>
              <a:t>]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800" i="0" spc="-30" dirty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800" b="1" i="0" spc="-30" dirty="0">
                <a:solidFill>
                  <a:srgbClr val="C00000"/>
                </a:solidFill>
              </a:rPr>
              <a:t>L</a:t>
            </a:r>
            <a:r>
              <a:rPr lang="en-GB" sz="1800" b="1" i="0" spc="-30" dirty="0" smtClean="0">
                <a:solidFill>
                  <a:srgbClr val="C00000"/>
                </a:solidFill>
              </a:rPr>
              <a:t>uminosity-independent </a:t>
            </a:r>
            <a:r>
              <a:rPr lang="en-GB" sz="1800" b="1" i="0" spc="-30" dirty="0">
                <a:solidFill>
                  <a:srgbClr val="C00000"/>
                </a:solidFill>
              </a:rPr>
              <a:t>measurement of the proton-proton </a:t>
            </a:r>
            <a:r>
              <a:rPr lang="en-GB" sz="1800" b="1" i="0" spc="-30" dirty="0" smtClean="0">
                <a:solidFill>
                  <a:srgbClr val="C00000"/>
                </a:solidFill>
              </a:rPr>
              <a:t>total cross-section </a:t>
            </a:r>
            <a:r>
              <a:rPr lang="en-GB" sz="1800" b="1" i="0" spc="-30" dirty="0">
                <a:solidFill>
                  <a:srgbClr val="C00000"/>
                </a:solidFill>
              </a:rPr>
              <a:t>at </a:t>
            </a:r>
            <a:r>
              <a:rPr lang="en-US" sz="1800" b="1" i="0" spc="-30" dirty="0">
                <a:solidFill>
                  <a:srgbClr val="C00000"/>
                </a:solidFill>
                <a:sym typeface="Symbol" pitchFamily="18" charset="2"/>
              </a:rPr>
              <a:t></a:t>
            </a:r>
            <a:r>
              <a:rPr lang="en-US" sz="1800" b="1" i="0" spc="-30" dirty="0">
                <a:solidFill>
                  <a:srgbClr val="C00000"/>
                </a:solidFill>
              </a:rPr>
              <a:t>s</a:t>
            </a:r>
            <a:r>
              <a:rPr lang="en-GB" sz="1800" b="1" i="0" spc="-30" dirty="0" smtClean="0">
                <a:solidFill>
                  <a:srgbClr val="C00000"/>
                </a:solidFill>
              </a:rPr>
              <a:t> </a:t>
            </a:r>
            <a:r>
              <a:rPr lang="en-GB" sz="1800" b="1" i="0" spc="-30" dirty="0">
                <a:solidFill>
                  <a:srgbClr val="C00000"/>
                </a:solidFill>
              </a:rPr>
              <a:t>= 8 </a:t>
            </a:r>
            <a:r>
              <a:rPr lang="en-GB" sz="1800" b="1" i="0" spc="-30" dirty="0" err="1">
                <a:solidFill>
                  <a:srgbClr val="C00000"/>
                </a:solidFill>
              </a:rPr>
              <a:t>TeV</a:t>
            </a:r>
            <a:endParaRPr lang="en-GB" sz="1800" b="1" i="0" spc="-30" dirty="0">
              <a:solidFill>
                <a:srgbClr val="C00000"/>
              </a:solidFill>
            </a:endParaRPr>
          </a:p>
          <a:p>
            <a:r>
              <a:rPr lang="en-GB" sz="1800" i="0" spc="-30" dirty="0" smtClean="0">
                <a:solidFill>
                  <a:srgbClr val="C00000"/>
                </a:solidFill>
              </a:rPr>
              <a:t>     [CERN-PH-EP-2012-354 ; accepted for publication by Physics Review Letters (</a:t>
            </a:r>
            <a:r>
              <a:rPr lang="en-GB" sz="1800" spc="-30" dirty="0">
                <a:solidFill>
                  <a:srgbClr val="C00000"/>
                </a:solidFill>
              </a:rPr>
              <a:t>LZ13703</a:t>
            </a:r>
            <a:r>
              <a:rPr lang="en-GB" sz="1800" i="0" spc="-30" dirty="0" smtClean="0">
                <a:solidFill>
                  <a:srgbClr val="C00000"/>
                </a:solidFill>
              </a:rPr>
              <a:t>)]</a:t>
            </a:r>
            <a:endParaRPr lang="en-US" sz="1800" i="0" spc="-30" dirty="0">
              <a:solidFill>
                <a:srgbClr val="C000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1800" i="0" spc="-3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1046"/>
          <p:cNvGrpSpPr>
            <a:grpSpLocks noChangeAspect="1"/>
          </p:cNvGrpSpPr>
          <p:nvPr/>
        </p:nvGrpSpPr>
        <p:grpSpPr bwMode="auto">
          <a:xfrm>
            <a:off x="228600" y="685800"/>
            <a:ext cx="7772400" cy="5195888"/>
            <a:chOff x="96" y="432"/>
            <a:chExt cx="5280" cy="3530"/>
          </a:xfrm>
        </p:grpSpPr>
        <p:pic>
          <p:nvPicPr>
            <p:cNvPr id="20486" name="Picture 103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6" y="432"/>
              <a:ext cx="5280" cy="3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Rectangle 17"/>
            <p:cNvSpPr>
              <a:spLocks noChangeAspect="1" noChangeArrowheads="1"/>
            </p:cNvSpPr>
            <p:nvPr/>
          </p:nvSpPr>
          <p:spPr bwMode="auto">
            <a:xfrm>
              <a:off x="3408" y="1784"/>
              <a:ext cx="1898" cy="5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hangingPunct="0"/>
              <a:r>
                <a:rPr lang="en-US" sz="1300">
                  <a:latin typeface="Arial" pitchFamily="34" charset="0"/>
                </a:rPr>
                <a:t>A</a:t>
              </a:r>
              <a:r>
                <a:rPr lang="en-US" sz="1300" i="0">
                  <a:latin typeface="Arial" pitchFamily="34" charset="0"/>
                </a:rPr>
                <a:t> = 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</a:rPr>
                <a:t>506 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  <a:sym typeface="Symbol" pitchFamily="18" charset="2"/>
                </a:rPr>
                <a:t> </a:t>
              </a:r>
              <a:r>
                <a:rPr lang="en-US" altLang="zh-CN" sz="1300" i="0">
                  <a:solidFill>
                    <a:srgbClr val="FF0000"/>
                  </a:solidFill>
                  <a:latin typeface="Arial" pitchFamily="34" charset="0"/>
                </a:rPr>
                <a:t>22.7</a:t>
              </a:r>
              <a:r>
                <a:rPr lang="en-US" sz="1300" i="0" baseline="30000">
                  <a:solidFill>
                    <a:srgbClr val="FF0000"/>
                  </a:solidFill>
                  <a:latin typeface="Arial" pitchFamily="34" charset="0"/>
                </a:rPr>
                <a:t>syst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</a:rPr>
                <a:t> 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  <a:sym typeface="Symbol" pitchFamily="18" charset="2"/>
                </a:rPr>
                <a:t> </a:t>
              </a:r>
              <a:r>
                <a:rPr lang="en-US" altLang="zh-CN" sz="1300" i="0">
                  <a:solidFill>
                    <a:srgbClr val="FF0000"/>
                  </a:solidFill>
                  <a:latin typeface="Arial" pitchFamily="34" charset="0"/>
                </a:rPr>
                <a:t>1.0</a:t>
              </a:r>
              <a:r>
                <a:rPr lang="en-US" sz="1300" i="0" baseline="30000">
                  <a:solidFill>
                    <a:srgbClr val="FF0000"/>
                  </a:solidFill>
                  <a:latin typeface="Arial" pitchFamily="34" charset="0"/>
                </a:rPr>
                <a:t>stat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</a:rPr>
                <a:t> mb/GeV</a:t>
              </a:r>
              <a:r>
                <a:rPr lang="en-US" sz="1300" i="0" baseline="30000">
                  <a:solidFill>
                    <a:srgbClr val="FF0000"/>
                  </a:solidFill>
                  <a:latin typeface="Arial" pitchFamily="34" charset="0"/>
                </a:rPr>
                <a:t>2</a:t>
              </a:r>
              <a:endParaRPr lang="en-US" sz="1300" i="0">
                <a:solidFill>
                  <a:srgbClr val="FF0000"/>
                </a:solidFill>
                <a:latin typeface="Arial" pitchFamily="34" charset="0"/>
              </a:endParaRPr>
            </a:p>
            <a:p>
              <a:pPr hangingPunct="0"/>
              <a:r>
                <a:rPr lang="en-US" sz="1300" i="0">
                  <a:solidFill>
                    <a:schemeClr val="bg1"/>
                  </a:solidFill>
                  <a:latin typeface="Arial" pitchFamily="34" charset="0"/>
                </a:rPr>
                <a:t>A = </a:t>
              </a:r>
              <a:r>
                <a:rPr lang="en-US" sz="1300" i="0">
                  <a:solidFill>
                    <a:srgbClr val="00B050"/>
                  </a:solidFill>
                  <a:latin typeface="Arial" pitchFamily="34" charset="0"/>
                </a:rPr>
                <a:t>503 </a:t>
              </a:r>
              <a:r>
                <a:rPr lang="en-US" sz="1300" i="0">
                  <a:solidFill>
                    <a:srgbClr val="00B050"/>
                  </a:solidFill>
                  <a:latin typeface="Arial" pitchFamily="34" charset="0"/>
                  <a:sym typeface="Symbol" pitchFamily="18" charset="2"/>
                </a:rPr>
                <a:t> </a:t>
              </a:r>
              <a:r>
                <a:rPr lang="en-US" altLang="zh-CN" sz="1300" i="0">
                  <a:solidFill>
                    <a:srgbClr val="00B050"/>
                  </a:solidFill>
                  <a:latin typeface="Arial" pitchFamily="34" charset="0"/>
                </a:rPr>
                <a:t>26.7</a:t>
              </a:r>
              <a:r>
                <a:rPr lang="en-US" sz="1300" i="0" baseline="30000">
                  <a:solidFill>
                    <a:srgbClr val="00B050"/>
                  </a:solidFill>
                  <a:latin typeface="Arial" pitchFamily="34" charset="0"/>
                </a:rPr>
                <a:t>syst</a:t>
              </a:r>
              <a:r>
                <a:rPr lang="en-US" sz="1300" i="0">
                  <a:solidFill>
                    <a:srgbClr val="00B050"/>
                  </a:solidFill>
                  <a:latin typeface="Arial" pitchFamily="34" charset="0"/>
                </a:rPr>
                <a:t> </a:t>
              </a:r>
              <a:r>
                <a:rPr lang="en-US" sz="1300" i="0">
                  <a:solidFill>
                    <a:srgbClr val="00B050"/>
                  </a:solidFill>
                  <a:latin typeface="Arial" pitchFamily="34" charset="0"/>
                  <a:sym typeface="Symbol" pitchFamily="18" charset="2"/>
                </a:rPr>
                <a:t> </a:t>
              </a:r>
              <a:r>
                <a:rPr lang="en-US" altLang="zh-CN" sz="1300" i="0">
                  <a:solidFill>
                    <a:srgbClr val="00B050"/>
                  </a:solidFill>
                  <a:latin typeface="Arial" pitchFamily="34" charset="0"/>
                </a:rPr>
                <a:t>1</a:t>
              </a:r>
              <a:r>
                <a:rPr lang="en-US" sz="1300" i="0">
                  <a:solidFill>
                    <a:srgbClr val="00B050"/>
                  </a:solidFill>
                  <a:latin typeface="Arial" pitchFamily="34" charset="0"/>
                </a:rPr>
                <a:t>.5</a:t>
              </a:r>
              <a:r>
                <a:rPr lang="en-US" sz="1300" i="0" baseline="30000">
                  <a:solidFill>
                    <a:srgbClr val="00B050"/>
                  </a:solidFill>
                  <a:latin typeface="Arial" pitchFamily="34" charset="0"/>
                </a:rPr>
                <a:t>stat</a:t>
              </a:r>
              <a:r>
                <a:rPr lang="en-US" sz="1300" i="0">
                  <a:solidFill>
                    <a:srgbClr val="00B050"/>
                  </a:solidFill>
                  <a:latin typeface="Arial" pitchFamily="34" charset="0"/>
                </a:rPr>
                <a:t> mb/GeV</a:t>
              </a:r>
              <a:r>
                <a:rPr lang="en-US" sz="1300" i="0" baseline="30000">
                  <a:solidFill>
                    <a:srgbClr val="00B050"/>
                  </a:solidFill>
                  <a:latin typeface="Arial" pitchFamily="34" charset="0"/>
                </a:rPr>
                <a:t>2</a:t>
              </a:r>
              <a:endParaRPr lang="en-US" sz="1300" i="0">
                <a:solidFill>
                  <a:srgbClr val="FF0000"/>
                </a:solidFill>
                <a:latin typeface="Arial" pitchFamily="34" charset="0"/>
              </a:endParaRPr>
            </a:p>
            <a:p>
              <a:pPr hangingPunct="0"/>
              <a:r>
                <a:rPr lang="en-US" sz="1300">
                  <a:latin typeface="Arial" pitchFamily="34" charset="0"/>
                </a:rPr>
                <a:t>B</a:t>
              </a:r>
              <a:r>
                <a:rPr lang="en-US" sz="1300" i="0">
                  <a:latin typeface="Arial" pitchFamily="34" charset="0"/>
                </a:rPr>
                <a:t> = 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</a:rPr>
                <a:t>19.9 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  <a:sym typeface="Symbol" pitchFamily="18" charset="2"/>
                </a:rPr>
                <a:t> </a:t>
              </a:r>
              <a:r>
                <a:rPr lang="en-US" altLang="zh-CN" sz="1300" i="0">
                  <a:solidFill>
                    <a:srgbClr val="FF0000"/>
                  </a:solidFill>
                  <a:latin typeface="Arial" pitchFamily="34" charset="0"/>
                </a:rPr>
                <a:t>0.26</a:t>
              </a:r>
              <a:r>
                <a:rPr lang="en-US" sz="1300" i="0" baseline="30000">
                  <a:solidFill>
                    <a:srgbClr val="FF0000"/>
                  </a:solidFill>
                  <a:latin typeface="Arial" pitchFamily="34" charset="0"/>
                </a:rPr>
                <a:t>syst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</a:rPr>
                <a:t> 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  <a:sym typeface="Symbol" pitchFamily="18" charset="2"/>
                </a:rPr>
                <a:t> </a:t>
              </a:r>
              <a:r>
                <a:rPr lang="en-US" altLang="zh-CN" sz="1300" i="0">
                  <a:solidFill>
                    <a:srgbClr val="FF0000"/>
                  </a:solidFill>
                  <a:latin typeface="Arial" pitchFamily="34" charset="0"/>
                </a:rPr>
                <a:t>0.04</a:t>
              </a:r>
              <a:r>
                <a:rPr lang="en-US" sz="1300" i="0" baseline="30000">
                  <a:solidFill>
                    <a:srgbClr val="FF0000"/>
                  </a:solidFill>
                  <a:latin typeface="Arial" pitchFamily="34" charset="0"/>
                </a:rPr>
                <a:t>stat</a:t>
              </a:r>
              <a:r>
                <a:rPr lang="en-US" sz="1300" i="0">
                  <a:solidFill>
                    <a:srgbClr val="FF0000"/>
                  </a:solidFill>
                  <a:latin typeface="Arial" pitchFamily="34" charset="0"/>
                </a:rPr>
                <a:t> GeV</a:t>
              </a:r>
              <a:r>
                <a:rPr lang="en-US" sz="1300" i="0" baseline="30000">
                  <a:solidFill>
                    <a:srgbClr val="FF0000"/>
                  </a:solidFill>
                  <a:latin typeface="Arial" pitchFamily="34" charset="0"/>
                </a:rPr>
                <a:t>-2</a:t>
              </a:r>
              <a:endParaRPr lang="en-GB" sz="1300" i="0" baseline="30000">
                <a:solidFill>
                  <a:srgbClr val="FF0000"/>
                </a:solidFill>
                <a:latin typeface="Arial" pitchFamily="34" charset="0"/>
              </a:endParaRPr>
            </a:p>
          </p:txBody>
        </p:sp>
        <p:graphicFrame>
          <p:nvGraphicFramePr>
            <p:cNvPr id="20488" name="Object 16"/>
            <p:cNvGraphicFramePr>
              <a:graphicFrameLocks noChangeAspect="1"/>
            </p:cNvGraphicFramePr>
            <p:nvPr/>
          </p:nvGraphicFramePr>
          <p:xfrm>
            <a:off x="4224" y="859"/>
            <a:ext cx="966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0" name="Equation" r:id="rId5" imgW="1054100" imgH="241300" progId="Equation.3">
                    <p:embed/>
                  </p:oleObj>
                </mc:Choice>
                <mc:Fallback>
                  <p:oleObj name="Equation" r:id="rId5" imgW="1054100" imgH="2413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4" y="859"/>
                          <a:ext cx="966" cy="22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489" name="Rectangle 1044"/>
            <p:cNvSpPr>
              <a:spLocks noChangeAspect="1" noChangeArrowheads="1"/>
            </p:cNvSpPr>
            <p:nvPr/>
          </p:nvSpPr>
          <p:spPr bwMode="auto">
            <a:xfrm>
              <a:off x="1104" y="2428"/>
              <a:ext cx="1119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hangingPunct="0">
                <a:buSzPct val="45000"/>
                <a:buFont typeface="StarSymbol" charset="0"/>
                <a:buNone/>
              </a:pPr>
              <a:r>
                <a:rPr lang="en-US" sz="1600" i="0">
                  <a:solidFill>
                    <a:srgbClr val="0000FF"/>
                  </a:solidFill>
                  <a:latin typeface="Arial" pitchFamily="34" charset="0"/>
                </a:rPr>
                <a:t>|t|</a:t>
              </a:r>
              <a:r>
                <a:rPr lang="en-US" sz="1600" i="0" baseline="-25000">
                  <a:solidFill>
                    <a:srgbClr val="0000FF"/>
                  </a:solidFill>
                  <a:latin typeface="Arial" pitchFamily="34" charset="0"/>
                </a:rPr>
                <a:t>dip</a:t>
              </a:r>
              <a:r>
                <a:rPr lang="en-US" sz="1600" i="0">
                  <a:solidFill>
                    <a:srgbClr val="0000FF"/>
                  </a:solidFill>
                  <a:latin typeface="Arial" pitchFamily="34" charset="0"/>
                </a:rPr>
                <a:t>= 0.53 GeV</a:t>
              </a:r>
              <a:r>
                <a:rPr lang="en-US" sz="1600" i="0" baseline="30000">
                  <a:solidFill>
                    <a:srgbClr val="0000FF"/>
                  </a:solidFill>
                  <a:latin typeface="Arial" pitchFamily="34" charset="0"/>
                </a:rPr>
                <a:t>2</a:t>
              </a:r>
            </a:p>
          </p:txBody>
        </p:sp>
        <p:sp>
          <p:nvSpPr>
            <p:cNvPr id="20490" name="Rectangle 1045"/>
            <p:cNvSpPr>
              <a:spLocks noChangeAspect="1" noChangeArrowheads="1"/>
            </p:cNvSpPr>
            <p:nvPr/>
          </p:nvSpPr>
          <p:spPr bwMode="auto">
            <a:xfrm>
              <a:off x="3888" y="2736"/>
              <a:ext cx="58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hangingPunct="0">
                <a:buSzPct val="45000"/>
                <a:buFont typeface="StarSymbol" charset="0"/>
                <a:buNone/>
              </a:pPr>
              <a:r>
                <a:rPr lang="en-US" sz="1800" i="0">
                  <a:solidFill>
                    <a:srgbClr val="0000FF"/>
                  </a:solidFill>
                  <a:latin typeface="Arial" pitchFamily="34" charset="0"/>
                </a:rPr>
                <a:t>~ |t|</a:t>
              </a:r>
              <a:r>
                <a:rPr lang="en-US" sz="1800" i="0" baseline="30000">
                  <a:solidFill>
                    <a:srgbClr val="0000FF"/>
                  </a:solidFill>
                  <a:latin typeface="Symbol" pitchFamily="18" charset="2"/>
                </a:rPr>
                <a:t>-</a:t>
              </a:r>
              <a:r>
                <a:rPr lang="en-US" sz="1800" i="0" baseline="30000">
                  <a:solidFill>
                    <a:srgbClr val="0000FF"/>
                  </a:solidFill>
                  <a:latin typeface="Arial" pitchFamily="34" charset="0"/>
                </a:rPr>
                <a:t>7.8</a:t>
              </a:r>
            </a:p>
          </p:txBody>
        </p:sp>
      </p:grpSp>
      <p:sp>
        <p:nvSpPr>
          <p:cNvPr id="20483" name="Rectangle 10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smtClean="0">
                <a:ea typeface="ＭＳ Ｐゴシック" pitchFamily="34" charset="-128"/>
              </a:rPr>
              <a:t>Elastic </a:t>
            </a:r>
            <a:r>
              <a:rPr lang="en-US" sz="2200" dirty="0" err="1" smtClean="0">
                <a:ea typeface="ＭＳ Ｐゴシック" pitchFamily="34" charset="-128"/>
              </a:rPr>
              <a:t>pp</a:t>
            </a:r>
            <a:r>
              <a:rPr lang="en-US" sz="2200" dirty="0" smtClean="0">
                <a:ea typeface="ＭＳ Ｐゴシック" pitchFamily="34" charset="-128"/>
              </a:rPr>
              <a:t> Scattering at 7 </a:t>
            </a:r>
            <a:r>
              <a:rPr lang="en-US" sz="2200" dirty="0" err="1" smtClean="0">
                <a:ea typeface="ＭＳ Ｐゴシック" pitchFamily="34" charset="-128"/>
              </a:rPr>
              <a:t>TeV</a:t>
            </a:r>
            <a:r>
              <a:rPr lang="en-US" sz="2200" dirty="0" smtClean="0">
                <a:ea typeface="ＭＳ Ｐゴシック" pitchFamily="34" charset="-128"/>
              </a:rPr>
              <a:t>: Differential Cross-Section</a:t>
            </a:r>
          </a:p>
        </p:txBody>
      </p:sp>
      <p:sp>
        <p:nvSpPr>
          <p:cNvPr id="20484" name="Text Box 1035"/>
          <p:cNvSpPr txBox="1">
            <a:spLocks noChangeArrowheads="1"/>
          </p:cNvSpPr>
          <p:nvPr/>
        </p:nvSpPr>
        <p:spPr bwMode="auto">
          <a:xfrm>
            <a:off x="3352800" y="5943600"/>
            <a:ext cx="5334000" cy="538163"/>
          </a:xfrm>
          <a:prstGeom prst="rect">
            <a:avLst/>
          </a:prstGeom>
          <a:noFill/>
          <a:ln w="18415">
            <a:noFill/>
            <a:round/>
            <a:headEnd/>
            <a:tailEnd/>
          </a:ln>
        </p:spPr>
        <p:txBody>
          <a:bodyPr lIns="89803" tIns="63384" rIns="89803" bIns="48983">
            <a:spAutoFit/>
          </a:bodyPr>
          <a:lstStyle/>
          <a:p>
            <a:pPr defTabSz="414338" hangingPunct="0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</a:pPr>
            <a:r>
              <a:rPr lang="en-US" sz="1500" i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25.4 ± 1.0</a:t>
            </a:r>
            <a:r>
              <a:rPr lang="en-US" sz="1500" i="0" baseline="330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lumi </a:t>
            </a:r>
            <a:r>
              <a:rPr lang="en-US" sz="1500" i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 0.3</a:t>
            </a:r>
            <a:r>
              <a:rPr lang="en-US" sz="1500" i="0" baseline="330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syst </a:t>
            </a:r>
            <a:r>
              <a:rPr lang="en-US" sz="1500" i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 0.03</a:t>
            </a:r>
            <a:r>
              <a:rPr lang="en-US" sz="1500" i="0" baseline="330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stat </a:t>
            </a:r>
            <a:r>
              <a:rPr lang="en-US" sz="1500" i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mb </a:t>
            </a:r>
            <a:r>
              <a:rPr lang="en-US" sz="15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(90% measured)</a:t>
            </a:r>
          </a:p>
          <a:p>
            <a:pPr defTabSz="414338" hangingPunct="0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</a:tabLst>
            </a:pPr>
            <a:r>
              <a:rPr lang="en-US" sz="1500" i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24.8 ± 1.0</a:t>
            </a:r>
            <a:r>
              <a:rPr lang="en-US" sz="1500" i="0" baseline="3300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lumi </a:t>
            </a:r>
            <a:r>
              <a:rPr lang="en-US" sz="1500" i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± 0.2</a:t>
            </a:r>
            <a:r>
              <a:rPr lang="en-US" sz="1500" i="0" baseline="3300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syst </a:t>
            </a:r>
            <a:r>
              <a:rPr lang="en-US" sz="1500" i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± 0.2</a:t>
            </a:r>
            <a:r>
              <a:rPr lang="en-US" sz="1500" i="0" baseline="3300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stat</a:t>
            </a:r>
            <a:r>
              <a:rPr lang="en-US" sz="1500" i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 mb </a:t>
            </a:r>
            <a:r>
              <a:rPr lang="en-US" sz="150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(50% measured)</a:t>
            </a:r>
            <a:endParaRPr lang="en-US" sz="1500" baseline="330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1041"/>
          <p:cNvSpPr>
            <a:spLocks noChangeArrowheads="1"/>
          </p:cNvSpPr>
          <p:nvPr/>
        </p:nvSpPr>
        <p:spPr bwMode="auto">
          <a:xfrm>
            <a:off x="233363" y="6019800"/>
            <a:ext cx="30432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0">
                <a:latin typeface="Arial" pitchFamily="34" charset="0"/>
              </a:rPr>
              <a:t>Integrated elastic cross-section: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1534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000" b="1" i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Luminosity-independent </a:t>
            </a:r>
            <a:r>
              <a:rPr lang="fr-CH" sz="2000" b="1" i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Elastic</a:t>
            </a:r>
            <a:r>
              <a:rPr lang="fr-CH" sz="2000" b="1" i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Inelastic, Total Cross-Sections</a:t>
            </a:r>
            <a:endParaRPr lang="en-GB" sz="2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57200"/>
            <a:ext cx="8742555" cy="64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Y:\public\totem\latex\totem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76200"/>
            <a:ext cx="83055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Highlights from LHCC Mar’13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410200"/>
          </a:xfrm>
        </p:spPr>
        <p:txBody>
          <a:bodyPr/>
          <a:lstStyle/>
          <a:p>
            <a:r>
              <a:rPr lang="en-GB" sz="2400" b="1" dirty="0" smtClean="0">
                <a:solidFill>
                  <a:srgbClr val="C00000"/>
                </a:solidFill>
              </a:rPr>
              <a:t>Charged multiplicities @ </a:t>
            </a:r>
            <a:r>
              <a:rPr lang="en-GB" sz="2400" b="1" dirty="0" smtClean="0">
                <a:solidFill>
                  <a:srgbClr val="C00000"/>
                </a:solidFill>
                <a:latin typeface="Cambria Math"/>
                <a:ea typeface="Cambria Math"/>
              </a:rPr>
              <a:t>√s = 8 </a:t>
            </a:r>
            <a:r>
              <a:rPr lang="en-GB" sz="2400" b="1" dirty="0" err="1" smtClean="0">
                <a:solidFill>
                  <a:srgbClr val="C00000"/>
                </a:solidFill>
                <a:latin typeface="Cambria Math"/>
                <a:ea typeface="Cambria Math"/>
              </a:rPr>
              <a:t>TeV</a:t>
            </a:r>
            <a:endParaRPr lang="en-GB" sz="2400" b="1" dirty="0" smtClean="0">
              <a:solidFill>
                <a:srgbClr val="C00000"/>
              </a:solidFill>
              <a:latin typeface="Cambria Math"/>
              <a:ea typeface="Cambria Math"/>
            </a:endParaRPr>
          </a:p>
          <a:p>
            <a:pPr lvl="1"/>
            <a:r>
              <a:rPr lang="en-GB" sz="2200" dirty="0" smtClean="0">
                <a:latin typeface="Cambria Math"/>
                <a:ea typeface="Cambria Math"/>
              </a:rPr>
              <a:t>Common data and analysis with CMS</a:t>
            </a:r>
          </a:p>
          <a:p>
            <a:pPr lvl="1"/>
            <a:r>
              <a:rPr lang="en-GB" sz="2200" dirty="0" smtClean="0">
                <a:latin typeface="Cambria Math"/>
                <a:ea typeface="Cambria Math"/>
              </a:rPr>
              <a:t>Combined plots to be blessed next Wed-Fri for DIS</a:t>
            </a:r>
          </a:p>
          <a:p>
            <a:pPr lvl="1"/>
            <a:r>
              <a:rPr lang="en-GB" sz="2200" dirty="0" smtClean="0">
                <a:latin typeface="Cambria Math"/>
                <a:ea typeface="Cambria Math"/>
              </a:rPr>
              <a:t>Laid ground for 1</a:t>
            </a:r>
            <a:r>
              <a:rPr lang="en-GB" sz="2200" baseline="30000" dirty="0" smtClean="0">
                <a:latin typeface="Cambria Math"/>
                <a:ea typeface="Cambria Math"/>
              </a:rPr>
              <a:t>st</a:t>
            </a:r>
            <a:r>
              <a:rPr lang="en-GB" sz="2200" dirty="0" smtClean="0">
                <a:latin typeface="Cambria Math"/>
                <a:ea typeface="Cambria Math"/>
              </a:rPr>
              <a:t> joint CMS-TOTEM paper</a:t>
            </a:r>
            <a:endParaRPr lang="en-GB" sz="2200" dirty="0" smtClean="0"/>
          </a:p>
          <a:p>
            <a:endParaRPr lang="en-GB" sz="2400" dirty="0"/>
          </a:p>
          <a:p>
            <a:r>
              <a:rPr lang="en-GB" sz="2400" b="1" dirty="0" smtClean="0">
                <a:solidFill>
                  <a:srgbClr val="C00000"/>
                </a:solidFill>
              </a:rPr>
              <a:t>Soft single diffraction </a:t>
            </a:r>
            <a:r>
              <a:rPr lang="en-GB" sz="2400" b="1" dirty="0">
                <a:solidFill>
                  <a:srgbClr val="C00000"/>
                </a:solidFill>
              </a:rPr>
              <a:t>@ </a:t>
            </a:r>
            <a:r>
              <a:rPr lang="en-GB" sz="2400" b="1" dirty="0">
                <a:solidFill>
                  <a:srgbClr val="C00000"/>
                </a:solidFill>
                <a:latin typeface="Cambria Math"/>
                <a:ea typeface="Cambria Math"/>
              </a:rPr>
              <a:t>√s = </a:t>
            </a:r>
            <a:r>
              <a:rPr lang="en-GB" sz="2400" b="1" dirty="0" smtClean="0">
                <a:solidFill>
                  <a:srgbClr val="C00000"/>
                </a:solidFill>
                <a:latin typeface="Cambria Math"/>
                <a:ea typeface="Cambria Math"/>
              </a:rPr>
              <a:t>7 </a:t>
            </a:r>
            <a:r>
              <a:rPr lang="en-GB" sz="2400" b="1" dirty="0" err="1">
                <a:solidFill>
                  <a:srgbClr val="C00000"/>
                </a:solidFill>
                <a:latin typeface="Cambria Math"/>
                <a:ea typeface="Cambria Math"/>
              </a:rPr>
              <a:t>TeV</a:t>
            </a:r>
            <a:endParaRPr lang="en-GB" sz="2400" b="1" dirty="0" smtClean="0">
              <a:solidFill>
                <a:srgbClr val="C00000"/>
              </a:solidFill>
            </a:endParaRPr>
          </a:p>
          <a:p>
            <a:pPr lvl="1"/>
            <a:r>
              <a:rPr lang="en-GB" sz="2200" i="1" dirty="0" smtClean="0"/>
              <a:t>t-</a:t>
            </a:r>
            <a:r>
              <a:rPr lang="en-GB" sz="2200" dirty="0" smtClean="0"/>
              <a:t>spectra integrated over </a:t>
            </a:r>
            <a:r>
              <a:rPr lang="en-GB" sz="2200" dirty="0" smtClean="0">
                <a:latin typeface="Symbol PS" pitchFamily="18" charset="2"/>
              </a:rPr>
              <a:t>x</a:t>
            </a:r>
            <a:r>
              <a:rPr lang="en-GB" sz="2200" dirty="0" smtClean="0"/>
              <a:t> for different diffractive mass ranges</a:t>
            </a:r>
          </a:p>
          <a:p>
            <a:pPr lvl="1"/>
            <a:r>
              <a:rPr lang="en-GB" sz="2200" dirty="0" smtClean="0"/>
              <a:t>Observed slope variation in accordance to theoretical predictions</a:t>
            </a:r>
          </a:p>
          <a:p>
            <a:endParaRPr lang="en-GB" sz="2400" dirty="0"/>
          </a:p>
          <a:p>
            <a:r>
              <a:rPr lang="en-GB" sz="2400" b="1" dirty="0" err="1" smtClean="0">
                <a:solidFill>
                  <a:srgbClr val="C00000"/>
                </a:solidFill>
              </a:rPr>
              <a:t>Hadronic</a:t>
            </a:r>
            <a:r>
              <a:rPr lang="en-GB" sz="2400" b="1" dirty="0" smtClean="0">
                <a:solidFill>
                  <a:srgbClr val="C00000"/>
                </a:solidFill>
              </a:rPr>
              <a:t>-Coulomb interference and </a:t>
            </a:r>
            <a:r>
              <a:rPr lang="en-GB" sz="2400" b="1" dirty="0" smtClean="0">
                <a:solidFill>
                  <a:srgbClr val="C00000"/>
                </a:solidFill>
                <a:latin typeface="Symbol PS" pitchFamily="18" charset="2"/>
              </a:rPr>
              <a:t>r</a:t>
            </a:r>
            <a:r>
              <a:rPr lang="en-GB" sz="2400" b="1" dirty="0" smtClean="0">
                <a:solidFill>
                  <a:srgbClr val="C00000"/>
                </a:solidFill>
              </a:rPr>
              <a:t> measurement</a:t>
            </a:r>
          </a:p>
          <a:p>
            <a:pPr lvl="1"/>
            <a:r>
              <a:rPr lang="en-GB" sz="2200" dirty="0" smtClean="0"/>
              <a:t>Advanced analysis of data </a:t>
            </a:r>
            <a:r>
              <a:rPr lang="en-GB" sz="2200" dirty="0"/>
              <a:t>@ </a:t>
            </a:r>
            <a:r>
              <a:rPr lang="en-GB" sz="2200" dirty="0">
                <a:latin typeface="Cambria Math"/>
                <a:ea typeface="Cambria Math"/>
              </a:rPr>
              <a:t>√s = 8 </a:t>
            </a:r>
            <a:r>
              <a:rPr lang="en-GB" sz="2200" dirty="0" err="1" smtClean="0">
                <a:latin typeface="Cambria Math"/>
                <a:ea typeface="Cambria Math"/>
              </a:rPr>
              <a:t>TeV</a:t>
            </a:r>
            <a:r>
              <a:rPr lang="en-GB" sz="2200" dirty="0" smtClean="0">
                <a:latin typeface="Cambria Math"/>
                <a:ea typeface="Cambria Math"/>
              </a:rPr>
              <a:t> ; </a:t>
            </a:r>
            <a:r>
              <a:rPr lang="en-GB" sz="2200" dirty="0" smtClean="0">
                <a:ea typeface="Cambria Math"/>
              </a:rPr>
              <a:t>reached </a:t>
            </a:r>
            <a:r>
              <a:rPr lang="en-US" sz="2200" dirty="0"/>
              <a:t>|t| ~ 6 x 10</a:t>
            </a:r>
            <a:r>
              <a:rPr lang="en-US" sz="2200" baseline="30000" dirty="0"/>
              <a:t>-4 </a:t>
            </a:r>
            <a:r>
              <a:rPr lang="en-US" sz="2200" dirty="0"/>
              <a:t>GeV</a:t>
            </a:r>
            <a:r>
              <a:rPr lang="en-US" sz="2200" baseline="30000" dirty="0"/>
              <a:t>2 </a:t>
            </a:r>
            <a:endParaRPr lang="en-US" sz="2200" baseline="30000" dirty="0" smtClean="0"/>
          </a:p>
          <a:p>
            <a:pPr lvl="1"/>
            <a:r>
              <a:rPr lang="en-US" sz="2200" dirty="0" smtClean="0"/>
              <a:t>Theoretical impact of phase models ; </a:t>
            </a:r>
            <a:r>
              <a:rPr lang="en-US" sz="2200" dirty="0" smtClean="0">
                <a:latin typeface="Symbol PS" pitchFamily="18" charset="2"/>
              </a:rPr>
              <a:t>r</a:t>
            </a:r>
            <a:r>
              <a:rPr lang="en-US" sz="2200" dirty="0" smtClean="0"/>
              <a:t> analysis</a:t>
            </a:r>
            <a:endParaRPr lang="en-US" sz="2200" dirty="0"/>
          </a:p>
          <a:p>
            <a:pPr lvl="1"/>
            <a:endParaRPr lang="en-GB" sz="2200" b="1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719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oSimone_2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82880"/>
            <a:ext cx="9144000" cy="64281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224135"/>
            <a:ext cx="48006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i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Inelastic @</a:t>
            </a:r>
            <a:r>
              <a:rPr lang="en-GB" b="1" i="0" dirty="0" smtClean="0">
                <a:solidFill>
                  <a:srgbClr val="0000FF"/>
                </a:solidFill>
              </a:rPr>
              <a:t> </a:t>
            </a:r>
            <a:r>
              <a:rPr lang="en-GB" b="1" i="0" dirty="0" smtClean="0">
                <a:solidFill>
                  <a:srgbClr val="0000FF"/>
                </a:solidFill>
                <a:latin typeface="Cambria Math"/>
                <a:ea typeface="Cambria Math"/>
              </a:rPr>
              <a:t>√</a:t>
            </a:r>
            <a:r>
              <a:rPr lang="en-GB" b="1" i="0" dirty="0" smtClean="0">
                <a:solidFill>
                  <a:srgbClr val="0000FF"/>
                </a:solidFill>
                <a:latin typeface="Arial" pitchFamily="34" charset="0"/>
                <a:ea typeface="Cambria Math"/>
                <a:cs typeface="Arial" pitchFamily="34" charset="0"/>
              </a:rPr>
              <a:t>s=8 </a:t>
            </a:r>
            <a:r>
              <a:rPr lang="en-GB" b="1" i="0" dirty="0" err="1" smtClean="0">
                <a:solidFill>
                  <a:srgbClr val="0000FF"/>
                </a:solidFill>
                <a:latin typeface="Arial" pitchFamily="34" charset="0"/>
                <a:ea typeface="Cambria Math"/>
                <a:cs typeface="Arial" pitchFamily="34" charset="0"/>
              </a:rPr>
              <a:t>TeV</a:t>
            </a:r>
            <a:r>
              <a:rPr lang="en-GB" b="1" i="0" dirty="0" smtClean="0">
                <a:solidFill>
                  <a:srgbClr val="0000FF"/>
                </a:solidFill>
                <a:latin typeface="Arial" pitchFamily="34" charset="0"/>
                <a:ea typeface="Cambria Math"/>
                <a:cs typeface="Arial" pitchFamily="34" charset="0"/>
              </a:rPr>
              <a:t> : </a:t>
            </a:r>
            <a:r>
              <a:rPr lang="en-GB" b="1" i="0" dirty="0" err="1" smtClean="0">
                <a:solidFill>
                  <a:srgbClr val="0000FF"/>
                </a:solidFill>
                <a:latin typeface="Arial" pitchFamily="34" charset="0"/>
                <a:ea typeface="Cambria Math"/>
                <a:cs typeface="Arial" pitchFamily="34" charset="0"/>
              </a:rPr>
              <a:t>dN</a:t>
            </a:r>
            <a:r>
              <a:rPr lang="en-GB" b="1" i="0" dirty="0" smtClean="0">
                <a:solidFill>
                  <a:srgbClr val="0000FF"/>
                </a:solidFill>
                <a:latin typeface="Arial" pitchFamily="34" charset="0"/>
                <a:ea typeface="Cambria Math"/>
                <a:cs typeface="Arial" pitchFamily="34" charset="0"/>
              </a:rPr>
              <a:t> / d</a:t>
            </a:r>
            <a:r>
              <a:rPr lang="en-GB" b="1" i="0" dirty="0" smtClean="0">
                <a:solidFill>
                  <a:srgbClr val="0000FF"/>
                </a:solidFill>
                <a:latin typeface="Symbol PS" pitchFamily="18" charset="2"/>
                <a:ea typeface="Cambria Math"/>
              </a:rPr>
              <a:t>h</a:t>
            </a:r>
            <a:endParaRPr lang="en-GB" b="1" i="0" dirty="0">
              <a:solidFill>
                <a:srgbClr val="0000FF"/>
              </a:solidFill>
              <a:latin typeface="Symbol PS" pitchFamily="18" charset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03520" y="2378545"/>
            <a:ext cx="3291840" cy="440855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latin typeface="Constantia" pitchFamily="18" charset="0"/>
              </a:rPr>
              <a:t>PRELIMINARY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56760" y="4892040"/>
            <a:ext cx="3759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 least a charged particle in T2.</a:t>
            </a:r>
          </a:p>
          <a:p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it-IT" sz="20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it-IT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&gt; 40 MeV/c.</a:t>
            </a:r>
            <a:endParaRPr lang="it-IT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4800" y="142869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Common TOTEM-CMS data &amp; analysis</a:t>
            </a:r>
            <a:endParaRPr lang="en-GB" sz="2000" b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9" descr="Y:\public\totem\latex\totem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76200"/>
            <a:ext cx="83055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435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Placeholder 3"/>
          <p:cNvPicPr/>
          <p:nvPr/>
        </p:nvPicPr>
        <p:blipFill>
          <a:blip r:embed="rId2"/>
          <a:stretch>
            <a:fillRect/>
          </a:stretch>
        </p:blipFill>
        <p:spPr>
          <a:xfrm>
            <a:off x="4779403" y="816137"/>
            <a:ext cx="3919267" cy="2970948"/>
          </a:xfrm>
          <a:prstGeom prst="rect">
            <a:avLst/>
          </a:prstGeom>
        </p:spPr>
      </p:pic>
      <p:sp>
        <p:nvSpPr>
          <p:cNvPr id="74" name="TextShape 1"/>
          <p:cNvSpPr txBox="1"/>
          <p:nvPr/>
        </p:nvSpPr>
        <p:spPr>
          <a:xfrm>
            <a:off x="457171" y="-2286"/>
            <a:ext cx="8228437" cy="916686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i-FI" sz="2900" b="1" dirty="0">
                <a:solidFill>
                  <a:srgbClr val="280099"/>
                </a:solidFill>
                <a:latin typeface="Arial"/>
              </a:rPr>
              <a:t>Soft single diffraction t-spectra at 7 TeV</a:t>
            </a:r>
            <a:endParaRPr dirty="0"/>
          </a:p>
        </p:txBody>
      </p:sp>
      <p:pic>
        <p:nvPicPr>
          <p:cNvPr id="75" name="Picture Placeholder 2"/>
          <p:cNvPicPr/>
          <p:nvPr/>
        </p:nvPicPr>
        <p:blipFill>
          <a:blip r:embed="rId3"/>
          <a:stretch>
            <a:fillRect/>
          </a:stretch>
        </p:blipFill>
        <p:spPr>
          <a:xfrm>
            <a:off x="663552" y="816137"/>
            <a:ext cx="3919267" cy="2970948"/>
          </a:xfrm>
          <a:prstGeom prst="rect">
            <a:avLst/>
          </a:prstGeom>
        </p:spPr>
      </p:pic>
      <p:pic>
        <p:nvPicPr>
          <p:cNvPr id="77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2517268" y="3813922"/>
            <a:ext cx="4555062" cy="2696616"/>
          </a:xfrm>
          <a:prstGeom prst="rect">
            <a:avLst/>
          </a:prstGeom>
        </p:spPr>
      </p:pic>
      <p:sp>
        <p:nvSpPr>
          <p:cNvPr id="78" name="CustomShape 2"/>
          <p:cNvSpPr/>
          <p:nvPr/>
        </p:nvSpPr>
        <p:spPr>
          <a:xfrm>
            <a:off x="2369100" y="2122479"/>
            <a:ext cx="2431500" cy="1087203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dirty="0">
                <a:solidFill>
                  <a:srgbClr val="000000"/>
                </a:solidFill>
                <a:latin typeface="Calibri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+T2opposite      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M</a:t>
            </a:r>
            <a:r>
              <a:rPr lang="en-US" baseline="-25000" dirty="0">
                <a:solidFill>
                  <a:srgbClr val="000000"/>
                </a:solidFill>
                <a:latin typeface="Calibri"/>
              </a:rPr>
              <a:t>SD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Symbol"/>
              </a:rPr>
              <a:t>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3.4 – 7 GeV</a:t>
            </a:r>
            <a:endParaRPr dirty="0"/>
          </a:p>
        </p:txBody>
      </p:sp>
      <p:sp>
        <p:nvSpPr>
          <p:cNvPr id="79" name="CustomShape 3"/>
          <p:cNvSpPr/>
          <p:nvPr/>
        </p:nvSpPr>
        <p:spPr>
          <a:xfrm>
            <a:off x="1404823" y="1273357"/>
            <a:ext cx="1733007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 dirty="0">
                <a:solidFill>
                  <a:srgbClr val="000000"/>
                </a:solidFill>
                <a:latin typeface="Calibri"/>
              </a:rPr>
              <a:t>d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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/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dt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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Ce</a:t>
            </a:r>
            <a:r>
              <a:rPr lang="en-US" b="1" baseline="30000" dirty="0" err="1">
                <a:solidFill>
                  <a:srgbClr val="000000"/>
                </a:solidFill>
                <a:latin typeface="Symbol"/>
              </a:rPr>
              <a:t></a:t>
            </a:r>
            <a:r>
              <a:rPr lang="en-US" b="1" baseline="30000" dirty="0" err="1">
                <a:solidFill>
                  <a:srgbClr val="000000"/>
                </a:solidFill>
                <a:latin typeface="Calibri"/>
              </a:rPr>
              <a:t>Bt</a:t>
            </a:r>
            <a:endParaRPr baseline="30000" dirty="0"/>
          </a:p>
        </p:txBody>
      </p:sp>
      <p:sp>
        <p:nvSpPr>
          <p:cNvPr id="80" name="CustomShape 4"/>
          <p:cNvSpPr/>
          <p:nvPr/>
        </p:nvSpPr>
        <p:spPr>
          <a:xfrm>
            <a:off x="1763377" y="1665260"/>
            <a:ext cx="2468400" cy="368388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b="1" dirty="0">
                <a:solidFill>
                  <a:srgbClr val="0033CC"/>
                </a:solidFill>
                <a:latin typeface="Calibri"/>
              </a:rPr>
              <a:t>B = 10.1  GeV</a:t>
            </a:r>
            <a:r>
              <a:rPr lang="en-US" b="1" baseline="30000" dirty="0">
                <a:solidFill>
                  <a:srgbClr val="0033CC"/>
                </a:solidFill>
                <a:latin typeface="Calibri"/>
              </a:rPr>
              <a:t>-2</a:t>
            </a:r>
            <a:r>
              <a:rPr lang="en-US" b="1" dirty="0">
                <a:solidFill>
                  <a:srgbClr val="0033CC"/>
                </a:solidFill>
                <a:latin typeface="Calibri"/>
              </a:rPr>
              <a:t> </a:t>
            </a:r>
            <a:endParaRPr dirty="0"/>
          </a:p>
        </p:txBody>
      </p:sp>
      <p:sp>
        <p:nvSpPr>
          <p:cNvPr id="81" name="CustomShape 5"/>
          <p:cNvSpPr/>
          <p:nvPr/>
        </p:nvSpPr>
        <p:spPr>
          <a:xfrm>
            <a:off x="6588312" y="2050304"/>
            <a:ext cx="2555688" cy="1087203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p +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T1opposite          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M</a:t>
            </a:r>
            <a:r>
              <a:rPr lang="en-US" baseline="-25000" dirty="0">
                <a:solidFill>
                  <a:srgbClr val="000000"/>
                </a:solidFill>
                <a:latin typeface="Calibri"/>
              </a:rPr>
              <a:t>SD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Symbol"/>
              </a:rPr>
              <a:t>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7 – 350 GeV</a:t>
            </a:r>
            <a:endParaRPr dirty="0"/>
          </a:p>
        </p:txBody>
      </p:sp>
      <p:sp>
        <p:nvSpPr>
          <p:cNvPr id="82" name="CustomShape 6"/>
          <p:cNvSpPr/>
          <p:nvPr/>
        </p:nvSpPr>
        <p:spPr>
          <a:xfrm>
            <a:off x="5519695" y="1273357"/>
            <a:ext cx="1733007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 dirty="0">
                <a:solidFill>
                  <a:srgbClr val="000000"/>
                </a:solidFill>
                <a:latin typeface="Calibri"/>
              </a:rPr>
              <a:t>d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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/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dt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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Ce</a:t>
            </a:r>
            <a:r>
              <a:rPr lang="en-US" b="1" baseline="30000" dirty="0" err="1">
                <a:solidFill>
                  <a:srgbClr val="000000"/>
                </a:solidFill>
                <a:latin typeface="Symbol"/>
              </a:rPr>
              <a:t></a:t>
            </a:r>
            <a:r>
              <a:rPr lang="en-US" b="1" baseline="30000" dirty="0" err="1">
                <a:solidFill>
                  <a:srgbClr val="000000"/>
                </a:solidFill>
                <a:latin typeface="Calibri"/>
              </a:rPr>
              <a:t>Bt</a:t>
            </a:r>
            <a:endParaRPr baseline="30000" dirty="0"/>
          </a:p>
        </p:txBody>
      </p:sp>
      <p:sp>
        <p:nvSpPr>
          <p:cNvPr id="83" name="CustomShape 7"/>
          <p:cNvSpPr/>
          <p:nvPr/>
        </p:nvSpPr>
        <p:spPr>
          <a:xfrm>
            <a:off x="5812938" y="1665260"/>
            <a:ext cx="2468400" cy="368388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b="1" dirty="0">
                <a:solidFill>
                  <a:srgbClr val="0033CC"/>
                </a:solidFill>
                <a:latin typeface="Calibri"/>
              </a:rPr>
              <a:t>B = 8.5 GeV</a:t>
            </a:r>
            <a:r>
              <a:rPr lang="en-US" b="1" baseline="30000" dirty="0">
                <a:solidFill>
                  <a:srgbClr val="0033CC"/>
                </a:solidFill>
                <a:latin typeface="Calibri"/>
              </a:rPr>
              <a:t>-2</a:t>
            </a:r>
            <a:endParaRPr baseline="30000" dirty="0"/>
          </a:p>
        </p:txBody>
      </p:sp>
      <p:sp>
        <p:nvSpPr>
          <p:cNvPr id="84" name="CustomShape 8"/>
          <p:cNvSpPr/>
          <p:nvPr/>
        </p:nvSpPr>
        <p:spPr>
          <a:xfrm>
            <a:off x="3429767" y="4212952"/>
            <a:ext cx="1733007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 dirty="0">
                <a:solidFill>
                  <a:srgbClr val="000000"/>
                </a:solidFill>
                <a:latin typeface="Calibri"/>
              </a:rPr>
              <a:t>d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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/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dt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Symbol"/>
              </a:rPr>
              <a:t>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Calibri"/>
              </a:rPr>
              <a:t>Ce</a:t>
            </a:r>
            <a:r>
              <a:rPr lang="en-US" b="1" baseline="30000" dirty="0" err="1">
                <a:solidFill>
                  <a:srgbClr val="000000"/>
                </a:solidFill>
                <a:latin typeface="Symbol"/>
              </a:rPr>
              <a:t></a:t>
            </a:r>
            <a:r>
              <a:rPr lang="en-US" b="1" baseline="30000" dirty="0" err="1">
                <a:solidFill>
                  <a:srgbClr val="000000"/>
                </a:solidFill>
                <a:latin typeface="Calibri"/>
              </a:rPr>
              <a:t>Bt</a:t>
            </a:r>
            <a:endParaRPr baseline="30000" dirty="0"/>
          </a:p>
        </p:txBody>
      </p:sp>
      <p:sp>
        <p:nvSpPr>
          <p:cNvPr id="85" name="CustomShape 9"/>
          <p:cNvSpPr/>
          <p:nvPr/>
        </p:nvSpPr>
        <p:spPr>
          <a:xfrm>
            <a:off x="3853631" y="4539538"/>
            <a:ext cx="2468400" cy="368388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b="1" dirty="0">
                <a:solidFill>
                  <a:srgbClr val="0033CC"/>
                </a:solidFill>
                <a:latin typeface="Calibri"/>
              </a:rPr>
              <a:t>B = 6.8 GeV</a:t>
            </a:r>
            <a:r>
              <a:rPr lang="en-US" b="1" baseline="30000" dirty="0">
                <a:solidFill>
                  <a:srgbClr val="0033CC"/>
                </a:solidFill>
                <a:latin typeface="Calibri"/>
              </a:rPr>
              <a:t>-2</a:t>
            </a:r>
            <a:endParaRPr baseline="30000" dirty="0"/>
          </a:p>
        </p:txBody>
      </p:sp>
      <p:sp>
        <p:nvSpPr>
          <p:cNvPr id="86" name="CustomShape 10"/>
          <p:cNvSpPr/>
          <p:nvPr/>
        </p:nvSpPr>
        <p:spPr>
          <a:xfrm>
            <a:off x="5018353" y="4866123"/>
            <a:ext cx="2830247" cy="838345"/>
          </a:xfrm>
          <a:prstGeom prst="rect">
            <a:avLst/>
          </a:prstGeom>
        </p:spPr>
        <p:txBody>
          <a:bodyPr lIns="91436" tIns="45718" rIns="91436" bIns="45718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</a:rPr>
              <a:t>p +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T1same_arm              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M</a:t>
            </a:r>
            <a:r>
              <a:rPr lang="en-US" baseline="-25000" dirty="0" smtClean="0">
                <a:solidFill>
                  <a:srgbClr val="000000"/>
                </a:solidFill>
                <a:latin typeface="Calibri"/>
              </a:rPr>
              <a:t>SD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Symbol"/>
              </a:rPr>
              <a:t>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0.35 – 1.1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TeV</a:t>
            </a:r>
            <a:endParaRPr dirty="0"/>
          </a:p>
        </p:txBody>
      </p:sp>
      <p:sp>
        <p:nvSpPr>
          <p:cNvPr id="87" name="CustomShape 11"/>
          <p:cNvSpPr/>
          <p:nvPr/>
        </p:nvSpPr>
        <p:spPr>
          <a:xfrm>
            <a:off x="587792" y="4670172"/>
            <a:ext cx="1893997" cy="1409216"/>
          </a:xfrm>
          <a:prstGeom prst="rect">
            <a:avLst/>
          </a:prstGeom>
        </p:spPr>
        <p:txBody>
          <a:bodyPr lIns="81639" tIns="40820" rIns="81639" bIns="40820"/>
          <a:lstStyle/>
          <a:p>
            <a:r>
              <a:rPr lang="en-US" sz="2200">
                <a:solidFill>
                  <a:srgbClr val="000000"/>
                </a:solidFill>
                <a:latin typeface="Calibri"/>
              </a:rPr>
              <a:t>Uncertainty  estimated on slope </a:t>
            </a:r>
            <a:endParaRPr/>
          </a:p>
          <a:p>
            <a:r>
              <a:rPr lang="en-US" sz="2200">
                <a:solidFill>
                  <a:srgbClr val="000000"/>
                </a:solidFill>
                <a:latin typeface="Calibri"/>
              </a:rPr>
              <a:t>B </a:t>
            </a:r>
            <a:r>
              <a:rPr lang="en-US" sz="2200">
                <a:solidFill>
                  <a:srgbClr val="000000"/>
                </a:solidFill>
                <a:latin typeface="Symbol"/>
              </a:rPr>
              <a:t></a:t>
            </a:r>
            <a:r>
              <a:rPr lang="en-US" sz="2200">
                <a:solidFill>
                  <a:srgbClr val="000000"/>
                </a:solidFill>
                <a:latin typeface="Calibri"/>
              </a:rPr>
              <a:t> 15 %</a:t>
            </a:r>
            <a:endParaRPr/>
          </a:p>
        </p:txBody>
      </p:sp>
      <p:sp>
        <p:nvSpPr>
          <p:cNvPr id="88" name="CustomShape 12"/>
          <p:cNvSpPr/>
          <p:nvPr/>
        </p:nvSpPr>
        <p:spPr>
          <a:xfrm>
            <a:off x="1161216" y="2628033"/>
            <a:ext cx="1044637" cy="690075"/>
          </a:xfrm>
          <a:prstGeom prst="rect">
            <a:avLst/>
          </a:prstGeom>
        </p:spPr>
        <p:txBody>
          <a:bodyPr lIns="81639" tIns="40820" rIns="81639" bIns="40820"/>
          <a:lstStyle/>
          <a:p>
            <a:r>
              <a:rPr lang="en-US" sz="2000" b="1">
                <a:solidFill>
                  <a:srgbClr val="0033CC"/>
                </a:solidFill>
                <a:latin typeface="Symbol"/>
              </a:rPr>
              <a:t></a:t>
            </a:r>
            <a:r>
              <a:rPr lang="en-US" sz="2000" b="1">
                <a:solidFill>
                  <a:srgbClr val="0033CC"/>
                </a:solidFill>
                <a:latin typeface="Calibri"/>
              </a:rPr>
              <a:t>1.8 mb</a:t>
            </a:r>
            <a:endParaRPr/>
          </a:p>
        </p:txBody>
      </p:sp>
      <p:sp>
        <p:nvSpPr>
          <p:cNvPr id="89" name="CustomShape 13"/>
          <p:cNvSpPr/>
          <p:nvPr/>
        </p:nvSpPr>
        <p:spPr>
          <a:xfrm>
            <a:off x="5359685" y="2710986"/>
            <a:ext cx="1109947" cy="690075"/>
          </a:xfrm>
          <a:prstGeom prst="rect">
            <a:avLst/>
          </a:prstGeom>
        </p:spPr>
        <p:txBody>
          <a:bodyPr lIns="81639" tIns="40820" rIns="81639" bIns="40820"/>
          <a:lstStyle/>
          <a:p>
            <a:r>
              <a:rPr lang="en-US" sz="2000" b="1">
                <a:solidFill>
                  <a:srgbClr val="0033CC"/>
                </a:solidFill>
                <a:latin typeface="Symbol"/>
              </a:rPr>
              <a:t></a:t>
            </a:r>
            <a:r>
              <a:rPr lang="en-US" sz="2000" b="1">
                <a:solidFill>
                  <a:srgbClr val="0033CC"/>
                </a:solidFill>
                <a:latin typeface="Calibri"/>
              </a:rPr>
              <a:t>3.3 mb</a:t>
            </a:r>
            <a:endParaRPr/>
          </a:p>
        </p:txBody>
      </p:sp>
      <p:sp>
        <p:nvSpPr>
          <p:cNvPr id="90" name="CustomShape 14"/>
          <p:cNvSpPr/>
          <p:nvPr/>
        </p:nvSpPr>
        <p:spPr>
          <a:xfrm>
            <a:off x="3137830" y="5474879"/>
            <a:ext cx="1175258" cy="690075"/>
          </a:xfrm>
          <a:prstGeom prst="rect">
            <a:avLst/>
          </a:prstGeom>
        </p:spPr>
        <p:txBody>
          <a:bodyPr lIns="81639" tIns="40820" rIns="81639" bIns="40820"/>
          <a:lstStyle/>
          <a:p>
            <a:r>
              <a:rPr lang="en-US" sz="2000" b="1">
                <a:solidFill>
                  <a:srgbClr val="0033CC"/>
                </a:solidFill>
                <a:latin typeface="Symbol"/>
              </a:rPr>
              <a:t></a:t>
            </a:r>
            <a:r>
              <a:rPr lang="en-US" sz="2000" b="1">
                <a:solidFill>
                  <a:srgbClr val="0033CC"/>
                </a:solidFill>
                <a:latin typeface="Calibri"/>
              </a:rPr>
              <a:t>1.4 mb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 rot="3853878">
            <a:off x="6899459" y="5058760"/>
            <a:ext cx="2414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0" dirty="0" smtClean="0">
                <a:latin typeface="Constantia" pitchFamily="18" charset="0"/>
                <a:cs typeface="Times New Roman" pitchFamily="18" charset="0"/>
              </a:rPr>
              <a:t>PRELIMINARY</a:t>
            </a:r>
            <a:endParaRPr lang="en-GB" b="1" i="0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228600"/>
            <a:ext cx="71628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Soft Single-Diffraction </a:t>
            </a:r>
            <a:r>
              <a:rPr lang="en-GB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GB" b="1" i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-spectra @ 7 </a:t>
            </a:r>
            <a:r>
              <a:rPr lang="en-GB" b="1" i="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TeV</a:t>
            </a:r>
            <a:endParaRPr lang="en-GB" b="1" i="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148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Y:\public\totem\latex\conferences\split\obr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47700"/>
            <a:ext cx="41148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4016375" y="1163638"/>
          <a:ext cx="2917825" cy="249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15" name="Equation" r:id="rId5" imgW="2070100" imgH="1981200" progId="Equation.DSMT4">
                  <p:embed/>
                </p:oleObj>
              </mc:Choice>
              <mc:Fallback>
                <p:oleObj name="Equation" r:id="rId5" imgW="2070100" imgH="1981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6375" y="1163638"/>
                        <a:ext cx="2917825" cy="249396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Symbol" pitchFamily="18" charset="2"/>
                <a:ea typeface="ＭＳ Ｐゴシック" pitchFamily="34" charset="-128"/>
              </a:rPr>
              <a:t>r</a:t>
            </a:r>
            <a:r>
              <a:rPr lang="en-US" smtClean="0">
                <a:ea typeface="ＭＳ Ｐゴシック" pitchFamily="34" charset="-128"/>
              </a:rPr>
              <a:t> Measurement:  Elastic Scattering at Low |t|</a:t>
            </a:r>
            <a:endParaRPr lang="en-US" smtClean="0">
              <a:latin typeface="Symbol" pitchFamily="18" charset="2"/>
              <a:ea typeface="ＭＳ Ｐゴシック" pitchFamily="34" charset="-128"/>
              <a:sym typeface="Symbol" pitchFamily="18" charset="2"/>
            </a:endParaRPr>
          </a:p>
        </p:txBody>
      </p:sp>
      <p:sp>
        <p:nvSpPr>
          <p:cNvPr id="26629" name="AutoShape 10"/>
          <p:cNvSpPr>
            <a:spLocks noChangeArrowheads="1"/>
          </p:cNvSpPr>
          <p:nvPr/>
        </p:nvSpPr>
        <p:spPr bwMode="auto">
          <a:xfrm>
            <a:off x="4343400" y="2895600"/>
            <a:ext cx="1752600" cy="7620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it-IT" sz="2000" i="0"/>
          </a:p>
        </p:txBody>
      </p:sp>
      <p:sp>
        <p:nvSpPr>
          <p:cNvPr id="26630" name="AutoShape 14"/>
          <p:cNvSpPr>
            <a:spLocks noChangeArrowheads="1"/>
          </p:cNvSpPr>
          <p:nvPr/>
        </p:nvSpPr>
        <p:spPr bwMode="auto">
          <a:xfrm>
            <a:off x="4419600" y="1524000"/>
            <a:ext cx="2514600" cy="21336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i="0"/>
          </a:p>
        </p:txBody>
      </p:sp>
      <p:sp>
        <p:nvSpPr>
          <p:cNvPr id="26631" name="Text Box 15"/>
          <p:cNvSpPr txBox="1">
            <a:spLocks noChangeArrowheads="1"/>
          </p:cNvSpPr>
          <p:nvPr/>
        </p:nvSpPr>
        <p:spPr bwMode="auto">
          <a:xfrm>
            <a:off x="3963988" y="633413"/>
            <a:ext cx="180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i="0"/>
              <a:t>Optical Theorem:</a:t>
            </a:r>
          </a:p>
        </p:txBody>
      </p:sp>
      <p:graphicFrame>
        <p:nvGraphicFramePr>
          <p:cNvPr id="26632" name="Object 16"/>
          <p:cNvGraphicFramePr>
            <a:graphicFrameLocks noChangeAspect="1"/>
          </p:cNvGraphicFramePr>
          <p:nvPr/>
        </p:nvGraphicFramePr>
        <p:xfrm>
          <a:off x="5791200" y="565150"/>
          <a:ext cx="2586038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16" name="Equation" r:id="rId7" imgW="1866090" imgH="393529" progId="Equation.3">
                  <p:embed/>
                </p:oleObj>
              </mc:Choice>
              <mc:Fallback>
                <p:oleObj name="Equation" r:id="rId7" imgW="1866090" imgH="393529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565150"/>
                        <a:ext cx="2586038" cy="5461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Text Box 17"/>
          <p:cNvSpPr txBox="1">
            <a:spLocks noChangeArrowheads="1"/>
          </p:cNvSpPr>
          <p:nvPr/>
        </p:nvSpPr>
        <p:spPr bwMode="auto">
          <a:xfrm>
            <a:off x="4419600" y="3733800"/>
            <a:ext cx="41910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fi-FI" sz="1400" i="0">
                <a:latin typeface="Symbol" pitchFamily="18" charset="2"/>
              </a:rPr>
              <a:t>a</a:t>
            </a:r>
            <a:r>
              <a:rPr lang="fi-FI" sz="1400" i="0">
                <a:latin typeface="Comic Sans MS" pitchFamily="66" charset="0"/>
              </a:rPr>
              <a:t> </a:t>
            </a:r>
            <a:r>
              <a:rPr lang="fi-FI" sz="1400" i="0">
                <a:latin typeface="Arial" pitchFamily="34" charset="0"/>
              </a:rPr>
              <a:t>    </a:t>
            </a:r>
            <a:r>
              <a:rPr lang="fi-FI" sz="1400" i="0"/>
              <a:t>= fine structure constant</a:t>
            </a:r>
          </a:p>
          <a:p>
            <a:pPr>
              <a:spcBef>
                <a:spcPct val="0"/>
              </a:spcBef>
              <a:buFont typeface="Symbol" pitchFamily="18" charset="2"/>
              <a:buChar char="f"/>
            </a:pPr>
            <a:r>
              <a:rPr lang="fi-FI" sz="1400" i="0">
                <a:latin typeface="Arial" pitchFamily="34" charset="0"/>
              </a:rPr>
              <a:t>      </a:t>
            </a:r>
            <a:r>
              <a:rPr lang="fi-FI" sz="1400" i="0"/>
              <a:t>= relative Coulomb-nuclear phase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en-US" sz="1400" i="0">
                <a:latin typeface="Arial" pitchFamily="34" charset="0"/>
              </a:rPr>
              <a:t>G(t) </a:t>
            </a:r>
            <a:r>
              <a:rPr lang="en-US" sz="1400" i="0"/>
              <a:t>= nucleon el.-mag. form factor =</a:t>
            </a:r>
            <a:r>
              <a:rPr lang="en-US" sz="1400" i="0">
                <a:latin typeface="Arial" pitchFamily="34" charset="0"/>
              </a:rPr>
              <a:t> (1 + |t| / 0.71)</a:t>
            </a:r>
            <a:r>
              <a:rPr lang="en-US" sz="1400" i="0" baseline="30000">
                <a:latin typeface="Arial" pitchFamily="34" charset="0"/>
              </a:rPr>
              <a:t>-2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fi-FI" sz="1400" b="1" i="0">
                <a:solidFill>
                  <a:srgbClr val="FF33CC"/>
                </a:solidFill>
                <a:latin typeface="Symbol" pitchFamily="18" charset="2"/>
              </a:rPr>
              <a:t>r</a:t>
            </a:r>
            <a:r>
              <a:rPr lang="fi-FI" sz="1400" b="1" i="0">
                <a:solidFill>
                  <a:srgbClr val="FF33CC"/>
                </a:solidFill>
                <a:latin typeface="Arial" pitchFamily="34" charset="0"/>
              </a:rPr>
              <a:t>= </a:t>
            </a:r>
            <a:r>
              <a:rPr lang="fi-FI" sz="1400" b="1" i="0">
                <a:solidFill>
                  <a:srgbClr val="FF33CC"/>
                </a:solidFill>
                <a:latin typeface="Arial" pitchFamily="34" charset="0"/>
                <a:sym typeface="Symbol" pitchFamily="18" charset="2"/>
              </a:rPr>
              <a:t></a:t>
            </a:r>
            <a:r>
              <a:rPr lang="fi-FI" sz="1400" b="1" i="0">
                <a:solidFill>
                  <a:srgbClr val="FF33CC"/>
                </a:solidFill>
                <a:latin typeface="Arial" pitchFamily="34" charset="0"/>
              </a:rPr>
              <a:t> / </a:t>
            </a:r>
            <a:r>
              <a:rPr lang="fi-FI" sz="1400" b="1" i="0">
                <a:solidFill>
                  <a:srgbClr val="FF33CC"/>
                </a:solidFill>
                <a:latin typeface="Arial" pitchFamily="34" charset="0"/>
                <a:sym typeface="Symbol" pitchFamily="18" charset="2"/>
              </a:rPr>
              <a:t></a:t>
            </a:r>
            <a:r>
              <a:rPr lang="fi-FI" sz="1400" b="1" i="0">
                <a:solidFill>
                  <a:srgbClr val="FF33CC"/>
                </a:solidFill>
                <a:latin typeface="Arial" pitchFamily="34" charset="0"/>
              </a:rPr>
              <a:t> [T</a:t>
            </a:r>
            <a:r>
              <a:rPr lang="fi-FI" sz="1400" b="1" i="0" baseline="-25000">
                <a:solidFill>
                  <a:srgbClr val="FF33CC"/>
                </a:solidFill>
                <a:latin typeface="Arial" pitchFamily="34" charset="0"/>
              </a:rPr>
              <a:t>elastic,nuclear</a:t>
            </a:r>
            <a:r>
              <a:rPr lang="fi-FI" sz="1400" b="1" i="0">
                <a:solidFill>
                  <a:srgbClr val="FF33CC"/>
                </a:solidFill>
                <a:latin typeface="Arial" pitchFamily="34" charset="0"/>
              </a:rPr>
              <a:t>(t = 0</a:t>
            </a:r>
            <a:r>
              <a:rPr lang="fi-FI" sz="1400" b="1" i="0">
                <a:solidFill>
                  <a:srgbClr val="FF33CC"/>
                </a:solidFill>
                <a:latin typeface="Arial" pitchFamily="34" charset="0"/>
                <a:sym typeface="Symbol" pitchFamily="18" charset="2"/>
              </a:rPr>
              <a:t>)]</a:t>
            </a:r>
            <a:endParaRPr lang="en-US" sz="1400" b="1" i="0">
              <a:solidFill>
                <a:srgbClr val="FF33CC"/>
              </a:solidFill>
              <a:latin typeface="Arial" pitchFamily="34" charset="0"/>
              <a:sym typeface="Symbol" pitchFamily="18" charset="2"/>
            </a:endParaRPr>
          </a:p>
        </p:txBody>
      </p:sp>
      <p:sp>
        <p:nvSpPr>
          <p:cNvPr id="26634" name="Text Box 18"/>
          <p:cNvSpPr txBox="1">
            <a:spLocks noChangeArrowheads="1"/>
          </p:cNvSpPr>
          <p:nvPr/>
        </p:nvSpPr>
        <p:spPr bwMode="auto">
          <a:xfrm>
            <a:off x="1184275" y="1219200"/>
            <a:ext cx="2252663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400" i="0">
                <a:solidFill>
                  <a:srgbClr val="FF0000"/>
                </a:solidFill>
                <a:latin typeface="Arial" pitchFamily="34" charset="0"/>
              </a:rPr>
              <a:t>Total (Coulomb &amp; nuclear)</a:t>
            </a:r>
          </a:p>
        </p:txBody>
      </p:sp>
      <p:sp>
        <p:nvSpPr>
          <p:cNvPr id="26635" name="Line 19"/>
          <p:cNvSpPr>
            <a:spLocks noChangeShapeType="1"/>
          </p:cNvSpPr>
          <p:nvPr/>
        </p:nvSpPr>
        <p:spPr bwMode="auto">
          <a:xfrm flipH="1">
            <a:off x="762000" y="1371600"/>
            <a:ext cx="457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6636" name="Text Box 20"/>
          <p:cNvSpPr txBox="1">
            <a:spLocks noChangeArrowheads="1"/>
          </p:cNvSpPr>
          <p:nvPr/>
        </p:nvSpPr>
        <p:spPr bwMode="auto">
          <a:xfrm>
            <a:off x="2349500" y="2590800"/>
            <a:ext cx="1612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fi-FI" sz="1400" i="0">
                <a:solidFill>
                  <a:srgbClr val="0000FF"/>
                </a:solidFill>
                <a:latin typeface="Arial" pitchFamily="34" charset="0"/>
              </a:rPr>
              <a:t>Nuclear scattering</a:t>
            </a:r>
            <a:endParaRPr lang="en-US" sz="1800" i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6637" name="Line 21"/>
          <p:cNvSpPr>
            <a:spLocks noChangeShapeType="1"/>
          </p:cNvSpPr>
          <p:nvPr/>
        </p:nvSpPr>
        <p:spPr bwMode="auto">
          <a:xfrm flipH="1">
            <a:off x="2743200" y="2819400"/>
            <a:ext cx="304800" cy="1524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6638" name="Rectangle 22"/>
          <p:cNvSpPr>
            <a:spLocks noChangeArrowheads="1"/>
          </p:cNvSpPr>
          <p:nvPr/>
        </p:nvSpPr>
        <p:spPr bwMode="auto">
          <a:xfrm>
            <a:off x="1219200" y="1995488"/>
            <a:ext cx="228600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fi-FI" sz="1200" i="0">
                <a:latin typeface="Arial" pitchFamily="34" charset="0"/>
              </a:rPr>
              <a:t>Coulomb-Nuclear interference</a:t>
            </a:r>
            <a:endParaRPr lang="en-US" sz="1200" i="0">
              <a:latin typeface="Comic Sans MS" pitchFamily="66" charset="0"/>
            </a:endParaRPr>
          </a:p>
        </p:txBody>
      </p:sp>
      <p:sp>
        <p:nvSpPr>
          <p:cNvPr id="26639" name="Line 23"/>
          <p:cNvSpPr>
            <a:spLocks noChangeShapeType="1"/>
          </p:cNvSpPr>
          <p:nvPr/>
        </p:nvSpPr>
        <p:spPr bwMode="auto">
          <a:xfrm flipH="1" flipV="1">
            <a:off x="762000" y="762000"/>
            <a:ext cx="582613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6640" name="Line 24"/>
          <p:cNvSpPr>
            <a:spLocks noChangeShapeType="1"/>
          </p:cNvSpPr>
          <p:nvPr/>
        </p:nvSpPr>
        <p:spPr bwMode="auto">
          <a:xfrm>
            <a:off x="3429000" y="16764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6641" name="Line 25"/>
          <p:cNvSpPr>
            <a:spLocks noChangeShapeType="1"/>
          </p:cNvSpPr>
          <p:nvPr/>
        </p:nvSpPr>
        <p:spPr bwMode="auto">
          <a:xfrm>
            <a:off x="3733800" y="2819400"/>
            <a:ext cx="609600" cy="4572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6642" name="Line 26"/>
          <p:cNvSpPr>
            <a:spLocks noChangeShapeType="1"/>
          </p:cNvSpPr>
          <p:nvPr/>
        </p:nvSpPr>
        <p:spPr bwMode="auto">
          <a:xfrm>
            <a:off x="3429000" y="21336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6643" name="Text Box 27"/>
          <p:cNvSpPr txBox="1">
            <a:spLocks noChangeArrowheads="1"/>
          </p:cNvSpPr>
          <p:nvPr/>
        </p:nvSpPr>
        <p:spPr bwMode="auto">
          <a:xfrm>
            <a:off x="1295400" y="1524000"/>
            <a:ext cx="2159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fi-FI" sz="1200" i="0">
                <a:latin typeface="Arial" pitchFamily="34" charset="0"/>
              </a:rPr>
              <a:t>Coulomb scattering dominant</a:t>
            </a:r>
            <a:endParaRPr lang="en-US" sz="1200" i="0">
              <a:latin typeface="Comic Sans MS" pitchFamily="66" charset="0"/>
            </a:endParaRPr>
          </a:p>
        </p:txBody>
      </p:sp>
      <p:sp>
        <p:nvSpPr>
          <p:cNvPr id="26644" name="Line 28"/>
          <p:cNvSpPr>
            <a:spLocks noChangeShapeType="1"/>
          </p:cNvSpPr>
          <p:nvPr/>
        </p:nvSpPr>
        <p:spPr bwMode="auto">
          <a:xfrm flipH="1" flipV="1">
            <a:off x="838200" y="1905000"/>
            <a:ext cx="430213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it-IT"/>
          </a:p>
        </p:txBody>
      </p:sp>
      <p:sp>
        <p:nvSpPr>
          <p:cNvPr id="26645" name="Line 29"/>
          <p:cNvSpPr>
            <a:spLocks noChangeShapeType="1"/>
          </p:cNvSpPr>
          <p:nvPr/>
        </p:nvSpPr>
        <p:spPr bwMode="auto">
          <a:xfrm>
            <a:off x="3429000" y="1371600"/>
            <a:ext cx="990600" cy="381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6646" name="TextBox 3"/>
          <p:cNvSpPr txBox="1">
            <a:spLocks noChangeArrowheads="1"/>
          </p:cNvSpPr>
          <p:nvPr/>
        </p:nvSpPr>
        <p:spPr bwMode="auto">
          <a:xfrm>
            <a:off x="152400" y="5257800"/>
            <a:ext cx="8991600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i="0" dirty="0"/>
              <a:t>Measurement of </a:t>
            </a:r>
            <a:r>
              <a:rPr lang="en-US" sz="1800" i="0" dirty="0">
                <a:solidFill>
                  <a:srgbClr val="FF33CC"/>
                </a:solidFill>
                <a:latin typeface="Symbol" pitchFamily="18" charset="2"/>
              </a:rPr>
              <a:t>r</a:t>
            </a:r>
            <a:r>
              <a:rPr lang="en-US" sz="1800" i="0" dirty="0"/>
              <a:t> by studying the Coulomb – Nuclear interference region down to </a:t>
            </a:r>
          </a:p>
          <a:p>
            <a:pPr algn="ctr"/>
            <a:r>
              <a:rPr lang="en-US" sz="1800" b="1" i="0" dirty="0">
                <a:solidFill>
                  <a:srgbClr val="FF0000"/>
                </a:solidFill>
              </a:rPr>
              <a:t>|t| ~ 6 x 10</a:t>
            </a:r>
            <a:r>
              <a:rPr lang="en-US" sz="1800" b="1" i="0" baseline="30000" dirty="0">
                <a:solidFill>
                  <a:srgbClr val="FF0000"/>
                </a:solidFill>
              </a:rPr>
              <a:t>-4 </a:t>
            </a:r>
            <a:r>
              <a:rPr lang="en-US" sz="1800" b="1" i="0" dirty="0">
                <a:solidFill>
                  <a:srgbClr val="FF0000"/>
                </a:solidFill>
              </a:rPr>
              <a:t>GeV</a:t>
            </a:r>
            <a:r>
              <a:rPr lang="en-US" sz="1800" b="1" i="0" baseline="30000" dirty="0">
                <a:solidFill>
                  <a:srgbClr val="FF0000"/>
                </a:solidFill>
              </a:rPr>
              <a:t>2 </a:t>
            </a:r>
            <a:endParaRPr lang="en-US" sz="1800" b="1" i="0" dirty="0">
              <a:solidFill>
                <a:srgbClr val="FF0000"/>
              </a:solidFill>
            </a:endParaRPr>
          </a:p>
          <a:p>
            <a:endParaRPr lang="en-US" sz="1800" b="1" i="0" baseline="30000" dirty="0">
              <a:solidFill>
                <a:srgbClr val="FF0000"/>
              </a:solidFill>
            </a:endParaRPr>
          </a:p>
          <a:p>
            <a:pPr algn="ctr"/>
            <a:r>
              <a:rPr lang="en-US" sz="1800" b="1" i="0" dirty="0"/>
              <a:t>Reachable with </a:t>
            </a:r>
            <a:r>
              <a:rPr lang="en-US" sz="1800" b="1" i="0" dirty="0">
                <a:latin typeface="Symbol" pitchFamily="18" charset="2"/>
              </a:rPr>
              <a:t>b</a:t>
            </a:r>
            <a:r>
              <a:rPr lang="en-US" sz="1800" b="1" i="0" dirty="0"/>
              <a:t>* ~ 1000 m still in 2012 if RPs can approach beam center to ~ 4</a:t>
            </a:r>
            <a:r>
              <a:rPr lang="en-US" sz="1800" b="1" i="0" dirty="0">
                <a:latin typeface="Symbol" pitchFamily="18" charset="2"/>
              </a:rPr>
              <a:t>s</a:t>
            </a:r>
          </a:p>
        </p:txBody>
      </p:sp>
      <p:sp>
        <p:nvSpPr>
          <p:cNvPr id="26647" name="AutoShape 26"/>
          <p:cNvSpPr>
            <a:spLocks noChangeArrowheads="1"/>
          </p:cNvSpPr>
          <p:nvPr/>
        </p:nvSpPr>
        <p:spPr bwMode="auto">
          <a:xfrm>
            <a:off x="4648200" y="2362200"/>
            <a:ext cx="304800" cy="3810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62897</TotalTime>
  <Words>804</Words>
  <Application>Microsoft Office PowerPoint</Application>
  <PresentationFormat>On-screen Show (4:3)</PresentationFormat>
  <Paragraphs>153</Paragraphs>
  <Slides>14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Default Design</vt:lpstr>
      <vt:lpstr>Office Theme</vt:lpstr>
      <vt:lpstr>1_Office Theme</vt:lpstr>
      <vt:lpstr>Photo Editor Photo</vt:lpstr>
      <vt:lpstr>Equation</vt:lpstr>
      <vt:lpstr>Status of the Experiment</vt:lpstr>
      <vt:lpstr>Experimental Setup @ IP5</vt:lpstr>
      <vt:lpstr>TOTEM Publications after RRB Oct’12  </vt:lpstr>
      <vt:lpstr>Elastic pp Scattering at 7 TeV: Differential Cross-Section</vt:lpstr>
      <vt:lpstr>PowerPoint Presentation</vt:lpstr>
      <vt:lpstr>Analysis Highlights from LHCC Mar’13</vt:lpstr>
      <vt:lpstr>PowerPoint Presentation</vt:lpstr>
      <vt:lpstr>PowerPoint Presentation</vt:lpstr>
      <vt:lpstr>r Measurement:  Elastic Scattering at Low |t|</vt:lpstr>
      <vt:lpstr>PowerPoint Presentation</vt:lpstr>
      <vt:lpstr>TOTEM Consolidation &amp; Upgrade Plans</vt:lpstr>
      <vt:lpstr>An Example on Consolidation</vt:lpstr>
      <vt:lpstr>PowerPoint Presentation</vt:lpstr>
      <vt:lpstr>Remarks &amp; Conclusions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M. Deile</dc:creator>
  <cp:lastModifiedBy>Leonardo Giani</cp:lastModifiedBy>
  <cp:revision>1271</cp:revision>
  <cp:lastPrinted>2010-09-19T10:03:30Z</cp:lastPrinted>
  <dcterms:created xsi:type="dcterms:W3CDTF">2010-09-21T18:34:08Z</dcterms:created>
  <dcterms:modified xsi:type="dcterms:W3CDTF">2013-04-15T10:30:50Z</dcterms:modified>
</cp:coreProperties>
</file>