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476" r:id="rId4"/>
    <p:sldId id="490" r:id="rId5"/>
    <p:sldId id="491" r:id="rId6"/>
    <p:sldId id="492" r:id="rId7"/>
    <p:sldId id="493" r:id="rId8"/>
    <p:sldId id="494" r:id="rId9"/>
    <p:sldId id="495" r:id="rId10"/>
    <p:sldId id="470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AA17"/>
    <a:srgbClr val="063B85"/>
    <a:srgbClr val="9CBFF8"/>
    <a:srgbClr val="AFAFAF"/>
    <a:srgbClr val="0B3518"/>
    <a:srgbClr val="0F421F"/>
    <a:srgbClr val="0F401F"/>
    <a:srgbClr val="AFDFFF"/>
    <a:srgbClr val="B1C6FF"/>
    <a:srgbClr val="1F84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073" autoAdjust="0"/>
    <p:restoredTop sz="90935" autoAdjust="0"/>
  </p:normalViewPr>
  <p:slideViewPr>
    <p:cSldViewPr snapToGrid="0" snapToObjects="1">
      <p:cViewPr varScale="1">
        <p:scale>
          <a:sx n="80" d="100"/>
          <a:sy n="80" d="100"/>
        </p:scale>
        <p:origin x="-14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3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8D4B8-4360-CA49-BC49-36ED3A9CA43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20723-A3B4-E443-9DAE-603130209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779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E7DE4-EF60-6044-AFBC-C8ACE0BFE319}" type="datetimeFigureOut">
              <a:rPr lang="de-DE" smtClean="0"/>
              <a:t>15.11.2013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Mastertextformat bearbeiten</a:t>
            </a:r>
          </a:p>
          <a:p>
            <a:pPr lvl="1"/>
            <a:r>
              <a:rPr lang="fr-CH" smtClean="0"/>
              <a:t>Zweite Ebene</a:t>
            </a:r>
          </a:p>
          <a:p>
            <a:pPr lvl="2"/>
            <a:r>
              <a:rPr lang="fr-CH" smtClean="0"/>
              <a:t>Dritte Ebene</a:t>
            </a:r>
          </a:p>
          <a:p>
            <a:pPr lvl="3"/>
            <a:r>
              <a:rPr lang="fr-CH" smtClean="0"/>
              <a:t>Vierte Ebene</a:t>
            </a:r>
          </a:p>
          <a:p>
            <a:pPr lvl="4"/>
            <a:r>
              <a:rPr lang="fr-CH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F59A2-EB7F-7C46-857F-740BBCAF7BC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5230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Electrical</a:t>
            </a:r>
            <a:r>
              <a:rPr lang="fr-FR" dirty="0" smtClean="0"/>
              <a:t> </a:t>
            </a:r>
            <a:r>
              <a:rPr lang="fr-FR" dirty="0" err="1" smtClean="0"/>
              <a:t>risks</a:t>
            </a:r>
            <a:r>
              <a:rPr lang="fr-FR" dirty="0" smtClean="0"/>
              <a:t>,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height</a:t>
            </a:r>
            <a:r>
              <a:rPr lang="fr-FR" baseline="0" dirty="0" smtClean="0"/>
              <a:t>…</a:t>
            </a:r>
          </a:p>
          <a:p>
            <a:r>
              <a:rPr lang="fr-FR" dirty="0" err="1" smtClean="0"/>
              <a:t>Liquid</a:t>
            </a:r>
            <a:r>
              <a:rPr lang="fr-FR" dirty="0" smtClean="0"/>
              <a:t> argon,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Liquid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nitrogene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confined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spaces</a:t>
            </a:r>
            <a:r>
              <a:rPr lang="fr-FR" baseline="0" dirty="0" smtClean="0"/>
              <a:t>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F59A2-EB7F-7C46-857F-740BBCAF7BC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6991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Experience</a:t>
            </a:r>
            <a:r>
              <a:rPr lang="en-US" baseline="0" dirty="0" smtClean="0"/>
              <a:t> cannot be taken into account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F59A2-EB7F-7C46-857F-740BBCAF7BC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07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58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6087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/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14650" y="6375076"/>
            <a:ext cx="1521535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0" y="6375076"/>
            <a:ext cx="3506356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75076"/>
            <a:ext cx="501424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06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481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14650" y="6375076"/>
            <a:ext cx="1521535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0" y="6375076"/>
            <a:ext cx="3506356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75076"/>
            <a:ext cx="501424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009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360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0"/>
            <a:ext cx="8229600" cy="1828800"/>
          </a:xfrm>
        </p:spPr>
        <p:txBody>
          <a:bodyPr/>
          <a:lstStyle>
            <a:lvl1pPr algn="ctr">
              <a:defRPr b="1" i="0">
                <a:solidFill>
                  <a:srgbClr val="3861AA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/>
          <a:lstStyle>
            <a:lvl1pPr marL="0" indent="0" algn="ctr">
              <a:spcBef>
                <a:spcPts val="0"/>
              </a:spcBef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83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14650" y="6375076"/>
            <a:ext cx="1521535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0" y="6375076"/>
            <a:ext cx="3506356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75076"/>
            <a:ext cx="501424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49739" y="6375076"/>
            <a:ext cx="2067968" cy="29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Damien Lafarge on behalf of  MMP</a:t>
            </a:r>
          </a:p>
          <a:p>
            <a:pPr defTabSz="914400"/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Engineering Department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552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61" r:id="rId7"/>
    <p:sldLayoutId id="2147483676" r:id="rId8"/>
    <p:sldLayoutId id="2147483677" r:id="rId9"/>
    <p:sldLayoutId id="2147483678" r:id="rId10"/>
    <p:sldLayoutId id="214748367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Bookman Old Style"/>
          <a:ea typeface="+mj-ea"/>
          <a:cs typeface="Bookman Old Style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26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797996"/>
            <a:ext cx="8229600" cy="1828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Work </a:t>
            </a:r>
            <a:r>
              <a:rPr lang="en-US" sz="3600" dirty="0"/>
              <a:t>Organization, Maintenance Planning and Maintenance Experience session</a:t>
            </a:r>
          </a:p>
        </p:txBody>
      </p:sp>
      <p:sp>
        <p:nvSpPr>
          <p:cNvPr id="9" name="Subtitle 4"/>
          <p:cNvSpPr>
            <a:spLocks noGrp="1"/>
          </p:cNvSpPr>
          <p:nvPr>
            <p:ph type="subTitle" idx="1"/>
          </p:nvPr>
        </p:nvSpPr>
        <p:spPr>
          <a:xfrm>
            <a:off x="-275475" y="3890700"/>
            <a:ext cx="3933746" cy="2373868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Pierre Bonnal</a:t>
            </a:r>
            <a:endParaRPr lang="en-US" sz="4000" b="1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4000" b="1" dirty="0">
                <a:solidFill>
                  <a:schemeClr val="bg1">
                    <a:lumMod val="65000"/>
                  </a:schemeClr>
                </a:solidFill>
              </a:rPr>
              <a:t>Christophe </a:t>
            </a:r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Delamare</a:t>
            </a:r>
            <a:endParaRPr lang="en-US" sz="4000" b="1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Marine Gourber-Pace</a:t>
            </a:r>
          </a:p>
          <a:p>
            <a:pPr algn="r"/>
            <a:r>
              <a:rPr lang="en-US" sz="4000" b="1" dirty="0" smtClean="0">
                <a:solidFill>
                  <a:schemeClr val="tx1"/>
                </a:solidFill>
              </a:rPr>
              <a:t>Damien Lafarge</a:t>
            </a:r>
          </a:p>
          <a:p>
            <a:pPr algn="r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Christophe Mugnier</a:t>
            </a:r>
            <a:endParaRPr lang="en-US" sz="4000" b="1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4000" b="1" dirty="0">
                <a:solidFill>
                  <a:schemeClr val="bg1">
                    <a:lumMod val="65000"/>
                  </a:schemeClr>
                </a:solidFill>
              </a:rPr>
              <a:t>Goran </a:t>
            </a:r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Perinić</a:t>
            </a:r>
          </a:p>
          <a:p>
            <a:pPr algn="r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Regis Pilon</a:t>
            </a:r>
            <a:endParaRPr lang="en-US" sz="4000" b="1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4000" b="1" dirty="0">
                <a:solidFill>
                  <a:schemeClr val="bg1">
                    <a:lumMod val="65000"/>
                  </a:schemeClr>
                </a:solidFill>
              </a:rPr>
              <a:t>Ingo </a:t>
            </a:r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Ruehl</a:t>
            </a:r>
            <a:endParaRPr lang="en-US" sz="4000" b="1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Eric van Uytvinck</a:t>
            </a:r>
          </a:p>
          <a:p>
            <a:pPr algn="r"/>
            <a:r>
              <a:rPr lang="en-US" sz="4000" b="1" dirty="0">
                <a:solidFill>
                  <a:schemeClr val="bg1">
                    <a:lumMod val="65000"/>
                  </a:schemeClr>
                </a:solidFill>
              </a:rPr>
              <a:t>David </a:t>
            </a:r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Widegren</a:t>
            </a:r>
            <a:endParaRPr lang="en-US" sz="4000" b="1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Zornitsa Zaharieva</a:t>
            </a:r>
          </a:p>
          <a:p>
            <a:pPr algn="r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3588" y="3890700"/>
            <a:ext cx="0" cy="1998015"/>
          </a:xfrm>
          <a:prstGeom prst="line">
            <a:avLst/>
          </a:prstGeom>
          <a:ln w="12700" cmpd="sng">
            <a:solidFill>
              <a:srgbClr val="BFBFB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ubtitle 4"/>
          <p:cNvSpPr txBox="1">
            <a:spLocks/>
          </p:cNvSpPr>
          <p:nvPr/>
        </p:nvSpPr>
        <p:spPr>
          <a:xfrm>
            <a:off x="4753054" y="3890700"/>
            <a:ext cx="3933746" cy="1989788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ts val="0"/>
              </a:spcBef>
              <a:buClr>
                <a:srgbClr val="3861AA"/>
              </a:buClr>
              <a:buFont typeface="Arial"/>
              <a:buNone/>
              <a:defRPr sz="3200" kern="120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400"/>
              </a:spcBef>
              <a:buClr>
                <a:srgbClr val="3861AA"/>
              </a:buClr>
              <a:buSzPct val="95000"/>
              <a:buFont typeface="Arial"/>
              <a:buNone/>
              <a:defRPr sz="32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200"/>
              </a:spcBef>
              <a:buClr>
                <a:srgbClr val="3861AA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200"/>
              </a:spcBef>
              <a:buClr>
                <a:srgbClr val="9CB0D5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b="1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A</a:t>
            </a:r>
            <a:r>
              <a:rPr lang="en-US" sz="2500" b="1" dirty="0" smtClean="0">
                <a:solidFill>
                  <a:schemeClr val="bg1">
                    <a:lumMod val="65000"/>
                  </a:scheme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sset</a:t>
            </a:r>
            <a:r>
              <a:rPr lang="en-US" sz="2500" b="1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</a:t>
            </a:r>
            <a:br>
              <a:rPr lang="en-US" sz="2500" b="1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</a:br>
            <a:r>
              <a:rPr lang="en-US" b="1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M</a:t>
            </a:r>
            <a:r>
              <a:rPr lang="en-US" sz="2500" b="1" dirty="0">
                <a:solidFill>
                  <a:srgbClr val="A6A6A6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a</a:t>
            </a:r>
            <a:r>
              <a:rPr lang="en-US" sz="2500" b="1" dirty="0" smtClean="0">
                <a:solidFill>
                  <a:srgbClr val="A6A6A6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intenance</a:t>
            </a:r>
            <a:r>
              <a:rPr lang="en-US" sz="2500" b="1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</a:t>
            </a:r>
            <a:br>
              <a:rPr lang="en-US" sz="2500" b="1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</a:br>
            <a:r>
              <a:rPr lang="en-US" b="1" dirty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M</a:t>
            </a:r>
            <a:r>
              <a:rPr lang="en-US" sz="2500" b="1" dirty="0">
                <a:solidFill>
                  <a:srgbClr val="A6A6A6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anagement</a:t>
            </a:r>
            <a:r>
              <a:rPr lang="en-US" b="1" dirty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</a:t>
            </a:r>
            <a:endParaRPr lang="en-US" b="1" dirty="0" smtClean="0">
              <a:solidFill>
                <a:prstClr val="white">
                  <a:lumMod val="50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algn="l">
              <a:lnSpc>
                <a:spcPct val="80000"/>
              </a:lnSpc>
            </a:pPr>
            <a:r>
              <a:rPr lang="en-US" b="1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W</a:t>
            </a:r>
            <a:r>
              <a:rPr lang="en-US" sz="2500" b="1" dirty="0" smtClean="0">
                <a:solidFill>
                  <a:srgbClr val="A6A6A6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orkshop</a:t>
            </a:r>
          </a:p>
          <a:p>
            <a:pPr algn="l">
              <a:lnSpc>
                <a:spcPct val="80000"/>
              </a:lnSpc>
            </a:pPr>
            <a:endParaRPr lang="en-US" sz="2500" b="1" dirty="0" smtClean="0">
              <a:solidFill>
                <a:prstClr val="white">
                  <a:lumMod val="50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algn="l">
              <a:lnSpc>
                <a:spcPct val="80000"/>
              </a:lnSpc>
            </a:pPr>
            <a:r>
              <a:rPr lang="en-US" sz="2500" b="1" i="1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AMMW 2013</a:t>
            </a:r>
          </a:p>
          <a:p>
            <a:pPr algn="l">
              <a:lnSpc>
                <a:spcPct val="80000"/>
              </a:lnSpc>
            </a:pPr>
            <a:r>
              <a:rPr lang="en-US" sz="2000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15</a:t>
            </a:r>
            <a:r>
              <a:rPr lang="en-US" sz="2000" baseline="30000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th</a:t>
            </a:r>
            <a:r>
              <a:rPr lang="en-US" sz="2000" dirty="0" smtClean="0">
                <a:solidFill>
                  <a:prstClr val="white">
                    <a:lumMod val="50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November 2013</a:t>
            </a:r>
          </a:p>
          <a:p>
            <a:pPr algn="l">
              <a:lnSpc>
                <a:spcPct val="80000"/>
              </a:lnSpc>
            </a:pPr>
            <a:endParaRPr lang="en-US" sz="1500" dirty="0">
              <a:solidFill>
                <a:prstClr val="white">
                  <a:lumMod val="50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3751385" y="3886796"/>
            <a:ext cx="1445846" cy="2373868"/>
          </a:xfrm>
          <a:prstGeom prst="rect">
            <a:avLst/>
          </a:prstGeom>
        </p:spPr>
        <p:txBody>
          <a:bodyPr vert="horz" lIns="0" rIns="0">
            <a:normAutofit fontScale="40000" lnSpcReduction="20000"/>
          </a:bodyPr>
          <a:lstStyle>
            <a:lvl1pPr marL="0" indent="0" algn="ctr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  <a:defRPr kumimoji="0" sz="3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DG-DI</a:t>
            </a:r>
          </a:p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GS-ASE</a:t>
            </a:r>
          </a:p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BE-CO</a:t>
            </a:r>
          </a:p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EN-HE</a:t>
            </a:r>
          </a:p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TE-EPC</a:t>
            </a:r>
          </a:p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TE-CRG</a:t>
            </a:r>
          </a:p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TE-EPC</a:t>
            </a:r>
          </a:p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EN-HE</a:t>
            </a:r>
          </a:p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EN-EL</a:t>
            </a:r>
          </a:p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GS-ASE</a:t>
            </a:r>
          </a:p>
          <a:p>
            <a:pPr algn="l"/>
            <a:r>
              <a:rPr lang="en-US" sz="4000" b="1" dirty="0" smtClean="0">
                <a:solidFill>
                  <a:schemeClr val="bg1">
                    <a:lumMod val="65000"/>
                  </a:schemeClr>
                </a:solidFill>
              </a:rPr>
              <a:t>BE-CO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8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" indent="0"/>
            <a:r>
              <a:rPr lang="en-GB" dirty="0" smtClean="0"/>
              <a:t>Safety Organization of the ATLAS 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GB" sz="2800" dirty="0" smtClean="0"/>
              <a:t>Many conventional risks in the same place</a:t>
            </a:r>
          </a:p>
          <a:p>
            <a:pPr lvl="1"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GB" sz="2800" dirty="0" smtClean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GB" sz="2800" dirty="0" smtClean="0"/>
              <a:t>Many </a:t>
            </a:r>
            <a:r>
              <a:rPr lang="en-GB" sz="2800" dirty="0" smtClean="0"/>
              <a:t>specific </a:t>
            </a:r>
            <a:r>
              <a:rPr lang="en-GB" sz="2800" dirty="0" smtClean="0"/>
              <a:t>risks in the same place</a:t>
            </a:r>
          </a:p>
          <a:p>
            <a:pPr lvl="1"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GB" sz="2800" dirty="0" smtClean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GB" sz="2800" dirty="0" smtClean="0"/>
              <a:t>Projects to define solutions in </a:t>
            </a:r>
            <a:r>
              <a:rPr lang="en-GB" sz="2800" dirty="0" smtClean="0"/>
              <a:t>radioactive </a:t>
            </a:r>
            <a:r>
              <a:rPr lang="en-GB" sz="2800" dirty="0" smtClean="0"/>
              <a:t>environments </a:t>
            </a:r>
            <a:r>
              <a:rPr lang="en-US" sz="2800" dirty="0"/>
              <a:t>(live biometry monitoring and </a:t>
            </a:r>
            <a:r>
              <a:rPr lang="en-US" sz="2800" dirty="0" smtClean="0"/>
              <a:t>remote handling)</a:t>
            </a:r>
            <a:endParaRPr lang="en-GB" sz="280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GB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3</a:t>
            </a:fld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07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" lvl="0" indent="0"/>
            <a:r>
              <a:rPr lang="en-US" dirty="0"/>
              <a:t>Maintenance in the CERN cooling and ventilation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KPIs calculated based on WO data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Importance of quality and completeness of data in </a:t>
            </a:r>
            <a:r>
              <a:rPr lang="en-US" sz="2800" dirty="0" smtClean="0"/>
              <a:t>WOs </a:t>
            </a:r>
            <a:r>
              <a:rPr lang="en-US" sz="2800" dirty="0" smtClean="0"/>
              <a:t>for KPIs calculation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Mobile devices application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Online vibration analysis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52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" lvl="0" indent="0"/>
            <a:r>
              <a:rPr lang="en-US" dirty="0"/>
              <a:t>LS1 maintenance for the </a:t>
            </a:r>
            <a:r>
              <a:rPr lang="en-US" dirty="0" smtClean="0"/>
              <a:t>cryogenic </a:t>
            </a:r>
            <a:r>
              <a:rPr lang="en-US" dirty="0"/>
              <a:t>installations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Very good performance (~92% availability)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Systematic analysis of origins of downtimes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Maintenance plans defined in details through BOM, procedures &amp; schemes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Offline vibration analysis</a:t>
            </a:r>
            <a:endParaRPr lang="en-GB" sz="280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917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" lvl="0" indent="0"/>
            <a:r>
              <a:rPr lang="en-GB" dirty="0"/>
              <a:t>Inspections of EN/EL transformers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Periodic interventions on transformers ~preventive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List of parameters evaluated or measured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/>
              <a:t>Triggers corrective interventions</a:t>
            </a:r>
            <a:endParaRPr lang="en-GB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Parameters automatically analyzed</a:t>
            </a:r>
            <a:endParaRPr lang="en-US" sz="280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182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" lvl="0" indent="0"/>
            <a:r>
              <a:rPr lang="en-US" dirty="0"/>
              <a:t>Maintenance of Power </a:t>
            </a:r>
            <a:r>
              <a:rPr lang="en-US" dirty="0" smtClean="0"/>
              <a:t>Conv. </a:t>
            </a:r>
            <a:r>
              <a:rPr lang="en-US" dirty="0"/>
              <a:t>based on </a:t>
            </a:r>
            <a:r>
              <a:rPr lang="en-US" dirty="0" smtClean="0"/>
              <a:t>Failures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325606"/>
            <a:ext cx="8226854" cy="4667421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GB" sz="2800" dirty="0" smtClean="0"/>
              <a:t>Analysis of failures data to optimize maintenance</a:t>
            </a:r>
            <a:endParaRPr lang="en-US" sz="2800" dirty="0" smtClean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err="1" smtClean="0"/>
              <a:t>Weibull</a:t>
            </a:r>
            <a:r>
              <a:rPr lang="en-US" sz="2800" dirty="0" smtClean="0"/>
              <a:t> approach to detect obsolescence of diodes based on 5 defects out of 10’000 diodes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Triggers replacement plan for diodes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Importance of completeness and quality of data</a:t>
            </a:r>
            <a:endParaRPr lang="en-GB" sz="280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415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" lvl="0" indent="0"/>
            <a:r>
              <a:rPr lang="en-US" dirty="0"/>
              <a:t>Spare part management in the EN-CV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Important number of references to manage</a:t>
            </a:r>
            <a:endParaRPr lang="en-GB" sz="2800" dirty="0" smtClean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GB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GB" sz="2800" dirty="0" smtClean="0"/>
              <a:t>Workflow based on pick tickets for traceability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Efforts put on improvement of stock thanks to KPIs and standardization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333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" lvl="0" indent="0"/>
            <a:r>
              <a:rPr lang="en-GB" dirty="0"/>
              <a:t>Contract management, contract adjudication, outsourcing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GB" sz="2800" dirty="0" smtClean="0"/>
              <a:t>Presentation of the Best Value for Money method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Method evaluating bid mark adding price mark and quality mark</a:t>
            </a:r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endParaRPr lang="en-US" sz="2800" dirty="0"/>
          </a:p>
          <a:p>
            <a:pPr>
              <a:buClr>
                <a:schemeClr val="tx2"/>
              </a:buClr>
              <a:buSzPct val="120000"/>
              <a:buFont typeface="Wingdings" charset="2"/>
              <a:buChar char="§"/>
              <a:defRPr/>
            </a:pPr>
            <a:r>
              <a:rPr lang="en-US" sz="2800" dirty="0" smtClean="0"/>
              <a:t>41 contracts adjudicated since 2008 out of 78 contracts at CERN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srgbClr val="0055A0">
                    <a:tint val="75000"/>
                  </a:srgbClr>
                </a:solidFill>
              </a:rPr>
              <a:t>Geneva, Nov. 15th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Asset and Maintenance Management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173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5047</TotalTime>
  <Words>385</Words>
  <Application>Microsoft Office PowerPoint</Application>
  <PresentationFormat>On-screen Show (4:3)</PresentationFormat>
  <Paragraphs>104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1_CERN(4-3)</vt:lpstr>
      <vt:lpstr>PowerPoint Presentation</vt:lpstr>
      <vt:lpstr>Work Organization, Maintenance Planning and Maintenance Experience session</vt:lpstr>
      <vt:lpstr>Safety Organization of the ATLAS experiment</vt:lpstr>
      <vt:lpstr>Maintenance in the CERN cooling and ventilation group</vt:lpstr>
      <vt:lpstr>LS1 maintenance for the cryogenic installations </vt:lpstr>
      <vt:lpstr>Inspections of EN/EL transformers</vt:lpstr>
      <vt:lpstr>Maintenance of Power Conv. based on Failures Data</vt:lpstr>
      <vt:lpstr>Spare part management in the EN-CV group</vt:lpstr>
      <vt:lpstr>Contract management, contract adjudication, outsourcing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DLAFARGE</cp:lastModifiedBy>
  <cp:revision>369</cp:revision>
  <cp:lastPrinted>2013-11-10T10:30:05Z</cp:lastPrinted>
  <dcterms:created xsi:type="dcterms:W3CDTF">2012-11-30T11:04:26Z</dcterms:created>
  <dcterms:modified xsi:type="dcterms:W3CDTF">2013-11-15T07:10:51Z</dcterms:modified>
</cp:coreProperties>
</file>