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24"/>
  </p:notesMasterIdLst>
  <p:sldIdLst>
    <p:sldId id="256" r:id="rId2"/>
    <p:sldId id="257" r:id="rId3"/>
    <p:sldId id="258" r:id="rId4"/>
    <p:sldId id="279" r:id="rId5"/>
    <p:sldId id="259" r:id="rId6"/>
    <p:sldId id="260" r:id="rId7"/>
    <p:sldId id="268" r:id="rId8"/>
    <p:sldId id="267" r:id="rId9"/>
    <p:sldId id="272" r:id="rId10"/>
    <p:sldId id="269" r:id="rId11"/>
    <p:sldId id="270" r:id="rId12"/>
    <p:sldId id="271" r:id="rId13"/>
    <p:sldId id="262" r:id="rId14"/>
    <p:sldId id="263" r:id="rId15"/>
    <p:sldId id="273" r:id="rId16"/>
    <p:sldId id="264" r:id="rId17"/>
    <p:sldId id="274" r:id="rId18"/>
    <p:sldId id="275" r:id="rId19"/>
    <p:sldId id="265" r:id="rId20"/>
    <p:sldId id="276" r:id="rId21"/>
    <p:sldId id="277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D25C"/>
    <a:srgbClr val="ADBA34"/>
    <a:srgbClr val="CC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99" autoAdjust="0"/>
  </p:normalViewPr>
  <p:slideViewPr>
    <p:cSldViewPr>
      <p:cViewPr>
        <p:scale>
          <a:sx n="90" d="100"/>
          <a:sy n="90" d="100"/>
        </p:scale>
        <p:origin x="-81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D4CB7-BA1F-4914-BEEA-4AFCB2272E2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8AB39-85E0-4471-B120-3781CDED0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3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42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proper used cases from real</a:t>
            </a:r>
            <a:r>
              <a:rPr lang="en-US" baseline="0" dirty="0" smtClean="0"/>
              <a:t> users.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4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4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4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4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0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Detail explanation of </a:t>
            </a:r>
            <a:r>
              <a:rPr lang="en-US" sz="1200" b="1" dirty="0" err="1" smtClean="0"/>
              <a:t>centralised</a:t>
            </a:r>
            <a:r>
              <a:rPr lang="en-US" sz="1200" dirty="0" smtClean="0"/>
              <a:t>  and </a:t>
            </a:r>
            <a:r>
              <a:rPr lang="en-US" sz="1200" b="1" dirty="0" smtClean="0"/>
              <a:t>integrated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94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Database</a:t>
            </a:r>
            <a:r>
              <a:rPr lang="en-US" sz="1200" b="0" baseline="0" dirty="0" smtClean="0"/>
              <a:t> was originally designed to make sure that the LHC actually fits in the tunnel</a:t>
            </a:r>
            <a:endParaRPr lang="en-US" sz="1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94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93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7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60815-FE0D-4146-8545-9C54438964A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74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Each equipment owner must decide the level of detail that is required, based on the foreseen use of the information.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FP and connections can have their</a:t>
            </a:r>
            <a:r>
              <a:rPr lang="en-US" baseline="0" dirty="0" smtClean="0"/>
              <a:t> custom properties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03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AB39-85E0-4471-B120-3781CDED020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44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Thursday, 14  November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A5B74B-CDA5-4A48-A803-63747B55157E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9.png"/><Relationship Id="rId5" Type="http://schemas.openxmlformats.org/officeDocument/2006/relationships/image" Target="../media/image2.emf"/><Relationship Id="rId4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Layout Service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Eve Fortescue-Beck (BE-CO-DA) </a:t>
            </a:r>
          </a:p>
          <a:p>
            <a:r>
              <a:rPr lang="en-GB" dirty="0" smtClean="0"/>
              <a:t>on behalf of the Layout Service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</p:spPr>
      </p:pic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228184" y="6356350"/>
            <a:ext cx="2461664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81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4170715" y="3135216"/>
            <a:ext cx="221138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LBARA.14L8</a:t>
            </a: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6456715" y="3135216"/>
            <a:ext cx="221138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LBBRD.14L8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1884715" y="3135216"/>
            <a:ext cx="22098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LBBRA.14L8</a:t>
            </a:r>
          </a:p>
        </p:txBody>
      </p:sp>
      <p:sp>
        <p:nvSpPr>
          <p:cNvPr id="22" name="AutoShape 34"/>
          <p:cNvSpPr>
            <a:spLocks noChangeArrowheads="1"/>
          </p:cNvSpPr>
          <p:nvPr/>
        </p:nvSpPr>
        <p:spPr bwMode="auto">
          <a:xfrm>
            <a:off x="360715" y="3135216"/>
            <a:ext cx="1447800" cy="5334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LQATH.14L8</a:t>
            </a:r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362302" y="3897216"/>
            <a:ext cx="8534400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 rot="16200000">
            <a:off x="-72273" y="4280697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22726.32</a:t>
            </a:r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 rot="16200000">
            <a:off x="1451727" y="4280697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22732.79</a:t>
            </a:r>
          </a:p>
        </p:txBody>
      </p:sp>
      <p:sp>
        <p:nvSpPr>
          <p:cNvPr id="26" name="Text Box 40"/>
          <p:cNvSpPr txBox="1">
            <a:spLocks noChangeArrowheads="1"/>
          </p:cNvSpPr>
          <p:nvPr/>
        </p:nvSpPr>
        <p:spPr bwMode="auto">
          <a:xfrm rot="16200000">
            <a:off x="3737727" y="4280697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22748.45</a:t>
            </a:r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 rot="16200000">
            <a:off x="6023727" y="4280697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22764.11</a:t>
            </a: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7092280" y="4058488"/>
            <a:ext cx="200452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DCUM: </a:t>
            </a:r>
          </a:p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Cumulative Distance </a:t>
            </a:r>
          </a:p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from IP1 [m]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Step 1: Define Instruments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84168" y="6356350"/>
            <a:ext cx="2605680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10</a:t>
            </a:fld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4"/>
          <p:cNvSpPr>
            <a:spLocks noChangeArrowheads="1"/>
          </p:cNvSpPr>
          <p:nvPr/>
        </p:nvSpPr>
        <p:spPr bwMode="auto">
          <a:xfrm>
            <a:off x="403822" y="3085728"/>
            <a:ext cx="1447800" cy="5334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LQATH.14L8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Step 1: Define Instruments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11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2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65618E-6 L 0.34532 0.000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utoShape 34"/>
          <p:cNvSpPr>
            <a:spLocks noChangeArrowheads="1"/>
          </p:cNvSpPr>
          <p:nvPr/>
        </p:nvSpPr>
        <p:spPr bwMode="auto">
          <a:xfrm>
            <a:off x="3621266" y="3081790"/>
            <a:ext cx="1447800" cy="5334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LQATH.14L8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99944" y="1196751"/>
            <a:ext cx="8642176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635398" y="2634506"/>
            <a:ext cx="6172200" cy="140335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LQATH.14L8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04793" y="4180731"/>
            <a:ext cx="8691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22726.32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140455" y="4190256"/>
            <a:ext cx="8691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22732.79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1559198" y="4146365"/>
            <a:ext cx="6406286" cy="12141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668770" y="4234706"/>
            <a:ext cx="26055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Cumulative Distance (m)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6512198" y="2253506"/>
            <a:ext cx="762000" cy="381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QJQAA.</a:t>
            </a:r>
          </a:p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A14L8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2397398" y="3199656"/>
            <a:ext cx="9906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QITEL.A14L8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>
            <a:off x="2397398" y="2742456"/>
            <a:ext cx="9906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QITEL.B14L8</a:t>
            </a: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6969398" y="3548906"/>
            <a:ext cx="609600" cy="457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QIHEC.</a:t>
            </a:r>
          </a:p>
          <a:p>
            <a:pPr algn="ctr">
              <a:defRPr/>
            </a:pPr>
            <a:r>
              <a:rPr lang="en-US" sz="1200" dirty="0">
                <a:solidFill>
                  <a:schemeClr val="tx2"/>
                </a:solidFill>
              </a:rPr>
              <a:t>14L8</a:t>
            </a:r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16200000">
            <a:off x="5712098" y="2977406"/>
            <a:ext cx="990600" cy="3048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QIHEW.14L8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647009" y="2132856"/>
            <a:ext cx="6624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Flange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H="1">
            <a:off x="7274198" y="2361456"/>
            <a:ext cx="304800" cy="152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4982292" y="2209056"/>
            <a:ext cx="6960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Heater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78316" y="2362944"/>
            <a:ext cx="529082" cy="2715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1474230" y="2132856"/>
            <a:ext cx="12875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Thermometers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2016398" y="2437656"/>
            <a:ext cx="381000" cy="304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1863998" y="2437656"/>
            <a:ext cx="533400" cy="762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7961486" y="3084366"/>
            <a:ext cx="6960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Heater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>
            <a:off x="7578998" y="3428256"/>
            <a:ext cx="457200" cy="3492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559198" y="3885456"/>
            <a:ext cx="152400" cy="15240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latin typeface="Arial" charset="0"/>
            </a:endParaRPr>
          </a:p>
        </p:txBody>
      </p:sp>
      <p:cxnSp>
        <p:nvCxnSpPr>
          <p:cNvPr id="28" name="Straight Arrow Connector 27"/>
          <p:cNvCxnSpPr>
            <a:stCxn id="27" idx="6"/>
          </p:cNvCxnSpPr>
          <p:nvPr/>
        </p:nvCxnSpPr>
        <p:spPr bwMode="auto">
          <a:xfrm>
            <a:off x="1711598" y="3961656"/>
            <a:ext cx="685800" cy="1588"/>
          </a:xfrm>
          <a:prstGeom prst="straightConnector1">
            <a:avLst/>
          </a:prstGeom>
          <a:solidFill>
            <a:srgbClr val="FF3300"/>
          </a:solidFill>
          <a:ln w="158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2141120" y="3706175"/>
            <a:ext cx="503716" cy="8839"/>
          </a:xfrm>
          <a:prstGeom prst="straightConnector1">
            <a:avLst/>
          </a:prstGeom>
          <a:solidFill>
            <a:srgbClr val="FF3300"/>
          </a:solidFill>
          <a:ln w="158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20"/>
          <p:cNvSpPr txBox="1">
            <a:spLocks noChangeArrowheads="1"/>
          </p:cNvSpPr>
          <p:nvPr/>
        </p:nvSpPr>
        <p:spPr bwMode="auto">
          <a:xfrm>
            <a:off x="154539" y="3347591"/>
            <a:ext cx="1173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Start position</a:t>
            </a:r>
          </a:p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of Magnet FP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>
            <a:off x="1178198" y="3733056"/>
            <a:ext cx="381000" cy="228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49475" y="3580656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2"/>
                </a:solidFill>
              </a:rPr>
              <a:t>Y offset</a:t>
            </a:r>
            <a:endParaRPr lang="en-US" sz="1100" b="1" dirty="0">
              <a:solidFill>
                <a:schemeClr val="tx2"/>
              </a:soli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2365089" y="3389851"/>
            <a:ext cx="76200" cy="7620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57038" y="3733056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2"/>
                </a:solidFill>
              </a:rPr>
              <a:t>X offset</a:t>
            </a:r>
            <a:endParaRPr lang="en-US" sz="1100" b="1" dirty="0">
              <a:solidFill>
                <a:schemeClr val="tx2"/>
              </a:solidFill>
            </a:endParaRPr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84948" y="2737991"/>
            <a:ext cx="14638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Start position of </a:t>
            </a:r>
          </a:p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Thermometer FP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>
            <a:off x="1482998" y="3123456"/>
            <a:ext cx="838200" cy="304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340768"/>
            <a:ext cx="4858061" cy="720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Functional Positions are defined in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hierarchies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0" dirty="0" smtClean="0">
                <a:solidFill>
                  <a:schemeClr val="bg1"/>
                </a:solidFill>
              </a:rPr>
              <a:t>An </a:t>
            </a:r>
            <a:r>
              <a:rPr lang="en-GB" sz="1600" kern="0" dirty="0">
                <a:solidFill>
                  <a:schemeClr val="bg1"/>
                </a:solidFill>
              </a:rPr>
              <a:t>instrument FP is </a:t>
            </a:r>
            <a:r>
              <a:rPr lang="en-GB" sz="1600" kern="0" dirty="0" smtClean="0">
                <a:solidFill>
                  <a:schemeClr val="bg1"/>
                </a:solidFill>
              </a:rPr>
              <a:t>the </a:t>
            </a:r>
            <a:r>
              <a:rPr lang="en-GB" sz="1600" kern="0" dirty="0">
                <a:solidFill>
                  <a:schemeClr val="bg1"/>
                </a:solidFill>
              </a:rPr>
              <a:t>child of a magnet </a:t>
            </a:r>
            <a:r>
              <a:rPr lang="en-GB" sz="1600" kern="0" dirty="0" smtClean="0">
                <a:solidFill>
                  <a:schemeClr val="bg1"/>
                </a:solidFill>
              </a:rPr>
              <a:t>FP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43608" y="4653136"/>
            <a:ext cx="3619438" cy="136815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 smtClean="0">
                <a:latin typeface="Calibri" panose="020F0502020204030204" pitchFamily="34" charset="0"/>
              </a:rPr>
              <a:t>Position of instruments defined as an offset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with respect to </a:t>
            </a:r>
            <a:r>
              <a:rPr lang="en-GB" sz="1600" dirty="0" smtClean="0">
                <a:latin typeface="Calibri" panose="020F0502020204030204" pitchFamily="34" charset="0"/>
              </a:rPr>
              <a:t>the start position of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Instruments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inherit </a:t>
            </a:r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</a:rPr>
              <a:t>the location </a:t>
            </a:r>
            <a:endParaRPr lang="en-GB" sz="16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Their exact positions are 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calculated</a:t>
            </a:r>
          </a:p>
          <a:p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99992" y="5373216"/>
            <a:ext cx="3465492" cy="88508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 smtClean="0">
                <a:latin typeface="Calibri" panose="020F0502020204030204" pitchFamily="34" charset="0"/>
              </a:rPr>
              <a:t>If the position of the magnet changes, the position of the instrument is recalculated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automatically</a:t>
            </a:r>
            <a:endParaRPr lang="en-GB" sz="16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4" name="Bent-Up Arrow 43"/>
          <p:cNvSpPr/>
          <p:nvPr/>
        </p:nvSpPr>
        <p:spPr>
          <a:xfrm rot="10800000" flipH="1">
            <a:off x="4755030" y="4653136"/>
            <a:ext cx="897090" cy="648072"/>
          </a:xfrm>
          <a:prstGeom prst="bentUpArrow">
            <a:avLst>
              <a:gd name="adj1" fmla="val 36147"/>
              <a:gd name="adj2" fmla="val 47460"/>
              <a:gd name="adj3" fmla="val 33889"/>
            </a:avLst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Step 1: Define Instruments</a:t>
            </a: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12</a:t>
            </a:fld>
            <a:endParaRPr lang="en-GB"/>
          </a:p>
        </p:txBody>
      </p:sp>
      <p:sp>
        <p:nvSpPr>
          <p:cNvPr id="46" name="Date Placeholder 2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8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8" grpId="0" animBg="1"/>
      <p:bldP spid="9" grpId="0"/>
      <p:bldP spid="10" grpId="0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 animBg="1"/>
      <p:bldP spid="25" grpId="0"/>
      <p:bldP spid="26" grpId="0" animBg="1"/>
      <p:bldP spid="27" grpId="0" animBg="1"/>
      <p:bldP spid="30" grpId="0"/>
      <p:bldP spid="31" grpId="0" animBg="1"/>
      <p:bldP spid="32" grpId="0"/>
      <p:bldP spid="33" grpId="0" animBg="1"/>
      <p:bldP spid="34" grpId="0"/>
      <p:bldP spid="35" grpId="0"/>
      <p:bldP spid="36" grpId="0" animBg="1"/>
      <p:bldP spid="6" grpId="0" animBg="1"/>
      <p:bldP spid="40" grpId="0" animBg="1"/>
      <p:bldP spid="42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Define Electronics</a:t>
            </a:r>
            <a:endParaRPr lang="en-US" dirty="0"/>
          </a:p>
        </p:txBody>
      </p:sp>
      <p:sp>
        <p:nvSpPr>
          <p:cNvPr id="24" name="Text Box 56"/>
          <p:cNvSpPr txBox="1">
            <a:spLocks noChangeArrowheads="1"/>
          </p:cNvSpPr>
          <p:nvPr/>
        </p:nvSpPr>
        <p:spPr bwMode="auto">
          <a:xfrm>
            <a:off x="4931412" y="5301208"/>
            <a:ext cx="16506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Electronics </a:t>
            </a:r>
            <a:r>
              <a:rPr lang="en-US" sz="1400" b="1" dirty="0">
                <a:solidFill>
                  <a:schemeClr val="tx2"/>
                </a:solidFill>
              </a:rPr>
              <a:t>Cards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93" t="15556" r="19876" b="37707"/>
          <a:stretch/>
        </p:blipFill>
        <p:spPr bwMode="auto">
          <a:xfrm>
            <a:off x="1476122" y="1700808"/>
            <a:ext cx="1290849" cy="471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49"/>
          <p:cNvSpPr txBox="1">
            <a:spLocks noChangeArrowheads="1"/>
          </p:cNvSpPr>
          <p:nvPr/>
        </p:nvSpPr>
        <p:spPr bwMode="auto">
          <a:xfrm>
            <a:off x="197936" y="1374312"/>
            <a:ext cx="18351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Rack: </a:t>
            </a:r>
            <a:r>
              <a:rPr lang="en-US" sz="1400" b="1" dirty="0" smtClean="0">
                <a:solidFill>
                  <a:schemeClr val="tx2"/>
                </a:solidFill>
              </a:rPr>
              <a:t>QYC.02RR13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9" name="Text Box 63"/>
          <p:cNvSpPr txBox="1">
            <a:spLocks noChangeArrowheads="1"/>
          </p:cNvSpPr>
          <p:nvPr/>
        </p:nvSpPr>
        <p:spPr bwMode="auto">
          <a:xfrm>
            <a:off x="470409" y="3610407"/>
            <a:ext cx="8002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Chassis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30" name="Line 65"/>
          <p:cNvSpPr>
            <a:spLocks noChangeShapeType="1"/>
          </p:cNvSpPr>
          <p:nvPr/>
        </p:nvSpPr>
        <p:spPr bwMode="auto">
          <a:xfrm>
            <a:off x="1231849" y="3757008"/>
            <a:ext cx="417832" cy="77699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Line 69"/>
          <p:cNvSpPr>
            <a:spLocks noChangeShapeType="1"/>
          </p:cNvSpPr>
          <p:nvPr/>
        </p:nvSpPr>
        <p:spPr bwMode="auto">
          <a:xfrm flipV="1">
            <a:off x="1231849" y="2907557"/>
            <a:ext cx="410482" cy="8494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42835" y="3541065"/>
            <a:ext cx="1055855" cy="58931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1" t="13655" r="13081" b="66025"/>
          <a:stretch/>
        </p:blipFill>
        <p:spPr bwMode="auto">
          <a:xfrm>
            <a:off x="3404862" y="2363402"/>
            <a:ext cx="4433011" cy="278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3728899" y="6269370"/>
            <a:ext cx="4536504" cy="38768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latin typeface="Calibri" panose="020F0502020204030204" pitchFamily="34" charset="0"/>
              </a:rPr>
              <a:t>Electronic cards/modules positioned within chassis</a:t>
            </a:r>
            <a:endParaRPr lang="en-GB" sz="16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Line 59"/>
          <p:cNvSpPr>
            <a:spLocks noChangeShapeType="1"/>
          </p:cNvSpPr>
          <p:nvPr/>
        </p:nvSpPr>
        <p:spPr bwMode="auto">
          <a:xfrm flipV="1">
            <a:off x="5723501" y="4787388"/>
            <a:ext cx="1187514" cy="58582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 flipV="1">
            <a:off x="5723500" y="4625590"/>
            <a:ext cx="273651" cy="747626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Line 57"/>
          <p:cNvSpPr>
            <a:spLocks noChangeShapeType="1"/>
          </p:cNvSpPr>
          <p:nvPr/>
        </p:nvSpPr>
        <p:spPr bwMode="auto">
          <a:xfrm flipH="1" flipV="1">
            <a:off x="4443008" y="4061177"/>
            <a:ext cx="1280492" cy="1312039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2123728" y="3571837"/>
            <a:ext cx="1367523" cy="439237"/>
          </a:xfrm>
          <a:prstGeom prst="rightArrow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1709480" y="5627663"/>
            <a:ext cx="2736933" cy="4675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latin typeface="Calibri" panose="020F0502020204030204" pitchFamily="34" charset="0"/>
              </a:rPr>
              <a:t>Chassis positioned within racks</a:t>
            </a:r>
            <a:endParaRPr lang="en-GB" sz="16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81696" y="1286681"/>
            <a:ext cx="3672408" cy="48304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latin typeface="Calibri" panose="020F0502020204030204" pitchFamily="34" charset="0"/>
              </a:rPr>
              <a:t>Controls component Functional Positions also defined in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hierarchies</a:t>
            </a:r>
          </a:p>
        </p:txBody>
      </p:sp>
      <p:sp>
        <p:nvSpPr>
          <p:cNvPr id="41" name="Bent-Up Arrow 40"/>
          <p:cNvSpPr/>
          <p:nvPr/>
        </p:nvSpPr>
        <p:spPr>
          <a:xfrm rot="10800000" flipH="1">
            <a:off x="4585478" y="5680993"/>
            <a:ext cx="648072" cy="558290"/>
          </a:xfrm>
          <a:prstGeom prst="bentUpArrow">
            <a:avLst>
              <a:gd name="adj1" fmla="val 36147"/>
              <a:gd name="adj2" fmla="val 47460"/>
              <a:gd name="adj3" fmla="val 33889"/>
            </a:avLst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199000" y="1665259"/>
            <a:ext cx="3693480" cy="4675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latin typeface="Calibri" panose="020F0502020204030204" pitchFamily="34" charset="0"/>
              </a:rPr>
              <a:t>Hierarchy easy to navigate using Layout web interface: </a:t>
            </a:r>
            <a:r>
              <a:rPr lang="en-GB" sz="1600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http://cern.ch/layout</a:t>
            </a:r>
            <a:endParaRPr lang="en-GB" sz="1600" dirty="0" smtClean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 Box 46"/>
          <p:cNvSpPr txBox="1">
            <a:spLocks noChangeArrowheads="1"/>
          </p:cNvSpPr>
          <p:nvPr/>
        </p:nvSpPr>
        <p:spPr bwMode="auto">
          <a:xfrm>
            <a:off x="2915188" y="2276872"/>
            <a:ext cx="2344103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Crate: QYTCF.RR13.21.B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12648" y="6335334"/>
            <a:ext cx="1981200" cy="365760"/>
          </a:xfrm>
        </p:spPr>
        <p:txBody>
          <a:bodyPr/>
          <a:lstStyle/>
          <a:p>
            <a:fld id="{E9A5B74B-CDA5-4A48-A803-63747B55157E}" type="slidenum">
              <a:rPr lang="en-GB" smtClean="0"/>
              <a:t>13</a:t>
            </a:fld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6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201 0.00833 L 0.0007 0.0062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35" y="-11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  <p:bldP spid="30" grpId="0" animBg="1"/>
      <p:bldP spid="31" grpId="0" animBg="1"/>
      <p:bldP spid="32" grpId="0" animBg="1"/>
      <p:bldP spid="32" grpId="1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25" grpId="0" animBg="1"/>
      <p:bldP spid="41" grpId="0" animBg="1"/>
      <p:bldP spid="26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3: Define Connections</a:t>
            </a:r>
            <a:endParaRPr lang="en-US" dirty="0"/>
          </a:p>
        </p:txBody>
      </p:sp>
      <p:sp>
        <p:nvSpPr>
          <p:cNvPr id="14" name="AutoShape 25"/>
          <p:cNvSpPr>
            <a:spLocks noChangeArrowheads="1"/>
          </p:cNvSpPr>
          <p:nvPr/>
        </p:nvSpPr>
        <p:spPr bwMode="auto">
          <a:xfrm>
            <a:off x="7620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20574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30"/>
          <p:cNvSpPr>
            <a:spLocks noChangeArrowheads="1"/>
          </p:cNvSpPr>
          <p:nvPr/>
        </p:nvSpPr>
        <p:spPr bwMode="auto">
          <a:xfrm>
            <a:off x="59436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36"/>
          <p:cNvSpPr>
            <a:spLocks noChangeArrowheads="1"/>
          </p:cNvSpPr>
          <p:nvPr/>
        </p:nvSpPr>
        <p:spPr bwMode="auto">
          <a:xfrm>
            <a:off x="73152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26"/>
          <p:cNvSpPr>
            <a:spLocks noChangeArrowheads="1"/>
          </p:cNvSpPr>
          <p:nvPr/>
        </p:nvSpPr>
        <p:spPr bwMode="auto">
          <a:xfrm>
            <a:off x="33528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26"/>
          <p:cNvSpPr>
            <a:spLocks noChangeArrowheads="1"/>
          </p:cNvSpPr>
          <p:nvPr/>
        </p:nvSpPr>
        <p:spPr bwMode="auto">
          <a:xfrm>
            <a:off x="4648200" y="3526288"/>
            <a:ext cx="1143000" cy="502920"/>
          </a:xfrm>
          <a:custGeom>
            <a:avLst/>
            <a:gdLst>
              <a:gd name="T0" fmla="*/ 526256 w 21600"/>
              <a:gd name="T1" fmla="*/ 699 h 21600"/>
              <a:gd name="T2" fmla="*/ 148220 w 21600"/>
              <a:gd name="T3" fmla="*/ 255630 h 21600"/>
              <a:gd name="T4" fmla="*/ 548852 w 21600"/>
              <a:gd name="T5" fmla="*/ 114639 h 21600"/>
              <a:gd name="T6" fmla="*/ 1285875 w 21600"/>
              <a:gd name="T7" fmla="*/ 228600 h 21600"/>
              <a:gd name="T8" fmla="*/ 1000125 w 21600"/>
              <a:gd name="T9" fmla="*/ 342900 h 21600"/>
              <a:gd name="T10" fmla="*/ 714375 w 21600"/>
              <a:gd name="T11" fmla="*/ 2286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1085"/>
                  <a:pt x="5422" y="11370"/>
                  <a:pt x="5467" y="11651"/>
                </a:cubicBezTo>
                <a:lnTo>
                  <a:pt x="135" y="12503"/>
                </a:lnTo>
                <a:cubicBezTo>
                  <a:pt x="45" y="11940"/>
                  <a:pt x="0" y="1137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U-Turn Arrow 19"/>
          <p:cNvSpPr/>
          <p:nvPr/>
        </p:nvSpPr>
        <p:spPr bwMode="auto">
          <a:xfrm flipV="1">
            <a:off x="838200" y="4368298"/>
            <a:ext cx="3733800" cy="419100"/>
          </a:xfrm>
          <a:prstGeom prst="uturnArrow">
            <a:avLst>
              <a:gd name="adj1" fmla="val 28903"/>
              <a:gd name="adj2" fmla="val 25000"/>
              <a:gd name="adj3" fmla="val 45976"/>
              <a:gd name="adj4" fmla="val 37364"/>
              <a:gd name="adj5" fmla="val 100000"/>
            </a:avLst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U-Turn Arrow 20"/>
          <p:cNvSpPr/>
          <p:nvPr/>
        </p:nvSpPr>
        <p:spPr bwMode="auto">
          <a:xfrm flipV="1">
            <a:off x="4648200" y="4368298"/>
            <a:ext cx="3733800" cy="419100"/>
          </a:xfrm>
          <a:prstGeom prst="uturnArrow">
            <a:avLst>
              <a:gd name="adj1" fmla="val 28903"/>
              <a:gd name="adj2" fmla="val 25000"/>
              <a:gd name="adj3" fmla="val 45976"/>
              <a:gd name="adj4" fmla="val 37364"/>
              <a:gd name="adj5" fmla="val 100000"/>
            </a:avLst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57200" y="3735838"/>
            <a:ext cx="8363400" cy="922020"/>
            <a:chOff x="457200" y="4038600"/>
            <a:chExt cx="8363400" cy="838200"/>
          </a:xfrm>
        </p:grpSpPr>
        <p:sp>
          <p:nvSpPr>
            <p:cNvPr id="23" name="AutoShape 34"/>
            <p:cNvSpPr>
              <a:spLocks noChangeArrowheads="1"/>
            </p:cNvSpPr>
            <p:nvPr/>
          </p:nvSpPr>
          <p:spPr bwMode="auto">
            <a:xfrm>
              <a:off x="78486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/>
                <a:t>PLC / </a:t>
              </a:r>
            </a:p>
            <a:p>
              <a:pPr>
                <a:defRPr/>
              </a:pPr>
              <a:r>
                <a:rPr lang="en-US" sz="1200" b="1" dirty="0" smtClean="0"/>
                <a:t>Gateway</a:t>
              </a:r>
              <a:endParaRPr lang="en-US" sz="1200" b="1" dirty="0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28194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/>
                <a:t>Enclosure </a:t>
              </a:r>
            </a:p>
            <a:p>
              <a:pPr>
                <a:defRPr/>
              </a:pPr>
              <a:r>
                <a:rPr lang="en-US" sz="1200" b="1" dirty="0" smtClean="0"/>
                <a:t>Connector</a:t>
              </a:r>
              <a:endParaRPr lang="en-US" sz="1200" b="1" dirty="0"/>
            </a:p>
          </p:txBody>
        </p:sp>
        <p:sp>
          <p:nvSpPr>
            <p:cNvPr id="25" name="AutoShape 17"/>
            <p:cNvSpPr>
              <a:spLocks noChangeArrowheads="1"/>
            </p:cNvSpPr>
            <p:nvPr/>
          </p:nvSpPr>
          <p:spPr bwMode="auto">
            <a:xfrm>
              <a:off x="16002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/>
                <a:t>Flange </a:t>
              </a:r>
            </a:p>
            <a:p>
              <a:pPr>
                <a:defRPr/>
              </a:pPr>
              <a:r>
                <a:rPr lang="en-US" sz="1200" b="1" dirty="0"/>
                <a:t>Connector </a:t>
              </a:r>
            </a:p>
          </p:txBody>
        </p:sp>
        <p:sp>
          <p:nvSpPr>
            <p:cNvPr id="26" name="AutoShape 18"/>
            <p:cNvSpPr>
              <a:spLocks noChangeArrowheads="1"/>
            </p:cNvSpPr>
            <p:nvPr/>
          </p:nvSpPr>
          <p:spPr bwMode="auto">
            <a:xfrm>
              <a:off x="54102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 smtClean="0"/>
                <a:t>FIP Card</a:t>
              </a:r>
              <a:endParaRPr lang="en-US" sz="1200" b="1" dirty="0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>
              <a:off x="67056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 err="1"/>
                <a:t>Fibre</a:t>
              </a:r>
              <a:r>
                <a:rPr lang="en-US" sz="1200" b="1" dirty="0"/>
                <a:t> / </a:t>
              </a:r>
            </a:p>
            <a:p>
              <a:pPr>
                <a:defRPr/>
              </a:pPr>
              <a:r>
                <a:rPr lang="en-US" sz="1200" b="1" dirty="0" smtClean="0"/>
                <a:t>Network</a:t>
              </a:r>
              <a:endParaRPr lang="en-US" sz="1200" b="1" dirty="0"/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4191000" y="4180200"/>
              <a:ext cx="1028700" cy="468000"/>
            </a:xfrm>
            <a:prstGeom prst="roundRect">
              <a:avLst>
                <a:gd name="adj" fmla="val 16667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 smtClean="0"/>
                <a:t>Conditioner</a:t>
              </a:r>
            </a:p>
            <a:p>
              <a:pPr>
                <a:defRPr/>
              </a:pPr>
              <a:r>
                <a:rPr lang="en-US" sz="1200" b="1" dirty="0" smtClean="0"/>
                <a:t>Card</a:t>
              </a:r>
              <a:endParaRPr lang="en-US" sz="1200" b="1" dirty="0"/>
            </a:p>
          </p:txBody>
        </p:sp>
        <p:sp>
          <p:nvSpPr>
            <p:cNvPr id="29" name="AutoShape 4"/>
            <p:cNvSpPr>
              <a:spLocks noChangeArrowheads="1"/>
            </p:cNvSpPr>
            <p:nvPr/>
          </p:nvSpPr>
          <p:spPr bwMode="auto">
            <a:xfrm>
              <a:off x="457200" y="4180200"/>
              <a:ext cx="972000" cy="46800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200" b="1" dirty="0" smtClean="0"/>
                <a:t>Sensor</a:t>
              </a:r>
              <a:endParaRPr lang="en-US" sz="1200" b="1" dirty="0"/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 rot="5400000">
              <a:off x="3543300" y="4457700"/>
              <a:ext cx="838200" cy="0"/>
            </a:xfrm>
            <a:prstGeom prst="line">
              <a:avLst/>
            </a:prstGeom>
            <a:solidFill>
              <a:srgbClr val="FF3300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rot="5400000">
              <a:off x="6057900" y="4457700"/>
              <a:ext cx="838200" cy="0"/>
            </a:xfrm>
            <a:prstGeom prst="line">
              <a:avLst/>
            </a:prstGeom>
            <a:solidFill>
              <a:srgbClr val="FF3300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Rectangle 32"/>
          <p:cNvSpPr/>
          <p:nvPr/>
        </p:nvSpPr>
        <p:spPr>
          <a:xfrm>
            <a:off x="592832" y="1268760"/>
            <a:ext cx="4267200" cy="61144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Connections</a:t>
            </a:r>
            <a:r>
              <a:rPr lang="en-GB" sz="1600" dirty="0" smtClean="0"/>
              <a:t> are logical relationships between two functional positions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3203848" y="1628800"/>
            <a:ext cx="5818592" cy="66419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Once all Instrumentation and electronics FPs are declared they are connected together to describe an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instrumentation channel</a:t>
            </a:r>
            <a:endParaRPr lang="en-GB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87624" y="2946546"/>
            <a:ext cx="7056784" cy="4752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chemeClr val="tx1"/>
                </a:solidFill>
              </a:rPr>
              <a:t>Physical Approach </a:t>
            </a:r>
            <a:r>
              <a:rPr lang="en-US" sz="1600" dirty="0">
                <a:solidFill>
                  <a:schemeClr val="tx1"/>
                </a:solidFill>
              </a:rPr>
              <a:t>(Cabling</a:t>
            </a:r>
            <a:r>
              <a:rPr lang="en-US" sz="1600" dirty="0" smtClean="0">
                <a:solidFill>
                  <a:schemeClr val="tx1"/>
                </a:solidFill>
              </a:rPr>
              <a:t>): High </a:t>
            </a:r>
            <a:r>
              <a:rPr lang="en-US" sz="1600" dirty="0">
                <a:solidFill>
                  <a:schemeClr val="tx1"/>
                </a:solidFill>
              </a:rPr>
              <a:t>level of detail, approaching physical installation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971600" y="4890762"/>
            <a:ext cx="7560840" cy="55446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1600" b="1" dirty="0" smtClean="0">
                <a:solidFill>
                  <a:schemeClr val="tx1"/>
                </a:solidFill>
              </a:rPr>
              <a:t>Conceptual Approach: </a:t>
            </a:r>
            <a:r>
              <a:rPr lang="en-US" sz="1600" dirty="0">
                <a:solidFill>
                  <a:schemeClr val="tx1"/>
                </a:solidFill>
              </a:rPr>
              <a:t>Lower level of detail, more conceptual, defining only the minimum connections required to describe the system.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95536" y="5661248"/>
            <a:ext cx="8496944" cy="60126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Each </a:t>
            </a:r>
            <a:r>
              <a:rPr lang="en-US" b="1" dirty="0" smtClean="0">
                <a:solidFill>
                  <a:srgbClr val="C00000"/>
                </a:solidFill>
              </a:rPr>
              <a:t>equipment </a:t>
            </a:r>
            <a:r>
              <a:rPr lang="en-US" b="1" dirty="0">
                <a:solidFill>
                  <a:srgbClr val="C00000"/>
                </a:solidFill>
              </a:rPr>
              <a:t>g</a:t>
            </a:r>
            <a:r>
              <a:rPr lang="en-US" b="1" dirty="0" smtClean="0">
                <a:solidFill>
                  <a:srgbClr val="C00000"/>
                </a:solidFill>
              </a:rPr>
              <a:t>roup </a:t>
            </a:r>
            <a:r>
              <a:rPr lang="en-US" dirty="0" smtClean="0"/>
              <a:t>decides on the level of detail they require, based on the </a:t>
            </a:r>
            <a:r>
              <a:rPr lang="en-US" b="1" dirty="0" smtClean="0">
                <a:solidFill>
                  <a:srgbClr val="C00000"/>
                </a:solidFill>
              </a:rPr>
              <a:t>foreseen use of the information.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 smtClean="0">
                <a:solidFill>
                  <a:schemeClr val="tx1"/>
                </a:solidFill>
              </a:rPr>
              <a:t> granularity can be refined over 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84168" y="6356350"/>
            <a:ext cx="2605680" cy="365760"/>
          </a:xfrm>
        </p:spPr>
        <p:txBody>
          <a:bodyPr/>
          <a:lstStyle/>
          <a:p>
            <a:pPr algn="r"/>
            <a:r>
              <a:rPr lang="en-US" dirty="0" smtClean="0"/>
              <a:t>Thursday, 14  November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14</a:t>
            </a:fld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79512" y="2262298"/>
            <a:ext cx="3600399" cy="59063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/>
              <a:t>The DB model is able to handle any level of 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granularity</a:t>
            </a:r>
            <a:r>
              <a:rPr lang="en-GB" sz="1600" dirty="0" smtClean="0"/>
              <a:t> defined by the users</a:t>
            </a:r>
            <a:endParaRPr lang="en-GB" sz="1600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6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3" grpId="0" animBg="1"/>
      <p:bldP spid="32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Integration with </a:t>
            </a:r>
            <a:r>
              <a:rPr lang="en-US" dirty="0" err="1"/>
              <a:t>InforEAM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05715" y="1249115"/>
            <a:ext cx="4248472" cy="504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Functional Positions</a:t>
            </a:r>
          </a:p>
          <a:p>
            <a:pPr algn="ctr"/>
            <a:endParaRPr lang="en-GB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Theoretical position</a:t>
            </a:r>
            <a:r>
              <a:rPr lang="en-GB" sz="24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of a component of a given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Stored in </a:t>
            </a:r>
            <a:r>
              <a:rPr lang="en-GB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Layout</a:t>
            </a:r>
            <a:r>
              <a:rPr lang="en-GB" sz="24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Identified by </a:t>
            </a:r>
          </a:p>
          <a:p>
            <a:r>
              <a:rPr lang="en-GB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 Functional Position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A </a:t>
            </a:r>
            <a:r>
              <a:rPr lang="en-GB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plan of how components are arranged </a:t>
            </a:r>
            <a:r>
              <a:rPr lang="en-GB" sz="2400" dirty="0" smtClean="0">
                <a:latin typeface="Calibri" panose="020F0502020204030204" pitchFamily="34" charset="0"/>
              </a:rPr>
              <a:t>and connected in accelerator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4698203" y="1244253"/>
            <a:ext cx="4248472" cy="5040560"/>
          </a:xfrm>
          <a:prstGeom prst="rect">
            <a:avLst/>
          </a:prstGeom>
          <a:solidFill>
            <a:srgbClr val="C7D25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Assets</a:t>
            </a:r>
            <a:endParaRPr lang="en-GB" sz="36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en-GB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336600"/>
                </a:solidFill>
                <a:latin typeface="Calibri" panose="020F0502020204030204" pitchFamily="34" charset="0"/>
              </a:rPr>
              <a:t>Physical piece of equipment </a:t>
            </a:r>
            <a:r>
              <a:rPr lang="en-GB" sz="2400" dirty="0" smtClean="0">
                <a:latin typeface="Calibri" panose="020F0502020204030204" pitchFamily="34" charset="0"/>
              </a:rPr>
              <a:t>with specific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Stored in </a:t>
            </a:r>
            <a:r>
              <a:rPr lang="en-GB" sz="2400" b="1" dirty="0" err="1">
                <a:solidFill>
                  <a:srgbClr val="336600"/>
                </a:solidFill>
                <a:latin typeface="Calibri" panose="020F0502020204030204" pitchFamily="34" charset="0"/>
              </a:rPr>
              <a:t>InforEAM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(MTF)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Identified by </a:t>
            </a:r>
          </a:p>
          <a:p>
            <a:r>
              <a:rPr lang="en-GB" sz="2400" b="1" dirty="0">
                <a:solidFill>
                  <a:srgbClr val="336600"/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 smtClean="0">
                <a:solidFill>
                  <a:srgbClr val="336600"/>
                </a:solidFill>
                <a:latin typeface="Calibri" panose="020F0502020204030204" pitchFamily="34" charset="0"/>
              </a:rPr>
              <a:t>   CERN Unique Identifier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</a:rPr>
              <a:t>Assets installed in </a:t>
            </a:r>
            <a:r>
              <a:rPr lang="en-GB" sz="2400" b="1" dirty="0">
                <a:solidFill>
                  <a:srgbClr val="336600"/>
                </a:solidFill>
                <a:latin typeface="Calibri" panose="020F0502020204030204" pitchFamily="34" charset="0"/>
              </a:rPr>
              <a:t>different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>
                <a:solidFill>
                  <a:srgbClr val="336600"/>
                </a:solidFill>
                <a:latin typeface="Calibri" panose="020F0502020204030204" pitchFamily="34" charset="0"/>
              </a:rPr>
              <a:t>positions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over their lifetime. </a:t>
            </a:r>
          </a:p>
          <a:p>
            <a:pPr lvl="1"/>
            <a:r>
              <a:rPr lang="en-GB" sz="2400" dirty="0" smtClean="0">
                <a:latin typeface="Calibri" panose="020F0502020204030204" pitchFamily="34" charset="0"/>
              </a:rPr>
              <a:t>      Traceable history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130251" y="5850334"/>
            <a:ext cx="432048" cy="292894"/>
          </a:xfrm>
          <a:prstGeom prst="rightArrow">
            <a:avLst/>
          </a:prstGeom>
          <a:solidFill>
            <a:srgbClr val="33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dirty="0" smtClean="0"/>
              <a:t>Thursday, 14  November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4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4: Integration with </a:t>
            </a:r>
            <a:r>
              <a:rPr lang="en-US" dirty="0" err="1" smtClean="0"/>
              <a:t>InforEAM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79512" y="4437112"/>
            <a:ext cx="8712968" cy="2160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68625" y="1268760"/>
            <a:ext cx="8712968" cy="30243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43" name="TextBox 21"/>
          <p:cNvSpPr txBox="1"/>
          <p:nvPr/>
        </p:nvSpPr>
        <p:spPr>
          <a:xfrm>
            <a:off x="3797164" y="1324821"/>
            <a:ext cx="190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INFOR EAM (MTF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59966" y="2167136"/>
            <a:ext cx="1728192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QITEL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CXT-CR031310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2912473" y="2167136"/>
            <a:ext cx="190500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QYMXA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001-JT000050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4941188" y="2167136"/>
            <a:ext cx="158417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001-JT000260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6722169" y="2167136"/>
            <a:ext cx="158417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QYMMW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001-JT000070</a:t>
            </a:r>
          </a:p>
        </p:txBody>
      </p:sp>
      <p:sp>
        <p:nvSpPr>
          <p:cNvPr id="52" name="AutoShape 4"/>
          <p:cNvSpPr>
            <a:spLocks noChangeArrowheads="1"/>
          </p:cNvSpPr>
          <p:nvPr/>
        </p:nvSpPr>
        <p:spPr bwMode="auto">
          <a:xfrm>
            <a:off x="1049092" y="1770535"/>
            <a:ext cx="172816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Instrument Asset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53" name="AutoShape 4"/>
          <p:cNvSpPr>
            <a:spLocks noChangeArrowheads="1"/>
          </p:cNvSpPr>
          <p:nvPr/>
        </p:nvSpPr>
        <p:spPr bwMode="auto">
          <a:xfrm>
            <a:off x="2894648" y="1796802"/>
            <a:ext cx="191887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Fan-In Card Asset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54" name="AutoShape 4"/>
          <p:cNvSpPr>
            <a:spLocks noChangeArrowheads="1"/>
          </p:cNvSpPr>
          <p:nvPr/>
        </p:nvSpPr>
        <p:spPr bwMode="auto">
          <a:xfrm>
            <a:off x="4930301" y="1776611"/>
            <a:ext cx="158417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Conditioner </a:t>
            </a:r>
          </a:p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Card Asset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55" name="AutoShape 4"/>
          <p:cNvSpPr>
            <a:spLocks noChangeArrowheads="1"/>
          </p:cNvSpPr>
          <p:nvPr/>
        </p:nvSpPr>
        <p:spPr bwMode="auto">
          <a:xfrm>
            <a:off x="6711282" y="1815480"/>
            <a:ext cx="158417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FIP Card Asset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59" name="TextBox 20"/>
          <p:cNvSpPr txBox="1"/>
          <p:nvPr/>
        </p:nvSpPr>
        <p:spPr>
          <a:xfrm>
            <a:off x="176649" y="6209929"/>
            <a:ext cx="871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LAYOUT Database</a:t>
            </a:r>
            <a:endParaRPr lang="en-US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059966" y="4623791"/>
            <a:ext cx="7256450" cy="1604229"/>
            <a:chOff x="1059966" y="4623791"/>
            <a:chExt cx="7256450" cy="1604229"/>
          </a:xfrm>
        </p:grpSpPr>
        <p:sp>
          <p:nvSpPr>
            <p:cNvPr id="61" name="Rounded Rectangle 60"/>
            <p:cNvSpPr/>
            <p:nvPr/>
          </p:nvSpPr>
          <p:spPr>
            <a:xfrm>
              <a:off x="6726932" y="4987279"/>
              <a:ext cx="158417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cs typeface="Calibri" pitchFamily="34" charset="0"/>
                </a:rPr>
                <a:t>QYMMW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.A17L8.A</a:t>
              </a:r>
            </a:p>
          </p:txBody>
        </p:sp>
        <p:sp>
          <p:nvSpPr>
            <p:cNvPr id="62" name="AutoShape 4"/>
            <p:cNvSpPr>
              <a:spLocks noChangeArrowheads="1"/>
            </p:cNvSpPr>
            <p:nvPr/>
          </p:nvSpPr>
          <p:spPr bwMode="auto">
            <a:xfrm>
              <a:off x="6726932" y="4653135"/>
              <a:ext cx="1584177" cy="5334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FIP Card FP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sp>
          <p:nvSpPr>
            <p:cNvPr id="63" name="U-Turn Arrow 62"/>
            <p:cNvSpPr/>
            <p:nvPr/>
          </p:nvSpPr>
          <p:spPr>
            <a:xfrm rot="10800000" flipH="1">
              <a:off x="2107326" y="5463316"/>
              <a:ext cx="1361664" cy="76470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641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1059966" y="4987279"/>
              <a:ext cx="1728192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bIns="0"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cs typeface="Calibri" pitchFamily="34" charset="0"/>
                </a:rPr>
                <a:t>QITEL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.17L8.TT822</a:t>
              </a:r>
            </a:p>
            <a:p>
              <a:pPr algn="ctr"/>
              <a:r>
                <a:rPr lang="en-US" sz="1400" dirty="0" smtClean="0">
                  <a:solidFill>
                    <a:schemeClr val="accent4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LBARB_17L8_TT822</a:t>
              </a:r>
            </a:p>
          </p:txBody>
        </p:sp>
        <p:sp>
          <p:nvSpPr>
            <p:cNvPr id="65" name="AutoShape 4"/>
            <p:cNvSpPr>
              <a:spLocks noChangeArrowheads="1"/>
            </p:cNvSpPr>
            <p:nvPr/>
          </p:nvSpPr>
          <p:spPr bwMode="auto">
            <a:xfrm>
              <a:off x="1059979" y="4636765"/>
              <a:ext cx="1728167" cy="5334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Instrument FP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sp>
          <p:nvSpPr>
            <p:cNvPr id="66" name="U-Turn Arrow 65"/>
            <p:cNvSpPr/>
            <p:nvPr/>
          </p:nvSpPr>
          <p:spPr>
            <a:xfrm rot="10800000" flipH="1">
              <a:off x="4148342" y="5445224"/>
              <a:ext cx="1361664" cy="76470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641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2917236" y="5013175"/>
              <a:ext cx="1904999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cs typeface="Calibri" pitchFamily="34" charset="0"/>
                </a:rPr>
                <a:t>QYMXA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.A17L8</a:t>
              </a:r>
            </a:p>
          </p:txBody>
        </p:sp>
        <p:sp>
          <p:nvSpPr>
            <p:cNvPr id="68" name="AutoShape 4"/>
            <p:cNvSpPr>
              <a:spLocks noChangeArrowheads="1"/>
            </p:cNvSpPr>
            <p:nvPr/>
          </p:nvSpPr>
          <p:spPr bwMode="auto">
            <a:xfrm>
              <a:off x="2910297" y="4634457"/>
              <a:ext cx="1918877" cy="5334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Fan-In Card FP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sp>
          <p:nvSpPr>
            <p:cNvPr id="69" name="U-Turn Arrow 68"/>
            <p:cNvSpPr/>
            <p:nvPr/>
          </p:nvSpPr>
          <p:spPr>
            <a:xfrm rot="10800000" flipH="1">
              <a:off x="6012161" y="5445224"/>
              <a:ext cx="1361664" cy="76470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641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4977001" y="4987279"/>
              <a:ext cx="158417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cs typeface="Calibri" pitchFamily="34" charset="0"/>
                </a:rPr>
                <a:t>QYMCT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.A17L8.A</a:t>
              </a:r>
            </a:p>
          </p:txBody>
        </p:sp>
        <p:sp>
          <p:nvSpPr>
            <p:cNvPr id="71" name="AutoShape 4"/>
            <p:cNvSpPr>
              <a:spLocks noChangeArrowheads="1"/>
            </p:cNvSpPr>
            <p:nvPr/>
          </p:nvSpPr>
          <p:spPr bwMode="auto">
            <a:xfrm>
              <a:off x="4977001" y="4623791"/>
              <a:ext cx="1584177" cy="5334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Conditioner </a:t>
              </a:r>
            </a:p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Card FP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sp>
          <p:nvSpPr>
            <p:cNvPr id="72" name="AutoShape 4"/>
            <p:cNvSpPr>
              <a:spLocks noChangeArrowheads="1"/>
            </p:cNvSpPr>
            <p:nvPr/>
          </p:nvSpPr>
          <p:spPr bwMode="auto">
            <a:xfrm>
              <a:off x="6732239" y="4662427"/>
              <a:ext cx="1584177" cy="5334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 smtClean="0">
                  <a:latin typeface="Calibri" panose="020F0502020204030204" pitchFamily="34" charset="0"/>
                </a:rPr>
                <a:t>FIP Card FP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73" name="Rectangle 72"/>
          <p:cNvSpPr/>
          <p:nvPr/>
        </p:nvSpPr>
        <p:spPr>
          <a:xfrm>
            <a:off x="6257774" y="5517232"/>
            <a:ext cx="2749129" cy="64613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Traverse the Functional Position structure to identify the assets in the Instrumentation Channel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83646" y="5013176"/>
            <a:ext cx="2048973" cy="60833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Functional Positions published to </a:t>
            </a:r>
            <a:r>
              <a:rPr lang="en-GB" sz="14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InforEAM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Up-Down Arrow 2"/>
          <p:cNvSpPr/>
          <p:nvPr/>
        </p:nvSpPr>
        <p:spPr>
          <a:xfrm>
            <a:off x="1636030" y="2913758"/>
            <a:ext cx="576064" cy="806698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Up-Down Arrow 36"/>
          <p:cNvSpPr/>
          <p:nvPr/>
        </p:nvSpPr>
        <p:spPr>
          <a:xfrm>
            <a:off x="3563888" y="2910334"/>
            <a:ext cx="576064" cy="806698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Up-Down Arrow 37"/>
          <p:cNvSpPr/>
          <p:nvPr/>
        </p:nvSpPr>
        <p:spPr>
          <a:xfrm>
            <a:off x="5497217" y="2910334"/>
            <a:ext cx="576064" cy="806698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Up-Down Arrow 38"/>
          <p:cNvSpPr/>
          <p:nvPr/>
        </p:nvSpPr>
        <p:spPr>
          <a:xfrm>
            <a:off x="7153401" y="2910334"/>
            <a:ext cx="576064" cy="806698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88063" y="1353959"/>
            <a:ext cx="1747633" cy="56287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Assets assigned to Functional Positions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2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78538E-6 L 0.00313 -0.1336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66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/>
      <p:bldP spid="44" grpId="0" animBg="1"/>
      <p:bldP spid="45" grpId="0" animBg="1"/>
      <p:bldP spid="48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9" grpId="0"/>
      <p:bldP spid="73" grpId="0" animBg="1"/>
      <p:bldP spid="75" grpId="0" animBg="1"/>
      <p:bldP spid="3" grpId="0" animBg="1"/>
      <p:bldP spid="37" grpId="0" animBg="1"/>
      <p:bldP spid="38" grpId="0" animBg="1"/>
      <p:bldP spid="39" grpId="0" animBg="1"/>
      <p:bldP spid="7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ways the Layout Service </a:t>
            </a:r>
            <a:r>
              <a:rPr lang="en-US" dirty="0"/>
              <a:t>helps </a:t>
            </a:r>
            <a:r>
              <a:rPr lang="en-US" dirty="0" smtClean="0"/>
              <a:t>with Maintenance and Asset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363272" cy="523413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2000" dirty="0" smtClean="0"/>
              <a:t>Throughout their lifecycle, assets </a:t>
            </a:r>
            <a:r>
              <a:rPr lang="en-US" sz="2000" dirty="0"/>
              <a:t>may be installed in different positions </a:t>
            </a:r>
          </a:p>
          <a:p>
            <a:pPr lvl="1"/>
            <a:r>
              <a:rPr lang="en-US" sz="1800" dirty="0" smtClean="0"/>
              <a:t>Successive assignments </a:t>
            </a:r>
            <a:r>
              <a:rPr lang="en-US" sz="1800" dirty="0"/>
              <a:t>between </a:t>
            </a:r>
            <a:r>
              <a:rPr lang="en-US" sz="1800" dirty="0" err="1" smtClean="0"/>
              <a:t>Funtional</a:t>
            </a:r>
            <a:r>
              <a:rPr lang="en-US" sz="1800" dirty="0" smtClean="0"/>
              <a:t> Positions </a:t>
            </a:r>
            <a:r>
              <a:rPr lang="en-US" sz="1800" dirty="0"/>
              <a:t>and assets </a:t>
            </a:r>
            <a:r>
              <a:rPr lang="en-US" sz="1800" dirty="0" smtClean="0"/>
              <a:t>are </a:t>
            </a:r>
            <a:r>
              <a:rPr lang="en-US" sz="1800" dirty="0"/>
              <a:t>recorded </a:t>
            </a:r>
            <a:endParaRPr lang="en-US" sz="1800" dirty="0" smtClean="0"/>
          </a:p>
          <a:p>
            <a:pPr lvl="1"/>
            <a:r>
              <a:rPr lang="en-US" sz="1800" dirty="0" smtClean="0"/>
              <a:t>Provides </a:t>
            </a:r>
            <a:r>
              <a:rPr lang="en-US" sz="1800" dirty="0"/>
              <a:t>a valuable </a:t>
            </a:r>
            <a:r>
              <a:rPr lang="en-US" sz="1800" dirty="0" smtClean="0"/>
              <a:t>history</a:t>
            </a:r>
            <a:r>
              <a:rPr lang="en-US" sz="1800" dirty="0"/>
              <a:t> </a:t>
            </a:r>
            <a:r>
              <a:rPr lang="en-US" sz="1800" dirty="0" smtClean="0"/>
              <a:t>and traceability</a:t>
            </a:r>
          </a:p>
          <a:p>
            <a:pPr lvl="1"/>
            <a:r>
              <a:rPr lang="en-US" sz="1800" dirty="0" smtClean="0"/>
              <a:t>The position </a:t>
            </a:r>
            <a:r>
              <a:rPr lang="en-US" sz="1800" dirty="0"/>
              <a:t>of the assets </a:t>
            </a:r>
            <a:r>
              <a:rPr lang="en-US" sz="1800" dirty="0" smtClean="0"/>
              <a:t>may be </a:t>
            </a:r>
            <a:r>
              <a:rPr lang="en-US" sz="1800" dirty="0"/>
              <a:t>correlated with the failure rate of the asset over time</a:t>
            </a:r>
            <a:r>
              <a:rPr lang="en-US" sz="1800" dirty="0" smtClean="0"/>
              <a:t>.</a:t>
            </a:r>
            <a:endParaRPr lang="en-US" sz="2000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251520" y="5877272"/>
            <a:ext cx="8712968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1520" y="3140968"/>
            <a:ext cx="8712968" cy="25922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3869172" y="3140968"/>
            <a:ext cx="190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INFOR EAM (MTF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051720" y="3983283"/>
            <a:ext cx="1728192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123</a:t>
            </a:r>
            <a:endParaRPr lang="en-US" sz="1400" b="1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68423" y="3978002"/>
            <a:ext cx="190500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456</a:t>
            </a:r>
            <a:endParaRPr lang="en-US" sz="1400" b="1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74411" y="4009825"/>
            <a:ext cx="1905973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72000" bIns="0" rtlCol="0" anchor="b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HC</a:t>
            </a: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001-JT000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789</a:t>
            </a:r>
            <a:endParaRPr lang="en-US" sz="1400" b="1" dirty="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2051733" y="3586682"/>
            <a:ext cx="172816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Card Asset 1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1961485" y="3607668"/>
            <a:ext cx="1918877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>
                <a:latin typeface="Calibri" panose="020F0502020204030204" pitchFamily="34" charset="0"/>
              </a:rPr>
              <a:t>Card Asset </a:t>
            </a:r>
            <a:r>
              <a:rPr lang="en-US" sz="1600" b="1" dirty="0" smtClean="0">
                <a:latin typeface="Calibri" panose="020F0502020204030204" pitchFamily="34" charset="0"/>
              </a:rPr>
              <a:t>2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1974412" y="3619300"/>
            <a:ext cx="1905974" cy="53340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>
                <a:latin typeface="Calibri" panose="020F0502020204030204" pitchFamily="34" charset="0"/>
              </a:rPr>
              <a:t>Card Asset </a:t>
            </a:r>
            <a:r>
              <a:rPr lang="en-US" sz="1600" b="1" dirty="0" smtClean="0">
                <a:latin typeface="Calibri" panose="020F0502020204030204" pitchFamily="34" charset="0"/>
              </a:rPr>
              <a:t>3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15" name="TextBox 20"/>
          <p:cNvSpPr txBox="1"/>
          <p:nvPr/>
        </p:nvSpPr>
        <p:spPr>
          <a:xfrm>
            <a:off x="251521" y="6309320"/>
            <a:ext cx="871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LAYOUT Database</a:t>
            </a:r>
            <a:endParaRPr lang="en-US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951108" y="5592688"/>
            <a:ext cx="1728192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QYMCT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.A17L8.A</a:t>
            </a: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1951121" y="5242174"/>
            <a:ext cx="172816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Card FP 1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880386" y="5618584"/>
            <a:ext cx="1765809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.A18L8.A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3873447" y="5239866"/>
            <a:ext cx="1778673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Card FP 2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868143" y="5592688"/>
            <a:ext cx="158417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itchFamily="34" charset="0"/>
              </a:rPr>
              <a:t>QYMCT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.A19L8.A</a:t>
            </a: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5868143" y="5229200"/>
            <a:ext cx="158417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latin typeface="Calibri" panose="020F0502020204030204" pitchFamily="34" charset="0"/>
              </a:rPr>
              <a:t>Card FP 3</a:t>
            </a:r>
            <a:endParaRPr lang="en-US" sz="1200" b="1" dirty="0">
              <a:latin typeface="Calibri" panose="020F0502020204030204" pitchFamily="34" charset="0"/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2539418" y="4729905"/>
            <a:ext cx="577484" cy="515242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own Arrow 36"/>
          <p:cNvSpPr/>
          <p:nvPr/>
        </p:nvSpPr>
        <p:spPr>
          <a:xfrm>
            <a:off x="2546410" y="4724624"/>
            <a:ext cx="577484" cy="515242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804248" y="2928155"/>
            <a:ext cx="2088232" cy="94621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latin typeface="Calibri" panose="020F0502020204030204" pitchFamily="34" charset="0"/>
              </a:rPr>
              <a:t>History is recorded when an asset moves. </a:t>
            </a:r>
          </a:p>
          <a:p>
            <a:r>
              <a:rPr lang="en-GB" sz="1400" dirty="0" smtClean="0">
                <a:latin typeface="Calibri" panose="020F0502020204030204" pitchFamily="34" charset="0"/>
              </a:rPr>
              <a:t>Can track where it has been installed</a:t>
            </a:r>
            <a:endParaRPr lang="en-GB" sz="1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7504" y="4698082"/>
            <a:ext cx="2160240" cy="106451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latin typeface="Calibri" panose="020F0502020204030204" pitchFamily="34" charset="0"/>
              </a:rPr>
              <a:t>Multiple failures of assets installed in the same place could indicate a problem related to the position</a:t>
            </a:r>
            <a:endParaRPr lang="en-GB" sz="14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8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21906E-6 L 0.05521 -0.04349 C 0.06684 -0.05274 0.0842 -0.05783 0.10226 -0.05783 C 0.12292 -0.05783 0.13941 -0.05274 0.15104 -0.04349 L 0.2066 -1.21906E-6 " pathEditMode="relative" rAng="0" ptsTypes="FffFF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289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257E-6 L 0.05521 -0.04349 C 0.06684 -0.05274 0.08421 -0.05783 0.10226 -0.05783 C 0.12292 -0.05783 0.13941 -0.05274 0.15105 -0.04349 L 0.2066 -3.257E-6 " pathEditMode="relative" rAng="0" ptsTypes="FffFF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289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6213E-6 L 0.05521 -0.04349 C 0.06684 -0.05274 0.0842 -0.05783 0.10226 -0.05783 C 0.12292 -0.05783 0.13941 -0.05274 0.15104 -0.04349 L 0.2066 1.86213E-6 " pathEditMode="relative" rAng="0" ptsTypes="FffFF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28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66 1.23525E-6 L 0.26458 -0.03331 C 0.27726 -0.04071 0.29566 -0.04465 0.31424 -0.04465 C 0.33611 -0.04465 0.35382 -0.04071 0.36632 -0.03331 L 0.42535 1.23525E-6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-22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66 -3.82373E-6 L 0.26458 -0.03331 C 0.27726 -0.04071 0.29566 -0.04464 0.31424 -0.04464 C 0.33611 -0.04464 0.35382 -0.04071 0.36632 -0.03331 L 0.42535 -3.82373E-6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-224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66 4.31645E-6 L 0.26458 -0.03331 C 0.27726 -0.04072 0.29566 -0.04465 0.31424 -0.04465 C 0.33611 -0.04465 0.35382 -0.04072 0.36632 -0.03331 L 0.42535 4.31645E-6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-2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96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97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6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6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7" presetClass="emph" presetSubtype="0" repeatCount="300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6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63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7" presetClass="emph" presetSubtype="0" repeatCount="3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6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6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77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8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2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3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5" grpId="0"/>
      <p:bldP spid="20" grpId="0" animBg="1"/>
      <p:bldP spid="20" grpId="1" animBg="1"/>
      <p:bldP spid="21" grpId="0" animBg="1"/>
      <p:bldP spid="21" grpId="1" animBg="1"/>
      <p:bldP spid="23" grpId="0" animBg="1"/>
      <p:bldP spid="24" grpId="0" animBg="1"/>
      <p:bldP spid="26" grpId="0" animBg="1"/>
      <p:bldP spid="27" grpId="0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40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ways the Layout Service </a:t>
            </a:r>
            <a:r>
              <a:rPr lang="en-US" dirty="0"/>
              <a:t>helps with </a:t>
            </a:r>
            <a:r>
              <a:rPr lang="en-US" dirty="0" smtClean="0"/>
              <a:t>Maintenance and Asset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363272" cy="5234136"/>
          </a:xfrm>
        </p:spPr>
        <p:txBody>
          <a:bodyPr>
            <a:noAutofit/>
          </a:bodyPr>
          <a:lstStyle/>
          <a:p>
            <a:pPr marL="457200" indent="-457200">
              <a:buAutoNum type="arabicPeriod" startAt="2"/>
            </a:pPr>
            <a:r>
              <a:rPr lang="en-US" sz="2000" dirty="0" smtClean="0"/>
              <a:t>Possibility to identify unused functional positions and empty space</a:t>
            </a:r>
          </a:p>
          <a:p>
            <a:pPr lvl="1"/>
            <a:r>
              <a:rPr lang="en-US" sz="1800" dirty="0" smtClean="0"/>
              <a:t>Find Functional Positions that do not have assets installed</a:t>
            </a:r>
          </a:p>
          <a:p>
            <a:pPr lvl="1"/>
            <a:r>
              <a:rPr lang="en-US" sz="1800" dirty="0" err="1" smtClean="0"/>
              <a:t>Visualise</a:t>
            </a:r>
            <a:r>
              <a:rPr lang="en-US" sz="1800" dirty="0" smtClean="0"/>
              <a:t> free space in a crate, rack etc…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1" t="13655" r="13081" b="66025"/>
          <a:stretch/>
        </p:blipFill>
        <p:spPr bwMode="auto">
          <a:xfrm>
            <a:off x="1881622" y="2780928"/>
            <a:ext cx="5354674" cy="336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401902" y="4528302"/>
            <a:ext cx="383257" cy="13311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530813" y="4528302"/>
            <a:ext cx="383257" cy="13311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962861" y="3195153"/>
            <a:ext cx="383257" cy="13311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588224" y="2422827"/>
            <a:ext cx="1980579" cy="64613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There is space for 5 extra cards in this crate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89734" y="4528302"/>
            <a:ext cx="191629" cy="13311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889734" y="3197155"/>
            <a:ext cx="191629" cy="13311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84168" y="6356350"/>
            <a:ext cx="2605680" cy="365760"/>
          </a:xfrm>
        </p:spPr>
        <p:txBody>
          <a:bodyPr/>
          <a:lstStyle/>
          <a:p>
            <a:pPr algn="r"/>
            <a:r>
              <a:rPr lang="en-US" dirty="0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18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0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4" grpId="0" animBg="1"/>
      <p:bldP spid="14" grpId="1" animBg="1"/>
      <p:bldP spid="15" grpId="0" animBg="1"/>
      <p:bldP spid="1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ways the Layout Service </a:t>
            </a:r>
            <a:r>
              <a:rPr lang="en-US" dirty="0"/>
              <a:t>helps with </a:t>
            </a:r>
            <a:r>
              <a:rPr lang="en-US" dirty="0" smtClean="0"/>
              <a:t>Maintenance and Asset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363272" cy="5234136"/>
          </a:xfrm>
        </p:spPr>
        <p:txBody>
          <a:bodyPr>
            <a:noAutofit/>
          </a:bodyPr>
          <a:lstStyle/>
          <a:p>
            <a:pPr marL="457200" indent="-457200">
              <a:buAutoNum type="arabicPeriod" startAt="3"/>
            </a:pPr>
            <a:r>
              <a:rPr lang="en-US" sz="2000" dirty="0" smtClean="0"/>
              <a:t>Once an asset is </a:t>
            </a:r>
            <a:r>
              <a:rPr lang="en-US" sz="2000" dirty="0"/>
              <a:t>assigned to </a:t>
            </a:r>
            <a:r>
              <a:rPr lang="en-US" sz="2000" dirty="0" smtClean="0"/>
              <a:t>a Functional Position,  </a:t>
            </a:r>
            <a:r>
              <a:rPr lang="en-US" sz="2000" dirty="0"/>
              <a:t>one can build combined complex </a:t>
            </a:r>
            <a:r>
              <a:rPr lang="en-US" sz="2000" dirty="0" smtClean="0"/>
              <a:t>reports</a:t>
            </a:r>
            <a:endParaRPr lang="en-US" sz="2000" dirty="0"/>
          </a:p>
          <a:p>
            <a:pPr lvl="1"/>
            <a:r>
              <a:rPr lang="en-US" sz="1800" dirty="0"/>
              <a:t>Integration between layout and GIS helps to quickly </a:t>
            </a:r>
            <a:r>
              <a:rPr lang="en-US" sz="1800" dirty="0" err="1"/>
              <a:t>localise</a:t>
            </a:r>
            <a:r>
              <a:rPr lang="en-US" sz="1800" dirty="0"/>
              <a:t> components on site when intervening for urgent maintenance</a:t>
            </a:r>
            <a:r>
              <a:rPr lang="en-US" sz="1800" dirty="0" smtClean="0"/>
              <a:t>.</a:t>
            </a:r>
            <a:endParaRPr lang="en-US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19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8727427" cy="4104456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sp>
        <p:nvSpPr>
          <p:cNvPr id="11" name="Oval 10"/>
          <p:cNvSpPr/>
          <p:nvPr/>
        </p:nvSpPr>
        <p:spPr>
          <a:xfrm>
            <a:off x="539552" y="2831696"/>
            <a:ext cx="1008112" cy="2108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925452" y="3978333"/>
            <a:ext cx="2934580" cy="3147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Rack RA0618=BC0 in CCR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0"/>
            <a:endCxn id="11" idx="6"/>
          </p:cNvCxnSpPr>
          <p:nvPr/>
        </p:nvCxnSpPr>
        <p:spPr>
          <a:xfrm flipH="1" flipV="1">
            <a:off x="1547664" y="2937118"/>
            <a:ext cx="1845078" cy="104121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80762" y="5818630"/>
            <a:ext cx="1944216" cy="3147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Localisation in GIS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724978" y="5356936"/>
            <a:ext cx="1170384" cy="61907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228184" y="4725144"/>
            <a:ext cx="2544638" cy="6317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Front-end computer crates positioned in rack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H="1" flipV="1">
            <a:off x="5940152" y="3457725"/>
            <a:ext cx="1560351" cy="1267419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  <p:bldP spid="14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139136" cy="4600168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GB" sz="2400" dirty="0" smtClean="0"/>
              <a:t>What is the Layout Service?</a:t>
            </a:r>
          </a:p>
          <a:p>
            <a:pPr>
              <a:spcBef>
                <a:spcPts val="2400"/>
              </a:spcBef>
            </a:pPr>
            <a:r>
              <a:rPr lang="en-GB" sz="2400" dirty="0" smtClean="0"/>
              <a:t>Case Study: Cryogenic Instrumentation and Controls</a:t>
            </a:r>
          </a:p>
          <a:p>
            <a:pPr>
              <a:spcBef>
                <a:spcPts val="2400"/>
              </a:spcBef>
            </a:pPr>
            <a:r>
              <a:rPr lang="en-GB" sz="2400" dirty="0" smtClean="0"/>
              <a:t>5 ways that the Layout Service helps Maintenance and Asset Management</a:t>
            </a:r>
          </a:p>
          <a:p>
            <a:pPr>
              <a:spcBef>
                <a:spcPts val="2400"/>
              </a:spcBef>
            </a:pPr>
            <a:r>
              <a:rPr lang="en-GB" sz="2400" dirty="0" smtClean="0"/>
              <a:t>Conclusions</a:t>
            </a:r>
            <a:endParaRPr lang="en-GB" sz="2400" dirty="0"/>
          </a:p>
          <a:p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28184" y="6356350"/>
            <a:ext cx="2461664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23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ways the Layout Service </a:t>
            </a:r>
            <a:r>
              <a:rPr lang="en-US" dirty="0"/>
              <a:t>helps with </a:t>
            </a:r>
            <a:r>
              <a:rPr lang="en-US" dirty="0" smtClean="0"/>
              <a:t>Maintenance and Asset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234136"/>
          </a:xfrm>
        </p:spPr>
        <p:txBody>
          <a:bodyPr>
            <a:noAutofit/>
          </a:bodyPr>
          <a:lstStyle/>
          <a:p>
            <a:pPr marL="457200" indent="-457200">
              <a:buAutoNum type="arabicPeriod" startAt="4"/>
            </a:pPr>
            <a:r>
              <a:rPr lang="en-US" sz="2000" dirty="0" smtClean="0"/>
              <a:t>Identification of power sources of components</a:t>
            </a:r>
          </a:p>
          <a:p>
            <a:pPr lvl="1"/>
            <a:r>
              <a:rPr lang="en-US" sz="1800" dirty="0" smtClean="0"/>
              <a:t>The descriptions of the connections and circuits (from magnets, to cold cables , current leads, warm cables, power converters) can help ensure the electrical lockout.</a:t>
            </a:r>
            <a:endParaRPr lang="en-US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20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55457"/>
            <a:ext cx="8676456" cy="40859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940152" y="5373216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Search of an LHC dipole magnet in the Electrical Circuit Navigator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347864" y="4806424"/>
            <a:ext cx="1728192" cy="3147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Power Supply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48" y="3429228"/>
            <a:ext cx="2705478" cy="203863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719572" y="4698412"/>
            <a:ext cx="1800200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3" idx="1"/>
            <a:endCxn id="11" idx="6"/>
          </p:cNvCxnSpPr>
          <p:nvPr/>
        </p:nvCxnSpPr>
        <p:spPr>
          <a:xfrm flipH="1" flipV="1">
            <a:off x="2519772" y="4806424"/>
            <a:ext cx="828092" cy="157382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19572" y="4869160"/>
            <a:ext cx="1296144" cy="24275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691680" y="5850541"/>
            <a:ext cx="1728192" cy="3147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Dipole Magnet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H="1" flipV="1">
            <a:off x="1799692" y="5085185"/>
            <a:ext cx="756084" cy="76535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334373" y="3873364"/>
            <a:ext cx="1008112" cy="3147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Circuit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611560" y="4496943"/>
            <a:ext cx="1800200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5" idx="1"/>
            <a:endCxn id="26" idx="6"/>
          </p:cNvCxnSpPr>
          <p:nvPr/>
        </p:nvCxnSpPr>
        <p:spPr>
          <a:xfrm flipH="1">
            <a:off x="2411760" y="4030746"/>
            <a:ext cx="922613" cy="574209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23" y="2636912"/>
            <a:ext cx="8826265" cy="408777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28" name="Rectangle 27"/>
          <p:cNvSpPr/>
          <p:nvPr/>
        </p:nvSpPr>
        <p:spPr>
          <a:xfrm>
            <a:off x="3403447" y="3873364"/>
            <a:ext cx="1714562" cy="3468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Current Leads</a:t>
            </a:r>
            <a:endParaRPr lang="en-GB" dirty="0"/>
          </a:p>
        </p:txBody>
      </p:sp>
      <p:sp>
        <p:nvSpPr>
          <p:cNvPr id="30" name="Oval 29"/>
          <p:cNvSpPr/>
          <p:nvPr/>
        </p:nvSpPr>
        <p:spPr>
          <a:xfrm>
            <a:off x="1547664" y="3805096"/>
            <a:ext cx="1043565" cy="5127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>
            <a:stCxn id="28" idx="1"/>
            <a:endCxn id="30" idx="6"/>
          </p:cNvCxnSpPr>
          <p:nvPr/>
        </p:nvCxnSpPr>
        <p:spPr>
          <a:xfrm flipH="1">
            <a:off x="2591229" y="4046783"/>
            <a:ext cx="812218" cy="1469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577518" y="5386419"/>
            <a:ext cx="2218618" cy="3468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Circuit Parameters</a:t>
            </a:r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1721735" y="5229200"/>
            <a:ext cx="1043565" cy="5127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>
            <a:stCxn id="35" idx="1"/>
            <a:endCxn id="36" idx="6"/>
          </p:cNvCxnSpPr>
          <p:nvPr/>
        </p:nvCxnSpPr>
        <p:spPr>
          <a:xfrm flipH="1" flipV="1">
            <a:off x="2765300" y="5485577"/>
            <a:ext cx="812218" cy="74261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022866" y="5949280"/>
            <a:ext cx="3149534" cy="36003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Links to EDMS Documentation</a:t>
            </a:r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3167083" y="5949280"/>
            <a:ext cx="1043565" cy="29184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/>
          <p:cNvCxnSpPr>
            <a:stCxn id="40" idx="1"/>
            <a:endCxn id="41" idx="6"/>
          </p:cNvCxnSpPr>
          <p:nvPr/>
        </p:nvCxnSpPr>
        <p:spPr>
          <a:xfrm flipH="1" flipV="1">
            <a:off x="4210648" y="6095202"/>
            <a:ext cx="812218" cy="3409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70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3" grpId="0" animBg="1"/>
      <p:bldP spid="11" grpId="0" animBg="1"/>
      <p:bldP spid="21" grpId="0" animBg="1"/>
      <p:bldP spid="22" grpId="0" animBg="1"/>
      <p:bldP spid="25" grpId="0" animBg="1"/>
      <p:bldP spid="26" grpId="0" animBg="1"/>
      <p:bldP spid="28" grpId="0" animBg="1"/>
      <p:bldP spid="30" grpId="0" animBg="1"/>
      <p:bldP spid="35" grpId="0" animBg="1"/>
      <p:bldP spid="36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669069" y="5517232"/>
            <a:ext cx="5711243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3. The thermometer is wired to an 8-pin connector on the magnet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425550" y="6215354"/>
            <a:ext cx="6083387" cy="59802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8.  By traversing the </a:t>
            </a:r>
            <a:r>
              <a:rPr lang="en-GB" sz="1600" dirty="0" err="1" smtClean="0"/>
              <a:t>Worldfip</a:t>
            </a:r>
            <a:r>
              <a:rPr lang="en-GB" sz="1600" dirty="0" smtClean="0"/>
              <a:t> network we reach the gateways located in a controls </a:t>
            </a:r>
            <a:r>
              <a:rPr lang="en-GB" sz="1600" dirty="0"/>
              <a:t>r</a:t>
            </a:r>
            <a:r>
              <a:rPr lang="en-GB" sz="1600" dirty="0" smtClean="0"/>
              <a:t>ack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400830" y="6228601"/>
            <a:ext cx="6051489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4. The 8-pin connector on the magnet is cabled to a 15-pin connector in a control crate by a cable with number 1703890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425550" y="6219890"/>
            <a:ext cx="604736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5. The 15-pin connector is  connected (via the crate backplane) to a </a:t>
            </a:r>
          </a:p>
          <a:p>
            <a:pPr algn="ctr"/>
            <a:r>
              <a:rPr lang="en-GB" sz="1600" dirty="0"/>
              <a:t>c</a:t>
            </a:r>
            <a:r>
              <a:rPr lang="en-GB" sz="1600" dirty="0" smtClean="0"/>
              <a:t>onditioner card which reads the signal coming from the thermometer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368932" y="6219890"/>
            <a:ext cx="6083387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6.  From the conditioner card you can navigate to see the configuration of the electronics crate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377220" y="6228601"/>
            <a:ext cx="6095692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7</a:t>
            </a:r>
            <a:r>
              <a:rPr lang="en-GB" sz="1600" dirty="0" smtClean="0"/>
              <a:t>.  The crate contains communication cards which connect the crate to the </a:t>
            </a:r>
            <a:r>
              <a:rPr lang="en-GB" sz="1600" dirty="0" err="1" smtClean="0"/>
              <a:t>WorldFip</a:t>
            </a:r>
            <a:r>
              <a:rPr lang="en-GB" sz="1600" dirty="0" smtClean="0"/>
              <a:t> network 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ways the Layout Service </a:t>
            </a:r>
            <a:r>
              <a:rPr lang="en-US" dirty="0"/>
              <a:t>helps with </a:t>
            </a:r>
            <a:r>
              <a:rPr lang="en-US" dirty="0" smtClean="0"/>
              <a:t>Maintenance and Asset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363272" cy="5234136"/>
          </a:xfrm>
        </p:spPr>
        <p:txBody>
          <a:bodyPr>
            <a:noAutofit/>
          </a:bodyPr>
          <a:lstStyle/>
          <a:p>
            <a:pPr marL="457200" indent="-457200">
              <a:buAutoNum type="arabicPeriod" startAt="5"/>
            </a:pPr>
            <a:r>
              <a:rPr lang="en-US" sz="2000" dirty="0" smtClean="0"/>
              <a:t>Ability to navigate through the connections (circuits) between functional positions </a:t>
            </a:r>
          </a:p>
          <a:p>
            <a:pPr lvl="1"/>
            <a:r>
              <a:rPr lang="en-US" sz="1800" dirty="0" smtClean="0"/>
              <a:t>Quickly diagnose failures in acquisition chains</a:t>
            </a:r>
          </a:p>
          <a:p>
            <a:pPr lvl="2"/>
            <a:r>
              <a:rPr lang="en-US" sz="1600" dirty="0" smtClean="0"/>
              <a:t>Identify faulty asset in the chain and create a work order on that Asset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65061"/>
            <a:ext cx="1981200" cy="365760"/>
          </a:xfrm>
        </p:spPr>
        <p:txBody>
          <a:bodyPr/>
          <a:lstStyle/>
          <a:p>
            <a:fld id="{E9A5B74B-CDA5-4A48-A803-63747B55157E}" type="slidenum">
              <a:rPr lang="en-GB" smtClean="0"/>
              <a:t>21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  <p:pic>
        <p:nvPicPr>
          <p:cNvPr id="11" name="Layou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ookmark 1" time="372.8005"/>
                    <p14:bmk name="Bookmark 2" time="9692.8143"/>
                    <p14:bmk name="Bookmark 3" time="14907.6872"/>
                    <p14:bmk name="Bookmark 4" time="21538.6872"/>
                    <p14:bmk name="Bookmark 5" time="32489.6872"/>
                    <p14:bmk name="Bookmark 6" time="44335.6872"/>
                    <p14:bmk name="Bookmark 7" time="61790.6872"/>
                    <p14:bmk name="Bookmark 8" time="74633.6872"/>
                    <p14:bmk name="Bookmark 9" time="112461.5"/>
                  </p14:bmkLst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2610022"/>
            <a:ext cx="5832648" cy="355528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660232" y="3411225"/>
            <a:ext cx="2232248" cy="131391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latin typeface="Calibri" panose="020F0502020204030204" pitchFamily="34" charset="0"/>
              </a:rPr>
              <a:t>Data from different equipment groups is fully integrated, which facilitates cross-domain maintenance</a:t>
            </a:r>
            <a:endParaRPr lang="en-GB" sz="1600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0409" y="6250087"/>
            <a:ext cx="4111831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1. Search for thermometer: QITEL.29R7.TT822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588352" y="6258798"/>
            <a:ext cx="5721759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2. The thermometer is attached to the dipole magnet LBBRA.29R7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5970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2" dur="11246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23" fill="hold" display="0">
                      <p:stCondLst>
                        <p:cond delay="indefinite"/>
                      </p:stCondLst>
                    </p:cTn>
                    <p:tgtEl>
                      <p:spTgt spid="11"/>
                    </p:tgtEl>
                  </p:cMediaNode>
                </p:video>
                <p:seq concurrent="1" nextAc="seek">
                  <p:cTn id="24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1"/>
                      </p:tgtEl>
                    </p:cond>
                  </p:nextCondLst>
                </p:seq>
                <p:seq concurrent="1" nextAc="seek">
                  <p:cTn id="3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1" fill="hold">
                          <p:stCondLst>
                            <p:cond delay="0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2"/>
                      </p:tgtEl>
                    </p:cond>
                  </p:nextCondLst>
                </p:seq>
                <p:seq concurrent="1" nextAc="seek">
                  <p:cTn id="4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1" fill="hold">
                          <p:stCondLst>
                            <p:cond delay="0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3"/>
                      </p:tgtEl>
                    </p:cond>
                  </p:nextCondLst>
                </p:seq>
                <p:seq concurrent="1" nextAc="seek">
                  <p:cTn id="5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1" fill="hold">
                          <p:stCondLst>
                            <p:cond delay="0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4"/>
                      </p:tgtEl>
                    </p:cond>
                  </p:nextCondLst>
                </p:seq>
                <p:seq concurrent="1" nextAc="seek">
                  <p:cTn id="6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1" fill="hold">
                          <p:stCondLst>
                            <p:cond delay="0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5"/>
                      </p:tgtEl>
                    </p:cond>
                  </p:nextCondLst>
                </p:seq>
                <p:seq concurrent="1" nextAc="seek">
                  <p:cTn id="7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71" fill="hold">
                          <p:stCondLst>
                            <p:cond delay="0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6"/>
                      </p:tgtEl>
                    </p:cond>
                  </p:nextCondLst>
                </p:seq>
                <p:seq concurrent="1" nextAc="seek">
                  <p:cTn id="8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7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81" fill="hold">
                          <p:stCondLst>
                            <p:cond delay="0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7"/>
                      </p:tgtEl>
                    </p:cond>
                  </p:nextCondLst>
                </p:seq>
                <p:seq concurrent="1" nextAc="seek">
                  <p:cTn id="9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1" fill="hold">
                          <p:stCondLst>
                            <p:cond delay="0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8"/>
                      </p:tgtEl>
                    </p:cond>
                  </p:nextCondLst>
                </p:seq>
                <p:seq concurrent="1" nextAc="seek">
                  <p:cTn id="100" restart="whenNotActive" fill="hold" evtFilter="cancelBubble" nodeType="interactiveSeq">
                    <p:stCondLst>
                      <p:cond evt="onMediaBookmark" delay="0">
                        <p:tgtEl>
                          <p14:bmkTgt spid="11" bmkName="Bookmark 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01" fill="hold">
                          <p:stCondLst>
                            <p:cond delay="0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1" bmkName="Bookmark 9"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20" grpId="0" animBg="1"/>
          <p:bldP spid="20" grpId="1" animBg="1"/>
          <p:bldP spid="17" grpId="0" animBg="1"/>
          <p:bldP spid="17" grpId="1" animBg="1"/>
          <p:bldP spid="18" grpId="0" animBg="1"/>
          <p:bldP spid="18" grpId="1" animBg="1"/>
          <p:bldP spid="13" grpId="0" animBg="1"/>
          <p:bldP spid="13" grpId="1" animBg="1"/>
          <p:bldP spid="19" grpId="0" animBg="1"/>
          <p:bldP spid="19" grpId="1" animBg="1"/>
          <p:bldP spid="3" grpId="0" build="p"/>
          <p:bldP spid="5" grpId="0" animBg="1"/>
          <p:bldP spid="14" grpId="0" animBg="1"/>
          <p:bldP spid="14" grpId="1" animBg="1"/>
          <p:bldP spid="15" grpId="0" animBg="1"/>
          <p:bldP spid="1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" presetClass="mediacall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2" dur="11246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23" fill="hold" display="0">
                      <p:stCondLst>
                        <p:cond delay="indefinite"/>
                      </p:stCondLst>
                    </p:cTn>
                    <p:tgtEl>
                      <p:spTgt spid="11"/>
                    </p:tgtEl>
                  </p:cMediaNode>
                </p:video>
              </p:childTnLst>
            </p:cTn>
          </p:par>
        </p:tnLst>
        <p:bldLst>
          <p:bldP spid="3" grpId="0" build="p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86575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The Layout Database </a:t>
            </a:r>
            <a:r>
              <a:rPr lang="en-US" sz="2400" dirty="0"/>
              <a:t>provides </a:t>
            </a:r>
            <a:r>
              <a:rPr lang="en-US" sz="2400" dirty="0" smtClean="0"/>
              <a:t>the infrastructure models, required by Asset management</a:t>
            </a:r>
            <a:endParaRPr lang="en-US" sz="2400" dirty="0"/>
          </a:p>
          <a:p>
            <a:pPr lvl="1"/>
            <a:r>
              <a:rPr lang="en-US" sz="2100" dirty="0"/>
              <a:t>Integrated Data, </a:t>
            </a:r>
            <a:r>
              <a:rPr lang="en-US" sz="2100" dirty="0" smtClean="0"/>
              <a:t>permits navigation across domains and web interfaces</a:t>
            </a:r>
          </a:p>
          <a:p>
            <a:pPr lvl="1"/>
            <a:r>
              <a:rPr lang="en-US" sz="2100" dirty="0" smtClean="0"/>
              <a:t>Available to everyone at CERN </a:t>
            </a:r>
          </a:p>
          <a:p>
            <a:pPr lvl="1"/>
            <a:r>
              <a:rPr lang="en-US" sz="2100" dirty="0" smtClean="0"/>
              <a:t>Flexible enough to handle the needs of many diverse user groups</a:t>
            </a:r>
          </a:p>
          <a:p>
            <a:pPr lvl="1"/>
            <a:r>
              <a:rPr lang="en-US" sz="2100" dirty="0" smtClean="0"/>
              <a:t>It will also evolve to cope with future </a:t>
            </a:r>
            <a:r>
              <a:rPr lang="en-US" sz="2100" dirty="0"/>
              <a:t>Asset </a:t>
            </a:r>
            <a:r>
              <a:rPr lang="en-US" sz="2100" dirty="0" smtClean="0"/>
              <a:t>Management requirements,  if needed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Several equipment groups at CERN have included the management of their Functional Positions as a standard part of their QA plan 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Layout-type </a:t>
            </a:r>
            <a:r>
              <a:rPr lang="en-US" sz="1900" dirty="0"/>
              <a:t>d</a:t>
            </a:r>
            <a:r>
              <a:rPr lang="en-US" sz="1900" dirty="0" smtClean="0"/>
              <a:t>ata is already managed internally within equipment groups</a:t>
            </a:r>
          </a:p>
          <a:p>
            <a:pPr lvl="2"/>
            <a:r>
              <a:rPr lang="en-US" sz="1700" dirty="0" smtClean="0"/>
              <a:t>Why not </a:t>
            </a:r>
            <a:r>
              <a:rPr lang="en-US" sz="1700" dirty="0" err="1" smtClean="0"/>
              <a:t>centralise</a:t>
            </a:r>
            <a:r>
              <a:rPr lang="en-US" sz="1700" dirty="0" smtClean="0"/>
              <a:t> this information using common tools?</a:t>
            </a:r>
          </a:p>
          <a:p>
            <a:pPr lvl="2"/>
            <a:r>
              <a:rPr lang="en-US" sz="1700" dirty="0" smtClean="0"/>
              <a:t>Profit from cross-domain integration</a:t>
            </a:r>
          </a:p>
          <a:p>
            <a:pPr lvl="2"/>
            <a:r>
              <a:rPr lang="en-US" sz="1700" dirty="0" smtClean="0"/>
              <a:t>Effort to structure this data in Layout DB is different, but not necessarily increased</a:t>
            </a:r>
          </a:p>
          <a:p>
            <a:pPr marL="594360" lvl="2" indent="0">
              <a:buNone/>
            </a:pPr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28184" y="6356350"/>
            <a:ext cx="2461664" cy="365760"/>
          </a:xfrm>
        </p:spPr>
        <p:txBody>
          <a:bodyPr/>
          <a:lstStyle/>
          <a:p>
            <a:pPr algn="r"/>
            <a:r>
              <a:rPr lang="en-US" dirty="0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22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1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Layout Service?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507288" cy="49685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A CERN-wide Oracle database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 smtClean="0"/>
              <a:t>A set of tools, including: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public </a:t>
            </a:r>
            <a:r>
              <a:rPr lang="en-US" sz="2000" dirty="0"/>
              <a:t>web-interface with </a:t>
            </a:r>
            <a:r>
              <a:rPr lang="en-US" sz="2000" b="1" dirty="0"/>
              <a:t>navigation</a:t>
            </a:r>
            <a:r>
              <a:rPr lang="en-US" sz="2000" dirty="0"/>
              <a:t> and </a:t>
            </a:r>
            <a:r>
              <a:rPr lang="en-US" sz="2000" b="1" dirty="0"/>
              <a:t>search</a:t>
            </a:r>
            <a:r>
              <a:rPr lang="en-US" sz="2000" dirty="0"/>
              <a:t> capabilities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Applications for data entry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Views and APIs for external clients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 smtClean="0"/>
              <a:t>Support from a dedicated team of people with expertise and experience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Assist the equipment groups to structure their layout data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 err="1" smtClean="0"/>
              <a:t>Centralises</a:t>
            </a:r>
            <a:r>
              <a:rPr lang="en-US" sz="2400" dirty="0" smtClean="0"/>
              <a:t> the management of integrated functional position data </a:t>
            </a:r>
            <a:r>
              <a:rPr lang="en-GB" sz="2400" dirty="0" smtClean="0"/>
              <a:t>across CERN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GB" sz="2100" dirty="0" smtClean="0"/>
              <a:t>Layout data from different domains are </a:t>
            </a:r>
            <a:r>
              <a:rPr lang="en-GB" sz="2100" b="1" dirty="0" smtClean="0"/>
              <a:t>fully inter-related</a:t>
            </a:r>
          </a:p>
          <a:p>
            <a:pPr marL="274320" lvl="1" indent="0">
              <a:lnSpc>
                <a:spcPct val="90000"/>
              </a:lnSpc>
              <a:buNone/>
            </a:pPr>
            <a:endParaRPr lang="en-US" sz="2400" b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8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the Layout 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507288" cy="5184576"/>
          </a:xfrm>
        </p:spPr>
        <p:txBody>
          <a:bodyPr>
            <a:normAutofit/>
          </a:bodyPr>
          <a:lstStyle/>
          <a:p>
            <a:pPr marL="274320" lvl="1" indent="0">
              <a:lnSpc>
                <a:spcPct val="90000"/>
              </a:lnSpc>
              <a:buNone/>
            </a:pPr>
            <a:endParaRPr lang="en-US" sz="2400" b="1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Layout Database and Web Interface developed </a:t>
            </a:r>
            <a:r>
              <a:rPr lang="en-US" sz="2400" dirty="0"/>
              <a:t>in 2003 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Plan</a:t>
            </a:r>
            <a:r>
              <a:rPr lang="en-US" sz="2000" dirty="0" smtClean="0"/>
              <a:t> for </a:t>
            </a:r>
            <a:r>
              <a:rPr lang="en-US" sz="2000" dirty="0"/>
              <a:t>the installation of components in the LHC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A </a:t>
            </a:r>
            <a:r>
              <a:rPr lang="en-US" sz="2000" b="1" dirty="0" smtClean="0"/>
              <a:t>model of the beam components architecture (The optics) </a:t>
            </a:r>
          </a:p>
          <a:p>
            <a:pPr lvl="2">
              <a:spcBef>
                <a:spcPts val="600"/>
              </a:spcBef>
            </a:pPr>
            <a:r>
              <a:rPr lang="en-US" sz="1700" b="1" dirty="0" smtClean="0"/>
              <a:t>Magnets</a:t>
            </a:r>
            <a:endParaRPr lang="en-US" sz="1700" b="1" dirty="0"/>
          </a:p>
          <a:p>
            <a:pPr lvl="2">
              <a:spcBef>
                <a:spcPts val="600"/>
              </a:spcBef>
            </a:pPr>
            <a:r>
              <a:rPr lang="en-US" sz="1700" b="1" dirty="0" smtClean="0"/>
              <a:t>Beam instrumentation</a:t>
            </a:r>
          </a:p>
          <a:p>
            <a:pPr lvl="2">
              <a:spcBef>
                <a:spcPts val="600"/>
              </a:spcBef>
            </a:pPr>
            <a:r>
              <a:rPr lang="en-US" sz="1700" b="1" dirty="0" smtClean="0"/>
              <a:t>RF cavities</a:t>
            </a:r>
          </a:p>
          <a:p>
            <a:pPr lvl="2">
              <a:spcBef>
                <a:spcPts val="600"/>
              </a:spcBef>
            </a:pPr>
            <a:r>
              <a:rPr lang="en-US" sz="1700" b="1" dirty="0" smtClean="0"/>
              <a:t>…</a:t>
            </a:r>
          </a:p>
          <a:p>
            <a:pPr marL="274320" lvl="1" indent="0">
              <a:spcBef>
                <a:spcPts val="600"/>
              </a:spcBef>
              <a:buNone/>
            </a:pPr>
            <a:endParaRPr lang="en-US" sz="1800" b="1" dirty="0" smtClean="0"/>
          </a:p>
          <a:p>
            <a:r>
              <a:rPr lang="en-GB" sz="2400" dirty="0" smtClean="0"/>
              <a:t>Gradual Increase of scope since 2007</a:t>
            </a:r>
          </a:p>
          <a:p>
            <a:pPr lvl="1"/>
            <a:r>
              <a:rPr lang="en-US" sz="2000" b="1" dirty="0" smtClean="0"/>
              <a:t>Geographical</a:t>
            </a:r>
            <a:r>
              <a:rPr lang="en-US" sz="2000" dirty="0" smtClean="0"/>
              <a:t>: Covers all CERN accelerators and surface buildings</a:t>
            </a:r>
            <a:endParaRPr lang="en-GB" sz="2000" dirty="0" smtClean="0"/>
          </a:p>
          <a:p>
            <a:pPr lvl="1"/>
            <a:r>
              <a:rPr lang="en-GB" sz="2000" b="1" dirty="0" smtClean="0"/>
              <a:t>Domain</a:t>
            </a:r>
            <a:r>
              <a:rPr lang="en-GB" sz="2000" dirty="0" smtClean="0"/>
              <a:t>:  All component types (vacuum pipes, control electronics, instrumentation…) 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2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Modeling CERN I</a:t>
            </a:r>
            <a:r>
              <a:rPr lang="en-US" dirty="0" smtClean="0"/>
              <a:t>nfrastructures (Layouts)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3568"/>
            <a:ext cx="8229600" cy="4937760"/>
          </a:xfrm>
        </p:spPr>
        <p:txBody>
          <a:bodyPr>
            <a:normAutofit/>
          </a:bodyPr>
          <a:lstStyle/>
          <a:p>
            <a:r>
              <a:rPr lang="en-US" sz="2400" dirty="0"/>
              <a:t>Classifying the components of the </a:t>
            </a:r>
            <a:r>
              <a:rPr lang="en-US" sz="2400" dirty="0" smtClean="0"/>
              <a:t>infrastructure</a:t>
            </a:r>
            <a:endParaRPr lang="en-US" sz="2400" dirty="0"/>
          </a:p>
          <a:p>
            <a:pPr lvl="1"/>
            <a:r>
              <a:rPr lang="en-US" sz="2000" dirty="0" smtClean="0"/>
              <a:t>Within a hierarchy </a:t>
            </a:r>
            <a:r>
              <a:rPr lang="en-US" sz="2000" dirty="0"/>
              <a:t>of </a:t>
            </a:r>
            <a:r>
              <a:rPr lang="en-US" sz="2000" dirty="0" smtClean="0"/>
              <a:t>Classes</a:t>
            </a:r>
          </a:p>
          <a:p>
            <a:pPr lvl="2"/>
            <a:endParaRPr lang="en-US" sz="1800" dirty="0" smtClean="0"/>
          </a:p>
          <a:p>
            <a:r>
              <a:rPr lang="en-US" sz="2400" dirty="0"/>
              <a:t>Defining the components as Functional Positions </a:t>
            </a:r>
          </a:p>
          <a:p>
            <a:pPr lvl="1"/>
            <a:r>
              <a:rPr lang="en-US" sz="2000" dirty="0" smtClean="0"/>
              <a:t>Nature/function of the components</a:t>
            </a:r>
          </a:p>
          <a:p>
            <a:pPr lvl="1"/>
            <a:r>
              <a:rPr lang="en-US" sz="2000" dirty="0" err="1" smtClean="0"/>
              <a:t>Localisation</a:t>
            </a:r>
            <a:r>
              <a:rPr lang="en-US" sz="2000" dirty="0" smtClean="0"/>
              <a:t>/position </a:t>
            </a:r>
            <a:r>
              <a:rPr lang="en-US" sz="2000" dirty="0"/>
              <a:t>of the </a:t>
            </a:r>
            <a:r>
              <a:rPr lang="en-US" sz="2000" dirty="0" smtClean="0"/>
              <a:t>components</a:t>
            </a:r>
          </a:p>
          <a:p>
            <a:pPr lvl="2"/>
            <a:endParaRPr lang="en-US" sz="1800" dirty="0" smtClean="0"/>
          </a:p>
          <a:p>
            <a:r>
              <a:rPr lang="en-US" sz="2400" dirty="0"/>
              <a:t>Defining relationships between these components:</a:t>
            </a:r>
          </a:p>
          <a:p>
            <a:pPr lvl="1"/>
            <a:r>
              <a:rPr lang="en-US" sz="2000" dirty="0" smtClean="0"/>
              <a:t>Optical sequences</a:t>
            </a:r>
          </a:p>
          <a:p>
            <a:pPr lvl="1"/>
            <a:r>
              <a:rPr lang="en-US" sz="2000" dirty="0" smtClean="0"/>
              <a:t>Mechanical assemblies (ABS)</a:t>
            </a:r>
          </a:p>
          <a:p>
            <a:pPr lvl="1"/>
            <a:r>
              <a:rPr lang="en-US" sz="2000" dirty="0" smtClean="0"/>
              <a:t>Powering </a:t>
            </a:r>
            <a:r>
              <a:rPr lang="en-US" sz="2000" dirty="0"/>
              <a:t>and control </a:t>
            </a:r>
            <a:r>
              <a:rPr lang="en-US" sz="2000" dirty="0" smtClean="0"/>
              <a:t>connections and circuits</a:t>
            </a:r>
          </a:p>
          <a:p>
            <a:pPr lvl="1"/>
            <a:r>
              <a:rPr lang="en-US" sz="2000" dirty="0" smtClean="0"/>
              <a:t>Logical </a:t>
            </a:r>
            <a:r>
              <a:rPr lang="en-US" sz="2000" dirty="0"/>
              <a:t>connections </a:t>
            </a:r>
            <a:r>
              <a:rPr lang="en-US" sz="2000" dirty="0" smtClean="0"/>
              <a:t>between otherwise unrelated components</a:t>
            </a:r>
            <a:endParaRPr lang="en-US" sz="20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84168" y="6356350"/>
            <a:ext cx="2605680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</a:t>
            </a:r>
            <a:r>
              <a:rPr lang="en-US" dirty="0" smtClean="0"/>
              <a:t>Position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9552"/>
            <a:ext cx="8651304" cy="49377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 Type</a:t>
            </a:r>
          </a:p>
          <a:p>
            <a:pPr lvl="1"/>
            <a:r>
              <a:rPr lang="en-US" sz="1800" dirty="0" smtClean="0"/>
              <a:t>Identified by a</a:t>
            </a:r>
            <a:r>
              <a:rPr lang="en-US" sz="2000" dirty="0" smtClean="0"/>
              <a:t> 2-5 </a:t>
            </a:r>
            <a:r>
              <a:rPr lang="en-US" sz="2000" dirty="0"/>
              <a:t>letter </a:t>
            </a:r>
            <a:r>
              <a:rPr lang="en-US" sz="2000" dirty="0" smtClean="0"/>
              <a:t>functional code </a:t>
            </a:r>
          </a:p>
          <a:p>
            <a:pPr lvl="2"/>
            <a:r>
              <a:rPr lang="en-US" sz="1700" dirty="0" smtClean="0"/>
              <a:t>Adhering to </a:t>
            </a:r>
            <a:r>
              <a:rPr lang="en-US" sz="1700" dirty="0"/>
              <a:t>CERN naming </a:t>
            </a:r>
            <a:r>
              <a:rPr lang="en-US" sz="1700" dirty="0" smtClean="0"/>
              <a:t>conventions</a:t>
            </a:r>
          </a:p>
          <a:p>
            <a:r>
              <a:rPr lang="en-US" sz="2400" dirty="0" smtClean="0"/>
              <a:t>A Location</a:t>
            </a:r>
          </a:p>
          <a:p>
            <a:pPr lvl="1"/>
            <a:r>
              <a:rPr lang="en-US" sz="2000" dirty="0" smtClean="0"/>
              <a:t>Machine half-cell</a:t>
            </a:r>
            <a:r>
              <a:rPr lang="en-US" sz="2000" dirty="0"/>
              <a:t>, </a:t>
            </a:r>
            <a:r>
              <a:rPr lang="en-US" sz="2000" dirty="0" smtClean="0"/>
              <a:t>period</a:t>
            </a:r>
            <a:r>
              <a:rPr lang="en-US" sz="2000" dirty="0"/>
              <a:t>, </a:t>
            </a:r>
            <a:r>
              <a:rPr lang="en-US" sz="2000" dirty="0" smtClean="0"/>
              <a:t>alcove</a:t>
            </a:r>
            <a:r>
              <a:rPr lang="en-US" sz="2000" dirty="0"/>
              <a:t>, b</a:t>
            </a:r>
            <a:r>
              <a:rPr lang="en-US" sz="2000" dirty="0" smtClean="0"/>
              <a:t>uilding, room, </a:t>
            </a:r>
            <a:r>
              <a:rPr lang="en-US" sz="2000" dirty="0" err="1" smtClean="0"/>
              <a:t>etc</a:t>
            </a:r>
            <a:endParaRPr lang="en-US" sz="2000" dirty="0"/>
          </a:p>
          <a:p>
            <a:r>
              <a:rPr lang="en-US" sz="2400" dirty="0" smtClean="0"/>
              <a:t>Metric Positions </a:t>
            </a:r>
          </a:p>
          <a:p>
            <a:pPr lvl="1"/>
            <a:r>
              <a:rPr lang="en-US" sz="2000" dirty="0" smtClean="0"/>
              <a:t>within </a:t>
            </a:r>
            <a:r>
              <a:rPr lang="en-US" sz="2000" dirty="0"/>
              <a:t>the </a:t>
            </a:r>
            <a:r>
              <a:rPr lang="en-US" sz="2000" dirty="0" smtClean="0"/>
              <a:t>location with respect to given reference points</a:t>
            </a:r>
            <a:endParaRPr lang="en-US" sz="2000" dirty="0"/>
          </a:p>
          <a:p>
            <a:r>
              <a:rPr lang="en-US" sz="2400" dirty="0" smtClean="0"/>
              <a:t>Dimensions</a:t>
            </a:r>
          </a:p>
          <a:p>
            <a:pPr lvl="1"/>
            <a:r>
              <a:rPr lang="en-US" sz="2000" dirty="0" smtClean="0"/>
              <a:t>Very </a:t>
            </a:r>
            <a:r>
              <a:rPr lang="en-US" sz="2000" dirty="0"/>
              <a:t>large (several </a:t>
            </a:r>
            <a:r>
              <a:rPr lang="en-US" sz="2000" dirty="0" err="1"/>
              <a:t>metres</a:t>
            </a:r>
            <a:r>
              <a:rPr lang="en-US" sz="2000" dirty="0"/>
              <a:t>) </a:t>
            </a:r>
            <a:endParaRPr lang="en-US" sz="2000" dirty="0" smtClean="0"/>
          </a:p>
          <a:p>
            <a:pPr lvl="1"/>
            <a:r>
              <a:rPr lang="en-US" sz="2000" dirty="0" smtClean="0"/>
              <a:t>Very </a:t>
            </a:r>
            <a:r>
              <a:rPr lang="en-US" sz="2000" dirty="0"/>
              <a:t>small (a few </a:t>
            </a:r>
            <a:r>
              <a:rPr lang="en-US" sz="2000" dirty="0" err="1"/>
              <a:t>millimetres</a:t>
            </a:r>
            <a:r>
              <a:rPr lang="en-US" sz="2000" dirty="0"/>
              <a:t>)</a:t>
            </a:r>
          </a:p>
          <a:p>
            <a:r>
              <a:rPr lang="en-US" sz="2400" dirty="0" smtClean="0"/>
              <a:t>Unique </a:t>
            </a:r>
            <a:r>
              <a:rPr lang="en-US" sz="2400" dirty="0"/>
              <a:t>Name(s) </a:t>
            </a:r>
            <a:endParaRPr lang="en-US" sz="2400" dirty="0" smtClean="0"/>
          </a:p>
          <a:p>
            <a:pPr lvl="1"/>
            <a:r>
              <a:rPr lang="en-US" sz="2000" dirty="0" smtClean="0"/>
              <a:t>Official name defined by </a:t>
            </a:r>
            <a:r>
              <a:rPr lang="en-US" sz="2000" dirty="0"/>
              <a:t>the QA plan of each </a:t>
            </a:r>
            <a:r>
              <a:rPr lang="en-US" sz="2000" dirty="0" smtClean="0"/>
              <a:t>machine</a:t>
            </a:r>
          </a:p>
          <a:p>
            <a:pPr lvl="1"/>
            <a:r>
              <a:rPr lang="en-US" sz="2000" dirty="0" smtClean="0"/>
              <a:t>Additional expert </a:t>
            </a:r>
            <a:r>
              <a:rPr lang="en-US" sz="2000" dirty="0"/>
              <a:t>n</a:t>
            </a:r>
            <a:r>
              <a:rPr lang="en-US" sz="2000" dirty="0" smtClean="0"/>
              <a:t>ames specified by equipment owners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1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229600" cy="990600"/>
          </a:xfrm>
        </p:spPr>
        <p:txBody>
          <a:bodyPr/>
          <a:lstStyle/>
          <a:p>
            <a:r>
              <a:rPr lang="en-GB" dirty="0" smtClean="0"/>
              <a:t>Example: Magnet Functional Positions</a:t>
            </a:r>
            <a:endParaRPr lang="en-GB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158208" y="3473142"/>
            <a:ext cx="221138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LBARA.14L8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444208" y="3473142"/>
            <a:ext cx="2211387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LBBRD.14L8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872208" y="3473142"/>
            <a:ext cx="22098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LBBRA.14L8</a:t>
            </a:r>
          </a:p>
        </p:txBody>
      </p:sp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348208" y="3473142"/>
            <a:ext cx="1447800" cy="5334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LQATH.14L8</a:t>
            </a:r>
          </a:p>
        </p:txBody>
      </p:sp>
      <p:sp>
        <p:nvSpPr>
          <p:cNvPr id="8" name="Line 35"/>
          <p:cNvSpPr>
            <a:spLocks noChangeShapeType="1"/>
          </p:cNvSpPr>
          <p:nvPr/>
        </p:nvSpPr>
        <p:spPr bwMode="auto">
          <a:xfrm>
            <a:off x="349795" y="4235142"/>
            <a:ext cx="8534400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36"/>
          <p:cNvSpPr txBox="1">
            <a:spLocks noChangeArrowheads="1"/>
          </p:cNvSpPr>
          <p:nvPr/>
        </p:nvSpPr>
        <p:spPr bwMode="auto">
          <a:xfrm rot="16200000">
            <a:off x="-84780" y="4618623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22726.32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 rot="16200000">
            <a:off x="1439220" y="4618623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22732.79</a:t>
            </a: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auto">
          <a:xfrm rot="16200000">
            <a:off x="3725220" y="4618623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22748.45</a:t>
            </a: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 rot="16200000">
            <a:off x="6011220" y="4618623"/>
            <a:ext cx="869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chemeClr val="tx2"/>
                </a:solidFill>
              </a:rPr>
              <a:t>22764.11</a:t>
            </a:r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7031973" y="4320470"/>
            <a:ext cx="20765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DCUM: Cumulative </a:t>
            </a:r>
            <a:endParaRPr lang="en-US" sz="1400" b="1" dirty="0">
              <a:solidFill>
                <a:schemeClr val="tx2"/>
              </a:solidFill>
            </a:endParaRPr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Distance </a:t>
            </a:r>
            <a:r>
              <a:rPr lang="en-US" sz="1400" b="1" dirty="0" smtClean="0">
                <a:solidFill>
                  <a:schemeClr val="tx2"/>
                </a:solidFill>
              </a:rPr>
              <a:t>from IP1 [m]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6454287" y="3292785"/>
            <a:ext cx="2209800" cy="1588"/>
          </a:xfrm>
          <a:prstGeom prst="straightConnector1">
            <a:avLst/>
          </a:prstGeom>
          <a:solidFill>
            <a:srgbClr val="FF3300"/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254274" y="2992177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15.0m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76766" y="2278613"/>
            <a:ext cx="1962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5-letter </a:t>
            </a:r>
          </a:p>
          <a:p>
            <a:pPr algn="ctr"/>
            <a:r>
              <a:rPr lang="en-GB" b="1" dirty="0" smtClean="0">
                <a:solidFill>
                  <a:schemeClr val="tx2"/>
                </a:solidFill>
              </a:rPr>
              <a:t>Functional </a:t>
            </a:r>
            <a:r>
              <a:rPr lang="en-GB" b="1" dirty="0">
                <a:solidFill>
                  <a:schemeClr val="tx2"/>
                </a:solidFill>
              </a:rPr>
              <a:t>C</a:t>
            </a:r>
            <a:r>
              <a:rPr lang="en-GB" b="1" dirty="0" smtClean="0">
                <a:solidFill>
                  <a:schemeClr val="tx2"/>
                </a:solidFill>
              </a:rPr>
              <a:t>ode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17" name="Straight Arrow Connector 16"/>
          <p:cNvCxnSpPr>
            <a:stCxn id="16" idx="2"/>
            <a:endCxn id="18" idx="0"/>
          </p:cNvCxnSpPr>
          <p:nvPr/>
        </p:nvCxnSpPr>
        <p:spPr>
          <a:xfrm flipH="1">
            <a:off x="2286793" y="2924944"/>
            <a:ext cx="471172" cy="673705"/>
          </a:xfrm>
          <a:prstGeom prst="straightConnector1">
            <a:avLst/>
          </a:prstGeom>
          <a:ln w="2857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873793" y="3598649"/>
            <a:ext cx="825999" cy="3382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004048" y="3503456"/>
            <a:ext cx="601637" cy="4334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132948" y="2309926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Location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21" name="Straight Arrow Connector 20"/>
          <p:cNvCxnSpPr>
            <a:stCxn id="20" idx="2"/>
            <a:endCxn id="4" idx="0"/>
          </p:cNvCxnSpPr>
          <p:nvPr/>
        </p:nvCxnSpPr>
        <p:spPr>
          <a:xfrm>
            <a:off x="4698167" y="2679258"/>
            <a:ext cx="565735" cy="793884"/>
          </a:xfrm>
          <a:prstGeom prst="straightConnector1">
            <a:avLst/>
          </a:prstGeom>
          <a:ln w="2857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03093" y="2309926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Dimensions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>
            <a:off x="7025406" y="2679258"/>
            <a:ext cx="294050" cy="312919"/>
          </a:xfrm>
          <a:prstGeom prst="straightConnector1">
            <a:avLst/>
          </a:prstGeom>
          <a:ln w="2857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181459" y="2933111"/>
            <a:ext cx="864096" cy="4495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58231" y="4363005"/>
            <a:ext cx="754781" cy="9024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16312" y="5446965"/>
            <a:ext cx="1867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Position within </a:t>
            </a:r>
          </a:p>
          <a:p>
            <a:r>
              <a:rPr lang="en-GB" b="1" dirty="0" smtClean="0">
                <a:solidFill>
                  <a:schemeClr val="tx2"/>
                </a:solidFill>
              </a:rPr>
              <a:t>the accelerator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27" name="Straight Arrow Connector 26"/>
          <p:cNvCxnSpPr>
            <a:stCxn id="26" idx="0"/>
            <a:endCxn id="25" idx="5"/>
          </p:cNvCxnSpPr>
          <p:nvPr/>
        </p:nvCxnSpPr>
        <p:spPr>
          <a:xfrm flipH="1" flipV="1">
            <a:off x="6702477" y="5133301"/>
            <a:ext cx="847424" cy="313664"/>
          </a:xfrm>
          <a:prstGeom prst="straightConnector1">
            <a:avLst/>
          </a:prstGeom>
          <a:ln w="2857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355130" y="3515084"/>
            <a:ext cx="1440878" cy="4218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30" idx="0"/>
            <a:endCxn id="28" idx="4"/>
          </p:cNvCxnSpPr>
          <p:nvPr/>
        </p:nvCxnSpPr>
        <p:spPr>
          <a:xfrm flipH="1" flipV="1">
            <a:off x="1075569" y="3936901"/>
            <a:ext cx="115920" cy="1438143"/>
          </a:xfrm>
          <a:prstGeom prst="straightConnector1">
            <a:avLst/>
          </a:prstGeom>
          <a:ln w="2857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2156" y="5375044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Official Name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The Layout Service - AMMW 2013</a:t>
            </a:r>
            <a:endParaRPr lang="en-GB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7</a:t>
            </a:fld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1340768"/>
            <a:ext cx="8484576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44000" lvl="2"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All codes, used for functional positions, are defined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in the </a:t>
            </a:r>
          </a:p>
          <a:p>
            <a:pPr marL="144000" lvl="2"/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Accelerators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Entities and Signals Naming DB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u="sng" dirty="0">
                <a:solidFill>
                  <a:srgbClr val="0070C0"/>
                </a:solidFill>
              </a:rPr>
              <a:t>https://cern.ch/service-acc-naming</a:t>
            </a:r>
            <a:r>
              <a:rPr lang="en-GB" dirty="0">
                <a:solidFill>
                  <a:srgbClr val="0070C0"/>
                </a:solidFill>
              </a:rPr>
              <a:t> </a:t>
            </a:r>
            <a:endParaRPr lang="en-US" sz="17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88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19" grpId="0" animBg="1"/>
      <p:bldP spid="20" grpId="0"/>
      <p:bldP spid="22" grpId="0"/>
      <p:bldP spid="24" grpId="0" animBg="1"/>
      <p:bldP spid="25" grpId="0" animBg="1"/>
      <p:bldP spid="26" grpId="0"/>
      <p:bldP spid="28" grpId="0" animBg="1"/>
      <p:bldP spid="30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Layout Service collaborations with other CERN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560"/>
            <a:ext cx="8229600" cy="493776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Layout </a:t>
            </a:r>
            <a:r>
              <a:rPr lang="en-US" sz="2800" dirty="0"/>
              <a:t>S</a:t>
            </a:r>
            <a:r>
              <a:rPr lang="en-US" sz="2800" dirty="0" smtClean="0"/>
              <a:t>ervice shares data with ~40 CERN database accounts.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Layout Service website integrates navigation to other external web interfaces:</a:t>
            </a:r>
          </a:p>
          <a:p>
            <a:pPr lvl="1"/>
            <a:r>
              <a:rPr lang="en-US" sz="1900" dirty="0" smtClean="0"/>
              <a:t>CERN Phone Book</a:t>
            </a:r>
          </a:p>
          <a:p>
            <a:pPr lvl="1"/>
            <a:r>
              <a:rPr lang="en-US" sz="1900" dirty="0" smtClean="0"/>
              <a:t>MTF (Assets Maintenance Management)</a:t>
            </a:r>
            <a:endParaRPr lang="en-US" sz="1900" dirty="0"/>
          </a:p>
          <a:p>
            <a:pPr lvl="1"/>
            <a:r>
              <a:rPr lang="en-US" sz="1900" dirty="0" smtClean="0"/>
              <a:t>EDMS (Documentation Management)</a:t>
            </a:r>
          </a:p>
          <a:p>
            <a:pPr lvl="1"/>
            <a:r>
              <a:rPr lang="en-US" sz="1900" dirty="0"/>
              <a:t>GIS Portals </a:t>
            </a:r>
            <a:r>
              <a:rPr lang="en-US" sz="1900" dirty="0" smtClean="0"/>
              <a:t>(CERN Geographical </a:t>
            </a:r>
            <a:r>
              <a:rPr lang="en-US" sz="1900" dirty="0"/>
              <a:t>Information Systems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IT Network Service</a:t>
            </a:r>
          </a:p>
          <a:p>
            <a:pPr lvl="1"/>
            <a:r>
              <a:rPr lang="en-US" sz="1900" dirty="0" smtClean="0"/>
              <a:t>Control Configuration Service (Configuration of the Accelerator Controls System)</a:t>
            </a:r>
          </a:p>
          <a:p>
            <a:pPr lvl="1"/>
            <a:r>
              <a:rPr lang="en-US" sz="1900" dirty="0" smtClean="0"/>
              <a:t>ALIM DB(Power converters database)</a:t>
            </a:r>
          </a:p>
          <a:p>
            <a:pPr lvl="1"/>
            <a:r>
              <a:rPr lang="en-US" sz="1900" dirty="0" smtClean="0"/>
              <a:t>Norma DB (Normal Conducting magnets database)</a:t>
            </a:r>
          </a:p>
          <a:p>
            <a:pPr>
              <a:spcBef>
                <a:spcPts val="1800"/>
              </a:spcBef>
            </a:pPr>
            <a:r>
              <a:rPr lang="en-US" sz="2800" dirty="0" smtClean="0"/>
              <a:t>2.5million </a:t>
            </a:r>
            <a:r>
              <a:rPr lang="en-US" sz="2800" dirty="0"/>
              <a:t>.NET </a:t>
            </a:r>
            <a:r>
              <a:rPr lang="en-US" sz="2800" dirty="0" smtClean="0"/>
              <a:t>page accesses in the </a:t>
            </a:r>
            <a:r>
              <a:rPr lang="en-US" sz="2800" dirty="0"/>
              <a:t>last 6 </a:t>
            </a:r>
            <a:r>
              <a:rPr lang="en-US" sz="2800" dirty="0" smtClean="0"/>
              <a:t>years</a:t>
            </a:r>
          </a:p>
          <a:p>
            <a:pPr lvl="1"/>
            <a:r>
              <a:rPr lang="en-US" sz="1900" dirty="0" smtClean="0"/>
              <a:t>~1000 individual users </a:t>
            </a:r>
          </a:p>
          <a:p>
            <a:pPr lvl="1"/>
            <a:r>
              <a:rPr lang="en-US" sz="1900" dirty="0" smtClean="0"/>
              <a:t>~</a:t>
            </a:r>
            <a:r>
              <a:rPr lang="en-US" sz="1900" dirty="0"/>
              <a:t>500 </a:t>
            </a:r>
            <a:r>
              <a:rPr lang="en-US" sz="1900" dirty="0" smtClean="0"/>
              <a:t>pages-loads per </a:t>
            </a:r>
            <a:r>
              <a:rPr lang="en-US" sz="1900" dirty="0"/>
              <a:t>day </a:t>
            </a:r>
            <a:r>
              <a:rPr lang="en-US" sz="1900" dirty="0" smtClean="0"/>
              <a:t>in the last year</a:t>
            </a:r>
            <a:endParaRPr lang="en-US" sz="19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</a:t>
            </a:r>
            <a:r>
              <a:rPr lang="en-US" dirty="0" smtClean="0"/>
              <a:t>Study</a:t>
            </a:r>
            <a:r>
              <a:rPr lang="en-US" dirty="0"/>
              <a:t>: Modeling the LHC Cryogenic Instrumentation and Controls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81619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Cryogenics Instrumentation and Controls is one of the largest domains to use the Layout Service</a:t>
            </a:r>
          </a:p>
          <a:p>
            <a:pPr lvl="1"/>
            <a:r>
              <a:rPr lang="en-GB" sz="2000" dirty="0" smtClean="0"/>
              <a:t>Most complex system in Layout DB </a:t>
            </a:r>
          </a:p>
          <a:p>
            <a:pPr lvl="1"/>
            <a:r>
              <a:rPr lang="en-GB" sz="2000" dirty="0" smtClean="0"/>
              <a:t>Most demanding domain in term of layout features</a:t>
            </a:r>
          </a:p>
          <a:p>
            <a:pPr>
              <a:spcBef>
                <a:spcPts val="2400"/>
              </a:spcBef>
            </a:pPr>
            <a:r>
              <a:rPr lang="en-GB" sz="2400" dirty="0" smtClean="0"/>
              <a:t>Instrumentation team use the Layout Service to fully document their systems</a:t>
            </a:r>
          </a:p>
          <a:p>
            <a:pPr>
              <a:spcBef>
                <a:spcPts val="2400"/>
              </a:spcBef>
            </a:pPr>
            <a:r>
              <a:rPr lang="en-GB" sz="2400" dirty="0" smtClean="0"/>
              <a:t>Data is used in many aspects of their work:</a:t>
            </a:r>
          </a:p>
          <a:p>
            <a:pPr lvl="1"/>
            <a:r>
              <a:rPr lang="en-GB" sz="2000" dirty="0" smtClean="0"/>
              <a:t>Installation, configuration </a:t>
            </a:r>
            <a:r>
              <a:rPr lang="en-GB" sz="2000" dirty="0"/>
              <a:t>and </a:t>
            </a:r>
            <a:r>
              <a:rPr lang="en-GB" sz="2000" dirty="0" smtClean="0"/>
              <a:t>maintenance of </a:t>
            </a:r>
            <a:r>
              <a:rPr lang="en-GB" sz="2000" dirty="0"/>
              <a:t>their </a:t>
            </a:r>
            <a:r>
              <a:rPr lang="en-GB" sz="2000" dirty="0" smtClean="0"/>
              <a:t>components</a:t>
            </a:r>
          </a:p>
          <a:p>
            <a:pPr lvl="1"/>
            <a:r>
              <a:rPr lang="en-GB" sz="2000" dirty="0" smtClean="0"/>
              <a:t>Identify components which make up an instrumentation channel in order to help diagnose faults </a:t>
            </a:r>
          </a:p>
          <a:p>
            <a:pPr lvl="1"/>
            <a:r>
              <a:rPr lang="en-GB" sz="2000" dirty="0"/>
              <a:t>Generate </a:t>
            </a:r>
            <a:r>
              <a:rPr lang="en-GB" sz="2000" dirty="0" smtClean="0"/>
              <a:t>the control </a:t>
            </a:r>
            <a:r>
              <a:rPr lang="en-GB" sz="2000" dirty="0"/>
              <a:t>system </a:t>
            </a:r>
            <a:r>
              <a:rPr lang="en-GB" sz="2000" dirty="0" smtClean="0"/>
              <a:t>software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56176" y="6356350"/>
            <a:ext cx="2533672" cy="365760"/>
          </a:xfrm>
        </p:spPr>
        <p:txBody>
          <a:bodyPr/>
          <a:lstStyle/>
          <a:p>
            <a:pPr algn="r"/>
            <a:r>
              <a:rPr lang="en-US" smtClean="0"/>
              <a:t>Thursday, 14  November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The Layout Service - AMMW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B74B-CDA5-4A48-A803-63747B55157E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756" t="12208" r="78971" b="72554"/>
          <a:stretch/>
        </p:blipFill>
        <p:spPr>
          <a:xfrm>
            <a:off x="8021781" y="0"/>
            <a:ext cx="112221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98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1231</TotalTime>
  <Words>1850</Words>
  <Application>Microsoft Office PowerPoint</Application>
  <PresentationFormat>On-screen Show (4:3)</PresentationFormat>
  <Paragraphs>363</Paragraphs>
  <Slides>22</Slides>
  <Notes>14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Origin</vt:lpstr>
      <vt:lpstr>The Layout Service</vt:lpstr>
      <vt:lpstr>Agenda</vt:lpstr>
      <vt:lpstr>What is the Layout Service?</vt:lpstr>
      <vt:lpstr>History of the Layout Service</vt:lpstr>
      <vt:lpstr>Modeling CERN Infrastructures (Layouts)</vt:lpstr>
      <vt:lpstr>Functional Position Characteristics</vt:lpstr>
      <vt:lpstr>Example: Magnet Functional Positions</vt:lpstr>
      <vt:lpstr>Layout Service collaborations with other CERN systems</vt:lpstr>
      <vt:lpstr>Case Study: Modeling the LHC Cryogenic Instrumentation and Controls</vt:lpstr>
      <vt:lpstr>Step 1: Define Instruments</vt:lpstr>
      <vt:lpstr>Step 1: Define Instruments</vt:lpstr>
      <vt:lpstr>Step 1: Define Instruments</vt:lpstr>
      <vt:lpstr>Step 2: Define Electronics</vt:lpstr>
      <vt:lpstr>Step 3: Define Connections</vt:lpstr>
      <vt:lpstr>Step 4: Integration with InforEAM</vt:lpstr>
      <vt:lpstr>Step 4: Integration with InforEAM</vt:lpstr>
      <vt:lpstr>5 ways the Layout Service helps with Maintenance and Asset Management</vt:lpstr>
      <vt:lpstr>5 ways the Layout Service helps with Maintenance and Asset Management</vt:lpstr>
      <vt:lpstr>5 ways the Layout Service helps with Maintenance and Asset Management</vt:lpstr>
      <vt:lpstr>5 ways the Layout Service helps with Maintenance and Asset Management</vt:lpstr>
      <vt:lpstr>5 ways the Layout Service helps with Maintenance and Asset Management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Layout Database</dc:title>
  <dc:creator>Eve Fortescue-Beck</dc:creator>
  <cp:lastModifiedBy>Eve Fortescue-Beck</cp:lastModifiedBy>
  <cp:revision>196</cp:revision>
  <dcterms:created xsi:type="dcterms:W3CDTF">2013-10-15T12:38:28Z</dcterms:created>
  <dcterms:modified xsi:type="dcterms:W3CDTF">2013-11-13T15:11:53Z</dcterms:modified>
</cp:coreProperties>
</file>