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330" r:id="rId6"/>
    <p:sldId id="312" r:id="rId7"/>
    <p:sldId id="281" r:id="rId8"/>
    <p:sldId id="311" r:id="rId9"/>
    <p:sldId id="313" r:id="rId10"/>
    <p:sldId id="314" r:id="rId11"/>
    <p:sldId id="321" r:id="rId12"/>
    <p:sldId id="331" r:id="rId13"/>
    <p:sldId id="323" r:id="rId14"/>
    <p:sldId id="324" r:id="rId15"/>
    <p:sldId id="278" r:id="rId16"/>
    <p:sldId id="279" r:id="rId17"/>
    <p:sldId id="332" r:id="rId18"/>
    <p:sldId id="317" r:id="rId19"/>
    <p:sldId id="275" r:id="rId20"/>
    <p:sldId id="325" r:id="rId21"/>
    <p:sldId id="333" r:id="rId22"/>
    <p:sldId id="326" r:id="rId23"/>
    <p:sldId id="327" r:id="rId24"/>
    <p:sldId id="334" r:id="rId25"/>
    <p:sldId id="328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5FED1B22-5BF6-41D8-A5B3-DF8BF9FA7A5B}">
          <p14:sldIdLst>
            <p14:sldId id="256"/>
            <p14:sldId id="257"/>
            <p14:sldId id="258"/>
            <p14:sldId id="259"/>
            <p14:sldId id="330"/>
            <p14:sldId id="312"/>
            <p14:sldId id="281"/>
            <p14:sldId id="311"/>
            <p14:sldId id="313"/>
            <p14:sldId id="314"/>
            <p14:sldId id="321"/>
            <p14:sldId id="331"/>
            <p14:sldId id="323"/>
            <p14:sldId id="324"/>
            <p14:sldId id="278"/>
            <p14:sldId id="279"/>
            <p14:sldId id="332"/>
            <p14:sldId id="317"/>
            <p14:sldId id="275"/>
            <p14:sldId id="325"/>
            <p14:sldId id="333"/>
            <p14:sldId id="326"/>
            <p14:sldId id="327"/>
            <p14:sldId id="334"/>
            <p14:sldId id="328"/>
          </p14:sldIdLst>
        </p14:section>
        <p14:section name="Untitled Section" id="{95B4507C-D228-4422-AFDC-A65868A48940}">
          <p14:sldIdLst/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9FF"/>
    <a:srgbClr val="0055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226" autoAdjust="0"/>
    <p:restoredTop sz="94660" autoAdjust="0"/>
  </p:normalViewPr>
  <p:slideViewPr>
    <p:cSldViewPr snapToGrid="0">
      <p:cViewPr varScale="1">
        <p:scale>
          <a:sx n="113" d="100"/>
          <a:sy n="113" d="100"/>
        </p:scale>
        <p:origin x="-90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" y="3136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200"/>
            </a:pPr>
            <a:r>
              <a:rPr lang="en-GB" sz="1200" dirty="0" smtClean="0"/>
              <a:t>Evacuation </a:t>
            </a:r>
            <a:r>
              <a:rPr lang="en-GB" sz="1200" dirty="0" err="1" smtClean="0"/>
              <a:t>assesment</a:t>
            </a:r>
            <a:r>
              <a:rPr lang="en-GB" sz="1200" dirty="0" smtClean="0"/>
              <a:t> - sector 81</a:t>
            </a:r>
            <a:endParaRPr lang="en-GB" sz="1200" dirty="0"/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0.18200955644993774"/>
          <c:y val="0.1540562448832965"/>
          <c:w val="0.7532673297469954"/>
          <c:h val="0.46343474553057201"/>
        </c:manualLayout>
      </c:layout>
      <c:scatterChart>
        <c:scatterStyle val="lineMarker"/>
        <c:varyColors val="0"/>
        <c:ser>
          <c:idx val="0"/>
          <c:order val="0"/>
          <c:tx>
            <c:strRef>
              <c:f>'S81'!$G$1</c:f>
              <c:strCache>
                <c:ptCount val="1"/>
                <c:pt idx="0">
                  <c:v>SZ occ.</c:v>
                </c:pt>
              </c:strCache>
            </c:strRef>
          </c:tx>
          <c:marker>
            <c:symbol val="none"/>
          </c:marker>
          <c:xVal>
            <c:numRef>
              <c:f>'S81'!$C$2:$C$182</c:f>
              <c:numCache>
                <c:formatCode>General</c:formatCode>
                <c:ptCount val="18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</c:numCache>
            </c:numRef>
          </c:xVal>
          <c:yVal>
            <c:numRef>
              <c:f>('S81'!$G$2:$G$182;'S81'!$I:$I)</c:f>
              <c:numCache>
                <c:formatCode>0</c:formatCode>
                <c:ptCount val="1048757"/>
                <c:pt idx="0">
                  <c:v>53.111111111111114</c:v>
                </c:pt>
                <c:pt idx="1">
                  <c:v>56.222222222222229</c:v>
                </c:pt>
                <c:pt idx="2">
                  <c:v>59.333333333333343</c:v>
                </c:pt>
                <c:pt idx="3">
                  <c:v>62.444444444444457</c:v>
                </c:pt>
                <c:pt idx="4">
                  <c:v>32.555555555555571</c:v>
                </c:pt>
                <c:pt idx="5">
                  <c:v>35.666666666666686</c:v>
                </c:pt>
                <c:pt idx="6">
                  <c:v>38.7777777777778</c:v>
                </c:pt>
                <c:pt idx="7">
                  <c:v>41.888888888888914</c:v>
                </c:pt>
                <c:pt idx="8">
                  <c:v>45.000000000000028</c:v>
                </c:pt>
                <c:pt idx="9">
                  <c:v>15.111111111111143</c:v>
                </c:pt>
                <c:pt idx="10">
                  <c:v>18.222222222222253</c:v>
                </c:pt>
                <c:pt idx="11">
                  <c:v>21.333333333333364</c:v>
                </c:pt>
                <c:pt idx="12">
                  <c:v>24.444444444444475</c:v>
                </c:pt>
                <c:pt idx="13">
                  <c:v>27.555555555555586</c:v>
                </c:pt>
                <c:pt idx="14">
                  <c:v>0</c:v>
                </c:pt>
                <c:pt idx="15">
                  <c:v>3.1111111111111112</c:v>
                </c:pt>
                <c:pt idx="16">
                  <c:v>6.2222222222222223</c:v>
                </c:pt>
                <c:pt idx="17">
                  <c:v>9.3333333333333339</c:v>
                </c:pt>
                <c:pt idx="18">
                  <c:v>12.444444444444445</c:v>
                </c:pt>
                <c:pt idx="19">
                  <c:v>0</c:v>
                </c:pt>
                <c:pt idx="20">
                  <c:v>3.1111111111111112</c:v>
                </c:pt>
                <c:pt idx="21">
                  <c:v>6.2222222222222223</c:v>
                </c:pt>
                <c:pt idx="22">
                  <c:v>9.3333333333333339</c:v>
                </c:pt>
                <c:pt idx="23">
                  <c:v>12.444444444444445</c:v>
                </c:pt>
                <c:pt idx="24">
                  <c:v>0</c:v>
                </c:pt>
                <c:pt idx="25">
                  <c:v>3.1111111111111112</c:v>
                </c:pt>
                <c:pt idx="26">
                  <c:v>6.2222222222222223</c:v>
                </c:pt>
                <c:pt idx="27">
                  <c:v>9.3333333333333339</c:v>
                </c:pt>
                <c:pt idx="28">
                  <c:v>12.444444444444445</c:v>
                </c:pt>
                <c:pt idx="29">
                  <c:v>0</c:v>
                </c:pt>
                <c:pt idx="30">
                  <c:v>3.1111111111111112</c:v>
                </c:pt>
                <c:pt idx="31">
                  <c:v>6.2222222222222223</c:v>
                </c:pt>
                <c:pt idx="32">
                  <c:v>9.3333333333333339</c:v>
                </c:pt>
                <c:pt idx="33">
                  <c:v>9.3333333333333339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 formatCode="General">
                  <c:v>0</c:v>
                </c:pt>
                <c:pt idx="182">
                  <c:v>140</c:v>
                </c:pt>
                <c:pt idx="183">
                  <c:v>140</c:v>
                </c:pt>
                <c:pt idx="184">
                  <c:v>140</c:v>
                </c:pt>
                <c:pt idx="185">
                  <c:v>140</c:v>
                </c:pt>
                <c:pt idx="186">
                  <c:v>140</c:v>
                </c:pt>
                <c:pt idx="187">
                  <c:v>140</c:v>
                </c:pt>
                <c:pt idx="188">
                  <c:v>140</c:v>
                </c:pt>
                <c:pt idx="189">
                  <c:v>140</c:v>
                </c:pt>
                <c:pt idx="190">
                  <c:v>140</c:v>
                </c:pt>
                <c:pt idx="191">
                  <c:v>140</c:v>
                </c:pt>
                <c:pt idx="192">
                  <c:v>140</c:v>
                </c:pt>
                <c:pt idx="193">
                  <c:v>140</c:v>
                </c:pt>
                <c:pt idx="194">
                  <c:v>140</c:v>
                </c:pt>
                <c:pt idx="195">
                  <c:v>140</c:v>
                </c:pt>
                <c:pt idx="196">
                  <c:v>140</c:v>
                </c:pt>
                <c:pt idx="197">
                  <c:v>140</c:v>
                </c:pt>
                <c:pt idx="198">
                  <c:v>140</c:v>
                </c:pt>
                <c:pt idx="199">
                  <c:v>140</c:v>
                </c:pt>
                <c:pt idx="200">
                  <c:v>140</c:v>
                </c:pt>
                <c:pt idx="201">
                  <c:v>140</c:v>
                </c:pt>
                <c:pt idx="202">
                  <c:v>140</c:v>
                </c:pt>
                <c:pt idx="203">
                  <c:v>140</c:v>
                </c:pt>
                <c:pt idx="204">
                  <c:v>140</c:v>
                </c:pt>
                <c:pt idx="205">
                  <c:v>140</c:v>
                </c:pt>
                <c:pt idx="206">
                  <c:v>140</c:v>
                </c:pt>
                <c:pt idx="207">
                  <c:v>140</c:v>
                </c:pt>
                <c:pt idx="208">
                  <c:v>140</c:v>
                </c:pt>
                <c:pt idx="209">
                  <c:v>140</c:v>
                </c:pt>
                <c:pt idx="210">
                  <c:v>140</c:v>
                </c:pt>
                <c:pt idx="211">
                  <c:v>140</c:v>
                </c:pt>
                <c:pt idx="212">
                  <c:v>140</c:v>
                </c:pt>
                <c:pt idx="213">
                  <c:v>140</c:v>
                </c:pt>
                <c:pt idx="214">
                  <c:v>140</c:v>
                </c:pt>
                <c:pt idx="215">
                  <c:v>140</c:v>
                </c:pt>
                <c:pt idx="216">
                  <c:v>140</c:v>
                </c:pt>
                <c:pt idx="217">
                  <c:v>140</c:v>
                </c:pt>
                <c:pt idx="218">
                  <c:v>140</c:v>
                </c:pt>
                <c:pt idx="219">
                  <c:v>140</c:v>
                </c:pt>
                <c:pt idx="220">
                  <c:v>140</c:v>
                </c:pt>
                <c:pt idx="221">
                  <c:v>140</c:v>
                </c:pt>
                <c:pt idx="222">
                  <c:v>140</c:v>
                </c:pt>
                <c:pt idx="223">
                  <c:v>140</c:v>
                </c:pt>
                <c:pt idx="224">
                  <c:v>140</c:v>
                </c:pt>
                <c:pt idx="225">
                  <c:v>140</c:v>
                </c:pt>
                <c:pt idx="226">
                  <c:v>140</c:v>
                </c:pt>
                <c:pt idx="227">
                  <c:v>140</c:v>
                </c:pt>
                <c:pt idx="228">
                  <c:v>140</c:v>
                </c:pt>
                <c:pt idx="229">
                  <c:v>140</c:v>
                </c:pt>
                <c:pt idx="230">
                  <c:v>140</c:v>
                </c:pt>
                <c:pt idx="231">
                  <c:v>140</c:v>
                </c:pt>
                <c:pt idx="232">
                  <c:v>140</c:v>
                </c:pt>
                <c:pt idx="233">
                  <c:v>140</c:v>
                </c:pt>
                <c:pt idx="234">
                  <c:v>140</c:v>
                </c:pt>
                <c:pt idx="235">
                  <c:v>140</c:v>
                </c:pt>
                <c:pt idx="236">
                  <c:v>140</c:v>
                </c:pt>
                <c:pt idx="237">
                  <c:v>140</c:v>
                </c:pt>
                <c:pt idx="238">
                  <c:v>140</c:v>
                </c:pt>
                <c:pt idx="239">
                  <c:v>140</c:v>
                </c:pt>
                <c:pt idx="240">
                  <c:v>140</c:v>
                </c:pt>
                <c:pt idx="241">
                  <c:v>140</c:v>
                </c:pt>
                <c:pt idx="242">
                  <c:v>140</c:v>
                </c:pt>
                <c:pt idx="243">
                  <c:v>140</c:v>
                </c:pt>
                <c:pt idx="244">
                  <c:v>140</c:v>
                </c:pt>
                <c:pt idx="245">
                  <c:v>140</c:v>
                </c:pt>
                <c:pt idx="246">
                  <c:v>140</c:v>
                </c:pt>
                <c:pt idx="247">
                  <c:v>140</c:v>
                </c:pt>
                <c:pt idx="248">
                  <c:v>140</c:v>
                </c:pt>
                <c:pt idx="249">
                  <c:v>140</c:v>
                </c:pt>
                <c:pt idx="250">
                  <c:v>140</c:v>
                </c:pt>
                <c:pt idx="251">
                  <c:v>140</c:v>
                </c:pt>
                <c:pt idx="252">
                  <c:v>140</c:v>
                </c:pt>
                <c:pt idx="253">
                  <c:v>140</c:v>
                </c:pt>
                <c:pt idx="254">
                  <c:v>140</c:v>
                </c:pt>
                <c:pt idx="255">
                  <c:v>140</c:v>
                </c:pt>
                <c:pt idx="256">
                  <c:v>140</c:v>
                </c:pt>
                <c:pt idx="257">
                  <c:v>140</c:v>
                </c:pt>
                <c:pt idx="258">
                  <c:v>140</c:v>
                </c:pt>
                <c:pt idx="259">
                  <c:v>140</c:v>
                </c:pt>
                <c:pt idx="260">
                  <c:v>140</c:v>
                </c:pt>
                <c:pt idx="261">
                  <c:v>140</c:v>
                </c:pt>
                <c:pt idx="262">
                  <c:v>140</c:v>
                </c:pt>
                <c:pt idx="263">
                  <c:v>140</c:v>
                </c:pt>
                <c:pt idx="264">
                  <c:v>140</c:v>
                </c:pt>
                <c:pt idx="265">
                  <c:v>140</c:v>
                </c:pt>
                <c:pt idx="266">
                  <c:v>140</c:v>
                </c:pt>
                <c:pt idx="267">
                  <c:v>140</c:v>
                </c:pt>
                <c:pt idx="268">
                  <c:v>140</c:v>
                </c:pt>
                <c:pt idx="269">
                  <c:v>140</c:v>
                </c:pt>
                <c:pt idx="270">
                  <c:v>140</c:v>
                </c:pt>
                <c:pt idx="271">
                  <c:v>140</c:v>
                </c:pt>
                <c:pt idx="272">
                  <c:v>140</c:v>
                </c:pt>
                <c:pt idx="273">
                  <c:v>140</c:v>
                </c:pt>
                <c:pt idx="274">
                  <c:v>140</c:v>
                </c:pt>
                <c:pt idx="275">
                  <c:v>140</c:v>
                </c:pt>
                <c:pt idx="276">
                  <c:v>140</c:v>
                </c:pt>
                <c:pt idx="277">
                  <c:v>140</c:v>
                </c:pt>
                <c:pt idx="278">
                  <c:v>140</c:v>
                </c:pt>
                <c:pt idx="279">
                  <c:v>140</c:v>
                </c:pt>
                <c:pt idx="280">
                  <c:v>140</c:v>
                </c:pt>
                <c:pt idx="281">
                  <c:v>140</c:v>
                </c:pt>
                <c:pt idx="282">
                  <c:v>140</c:v>
                </c:pt>
                <c:pt idx="283">
                  <c:v>140</c:v>
                </c:pt>
                <c:pt idx="284">
                  <c:v>140</c:v>
                </c:pt>
                <c:pt idx="285">
                  <c:v>140</c:v>
                </c:pt>
                <c:pt idx="286">
                  <c:v>140</c:v>
                </c:pt>
                <c:pt idx="287">
                  <c:v>140</c:v>
                </c:pt>
                <c:pt idx="288">
                  <c:v>140</c:v>
                </c:pt>
                <c:pt idx="289">
                  <c:v>140</c:v>
                </c:pt>
                <c:pt idx="290">
                  <c:v>140</c:v>
                </c:pt>
                <c:pt idx="291">
                  <c:v>140</c:v>
                </c:pt>
                <c:pt idx="292">
                  <c:v>140</c:v>
                </c:pt>
                <c:pt idx="293">
                  <c:v>140</c:v>
                </c:pt>
                <c:pt idx="294">
                  <c:v>140</c:v>
                </c:pt>
                <c:pt idx="295">
                  <c:v>140</c:v>
                </c:pt>
                <c:pt idx="296">
                  <c:v>140</c:v>
                </c:pt>
                <c:pt idx="297">
                  <c:v>140</c:v>
                </c:pt>
                <c:pt idx="298">
                  <c:v>140</c:v>
                </c:pt>
                <c:pt idx="299">
                  <c:v>140</c:v>
                </c:pt>
                <c:pt idx="300">
                  <c:v>140</c:v>
                </c:pt>
                <c:pt idx="301">
                  <c:v>140</c:v>
                </c:pt>
                <c:pt idx="302">
                  <c:v>140</c:v>
                </c:pt>
                <c:pt idx="303">
                  <c:v>140</c:v>
                </c:pt>
                <c:pt idx="304">
                  <c:v>140</c:v>
                </c:pt>
                <c:pt idx="305">
                  <c:v>140</c:v>
                </c:pt>
                <c:pt idx="306">
                  <c:v>140</c:v>
                </c:pt>
                <c:pt idx="307">
                  <c:v>140</c:v>
                </c:pt>
                <c:pt idx="308">
                  <c:v>140</c:v>
                </c:pt>
                <c:pt idx="309">
                  <c:v>140</c:v>
                </c:pt>
                <c:pt idx="310">
                  <c:v>140</c:v>
                </c:pt>
                <c:pt idx="311">
                  <c:v>140</c:v>
                </c:pt>
                <c:pt idx="312">
                  <c:v>140</c:v>
                </c:pt>
                <c:pt idx="313">
                  <c:v>140</c:v>
                </c:pt>
                <c:pt idx="314">
                  <c:v>140</c:v>
                </c:pt>
                <c:pt idx="315">
                  <c:v>140</c:v>
                </c:pt>
                <c:pt idx="316">
                  <c:v>140</c:v>
                </c:pt>
                <c:pt idx="317">
                  <c:v>140</c:v>
                </c:pt>
                <c:pt idx="318">
                  <c:v>140</c:v>
                </c:pt>
                <c:pt idx="319">
                  <c:v>140</c:v>
                </c:pt>
                <c:pt idx="320">
                  <c:v>140</c:v>
                </c:pt>
                <c:pt idx="321">
                  <c:v>140</c:v>
                </c:pt>
                <c:pt idx="322">
                  <c:v>140</c:v>
                </c:pt>
                <c:pt idx="323">
                  <c:v>140</c:v>
                </c:pt>
                <c:pt idx="324">
                  <c:v>140</c:v>
                </c:pt>
                <c:pt idx="325">
                  <c:v>140</c:v>
                </c:pt>
                <c:pt idx="326">
                  <c:v>140</c:v>
                </c:pt>
                <c:pt idx="327">
                  <c:v>140</c:v>
                </c:pt>
                <c:pt idx="328">
                  <c:v>140</c:v>
                </c:pt>
                <c:pt idx="329">
                  <c:v>140</c:v>
                </c:pt>
                <c:pt idx="330">
                  <c:v>140</c:v>
                </c:pt>
                <c:pt idx="331">
                  <c:v>140</c:v>
                </c:pt>
                <c:pt idx="332">
                  <c:v>140</c:v>
                </c:pt>
                <c:pt idx="333">
                  <c:v>140</c:v>
                </c:pt>
                <c:pt idx="334">
                  <c:v>140</c:v>
                </c:pt>
                <c:pt idx="335">
                  <c:v>140</c:v>
                </c:pt>
                <c:pt idx="336">
                  <c:v>140</c:v>
                </c:pt>
                <c:pt idx="337">
                  <c:v>140</c:v>
                </c:pt>
                <c:pt idx="338">
                  <c:v>140</c:v>
                </c:pt>
                <c:pt idx="339">
                  <c:v>140</c:v>
                </c:pt>
                <c:pt idx="340">
                  <c:v>140</c:v>
                </c:pt>
                <c:pt idx="341">
                  <c:v>140</c:v>
                </c:pt>
                <c:pt idx="342">
                  <c:v>140</c:v>
                </c:pt>
                <c:pt idx="343">
                  <c:v>140</c:v>
                </c:pt>
                <c:pt idx="344">
                  <c:v>140</c:v>
                </c:pt>
                <c:pt idx="345">
                  <c:v>140</c:v>
                </c:pt>
                <c:pt idx="346">
                  <c:v>140</c:v>
                </c:pt>
                <c:pt idx="347">
                  <c:v>140</c:v>
                </c:pt>
                <c:pt idx="348">
                  <c:v>140</c:v>
                </c:pt>
                <c:pt idx="349">
                  <c:v>140</c:v>
                </c:pt>
                <c:pt idx="350">
                  <c:v>140</c:v>
                </c:pt>
                <c:pt idx="351">
                  <c:v>140</c:v>
                </c:pt>
                <c:pt idx="352">
                  <c:v>140</c:v>
                </c:pt>
                <c:pt idx="353">
                  <c:v>140</c:v>
                </c:pt>
                <c:pt idx="354">
                  <c:v>140</c:v>
                </c:pt>
                <c:pt idx="355">
                  <c:v>140</c:v>
                </c:pt>
                <c:pt idx="356">
                  <c:v>140</c:v>
                </c:pt>
                <c:pt idx="357">
                  <c:v>140</c:v>
                </c:pt>
                <c:pt idx="358">
                  <c:v>140</c:v>
                </c:pt>
                <c:pt idx="359">
                  <c:v>140</c:v>
                </c:pt>
                <c:pt idx="360">
                  <c:v>140</c:v>
                </c:pt>
                <c:pt idx="361">
                  <c:v>140</c:v>
                </c:pt>
                <c:pt idx="362">
                  <c:v>140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'S81'!$H$1</c:f>
              <c:strCache>
                <c:ptCount val="1"/>
                <c:pt idx="0">
                  <c:v>SZ capacity [3 occ/m2]</c:v>
                </c:pt>
              </c:strCache>
            </c:strRef>
          </c:tx>
          <c:spPr>
            <a:ln>
              <a:solidFill>
                <a:srgbClr val="00B050"/>
              </a:solidFill>
            </a:ln>
          </c:spPr>
          <c:marker>
            <c:symbol val="none"/>
          </c:marker>
          <c:xVal>
            <c:numRef>
              <c:f>'S81'!$C$2:$C$182</c:f>
              <c:numCache>
                <c:formatCode>General</c:formatCode>
                <c:ptCount val="18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</c:numCache>
            </c:numRef>
          </c:xVal>
          <c:yVal>
            <c:numRef>
              <c:f>'S81'!$H$2:$H$182</c:f>
              <c:numCache>
                <c:formatCode>General</c:formatCode>
                <c:ptCount val="181"/>
                <c:pt idx="0">
                  <c:v>105</c:v>
                </c:pt>
                <c:pt idx="1">
                  <c:v>105</c:v>
                </c:pt>
                <c:pt idx="2">
                  <c:v>105</c:v>
                </c:pt>
                <c:pt idx="3">
                  <c:v>105</c:v>
                </c:pt>
                <c:pt idx="4">
                  <c:v>105</c:v>
                </c:pt>
                <c:pt idx="5">
                  <c:v>105</c:v>
                </c:pt>
                <c:pt idx="6">
                  <c:v>105</c:v>
                </c:pt>
                <c:pt idx="7">
                  <c:v>105</c:v>
                </c:pt>
                <c:pt idx="8">
                  <c:v>105</c:v>
                </c:pt>
                <c:pt idx="9">
                  <c:v>105</c:v>
                </c:pt>
                <c:pt idx="10">
                  <c:v>105</c:v>
                </c:pt>
                <c:pt idx="11">
                  <c:v>105</c:v>
                </c:pt>
                <c:pt idx="12">
                  <c:v>105</c:v>
                </c:pt>
                <c:pt idx="13">
                  <c:v>105</c:v>
                </c:pt>
                <c:pt idx="14">
                  <c:v>105</c:v>
                </c:pt>
                <c:pt idx="15">
                  <c:v>105</c:v>
                </c:pt>
                <c:pt idx="16">
                  <c:v>105</c:v>
                </c:pt>
                <c:pt idx="17">
                  <c:v>105</c:v>
                </c:pt>
                <c:pt idx="18">
                  <c:v>105</c:v>
                </c:pt>
                <c:pt idx="19">
                  <c:v>105</c:v>
                </c:pt>
                <c:pt idx="20">
                  <c:v>105</c:v>
                </c:pt>
                <c:pt idx="21">
                  <c:v>105</c:v>
                </c:pt>
                <c:pt idx="22">
                  <c:v>105</c:v>
                </c:pt>
                <c:pt idx="23">
                  <c:v>105</c:v>
                </c:pt>
                <c:pt idx="24">
                  <c:v>105</c:v>
                </c:pt>
                <c:pt idx="25">
                  <c:v>105</c:v>
                </c:pt>
                <c:pt idx="26">
                  <c:v>105</c:v>
                </c:pt>
                <c:pt idx="27">
                  <c:v>105</c:v>
                </c:pt>
                <c:pt idx="28">
                  <c:v>105</c:v>
                </c:pt>
                <c:pt idx="29">
                  <c:v>105</c:v>
                </c:pt>
                <c:pt idx="30">
                  <c:v>105</c:v>
                </c:pt>
                <c:pt idx="31">
                  <c:v>105</c:v>
                </c:pt>
                <c:pt idx="32">
                  <c:v>105</c:v>
                </c:pt>
                <c:pt idx="33">
                  <c:v>105</c:v>
                </c:pt>
                <c:pt idx="34">
                  <c:v>105</c:v>
                </c:pt>
                <c:pt idx="35">
                  <c:v>105</c:v>
                </c:pt>
                <c:pt idx="36">
                  <c:v>105</c:v>
                </c:pt>
                <c:pt idx="37">
                  <c:v>105</c:v>
                </c:pt>
                <c:pt idx="38">
                  <c:v>105</c:v>
                </c:pt>
                <c:pt idx="39">
                  <c:v>105</c:v>
                </c:pt>
                <c:pt idx="40">
                  <c:v>105</c:v>
                </c:pt>
                <c:pt idx="41">
                  <c:v>105</c:v>
                </c:pt>
                <c:pt idx="42">
                  <c:v>105</c:v>
                </c:pt>
                <c:pt idx="43">
                  <c:v>105</c:v>
                </c:pt>
                <c:pt idx="44">
                  <c:v>105</c:v>
                </c:pt>
                <c:pt idx="45">
                  <c:v>105</c:v>
                </c:pt>
                <c:pt idx="46">
                  <c:v>105</c:v>
                </c:pt>
                <c:pt idx="47">
                  <c:v>105</c:v>
                </c:pt>
                <c:pt idx="48">
                  <c:v>105</c:v>
                </c:pt>
                <c:pt idx="49">
                  <c:v>105</c:v>
                </c:pt>
                <c:pt idx="50">
                  <c:v>105</c:v>
                </c:pt>
                <c:pt idx="51">
                  <c:v>105</c:v>
                </c:pt>
                <c:pt idx="52">
                  <c:v>105</c:v>
                </c:pt>
                <c:pt idx="53">
                  <c:v>105</c:v>
                </c:pt>
                <c:pt idx="54">
                  <c:v>105</c:v>
                </c:pt>
                <c:pt idx="55">
                  <c:v>105</c:v>
                </c:pt>
                <c:pt idx="56">
                  <c:v>105</c:v>
                </c:pt>
                <c:pt idx="57">
                  <c:v>105</c:v>
                </c:pt>
                <c:pt idx="58">
                  <c:v>105</c:v>
                </c:pt>
                <c:pt idx="59">
                  <c:v>105</c:v>
                </c:pt>
                <c:pt idx="60">
                  <c:v>105</c:v>
                </c:pt>
                <c:pt idx="61">
                  <c:v>105</c:v>
                </c:pt>
                <c:pt idx="62">
                  <c:v>105</c:v>
                </c:pt>
                <c:pt idx="63">
                  <c:v>105</c:v>
                </c:pt>
                <c:pt idx="64">
                  <c:v>105</c:v>
                </c:pt>
                <c:pt idx="65">
                  <c:v>105</c:v>
                </c:pt>
                <c:pt idx="66">
                  <c:v>105</c:v>
                </c:pt>
                <c:pt idx="67">
                  <c:v>105</c:v>
                </c:pt>
                <c:pt idx="68">
                  <c:v>105</c:v>
                </c:pt>
                <c:pt idx="69">
                  <c:v>105</c:v>
                </c:pt>
                <c:pt idx="70">
                  <c:v>105</c:v>
                </c:pt>
                <c:pt idx="71">
                  <c:v>105</c:v>
                </c:pt>
                <c:pt idx="72">
                  <c:v>105</c:v>
                </c:pt>
                <c:pt idx="73">
                  <c:v>105</c:v>
                </c:pt>
                <c:pt idx="74">
                  <c:v>105</c:v>
                </c:pt>
                <c:pt idx="75">
                  <c:v>105</c:v>
                </c:pt>
                <c:pt idx="76">
                  <c:v>105</c:v>
                </c:pt>
                <c:pt idx="77">
                  <c:v>105</c:v>
                </c:pt>
                <c:pt idx="78">
                  <c:v>105</c:v>
                </c:pt>
                <c:pt idx="79">
                  <c:v>105</c:v>
                </c:pt>
                <c:pt idx="80">
                  <c:v>105</c:v>
                </c:pt>
                <c:pt idx="81">
                  <c:v>105</c:v>
                </c:pt>
                <c:pt idx="82">
                  <c:v>105</c:v>
                </c:pt>
                <c:pt idx="83">
                  <c:v>105</c:v>
                </c:pt>
                <c:pt idx="84">
                  <c:v>105</c:v>
                </c:pt>
                <c:pt idx="85">
                  <c:v>105</c:v>
                </c:pt>
                <c:pt idx="86">
                  <c:v>105</c:v>
                </c:pt>
                <c:pt idx="87">
                  <c:v>105</c:v>
                </c:pt>
                <c:pt idx="88">
                  <c:v>105</c:v>
                </c:pt>
                <c:pt idx="89">
                  <c:v>105</c:v>
                </c:pt>
                <c:pt idx="90">
                  <c:v>105</c:v>
                </c:pt>
                <c:pt idx="91">
                  <c:v>105</c:v>
                </c:pt>
                <c:pt idx="92">
                  <c:v>105</c:v>
                </c:pt>
                <c:pt idx="93">
                  <c:v>105</c:v>
                </c:pt>
                <c:pt idx="94">
                  <c:v>105</c:v>
                </c:pt>
                <c:pt idx="95">
                  <c:v>105</c:v>
                </c:pt>
                <c:pt idx="96">
                  <c:v>105</c:v>
                </c:pt>
                <c:pt idx="97">
                  <c:v>105</c:v>
                </c:pt>
                <c:pt idx="98">
                  <c:v>105</c:v>
                </c:pt>
                <c:pt idx="99">
                  <c:v>105</c:v>
                </c:pt>
                <c:pt idx="100">
                  <c:v>105</c:v>
                </c:pt>
                <c:pt idx="101">
                  <c:v>105</c:v>
                </c:pt>
                <c:pt idx="102">
                  <c:v>105</c:v>
                </c:pt>
                <c:pt idx="103">
                  <c:v>105</c:v>
                </c:pt>
                <c:pt idx="104">
                  <c:v>105</c:v>
                </c:pt>
                <c:pt idx="105">
                  <c:v>105</c:v>
                </c:pt>
                <c:pt idx="106">
                  <c:v>105</c:v>
                </c:pt>
                <c:pt idx="107">
                  <c:v>105</c:v>
                </c:pt>
                <c:pt idx="108">
                  <c:v>105</c:v>
                </c:pt>
                <c:pt idx="109">
                  <c:v>105</c:v>
                </c:pt>
                <c:pt idx="110">
                  <c:v>105</c:v>
                </c:pt>
                <c:pt idx="111">
                  <c:v>105</c:v>
                </c:pt>
                <c:pt idx="112">
                  <c:v>105</c:v>
                </c:pt>
                <c:pt idx="113">
                  <c:v>105</c:v>
                </c:pt>
                <c:pt idx="114">
                  <c:v>105</c:v>
                </c:pt>
                <c:pt idx="115">
                  <c:v>105</c:v>
                </c:pt>
                <c:pt idx="116">
                  <c:v>105</c:v>
                </c:pt>
                <c:pt idx="117">
                  <c:v>105</c:v>
                </c:pt>
                <c:pt idx="118">
                  <c:v>105</c:v>
                </c:pt>
                <c:pt idx="119">
                  <c:v>105</c:v>
                </c:pt>
                <c:pt idx="120">
                  <c:v>105</c:v>
                </c:pt>
                <c:pt idx="121">
                  <c:v>105</c:v>
                </c:pt>
                <c:pt idx="122">
                  <c:v>105</c:v>
                </c:pt>
                <c:pt idx="123">
                  <c:v>105</c:v>
                </c:pt>
                <c:pt idx="124">
                  <c:v>105</c:v>
                </c:pt>
                <c:pt idx="125">
                  <c:v>105</c:v>
                </c:pt>
                <c:pt idx="126">
                  <c:v>105</c:v>
                </c:pt>
                <c:pt idx="127">
                  <c:v>105</c:v>
                </c:pt>
                <c:pt idx="128">
                  <c:v>105</c:v>
                </c:pt>
                <c:pt idx="129">
                  <c:v>105</c:v>
                </c:pt>
                <c:pt idx="130">
                  <c:v>105</c:v>
                </c:pt>
                <c:pt idx="131">
                  <c:v>105</c:v>
                </c:pt>
                <c:pt idx="132">
                  <c:v>105</c:v>
                </c:pt>
                <c:pt idx="133">
                  <c:v>105</c:v>
                </c:pt>
                <c:pt idx="134">
                  <c:v>105</c:v>
                </c:pt>
                <c:pt idx="135">
                  <c:v>105</c:v>
                </c:pt>
                <c:pt idx="136">
                  <c:v>105</c:v>
                </c:pt>
                <c:pt idx="137">
                  <c:v>105</c:v>
                </c:pt>
                <c:pt idx="138">
                  <c:v>105</c:v>
                </c:pt>
                <c:pt idx="139">
                  <c:v>105</c:v>
                </c:pt>
                <c:pt idx="140">
                  <c:v>105</c:v>
                </c:pt>
                <c:pt idx="141">
                  <c:v>105</c:v>
                </c:pt>
                <c:pt idx="142">
                  <c:v>105</c:v>
                </c:pt>
                <c:pt idx="143">
                  <c:v>105</c:v>
                </c:pt>
                <c:pt idx="144">
                  <c:v>105</c:v>
                </c:pt>
                <c:pt idx="145">
                  <c:v>105</c:v>
                </c:pt>
                <c:pt idx="146">
                  <c:v>105</c:v>
                </c:pt>
                <c:pt idx="147">
                  <c:v>105</c:v>
                </c:pt>
                <c:pt idx="148">
                  <c:v>105</c:v>
                </c:pt>
                <c:pt idx="149">
                  <c:v>105</c:v>
                </c:pt>
                <c:pt idx="150">
                  <c:v>105</c:v>
                </c:pt>
                <c:pt idx="151">
                  <c:v>105</c:v>
                </c:pt>
                <c:pt idx="152">
                  <c:v>105</c:v>
                </c:pt>
                <c:pt idx="153">
                  <c:v>105</c:v>
                </c:pt>
                <c:pt idx="154">
                  <c:v>105</c:v>
                </c:pt>
                <c:pt idx="155">
                  <c:v>105</c:v>
                </c:pt>
                <c:pt idx="156">
                  <c:v>105</c:v>
                </c:pt>
                <c:pt idx="157">
                  <c:v>105</c:v>
                </c:pt>
                <c:pt idx="158">
                  <c:v>105</c:v>
                </c:pt>
                <c:pt idx="159">
                  <c:v>105</c:v>
                </c:pt>
                <c:pt idx="160">
                  <c:v>105</c:v>
                </c:pt>
                <c:pt idx="161">
                  <c:v>105</c:v>
                </c:pt>
                <c:pt idx="162">
                  <c:v>105</c:v>
                </c:pt>
                <c:pt idx="163">
                  <c:v>105</c:v>
                </c:pt>
                <c:pt idx="164">
                  <c:v>105</c:v>
                </c:pt>
                <c:pt idx="165">
                  <c:v>105</c:v>
                </c:pt>
                <c:pt idx="166">
                  <c:v>105</c:v>
                </c:pt>
                <c:pt idx="167">
                  <c:v>105</c:v>
                </c:pt>
                <c:pt idx="168">
                  <c:v>105</c:v>
                </c:pt>
                <c:pt idx="169">
                  <c:v>105</c:v>
                </c:pt>
                <c:pt idx="170">
                  <c:v>105</c:v>
                </c:pt>
                <c:pt idx="171">
                  <c:v>105</c:v>
                </c:pt>
                <c:pt idx="172">
                  <c:v>105</c:v>
                </c:pt>
                <c:pt idx="173">
                  <c:v>105</c:v>
                </c:pt>
                <c:pt idx="174">
                  <c:v>105</c:v>
                </c:pt>
                <c:pt idx="175">
                  <c:v>105</c:v>
                </c:pt>
                <c:pt idx="176">
                  <c:v>105</c:v>
                </c:pt>
                <c:pt idx="177">
                  <c:v>105</c:v>
                </c:pt>
                <c:pt idx="178">
                  <c:v>105</c:v>
                </c:pt>
                <c:pt idx="179">
                  <c:v>105</c:v>
                </c:pt>
                <c:pt idx="180">
                  <c:v>105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'S81'!$K$1</c:f>
              <c:strCache>
                <c:ptCount val="1"/>
                <c:pt idx="0">
                  <c:v>Occ. in tunnel j</c:v>
                </c:pt>
              </c:strCache>
            </c:strRef>
          </c:tx>
          <c:spPr>
            <a:ln>
              <a:solidFill>
                <a:schemeClr val="bg1">
                  <a:lumMod val="50000"/>
                </a:schemeClr>
              </a:solidFill>
            </a:ln>
          </c:spPr>
          <c:marker>
            <c:symbol val="none"/>
          </c:marker>
          <c:xVal>
            <c:numRef>
              <c:f>'S81'!$C$2:$C$182</c:f>
              <c:numCache>
                <c:formatCode>General</c:formatCode>
                <c:ptCount val="18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</c:numCache>
            </c:numRef>
          </c:xVal>
          <c:yVal>
            <c:numRef>
              <c:f>'S81'!$K$2:$K$182</c:f>
              <c:numCache>
                <c:formatCode>0</c:formatCode>
                <c:ptCount val="181"/>
                <c:pt idx="0">
                  <c:v>100</c:v>
                </c:pt>
                <c:pt idx="1">
                  <c:v>96.888888888888886</c:v>
                </c:pt>
                <c:pt idx="2">
                  <c:v>93.777777777777771</c:v>
                </c:pt>
                <c:pt idx="3">
                  <c:v>90.666666666666657</c:v>
                </c:pt>
                <c:pt idx="4">
                  <c:v>87.555555555555543</c:v>
                </c:pt>
                <c:pt idx="5">
                  <c:v>84.444444444444429</c:v>
                </c:pt>
                <c:pt idx="6">
                  <c:v>81.333333333333314</c:v>
                </c:pt>
                <c:pt idx="7">
                  <c:v>78.2222222222222</c:v>
                </c:pt>
                <c:pt idx="8">
                  <c:v>75.111111111111086</c:v>
                </c:pt>
                <c:pt idx="9">
                  <c:v>71.999999999999972</c:v>
                </c:pt>
                <c:pt idx="10">
                  <c:v>68.888888888888857</c:v>
                </c:pt>
                <c:pt idx="11">
                  <c:v>65.777777777777743</c:v>
                </c:pt>
                <c:pt idx="12">
                  <c:v>62.666666666666629</c:v>
                </c:pt>
                <c:pt idx="13">
                  <c:v>59.555555555555515</c:v>
                </c:pt>
                <c:pt idx="14">
                  <c:v>56.4444444444444</c:v>
                </c:pt>
                <c:pt idx="15">
                  <c:v>53.333333333333286</c:v>
                </c:pt>
                <c:pt idx="16">
                  <c:v>50.222222222222172</c:v>
                </c:pt>
                <c:pt idx="17">
                  <c:v>47.111111111111057</c:v>
                </c:pt>
                <c:pt idx="18">
                  <c:v>43.999999999999943</c:v>
                </c:pt>
                <c:pt idx="19">
                  <c:v>40.888888888888829</c:v>
                </c:pt>
                <c:pt idx="20">
                  <c:v>37.777777777777715</c:v>
                </c:pt>
                <c:pt idx="21">
                  <c:v>34.6666666666666</c:v>
                </c:pt>
                <c:pt idx="22">
                  <c:v>31.55555555555549</c:v>
                </c:pt>
                <c:pt idx="23">
                  <c:v>28.444444444444379</c:v>
                </c:pt>
                <c:pt idx="24">
                  <c:v>25.333333333333268</c:v>
                </c:pt>
                <c:pt idx="25">
                  <c:v>22.222222222222157</c:v>
                </c:pt>
                <c:pt idx="26">
                  <c:v>19.111111111111047</c:v>
                </c:pt>
                <c:pt idx="27">
                  <c:v>15.999999999999936</c:v>
                </c:pt>
                <c:pt idx="28">
                  <c:v>12.888888888888825</c:v>
                </c:pt>
                <c:pt idx="29">
                  <c:v>9.7777777777777146</c:v>
                </c:pt>
                <c:pt idx="30">
                  <c:v>6.6666666666666039</c:v>
                </c:pt>
                <c:pt idx="31">
                  <c:v>3.5555555555554927</c:v>
                </c:pt>
                <c:pt idx="32">
                  <c:v>0.44444444444438158</c:v>
                </c:pt>
                <c:pt idx="33">
                  <c:v>0.44444444444438158</c:v>
                </c:pt>
                <c:pt idx="34">
                  <c:v>0.44444444444438158</c:v>
                </c:pt>
                <c:pt idx="35">
                  <c:v>0.44444444444438158</c:v>
                </c:pt>
                <c:pt idx="36">
                  <c:v>0.44444444444438158</c:v>
                </c:pt>
                <c:pt idx="37">
                  <c:v>0.44444444444438158</c:v>
                </c:pt>
                <c:pt idx="38">
                  <c:v>0.44444444444438158</c:v>
                </c:pt>
                <c:pt idx="39">
                  <c:v>0.44444444444438158</c:v>
                </c:pt>
                <c:pt idx="40">
                  <c:v>0.44444444444438158</c:v>
                </c:pt>
                <c:pt idx="41">
                  <c:v>0.44444444444438158</c:v>
                </c:pt>
                <c:pt idx="42">
                  <c:v>0.44444444444438158</c:v>
                </c:pt>
                <c:pt idx="43">
                  <c:v>0.44444444444438158</c:v>
                </c:pt>
                <c:pt idx="44">
                  <c:v>0.44444444444438158</c:v>
                </c:pt>
                <c:pt idx="45">
                  <c:v>0.44444444444438158</c:v>
                </c:pt>
                <c:pt idx="46">
                  <c:v>0.44444444444438158</c:v>
                </c:pt>
                <c:pt idx="47">
                  <c:v>0.44444444444438158</c:v>
                </c:pt>
                <c:pt idx="48">
                  <c:v>0.44444444444438158</c:v>
                </c:pt>
                <c:pt idx="49">
                  <c:v>0.44444444444438158</c:v>
                </c:pt>
                <c:pt idx="50">
                  <c:v>0.44444444444438158</c:v>
                </c:pt>
                <c:pt idx="51">
                  <c:v>0.44444444444438158</c:v>
                </c:pt>
                <c:pt idx="52">
                  <c:v>0.44444444444438158</c:v>
                </c:pt>
                <c:pt idx="53">
                  <c:v>0.44444444444438158</c:v>
                </c:pt>
                <c:pt idx="54">
                  <c:v>0.44444444444438158</c:v>
                </c:pt>
                <c:pt idx="55">
                  <c:v>0.44444444444438158</c:v>
                </c:pt>
                <c:pt idx="56">
                  <c:v>0.44444444444438158</c:v>
                </c:pt>
                <c:pt idx="57">
                  <c:v>0.44444444444438158</c:v>
                </c:pt>
                <c:pt idx="58">
                  <c:v>0.44444444444438158</c:v>
                </c:pt>
                <c:pt idx="59">
                  <c:v>0.44444444444438158</c:v>
                </c:pt>
                <c:pt idx="60">
                  <c:v>0.44444444444438158</c:v>
                </c:pt>
                <c:pt idx="61">
                  <c:v>0.44444444444438158</c:v>
                </c:pt>
                <c:pt idx="62">
                  <c:v>0.44444444444438158</c:v>
                </c:pt>
                <c:pt idx="63">
                  <c:v>0.44444444444438158</c:v>
                </c:pt>
                <c:pt idx="64">
                  <c:v>0.44444444444438158</c:v>
                </c:pt>
                <c:pt idx="65">
                  <c:v>0.44444444444438158</c:v>
                </c:pt>
                <c:pt idx="66">
                  <c:v>0.44444444444438158</c:v>
                </c:pt>
                <c:pt idx="67">
                  <c:v>0.44444444444438158</c:v>
                </c:pt>
                <c:pt idx="68">
                  <c:v>0.44444444444438158</c:v>
                </c:pt>
                <c:pt idx="69">
                  <c:v>0.44444444444438158</c:v>
                </c:pt>
                <c:pt idx="70">
                  <c:v>0.44444444444438158</c:v>
                </c:pt>
                <c:pt idx="71">
                  <c:v>0.44444444444438158</c:v>
                </c:pt>
                <c:pt idx="72">
                  <c:v>0.44444444444438158</c:v>
                </c:pt>
                <c:pt idx="73">
                  <c:v>0.44444444444438158</c:v>
                </c:pt>
                <c:pt idx="74">
                  <c:v>0.44444444444438158</c:v>
                </c:pt>
                <c:pt idx="75">
                  <c:v>0.44444444444438158</c:v>
                </c:pt>
                <c:pt idx="76">
                  <c:v>0.44444444444438158</c:v>
                </c:pt>
                <c:pt idx="77">
                  <c:v>0.44444444444438158</c:v>
                </c:pt>
                <c:pt idx="78">
                  <c:v>0.44444444444438158</c:v>
                </c:pt>
                <c:pt idx="79">
                  <c:v>0.44444444444438158</c:v>
                </c:pt>
                <c:pt idx="80">
                  <c:v>0.44444444444438158</c:v>
                </c:pt>
                <c:pt idx="81">
                  <c:v>0.44444444444438158</c:v>
                </c:pt>
                <c:pt idx="82">
                  <c:v>0.44444444444438158</c:v>
                </c:pt>
                <c:pt idx="83">
                  <c:v>0.44444444444438158</c:v>
                </c:pt>
                <c:pt idx="84">
                  <c:v>0.44444444444438158</c:v>
                </c:pt>
                <c:pt idx="85">
                  <c:v>0.44444444444438158</c:v>
                </c:pt>
                <c:pt idx="86">
                  <c:v>0.44444444444438158</c:v>
                </c:pt>
                <c:pt idx="87">
                  <c:v>0.44444444444438158</c:v>
                </c:pt>
                <c:pt idx="88">
                  <c:v>0.44444444444438158</c:v>
                </c:pt>
                <c:pt idx="89">
                  <c:v>0.44444444444438158</c:v>
                </c:pt>
                <c:pt idx="90">
                  <c:v>0.44444444444438158</c:v>
                </c:pt>
                <c:pt idx="91">
                  <c:v>0.44444444444438158</c:v>
                </c:pt>
                <c:pt idx="92">
                  <c:v>0.44444444444438158</c:v>
                </c:pt>
                <c:pt idx="93">
                  <c:v>0.44444444444438158</c:v>
                </c:pt>
                <c:pt idx="94">
                  <c:v>0.44444444444438158</c:v>
                </c:pt>
                <c:pt idx="95">
                  <c:v>0.44444444444438158</c:v>
                </c:pt>
                <c:pt idx="96">
                  <c:v>0.44444444444438158</c:v>
                </c:pt>
                <c:pt idx="97">
                  <c:v>0.44444444444438158</c:v>
                </c:pt>
                <c:pt idx="98">
                  <c:v>0.44444444444438158</c:v>
                </c:pt>
                <c:pt idx="99">
                  <c:v>0.44444444444438158</c:v>
                </c:pt>
                <c:pt idx="100">
                  <c:v>0.44444444444438158</c:v>
                </c:pt>
                <c:pt idx="101">
                  <c:v>0.44444444444438158</c:v>
                </c:pt>
                <c:pt idx="102">
                  <c:v>0.44444444444438158</c:v>
                </c:pt>
                <c:pt idx="103">
                  <c:v>0.44444444444438158</c:v>
                </c:pt>
                <c:pt idx="104">
                  <c:v>0.44444444444438158</c:v>
                </c:pt>
                <c:pt idx="105">
                  <c:v>0.44444444444438158</c:v>
                </c:pt>
                <c:pt idx="106">
                  <c:v>0.44444444444438158</c:v>
                </c:pt>
                <c:pt idx="107">
                  <c:v>0.44444444444438158</c:v>
                </c:pt>
                <c:pt idx="108">
                  <c:v>0.44444444444438158</c:v>
                </c:pt>
                <c:pt idx="109">
                  <c:v>0.44444444444438158</c:v>
                </c:pt>
                <c:pt idx="110">
                  <c:v>0.44444444444438158</c:v>
                </c:pt>
                <c:pt idx="111">
                  <c:v>0.44444444444438158</c:v>
                </c:pt>
                <c:pt idx="112">
                  <c:v>0.44444444444438158</c:v>
                </c:pt>
                <c:pt idx="113">
                  <c:v>0.44444444444438158</c:v>
                </c:pt>
                <c:pt idx="114">
                  <c:v>0.44444444444438158</c:v>
                </c:pt>
                <c:pt idx="115">
                  <c:v>0.44444444444438158</c:v>
                </c:pt>
                <c:pt idx="116">
                  <c:v>0.44444444444438158</c:v>
                </c:pt>
                <c:pt idx="117">
                  <c:v>0.44444444444438158</c:v>
                </c:pt>
                <c:pt idx="118">
                  <c:v>0.44444444444438158</c:v>
                </c:pt>
                <c:pt idx="119">
                  <c:v>0.44444444444438158</c:v>
                </c:pt>
                <c:pt idx="120">
                  <c:v>0.44444444444438158</c:v>
                </c:pt>
                <c:pt idx="121">
                  <c:v>0.44444444444438158</c:v>
                </c:pt>
                <c:pt idx="122">
                  <c:v>0.44444444444438158</c:v>
                </c:pt>
                <c:pt idx="123">
                  <c:v>0.44444444444438158</c:v>
                </c:pt>
                <c:pt idx="124">
                  <c:v>0.44444444444438158</c:v>
                </c:pt>
                <c:pt idx="125">
                  <c:v>0.44444444444438158</c:v>
                </c:pt>
                <c:pt idx="126">
                  <c:v>0.44444444444438158</c:v>
                </c:pt>
                <c:pt idx="127">
                  <c:v>0.44444444444438158</c:v>
                </c:pt>
                <c:pt idx="128">
                  <c:v>0.44444444444438158</c:v>
                </c:pt>
                <c:pt idx="129">
                  <c:v>0.44444444444438158</c:v>
                </c:pt>
                <c:pt idx="130">
                  <c:v>0.44444444444438158</c:v>
                </c:pt>
                <c:pt idx="131">
                  <c:v>0.44444444444438158</c:v>
                </c:pt>
                <c:pt idx="132">
                  <c:v>0.44444444444438158</c:v>
                </c:pt>
                <c:pt idx="133">
                  <c:v>0.44444444444438158</c:v>
                </c:pt>
                <c:pt idx="134">
                  <c:v>0.44444444444438158</c:v>
                </c:pt>
                <c:pt idx="135">
                  <c:v>0.44444444444438158</c:v>
                </c:pt>
                <c:pt idx="136">
                  <c:v>0.44444444444438158</c:v>
                </c:pt>
                <c:pt idx="137">
                  <c:v>0.44444444444438158</c:v>
                </c:pt>
                <c:pt idx="138">
                  <c:v>0.44444444444438158</c:v>
                </c:pt>
                <c:pt idx="139">
                  <c:v>0.44444444444438158</c:v>
                </c:pt>
                <c:pt idx="140">
                  <c:v>0.44444444444438158</c:v>
                </c:pt>
                <c:pt idx="141">
                  <c:v>0.44444444444438158</c:v>
                </c:pt>
                <c:pt idx="142">
                  <c:v>0.44444444444438158</c:v>
                </c:pt>
                <c:pt idx="143">
                  <c:v>0.44444444444438158</c:v>
                </c:pt>
                <c:pt idx="144">
                  <c:v>0.44444444444438158</c:v>
                </c:pt>
                <c:pt idx="145">
                  <c:v>0.44444444444438158</c:v>
                </c:pt>
                <c:pt idx="146">
                  <c:v>0.44444444444438158</c:v>
                </c:pt>
                <c:pt idx="147">
                  <c:v>0.44444444444438158</c:v>
                </c:pt>
                <c:pt idx="148">
                  <c:v>0.44444444444438158</c:v>
                </c:pt>
                <c:pt idx="149">
                  <c:v>0.44444444444438158</c:v>
                </c:pt>
                <c:pt idx="150">
                  <c:v>0.44444444444438158</c:v>
                </c:pt>
                <c:pt idx="151">
                  <c:v>0.44444444444438158</c:v>
                </c:pt>
                <c:pt idx="152">
                  <c:v>0.44444444444438158</c:v>
                </c:pt>
                <c:pt idx="153">
                  <c:v>0.44444444444438158</c:v>
                </c:pt>
                <c:pt idx="154">
                  <c:v>0.44444444444438158</c:v>
                </c:pt>
                <c:pt idx="155">
                  <c:v>0.44444444444438158</c:v>
                </c:pt>
                <c:pt idx="156">
                  <c:v>0.44444444444438158</c:v>
                </c:pt>
                <c:pt idx="157">
                  <c:v>0.44444444444438158</c:v>
                </c:pt>
                <c:pt idx="158">
                  <c:v>0.44444444444438158</c:v>
                </c:pt>
                <c:pt idx="159">
                  <c:v>0.44444444444438158</c:v>
                </c:pt>
                <c:pt idx="160">
                  <c:v>0.44444444444438158</c:v>
                </c:pt>
                <c:pt idx="161">
                  <c:v>0.44444444444438158</c:v>
                </c:pt>
                <c:pt idx="162">
                  <c:v>0.44444444444438158</c:v>
                </c:pt>
                <c:pt idx="163">
                  <c:v>0.44444444444438158</c:v>
                </c:pt>
                <c:pt idx="164">
                  <c:v>0.44444444444438158</c:v>
                </c:pt>
                <c:pt idx="165">
                  <c:v>0.44444444444438158</c:v>
                </c:pt>
                <c:pt idx="166">
                  <c:v>0.44444444444438158</c:v>
                </c:pt>
                <c:pt idx="167">
                  <c:v>0.44444444444438158</c:v>
                </c:pt>
                <c:pt idx="168">
                  <c:v>0.44444444444438158</c:v>
                </c:pt>
                <c:pt idx="169">
                  <c:v>0.44444444444438158</c:v>
                </c:pt>
                <c:pt idx="170">
                  <c:v>0.44444444444438158</c:v>
                </c:pt>
                <c:pt idx="171">
                  <c:v>0.44444444444438158</c:v>
                </c:pt>
                <c:pt idx="172">
                  <c:v>0.44444444444438158</c:v>
                </c:pt>
                <c:pt idx="173">
                  <c:v>0.44444444444438158</c:v>
                </c:pt>
                <c:pt idx="174">
                  <c:v>0.44444444444438158</c:v>
                </c:pt>
                <c:pt idx="175">
                  <c:v>0.44444444444438158</c:v>
                </c:pt>
                <c:pt idx="176">
                  <c:v>0.44444444444438158</c:v>
                </c:pt>
                <c:pt idx="177">
                  <c:v>0.44444444444438158</c:v>
                </c:pt>
                <c:pt idx="178">
                  <c:v>0.44444444444438158</c:v>
                </c:pt>
                <c:pt idx="179">
                  <c:v>0.44444444444438158</c:v>
                </c:pt>
                <c:pt idx="180">
                  <c:v>0.44444444444438158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'S81'!$I$1</c:f>
              <c:strCache>
                <c:ptCount val="1"/>
                <c:pt idx="0">
                  <c:v>SZ capacity [4 occ/m2]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'S81'!$C$2:$C$182</c:f>
              <c:numCache>
                <c:formatCode>General</c:formatCode>
                <c:ptCount val="18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</c:numCache>
            </c:numRef>
          </c:xVal>
          <c:yVal>
            <c:numRef>
              <c:f>'S81'!$I$2:$I$182</c:f>
              <c:numCache>
                <c:formatCode>0</c:formatCode>
                <c:ptCount val="181"/>
                <c:pt idx="0">
                  <c:v>140</c:v>
                </c:pt>
                <c:pt idx="1">
                  <c:v>140</c:v>
                </c:pt>
                <c:pt idx="2">
                  <c:v>140</c:v>
                </c:pt>
                <c:pt idx="3">
                  <c:v>140</c:v>
                </c:pt>
                <c:pt idx="4">
                  <c:v>140</c:v>
                </c:pt>
                <c:pt idx="5">
                  <c:v>140</c:v>
                </c:pt>
                <c:pt idx="6">
                  <c:v>140</c:v>
                </c:pt>
                <c:pt idx="7">
                  <c:v>140</c:v>
                </c:pt>
                <c:pt idx="8">
                  <c:v>140</c:v>
                </c:pt>
                <c:pt idx="9">
                  <c:v>140</c:v>
                </c:pt>
                <c:pt idx="10">
                  <c:v>140</c:v>
                </c:pt>
                <c:pt idx="11">
                  <c:v>140</c:v>
                </c:pt>
                <c:pt idx="12">
                  <c:v>140</c:v>
                </c:pt>
                <c:pt idx="13">
                  <c:v>140</c:v>
                </c:pt>
                <c:pt idx="14">
                  <c:v>140</c:v>
                </c:pt>
                <c:pt idx="15">
                  <c:v>140</c:v>
                </c:pt>
                <c:pt idx="16">
                  <c:v>140</c:v>
                </c:pt>
                <c:pt idx="17">
                  <c:v>140</c:v>
                </c:pt>
                <c:pt idx="18">
                  <c:v>140</c:v>
                </c:pt>
                <c:pt idx="19">
                  <c:v>140</c:v>
                </c:pt>
                <c:pt idx="20">
                  <c:v>140</c:v>
                </c:pt>
                <c:pt idx="21">
                  <c:v>140</c:v>
                </c:pt>
                <c:pt idx="22">
                  <c:v>140</c:v>
                </c:pt>
                <c:pt idx="23">
                  <c:v>140</c:v>
                </c:pt>
                <c:pt idx="24">
                  <c:v>140</c:v>
                </c:pt>
                <c:pt idx="25">
                  <c:v>140</c:v>
                </c:pt>
                <c:pt idx="26">
                  <c:v>140</c:v>
                </c:pt>
                <c:pt idx="27">
                  <c:v>140</c:v>
                </c:pt>
                <c:pt idx="28">
                  <c:v>140</c:v>
                </c:pt>
                <c:pt idx="29">
                  <c:v>140</c:v>
                </c:pt>
                <c:pt idx="30">
                  <c:v>140</c:v>
                </c:pt>
                <c:pt idx="31">
                  <c:v>140</c:v>
                </c:pt>
                <c:pt idx="32">
                  <c:v>140</c:v>
                </c:pt>
                <c:pt idx="33">
                  <c:v>140</c:v>
                </c:pt>
                <c:pt idx="34">
                  <c:v>140</c:v>
                </c:pt>
                <c:pt idx="35">
                  <c:v>140</c:v>
                </c:pt>
                <c:pt idx="36">
                  <c:v>140</c:v>
                </c:pt>
                <c:pt idx="37">
                  <c:v>140</c:v>
                </c:pt>
                <c:pt idx="38">
                  <c:v>140</c:v>
                </c:pt>
                <c:pt idx="39">
                  <c:v>140</c:v>
                </c:pt>
                <c:pt idx="40">
                  <c:v>140</c:v>
                </c:pt>
                <c:pt idx="41">
                  <c:v>140</c:v>
                </c:pt>
                <c:pt idx="42">
                  <c:v>140</c:v>
                </c:pt>
                <c:pt idx="43">
                  <c:v>140</c:v>
                </c:pt>
                <c:pt idx="44">
                  <c:v>140</c:v>
                </c:pt>
                <c:pt idx="45">
                  <c:v>140</c:v>
                </c:pt>
                <c:pt idx="46">
                  <c:v>140</c:v>
                </c:pt>
                <c:pt idx="47">
                  <c:v>140</c:v>
                </c:pt>
                <c:pt idx="48">
                  <c:v>140</c:v>
                </c:pt>
                <c:pt idx="49">
                  <c:v>140</c:v>
                </c:pt>
                <c:pt idx="50">
                  <c:v>140</c:v>
                </c:pt>
                <c:pt idx="51">
                  <c:v>140</c:v>
                </c:pt>
                <c:pt idx="52">
                  <c:v>140</c:v>
                </c:pt>
                <c:pt idx="53">
                  <c:v>140</c:v>
                </c:pt>
                <c:pt idx="54">
                  <c:v>140</c:v>
                </c:pt>
                <c:pt idx="55">
                  <c:v>140</c:v>
                </c:pt>
                <c:pt idx="56">
                  <c:v>140</c:v>
                </c:pt>
                <c:pt idx="57">
                  <c:v>140</c:v>
                </c:pt>
                <c:pt idx="58">
                  <c:v>140</c:v>
                </c:pt>
                <c:pt idx="59">
                  <c:v>140</c:v>
                </c:pt>
                <c:pt idx="60">
                  <c:v>140</c:v>
                </c:pt>
                <c:pt idx="61">
                  <c:v>140</c:v>
                </c:pt>
                <c:pt idx="62">
                  <c:v>140</c:v>
                </c:pt>
                <c:pt idx="63">
                  <c:v>140</c:v>
                </c:pt>
                <c:pt idx="64">
                  <c:v>140</c:v>
                </c:pt>
                <c:pt idx="65">
                  <c:v>140</c:v>
                </c:pt>
                <c:pt idx="66">
                  <c:v>140</c:v>
                </c:pt>
                <c:pt idx="67">
                  <c:v>140</c:v>
                </c:pt>
                <c:pt idx="68">
                  <c:v>140</c:v>
                </c:pt>
                <c:pt idx="69">
                  <c:v>140</c:v>
                </c:pt>
                <c:pt idx="70">
                  <c:v>140</c:v>
                </c:pt>
                <c:pt idx="71">
                  <c:v>140</c:v>
                </c:pt>
                <c:pt idx="72">
                  <c:v>140</c:v>
                </c:pt>
                <c:pt idx="73">
                  <c:v>140</c:v>
                </c:pt>
                <c:pt idx="74">
                  <c:v>140</c:v>
                </c:pt>
                <c:pt idx="75">
                  <c:v>140</c:v>
                </c:pt>
                <c:pt idx="76">
                  <c:v>140</c:v>
                </c:pt>
                <c:pt idx="77">
                  <c:v>140</c:v>
                </c:pt>
                <c:pt idx="78">
                  <c:v>140</c:v>
                </c:pt>
                <c:pt idx="79">
                  <c:v>140</c:v>
                </c:pt>
                <c:pt idx="80">
                  <c:v>140</c:v>
                </c:pt>
                <c:pt idx="81">
                  <c:v>140</c:v>
                </c:pt>
                <c:pt idx="82">
                  <c:v>140</c:v>
                </c:pt>
                <c:pt idx="83">
                  <c:v>140</c:v>
                </c:pt>
                <c:pt idx="84">
                  <c:v>140</c:v>
                </c:pt>
                <c:pt idx="85">
                  <c:v>140</c:v>
                </c:pt>
                <c:pt idx="86">
                  <c:v>140</c:v>
                </c:pt>
                <c:pt idx="87">
                  <c:v>140</c:v>
                </c:pt>
                <c:pt idx="88">
                  <c:v>140</c:v>
                </c:pt>
                <c:pt idx="89">
                  <c:v>140</c:v>
                </c:pt>
                <c:pt idx="90">
                  <c:v>140</c:v>
                </c:pt>
                <c:pt idx="91">
                  <c:v>140</c:v>
                </c:pt>
                <c:pt idx="92">
                  <c:v>140</c:v>
                </c:pt>
                <c:pt idx="93">
                  <c:v>140</c:v>
                </c:pt>
                <c:pt idx="94">
                  <c:v>140</c:v>
                </c:pt>
                <c:pt idx="95">
                  <c:v>140</c:v>
                </c:pt>
                <c:pt idx="96">
                  <c:v>140</c:v>
                </c:pt>
                <c:pt idx="97">
                  <c:v>140</c:v>
                </c:pt>
                <c:pt idx="98">
                  <c:v>140</c:v>
                </c:pt>
                <c:pt idx="99">
                  <c:v>140</c:v>
                </c:pt>
                <c:pt idx="100">
                  <c:v>140</c:v>
                </c:pt>
                <c:pt idx="101">
                  <c:v>140</c:v>
                </c:pt>
                <c:pt idx="102">
                  <c:v>140</c:v>
                </c:pt>
                <c:pt idx="103">
                  <c:v>140</c:v>
                </c:pt>
                <c:pt idx="104">
                  <c:v>140</c:v>
                </c:pt>
                <c:pt idx="105">
                  <c:v>140</c:v>
                </c:pt>
                <c:pt idx="106">
                  <c:v>140</c:v>
                </c:pt>
                <c:pt idx="107">
                  <c:v>140</c:v>
                </c:pt>
                <c:pt idx="108">
                  <c:v>140</c:v>
                </c:pt>
                <c:pt idx="109">
                  <c:v>140</c:v>
                </c:pt>
                <c:pt idx="110">
                  <c:v>140</c:v>
                </c:pt>
                <c:pt idx="111">
                  <c:v>140</c:v>
                </c:pt>
                <c:pt idx="112">
                  <c:v>140</c:v>
                </c:pt>
                <c:pt idx="113">
                  <c:v>140</c:v>
                </c:pt>
                <c:pt idx="114">
                  <c:v>140</c:v>
                </c:pt>
                <c:pt idx="115">
                  <c:v>140</c:v>
                </c:pt>
                <c:pt idx="116">
                  <c:v>140</c:v>
                </c:pt>
                <c:pt idx="117">
                  <c:v>140</c:v>
                </c:pt>
                <c:pt idx="118">
                  <c:v>140</c:v>
                </c:pt>
                <c:pt idx="119">
                  <c:v>140</c:v>
                </c:pt>
                <c:pt idx="120">
                  <c:v>140</c:v>
                </c:pt>
                <c:pt idx="121">
                  <c:v>140</c:v>
                </c:pt>
                <c:pt idx="122">
                  <c:v>140</c:v>
                </c:pt>
                <c:pt idx="123">
                  <c:v>140</c:v>
                </c:pt>
                <c:pt idx="124">
                  <c:v>140</c:v>
                </c:pt>
                <c:pt idx="125">
                  <c:v>140</c:v>
                </c:pt>
                <c:pt idx="126">
                  <c:v>140</c:v>
                </c:pt>
                <c:pt idx="127">
                  <c:v>140</c:v>
                </c:pt>
                <c:pt idx="128">
                  <c:v>140</c:v>
                </c:pt>
                <c:pt idx="129">
                  <c:v>140</c:v>
                </c:pt>
                <c:pt idx="130">
                  <c:v>140</c:v>
                </c:pt>
                <c:pt idx="131">
                  <c:v>140</c:v>
                </c:pt>
                <c:pt idx="132">
                  <c:v>140</c:v>
                </c:pt>
                <c:pt idx="133">
                  <c:v>140</c:v>
                </c:pt>
                <c:pt idx="134">
                  <c:v>140</c:v>
                </c:pt>
                <c:pt idx="135">
                  <c:v>140</c:v>
                </c:pt>
                <c:pt idx="136">
                  <c:v>140</c:v>
                </c:pt>
                <c:pt idx="137">
                  <c:v>140</c:v>
                </c:pt>
                <c:pt idx="138">
                  <c:v>140</c:v>
                </c:pt>
                <c:pt idx="139">
                  <c:v>140</c:v>
                </c:pt>
                <c:pt idx="140">
                  <c:v>140</c:v>
                </c:pt>
                <c:pt idx="141">
                  <c:v>140</c:v>
                </c:pt>
                <c:pt idx="142">
                  <c:v>140</c:v>
                </c:pt>
                <c:pt idx="143">
                  <c:v>140</c:v>
                </c:pt>
                <c:pt idx="144">
                  <c:v>140</c:v>
                </c:pt>
                <c:pt idx="145">
                  <c:v>140</c:v>
                </c:pt>
                <c:pt idx="146">
                  <c:v>140</c:v>
                </c:pt>
                <c:pt idx="147">
                  <c:v>140</c:v>
                </c:pt>
                <c:pt idx="148">
                  <c:v>140</c:v>
                </c:pt>
                <c:pt idx="149">
                  <c:v>140</c:v>
                </c:pt>
                <c:pt idx="150">
                  <c:v>140</c:v>
                </c:pt>
                <c:pt idx="151">
                  <c:v>140</c:v>
                </c:pt>
                <c:pt idx="152">
                  <c:v>140</c:v>
                </c:pt>
                <c:pt idx="153">
                  <c:v>140</c:v>
                </c:pt>
                <c:pt idx="154">
                  <c:v>140</c:v>
                </c:pt>
                <c:pt idx="155">
                  <c:v>140</c:v>
                </c:pt>
                <c:pt idx="156">
                  <c:v>140</c:v>
                </c:pt>
                <c:pt idx="157">
                  <c:v>140</c:v>
                </c:pt>
                <c:pt idx="158">
                  <c:v>140</c:v>
                </c:pt>
                <c:pt idx="159">
                  <c:v>140</c:v>
                </c:pt>
                <c:pt idx="160">
                  <c:v>140</c:v>
                </c:pt>
                <c:pt idx="161">
                  <c:v>140</c:v>
                </c:pt>
                <c:pt idx="162">
                  <c:v>140</c:v>
                </c:pt>
                <c:pt idx="163">
                  <c:v>140</c:v>
                </c:pt>
                <c:pt idx="164">
                  <c:v>140</c:v>
                </c:pt>
                <c:pt idx="165">
                  <c:v>140</c:v>
                </c:pt>
                <c:pt idx="166">
                  <c:v>140</c:v>
                </c:pt>
                <c:pt idx="167">
                  <c:v>140</c:v>
                </c:pt>
                <c:pt idx="168">
                  <c:v>140</c:v>
                </c:pt>
                <c:pt idx="169">
                  <c:v>140</c:v>
                </c:pt>
                <c:pt idx="170">
                  <c:v>140</c:v>
                </c:pt>
                <c:pt idx="171">
                  <c:v>140</c:v>
                </c:pt>
                <c:pt idx="172">
                  <c:v>140</c:v>
                </c:pt>
                <c:pt idx="173">
                  <c:v>140</c:v>
                </c:pt>
                <c:pt idx="174">
                  <c:v>140</c:v>
                </c:pt>
                <c:pt idx="175">
                  <c:v>140</c:v>
                </c:pt>
                <c:pt idx="176">
                  <c:v>140</c:v>
                </c:pt>
                <c:pt idx="177">
                  <c:v>140</c:v>
                </c:pt>
                <c:pt idx="178">
                  <c:v>140</c:v>
                </c:pt>
                <c:pt idx="179">
                  <c:v>140</c:v>
                </c:pt>
                <c:pt idx="180">
                  <c:v>140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0563456"/>
        <c:axId val="190565376"/>
      </c:scatterChart>
      <c:valAx>
        <c:axId val="190563456"/>
        <c:scaling>
          <c:orientation val="minMax"/>
          <c:max val="6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 [min]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90565376"/>
        <c:crosses val="autoZero"/>
        <c:crossBetween val="midCat"/>
      </c:valAx>
      <c:valAx>
        <c:axId val="190565376"/>
        <c:scaling>
          <c:orientation val="minMax"/>
          <c:max val="160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Occupants [n]</a:t>
                </a:r>
              </a:p>
            </c:rich>
          </c:tx>
          <c:layout/>
          <c:overlay val="0"/>
        </c:title>
        <c:numFmt formatCode="0" sourceLinked="1"/>
        <c:majorTickMark val="out"/>
        <c:minorTickMark val="none"/>
        <c:tickLblPos val="nextTo"/>
        <c:crossAx val="190563456"/>
        <c:crosses val="autoZero"/>
        <c:crossBetween val="midCat"/>
      </c:valAx>
    </c:plotArea>
    <c:legend>
      <c:legendPos val="b"/>
      <c:layout>
        <c:manualLayout>
          <c:xMode val="edge"/>
          <c:yMode val="edge"/>
          <c:x val="2.0260917024682051E-2"/>
          <c:y val="0.83519150392227604"/>
          <c:w val="0.95234555443044233"/>
          <c:h val="0.14116967492898269"/>
        </c:manualLayout>
      </c:layout>
      <c:overlay val="0"/>
    </c:legend>
    <c:plotVisOnly val="1"/>
    <c:dispBlanksAs val="gap"/>
    <c:showDLblsOverMax val="0"/>
  </c:chart>
  <c:spPr>
    <a:solidFill>
      <a:sysClr val="window" lastClr="FFFFFF"/>
    </a:solidFill>
    <a:ln w="3175">
      <a:solidFill>
        <a:srgbClr val="A63212"/>
      </a:solidFill>
    </a:ln>
  </c:sp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77F131-19B6-4A16-80DE-1BEC1415E1A3}" type="datetimeFigureOut">
              <a:rPr lang="en-GB" smtClean="0"/>
              <a:t>13/11/2013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07BA8C-30F4-4180-BD6A-080A869B5A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26828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13th,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AMMW - K. Foraz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33388" y="6345128"/>
            <a:ext cx="324000" cy="252000"/>
          </a:xfrm>
        </p:spPr>
        <p:txBody>
          <a:bodyPr/>
          <a:lstStyle>
            <a:lvl1pPr>
              <a:defRPr sz="1400" i="1"/>
            </a:lvl1pPr>
          </a:lstStyle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76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13th, 2013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CH" smtClean="0"/>
              <a:t>AMMW - K. Foraz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3466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13th,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AMMW - K. Foraz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6411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13th,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AMMW - K. Foraz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2760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13th,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AMMW - K. Foraz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1589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59216" cy="1143000"/>
          </a:xfrm>
        </p:spPr>
        <p:txBody>
          <a:bodyPr/>
          <a:lstStyle>
            <a:lvl1pPr>
              <a:defRPr sz="2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7762439" y="1589935"/>
            <a:ext cx="2016224" cy="365760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 smtClean="0"/>
              <a:t>November 13th,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7150371" y="4218227"/>
            <a:ext cx="3240360" cy="365760"/>
          </a:xfrm>
        </p:spPr>
        <p:txBody>
          <a:bodyPr/>
          <a:lstStyle>
            <a:lvl1pPr algn="l">
              <a:defRPr sz="1400"/>
            </a:lvl1pPr>
          </a:lstStyle>
          <a:p>
            <a:r>
              <a:rPr lang="fr-CH" smtClean="0"/>
              <a:t>AMMW - K. Foraz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3946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13th,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AMMW - K. Foraz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8062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13th, 2013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AMMW - K. Foraz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D02FE-31A0-4D7C-B3EA-BFF2B2602A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102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13th, 2013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AMMW - K. Foraz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8449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13th,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AMMW - K. Foraz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5343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13th, 2013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AMMW - K. Foraz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731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H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 rot="16200000">
            <a:off x="6088248" y="4416274"/>
            <a:ext cx="3672407" cy="365760"/>
          </a:xfrm>
        </p:spPr>
        <p:txBody>
          <a:bodyPr/>
          <a:lstStyle/>
          <a:p>
            <a:r>
              <a:rPr lang="en-US" smtClean="0"/>
              <a:t>AMMW - K. Foraz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5" name="Rectangle 104"/>
          <p:cNvSpPr/>
          <p:nvPr userDrawn="1"/>
        </p:nvSpPr>
        <p:spPr>
          <a:xfrm>
            <a:off x="7838861" y="2114878"/>
            <a:ext cx="207640" cy="1872000"/>
          </a:xfrm>
          <a:prstGeom prst="rect">
            <a:avLst/>
          </a:prstGeom>
          <a:solidFill>
            <a:srgbClr val="17375E"/>
          </a:solidFill>
          <a:ln w="3175">
            <a:solidFill>
              <a:srgbClr val="3664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en-US" sz="1100" noProof="0" dirty="0" smtClean="0"/>
              <a:t>2013</a:t>
            </a:r>
            <a:endParaRPr lang="en-US" sz="1100" noProof="0" dirty="0"/>
          </a:p>
        </p:txBody>
      </p:sp>
      <p:sp>
        <p:nvSpPr>
          <p:cNvPr id="106" name="Rectangle 105"/>
          <p:cNvSpPr/>
          <p:nvPr userDrawn="1"/>
        </p:nvSpPr>
        <p:spPr>
          <a:xfrm>
            <a:off x="7838861" y="3986878"/>
            <a:ext cx="207640" cy="1872000"/>
          </a:xfrm>
          <a:prstGeom prst="rect">
            <a:avLst/>
          </a:prstGeom>
          <a:solidFill>
            <a:srgbClr val="17375E"/>
          </a:solidFill>
          <a:ln w="3175">
            <a:solidFill>
              <a:srgbClr val="3664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en-US" sz="1100" noProof="0" dirty="0" smtClean="0"/>
              <a:t>2014</a:t>
            </a:r>
            <a:endParaRPr lang="en-US" sz="1100" noProof="0" dirty="0"/>
          </a:p>
        </p:txBody>
      </p:sp>
      <p:sp>
        <p:nvSpPr>
          <p:cNvPr id="109" name="Rectangle 108"/>
          <p:cNvSpPr/>
          <p:nvPr userDrawn="1"/>
        </p:nvSpPr>
        <p:spPr>
          <a:xfrm>
            <a:off x="125401" y="2115086"/>
            <a:ext cx="207640" cy="1872000"/>
          </a:xfrm>
          <a:prstGeom prst="rect">
            <a:avLst/>
          </a:prstGeom>
          <a:solidFill>
            <a:srgbClr val="17375E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en-US" sz="1100" noProof="0" dirty="0" smtClean="0"/>
              <a:t>2013</a:t>
            </a:r>
            <a:endParaRPr lang="en-US" sz="1100" noProof="0" dirty="0"/>
          </a:p>
        </p:txBody>
      </p:sp>
      <p:sp>
        <p:nvSpPr>
          <p:cNvPr id="110" name="Rectangle 109"/>
          <p:cNvSpPr/>
          <p:nvPr userDrawn="1"/>
        </p:nvSpPr>
        <p:spPr>
          <a:xfrm>
            <a:off x="125401" y="3987086"/>
            <a:ext cx="207640" cy="1871792"/>
          </a:xfrm>
          <a:prstGeom prst="rect">
            <a:avLst/>
          </a:prstGeom>
          <a:solidFill>
            <a:srgbClr val="17375E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en-US" sz="1100" noProof="0" dirty="0" smtClean="0"/>
              <a:t>2014</a:t>
            </a:r>
            <a:endParaRPr lang="en-US" sz="1100" noProof="0" dirty="0"/>
          </a:p>
        </p:txBody>
      </p:sp>
      <p:grpSp>
        <p:nvGrpSpPr>
          <p:cNvPr id="121" name="Group 120"/>
          <p:cNvGrpSpPr/>
          <p:nvPr userDrawn="1"/>
        </p:nvGrpSpPr>
        <p:grpSpPr>
          <a:xfrm>
            <a:off x="333041" y="1898862"/>
            <a:ext cx="432048" cy="4572484"/>
            <a:chOff x="1107130" y="1484792"/>
            <a:chExt cx="432048" cy="4572484"/>
          </a:xfrm>
        </p:grpSpPr>
        <p:sp>
          <p:nvSpPr>
            <p:cNvPr id="50" name="Rectangle 49"/>
            <p:cNvSpPr/>
            <p:nvPr userDrawn="1"/>
          </p:nvSpPr>
          <p:spPr>
            <a:xfrm>
              <a:off x="1107130" y="1484792"/>
              <a:ext cx="432048" cy="72000"/>
            </a:xfrm>
            <a:prstGeom prst="rect">
              <a:avLst/>
            </a:prstGeom>
            <a:solidFill>
              <a:srgbClr val="4F81BD"/>
            </a:solidFill>
            <a:ln w="3175">
              <a:solidFill>
                <a:srgbClr val="3664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800" i="1" noProof="0" dirty="0"/>
            </a:p>
          </p:txBody>
        </p:sp>
        <p:sp>
          <p:nvSpPr>
            <p:cNvPr id="51" name="Rectangle 50"/>
            <p:cNvSpPr/>
            <p:nvPr userDrawn="1"/>
          </p:nvSpPr>
          <p:spPr>
            <a:xfrm>
              <a:off x="1107130" y="1556792"/>
              <a:ext cx="432048" cy="144000"/>
            </a:xfrm>
            <a:prstGeom prst="rect">
              <a:avLst/>
            </a:prstGeom>
            <a:solidFill>
              <a:srgbClr val="4F81BD"/>
            </a:solidFill>
            <a:ln w="3175">
              <a:solidFill>
                <a:srgbClr val="3664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800" i="1" noProof="0" dirty="0" smtClean="0"/>
                <a:t>Dec.</a:t>
              </a:r>
              <a:endParaRPr lang="en-US" sz="800" i="1" noProof="0" dirty="0"/>
            </a:p>
          </p:txBody>
        </p:sp>
        <p:sp>
          <p:nvSpPr>
            <p:cNvPr id="52" name="Rectangle 51"/>
            <p:cNvSpPr/>
            <p:nvPr userDrawn="1"/>
          </p:nvSpPr>
          <p:spPr>
            <a:xfrm>
              <a:off x="1107130" y="1700808"/>
              <a:ext cx="432048" cy="180000"/>
            </a:xfrm>
            <a:prstGeom prst="rect">
              <a:avLst/>
            </a:prstGeom>
            <a:solidFill>
              <a:srgbClr val="4F81BD"/>
            </a:solidFill>
            <a:ln w="3175">
              <a:solidFill>
                <a:srgbClr val="3664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800" i="1" noProof="0" dirty="0" smtClean="0"/>
                <a:t>Jan.</a:t>
              </a:r>
              <a:endParaRPr lang="en-US" sz="800" i="1" noProof="0" dirty="0"/>
            </a:p>
          </p:txBody>
        </p:sp>
        <p:sp>
          <p:nvSpPr>
            <p:cNvPr id="53" name="Rectangle 52"/>
            <p:cNvSpPr/>
            <p:nvPr userDrawn="1"/>
          </p:nvSpPr>
          <p:spPr>
            <a:xfrm>
              <a:off x="1107130" y="1880828"/>
              <a:ext cx="432048" cy="144000"/>
            </a:xfrm>
            <a:prstGeom prst="rect">
              <a:avLst/>
            </a:prstGeom>
            <a:solidFill>
              <a:srgbClr val="4F81BD"/>
            </a:solidFill>
            <a:ln w="3175">
              <a:solidFill>
                <a:srgbClr val="3664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800" i="1" noProof="0" dirty="0" smtClean="0"/>
                <a:t>Feb.</a:t>
              </a:r>
              <a:endParaRPr lang="en-US" sz="800" i="1" noProof="0" dirty="0"/>
            </a:p>
          </p:txBody>
        </p:sp>
        <p:sp>
          <p:nvSpPr>
            <p:cNvPr id="54" name="Rectangle 53"/>
            <p:cNvSpPr/>
            <p:nvPr userDrawn="1"/>
          </p:nvSpPr>
          <p:spPr>
            <a:xfrm>
              <a:off x="1107130" y="2024844"/>
              <a:ext cx="432048" cy="144000"/>
            </a:xfrm>
            <a:prstGeom prst="rect">
              <a:avLst/>
            </a:prstGeom>
            <a:solidFill>
              <a:srgbClr val="4F81BD"/>
            </a:solidFill>
            <a:ln w="3175">
              <a:solidFill>
                <a:srgbClr val="3664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800" i="1" noProof="0" dirty="0" smtClean="0"/>
                <a:t>Mar.</a:t>
              </a:r>
              <a:endParaRPr lang="en-US" sz="800" i="1" noProof="0" dirty="0"/>
            </a:p>
          </p:txBody>
        </p:sp>
        <p:sp>
          <p:nvSpPr>
            <p:cNvPr id="55" name="Rectangle 54"/>
            <p:cNvSpPr/>
            <p:nvPr userDrawn="1"/>
          </p:nvSpPr>
          <p:spPr>
            <a:xfrm>
              <a:off x="1107130" y="2168860"/>
              <a:ext cx="432048" cy="144000"/>
            </a:xfrm>
            <a:prstGeom prst="rect">
              <a:avLst/>
            </a:prstGeom>
            <a:solidFill>
              <a:srgbClr val="4F81BD"/>
            </a:solidFill>
            <a:ln w="3175">
              <a:solidFill>
                <a:srgbClr val="3664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800" i="1" noProof="0" dirty="0" smtClean="0"/>
                <a:t>Apr.</a:t>
              </a:r>
              <a:endParaRPr lang="en-US" sz="800" i="1" noProof="0" dirty="0"/>
            </a:p>
          </p:txBody>
        </p:sp>
        <p:sp>
          <p:nvSpPr>
            <p:cNvPr id="56" name="Rectangle 55"/>
            <p:cNvSpPr/>
            <p:nvPr userDrawn="1"/>
          </p:nvSpPr>
          <p:spPr>
            <a:xfrm>
              <a:off x="1107130" y="2312892"/>
              <a:ext cx="432048" cy="180000"/>
            </a:xfrm>
            <a:prstGeom prst="rect">
              <a:avLst/>
            </a:prstGeom>
            <a:solidFill>
              <a:srgbClr val="4F81BD"/>
            </a:solidFill>
            <a:ln w="3175">
              <a:solidFill>
                <a:srgbClr val="3664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800" i="1" noProof="0" dirty="0" smtClean="0"/>
                <a:t>May</a:t>
              </a:r>
              <a:endParaRPr lang="en-US" sz="800" i="1" noProof="0" dirty="0"/>
            </a:p>
          </p:txBody>
        </p:sp>
        <p:sp>
          <p:nvSpPr>
            <p:cNvPr id="57" name="Rectangle 56"/>
            <p:cNvSpPr/>
            <p:nvPr userDrawn="1"/>
          </p:nvSpPr>
          <p:spPr>
            <a:xfrm>
              <a:off x="1107130" y="2492912"/>
              <a:ext cx="432048" cy="171852"/>
            </a:xfrm>
            <a:prstGeom prst="rect">
              <a:avLst/>
            </a:prstGeom>
            <a:solidFill>
              <a:srgbClr val="4F81BD"/>
            </a:solidFill>
            <a:ln w="3175">
              <a:solidFill>
                <a:srgbClr val="3664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800" i="1" noProof="0" dirty="0" smtClean="0"/>
                <a:t>Jun.</a:t>
              </a:r>
              <a:endParaRPr lang="en-US" sz="800" i="1" noProof="0" dirty="0"/>
            </a:p>
          </p:txBody>
        </p:sp>
        <p:sp>
          <p:nvSpPr>
            <p:cNvPr id="58" name="Rectangle 57"/>
            <p:cNvSpPr/>
            <p:nvPr userDrawn="1"/>
          </p:nvSpPr>
          <p:spPr>
            <a:xfrm>
              <a:off x="1107130" y="2664764"/>
              <a:ext cx="432048" cy="152148"/>
            </a:xfrm>
            <a:prstGeom prst="rect">
              <a:avLst/>
            </a:prstGeom>
            <a:solidFill>
              <a:srgbClr val="4F81BD"/>
            </a:solidFill>
            <a:ln w="3175">
              <a:solidFill>
                <a:srgbClr val="3664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800" i="1" noProof="0" dirty="0" smtClean="0"/>
                <a:t>Jul.</a:t>
              </a:r>
              <a:endParaRPr lang="en-US" sz="800" i="1" noProof="0" dirty="0"/>
            </a:p>
          </p:txBody>
        </p:sp>
        <p:sp>
          <p:nvSpPr>
            <p:cNvPr id="59" name="Rectangle 58"/>
            <p:cNvSpPr/>
            <p:nvPr userDrawn="1"/>
          </p:nvSpPr>
          <p:spPr>
            <a:xfrm>
              <a:off x="1107130" y="2816948"/>
              <a:ext cx="432048" cy="144000"/>
            </a:xfrm>
            <a:prstGeom prst="rect">
              <a:avLst/>
            </a:prstGeom>
            <a:solidFill>
              <a:srgbClr val="4F81BD"/>
            </a:solidFill>
            <a:ln w="3175">
              <a:solidFill>
                <a:srgbClr val="3664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800" i="1" noProof="0" dirty="0" smtClean="0"/>
                <a:t>Aug.</a:t>
              </a:r>
              <a:endParaRPr lang="en-US" sz="800" i="1" noProof="0" dirty="0"/>
            </a:p>
          </p:txBody>
        </p:sp>
        <p:sp>
          <p:nvSpPr>
            <p:cNvPr id="60" name="Rectangle 59"/>
            <p:cNvSpPr/>
            <p:nvPr userDrawn="1"/>
          </p:nvSpPr>
          <p:spPr>
            <a:xfrm>
              <a:off x="1107130" y="2960964"/>
              <a:ext cx="432048" cy="144000"/>
            </a:xfrm>
            <a:prstGeom prst="rect">
              <a:avLst/>
            </a:prstGeom>
            <a:solidFill>
              <a:srgbClr val="4F81BD"/>
            </a:solidFill>
            <a:ln w="3175">
              <a:solidFill>
                <a:srgbClr val="3664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800" i="1" noProof="0" dirty="0" smtClean="0"/>
                <a:t>Sep.</a:t>
              </a:r>
              <a:endParaRPr lang="en-US" sz="800" i="1" noProof="0" dirty="0"/>
            </a:p>
          </p:txBody>
        </p:sp>
        <p:sp>
          <p:nvSpPr>
            <p:cNvPr id="61" name="Rectangle 60"/>
            <p:cNvSpPr/>
            <p:nvPr userDrawn="1"/>
          </p:nvSpPr>
          <p:spPr>
            <a:xfrm>
              <a:off x="1107130" y="3104980"/>
              <a:ext cx="432048" cy="180000"/>
            </a:xfrm>
            <a:prstGeom prst="rect">
              <a:avLst/>
            </a:prstGeom>
            <a:solidFill>
              <a:srgbClr val="4F81BD"/>
            </a:solidFill>
            <a:ln w="3175">
              <a:solidFill>
                <a:srgbClr val="3664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800" i="1" noProof="0" dirty="0" smtClean="0"/>
                <a:t>Oct.</a:t>
              </a:r>
              <a:endParaRPr lang="en-US" sz="800" i="1" noProof="0" dirty="0"/>
            </a:p>
          </p:txBody>
        </p:sp>
        <p:sp>
          <p:nvSpPr>
            <p:cNvPr id="62" name="Rectangle 61"/>
            <p:cNvSpPr/>
            <p:nvPr userDrawn="1"/>
          </p:nvSpPr>
          <p:spPr>
            <a:xfrm>
              <a:off x="1107130" y="3285000"/>
              <a:ext cx="432048" cy="144000"/>
            </a:xfrm>
            <a:prstGeom prst="rect">
              <a:avLst/>
            </a:prstGeom>
            <a:solidFill>
              <a:srgbClr val="4F81BD"/>
            </a:solidFill>
            <a:ln w="3175">
              <a:solidFill>
                <a:srgbClr val="3664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800" i="1" noProof="0" dirty="0" smtClean="0"/>
                <a:t>Nov.</a:t>
              </a:r>
              <a:endParaRPr lang="en-US" sz="800" i="1" noProof="0" dirty="0"/>
            </a:p>
          </p:txBody>
        </p:sp>
        <p:sp>
          <p:nvSpPr>
            <p:cNvPr id="63" name="Rectangle 62"/>
            <p:cNvSpPr/>
            <p:nvPr userDrawn="1"/>
          </p:nvSpPr>
          <p:spPr>
            <a:xfrm>
              <a:off x="1107130" y="3425299"/>
              <a:ext cx="432048" cy="151200"/>
            </a:xfrm>
            <a:prstGeom prst="rect">
              <a:avLst/>
            </a:prstGeom>
            <a:solidFill>
              <a:srgbClr val="4F81BD"/>
            </a:solidFill>
            <a:ln w="3175">
              <a:solidFill>
                <a:srgbClr val="3664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800" i="1" noProof="0" dirty="0" smtClean="0"/>
                <a:t>Dec.</a:t>
              </a:r>
              <a:endParaRPr lang="en-US" sz="800" i="1" noProof="0" dirty="0"/>
            </a:p>
          </p:txBody>
        </p:sp>
        <p:sp>
          <p:nvSpPr>
            <p:cNvPr id="65" name="Rectangle 64"/>
            <p:cNvSpPr/>
            <p:nvPr userDrawn="1"/>
          </p:nvSpPr>
          <p:spPr>
            <a:xfrm>
              <a:off x="1107130" y="3573032"/>
              <a:ext cx="432048" cy="180000"/>
            </a:xfrm>
            <a:prstGeom prst="rect">
              <a:avLst/>
            </a:prstGeom>
            <a:solidFill>
              <a:srgbClr val="4F81BD"/>
            </a:solidFill>
            <a:ln w="3175">
              <a:solidFill>
                <a:srgbClr val="3664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800" i="1" noProof="0" dirty="0" smtClean="0"/>
                <a:t>Jan.</a:t>
              </a:r>
              <a:endParaRPr lang="en-US" sz="800" i="1" noProof="0" dirty="0"/>
            </a:p>
          </p:txBody>
        </p:sp>
        <p:sp>
          <p:nvSpPr>
            <p:cNvPr id="66" name="Rectangle 65"/>
            <p:cNvSpPr/>
            <p:nvPr userDrawn="1"/>
          </p:nvSpPr>
          <p:spPr>
            <a:xfrm>
              <a:off x="1107130" y="3753052"/>
              <a:ext cx="432048" cy="144000"/>
            </a:xfrm>
            <a:prstGeom prst="rect">
              <a:avLst/>
            </a:prstGeom>
            <a:solidFill>
              <a:srgbClr val="4F81BD"/>
            </a:solidFill>
            <a:ln w="3175">
              <a:solidFill>
                <a:srgbClr val="3664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800" i="1" noProof="0" dirty="0" smtClean="0"/>
                <a:t>Feb.</a:t>
              </a:r>
              <a:endParaRPr lang="en-US" sz="800" i="1" noProof="0" dirty="0"/>
            </a:p>
          </p:txBody>
        </p:sp>
        <p:sp>
          <p:nvSpPr>
            <p:cNvPr id="67" name="Rectangle 66"/>
            <p:cNvSpPr/>
            <p:nvPr userDrawn="1"/>
          </p:nvSpPr>
          <p:spPr>
            <a:xfrm>
              <a:off x="1107130" y="3897068"/>
              <a:ext cx="432048" cy="144000"/>
            </a:xfrm>
            <a:prstGeom prst="rect">
              <a:avLst/>
            </a:prstGeom>
            <a:solidFill>
              <a:srgbClr val="4F81BD"/>
            </a:solidFill>
            <a:ln w="3175">
              <a:solidFill>
                <a:srgbClr val="3664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800" i="1" noProof="0" dirty="0" smtClean="0"/>
                <a:t>Mar.</a:t>
              </a:r>
              <a:endParaRPr lang="en-US" sz="800" i="1" noProof="0" dirty="0"/>
            </a:p>
          </p:txBody>
        </p:sp>
        <p:sp>
          <p:nvSpPr>
            <p:cNvPr id="68" name="Rectangle 67"/>
            <p:cNvSpPr/>
            <p:nvPr userDrawn="1"/>
          </p:nvSpPr>
          <p:spPr>
            <a:xfrm>
              <a:off x="1107130" y="4041068"/>
              <a:ext cx="432048" cy="144000"/>
            </a:xfrm>
            <a:prstGeom prst="rect">
              <a:avLst/>
            </a:prstGeom>
            <a:solidFill>
              <a:srgbClr val="4F81BD"/>
            </a:solidFill>
            <a:ln w="3175">
              <a:solidFill>
                <a:srgbClr val="3664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800" i="1" noProof="0" dirty="0" smtClean="0"/>
                <a:t>Apr.</a:t>
              </a:r>
              <a:endParaRPr lang="en-US" sz="800" i="1" noProof="0" dirty="0"/>
            </a:p>
          </p:txBody>
        </p:sp>
        <p:sp>
          <p:nvSpPr>
            <p:cNvPr id="69" name="Rectangle 68"/>
            <p:cNvSpPr/>
            <p:nvPr userDrawn="1"/>
          </p:nvSpPr>
          <p:spPr>
            <a:xfrm>
              <a:off x="1107130" y="4185100"/>
              <a:ext cx="432048" cy="180000"/>
            </a:xfrm>
            <a:prstGeom prst="rect">
              <a:avLst/>
            </a:prstGeom>
            <a:solidFill>
              <a:srgbClr val="4F81BD"/>
            </a:solidFill>
            <a:ln w="3175">
              <a:solidFill>
                <a:srgbClr val="3664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800" i="1" noProof="0" dirty="0" smtClean="0"/>
                <a:t>May</a:t>
              </a:r>
              <a:endParaRPr lang="en-US" sz="800" i="1" noProof="0" dirty="0"/>
            </a:p>
          </p:txBody>
        </p:sp>
        <p:sp>
          <p:nvSpPr>
            <p:cNvPr id="70" name="Rectangle 69"/>
            <p:cNvSpPr/>
            <p:nvPr userDrawn="1"/>
          </p:nvSpPr>
          <p:spPr>
            <a:xfrm>
              <a:off x="1107130" y="4365120"/>
              <a:ext cx="432048" cy="144000"/>
            </a:xfrm>
            <a:prstGeom prst="rect">
              <a:avLst/>
            </a:prstGeom>
            <a:solidFill>
              <a:srgbClr val="4F81BD"/>
            </a:solidFill>
            <a:ln w="3175">
              <a:solidFill>
                <a:srgbClr val="3664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800" i="1" noProof="0" dirty="0" smtClean="0"/>
                <a:t>Jun.</a:t>
              </a:r>
              <a:endParaRPr lang="en-US" sz="800" i="1" noProof="0" dirty="0"/>
            </a:p>
          </p:txBody>
        </p:sp>
        <p:sp>
          <p:nvSpPr>
            <p:cNvPr id="71" name="Rectangle 70"/>
            <p:cNvSpPr/>
            <p:nvPr userDrawn="1"/>
          </p:nvSpPr>
          <p:spPr>
            <a:xfrm>
              <a:off x="1107130" y="4509136"/>
              <a:ext cx="432048" cy="180000"/>
            </a:xfrm>
            <a:prstGeom prst="rect">
              <a:avLst/>
            </a:prstGeom>
            <a:solidFill>
              <a:srgbClr val="4F81BD"/>
            </a:solidFill>
            <a:ln w="3175">
              <a:solidFill>
                <a:srgbClr val="3664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800" i="1" noProof="0" dirty="0" smtClean="0"/>
                <a:t>Jul.</a:t>
              </a:r>
              <a:endParaRPr lang="en-US" sz="800" i="1" noProof="0" dirty="0"/>
            </a:p>
          </p:txBody>
        </p:sp>
        <p:sp>
          <p:nvSpPr>
            <p:cNvPr id="72" name="Rectangle 71"/>
            <p:cNvSpPr/>
            <p:nvPr userDrawn="1"/>
          </p:nvSpPr>
          <p:spPr>
            <a:xfrm>
              <a:off x="1107130" y="4689156"/>
              <a:ext cx="432048" cy="144000"/>
            </a:xfrm>
            <a:prstGeom prst="rect">
              <a:avLst/>
            </a:prstGeom>
            <a:solidFill>
              <a:srgbClr val="4F81BD"/>
            </a:solidFill>
            <a:ln w="3175">
              <a:solidFill>
                <a:srgbClr val="3664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800" i="1" noProof="0" dirty="0" smtClean="0"/>
                <a:t>Aug.</a:t>
              </a:r>
              <a:endParaRPr lang="en-US" sz="800" i="1" noProof="0" dirty="0"/>
            </a:p>
          </p:txBody>
        </p:sp>
        <p:sp>
          <p:nvSpPr>
            <p:cNvPr id="73" name="Rectangle 72"/>
            <p:cNvSpPr/>
            <p:nvPr userDrawn="1"/>
          </p:nvSpPr>
          <p:spPr>
            <a:xfrm>
              <a:off x="1107130" y="4833172"/>
              <a:ext cx="432048" cy="144000"/>
            </a:xfrm>
            <a:prstGeom prst="rect">
              <a:avLst/>
            </a:prstGeom>
            <a:solidFill>
              <a:srgbClr val="4F81BD"/>
            </a:solidFill>
            <a:ln w="3175">
              <a:solidFill>
                <a:srgbClr val="3664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800" i="1" noProof="0" dirty="0" smtClean="0"/>
                <a:t>Sep.</a:t>
              </a:r>
              <a:endParaRPr lang="en-US" sz="800" i="1" noProof="0" dirty="0"/>
            </a:p>
          </p:txBody>
        </p:sp>
        <p:sp>
          <p:nvSpPr>
            <p:cNvPr id="74" name="Rectangle 73"/>
            <p:cNvSpPr/>
            <p:nvPr userDrawn="1"/>
          </p:nvSpPr>
          <p:spPr>
            <a:xfrm>
              <a:off x="1107130" y="4977188"/>
              <a:ext cx="432048" cy="180000"/>
            </a:xfrm>
            <a:prstGeom prst="rect">
              <a:avLst/>
            </a:prstGeom>
            <a:solidFill>
              <a:srgbClr val="4F81BD"/>
            </a:solidFill>
            <a:ln w="3175">
              <a:solidFill>
                <a:srgbClr val="3664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800" i="1" noProof="0" dirty="0" smtClean="0"/>
                <a:t>Oct.</a:t>
              </a:r>
              <a:endParaRPr lang="en-US" sz="800" i="1" noProof="0" dirty="0"/>
            </a:p>
          </p:txBody>
        </p:sp>
        <p:sp>
          <p:nvSpPr>
            <p:cNvPr id="75" name="Rectangle 74"/>
            <p:cNvSpPr/>
            <p:nvPr userDrawn="1"/>
          </p:nvSpPr>
          <p:spPr>
            <a:xfrm>
              <a:off x="1107130" y="5157208"/>
              <a:ext cx="432048" cy="144000"/>
            </a:xfrm>
            <a:prstGeom prst="rect">
              <a:avLst/>
            </a:prstGeom>
            <a:solidFill>
              <a:srgbClr val="4F81BD"/>
            </a:solidFill>
            <a:ln w="3175">
              <a:solidFill>
                <a:srgbClr val="3664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800" i="1" noProof="0" dirty="0" smtClean="0"/>
                <a:t>Nov.</a:t>
              </a:r>
              <a:endParaRPr lang="en-US" sz="800" i="1" noProof="0" dirty="0"/>
            </a:p>
          </p:txBody>
        </p:sp>
        <p:sp>
          <p:nvSpPr>
            <p:cNvPr id="76" name="Rectangle 75"/>
            <p:cNvSpPr/>
            <p:nvPr userDrawn="1"/>
          </p:nvSpPr>
          <p:spPr>
            <a:xfrm>
              <a:off x="1107130" y="5301224"/>
              <a:ext cx="432048" cy="144000"/>
            </a:xfrm>
            <a:prstGeom prst="rect">
              <a:avLst/>
            </a:prstGeom>
            <a:solidFill>
              <a:srgbClr val="4F81BD"/>
            </a:solidFill>
            <a:ln w="3175">
              <a:solidFill>
                <a:srgbClr val="3664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800" i="1" noProof="0" dirty="0" smtClean="0"/>
                <a:t>Dec.</a:t>
              </a:r>
              <a:endParaRPr lang="en-US" sz="800" i="1" noProof="0" dirty="0"/>
            </a:p>
          </p:txBody>
        </p:sp>
        <p:sp>
          <p:nvSpPr>
            <p:cNvPr id="77" name="Rectangle 76"/>
            <p:cNvSpPr/>
            <p:nvPr userDrawn="1"/>
          </p:nvSpPr>
          <p:spPr>
            <a:xfrm>
              <a:off x="1107130" y="5445224"/>
              <a:ext cx="432048" cy="180000"/>
            </a:xfrm>
            <a:prstGeom prst="rect">
              <a:avLst/>
            </a:prstGeom>
            <a:solidFill>
              <a:srgbClr val="4F81BD"/>
            </a:solidFill>
            <a:ln w="3175">
              <a:solidFill>
                <a:srgbClr val="3664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800" i="1" noProof="0" dirty="0" smtClean="0"/>
                <a:t>Jan.</a:t>
              </a:r>
              <a:endParaRPr lang="en-US" sz="800" i="1" noProof="0" dirty="0"/>
            </a:p>
          </p:txBody>
        </p:sp>
        <p:sp>
          <p:nvSpPr>
            <p:cNvPr id="111" name="Rectangle 110"/>
            <p:cNvSpPr/>
            <p:nvPr userDrawn="1"/>
          </p:nvSpPr>
          <p:spPr>
            <a:xfrm>
              <a:off x="1107130" y="5625244"/>
              <a:ext cx="432048" cy="144000"/>
            </a:xfrm>
            <a:prstGeom prst="rect">
              <a:avLst/>
            </a:prstGeom>
            <a:solidFill>
              <a:srgbClr val="4F81BD"/>
            </a:solidFill>
            <a:ln w="3175">
              <a:solidFill>
                <a:srgbClr val="3664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800" i="1" noProof="0" dirty="0" smtClean="0"/>
                <a:t>Feb.</a:t>
              </a:r>
              <a:endParaRPr lang="en-US" sz="800" i="1" noProof="0" dirty="0"/>
            </a:p>
          </p:txBody>
        </p:sp>
        <p:sp>
          <p:nvSpPr>
            <p:cNvPr id="112" name="Rectangle 111"/>
            <p:cNvSpPr/>
            <p:nvPr userDrawn="1"/>
          </p:nvSpPr>
          <p:spPr>
            <a:xfrm>
              <a:off x="1107130" y="5769260"/>
              <a:ext cx="432048" cy="144000"/>
            </a:xfrm>
            <a:prstGeom prst="rect">
              <a:avLst/>
            </a:prstGeom>
            <a:solidFill>
              <a:srgbClr val="4F81BD"/>
            </a:solidFill>
            <a:ln w="3175">
              <a:solidFill>
                <a:srgbClr val="3664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800" i="1" noProof="0" dirty="0" smtClean="0"/>
                <a:t>Mar.</a:t>
              </a:r>
              <a:endParaRPr lang="en-US" sz="800" i="1" noProof="0" dirty="0"/>
            </a:p>
          </p:txBody>
        </p:sp>
        <p:sp>
          <p:nvSpPr>
            <p:cNvPr id="113" name="Rectangle 112"/>
            <p:cNvSpPr/>
            <p:nvPr userDrawn="1"/>
          </p:nvSpPr>
          <p:spPr>
            <a:xfrm>
              <a:off x="1107130" y="5913276"/>
              <a:ext cx="432048" cy="144000"/>
            </a:xfrm>
            <a:prstGeom prst="rect">
              <a:avLst/>
            </a:prstGeom>
            <a:solidFill>
              <a:srgbClr val="4F81BD"/>
            </a:solidFill>
            <a:ln w="3175">
              <a:solidFill>
                <a:srgbClr val="3664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800" i="1" noProof="0" dirty="0" smtClean="0"/>
                <a:t>Apr.</a:t>
              </a:r>
              <a:endParaRPr lang="en-US" sz="800" i="1" noProof="0" dirty="0"/>
            </a:p>
          </p:txBody>
        </p:sp>
      </p:grpSp>
      <p:grpSp>
        <p:nvGrpSpPr>
          <p:cNvPr id="122" name="Group 121"/>
          <p:cNvGrpSpPr/>
          <p:nvPr userDrawn="1"/>
        </p:nvGrpSpPr>
        <p:grpSpPr>
          <a:xfrm>
            <a:off x="7406597" y="1898854"/>
            <a:ext cx="432264" cy="4572492"/>
            <a:chOff x="8451730" y="1484784"/>
            <a:chExt cx="432264" cy="4572492"/>
          </a:xfrm>
        </p:grpSpPr>
        <p:sp>
          <p:nvSpPr>
            <p:cNvPr id="78" name="Rectangle 77"/>
            <p:cNvSpPr/>
            <p:nvPr userDrawn="1"/>
          </p:nvSpPr>
          <p:spPr>
            <a:xfrm>
              <a:off x="8451946" y="1484784"/>
              <a:ext cx="432048" cy="72000"/>
            </a:xfrm>
            <a:prstGeom prst="rect">
              <a:avLst/>
            </a:prstGeom>
            <a:solidFill>
              <a:srgbClr val="4F81BD"/>
            </a:solidFill>
            <a:ln w="3175">
              <a:solidFill>
                <a:srgbClr val="3664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800" i="1" noProof="0" dirty="0"/>
            </a:p>
          </p:txBody>
        </p:sp>
        <p:sp>
          <p:nvSpPr>
            <p:cNvPr id="79" name="Rectangle 78"/>
            <p:cNvSpPr/>
            <p:nvPr userDrawn="1"/>
          </p:nvSpPr>
          <p:spPr>
            <a:xfrm>
              <a:off x="8451946" y="1556784"/>
              <a:ext cx="432048" cy="144000"/>
            </a:xfrm>
            <a:prstGeom prst="rect">
              <a:avLst/>
            </a:prstGeom>
            <a:solidFill>
              <a:srgbClr val="4F81BD"/>
            </a:solidFill>
            <a:ln w="3175">
              <a:solidFill>
                <a:srgbClr val="3664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800" i="1" noProof="0" dirty="0" smtClean="0"/>
                <a:t>Dec.</a:t>
              </a:r>
              <a:endParaRPr lang="en-US" sz="800" i="1" noProof="0" dirty="0"/>
            </a:p>
          </p:txBody>
        </p:sp>
        <p:sp>
          <p:nvSpPr>
            <p:cNvPr id="80" name="Rectangle 79"/>
            <p:cNvSpPr/>
            <p:nvPr userDrawn="1"/>
          </p:nvSpPr>
          <p:spPr>
            <a:xfrm>
              <a:off x="8451946" y="1700800"/>
              <a:ext cx="432048" cy="180000"/>
            </a:xfrm>
            <a:prstGeom prst="rect">
              <a:avLst/>
            </a:prstGeom>
            <a:solidFill>
              <a:srgbClr val="4F81BD"/>
            </a:solidFill>
            <a:ln w="3175">
              <a:solidFill>
                <a:srgbClr val="3664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800" i="1" noProof="0" dirty="0" smtClean="0"/>
                <a:t>Jan.</a:t>
              </a:r>
              <a:endParaRPr lang="en-US" sz="800" i="1" noProof="0" dirty="0"/>
            </a:p>
          </p:txBody>
        </p:sp>
        <p:sp>
          <p:nvSpPr>
            <p:cNvPr id="81" name="Rectangle 80"/>
            <p:cNvSpPr/>
            <p:nvPr userDrawn="1"/>
          </p:nvSpPr>
          <p:spPr>
            <a:xfrm>
              <a:off x="8451946" y="1880820"/>
              <a:ext cx="432048" cy="144000"/>
            </a:xfrm>
            <a:prstGeom prst="rect">
              <a:avLst/>
            </a:prstGeom>
            <a:solidFill>
              <a:srgbClr val="4F81BD"/>
            </a:solidFill>
            <a:ln w="3175">
              <a:solidFill>
                <a:srgbClr val="3664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800" i="1" noProof="0" dirty="0" smtClean="0"/>
                <a:t>Feb.</a:t>
              </a:r>
              <a:endParaRPr lang="en-US" sz="800" i="1" noProof="0" dirty="0"/>
            </a:p>
          </p:txBody>
        </p:sp>
        <p:sp>
          <p:nvSpPr>
            <p:cNvPr id="82" name="Rectangle 81"/>
            <p:cNvSpPr/>
            <p:nvPr userDrawn="1"/>
          </p:nvSpPr>
          <p:spPr>
            <a:xfrm>
              <a:off x="8451946" y="2024836"/>
              <a:ext cx="432048" cy="144000"/>
            </a:xfrm>
            <a:prstGeom prst="rect">
              <a:avLst/>
            </a:prstGeom>
            <a:solidFill>
              <a:srgbClr val="4F81BD"/>
            </a:solidFill>
            <a:ln w="3175">
              <a:solidFill>
                <a:srgbClr val="3664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800" i="1" noProof="0" dirty="0" smtClean="0"/>
                <a:t>Mar.</a:t>
              </a:r>
              <a:endParaRPr lang="en-US" sz="800" i="1" noProof="0" dirty="0"/>
            </a:p>
          </p:txBody>
        </p:sp>
        <p:sp>
          <p:nvSpPr>
            <p:cNvPr id="83" name="Rectangle 82"/>
            <p:cNvSpPr/>
            <p:nvPr userDrawn="1"/>
          </p:nvSpPr>
          <p:spPr>
            <a:xfrm>
              <a:off x="8451946" y="2168852"/>
              <a:ext cx="432048" cy="144000"/>
            </a:xfrm>
            <a:prstGeom prst="rect">
              <a:avLst/>
            </a:prstGeom>
            <a:solidFill>
              <a:srgbClr val="4F81BD"/>
            </a:solidFill>
            <a:ln w="3175">
              <a:solidFill>
                <a:srgbClr val="3664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800" i="1" noProof="0" dirty="0" smtClean="0"/>
                <a:t>Apr.</a:t>
              </a:r>
              <a:endParaRPr lang="en-US" sz="800" i="1" noProof="0" dirty="0"/>
            </a:p>
          </p:txBody>
        </p:sp>
        <p:sp>
          <p:nvSpPr>
            <p:cNvPr id="84" name="Rectangle 83"/>
            <p:cNvSpPr/>
            <p:nvPr userDrawn="1"/>
          </p:nvSpPr>
          <p:spPr>
            <a:xfrm>
              <a:off x="8451946" y="2312884"/>
              <a:ext cx="432048" cy="180000"/>
            </a:xfrm>
            <a:prstGeom prst="rect">
              <a:avLst/>
            </a:prstGeom>
            <a:solidFill>
              <a:srgbClr val="4F81BD"/>
            </a:solidFill>
            <a:ln w="3175">
              <a:solidFill>
                <a:srgbClr val="3664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800" i="1" noProof="0" dirty="0" smtClean="0"/>
                <a:t>May</a:t>
              </a:r>
              <a:endParaRPr lang="en-US" sz="800" i="1" noProof="0" dirty="0"/>
            </a:p>
          </p:txBody>
        </p:sp>
        <p:sp>
          <p:nvSpPr>
            <p:cNvPr id="85" name="Rectangle 84"/>
            <p:cNvSpPr/>
            <p:nvPr userDrawn="1"/>
          </p:nvSpPr>
          <p:spPr>
            <a:xfrm>
              <a:off x="8451946" y="2492904"/>
              <a:ext cx="432048" cy="171860"/>
            </a:xfrm>
            <a:prstGeom prst="rect">
              <a:avLst/>
            </a:prstGeom>
            <a:solidFill>
              <a:srgbClr val="4F81BD"/>
            </a:solidFill>
            <a:ln w="3175">
              <a:solidFill>
                <a:srgbClr val="3664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800" i="1" noProof="0" dirty="0" smtClean="0"/>
                <a:t>Jun.</a:t>
              </a:r>
              <a:endParaRPr lang="en-US" sz="800" i="1" noProof="0" dirty="0"/>
            </a:p>
          </p:txBody>
        </p:sp>
        <p:sp>
          <p:nvSpPr>
            <p:cNvPr id="86" name="Rectangle 85"/>
            <p:cNvSpPr/>
            <p:nvPr userDrawn="1"/>
          </p:nvSpPr>
          <p:spPr>
            <a:xfrm>
              <a:off x="8451946" y="2664764"/>
              <a:ext cx="432048" cy="152140"/>
            </a:xfrm>
            <a:prstGeom prst="rect">
              <a:avLst/>
            </a:prstGeom>
            <a:solidFill>
              <a:srgbClr val="4F81BD"/>
            </a:solidFill>
            <a:ln w="3175">
              <a:solidFill>
                <a:srgbClr val="3664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800" i="1" noProof="0" dirty="0" smtClean="0"/>
                <a:t>Jul.</a:t>
              </a:r>
              <a:endParaRPr lang="en-US" sz="800" i="1" noProof="0" dirty="0"/>
            </a:p>
          </p:txBody>
        </p:sp>
        <p:sp>
          <p:nvSpPr>
            <p:cNvPr id="87" name="Rectangle 86"/>
            <p:cNvSpPr/>
            <p:nvPr userDrawn="1"/>
          </p:nvSpPr>
          <p:spPr>
            <a:xfrm>
              <a:off x="8451946" y="2816940"/>
              <a:ext cx="432048" cy="144000"/>
            </a:xfrm>
            <a:prstGeom prst="rect">
              <a:avLst/>
            </a:prstGeom>
            <a:solidFill>
              <a:srgbClr val="4F81BD"/>
            </a:solidFill>
            <a:ln w="3175">
              <a:solidFill>
                <a:srgbClr val="3664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800" i="1" noProof="0" dirty="0" smtClean="0"/>
                <a:t>Aug.</a:t>
              </a:r>
              <a:endParaRPr lang="en-US" sz="800" i="1" noProof="0" dirty="0"/>
            </a:p>
          </p:txBody>
        </p:sp>
        <p:sp>
          <p:nvSpPr>
            <p:cNvPr id="88" name="Rectangle 87"/>
            <p:cNvSpPr/>
            <p:nvPr userDrawn="1"/>
          </p:nvSpPr>
          <p:spPr>
            <a:xfrm>
              <a:off x="8451946" y="2960956"/>
              <a:ext cx="432048" cy="144000"/>
            </a:xfrm>
            <a:prstGeom prst="rect">
              <a:avLst/>
            </a:prstGeom>
            <a:solidFill>
              <a:srgbClr val="4F81BD"/>
            </a:solidFill>
            <a:ln w="3175">
              <a:solidFill>
                <a:srgbClr val="3664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800" i="1" noProof="0" dirty="0" smtClean="0"/>
                <a:t>Sep.</a:t>
              </a:r>
              <a:endParaRPr lang="en-US" sz="800" i="1" noProof="0" dirty="0"/>
            </a:p>
          </p:txBody>
        </p:sp>
        <p:sp>
          <p:nvSpPr>
            <p:cNvPr id="89" name="Rectangle 88"/>
            <p:cNvSpPr/>
            <p:nvPr userDrawn="1"/>
          </p:nvSpPr>
          <p:spPr>
            <a:xfrm>
              <a:off x="8451946" y="3104972"/>
              <a:ext cx="432048" cy="180000"/>
            </a:xfrm>
            <a:prstGeom prst="rect">
              <a:avLst/>
            </a:prstGeom>
            <a:solidFill>
              <a:srgbClr val="4F81BD"/>
            </a:solidFill>
            <a:ln w="3175">
              <a:solidFill>
                <a:srgbClr val="3664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800" i="1" noProof="0" dirty="0" smtClean="0"/>
                <a:t>Oct.</a:t>
              </a:r>
              <a:endParaRPr lang="en-US" sz="800" i="1" noProof="0" dirty="0"/>
            </a:p>
          </p:txBody>
        </p:sp>
        <p:sp>
          <p:nvSpPr>
            <p:cNvPr id="90" name="Rectangle 89"/>
            <p:cNvSpPr/>
            <p:nvPr userDrawn="1"/>
          </p:nvSpPr>
          <p:spPr>
            <a:xfrm>
              <a:off x="8451946" y="3284992"/>
              <a:ext cx="432048" cy="144000"/>
            </a:xfrm>
            <a:prstGeom prst="rect">
              <a:avLst/>
            </a:prstGeom>
            <a:solidFill>
              <a:srgbClr val="4F81BD"/>
            </a:solidFill>
            <a:ln w="3175">
              <a:solidFill>
                <a:srgbClr val="3664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800" i="1" noProof="0" dirty="0" smtClean="0"/>
                <a:t>Nov.</a:t>
              </a:r>
              <a:endParaRPr lang="en-US" sz="800" i="1" noProof="0" dirty="0"/>
            </a:p>
          </p:txBody>
        </p:sp>
        <p:sp>
          <p:nvSpPr>
            <p:cNvPr id="91" name="Rectangle 90"/>
            <p:cNvSpPr/>
            <p:nvPr userDrawn="1"/>
          </p:nvSpPr>
          <p:spPr>
            <a:xfrm>
              <a:off x="8451946" y="3429008"/>
              <a:ext cx="432048" cy="144000"/>
            </a:xfrm>
            <a:prstGeom prst="rect">
              <a:avLst/>
            </a:prstGeom>
            <a:solidFill>
              <a:srgbClr val="4F81BD"/>
            </a:solidFill>
            <a:ln w="3175">
              <a:solidFill>
                <a:srgbClr val="3664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800" i="1" noProof="0" dirty="0" smtClean="0"/>
                <a:t>Dec.</a:t>
              </a:r>
              <a:endParaRPr lang="en-US" sz="800" i="1" noProof="0" dirty="0"/>
            </a:p>
          </p:txBody>
        </p:sp>
        <p:sp>
          <p:nvSpPr>
            <p:cNvPr id="92" name="Rectangle 91"/>
            <p:cNvSpPr/>
            <p:nvPr userDrawn="1"/>
          </p:nvSpPr>
          <p:spPr>
            <a:xfrm>
              <a:off x="8451946" y="3573024"/>
              <a:ext cx="432048" cy="180000"/>
            </a:xfrm>
            <a:prstGeom prst="rect">
              <a:avLst/>
            </a:prstGeom>
            <a:solidFill>
              <a:srgbClr val="4F81BD"/>
            </a:solidFill>
            <a:ln w="3175">
              <a:solidFill>
                <a:srgbClr val="3664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800" i="1" noProof="0" dirty="0" smtClean="0"/>
                <a:t>Jan.</a:t>
              </a:r>
              <a:endParaRPr lang="en-US" sz="800" i="1" noProof="0" dirty="0"/>
            </a:p>
          </p:txBody>
        </p:sp>
        <p:sp>
          <p:nvSpPr>
            <p:cNvPr id="93" name="Rectangle 92"/>
            <p:cNvSpPr/>
            <p:nvPr userDrawn="1"/>
          </p:nvSpPr>
          <p:spPr>
            <a:xfrm>
              <a:off x="8451946" y="3753044"/>
              <a:ext cx="432048" cy="144000"/>
            </a:xfrm>
            <a:prstGeom prst="rect">
              <a:avLst/>
            </a:prstGeom>
            <a:solidFill>
              <a:srgbClr val="4F81BD"/>
            </a:solidFill>
            <a:ln w="3175">
              <a:solidFill>
                <a:srgbClr val="3664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800" i="1" noProof="0" dirty="0" smtClean="0"/>
                <a:t>Feb.</a:t>
              </a:r>
              <a:endParaRPr lang="en-US" sz="800" i="1" noProof="0" dirty="0"/>
            </a:p>
          </p:txBody>
        </p:sp>
        <p:sp>
          <p:nvSpPr>
            <p:cNvPr id="94" name="Rectangle 93"/>
            <p:cNvSpPr/>
            <p:nvPr userDrawn="1"/>
          </p:nvSpPr>
          <p:spPr>
            <a:xfrm>
              <a:off x="8451946" y="3897060"/>
              <a:ext cx="432048" cy="144000"/>
            </a:xfrm>
            <a:prstGeom prst="rect">
              <a:avLst/>
            </a:prstGeom>
            <a:solidFill>
              <a:srgbClr val="4F81BD"/>
            </a:solidFill>
            <a:ln w="3175">
              <a:solidFill>
                <a:srgbClr val="3664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800" i="1" noProof="0" dirty="0" smtClean="0"/>
                <a:t>Mar.</a:t>
              </a:r>
              <a:endParaRPr lang="en-US" sz="800" i="1" noProof="0" dirty="0"/>
            </a:p>
          </p:txBody>
        </p:sp>
        <p:sp>
          <p:nvSpPr>
            <p:cNvPr id="95" name="Rectangle 94"/>
            <p:cNvSpPr/>
            <p:nvPr userDrawn="1"/>
          </p:nvSpPr>
          <p:spPr>
            <a:xfrm>
              <a:off x="8451946" y="4041060"/>
              <a:ext cx="432048" cy="144000"/>
            </a:xfrm>
            <a:prstGeom prst="rect">
              <a:avLst/>
            </a:prstGeom>
            <a:solidFill>
              <a:srgbClr val="4F81BD"/>
            </a:solidFill>
            <a:ln w="3175">
              <a:solidFill>
                <a:srgbClr val="3664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800" i="1" noProof="0" dirty="0" smtClean="0"/>
                <a:t>Apr.</a:t>
              </a:r>
              <a:endParaRPr lang="en-US" sz="800" i="1" noProof="0" dirty="0"/>
            </a:p>
          </p:txBody>
        </p:sp>
        <p:sp>
          <p:nvSpPr>
            <p:cNvPr id="96" name="Rectangle 95"/>
            <p:cNvSpPr/>
            <p:nvPr userDrawn="1"/>
          </p:nvSpPr>
          <p:spPr>
            <a:xfrm>
              <a:off x="8451946" y="4185092"/>
              <a:ext cx="432048" cy="180000"/>
            </a:xfrm>
            <a:prstGeom prst="rect">
              <a:avLst/>
            </a:prstGeom>
            <a:solidFill>
              <a:srgbClr val="4F81BD"/>
            </a:solidFill>
            <a:ln w="3175">
              <a:solidFill>
                <a:srgbClr val="3664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800" i="1" noProof="0" dirty="0" smtClean="0"/>
                <a:t>May</a:t>
              </a:r>
              <a:endParaRPr lang="en-US" sz="800" i="1" noProof="0" dirty="0"/>
            </a:p>
          </p:txBody>
        </p:sp>
        <p:sp>
          <p:nvSpPr>
            <p:cNvPr id="97" name="Rectangle 96"/>
            <p:cNvSpPr/>
            <p:nvPr userDrawn="1"/>
          </p:nvSpPr>
          <p:spPr>
            <a:xfrm>
              <a:off x="8451946" y="4365112"/>
              <a:ext cx="432048" cy="144000"/>
            </a:xfrm>
            <a:prstGeom prst="rect">
              <a:avLst/>
            </a:prstGeom>
            <a:solidFill>
              <a:srgbClr val="4F81BD"/>
            </a:solidFill>
            <a:ln w="3175">
              <a:solidFill>
                <a:srgbClr val="3664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800" i="1" noProof="0" dirty="0" smtClean="0"/>
                <a:t>Jun.</a:t>
              </a:r>
              <a:endParaRPr lang="en-US" sz="800" i="1" noProof="0" dirty="0"/>
            </a:p>
          </p:txBody>
        </p:sp>
        <p:sp>
          <p:nvSpPr>
            <p:cNvPr id="98" name="Rectangle 97"/>
            <p:cNvSpPr/>
            <p:nvPr userDrawn="1"/>
          </p:nvSpPr>
          <p:spPr>
            <a:xfrm>
              <a:off x="8451946" y="4509128"/>
              <a:ext cx="432048" cy="180000"/>
            </a:xfrm>
            <a:prstGeom prst="rect">
              <a:avLst/>
            </a:prstGeom>
            <a:solidFill>
              <a:srgbClr val="4F81BD"/>
            </a:solidFill>
            <a:ln w="3175">
              <a:solidFill>
                <a:srgbClr val="3664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800" i="1" noProof="0" dirty="0" smtClean="0"/>
                <a:t>Jul.</a:t>
              </a:r>
              <a:endParaRPr lang="en-US" sz="800" i="1" noProof="0" dirty="0"/>
            </a:p>
          </p:txBody>
        </p:sp>
        <p:sp>
          <p:nvSpPr>
            <p:cNvPr id="99" name="Rectangle 98"/>
            <p:cNvSpPr/>
            <p:nvPr userDrawn="1"/>
          </p:nvSpPr>
          <p:spPr>
            <a:xfrm>
              <a:off x="8451946" y="4689148"/>
              <a:ext cx="432048" cy="144000"/>
            </a:xfrm>
            <a:prstGeom prst="rect">
              <a:avLst/>
            </a:prstGeom>
            <a:solidFill>
              <a:srgbClr val="4F81BD"/>
            </a:solidFill>
            <a:ln w="3175">
              <a:solidFill>
                <a:srgbClr val="3664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800" i="1" noProof="0" dirty="0" smtClean="0"/>
                <a:t>Aug.</a:t>
              </a:r>
              <a:endParaRPr lang="en-US" sz="800" i="1" noProof="0" dirty="0"/>
            </a:p>
          </p:txBody>
        </p:sp>
        <p:sp>
          <p:nvSpPr>
            <p:cNvPr id="100" name="Rectangle 99"/>
            <p:cNvSpPr/>
            <p:nvPr userDrawn="1"/>
          </p:nvSpPr>
          <p:spPr>
            <a:xfrm>
              <a:off x="8451946" y="4833164"/>
              <a:ext cx="432048" cy="144000"/>
            </a:xfrm>
            <a:prstGeom prst="rect">
              <a:avLst/>
            </a:prstGeom>
            <a:solidFill>
              <a:srgbClr val="4F81BD"/>
            </a:solidFill>
            <a:ln w="3175">
              <a:solidFill>
                <a:srgbClr val="3664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800" i="1" noProof="0" dirty="0" smtClean="0"/>
                <a:t>Sep.</a:t>
              </a:r>
              <a:endParaRPr lang="en-US" sz="800" i="1" noProof="0" dirty="0"/>
            </a:p>
          </p:txBody>
        </p:sp>
        <p:sp>
          <p:nvSpPr>
            <p:cNvPr id="101" name="Rectangle 100"/>
            <p:cNvSpPr/>
            <p:nvPr userDrawn="1"/>
          </p:nvSpPr>
          <p:spPr>
            <a:xfrm>
              <a:off x="8451946" y="4977180"/>
              <a:ext cx="432048" cy="180000"/>
            </a:xfrm>
            <a:prstGeom prst="rect">
              <a:avLst/>
            </a:prstGeom>
            <a:solidFill>
              <a:srgbClr val="4F81BD"/>
            </a:solidFill>
            <a:ln w="3175">
              <a:solidFill>
                <a:srgbClr val="3664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800" i="1" noProof="0" dirty="0" smtClean="0"/>
                <a:t>Oct.</a:t>
              </a:r>
              <a:endParaRPr lang="en-US" sz="800" i="1" noProof="0" dirty="0"/>
            </a:p>
          </p:txBody>
        </p:sp>
        <p:sp>
          <p:nvSpPr>
            <p:cNvPr id="102" name="Rectangle 101"/>
            <p:cNvSpPr/>
            <p:nvPr userDrawn="1"/>
          </p:nvSpPr>
          <p:spPr>
            <a:xfrm>
              <a:off x="8451946" y="5157200"/>
              <a:ext cx="432048" cy="144000"/>
            </a:xfrm>
            <a:prstGeom prst="rect">
              <a:avLst/>
            </a:prstGeom>
            <a:solidFill>
              <a:srgbClr val="4F81BD"/>
            </a:solidFill>
            <a:ln w="3175">
              <a:solidFill>
                <a:srgbClr val="3664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800" i="1" noProof="0" dirty="0" smtClean="0"/>
                <a:t>Nov.</a:t>
              </a:r>
              <a:endParaRPr lang="en-US" sz="800" i="1" noProof="0" dirty="0"/>
            </a:p>
          </p:txBody>
        </p:sp>
        <p:sp>
          <p:nvSpPr>
            <p:cNvPr id="103" name="Rectangle 102"/>
            <p:cNvSpPr/>
            <p:nvPr userDrawn="1"/>
          </p:nvSpPr>
          <p:spPr>
            <a:xfrm>
              <a:off x="8451946" y="5301216"/>
              <a:ext cx="432048" cy="144000"/>
            </a:xfrm>
            <a:prstGeom prst="rect">
              <a:avLst/>
            </a:prstGeom>
            <a:solidFill>
              <a:srgbClr val="4F81BD"/>
            </a:solidFill>
            <a:ln w="3175">
              <a:solidFill>
                <a:srgbClr val="3664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800" i="1" noProof="0" dirty="0" smtClean="0"/>
                <a:t>Dec.</a:t>
              </a:r>
              <a:endParaRPr lang="en-US" sz="800" i="1" noProof="0" dirty="0"/>
            </a:p>
          </p:txBody>
        </p:sp>
        <p:sp>
          <p:nvSpPr>
            <p:cNvPr id="104" name="Rectangle 103"/>
            <p:cNvSpPr/>
            <p:nvPr userDrawn="1"/>
          </p:nvSpPr>
          <p:spPr>
            <a:xfrm>
              <a:off x="8451946" y="5445216"/>
              <a:ext cx="432048" cy="180000"/>
            </a:xfrm>
            <a:prstGeom prst="rect">
              <a:avLst/>
            </a:prstGeom>
            <a:solidFill>
              <a:srgbClr val="4F81BD"/>
            </a:solidFill>
            <a:ln w="3175">
              <a:solidFill>
                <a:srgbClr val="3664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800" i="1" noProof="0" dirty="0" smtClean="0"/>
                <a:t>Jan.</a:t>
              </a:r>
              <a:endParaRPr lang="en-US" sz="800" i="1" noProof="0" dirty="0"/>
            </a:p>
          </p:txBody>
        </p:sp>
        <p:sp>
          <p:nvSpPr>
            <p:cNvPr id="114" name="Rectangle 113"/>
            <p:cNvSpPr/>
            <p:nvPr userDrawn="1"/>
          </p:nvSpPr>
          <p:spPr>
            <a:xfrm>
              <a:off x="8451730" y="5625244"/>
              <a:ext cx="432048" cy="144000"/>
            </a:xfrm>
            <a:prstGeom prst="rect">
              <a:avLst/>
            </a:prstGeom>
            <a:solidFill>
              <a:srgbClr val="4F81BD"/>
            </a:solidFill>
            <a:ln w="3175">
              <a:solidFill>
                <a:srgbClr val="3664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800" i="1" noProof="0" dirty="0" smtClean="0"/>
                <a:t>Feb.</a:t>
              </a:r>
              <a:endParaRPr lang="en-US" sz="800" i="1" noProof="0" dirty="0"/>
            </a:p>
          </p:txBody>
        </p:sp>
        <p:sp>
          <p:nvSpPr>
            <p:cNvPr id="115" name="Rectangle 114"/>
            <p:cNvSpPr/>
            <p:nvPr userDrawn="1"/>
          </p:nvSpPr>
          <p:spPr>
            <a:xfrm>
              <a:off x="8451730" y="5769260"/>
              <a:ext cx="432048" cy="144000"/>
            </a:xfrm>
            <a:prstGeom prst="rect">
              <a:avLst/>
            </a:prstGeom>
            <a:solidFill>
              <a:srgbClr val="4F81BD"/>
            </a:solidFill>
            <a:ln w="3175">
              <a:solidFill>
                <a:srgbClr val="3664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800" i="1" noProof="0" dirty="0" smtClean="0"/>
                <a:t>Mar.</a:t>
              </a:r>
              <a:endParaRPr lang="en-US" sz="800" i="1" noProof="0" dirty="0"/>
            </a:p>
          </p:txBody>
        </p:sp>
        <p:sp>
          <p:nvSpPr>
            <p:cNvPr id="116" name="Rectangle 115"/>
            <p:cNvSpPr/>
            <p:nvPr userDrawn="1"/>
          </p:nvSpPr>
          <p:spPr>
            <a:xfrm>
              <a:off x="8451730" y="5913276"/>
              <a:ext cx="432048" cy="144000"/>
            </a:xfrm>
            <a:prstGeom prst="rect">
              <a:avLst/>
            </a:prstGeom>
            <a:solidFill>
              <a:srgbClr val="4F81BD"/>
            </a:solidFill>
            <a:ln w="3175">
              <a:solidFill>
                <a:srgbClr val="3664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800" i="1" noProof="0" dirty="0" smtClean="0"/>
                <a:t>Apr.</a:t>
              </a:r>
              <a:endParaRPr lang="en-US" sz="800" i="1" noProof="0" dirty="0"/>
            </a:p>
          </p:txBody>
        </p:sp>
      </p:grpSp>
      <p:grpSp>
        <p:nvGrpSpPr>
          <p:cNvPr id="125" name="Group 124"/>
          <p:cNvGrpSpPr/>
          <p:nvPr userDrawn="1"/>
        </p:nvGrpSpPr>
        <p:grpSpPr>
          <a:xfrm>
            <a:off x="764873" y="1682830"/>
            <a:ext cx="6641940" cy="4788516"/>
            <a:chOff x="1538962" y="1268760"/>
            <a:chExt cx="6921446" cy="4788516"/>
          </a:xfrm>
        </p:grpSpPr>
        <p:sp>
          <p:nvSpPr>
            <p:cNvPr id="6" name="Rectangle 5"/>
            <p:cNvSpPr/>
            <p:nvPr userDrawn="1"/>
          </p:nvSpPr>
          <p:spPr>
            <a:xfrm>
              <a:off x="1539178" y="1484784"/>
              <a:ext cx="6912768" cy="72000"/>
            </a:xfrm>
            <a:prstGeom prst="rect">
              <a:avLst/>
            </a:prstGeom>
            <a:noFill/>
            <a:ln w="3175">
              <a:solidFill>
                <a:srgbClr val="9BA9C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100" noProof="0" dirty="0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1539178" y="1700824"/>
              <a:ext cx="6912768" cy="180000"/>
            </a:xfrm>
            <a:prstGeom prst="rect">
              <a:avLst/>
            </a:prstGeom>
            <a:noFill/>
            <a:ln w="3175">
              <a:solidFill>
                <a:srgbClr val="9BA9C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100" noProof="0" dirty="0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1539178" y="2024864"/>
              <a:ext cx="6912768" cy="144000"/>
            </a:xfrm>
            <a:prstGeom prst="rect">
              <a:avLst/>
            </a:prstGeom>
            <a:noFill/>
            <a:ln w="3175">
              <a:solidFill>
                <a:srgbClr val="9BA9C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100" noProof="0" dirty="0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1539178" y="2312896"/>
              <a:ext cx="6912768" cy="180000"/>
            </a:xfrm>
            <a:prstGeom prst="rect">
              <a:avLst/>
            </a:prstGeom>
            <a:noFill/>
            <a:ln w="3175">
              <a:solidFill>
                <a:srgbClr val="9BA9C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100" noProof="0" dirty="0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1539178" y="2664764"/>
              <a:ext cx="6912768" cy="154800"/>
            </a:xfrm>
            <a:prstGeom prst="rect">
              <a:avLst/>
            </a:prstGeom>
            <a:noFill/>
            <a:ln w="3175">
              <a:solidFill>
                <a:srgbClr val="9BA9C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100" noProof="0" dirty="0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39178" y="2960968"/>
              <a:ext cx="6912768" cy="144000"/>
            </a:xfrm>
            <a:prstGeom prst="rect">
              <a:avLst/>
            </a:prstGeom>
            <a:noFill/>
            <a:ln w="3175">
              <a:solidFill>
                <a:srgbClr val="9BA9C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100" noProof="0" dirty="0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39178" y="3285024"/>
              <a:ext cx="6912768" cy="144000"/>
            </a:xfrm>
            <a:prstGeom prst="rect">
              <a:avLst/>
            </a:prstGeom>
            <a:noFill/>
            <a:ln w="3175">
              <a:solidFill>
                <a:srgbClr val="9BA9C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100" noProof="0" dirty="0"/>
            </a:p>
          </p:txBody>
        </p:sp>
        <p:sp>
          <p:nvSpPr>
            <p:cNvPr id="13" name="Rectangle 12"/>
            <p:cNvSpPr/>
            <p:nvPr userDrawn="1"/>
          </p:nvSpPr>
          <p:spPr>
            <a:xfrm>
              <a:off x="1539178" y="3753036"/>
              <a:ext cx="6912768" cy="144000"/>
            </a:xfrm>
            <a:prstGeom prst="rect">
              <a:avLst/>
            </a:prstGeom>
            <a:noFill/>
            <a:ln w="3175">
              <a:solidFill>
                <a:srgbClr val="9BA9C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100" noProof="0" dirty="0"/>
            </a:p>
          </p:txBody>
        </p:sp>
        <p:sp>
          <p:nvSpPr>
            <p:cNvPr id="14" name="Rectangle 13"/>
            <p:cNvSpPr/>
            <p:nvPr userDrawn="1"/>
          </p:nvSpPr>
          <p:spPr>
            <a:xfrm>
              <a:off x="1539178" y="4041088"/>
              <a:ext cx="6912768" cy="144000"/>
            </a:xfrm>
            <a:prstGeom prst="rect">
              <a:avLst/>
            </a:prstGeom>
            <a:noFill/>
            <a:ln w="3175">
              <a:solidFill>
                <a:srgbClr val="9BA9C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100" noProof="0" dirty="0"/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1539178" y="4365144"/>
              <a:ext cx="6912768" cy="144000"/>
            </a:xfrm>
            <a:prstGeom prst="rect">
              <a:avLst/>
            </a:prstGeom>
            <a:noFill/>
            <a:ln w="3175">
              <a:solidFill>
                <a:srgbClr val="9BA9C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100" noProof="0" dirty="0"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39178" y="4689140"/>
              <a:ext cx="6912768" cy="144000"/>
            </a:xfrm>
            <a:prstGeom prst="rect">
              <a:avLst/>
            </a:prstGeom>
            <a:noFill/>
            <a:ln w="3175">
              <a:solidFill>
                <a:srgbClr val="9BA9C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100" noProof="0" dirty="0"/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1539178" y="4977172"/>
              <a:ext cx="6912768" cy="180000"/>
            </a:xfrm>
            <a:prstGeom prst="rect">
              <a:avLst/>
            </a:prstGeom>
            <a:noFill/>
            <a:ln w="3175">
              <a:solidFill>
                <a:srgbClr val="9BA9C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100" noProof="0" dirty="0"/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1539178" y="5301224"/>
              <a:ext cx="6912768" cy="144000"/>
            </a:xfrm>
            <a:prstGeom prst="rect">
              <a:avLst/>
            </a:prstGeom>
            <a:noFill/>
            <a:ln w="3175">
              <a:solidFill>
                <a:srgbClr val="9BA9C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100" noProof="0" dirty="0"/>
            </a:p>
          </p:txBody>
        </p:sp>
        <p:grpSp>
          <p:nvGrpSpPr>
            <p:cNvPr id="19" name="Group 98"/>
            <p:cNvGrpSpPr/>
            <p:nvPr userDrawn="1"/>
          </p:nvGrpSpPr>
          <p:grpSpPr>
            <a:xfrm>
              <a:off x="1755418" y="1484784"/>
              <a:ext cx="6696528" cy="4572492"/>
              <a:chOff x="1331712" y="1700808"/>
              <a:chExt cx="6696528" cy="216024"/>
            </a:xfrm>
            <a:noFill/>
          </p:grpSpPr>
          <p:sp>
            <p:nvSpPr>
              <p:cNvPr id="20" name="Rectangle 19"/>
              <p:cNvSpPr/>
              <p:nvPr userDrawn="1"/>
            </p:nvSpPr>
            <p:spPr>
              <a:xfrm>
                <a:off x="1331712" y="1700808"/>
                <a:ext cx="648000" cy="216024"/>
              </a:xfrm>
              <a:prstGeom prst="rect">
                <a:avLst/>
              </a:prstGeom>
              <a:grpFill/>
              <a:ln w="6350">
                <a:solidFill>
                  <a:srgbClr val="9BA9C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1050" dirty="0"/>
              </a:p>
            </p:txBody>
          </p:sp>
          <p:sp>
            <p:nvSpPr>
              <p:cNvPr id="21" name="Rectangle 20"/>
              <p:cNvSpPr/>
              <p:nvPr userDrawn="1"/>
            </p:nvSpPr>
            <p:spPr>
              <a:xfrm>
                <a:off x="2195808" y="1700808"/>
                <a:ext cx="648000" cy="216024"/>
              </a:xfrm>
              <a:prstGeom prst="rect">
                <a:avLst/>
              </a:prstGeom>
              <a:grpFill/>
              <a:ln w="6350">
                <a:solidFill>
                  <a:srgbClr val="9BA9C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1050" dirty="0"/>
              </a:p>
            </p:txBody>
          </p:sp>
          <p:sp>
            <p:nvSpPr>
              <p:cNvPr id="22" name="Rectangle 21"/>
              <p:cNvSpPr/>
              <p:nvPr userDrawn="1"/>
            </p:nvSpPr>
            <p:spPr>
              <a:xfrm>
                <a:off x="1979784" y="1700808"/>
                <a:ext cx="216000" cy="216024"/>
              </a:xfrm>
              <a:prstGeom prst="rect">
                <a:avLst/>
              </a:prstGeom>
              <a:grpFill/>
              <a:ln w="6350">
                <a:solidFill>
                  <a:srgbClr val="9BA9C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1050" dirty="0"/>
              </a:p>
            </p:txBody>
          </p:sp>
          <p:sp>
            <p:nvSpPr>
              <p:cNvPr id="23" name="Rectangle 22"/>
              <p:cNvSpPr/>
              <p:nvPr userDrawn="1"/>
            </p:nvSpPr>
            <p:spPr>
              <a:xfrm>
                <a:off x="3059832" y="1700808"/>
                <a:ext cx="648000" cy="216024"/>
              </a:xfrm>
              <a:prstGeom prst="rect">
                <a:avLst/>
              </a:prstGeom>
              <a:grpFill/>
              <a:ln w="6350">
                <a:solidFill>
                  <a:srgbClr val="9BA9C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1050" dirty="0"/>
              </a:p>
            </p:txBody>
          </p:sp>
          <p:sp>
            <p:nvSpPr>
              <p:cNvPr id="24" name="Rectangle 23"/>
              <p:cNvSpPr/>
              <p:nvPr userDrawn="1"/>
            </p:nvSpPr>
            <p:spPr>
              <a:xfrm>
                <a:off x="2843808" y="1700808"/>
                <a:ext cx="216000" cy="216024"/>
              </a:xfrm>
              <a:prstGeom prst="rect">
                <a:avLst/>
              </a:prstGeom>
              <a:grpFill/>
              <a:ln w="6350">
                <a:solidFill>
                  <a:srgbClr val="9BA9C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1050" dirty="0"/>
              </a:p>
            </p:txBody>
          </p:sp>
          <p:sp>
            <p:nvSpPr>
              <p:cNvPr id="25" name="Rectangle 24"/>
              <p:cNvSpPr/>
              <p:nvPr userDrawn="1"/>
            </p:nvSpPr>
            <p:spPr>
              <a:xfrm>
                <a:off x="3923928" y="1700808"/>
                <a:ext cx="648000" cy="216024"/>
              </a:xfrm>
              <a:prstGeom prst="rect">
                <a:avLst/>
              </a:prstGeom>
              <a:grpFill/>
              <a:ln w="6350">
                <a:solidFill>
                  <a:srgbClr val="9BA9C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1050" dirty="0"/>
              </a:p>
            </p:txBody>
          </p:sp>
          <p:sp>
            <p:nvSpPr>
              <p:cNvPr id="26" name="Rectangle 25"/>
              <p:cNvSpPr/>
              <p:nvPr userDrawn="1"/>
            </p:nvSpPr>
            <p:spPr>
              <a:xfrm>
                <a:off x="3707904" y="1700808"/>
                <a:ext cx="216000" cy="216024"/>
              </a:xfrm>
              <a:prstGeom prst="rect">
                <a:avLst/>
              </a:prstGeom>
              <a:grpFill/>
              <a:ln w="6350">
                <a:solidFill>
                  <a:srgbClr val="9BA9C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1050" dirty="0"/>
              </a:p>
            </p:txBody>
          </p:sp>
          <p:sp>
            <p:nvSpPr>
              <p:cNvPr id="27" name="Rectangle 26"/>
              <p:cNvSpPr/>
              <p:nvPr userDrawn="1"/>
            </p:nvSpPr>
            <p:spPr>
              <a:xfrm>
                <a:off x="4788024" y="1700808"/>
                <a:ext cx="648000" cy="216024"/>
              </a:xfrm>
              <a:prstGeom prst="rect">
                <a:avLst/>
              </a:prstGeom>
              <a:grpFill/>
              <a:ln w="6350">
                <a:solidFill>
                  <a:srgbClr val="9BA9C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1050" dirty="0"/>
              </a:p>
            </p:txBody>
          </p:sp>
          <p:sp>
            <p:nvSpPr>
              <p:cNvPr id="28" name="Rectangle 27"/>
              <p:cNvSpPr/>
              <p:nvPr userDrawn="1"/>
            </p:nvSpPr>
            <p:spPr>
              <a:xfrm>
                <a:off x="4572000" y="1700808"/>
                <a:ext cx="216000" cy="216024"/>
              </a:xfrm>
              <a:prstGeom prst="rect">
                <a:avLst/>
              </a:prstGeom>
              <a:grpFill/>
              <a:ln w="6350">
                <a:solidFill>
                  <a:srgbClr val="9BA9C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1050" dirty="0"/>
              </a:p>
            </p:txBody>
          </p:sp>
          <p:sp>
            <p:nvSpPr>
              <p:cNvPr id="29" name="Rectangle 28"/>
              <p:cNvSpPr/>
              <p:nvPr userDrawn="1"/>
            </p:nvSpPr>
            <p:spPr>
              <a:xfrm>
                <a:off x="5652048" y="1700808"/>
                <a:ext cx="648000" cy="216024"/>
              </a:xfrm>
              <a:prstGeom prst="rect">
                <a:avLst/>
              </a:prstGeom>
              <a:grpFill/>
              <a:ln w="6350">
                <a:solidFill>
                  <a:srgbClr val="9BA9C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1050" dirty="0"/>
              </a:p>
            </p:txBody>
          </p:sp>
          <p:sp>
            <p:nvSpPr>
              <p:cNvPr id="30" name="Rectangle 29"/>
              <p:cNvSpPr/>
              <p:nvPr userDrawn="1"/>
            </p:nvSpPr>
            <p:spPr>
              <a:xfrm>
                <a:off x="5436024" y="1700808"/>
                <a:ext cx="216000" cy="216024"/>
              </a:xfrm>
              <a:prstGeom prst="rect">
                <a:avLst/>
              </a:prstGeom>
              <a:grpFill/>
              <a:ln w="6350">
                <a:solidFill>
                  <a:srgbClr val="9BA9C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1050" dirty="0"/>
              </a:p>
            </p:txBody>
          </p:sp>
          <p:sp>
            <p:nvSpPr>
              <p:cNvPr id="31" name="Rectangle 30"/>
              <p:cNvSpPr/>
              <p:nvPr userDrawn="1"/>
            </p:nvSpPr>
            <p:spPr>
              <a:xfrm>
                <a:off x="6516216" y="1700808"/>
                <a:ext cx="648000" cy="216024"/>
              </a:xfrm>
              <a:prstGeom prst="rect">
                <a:avLst/>
              </a:prstGeom>
              <a:grpFill/>
              <a:ln w="6350">
                <a:solidFill>
                  <a:srgbClr val="9BA9C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1050" dirty="0"/>
              </a:p>
            </p:txBody>
          </p:sp>
          <p:sp>
            <p:nvSpPr>
              <p:cNvPr id="32" name="Rectangle 31"/>
              <p:cNvSpPr/>
              <p:nvPr userDrawn="1"/>
            </p:nvSpPr>
            <p:spPr>
              <a:xfrm>
                <a:off x="6300192" y="1700808"/>
                <a:ext cx="216000" cy="216024"/>
              </a:xfrm>
              <a:prstGeom prst="rect">
                <a:avLst/>
              </a:prstGeom>
              <a:grpFill/>
              <a:ln w="6350">
                <a:solidFill>
                  <a:srgbClr val="9BA9C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1050" dirty="0"/>
              </a:p>
            </p:txBody>
          </p:sp>
          <p:sp>
            <p:nvSpPr>
              <p:cNvPr id="33" name="Rectangle 32"/>
              <p:cNvSpPr/>
              <p:nvPr userDrawn="1"/>
            </p:nvSpPr>
            <p:spPr>
              <a:xfrm>
                <a:off x="7380240" y="1700808"/>
                <a:ext cx="648000" cy="216024"/>
              </a:xfrm>
              <a:prstGeom prst="rect">
                <a:avLst/>
              </a:prstGeom>
              <a:grpFill/>
              <a:ln w="6350">
                <a:solidFill>
                  <a:srgbClr val="9BA9C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1050" dirty="0"/>
              </a:p>
            </p:txBody>
          </p:sp>
          <p:sp>
            <p:nvSpPr>
              <p:cNvPr id="34" name="Rectangle 33"/>
              <p:cNvSpPr/>
              <p:nvPr userDrawn="1"/>
            </p:nvSpPr>
            <p:spPr>
              <a:xfrm>
                <a:off x="7164216" y="1700808"/>
                <a:ext cx="216000" cy="216024"/>
              </a:xfrm>
              <a:prstGeom prst="rect">
                <a:avLst/>
              </a:prstGeom>
              <a:grpFill/>
              <a:ln w="6350">
                <a:solidFill>
                  <a:srgbClr val="9BA9C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1050" dirty="0"/>
              </a:p>
            </p:txBody>
          </p:sp>
        </p:grpSp>
        <p:sp>
          <p:nvSpPr>
            <p:cNvPr id="35" name="Rectangle 34"/>
            <p:cNvSpPr/>
            <p:nvPr userDrawn="1"/>
          </p:nvSpPr>
          <p:spPr>
            <a:xfrm>
              <a:off x="1755202" y="1268760"/>
              <a:ext cx="648000" cy="216024"/>
            </a:xfrm>
            <a:prstGeom prst="rect">
              <a:avLst/>
            </a:prstGeom>
            <a:solidFill>
              <a:srgbClr val="4F81BD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800" dirty="0" smtClean="0"/>
                <a:t>S</a:t>
              </a:r>
              <a:r>
                <a:rPr lang="fr-CH" sz="1050" dirty="0" smtClean="0"/>
                <a:t>12</a:t>
              </a:r>
              <a:endParaRPr lang="en-US" sz="1050" dirty="0"/>
            </a:p>
          </p:txBody>
        </p:sp>
        <p:sp>
          <p:nvSpPr>
            <p:cNvPr id="36" name="Rectangle 35"/>
            <p:cNvSpPr/>
            <p:nvPr userDrawn="1"/>
          </p:nvSpPr>
          <p:spPr>
            <a:xfrm>
              <a:off x="2619298" y="1268760"/>
              <a:ext cx="648000" cy="216024"/>
            </a:xfrm>
            <a:prstGeom prst="rect">
              <a:avLst/>
            </a:prstGeom>
            <a:solidFill>
              <a:srgbClr val="4F81BD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800" dirty="0" smtClean="0"/>
                <a:t>S</a:t>
              </a:r>
              <a:r>
                <a:rPr lang="fr-CH" sz="1050" dirty="0" smtClean="0"/>
                <a:t>23</a:t>
              </a:r>
              <a:endParaRPr lang="en-US" sz="1050" dirty="0"/>
            </a:p>
          </p:txBody>
        </p:sp>
        <p:sp>
          <p:nvSpPr>
            <p:cNvPr id="37" name="Rectangle 36"/>
            <p:cNvSpPr/>
            <p:nvPr userDrawn="1"/>
          </p:nvSpPr>
          <p:spPr>
            <a:xfrm>
              <a:off x="2403274" y="1268760"/>
              <a:ext cx="216000" cy="216024"/>
            </a:xfrm>
            <a:prstGeom prst="rect">
              <a:avLst/>
            </a:prstGeom>
            <a:solidFill>
              <a:srgbClr val="17375E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800" dirty="0" smtClean="0"/>
                <a:t>P</a:t>
              </a:r>
              <a:r>
                <a:rPr lang="fr-CH" sz="1050" dirty="0" smtClean="0"/>
                <a:t>2</a:t>
              </a:r>
              <a:endParaRPr lang="en-US" sz="1050" dirty="0"/>
            </a:p>
          </p:txBody>
        </p:sp>
        <p:sp>
          <p:nvSpPr>
            <p:cNvPr id="38" name="Rectangle 37"/>
            <p:cNvSpPr/>
            <p:nvPr userDrawn="1"/>
          </p:nvSpPr>
          <p:spPr>
            <a:xfrm>
              <a:off x="3483322" y="1268760"/>
              <a:ext cx="648000" cy="216024"/>
            </a:xfrm>
            <a:prstGeom prst="rect">
              <a:avLst/>
            </a:prstGeom>
            <a:solidFill>
              <a:srgbClr val="4F81BD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800" dirty="0" smtClean="0"/>
                <a:t>S</a:t>
              </a:r>
              <a:r>
                <a:rPr lang="fr-CH" sz="1050" dirty="0" smtClean="0"/>
                <a:t>34</a:t>
              </a:r>
              <a:endParaRPr lang="en-US" sz="1050" dirty="0"/>
            </a:p>
          </p:txBody>
        </p:sp>
        <p:sp>
          <p:nvSpPr>
            <p:cNvPr id="39" name="Rectangle 38"/>
            <p:cNvSpPr/>
            <p:nvPr userDrawn="1"/>
          </p:nvSpPr>
          <p:spPr>
            <a:xfrm>
              <a:off x="3267298" y="1268760"/>
              <a:ext cx="216000" cy="216024"/>
            </a:xfrm>
            <a:prstGeom prst="rect">
              <a:avLst/>
            </a:prstGeom>
            <a:solidFill>
              <a:srgbClr val="17375E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800" dirty="0" smtClean="0"/>
                <a:t>P</a:t>
              </a:r>
              <a:r>
                <a:rPr lang="fr-CH" sz="1050" dirty="0" smtClean="0"/>
                <a:t>3</a:t>
              </a:r>
              <a:endParaRPr lang="en-US" sz="1050" dirty="0"/>
            </a:p>
          </p:txBody>
        </p:sp>
        <p:sp>
          <p:nvSpPr>
            <p:cNvPr id="40" name="Rectangle 39"/>
            <p:cNvSpPr/>
            <p:nvPr userDrawn="1"/>
          </p:nvSpPr>
          <p:spPr>
            <a:xfrm>
              <a:off x="4347418" y="1268760"/>
              <a:ext cx="648000" cy="216024"/>
            </a:xfrm>
            <a:prstGeom prst="rect">
              <a:avLst/>
            </a:prstGeom>
            <a:solidFill>
              <a:srgbClr val="4F81BD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800" dirty="0" smtClean="0"/>
                <a:t>S</a:t>
              </a:r>
              <a:r>
                <a:rPr lang="fr-CH" sz="1050" dirty="0" smtClean="0"/>
                <a:t>45</a:t>
              </a:r>
              <a:endParaRPr lang="en-US" sz="1050" dirty="0"/>
            </a:p>
          </p:txBody>
        </p:sp>
        <p:sp>
          <p:nvSpPr>
            <p:cNvPr id="41" name="Rectangle 40"/>
            <p:cNvSpPr/>
            <p:nvPr userDrawn="1"/>
          </p:nvSpPr>
          <p:spPr>
            <a:xfrm>
              <a:off x="4131394" y="1268760"/>
              <a:ext cx="216000" cy="216024"/>
            </a:xfrm>
            <a:prstGeom prst="rect">
              <a:avLst/>
            </a:prstGeom>
            <a:solidFill>
              <a:srgbClr val="17375E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800" dirty="0" smtClean="0"/>
                <a:t>P</a:t>
              </a:r>
              <a:r>
                <a:rPr lang="fr-CH" sz="1050" dirty="0" smtClean="0"/>
                <a:t>4</a:t>
              </a:r>
              <a:endParaRPr lang="en-US" sz="1050" dirty="0"/>
            </a:p>
          </p:txBody>
        </p:sp>
        <p:sp>
          <p:nvSpPr>
            <p:cNvPr id="42" name="Rectangle 41"/>
            <p:cNvSpPr/>
            <p:nvPr userDrawn="1"/>
          </p:nvSpPr>
          <p:spPr>
            <a:xfrm>
              <a:off x="5211514" y="1268760"/>
              <a:ext cx="648000" cy="216024"/>
            </a:xfrm>
            <a:prstGeom prst="rect">
              <a:avLst/>
            </a:prstGeom>
            <a:solidFill>
              <a:srgbClr val="4F81BD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800" dirty="0" smtClean="0"/>
                <a:t>S</a:t>
              </a:r>
              <a:r>
                <a:rPr lang="fr-CH" sz="1050" dirty="0" smtClean="0"/>
                <a:t>56</a:t>
              </a:r>
              <a:endParaRPr lang="en-US" sz="1050" dirty="0"/>
            </a:p>
          </p:txBody>
        </p:sp>
        <p:sp>
          <p:nvSpPr>
            <p:cNvPr id="43" name="Rectangle 42"/>
            <p:cNvSpPr/>
            <p:nvPr userDrawn="1"/>
          </p:nvSpPr>
          <p:spPr>
            <a:xfrm>
              <a:off x="4995490" y="1268760"/>
              <a:ext cx="216000" cy="216024"/>
            </a:xfrm>
            <a:prstGeom prst="rect">
              <a:avLst/>
            </a:prstGeom>
            <a:solidFill>
              <a:srgbClr val="17375E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800" dirty="0" smtClean="0"/>
                <a:t>P</a:t>
              </a:r>
              <a:r>
                <a:rPr lang="fr-CH" sz="1050" dirty="0" smtClean="0"/>
                <a:t>5</a:t>
              </a:r>
              <a:endParaRPr lang="en-US" sz="1050" dirty="0"/>
            </a:p>
          </p:txBody>
        </p:sp>
        <p:sp>
          <p:nvSpPr>
            <p:cNvPr id="44" name="Rectangle 43"/>
            <p:cNvSpPr/>
            <p:nvPr userDrawn="1"/>
          </p:nvSpPr>
          <p:spPr>
            <a:xfrm>
              <a:off x="6075538" y="1268760"/>
              <a:ext cx="648000" cy="216024"/>
            </a:xfrm>
            <a:prstGeom prst="rect">
              <a:avLst/>
            </a:prstGeom>
            <a:solidFill>
              <a:srgbClr val="4F81BD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800" dirty="0" smtClean="0"/>
                <a:t>S</a:t>
              </a:r>
              <a:r>
                <a:rPr lang="fr-CH" sz="1050" dirty="0" smtClean="0"/>
                <a:t>67</a:t>
              </a:r>
              <a:endParaRPr lang="en-US" sz="1050" dirty="0"/>
            </a:p>
          </p:txBody>
        </p:sp>
        <p:sp>
          <p:nvSpPr>
            <p:cNvPr id="45" name="Rectangle 44"/>
            <p:cNvSpPr/>
            <p:nvPr userDrawn="1"/>
          </p:nvSpPr>
          <p:spPr>
            <a:xfrm>
              <a:off x="5859514" y="1268760"/>
              <a:ext cx="216000" cy="216024"/>
            </a:xfrm>
            <a:prstGeom prst="rect">
              <a:avLst/>
            </a:prstGeom>
            <a:solidFill>
              <a:srgbClr val="17375E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800" dirty="0" smtClean="0"/>
                <a:t>P</a:t>
              </a:r>
              <a:r>
                <a:rPr lang="fr-CH" sz="1050" dirty="0" smtClean="0"/>
                <a:t>6</a:t>
              </a:r>
              <a:endParaRPr lang="en-US" sz="1050" dirty="0"/>
            </a:p>
          </p:txBody>
        </p:sp>
        <p:sp>
          <p:nvSpPr>
            <p:cNvPr id="46" name="Rectangle 45"/>
            <p:cNvSpPr/>
            <p:nvPr userDrawn="1"/>
          </p:nvSpPr>
          <p:spPr>
            <a:xfrm>
              <a:off x="6939706" y="1268760"/>
              <a:ext cx="648000" cy="216024"/>
            </a:xfrm>
            <a:prstGeom prst="rect">
              <a:avLst/>
            </a:prstGeom>
            <a:solidFill>
              <a:srgbClr val="4F81BD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800" dirty="0" smtClean="0"/>
                <a:t>S</a:t>
              </a:r>
              <a:r>
                <a:rPr lang="fr-CH" sz="1050" dirty="0" smtClean="0"/>
                <a:t>78</a:t>
              </a:r>
              <a:endParaRPr lang="en-US" sz="1050" dirty="0"/>
            </a:p>
          </p:txBody>
        </p:sp>
        <p:sp>
          <p:nvSpPr>
            <p:cNvPr id="47" name="Rectangle 46"/>
            <p:cNvSpPr/>
            <p:nvPr userDrawn="1"/>
          </p:nvSpPr>
          <p:spPr>
            <a:xfrm>
              <a:off x="6723682" y="1268760"/>
              <a:ext cx="216000" cy="216024"/>
            </a:xfrm>
            <a:prstGeom prst="rect">
              <a:avLst/>
            </a:prstGeom>
            <a:solidFill>
              <a:srgbClr val="17375E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800" dirty="0" smtClean="0"/>
                <a:t>P</a:t>
              </a:r>
              <a:r>
                <a:rPr lang="fr-CH" sz="1050" dirty="0" smtClean="0"/>
                <a:t>7</a:t>
              </a:r>
              <a:endParaRPr lang="en-US" sz="1050" dirty="0"/>
            </a:p>
          </p:txBody>
        </p:sp>
        <p:sp>
          <p:nvSpPr>
            <p:cNvPr id="48" name="Rectangle 47"/>
            <p:cNvSpPr/>
            <p:nvPr userDrawn="1"/>
          </p:nvSpPr>
          <p:spPr>
            <a:xfrm>
              <a:off x="7803730" y="1268760"/>
              <a:ext cx="648000" cy="216024"/>
            </a:xfrm>
            <a:prstGeom prst="rect">
              <a:avLst/>
            </a:prstGeom>
            <a:solidFill>
              <a:srgbClr val="4F81BD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800" dirty="0" smtClean="0"/>
                <a:t>S</a:t>
              </a:r>
              <a:r>
                <a:rPr lang="fr-CH" sz="1050" dirty="0" smtClean="0"/>
                <a:t>81</a:t>
              </a:r>
              <a:endParaRPr lang="en-US" sz="1050" dirty="0"/>
            </a:p>
          </p:txBody>
        </p:sp>
        <p:sp>
          <p:nvSpPr>
            <p:cNvPr id="49" name="Rectangle 48"/>
            <p:cNvSpPr/>
            <p:nvPr userDrawn="1"/>
          </p:nvSpPr>
          <p:spPr>
            <a:xfrm>
              <a:off x="7587706" y="1268760"/>
              <a:ext cx="216000" cy="216024"/>
            </a:xfrm>
            <a:prstGeom prst="rect">
              <a:avLst/>
            </a:prstGeom>
            <a:solidFill>
              <a:srgbClr val="17375E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800" dirty="0" smtClean="0"/>
                <a:t>P</a:t>
              </a:r>
              <a:r>
                <a:rPr lang="fr-CH" sz="1050" dirty="0" smtClean="0"/>
                <a:t>8</a:t>
              </a:r>
              <a:endParaRPr lang="en-US" sz="1050" dirty="0"/>
            </a:p>
          </p:txBody>
        </p:sp>
        <p:cxnSp>
          <p:nvCxnSpPr>
            <p:cNvPr id="64" name="Straight Connector 63"/>
            <p:cNvCxnSpPr/>
            <p:nvPr userDrawn="1"/>
          </p:nvCxnSpPr>
          <p:spPr>
            <a:xfrm>
              <a:off x="1547640" y="5445224"/>
              <a:ext cx="6912768" cy="0"/>
            </a:xfrm>
            <a:prstGeom prst="line">
              <a:avLst/>
            </a:prstGeom>
            <a:ln w="76200">
              <a:solidFill>
                <a:schemeClr val="accent5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Rectangle 106"/>
            <p:cNvSpPr/>
            <p:nvPr userDrawn="1"/>
          </p:nvSpPr>
          <p:spPr>
            <a:xfrm>
              <a:off x="1539178" y="1268760"/>
              <a:ext cx="216000" cy="216024"/>
            </a:xfrm>
            <a:prstGeom prst="rect">
              <a:avLst/>
            </a:prstGeom>
            <a:solidFill>
              <a:srgbClr val="17375E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800" dirty="0" smtClean="0"/>
                <a:t>P</a:t>
              </a:r>
              <a:r>
                <a:rPr lang="fr-CH" sz="1050" dirty="0" smtClean="0"/>
                <a:t>1</a:t>
              </a:r>
              <a:endParaRPr lang="en-US" sz="1050" dirty="0"/>
            </a:p>
          </p:txBody>
        </p:sp>
        <p:sp>
          <p:nvSpPr>
            <p:cNvPr id="108" name="Rectangle 107"/>
            <p:cNvSpPr/>
            <p:nvPr userDrawn="1"/>
          </p:nvSpPr>
          <p:spPr>
            <a:xfrm>
              <a:off x="1539394" y="1484784"/>
              <a:ext cx="216000" cy="4140000"/>
            </a:xfrm>
            <a:prstGeom prst="rect">
              <a:avLst/>
            </a:prstGeom>
            <a:noFill/>
            <a:ln w="6350">
              <a:solidFill>
                <a:srgbClr val="9BA9C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050" dirty="0"/>
            </a:p>
          </p:txBody>
        </p:sp>
        <p:sp>
          <p:nvSpPr>
            <p:cNvPr id="117" name="Rectangle 116"/>
            <p:cNvSpPr/>
            <p:nvPr userDrawn="1"/>
          </p:nvSpPr>
          <p:spPr>
            <a:xfrm>
              <a:off x="1539178" y="5625244"/>
              <a:ext cx="6912768" cy="144000"/>
            </a:xfrm>
            <a:prstGeom prst="rect">
              <a:avLst/>
            </a:prstGeom>
            <a:noFill/>
            <a:ln w="3175">
              <a:solidFill>
                <a:srgbClr val="9BA9C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100" noProof="0" dirty="0"/>
            </a:p>
          </p:txBody>
        </p:sp>
        <p:sp>
          <p:nvSpPr>
            <p:cNvPr id="118" name="Rectangle 117"/>
            <p:cNvSpPr/>
            <p:nvPr userDrawn="1"/>
          </p:nvSpPr>
          <p:spPr>
            <a:xfrm>
              <a:off x="1538962" y="5769276"/>
              <a:ext cx="6912768" cy="144000"/>
            </a:xfrm>
            <a:prstGeom prst="rect">
              <a:avLst/>
            </a:prstGeom>
            <a:noFill/>
            <a:ln w="3175">
              <a:solidFill>
                <a:srgbClr val="9BA9C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100" noProof="0" dirty="0"/>
            </a:p>
          </p:txBody>
        </p:sp>
        <p:sp>
          <p:nvSpPr>
            <p:cNvPr id="119" name="Rectangle 118"/>
            <p:cNvSpPr/>
            <p:nvPr userDrawn="1"/>
          </p:nvSpPr>
          <p:spPr>
            <a:xfrm>
              <a:off x="1538962" y="5913276"/>
              <a:ext cx="6912768" cy="144000"/>
            </a:xfrm>
            <a:prstGeom prst="rect">
              <a:avLst/>
            </a:prstGeom>
            <a:noFill/>
            <a:ln w="3175">
              <a:solidFill>
                <a:srgbClr val="9BA9C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100" noProof="0" dirty="0"/>
            </a:p>
          </p:txBody>
        </p:sp>
        <p:sp>
          <p:nvSpPr>
            <p:cNvPr id="120" name="Rectangle 119"/>
            <p:cNvSpPr/>
            <p:nvPr userDrawn="1"/>
          </p:nvSpPr>
          <p:spPr>
            <a:xfrm>
              <a:off x="1539181" y="3429990"/>
              <a:ext cx="6912768" cy="144000"/>
            </a:xfrm>
            <a:prstGeom prst="rect">
              <a:avLst/>
            </a:prstGeom>
            <a:noFill/>
            <a:ln w="3175">
              <a:solidFill>
                <a:srgbClr val="9BA9C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100" noProof="0" dirty="0"/>
            </a:p>
          </p:txBody>
        </p:sp>
        <p:cxnSp>
          <p:nvCxnSpPr>
            <p:cNvPr id="123" name="Straight Connector 122"/>
            <p:cNvCxnSpPr/>
            <p:nvPr userDrawn="1"/>
          </p:nvCxnSpPr>
          <p:spPr>
            <a:xfrm>
              <a:off x="1547640" y="3554784"/>
              <a:ext cx="6912768" cy="0"/>
            </a:xfrm>
            <a:prstGeom prst="line">
              <a:avLst/>
            </a:prstGeom>
            <a:ln w="76200">
              <a:solidFill>
                <a:schemeClr val="accent5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/>
            <p:cNvCxnSpPr/>
            <p:nvPr userDrawn="1"/>
          </p:nvCxnSpPr>
          <p:spPr>
            <a:xfrm>
              <a:off x="1547640" y="1701016"/>
              <a:ext cx="6912768" cy="0"/>
            </a:xfrm>
            <a:prstGeom prst="line">
              <a:avLst/>
            </a:prstGeom>
            <a:ln w="76200">
              <a:solidFill>
                <a:schemeClr val="accent5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6" name="Footer Placeholder 2"/>
          <p:cNvSpPr txBox="1">
            <a:spLocks/>
          </p:cNvSpPr>
          <p:nvPr userDrawn="1"/>
        </p:nvSpPr>
        <p:spPr>
          <a:xfrm rot="16200000">
            <a:off x="6934347" y="4002204"/>
            <a:ext cx="3672407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mtClean="0"/>
              <a:t>AMMW - K. Foraz</a:t>
            </a:r>
            <a:endParaRPr lang="en-US" dirty="0"/>
          </a:p>
        </p:txBody>
      </p:sp>
      <p:sp>
        <p:nvSpPr>
          <p:cNvPr id="127" name="Date Placeholder 1"/>
          <p:cNvSpPr>
            <a:spLocks noGrp="1"/>
          </p:cNvSpPr>
          <p:nvPr>
            <p:ph type="dt" sz="half" idx="10"/>
          </p:nvPr>
        </p:nvSpPr>
        <p:spPr>
          <a:xfrm rot="16200000">
            <a:off x="8014466" y="1337908"/>
            <a:ext cx="1512169" cy="365760"/>
          </a:xfrm>
        </p:spPr>
        <p:txBody>
          <a:bodyPr/>
          <a:lstStyle/>
          <a:p>
            <a:r>
              <a:rPr lang="en-US" smtClean="0"/>
              <a:t>November 13th,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3104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13th,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AMMW - K. Foraz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960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rgbClr val="0055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33388" y="6345128"/>
            <a:ext cx="324000" cy="25200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400" i="1">
                <a:solidFill>
                  <a:srgbClr val="FFFFFF"/>
                </a:solidFill>
              </a:defRPr>
            </a:lvl1pPr>
          </a:lstStyle>
          <a:p>
            <a:fld id="{9BBCADDF-C6D9-C14C-883B-1CD09994D6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319467" y="4387323"/>
            <a:ext cx="2902168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r>
              <a:rPr lang="fr-CH" smtClean="0"/>
              <a:t>AMMW - K. Foraz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613663" y="1738711"/>
            <a:ext cx="2313776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November 13th, 2013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8201" y="907"/>
            <a:ext cx="684000" cy="682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2046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73" r:id="rId8"/>
    <p:sldLayoutId id="2147483668" r:id="rId9"/>
    <p:sldLayoutId id="2147483669" r:id="rId10"/>
    <p:sldLayoutId id="2147483670" r:id="rId11"/>
    <p:sldLayoutId id="2147483671" r:id="rId12"/>
    <p:sldLayoutId id="2147483672" r:id="rId13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sz="3600" b="1" kern="1200" cap="none" spc="-100" baseline="0">
          <a:ln>
            <a:noFill/>
          </a:ln>
          <a:solidFill>
            <a:schemeClr val="tx2">
              <a:lumMod val="75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chart" Target="../charts/chart1.xml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microsoft.com/office/2007/relationships/hdphoto" Target="../media/hdphoto9.wdp"/><Relationship Id="rId5" Type="http://schemas.openxmlformats.org/officeDocument/2006/relationships/image" Target="../media/image44.png"/><Relationship Id="rId4" Type="http://schemas.microsoft.com/office/2007/relationships/hdphoto" Target="../media/hdphoto8.wdp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png"/><Relationship Id="rId4" Type="http://schemas.microsoft.com/office/2007/relationships/hdphoto" Target="../media/hdphoto10.wdp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microsoft.com/office/2007/relationships/hdphoto" Target="../media/hdphoto1.wdp"/><Relationship Id="rId7" Type="http://schemas.openxmlformats.org/officeDocument/2006/relationships/image" Target="../media/image12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11.png"/><Relationship Id="rId4" Type="http://schemas.openxmlformats.org/officeDocument/2006/relationships/image" Target="../media/image10.jpeg"/><Relationship Id="rId9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6.wdp"/><Relationship Id="rId3" Type="http://schemas.openxmlformats.org/officeDocument/2006/relationships/image" Target="../media/image15.png"/><Relationship Id="rId7" Type="http://schemas.openxmlformats.org/officeDocument/2006/relationships/image" Target="../media/image17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microsoft.com/office/2007/relationships/hdphoto" Target="../media/hdphoto5.wdp"/><Relationship Id="rId11" Type="http://schemas.openxmlformats.org/officeDocument/2006/relationships/image" Target="../media/image20.jpeg"/><Relationship Id="rId5" Type="http://schemas.openxmlformats.org/officeDocument/2006/relationships/image" Target="../media/image16.png"/><Relationship Id="rId10" Type="http://schemas.openxmlformats.org/officeDocument/2006/relationships/image" Target="../media/image19.png"/><Relationship Id="rId4" Type="http://schemas.microsoft.com/office/2007/relationships/hdphoto" Target="../media/hdphoto4.wdp"/><Relationship Id="rId9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730623"/>
          </a:xfrm>
        </p:spPr>
        <p:txBody>
          <a:bodyPr>
            <a:noAutofit/>
          </a:bodyPr>
          <a:lstStyle/>
          <a:p>
            <a:r>
              <a:rPr lang="en-GB" sz="4000" b="1" dirty="0"/>
              <a:t>Organization of </a:t>
            </a:r>
            <a:r>
              <a:rPr lang="en-GB" sz="4000" b="1" dirty="0" smtClean="0"/>
              <a:t>LS1</a:t>
            </a:r>
            <a:br>
              <a:rPr lang="en-GB" sz="4000" b="1" dirty="0" smtClean="0"/>
            </a:br>
            <a:r>
              <a:rPr lang="en-GB" sz="4000" b="1" dirty="0" smtClean="0"/>
              <a:t>Consolidation</a:t>
            </a:r>
            <a:r>
              <a:rPr lang="en-GB" sz="4000" b="1" dirty="0"/>
              <a:t>, upgrade and maintenance</a:t>
            </a:r>
            <a:r>
              <a:rPr lang="en-GB" sz="4000" dirty="0" smtClean="0"/>
              <a:t> </a:t>
            </a:r>
            <a:endParaRPr lang="en-GB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K. </a:t>
            </a:r>
            <a:r>
              <a:rPr lang="en-GB" dirty="0" err="1" smtClean="0"/>
              <a:t>Foraz</a:t>
            </a:r>
            <a:r>
              <a:rPr lang="en-GB" dirty="0" smtClean="0"/>
              <a:t>, CERN</a:t>
            </a:r>
          </a:p>
          <a:p>
            <a:r>
              <a:rPr lang="en-GB" dirty="0" smtClean="0"/>
              <a:t>AMMW 2013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360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Main consolidation </a:t>
            </a:r>
            <a:r>
              <a:rPr lang="en-GB" dirty="0" smtClean="0"/>
              <a:t>and upgrade activities </a:t>
            </a:r>
            <a:r>
              <a:rPr lang="en-GB" dirty="0"/>
              <a:t>in LHC </a:t>
            </a:r>
            <a:r>
              <a:rPr lang="en-GB" sz="1600" dirty="0" smtClean="0"/>
              <a:t>-3</a:t>
            </a:r>
            <a:endParaRPr lang="en-GB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But also</a:t>
            </a:r>
          </a:p>
          <a:p>
            <a:pPr lvl="1"/>
            <a:r>
              <a:rPr lang="en-US" dirty="0"/>
              <a:t>LHC  pumping </a:t>
            </a:r>
            <a:r>
              <a:rPr lang="en-US" dirty="0" smtClean="0"/>
              <a:t>stations</a:t>
            </a:r>
          </a:p>
          <a:p>
            <a:pPr lvl="1"/>
            <a:r>
              <a:rPr lang="en-US" dirty="0" smtClean="0"/>
              <a:t>Replacement </a:t>
            </a:r>
            <a:r>
              <a:rPr lang="en-US" dirty="0"/>
              <a:t>of  water cooled cable </a:t>
            </a:r>
            <a:r>
              <a:rPr lang="en-US" dirty="0" smtClean="0"/>
              <a:t>hoses</a:t>
            </a:r>
          </a:p>
          <a:p>
            <a:pPr lvl="1"/>
            <a:r>
              <a:rPr lang="en-US" dirty="0" smtClean="0"/>
              <a:t>Replacement of UPS</a:t>
            </a:r>
          </a:p>
          <a:p>
            <a:pPr lvl="1"/>
            <a:r>
              <a:rPr lang="en-GB" dirty="0" smtClean="0"/>
              <a:t>New </a:t>
            </a:r>
            <a:r>
              <a:rPr lang="en-GB" dirty="0"/>
              <a:t>collimators</a:t>
            </a:r>
          </a:p>
          <a:p>
            <a:pPr lvl="1"/>
            <a:r>
              <a:rPr lang="en-GB" dirty="0" smtClean="0"/>
              <a:t>Vacuum </a:t>
            </a:r>
            <a:endParaRPr lang="en-GB" dirty="0"/>
          </a:p>
          <a:p>
            <a:pPr lvl="1"/>
            <a:r>
              <a:rPr lang="en-GB" dirty="0" smtClean="0"/>
              <a:t>Current </a:t>
            </a:r>
            <a:r>
              <a:rPr lang="en-GB" dirty="0"/>
              <a:t>leads</a:t>
            </a:r>
          </a:p>
          <a:p>
            <a:pPr lvl="1"/>
            <a:r>
              <a:rPr lang="en-US" dirty="0" smtClean="0"/>
              <a:t>Helium ring line</a:t>
            </a:r>
          </a:p>
          <a:p>
            <a:pPr lvl="1"/>
            <a:r>
              <a:rPr lang="en-US" dirty="0" smtClean="0"/>
              <a:t>Beam instrumentation</a:t>
            </a:r>
            <a:endParaRPr lang="en-US" dirty="0"/>
          </a:p>
          <a:p>
            <a:pPr lvl="1"/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13th,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AMMW - K. Foraz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13506" y="1555011"/>
            <a:ext cx="1872000" cy="2819010"/>
          </a:xfrm>
          <a:prstGeom prst="ellipse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8" name="Picture 5" descr="RR5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3706" y="4995477"/>
            <a:ext cx="2376000" cy="1656133"/>
          </a:xfrm>
          <a:prstGeom prst="ellipse">
            <a:avLst/>
          </a:prstGeom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Content Placeholder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4409" y="4912769"/>
            <a:ext cx="2376000" cy="1738150"/>
          </a:xfrm>
          <a:prstGeom prst="ellipse">
            <a:avLst/>
          </a:prstGeom>
          <a:ln w="3175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2" name="Picture 3" descr="C:\Users\girardot\AppData\Local\Microsoft\Windows\Temporary Internet Files\Content.Outlook\HH3L4M9P\IMG_0467 (2)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2519" y="2743127"/>
            <a:ext cx="2376000" cy="1782000"/>
          </a:xfrm>
          <a:prstGeom prst="ellipse">
            <a:avLst/>
          </a:prstGeom>
          <a:ln w="3175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2195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Schedules </a:t>
            </a:r>
            <a:r>
              <a:rPr lang="en-GB" sz="2800" dirty="0" smtClean="0"/>
              <a:t>-1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13th,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AMMW - K. Foraz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" y="1988840"/>
            <a:ext cx="8196783" cy="3579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671215"/>
            <a:ext cx="2640013" cy="1317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425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Introduction</a:t>
            </a:r>
          </a:p>
          <a:p>
            <a:r>
              <a:rPr lang="en-GB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LS1</a:t>
            </a:r>
          </a:p>
          <a:p>
            <a:pPr lvl="1"/>
            <a:r>
              <a:rPr lang="en-GB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Main activities and schedules</a:t>
            </a:r>
          </a:p>
          <a:p>
            <a:pPr lvl="1"/>
            <a:r>
              <a:rPr lang="en-GB" dirty="0" smtClean="0"/>
              <a:t>Preparation</a:t>
            </a:r>
          </a:p>
          <a:p>
            <a:pPr lvl="1"/>
            <a:r>
              <a:rPr lang="en-GB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Organisation</a:t>
            </a:r>
          </a:p>
          <a:p>
            <a:pPr lvl="1"/>
            <a:r>
              <a:rPr lang="en-GB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Status</a:t>
            </a:r>
          </a:p>
          <a:p>
            <a:r>
              <a:rPr lang="en-GB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Conclusions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13th,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AMMW - K. Foraz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581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Preparation is fundamental </a:t>
            </a:r>
            <a:r>
              <a:rPr lang="en-GB" sz="2400" dirty="0" smtClean="0"/>
              <a:t>-1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  <a:tabLst>
                <a:tab pos="4481513" algn="l"/>
              </a:tabLst>
            </a:pPr>
            <a:r>
              <a:rPr lang="en-US" sz="1800" dirty="0"/>
              <a:t>Define </a:t>
            </a:r>
          </a:p>
          <a:p>
            <a:pPr lvl="1">
              <a:tabLst>
                <a:tab pos="4481513" algn="l"/>
              </a:tabLst>
            </a:pPr>
            <a:r>
              <a:rPr lang="en-US" sz="1600" dirty="0"/>
              <a:t>Arbitration between requests 		</a:t>
            </a:r>
            <a:r>
              <a:rPr lang="en-US" sz="1600" dirty="0">
                <a:sym typeface="Wingdings"/>
              </a:rPr>
              <a:t></a:t>
            </a:r>
            <a:r>
              <a:rPr lang="en-US" sz="1600" dirty="0"/>
              <a:t> plan.cern.ch</a:t>
            </a:r>
            <a:br>
              <a:rPr lang="en-US" sz="1600" dirty="0"/>
            </a:br>
            <a:r>
              <a:rPr lang="en-US" sz="1600" dirty="0"/>
              <a:t>w.r.t resources &amp; </a:t>
            </a:r>
            <a:r>
              <a:rPr lang="en-US" sz="1600" dirty="0" smtClean="0"/>
              <a:t>priorities</a:t>
            </a:r>
          </a:p>
          <a:p>
            <a:pPr lvl="1">
              <a:tabLst>
                <a:tab pos="4481513" algn="l"/>
              </a:tabLst>
            </a:pPr>
            <a:endParaRPr lang="en-US" sz="1600" dirty="0"/>
          </a:p>
          <a:p>
            <a:pPr lvl="1">
              <a:tabLst>
                <a:tab pos="4481513" algn="l"/>
              </a:tabLst>
            </a:pPr>
            <a:endParaRPr lang="en-US" sz="1600" dirty="0" smtClean="0"/>
          </a:p>
          <a:p>
            <a:pPr lvl="1">
              <a:tabLst>
                <a:tab pos="4481513" algn="l"/>
              </a:tabLst>
            </a:pPr>
            <a:endParaRPr lang="en-US" sz="1600" dirty="0"/>
          </a:p>
          <a:p>
            <a:pPr lvl="1">
              <a:tabLst>
                <a:tab pos="4481513" algn="l"/>
              </a:tabLst>
            </a:pPr>
            <a:endParaRPr lang="en-US" sz="1600" dirty="0" smtClean="0"/>
          </a:p>
          <a:p>
            <a:pPr lvl="1">
              <a:tabLst>
                <a:tab pos="4481513" algn="l"/>
              </a:tabLst>
            </a:pPr>
            <a:endParaRPr lang="en-US" sz="1600" dirty="0"/>
          </a:p>
          <a:p>
            <a:pPr lvl="1">
              <a:tabLst>
                <a:tab pos="4481513" algn="l"/>
              </a:tabLst>
            </a:pPr>
            <a:endParaRPr lang="en-US" sz="1600" dirty="0" smtClean="0"/>
          </a:p>
          <a:p>
            <a:pPr lvl="1">
              <a:tabLst>
                <a:tab pos="4481513" algn="l"/>
              </a:tabLst>
            </a:pPr>
            <a:endParaRPr lang="en-US" sz="1600" dirty="0"/>
          </a:p>
          <a:p>
            <a:pPr lvl="1">
              <a:tabLst>
                <a:tab pos="4481513" algn="l"/>
              </a:tabLst>
            </a:pPr>
            <a:endParaRPr lang="en-US" sz="1600" dirty="0" smtClean="0"/>
          </a:p>
          <a:p>
            <a:pPr lvl="1">
              <a:tabLst>
                <a:tab pos="4481513" algn="l"/>
              </a:tabLst>
            </a:pPr>
            <a:endParaRPr lang="en-US" sz="1600" dirty="0"/>
          </a:p>
          <a:p>
            <a:pPr lvl="1">
              <a:tabLst>
                <a:tab pos="4481513" algn="l"/>
              </a:tabLst>
            </a:pPr>
            <a:endParaRPr lang="en-US" sz="1600" dirty="0"/>
          </a:p>
          <a:p>
            <a:pPr lvl="1">
              <a:tabLst>
                <a:tab pos="4481513" algn="l"/>
              </a:tabLst>
            </a:pPr>
            <a:r>
              <a:rPr lang="en-US" sz="1600" dirty="0"/>
              <a:t>Understand and evaluate the # requests		</a:t>
            </a:r>
            <a:r>
              <a:rPr lang="en-US" sz="1600" dirty="0">
                <a:sym typeface="Wingdings"/>
              </a:rPr>
              <a:t> </a:t>
            </a:r>
            <a:r>
              <a:rPr lang="en-US" sz="1600" dirty="0"/>
              <a:t> coordination meetings, reviews</a:t>
            </a:r>
          </a:p>
          <a:p>
            <a:pPr>
              <a:tabLst>
                <a:tab pos="4481513" algn="l"/>
              </a:tabLst>
            </a:pP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13th,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AMMW - K. Foraz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446536"/>
            <a:ext cx="4949413" cy="2532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707459"/>
            <a:ext cx="6552605" cy="1520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137"/>
          <a:stretch/>
        </p:blipFill>
        <p:spPr bwMode="auto">
          <a:xfrm>
            <a:off x="1482656" y="5762110"/>
            <a:ext cx="4733925" cy="68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6631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Preparation is fundamental </a:t>
            </a:r>
            <a:r>
              <a:rPr lang="en-GB" sz="2400" dirty="0" smtClean="0"/>
              <a:t>-2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 startAt="2"/>
              <a:tabLst>
                <a:tab pos="4481513" algn="l"/>
              </a:tabLst>
            </a:pPr>
            <a:r>
              <a:rPr lang="en-US" sz="1800" dirty="0" smtClean="0"/>
              <a:t>Prepare</a:t>
            </a:r>
            <a:endParaRPr lang="en-US" sz="1800" dirty="0"/>
          </a:p>
          <a:p>
            <a:pPr lvl="1">
              <a:tabLst>
                <a:tab pos="4033838" algn="l"/>
              </a:tabLst>
            </a:pPr>
            <a:r>
              <a:rPr lang="en-US" sz="1600" dirty="0"/>
              <a:t>3D integration and plans	</a:t>
            </a:r>
            <a:r>
              <a:rPr lang="en-US" sz="1600" dirty="0" smtClean="0">
                <a:sym typeface="Wingdings"/>
              </a:rPr>
              <a:t></a:t>
            </a:r>
            <a:r>
              <a:rPr lang="en-US" sz="1600" dirty="0" smtClean="0"/>
              <a:t> </a:t>
            </a:r>
            <a:r>
              <a:rPr lang="en-US" sz="1600" dirty="0"/>
              <a:t>design offices &amp; ICL</a:t>
            </a:r>
          </a:p>
          <a:p>
            <a:pPr lvl="1">
              <a:tabLst>
                <a:tab pos="4033838" algn="l"/>
              </a:tabLst>
            </a:pPr>
            <a:r>
              <a:rPr lang="en-US" sz="1600" dirty="0" smtClean="0"/>
              <a:t>Prepare</a:t>
            </a:r>
            <a:r>
              <a:rPr lang="en-US" sz="1600" dirty="0"/>
              <a:t>, award &amp; set up </a:t>
            </a:r>
            <a:r>
              <a:rPr lang="en-US" sz="1600" dirty="0" smtClean="0"/>
              <a:t>contracts, Follow </a:t>
            </a:r>
            <a:r>
              <a:rPr lang="en-US" sz="1600" dirty="0"/>
              <a:t>material production</a:t>
            </a:r>
          </a:p>
          <a:p>
            <a:pPr lvl="1">
              <a:tabLst>
                <a:tab pos="4033838" algn="l"/>
              </a:tabLst>
            </a:pPr>
            <a:r>
              <a:rPr lang="en-US" sz="1600" dirty="0"/>
              <a:t>Find and organize resources</a:t>
            </a:r>
          </a:p>
          <a:p>
            <a:pPr lvl="1">
              <a:buClr>
                <a:srgbClr val="9C5252"/>
              </a:buClr>
              <a:tabLst>
                <a:tab pos="4033838" algn="l"/>
              </a:tabLst>
            </a:pPr>
            <a:r>
              <a:rPr lang="en-US" sz="1600" dirty="0" smtClean="0"/>
              <a:t>Document </a:t>
            </a:r>
            <a:r>
              <a:rPr lang="en-US" sz="1600" dirty="0"/>
              <a:t>changes	</a:t>
            </a:r>
            <a:r>
              <a:rPr lang="en-US" sz="1600" dirty="0" smtClean="0">
                <a:sym typeface="Wingdings"/>
              </a:rPr>
              <a:t></a:t>
            </a:r>
            <a:r>
              <a:rPr lang="en-US" sz="1600" dirty="0" smtClean="0"/>
              <a:t> ECRs </a:t>
            </a:r>
            <a:r>
              <a:rPr lang="en-GB" sz="1600" i="1" dirty="0">
                <a:solidFill>
                  <a:srgbClr val="2F5897">
                    <a:lumMod val="60000"/>
                    <a:lumOff val="40000"/>
                  </a:srgbClr>
                </a:solidFill>
                <a:sym typeface="Wingdings"/>
              </a:rPr>
              <a:t></a:t>
            </a:r>
            <a:r>
              <a:rPr lang="en-GB" sz="1600" i="1" dirty="0">
                <a:solidFill>
                  <a:srgbClr val="2F5897">
                    <a:lumMod val="60000"/>
                    <a:lumOff val="40000"/>
                  </a:srgbClr>
                </a:solidFill>
              </a:rPr>
              <a:t> </a:t>
            </a:r>
            <a:r>
              <a:rPr lang="en-GB" sz="1600" i="1" dirty="0" smtClean="0">
                <a:solidFill>
                  <a:srgbClr val="2F5897">
                    <a:lumMod val="60000"/>
                    <a:lumOff val="40000"/>
                  </a:srgbClr>
                </a:solidFill>
              </a:rPr>
              <a:t>T. </a:t>
            </a:r>
            <a:r>
              <a:rPr lang="en-GB" sz="1600" i="1" dirty="0" err="1">
                <a:solidFill>
                  <a:srgbClr val="2F5897">
                    <a:lumMod val="60000"/>
                    <a:lumOff val="40000"/>
                  </a:srgbClr>
                </a:solidFill>
              </a:rPr>
              <a:t>Birtwistle</a:t>
            </a:r>
            <a:r>
              <a:rPr lang="en-GB" sz="1600" i="1" dirty="0">
                <a:solidFill>
                  <a:srgbClr val="2F5897">
                    <a:lumMod val="60000"/>
                    <a:lumOff val="40000"/>
                  </a:srgbClr>
                </a:solidFill>
              </a:rPr>
              <a:t>- Thursday</a:t>
            </a:r>
            <a:endParaRPr lang="en-GB" i="1" dirty="0">
              <a:solidFill>
                <a:srgbClr val="2F5897">
                  <a:lumMod val="60000"/>
                  <a:lumOff val="40000"/>
                </a:srgbClr>
              </a:solidFill>
            </a:endParaRPr>
          </a:p>
          <a:p>
            <a:pPr lvl="1">
              <a:tabLst>
                <a:tab pos="4033838" algn="l"/>
              </a:tabLst>
            </a:pPr>
            <a:r>
              <a:rPr lang="en-US" sz="1600" dirty="0" smtClean="0"/>
              <a:t>Schedule </a:t>
            </a:r>
            <a:r>
              <a:rPr lang="en-US" sz="1600" dirty="0"/>
              <a:t>activities	</a:t>
            </a:r>
            <a:r>
              <a:rPr lang="en-US" sz="1600" dirty="0">
                <a:sym typeface="Wingdings"/>
              </a:rPr>
              <a:t></a:t>
            </a:r>
            <a:r>
              <a:rPr lang="en-US" sz="1600" dirty="0"/>
              <a:t> detailed and global </a:t>
            </a:r>
            <a:r>
              <a:rPr lang="en-US" sz="1600" dirty="0" smtClean="0"/>
              <a:t>schedules</a:t>
            </a:r>
          </a:p>
          <a:p>
            <a:pPr lvl="1">
              <a:tabLst>
                <a:tab pos="4033838" algn="l"/>
              </a:tabLst>
            </a:pPr>
            <a:endParaRPr lang="en-US" sz="1600" dirty="0" smtClean="0"/>
          </a:p>
          <a:p>
            <a:pPr lvl="1">
              <a:tabLst>
                <a:tab pos="4033838" algn="l"/>
              </a:tabLst>
            </a:pPr>
            <a:r>
              <a:rPr lang="en-US" sz="1600" dirty="0" smtClean="0"/>
              <a:t>Mitigate risks	</a:t>
            </a:r>
            <a:r>
              <a:rPr lang="en-US" sz="1600" dirty="0" smtClean="0">
                <a:sym typeface="Wingdings"/>
              </a:rPr>
              <a:t> Task forms, VIC, DIMR </a:t>
            </a:r>
            <a:endParaRPr lang="en-US" sz="1600" dirty="0"/>
          </a:p>
          <a:p>
            <a:pPr lvl="1">
              <a:tabLst>
                <a:tab pos="4033838" algn="l"/>
              </a:tabLst>
            </a:pPr>
            <a:r>
              <a:rPr lang="en-US" sz="1600" dirty="0"/>
              <a:t>Prepare and prepare	</a:t>
            </a:r>
            <a:r>
              <a:rPr lang="en-US" sz="1600" dirty="0">
                <a:sym typeface="Wingdings"/>
              </a:rPr>
              <a:t></a:t>
            </a:r>
            <a:r>
              <a:rPr lang="en-US" sz="1600" dirty="0"/>
              <a:t> Work Package analysis, reviews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13th,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dirty="0" smtClean="0"/>
              <a:t>AMMW - K. Foraz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25" y="4383067"/>
            <a:ext cx="5624036" cy="1176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058" y="5027173"/>
            <a:ext cx="5932075" cy="1180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412776"/>
            <a:ext cx="1800000" cy="1249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12"/>
          <a:stretch/>
        </p:blipFill>
        <p:spPr bwMode="auto">
          <a:xfrm>
            <a:off x="2386826" y="6207987"/>
            <a:ext cx="4595813" cy="28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12"/>
          <a:stretch/>
        </p:blipFill>
        <p:spPr bwMode="auto">
          <a:xfrm>
            <a:off x="2386826" y="6501935"/>
            <a:ext cx="459581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6826" y="5837838"/>
            <a:ext cx="4595813" cy="35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54542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roup 62"/>
          <p:cNvGrpSpPr/>
          <p:nvPr/>
        </p:nvGrpSpPr>
        <p:grpSpPr>
          <a:xfrm>
            <a:off x="2538323" y="3912373"/>
            <a:ext cx="3179147" cy="1906872"/>
            <a:chOff x="714095" y="3530179"/>
            <a:chExt cx="3179147" cy="1906872"/>
          </a:xfrm>
        </p:grpSpPr>
        <p:pic>
          <p:nvPicPr>
            <p:cNvPr id="64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4095" y="3530179"/>
              <a:ext cx="3179147" cy="1906872"/>
            </a:xfrm>
            <a:prstGeom prst="roundRect">
              <a:avLst>
                <a:gd name="adj" fmla="val 16667"/>
              </a:avLst>
            </a:prstGeom>
            <a:ln w="9525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65" name="TextBox 64"/>
            <p:cNvSpPr txBox="1"/>
            <p:nvPr/>
          </p:nvSpPr>
          <p:spPr>
            <a:xfrm>
              <a:off x="1565440" y="5074008"/>
              <a:ext cx="1334020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CH" sz="1050" b="1" dirty="0" err="1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Safety</a:t>
              </a:r>
              <a:r>
                <a:rPr lang="fr-CH" sz="1050" b="1" dirty="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fr-CH" sz="1050" b="1" dirty="0" err="1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systems</a:t>
              </a:r>
              <a:endParaRPr lang="en-GB" sz="105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2332139" y="3587235"/>
            <a:ext cx="3179147" cy="1906872"/>
            <a:chOff x="714095" y="3530179"/>
            <a:chExt cx="3179147" cy="1906872"/>
          </a:xfrm>
        </p:grpSpPr>
        <p:pic>
          <p:nvPicPr>
            <p:cNvPr id="6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4095" y="3530179"/>
              <a:ext cx="3179147" cy="1906872"/>
            </a:xfrm>
            <a:prstGeom prst="roundRect">
              <a:avLst>
                <a:gd name="adj" fmla="val 16667"/>
              </a:avLst>
            </a:prstGeom>
            <a:ln w="9525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62" name="TextBox 61"/>
            <p:cNvSpPr txBox="1"/>
            <p:nvPr/>
          </p:nvSpPr>
          <p:spPr>
            <a:xfrm>
              <a:off x="1565440" y="5074008"/>
              <a:ext cx="1548822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CH" sz="1050" b="1" dirty="0" err="1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Electrical</a:t>
              </a:r>
              <a:r>
                <a:rPr lang="fr-CH" sz="1050" b="1" dirty="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fr-CH" sz="1050" b="1" dirty="0" err="1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systems</a:t>
              </a:r>
              <a:endParaRPr lang="en-GB" sz="105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2082234" y="3174117"/>
            <a:ext cx="3179147" cy="1906872"/>
            <a:chOff x="714095" y="3530179"/>
            <a:chExt cx="3179147" cy="1906872"/>
          </a:xfrm>
        </p:grpSpPr>
        <p:pic>
          <p:nvPicPr>
            <p:cNvPr id="7170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4095" y="3530179"/>
              <a:ext cx="3179147" cy="1906872"/>
            </a:xfrm>
            <a:prstGeom prst="roundRect">
              <a:avLst>
                <a:gd name="adj" fmla="val 16667"/>
              </a:avLst>
            </a:prstGeom>
            <a:ln w="9525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1815345" y="5091066"/>
              <a:ext cx="1053494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CH" sz="1050" b="1" dirty="0" err="1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Cryogenics</a:t>
              </a:r>
              <a:endParaRPr lang="en-GB" sz="105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Risks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3298" y="1282637"/>
            <a:ext cx="4523808" cy="4885355"/>
          </a:xfrm>
        </p:spPr>
        <p:txBody>
          <a:bodyPr>
            <a:normAutofit/>
          </a:bodyPr>
          <a:lstStyle/>
          <a:p>
            <a:endParaRPr lang="en-US" sz="2000" dirty="0" smtClean="0"/>
          </a:p>
          <a:p>
            <a:r>
              <a:rPr lang="en-US" sz="2000" dirty="0" smtClean="0"/>
              <a:t>Incidents</a:t>
            </a:r>
          </a:p>
          <a:p>
            <a:pPr lvl="1"/>
            <a:r>
              <a:rPr lang="en-US" sz="2000" dirty="0" smtClean="0"/>
              <a:t>Anticipate and prepare</a:t>
            </a:r>
          </a:p>
          <a:p>
            <a:pPr marL="329184" lvl="1" indent="0">
              <a:buNone/>
            </a:pPr>
            <a:r>
              <a:rPr lang="en-US" sz="2000" dirty="0" smtClean="0"/>
              <a:t>			</a:t>
            </a:r>
          </a:p>
          <a:p>
            <a:endParaRPr lang="en-US" sz="2000" dirty="0" smtClean="0"/>
          </a:p>
          <a:p>
            <a:pPr lvl="1"/>
            <a:endParaRPr lang="en-GB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15</a:t>
            </a:fld>
            <a:endParaRPr lang="en-US" dirty="0"/>
          </a:p>
        </p:txBody>
      </p:sp>
      <p:grpSp>
        <p:nvGrpSpPr>
          <p:cNvPr id="15" name="Group 14"/>
          <p:cNvGrpSpPr/>
          <p:nvPr/>
        </p:nvGrpSpPr>
        <p:grpSpPr>
          <a:xfrm>
            <a:off x="338424" y="2963180"/>
            <a:ext cx="5175575" cy="1735879"/>
            <a:chOff x="341530" y="2114563"/>
            <a:chExt cx="8729507" cy="4161955"/>
          </a:xfrm>
        </p:grpSpPr>
        <p:grpSp>
          <p:nvGrpSpPr>
            <p:cNvPr id="16" name="Group 15"/>
            <p:cNvGrpSpPr/>
            <p:nvPr/>
          </p:nvGrpSpPr>
          <p:grpSpPr>
            <a:xfrm>
              <a:off x="341530" y="2114563"/>
              <a:ext cx="8729507" cy="4161955"/>
              <a:chOff x="341530" y="2114563"/>
              <a:chExt cx="8729507" cy="4161955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341530" y="4454823"/>
                <a:ext cx="8460940" cy="1115186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50000"/>
                    </a:schemeClr>
                  </a:gs>
                  <a:gs pos="48000">
                    <a:schemeClr val="bg1"/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sz="800"/>
              </a:p>
            </p:txBody>
          </p:sp>
          <p:pic>
            <p:nvPicPr>
              <p:cNvPr id="19" name="Picture 18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ackgroundRemoval t="7813" b="89063" l="2472" r="100000">
                            <a14:foregroundMark x1="53146" y1="40625" x2="53146" y2="40625"/>
                            <a14:foregroundMark x1="40112" y1="50000" x2="40112" y2="50000"/>
                            <a14:foregroundMark x1="28989" y1="60938" x2="28989" y2="60938"/>
                            <a14:foregroundMark x1="28427" y1="40625" x2="28427" y2="40625"/>
                            <a14:foregroundMark x1="26854" y1="25000" x2="26854" y2="25000"/>
                            <a14:foregroundMark x1="20674" y1="35938" x2="20674" y2="35938"/>
                            <a14:foregroundMark x1="15056" y1="37500" x2="15056" y2="37500"/>
                            <a14:foregroundMark x1="7303" y1="29688" x2="7303" y2="29688"/>
                            <a14:foregroundMark x1="29775" y1="84375" x2="29775" y2="84375"/>
                            <a14:foregroundMark x1="56292" y1="82813" x2="56292" y2="82813"/>
                            <a14:foregroundMark x1="63371" y1="46875" x2="63371" y2="46875"/>
                            <a14:foregroundMark x1="2584" y1="10938" x2="2584" y2="10938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3176845" y="4491424"/>
                <a:ext cx="4905545" cy="10528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0" name="Rectangle 19"/>
              <p:cNvSpPr/>
              <p:nvPr/>
            </p:nvSpPr>
            <p:spPr>
              <a:xfrm>
                <a:off x="6949105" y="2114563"/>
                <a:ext cx="945105" cy="234026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50000"/>
                      <a:alpha val="50000"/>
                    </a:schemeClr>
                  </a:gs>
                  <a:gs pos="100000">
                    <a:schemeClr val="bg1">
                      <a:lumMod val="50000"/>
                      <a:alpha val="50000"/>
                    </a:schemeClr>
                  </a:gs>
                  <a:gs pos="47000">
                    <a:schemeClr val="bg1">
                      <a:alpha val="5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sz="800"/>
              </a:p>
            </p:txBody>
          </p:sp>
          <p:cxnSp>
            <p:nvCxnSpPr>
              <p:cNvPr id="21" name="Straight Connector 20"/>
              <p:cNvCxnSpPr/>
              <p:nvPr/>
            </p:nvCxnSpPr>
            <p:spPr>
              <a:xfrm>
                <a:off x="1016605" y="4454823"/>
                <a:ext cx="0" cy="111518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>
                <a:off x="6732240" y="4454823"/>
                <a:ext cx="0" cy="111518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>
                <a:off x="8082390" y="4454823"/>
                <a:ext cx="0" cy="111518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>
                <a:off x="6057165" y="4454823"/>
                <a:ext cx="0" cy="111518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>
                <a:off x="2449145" y="4454823"/>
                <a:ext cx="0" cy="111518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Rectangle 25"/>
              <p:cNvSpPr/>
              <p:nvPr/>
            </p:nvSpPr>
            <p:spPr>
              <a:xfrm>
                <a:off x="1241630" y="2114563"/>
                <a:ext cx="945105" cy="234026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50000"/>
                      <a:alpha val="50000"/>
                    </a:schemeClr>
                  </a:gs>
                  <a:gs pos="100000">
                    <a:schemeClr val="bg1">
                      <a:lumMod val="50000"/>
                      <a:alpha val="50000"/>
                    </a:schemeClr>
                  </a:gs>
                  <a:gs pos="47000">
                    <a:schemeClr val="bg1">
                      <a:alpha val="5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sz="800"/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>
                <a:off x="3086835" y="4454823"/>
                <a:ext cx="0" cy="111518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TextBox 30727"/>
              <p:cNvSpPr txBox="1"/>
              <p:nvPr/>
            </p:nvSpPr>
            <p:spPr>
              <a:xfrm>
                <a:off x="1399147" y="5759968"/>
                <a:ext cx="630071" cy="5165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b="1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b="1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b="1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b="1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9pPr>
              </a:lstStyle>
              <a:p>
                <a:r>
                  <a:rPr lang="it-CH" sz="800" dirty="0" smtClean="0"/>
                  <a:t>P</a:t>
                </a:r>
                <a:r>
                  <a:rPr lang="it-CH" sz="800" baseline="-25000" dirty="0" smtClean="0"/>
                  <a:t>even</a:t>
                </a:r>
                <a:endParaRPr lang="en-GB" sz="800" dirty="0"/>
              </a:p>
            </p:txBody>
          </p:sp>
          <p:sp>
            <p:nvSpPr>
              <p:cNvPr id="29" name="TextBox 86"/>
              <p:cNvSpPr txBox="1"/>
              <p:nvPr/>
            </p:nvSpPr>
            <p:spPr>
              <a:xfrm>
                <a:off x="7106622" y="5759968"/>
                <a:ext cx="630071" cy="5165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b="1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b="1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b="1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b="1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9pPr>
              </a:lstStyle>
              <a:p>
                <a:r>
                  <a:rPr lang="it-CH" sz="800" dirty="0" smtClean="0"/>
                  <a:t>P</a:t>
                </a:r>
                <a:r>
                  <a:rPr lang="it-CH" sz="800" baseline="-25000" dirty="0" smtClean="0"/>
                  <a:t>odd</a:t>
                </a:r>
                <a:endParaRPr lang="en-GB" sz="800" dirty="0"/>
              </a:p>
            </p:txBody>
          </p:sp>
          <p:cxnSp>
            <p:nvCxnSpPr>
              <p:cNvPr id="30" name="Straight Arrow Connector 29"/>
              <p:cNvCxnSpPr/>
              <p:nvPr/>
            </p:nvCxnSpPr>
            <p:spPr>
              <a:xfrm>
                <a:off x="2456765" y="4679848"/>
                <a:ext cx="4185465" cy="0"/>
              </a:xfrm>
              <a:prstGeom prst="straightConnector1">
                <a:avLst/>
              </a:prstGeom>
              <a:ln w="50800">
                <a:gradFill flip="none" rotWithShape="1">
                  <a:gsLst>
                    <a:gs pos="0">
                      <a:schemeClr val="tx2"/>
                    </a:gs>
                    <a:gs pos="100000">
                      <a:srgbClr val="FFC000"/>
                    </a:gs>
                  </a:gsLst>
                  <a:lin ang="0" scaled="1"/>
                  <a:tileRect/>
                </a:gra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TextBox 89"/>
              <p:cNvSpPr txBox="1"/>
              <p:nvPr/>
            </p:nvSpPr>
            <p:spPr>
              <a:xfrm>
                <a:off x="476088" y="5759968"/>
                <a:ext cx="607567" cy="5165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b="1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b="1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b="1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b="1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9pPr>
              </a:lstStyle>
              <a:p>
                <a:r>
                  <a:rPr lang="it-CH" sz="800" dirty="0" smtClean="0"/>
                  <a:t>LSS</a:t>
                </a:r>
                <a:endParaRPr lang="en-GB" sz="800" dirty="0"/>
              </a:p>
            </p:txBody>
          </p:sp>
          <p:cxnSp>
            <p:nvCxnSpPr>
              <p:cNvPr id="32" name="Straight Arrow Connector 31"/>
              <p:cNvCxnSpPr/>
              <p:nvPr/>
            </p:nvCxnSpPr>
            <p:spPr>
              <a:xfrm>
                <a:off x="8215942" y="4662292"/>
                <a:ext cx="855095" cy="0"/>
              </a:xfrm>
              <a:prstGeom prst="straightConnector1">
                <a:avLst/>
              </a:prstGeom>
              <a:ln w="38100">
                <a:solidFill>
                  <a:srgbClr val="FFC00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Arrow Connector 32"/>
              <p:cNvCxnSpPr/>
              <p:nvPr/>
            </p:nvCxnSpPr>
            <p:spPr>
              <a:xfrm>
                <a:off x="356573" y="4672947"/>
                <a:ext cx="855095" cy="0"/>
              </a:xfrm>
              <a:prstGeom prst="straightConnector1">
                <a:avLst/>
              </a:prstGeom>
              <a:ln w="38100"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TextBox 93"/>
              <p:cNvSpPr txBox="1"/>
              <p:nvPr/>
            </p:nvSpPr>
            <p:spPr>
              <a:xfrm>
                <a:off x="8262410" y="3995480"/>
                <a:ext cx="765085" cy="5165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b="1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b="1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b="1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b="1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9pPr>
              </a:lstStyle>
              <a:p>
                <a:r>
                  <a:rPr lang="it-CH" sz="800" dirty="0" smtClean="0"/>
                  <a:t>Vent.</a:t>
                </a:r>
                <a:endParaRPr lang="en-GB" sz="800" dirty="0"/>
              </a:p>
            </p:txBody>
          </p:sp>
          <p:sp>
            <p:nvSpPr>
              <p:cNvPr id="35" name="TextBox 94"/>
              <p:cNvSpPr txBox="1"/>
              <p:nvPr/>
            </p:nvSpPr>
            <p:spPr>
              <a:xfrm>
                <a:off x="341530" y="4040486"/>
                <a:ext cx="765085" cy="5165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b="1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b="1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b="1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b="1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9pPr>
              </a:lstStyle>
              <a:p>
                <a:r>
                  <a:rPr lang="it-CH" sz="800" dirty="0" smtClean="0"/>
                  <a:t>Vent.</a:t>
                </a:r>
                <a:endParaRPr lang="en-GB" sz="800" dirty="0"/>
              </a:p>
            </p:txBody>
          </p:sp>
          <p:sp>
            <p:nvSpPr>
              <p:cNvPr id="36" name="TextBox 95"/>
              <p:cNvSpPr txBox="1"/>
              <p:nvPr/>
            </p:nvSpPr>
            <p:spPr>
              <a:xfrm>
                <a:off x="2488664" y="5759968"/>
                <a:ext cx="607567" cy="5165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b="1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b="1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b="1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b="1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9pPr>
              </a:lstStyle>
              <a:p>
                <a:r>
                  <a:rPr lang="it-CH" sz="800" dirty="0" smtClean="0"/>
                  <a:t>LSS</a:t>
                </a:r>
                <a:endParaRPr lang="en-GB" sz="800" dirty="0"/>
              </a:p>
            </p:txBody>
          </p:sp>
          <p:sp>
            <p:nvSpPr>
              <p:cNvPr id="37" name="TextBox 96"/>
              <p:cNvSpPr txBox="1"/>
              <p:nvPr/>
            </p:nvSpPr>
            <p:spPr>
              <a:xfrm>
                <a:off x="6124672" y="5759968"/>
                <a:ext cx="607567" cy="5165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b="1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b="1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b="1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b="1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9pPr>
              </a:lstStyle>
              <a:p>
                <a:r>
                  <a:rPr lang="it-CH" sz="800" dirty="0" smtClean="0"/>
                  <a:t>LSS</a:t>
                </a:r>
                <a:endParaRPr lang="en-GB" sz="800" dirty="0"/>
              </a:p>
            </p:txBody>
          </p:sp>
          <p:sp>
            <p:nvSpPr>
              <p:cNvPr id="38" name="TextBox 97"/>
              <p:cNvSpPr txBox="1"/>
              <p:nvPr/>
            </p:nvSpPr>
            <p:spPr>
              <a:xfrm>
                <a:off x="8082390" y="5759968"/>
                <a:ext cx="607567" cy="5165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b="1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b="1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b="1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b="1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9pPr>
              </a:lstStyle>
              <a:p>
                <a:r>
                  <a:rPr lang="it-CH" sz="800" dirty="0" smtClean="0"/>
                  <a:t>LSS</a:t>
                </a:r>
                <a:endParaRPr lang="en-GB" sz="800" dirty="0"/>
              </a:p>
            </p:txBody>
          </p:sp>
          <p:sp>
            <p:nvSpPr>
              <p:cNvPr id="39" name="TextBox 98"/>
              <p:cNvSpPr txBox="1"/>
              <p:nvPr/>
            </p:nvSpPr>
            <p:spPr>
              <a:xfrm>
                <a:off x="4189457" y="4004774"/>
                <a:ext cx="765085" cy="5165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b="1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b="1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b="1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b="1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9pPr>
              </a:lstStyle>
              <a:p>
                <a:r>
                  <a:rPr lang="it-CH" sz="800" dirty="0" smtClean="0"/>
                  <a:t>Vent.</a:t>
                </a:r>
                <a:endParaRPr lang="en-GB" sz="800" dirty="0"/>
              </a:p>
            </p:txBody>
          </p:sp>
          <p:cxnSp>
            <p:nvCxnSpPr>
              <p:cNvPr id="40" name="Straight Arrow Connector 39"/>
              <p:cNvCxnSpPr>
                <a:endCxn id="26" idx="0"/>
              </p:cNvCxnSpPr>
              <p:nvPr/>
            </p:nvCxnSpPr>
            <p:spPr>
              <a:xfrm flipV="1">
                <a:off x="1714183" y="2114563"/>
                <a:ext cx="0" cy="2110589"/>
              </a:xfrm>
              <a:prstGeom prst="straightConnector1">
                <a:avLst/>
              </a:prstGeom>
              <a:ln w="38100"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Arrow Connector 40"/>
              <p:cNvCxnSpPr/>
              <p:nvPr/>
            </p:nvCxnSpPr>
            <p:spPr>
              <a:xfrm flipV="1">
                <a:off x="7405603" y="2114563"/>
                <a:ext cx="0" cy="2154710"/>
              </a:xfrm>
              <a:prstGeom prst="straightConnector1">
                <a:avLst/>
              </a:prstGeom>
              <a:ln w="38100">
                <a:solidFill>
                  <a:srgbClr val="FFC000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42" name="Picture 41"/>
              <p:cNvPicPr>
                <a:picLocks noChangeAspect="1" noChangeArrowheads="1"/>
              </p:cNvPicPr>
              <p:nvPr/>
            </p:nvPicPr>
            <p:blipFill>
              <a:blip r:embed="rId5" cstate="screen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backgroundRemoval t="0" b="100000" l="0" r="100000">
                            <a14:foregroundMark x1="4787" y1="69776" x2="4787" y2="69776"/>
                            <a14:foregroundMark x1="57979" y1="92910" x2="57979" y2="92910"/>
                            <a14:foregroundMark x1="52128" y1="4851" x2="52128" y2="4851"/>
                            <a14:foregroundMark x1="94681" y1="14179" x2="94681" y2="14179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42715" y="4768432"/>
                <a:ext cx="544220" cy="77580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43" name="Rectangle 42"/>
              <p:cNvSpPr/>
              <p:nvPr/>
            </p:nvSpPr>
            <p:spPr>
              <a:xfrm>
                <a:off x="1411847" y="2114563"/>
                <a:ext cx="587145" cy="215471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sz="800"/>
              </a:p>
            </p:txBody>
          </p:sp>
          <p:sp>
            <p:nvSpPr>
              <p:cNvPr id="44" name="Block Arc 43"/>
              <p:cNvSpPr/>
              <p:nvPr/>
            </p:nvSpPr>
            <p:spPr>
              <a:xfrm rot="16200000">
                <a:off x="1664597" y="3751716"/>
                <a:ext cx="1125125" cy="1035115"/>
              </a:xfrm>
              <a:prstGeom prst="blockArc">
                <a:avLst>
                  <a:gd name="adj1" fmla="val 10800000"/>
                  <a:gd name="adj2" fmla="val 16210760"/>
                  <a:gd name="adj3" fmla="val 28169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sz="800">
                  <a:solidFill>
                    <a:schemeClr val="tx1"/>
                  </a:solidFill>
                </a:endParaRPr>
              </a:p>
            </p:txBody>
          </p:sp>
          <p:sp>
            <p:nvSpPr>
              <p:cNvPr id="45" name="Block Arc 44"/>
              <p:cNvSpPr/>
              <p:nvPr/>
            </p:nvSpPr>
            <p:spPr>
              <a:xfrm rot="5400000" flipH="1">
                <a:off x="639008" y="3753237"/>
                <a:ext cx="1125125" cy="1035115"/>
              </a:xfrm>
              <a:prstGeom prst="blockArc">
                <a:avLst>
                  <a:gd name="adj1" fmla="val 10800000"/>
                  <a:gd name="adj2" fmla="val 16211486"/>
                  <a:gd name="adj3" fmla="val 29549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sz="800">
                  <a:solidFill>
                    <a:schemeClr val="tx1"/>
                  </a:solidFill>
                </a:endParaRPr>
              </a:p>
            </p:txBody>
          </p:sp>
          <p:sp>
            <p:nvSpPr>
              <p:cNvPr id="46" name="Rectangle 45"/>
              <p:cNvSpPr/>
              <p:nvPr/>
            </p:nvSpPr>
            <p:spPr>
              <a:xfrm>
                <a:off x="2227159" y="4544834"/>
                <a:ext cx="319616" cy="28852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sz="800"/>
              </a:p>
            </p:txBody>
          </p:sp>
          <p:sp>
            <p:nvSpPr>
              <p:cNvPr id="47" name="Rectangle 46"/>
              <p:cNvSpPr/>
              <p:nvPr/>
            </p:nvSpPr>
            <p:spPr>
              <a:xfrm>
                <a:off x="926595" y="4528959"/>
                <a:ext cx="274976" cy="302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sz="800"/>
              </a:p>
            </p:txBody>
          </p:sp>
          <p:sp>
            <p:nvSpPr>
              <p:cNvPr id="48" name="Rectangle 47"/>
              <p:cNvSpPr/>
              <p:nvPr/>
            </p:nvSpPr>
            <p:spPr>
              <a:xfrm>
                <a:off x="7106622" y="2114563"/>
                <a:ext cx="587145" cy="2154710"/>
              </a:xfrm>
              <a:prstGeom prst="rect">
                <a:avLst/>
              </a:prstGeom>
              <a:noFill/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sz="800"/>
              </a:p>
            </p:txBody>
          </p:sp>
          <p:sp>
            <p:nvSpPr>
              <p:cNvPr id="49" name="Block Arc 48"/>
              <p:cNvSpPr/>
              <p:nvPr/>
            </p:nvSpPr>
            <p:spPr>
              <a:xfrm rot="16200000">
                <a:off x="7359372" y="3751716"/>
                <a:ext cx="1125125" cy="1035115"/>
              </a:xfrm>
              <a:prstGeom prst="blockArc">
                <a:avLst>
                  <a:gd name="adj1" fmla="val 10800000"/>
                  <a:gd name="adj2" fmla="val 16210760"/>
                  <a:gd name="adj3" fmla="val 28169"/>
                </a:avLst>
              </a:prstGeom>
              <a:solidFill>
                <a:srgbClr val="FFC000"/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sz="800">
                  <a:solidFill>
                    <a:schemeClr val="tx1"/>
                  </a:solidFill>
                </a:endParaRPr>
              </a:p>
            </p:txBody>
          </p:sp>
          <p:sp>
            <p:nvSpPr>
              <p:cNvPr id="50" name="Block Arc 49"/>
              <p:cNvSpPr/>
              <p:nvPr/>
            </p:nvSpPr>
            <p:spPr>
              <a:xfrm rot="5400000" flipH="1">
                <a:off x="6333783" y="3753237"/>
                <a:ext cx="1125125" cy="1035115"/>
              </a:xfrm>
              <a:prstGeom prst="blockArc">
                <a:avLst>
                  <a:gd name="adj1" fmla="val 10800000"/>
                  <a:gd name="adj2" fmla="val 16211486"/>
                  <a:gd name="adj3" fmla="val 29549"/>
                </a:avLst>
              </a:prstGeom>
              <a:solidFill>
                <a:srgbClr val="FFC000"/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sz="800">
                  <a:solidFill>
                    <a:schemeClr val="tx1"/>
                  </a:solidFill>
                </a:endParaRPr>
              </a:p>
            </p:txBody>
          </p:sp>
          <p:sp>
            <p:nvSpPr>
              <p:cNvPr id="51" name="Rectangle 50"/>
              <p:cNvSpPr/>
              <p:nvPr/>
            </p:nvSpPr>
            <p:spPr>
              <a:xfrm>
                <a:off x="7921934" y="4544834"/>
                <a:ext cx="319616" cy="288524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sz="800">
                  <a:solidFill>
                    <a:schemeClr val="tx1"/>
                  </a:solidFill>
                </a:endParaRPr>
              </a:p>
            </p:txBody>
          </p:sp>
          <p:sp>
            <p:nvSpPr>
              <p:cNvPr id="52" name="Rectangle 51"/>
              <p:cNvSpPr/>
              <p:nvPr/>
            </p:nvSpPr>
            <p:spPr>
              <a:xfrm>
                <a:off x="6621370" y="4528959"/>
                <a:ext cx="274976" cy="30240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b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sz="800"/>
              </a:p>
            </p:txBody>
          </p:sp>
        </p:grpSp>
        <p:sp>
          <p:nvSpPr>
            <p:cNvPr id="17" name="TextBox 43"/>
            <p:cNvSpPr txBox="1"/>
            <p:nvPr/>
          </p:nvSpPr>
          <p:spPr>
            <a:xfrm>
              <a:off x="3761911" y="5759968"/>
              <a:ext cx="1755195" cy="51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9pPr>
            </a:lstStyle>
            <a:p>
              <a:r>
                <a:rPr lang="it-CH" sz="800" dirty="0" smtClean="0"/>
                <a:t>Tunnel sector</a:t>
              </a:r>
              <a:endParaRPr lang="en-GB" sz="800" dirty="0"/>
            </a:p>
          </p:txBody>
        </p:sp>
      </p:grpSp>
      <p:graphicFrame>
        <p:nvGraphicFramePr>
          <p:cNvPr id="53" name="Chart 52" title="Evacuation assesment - sector 8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93913722"/>
              </p:ext>
            </p:extLst>
          </p:nvPr>
        </p:nvGraphicFramePr>
        <p:xfrm>
          <a:off x="4910563" y="3055978"/>
          <a:ext cx="3153263" cy="32235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6300192" y="6279489"/>
            <a:ext cx="17482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i="1" dirty="0" err="1" smtClean="0"/>
              <a:t>Courtesy</a:t>
            </a:r>
            <a:r>
              <a:rPr lang="fr-CH" sz="1200" i="1" dirty="0" smtClean="0"/>
              <a:t>: S. La Mendola</a:t>
            </a:r>
            <a:endParaRPr lang="en-GB" sz="1200" i="1" dirty="0"/>
          </a:p>
        </p:txBody>
      </p:sp>
      <p:sp>
        <p:nvSpPr>
          <p:cNvPr id="5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30291"/>
            <a:ext cx="2895600" cy="213483"/>
          </a:xfrm>
        </p:spPr>
        <p:txBody>
          <a:bodyPr/>
          <a:lstStyle/>
          <a:p>
            <a:r>
              <a:rPr lang="en-US" smtClean="0"/>
              <a:t>AMMW - K. Foraz</a:t>
            </a:r>
            <a:endParaRPr lang="en-US" dirty="0"/>
          </a:p>
        </p:txBody>
      </p:sp>
      <p:sp>
        <p:nvSpPr>
          <p:cNvPr id="57" name="Content Placeholder 2"/>
          <p:cNvSpPr txBox="1">
            <a:spLocks/>
          </p:cNvSpPr>
          <p:nvPr/>
        </p:nvSpPr>
        <p:spPr>
          <a:xfrm>
            <a:off x="5424126" y="2024850"/>
            <a:ext cx="3029421" cy="324000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57784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4173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14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459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688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600" dirty="0" smtClean="0">
                <a:solidFill>
                  <a:schemeClr val="bg2"/>
                </a:solidFill>
              </a:rPr>
              <a:t>Work Packages Analysis</a:t>
            </a:r>
          </a:p>
        </p:txBody>
      </p:sp>
      <p:sp>
        <p:nvSpPr>
          <p:cNvPr id="58" name="Content Placeholder 2"/>
          <p:cNvSpPr txBox="1">
            <a:spLocks/>
          </p:cNvSpPr>
          <p:nvPr/>
        </p:nvSpPr>
        <p:spPr>
          <a:xfrm>
            <a:off x="5429461" y="2396086"/>
            <a:ext cx="3029422" cy="324000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57784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4173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14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459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688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600" dirty="0" smtClean="0">
                <a:solidFill>
                  <a:schemeClr val="bg2"/>
                </a:solidFill>
              </a:rPr>
              <a:t>Evacuation simulation</a:t>
            </a:r>
          </a:p>
        </p:txBody>
      </p:sp>
      <p:pic>
        <p:nvPicPr>
          <p:cNvPr id="5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7999" y="2723748"/>
            <a:ext cx="3179147" cy="1906872"/>
          </a:xfrm>
          <a:prstGeom prst="roundRect">
            <a:avLst>
              <a:gd name="adj" fmla="val 16667"/>
            </a:avLst>
          </a:prstGeom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6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7762439" y="1589935"/>
            <a:ext cx="2016224" cy="365760"/>
          </a:xfrm>
        </p:spPr>
        <p:txBody>
          <a:bodyPr/>
          <a:lstStyle/>
          <a:p>
            <a:r>
              <a:rPr lang="en-US" smtClean="0"/>
              <a:t>November 13th, 2013</a:t>
            </a:r>
            <a:endParaRPr lang="en-US" dirty="0"/>
          </a:p>
        </p:txBody>
      </p:sp>
      <p:sp>
        <p:nvSpPr>
          <p:cNvPr id="67" name="Footer Placeholder 4"/>
          <p:cNvSpPr txBox="1">
            <a:spLocks/>
          </p:cNvSpPr>
          <p:nvPr/>
        </p:nvSpPr>
        <p:spPr>
          <a:xfrm rot="16200000">
            <a:off x="7150371" y="4218227"/>
            <a:ext cx="3240360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4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mtClean="0"/>
              <a:t>AMMW - K. Foraz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3597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3" grpId="0">
        <p:bldAsOne/>
      </p:bldGraphic>
      <p:bldP spid="14" grpId="0"/>
      <p:bldP spid="5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Risks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3298" y="1282637"/>
            <a:ext cx="4523808" cy="4885355"/>
          </a:xfrm>
        </p:spPr>
        <p:txBody>
          <a:bodyPr>
            <a:normAutofit/>
          </a:bodyPr>
          <a:lstStyle/>
          <a:p>
            <a:endParaRPr lang="en-US" sz="2000" dirty="0" smtClean="0"/>
          </a:p>
          <a:p>
            <a:r>
              <a:rPr lang="en-US" sz="2000" dirty="0" smtClean="0"/>
              <a:t>Incidents</a:t>
            </a:r>
          </a:p>
          <a:p>
            <a:pPr lvl="1"/>
            <a:r>
              <a:rPr lang="en-US" sz="2000" dirty="0" smtClean="0"/>
              <a:t>Anticipate and prepare</a:t>
            </a:r>
          </a:p>
          <a:p>
            <a:pPr marL="329184" lvl="1" indent="0">
              <a:buNone/>
            </a:pPr>
            <a:r>
              <a:rPr lang="en-US" sz="2000" dirty="0" smtClean="0"/>
              <a:t>			</a:t>
            </a:r>
          </a:p>
          <a:p>
            <a:pPr lvl="1"/>
            <a:r>
              <a:rPr lang="en-US" sz="2000" dirty="0" smtClean="0"/>
              <a:t>Safety is a shared concern</a:t>
            </a:r>
          </a:p>
          <a:p>
            <a:endParaRPr lang="en-US" sz="2000" dirty="0" smtClean="0"/>
          </a:p>
          <a:p>
            <a:r>
              <a:rPr lang="en-US" sz="2000" dirty="0" smtClean="0"/>
              <a:t>Delays due to</a:t>
            </a:r>
          </a:p>
          <a:p>
            <a:pPr lvl="1"/>
            <a:r>
              <a:rPr lang="en-US" sz="2000" dirty="0" smtClean="0"/>
              <a:t>Material unavailability</a:t>
            </a:r>
          </a:p>
          <a:p>
            <a:pPr lvl="1"/>
            <a:r>
              <a:rPr lang="en-US" sz="2000" dirty="0" smtClean="0"/>
              <a:t>Contracts </a:t>
            </a:r>
            <a:r>
              <a:rPr lang="en-US" sz="2000" dirty="0" smtClean="0"/>
              <a:t>&amp;/ resources </a:t>
            </a:r>
            <a:r>
              <a:rPr lang="en-US" dirty="0" smtClean="0"/>
              <a:t>problems</a:t>
            </a:r>
          </a:p>
          <a:p>
            <a:pPr lvl="1"/>
            <a:r>
              <a:rPr lang="en-US" dirty="0" smtClean="0"/>
              <a:t>Unexpected </a:t>
            </a:r>
            <a:r>
              <a:rPr lang="en-US" dirty="0"/>
              <a:t>additional activities</a:t>
            </a:r>
            <a:endParaRPr lang="en-US" sz="2000" dirty="0" smtClean="0"/>
          </a:p>
          <a:p>
            <a:pPr lvl="1"/>
            <a:endParaRPr lang="en-GB" sz="2000" dirty="0" smtClean="0"/>
          </a:p>
          <a:p>
            <a:pPr lvl="1"/>
            <a:endParaRPr lang="en-GB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418763" y="3853631"/>
            <a:ext cx="3034783" cy="324000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57784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4173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14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459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688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600" dirty="0" smtClean="0">
                <a:solidFill>
                  <a:schemeClr val="bg2"/>
                </a:solidFill>
              </a:rPr>
              <a:t>Follow-up &amp; communication of drifts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5422900" y="2818517"/>
            <a:ext cx="3030646" cy="585065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57784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4173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14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459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688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buNone/>
            </a:pPr>
            <a:r>
              <a:rPr lang="en-US" sz="1600" dirty="0" smtClean="0">
                <a:solidFill>
                  <a:schemeClr val="bg2"/>
                </a:solidFill>
              </a:rPr>
              <a:t>It’s better to lose one minute in life… than to lose life in a minute.</a:t>
            </a:r>
            <a:endParaRPr lang="en-GB" sz="1600" dirty="0" smtClean="0">
              <a:solidFill>
                <a:schemeClr val="bg2"/>
              </a:solidFill>
            </a:endParaRPr>
          </a:p>
          <a:p>
            <a:pPr marL="329184" lvl="1" indent="0" algn="ctr">
              <a:buNone/>
            </a:pPr>
            <a:endParaRPr lang="en-GB" sz="1600" dirty="0">
              <a:solidFill>
                <a:schemeClr val="bg2"/>
              </a:solidFill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5422899" y="4674680"/>
            <a:ext cx="3030646" cy="324000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57784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4173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14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459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688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600" dirty="0" smtClean="0">
                <a:solidFill>
                  <a:schemeClr val="bg2"/>
                </a:solidFill>
              </a:rPr>
              <a:t>Special Intervention Teams</a:t>
            </a: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5424126" y="2024850"/>
            <a:ext cx="3029421" cy="324000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57784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4173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14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459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688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600" dirty="0" smtClean="0">
                <a:solidFill>
                  <a:schemeClr val="bg2"/>
                </a:solidFill>
              </a:rPr>
              <a:t>Work Packages Analysis</a:t>
            </a: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5429461" y="2396086"/>
            <a:ext cx="3029422" cy="324000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57784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4173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14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459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688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600" dirty="0" smtClean="0">
                <a:solidFill>
                  <a:schemeClr val="bg2"/>
                </a:solidFill>
              </a:rPr>
              <a:t>Evacuation simulation</a:t>
            </a:r>
          </a:p>
        </p:txBody>
      </p:sp>
      <p:pic>
        <p:nvPicPr>
          <p:cNvPr id="13" name="Picture 12" descr="http://t2.gstatic.com/images?q=tbn:ANd9GcTffJ9l2s-EPXSeTKJspIYE86xa3PP_7ybwLrUXRxz1hKAdafK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5150579"/>
            <a:ext cx="1800200" cy="1197951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30291"/>
            <a:ext cx="2895600" cy="213483"/>
          </a:xfrm>
        </p:spPr>
        <p:txBody>
          <a:bodyPr/>
          <a:lstStyle/>
          <a:p>
            <a:r>
              <a:rPr lang="en-US" smtClean="0"/>
              <a:t>AMMW - K. Foraz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965611" y="5114585"/>
            <a:ext cx="318843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b="1" u="sng" dirty="0" err="1" smtClean="0">
                <a:solidFill>
                  <a:srgbClr val="00B050"/>
                </a:solidFill>
              </a:rPr>
              <a:t>Priorities</a:t>
            </a:r>
            <a:r>
              <a:rPr lang="fr-CH" b="1" u="sng" dirty="0" smtClean="0">
                <a:solidFill>
                  <a:srgbClr val="00B050"/>
                </a:solidFill>
              </a:rPr>
              <a:t> for work coordination</a:t>
            </a:r>
            <a:endParaRPr lang="en-GB" b="1" u="sng" dirty="0" smtClean="0">
              <a:solidFill>
                <a:srgbClr val="00B050"/>
              </a:solidFill>
            </a:endParaRPr>
          </a:p>
          <a:p>
            <a:pPr marL="342900" indent="-342900">
              <a:buAutoNum type="arabicPeriod"/>
            </a:pPr>
            <a:r>
              <a:rPr lang="en-GB" b="1" dirty="0" smtClean="0">
                <a:solidFill>
                  <a:srgbClr val="00B050"/>
                </a:solidFill>
              </a:rPr>
              <a:t>Safety </a:t>
            </a:r>
          </a:p>
          <a:p>
            <a:pPr marL="342900" indent="-342900">
              <a:buAutoNum type="arabicPeriod"/>
            </a:pPr>
            <a:r>
              <a:rPr lang="en-GB" b="1" dirty="0" smtClean="0">
                <a:solidFill>
                  <a:srgbClr val="00B050"/>
                </a:solidFill>
              </a:rPr>
              <a:t>Quality </a:t>
            </a:r>
          </a:p>
          <a:p>
            <a:pPr marL="342900" indent="-342900">
              <a:buAutoNum type="arabicPeriod"/>
            </a:pPr>
            <a:r>
              <a:rPr lang="en-GB" b="1" dirty="0" smtClean="0">
                <a:solidFill>
                  <a:srgbClr val="00B050"/>
                </a:solidFill>
              </a:rPr>
              <a:t>Schedule </a:t>
            </a:r>
            <a:r>
              <a:rPr lang="en-GB" b="1" dirty="0">
                <a:solidFill>
                  <a:srgbClr val="00B050"/>
                </a:solidFill>
              </a:rPr>
              <a:t>and Cost</a:t>
            </a:r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7762439" y="1589935"/>
            <a:ext cx="2016224" cy="365760"/>
          </a:xfrm>
        </p:spPr>
        <p:txBody>
          <a:bodyPr/>
          <a:lstStyle/>
          <a:p>
            <a:r>
              <a:rPr lang="en-US" smtClean="0"/>
              <a:t>November 13th, 2013</a:t>
            </a:r>
            <a:endParaRPr lang="en-US" dirty="0"/>
          </a:p>
        </p:txBody>
      </p:sp>
      <p:sp>
        <p:nvSpPr>
          <p:cNvPr id="18" name="Footer Placeholder 4"/>
          <p:cNvSpPr txBox="1">
            <a:spLocks/>
          </p:cNvSpPr>
          <p:nvPr/>
        </p:nvSpPr>
        <p:spPr>
          <a:xfrm rot="16200000">
            <a:off x="7150371" y="4218227"/>
            <a:ext cx="3240360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4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mtClean="0"/>
              <a:t>AMMW - K. Foraz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0016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8" grpId="0" animBg="1"/>
      <p:bldP spid="11" grpId="0" uiExpand="1" animBg="1"/>
      <p:bldP spid="12" grpId="0" animBg="1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Introduction</a:t>
            </a:r>
          </a:p>
          <a:p>
            <a:r>
              <a:rPr lang="en-GB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LS1</a:t>
            </a:r>
          </a:p>
          <a:p>
            <a:pPr lvl="1"/>
            <a:r>
              <a:rPr lang="en-GB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Main activities and schedules</a:t>
            </a:r>
          </a:p>
          <a:p>
            <a:pPr lvl="1"/>
            <a:r>
              <a:rPr lang="en-GB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Preparation</a:t>
            </a:r>
          </a:p>
          <a:p>
            <a:pPr lvl="1"/>
            <a:r>
              <a:rPr lang="en-GB" dirty="0" smtClean="0"/>
              <a:t>Organisation</a:t>
            </a:r>
          </a:p>
          <a:p>
            <a:pPr lvl="1"/>
            <a:r>
              <a:rPr lang="en-GB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Status</a:t>
            </a:r>
          </a:p>
          <a:p>
            <a:r>
              <a:rPr lang="en-GB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Conclusions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13th,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AMMW - K. Foraz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581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LS1 additional persons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13th,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AMMW - K. Foraz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18</a:t>
            </a:fld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683568" y="2351421"/>
            <a:ext cx="7344816" cy="3444867"/>
            <a:chOff x="683568" y="2351421"/>
            <a:chExt cx="7344816" cy="3444867"/>
          </a:xfrm>
        </p:grpSpPr>
        <p:pic>
          <p:nvPicPr>
            <p:cNvPr id="8" name="Picture 7"/>
            <p:cNvPicPr>
              <a:picLocks noChangeAspect="1" noChangeArrowheads="1"/>
            </p:cNvPicPr>
            <p:nvPr/>
          </p:nvPicPr>
          <p:blipFill rotWithShape="1">
            <a:blip r:embed="rId2" cstate="print"/>
            <a:srcRect b="30255"/>
            <a:stretch/>
          </p:blipFill>
          <p:spPr bwMode="auto">
            <a:xfrm>
              <a:off x="683568" y="2351421"/>
              <a:ext cx="7344816" cy="34448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Rectangle 10"/>
            <p:cNvSpPr/>
            <p:nvPr/>
          </p:nvSpPr>
          <p:spPr>
            <a:xfrm>
              <a:off x="683568" y="2492896"/>
              <a:ext cx="576064" cy="43204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74273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Access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1">
              <a:buClr>
                <a:schemeClr val="accent1"/>
              </a:buClr>
            </a:pPr>
            <a:r>
              <a:rPr lang="en-US" sz="2000" dirty="0" smtClean="0"/>
              <a:t>All activities are declared and accepted via in IMPACT</a:t>
            </a:r>
            <a:r>
              <a:rPr lang="en-GB" sz="1400" i="1" dirty="0">
                <a:solidFill>
                  <a:srgbClr val="2F5897">
                    <a:lumMod val="60000"/>
                    <a:lumOff val="40000"/>
                  </a:srgbClr>
                </a:solidFill>
                <a:sym typeface="Wingdings"/>
              </a:rPr>
              <a:t></a:t>
            </a:r>
            <a:r>
              <a:rPr lang="en-GB" sz="1400" i="1" dirty="0">
                <a:solidFill>
                  <a:srgbClr val="2F5897">
                    <a:lumMod val="60000"/>
                    <a:lumOff val="40000"/>
                  </a:srgbClr>
                </a:solidFill>
              </a:rPr>
              <a:t> </a:t>
            </a:r>
            <a:r>
              <a:rPr lang="en-GB" sz="1400" i="1" dirty="0" smtClean="0">
                <a:solidFill>
                  <a:srgbClr val="2F5897">
                    <a:lumMod val="60000"/>
                    <a:lumOff val="40000"/>
                  </a:srgbClr>
                </a:solidFill>
              </a:rPr>
              <a:t>D. Lafarge Friday</a:t>
            </a:r>
            <a:r>
              <a:rPr lang="en-GB" sz="1600" i="1" dirty="0" smtClean="0">
                <a:solidFill>
                  <a:srgbClr val="2F5897">
                    <a:lumMod val="60000"/>
                    <a:lumOff val="40000"/>
                  </a:srgbClr>
                </a:solidFill>
              </a:rPr>
              <a:t/>
            </a:r>
            <a:br>
              <a:rPr lang="en-GB" sz="1600" i="1" dirty="0" smtClean="0">
                <a:solidFill>
                  <a:srgbClr val="2F5897">
                    <a:lumMod val="60000"/>
                    <a:lumOff val="40000"/>
                  </a:srgbClr>
                </a:solidFill>
              </a:rPr>
            </a:br>
            <a:r>
              <a:rPr lang="en-US" sz="2000" dirty="0" smtClean="0"/>
              <a:t>No Impact approved = No access</a:t>
            </a:r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 smtClean="0"/>
          </a:p>
          <a:p>
            <a:pPr lvl="1"/>
            <a:endParaRPr lang="en-US" sz="1800" dirty="0"/>
          </a:p>
          <a:p>
            <a:endParaRPr lang="en-US" sz="2000" dirty="0" smtClean="0"/>
          </a:p>
          <a:p>
            <a:r>
              <a:rPr lang="en-US" sz="2000" dirty="0" smtClean="0"/>
              <a:t>Access in the LHC is a crucial point !!	</a:t>
            </a:r>
          </a:p>
          <a:p>
            <a:pPr lvl="1"/>
            <a:r>
              <a:rPr lang="en-US" sz="1800" dirty="0" smtClean="0"/>
              <a:t>Up </a:t>
            </a:r>
            <a:r>
              <a:rPr lang="en-US" sz="1800" dirty="0"/>
              <a:t>to 250 persons in two adjacent </a:t>
            </a:r>
            <a:r>
              <a:rPr lang="en-US" sz="1800" dirty="0" smtClean="0"/>
              <a:t>sectors </a:t>
            </a:r>
            <a:br>
              <a:rPr lang="en-US" sz="1800" dirty="0" smtClean="0"/>
            </a:br>
            <a:r>
              <a:rPr lang="en-US" sz="1800" dirty="0" smtClean="0">
                <a:sym typeface="Wingdings"/>
              </a:rPr>
              <a:t> ~ 200 bikes (logistics)</a:t>
            </a:r>
            <a:endParaRPr lang="en-US" sz="18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dirty="0" smtClean="0"/>
              <a:t>Start </a:t>
            </a:r>
            <a:r>
              <a:rPr lang="en-US" sz="1800" dirty="0"/>
              <a:t>hours spread over 2h30’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dirty="0" smtClean="0"/>
              <a:t>Lift</a:t>
            </a:r>
            <a:r>
              <a:rPr lang="en-US" sz="1800" dirty="0"/>
              <a:t>: sensible equipment</a:t>
            </a:r>
          </a:p>
          <a:p>
            <a:pPr lvl="2"/>
            <a:r>
              <a:rPr lang="en-US" sz="1600" dirty="0"/>
              <a:t>Reinforced </a:t>
            </a:r>
            <a:r>
              <a:rPr lang="en-US" sz="1600" dirty="0" smtClean="0"/>
              <a:t>“piquet”</a:t>
            </a:r>
            <a:endParaRPr lang="en-US" sz="1600" dirty="0"/>
          </a:p>
          <a:p>
            <a:pPr lvl="2"/>
            <a:r>
              <a:rPr lang="en-US" sz="1600" dirty="0"/>
              <a:t>Maintenance  - Frequency doubled</a:t>
            </a:r>
          </a:p>
          <a:p>
            <a:endParaRPr lang="fr-CH" sz="2000" dirty="0"/>
          </a:p>
          <a:p>
            <a:pPr lvl="1"/>
            <a:endParaRPr lang="fr-CH" sz="2000" dirty="0" smtClean="0"/>
          </a:p>
          <a:p>
            <a:endParaRPr lang="fr-CH" sz="2000" dirty="0"/>
          </a:p>
          <a:p>
            <a:endParaRPr lang="fr-CH" sz="2000" dirty="0" smtClean="0"/>
          </a:p>
          <a:p>
            <a:endParaRPr lang="fr-CH" sz="2000" dirty="0"/>
          </a:p>
          <a:p>
            <a:endParaRPr lang="fr-CH" sz="2000" dirty="0" smtClean="0"/>
          </a:p>
          <a:p>
            <a:endParaRPr lang="fr-CH" sz="2000" dirty="0"/>
          </a:p>
          <a:p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13th,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05" y="4814117"/>
            <a:ext cx="2808739" cy="14308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66451" y="3698646"/>
            <a:ext cx="1814170" cy="1360628"/>
          </a:xfrm>
          <a:prstGeom prst="ellipse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30291"/>
            <a:ext cx="2895600" cy="213483"/>
          </a:xfrm>
        </p:spPr>
        <p:txBody>
          <a:bodyPr/>
          <a:lstStyle/>
          <a:p>
            <a:r>
              <a:rPr lang="en-US" smtClean="0"/>
              <a:t>AMMW - K. Foraz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400" y="2304077"/>
            <a:ext cx="6482144" cy="121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Footer Placeholder 4"/>
          <p:cNvSpPr txBox="1">
            <a:spLocks/>
          </p:cNvSpPr>
          <p:nvPr/>
        </p:nvSpPr>
        <p:spPr>
          <a:xfrm rot="16200000">
            <a:off x="7150371" y="4218227"/>
            <a:ext cx="3240360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4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mtClean="0"/>
              <a:t>AMMW - K. Foraz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870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</a:p>
          <a:p>
            <a:r>
              <a:rPr lang="en-GB" dirty="0" smtClean="0"/>
              <a:t>LS1</a:t>
            </a:r>
          </a:p>
          <a:p>
            <a:pPr lvl="1"/>
            <a:r>
              <a:rPr lang="en-GB" dirty="0" smtClean="0"/>
              <a:t>Main activities and schedules</a:t>
            </a:r>
          </a:p>
          <a:p>
            <a:pPr lvl="1"/>
            <a:r>
              <a:rPr lang="en-GB" dirty="0" smtClean="0"/>
              <a:t>Preparation</a:t>
            </a:r>
          </a:p>
          <a:p>
            <a:pPr lvl="1"/>
            <a:r>
              <a:rPr lang="en-GB" dirty="0" smtClean="0"/>
              <a:t>Organisation</a:t>
            </a:r>
          </a:p>
          <a:p>
            <a:pPr lvl="1"/>
            <a:r>
              <a:rPr lang="en-GB" dirty="0" smtClean="0"/>
              <a:t>Status</a:t>
            </a:r>
          </a:p>
          <a:p>
            <a:r>
              <a:rPr lang="en-GB" dirty="0" smtClean="0"/>
              <a:t>Conclusions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13th,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AMMW - K. Foraz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13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Follow-up	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Bi-monthly plenary meetings to follow the activities in each machine</a:t>
            </a:r>
          </a:p>
          <a:p>
            <a:r>
              <a:rPr lang="en-GB" dirty="0" smtClean="0"/>
              <a:t>A lots of had-</a:t>
            </a:r>
            <a:r>
              <a:rPr lang="en-GB" dirty="0" err="1" smtClean="0"/>
              <a:t>occ</a:t>
            </a:r>
            <a:r>
              <a:rPr lang="en-GB" dirty="0" smtClean="0"/>
              <a:t> meetings</a:t>
            </a:r>
          </a:p>
          <a:p>
            <a:pPr lvl="1"/>
            <a:r>
              <a:rPr lang="en-GB" dirty="0" smtClean="0"/>
              <a:t>On site</a:t>
            </a:r>
          </a:p>
          <a:p>
            <a:pPr lvl="1"/>
            <a:r>
              <a:rPr lang="en-GB" dirty="0" smtClean="0"/>
              <a:t>Preparation</a:t>
            </a:r>
          </a:p>
          <a:p>
            <a:pPr lvl="1"/>
            <a:r>
              <a:rPr lang="en-GB" dirty="0" smtClean="0"/>
              <a:t>Treat new issues</a:t>
            </a:r>
          </a:p>
          <a:p>
            <a:r>
              <a:rPr lang="en-GB" dirty="0"/>
              <a:t>Bi-monthly </a:t>
            </a:r>
            <a:r>
              <a:rPr lang="en-GB" dirty="0" smtClean="0"/>
              <a:t>report to Long Shutdown Committee</a:t>
            </a:r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Issues management</a:t>
            </a:r>
          </a:p>
          <a:p>
            <a:pPr lvl="1"/>
            <a:r>
              <a:rPr lang="en-GB" dirty="0" smtClean="0"/>
              <a:t>New activities</a:t>
            </a:r>
          </a:p>
          <a:p>
            <a:pPr lvl="1"/>
            <a:r>
              <a:rPr lang="en-GB" dirty="0" smtClean="0"/>
              <a:t>Material delays – not that much !!</a:t>
            </a:r>
          </a:p>
          <a:p>
            <a:pPr lvl="1"/>
            <a:r>
              <a:rPr lang="en-GB" dirty="0" smtClean="0"/>
              <a:t>Delays – </a:t>
            </a:r>
            <a:r>
              <a:rPr lang="en-GB" dirty="0"/>
              <a:t>not that </a:t>
            </a:r>
            <a:r>
              <a:rPr lang="en-GB" dirty="0" smtClean="0"/>
              <a:t>much, neither </a:t>
            </a:r>
            <a:r>
              <a:rPr lang="en-GB" dirty="0"/>
              <a:t>!!</a:t>
            </a:r>
          </a:p>
          <a:p>
            <a:pPr lvl="1"/>
            <a:endParaRPr lang="en-GB" dirty="0" smtClean="0"/>
          </a:p>
          <a:p>
            <a:endParaRPr lang="en-GB" dirty="0"/>
          </a:p>
          <a:p>
            <a:r>
              <a:rPr lang="en-GB" dirty="0" smtClean="0"/>
              <a:t>Dashboards</a:t>
            </a:r>
          </a:p>
          <a:p>
            <a:pPr lvl="1"/>
            <a:r>
              <a:rPr lang="en-GB" dirty="0" smtClean="0"/>
              <a:t>Curves</a:t>
            </a:r>
          </a:p>
          <a:p>
            <a:pPr lvl="1"/>
            <a:r>
              <a:rPr lang="en-GB" dirty="0" smtClean="0"/>
              <a:t>Broken line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13th,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AMMW - K. Foraz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20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4421529" y="4171945"/>
            <a:ext cx="3600000" cy="2506838"/>
            <a:chOff x="4421529" y="4171945"/>
            <a:chExt cx="3600000" cy="2506838"/>
          </a:xfrm>
        </p:grpSpPr>
        <p:pic>
          <p:nvPicPr>
            <p:cNvPr id="8194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21529" y="4572572"/>
              <a:ext cx="3600000" cy="21062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21529" y="4171945"/>
              <a:ext cx="3600000" cy="4006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385792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Introduction</a:t>
            </a:r>
          </a:p>
          <a:p>
            <a:r>
              <a:rPr lang="en-GB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LS1</a:t>
            </a:r>
          </a:p>
          <a:p>
            <a:pPr lvl="1"/>
            <a:r>
              <a:rPr lang="en-GB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Main activities and schedules</a:t>
            </a:r>
          </a:p>
          <a:p>
            <a:pPr lvl="1"/>
            <a:r>
              <a:rPr lang="en-GB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Preparation</a:t>
            </a:r>
          </a:p>
          <a:p>
            <a:pPr lvl="1"/>
            <a:r>
              <a:rPr lang="en-GB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Organisation</a:t>
            </a:r>
          </a:p>
          <a:p>
            <a:pPr lvl="1"/>
            <a:r>
              <a:rPr lang="en-GB" dirty="0" smtClean="0"/>
              <a:t>Status</a:t>
            </a:r>
          </a:p>
          <a:p>
            <a:r>
              <a:rPr lang="en-GB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Conclusions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13th,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AMMW - K. Foraz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581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Injectors status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13th,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AMMW - K. Foraz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4098" name="Picture 2" descr="http://lhcdashboard.web.cern.ch/lhcdashboard/ls1/contents/Schedule/Injectors/PS/PS.png?138415954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268760"/>
            <a:ext cx="3600000" cy="2452830"/>
          </a:xfrm>
          <a:prstGeom prst="rect">
            <a:avLst/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1465" y="2852936"/>
            <a:ext cx="3600000" cy="241869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3929" y="4221088"/>
            <a:ext cx="3600000" cy="2350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056498" y="1916832"/>
            <a:ext cx="25574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b="1" dirty="0" err="1" smtClean="0">
                <a:solidFill>
                  <a:srgbClr val="00B050"/>
                </a:solidFill>
              </a:rPr>
              <a:t>Very</a:t>
            </a:r>
            <a:r>
              <a:rPr lang="fr-CH" sz="2000" b="1" dirty="0" smtClean="0">
                <a:solidFill>
                  <a:srgbClr val="00B050"/>
                </a:solidFill>
              </a:rPr>
              <a:t> good </a:t>
            </a:r>
            <a:r>
              <a:rPr lang="fr-CH" sz="2000" b="1" dirty="0" err="1" smtClean="0">
                <a:solidFill>
                  <a:srgbClr val="00B050"/>
                </a:solidFill>
              </a:rPr>
              <a:t>progress</a:t>
            </a:r>
            <a:r>
              <a:rPr lang="fr-CH" sz="2000" b="1" dirty="0" smtClean="0">
                <a:solidFill>
                  <a:srgbClr val="00B050"/>
                </a:solidFill>
              </a:rPr>
              <a:t> </a:t>
            </a:r>
            <a:r>
              <a:rPr lang="fr-CH" sz="2000" b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 </a:t>
            </a:r>
            <a:endParaRPr lang="en-GB" sz="20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5976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LHC status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1756792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R2E</a:t>
            </a:r>
          </a:p>
          <a:p>
            <a:pPr lvl="1"/>
            <a:r>
              <a:rPr lang="en-US" dirty="0" smtClean="0"/>
              <a:t>P1 ~ 2months ahead of schedule</a:t>
            </a:r>
          </a:p>
          <a:p>
            <a:pPr lvl="1"/>
            <a:r>
              <a:rPr lang="en-US" dirty="0" smtClean="0"/>
              <a:t>P5, P7 on schedule</a:t>
            </a:r>
          </a:p>
          <a:p>
            <a:r>
              <a:rPr lang="en-US" dirty="0" smtClean="0"/>
              <a:t>SMACC</a:t>
            </a:r>
          </a:p>
          <a:p>
            <a:pPr lvl="1"/>
            <a:r>
              <a:rPr lang="en-US" dirty="0" smtClean="0"/>
              <a:t>~3 weeks delay</a:t>
            </a:r>
          </a:p>
          <a:p>
            <a:pPr lvl="1"/>
            <a:r>
              <a:rPr lang="en-US" dirty="0" smtClean="0"/>
              <a:t>But 1st wagons will help the followings</a:t>
            </a:r>
          </a:p>
          <a:p>
            <a:r>
              <a:rPr lang="en-US" dirty="0" smtClean="0"/>
              <a:t>Maintenance on schedule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13th,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AMMW - K. Foraz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9608"/>
            <a:ext cx="7711592" cy="3528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1437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Introduction</a:t>
            </a:r>
          </a:p>
          <a:p>
            <a:r>
              <a:rPr lang="en-GB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LS1</a:t>
            </a:r>
          </a:p>
          <a:p>
            <a:pPr lvl="1"/>
            <a:r>
              <a:rPr lang="en-GB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Main activities and schedules</a:t>
            </a:r>
          </a:p>
          <a:p>
            <a:pPr lvl="1"/>
            <a:r>
              <a:rPr lang="en-GB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Preparation</a:t>
            </a:r>
          </a:p>
          <a:p>
            <a:pPr lvl="1"/>
            <a:r>
              <a:rPr lang="en-GB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Organisation</a:t>
            </a:r>
          </a:p>
          <a:p>
            <a:pPr lvl="1"/>
            <a:r>
              <a:rPr lang="en-GB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Status</a:t>
            </a:r>
          </a:p>
          <a:p>
            <a:r>
              <a:rPr lang="en-GB" dirty="0" smtClean="0"/>
              <a:t>Conclusions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13th,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AMMW - K. Foraz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581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en-US" dirty="0"/>
              <a:t>The main drivers</a:t>
            </a:r>
          </a:p>
          <a:p>
            <a:pPr lvl="1" algn="just"/>
            <a:r>
              <a:rPr lang="en-US" dirty="0"/>
              <a:t>The Consolidation of the Superconducting Magnets and Circuits (SMACC )</a:t>
            </a:r>
          </a:p>
          <a:p>
            <a:pPr lvl="1" algn="just"/>
            <a:r>
              <a:rPr lang="en-US" dirty="0"/>
              <a:t>Radiation to Electronics (R2E)</a:t>
            </a:r>
          </a:p>
          <a:p>
            <a:pPr lvl="1" algn="just"/>
            <a:r>
              <a:rPr lang="en-US" dirty="0"/>
              <a:t>Massive maintenance after more than 3 years of operation</a:t>
            </a:r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An </a:t>
            </a:r>
            <a:r>
              <a:rPr lang="en-US" dirty="0"/>
              <a:t>exceptional number of </a:t>
            </a:r>
            <a:r>
              <a:rPr lang="en-US" dirty="0" smtClean="0"/>
              <a:t>activities &amp; co-activities</a:t>
            </a:r>
          </a:p>
          <a:p>
            <a:pPr algn="just"/>
            <a:r>
              <a:rPr lang="en-US" dirty="0" smtClean="0"/>
              <a:t>An </a:t>
            </a:r>
            <a:r>
              <a:rPr lang="en-US" dirty="0"/>
              <a:t>exceptional number of additional personnel from contractors, Project Associates, FSU, etc</a:t>
            </a:r>
            <a:r>
              <a:rPr lang="en-US" dirty="0" smtClean="0"/>
              <a:t>.</a:t>
            </a:r>
          </a:p>
          <a:p>
            <a:pPr algn="just"/>
            <a:endParaRPr lang="en-US" dirty="0"/>
          </a:p>
          <a:p>
            <a:pPr algn="just"/>
            <a:r>
              <a:rPr lang="en-US" dirty="0" smtClean="0"/>
              <a:t>Preparation is essential</a:t>
            </a:r>
          </a:p>
          <a:p>
            <a:pPr algn="just"/>
            <a:endParaRPr lang="en-US" dirty="0"/>
          </a:p>
          <a:p>
            <a:pPr algn="just"/>
            <a:r>
              <a:rPr lang="en-US" dirty="0"/>
              <a:t>Strong commitment of all stakeholders</a:t>
            </a:r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Few bad surprise so far</a:t>
            </a:r>
          </a:p>
          <a:p>
            <a:pPr algn="just"/>
            <a:endParaRPr lang="en-US" dirty="0"/>
          </a:p>
          <a:p>
            <a:pPr marL="114300" indent="0" algn="ctr">
              <a:buNone/>
            </a:pPr>
            <a:r>
              <a:rPr lang="en-US" sz="3100" b="1" dirty="0" smtClean="0">
                <a:solidFill>
                  <a:srgbClr val="00B050"/>
                </a:solidFill>
              </a:rPr>
              <a:t>So </a:t>
            </a:r>
            <a:r>
              <a:rPr lang="en-US" sz="3100" b="1" dirty="0" err="1" smtClean="0">
                <a:solidFill>
                  <a:srgbClr val="00B050"/>
                </a:solidFill>
              </a:rPr>
              <a:t>far..so</a:t>
            </a:r>
            <a:r>
              <a:rPr lang="en-US" sz="3100" b="1" dirty="0" smtClean="0">
                <a:solidFill>
                  <a:srgbClr val="00B050"/>
                </a:solidFill>
              </a:rPr>
              <a:t> good</a:t>
            </a:r>
            <a:endParaRPr lang="en-GB" sz="3100" b="1" dirty="0">
              <a:solidFill>
                <a:srgbClr val="00B05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13th,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AMMW - K. Foraz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1716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/>
          <p:cNvGrpSpPr/>
          <p:nvPr/>
        </p:nvGrpSpPr>
        <p:grpSpPr>
          <a:xfrm>
            <a:off x="7966723" y="3315199"/>
            <a:ext cx="1308225" cy="950417"/>
            <a:chOff x="7966723" y="3315199"/>
            <a:chExt cx="1308225" cy="950417"/>
          </a:xfrm>
        </p:grpSpPr>
        <p:cxnSp>
          <p:nvCxnSpPr>
            <p:cNvPr id="64" name="Straight Connector 63"/>
            <p:cNvCxnSpPr/>
            <p:nvPr/>
          </p:nvCxnSpPr>
          <p:spPr>
            <a:xfrm>
              <a:off x="8397754" y="3894842"/>
              <a:ext cx="0" cy="370774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TextBox 64"/>
            <p:cNvSpPr txBox="1"/>
            <p:nvPr/>
          </p:nvSpPr>
          <p:spPr>
            <a:xfrm>
              <a:off x="7966723" y="3315199"/>
              <a:ext cx="130822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Dec. 2012</a:t>
              </a:r>
            </a:p>
            <a:p>
              <a:r>
                <a:rPr lang="en-US" sz="1400" dirty="0" smtClean="0"/>
                <a:t>23 fb</a:t>
              </a:r>
              <a:r>
                <a:rPr lang="en-US" sz="1400" baseline="30000" dirty="0" smtClean="0"/>
                <a:t>-1</a:t>
              </a:r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November 13th, 2013</a:t>
            </a:r>
            <a:endParaRPr lang="en-US" dirty="0"/>
          </a:p>
        </p:txBody>
      </p:sp>
      <p:grpSp>
        <p:nvGrpSpPr>
          <p:cNvPr id="18" name="Group 17"/>
          <p:cNvGrpSpPr/>
          <p:nvPr/>
        </p:nvGrpSpPr>
        <p:grpSpPr>
          <a:xfrm>
            <a:off x="6232771" y="804277"/>
            <a:ext cx="2747574" cy="3642553"/>
            <a:chOff x="6768162" y="298776"/>
            <a:chExt cx="2971800" cy="3968424"/>
          </a:xfrm>
        </p:grpSpPr>
        <p:cxnSp>
          <p:nvCxnSpPr>
            <p:cNvPr id="30" name="Straight Connector 29"/>
            <p:cNvCxnSpPr/>
            <p:nvPr/>
          </p:nvCxnSpPr>
          <p:spPr>
            <a:xfrm>
              <a:off x="8153400" y="3124200"/>
              <a:ext cx="0" cy="1143000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7772400" y="2394338"/>
              <a:ext cx="1196002" cy="8047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4 July, 2012</a:t>
              </a:r>
            </a:p>
            <a:p>
              <a:r>
                <a:rPr lang="en-US" sz="1400" b="1" dirty="0" smtClean="0"/>
                <a:t>Higgs discovery</a:t>
              </a:r>
            </a:p>
          </p:txBody>
        </p:sp>
        <p:pic>
          <p:nvPicPr>
            <p:cNvPr id="32" name="Picture 2" descr="95713837-A9F9-46D1-890E-05AF853C1880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68162" y="298776"/>
              <a:ext cx="2971800" cy="1996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" name="Group 3"/>
          <p:cNvGrpSpPr/>
          <p:nvPr/>
        </p:nvGrpSpPr>
        <p:grpSpPr>
          <a:xfrm>
            <a:off x="3203822" y="2101099"/>
            <a:ext cx="2462915" cy="2333986"/>
            <a:chOff x="3203822" y="2101099"/>
            <a:chExt cx="2462915" cy="2333986"/>
          </a:xfrm>
        </p:grpSpPr>
        <p:grpSp>
          <p:nvGrpSpPr>
            <p:cNvPr id="13" name="Group 12"/>
            <p:cNvGrpSpPr/>
            <p:nvPr/>
          </p:nvGrpSpPr>
          <p:grpSpPr>
            <a:xfrm>
              <a:off x="3203822" y="3199200"/>
              <a:ext cx="1421163" cy="1235885"/>
              <a:chOff x="4988762" y="2925125"/>
              <a:chExt cx="1537142" cy="1346450"/>
            </a:xfrm>
          </p:grpSpPr>
          <p:cxnSp>
            <p:nvCxnSpPr>
              <p:cNvPr id="44" name="Straight Connector 43"/>
              <p:cNvCxnSpPr/>
              <p:nvPr/>
            </p:nvCxnSpPr>
            <p:spPr>
              <a:xfrm>
                <a:off x="6477000" y="3352800"/>
                <a:ext cx="0" cy="918775"/>
              </a:xfrm>
              <a:prstGeom prst="line">
                <a:avLst/>
              </a:prstGeom>
              <a:ln w="15875">
                <a:solidFill>
                  <a:schemeClr val="tx1">
                    <a:lumMod val="85000"/>
                    <a:lumOff val="15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5" name="TextBox 44"/>
              <p:cNvSpPr txBox="1"/>
              <p:nvPr/>
            </p:nvSpPr>
            <p:spPr>
              <a:xfrm>
                <a:off x="4988762" y="2925125"/>
                <a:ext cx="1537142" cy="10394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 smtClean="0"/>
                  <a:t>Oct. 2010</a:t>
                </a:r>
              </a:p>
              <a:p>
                <a:r>
                  <a:rPr lang="en-US" sz="1400" dirty="0" smtClean="0"/>
                  <a:t>1e32</a:t>
                </a:r>
              </a:p>
              <a:p>
                <a:r>
                  <a:rPr lang="en-US" sz="1400" dirty="0" smtClean="0"/>
                  <a:t>248 bunches</a:t>
                </a:r>
              </a:p>
              <a:p>
                <a:endParaRPr lang="en-US" sz="1400" dirty="0"/>
              </a:p>
            </p:txBody>
          </p:sp>
        </p:grp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67631" y="2101099"/>
              <a:ext cx="1399106" cy="14378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 - LHC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AMMW - K. Foraz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3</a:t>
            </a:fld>
            <a:endParaRPr lang="en-US"/>
          </a:p>
        </p:txBody>
      </p:sp>
      <p:cxnSp>
        <p:nvCxnSpPr>
          <p:cNvPr id="63" name="Straight Connector 62"/>
          <p:cNvCxnSpPr/>
          <p:nvPr/>
        </p:nvCxnSpPr>
        <p:spPr>
          <a:xfrm>
            <a:off x="4074874" y="3894842"/>
            <a:ext cx="0" cy="563558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/>
        </p:nvGrpSpPr>
        <p:grpSpPr>
          <a:xfrm>
            <a:off x="775437" y="2989370"/>
            <a:ext cx="1761265" cy="1424214"/>
            <a:chOff x="838200" y="2696523"/>
            <a:chExt cx="1905000" cy="1551627"/>
          </a:xfrm>
        </p:grpSpPr>
        <p:cxnSp>
          <p:nvCxnSpPr>
            <p:cNvPr id="57" name="Straight Connector 56"/>
            <p:cNvCxnSpPr/>
            <p:nvPr/>
          </p:nvCxnSpPr>
          <p:spPr>
            <a:xfrm>
              <a:off x="838200" y="2819400"/>
              <a:ext cx="0" cy="1428750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57"/>
            <p:cNvSpPr txBox="1"/>
            <p:nvPr/>
          </p:nvSpPr>
          <p:spPr>
            <a:xfrm>
              <a:off x="1219200" y="2696523"/>
              <a:ext cx="1524000" cy="10394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September 10, 2008</a:t>
              </a:r>
            </a:p>
            <a:p>
              <a:r>
                <a:rPr lang="en-US" sz="1400" dirty="0" smtClean="0"/>
                <a:t>First beams around </a:t>
              </a:r>
              <a:endParaRPr lang="en-US" sz="1400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116144" y="4460299"/>
            <a:ext cx="2261273" cy="2206756"/>
            <a:chOff x="152400" y="4572000"/>
            <a:chExt cx="2445812" cy="2404177"/>
          </a:xfrm>
        </p:grpSpPr>
        <p:cxnSp>
          <p:nvCxnSpPr>
            <p:cNvPr id="54" name="Straight Connector 53"/>
            <p:cNvCxnSpPr/>
            <p:nvPr/>
          </p:nvCxnSpPr>
          <p:spPr>
            <a:xfrm>
              <a:off x="990600" y="4572000"/>
              <a:ext cx="0" cy="457200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extBox 54"/>
            <p:cNvSpPr txBox="1"/>
            <p:nvPr/>
          </p:nvSpPr>
          <p:spPr>
            <a:xfrm>
              <a:off x="1226612" y="4763125"/>
              <a:ext cx="1371600" cy="22130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FF0000"/>
                  </a:solidFill>
                </a:rPr>
                <a:t>September 19, 2008</a:t>
              </a:r>
            </a:p>
            <a:p>
              <a:r>
                <a:rPr lang="en-US" sz="1400" dirty="0" smtClean="0">
                  <a:solidFill>
                    <a:srgbClr val="FF0000"/>
                  </a:solidFill>
                </a:rPr>
                <a:t>Disaster </a:t>
              </a:r>
              <a:br>
                <a:rPr lang="en-US" sz="1400" dirty="0" smtClean="0">
                  <a:solidFill>
                    <a:srgbClr val="FF0000"/>
                  </a:solidFill>
                </a:rPr>
              </a:br>
              <a:r>
                <a:rPr lang="en-GB" sz="1400" dirty="0" smtClean="0"/>
                <a:t>Accidental </a:t>
              </a:r>
              <a:r>
                <a:rPr lang="en-GB" sz="1400" dirty="0"/>
                <a:t>release of 600 </a:t>
              </a:r>
              <a:r>
                <a:rPr lang="en-GB" sz="1400" dirty="0" smtClean="0"/>
                <a:t>MJ </a:t>
              </a:r>
              <a:r>
                <a:rPr lang="en-GB" sz="1400" dirty="0"/>
                <a:t>stored in </a:t>
              </a:r>
              <a:r>
                <a:rPr lang="en-GB" sz="1400" dirty="0" smtClean="0"/>
                <a:t>one sector of </a:t>
              </a:r>
              <a:r>
                <a:rPr lang="en-GB" sz="1400" dirty="0"/>
                <a:t>LHC dipole </a:t>
              </a:r>
              <a:r>
                <a:rPr lang="en-GB" sz="1400" dirty="0" smtClean="0"/>
                <a:t>magnets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  <p:pic>
          <p:nvPicPr>
            <p:cNvPr id="56" name="Picture 3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400" y="5105400"/>
              <a:ext cx="1070713" cy="1430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1" name="Group 10"/>
          <p:cNvGrpSpPr/>
          <p:nvPr/>
        </p:nvGrpSpPr>
        <p:grpSpPr>
          <a:xfrm>
            <a:off x="352733" y="1366114"/>
            <a:ext cx="2024682" cy="2926982"/>
            <a:chOff x="381000" y="928047"/>
            <a:chExt cx="2189914" cy="3188836"/>
          </a:xfrm>
        </p:grpSpPr>
        <p:cxnSp>
          <p:nvCxnSpPr>
            <p:cNvPr id="50" name="Straight Connector 49"/>
            <p:cNvCxnSpPr/>
            <p:nvPr/>
          </p:nvCxnSpPr>
          <p:spPr>
            <a:xfrm>
              <a:off x="381000" y="1292998"/>
              <a:ext cx="0" cy="2823885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1" name="Group 50"/>
            <p:cNvGrpSpPr/>
            <p:nvPr/>
          </p:nvGrpSpPr>
          <p:grpSpPr>
            <a:xfrm>
              <a:off x="456361" y="928047"/>
              <a:ext cx="2114553" cy="1738953"/>
              <a:chOff x="456361" y="928047"/>
              <a:chExt cx="2114553" cy="1738953"/>
            </a:xfrm>
          </p:grpSpPr>
          <p:sp>
            <p:nvSpPr>
              <p:cNvPr id="52" name="TextBox 51"/>
              <p:cNvSpPr txBox="1"/>
              <p:nvPr/>
            </p:nvSpPr>
            <p:spPr>
              <a:xfrm>
                <a:off x="456361" y="928047"/>
                <a:ext cx="1524839" cy="5700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 smtClean="0"/>
                  <a:t>August 2008</a:t>
                </a:r>
              </a:p>
              <a:p>
                <a:r>
                  <a:rPr lang="en-US" sz="1400" dirty="0" smtClean="0"/>
                  <a:t>1</a:t>
                </a:r>
                <a:r>
                  <a:rPr lang="en-US" sz="1400" baseline="30000" dirty="0" smtClean="0"/>
                  <a:t>st</a:t>
                </a:r>
                <a:r>
                  <a:rPr lang="en-US" sz="1400" dirty="0" smtClean="0"/>
                  <a:t> injection test</a:t>
                </a:r>
                <a:endParaRPr lang="en-US" sz="1400" dirty="0"/>
              </a:p>
            </p:txBody>
          </p:sp>
          <p:pic>
            <p:nvPicPr>
              <p:cNvPr id="53" name="Picture 52" descr="Screen shot 2009-11-25 at 9.20.42 PM.png"/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963304" y="1576324"/>
                <a:ext cx="1607610" cy="1090676"/>
              </a:xfrm>
              <a:prstGeom prst="rect">
                <a:avLst/>
              </a:prstGeom>
            </p:spPr>
          </p:pic>
        </p:grpSp>
      </p:grpSp>
      <p:grpSp>
        <p:nvGrpSpPr>
          <p:cNvPr id="12" name="Group 11"/>
          <p:cNvGrpSpPr/>
          <p:nvPr/>
        </p:nvGrpSpPr>
        <p:grpSpPr>
          <a:xfrm>
            <a:off x="5692338" y="2732824"/>
            <a:ext cx="1422053" cy="1680759"/>
            <a:chOff x="8038165" y="2417026"/>
            <a:chExt cx="1538105" cy="1831124"/>
          </a:xfrm>
        </p:grpSpPr>
        <p:cxnSp>
          <p:nvCxnSpPr>
            <p:cNvPr id="47" name="Straight Connector 46"/>
            <p:cNvCxnSpPr/>
            <p:nvPr/>
          </p:nvCxnSpPr>
          <p:spPr>
            <a:xfrm>
              <a:off x="8458200" y="3336516"/>
              <a:ext cx="0" cy="911634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Box 47"/>
            <p:cNvSpPr txBox="1"/>
            <p:nvPr/>
          </p:nvSpPr>
          <p:spPr>
            <a:xfrm>
              <a:off x="8038165" y="2417026"/>
              <a:ext cx="1538105" cy="8047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Aug. 2011</a:t>
              </a:r>
            </a:p>
            <a:p>
              <a:r>
                <a:rPr lang="en-US" sz="1400" dirty="0" smtClean="0"/>
                <a:t>2.3e33,  2.6 fb</a:t>
              </a:r>
              <a:r>
                <a:rPr lang="en-US" sz="1400" baseline="30000" dirty="0" smtClean="0"/>
                <a:t>-1</a:t>
              </a:r>
            </a:p>
            <a:p>
              <a:r>
                <a:rPr lang="en-US" sz="1400" dirty="0" smtClean="0"/>
                <a:t>1380 bunches</a:t>
              </a:r>
              <a:endParaRPr lang="en-US" sz="1400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3062916" y="4460299"/>
            <a:ext cx="2720570" cy="2008864"/>
            <a:chOff x="5168454" y="4572000"/>
            <a:chExt cx="2942592" cy="2188582"/>
          </a:xfrm>
        </p:grpSpPr>
        <p:cxnSp>
          <p:nvCxnSpPr>
            <p:cNvPr id="41" name="Straight Connector 40"/>
            <p:cNvCxnSpPr/>
            <p:nvPr/>
          </p:nvCxnSpPr>
          <p:spPr>
            <a:xfrm>
              <a:off x="6858000" y="4572000"/>
              <a:ext cx="0" cy="1083682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/>
            <p:cNvSpPr txBox="1"/>
            <p:nvPr/>
          </p:nvSpPr>
          <p:spPr>
            <a:xfrm>
              <a:off x="6815646" y="5838476"/>
              <a:ext cx="1295400" cy="5700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Nov. 2010</a:t>
              </a:r>
            </a:p>
            <a:p>
              <a:r>
                <a:rPr lang="en-US" sz="1400" dirty="0" smtClean="0"/>
                <a:t>Ions</a:t>
              </a:r>
            </a:p>
          </p:txBody>
        </p:sp>
        <p:pic>
          <p:nvPicPr>
            <p:cNvPr id="43" name="Picture 42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68454" y="5655682"/>
              <a:ext cx="1578429" cy="1104900"/>
            </a:xfrm>
            <a:prstGeom prst="rect">
              <a:avLst/>
            </a:prstGeom>
          </p:spPr>
        </p:pic>
      </p:grpSp>
      <p:grpSp>
        <p:nvGrpSpPr>
          <p:cNvPr id="15" name="Group 14"/>
          <p:cNvGrpSpPr/>
          <p:nvPr/>
        </p:nvGrpSpPr>
        <p:grpSpPr>
          <a:xfrm>
            <a:off x="5078438" y="4435085"/>
            <a:ext cx="1308225" cy="828724"/>
            <a:chOff x="7168764" y="4271575"/>
            <a:chExt cx="1414988" cy="902863"/>
          </a:xfrm>
        </p:grpSpPr>
        <p:cxnSp>
          <p:nvCxnSpPr>
            <p:cNvPr id="39" name="Straight Connector 38"/>
            <p:cNvCxnSpPr>
              <a:stCxn id="40" idx="0"/>
            </p:cNvCxnSpPr>
            <p:nvPr/>
          </p:nvCxnSpPr>
          <p:spPr>
            <a:xfrm flipH="1" flipV="1">
              <a:off x="7848600" y="4271575"/>
              <a:ext cx="0" cy="332835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/>
            <p:cNvSpPr txBox="1"/>
            <p:nvPr/>
          </p:nvSpPr>
          <p:spPr>
            <a:xfrm>
              <a:off x="7168764" y="4604410"/>
              <a:ext cx="1414988" cy="5700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Jun.  2011</a:t>
              </a:r>
            </a:p>
            <a:p>
              <a:r>
                <a:rPr lang="en-US" sz="1400" dirty="0" smtClean="0"/>
                <a:t>1380 bunches</a:t>
              </a: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2677603" y="1353588"/>
            <a:ext cx="1525614" cy="3059996"/>
            <a:chOff x="4038600" y="914400"/>
            <a:chExt cx="1650117" cy="3333750"/>
          </a:xfrm>
        </p:grpSpPr>
        <p:cxnSp>
          <p:nvCxnSpPr>
            <p:cNvPr id="35" name="Straight Connector 34"/>
            <p:cNvCxnSpPr>
              <a:stCxn id="36" idx="1"/>
            </p:cNvCxnSpPr>
            <p:nvPr/>
          </p:nvCxnSpPr>
          <p:spPr>
            <a:xfrm>
              <a:off x="4267200" y="2342414"/>
              <a:ext cx="0" cy="1905736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4267200" y="2057399"/>
              <a:ext cx="1370972" cy="5700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Nov.  2009</a:t>
              </a:r>
            </a:p>
            <a:p>
              <a:r>
                <a:rPr lang="en-US" sz="1400" dirty="0" smtClean="0"/>
                <a:t>Beam back</a:t>
              </a:r>
              <a:endParaRPr lang="en-US" sz="1400" dirty="0"/>
            </a:p>
          </p:txBody>
        </p:sp>
        <p:pic>
          <p:nvPicPr>
            <p:cNvPr id="37" name="Picture 2" descr="http://mediaarchive.cern.ch/MediaArchive/Photo/Public/2009/0911187/0911187_94/0911187_94-A4-at-144-dpi.jpg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38600" y="914400"/>
              <a:ext cx="1650117" cy="1098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7" name="Group 16"/>
          <p:cNvGrpSpPr/>
          <p:nvPr/>
        </p:nvGrpSpPr>
        <p:grpSpPr>
          <a:xfrm>
            <a:off x="6597601" y="4460299"/>
            <a:ext cx="1105762" cy="2008864"/>
            <a:chOff x="7162800" y="4572000"/>
            <a:chExt cx="1196002" cy="2188582"/>
          </a:xfrm>
        </p:grpSpPr>
        <p:cxnSp>
          <p:nvCxnSpPr>
            <p:cNvPr id="33" name="Straight Connector 32"/>
            <p:cNvCxnSpPr/>
            <p:nvPr/>
          </p:nvCxnSpPr>
          <p:spPr>
            <a:xfrm flipV="1">
              <a:off x="7620000" y="4572000"/>
              <a:ext cx="0" cy="838200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7162800" y="5486400"/>
              <a:ext cx="1196002" cy="12741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18 June, 2012</a:t>
              </a:r>
            </a:p>
            <a:p>
              <a:r>
                <a:rPr lang="en-US" sz="1400" dirty="0"/>
                <a:t>6</a:t>
              </a:r>
              <a:r>
                <a:rPr lang="en-US" sz="1400" dirty="0" smtClean="0"/>
                <a:t>.6 fb</a:t>
              </a:r>
              <a:r>
                <a:rPr lang="en-US" sz="1400" baseline="30000" dirty="0" smtClean="0"/>
                <a:t>-1</a:t>
              </a:r>
            </a:p>
            <a:p>
              <a:r>
                <a:rPr lang="en-US" sz="1400" dirty="0" smtClean="0"/>
                <a:t>to ATLAS &amp; CMS</a:t>
              </a:r>
              <a:endParaRPr lang="en-US" sz="1400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6358" y="4210517"/>
            <a:ext cx="8454074" cy="312879"/>
            <a:chOff x="0" y="4261642"/>
            <a:chExt cx="9144000" cy="340870"/>
          </a:xfrm>
        </p:grpSpPr>
        <p:sp>
          <p:nvSpPr>
            <p:cNvPr id="20" name="Rectangle 19"/>
            <p:cNvSpPr/>
            <p:nvPr/>
          </p:nvSpPr>
          <p:spPr>
            <a:xfrm>
              <a:off x="0" y="4261642"/>
              <a:ext cx="9144000" cy="3048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cxnSp>
          <p:nvCxnSpPr>
            <p:cNvPr id="21" name="Straight Connector 20"/>
            <p:cNvCxnSpPr/>
            <p:nvPr/>
          </p:nvCxnSpPr>
          <p:spPr>
            <a:xfrm>
              <a:off x="1600200" y="4267200"/>
              <a:ext cx="0" cy="304800"/>
            </a:xfrm>
            <a:prstGeom prst="line">
              <a:avLst/>
            </a:prstGeom>
            <a:ln w="158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3276600" y="4267200"/>
              <a:ext cx="0" cy="304800"/>
            </a:xfrm>
            <a:prstGeom prst="line">
              <a:avLst/>
            </a:prstGeom>
            <a:ln w="158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5257800" y="4267200"/>
              <a:ext cx="0" cy="304800"/>
            </a:xfrm>
            <a:prstGeom prst="line">
              <a:avLst/>
            </a:prstGeom>
            <a:ln w="158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228600" y="4267200"/>
              <a:ext cx="1027630" cy="3353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dirty="0" smtClean="0">
                  <a:solidFill>
                    <a:schemeClr val="bg1">
                      <a:lumMod val="85000"/>
                    </a:schemeClr>
                  </a:solidFill>
                </a:rPr>
                <a:t>2008</a:t>
              </a:r>
              <a:endParaRPr lang="en-US" sz="1400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752600" y="4267200"/>
              <a:ext cx="1027630" cy="3353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dirty="0" smtClean="0">
                  <a:solidFill>
                    <a:schemeClr val="bg1">
                      <a:lumMod val="85000"/>
                    </a:schemeClr>
                  </a:solidFill>
                </a:rPr>
                <a:t>2009</a:t>
              </a:r>
              <a:endParaRPr lang="en-US" sz="1400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581400" y="4267200"/>
              <a:ext cx="1027630" cy="3353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dirty="0" smtClean="0">
                  <a:solidFill>
                    <a:schemeClr val="bg1">
                      <a:lumMod val="85000"/>
                    </a:schemeClr>
                  </a:solidFill>
                </a:rPr>
                <a:t>2010</a:t>
              </a:r>
              <a:endParaRPr lang="en-US" sz="1400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410200" y="4267200"/>
              <a:ext cx="1027630" cy="3353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dirty="0" smtClean="0">
                  <a:solidFill>
                    <a:schemeClr val="bg1">
                      <a:lumMod val="85000"/>
                    </a:schemeClr>
                  </a:solidFill>
                </a:rPr>
                <a:t>2011</a:t>
              </a:r>
              <a:endParaRPr lang="en-US" sz="1400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cxnSp>
          <p:nvCxnSpPr>
            <p:cNvPr id="28" name="Straight Connector 27"/>
            <p:cNvCxnSpPr/>
            <p:nvPr/>
          </p:nvCxnSpPr>
          <p:spPr>
            <a:xfrm>
              <a:off x="7010400" y="4267200"/>
              <a:ext cx="0" cy="304800"/>
            </a:xfrm>
            <a:prstGeom prst="line">
              <a:avLst/>
            </a:prstGeom>
            <a:ln w="158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7315200" y="4267200"/>
              <a:ext cx="1027630" cy="3353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dirty="0" smtClean="0">
                  <a:solidFill>
                    <a:schemeClr val="bg1">
                      <a:lumMod val="85000"/>
                    </a:schemeClr>
                  </a:solidFill>
                </a:rPr>
                <a:t>2012</a:t>
              </a:r>
              <a:endParaRPr lang="en-US" sz="1400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63991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13th,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AMMW - K. Foraz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3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 algn="ctr">
              <a:buNone/>
            </a:pP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Code name LS1 (Long Shutdown 1)</a:t>
            </a:r>
          </a:p>
          <a:p>
            <a:endParaRPr lang="en-US" dirty="0" smtClean="0"/>
          </a:p>
          <a:p>
            <a:pPr marL="114300" indent="0">
              <a:buNone/>
            </a:pPr>
            <a:r>
              <a:rPr lang="en-US" dirty="0"/>
              <a:t> </a:t>
            </a:r>
            <a:r>
              <a:rPr lang="en-US" dirty="0" smtClean="0"/>
              <a:t>Priorities:  </a:t>
            </a:r>
          </a:p>
          <a:p>
            <a:pPr marL="786384" lvl="1" indent="-457200">
              <a:buFont typeface="+mj-lt"/>
              <a:buAutoNum type="arabicPeriod"/>
            </a:pPr>
            <a:r>
              <a:rPr lang="en-US" dirty="0" smtClean="0"/>
              <a:t>Implement the necessary </a:t>
            </a:r>
            <a:r>
              <a:rPr lang="en-US" b="1" dirty="0" smtClean="0">
                <a:solidFill>
                  <a:srgbClr val="4F81BD"/>
                </a:solidFill>
              </a:rPr>
              <a:t>safety</a:t>
            </a:r>
            <a:r>
              <a:rPr lang="en-US" dirty="0" smtClean="0"/>
              <a:t> mitigation measures</a:t>
            </a:r>
          </a:p>
          <a:p>
            <a:pPr marL="786384" lvl="1" indent="-457200">
              <a:buFont typeface="+mj-lt"/>
              <a:buAutoNum type="arabicPeriod"/>
            </a:pPr>
            <a:r>
              <a:rPr lang="en-US" dirty="0" smtClean="0"/>
              <a:t>Perform the </a:t>
            </a:r>
            <a:r>
              <a:rPr lang="en-US" dirty="0"/>
              <a:t>necessary </a:t>
            </a:r>
            <a:r>
              <a:rPr lang="en-US" b="1" dirty="0">
                <a:solidFill>
                  <a:srgbClr val="0070C0"/>
                </a:solidFill>
              </a:rPr>
              <a:t>consolidation and upgrade </a:t>
            </a:r>
            <a:r>
              <a:rPr lang="en-US" dirty="0" smtClean="0"/>
              <a:t>activities</a:t>
            </a:r>
            <a:br>
              <a:rPr lang="en-US" dirty="0" smtClean="0"/>
            </a:br>
            <a:r>
              <a:rPr lang="en-US" dirty="0" smtClean="0"/>
              <a:t>Perform </a:t>
            </a:r>
            <a:r>
              <a:rPr lang="en-US" dirty="0"/>
              <a:t>the </a:t>
            </a:r>
            <a:r>
              <a:rPr lang="en-US" b="1" dirty="0">
                <a:solidFill>
                  <a:srgbClr val="0070C0"/>
                </a:solidFill>
              </a:rPr>
              <a:t>full </a:t>
            </a:r>
            <a:r>
              <a:rPr lang="en-US" b="1" dirty="0" smtClean="0">
                <a:solidFill>
                  <a:srgbClr val="0070C0"/>
                </a:solidFill>
              </a:rPr>
              <a:t>maintenance </a:t>
            </a:r>
            <a:r>
              <a:rPr lang="en-US" dirty="0" smtClean="0"/>
              <a:t>of </a:t>
            </a:r>
            <a:r>
              <a:rPr lang="en-US" dirty="0"/>
              <a:t>equipment </a:t>
            </a:r>
            <a:endParaRPr lang="en-US" dirty="0" smtClean="0"/>
          </a:p>
          <a:p>
            <a:pPr>
              <a:spcBef>
                <a:spcPts val="1800"/>
              </a:spcBef>
              <a:buFont typeface="Wingdings" pitchFamily="2" charset="2"/>
              <a:buChar char="Ø"/>
            </a:pPr>
            <a:endParaRPr lang="en-US" dirty="0" smtClean="0"/>
          </a:p>
          <a:p>
            <a:pPr>
              <a:spcBef>
                <a:spcPts val="1800"/>
              </a:spcBef>
              <a:buFont typeface="Wingdings" pitchFamily="2" charset="2"/>
              <a:buChar char="Ø"/>
            </a:pPr>
            <a:r>
              <a:rPr lang="en-US" dirty="0" smtClean="0"/>
              <a:t>in </a:t>
            </a:r>
            <a:r>
              <a:rPr lang="en-US" dirty="0"/>
              <a:t>order to ensure</a:t>
            </a:r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/>
              <a:t>the operation of the LHC above </a:t>
            </a:r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13TeV collision center mass of </a:t>
            </a:r>
            <a:r>
              <a:rPr lang="en-US" b="1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Energy</a:t>
            </a:r>
            <a:r>
              <a:rPr lang="en-US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, </a:t>
            </a:r>
            <a:r>
              <a:rPr lang="en-US" dirty="0" smtClean="0"/>
              <a:t>and a </a:t>
            </a:r>
            <a:r>
              <a:rPr lang="en-US" b="1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reliable operation </a:t>
            </a:r>
            <a:r>
              <a:rPr lang="en-US" dirty="0" smtClean="0"/>
              <a:t>of the accelerator complex.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068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Introduction</a:t>
            </a:r>
          </a:p>
          <a:p>
            <a:r>
              <a:rPr lang="en-GB" dirty="0" smtClean="0"/>
              <a:t>LS1</a:t>
            </a:r>
          </a:p>
          <a:p>
            <a:pPr lvl="1"/>
            <a:r>
              <a:rPr lang="en-GB" dirty="0" smtClean="0"/>
              <a:t>Main activities and schedules</a:t>
            </a:r>
          </a:p>
          <a:p>
            <a:pPr lvl="1"/>
            <a:r>
              <a:rPr lang="en-GB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Preparation</a:t>
            </a:r>
          </a:p>
          <a:p>
            <a:pPr lvl="1"/>
            <a:r>
              <a:rPr lang="en-GB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Organisation</a:t>
            </a:r>
          </a:p>
          <a:p>
            <a:pPr lvl="1"/>
            <a:r>
              <a:rPr lang="en-GB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Status</a:t>
            </a:r>
          </a:p>
          <a:p>
            <a:r>
              <a:rPr lang="en-GB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Conclusions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13th,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AMMW - K. Foraz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581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LS1 – Maintenance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Perform the full maintenance of all equipment</a:t>
            </a:r>
          </a:p>
          <a:p>
            <a:pPr lvl="1"/>
            <a:r>
              <a:rPr lang="en-GB" dirty="0" smtClean="0"/>
              <a:t>Cryogenics </a:t>
            </a:r>
            <a:r>
              <a:rPr lang="en-GB" sz="1600" i="1" dirty="0" smtClean="0">
                <a:solidFill>
                  <a:schemeClr val="tx2">
                    <a:lumMod val="60000"/>
                    <a:lumOff val="40000"/>
                  </a:schemeClr>
                </a:solidFill>
                <a:sym typeface="Wingdings"/>
              </a:rPr>
              <a:t></a:t>
            </a:r>
            <a:r>
              <a:rPr lang="en-GB" sz="16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N. </a:t>
            </a:r>
            <a:r>
              <a:rPr lang="en-GB" sz="1600" i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Bonneti</a:t>
            </a:r>
            <a:r>
              <a:rPr lang="en-GB" sz="16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GB" sz="16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- Thursday</a:t>
            </a:r>
            <a:endParaRPr lang="en-GB" i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lvl="1"/>
            <a:r>
              <a:rPr lang="en-GB" dirty="0" smtClean="0"/>
              <a:t>Cooling and ventilation</a:t>
            </a:r>
            <a:r>
              <a:rPr lang="en-GB" i="1" dirty="0">
                <a:solidFill>
                  <a:schemeClr val="tx2">
                    <a:lumMod val="60000"/>
                    <a:lumOff val="40000"/>
                  </a:schemeClr>
                </a:solidFill>
                <a:sym typeface="Wingdings"/>
              </a:rPr>
              <a:t> </a:t>
            </a:r>
            <a:r>
              <a:rPr lang="en-GB" sz="1600" i="1" dirty="0">
                <a:solidFill>
                  <a:schemeClr val="tx2">
                    <a:lumMod val="60000"/>
                    <a:lumOff val="40000"/>
                  </a:schemeClr>
                </a:solidFill>
                <a:sym typeface="Wingdings"/>
              </a:rPr>
              <a:t></a:t>
            </a:r>
            <a:r>
              <a:rPr lang="en-GB" sz="16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G. </a:t>
            </a:r>
            <a:r>
              <a:rPr lang="en-GB" sz="16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Peon - </a:t>
            </a:r>
            <a:r>
              <a:rPr lang="en-GB" sz="16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Thursday</a:t>
            </a:r>
            <a:endParaRPr lang="en-GB" sz="1600" dirty="0" smtClean="0"/>
          </a:p>
          <a:p>
            <a:pPr lvl="1"/>
            <a:r>
              <a:rPr lang="en-GB" dirty="0" smtClean="0"/>
              <a:t>Main electrical sub-station</a:t>
            </a:r>
            <a:r>
              <a:rPr lang="en-GB" sz="1600" i="1" dirty="0">
                <a:solidFill>
                  <a:schemeClr val="tx2">
                    <a:lumMod val="60000"/>
                    <a:lumOff val="40000"/>
                  </a:schemeClr>
                </a:solidFill>
                <a:sym typeface="Wingdings"/>
              </a:rPr>
              <a:t></a:t>
            </a:r>
            <a:r>
              <a:rPr lang="en-GB" sz="16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J.-M. </a:t>
            </a:r>
            <a:r>
              <a:rPr lang="en-GB" sz="16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Foray - </a:t>
            </a:r>
            <a:r>
              <a:rPr lang="en-GB" sz="16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Thursday</a:t>
            </a:r>
            <a:endParaRPr lang="en-GB" dirty="0"/>
          </a:p>
          <a:p>
            <a:pPr lvl="1"/>
            <a:r>
              <a:rPr lang="en-GB" dirty="0" smtClean="0"/>
              <a:t>Safety systems: fire, ODH detections, alarms…</a:t>
            </a:r>
          </a:p>
          <a:p>
            <a:pPr lvl="1"/>
            <a:r>
              <a:rPr lang="en-GB" dirty="0"/>
              <a:t>Access system</a:t>
            </a:r>
          </a:p>
          <a:p>
            <a:pPr lvl="1"/>
            <a:r>
              <a:rPr lang="en-GB" dirty="0"/>
              <a:t>Magnets</a:t>
            </a:r>
          </a:p>
          <a:p>
            <a:pPr lvl="1"/>
            <a:r>
              <a:rPr lang="en-GB" dirty="0"/>
              <a:t>Quench protection systems</a:t>
            </a:r>
          </a:p>
          <a:p>
            <a:pPr lvl="1"/>
            <a:r>
              <a:rPr lang="en-GB" dirty="0"/>
              <a:t>Power converters</a:t>
            </a:r>
          </a:p>
          <a:p>
            <a:pPr lvl="1"/>
            <a:r>
              <a:rPr lang="en-GB" dirty="0"/>
              <a:t>Cranes lifts</a:t>
            </a:r>
          </a:p>
          <a:p>
            <a:pPr lvl="1"/>
            <a:r>
              <a:rPr lang="en-GB" dirty="0"/>
              <a:t>Collimators</a:t>
            </a:r>
          </a:p>
          <a:p>
            <a:pPr lvl="1"/>
            <a:r>
              <a:rPr lang="en-GB" dirty="0"/>
              <a:t>…..</a:t>
            </a:r>
          </a:p>
          <a:p>
            <a:pPr lvl="1"/>
            <a:endParaRPr lang="en-GB" dirty="0"/>
          </a:p>
          <a:p>
            <a:pPr lvl="1"/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13th,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AMMW - K. Foraz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8" name="Picture 5" descr="G:\Workspaces\s\st_el\ELEC\SECT_OM\Photos OP\maint400\DSC_102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33183" y="1916832"/>
            <a:ext cx="1800000" cy="1196880"/>
          </a:xfrm>
          <a:prstGeom prst="ellipse">
            <a:avLst/>
          </a:prstGeom>
          <a:ln w="3175" cap="rnd"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198922"/>
            <a:ext cx="1800000" cy="1440000"/>
          </a:xfrm>
          <a:prstGeom prst="ellipse">
            <a:avLst/>
          </a:prstGeom>
          <a:ln w="9525">
            <a:noFill/>
            <a:miter lim="800000"/>
            <a:headEnd/>
            <a:tailEnd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4088" y="4979856"/>
            <a:ext cx="1800000" cy="1350325"/>
          </a:xfrm>
          <a:prstGeom prst="ellipse">
            <a:avLst/>
          </a:prstGeom>
          <a:ln w="9525">
            <a:noFill/>
            <a:miter lim="800000"/>
            <a:headEnd/>
            <a:tailEnd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5013176"/>
            <a:ext cx="1800000" cy="1350000"/>
          </a:xfrm>
          <a:prstGeom prst="ellipse">
            <a:avLst/>
          </a:prstGeom>
          <a:ln w="9525">
            <a:noFill/>
            <a:miter lim="800000"/>
            <a:headEnd/>
            <a:tailEnd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2" name="Content Placeholder 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3356992"/>
            <a:ext cx="1800000" cy="1350000"/>
          </a:xfrm>
          <a:prstGeom prst="ellipse">
            <a:avLst/>
          </a:prstGeom>
          <a:ln w="3175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313189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Main consolidation &amp; upgrade works in injectors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7620000" cy="3569044"/>
          </a:xfrm>
        </p:spPr>
        <p:txBody>
          <a:bodyPr>
            <a:normAutofit fontScale="92500" lnSpcReduction="10000"/>
          </a:bodyPr>
          <a:lstStyle/>
          <a:p>
            <a:r>
              <a:rPr lang="en-GB" sz="2000" dirty="0"/>
              <a:t>PS ventilation system</a:t>
            </a:r>
          </a:p>
          <a:p>
            <a:r>
              <a:rPr lang="en-GB" sz="2000" dirty="0" smtClean="0"/>
              <a:t>SPS </a:t>
            </a:r>
            <a:r>
              <a:rPr lang="en-GB" sz="2000" dirty="0"/>
              <a:t>– replacement of irradiated cables</a:t>
            </a:r>
          </a:p>
          <a:p>
            <a:r>
              <a:rPr lang="en-GB" sz="2000" dirty="0" smtClean="0"/>
              <a:t>Improvement of the </a:t>
            </a:r>
            <a:r>
              <a:rPr lang="en-GB" sz="2000" dirty="0"/>
              <a:t>radiation shielding </a:t>
            </a: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GB" sz="2000" dirty="0" smtClean="0"/>
              <a:t>over the </a:t>
            </a:r>
            <a:r>
              <a:rPr lang="en-GB" sz="2000" dirty="0"/>
              <a:t>PS and Septum </a:t>
            </a:r>
            <a:r>
              <a:rPr lang="en-GB" sz="2000" dirty="0" smtClean="0"/>
              <a:t>16</a:t>
            </a:r>
          </a:p>
          <a:p>
            <a:r>
              <a:rPr lang="en-GB" sz="2000" dirty="0" smtClean="0"/>
              <a:t>Magnets</a:t>
            </a:r>
          </a:p>
          <a:p>
            <a:r>
              <a:rPr lang="en-GB" sz="2000" dirty="0"/>
              <a:t>New access system </a:t>
            </a:r>
          </a:p>
          <a:p>
            <a:r>
              <a:rPr lang="en-US" sz="2000" dirty="0" smtClean="0"/>
              <a:t>Demineralized </a:t>
            </a:r>
            <a:r>
              <a:rPr lang="en-US" sz="2000" dirty="0"/>
              <a:t>water prod. Station</a:t>
            </a:r>
          </a:p>
          <a:p>
            <a:r>
              <a:rPr lang="en-US" sz="2000" dirty="0" smtClean="0"/>
              <a:t>SPS  </a:t>
            </a:r>
            <a:r>
              <a:rPr lang="en-US" sz="2000" dirty="0"/>
              <a:t>valves </a:t>
            </a:r>
            <a:r>
              <a:rPr lang="en-US" sz="2000" dirty="0" smtClean="0"/>
              <a:t>exchange</a:t>
            </a:r>
            <a:endParaRPr lang="en-US" sz="2000" dirty="0"/>
          </a:p>
          <a:p>
            <a:r>
              <a:rPr lang="en-US" sz="2000" dirty="0" smtClean="0"/>
              <a:t>Interlocks</a:t>
            </a:r>
            <a:endParaRPr lang="en-US" sz="2000" dirty="0"/>
          </a:p>
          <a:p>
            <a:r>
              <a:rPr lang="en-GB" sz="2000" dirty="0" smtClean="0"/>
              <a:t>PS </a:t>
            </a:r>
            <a:r>
              <a:rPr lang="en-GB" sz="2000" dirty="0"/>
              <a:t>&amp; PSB Upgrade of the RF systems</a:t>
            </a:r>
          </a:p>
          <a:p>
            <a:r>
              <a:rPr lang="en-US" sz="2000" dirty="0" smtClean="0"/>
              <a:t>18kV </a:t>
            </a:r>
            <a:r>
              <a:rPr lang="en-US" sz="2000" dirty="0"/>
              <a:t>transformers</a:t>
            </a:r>
            <a:endParaRPr lang="en-GB" sz="2000" dirty="0"/>
          </a:p>
          <a:p>
            <a:endParaRPr lang="en-GB" sz="2000" dirty="0"/>
          </a:p>
          <a:p>
            <a:endParaRPr lang="en-GB" sz="2000" dirty="0" smtClean="0"/>
          </a:p>
          <a:p>
            <a:pPr marL="114300" indent="0">
              <a:buNone/>
            </a:pPr>
            <a:endParaRPr lang="en-GB" sz="2000" dirty="0" smtClean="0"/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13th,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AMMW - K. Foraz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1052736"/>
            <a:ext cx="1800000" cy="1372252"/>
          </a:xfrm>
          <a:prstGeom prst="ellipse">
            <a:avLst/>
          </a:prstGeom>
          <a:ln w="3175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8" name="Picture 16" descr="Transport.JPG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2924944"/>
            <a:ext cx="1800000" cy="1349999"/>
          </a:xfrm>
          <a:prstGeom prst="ellipse">
            <a:avLst/>
          </a:prstGeom>
          <a:ln w="3175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9" name="Picture 8" descr="VISITE W04-09 112 - light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66248" y="2083571"/>
            <a:ext cx="1800000" cy="1010272"/>
          </a:xfrm>
          <a:prstGeom prst="ellipse">
            <a:avLst/>
          </a:prstGeom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E:\photo\DSC00833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93800" y="2997333"/>
            <a:ext cx="1800000" cy="1277610"/>
          </a:xfrm>
          <a:prstGeom prst="ellipse">
            <a:avLst/>
          </a:prstGeom>
          <a:ln w="3175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000" y="664339"/>
            <a:ext cx="1260000" cy="1686942"/>
          </a:xfrm>
          <a:prstGeom prst="ellipse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3" name="Picture 4" descr="http://elogbook.cern.ch/eLogbook/attach_reader?attach_id=1345416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69244"/>
            <a:ext cx="8483848" cy="1688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" descr="image001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30240" y="3933551"/>
            <a:ext cx="1800000" cy="1384509"/>
          </a:xfrm>
          <a:prstGeom prst="ellipse">
            <a:avLst/>
          </a:prstGeom>
          <a:ln w="3175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451387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Main consolidation activities in LHC </a:t>
            </a:r>
            <a:r>
              <a:rPr lang="en-GB" sz="2400" dirty="0" smtClean="0"/>
              <a:t>-1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SMACC-</a:t>
            </a:r>
            <a:r>
              <a:rPr lang="en-GB" b="1" dirty="0" smtClean="0">
                <a:solidFill>
                  <a:schemeClr val="accent1">
                    <a:lumMod val="50000"/>
                  </a:schemeClr>
                </a:solidFill>
              </a:rPr>
              <a:t>Superconducting </a:t>
            </a:r>
            <a:r>
              <a:rPr lang="en-GB" b="1" dirty="0">
                <a:solidFill>
                  <a:schemeClr val="accent1">
                    <a:lumMod val="50000"/>
                  </a:schemeClr>
                </a:solidFill>
              </a:rPr>
              <a:t>Magnets And Circuits Consolidation</a:t>
            </a:r>
          </a:p>
          <a:p>
            <a:pPr lvl="1"/>
            <a:endParaRPr lang="en-GB" dirty="0"/>
          </a:p>
          <a:p>
            <a:pPr lvl="1"/>
            <a:endParaRPr lang="en-GB" dirty="0" smtClean="0"/>
          </a:p>
          <a:p>
            <a:pPr lvl="1"/>
            <a:endParaRPr lang="en-GB" dirty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13th,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AMMW - K. Foraz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3" t="13303" r="-843" b="-633"/>
          <a:stretch/>
        </p:blipFill>
        <p:spPr bwMode="auto">
          <a:xfrm>
            <a:off x="815048" y="2114009"/>
            <a:ext cx="7056785" cy="461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04312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4152071" y="2112666"/>
            <a:ext cx="3312121" cy="2155515"/>
            <a:chOff x="1272870" y="3834065"/>
            <a:chExt cx="3312121" cy="2155515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72870" y="3834065"/>
              <a:ext cx="3312121" cy="21555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Oval 8"/>
            <p:cNvSpPr/>
            <p:nvPr/>
          </p:nvSpPr>
          <p:spPr bwMode="auto">
            <a:xfrm>
              <a:off x="4121950" y="5092728"/>
              <a:ext cx="360000" cy="360000"/>
            </a:xfrm>
            <a:prstGeom prst="ellipse">
              <a:avLst/>
            </a:prstGeom>
            <a:solidFill>
              <a:srgbClr val="660066">
                <a:alpha val="81961"/>
              </a:srgbClr>
            </a:solidFill>
            <a:ln w="12700" cap="sq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Cambria" pitchFamily="18" charset="0"/>
                </a:rPr>
                <a:t>P7</a:t>
              </a:r>
            </a:p>
          </p:txBody>
        </p:sp>
        <p:sp>
          <p:nvSpPr>
            <p:cNvPr id="10" name="Oval 9"/>
            <p:cNvSpPr/>
            <p:nvPr/>
          </p:nvSpPr>
          <p:spPr bwMode="auto">
            <a:xfrm>
              <a:off x="2456785" y="5579660"/>
              <a:ext cx="360000" cy="360000"/>
            </a:xfrm>
            <a:prstGeom prst="ellipse">
              <a:avLst/>
            </a:prstGeom>
            <a:solidFill>
              <a:srgbClr val="660066">
                <a:alpha val="83137"/>
              </a:srgbClr>
            </a:solidFill>
            <a:ln w="12700" cap="sq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Cambria" pitchFamily="18" charset="0"/>
                </a:rPr>
                <a:t>P1</a:t>
              </a:r>
            </a:p>
          </p:txBody>
        </p:sp>
        <p:sp>
          <p:nvSpPr>
            <p:cNvPr id="11" name="Oval 10"/>
            <p:cNvSpPr/>
            <p:nvPr/>
          </p:nvSpPr>
          <p:spPr bwMode="auto">
            <a:xfrm>
              <a:off x="3221850" y="3993150"/>
              <a:ext cx="360000" cy="360000"/>
            </a:xfrm>
            <a:prstGeom prst="ellipse">
              <a:avLst/>
            </a:prstGeom>
            <a:solidFill>
              <a:srgbClr val="660066">
                <a:alpha val="81961"/>
              </a:srgbClr>
            </a:solidFill>
            <a:ln w="12700" cap="sq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Cambria" pitchFamily="18" charset="0"/>
                </a:rPr>
                <a:t>P5</a:t>
              </a:r>
            </a:p>
          </p:txBody>
        </p:sp>
        <p:sp>
          <p:nvSpPr>
            <p:cNvPr id="12" name="Oval 11"/>
            <p:cNvSpPr/>
            <p:nvPr/>
          </p:nvSpPr>
          <p:spPr bwMode="auto">
            <a:xfrm>
              <a:off x="3536885" y="5432748"/>
              <a:ext cx="360000" cy="360000"/>
            </a:xfrm>
            <a:prstGeom prst="ellipse">
              <a:avLst/>
            </a:prstGeom>
            <a:solidFill>
              <a:srgbClr val="FFC9FF">
                <a:alpha val="81961"/>
              </a:srgbClr>
            </a:solidFill>
            <a:ln w="12700" cap="sq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Cambria" pitchFamily="18" charset="0"/>
                </a:rPr>
                <a:t>P8</a:t>
              </a:r>
            </a:p>
          </p:txBody>
        </p:sp>
      </p:grpSp>
      <p:grpSp>
        <p:nvGrpSpPr>
          <p:cNvPr id="13" name="Group 12"/>
          <p:cNvGrpSpPr>
            <a:grpSpLocks noChangeAspect="1"/>
          </p:cNvGrpSpPr>
          <p:nvPr/>
        </p:nvGrpSpPr>
        <p:grpSpPr>
          <a:xfrm>
            <a:off x="5664190" y="3148025"/>
            <a:ext cx="2754694" cy="2097290"/>
            <a:chOff x="5697753" y="2282502"/>
            <a:chExt cx="3240000" cy="2466778"/>
          </a:xfr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grpSpPr>
        <p:sp>
          <p:nvSpPr>
            <p:cNvPr id="14" name="TextBox 13"/>
            <p:cNvSpPr txBox="1"/>
            <p:nvPr/>
          </p:nvSpPr>
          <p:spPr>
            <a:xfrm>
              <a:off x="6584235" y="4472281"/>
              <a:ext cx="163903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200" i="1" dirty="0" smtClean="0"/>
                <a:t>Point 1 – </a:t>
              </a:r>
              <a:r>
                <a:rPr lang="fr-CH" sz="1200" i="1" dirty="0" err="1" smtClean="0"/>
                <a:t>ULs</a:t>
              </a:r>
              <a:r>
                <a:rPr lang="fr-CH" sz="1200" i="1" dirty="0" smtClean="0"/>
                <a:t>, </a:t>
              </a:r>
              <a:r>
                <a:rPr lang="fr-CH" sz="1200" i="1" dirty="0" err="1" smtClean="0"/>
                <a:t>Ujs</a:t>
              </a:r>
              <a:r>
                <a:rPr lang="fr-CH" sz="1200" i="1" dirty="0" smtClean="0"/>
                <a:t>, </a:t>
              </a:r>
              <a:r>
                <a:rPr lang="fr-CH" sz="1200" i="1" dirty="0" err="1" smtClean="0"/>
                <a:t>RRs</a:t>
              </a:r>
              <a:endParaRPr lang="en-GB" sz="1200" i="1" dirty="0"/>
            </a:p>
          </p:txBody>
        </p:sp>
        <p:pic>
          <p:nvPicPr>
            <p:cNvPr id="15" name="Picture 6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97753" y="2282502"/>
              <a:ext cx="3240000" cy="21759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22" name="Group 21"/>
          <p:cNvGrpSpPr/>
          <p:nvPr/>
        </p:nvGrpSpPr>
        <p:grpSpPr>
          <a:xfrm>
            <a:off x="467544" y="2040875"/>
            <a:ext cx="3346083" cy="2505765"/>
            <a:chOff x="467544" y="1340768"/>
            <a:chExt cx="6407525" cy="4576804"/>
          </a:xfrm>
        </p:grpSpPr>
        <p:pic>
          <p:nvPicPr>
            <p:cNvPr id="23" name="Picture 2" descr="C:\Temp\SEE_chart.jp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544" y="1340768"/>
              <a:ext cx="6407525" cy="4576804"/>
            </a:xfrm>
            <a:prstGeom prst="rect">
              <a:avLst/>
            </a:prstGeom>
            <a:noFill/>
            <a:effectLst>
              <a:glow>
                <a:schemeClr val="accent1"/>
              </a:glo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4" name="TextBox 23"/>
            <p:cNvSpPr txBox="1"/>
            <p:nvPr/>
          </p:nvSpPr>
          <p:spPr>
            <a:xfrm rot="20935565">
              <a:off x="4052299" y="4031827"/>
              <a:ext cx="1943697" cy="4216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>
                  <a:solidFill>
                    <a:srgbClr val="C00000"/>
                  </a:solidFill>
                </a:rPr>
                <a:t>~3 dumps per fb</a:t>
              </a:r>
              <a:r>
                <a:rPr lang="en-US" sz="900" baseline="30000" dirty="0" smtClean="0">
                  <a:solidFill>
                    <a:srgbClr val="C00000"/>
                  </a:solidFill>
                </a:rPr>
                <a:t>-1</a:t>
              </a:r>
              <a:endParaRPr lang="en-US" sz="900" baseline="30000" dirty="0">
                <a:solidFill>
                  <a:srgbClr val="C00000"/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493067" y="4191285"/>
              <a:ext cx="795651" cy="4216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>
                  <a:solidFill>
                    <a:srgbClr val="C00000"/>
                  </a:solidFill>
                </a:rPr>
                <a:t>2012</a:t>
              </a:r>
              <a:endParaRPr lang="en-US" sz="900" baseline="30000" dirty="0">
                <a:solidFill>
                  <a:srgbClr val="C00000"/>
                </a:solidFill>
              </a:endParaRPr>
            </a:p>
          </p:txBody>
        </p:sp>
        <p:cxnSp>
          <p:nvCxnSpPr>
            <p:cNvPr id="26" name="Straight Connector 25"/>
            <p:cNvCxnSpPr/>
            <p:nvPr/>
          </p:nvCxnSpPr>
          <p:spPr>
            <a:xfrm flipH="1">
              <a:off x="1763689" y="1844824"/>
              <a:ext cx="1944215" cy="3191212"/>
            </a:xfrm>
            <a:prstGeom prst="line">
              <a:avLst/>
            </a:prstGeom>
            <a:ln w="38100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 rot="18144006">
              <a:off x="1857856" y="2815469"/>
              <a:ext cx="1959352" cy="4420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>
                  <a:solidFill>
                    <a:schemeClr val="accent1">
                      <a:lumMod val="50000"/>
                    </a:schemeClr>
                  </a:solidFill>
                </a:rPr>
                <a:t>~12 dumps per fb</a:t>
              </a:r>
              <a:r>
                <a:rPr lang="en-US" sz="900" baseline="30000" dirty="0" smtClean="0">
                  <a:solidFill>
                    <a:schemeClr val="accent1">
                      <a:lumMod val="50000"/>
                    </a:schemeClr>
                  </a:solidFill>
                </a:rPr>
                <a:t>-1</a:t>
              </a:r>
              <a:endParaRPr lang="en-US" sz="900" baseline="300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cxnSp>
          <p:nvCxnSpPr>
            <p:cNvPr id="28" name="Straight Connector 27"/>
            <p:cNvCxnSpPr/>
            <p:nvPr/>
          </p:nvCxnSpPr>
          <p:spPr>
            <a:xfrm flipH="1">
              <a:off x="1534783" y="4872936"/>
              <a:ext cx="4256856" cy="149532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 rot="21444939">
              <a:off x="3986308" y="4589966"/>
              <a:ext cx="2072624" cy="4216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>
                  <a:solidFill>
                    <a:srgbClr val="00B050"/>
                  </a:solidFill>
                </a:rPr>
                <a:t>&lt; 0.5 dump per fb</a:t>
              </a:r>
              <a:r>
                <a:rPr lang="en-US" sz="900" baseline="30000" dirty="0" smtClean="0">
                  <a:solidFill>
                    <a:srgbClr val="00B050"/>
                  </a:solidFill>
                </a:rPr>
                <a:t>-1</a:t>
              </a:r>
              <a:endParaRPr lang="en-US" sz="900" baseline="30000" dirty="0">
                <a:solidFill>
                  <a:srgbClr val="00B050"/>
                </a:solidFill>
              </a:endParaRPr>
            </a:p>
          </p:txBody>
        </p:sp>
        <p:cxnSp>
          <p:nvCxnSpPr>
            <p:cNvPr id="30" name="Straight Connector 29"/>
            <p:cNvCxnSpPr/>
            <p:nvPr/>
          </p:nvCxnSpPr>
          <p:spPr>
            <a:xfrm flipH="1">
              <a:off x="1763690" y="4221088"/>
              <a:ext cx="4104454" cy="792088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2771800" y="1916833"/>
              <a:ext cx="795651" cy="4216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>
                  <a:solidFill>
                    <a:schemeClr val="accent1">
                      <a:lumMod val="50000"/>
                    </a:schemeClr>
                  </a:solidFill>
                </a:rPr>
                <a:t>2011</a:t>
              </a:r>
              <a:endParaRPr lang="en-US" sz="900" baseline="300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Main consolidation activities in LHC </a:t>
            </a:r>
            <a:r>
              <a:rPr lang="en-GB" sz="2400" dirty="0" smtClean="0"/>
              <a:t>-2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R2E – Radiation to Electronics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13th,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AMMW - K. Foraz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9</a:t>
            </a:fld>
            <a:endParaRPr lang="en-US"/>
          </a:p>
        </p:txBody>
      </p:sp>
      <p:grpSp>
        <p:nvGrpSpPr>
          <p:cNvPr id="16" name="Group 15"/>
          <p:cNvGrpSpPr>
            <a:grpSpLocks noChangeAspect="1"/>
          </p:cNvGrpSpPr>
          <p:nvPr/>
        </p:nvGrpSpPr>
        <p:grpSpPr>
          <a:xfrm>
            <a:off x="4430785" y="4219318"/>
            <a:ext cx="2754694" cy="1801487"/>
            <a:chOff x="4464348" y="3353795"/>
            <a:chExt cx="3240000" cy="2118859"/>
          </a:xfrm>
        </p:grpSpPr>
        <p:sp>
          <p:nvSpPr>
            <p:cNvPr id="17" name="TextBox 16"/>
            <p:cNvSpPr txBox="1"/>
            <p:nvPr/>
          </p:nvSpPr>
          <p:spPr>
            <a:xfrm>
              <a:off x="5183621" y="5195655"/>
              <a:ext cx="180145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200" i="1" dirty="0" smtClean="0"/>
                <a:t>Point 5 – UJ56, UL55, </a:t>
              </a:r>
              <a:r>
                <a:rPr lang="fr-CH" sz="1200" i="1" dirty="0" err="1" smtClean="0"/>
                <a:t>RRs</a:t>
              </a:r>
              <a:endParaRPr lang="en-GB" sz="1200" i="1" dirty="0"/>
            </a:p>
          </p:txBody>
        </p:sp>
        <p:pic>
          <p:nvPicPr>
            <p:cNvPr id="18" name="Picture 5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4348" y="3353795"/>
              <a:ext cx="3240000" cy="18418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9" name="Group 18"/>
          <p:cNvGrpSpPr>
            <a:grpSpLocks noChangeAspect="1"/>
          </p:cNvGrpSpPr>
          <p:nvPr/>
        </p:nvGrpSpPr>
        <p:grpSpPr>
          <a:xfrm>
            <a:off x="2568406" y="4958556"/>
            <a:ext cx="2754694" cy="1926828"/>
            <a:chOff x="3222050" y="4173698"/>
            <a:chExt cx="3240000" cy="2266286"/>
          </a:xfr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grpSpPr>
        <p:pic>
          <p:nvPicPr>
            <p:cNvPr id="20" name="Picture 7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22050" y="4173698"/>
              <a:ext cx="3240000" cy="20082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1" name="TextBox 20"/>
            <p:cNvSpPr txBox="1"/>
            <p:nvPr/>
          </p:nvSpPr>
          <p:spPr>
            <a:xfrm>
              <a:off x="4263526" y="6162985"/>
              <a:ext cx="115704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200" i="1" dirty="0" smtClean="0"/>
                <a:t>Point 7 – UJ, TZ</a:t>
              </a:r>
              <a:endParaRPr lang="en-GB" sz="1200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721020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Adjacency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1126</TotalTime>
  <Words>901</Words>
  <Application>Microsoft Office PowerPoint</Application>
  <PresentationFormat>On-screen Show (4:3)</PresentationFormat>
  <Paragraphs>355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1_Adjacency</vt:lpstr>
      <vt:lpstr>Organization of LS1 Consolidation, upgrade and maintenance </vt:lpstr>
      <vt:lpstr>Contents</vt:lpstr>
      <vt:lpstr>Introduction - LHC</vt:lpstr>
      <vt:lpstr>Introduction</vt:lpstr>
      <vt:lpstr>Contents</vt:lpstr>
      <vt:lpstr>LS1 – Maintenance</vt:lpstr>
      <vt:lpstr>Main consolidation &amp; upgrade works in injectors</vt:lpstr>
      <vt:lpstr>Main consolidation activities in LHC -1</vt:lpstr>
      <vt:lpstr>Main consolidation activities in LHC -2</vt:lpstr>
      <vt:lpstr>Main consolidation and upgrade activities in LHC -3</vt:lpstr>
      <vt:lpstr>Schedules -1</vt:lpstr>
      <vt:lpstr>Contents</vt:lpstr>
      <vt:lpstr>Preparation is fundamental -1</vt:lpstr>
      <vt:lpstr>Preparation is fundamental -2</vt:lpstr>
      <vt:lpstr>Risks</vt:lpstr>
      <vt:lpstr>Risks</vt:lpstr>
      <vt:lpstr>Contents</vt:lpstr>
      <vt:lpstr>LS1 additional persons</vt:lpstr>
      <vt:lpstr>Access</vt:lpstr>
      <vt:lpstr>Follow-up </vt:lpstr>
      <vt:lpstr>Contents</vt:lpstr>
      <vt:lpstr>Injectors status</vt:lpstr>
      <vt:lpstr>LHC status</vt:lpstr>
      <vt:lpstr>Contents</vt:lpstr>
      <vt:lpstr>Conclusions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Organization of LS1 Consolidation, upgrade and maintenance</dc:title>
  <dc:creator>Katy Foraz</dc:creator>
  <cp:lastModifiedBy>Katy Foraz</cp:lastModifiedBy>
  <cp:revision>52</cp:revision>
  <dcterms:created xsi:type="dcterms:W3CDTF">2013-11-02T18:49:35Z</dcterms:created>
  <dcterms:modified xsi:type="dcterms:W3CDTF">2013-11-13T08:00:09Z</dcterms:modified>
</cp:coreProperties>
</file>