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14" r:id="rId1"/>
  </p:sldMasterIdLst>
  <p:handoutMasterIdLst>
    <p:handoutMasterId r:id="rId27"/>
  </p:handoutMasterIdLst>
  <p:sldIdLst>
    <p:sldId id="256" r:id="rId2"/>
    <p:sldId id="257" r:id="rId3"/>
    <p:sldId id="258" r:id="rId4"/>
    <p:sldId id="260" r:id="rId5"/>
    <p:sldId id="261" r:id="rId6"/>
    <p:sldId id="262" r:id="rId7"/>
    <p:sldId id="263" r:id="rId8"/>
    <p:sldId id="264" r:id="rId9"/>
    <p:sldId id="265" r:id="rId10"/>
    <p:sldId id="266" r:id="rId11"/>
    <p:sldId id="272" r:id="rId12"/>
    <p:sldId id="268" r:id="rId13"/>
    <p:sldId id="267" r:id="rId14"/>
    <p:sldId id="269" r:id="rId15"/>
    <p:sldId id="270" r:id="rId16"/>
    <p:sldId id="274" r:id="rId17"/>
    <p:sldId id="273" r:id="rId18"/>
    <p:sldId id="275" r:id="rId19"/>
    <p:sldId id="277" r:id="rId20"/>
    <p:sldId id="276" r:id="rId21"/>
    <p:sldId id="278" r:id="rId22"/>
    <p:sldId id="281" r:id="rId23"/>
    <p:sldId id="279" r:id="rId24"/>
    <p:sldId id="280" r:id="rId25"/>
    <p:sldId id="282" r:id="rId26"/>
  </p:sldIdLst>
  <p:sldSz cx="9144000" cy="6858000" type="overhead"/>
  <p:notesSz cx="6811963" cy="9942513"/>
  <p:defaultTextStyle>
    <a:defPPr>
      <a:defRPr lang="en-US"/>
    </a:defPPr>
    <a:lvl1pPr algn="ctr" rtl="0" eaLnBrk="0" fontAlgn="base" hangingPunct="0">
      <a:spcBef>
        <a:spcPct val="50000"/>
      </a:spcBef>
      <a:spcAft>
        <a:spcPct val="0"/>
      </a:spcAft>
      <a:buClr>
        <a:srgbClr val="003399"/>
      </a:buClr>
      <a:buFont typeface="Wingdings" pitchFamily="2" charset="2"/>
      <a:defRPr sz="2400" b="1"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buClr>
        <a:srgbClr val="003399"/>
      </a:buClr>
      <a:buFont typeface="Wingdings" pitchFamily="2" charset="2"/>
      <a:defRPr sz="2400" b="1"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buClr>
        <a:srgbClr val="003399"/>
      </a:buClr>
      <a:buFont typeface="Wingdings" pitchFamily="2" charset="2"/>
      <a:defRPr sz="2400" b="1"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buClr>
        <a:srgbClr val="003399"/>
      </a:buClr>
      <a:buFont typeface="Wingdings" pitchFamily="2" charset="2"/>
      <a:defRPr sz="2400" b="1"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buClr>
        <a:srgbClr val="003399"/>
      </a:buClr>
      <a:buFont typeface="Wingdings" pitchFamily="2" charset="2"/>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494" autoAdjust="0"/>
    <p:restoredTop sz="94660"/>
  </p:normalViewPr>
  <p:slideViewPr>
    <p:cSldViewPr>
      <p:cViewPr>
        <p:scale>
          <a:sx n="66" d="100"/>
          <a:sy n="66" d="100"/>
        </p:scale>
        <p:origin x="-2934" y="-109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2" d="100"/>
          <a:sy n="82" d="100"/>
        </p:scale>
        <p:origin x="-4002" y="-96"/>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2382" cy="497444"/>
          </a:xfrm>
          <a:prstGeom prst="rect">
            <a:avLst/>
          </a:prstGeom>
        </p:spPr>
        <p:txBody>
          <a:bodyPr vert="horz" lIns="91595" tIns="45798" rIns="91595" bIns="45798" rtlCol="0"/>
          <a:lstStyle>
            <a:lvl1pPr algn="l">
              <a:defRPr sz="1200"/>
            </a:lvl1pPr>
          </a:lstStyle>
          <a:p>
            <a:endParaRPr lang="fr-FR"/>
          </a:p>
        </p:txBody>
      </p:sp>
      <p:sp>
        <p:nvSpPr>
          <p:cNvPr id="3" name="Espace réservé de la date 2"/>
          <p:cNvSpPr>
            <a:spLocks noGrp="1"/>
          </p:cNvSpPr>
          <p:nvPr>
            <p:ph type="dt" sz="quarter" idx="1"/>
          </p:nvPr>
        </p:nvSpPr>
        <p:spPr>
          <a:xfrm>
            <a:off x="3857991" y="0"/>
            <a:ext cx="2952382" cy="497444"/>
          </a:xfrm>
          <a:prstGeom prst="rect">
            <a:avLst/>
          </a:prstGeom>
        </p:spPr>
        <p:txBody>
          <a:bodyPr vert="horz" lIns="91595" tIns="45798" rIns="91595" bIns="45798" rtlCol="0"/>
          <a:lstStyle>
            <a:lvl1pPr algn="r">
              <a:defRPr sz="1200"/>
            </a:lvl1pPr>
          </a:lstStyle>
          <a:p>
            <a:fld id="{2E8AB89E-7D68-4E25-B6FE-A6498BB26CA4}" type="datetimeFigureOut">
              <a:rPr lang="fr-FR" smtClean="0"/>
              <a:t>12/11/2013</a:t>
            </a:fld>
            <a:endParaRPr lang="fr-FR"/>
          </a:p>
        </p:txBody>
      </p:sp>
      <p:sp>
        <p:nvSpPr>
          <p:cNvPr id="4" name="Espace réservé du pied de page 3"/>
          <p:cNvSpPr>
            <a:spLocks noGrp="1"/>
          </p:cNvSpPr>
          <p:nvPr>
            <p:ph type="ftr" sz="quarter" idx="2"/>
          </p:nvPr>
        </p:nvSpPr>
        <p:spPr>
          <a:xfrm>
            <a:off x="0" y="9443480"/>
            <a:ext cx="2952382" cy="497444"/>
          </a:xfrm>
          <a:prstGeom prst="rect">
            <a:avLst/>
          </a:prstGeom>
        </p:spPr>
        <p:txBody>
          <a:bodyPr vert="horz" lIns="91595" tIns="45798" rIns="91595" bIns="45798"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7991" y="9443480"/>
            <a:ext cx="2952382" cy="497444"/>
          </a:xfrm>
          <a:prstGeom prst="rect">
            <a:avLst/>
          </a:prstGeom>
        </p:spPr>
        <p:txBody>
          <a:bodyPr vert="horz" lIns="91595" tIns="45798" rIns="91595" bIns="45798" rtlCol="0" anchor="b"/>
          <a:lstStyle>
            <a:lvl1pPr algn="r">
              <a:defRPr sz="1200"/>
            </a:lvl1pPr>
          </a:lstStyle>
          <a:p>
            <a:fld id="{77B56DEB-BACE-42AD-B63F-21AC9FDF0EA9}" type="slidenum">
              <a:rPr lang="fr-FR" smtClean="0"/>
              <a:t>‹N°›</a:t>
            </a:fld>
            <a:endParaRPr lang="fr-FR"/>
          </a:p>
        </p:txBody>
      </p:sp>
    </p:spTree>
    <p:extLst>
      <p:ext uri="{BB962C8B-B14F-4D97-AF65-F5344CB8AC3E}">
        <p14:creationId xmlns:p14="http://schemas.microsoft.com/office/powerpoint/2010/main" val="248462603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2"/>
          <p:cNvSpPr>
            <a:spLocks noGrp="1"/>
          </p:cNvSpPr>
          <p:nvPr>
            <p:ph type="title" hasCustomPrompt="1"/>
          </p:nvPr>
        </p:nvSpPr>
        <p:spPr>
          <a:xfrm>
            <a:off x="0" y="0"/>
            <a:ext cx="9144000" cy="1412776"/>
          </a:xfrm>
          <a:effectLst>
            <a:outerShdw blurRad="50800" dist="38100" dir="2700000" algn="tl" rotWithShape="0">
              <a:prstClr val="black">
                <a:alpha val="40000"/>
              </a:prstClr>
            </a:outerShdw>
          </a:effectLst>
        </p:spPr>
        <p:txBody>
          <a:bodyPr/>
          <a:lstStyle>
            <a:lvl1pPr>
              <a:defRPr sz="4000" b="1" baseline="0"/>
            </a:lvl1pPr>
          </a:lstStyle>
          <a:p>
            <a:pPr algn="ctr">
              <a:spcBef>
                <a:spcPts val="1800"/>
              </a:spcBef>
            </a:pPr>
            <a:r>
              <a:rPr lang="fr-FR" sz="4400" cap="small" dirty="0" smtClean="0">
                <a:solidFill>
                  <a:srgbClr val="666699"/>
                </a:solidFill>
              </a:rPr>
              <a:t/>
            </a:r>
            <a:br>
              <a:rPr lang="fr-FR" sz="4400" cap="small" dirty="0" smtClean="0">
                <a:solidFill>
                  <a:srgbClr val="666699"/>
                </a:solidFill>
              </a:rPr>
            </a:br>
            <a:r>
              <a:rPr lang="fr-FR" sz="2400" cap="small" dirty="0" smtClean="0">
                <a:solidFill>
                  <a:schemeClr val="tx2"/>
                </a:solidFill>
              </a:rPr>
              <a:t>MODIFIEZ LE STYLE DU TITRE</a:t>
            </a:r>
            <a:r>
              <a:rPr lang="fr-FR" sz="3600" cap="small" dirty="0" smtClean="0"/>
              <a:t/>
            </a:r>
            <a:br>
              <a:rPr lang="fr-FR" sz="3600" cap="small" dirty="0" smtClean="0"/>
            </a:br>
            <a:endParaRPr lang="fr-FR" sz="2400" cap="small" dirty="0"/>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1412776"/>
            <a:ext cx="9144000" cy="4514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4810875"/>
      </p:ext>
    </p:extLst>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367412074"/>
      </p:ext>
    </p:extLst>
  </p:cSld>
  <p:clrMapOvr>
    <a:masterClrMapping/>
  </p:clrMapOvr>
  <p:transition spd="slow"/>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lvl1pPr>
              <a:buClr>
                <a:srgbClr val="C00000"/>
              </a:buClr>
              <a:defRPr/>
            </a:lvl1pPr>
            <a:lvl2pPr marL="742950" indent="-285750">
              <a:buFont typeface="Wingdings" pitchFamily="2" charset="2"/>
              <a:buChar char="§"/>
              <a:defRPr/>
            </a:lvl2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209284291"/>
      </p:ext>
    </p:extLst>
  </p:cSld>
  <p:clrMapOvr>
    <a:masterClrMapping/>
  </p:clrMapOvr>
  <p:transition spd="slow"/>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86550" y="142875"/>
            <a:ext cx="2114550" cy="63468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42900" y="142875"/>
            <a:ext cx="6191250" cy="6346825"/>
          </a:xfrm>
        </p:spPr>
        <p:txBody>
          <a:bodyPr vert="eaVert"/>
          <a:lstStyle>
            <a:lvl1pPr>
              <a:buClr>
                <a:srgbClr val="C00000"/>
              </a:buClr>
              <a:defRPr/>
            </a:lvl1pPr>
            <a:lvl2pPr marL="742950" indent="-285750">
              <a:buFont typeface="Wingdings" pitchFamily="2" charset="2"/>
              <a:buChar char="§"/>
              <a:defRPr/>
            </a:lvl2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68496051"/>
      </p:ext>
    </p:extLst>
  </p:cSld>
  <p:clrMapOvr>
    <a:masterClrMapping/>
  </p:clrMapOvr>
  <p:transition spd="slow"/>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342900" y="142875"/>
            <a:ext cx="8458200" cy="6346825"/>
          </a:xfrm>
        </p:spPr>
        <p:txBody>
          <a:bodyPr/>
          <a:lstStyle>
            <a:lvl1pPr>
              <a:buClr>
                <a:srgbClr val="C00000"/>
              </a:buClr>
              <a:defRPr/>
            </a:lvl1pPr>
            <a:lvl2pPr marL="742950" indent="-285750">
              <a:buFont typeface="Wingdings" pitchFamily="2" charset="2"/>
              <a:buChar char="§"/>
              <a:defRPr/>
            </a:lvl2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152420244"/>
      </p:ext>
    </p:extLst>
  </p:cSld>
  <p:clrMapOvr>
    <a:masterClrMapping/>
  </p:clrMapOvr>
  <p:transition spd="slow"/>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lvl1pPr>
              <a:buClr>
                <a:srgbClr val="C00000"/>
              </a:buClr>
              <a:defRPr/>
            </a:lvl1pPr>
            <a:lvl2pPr marL="742950" indent="-285750">
              <a:buFont typeface="Wingdings" pitchFamily="2" charset="2"/>
              <a:buChar char="§"/>
              <a:defRPr/>
            </a:lvl2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 name="Titre 1"/>
          <p:cNvSpPr>
            <a:spLocks noGrp="1"/>
          </p:cNvSpPr>
          <p:nvPr>
            <p:ph type="title"/>
          </p:nvPr>
        </p:nvSpPr>
        <p:spPr>
          <a:xfrm>
            <a:off x="1844675" y="123825"/>
            <a:ext cx="6362700" cy="714375"/>
          </a:xfrm>
        </p:spPr>
        <p:txBody>
          <a:bodyPr/>
          <a:lstStyle/>
          <a:p>
            <a:r>
              <a:rPr lang="fr-FR" smtClean="0"/>
              <a:t>Modifiez le style du titre</a:t>
            </a:r>
            <a:endParaRPr lang="fr-FR"/>
          </a:p>
        </p:txBody>
      </p:sp>
      <p:sp>
        <p:nvSpPr>
          <p:cNvPr id="4" name="Espace réservé de la date 3"/>
          <p:cNvSpPr>
            <a:spLocks noGrp="1"/>
          </p:cNvSpPr>
          <p:nvPr>
            <p:ph type="dt" sz="half" idx="2"/>
          </p:nvPr>
        </p:nvSpPr>
        <p:spPr>
          <a:xfrm>
            <a:off x="1763688" y="6192688"/>
            <a:ext cx="2133600" cy="260648"/>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r>
              <a:rPr lang="en-US" noProof="0" smtClean="0"/>
              <a:t>March 2012</a:t>
            </a:r>
            <a:endParaRPr lang="en-US" noProof="0"/>
          </a:p>
        </p:txBody>
      </p:sp>
      <p:sp>
        <p:nvSpPr>
          <p:cNvPr id="5" name="Espace réservé du pied de page 4"/>
          <p:cNvSpPr>
            <a:spLocks noGrp="1"/>
          </p:cNvSpPr>
          <p:nvPr>
            <p:ph type="ftr" sz="quarter" idx="3"/>
          </p:nvPr>
        </p:nvSpPr>
        <p:spPr>
          <a:xfrm>
            <a:off x="1763688" y="6552728"/>
            <a:ext cx="5544616" cy="260648"/>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r>
              <a:rPr lang="en-US" noProof="0" smtClean="0"/>
              <a:t>SOLEIL Computing &amp; Controls</a:t>
            </a:r>
            <a:endParaRPr lang="en-US" noProof="0"/>
          </a:p>
        </p:txBody>
      </p:sp>
      <p:sp>
        <p:nvSpPr>
          <p:cNvPr id="6" name="Espace réservé du numéro de diapositive 5"/>
          <p:cNvSpPr>
            <a:spLocks noGrp="1"/>
          </p:cNvSpPr>
          <p:nvPr>
            <p:ph type="sldNum" sz="quarter" idx="12"/>
          </p:nvPr>
        </p:nvSpPr>
        <p:spPr>
          <a:xfrm>
            <a:off x="8532440" y="6453337"/>
            <a:ext cx="611560" cy="221108"/>
          </a:xfrm>
          <a:prstGeom prst="rect">
            <a:avLst/>
          </a:prstGeom>
        </p:spPr>
        <p:txBody>
          <a:bodyPr/>
          <a:lstStyle/>
          <a:p>
            <a:fld id="{3280A3A0-B83E-4FDE-9835-414D7C91FD73}" type="slidenum">
              <a:rPr lang="fr-FR" smtClean="0"/>
              <a:t>‹N°›</a:t>
            </a:fld>
            <a:endParaRPr lang="fr-FR" dirty="0"/>
          </a:p>
        </p:txBody>
      </p:sp>
    </p:spTree>
    <p:extLst>
      <p:ext uri="{BB962C8B-B14F-4D97-AF65-F5344CB8AC3E}">
        <p14:creationId xmlns:p14="http://schemas.microsoft.com/office/powerpoint/2010/main" val="709050517"/>
      </p:ext>
    </p:extLst>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des matières">
    <p:spTree>
      <p:nvGrpSpPr>
        <p:cNvPr id="1" name=""/>
        <p:cNvGrpSpPr/>
        <p:nvPr/>
      </p:nvGrpSpPr>
      <p:grpSpPr>
        <a:xfrm>
          <a:off x="0" y="0"/>
          <a:ext cx="0" cy="0"/>
          <a:chOff x="0" y="0"/>
          <a:chExt cx="0" cy="0"/>
        </a:xfrm>
      </p:grpSpPr>
      <p:sp>
        <p:nvSpPr>
          <p:cNvPr id="5" name="Titre 2"/>
          <p:cNvSpPr>
            <a:spLocks noGrp="1"/>
          </p:cNvSpPr>
          <p:nvPr>
            <p:ph type="title" hasCustomPrompt="1"/>
          </p:nvPr>
        </p:nvSpPr>
        <p:spPr>
          <a:xfrm>
            <a:off x="0" y="0"/>
            <a:ext cx="9144000" cy="1988840"/>
          </a:xfrm>
          <a:effectLst>
            <a:outerShdw blurRad="50800" dist="38100" dir="2700000" algn="tl" rotWithShape="0">
              <a:prstClr val="black">
                <a:alpha val="40000"/>
              </a:prstClr>
            </a:outerShdw>
          </a:effectLst>
        </p:spPr>
        <p:txBody>
          <a:bodyPr/>
          <a:lstStyle>
            <a:lvl1pPr>
              <a:defRPr sz="4000" b="1" baseline="0"/>
            </a:lvl1pPr>
          </a:lstStyle>
          <a:p>
            <a:pPr algn="ctr">
              <a:spcBef>
                <a:spcPts val="1800"/>
              </a:spcBef>
            </a:pPr>
            <a:r>
              <a:rPr lang="fr-FR" sz="4400" cap="small" dirty="0" smtClean="0">
                <a:solidFill>
                  <a:srgbClr val="666699"/>
                </a:solidFill>
              </a:rPr>
              <a:t/>
            </a:r>
            <a:br>
              <a:rPr lang="fr-FR" sz="4400" cap="small" dirty="0" smtClean="0">
                <a:solidFill>
                  <a:srgbClr val="666699"/>
                </a:solidFill>
              </a:rPr>
            </a:br>
            <a:r>
              <a:rPr lang="fr-FR" sz="2400" cap="small" dirty="0" smtClean="0">
                <a:solidFill>
                  <a:schemeClr val="tx2"/>
                </a:solidFill>
              </a:rPr>
              <a:t>MODIFIEZ LE STYLE DU TITRE</a:t>
            </a:r>
            <a:r>
              <a:rPr lang="fr-FR" sz="3600" cap="small" dirty="0" smtClean="0"/>
              <a:t/>
            </a:r>
            <a:br>
              <a:rPr lang="fr-FR" sz="3600" cap="small" dirty="0" smtClean="0"/>
            </a:br>
            <a:endParaRPr lang="fr-FR" sz="2400" cap="small" dirty="0"/>
          </a:p>
        </p:txBody>
      </p:sp>
      <p:sp>
        <p:nvSpPr>
          <p:cNvPr id="10" name="Espace réservé du texte 9"/>
          <p:cNvSpPr>
            <a:spLocks noGrp="1"/>
          </p:cNvSpPr>
          <p:nvPr>
            <p:ph type="body" sz="quarter" idx="10"/>
          </p:nvPr>
        </p:nvSpPr>
        <p:spPr>
          <a:xfrm>
            <a:off x="1042988" y="2708274"/>
            <a:ext cx="6985396" cy="2232893"/>
          </a:xfrm>
        </p:spPr>
        <p:txBody>
          <a:bodyPr/>
          <a:lstStyle>
            <a:lvl1pPr marL="457200" indent="-457200">
              <a:buClr>
                <a:srgbClr val="C00000"/>
              </a:buClr>
              <a:buSzPct val="100000"/>
              <a:buFont typeface="Wingdings 3" pitchFamily="18" charset="2"/>
              <a:buChar char=""/>
              <a:defRPr sz="2000"/>
            </a:lvl1pPr>
            <a:lvl2pPr marL="742950" indent="-285750">
              <a:buClrTx/>
              <a:buFont typeface="Wingdings" pitchFamily="2" charset="2"/>
              <a:buChar char="§"/>
              <a:defRPr sz="1800"/>
            </a:lvl2pPr>
            <a:lvl3pPr>
              <a:defRPr sz="2000"/>
            </a:lvl3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995539469"/>
      </p:ext>
    </p:extLst>
  </p:cSld>
  <p:clrMapOvr>
    <a:masterClrMapping/>
  </p:clrMapOvr>
  <p:transition spd="slow"/>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lvl1pPr marL="342900" indent="-342900">
              <a:buClr>
                <a:srgbClr val="C00000"/>
              </a:buClr>
              <a:buSzPct val="100000"/>
              <a:buFont typeface="Wingdings 3" pitchFamily="18" charset="2"/>
              <a:buChar char=""/>
              <a:defRPr/>
            </a:lvl1pPr>
            <a:lvl2pPr marL="742950" indent="-285750">
              <a:buClrTx/>
              <a:buFont typeface="Wingdings" pitchFamily="2" charset="2"/>
              <a:buChar char="§"/>
              <a:defRPr sz="1800"/>
            </a:lvl2pPr>
            <a:lvl3pPr>
              <a:defRPr sz="1800"/>
            </a:lvl3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Titre 3"/>
          <p:cNvSpPr>
            <a:spLocks noGrp="1"/>
          </p:cNvSpPr>
          <p:nvPr>
            <p:ph type="title"/>
          </p:nvPr>
        </p:nvSpPr>
        <p:spPr>
          <a:xfrm>
            <a:off x="0" y="0"/>
            <a:ext cx="9144000" cy="714375"/>
          </a:xfrm>
          <a:effectLst>
            <a:outerShdw blurRad="50800" dist="38100" dir="2700000" algn="tl" rotWithShape="0">
              <a:prstClr val="black">
                <a:alpha val="40000"/>
              </a:prstClr>
            </a:outerShdw>
          </a:effectLst>
        </p:spPr>
        <p:txBody>
          <a:bodyPr/>
          <a:lstStyle>
            <a:lvl1pPr>
              <a:defRPr b="1">
                <a:solidFill>
                  <a:srgbClr val="333399"/>
                </a:solidFill>
              </a:defRPr>
            </a:lvl1pPr>
          </a:lstStyle>
          <a:p>
            <a:r>
              <a:rPr lang="fr-FR" noProof="0" smtClean="0"/>
              <a:t>Modifiez le style du titre</a:t>
            </a:r>
            <a:endParaRPr lang="en-US" noProof="0" dirty="0"/>
          </a:p>
        </p:txBody>
      </p:sp>
    </p:spTree>
    <p:extLst>
      <p:ext uri="{BB962C8B-B14F-4D97-AF65-F5344CB8AC3E}">
        <p14:creationId xmlns:p14="http://schemas.microsoft.com/office/powerpoint/2010/main" val="709050517"/>
      </p:ext>
    </p:extLst>
  </p:cSld>
  <p:clrMapOvr>
    <a:masterClrMapping/>
  </p:clrMapOvr>
  <p:transition spd="slow"/>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371600" y="2420888"/>
            <a:ext cx="7772400" cy="1362075"/>
          </a:xfrm>
          <a:gradFill>
            <a:gsLst>
              <a:gs pos="0">
                <a:schemeClr val="bg1">
                  <a:lumMod val="95000"/>
                </a:schemeClr>
              </a:gs>
              <a:gs pos="34000">
                <a:srgbClr val="F5F5F5"/>
              </a:gs>
              <a:gs pos="100000">
                <a:schemeClr val="bg1"/>
              </a:gs>
            </a:gsLst>
          </a:gradFill>
        </p:spPr>
        <p:txBody>
          <a:bodyPr anchor="t"/>
          <a:lstStyle>
            <a:lvl1pPr algn="l">
              <a:defRPr sz="4000" b="1" cap="all">
                <a:solidFill>
                  <a:srgbClr val="333399"/>
                </a:solidFill>
              </a:defRPr>
            </a:lvl1pPr>
          </a:lstStyle>
          <a:p>
            <a:r>
              <a:rPr lang="fr-FR" smtClean="0"/>
              <a:t>Modifiez le style du titre</a:t>
            </a:r>
            <a:endParaRPr lang="fr-FR" dirty="0"/>
          </a:p>
        </p:txBody>
      </p:sp>
    </p:spTree>
    <p:extLst>
      <p:ext uri="{BB962C8B-B14F-4D97-AF65-F5344CB8AC3E}">
        <p14:creationId xmlns:p14="http://schemas.microsoft.com/office/powerpoint/2010/main" val="1367492935"/>
      </p:ext>
    </p:extLst>
  </p:cSld>
  <p:clrMapOvr>
    <a:masterClrMapping/>
  </p:clrMapOvr>
  <p:transition spd="slow"/>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42900" y="1371600"/>
            <a:ext cx="4152900" cy="5118100"/>
          </a:xfrm>
        </p:spPr>
        <p:txBody>
          <a:bodyPr/>
          <a:lstStyle>
            <a:lvl1pPr>
              <a:buClr>
                <a:srgbClr val="C00000"/>
              </a:buClr>
              <a:buSzPct val="100000"/>
              <a:defRPr sz="2800"/>
            </a:lvl1pPr>
            <a:lvl2pPr marL="742950" indent="-285750">
              <a:buFont typeface="Wingdings" pitchFamily="2" charset="2"/>
              <a:buChar cha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contenu 3"/>
          <p:cNvSpPr>
            <a:spLocks noGrp="1"/>
          </p:cNvSpPr>
          <p:nvPr>
            <p:ph sz="half" idx="2"/>
          </p:nvPr>
        </p:nvSpPr>
        <p:spPr>
          <a:xfrm>
            <a:off x="4648200" y="1371600"/>
            <a:ext cx="4152900" cy="5118100"/>
          </a:xfrm>
        </p:spPr>
        <p:txBody>
          <a:bodyPr/>
          <a:lstStyle>
            <a:lvl1pPr>
              <a:buClr>
                <a:srgbClr val="C00000"/>
              </a:buClr>
              <a:defRPr sz="2800"/>
            </a:lvl1pPr>
            <a:lvl2pPr marL="742950" indent="-285750">
              <a:buFont typeface="Wingdings" pitchFamily="2" charset="2"/>
              <a:buChar cha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2930688105"/>
      </p:ext>
    </p:extLst>
  </p:cSld>
  <p:clrMapOvr>
    <a:masterClrMapping/>
  </p:clrMapOvr>
  <p:transition spd="slow"/>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buClr>
                <a:srgbClr val="C00000"/>
              </a:buClr>
              <a:defRPr sz="2400"/>
            </a:lvl1pPr>
            <a:lvl2pPr marL="742950" indent="-285750">
              <a:buFont typeface="Wingdings" pitchFamily="2" charset="2"/>
              <a:buChar cha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buClr>
                <a:srgbClr val="C00000"/>
              </a:buClr>
              <a:defRPr sz="2400"/>
            </a:lvl1pPr>
            <a:lvl2pPr marL="742950" indent="-285750">
              <a:buFont typeface="Wingdings" pitchFamily="2" charset="2"/>
              <a:buChar cha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10375033"/>
      </p:ext>
    </p:extLst>
  </p:cSld>
  <p:clrMapOvr>
    <a:masterClrMapping/>
  </p:clrMapOvr>
  <p:transition spd="slow"/>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3230377760"/>
      </p:ext>
    </p:extLst>
  </p:cSld>
  <p:clrMapOvr>
    <a:masterClrMapping/>
  </p:clrMapOvr>
  <p:transition spd="slow"/>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3028931"/>
      </p:ext>
    </p:extLst>
  </p:cSld>
  <p:clrMapOvr>
    <a:masterClrMapping/>
  </p:clrMapOvr>
  <p:transition spd="slow"/>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buClr>
                <a:srgbClr val="C00000"/>
              </a:buClr>
              <a:defRPr sz="3200"/>
            </a:lvl1pPr>
            <a:lvl2pPr marL="742950" indent="-285750">
              <a:buFont typeface="Wingdings" pitchFamily="2" charset="2"/>
              <a:buChar cha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3451509370"/>
      </p:ext>
    </p:extLst>
  </p:cSld>
  <p:clrMapOvr>
    <a:masterClrMapping/>
  </p:clrMapOvr>
  <p:transition spd="slow"/>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7" name="Rectangle 81"/>
          <p:cNvSpPr>
            <a:spLocks noGrp="1" noChangeArrowheads="1"/>
          </p:cNvSpPr>
          <p:nvPr>
            <p:ph type="title"/>
          </p:nvPr>
        </p:nvSpPr>
        <p:spPr bwMode="auto">
          <a:xfrm>
            <a:off x="0" y="0"/>
            <a:ext cx="9144000" cy="714375"/>
          </a:xfrm>
          <a:prstGeom prst="rect">
            <a:avLst/>
          </a:prstGeom>
          <a:gradFill flip="none" rotWithShape="1">
            <a:gsLst>
              <a:gs pos="0">
                <a:schemeClr val="bg1">
                  <a:lumMod val="85000"/>
                </a:schemeClr>
              </a:gs>
              <a:gs pos="50000">
                <a:schemeClr val="bg1">
                  <a:lumMod val="95000"/>
                </a:schemeClr>
              </a:gs>
              <a:gs pos="100000">
                <a:schemeClr val="bg1"/>
              </a:gs>
            </a:gsLst>
            <a:lin ang="0" scaled="1"/>
            <a:tileRect/>
          </a:gradFill>
          <a:ln>
            <a:noFill/>
          </a:ln>
          <a:effectLst>
            <a:outerShdw blurRad="50800" dist="38100" dir="2700000" algn="tl" rotWithShape="0">
              <a:prstClr val="black">
                <a:alpha val="40000"/>
              </a:prstClr>
            </a:outerShdw>
          </a:effectLst>
          <a:extLst/>
        </p:spPr>
        <p:txBody>
          <a:bodyPr vert="horz" wrap="square" lIns="91440" tIns="45720" rIns="91440" bIns="45720" numCol="1" anchor="ctr" anchorCtr="0" compatLnSpc="1">
            <a:prstTxWarp prst="textNoShape">
              <a:avLst/>
            </a:prstTxWarp>
          </a:bodyPr>
          <a:lstStyle/>
          <a:p>
            <a:pPr lvl="0"/>
            <a:endParaRPr lang="fr-FR" dirty="0" smtClean="0"/>
          </a:p>
        </p:txBody>
      </p:sp>
      <p:sp>
        <p:nvSpPr>
          <p:cNvPr id="1028" name="Rectangle 82"/>
          <p:cNvSpPr>
            <a:spLocks noGrp="1" noChangeArrowheads="1"/>
          </p:cNvSpPr>
          <p:nvPr>
            <p:ph type="body" idx="1"/>
          </p:nvPr>
        </p:nvSpPr>
        <p:spPr bwMode="auto">
          <a:xfrm>
            <a:off x="225856" y="947318"/>
            <a:ext cx="8458200" cy="511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endParaRPr lang="fr-FR" dirty="0" smtClean="0"/>
          </a:p>
        </p:txBody>
      </p:sp>
      <p:sp>
        <p:nvSpPr>
          <p:cNvPr id="1029" name="Rectangle 83"/>
          <p:cNvSpPr>
            <a:spLocks noChangeArrowheads="1"/>
          </p:cNvSpPr>
          <p:nvPr/>
        </p:nvSpPr>
        <p:spPr bwMode="auto">
          <a:xfrm>
            <a:off x="7696200" y="6505575"/>
            <a:ext cx="1219200"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1" hangingPunct="1">
              <a:spcBef>
                <a:spcPct val="0"/>
              </a:spcBef>
              <a:buClrTx/>
              <a:buFontTx/>
              <a:buNone/>
            </a:pPr>
            <a:fld id="{CCC21044-9532-42E7-8427-A01850C252CD}" type="slidenum">
              <a:rPr lang="en-GB" sz="1200" i="1">
                <a:solidFill>
                  <a:srgbClr val="666699"/>
                </a:solidFill>
                <a:latin typeface="Arial" charset="0"/>
                <a:cs typeface="Arial" charset="0"/>
              </a:rPr>
              <a:pPr algn="r" eaLnBrk="1" hangingPunct="1">
                <a:spcBef>
                  <a:spcPct val="0"/>
                </a:spcBef>
                <a:buClrTx/>
                <a:buFontTx/>
                <a:buNone/>
              </a:pPr>
              <a:t>‹N°›</a:t>
            </a:fld>
            <a:endParaRPr lang="en-GB" sz="1200" b="0" dirty="0">
              <a:solidFill>
                <a:srgbClr val="666699"/>
              </a:solidFill>
              <a:latin typeface="Arial" charset="0"/>
              <a:cs typeface="Arial" charset="0"/>
            </a:endParaRPr>
          </a:p>
        </p:txBody>
      </p:sp>
      <p:sp>
        <p:nvSpPr>
          <p:cNvPr id="1030" name="Rectangle 84"/>
          <p:cNvSpPr>
            <a:spLocks noChangeArrowheads="1"/>
          </p:cNvSpPr>
          <p:nvPr/>
        </p:nvSpPr>
        <p:spPr bwMode="auto">
          <a:xfrm>
            <a:off x="1706370" y="6543674"/>
            <a:ext cx="6322014"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1" hangingPunct="1">
              <a:spcBef>
                <a:spcPct val="0"/>
              </a:spcBef>
              <a:buClrTx/>
              <a:buFontTx/>
              <a:buNone/>
            </a:pPr>
            <a:r>
              <a:rPr lang="en-US" sz="1200" i="0" noProof="0" dirty="0" smtClean="0">
                <a:solidFill>
                  <a:srgbClr val="333399"/>
                </a:solidFill>
                <a:latin typeface="Arial" charset="0"/>
                <a:cs typeface="Arial" charset="0"/>
              </a:rPr>
              <a:t>Workshop Asset and Maintenance Management Workshop November 13 - 15</a:t>
            </a:r>
          </a:p>
        </p:txBody>
      </p:sp>
      <p:sp>
        <p:nvSpPr>
          <p:cNvPr id="1031" name="Rectangle 85"/>
          <p:cNvSpPr>
            <a:spLocks noChangeArrowheads="1"/>
          </p:cNvSpPr>
          <p:nvPr/>
        </p:nvSpPr>
        <p:spPr bwMode="auto">
          <a:xfrm>
            <a:off x="1706371" y="6234759"/>
            <a:ext cx="5989829"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1" hangingPunct="1">
              <a:spcBef>
                <a:spcPct val="0"/>
              </a:spcBef>
              <a:buClrTx/>
              <a:buFontTx/>
              <a:buNone/>
            </a:pPr>
            <a:r>
              <a:rPr lang="en-US" sz="1200" i="0" noProof="0" dirty="0" smtClean="0">
                <a:solidFill>
                  <a:srgbClr val="333399"/>
                </a:solidFill>
                <a:latin typeface="Arial" charset="0"/>
                <a:cs typeface="Arial" charset="0"/>
              </a:rPr>
              <a:t>Machine operation and daily maintenance management in SOLEIL</a:t>
            </a:r>
          </a:p>
        </p:txBody>
      </p:sp>
      <p:sp>
        <p:nvSpPr>
          <p:cNvPr id="2" name="Rectangle 1"/>
          <p:cNvSpPr/>
          <p:nvPr/>
        </p:nvSpPr>
        <p:spPr bwMode="auto">
          <a:xfrm>
            <a:off x="1470355" y="6227444"/>
            <a:ext cx="153619" cy="224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100013" marR="0" indent="-7938" algn="ctr" defTabSz="914400" rtl="0" eaLnBrk="0" fontAlgn="base" latinLnBrk="0" hangingPunct="0">
              <a:lnSpc>
                <a:spcPct val="100000"/>
              </a:lnSpc>
              <a:spcBef>
                <a:spcPct val="50000"/>
              </a:spcBef>
              <a:spcAft>
                <a:spcPct val="0"/>
              </a:spcAft>
              <a:buClr>
                <a:srgbClr val="003399"/>
              </a:buClr>
              <a:buSzTx/>
              <a:buFont typeface="Wingdings" pitchFamily="2" charset="2"/>
              <a:buNone/>
              <a:tabLst/>
            </a:pPr>
            <a:endParaRPr kumimoji="0" lang="fr-FR" sz="2400" b="1" i="0" u="none" strike="noStrike" cap="none" normalizeH="0" baseline="0" smtClean="0">
              <a:ln>
                <a:noFill/>
              </a:ln>
              <a:solidFill>
                <a:schemeClr val="tx1"/>
              </a:solidFill>
              <a:effectLst/>
              <a:latin typeface="Times New Roman" pitchFamily="18" charset="0"/>
            </a:endParaRPr>
          </a:p>
        </p:txBody>
      </p:sp>
      <p:sp>
        <p:nvSpPr>
          <p:cNvPr id="3" name="Rectangle 2"/>
          <p:cNvSpPr/>
          <p:nvPr/>
        </p:nvSpPr>
        <p:spPr bwMode="auto">
          <a:xfrm>
            <a:off x="1547164" y="6283757"/>
            <a:ext cx="159207" cy="168249"/>
          </a:xfrm>
          <a:prstGeom prst="rect">
            <a:avLst/>
          </a:prstGeom>
          <a:solidFill>
            <a:schemeClr val="tx2">
              <a:lumMod val="60000"/>
              <a:lumOff val="40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spAutoFit/>
          </a:bodyPr>
          <a:lstStyle/>
          <a:p>
            <a:pPr marL="100013" marR="0" indent="-7938" algn="ctr" defTabSz="914400" rtl="0" eaLnBrk="0" fontAlgn="base" latinLnBrk="0" hangingPunct="0">
              <a:lnSpc>
                <a:spcPct val="100000"/>
              </a:lnSpc>
              <a:spcBef>
                <a:spcPct val="50000"/>
              </a:spcBef>
              <a:spcAft>
                <a:spcPct val="0"/>
              </a:spcAft>
              <a:buClr>
                <a:srgbClr val="003399"/>
              </a:buClr>
              <a:buSzTx/>
              <a:buFont typeface="Wingdings" pitchFamily="2" charset="2"/>
              <a:buNone/>
              <a:tabLst/>
            </a:pPr>
            <a:endParaRPr kumimoji="0" lang="fr-FR" sz="2400" b="1" i="0" u="none" strike="noStrike" cap="none" normalizeH="0" baseline="0" smtClean="0">
              <a:ln>
                <a:noFill/>
              </a:ln>
              <a:solidFill>
                <a:schemeClr val="tx1"/>
              </a:solidFill>
              <a:effectLst/>
              <a:latin typeface="Times New Roman" pitchFamily="18" charset="0"/>
            </a:endParaRPr>
          </a:p>
        </p:txBody>
      </p:sp>
      <p:sp>
        <p:nvSpPr>
          <p:cNvPr id="10" name="Rectangle 9"/>
          <p:cNvSpPr/>
          <p:nvPr/>
        </p:nvSpPr>
        <p:spPr bwMode="auto">
          <a:xfrm>
            <a:off x="1547164" y="6576249"/>
            <a:ext cx="159207" cy="168249"/>
          </a:xfrm>
          <a:prstGeom prst="rect">
            <a:avLst/>
          </a:prstGeom>
          <a:solidFill>
            <a:srgbClr val="FFC000"/>
          </a:solidFill>
          <a:ln>
            <a:noFill/>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spAutoFit/>
          </a:bodyPr>
          <a:lstStyle/>
          <a:p>
            <a:pPr marL="100013" marR="0" indent="-7938" algn="ctr" defTabSz="914400" rtl="0" eaLnBrk="0" fontAlgn="base" latinLnBrk="0" hangingPunct="0">
              <a:lnSpc>
                <a:spcPct val="100000"/>
              </a:lnSpc>
              <a:spcBef>
                <a:spcPct val="50000"/>
              </a:spcBef>
              <a:spcAft>
                <a:spcPct val="0"/>
              </a:spcAft>
              <a:buClr>
                <a:srgbClr val="003399"/>
              </a:buClr>
              <a:buSzTx/>
              <a:buFont typeface="Wingdings" pitchFamily="2" charset="2"/>
              <a:buNone/>
              <a:tabLst/>
            </a:pPr>
            <a:endParaRPr kumimoji="0" lang="fr-FR" sz="2400" b="1" i="0" u="none" strike="noStrike" cap="none" normalizeH="0" baseline="0" smtClean="0">
              <a:ln>
                <a:noFill/>
              </a:ln>
              <a:solidFill>
                <a:schemeClr val="tx1"/>
              </a:solidFill>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15" r:id="rId1"/>
    <p:sldLayoutId id="2147483727"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689" r:id="rId14"/>
  </p:sldLayoutIdLst>
  <p:transition spd="slow"/>
  <p:timing>
    <p:tnLst>
      <p:par>
        <p:cTn id="1" dur="indefinite" restart="never" nodeType="tmRoot"/>
      </p:par>
    </p:tnLst>
  </p:timing>
  <p:txStyles>
    <p:titleStyle>
      <a:lvl1pPr algn="l" rtl="0" eaLnBrk="1" fontAlgn="base" hangingPunct="1">
        <a:spcBef>
          <a:spcPct val="0"/>
        </a:spcBef>
        <a:spcAft>
          <a:spcPct val="0"/>
        </a:spcAft>
        <a:defRPr kumimoji="1" sz="2400">
          <a:solidFill>
            <a:schemeClr val="tx2"/>
          </a:solidFill>
          <a:latin typeface="+mj-lt"/>
          <a:ea typeface="+mj-ea"/>
          <a:cs typeface="+mj-cs"/>
        </a:defRPr>
      </a:lvl1pPr>
      <a:lvl2pPr algn="l" rtl="0" eaLnBrk="1" fontAlgn="base" hangingPunct="1">
        <a:spcBef>
          <a:spcPct val="0"/>
        </a:spcBef>
        <a:spcAft>
          <a:spcPct val="0"/>
        </a:spcAft>
        <a:defRPr kumimoji="1" sz="2400">
          <a:solidFill>
            <a:schemeClr val="tx2"/>
          </a:solidFill>
          <a:latin typeface="Arial" charset="0"/>
        </a:defRPr>
      </a:lvl2pPr>
      <a:lvl3pPr algn="l" rtl="0" eaLnBrk="1" fontAlgn="base" hangingPunct="1">
        <a:spcBef>
          <a:spcPct val="0"/>
        </a:spcBef>
        <a:spcAft>
          <a:spcPct val="0"/>
        </a:spcAft>
        <a:defRPr kumimoji="1" sz="2400">
          <a:solidFill>
            <a:schemeClr val="tx2"/>
          </a:solidFill>
          <a:latin typeface="Arial" charset="0"/>
        </a:defRPr>
      </a:lvl3pPr>
      <a:lvl4pPr algn="l" rtl="0" eaLnBrk="1" fontAlgn="base" hangingPunct="1">
        <a:spcBef>
          <a:spcPct val="0"/>
        </a:spcBef>
        <a:spcAft>
          <a:spcPct val="0"/>
        </a:spcAft>
        <a:defRPr kumimoji="1" sz="2400">
          <a:solidFill>
            <a:schemeClr val="tx2"/>
          </a:solidFill>
          <a:latin typeface="Arial" charset="0"/>
        </a:defRPr>
      </a:lvl4pPr>
      <a:lvl5pPr algn="l" rtl="0" eaLnBrk="1" fontAlgn="base" hangingPunct="1">
        <a:spcBef>
          <a:spcPct val="0"/>
        </a:spcBef>
        <a:spcAft>
          <a:spcPct val="0"/>
        </a:spcAft>
        <a:defRPr kumimoji="1" sz="2400">
          <a:solidFill>
            <a:schemeClr val="tx2"/>
          </a:solidFill>
          <a:latin typeface="Arial" charset="0"/>
        </a:defRPr>
      </a:lvl5pPr>
      <a:lvl6pPr marL="457200" algn="l" rtl="0" eaLnBrk="1" fontAlgn="base" hangingPunct="1">
        <a:spcBef>
          <a:spcPct val="0"/>
        </a:spcBef>
        <a:spcAft>
          <a:spcPct val="0"/>
        </a:spcAft>
        <a:defRPr kumimoji="1" sz="2400">
          <a:solidFill>
            <a:schemeClr val="tx2"/>
          </a:solidFill>
          <a:latin typeface="Arial" charset="0"/>
        </a:defRPr>
      </a:lvl6pPr>
      <a:lvl7pPr marL="914400" algn="l" rtl="0" eaLnBrk="1" fontAlgn="base" hangingPunct="1">
        <a:spcBef>
          <a:spcPct val="0"/>
        </a:spcBef>
        <a:spcAft>
          <a:spcPct val="0"/>
        </a:spcAft>
        <a:defRPr kumimoji="1" sz="2400">
          <a:solidFill>
            <a:schemeClr val="tx2"/>
          </a:solidFill>
          <a:latin typeface="Arial" charset="0"/>
        </a:defRPr>
      </a:lvl7pPr>
      <a:lvl8pPr marL="1371600" algn="l" rtl="0" eaLnBrk="1" fontAlgn="base" hangingPunct="1">
        <a:spcBef>
          <a:spcPct val="0"/>
        </a:spcBef>
        <a:spcAft>
          <a:spcPct val="0"/>
        </a:spcAft>
        <a:defRPr kumimoji="1" sz="2400">
          <a:solidFill>
            <a:schemeClr val="tx2"/>
          </a:solidFill>
          <a:latin typeface="Arial" charset="0"/>
        </a:defRPr>
      </a:lvl8pPr>
      <a:lvl9pPr marL="1828800" algn="l" rtl="0" eaLnBrk="1" fontAlgn="base" hangingPunct="1">
        <a:spcBef>
          <a:spcPct val="0"/>
        </a:spcBef>
        <a:spcAft>
          <a:spcPct val="0"/>
        </a:spcAft>
        <a:defRPr kumimoji="1" sz="2400">
          <a:solidFill>
            <a:schemeClr val="tx2"/>
          </a:solidFill>
          <a:latin typeface="Arial" charset="0"/>
        </a:defRPr>
      </a:lvl9pPr>
    </p:titleStyle>
    <p:bodyStyle>
      <a:lvl1pPr marL="342900" indent="-342900" algn="l" rtl="0" eaLnBrk="1" fontAlgn="base" hangingPunct="1">
        <a:spcBef>
          <a:spcPct val="20000"/>
        </a:spcBef>
        <a:spcAft>
          <a:spcPct val="0"/>
        </a:spcAft>
        <a:buClr>
          <a:srgbClr val="C00000"/>
        </a:buClr>
        <a:buSzPct val="100000"/>
        <a:buFont typeface="Wingdings 3" pitchFamily="18" charset="2"/>
        <a:buChar char=""/>
        <a:defRPr kumimoji="1"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defRPr>
      </a:lvl2pPr>
      <a:lvl3pPr marL="1143000" indent="-228600" algn="l" rtl="0" eaLnBrk="1" fontAlgn="base" hangingPunct="1">
        <a:spcBef>
          <a:spcPct val="20000"/>
        </a:spcBef>
        <a:spcAft>
          <a:spcPct val="0"/>
        </a:spcAft>
        <a:buChar char="•"/>
        <a:defRPr kumimoji="1" sz="2400">
          <a:solidFill>
            <a:schemeClr val="tx1"/>
          </a:solidFill>
          <a:latin typeface="+mn-lt"/>
        </a:defRPr>
      </a:lvl3pPr>
      <a:lvl4pPr marL="1600200" indent="-228600" algn="l" rtl="0" eaLnBrk="1" fontAlgn="base" hangingPunct="1">
        <a:spcBef>
          <a:spcPct val="20000"/>
        </a:spcBef>
        <a:spcAft>
          <a:spcPct val="0"/>
        </a:spcAft>
        <a:buChar char="–"/>
        <a:defRPr kumimoji="1" sz="2000">
          <a:solidFill>
            <a:schemeClr val="tx1"/>
          </a:solidFill>
          <a:latin typeface="+mn-lt"/>
        </a:defRPr>
      </a:lvl4pPr>
      <a:lvl5pPr marL="2057400" indent="-228600" algn="l" rtl="0" eaLnBrk="1" fontAlgn="base" hangingPunct="1">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slideLayout" Target="../slideLayouts/slideLayout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12.jpe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11.jpeg"/><Relationship Id="rId5" Type="http://schemas.openxmlformats.org/officeDocument/2006/relationships/slideLayout" Target="../slideLayouts/slideLayout3.xml"/><Relationship Id="rId4" Type="http://schemas.openxmlformats.org/officeDocument/2006/relationships/tags" Target="../tags/tag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jpeg"/><Relationship Id="rId3" Type="http://schemas.openxmlformats.org/officeDocument/2006/relationships/tags" Target="../tags/tag13.xml"/><Relationship Id="rId7" Type="http://schemas.openxmlformats.org/officeDocument/2006/relationships/slideLayout" Target="../slideLayouts/slideLayout3.xml"/><Relationship Id="rId12" Type="http://schemas.openxmlformats.org/officeDocument/2006/relationships/image" Target="../media/image19.jpeg"/><Relationship Id="rId17" Type="http://schemas.openxmlformats.org/officeDocument/2006/relationships/image" Target="../media/image24.jpeg"/><Relationship Id="rId2" Type="http://schemas.openxmlformats.org/officeDocument/2006/relationships/tags" Target="../tags/tag12.xml"/><Relationship Id="rId16" Type="http://schemas.openxmlformats.org/officeDocument/2006/relationships/image" Target="../media/image23.jpeg"/><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image" Target="../media/image18.jpeg"/><Relationship Id="rId5" Type="http://schemas.openxmlformats.org/officeDocument/2006/relationships/tags" Target="../tags/tag15.xml"/><Relationship Id="rId15" Type="http://schemas.openxmlformats.org/officeDocument/2006/relationships/image" Target="../media/image22.jpeg"/><Relationship Id="rId10" Type="http://schemas.openxmlformats.org/officeDocument/2006/relationships/image" Target="../media/image17.png"/><Relationship Id="rId4" Type="http://schemas.openxmlformats.org/officeDocument/2006/relationships/tags" Target="../tags/tag14.xml"/><Relationship Id="rId9" Type="http://schemas.openxmlformats.org/officeDocument/2006/relationships/image" Target="../media/image16.png"/><Relationship Id="rId14"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25.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Layout" Target="../slideLayouts/slideLayout3.xml"/><Relationship Id="rId5" Type="http://schemas.openxmlformats.org/officeDocument/2006/relationships/tags" Target="../tags/tag21.xml"/><Relationship Id="rId4" Type="http://schemas.openxmlformats.org/officeDocument/2006/relationships/tags" Target="../tags/tag20.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a:t>Machine operation and daily maintenance management in SOLEIL</a:t>
            </a:r>
          </a:p>
        </p:txBody>
      </p:sp>
    </p:spTree>
    <p:extLst>
      <p:ext uri="{BB962C8B-B14F-4D97-AF65-F5344CB8AC3E}">
        <p14:creationId xmlns:p14="http://schemas.microsoft.com/office/powerpoint/2010/main" val="3624776135"/>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0" y="1"/>
            <a:ext cx="9144000" cy="620688"/>
          </a:xfrm>
        </p:spPr>
        <p:txBody>
          <a:bodyPr/>
          <a:lstStyle/>
          <a:p>
            <a:pPr defTabSz="449263">
              <a:lnSpc>
                <a:spcPct val="86000"/>
              </a:lnSpc>
            </a:pPr>
            <a:r>
              <a:rPr lang="en-GB" dirty="0">
                <a:solidFill>
                  <a:srgbClr val="3333CC"/>
                </a:solidFill>
                <a:latin typeface="Arial" charset="0"/>
              </a:rPr>
              <a:t>Discussion and </a:t>
            </a:r>
            <a:r>
              <a:rPr lang="en-GB" dirty="0" smtClean="0">
                <a:solidFill>
                  <a:srgbClr val="3333CC"/>
                </a:solidFill>
                <a:latin typeface="Arial" charset="0"/>
              </a:rPr>
              <a:t>preparation:</a:t>
            </a:r>
            <a:endParaRPr lang="en-GB" dirty="0">
              <a:solidFill>
                <a:srgbClr val="FF0000"/>
              </a:solidFill>
              <a:latin typeface="Times New Roman" pitchFamily="18" charset="0"/>
            </a:endParaRPr>
          </a:p>
        </p:txBody>
      </p:sp>
      <p:sp>
        <p:nvSpPr>
          <p:cNvPr id="5" name="Rectangle 2"/>
          <p:cNvSpPr txBox="1">
            <a:spLocks noChangeArrowheads="1"/>
          </p:cNvSpPr>
          <p:nvPr>
            <p:custDataLst>
              <p:tags r:id="rId1"/>
            </p:custDataLst>
          </p:nvPr>
        </p:nvSpPr>
        <p:spPr bwMode="auto">
          <a:xfrm>
            <a:off x="27943" y="3645024"/>
            <a:ext cx="8936545" cy="1656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lvl1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mj-lt"/>
                <a:ea typeface="+mj-ea"/>
                <a:cs typeface="+mj-cs"/>
              </a:defRPr>
            </a:lvl1pPr>
            <a:lvl2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2pPr>
            <a:lvl3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3pPr>
            <a:lvl4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4pPr>
            <a:lvl5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5pPr>
            <a:lvl6pPr marL="25146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6pPr>
            <a:lvl7pPr marL="29718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7pPr>
            <a:lvl8pPr marL="34290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8pPr>
            <a:lvl9pPr marL="38862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9pPr>
          </a:lstStyle>
          <a:p>
            <a:pPr algn="ctr" eaLnBrk="1" hangingPunct="1"/>
            <a:endParaRPr lang="en-US" sz="1800" kern="0" dirty="0" smtClean="0"/>
          </a:p>
        </p:txBody>
      </p:sp>
      <p:sp>
        <p:nvSpPr>
          <p:cNvPr id="6" name="Rectangle 2"/>
          <p:cNvSpPr txBox="1">
            <a:spLocks noChangeArrowheads="1"/>
          </p:cNvSpPr>
          <p:nvPr>
            <p:custDataLst>
              <p:tags r:id="rId2"/>
            </p:custDataLst>
          </p:nvPr>
        </p:nvSpPr>
        <p:spPr bwMode="auto">
          <a:xfrm>
            <a:off x="-36512" y="980728"/>
            <a:ext cx="9180512"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lvl1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mj-lt"/>
                <a:ea typeface="+mj-ea"/>
                <a:cs typeface="+mj-cs"/>
              </a:defRPr>
            </a:lvl1pPr>
            <a:lvl2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2pPr>
            <a:lvl3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3pPr>
            <a:lvl4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4pPr>
            <a:lvl5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5pPr>
            <a:lvl6pPr marL="25146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6pPr>
            <a:lvl7pPr marL="29718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7pPr>
            <a:lvl8pPr marL="34290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8pPr>
            <a:lvl9pPr marL="38862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9pPr>
          </a:lstStyle>
          <a:p>
            <a:pPr algn="ctr" eaLnBrk="1" hangingPunct="1"/>
            <a:r>
              <a:rPr lang="en-US" sz="1800" b="1" kern="0" dirty="0" smtClean="0"/>
              <a:t>1) </a:t>
            </a:r>
            <a:r>
              <a:rPr lang="en-US" sz="1800" b="1" kern="0" dirty="0" smtClean="0">
                <a:solidFill>
                  <a:srgbClr val="7030A0"/>
                </a:solidFill>
              </a:rPr>
              <a:t>OASIS </a:t>
            </a:r>
            <a:r>
              <a:rPr lang="en-US" sz="1800" kern="0" dirty="0" smtClean="0">
                <a:solidFill>
                  <a:srgbClr val="7030A0"/>
                </a:solidFill>
              </a:rPr>
              <a:t>meetings (every Week)</a:t>
            </a:r>
          </a:p>
          <a:p>
            <a:pPr marL="342900" indent="-342900" algn="ctr" eaLnBrk="1" hangingPunct="1">
              <a:buFont typeface="+mj-lt"/>
              <a:buAutoNum type="arabicPeriod"/>
            </a:pPr>
            <a:endParaRPr lang="en-US" sz="1800" kern="0" dirty="0" smtClean="0"/>
          </a:p>
          <a:p>
            <a:pPr algn="ctr" eaLnBrk="1" hangingPunct="1"/>
            <a:r>
              <a:rPr lang="en-US" sz="1600" kern="0" dirty="0" smtClean="0"/>
              <a:t>To discuss and analyze equipment problems and events on the beam</a:t>
            </a:r>
          </a:p>
        </p:txBody>
      </p:sp>
      <p:sp>
        <p:nvSpPr>
          <p:cNvPr id="9" name="Rectangle 2"/>
          <p:cNvSpPr txBox="1">
            <a:spLocks noChangeArrowheads="1"/>
          </p:cNvSpPr>
          <p:nvPr>
            <p:custDataLst>
              <p:tags r:id="rId3"/>
            </p:custDataLst>
          </p:nvPr>
        </p:nvSpPr>
        <p:spPr bwMode="auto">
          <a:xfrm>
            <a:off x="1" y="1700808"/>
            <a:ext cx="9144000"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lvl1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mj-lt"/>
                <a:ea typeface="+mj-ea"/>
                <a:cs typeface="+mj-cs"/>
              </a:defRPr>
            </a:lvl1pPr>
            <a:lvl2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2pPr>
            <a:lvl3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3pPr>
            <a:lvl4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4pPr>
            <a:lvl5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5pPr>
            <a:lvl6pPr marL="25146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6pPr>
            <a:lvl7pPr marL="29718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7pPr>
            <a:lvl8pPr marL="34290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8pPr>
            <a:lvl9pPr marL="38862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9pPr>
          </a:lstStyle>
          <a:p>
            <a:pPr algn="ctr" eaLnBrk="1" hangingPunct="1"/>
            <a:r>
              <a:rPr lang="en-US" sz="1800" b="1" kern="0" dirty="0" smtClean="0"/>
              <a:t>2) </a:t>
            </a:r>
            <a:r>
              <a:rPr lang="en-US" sz="1800" b="1" kern="0" dirty="0" smtClean="0">
                <a:solidFill>
                  <a:srgbClr val="7030A0"/>
                </a:solidFill>
              </a:rPr>
              <a:t>Command-control </a:t>
            </a:r>
            <a:r>
              <a:rPr lang="en-US" sz="1800" kern="0" dirty="0">
                <a:solidFill>
                  <a:srgbClr val="7030A0"/>
                </a:solidFill>
              </a:rPr>
              <a:t>meetings</a:t>
            </a:r>
            <a:r>
              <a:rPr lang="en-US" sz="1800" b="1" kern="0" dirty="0">
                <a:solidFill>
                  <a:srgbClr val="7030A0"/>
                </a:solidFill>
              </a:rPr>
              <a:t> </a:t>
            </a:r>
            <a:r>
              <a:rPr lang="en-US" sz="1800" kern="0" dirty="0" smtClean="0">
                <a:solidFill>
                  <a:srgbClr val="7030A0"/>
                </a:solidFill>
              </a:rPr>
              <a:t>(</a:t>
            </a:r>
            <a:r>
              <a:rPr lang="en-US" sz="1800" dirty="0">
                <a:solidFill>
                  <a:srgbClr val="7030A0"/>
                </a:solidFill>
              </a:rPr>
              <a:t>at the beginning and the end of the run</a:t>
            </a:r>
            <a:r>
              <a:rPr lang="en-US" sz="1800" kern="0" dirty="0" smtClean="0">
                <a:solidFill>
                  <a:srgbClr val="7030A0"/>
                </a:solidFill>
              </a:rPr>
              <a:t>)</a:t>
            </a:r>
            <a:endParaRPr lang="en-US" sz="1800" kern="0" dirty="0">
              <a:solidFill>
                <a:srgbClr val="7030A0"/>
              </a:solidFill>
            </a:endParaRPr>
          </a:p>
          <a:p>
            <a:pPr marL="342900" indent="-342900" algn="ctr" eaLnBrk="1" hangingPunct="1">
              <a:buFont typeface="+mj-lt"/>
              <a:buAutoNum type="arabicPeriod"/>
            </a:pPr>
            <a:endParaRPr lang="en-US" sz="1800" kern="0" dirty="0"/>
          </a:p>
          <a:p>
            <a:pPr algn="ctr"/>
            <a:r>
              <a:rPr lang="en-US" sz="1600" kern="0" dirty="0" smtClean="0"/>
              <a:t>To </a:t>
            </a:r>
            <a:r>
              <a:rPr lang="en-US" sz="1600" kern="0" dirty="0"/>
              <a:t>discuss and </a:t>
            </a:r>
            <a:r>
              <a:rPr lang="en-US" sz="1600" kern="0" dirty="0" smtClean="0"/>
              <a:t>analyze </a:t>
            </a:r>
            <a:r>
              <a:rPr lang="en-US" sz="1600" dirty="0" smtClean="0"/>
              <a:t>the computing </a:t>
            </a:r>
            <a:r>
              <a:rPr lang="en-US" sz="1600" dirty="0"/>
              <a:t>problems and </a:t>
            </a:r>
            <a:r>
              <a:rPr lang="en-US" sz="1600" dirty="0" smtClean="0"/>
              <a:t>developments</a:t>
            </a:r>
          </a:p>
        </p:txBody>
      </p:sp>
      <p:sp>
        <p:nvSpPr>
          <p:cNvPr id="10" name="Rectangle 2"/>
          <p:cNvSpPr txBox="1">
            <a:spLocks noChangeArrowheads="1"/>
          </p:cNvSpPr>
          <p:nvPr>
            <p:custDataLst>
              <p:tags r:id="rId4"/>
            </p:custDataLst>
          </p:nvPr>
        </p:nvSpPr>
        <p:spPr bwMode="auto">
          <a:xfrm>
            <a:off x="27943" y="2636912"/>
            <a:ext cx="9116057"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lvl1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mj-lt"/>
                <a:ea typeface="+mj-ea"/>
                <a:cs typeface="+mj-cs"/>
              </a:defRPr>
            </a:lvl1pPr>
            <a:lvl2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2pPr>
            <a:lvl3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3pPr>
            <a:lvl4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4pPr>
            <a:lvl5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5pPr>
            <a:lvl6pPr marL="25146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6pPr>
            <a:lvl7pPr marL="29718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7pPr>
            <a:lvl8pPr marL="34290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8pPr>
            <a:lvl9pPr marL="38862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9pPr>
          </a:lstStyle>
          <a:p>
            <a:pPr algn="ctr" eaLnBrk="1" hangingPunct="1"/>
            <a:r>
              <a:rPr lang="en-US" sz="1800" b="1" kern="0" dirty="0" smtClean="0"/>
              <a:t>3) </a:t>
            </a:r>
            <a:r>
              <a:rPr lang="en-US" sz="1800" b="1" kern="0" dirty="0" smtClean="0">
                <a:solidFill>
                  <a:srgbClr val="7030A0"/>
                </a:solidFill>
              </a:rPr>
              <a:t>R</a:t>
            </a:r>
            <a:r>
              <a:rPr lang="en-US" sz="1800" kern="0" dirty="0" smtClean="0">
                <a:solidFill>
                  <a:srgbClr val="7030A0"/>
                </a:solidFill>
              </a:rPr>
              <a:t>etour </a:t>
            </a:r>
            <a:r>
              <a:rPr lang="en-US" sz="1800" kern="0" dirty="0" err="1">
                <a:solidFill>
                  <a:srgbClr val="7030A0"/>
                </a:solidFill>
              </a:rPr>
              <a:t>d’</a:t>
            </a:r>
            <a:r>
              <a:rPr lang="en-US" sz="1800" b="1" kern="0" dirty="0" err="1">
                <a:solidFill>
                  <a:srgbClr val="7030A0"/>
                </a:solidFill>
              </a:rPr>
              <a:t>EX</a:t>
            </a:r>
            <a:r>
              <a:rPr lang="en-US" sz="1800" kern="0" dirty="0" err="1">
                <a:solidFill>
                  <a:srgbClr val="7030A0"/>
                </a:solidFill>
              </a:rPr>
              <a:t>périence</a:t>
            </a:r>
            <a:r>
              <a:rPr lang="en-US" sz="1800" kern="0" dirty="0">
                <a:solidFill>
                  <a:srgbClr val="7030A0"/>
                </a:solidFill>
              </a:rPr>
              <a:t> (feedback) </a:t>
            </a:r>
            <a:r>
              <a:rPr lang="en-US" sz="1800" kern="0" dirty="0" smtClean="0">
                <a:solidFill>
                  <a:srgbClr val="7030A0"/>
                </a:solidFill>
              </a:rPr>
              <a:t>meetings</a:t>
            </a:r>
          </a:p>
          <a:p>
            <a:pPr marL="342900" indent="-342900" algn="ctr" eaLnBrk="1" hangingPunct="1">
              <a:buFont typeface="+mj-lt"/>
              <a:buAutoNum type="arabicPeriod"/>
            </a:pPr>
            <a:endParaRPr lang="en-US" sz="1800" kern="0" dirty="0"/>
          </a:p>
          <a:p>
            <a:pPr algn="ctr" eaLnBrk="1" hangingPunct="1"/>
            <a:r>
              <a:rPr lang="en-US" sz="1600" kern="0" dirty="0"/>
              <a:t>To discuss and analyze the items that could bring improvements to the accelerators and photon beam performances. Proposals for the improvements on work organization, communication, procedures in order to increase our vigilance and minimize human errors</a:t>
            </a:r>
            <a:r>
              <a:rPr lang="en-US" sz="1600" kern="0" dirty="0" smtClean="0"/>
              <a:t>.</a:t>
            </a:r>
          </a:p>
        </p:txBody>
      </p:sp>
      <p:sp>
        <p:nvSpPr>
          <p:cNvPr id="11" name="Rectangle 2"/>
          <p:cNvSpPr txBox="1">
            <a:spLocks noChangeArrowheads="1"/>
          </p:cNvSpPr>
          <p:nvPr>
            <p:custDataLst>
              <p:tags r:id="rId5"/>
            </p:custDataLst>
          </p:nvPr>
        </p:nvSpPr>
        <p:spPr bwMode="auto">
          <a:xfrm>
            <a:off x="-36512" y="3861048"/>
            <a:ext cx="9180513"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lvl1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mj-lt"/>
                <a:ea typeface="+mj-ea"/>
                <a:cs typeface="+mj-cs"/>
              </a:defRPr>
            </a:lvl1pPr>
            <a:lvl2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2pPr>
            <a:lvl3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3pPr>
            <a:lvl4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4pPr>
            <a:lvl5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5pPr>
            <a:lvl6pPr marL="25146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6pPr>
            <a:lvl7pPr marL="29718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7pPr>
            <a:lvl8pPr marL="34290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8pPr>
            <a:lvl9pPr marL="38862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9pPr>
          </a:lstStyle>
          <a:p>
            <a:pPr algn="ctr" eaLnBrk="1" hangingPunct="1"/>
            <a:r>
              <a:rPr lang="en-US" sz="1800" b="1" kern="0" dirty="0" smtClean="0"/>
              <a:t>4</a:t>
            </a:r>
            <a:r>
              <a:rPr lang="en-US" sz="1600" kern="0" dirty="0"/>
              <a:t>)</a:t>
            </a:r>
            <a:r>
              <a:rPr lang="en-US" sz="1800" b="1" kern="0" dirty="0" smtClean="0">
                <a:solidFill>
                  <a:srgbClr val="7030A0"/>
                </a:solidFill>
              </a:rPr>
              <a:t> «</a:t>
            </a:r>
            <a:r>
              <a:rPr lang="en-US" sz="1800" b="1" kern="0" dirty="0">
                <a:solidFill>
                  <a:srgbClr val="7030A0"/>
                </a:solidFill>
              </a:rPr>
              <a:t> </a:t>
            </a:r>
            <a:r>
              <a:rPr lang="en-US" sz="1800" b="1" kern="0" dirty="0" err="1">
                <a:solidFill>
                  <a:srgbClr val="7030A0"/>
                </a:solidFill>
              </a:rPr>
              <a:t>CON</a:t>
            </a:r>
            <a:r>
              <a:rPr lang="en-US" sz="1800" kern="0" dirty="0" err="1">
                <a:solidFill>
                  <a:srgbClr val="7030A0"/>
                </a:solidFill>
              </a:rPr>
              <a:t>trôle</a:t>
            </a:r>
            <a:r>
              <a:rPr lang="en-US" sz="1800" kern="0" dirty="0">
                <a:solidFill>
                  <a:srgbClr val="7030A0"/>
                </a:solidFill>
              </a:rPr>
              <a:t> </a:t>
            </a:r>
            <a:r>
              <a:rPr lang="en-US" sz="1800" b="1" kern="0" dirty="0">
                <a:solidFill>
                  <a:srgbClr val="7030A0"/>
                </a:solidFill>
              </a:rPr>
              <a:t>T</a:t>
            </a:r>
            <a:r>
              <a:rPr lang="en-US" sz="1800" kern="0" dirty="0">
                <a:solidFill>
                  <a:srgbClr val="7030A0"/>
                </a:solidFill>
              </a:rPr>
              <a:t>echnique des </a:t>
            </a:r>
            <a:r>
              <a:rPr lang="en-US" sz="1800" b="1" kern="0" dirty="0" err="1">
                <a:solidFill>
                  <a:srgbClr val="7030A0"/>
                </a:solidFill>
              </a:rPr>
              <a:t>E</a:t>
            </a:r>
            <a:r>
              <a:rPr lang="en-US" sz="1800" kern="0" dirty="0" err="1">
                <a:solidFill>
                  <a:srgbClr val="7030A0"/>
                </a:solidFill>
              </a:rPr>
              <a:t>quipements</a:t>
            </a:r>
            <a:r>
              <a:rPr lang="en-US" sz="1800" kern="0" dirty="0">
                <a:solidFill>
                  <a:srgbClr val="7030A0"/>
                </a:solidFill>
              </a:rPr>
              <a:t> </a:t>
            </a:r>
            <a:br>
              <a:rPr lang="en-US" sz="1800" kern="0" dirty="0">
                <a:solidFill>
                  <a:srgbClr val="7030A0"/>
                </a:solidFill>
              </a:rPr>
            </a:br>
            <a:r>
              <a:rPr lang="en-US" sz="1800" kern="0" dirty="0">
                <a:solidFill>
                  <a:srgbClr val="7030A0"/>
                </a:solidFill>
              </a:rPr>
              <a:t>et </a:t>
            </a:r>
            <a:r>
              <a:rPr lang="en-US" sz="1800" b="1" kern="0" dirty="0" err="1">
                <a:solidFill>
                  <a:srgbClr val="7030A0"/>
                </a:solidFill>
              </a:rPr>
              <a:t>M</a:t>
            </a:r>
            <a:r>
              <a:rPr lang="en-US" sz="1800" kern="0" dirty="0" err="1">
                <a:solidFill>
                  <a:srgbClr val="7030A0"/>
                </a:solidFill>
              </a:rPr>
              <a:t>aintient</a:t>
            </a:r>
            <a:r>
              <a:rPr lang="en-US" sz="1800" kern="0" dirty="0">
                <a:solidFill>
                  <a:srgbClr val="7030A0"/>
                </a:solidFill>
              </a:rPr>
              <a:t> des </a:t>
            </a:r>
            <a:r>
              <a:rPr lang="en-US" sz="1800" b="1" kern="0" dirty="0">
                <a:solidFill>
                  <a:srgbClr val="7030A0"/>
                </a:solidFill>
              </a:rPr>
              <a:t>Performances » CONTEMP Meetings</a:t>
            </a:r>
            <a:endParaRPr lang="en-US" sz="1800" kern="0" dirty="0">
              <a:solidFill>
                <a:srgbClr val="7030A0"/>
              </a:solidFill>
            </a:endParaRPr>
          </a:p>
          <a:p>
            <a:pPr marL="342900" indent="-342900" algn="ctr" eaLnBrk="1" hangingPunct="1">
              <a:buFont typeface="+mj-lt"/>
              <a:buAutoNum type="arabicPeriod"/>
            </a:pPr>
            <a:endParaRPr lang="en-US" sz="1600" kern="0" dirty="0"/>
          </a:p>
          <a:p>
            <a:pPr algn="ctr" eaLnBrk="1" hangingPunct="1"/>
            <a:r>
              <a:rPr lang="en-US" sz="1600" dirty="0"/>
              <a:t>These meetings, according to the difficulties met, aimed at analyzing the recurrent failures and defining the actions to be implemented at short, medium and long term</a:t>
            </a:r>
            <a:r>
              <a:rPr lang="en-US" sz="1600" dirty="0" smtClean="0"/>
              <a:t>.</a:t>
            </a:r>
            <a:endParaRPr lang="fr-FR" sz="1800" dirty="0"/>
          </a:p>
          <a:p>
            <a:pPr algn="ctr" eaLnBrk="1" hangingPunct="1"/>
            <a:endParaRPr lang="en-US" sz="1800" kern="0" dirty="0" smtClean="0"/>
          </a:p>
        </p:txBody>
      </p:sp>
      <p:sp>
        <p:nvSpPr>
          <p:cNvPr id="12" name="Rectangle 2"/>
          <p:cNvSpPr txBox="1">
            <a:spLocks noChangeArrowheads="1"/>
          </p:cNvSpPr>
          <p:nvPr>
            <p:custDataLst>
              <p:tags r:id="rId6"/>
            </p:custDataLst>
          </p:nvPr>
        </p:nvSpPr>
        <p:spPr bwMode="auto">
          <a:xfrm>
            <a:off x="0" y="5157192"/>
            <a:ext cx="9144001" cy="766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lvl1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mj-lt"/>
                <a:ea typeface="+mj-ea"/>
                <a:cs typeface="+mj-cs"/>
              </a:defRPr>
            </a:lvl1pPr>
            <a:lvl2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2pPr>
            <a:lvl3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3pPr>
            <a:lvl4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4pPr>
            <a:lvl5pPr algn="r" defTabSz="449263" rtl="0" eaLnBrk="0" fontAlgn="base" hangingPunct="0">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5pPr>
            <a:lvl6pPr marL="25146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6pPr>
            <a:lvl7pPr marL="29718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7pPr>
            <a:lvl8pPr marL="34290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8pPr>
            <a:lvl9pPr marL="3886200" indent="-228600" algn="r" defTabSz="449263" rtl="0" fontAlgn="base">
              <a:lnSpc>
                <a:spcPct val="71000"/>
              </a:lnSpc>
              <a:spcBef>
                <a:spcPct val="0"/>
              </a:spcBef>
              <a:spcAft>
                <a:spcPct val="0"/>
              </a:spcAft>
              <a:buClr>
                <a:srgbClr val="000000"/>
              </a:buClr>
              <a:buSzPct val="100000"/>
              <a:buFont typeface="Times New Roman" pitchFamily="18" charset="0"/>
              <a:defRPr sz="3200">
                <a:solidFill>
                  <a:srgbClr val="003399"/>
                </a:solidFill>
                <a:latin typeface="Arial" charset="0"/>
                <a:ea typeface="Arial Unicode MS" pitchFamily="34" charset="-128"/>
                <a:cs typeface="Arial Unicode MS" pitchFamily="34" charset="-128"/>
              </a:defRPr>
            </a:lvl9pPr>
          </a:lstStyle>
          <a:p>
            <a:pPr algn="ctr" eaLnBrk="1" hangingPunct="1"/>
            <a:endParaRPr lang="en-US" sz="1800" dirty="0"/>
          </a:p>
          <a:p>
            <a:pPr algn="ctr" eaLnBrk="1" hangingPunct="1"/>
            <a:r>
              <a:rPr lang="en-US" sz="1800" kern="0" dirty="0" smtClean="0"/>
              <a:t>5) </a:t>
            </a:r>
            <a:r>
              <a:rPr lang="en-US" sz="1800" b="1" kern="0" dirty="0" smtClean="0">
                <a:solidFill>
                  <a:srgbClr val="7030A0"/>
                </a:solidFill>
              </a:rPr>
              <a:t>OASIS</a:t>
            </a:r>
            <a:r>
              <a:rPr lang="en-US" sz="1800" kern="0" dirty="0" smtClean="0">
                <a:solidFill>
                  <a:srgbClr val="7030A0"/>
                </a:solidFill>
              </a:rPr>
              <a:t> </a:t>
            </a:r>
            <a:r>
              <a:rPr lang="en-US" sz="1600" dirty="0" smtClean="0">
                <a:solidFill>
                  <a:srgbClr val="7030A0"/>
                </a:solidFill>
              </a:rPr>
              <a:t>schedule </a:t>
            </a:r>
            <a:r>
              <a:rPr lang="en-US" sz="1600" dirty="0">
                <a:solidFill>
                  <a:srgbClr val="7030A0"/>
                </a:solidFill>
              </a:rPr>
              <a:t>for </a:t>
            </a:r>
            <a:r>
              <a:rPr lang="en-US" sz="1600" dirty="0" smtClean="0">
                <a:solidFill>
                  <a:srgbClr val="7030A0"/>
                </a:solidFill>
              </a:rPr>
              <a:t>shutdown</a:t>
            </a:r>
          </a:p>
          <a:p>
            <a:pPr algn="ctr" eaLnBrk="1" hangingPunct="1"/>
            <a:endParaRPr lang="en-US" sz="1600" dirty="0"/>
          </a:p>
          <a:p>
            <a:pPr algn="ctr" eaLnBrk="1" hangingPunct="1"/>
            <a:r>
              <a:rPr lang="en-US" sz="1600" dirty="0"/>
              <a:t>Several </a:t>
            </a:r>
            <a:r>
              <a:rPr lang="en-US" sz="1600" dirty="0" smtClean="0"/>
              <a:t>meetings focused </a:t>
            </a:r>
            <a:r>
              <a:rPr lang="en-US" sz="1600" dirty="0"/>
              <a:t>on the </a:t>
            </a:r>
            <a:r>
              <a:rPr lang="en-US" sz="1600" dirty="0" smtClean="0"/>
              <a:t>implementation of the </a:t>
            </a:r>
            <a:r>
              <a:rPr lang="en-US" sz="1600" dirty="0"/>
              <a:t>schedule of </a:t>
            </a:r>
            <a:r>
              <a:rPr lang="en-US" sz="1600" dirty="0" smtClean="0"/>
              <a:t>the next shutdown</a:t>
            </a:r>
            <a:endParaRPr lang="en-US" sz="1600" dirty="0"/>
          </a:p>
          <a:p>
            <a:pPr marL="342900" indent="-342900" algn="ctr">
              <a:buFont typeface="+mj-lt"/>
              <a:buAutoNum type="arabicPeriod"/>
            </a:pPr>
            <a:endParaRPr lang="fr-FR" sz="1600" dirty="0"/>
          </a:p>
          <a:p>
            <a:pPr algn="ctr" eaLnBrk="1" hangingPunct="1"/>
            <a:endParaRPr lang="en-US" sz="1600" dirty="0"/>
          </a:p>
        </p:txBody>
      </p:sp>
      <p:sp>
        <p:nvSpPr>
          <p:cNvPr id="2" name="Rectangle 1"/>
          <p:cNvSpPr/>
          <p:nvPr/>
        </p:nvSpPr>
        <p:spPr>
          <a:xfrm>
            <a:off x="4355976" y="87015"/>
            <a:ext cx="3039614" cy="461665"/>
          </a:xfrm>
          <a:prstGeom prst="rect">
            <a:avLst/>
          </a:prstGeom>
        </p:spPr>
        <p:txBody>
          <a:bodyPr wrap="none">
            <a:spAutoFit/>
          </a:bodyPr>
          <a:lstStyle/>
          <a:p>
            <a:r>
              <a:rPr lang="en-GB" dirty="0">
                <a:solidFill>
                  <a:srgbClr val="FF0000"/>
                </a:solidFill>
                <a:latin typeface="Arial" charset="0"/>
              </a:rPr>
              <a:t>Five main meetings</a:t>
            </a:r>
            <a:endParaRPr lang="fr-FR" dirty="0"/>
          </a:p>
        </p:txBody>
      </p:sp>
    </p:spTree>
    <p:extLst>
      <p:ext uri="{BB962C8B-B14F-4D97-AF65-F5344CB8AC3E}">
        <p14:creationId xmlns:p14="http://schemas.microsoft.com/office/powerpoint/2010/main" val="195817845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2"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defTabSz="4156075"/>
            <a:r>
              <a:rPr lang="en-US" dirty="0">
                <a:solidFill>
                  <a:srgbClr val="3333CC"/>
                </a:solidFill>
                <a:latin typeface="Arial" charset="0"/>
              </a:rPr>
              <a:t>Power Supplies: first cause of failures in 2007 and 2008</a:t>
            </a:r>
            <a:endParaRPr lang="fr-FR" dirty="0">
              <a:solidFill>
                <a:srgbClr val="3333CC"/>
              </a:solidFill>
              <a:latin typeface="Arial" charset="0"/>
            </a:endParaRPr>
          </a:p>
        </p:txBody>
      </p:sp>
      <p:pic>
        <p:nvPicPr>
          <p:cNvPr id="307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707904" y="1124744"/>
            <a:ext cx="5053792" cy="3146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1124744"/>
            <a:ext cx="2376264" cy="3149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8" descr="DSCF200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76256" y="3703310"/>
            <a:ext cx="1652293" cy="18859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0" name="Rectangle à coins arrondis 29"/>
          <p:cNvSpPr/>
          <p:nvPr/>
        </p:nvSpPr>
        <p:spPr bwMode="auto">
          <a:xfrm>
            <a:off x="15283543" y="17254536"/>
            <a:ext cx="3532795" cy="4578016"/>
          </a:xfrm>
          <a:prstGeom prst="roundRect">
            <a:avLst>
              <a:gd name="adj" fmla="val 10268"/>
            </a:avLst>
          </a:prstGeom>
          <a:gradFill>
            <a:gsLst>
              <a:gs pos="0">
                <a:schemeClr val="accent6">
                  <a:lumMod val="20000"/>
                  <a:lumOff val="80000"/>
                </a:schemeClr>
              </a:gs>
              <a:gs pos="35000">
                <a:schemeClr val="accent2">
                  <a:tint val="37000"/>
                  <a:satMod val="300000"/>
                </a:schemeClr>
              </a:gs>
              <a:gs pos="100000">
                <a:schemeClr val="accent2">
                  <a:tint val="15000"/>
                  <a:satMod val="350000"/>
                </a:schemeClr>
              </a:gs>
            </a:gsLst>
          </a:gradFill>
          <a:ln>
            <a:noFill/>
            <a:headEnd type="none" w="med" len="med"/>
            <a:tailEnd type="none" w="med" len="med"/>
          </a:ln>
          <a:extLst/>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just" defTabSz="4156075"/>
            <a:r>
              <a:rPr lang="en-US" sz="2000" dirty="0">
                <a:solidFill>
                  <a:schemeClr val="dk1"/>
                </a:solidFill>
                <a:latin typeface="+mn-lt"/>
              </a:rPr>
              <a:t>After suffering </a:t>
            </a:r>
            <a:r>
              <a:rPr lang="en-US" sz="2000" dirty="0" smtClean="0">
                <a:solidFill>
                  <a:schemeClr val="dk1"/>
                </a:solidFill>
                <a:latin typeface="+mn-lt"/>
              </a:rPr>
              <a:t>from quite </a:t>
            </a:r>
            <a:r>
              <a:rPr lang="en-US" sz="2000" dirty="0">
                <a:solidFill>
                  <a:schemeClr val="dk1"/>
                </a:solidFill>
                <a:latin typeface="+mn-lt"/>
              </a:rPr>
              <a:t>a few </a:t>
            </a:r>
            <a:r>
              <a:rPr lang="en-US" sz="2000" b="1" dirty="0">
                <a:solidFill>
                  <a:schemeClr val="dk1"/>
                </a:solidFill>
                <a:latin typeface="+mn-lt"/>
              </a:rPr>
              <a:t>IGBT explosions </a:t>
            </a:r>
            <a:r>
              <a:rPr lang="en-US" sz="2000" dirty="0">
                <a:solidFill>
                  <a:schemeClr val="dk1"/>
                </a:solidFill>
                <a:latin typeface="+mn-lt"/>
              </a:rPr>
              <a:t>on </a:t>
            </a:r>
            <a:r>
              <a:rPr lang="en-US" sz="2000" dirty="0" smtClean="0">
                <a:solidFill>
                  <a:schemeClr val="dk1"/>
                </a:solidFill>
                <a:latin typeface="+mn-lt"/>
              </a:rPr>
              <a:t>3Hz Booster dipole </a:t>
            </a:r>
            <a:r>
              <a:rPr lang="en-US" sz="2000" dirty="0">
                <a:solidFill>
                  <a:schemeClr val="dk1"/>
                </a:solidFill>
                <a:latin typeface="+mn-lt"/>
              </a:rPr>
              <a:t>power supplies, a campaign to </a:t>
            </a:r>
            <a:r>
              <a:rPr lang="en-US" sz="2000" dirty="0" smtClean="0">
                <a:solidFill>
                  <a:schemeClr val="dk1"/>
                </a:solidFill>
                <a:latin typeface="+mn-lt"/>
              </a:rPr>
              <a:t>upgrade IGBT class (400A to 600A) as the first step. But </a:t>
            </a:r>
            <a:r>
              <a:rPr lang="en-US" sz="2000" dirty="0">
                <a:solidFill>
                  <a:schemeClr val="dk1"/>
                </a:solidFill>
                <a:latin typeface="+mn-lt"/>
              </a:rPr>
              <a:t>was not sufficient, the number of operating cycles is </a:t>
            </a:r>
            <a:r>
              <a:rPr lang="en-US" sz="2000" dirty="0" smtClean="0">
                <a:solidFill>
                  <a:schemeClr val="dk1"/>
                </a:solidFill>
                <a:latin typeface="+mn-lt"/>
              </a:rPr>
              <a:t>larger </a:t>
            </a:r>
            <a:r>
              <a:rPr lang="en-US" sz="2000" dirty="0">
                <a:solidFill>
                  <a:schemeClr val="dk1"/>
                </a:solidFill>
                <a:latin typeface="+mn-lt"/>
              </a:rPr>
              <a:t>than expected. A redesign of these units is progressing, especially by </a:t>
            </a:r>
            <a:r>
              <a:rPr lang="en-US" sz="2000" dirty="0"/>
              <a:t>oversizing the IGBT modules </a:t>
            </a:r>
            <a:r>
              <a:rPr lang="en-US" sz="2000" dirty="0" smtClean="0"/>
              <a:t>and by improving </a:t>
            </a:r>
            <a:r>
              <a:rPr lang="en-US" sz="2000" dirty="0">
                <a:solidFill>
                  <a:schemeClr val="dk1"/>
                </a:solidFill>
                <a:latin typeface="+mn-lt"/>
              </a:rPr>
              <a:t>the cooling system.</a:t>
            </a:r>
            <a:endParaRPr lang="fr-FR" sz="2000" dirty="0">
              <a:solidFill>
                <a:schemeClr val="dk1"/>
              </a:solidFill>
              <a:latin typeface="+mn-lt"/>
            </a:endParaRPr>
          </a:p>
          <a:p>
            <a:pPr algn="just" defTabSz="4156075"/>
            <a:endParaRPr lang="fr-FR" sz="2000" b="1" dirty="0">
              <a:solidFill>
                <a:schemeClr val="dk1"/>
              </a:solidFill>
              <a:latin typeface="+mn-lt"/>
            </a:endParaRPr>
          </a:p>
        </p:txBody>
      </p:sp>
      <p:sp>
        <p:nvSpPr>
          <p:cNvPr id="26" name="Rectangle 25"/>
          <p:cNvSpPr/>
          <p:nvPr/>
        </p:nvSpPr>
        <p:spPr>
          <a:xfrm>
            <a:off x="395536" y="4316903"/>
            <a:ext cx="2952328" cy="1200329"/>
          </a:xfrm>
          <a:prstGeom prst="rect">
            <a:avLst/>
          </a:prstGeom>
        </p:spPr>
        <p:txBody>
          <a:bodyPr wrap="square">
            <a:spAutoFit/>
          </a:bodyPr>
          <a:lstStyle/>
          <a:p>
            <a:pPr algn="just" defTabSz="4156075"/>
            <a:r>
              <a:rPr lang="en-US" sz="1200" kern="0" dirty="0" smtClean="0">
                <a:solidFill>
                  <a:srgbClr val="003399"/>
                </a:solidFill>
                <a:latin typeface="+mj-lt"/>
                <a:ea typeface="+mj-ea"/>
                <a:cs typeface="+mj-cs"/>
              </a:rPr>
              <a:t>3Hz </a:t>
            </a:r>
            <a:r>
              <a:rPr lang="en-US" sz="1200" kern="0" dirty="0">
                <a:solidFill>
                  <a:srgbClr val="003399"/>
                </a:solidFill>
                <a:latin typeface="+mj-lt"/>
                <a:ea typeface="+mj-ea"/>
                <a:cs typeface="+mj-cs"/>
              </a:rPr>
              <a:t>Booster dipole power </a:t>
            </a:r>
            <a:r>
              <a:rPr lang="en-US" sz="1200" kern="0" dirty="0" smtClean="0">
                <a:solidFill>
                  <a:srgbClr val="003399"/>
                </a:solidFill>
                <a:latin typeface="+mj-lt"/>
                <a:ea typeface="+mj-ea"/>
                <a:cs typeface="+mj-cs"/>
              </a:rPr>
              <a:t>supplies : upgrade </a:t>
            </a:r>
            <a:r>
              <a:rPr lang="en-US" sz="1200" kern="0" dirty="0">
                <a:solidFill>
                  <a:srgbClr val="003399"/>
                </a:solidFill>
                <a:latin typeface="+mj-lt"/>
                <a:ea typeface="+mj-ea"/>
                <a:cs typeface="+mj-cs"/>
              </a:rPr>
              <a:t>IGBT class (400A to 600A) </a:t>
            </a:r>
            <a:r>
              <a:rPr lang="en-US" sz="1200" kern="0" dirty="0" smtClean="0">
                <a:solidFill>
                  <a:srgbClr val="003399"/>
                </a:solidFill>
                <a:latin typeface="+mj-lt"/>
                <a:ea typeface="+mj-ea"/>
                <a:cs typeface="+mj-cs"/>
              </a:rPr>
              <a:t>but </a:t>
            </a:r>
            <a:r>
              <a:rPr lang="en-US" sz="1200" kern="0" dirty="0">
                <a:solidFill>
                  <a:srgbClr val="003399"/>
                </a:solidFill>
                <a:latin typeface="+mj-lt"/>
                <a:ea typeface="+mj-ea"/>
                <a:cs typeface="+mj-cs"/>
              </a:rPr>
              <a:t>was not </a:t>
            </a:r>
            <a:r>
              <a:rPr lang="en-US" sz="1200" kern="0" dirty="0" smtClean="0">
                <a:solidFill>
                  <a:srgbClr val="003399"/>
                </a:solidFill>
                <a:latin typeface="+mj-lt"/>
                <a:ea typeface="+mj-ea"/>
                <a:cs typeface="+mj-cs"/>
              </a:rPr>
              <a:t>sufficient. The </a:t>
            </a:r>
            <a:r>
              <a:rPr lang="en-US" sz="1200" kern="0" dirty="0">
                <a:solidFill>
                  <a:srgbClr val="003399"/>
                </a:solidFill>
                <a:latin typeface="+mj-lt"/>
                <a:ea typeface="+mj-ea"/>
                <a:cs typeface="+mj-cs"/>
              </a:rPr>
              <a:t>number of operating cycles is larger than expected. A </a:t>
            </a:r>
            <a:r>
              <a:rPr lang="en-US" sz="1200" u="sng" kern="0" dirty="0">
                <a:solidFill>
                  <a:srgbClr val="003399"/>
                </a:solidFill>
                <a:latin typeface="+mj-lt"/>
                <a:ea typeface="+mj-ea"/>
                <a:cs typeface="+mj-cs"/>
              </a:rPr>
              <a:t>redesign</a:t>
            </a:r>
            <a:r>
              <a:rPr lang="en-US" sz="1200" kern="0" dirty="0">
                <a:solidFill>
                  <a:srgbClr val="003399"/>
                </a:solidFill>
                <a:latin typeface="+mj-lt"/>
                <a:ea typeface="+mj-ea"/>
                <a:cs typeface="+mj-cs"/>
              </a:rPr>
              <a:t> of these units is </a:t>
            </a:r>
            <a:r>
              <a:rPr lang="en-US" sz="1200" kern="0" dirty="0" smtClean="0">
                <a:solidFill>
                  <a:srgbClr val="003399"/>
                </a:solidFill>
                <a:latin typeface="+mj-lt"/>
                <a:ea typeface="+mj-ea"/>
                <a:cs typeface="+mj-cs"/>
              </a:rPr>
              <a:t>progressing.</a:t>
            </a:r>
            <a:endParaRPr lang="fr-FR" sz="1200" kern="0" dirty="0">
              <a:solidFill>
                <a:srgbClr val="003399"/>
              </a:solidFill>
              <a:latin typeface="+mj-lt"/>
              <a:ea typeface="+mj-ea"/>
              <a:cs typeface="+mj-cs"/>
            </a:endParaRPr>
          </a:p>
        </p:txBody>
      </p:sp>
      <p:sp>
        <p:nvSpPr>
          <p:cNvPr id="28" name="Rectangle 27"/>
          <p:cNvSpPr/>
          <p:nvPr/>
        </p:nvSpPr>
        <p:spPr>
          <a:xfrm>
            <a:off x="3923928" y="4429561"/>
            <a:ext cx="2808312" cy="1015663"/>
          </a:xfrm>
          <a:prstGeom prst="rect">
            <a:avLst/>
          </a:prstGeom>
        </p:spPr>
        <p:txBody>
          <a:bodyPr wrap="square">
            <a:spAutoFit/>
          </a:bodyPr>
          <a:lstStyle/>
          <a:p>
            <a:pPr defTabSz="4156075"/>
            <a:r>
              <a:rPr lang="en-US" sz="1200" kern="0" dirty="0">
                <a:solidFill>
                  <a:srgbClr val="003399"/>
                </a:solidFill>
                <a:latin typeface="+mj-lt"/>
                <a:ea typeface="+mj-ea"/>
                <a:cs typeface="+mj-cs"/>
              </a:rPr>
              <a:t>A new dipole </a:t>
            </a:r>
            <a:r>
              <a:rPr lang="en-US" sz="1200" kern="0" dirty="0" smtClean="0">
                <a:solidFill>
                  <a:srgbClr val="003399"/>
                </a:solidFill>
                <a:latin typeface="+mj-lt"/>
                <a:ea typeface="+mj-ea"/>
                <a:cs typeface="+mj-cs"/>
              </a:rPr>
              <a:t> storage ring power-supply </a:t>
            </a:r>
            <a:r>
              <a:rPr lang="en-US" sz="1200" kern="0" dirty="0">
                <a:solidFill>
                  <a:srgbClr val="003399"/>
                </a:solidFill>
                <a:latin typeface="+mj-lt"/>
                <a:ea typeface="+mj-ea"/>
                <a:cs typeface="+mj-cs"/>
              </a:rPr>
              <a:t>(580A / 610V +/- </a:t>
            </a:r>
            <a:r>
              <a:rPr lang="en-US" sz="1200" kern="0" dirty="0" smtClean="0">
                <a:solidFill>
                  <a:srgbClr val="003399"/>
                </a:solidFill>
                <a:latin typeface="+mj-lt"/>
                <a:ea typeface="+mj-ea"/>
                <a:cs typeface="+mj-cs"/>
              </a:rPr>
              <a:t>10ppm), </a:t>
            </a:r>
            <a:r>
              <a:rPr lang="en-US" sz="1200" kern="0" dirty="0" smtClean="0">
                <a:solidFill>
                  <a:srgbClr val="003399"/>
                </a:solidFill>
                <a:latin typeface="+mj-lt"/>
                <a:ea typeface="+mj-ea"/>
                <a:cs typeface="+mj-cs"/>
              </a:rPr>
              <a:t>has </a:t>
            </a:r>
            <a:r>
              <a:rPr lang="en-US" sz="1200" kern="0" dirty="0" smtClean="0">
                <a:solidFill>
                  <a:srgbClr val="003399"/>
                </a:solidFill>
                <a:latin typeface="+mj-lt"/>
                <a:ea typeface="+mj-ea"/>
                <a:cs typeface="+mj-cs"/>
              </a:rPr>
              <a:t>been  </a:t>
            </a:r>
            <a:r>
              <a:rPr lang="en-US" sz="1200" u="sng" kern="0" dirty="0" smtClean="0">
                <a:solidFill>
                  <a:srgbClr val="003399"/>
                </a:solidFill>
                <a:latin typeface="+mj-lt"/>
                <a:ea typeface="+mj-ea"/>
                <a:cs typeface="+mj-cs"/>
              </a:rPr>
              <a:t>in-house </a:t>
            </a:r>
            <a:r>
              <a:rPr lang="en-US" sz="1200" u="sng" kern="0" dirty="0" smtClean="0">
                <a:solidFill>
                  <a:srgbClr val="003399"/>
                </a:solidFill>
                <a:latin typeface="+mj-lt"/>
                <a:ea typeface="+mj-ea"/>
                <a:cs typeface="+mj-cs"/>
              </a:rPr>
              <a:t>developed</a:t>
            </a:r>
            <a:r>
              <a:rPr lang="en-US" sz="1200" kern="0" dirty="0" smtClean="0">
                <a:solidFill>
                  <a:srgbClr val="003399"/>
                </a:solidFill>
                <a:latin typeface="+mj-lt"/>
                <a:ea typeface="+mj-ea"/>
                <a:cs typeface="+mj-cs"/>
              </a:rPr>
              <a:t>. Switching between power supplies takes less than 5 minutes</a:t>
            </a:r>
            <a:endParaRPr lang="en-US" sz="1200" kern="0" dirty="0">
              <a:solidFill>
                <a:srgbClr val="003399"/>
              </a:solidFill>
              <a:latin typeface="+mj-lt"/>
              <a:ea typeface="+mj-ea"/>
              <a:cs typeface="+mj-cs"/>
            </a:endParaRPr>
          </a:p>
        </p:txBody>
      </p:sp>
    </p:spTree>
    <p:extLst>
      <p:ext uri="{BB962C8B-B14F-4D97-AF65-F5344CB8AC3E}">
        <p14:creationId xmlns:p14="http://schemas.microsoft.com/office/powerpoint/2010/main" val="334770442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3333CC"/>
                </a:solidFill>
                <a:latin typeface="Arial" charset="0"/>
              </a:rPr>
              <a:t>Compressed Air </a:t>
            </a:r>
          </a:p>
        </p:txBody>
      </p:sp>
      <p:pic>
        <p:nvPicPr>
          <p:cNvPr id="14" name="Picture 2" descr="http://albireo.synchrotron-soleil.fr:8080/Cahier+Faisceau+Lignes/120712_110829/IMG_20120712_104753.jpg"/>
          <p:cNvPicPr>
            <a:picLocks noChangeAspect="1" noChangeArrowheads="1"/>
          </p:cNvPicPr>
          <p:nvPr>
            <p:custDataLst>
              <p:tags r:id="rId1"/>
            </p:custDataLst>
          </p:nvPr>
        </p:nvPicPr>
        <p:blipFill rotWithShape="1">
          <a:blip r:embed="rId6" cstate="screen">
            <a:extLst>
              <a:ext uri="{28A0092B-C50C-407E-A947-70E740481C1C}">
                <a14:useLocalDpi xmlns:a14="http://schemas.microsoft.com/office/drawing/2010/main"/>
              </a:ext>
            </a:extLst>
          </a:blip>
          <a:srcRect/>
          <a:stretch/>
        </p:blipFill>
        <p:spPr bwMode="auto">
          <a:xfrm>
            <a:off x="251520" y="1772816"/>
            <a:ext cx="3024336" cy="3506523"/>
          </a:xfrm>
          <a:prstGeom prst="rect">
            <a:avLst/>
          </a:prstGeom>
          <a:noFill/>
          <a:ln w="9525">
            <a:noFill/>
            <a:miter lim="800000"/>
            <a:headEnd/>
            <a:tailEnd/>
          </a:ln>
        </p:spPr>
      </p:pic>
      <p:sp>
        <p:nvSpPr>
          <p:cNvPr id="15" name="Rectangle 14"/>
          <p:cNvSpPr/>
          <p:nvPr>
            <p:custDataLst>
              <p:tags r:id="rId2"/>
            </p:custDataLst>
          </p:nvPr>
        </p:nvSpPr>
        <p:spPr>
          <a:xfrm>
            <a:off x="3527884" y="1772816"/>
            <a:ext cx="5472608" cy="830997"/>
          </a:xfrm>
          <a:prstGeom prst="rect">
            <a:avLst/>
          </a:prstGeom>
        </p:spPr>
        <p:txBody>
          <a:bodyPr wrap="square">
            <a:spAutoFit/>
          </a:bodyPr>
          <a:lstStyle/>
          <a:p>
            <a:r>
              <a:rPr lang="en-US" sz="1200" kern="0" dirty="0" smtClean="0">
                <a:solidFill>
                  <a:srgbClr val="003399"/>
                </a:solidFill>
                <a:latin typeface="+mj-lt"/>
                <a:ea typeface="+mj-ea"/>
                <a:cs typeface="+mj-cs"/>
              </a:rPr>
              <a:t>July 2012 </a:t>
            </a:r>
            <a:r>
              <a:rPr lang="en-US" sz="1200" kern="0" dirty="0">
                <a:solidFill>
                  <a:srgbClr val="003399"/>
                </a:solidFill>
                <a:latin typeface="+mj-lt"/>
                <a:ea typeface="+mj-ea"/>
                <a:cs typeface="+mj-cs"/>
              </a:rPr>
              <a:t>: compressed air failed but no Beam loss!!! </a:t>
            </a:r>
          </a:p>
          <a:p>
            <a:r>
              <a:rPr lang="en-US" sz="1200" kern="0" dirty="0">
                <a:solidFill>
                  <a:srgbClr val="003399"/>
                </a:solidFill>
                <a:latin typeface="+mj-lt"/>
                <a:ea typeface="+mj-ea"/>
                <a:cs typeface="+mj-cs"/>
              </a:rPr>
              <a:t>Thanks to new cylinders installed at the compressor and CRYO</a:t>
            </a:r>
          </a:p>
          <a:p>
            <a:r>
              <a:rPr lang="en-US" sz="1200" kern="0" dirty="0">
                <a:solidFill>
                  <a:srgbClr val="003399"/>
                </a:solidFill>
                <a:latin typeface="+mj-lt"/>
                <a:ea typeface="+mj-ea"/>
                <a:cs typeface="+mj-cs"/>
              </a:rPr>
              <a:t>=&gt; Several beam losses of at least 6 hours have been avoided !!!</a:t>
            </a:r>
          </a:p>
        </p:txBody>
      </p:sp>
      <p:pic>
        <p:nvPicPr>
          <p:cNvPr id="16" name="Picture 2"/>
          <p:cNvPicPr>
            <a:picLocks noChangeAspect="1" noChangeArrowheads="1"/>
          </p:cNvPicPr>
          <p:nvPr>
            <p:custDataLst>
              <p:tags r:id="rId3"/>
            </p:custDataLst>
          </p:nvPr>
        </p:nvPicPr>
        <p:blipFill rotWithShape="1">
          <a:blip r:embed="rId7" cstate="screen">
            <a:extLst>
              <a:ext uri="{28A0092B-C50C-407E-A947-70E740481C1C}">
                <a14:useLocalDpi xmlns:a14="http://schemas.microsoft.com/office/drawing/2010/main"/>
              </a:ext>
            </a:extLst>
          </a:blip>
          <a:srcRect/>
          <a:stretch/>
        </p:blipFill>
        <p:spPr bwMode="auto">
          <a:xfrm>
            <a:off x="3599892" y="2823375"/>
            <a:ext cx="3487393" cy="2621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custDataLst>
              <p:tags r:id="rId4"/>
            </p:custDataLst>
          </p:nvPr>
        </p:nvSpPr>
        <p:spPr>
          <a:xfrm>
            <a:off x="7162679" y="4059649"/>
            <a:ext cx="1945825" cy="1015663"/>
          </a:xfrm>
          <a:prstGeom prst="rect">
            <a:avLst/>
          </a:prstGeom>
        </p:spPr>
        <p:txBody>
          <a:bodyPr wrap="square">
            <a:spAutoFit/>
          </a:bodyPr>
          <a:lstStyle/>
          <a:p>
            <a:r>
              <a:rPr lang="en-US" sz="1200" kern="0" dirty="0">
                <a:solidFill>
                  <a:srgbClr val="003399"/>
                </a:solidFill>
                <a:latin typeface="+mj-lt"/>
                <a:ea typeface="+mj-ea"/>
                <a:cs typeface="+mj-cs"/>
              </a:rPr>
              <a:t>Technical shutdown of August: Installation of 18 cylinders on the main circuit allows us a 2-hours autonomy </a:t>
            </a:r>
          </a:p>
        </p:txBody>
      </p:sp>
      <p:sp>
        <p:nvSpPr>
          <p:cNvPr id="3" name="ZoneTexte 2"/>
          <p:cNvSpPr txBox="1"/>
          <p:nvPr/>
        </p:nvSpPr>
        <p:spPr>
          <a:xfrm>
            <a:off x="0" y="836712"/>
            <a:ext cx="9144000" cy="584775"/>
          </a:xfrm>
          <a:prstGeom prst="rect">
            <a:avLst/>
          </a:prstGeom>
          <a:noFill/>
        </p:spPr>
        <p:txBody>
          <a:bodyPr wrap="square" rtlCol="0">
            <a:spAutoFit/>
          </a:bodyPr>
          <a:lstStyle/>
          <a:p>
            <a:pPr>
              <a:buSzPct val="80000"/>
            </a:pPr>
            <a:r>
              <a:rPr lang="en-US" sz="1600" kern="0" dirty="0">
                <a:solidFill>
                  <a:srgbClr val="003399"/>
                </a:solidFill>
                <a:latin typeface="+mj-lt"/>
                <a:ea typeface="+mj-ea"/>
                <a:cs typeface="+mj-cs"/>
              </a:rPr>
              <a:t>An interruption, for few minutes, of the superconducting RF cavities </a:t>
            </a:r>
            <a:r>
              <a:rPr lang="en-US" sz="1600" kern="0" dirty="0" err="1" smtClean="0">
                <a:solidFill>
                  <a:srgbClr val="003399"/>
                </a:solidFill>
                <a:latin typeface="+mj-lt"/>
                <a:ea typeface="+mj-ea"/>
                <a:cs typeface="+mj-cs"/>
              </a:rPr>
              <a:t>liquefactor</a:t>
            </a:r>
            <a:r>
              <a:rPr lang="en-US" sz="1600" kern="0" dirty="0" smtClean="0">
                <a:solidFill>
                  <a:srgbClr val="003399"/>
                </a:solidFill>
                <a:latin typeface="+mj-lt"/>
                <a:ea typeface="+mj-ea"/>
                <a:cs typeface="+mj-cs"/>
              </a:rPr>
              <a:t> generates </a:t>
            </a:r>
            <a:r>
              <a:rPr lang="en-US" sz="1600" kern="0" dirty="0">
                <a:solidFill>
                  <a:srgbClr val="003399"/>
                </a:solidFill>
                <a:latin typeface="+mj-lt"/>
                <a:ea typeface="+mj-ea"/>
                <a:cs typeface="+mj-cs"/>
              </a:rPr>
              <a:t>their unavailability during several hours</a:t>
            </a:r>
            <a:endParaRPr lang="fr-FR" sz="1600" kern="0" dirty="0">
              <a:solidFill>
                <a:srgbClr val="003399"/>
              </a:solidFill>
              <a:latin typeface="+mj-lt"/>
              <a:ea typeface="+mj-ea"/>
              <a:cs typeface="+mj-cs"/>
            </a:endParaRPr>
          </a:p>
        </p:txBody>
      </p:sp>
    </p:spTree>
    <p:extLst>
      <p:ext uri="{BB962C8B-B14F-4D97-AF65-F5344CB8AC3E}">
        <p14:creationId xmlns:p14="http://schemas.microsoft.com/office/powerpoint/2010/main" val="306496029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solidFill>
                  <a:srgbClr val="3333CC"/>
                </a:solidFill>
                <a:latin typeface="Arial" charset="0"/>
              </a:rPr>
              <a:t>Failure duration</a:t>
            </a:r>
            <a:endParaRPr lang="fr-FR" dirty="0">
              <a:solidFill>
                <a:srgbClr val="3333CC"/>
              </a:solidFill>
              <a:latin typeface="Arial" charset="0"/>
            </a:endParaRPr>
          </a:p>
        </p:txBody>
      </p:sp>
      <p:sp>
        <p:nvSpPr>
          <p:cNvPr id="18" name="Rectangle 14"/>
          <p:cNvSpPr>
            <a:spLocks noChangeArrowheads="1"/>
          </p:cNvSpPr>
          <p:nvPr/>
        </p:nvSpPr>
        <p:spPr bwMode="auto">
          <a:xfrm>
            <a:off x="1670305" y="1268115"/>
            <a:ext cx="6207100" cy="5113213"/>
          </a:xfrm>
          <a:prstGeom prst="rect">
            <a:avLst/>
          </a:prstGeom>
          <a:noFill/>
          <a:ln>
            <a:noFill/>
          </a:ln>
          <a:effectLst/>
          <a:extLst/>
        </p:spPr>
        <p:txBody>
          <a:bodyPr/>
          <a:lstStyle/>
          <a:p>
            <a:pPr marL="342900" indent="-342900" defTabSz="449263" fontAlgn="base">
              <a:lnSpc>
                <a:spcPct val="90000"/>
              </a:lnSpc>
              <a:spcBef>
                <a:spcPct val="20000"/>
              </a:spcBef>
              <a:spcAft>
                <a:spcPct val="0"/>
              </a:spcAft>
              <a:buClr>
                <a:srgbClr val="00CC99"/>
              </a:buClr>
              <a:buSzPct val="70000"/>
              <a:buFont typeface="Monotype Sorts" pitchFamily="2" charset="2"/>
              <a:buChar char="Ä"/>
              <a:defRPr/>
            </a:pPr>
            <a:endParaRPr kumimoji="1" lang="en-GB" dirty="0">
              <a:solidFill>
                <a:srgbClr val="2D2DB9"/>
              </a:solidFill>
              <a:latin typeface="Arial"/>
            </a:endParaRPr>
          </a:p>
        </p:txBody>
      </p:sp>
      <p:sp>
        <p:nvSpPr>
          <p:cNvPr id="19" name="ZoneTexte 18"/>
          <p:cNvSpPr txBox="1"/>
          <p:nvPr/>
        </p:nvSpPr>
        <p:spPr>
          <a:xfrm>
            <a:off x="2548813" y="2084748"/>
            <a:ext cx="2529555" cy="307777"/>
          </a:xfrm>
          <a:prstGeom prst="rect">
            <a:avLst/>
          </a:prstGeom>
          <a:noFill/>
          <a:ln>
            <a:solidFill>
              <a:schemeClr val="tx1"/>
            </a:solidFill>
          </a:ln>
        </p:spPr>
        <p:txBody>
          <a:bodyPr wrap="square" rtlCol="0">
            <a:spAutoFit/>
          </a:bodyPr>
          <a:lstStyle/>
          <a:p>
            <a:pPr algn="ctr"/>
            <a:r>
              <a:rPr lang="fr-FR" sz="1400" dirty="0" smtClean="0"/>
              <a:t>ELOG ENTRY</a:t>
            </a:r>
            <a:endParaRPr lang="fr-FR" sz="1400" dirty="0"/>
          </a:p>
        </p:txBody>
      </p:sp>
      <p:sp>
        <p:nvSpPr>
          <p:cNvPr id="20" name="ZoneTexte 19"/>
          <p:cNvSpPr txBox="1"/>
          <p:nvPr/>
        </p:nvSpPr>
        <p:spPr>
          <a:xfrm>
            <a:off x="5789173" y="1922213"/>
            <a:ext cx="3103550" cy="523220"/>
          </a:xfrm>
          <a:prstGeom prst="rect">
            <a:avLst/>
          </a:prstGeom>
          <a:noFill/>
          <a:ln>
            <a:solidFill>
              <a:schemeClr val="tx1"/>
            </a:solidFill>
          </a:ln>
        </p:spPr>
        <p:txBody>
          <a:bodyPr wrap="square" rtlCol="0">
            <a:spAutoFit/>
          </a:bodyPr>
          <a:lstStyle/>
          <a:p>
            <a:pPr algn="ctr"/>
            <a:r>
              <a:rPr lang="en-US" sz="1400" dirty="0"/>
              <a:t>automatically sends an email to the </a:t>
            </a:r>
            <a:r>
              <a:rPr lang="en-US" sz="1400" dirty="0" smtClean="0"/>
              <a:t>concerned group</a:t>
            </a:r>
            <a:endParaRPr lang="fr-FR" sz="1400" dirty="0"/>
          </a:p>
        </p:txBody>
      </p:sp>
      <p:sp>
        <p:nvSpPr>
          <p:cNvPr id="21" name="Flèche droite 20"/>
          <p:cNvSpPr/>
          <p:nvPr/>
        </p:nvSpPr>
        <p:spPr bwMode="auto">
          <a:xfrm>
            <a:off x="5069093" y="2085393"/>
            <a:ext cx="720080" cy="213985"/>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22" name="ZoneTexte 21"/>
          <p:cNvSpPr txBox="1"/>
          <p:nvPr/>
        </p:nvSpPr>
        <p:spPr>
          <a:xfrm>
            <a:off x="2509425" y="2617748"/>
            <a:ext cx="2912501" cy="523220"/>
          </a:xfrm>
          <a:prstGeom prst="rect">
            <a:avLst/>
          </a:prstGeom>
          <a:noFill/>
          <a:ln>
            <a:solidFill>
              <a:schemeClr val="tx1"/>
            </a:solidFill>
          </a:ln>
        </p:spPr>
        <p:txBody>
          <a:bodyPr wrap="square" rtlCol="0">
            <a:spAutoFit/>
          </a:bodyPr>
          <a:lstStyle/>
          <a:p>
            <a:pPr algn="ctr"/>
            <a:r>
              <a:rPr lang="en-US" sz="1400" dirty="0" smtClean="0"/>
              <a:t>Discussion at </a:t>
            </a:r>
            <a:r>
              <a:rPr lang="en-US" sz="1400" dirty="0"/>
              <a:t>the weekly meeting every Thursday </a:t>
            </a:r>
            <a:r>
              <a:rPr lang="en-US" sz="1400" dirty="0" smtClean="0"/>
              <a:t>called </a:t>
            </a:r>
            <a:r>
              <a:rPr lang="en-US" sz="1400" dirty="0">
                <a:solidFill>
                  <a:srgbClr val="7030A0"/>
                </a:solidFill>
              </a:rPr>
              <a:t>OASIS</a:t>
            </a:r>
            <a:endParaRPr lang="fr-FR" sz="1400" dirty="0">
              <a:solidFill>
                <a:srgbClr val="7030A0"/>
              </a:solidFill>
            </a:endParaRPr>
          </a:p>
        </p:txBody>
      </p:sp>
      <p:sp>
        <p:nvSpPr>
          <p:cNvPr id="23" name="Flèche droite 22"/>
          <p:cNvSpPr/>
          <p:nvPr/>
        </p:nvSpPr>
        <p:spPr bwMode="auto">
          <a:xfrm rot="5400000">
            <a:off x="3802626" y="2407428"/>
            <a:ext cx="202368" cy="185915"/>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24" name="Flèche droite 23"/>
          <p:cNvSpPr/>
          <p:nvPr/>
        </p:nvSpPr>
        <p:spPr bwMode="auto">
          <a:xfrm rot="5400000">
            <a:off x="3788583" y="3220815"/>
            <a:ext cx="279256" cy="137113"/>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25" name="ZoneTexte 24"/>
          <p:cNvSpPr txBox="1"/>
          <p:nvPr/>
        </p:nvSpPr>
        <p:spPr>
          <a:xfrm>
            <a:off x="3058311" y="3429000"/>
            <a:ext cx="1729713" cy="738664"/>
          </a:xfrm>
          <a:prstGeom prst="rect">
            <a:avLst/>
          </a:prstGeom>
          <a:noFill/>
          <a:ln>
            <a:solidFill>
              <a:schemeClr val="tx1"/>
            </a:solidFill>
          </a:ln>
        </p:spPr>
        <p:txBody>
          <a:bodyPr wrap="square" rtlCol="0">
            <a:spAutoFit/>
          </a:bodyPr>
          <a:lstStyle/>
          <a:p>
            <a:pPr algn="ctr"/>
            <a:r>
              <a:rPr lang="en-US" sz="1400" dirty="0" smtClean="0"/>
              <a:t>Establishment of temporary instructions</a:t>
            </a:r>
            <a:endParaRPr lang="en-US" sz="1400" dirty="0"/>
          </a:p>
        </p:txBody>
      </p:sp>
      <p:sp>
        <p:nvSpPr>
          <p:cNvPr id="26" name="Flèche droite 25"/>
          <p:cNvSpPr/>
          <p:nvPr/>
        </p:nvSpPr>
        <p:spPr bwMode="auto">
          <a:xfrm rot="5400000">
            <a:off x="3767926" y="4215312"/>
            <a:ext cx="276488" cy="181195"/>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27" name="ZoneTexte 26"/>
          <p:cNvSpPr txBox="1"/>
          <p:nvPr/>
        </p:nvSpPr>
        <p:spPr>
          <a:xfrm>
            <a:off x="2436290" y="4437112"/>
            <a:ext cx="2851945" cy="738664"/>
          </a:xfrm>
          <a:prstGeom prst="rect">
            <a:avLst/>
          </a:prstGeom>
          <a:noFill/>
          <a:ln>
            <a:solidFill>
              <a:schemeClr val="tx1"/>
            </a:solidFill>
          </a:ln>
        </p:spPr>
        <p:txBody>
          <a:bodyPr wrap="square" rtlCol="0">
            <a:spAutoFit/>
          </a:bodyPr>
          <a:lstStyle/>
          <a:p>
            <a:pPr algn="ctr"/>
            <a:r>
              <a:rPr lang="en-US" sz="1400" dirty="0"/>
              <a:t>resolution of the problem during the </a:t>
            </a:r>
            <a:r>
              <a:rPr lang="en-US" sz="1400" dirty="0" smtClean="0"/>
              <a:t>dedicated physical time sessions or </a:t>
            </a:r>
            <a:r>
              <a:rPr lang="en-US" sz="1400" dirty="0"/>
              <a:t>during </a:t>
            </a:r>
            <a:r>
              <a:rPr lang="en-US" sz="1400" dirty="0" smtClean="0"/>
              <a:t>shutdown</a:t>
            </a:r>
            <a:endParaRPr lang="en-US" sz="1400" dirty="0"/>
          </a:p>
        </p:txBody>
      </p:sp>
      <p:sp>
        <p:nvSpPr>
          <p:cNvPr id="28" name="ZoneTexte 27"/>
          <p:cNvSpPr txBox="1"/>
          <p:nvPr/>
        </p:nvSpPr>
        <p:spPr>
          <a:xfrm>
            <a:off x="5899784" y="3429000"/>
            <a:ext cx="2704664" cy="738664"/>
          </a:xfrm>
          <a:prstGeom prst="rect">
            <a:avLst/>
          </a:prstGeom>
          <a:noFill/>
          <a:ln>
            <a:solidFill>
              <a:schemeClr val="tx1"/>
            </a:solidFill>
          </a:ln>
        </p:spPr>
        <p:txBody>
          <a:bodyPr wrap="square" rtlCol="0">
            <a:spAutoFit/>
          </a:bodyPr>
          <a:lstStyle/>
          <a:p>
            <a:pPr algn="ctr"/>
            <a:r>
              <a:rPr lang="en-US" sz="1400" dirty="0" smtClean="0"/>
              <a:t>Discussions, </a:t>
            </a:r>
            <a:r>
              <a:rPr lang="en-US" sz="1400" dirty="0"/>
              <a:t>in small </a:t>
            </a:r>
            <a:r>
              <a:rPr lang="en-US" sz="1400" dirty="0" smtClean="0"/>
              <a:t>groups, </a:t>
            </a:r>
            <a:r>
              <a:rPr lang="en-US" sz="1400" dirty="0"/>
              <a:t>in two specific meetings called </a:t>
            </a:r>
            <a:r>
              <a:rPr lang="en-US" sz="1400" dirty="0" smtClean="0">
                <a:solidFill>
                  <a:srgbClr val="7030A0"/>
                </a:solidFill>
              </a:rPr>
              <a:t>REX and/or CONTEMP</a:t>
            </a:r>
            <a:endParaRPr lang="en-US" sz="1400" dirty="0">
              <a:solidFill>
                <a:srgbClr val="7030A0"/>
              </a:solidFill>
            </a:endParaRPr>
          </a:p>
        </p:txBody>
      </p:sp>
      <p:sp>
        <p:nvSpPr>
          <p:cNvPr id="29" name="ZoneTexte 28"/>
          <p:cNvSpPr txBox="1"/>
          <p:nvPr/>
        </p:nvSpPr>
        <p:spPr>
          <a:xfrm>
            <a:off x="5899784" y="4418528"/>
            <a:ext cx="2704664" cy="738664"/>
          </a:xfrm>
          <a:prstGeom prst="rect">
            <a:avLst/>
          </a:prstGeom>
          <a:noFill/>
          <a:ln>
            <a:solidFill>
              <a:schemeClr val="tx1"/>
            </a:solidFill>
          </a:ln>
        </p:spPr>
        <p:txBody>
          <a:bodyPr wrap="square" rtlCol="0">
            <a:spAutoFit/>
          </a:bodyPr>
          <a:lstStyle/>
          <a:p>
            <a:pPr algn="ctr"/>
            <a:r>
              <a:rPr lang="en-US" sz="1400" dirty="0"/>
              <a:t>Implementation of procedures and / or changes </a:t>
            </a:r>
            <a:r>
              <a:rPr lang="en-US" sz="1400" dirty="0" smtClean="0"/>
              <a:t>during shutdown</a:t>
            </a:r>
            <a:endParaRPr lang="en-US" sz="1400" dirty="0"/>
          </a:p>
        </p:txBody>
      </p:sp>
      <p:sp>
        <p:nvSpPr>
          <p:cNvPr id="30" name="Flèche droite 29"/>
          <p:cNvSpPr/>
          <p:nvPr/>
        </p:nvSpPr>
        <p:spPr bwMode="auto">
          <a:xfrm rot="5400000">
            <a:off x="7053928" y="3200649"/>
            <a:ext cx="297055" cy="216024"/>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31" name="ZoneTexte 30"/>
          <p:cNvSpPr txBox="1"/>
          <p:nvPr/>
        </p:nvSpPr>
        <p:spPr>
          <a:xfrm>
            <a:off x="283434" y="1196752"/>
            <a:ext cx="1768286" cy="307777"/>
          </a:xfrm>
          <a:prstGeom prst="rect">
            <a:avLst/>
          </a:prstGeom>
          <a:noFill/>
          <a:ln>
            <a:solidFill>
              <a:schemeClr val="tx1"/>
            </a:solidFill>
          </a:ln>
        </p:spPr>
        <p:txBody>
          <a:bodyPr wrap="square" rtlCol="0">
            <a:spAutoFit/>
          </a:bodyPr>
          <a:lstStyle/>
          <a:p>
            <a:pPr algn="ctr"/>
            <a:r>
              <a:rPr lang="en-US" sz="1400" dirty="0" smtClean="0"/>
              <a:t>A failure</a:t>
            </a:r>
            <a:endParaRPr lang="fr-FR" sz="1400" dirty="0"/>
          </a:p>
        </p:txBody>
      </p:sp>
      <p:sp>
        <p:nvSpPr>
          <p:cNvPr id="32" name="Flèche droite 31"/>
          <p:cNvSpPr/>
          <p:nvPr/>
        </p:nvSpPr>
        <p:spPr bwMode="auto">
          <a:xfrm rot="5400000">
            <a:off x="3660045" y="1748671"/>
            <a:ext cx="456592" cy="216853"/>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33" name="ZoneTexte 32"/>
          <p:cNvSpPr txBox="1"/>
          <p:nvPr/>
        </p:nvSpPr>
        <p:spPr>
          <a:xfrm>
            <a:off x="5789173" y="2636912"/>
            <a:ext cx="3247323" cy="523220"/>
          </a:xfrm>
          <a:prstGeom prst="rect">
            <a:avLst/>
          </a:prstGeom>
          <a:noFill/>
          <a:ln>
            <a:solidFill>
              <a:schemeClr val="tx1"/>
            </a:solidFill>
          </a:ln>
        </p:spPr>
        <p:txBody>
          <a:bodyPr wrap="square" rtlCol="0">
            <a:spAutoFit/>
          </a:bodyPr>
          <a:lstStyle/>
          <a:p>
            <a:pPr algn="ctr"/>
            <a:r>
              <a:rPr lang="en-US" sz="1400" dirty="0" smtClean="0"/>
              <a:t>Recurrent </a:t>
            </a:r>
            <a:r>
              <a:rPr lang="en-US" sz="1400" dirty="0"/>
              <a:t>problem or </a:t>
            </a:r>
            <a:r>
              <a:rPr lang="en-US" sz="1400" dirty="0" smtClean="0"/>
              <a:t>needing a focus at </a:t>
            </a:r>
            <a:r>
              <a:rPr lang="en-US" sz="1400" dirty="0"/>
              <a:t>medium or long term</a:t>
            </a:r>
            <a:endParaRPr lang="fr-FR" sz="1400" dirty="0"/>
          </a:p>
        </p:txBody>
      </p:sp>
      <p:sp>
        <p:nvSpPr>
          <p:cNvPr id="34" name="Flèche droite 33"/>
          <p:cNvSpPr/>
          <p:nvPr/>
        </p:nvSpPr>
        <p:spPr bwMode="auto">
          <a:xfrm>
            <a:off x="5414195" y="2801677"/>
            <a:ext cx="374509" cy="195275"/>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35" name="Flèche droite 34"/>
          <p:cNvSpPr/>
          <p:nvPr/>
        </p:nvSpPr>
        <p:spPr bwMode="auto">
          <a:xfrm rot="10025261">
            <a:off x="2320850" y="2207312"/>
            <a:ext cx="232926" cy="142815"/>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36" name="ZoneTexte 35"/>
          <p:cNvSpPr txBox="1"/>
          <p:nvPr/>
        </p:nvSpPr>
        <p:spPr>
          <a:xfrm>
            <a:off x="251520" y="2132856"/>
            <a:ext cx="2088232" cy="1600438"/>
          </a:xfrm>
          <a:prstGeom prst="rect">
            <a:avLst/>
          </a:prstGeom>
          <a:noFill/>
          <a:ln>
            <a:solidFill>
              <a:schemeClr val="tx1"/>
            </a:solidFill>
          </a:ln>
        </p:spPr>
        <p:txBody>
          <a:bodyPr wrap="square" rtlCol="0">
            <a:spAutoFit/>
          </a:bodyPr>
          <a:lstStyle/>
          <a:p>
            <a:pPr algn="ctr"/>
            <a:r>
              <a:rPr lang="en-US" sz="1400" dirty="0" smtClean="0"/>
              <a:t>Discussion, at the beginning and the </a:t>
            </a:r>
            <a:r>
              <a:rPr lang="en-US" sz="1400" dirty="0"/>
              <a:t>end of </a:t>
            </a:r>
            <a:r>
              <a:rPr lang="en-US" sz="1400" dirty="0" smtClean="0"/>
              <a:t>a run, </a:t>
            </a:r>
            <a:r>
              <a:rPr lang="en-US" sz="1400" dirty="0"/>
              <a:t>in </a:t>
            </a:r>
            <a:r>
              <a:rPr lang="en-US" sz="1400" dirty="0" smtClean="0">
                <a:solidFill>
                  <a:srgbClr val="7030A0"/>
                </a:solidFill>
              </a:rPr>
              <a:t>command-control meetings </a:t>
            </a:r>
            <a:r>
              <a:rPr lang="en-US" sz="1400" dirty="0" smtClean="0"/>
              <a:t>dealing with computing problems and developments</a:t>
            </a:r>
            <a:endParaRPr lang="fr-FR" sz="1400" dirty="0"/>
          </a:p>
        </p:txBody>
      </p:sp>
      <p:sp>
        <p:nvSpPr>
          <p:cNvPr id="37" name="Flèche droite 36"/>
          <p:cNvSpPr/>
          <p:nvPr/>
        </p:nvSpPr>
        <p:spPr bwMode="auto">
          <a:xfrm rot="5400000">
            <a:off x="7064666" y="4197443"/>
            <a:ext cx="250865" cy="191311"/>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38" name="ZoneTexte 37"/>
          <p:cNvSpPr txBox="1"/>
          <p:nvPr/>
        </p:nvSpPr>
        <p:spPr>
          <a:xfrm>
            <a:off x="2339752" y="1105580"/>
            <a:ext cx="3103550" cy="523220"/>
          </a:xfrm>
          <a:prstGeom prst="rect">
            <a:avLst/>
          </a:prstGeom>
          <a:noFill/>
          <a:ln>
            <a:solidFill>
              <a:schemeClr val="tx1"/>
            </a:solidFill>
          </a:ln>
        </p:spPr>
        <p:txBody>
          <a:bodyPr wrap="square" rtlCol="0">
            <a:spAutoFit/>
          </a:bodyPr>
          <a:lstStyle/>
          <a:p>
            <a:pPr algn="ctr"/>
            <a:r>
              <a:rPr lang="fr-FR" sz="1400" dirty="0" err="1" smtClean="0"/>
              <a:t>Solved</a:t>
            </a:r>
            <a:r>
              <a:rPr lang="fr-FR" sz="1400" dirty="0" smtClean="0"/>
              <a:t>, </a:t>
            </a:r>
            <a:r>
              <a:rPr lang="en-US" sz="1400" dirty="0"/>
              <a:t>temporarily or </a:t>
            </a:r>
            <a:r>
              <a:rPr lang="en-US" sz="1400" dirty="0" smtClean="0"/>
              <a:t>finally</a:t>
            </a:r>
            <a:r>
              <a:rPr lang="fr-FR" sz="1400" dirty="0" smtClean="0"/>
              <a:t> by </a:t>
            </a:r>
            <a:r>
              <a:rPr lang="fr-FR" sz="1400" dirty="0" err="1" smtClean="0"/>
              <a:t>operators</a:t>
            </a:r>
            <a:r>
              <a:rPr lang="fr-FR" sz="1400" dirty="0" smtClean="0"/>
              <a:t> or by </a:t>
            </a:r>
            <a:r>
              <a:rPr lang="fr-FR" sz="1400" dirty="0" err="1" smtClean="0"/>
              <a:t>oncall</a:t>
            </a:r>
            <a:r>
              <a:rPr lang="fr-FR" sz="1400" dirty="0" smtClean="0"/>
              <a:t> </a:t>
            </a:r>
            <a:r>
              <a:rPr lang="fr-FR" sz="1400" dirty="0" err="1" smtClean="0"/>
              <a:t>person</a:t>
            </a:r>
            <a:endParaRPr lang="fr-FR" sz="1400" dirty="0"/>
          </a:p>
        </p:txBody>
      </p:sp>
      <p:sp>
        <p:nvSpPr>
          <p:cNvPr id="39" name="Flèche droite 38"/>
          <p:cNvSpPr/>
          <p:nvPr/>
        </p:nvSpPr>
        <p:spPr bwMode="auto">
          <a:xfrm>
            <a:off x="2044303" y="1268760"/>
            <a:ext cx="295449" cy="173943"/>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40" name="ZoneTexte 39"/>
          <p:cNvSpPr txBox="1"/>
          <p:nvPr/>
        </p:nvSpPr>
        <p:spPr>
          <a:xfrm>
            <a:off x="827584" y="5517232"/>
            <a:ext cx="7416824" cy="307777"/>
          </a:xfrm>
          <a:prstGeom prst="rect">
            <a:avLst/>
          </a:prstGeom>
          <a:noFill/>
          <a:ln>
            <a:solidFill>
              <a:schemeClr val="tx1"/>
            </a:solidFill>
          </a:ln>
        </p:spPr>
        <p:txBody>
          <a:bodyPr wrap="square" rtlCol="0">
            <a:spAutoFit/>
          </a:bodyPr>
          <a:lstStyle/>
          <a:p>
            <a:pPr algn="ctr"/>
            <a:r>
              <a:rPr lang="en-US" sz="1400" dirty="0"/>
              <a:t>development of the schedule for shutdown </a:t>
            </a:r>
            <a:r>
              <a:rPr lang="en-US" sz="1400" dirty="0" smtClean="0"/>
              <a:t>in </a:t>
            </a:r>
            <a:r>
              <a:rPr lang="en-US" sz="1400" dirty="0">
                <a:solidFill>
                  <a:srgbClr val="7030A0"/>
                </a:solidFill>
              </a:rPr>
              <a:t>several </a:t>
            </a:r>
            <a:r>
              <a:rPr lang="en-US" sz="1400" dirty="0" smtClean="0">
                <a:solidFill>
                  <a:srgbClr val="7030A0"/>
                </a:solidFill>
              </a:rPr>
              <a:t>meetings</a:t>
            </a:r>
            <a:endParaRPr lang="en-US" sz="1400" dirty="0">
              <a:solidFill>
                <a:srgbClr val="7030A0"/>
              </a:solidFill>
            </a:endParaRPr>
          </a:p>
        </p:txBody>
      </p:sp>
      <p:sp>
        <p:nvSpPr>
          <p:cNvPr id="41" name="Flèche droite 40"/>
          <p:cNvSpPr/>
          <p:nvPr/>
        </p:nvSpPr>
        <p:spPr bwMode="auto">
          <a:xfrm rot="5400000">
            <a:off x="526491" y="4543440"/>
            <a:ext cx="1783939" cy="163650"/>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42" name="Flèche droite 41"/>
          <p:cNvSpPr/>
          <p:nvPr/>
        </p:nvSpPr>
        <p:spPr bwMode="auto">
          <a:xfrm rot="5400000">
            <a:off x="7010077" y="5241560"/>
            <a:ext cx="360043" cy="191311"/>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43" name="Flèche droite 42"/>
          <p:cNvSpPr/>
          <p:nvPr/>
        </p:nvSpPr>
        <p:spPr bwMode="auto">
          <a:xfrm rot="5400000">
            <a:off x="3717612" y="5238076"/>
            <a:ext cx="341456" cy="216855"/>
          </a:xfrm>
          <a:prstGeom prst="rightArrow">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Tree>
    <p:extLst>
      <p:ext uri="{BB962C8B-B14F-4D97-AF65-F5344CB8AC3E}">
        <p14:creationId xmlns:p14="http://schemas.microsoft.com/office/powerpoint/2010/main" val="187478282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barn(inVertical)">
                                      <p:cBhvr>
                                        <p:cTn id="15" dur="500"/>
                                        <p:tgtEl>
                                          <p:spTgt spid="39"/>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barn(inVertical)">
                                      <p:cBhvr>
                                        <p:cTn id="18" dur="500"/>
                                        <p:tgtEl>
                                          <p:spTgt spid="38"/>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barn(inVertical)">
                                      <p:cBhvr>
                                        <p:cTn id="23" dur="500"/>
                                        <p:tgtEl>
                                          <p:spTgt spid="32"/>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barn(inVertical)">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down)">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1000"/>
                                        <p:tgtEl>
                                          <p:spTgt spid="35"/>
                                        </p:tgtEl>
                                      </p:cBhvr>
                                    </p:animEffect>
                                    <p:anim calcmode="lin" valueType="num">
                                      <p:cBhvr>
                                        <p:cTn id="40" dur="1000" fill="hold"/>
                                        <p:tgtEl>
                                          <p:spTgt spid="35"/>
                                        </p:tgtEl>
                                        <p:attrNameLst>
                                          <p:attrName>ppt_x</p:attrName>
                                        </p:attrNameLst>
                                      </p:cBhvr>
                                      <p:tavLst>
                                        <p:tav tm="0">
                                          <p:val>
                                            <p:strVal val="#ppt_x"/>
                                          </p:val>
                                        </p:tav>
                                        <p:tav tm="100000">
                                          <p:val>
                                            <p:strVal val="#ppt_x"/>
                                          </p:val>
                                        </p:tav>
                                      </p:tavLst>
                                    </p:anim>
                                    <p:anim calcmode="lin" valueType="num">
                                      <p:cBhvr>
                                        <p:cTn id="41" dur="1000" fill="hold"/>
                                        <p:tgtEl>
                                          <p:spTgt spid="3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1000"/>
                                        <p:tgtEl>
                                          <p:spTgt spid="36"/>
                                        </p:tgtEl>
                                      </p:cBhvr>
                                    </p:animEffect>
                                    <p:anim calcmode="lin" valueType="num">
                                      <p:cBhvr>
                                        <p:cTn id="45" dur="1000" fill="hold"/>
                                        <p:tgtEl>
                                          <p:spTgt spid="36"/>
                                        </p:tgtEl>
                                        <p:attrNameLst>
                                          <p:attrName>ppt_x</p:attrName>
                                        </p:attrNameLst>
                                      </p:cBhvr>
                                      <p:tavLst>
                                        <p:tav tm="0">
                                          <p:val>
                                            <p:strVal val="#ppt_x"/>
                                          </p:val>
                                        </p:tav>
                                        <p:tav tm="100000">
                                          <p:val>
                                            <p:strVal val="#ppt_x"/>
                                          </p:val>
                                        </p:tav>
                                      </p:tavLst>
                                    </p:anim>
                                    <p:anim calcmode="lin" valueType="num">
                                      <p:cBhvr>
                                        <p:cTn id="4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barn(inVertical)">
                                      <p:cBhvr>
                                        <p:cTn id="63" dur="500"/>
                                        <p:tgtEl>
                                          <p:spTgt spid="34"/>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barn(inVertical)">
                                      <p:cBhvr>
                                        <p:cTn id="66" dur="500"/>
                                        <p:tgtEl>
                                          <p:spTgt spid="33"/>
                                        </p:tgtEl>
                                      </p:cBhvr>
                                    </p:animEffect>
                                  </p:childTnLst>
                                </p:cTn>
                              </p:par>
                            </p:childTnLst>
                          </p:cTn>
                        </p:par>
                      </p:childTnLst>
                    </p:cTn>
                  </p:par>
                  <p:par>
                    <p:cTn id="67" fill="hold">
                      <p:stCondLst>
                        <p:cond delay="indefinite"/>
                      </p:stCondLst>
                      <p:childTnLst>
                        <p:par>
                          <p:cTn id="68" fill="hold">
                            <p:stCondLst>
                              <p:cond delay="0"/>
                            </p:stCondLst>
                            <p:childTnLst>
                              <p:par>
                                <p:cTn id="69" presetID="14" presetClass="entr" presetSubtype="1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randombar(horizontal)">
                                      <p:cBhvr>
                                        <p:cTn id="71" dur="500"/>
                                        <p:tgtEl>
                                          <p:spTgt spid="30"/>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randombar(horizontal)">
                                      <p:cBhvr>
                                        <p:cTn id="74" dur="500"/>
                                        <p:tgtEl>
                                          <p:spTgt spid="28"/>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additive="base">
                                        <p:cTn id="79" dur="500" fill="hold"/>
                                        <p:tgtEl>
                                          <p:spTgt spid="29"/>
                                        </p:tgtEl>
                                        <p:attrNameLst>
                                          <p:attrName>ppt_x</p:attrName>
                                        </p:attrNameLst>
                                      </p:cBhvr>
                                      <p:tavLst>
                                        <p:tav tm="0">
                                          <p:val>
                                            <p:strVal val="#ppt_x"/>
                                          </p:val>
                                        </p:tav>
                                        <p:tav tm="100000">
                                          <p:val>
                                            <p:strVal val="#ppt_x"/>
                                          </p:val>
                                        </p:tav>
                                      </p:tavLst>
                                    </p:anim>
                                    <p:anim calcmode="lin" valueType="num">
                                      <p:cBhvr additive="base">
                                        <p:cTn id="80" dur="500" fill="hold"/>
                                        <p:tgtEl>
                                          <p:spTgt spid="29"/>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 calcmode="lin" valueType="num">
                                      <p:cBhvr additive="base">
                                        <p:cTn id="83" dur="500" fill="hold"/>
                                        <p:tgtEl>
                                          <p:spTgt spid="37"/>
                                        </p:tgtEl>
                                        <p:attrNameLst>
                                          <p:attrName>ppt_x</p:attrName>
                                        </p:attrNameLst>
                                      </p:cBhvr>
                                      <p:tavLst>
                                        <p:tav tm="0">
                                          <p:val>
                                            <p:strVal val="#ppt_x"/>
                                          </p:val>
                                        </p:tav>
                                        <p:tav tm="100000">
                                          <p:val>
                                            <p:strVal val="#ppt_x"/>
                                          </p:val>
                                        </p:tav>
                                      </p:tavLst>
                                    </p:anim>
                                    <p:anim calcmode="lin" valueType="num">
                                      <p:cBhvr additive="base">
                                        <p:cTn id="84" dur="500" fill="hold"/>
                                        <p:tgtEl>
                                          <p:spTgt spid="3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additive="base">
                                        <p:cTn id="87" dur="500" fill="hold"/>
                                        <p:tgtEl>
                                          <p:spTgt spid="24"/>
                                        </p:tgtEl>
                                        <p:attrNameLst>
                                          <p:attrName>ppt_x</p:attrName>
                                        </p:attrNameLst>
                                      </p:cBhvr>
                                      <p:tavLst>
                                        <p:tav tm="0">
                                          <p:val>
                                            <p:strVal val="#ppt_x"/>
                                          </p:val>
                                        </p:tav>
                                        <p:tav tm="100000">
                                          <p:val>
                                            <p:strVal val="#ppt_x"/>
                                          </p:val>
                                        </p:tav>
                                      </p:tavLst>
                                    </p:anim>
                                    <p:anim calcmode="lin" valueType="num">
                                      <p:cBhvr additive="base">
                                        <p:cTn id="88" dur="500" fill="hold"/>
                                        <p:tgtEl>
                                          <p:spTgt spid="24"/>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fill="hold"/>
                                        <p:tgtEl>
                                          <p:spTgt spid="25"/>
                                        </p:tgtEl>
                                        <p:attrNameLst>
                                          <p:attrName>ppt_x</p:attrName>
                                        </p:attrNameLst>
                                      </p:cBhvr>
                                      <p:tavLst>
                                        <p:tav tm="0">
                                          <p:val>
                                            <p:strVal val="#ppt_x"/>
                                          </p:val>
                                        </p:tav>
                                        <p:tav tm="100000">
                                          <p:val>
                                            <p:strVal val="#ppt_x"/>
                                          </p:val>
                                        </p:tav>
                                      </p:tavLst>
                                    </p:anim>
                                    <p:anim calcmode="lin" valueType="num">
                                      <p:cBhvr additive="base">
                                        <p:cTn id="92" dur="500" fill="hold"/>
                                        <p:tgtEl>
                                          <p:spTgt spid="25"/>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26"/>
                                        </p:tgtEl>
                                        <p:attrNameLst>
                                          <p:attrName>style.visibility</p:attrName>
                                        </p:attrNameLst>
                                      </p:cBhvr>
                                      <p:to>
                                        <p:strVal val="visible"/>
                                      </p:to>
                                    </p:set>
                                    <p:anim calcmode="lin" valueType="num">
                                      <p:cBhvr additive="base">
                                        <p:cTn id="95" dur="500" fill="hold"/>
                                        <p:tgtEl>
                                          <p:spTgt spid="26"/>
                                        </p:tgtEl>
                                        <p:attrNameLst>
                                          <p:attrName>ppt_x</p:attrName>
                                        </p:attrNameLst>
                                      </p:cBhvr>
                                      <p:tavLst>
                                        <p:tav tm="0">
                                          <p:val>
                                            <p:strVal val="#ppt_x"/>
                                          </p:val>
                                        </p:tav>
                                        <p:tav tm="100000">
                                          <p:val>
                                            <p:strVal val="#ppt_x"/>
                                          </p:val>
                                        </p:tav>
                                      </p:tavLst>
                                    </p:anim>
                                    <p:anim calcmode="lin" valueType="num">
                                      <p:cBhvr additive="base">
                                        <p:cTn id="96" dur="500" fill="hold"/>
                                        <p:tgtEl>
                                          <p:spTgt spid="26"/>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500" fill="hold"/>
                                        <p:tgtEl>
                                          <p:spTgt spid="27"/>
                                        </p:tgtEl>
                                        <p:attrNameLst>
                                          <p:attrName>ppt_x</p:attrName>
                                        </p:attrNameLst>
                                      </p:cBhvr>
                                      <p:tavLst>
                                        <p:tav tm="0">
                                          <p:val>
                                            <p:strVal val="#ppt_x"/>
                                          </p:val>
                                        </p:tav>
                                        <p:tav tm="100000">
                                          <p:val>
                                            <p:strVal val="#ppt_x"/>
                                          </p:val>
                                        </p:tav>
                                      </p:tavLst>
                                    </p:anim>
                                    <p:anim calcmode="lin" valueType="num">
                                      <p:cBhvr additive="base">
                                        <p:cTn id="10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fade">
                                      <p:cBhvr>
                                        <p:cTn id="105" dur="1000"/>
                                        <p:tgtEl>
                                          <p:spTgt spid="41"/>
                                        </p:tgtEl>
                                      </p:cBhvr>
                                    </p:animEffect>
                                    <p:anim calcmode="lin" valueType="num">
                                      <p:cBhvr>
                                        <p:cTn id="106" dur="1000" fill="hold"/>
                                        <p:tgtEl>
                                          <p:spTgt spid="41"/>
                                        </p:tgtEl>
                                        <p:attrNameLst>
                                          <p:attrName>ppt_x</p:attrName>
                                        </p:attrNameLst>
                                      </p:cBhvr>
                                      <p:tavLst>
                                        <p:tav tm="0">
                                          <p:val>
                                            <p:strVal val="#ppt_x"/>
                                          </p:val>
                                        </p:tav>
                                        <p:tav tm="100000">
                                          <p:val>
                                            <p:strVal val="#ppt_x"/>
                                          </p:val>
                                        </p:tav>
                                      </p:tavLst>
                                    </p:anim>
                                    <p:anim calcmode="lin" valueType="num">
                                      <p:cBhvr>
                                        <p:cTn id="107" dur="1000" fill="hold"/>
                                        <p:tgtEl>
                                          <p:spTgt spid="41"/>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1000"/>
                                        <p:tgtEl>
                                          <p:spTgt spid="43"/>
                                        </p:tgtEl>
                                      </p:cBhvr>
                                    </p:animEffect>
                                    <p:anim calcmode="lin" valueType="num">
                                      <p:cBhvr>
                                        <p:cTn id="111" dur="1000" fill="hold"/>
                                        <p:tgtEl>
                                          <p:spTgt spid="43"/>
                                        </p:tgtEl>
                                        <p:attrNameLst>
                                          <p:attrName>ppt_x</p:attrName>
                                        </p:attrNameLst>
                                      </p:cBhvr>
                                      <p:tavLst>
                                        <p:tav tm="0">
                                          <p:val>
                                            <p:strVal val="#ppt_x"/>
                                          </p:val>
                                        </p:tav>
                                        <p:tav tm="100000">
                                          <p:val>
                                            <p:strVal val="#ppt_x"/>
                                          </p:val>
                                        </p:tav>
                                      </p:tavLst>
                                    </p:anim>
                                    <p:anim calcmode="lin" valueType="num">
                                      <p:cBhvr>
                                        <p:cTn id="112" dur="1000" fill="hold"/>
                                        <p:tgtEl>
                                          <p:spTgt spid="4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fade">
                                      <p:cBhvr>
                                        <p:cTn id="115" dur="1000"/>
                                        <p:tgtEl>
                                          <p:spTgt spid="42"/>
                                        </p:tgtEl>
                                      </p:cBhvr>
                                    </p:animEffect>
                                    <p:anim calcmode="lin" valueType="num">
                                      <p:cBhvr>
                                        <p:cTn id="116" dur="1000" fill="hold"/>
                                        <p:tgtEl>
                                          <p:spTgt spid="42"/>
                                        </p:tgtEl>
                                        <p:attrNameLst>
                                          <p:attrName>ppt_x</p:attrName>
                                        </p:attrNameLst>
                                      </p:cBhvr>
                                      <p:tavLst>
                                        <p:tav tm="0">
                                          <p:val>
                                            <p:strVal val="#ppt_x"/>
                                          </p:val>
                                        </p:tav>
                                        <p:tav tm="100000">
                                          <p:val>
                                            <p:strVal val="#ppt_x"/>
                                          </p:val>
                                        </p:tav>
                                      </p:tavLst>
                                    </p:anim>
                                    <p:anim calcmode="lin" valueType="num">
                                      <p:cBhvr>
                                        <p:cTn id="117" dur="1000" fill="hold"/>
                                        <p:tgtEl>
                                          <p:spTgt spid="42"/>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40"/>
                                        </p:tgtEl>
                                        <p:attrNameLst>
                                          <p:attrName>style.visibility</p:attrName>
                                        </p:attrNameLst>
                                      </p:cBhvr>
                                      <p:to>
                                        <p:strVal val="visible"/>
                                      </p:to>
                                    </p:set>
                                    <p:animEffect transition="in" filter="fade">
                                      <p:cBhvr>
                                        <p:cTn id="120" dur="1000"/>
                                        <p:tgtEl>
                                          <p:spTgt spid="40"/>
                                        </p:tgtEl>
                                      </p:cBhvr>
                                    </p:animEffect>
                                    <p:anim calcmode="lin" valueType="num">
                                      <p:cBhvr>
                                        <p:cTn id="121" dur="1000" fill="hold"/>
                                        <p:tgtEl>
                                          <p:spTgt spid="40"/>
                                        </p:tgtEl>
                                        <p:attrNameLst>
                                          <p:attrName>ppt_x</p:attrName>
                                        </p:attrNameLst>
                                      </p:cBhvr>
                                      <p:tavLst>
                                        <p:tav tm="0">
                                          <p:val>
                                            <p:strVal val="#ppt_x"/>
                                          </p:val>
                                        </p:tav>
                                        <p:tav tm="100000">
                                          <p:val>
                                            <p:strVal val="#ppt_x"/>
                                          </p:val>
                                        </p:tav>
                                      </p:tavLst>
                                    </p:anim>
                                    <p:anim calcmode="lin" valueType="num">
                                      <p:cBhvr>
                                        <p:cTn id="122"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defTabSz="449263">
              <a:lnSpc>
                <a:spcPct val="86000"/>
              </a:lnSpc>
            </a:pPr>
            <a:r>
              <a:rPr lang="en-GB" dirty="0">
                <a:solidFill>
                  <a:srgbClr val="3333CC"/>
                </a:solidFill>
                <a:latin typeface="Arial" charset="0"/>
              </a:rPr>
              <a:t>Interventions</a:t>
            </a:r>
            <a:endParaRPr lang="en-GB" dirty="0">
              <a:solidFill>
                <a:srgbClr val="FFFFFF"/>
              </a:solidFill>
              <a:latin typeface="Times New Roman" pitchFamily="18" charset="0"/>
            </a:endParaRPr>
          </a:p>
        </p:txBody>
      </p:sp>
    </p:spTree>
    <p:extLst>
      <p:ext uri="{BB962C8B-B14F-4D97-AF65-F5344CB8AC3E}">
        <p14:creationId xmlns:p14="http://schemas.microsoft.com/office/powerpoint/2010/main" val="1201966996"/>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defTabSz="449263">
              <a:lnSpc>
                <a:spcPct val="86000"/>
              </a:lnSpc>
            </a:pPr>
            <a:r>
              <a:rPr lang="en-GB" dirty="0">
                <a:solidFill>
                  <a:srgbClr val="3333CC"/>
                </a:solidFill>
                <a:latin typeface="Arial" charset="0"/>
              </a:rPr>
              <a:t>Interventions</a:t>
            </a:r>
            <a:endParaRPr lang="en-GB" dirty="0">
              <a:solidFill>
                <a:srgbClr val="FFFFFF"/>
              </a:solidFill>
              <a:latin typeface="Times New Roman" pitchFamily="18" charset="0"/>
            </a:endParaRPr>
          </a:p>
        </p:txBody>
      </p:sp>
      <p:sp>
        <p:nvSpPr>
          <p:cNvPr id="7" name="ZoneTexte 6"/>
          <p:cNvSpPr txBox="1"/>
          <p:nvPr/>
        </p:nvSpPr>
        <p:spPr>
          <a:xfrm>
            <a:off x="34468" y="2555612"/>
            <a:ext cx="9036496" cy="400110"/>
          </a:xfrm>
          <a:prstGeom prst="rect">
            <a:avLst/>
          </a:prstGeom>
          <a:noFill/>
        </p:spPr>
        <p:txBody>
          <a:bodyPr wrap="square" rtlCol="0">
            <a:spAutoFit/>
          </a:bodyPr>
          <a:lstStyle/>
          <a:p>
            <a:pPr algn="ctr"/>
            <a:r>
              <a:rPr lang="en-US" sz="2000" b="1" dirty="0">
                <a:solidFill>
                  <a:srgbClr val="3333CC"/>
                </a:solidFill>
                <a:latin typeface="Arial" charset="0"/>
              </a:rPr>
              <a:t>Depend of the priority, resolution of the problem </a:t>
            </a:r>
            <a:r>
              <a:rPr lang="en-US" sz="2000" b="1" dirty="0" smtClean="0">
                <a:solidFill>
                  <a:srgbClr val="3333CC"/>
                </a:solidFill>
                <a:latin typeface="Arial" charset="0"/>
              </a:rPr>
              <a:t>: </a:t>
            </a:r>
            <a:endParaRPr lang="en-US" sz="2000" b="1" dirty="0">
              <a:solidFill>
                <a:srgbClr val="3333CC"/>
              </a:solidFill>
              <a:latin typeface="Arial" charset="0"/>
            </a:endParaRPr>
          </a:p>
        </p:txBody>
      </p:sp>
      <p:sp>
        <p:nvSpPr>
          <p:cNvPr id="8" name="ZoneTexte 7"/>
          <p:cNvSpPr txBox="1"/>
          <p:nvPr/>
        </p:nvSpPr>
        <p:spPr>
          <a:xfrm>
            <a:off x="35496" y="3140968"/>
            <a:ext cx="9036496" cy="400110"/>
          </a:xfrm>
          <a:prstGeom prst="rect">
            <a:avLst/>
          </a:prstGeom>
          <a:noFill/>
        </p:spPr>
        <p:txBody>
          <a:bodyPr wrap="square" rtlCol="0">
            <a:spAutoFit/>
          </a:bodyPr>
          <a:lstStyle/>
          <a:p>
            <a:r>
              <a:rPr lang="en-US" sz="2000" b="1" dirty="0">
                <a:solidFill>
                  <a:srgbClr val="3333CC"/>
                </a:solidFill>
                <a:latin typeface="Arial" charset="0"/>
              </a:rPr>
              <a:t>A</a:t>
            </a:r>
            <a:r>
              <a:rPr lang="en-US" sz="2000" b="1" dirty="0" smtClean="0">
                <a:solidFill>
                  <a:srgbClr val="3333CC"/>
                </a:solidFill>
                <a:latin typeface="Arial" charset="0"/>
              </a:rPr>
              <a:t>) </a:t>
            </a:r>
            <a:r>
              <a:rPr lang="en-US" sz="2000" dirty="0">
                <a:solidFill>
                  <a:srgbClr val="3333CC"/>
                </a:solidFill>
                <a:latin typeface="Arial" charset="0"/>
              </a:rPr>
              <a:t>either while </a:t>
            </a:r>
            <a:r>
              <a:rPr lang="en-US" sz="2000" dirty="0" smtClean="0">
                <a:solidFill>
                  <a:srgbClr val="3333CC"/>
                </a:solidFill>
                <a:latin typeface="Arial" charset="0"/>
              </a:rPr>
              <a:t>Machine </a:t>
            </a:r>
            <a:r>
              <a:rPr lang="en-US" sz="2000" b="1" dirty="0" smtClean="0">
                <a:solidFill>
                  <a:srgbClr val="3333CC"/>
                </a:solidFill>
                <a:latin typeface="Arial" charset="0"/>
              </a:rPr>
              <a:t>dedicated time</a:t>
            </a:r>
            <a:endParaRPr lang="en-US" sz="2000" b="1" dirty="0">
              <a:solidFill>
                <a:srgbClr val="3333CC"/>
              </a:solidFill>
              <a:latin typeface="Arial" charset="0"/>
            </a:endParaRPr>
          </a:p>
        </p:txBody>
      </p:sp>
      <p:sp>
        <p:nvSpPr>
          <p:cNvPr id="9" name="ZoneTexte 8"/>
          <p:cNvSpPr txBox="1"/>
          <p:nvPr/>
        </p:nvSpPr>
        <p:spPr>
          <a:xfrm>
            <a:off x="35496" y="3707740"/>
            <a:ext cx="9036496" cy="400110"/>
          </a:xfrm>
          <a:prstGeom prst="rect">
            <a:avLst/>
          </a:prstGeom>
          <a:noFill/>
        </p:spPr>
        <p:txBody>
          <a:bodyPr wrap="square" rtlCol="0">
            <a:spAutoFit/>
          </a:bodyPr>
          <a:lstStyle/>
          <a:p>
            <a:pPr algn="ctr"/>
            <a:r>
              <a:rPr lang="en-US" sz="2000" b="1" dirty="0">
                <a:solidFill>
                  <a:srgbClr val="3333CC"/>
                </a:solidFill>
                <a:latin typeface="Arial" charset="0"/>
              </a:rPr>
              <a:t>B) </a:t>
            </a:r>
            <a:r>
              <a:rPr lang="en-US" sz="2000" b="1" dirty="0" smtClean="0">
                <a:solidFill>
                  <a:srgbClr val="3333CC"/>
                </a:solidFill>
                <a:latin typeface="Arial" charset="0"/>
              </a:rPr>
              <a:t>Or during shutdown period</a:t>
            </a:r>
            <a:endParaRPr lang="en-US" sz="2000" b="1" dirty="0">
              <a:solidFill>
                <a:srgbClr val="3333CC"/>
              </a:solidFill>
              <a:latin typeface="Arial" charset="0"/>
            </a:endParaRPr>
          </a:p>
        </p:txBody>
      </p:sp>
    </p:spTree>
    <p:extLst>
      <p:ext uri="{BB962C8B-B14F-4D97-AF65-F5344CB8AC3E}">
        <p14:creationId xmlns:p14="http://schemas.microsoft.com/office/powerpoint/2010/main" val="306164550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defTabSz="449263">
              <a:lnSpc>
                <a:spcPct val="86000"/>
              </a:lnSpc>
            </a:pPr>
            <a:r>
              <a:rPr lang="en-GB" dirty="0">
                <a:solidFill>
                  <a:srgbClr val="3333CC"/>
                </a:solidFill>
                <a:latin typeface="Arial" charset="0"/>
              </a:rPr>
              <a:t>Interventions during </a:t>
            </a:r>
            <a:r>
              <a:rPr lang="en-US" dirty="0">
                <a:solidFill>
                  <a:srgbClr val="3333CC"/>
                </a:solidFill>
                <a:latin typeface="Arial" charset="0"/>
              </a:rPr>
              <a:t>Machine dedicated </a:t>
            </a:r>
            <a:r>
              <a:rPr lang="en-US" dirty="0" smtClean="0">
                <a:solidFill>
                  <a:srgbClr val="3333CC"/>
                </a:solidFill>
                <a:latin typeface="Arial" charset="0"/>
              </a:rPr>
              <a:t>time</a:t>
            </a:r>
            <a:endParaRPr lang="en-GB" dirty="0">
              <a:solidFill>
                <a:srgbClr val="3333CC"/>
              </a:solidFill>
              <a:latin typeface="Arial" charset="0"/>
            </a:endParaRPr>
          </a:p>
        </p:txBody>
      </p:sp>
      <p:sp>
        <p:nvSpPr>
          <p:cNvPr id="6" name="ZoneTexte 5"/>
          <p:cNvSpPr txBox="1"/>
          <p:nvPr/>
        </p:nvSpPr>
        <p:spPr>
          <a:xfrm>
            <a:off x="120422" y="828639"/>
            <a:ext cx="8896639" cy="369332"/>
          </a:xfrm>
          <a:prstGeom prst="rect">
            <a:avLst/>
          </a:prstGeom>
          <a:noFill/>
        </p:spPr>
        <p:txBody>
          <a:bodyPr wrap="square" rtlCol="0">
            <a:spAutoFit/>
          </a:bodyPr>
          <a:lstStyle/>
          <a:p>
            <a:pPr algn="ctr"/>
            <a:r>
              <a:rPr lang="en-US" b="1" dirty="0">
                <a:solidFill>
                  <a:srgbClr val="3333CC"/>
                </a:solidFill>
                <a:latin typeface="Arial" charset="0"/>
              </a:rPr>
              <a:t>Using </a:t>
            </a:r>
            <a:r>
              <a:rPr lang="en-US" b="1" dirty="0" err="1">
                <a:solidFill>
                  <a:srgbClr val="3333CC"/>
                </a:solidFill>
                <a:latin typeface="Arial" charset="0"/>
              </a:rPr>
              <a:t>Jira</a:t>
            </a:r>
            <a:r>
              <a:rPr lang="en-US" b="1" dirty="0">
                <a:solidFill>
                  <a:srgbClr val="3333CC"/>
                </a:solidFill>
                <a:latin typeface="Arial" charset="0"/>
              </a:rPr>
              <a:t> Software since 2 months</a:t>
            </a:r>
          </a:p>
        </p:txBody>
      </p:sp>
      <p:pic>
        <p:nvPicPr>
          <p:cNvPr id="10" name="Picture 2"/>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p:blipFill>
        <p:spPr bwMode="auto">
          <a:xfrm>
            <a:off x="120423" y="1412777"/>
            <a:ext cx="5531697" cy="4464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5704693" y="2924945"/>
            <a:ext cx="3312367" cy="1938992"/>
          </a:xfrm>
          <a:prstGeom prst="rect">
            <a:avLst/>
          </a:prstGeom>
        </p:spPr>
        <p:txBody>
          <a:bodyPr wrap="square">
            <a:spAutoFit/>
          </a:bodyPr>
          <a:lstStyle/>
          <a:p>
            <a:r>
              <a:rPr lang="en-US" sz="2000" b="1" dirty="0">
                <a:solidFill>
                  <a:srgbClr val="3333CC"/>
                </a:solidFill>
                <a:latin typeface="Arial" charset="0"/>
              </a:rPr>
              <a:t>Every Intervention is </a:t>
            </a:r>
            <a:r>
              <a:rPr lang="en-US" sz="2000" b="1" dirty="0" smtClean="0">
                <a:solidFill>
                  <a:srgbClr val="3333CC"/>
                </a:solidFill>
                <a:latin typeface="Arial" charset="0"/>
              </a:rPr>
              <a:t>validated </a:t>
            </a:r>
            <a:r>
              <a:rPr lang="en-US" sz="2000" b="1" dirty="0">
                <a:solidFill>
                  <a:srgbClr val="3333CC"/>
                </a:solidFill>
                <a:latin typeface="Arial" charset="0"/>
              </a:rPr>
              <a:t>in OASIS meeting or by 3 persons (part </a:t>
            </a:r>
            <a:r>
              <a:rPr lang="en-US" sz="2000" b="1" dirty="0" smtClean="0">
                <a:solidFill>
                  <a:srgbClr val="3333CC"/>
                </a:solidFill>
                <a:latin typeface="Arial" charset="0"/>
              </a:rPr>
              <a:t>of  </a:t>
            </a:r>
            <a:r>
              <a:rPr lang="fr-FR" sz="2000" b="1" dirty="0">
                <a:solidFill>
                  <a:srgbClr val="3333CC"/>
                </a:solidFill>
                <a:latin typeface="Arial" charset="0"/>
              </a:rPr>
              <a:t>Accelerator </a:t>
            </a:r>
            <a:r>
              <a:rPr lang="fr-FR" sz="2000" b="1" dirty="0" err="1" smtClean="0">
                <a:solidFill>
                  <a:srgbClr val="3333CC"/>
                </a:solidFill>
                <a:latin typeface="Arial" charset="0"/>
              </a:rPr>
              <a:t>coordinator</a:t>
            </a:r>
            <a:r>
              <a:rPr lang="fr-FR" sz="2000" b="1" dirty="0" smtClean="0">
                <a:solidFill>
                  <a:srgbClr val="3333CC"/>
                </a:solidFill>
                <a:latin typeface="Arial" charset="0"/>
              </a:rPr>
              <a:t> </a:t>
            </a:r>
            <a:r>
              <a:rPr lang="fr-FR" sz="2000" b="1" dirty="0">
                <a:solidFill>
                  <a:srgbClr val="3333CC"/>
                </a:solidFill>
                <a:latin typeface="Arial" charset="0"/>
              </a:rPr>
              <a:t>and </a:t>
            </a:r>
            <a:r>
              <a:rPr lang="en-US" sz="2000" b="1" dirty="0">
                <a:solidFill>
                  <a:srgbClr val="3333CC"/>
                </a:solidFill>
                <a:latin typeface="Arial" charset="0"/>
              </a:rPr>
              <a:t>O</a:t>
            </a:r>
            <a:r>
              <a:rPr lang="en-US" sz="2000" b="1" dirty="0" smtClean="0">
                <a:solidFill>
                  <a:srgbClr val="3333CC"/>
                </a:solidFill>
                <a:latin typeface="Arial" charset="0"/>
              </a:rPr>
              <a:t>peration </a:t>
            </a:r>
            <a:r>
              <a:rPr lang="fr-FR" sz="2000" b="1" dirty="0">
                <a:solidFill>
                  <a:srgbClr val="3333CC"/>
                </a:solidFill>
                <a:latin typeface="Arial" charset="0"/>
              </a:rPr>
              <a:t>Group )</a:t>
            </a:r>
            <a:r>
              <a:rPr lang="en-US" sz="2000" b="1" dirty="0">
                <a:solidFill>
                  <a:srgbClr val="3333CC"/>
                </a:solidFill>
                <a:latin typeface="Arial" charset="0"/>
              </a:rPr>
              <a:t> </a:t>
            </a:r>
          </a:p>
        </p:txBody>
      </p:sp>
    </p:spTree>
    <p:extLst>
      <p:ext uri="{BB962C8B-B14F-4D97-AF65-F5344CB8AC3E}">
        <p14:creationId xmlns:p14="http://schemas.microsoft.com/office/powerpoint/2010/main" val="252148593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defTabSz="449263">
              <a:lnSpc>
                <a:spcPct val="86000"/>
              </a:lnSpc>
            </a:pPr>
            <a:r>
              <a:rPr lang="en-GB" dirty="0">
                <a:solidFill>
                  <a:srgbClr val="3333CC"/>
                </a:solidFill>
                <a:latin typeface="Arial" charset="0"/>
              </a:rPr>
              <a:t>Interventions during </a:t>
            </a:r>
            <a:r>
              <a:rPr lang="en-US" dirty="0">
                <a:solidFill>
                  <a:srgbClr val="3333CC"/>
                </a:solidFill>
                <a:latin typeface="Arial" charset="0"/>
              </a:rPr>
              <a:t>Machine dedicated time</a:t>
            </a:r>
            <a:endParaRPr lang="en-GB" dirty="0">
              <a:solidFill>
                <a:srgbClr val="FFFFFF"/>
              </a:solidFill>
              <a:latin typeface="Times New Roman" pitchFamily="18" charset="0"/>
            </a:endParaRPr>
          </a:p>
        </p:txBody>
      </p:sp>
      <p:sp>
        <p:nvSpPr>
          <p:cNvPr id="7" name="Rectangle 14"/>
          <p:cNvSpPr>
            <a:spLocks noChangeArrowheads="1"/>
          </p:cNvSpPr>
          <p:nvPr/>
        </p:nvSpPr>
        <p:spPr bwMode="auto">
          <a:xfrm>
            <a:off x="165100" y="1412776"/>
            <a:ext cx="6207100" cy="5113213"/>
          </a:xfrm>
          <a:prstGeom prst="rect">
            <a:avLst/>
          </a:prstGeom>
          <a:noFill/>
          <a:ln>
            <a:noFill/>
          </a:ln>
          <a:effectLst/>
          <a:extLst/>
        </p:spPr>
        <p:txBody>
          <a:bodyPr/>
          <a:lstStyle/>
          <a:p>
            <a:pPr marL="342900" indent="-342900" defTabSz="449263" fontAlgn="base">
              <a:lnSpc>
                <a:spcPct val="90000"/>
              </a:lnSpc>
              <a:spcBef>
                <a:spcPct val="20000"/>
              </a:spcBef>
              <a:spcAft>
                <a:spcPct val="0"/>
              </a:spcAft>
              <a:buClr>
                <a:srgbClr val="00CC99"/>
              </a:buClr>
              <a:buSzPct val="70000"/>
              <a:buFont typeface="Monotype Sorts" pitchFamily="2" charset="2"/>
              <a:buChar char="Ä"/>
              <a:defRPr/>
            </a:pPr>
            <a:endParaRPr kumimoji="1" lang="en-GB" dirty="0">
              <a:solidFill>
                <a:srgbClr val="2D2DB9"/>
              </a:solidFill>
              <a:latin typeface="Arial"/>
            </a:endParaRPr>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3528" y="1674859"/>
            <a:ext cx="8424936" cy="3914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901" y="773672"/>
            <a:ext cx="8927976" cy="646331"/>
          </a:xfrm>
          <a:prstGeom prst="rect">
            <a:avLst/>
          </a:prstGeom>
        </p:spPr>
        <p:txBody>
          <a:bodyPr wrap="square">
            <a:spAutoFit/>
          </a:bodyPr>
          <a:lstStyle/>
          <a:p>
            <a:pPr algn="ctr"/>
            <a:r>
              <a:rPr lang="en-US" sz="1800" b="1" dirty="0">
                <a:solidFill>
                  <a:srgbClr val="3333CC"/>
                </a:solidFill>
                <a:latin typeface="Arial" charset="0"/>
              </a:rPr>
              <a:t>1 chart summarizing all the interventions of the next Monday is automatically </a:t>
            </a:r>
            <a:r>
              <a:rPr lang="en-US" sz="1800" b="1" dirty="0" smtClean="0">
                <a:solidFill>
                  <a:srgbClr val="3333CC"/>
                </a:solidFill>
                <a:latin typeface="Arial" charset="0"/>
              </a:rPr>
              <a:t>sent </a:t>
            </a:r>
            <a:r>
              <a:rPr lang="en-US" sz="1800" b="1" dirty="0">
                <a:solidFill>
                  <a:srgbClr val="3333CC"/>
                </a:solidFill>
                <a:latin typeface="Arial" charset="0"/>
              </a:rPr>
              <a:t>every Friday to all the </a:t>
            </a:r>
            <a:r>
              <a:rPr lang="en-US" sz="1800" b="1" dirty="0" smtClean="0">
                <a:solidFill>
                  <a:srgbClr val="3333CC"/>
                </a:solidFill>
                <a:latin typeface="Arial" charset="0"/>
              </a:rPr>
              <a:t>participants </a:t>
            </a:r>
            <a:endParaRPr lang="en-US" sz="1800" b="1" dirty="0">
              <a:solidFill>
                <a:srgbClr val="3333CC"/>
              </a:solidFill>
              <a:latin typeface="Arial" charset="0"/>
            </a:endParaRPr>
          </a:p>
        </p:txBody>
      </p:sp>
    </p:spTree>
    <p:extLst>
      <p:ext uri="{BB962C8B-B14F-4D97-AF65-F5344CB8AC3E}">
        <p14:creationId xmlns:p14="http://schemas.microsoft.com/office/powerpoint/2010/main" val="252148593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defTabSz="449263">
              <a:lnSpc>
                <a:spcPct val="86000"/>
              </a:lnSpc>
            </a:pPr>
            <a:r>
              <a:rPr lang="en-GB" dirty="0">
                <a:solidFill>
                  <a:srgbClr val="3333CC"/>
                </a:solidFill>
                <a:latin typeface="Arial" charset="0"/>
              </a:rPr>
              <a:t>Interventions </a:t>
            </a:r>
            <a:r>
              <a:rPr lang="en-GB" dirty="0" smtClean="0">
                <a:solidFill>
                  <a:srgbClr val="3333CC"/>
                </a:solidFill>
                <a:latin typeface="Arial" charset="0"/>
              </a:rPr>
              <a:t>during shutdown</a:t>
            </a:r>
            <a:endParaRPr lang="en-GB" dirty="0">
              <a:solidFill>
                <a:srgbClr val="FFFFFF"/>
              </a:solidFill>
              <a:latin typeface="Times New Roman" pitchFamily="18" charset="0"/>
            </a:endParaRPr>
          </a:p>
        </p:txBody>
      </p:sp>
      <p:sp>
        <p:nvSpPr>
          <p:cNvPr id="7" name="Rectangle 14"/>
          <p:cNvSpPr>
            <a:spLocks noChangeArrowheads="1"/>
          </p:cNvSpPr>
          <p:nvPr/>
        </p:nvSpPr>
        <p:spPr bwMode="auto">
          <a:xfrm>
            <a:off x="165100" y="1412776"/>
            <a:ext cx="6207100" cy="5113213"/>
          </a:xfrm>
          <a:prstGeom prst="rect">
            <a:avLst/>
          </a:prstGeom>
          <a:noFill/>
          <a:ln>
            <a:noFill/>
          </a:ln>
          <a:effectLst/>
          <a:extLst/>
        </p:spPr>
        <p:txBody>
          <a:bodyPr/>
          <a:lstStyle/>
          <a:p>
            <a:pPr marL="342900" indent="-342900" defTabSz="449263" fontAlgn="base">
              <a:lnSpc>
                <a:spcPct val="90000"/>
              </a:lnSpc>
              <a:spcBef>
                <a:spcPct val="20000"/>
              </a:spcBef>
              <a:spcAft>
                <a:spcPct val="0"/>
              </a:spcAft>
              <a:buClr>
                <a:srgbClr val="00CC99"/>
              </a:buClr>
              <a:buSzPct val="70000"/>
              <a:buFont typeface="Monotype Sorts" pitchFamily="2" charset="2"/>
              <a:buChar char="Ä"/>
              <a:defRPr/>
            </a:pPr>
            <a:endParaRPr kumimoji="1" lang="en-GB" dirty="0">
              <a:solidFill>
                <a:srgbClr val="2D2DB9"/>
              </a:solidFill>
              <a:latin typeface="Arial"/>
            </a:endParaRPr>
          </a:p>
        </p:txBody>
      </p:sp>
      <p:sp>
        <p:nvSpPr>
          <p:cNvPr id="6" name="Rectangle 5"/>
          <p:cNvSpPr/>
          <p:nvPr/>
        </p:nvSpPr>
        <p:spPr>
          <a:xfrm>
            <a:off x="-290" y="1844824"/>
            <a:ext cx="9144289" cy="409984"/>
          </a:xfrm>
          <a:prstGeom prst="rect">
            <a:avLst/>
          </a:prstGeom>
        </p:spPr>
        <p:txBody>
          <a:bodyPr wrap="square">
            <a:spAutoFit/>
          </a:bodyPr>
          <a:lstStyle/>
          <a:p>
            <a:pPr marL="285750" indent="-285750" algn="l" defTabSz="449263" fontAlgn="base">
              <a:lnSpc>
                <a:spcPct val="86000"/>
              </a:lnSpc>
              <a:spcBef>
                <a:spcPct val="0"/>
              </a:spcBef>
              <a:spcAft>
                <a:spcPct val="0"/>
              </a:spcAft>
              <a:buClr>
                <a:srgbClr val="000000"/>
              </a:buClr>
              <a:buSzPct val="100000"/>
              <a:buFont typeface="Arial" panose="020B0604020202020204" pitchFamily="34" charset="0"/>
              <a:buChar char="•"/>
            </a:pPr>
            <a:r>
              <a:rPr lang="en-GB" b="1" dirty="0" smtClean="0">
                <a:solidFill>
                  <a:srgbClr val="3333CC"/>
                </a:solidFill>
                <a:latin typeface="Arial" charset="0"/>
              </a:rPr>
              <a:t>To fix the problems that occurred during the last RUN</a:t>
            </a:r>
            <a:endParaRPr lang="en-GB" b="1" dirty="0">
              <a:solidFill>
                <a:srgbClr val="3333CC"/>
              </a:solidFill>
              <a:latin typeface="Arial" charset="0"/>
            </a:endParaRPr>
          </a:p>
        </p:txBody>
      </p:sp>
      <p:sp>
        <p:nvSpPr>
          <p:cNvPr id="10" name="Rectangle 9"/>
          <p:cNvSpPr/>
          <p:nvPr/>
        </p:nvSpPr>
        <p:spPr>
          <a:xfrm>
            <a:off x="0" y="2852936"/>
            <a:ext cx="9144000" cy="727635"/>
          </a:xfrm>
          <a:prstGeom prst="rect">
            <a:avLst/>
          </a:prstGeom>
        </p:spPr>
        <p:txBody>
          <a:bodyPr wrap="square">
            <a:spAutoFit/>
          </a:bodyPr>
          <a:lstStyle/>
          <a:p>
            <a:pPr marL="285750" indent="-285750" algn="l" defTabSz="449263" fontAlgn="base">
              <a:lnSpc>
                <a:spcPct val="86000"/>
              </a:lnSpc>
              <a:spcBef>
                <a:spcPct val="0"/>
              </a:spcBef>
              <a:spcAft>
                <a:spcPct val="0"/>
              </a:spcAft>
              <a:buClr>
                <a:srgbClr val="000000"/>
              </a:buClr>
              <a:buSzPct val="100000"/>
              <a:buFont typeface="Arial" panose="020B0604020202020204" pitchFamily="34" charset="0"/>
              <a:buChar char="•"/>
            </a:pPr>
            <a:r>
              <a:rPr lang="en-US" b="1" dirty="0" smtClean="0">
                <a:solidFill>
                  <a:srgbClr val="3333CC"/>
                </a:solidFill>
                <a:latin typeface="Arial" charset="0"/>
              </a:rPr>
              <a:t>To do the preventive maintenance </a:t>
            </a:r>
            <a:r>
              <a:rPr lang="en-US" b="1" dirty="0">
                <a:solidFill>
                  <a:srgbClr val="3333CC"/>
                </a:solidFill>
                <a:latin typeface="Arial" charset="0"/>
              </a:rPr>
              <a:t>of the equipment already </a:t>
            </a:r>
            <a:r>
              <a:rPr lang="en-US" b="1" dirty="0" smtClean="0">
                <a:solidFill>
                  <a:srgbClr val="3333CC"/>
                </a:solidFill>
                <a:latin typeface="Arial" charset="0"/>
              </a:rPr>
              <a:t>installed, using </a:t>
            </a:r>
            <a:r>
              <a:rPr lang="en-US" b="1" dirty="0">
                <a:solidFill>
                  <a:srgbClr val="3333CC"/>
                </a:solidFill>
                <a:latin typeface="Arial" charset="0"/>
              </a:rPr>
              <a:t>CMMS </a:t>
            </a:r>
            <a:r>
              <a:rPr lang="en-US" b="1" dirty="0" smtClean="0">
                <a:solidFill>
                  <a:srgbClr val="3333CC"/>
                </a:solidFill>
                <a:latin typeface="Arial" charset="0"/>
              </a:rPr>
              <a:t>software</a:t>
            </a:r>
            <a:endParaRPr lang="en-GB" b="1" dirty="0">
              <a:solidFill>
                <a:srgbClr val="3333CC"/>
              </a:solidFill>
              <a:latin typeface="Arial" charset="0"/>
            </a:endParaRPr>
          </a:p>
        </p:txBody>
      </p:sp>
      <p:sp>
        <p:nvSpPr>
          <p:cNvPr id="11" name="Rectangle 10"/>
          <p:cNvSpPr/>
          <p:nvPr/>
        </p:nvSpPr>
        <p:spPr>
          <a:xfrm>
            <a:off x="0" y="4178580"/>
            <a:ext cx="9036496" cy="409984"/>
          </a:xfrm>
          <a:prstGeom prst="rect">
            <a:avLst/>
          </a:prstGeom>
        </p:spPr>
        <p:txBody>
          <a:bodyPr wrap="square">
            <a:spAutoFit/>
          </a:bodyPr>
          <a:lstStyle/>
          <a:p>
            <a:pPr marL="285750" indent="-285750" algn="l" defTabSz="449263" fontAlgn="base">
              <a:lnSpc>
                <a:spcPct val="86000"/>
              </a:lnSpc>
              <a:spcBef>
                <a:spcPct val="0"/>
              </a:spcBef>
              <a:spcAft>
                <a:spcPct val="0"/>
              </a:spcAft>
              <a:buClr>
                <a:srgbClr val="000000"/>
              </a:buClr>
              <a:buSzPct val="100000"/>
              <a:buFont typeface="Arial" panose="020B0604020202020204" pitchFamily="34" charset="0"/>
              <a:buChar char="•"/>
            </a:pPr>
            <a:r>
              <a:rPr lang="en-US" altLang="en-US" b="1" dirty="0">
                <a:solidFill>
                  <a:srgbClr val="3333CC"/>
                </a:solidFill>
                <a:latin typeface="Arial" charset="0"/>
              </a:rPr>
              <a:t>To continue the installation of new equipment</a:t>
            </a:r>
          </a:p>
        </p:txBody>
      </p:sp>
    </p:spTree>
    <p:extLst>
      <p:ext uri="{BB962C8B-B14F-4D97-AF65-F5344CB8AC3E}">
        <p14:creationId xmlns:p14="http://schemas.microsoft.com/office/powerpoint/2010/main" val="219230871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defTabSz="449263">
              <a:lnSpc>
                <a:spcPct val="86000"/>
              </a:lnSpc>
            </a:pPr>
            <a:r>
              <a:rPr lang="en-US" altLang="en-US" dirty="0">
                <a:solidFill>
                  <a:srgbClr val="3333CC"/>
                </a:solidFill>
                <a:latin typeface="Arial" charset="0"/>
              </a:rPr>
              <a:t>Installation during shutdown =&gt;  Example of installation for the </a:t>
            </a:r>
            <a:r>
              <a:rPr lang="en-US" altLang="en-US" dirty="0" err="1">
                <a:solidFill>
                  <a:srgbClr val="3333CC"/>
                </a:solidFill>
                <a:latin typeface="Arial" charset="0"/>
              </a:rPr>
              <a:t>Femto</a:t>
            </a:r>
            <a:r>
              <a:rPr lang="en-US" altLang="en-US" dirty="0">
                <a:solidFill>
                  <a:srgbClr val="3333CC"/>
                </a:solidFill>
                <a:latin typeface="Arial" charset="0"/>
              </a:rPr>
              <a:t>-Slicing </a:t>
            </a:r>
            <a:endParaRPr lang="en-GB" dirty="0">
              <a:solidFill>
                <a:srgbClr val="FFFFFF"/>
              </a:solidFill>
              <a:latin typeface="Times New Roman" pitchFamily="18" charset="0"/>
            </a:endParaRPr>
          </a:p>
        </p:txBody>
      </p:sp>
      <p:pic>
        <p:nvPicPr>
          <p:cNvPr id="10" name="Picture 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187624" y="2325999"/>
            <a:ext cx="1686859" cy="15898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51520" y="926623"/>
            <a:ext cx="2633934" cy="13258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3"/>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05406" y="4021046"/>
            <a:ext cx="2526163" cy="18948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descr="C:\Users\lamarre\Desktop\Forum-CE_Sept2013.jp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a:off x="7062619" y="893585"/>
            <a:ext cx="1728192" cy="50319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7" name="Picture 3" descr="N:\GroupeFonctionnement\Travaux dans les tunnels\2012\04 Mai 12\Photo\Photos_travaux_slicing\P1030094.JPG"/>
          <p:cNvPicPr>
            <a:picLocks noChangeAspect="1" noChangeArrowheads="1"/>
          </p:cNvPicPr>
          <p:nvPr>
            <p:custDataLst>
              <p:tags r:id="rId1"/>
            </p:custDataLst>
          </p:nvPr>
        </p:nvPicPr>
        <p:blipFill>
          <a:blip r:embed="rId12" cstate="screen">
            <a:extLst>
              <a:ext uri="{28A0092B-C50C-407E-A947-70E740481C1C}">
                <a14:useLocalDpi xmlns:a14="http://schemas.microsoft.com/office/drawing/2010/main"/>
              </a:ext>
            </a:extLst>
          </a:blip>
          <a:srcRect/>
          <a:stretch>
            <a:fillRect/>
          </a:stretch>
        </p:blipFill>
        <p:spPr bwMode="auto">
          <a:xfrm>
            <a:off x="3142531" y="893585"/>
            <a:ext cx="3777764" cy="503701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N:\GroupeFonctionnement\Travaux dans les tunnels\2012\04 Mai 12\Photo\Photos_travaux_slicing\P1030096.JPG"/>
          <p:cNvPicPr>
            <a:picLocks noChangeAspect="1" noChangeArrowheads="1"/>
          </p:cNvPicPr>
          <p:nvPr>
            <p:custDataLst>
              <p:tags r:id="rId2"/>
            </p:custDataLst>
          </p:nvPr>
        </p:nvPicPr>
        <p:blipFill>
          <a:blip r:embed="rId13" cstate="screen">
            <a:extLst>
              <a:ext uri="{28A0092B-C50C-407E-A947-70E740481C1C}">
                <a14:useLocalDpi xmlns:a14="http://schemas.microsoft.com/office/drawing/2010/main"/>
              </a:ext>
            </a:extLst>
          </a:blip>
          <a:srcRect/>
          <a:stretch>
            <a:fillRect/>
          </a:stretch>
        </p:blipFill>
        <p:spPr bwMode="auto">
          <a:xfrm>
            <a:off x="3129234" y="893585"/>
            <a:ext cx="3791061" cy="505474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N:\GroupeFonctionnement\Travaux dans les tunnels\2012\04 Mai 12\Photo\Photos_travaux_slicing\P1030097.JPG"/>
          <p:cNvPicPr>
            <a:picLocks noChangeAspect="1" noChangeArrowheads="1"/>
          </p:cNvPicPr>
          <p:nvPr>
            <p:custDataLst>
              <p:tags r:id="rId3"/>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3129234" y="893585"/>
            <a:ext cx="3791061" cy="502232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N:\GroupeFonctionnement\Travaux dans les tunnels\2012\04 Mai 12\Photo\Photos_travaux_slicing\P1030107.JPG"/>
          <p:cNvPicPr>
            <a:picLocks noChangeAspect="1" noChangeArrowheads="1"/>
          </p:cNvPicPr>
          <p:nvPr>
            <p:custDataLst>
              <p:tags r:id="rId4"/>
            </p:custDataLst>
          </p:nvPr>
        </p:nvPicPr>
        <p:blipFill>
          <a:blip r:embed="rId15" cstate="screen">
            <a:extLst>
              <a:ext uri="{28A0092B-C50C-407E-A947-70E740481C1C}">
                <a14:useLocalDpi xmlns:a14="http://schemas.microsoft.com/office/drawing/2010/main"/>
              </a:ext>
            </a:extLst>
          </a:blip>
          <a:srcRect/>
          <a:stretch>
            <a:fillRect/>
          </a:stretch>
        </p:blipFill>
        <p:spPr bwMode="auto">
          <a:xfrm>
            <a:off x="3129234" y="893585"/>
            <a:ext cx="3773930" cy="503190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N:\GroupeFonctionnement\Travaux dans les tunnels\2012\04 Mai 12\Photo\Photos_travaux_slicing\P1030099.JPG"/>
          <p:cNvPicPr>
            <a:picLocks noChangeAspect="1" noChangeArrowheads="1"/>
          </p:cNvPicPr>
          <p:nvPr>
            <p:custDataLst>
              <p:tags r:id="rId5"/>
            </p:custDataLst>
          </p:nvPr>
        </p:nvPicPr>
        <p:blipFill>
          <a:blip r:embed="rId16" cstate="screen">
            <a:extLst>
              <a:ext uri="{28A0092B-C50C-407E-A947-70E740481C1C}">
                <a14:useLocalDpi xmlns:a14="http://schemas.microsoft.com/office/drawing/2010/main"/>
              </a:ext>
            </a:extLst>
          </a:blip>
          <a:srcRect/>
          <a:stretch>
            <a:fillRect/>
          </a:stretch>
        </p:blipFill>
        <p:spPr bwMode="auto">
          <a:xfrm>
            <a:off x="3142531" y="916426"/>
            <a:ext cx="3760633" cy="501417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N:\GroupeFonctionnement\Travaux dans les tunnels\2012\04 Mai 12\Photo\Photos_travaux_slicing\ARC05-Slicing.JPG"/>
          <p:cNvPicPr>
            <a:picLocks noChangeAspect="1" noChangeArrowheads="1"/>
          </p:cNvPicPr>
          <p:nvPr>
            <p:custDataLst>
              <p:tags r:id="rId6"/>
            </p:custDataLst>
          </p:nvPr>
        </p:nvPicPr>
        <p:blipFill>
          <a:blip r:embed="rId17" cstate="screen">
            <a:extLst>
              <a:ext uri="{28A0092B-C50C-407E-A947-70E740481C1C}">
                <a14:useLocalDpi xmlns:a14="http://schemas.microsoft.com/office/drawing/2010/main"/>
              </a:ext>
            </a:extLst>
          </a:blip>
          <a:srcRect/>
          <a:stretch>
            <a:fillRect/>
          </a:stretch>
        </p:blipFill>
        <p:spPr bwMode="auto">
          <a:xfrm>
            <a:off x="3124266" y="886961"/>
            <a:ext cx="3778898" cy="5038530"/>
          </a:xfrm>
          <a:prstGeom prst="rect">
            <a:avLst/>
          </a:prstGeom>
          <a:noFill/>
          <a:extLst>
            <a:ext uri="{909E8E84-426E-40DD-AFC4-6F175D3DCCD1}">
              <a14:hiddenFill xmlns:a14="http://schemas.microsoft.com/office/drawing/2010/main">
                <a:solidFill>
                  <a:srgbClr val="FFFFFF"/>
                </a:solidFill>
              </a14:hiddenFill>
            </a:ext>
          </a:extLst>
        </p:spPr>
      </p:pic>
      <p:sp>
        <p:nvSpPr>
          <p:cNvPr id="23" name="Flèche vers le bas 22"/>
          <p:cNvSpPr/>
          <p:nvPr/>
        </p:nvSpPr>
        <p:spPr bwMode="auto">
          <a:xfrm rot="11731751">
            <a:off x="3938976" y="4473291"/>
            <a:ext cx="282359" cy="914149"/>
          </a:xfrm>
          <a:prstGeom prst="downArrow">
            <a:avLst/>
          </a:prstGeom>
          <a:solidFill>
            <a:srgbClr val="FFFF00"/>
          </a:solid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smtClean="0">
              <a:ln>
                <a:solidFill>
                  <a:srgbClr val="FFFF00"/>
                </a:solidFill>
              </a:ln>
              <a:solidFill>
                <a:srgbClr val="FFFF00"/>
              </a:solidFill>
              <a:effectLst/>
              <a:latin typeface="Trebuchet MS" pitchFamily="34" charset="0"/>
            </a:endParaRPr>
          </a:p>
        </p:txBody>
      </p:sp>
      <p:sp>
        <p:nvSpPr>
          <p:cNvPr id="24" name="Flèche vers le bas 23"/>
          <p:cNvSpPr/>
          <p:nvPr/>
        </p:nvSpPr>
        <p:spPr bwMode="auto">
          <a:xfrm rot="10332966" flipV="1">
            <a:off x="7465809" y="1064791"/>
            <a:ext cx="298440" cy="649025"/>
          </a:xfrm>
          <a:prstGeom prst="downArrow">
            <a:avLst/>
          </a:prstGeom>
          <a:solidFill>
            <a:srgbClr val="FFFF00"/>
          </a:solid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smtClean="0">
              <a:ln>
                <a:solidFill>
                  <a:srgbClr val="FFFF00"/>
                </a:solidFill>
              </a:ln>
              <a:solidFill>
                <a:srgbClr val="FFFF00"/>
              </a:solidFill>
              <a:effectLst/>
              <a:latin typeface="Trebuchet MS" pitchFamily="34" charset="0"/>
            </a:endParaRPr>
          </a:p>
        </p:txBody>
      </p:sp>
      <p:sp>
        <p:nvSpPr>
          <p:cNvPr id="25" name="ZoneTexte 24"/>
          <p:cNvSpPr txBox="1"/>
          <p:nvPr/>
        </p:nvSpPr>
        <p:spPr>
          <a:xfrm>
            <a:off x="7596336" y="764704"/>
            <a:ext cx="1212647" cy="830997"/>
          </a:xfrm>
          <a:prstGeom prst="rect">
            <a:avLst/>
          </a:prstGeom>
          <a:noFill/>
        </p:spPr>
        <p:txBody>
          <a:bodyPr wrap="square" rtlCol="0">
            <a:spAutoFit/>
          </a:bodyPr>
          <a:lstStyle/>
          <a:p>
            <a:pPr algn="ctr"/>
            <a:r>
              <a:rPr lang="fr-FR" dirty="0" smtClean="0">
                <a:solidFill>
                  <a:srgbClr val="FFFF00"/>
                </a:solidFill>
              </a:rPr>
              <a:t>Laser </a:t>
            </a:r>
            <a:r>
              <a:rPr lang="fr-FR" dirty="0" err="1" smtClean="0">
                <a:solidFill>
                  <a:srgbClr val="FFFF00"/>
                </a:solidFill>
              </a:rPr>
              <a:t>hutch</a:t>
            </a:r>
            <a:endParaRPr lang="en-US" dirty="0">
              <a:solidFill>
                <a:srgbClr val="FFFF00"/>
              </a:solidFill>
            </a:endParaRPr>
          </a:p>
        </p:txBody>
      </p:sp>
      <p:sp>
        <p:nvSpPr>
          <p:cNvPr id="26" name="ZoneTexte 25"/>
          <p:cNvSpPr txBox="1"/>
          <p:nvPr/>
        </p:nvSpPr>
        <p:spPr>
          <a:xfrm>
            <a:off x="4338554" y="5392030"/>
            <a:ext cx="2205564" cy="461665"/>
          </a:xfrm>
          <a:prstGeom prst="rect">
            <a:avLst/>
          </a:prstGeom>
          <a:solidFill>
            <a:schemeClr val="bg1">
              <a:lumMod val="85000"/>
            </a:schemeClr>
          </a:solidFill>
        </p:spPr>
        <p:txBody>
          <a:bodyPr wrap="square" rtlCol="0">
            <a:spAutoFit/>
          </a:bodyPr>
          <a:lstStyle/>
          <a:p>
            <a:pPr algn="ctr"/>
            <a:r>
              <a:rPr lang="fr-FR" dirty="0" smtClean="0">
                <a:solidFill>
                  <a:srgbClr val="FF0000"/>
                </a:solidFill>
              </a:rPr>
              <a:t>May 2012</a:t>
            </a:r>
            <a:endParaRPr lang="en-US" dirty="0">
              <a:solidFill>
                <a:srgbClr val="FF0000"/>
              </a:solidFill>
            </a:endParaRPr>
          </a:p>
        </p:txBody>
      </p:sp>
      <p:sp>
        <p:nvSpPr>
          <p:cNvPr id="28" name="ZoneTexte 27"/>
          <p:cNvSpPr txBox="1"/>
          <p:nvPr/>
        </p:nvSpPr>
        <p:spPr>
          <a:xfrm>
            <a:off x="26473" y="2705429"/>
            <a:ext cx="1305167" cy="830997"/>
          </a:xfrm>
          <a:prstGeom prst="rect">
            <a:avLst/>
          </a:prstGeom>
          <a:solidFill>
            <a:schemeClr val="bg1">
              <a:lumMod val="85000"/>
            </a:schemeClr>
          </a:solidFill>
        </p:spPr>
        <p:txBody>
          <a:bodyPr wrap="square" rtlCol="0">
            <a:spAutoFit/>
          </a:bodyPr>
          <a:lstStyle/>
          <a:p>
            <a:pPr algn="ctr"/>
            <a:r>
              <a:rPr lang="en-US" dirty="0" smtClean="0">
                <a:solidFill>
                  <a:srgbClr val="FF0000"/>
                </a:solidFill>
              </a:rPr>
              <a:t>January 2103</a:t>
            </a:r>
            <a:endParaRPr lang="en-US" dirty="0">
              <a:solidFill>
                <a:srgbClr val="FF0000"/>
              </a:solidFill>
            </a:endParaRPr>
          </a:p>
        </p:txBody>
      </p:sp>
      <p:sp>
        <p:nvSpPr>
          <p:cNvPr id="29" name="ZoneTexte 28"/>
          <p:cNvSpPr txBox="1"/>
          <p:nvPr/>
        </p:nvSpPr>
        <p:spPr>
          <a:xfrm>
            <a:off x="7092280" y="5013176"/>
            <a:ext cx="1704010" cy="830997"/>
          </a:xfrm>
          <a:prstGeom prst="rect">
            <a:avLst/>
          </a:prstGeom>
          <a:solidFill>
            <a:schemeClr val="bg1">
              <a:lumMod val="85000"/>
            </a:schemeClr>
          </a:solidFill>
        </p:spPr>
        <p:txBody>
          <a:bodyPr wrap="square" rtlCol="0">
            <a:spAutoFit/>
          </a:bodyPr>
          <a:lstStyle/>
          <a:p>
            <a:pPr algn="ctr"/>
            <a:r>
              <a:rPr lang="fr-FR" dirty="0" smtClean="0">
                <a:solidFill>
                  <a:srgbClr val="FF0000"/>
                </a:solidFill>
              </a:rPr>
              <a:t>August 2013</a:t>
            </a:r>
            <a:endParaRPr lang="en-US" dirty="0">
              <a:solidFill>
                <a:srgbClr val="FF0000"/>
              </a:solidFill>
            </a:endParaRPr>
          </a:p>
        </p:txBody>
      </p:sp>
    </p:spTree>
    <p:extLst>
      <p:ext uri="{BB962C8B-B14F-4D97-AF65-F5344CB8AC3E}">
        <p14:creationId xmlns:p14="http://schemas.microsoft.com/office/powerpoint/2010/main" val="155056187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par>
                          <p:cTn id="8" fill="hold">
                            <p:stCondLst>
                              <p:cond delay="1000"/>
                            </p:stCondLst>
                            <p:childTnLst>
                              <p:par>
                                <p:cTn id="9" presetID="22" presetClass="entr" presetSubtype="4" fill="hold" nodeType="afterEffect">
                                  <p:stCondLst>
                                    <p:cond delay="100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500"/>
                                        <p:tgtEl>
                                          <p:spTgt spid="18"/>
                                        </p:tgtEl>
                                      </p:cBhvr>
                                    </p:animEffect>
                                  </p:childTnLst>
                                </p:cTn>
                              </p:par>
                            </p:childTnLst>
                          </p:cTn>
                        </p:par>
                        <p:par>
                          <p:cTn id="12" fill="hold">
                            <p:stCondLst>
                              <p:cond delay="2500"/>
                            </p:stCondLst>
                            <p:childTnLst>
                              <p:par>
                                <p:cTn id="13" presetID="6" presetClass="entr" presetSubtype="16" fill="hold" nodeType="afterEffect">
                                  <p:stCondLst>
                                    <p:cond delay="1000"/>
                                  </p:stCondLst>
                                  <p:childTnLst>
                                    <p:set>
                                      <p:cBhvr>
                                        <p:cTn id="14" dur="1" fill="hold">
                                          <p:stCondLst>
                                            <p:cond delay="0"/>
                                          </p:stCondLst>
                                        </p:cTn>
                                        <p:tgtEl>
                                          <p:spTgt spid="19"/>
                                        </p:tgtEl>
                                        <p:attrNameLst>
                                          <p:attrName>style.visibility</p:attrName>
                                        </p:attrNameLst>
                                      </p:cBhvr>
                                      <p:to>
                                        <p:strVal val="visible"/>
                                      </p:to>
                                    </p:set>
                                    <p:animEffect transition="in" filter="circle(in)">
                                      <p:cBhvr>
                                        <p:cTn id="15" dur="500"/>
                                        <p:tgtEl>
                                          <p:spTgt spid="19"/>
                                        </p:tgtEl>
                                      </p:cBhvr>
                                    </p:animEffect>
                                  </p:childTnLst>
                                </p:cTn>
                              </p:par>
                            </p:childTnLst>
                          </p:cTn>
                        </p:par>
                        <p:par>
                          <p:cTn id="16" fill="hold">
                            <p:stCondLst>
                              <p:cond delay="4000"/>
                            </p:stCondLst>
                            <p:childTnLst>
                              <p:par>
                                <p:cTn id="17" presetID="21" presetClass="entr" presetSubtype="1" fill="hold" nodeType="afterEffect">
                                  <p:stCondLst>
                                    <p:cond delay="1000"/>
                                  </p:stCondLst>
                                  <p:childTnLst>
                                    <p:set>
                                      <p:cBhvr>
                                        <p:cTn id="18" dur="1" fill="hold">
                                          <p:stCondLst>
                                            <p:cond delay="0"/>
                                          </p:stCondLst>
                                        </p:cTn>
                                        <p:tgtEl>
                                          <p:spTgt spid="20"/>
                                        </p:tgtEl>
                                        <p:attrNameLst>
                                          <p:attrName>style.visibility</p:attrName>
                                        </p:attrNameLst>
                                      </p:cBhvr>
                                      <p:to>
                                        <p:strVal val="visible"/>
                                      </p:to>
                                    </p:set>
                                    <p:animEffect transition="in" filter="wheel(1)">
                                      <p:cBhvr>
                                        <p:cTn id="19" dur="500"/>
                                        <p:tgtEl>
                                          <p:spTgt spid="20"/>
                                        </p:tgtEl>
                                      </p:cBhvr>
                                    </p:animEffect>
                                  </p:childTnLst>
                                </p:cTn>
                              </p:par>
                            </p:childTnLst>
                          </p:cTn>
                        </p:par>
                        <p:par>
                          <p:cTn id="20" fill="hold">
                            <p:stCondLst>
                              <p:cond delay="5500"/>
                            </p:stCondLst>
                            <p:childTnLst>
                              <p:par>
                                <p:cTn id="21" presetID="53" presetClass="entr" presetSubtype="16" fill="hold" nodeType="afterEffect">
                                  <p:stCondLst>
                                    <p:cond delay="100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p:stCondLst>
                              <p:cond delay="7000"/>
                            </p:stCondLst>
                            <p:childTnLst>
                              <p:par>
                                <p:cTn id="27" presetID="5" presetClass="entr" presetSubtype="10" fill="hold" nodeType="afterEffect">
                                  <p:stCondLst>
                                    <p:cond delay="1000"/>
                                  </p:stCondLst>
                                  <p:childTnLst>
                                    <p:set>
                                      <p:cBhvr>
                                        <p:cTn id="28" dur="1" fill="hold">
                                          <p:stCondLst>
                                            <p:cond delay="0"/>
                                          </p:stCondLst>
                                        </p:cTn>
                                        <p:tgtEl>
                                          <p:spTgt spid="22"/>
                                        </p:tgtEl>
                                        <p:attrNameLst>
                                          <p:attrName>style.visibility</p:attrName>
                                        </p:attrNameLst>
                                      </p:cBhvr>
                                      <p:to>
                                        <p:strVal val="visible"/>
                                      </p:to>
                                    </p:set>
                                    <p:animEffect transition="in" filter="checkerboard(across)">
                                      <p:cBhvr>
                                        <p:cTn id="29" dur="500"/>
                                        <p:tgtEl>
                                          <p:spTgt spid="22"/>
                                        </p:tgtEl>
                                      </p:cBhvr>
                                    </p:animEffect>
                                  </p:childTnLst>
                                </p:cTn>
                              </p:par>
                            </p:childTnLst>
                          </p:cTn>
                        </p:par>
                        <p:par>
                          <p:cTn id="30" fill="hold">
                            <p:stCondLst>
                              <p:cond delay="8500"/>
                            </p:stCondLst>
                            <p:childTnLst>
                              <p:par>
                                <p:cTn id="31" presetID="22" presetClass="entr" presetSubtype="4"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childTnLst>
                          </p:cTn>
                        </p:par>
                        <p:par>
                          <p:cTn id="34" fill="hold">
                            <p:stCondLst>
                              <p:cond delay="9000"/>
                            </p:stCondLst>
                            <p:childTnLst>
                              <p:par>
                                <p:cTn id="35" presetID="2" presetClass="entr" presetSubtype="4"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9500"/>
                            </p:stCondLst>
                            <p:childTnLst>
                              <p:par>
                                <p:cTn id="40" presetID="2" presetClass="entr" presetSubtype="8"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0-#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childTnLst>
                          </p:cTn>
                        </p:par>
                        <p:par>
                          <p:cTn id="44" fill="hold">
                            <p:stCondLst>
                              <p:cond delay="10000"/>
                            </p:stCondLst>
                            <p:childTnLst>
                              <p:par>
                                <p:cTn id="45" presetID="2" presetClass="entr" presetSubtype="1"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10500"/>
                            </p:stCondLst>
                            <p:childTnLst>
                              <p:par>
                                <p:cTn id="50" presetID="22" presetClass="entr" presetSubtype="4"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down)">
                                      <p:cBhvr>
                                        <p:cTn id="52" dur="500"/>
                                        <p:tgtEl>
                                          <p:spTgt spid="16"/>
                                        </p:tgtEl>
                                      </p:cBhvr>
                                    </p:animEffect>
                                  </p:childTnLst>
                                </p:cTn>
                              </p:par>
                            </p:childTnLst>
                          </p:cTn>
                        </p:par>
                        <p:par>
                          <p:cTn id="53" fill="hold">
                            <p:stCondLst>
                              <p:cond delay="11000"/>
                            </p:stCondLst>
                            <p:childTnLst>
                              <p:par>
                                <p:cTn id="54" presetID="22" presetClass="entr" presetSubtype="1"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up)">
                                      <p:cBhvr>
                                        <p:cTn id="56" dur="500"/>
                                        <p:tgtEl>
                                          <p:spTgt spid="24"/>
                                        </p:tgtEl>
                                      </p:cBhvr>
                                    </p:animEffect>
                                  </p:childTnLst>
                                </p:cTn>
                              </p:par>
                            </p:childTnLst>
                          </p:cTn>
                        </p:par>
                        <p:par>
                          <p:cTn id="57" fill="hold">
                            <p:stCondLst>
                              <p:cond delay="11500"/>
                            </p:stCondLst>
                            <p:childTnLst>
                              <p:par>
                                <p:cTn id="58" presetID="22" presetClass="entr" presetSubtype="1"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up)">
                                      <p:cBhvr>
                                        <p:cTn id="60" dur="500"/>
                                        <p:tgtEl>
                                          <p:spTgt spid="25"/>
                                        </p:tgtEl>
                                      </p:cBhvr>
                                    </p:animEffect>
                                  </p:childTnLst>
                                </p:cTn>
                              </p:par>
                            </p:childTnLst>
                          </p:cTn>
                        </p:par>
                        <p:par>
                          <p:cTn id="61" fill="hold">
                            <p:stCondLst>
                              <p:cond delay="12000"/>
                            </p:stCondLst>
                            <p:childTnLst>
                              <p:par>
                                <p:cTn id="62" presetID="22" presetClass="entr" presetSubtype="1"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up)">
                                      <p:cBhvr>
                                        <p:cTn id="64" dur="500"/>
                                        <p:tgtEl>
                                          <p:spTgt spid="26"/>
                                        </p:tgtEl>
                                      </p:cBhvr>
                                    </p:animEffect>
                                  </p:childTnLst>
                                </p:cTn>
                              </p:par>
                            </p:childTnLst>
                          </p:cTn>
                        </p:par>
                        <p:par>
                          <p:cTn id="65" fill="hold">
                            <p:stCondLst>
                              <p:cond delay="12500"/>
                            </p:stCondLst>
                            <p:childTnLst>
                              <p:par>
                                <p:cTn id="66" presetID="22" presetClass="entr" presetSubtype="1"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childTnLst>
                          </p:cTn>
                        </p:par>
                        <p:par>
                          <p:cTn id="69" fill="hold">
                            <p:stCondLst>
                              <p:cond delay="13000"/>
                            </p:stCondLst>
                            <p:childTnLst>
                              <p:par>
                                <p:cTn id="70" presetID="22" presetClass="entr" presetSubtype="1"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wipe(up)">
                                      <p:cBhvr>
                                        <p:cTn id="7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p:bldP spid="26" grpId="0" animBg="1"/>
      <p:bldP spid="28"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a:solidFill>
                  <a:srgbClr val="3333CC"/>
                </a:solidFill>
                <a:latin typeface="Arial" charset="0"/>
              </a:rPr>
              <a:t>Summary</a:t>
            </a:r>
            <a:endParaRPr lang="fr-FR" dirty="0">
              <a:solidFill>
                <a:srgbClr val="3333CC"/>
              </a:solidFill>
              <a:latin typeface="Arial" charset="0"/>
            </a:endParaRPr>
          </a:p>
        </p:txBody>
      </p:sp>
      <p:sp>
        <p:nvSpPr>
          <p:cNvPr id="3" name="Espace réservé du texte 2"/>
          <p:cNvSpPr>
            <a:spLocks noGrp="1"/>
          </p:cNvSpPr>
          <p:nvPr>
            <p:ph type="body" sz="quarter" idx="10"/>
          </p:nvPr>
        </p:nvSpPr>
        <p:spPr>
          <a:xfrm>
            <a:off x="1043608" y="2708274"/>
            <a:ext cx="6985396" cy="2232893"/>
          </a:xfrm>
        </p:spPr>
        <p:txBody>
          <a:bodyPr/>
          <a:lstStyle/>
          <a:p>
            <a:pPr>
              <a:buFont typeface="Wingdings 3" pitchFamily="18" charset="2"/>
              <a:buChar char=""/>
            </a:pPr>
            <a:r>
              <a:rPr lang="fr-FR" sz="2400" b="1" kern="1200" dirty="0" smtClean="0">
                <a:solidFill>
                  <a:srgbClr val="3333CC"/>
                </a:solidFill>
                <a:latin typeface="Arial"/>
              </a:rPr>
              <a:t>Objectives</a:t>
            </a:r>
            <a:endParaRPr lang="fr-FR" sz="2400" b="1" kern="1200" dirty="0">
              <a:solidFill>
                <a:srgbClr val="3333CC"/>
              </a:solidFill>
              <a:latin typeface="Arial"/>
            </a:endParaRPr>
          </a:p>
          <a:p>
            <a:pPr>
              <a:buFont typeface="Wingdings 3" pitchFamily="18" charset="2"/>
              <a:buChar char=""/>
            </a:pPr>
            <a:r>
              <a:rPr lang="fr-FR" sz="2400" b="1" kern="1200" dirty="0" err="1">
                <a:solidFill>
                  <a:srgbClr val="3333CC"/>
                </a:solidFill>
                <a:latin typeface="Arial"/>
              </a:rPr>
              <a:t>Failure</a:t>
            </a:r>
            <a:r>
              <a:rPr lang="fr-FR" sz="2400" b="1" kern="1200" dirty="0">
                <a:solidFill>
                  <a:srgbClr val="3333CC"/>
                </a:solidFill>
                <a:latin typeface="Arial"/>
              </a:rPr>
              <a:t> duration</a:t>
            </a:r>
          </a:p>
          <a:p>
            <a:pPr>
              <a:buFont typeface="Wingdings 3" pitchFamily="18" charset="2"/>
              <a:buChar char=""/>
            </a:pPr>
            <a:r>
              <a:rPr lang="fr-FR" sz="2400" b="1" kern="1200" dirty="0">
                <a:solidFill>
                  <a:srgbClr val="3333CC"/>
                </a:solidFill>
                <a:latin typeface="Arial"/>
              </a:rPr>
              <a:t>Interventions</a:t>
            </a:r>
          </a:p>
          <a:p>
            <a:pPr>
              <a:buFont typeface="Wingdings 3" pitchFamily="18" charset="2"/>
              <a:buChar char=""/>
            </a:pPr>
            <a:r>
              <a:rPr lang="en-GB" sz="2400" b="1" kern="1200" dirty="0">
                <a:solidFill>
                  <a:srgbClr val="3333CC"/>
                </a:solidFill>
                <a:latin typeface="Arial"/>
              </a:rPr>
              <a:t>State of our </a:t>
            </a:r>
            <a:r>
              <a:rPr lang="en-GB" sz="2400" b="1" kern="1200" dirty="0" smtClean="0">
                <a:solidFill>
                  <a:srgbClr val="3333CC"/>
                </a:solidFill>
                <a:latin typeface="Arial"/>
              </a:rPr>
              <a:t>organization</a:t>
            </a:r>
            <a:endParaRPr lang="en-GB" sz="2400" b="1" kern="1200" dirty="0">
              <a:solidFill>
                <a:srgbClr val="3333CC"/>
              </a:solidFill>
              <a:latin typeface="Arial"/>
            </a:endParaRPr>
          </a:p>
        </p:txBody>
      </p:sp>
    </p:spTree>
    <p:extLst>
      <p:ext uri="{BB962C8B-B14F-4D97-AF65-F5344CB8AC3E}">
        <p14:creationId xmlns:p14="http://schemas.microsoft.com/office/powerpoint/2010/main" val="181503280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defTabSz="449263">
              <a:lnSpc>
                <a:spcPct val="86000"/>
              </a:lnSpc>
            </a:pPr>
            <a:r>
              <a:rPr lang="en-US" altLang="en-US" dirty="0">
                <a:solidFill>
                  <a:srgbClr val="3333CC"/>
                </a:solidFill>
                <a:latin typeface="Arial" charset="0"/>
              </a:rPr>
              <a:t>Installation during </a:t>
            </a:r>
            <a:r>
              <a:rPr lang="en-US" altLang="en-US" dirty="0" smtClean="0">
                <a:solidFill>
                  <a:srgbClr val="3333CC"/>
                </a:solidFill>
                <a:latin typeface="Arial" charset="0"/>
              </a:rPr>
              <a:t>shutdown =&gt;  Example </a:t>
            </a:r>
            <a:r>
              <a:rPr lang="en-US" altLang="en-US" dirty="0">
                <a:solidFill>
                  <a:srgbClr val="3333CC"/>
                </a:solidFill>
                <a:latin typeface="Arial" charset="0"/>
              </a:rPr>
              <a:t>of installation for the </a:t>
            </a:r>
            <a:r>
              <a:rPr lang="en-US" altLang="en-US" dirty="0" err="1" smtClean="0">
                <a:solidFill>
                  <a:srgbClr val="3333CC"/>
                </a:solidFill>
                <a:latin typeface="Arial" charset="0"/>
              </a:rPr>
              <a:t>Femto</a:t>
            </a:r>
            <a:r>
              <a:rPr lang="en-US" altLang="en-US" dirty="0" smtClean="0">
                <a:solidFill>
                  <a:srgbClr val="3333CC"/>
                </a:solidFill>
                <a:latin typeface="Arial" charset="0"/>
              </a:rPr>
              <a:t>-Slicing in May 2012 </a:t>
            </a:r>
            <a:endParaRPr lang="en-US" dirty="0">
              <a:solidFill>
                <a:srgbClr val="3333CC"/>
              </a:solidFill>
              <a:latin typeface="Arial" charset="0"/>
            </a:endParaRPr>
          </a:p>
        </p:txBody>
      </p:sp>
      <p:sp>
        <p:nvSpPr>
          <p:cNvPr id="7" name="Rectangle 14"/>
          <p:cNvSpPr>
            <a:spLocks noChangeArrowheads="1"/>
          </p:cNvSpPr>
          <p:nvPr/>
        </p:nvSpPr>
        <p:spPr bwMode="auto">
          <a:xfrm>
            <a:off x="165100" y="1412776"/>
            <a:ext cx="6207100" cy="5113213"/>
          </a:xfrm>
          <a:prstGeom prst="rect">
            <a:avLst/>
          </a:prstGeom>
          <a:noFill/>
          <a:ln>
            <a:noFill/>
          </a:ln>
          <a:effectLst/>
          <a:extLst/>
        </p:spPr>
        <p:txBody>
          <a:bodyPr/>
          <a:lstStyle/>
          <a:p>
            <a:pPr marL="342900" indent="-342900" defTabSz="449263" fontAlgn="base">
              <a:lnSpc>
                <a:spcPct val="90000"/>
              </a:lnSpc>
              <a:spcBef>
                <a:spcPct val="20000"/>
              </a:spcBef>
              <a:spcAft>
                <a:spcPct val="0"/>
              </a:spcAft>
              <a:buClr>
                <a:srgbClr val="00CC99"/>
              </a:buClr>
              <a:buSzPct val="70000"/>
              <a:buFont typeface="Monotype Sorts" pitchFamily="2" charset="2"/>
              <a:buChar char="Ä"/>
              <a:defRPr/>
            </a:pPr>
            <a:endParaRPr kumimoji="1" lang="en-GB" dirty="0">
              <a:solidFill>
                <a:srgbClr val="2D2DB9"/>
              </a:solidFill>
              <a:latin typeface="Arial"/>
            </a:endParaRPr>
          </a:p>
        </p:txBody>
      </p:sp>
      <p:pic>
        <p:nvPicPr>
          <p:cNvPr id="8" name="Picture 2"/>
          <p:cNvPicPr>
            <a:picLocks noChangeAspect="1" noChangeArrowheads="1"/>
          </p:cNvPicPr>
          <p:nvPr>
            <p:custDataLst>
              <p:tags r:id="rId1"/>
            </p:custDataLst>
          </p:nvPr>
        </p:nvPicPr>
        <p:blipFill>
          <a:blip r:embed="rId7" cstate="screen">
            <a:extLst>
              <a:ext uri="{28A0092B-C50C-407E-A947-70E740481C1C}">
                <a14:useLocalDpi xmlns:a14="http://schemas.microsoft.com/office/drawing/2010/main"/>
              </a:ext>
            </a:extLst>
          </a:blip>
          <a:srcRect/>
          <a:stretch>
            <a:fillRect/>
          </a:stretch>
        </p:blipFill>
        <p:spPr bwMode="auto">
          <a:xfrm>
            <a:off x="1403648" y="764704"/>
            <a:ext cx="6993631"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ZoneTexte 8"/>
          <p:cNvSpPr txBox="1"/>
          <p:nvPr>
            <p:custDataLst>
              <p:tags r:id="rId2"/>
            </p:custDataLst>
          </p:nvPr>
        </p:nvSpPr>
        <p:spPr>
          <a:xfrm>
            <a:off x="539552" y="1988840"/>
            <a:ext cx="8128608" cy="369332"/>
          </a:xfrm>
          <a:prstGeom prst="rect">
            <a:avLst/>
          </a:prstGeom>
          <a:solidFill>
            <a:schemeClr val="bg1">
              <a:alpha val="84000"/>
            </a:schemeClr>
          </a:solidFill>
        </p:spPr>
        <p:txBody>
          <a:bodyPr wrap="square" rtlCol="0">
            <a:spAutoFit/>
          </a:bodyPr>
          <a:lstStyle/>
          <a:p>
            <a:pPr algn="l"/>
            <a:r>
              <a:rPr lang="en-US" sz="1800" dirty="0" smtClean="0">
                <a:solidFill>
                  <a:srgbClr val="0000FF"/>
                </a:solidFill>
              </a:rPr>
              <a:t>70 identified tasks that </a:t>
            </a:r>
            <a:r>
              <a:rPr lang="en-US" sz="1800" dirty="0">
                <a:solidFill>
                  <a:srgbClr val="0000FF"/>
                </a:solidFill>
              </a:rPr>
              <a:t>k</a:t>
            </a:r>
            <a:r>
              <a:rPr lang="en-US" sz="1800" dirty="0" smtClean="0">
                <a:solidFill>
                  <a:srgbClr val="0000FF"/>
                </a:solidFill>
              </a:rPr>
              <a:t>eep coming</a:t>
            </a:r>
          </a:p>
        </p:txBody>
      </p:sp>
      <p:sp>
        <p:nvSpPr>
          <p:cNvPr id="12" name="ZoneTexte 11"/>
          <p:cNvSpPr txBox="1"/>
          <p:nvPr>
            <p:custDataLst>
              <p:tags r:id="rId3"/>
            </p:custDataLst>
          </p:nvPr>
        </p:nvSpPr>
        <p:spPr>
          <a:xfrm>
            <a:off x="539552" y="3929282"/>
            <a:ext cx="8128608" cy="646331"/>
          </a:xfrm>
          <a:prstGeom prst="rect">
            <a:avLst/>
          </a:prstGeom>
          <a:solidFill>
            <a:schemeClr val="bg1">
              <a:alpha val="84000"/>
            </a:schemeClr>
          </a:solidFill>
        </p:spPr>
        <p:txBody>
          <a:bodyPr wrap="square" rtlCol="0">
            <a:spAutoFit/>
          </a:bodyPr>
          <a:lstStyle/>
          <a:p>
            <a:pPr algn="l"/>
            <a:r>
              <a:rPr lang="en-US" sz="1800" dirty="0" smtClean="0">
                <a:solidFill>
                  <a:srgbClr val="0000FF"/>
                </a:solidFill>
              </a:rPr>
              <a:t>Optimized planning according to various constraints (</a:t>
            </a:r>
            <a:r>
              <a:rPr lang="en-US" sz="1800" dirty="0" err="1" smtClean="0">
                <a:solidFill>
                  <a:srgbClr val="0000FF"/>
                </a:solidFill>
              </a:rPr>
              <a:t>Worktime</a:t>
            </a:r>
            <a:r>
              <a:rPr lang="en-US" sz="1800" dirty="0">
                <a:solidFill>
                  <a:srgbClr val="0000FF"/>
                </a:solidFill>
              </a:rPr>
              <a:t>, cohabitation</a:t>
            </a:r>
            <a:r>
              <a:rPr lang="en-US" sz="1800" dirty="0" smtClean="0">
                <a:solidFill>
                  <a:srgbClr val="0000FF"/>
                </a:solidFill>
              </a:rPr>
              <a:t>): Work shift, holiday and weekend</a:t>
            </a:r>
          </a:p>
        </p:txBody>
      </p:sp>
      <p:sp>
        <p:nvSpPr>
          <p:cNvPr id="13" name="ZoneTexte 12"/>
          <p:cNvSpPr txBox="1"/>
          <p:nvPr>
            <p:custDataLst>
              <p:tags r:id="rId4"/>
            </p:custDataLst>
          </p:nvPr>
        </p:nvSpPr>
        <p:spPr>
          <a:xfrm>
            <a:off x="539552" y="4571836"/>
            <a:ext cx="8128608" cy="369332"/>
          </a:xfrm>
          <a:prstGeom prst="rect">
            <a:avLst/>
          </a:prstGeom>
          <a:solidFill>
            <a:schemeClr val="bg1">
              <a:alpha val="84000"/>
            </a:schemeClr>
          </a:solidFill>
        </p:spPr>
        <p:txBody>
          <a:bodyPr wrap="square" rtlCol="0">
            <a:spAutoFit/>
          </a:bodyPr>
          <a:lstStyle/>
          <a:p>
            <a:pPr algn="l"/>
            <a:r>
              <a:rPr lang="en-US" sz="1800" dirty="0" smtClean="0">
                <a:solidFill>
                  <a:srgbClr val="00B050"/>
                </a:solidFill>
              </a:rPr>
              <a:t>Each skill is important, all the tasks have to be done in a defined order</a:t>
            </a:r>
          </a:p>
        </p:txBody>
      </p:sp>
      <p:sp>
        <p:nvSpPr>
          <p:cNvPr id="14" name="ZoneTexte 13"/>
          <p:cNvSpPr txBox="1"/>
          <p:nvPr>
            <p:custDataLst>
              <p:tags r:id="rId5"/>
            </p:custDataLst>
          </p:nvPr>
        </p:nvSpPr>
        <p:spPr>
          <a:xfrm>
            <a:off x="539552" y="2345106"/>
            <a:ext cx="8128608" cy="1615827"/>
          </a:xfrm>
          <a:prstGeom prst="rect">
            <a:avLst/>
          </a:prstGeom>
          <a:solidFill>
            <a:schemeClr val="bg1">
              <a:alpha val="84000"/>
            </a:schemeClr>
          </a:solidFill>
        </p:spPr>
        <p:txBody>
          <a:bodyPr wrap="square" rtlCol="0">
            <a:spAutoFit/>
          </a:bodyPr>
          <a:lstStyle/>
          <a:p>
            <a:pPr algn="l"/>
            <a:r>
              <a:rPr lang="en-US" sz="1800" dirty="0" smtClean="0">
                <a:solidFill>
                  <a:srgbClr val="00B050"/>
                </a:solidFill>
              </a:rPr>
              <a:t>11 groups involved:</a:t>
            </a:r>
          </a:p>
          <a:p>
            <a:pPr algn="l"/>
            <a:r>
              <a:rPr lang="en-US" sz="1800" dirty="0" smtClean="0">
                <a:solidFill>
                  <a:srgbClr val="00B050"/>
                </a:solidFill>
              </a:rPr>
              <a:t>- Alignment, Electric, </a:t>
            </a:r>
            <a:r>
              <a:rPr lang="en-US" sz="1800" dirty="0">
                <a:solidFill>
                  <a:srgbClr val="00B050"/>
                </a:solidFill>
              </a:rPr>
              <a:t>Fluids, Mechanics, </a:t>
            </a:r>
            <a:r>
              <a:rPr lang="en-US" sz="1800" dirty="0" err="1">
                <a:solidFill>
                  <a:srgbClr val="00B050"/>
                </a:solidFill>
              </a:rPr>
              <a:t>Craneman</a:t>
            </a:r>
            <a:r>
              <a:rPr lang="en-US" sz="1800" dirty="0">
                <a:solidFill>
                  <a:srgbClr val="00B050"/>
                </a:solidFill>
              </a:rPr>
              <a:t>, Vacuum</a:t>
            </a:r>
          </a:p>
          <a:p>
            <a:pPr algn="l"/>
            <a:r>
              <a:rPr lang="en-US" sz="1800" dirty="0">
                <a:solidFill>
                  <a:srgbClr val="00B050"/>
                </a:solidFill>
              </a:rPr>
              <a:t>- Power supply, Diagnostics, Magnetism , </a:t>
            </a:r>
            <a:r>
              <a:rPr lang="en-US" sz="1800" dirty="0" smtClean="0">
                <a:solidFill>
                  <a:srgbClr val="00B050"/>
                </a:solidFill>
              </a:rPr>
              <a:t>Operators</a:t>
            </a:r>
          </a:p>
          <a:p>
            <a:pPr algn="l"/>
            <a:r>
              <a:rPr lang="en-US" sz="1800" dirty="0" smtClean="0">
                <a:solidFill>
                  <a:srgbClr val="00B050"/>
                </a:solidFill>
              </a:rPr>
              <a:t>- Radioprotection</a:t>
            </a:r>
          </a:p>
        </p:txBody>
      </p:sp>
    </p:spTree>
    <p:extLst>
      <p:ext uri="{BB962C8B-B14F-4D97-AF65-F5344CB8AC3E}">
        <p14:creationId xmlns:p14="http://schemas.microsoft.com/office/powerpoint/2010/main" val="332049844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defTabSz="449263">
              <a:lnSpc>
                <a:spcPct val="86000"/>
              </a:lnSpc>
            </a:pPr>
            <a:r>
              <a:rPr lang="en-GB" dirty="0">
                <a:solidFill>
                  <a:srgbClr val="3333CC"/>
                </a:solidFill>
                <a:latin typeface="Arial" charset="0"/>
              </a:rPr>
              <a:t>The </a:t>
            </a:r>
            <a:r>
              <a:rPr lang="en-GB" dirty="0" smtClean="0">
                <a:solidFill>
                  <a:srgbClr val="3333CC"/>
                </a:solidFill>
                <a:latin typeface="Arial" charset="0"/>
              </a:rPr>
              <a:t>interventions: The </a:t>
            </a:r>
            <a:r>
              <a:rPr lang="en-GB" dirty="0">
                <a:solidFill>
                  <a:srgbClr val="3333CC"/>
                </a:solidFill>
                <a:latin typeface="Arial" charset="0"/>
              </a:rPr>
              <a:t>consignment </a:t>
            </a:r>
            <a:r>
              <a:rPr lang="en-GB" dirty="0" smtClean="0">
                <a:solidFill>
                  <a:srgbClr val="3333CC"/>
                </a:solidFill>
                <a:latin typeface="Arial" charset="0"/>
              </a:rPr>
              <a:t>certificate</a:t>
            </a:r>
            <a:endParaRPr lang="en-GB" dirty="0">
              <a:solidFill>
                <a:srgbClr val="FFFFFF"/>
              </a:solidFill>
              <a:latin typeface="Times New Roman" pitchFamily="18" charset="0"/>
            </a:endParaRPr>
          </a:p>
        </p:txBody>
      </p:sp>
      <p:sp>
        <p:nvSpPr>
          <p:cNvPr id="28" name="ZoneTexte 27"/>
          <p:cNvSpPr txBox="1"/>
          <p:nvPr/>
        </p:nvSpPr>
        <p:spPr>
          <a:xfrm>
            <a:off x="3988954" y="2852936"/>
            <a:ext cx="4455067" cy="1200329"/>
          </a:xfrm>
          <a:prstGeom prst="rect">
            <a:avLst/>
          </a:prstGeom>
          <a:noFill/>
        </p:spPr>
        <p:txBody>
          <a:bodyPr wrap="none" rtlCol="0">
            <a:spAutoFit/>
          </a:bodyPr>
          <a:lstStyle/>
          <a:p>
            <a:r>
              <a:rPr lang="fr-FR" sz="1800" dirty="0">
                <a:solidFill>
                  <a:srgbClr val="3333CC"/>
                </a:solidFill>
                <a:latin typeface="Arial" charset="0"/>
              </a:rPr>
              <a:t>All the </a:t>
            </a:r>
            <a:r>
              <a:rPr lang="fr-FR" sz="1800" dirty="0" err="1">
                <a:solidFill>
                  <a:srgbClr val="3333CC"/>
                </a:solidFill>
                <a:latin typeface="Arial" charset="0"/>
              </a:rPr>
              <a:t>consignment</a:t>
            </a:r>
            <a:r>
              <a:rPr lang="fr-FR" sz="1800" dirty="0">
                <a:solidFill>
                  <a:srgbClr val="3333CC"/>
                </a:solidFill>
                <a:latin typeface="Arial" charset="0"/>
              </a:rPr>
              <a:t> </a:t>
            </a:r>
            <a:r>
              <a:rPr lang="fr-FR" sz="1800" dirty="0" err="1">
                <a:solidFill>
                  <a:srgbClr val="3333CC"/>
                </a:solidFill>
                <a:latin typeface="Arial" charset="0"/>
              </a:rPr>
              <a:t>certificate</a:t>
            </a:r>
            <a:r>
              <a:rPr lang="fr-FR" sz="1800" dirty="0">
                <a:solidFill>
                  <a:srgbClr val="3333CC"/>
                </a:solidFill>
                <a:latin typeface="Arial" charset="0"/>
              </a:rPr>
              <a:t> </a:t>
            </a:r>
          </a:p>
          <a:p>
            <a:r>
              <a:rPr lang="en-US" sz="1800" dirty="0">
                <a:solidFill>
                  <a:srgbClr val="3333CC"/>
                </a:solidFill>
                <a:latin typeface="Arial" charset="0"/>
              </a:rPr>
              <a:t>must be filled ​​before </a:t>
            </a:r>
            <a:r>
              <a:rPr lang="en-US" sz="1800" dirty="0" smtClean="0">
                <a:solidFill>
                  <a:srgbClr val="3333CC"/>
                </a:solidFill>
                <a:latin typeface="Arial" charset="0"/>
              </a:rPr>
              <a:t>the allowing </a:t>
            </a:r>
            <a:r>
              <a:rPr lang="en-US" sz="1800" dirty="0">
                <a:solidFill>
                  <a:srgbClr val="3333CC"/>
                </a:solidFill>
                <a:latin typeface="Arial" charset="0"/>
              </a:rPr>
              <a:t>staff </a:t>
            </a:r>
          </a:p>
          <a:p>
            <a:r>
              <a:rPr lang="en-US" sz="1800" dirty="0" smtClean="0">
                <a:solidFill>
                  <a:srgbClr val="3333CC"/>
                </a:solidFill>
                <a:latin typeface="Arial" charset="0"/>
              </a:rPr>
              <a:t>goes working </a:t>
            </a:r>
            <a:r>
              <a:rPr lang="en-US" sz="1800" dirty="0">
                <a:solidFill>
                  <a:srgbClr val="3333CC"/>
                </a:solidFill>
                <a:latin typeface="Arial" charset="0"/>
              </a:rPr>
              <a:t>in the rings</a:t>
            </a:r>
            <a:endParaRPr lang="fr-FR" sz="1800" dirty="0">
              <a:solidFill>
                <a:srgbClr val="3333CC"/>
              </a:solidFill>
              <a:latin typeface="Arial" charset="0"/>
            </a:endParaRPr>
          </a:p>
        </p:txBody>
      </p:sp>
      <p:pic>
        <p:nvPicPr>
          <p:cNvPr id="5122" name="Picture 2" descr="C:\Users\deletoille.SOLEIL\Desktop\0179_00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79512" y="980728"/>
            <a:ext cx="3531876" cy="482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769607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defTabSz="449263">
              <a:lnSpc>
                <a:spcPct val="86000"/>
              </a:lnSpc>
            </a:pPr>
            <a:r>
              <a:rPr lang="en-GB" dirty="0">
                <a:solidFill>
                  <a:srgbClr val="3333CC"/>
                </a:solidFill>
                <a:latin typeface="Arial" charset="0"/>
              </a:rPr>
              <a:t>The </a:t>
            </a:r>
            <a:r>
              <a:rPr lang="en-GB" dirty="0" smtClean="0">
                <a:solidFill>
                  <a:srgbClr val="3333CC"/>
                </a:solidFill>
                <a:latin typeface="Arial" charset="0"/>
              </a:rPr>
              <a:t>interventions: </a:t>
            </a:r>
            <a:r>
              <a:rPr lang="en-GB" dirty="0">
                <a:solidFill>
                  <a:srgbClr val="3333CC"/>
                </a:solidFill>
                <a:latin typeface="Arial" charset="0"/>
              </a:rPr>
              <a:t>The work </a:t>
            </a:r>
            <a:r>
              <a:rPr lang="en-GB" dirty="0" smtClean="0">
                <a:solidFill>
                  <a:srgbClr val="3333CC"/>
                </a:solidFill>
                <a:latin typeface="Arial" charset="0"/>
              </a:rPr>
              <a:t>permit</a:t>
            </a:r>
            <a:endParaRPr lang="en-GB" dirty="0">
              <a:solidFill>
                <a:srgbClr val="3333CC"/>
              </a:solidFill>
              <a:latin typeface="Arial" charset="0"/>
            </a:endParaRPr>
          </a:p>
        </p:txBody>
      </p:sp>
      <p:pic>
        <p:nvPicPr>
          <p:cNvPr id="6" name="Image 5"/>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72008" y="836712"/>
            <a:ext cx="3600400" cy="5091372"/>
          </a:xfrm>
          <a:prstGeom prst="rect">
            <a:avLst/>
          </a:prstGeom>
        </p:spPr>
      </p:pic>
      <p:sp>
        <p:nvSpPr>
          <p:cNvPr id="7" name="Accolade fermante 6"/>
          <p:cNvSpPr/>
          <p:nvPr/>
        </p:nvSpPr>
        <p:spPr bwMode="auto">
          <a:xfrm>
            <a:off x="3744416" y="1340768"/>
            <a:ext cx="360040" cy="1296144"/>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8" name="Accolade fermante 7"/>
          <p:cNvSpPr/>
          <p:nvPr/>
        </p:nvSpPr>
        <p:spPr bwMode="auto">
          <a:xfrm>
            <a:off x="3754096" y="2780928"/>
            <a:ext cx="360040" cy="1008112"/>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9" name="Accolade fermante 8"/>
          <p:cNvSpPr/>
          <p:nvPr/>
        </p:nvSpPr>
        <p:spPr bwMode="auto">
          <a:xfrm>
            <a:off x="3754096" y="3861048"/>
            <a:ext cx="360040" cy="1362150"/>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86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a typeface="Arial Unicode MS" pitchFamily="34" charset="-128"/>
              <a:cs typeface="Arial Unicode MS" pitchFamily="34" charset="-128"/>
            </a:endParaRPr>
          </a:p>
        </p:txBody>
      </p:sp>
      <p:sp>
        <p:nvSpPr>
          <p:cNvPr id="10" name="ZoneTexte 9"/>
          <p:cNvSpPr txBox="1"/>
          <p:nvPr/>
        </p:nvSpPr>
        <p:spPr>
          <a:xfrm>
            <a:off x="4248472" y="1628800"/>
            <a:ext cx="4648622" cy="646331"/>
          </a:xfrm>
          <a:prstGeom prst="rect">
            <a:avLst/>
          </a:prstGeom>
          <a:noFill/>
        </p:spPr>
        <p:txBody>
          <a:bodyPr wrap="square" rtlCol="0">
            <a:spAutoFit/>
          </a:bodyPr>
          <a:lstStyle/>
          <a:p>
            <a:pPr algn="l"/>
            <a:r>
              <a:rPr lang="en-US" sz="1800" b="1" dirty="0" smtClean="0">
                <a:solidFill>
                  <a:srgbClr val="3333CC"/>
                </a:solidFill>
                <a:latin typeface="Arial" charset="0"/>
              </a:rPr>
              <a:t>All the interventions </a:t>
            </a:r>
            <a:r>
              <a:rPr lang="en-US" sz="1800" b="1" u="sng" dirty="0" smtClean="0">
                <a:solidFill>
                  <a:srgbClr val="FF0000"/>
                </a:solidFill>
                <a:latin typeface="Arial" charset="0"/>
              </a:rPr>
              <a:t>into the ring </a:t>
            </a:r>
            <a:r>
              <a:rPr lang="en-US" sz="1800" b="1" dirty="0" smtClean="0">
                <a:solidFill>
                  <a:srgbClr val="3333CC"/>
                </a:solidFill>
                <a:latin typeface="Arial" charset="0"/>
              </a:rPr>
              <a:t>have to be indicated in a work permit</a:t>
            </a:r>
            <a:endParaRPr lang="en-US" sz="1800" b="1" dirty="0">
              <a:solidFill>
                <a:srgbClr val="3333CC"/>
              </a:solidFill>
              <a:latin typeface="Arial" charset="0"/>
            </a:endParaRPr>
          </a:p>
        </p:txBody>
      </p:sp>
      <p:sp>
        <p:nvSpPr>
          <p:cNvPr id="11" name="ZoneTexte 10"/>
          <p:cNvSpPr txBox="1"/>
          <p:nvPr/>
        </p:nvSpPr>
        <p:spPr>
          <a:xfrm>
            <a:off x="4247571" y="2865710"/>
            <a:ext cx="4716917" cy="923330"/>
          </a:xfrm>
          <a:prstGeom prst="rect">
            <a:avLst/>
          </a:prstGeom>
          <a:noFill/>
        </p:spPr>
        <p:txBody>
          <a:bodyPr wrap="square" rtlCol="0">
            <a:spAutoFit/>
          </a:bodyPr>
          <a:lstStyle/>
          <a:p>
            <a:pPr algn="l"/>
            <a:r>
              <a:rPr lang="fr-FR" sz="1800" b="1" dirty="0">
                <a:solidFill>
                  <a:srgbClr val="3333CC"/>
                </a:solidFill>
                <a:latin typeface="Arial" charset="0"/>
              </a:rPr>
              <a:t>Security and radioprotection groups </a:t>
            </a:r>
            <a:r>
              <a:rPr lang="fr-FR" sz="1800" b="1" dirty="0" smtClean="0">
                <a:solidFill>
                  <a:srgbClr val="3333CC"/>
                </a:solidFill>
                <a:latin typeface="Arial" charset="0"/>
              </a:rPr>
              <a:t>mention all the </a:t>
            </a:r>
            <a:r>
              <a:rPr lang="fr-FR" sz="1800" b="1" dirty="0" err="1" smtClean="0">
                <a:solidFill>
                  <a:srgbClr val="3333CC"/>
                </a:solidFill>
                <a:latin typeface="Arial" charset="0"/>
              </a:rPr>
              <a:t>safety</a:t>
            </a:r>
            <a:r>
              <a:rPr lang="fr-FR" sz="1800" b="1" dirty="0" smtClean="0">
                <a:solidFill>
                  <a:srgbClr val="3333CC"/>
                </a:solidFill>
                <a:latin typeface="Arial" charset="0"/>
              </a:rPr>
              <a:t> </a:t>
            </a:r>
            <a:r>
              <a:rPr lang="fr-FR" sz="1800" b="1" dirty="0" err="1" smtClean="0">
                <a:solidFill>
                  <a:srgbClr val="3333CC"/>
                </a:solidFill>
                <a:latin typeface="Arial" charset="0"/>
              </a:rPr>
              <a:t>rule</a:t>
            </a:r>
            <a:r>
              <a:rPr lang="fr-FR" sz="1800" b="1" dirty="0">
                <a:solidFill>
                  <a:srgbClr val="3333CC"/>
                </a:solidFill>
                <a:latin typeface="Arial" charset="0"/>
              </a:rPr>
              <a:t> </a:t>
            </a:r>
            <a:r>
              <a:rPr lang="fr-FR" sz="1800" b="1" dirty="0" smtClean="0">
                <a:solidFill>
                  <a:srgbClr val="3333CC"/>
                </a:solidFill>
                <a:latin typeface="Arial" charset="0"/>
              </a:rPr>
              <a:t>instructions </a:t>
            </a:r>
            <a:r>
              <a:rPr lang="fr-FR" sz="1800" b="1" dirty="0">
                <a:solidFill>
                  <a:srgbClr val="3333CC"/>
                </a:solidFill>
                <a:latin typeface="Arial" charset="0"/>
              </a:rPr>
              <a:t>for </a:t>
            </a:r>
            <a:r>
              <a:rPr lang="fr-FR" sz="1800" b="1" dirty="0" smtClean="0">
                <a:solidFill>
                  <a:srgbClr val="3333CC"/>
                </a:solidFill>
                <a:latin typeface="Arial" charset="0"/>
              </a:rPr>
              <a:t>the </a:t>
            </a:r>
            <a:r>
              <a:rPr lang="fr-FR" sz="1800" b="1" dirty="0">
                <a:solidFill>
                  <a:srgbClr val="3333CC"/>
                </a:solidFill>
                <a:latin typeface="Arial" charset="0"/>
              </a:rPr>
              <a:t>intervention</a:t>
            </a:r>
          </a:p>
        </p:txBody>
      </p:sp>
      <p:sp>
        <p:nvSpPr>
          <p:cNvPr id="15" name="ZoneTexte 14"/>
          <p:cNvSpPr txBox="1"/>
          <p:nvPr/>
        </p:nvSpPr>
        <p:spPr>
          <a:xfrm>
            <a:off x="4180177" y="4185469"/>
            <a:ext cx="4716917" cy="923330"/>
          </a:xfrm>
          <a:prstGeom prst="rect">
            <a:avLst/>
          </a:prstGeom>
          <a:noFill/>
        </p:spPr>
        <p:txBody>
          <a:bodyPr wrap="square" rtlCol="0">
            <a:spAutoFit/>
          </a:bodyPr>
          <a:lstStyle/>
          <a:p>
            <a:pPr algn="l"/>
            <a:r>
              <a:rPr lang="en-US" sz="1800" b="1" dirty="0">
                <a:solidFill>
                  <a:srgbClr val="3333CC"/>
                </a:solidFill>
                <a:latin typeface="Arial" charset="0"/>
              </a:rPr>
              <a:t>V</a:t>
            </a:r>
            <a:r>
              <a:rPr lang="en-US" sz="1800" b="1" dirty="0" smtClean="0">
                <a:solidFill>
                  <a:srgbClr val="3333CC"/>
                </a:solidFill>
                <a:latin typeface="Arial" charset="0"/>
              </a:rPr>
              <a:t>alidation </a:t>
            </a:r>
            <a:r>
              <a:rPr lang="en-US" sz="1800" b="1" dirty="0">
                <a:solidFill>
                  <a:srgbClr val="3333CC"/>
                </a:solidFill>
                <a:latin typeface="Arial" charset="0"/>
              </a:rPr>
              <a:t>by the </a:t>
            </a:r>
            <a:r>
              <a:rPr lang="en-US" sz="1800" b="1" dirty="0" smtClean="0">
                <a:solidFill>
                  <a:srgbClr val="3333CC"/>
                </a:solidFill>
                <a:latin typeface="Arial" charset="0"/>
              </a:rPr>
              <a:t>Operation </a:t>
            </a:r>
            <a:r>
              <a:rPr lang="en-US" sz="1800" b="1" dirty="0">
                <a:solidFill>
                  <a:srgbClr val="3333CC"/>
                </a:solidFill>
                <a:latin typeface="Arial" charset="0"/>
              </a:rPr>
              <a:t>group and the workers before starting the intervention</a:t>
            </a:r>
            <a:endParaRPr lang="fr-FR" sz="1800" b="1" dirty="0">
              <a:solidFill>
                <a:srgbClr val="3333CC"/>
              </a:solidFill>
              <a:latin typeface="Arial" charset="0"/>
            </a:endParaRPr>
          </a:p>
        </p:txBody>
      </p:sp>
    </p:spTree>
    <p:extLst>
      <p:ext uri="{BB962C8B-B14F-4D97-AF65-F5344CB8AC3E}">
        <p14:creationId xmlns:p14="http://schemas.microsoft.com/office/powerpoint/2010/main" val="57020245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defTabSz="449263">
              <a:lnSpc>
                <a:spcPct val="86000"/>
              </a:lnSpc>
            </a:pPr>
            <a:r>
              <a:rPr lang="en-GB" dirty="0">
                <a:solidFill>
                  <a:srgbClr val="3333CC"/>
                </a:solidFill>
                <a:latin typeface="Arial" charset="0"/>
              </a:rPr>
              <a:t>The </a:t>
            </a:r>
            <a:r>
              <a:rPr lang="en-GB" dirty="0" smtClean="0">
                <a:solidFill>
                  <a:srgbClr val="3333CC"/>
                </a:solidFill>
                <a:latin typeface="Arial" charset="0"/>
              </a:rPr>
              <a:t>interventions: </a:t>
            </a:r>
            <a:r>
              <a:rPr lang="en-GB" dirty="0">
                <a:solidFill>
                  <a:srgbClr val="3333CC"/>
                </a:solidFill>
                <a:latin typeface="Arial" charset="0"/>
              </a:rPr>
              <a:t>Intervention on Safety System</a:t>
            </a:r>
          </a:p>
        </p:txBody>
      </p:sp>
      <p:pic>
        <p:nvPicPr>
          <p:cNvPr id="12" name="Image 11"/>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179512" y="908720"/>
            <a:ext cx="3188656" cy="4752528"/>
          </a:xfrm>
          <a:prstGeom prst="rect">
            <a:avLst/>
          </a:prstGeom>
          <a:ln>
            <a:solidFill>
              <a:schemeClr val="bg1">
                <a:lumMod val="65000"/>
              </a:schemeClr>
            </a:solidFill>
          </a:ln>
        </p:spPr>
      </p:pic>
      <p:sp>
        <p:nvSpPr>
          <p:cNvPr id="13" name="ZoneTexte 12"/>
          <p:cNvSpPr txBox="1"/>
          <p:nvPr/>
        </p:nvSpPr>
        <p:spPr>
          <a:xfrm>
            <a:off x="3554208" y="2115679"/>
            <a:ext cx="5112568" cy="646331"/>
          </a:xfrm>
          <a:prstGeom prst="rect">
            <a:avLst/>
          </a:prstGeom>
          <a:noFill/>
        </p:spPr>
        <p:txBody>
          <a:bodyPr wrap="square" rtlCol="0">
            <a:spAutoFit/>
          </a:bodyPr>
          <a:lstStyle/>
          <a:p>
            <a:r>
              <a:rPr lang="en-US" sz="1800" b="1" dirty="0">
                <a:solidFill>
                  <a:srgbClr val="3333CC"/>
                </a:solidFill>
                <a:latin typeface="Arial" charset="0"/>
              </a:rPr>
              <a:t>Must be </a:t>
            </a:r>
            <a:r>
              <a:rPr lang="en-US" sz="1800" b="1" dirty="0" smtClean="0">
                <a:solidFill>
                  <a:srgbClr val="3333CC"/>
                </a:solidFill>
                <a:latin typeface="Arial" charset="0"/>
              </a:rPr>
              <a:t>filled if </a:t>
            </a:r>
            <a:r>
              <a:rPr lang="en-US" sz="1800" b="1" dirty="0">
                <a:solidFill>
                  <a:srgbClr val="3333CC"/>
                </a:solidFill>
                <a:latin typeface="Arial" charset="0"/>
              </a:rPr>
              <a:t>the safety system is impacted by the intervention  </a:t>
            </a:r>
          </a:p>
        </p:txBody>
      </p:sp>
      <p:sp>
        <p:nvSpPr>
          <p:cNvPr id="14" name="ZoneTexte 13"/>
          <p:cNvSpPr txBox="1"/>
          <p:nvPr/>
        </p:nvSpPr>
        <p:spPr>
          <a:xfrm>
            <a:off x="3554208" y="3934797"/>
            <a:ext cx="5194256" cy="646331"/>
          </a:xfrm>
          <a:prstGeom prst="rect">
            <a:avLst/>
          </a:prstGeom>
          <a:noFill/>
        </p:spPr>
        <p:txBody>
          <a:bodyPr wrap="square" rtlCol="0">
            <a:spAutoFit/>
          </a:bodyPr>
          <a:lstStyle/>
          <a:p>
            <a:r>
              <a:rPr lang="en-US" sz="1800" b="1" dirty="0" smtClean="0">
                <a:solidFill>
                  <a:srgbClr val="3333CC"/>
                </a:solidFill>
                <a:latin typeface="Arial" charset="0"/>
              </a:rPr>
              <a:t>Validated </a:t>
            </a:r>
            <a:r>
              <a:rPr lang="en-US" sz="1800" b="1" dirty="0">
                <a:solidFill>
                  <a:srgbClr val="3333CC"/>
                </a:solidFill>
                <a:latin typeface="Arial" charset="0"/>
              </a:rPr>
              <a:t>by </a:t>
            </a:r>
            <a:r>
              <a:rPr lang="en-US" sz="1800" b="1" dirty="0" smtClean="0">
                <a:solidFill>
                  <a:srgbClr val="3333CC"/>
                </a:solidFill>
                <a:latin typeface="Arial" charset="0"/>
              </a:rPr>
              <a:t>Safety </a:t>
            </a:r>
            <a:r>
              <a:rPr lang="en-US" sz="1800" b="1" dirty="0">
                <a:solidFill>
                  <a:srgbClr val="3333CC"/>
                </a:solidFill>
                <a:latin typeface="Arial" charset="0"/>
              </a:rPr>
              <a:t>group at the beginning and at the end of the shutdown</a:t>
            </a:r>
          </a:p>
        </p:txBody>
      </p:sp>
    </p:spTree>
    <p:extLst>
      <p:ext uri="{BB962C8B-B14F-4D97-AF65-F5344CB8AC3E}">
        <p14:creationId xmlns:p14="http://schemas.microsoft.com/office/powerpoint/2010/main" val="393975872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defTabSz="449263">
              <a:lnSpc>
                <a:spcPct val="86000"/>
              </a:lnSpc>
            </a:pPr>
            <a:r>
              <a:rPr lang="en-GB" dirty="0">
                <a:solidFill>
                  <a:srgbClr val="3333CC"/>
                </a:solidFill>
                <a:latin typeface="Arial" charset="0"/>
              </a:rPr>
              <a:t>State of our organization</a:t>
            </a:r>
          </a:p>
        </p:txBody>
      </p:sp>
      <p:sp>
        <p:nvSpPr>
          <p:cNvPr id="13" name="ZoneTexte 12"/>
          <p:cNvSpPr txBox="1"/>
          <p:nvPr/>
        </p:nvSpPr>
        <p:spPr>
          <a:xfrm>
            <a:off x="-13076" y="4956572"/>
            <a:ext cx="9157076" cy="646331"/>
          </a:xfrm>
          <a:prstGeom prst="rect">
            <a:avLst/>
          </a:prstGeom>
          <a:noFill/>
        </p:spPr>
        <p:txBody>
          <a:bodyPr wrap="square" rtlCol="0">
            <a:spAutoFit/>
          </a:bodyPr>
          <a:lstStyle/>
          <a:p>
            <a:pPr marL="285750" indent="-285750" algn="l" eaLnBrk="1" fontAlgn="auto" hangingPunct="1">
              <a:spcBef>
                <a:spcPts val="0"/>
              </a:spcBef>
              <a:spcAft>
                <a:spcPts val="0"/>
              </a:spcAft>
              <a:buClr>
                <a:srgbClr val="FF0000"/>
              </a:buClr>
              <a:buFont typeface="Wingdings" panose="05000000000000000000" pitchFamily="2" charset="2"/>
              <a:buChar char="Ø"/>
            </a:pPr>
            <a:r>
              <a:rPr lang="en-US" sz="1800" dirty="0" smtClean="0">
                <a:solidFill>
                  <a:srgbClr val="3333CC"/>
                </a:solidFill>
                <a:latin typeface="Arial" charset="0"/>
                <a:ea typeface="Arial Unicode MS"/>
                <a:cs typeface="Arial Unicode MS"/>
              </a:rPr>
              <a:t>Having a single software portal  (w</a:t>
            </a:r>
            <a:r>
              <a:rPr lang="en-US" sz="1800" dirty="0" smtClean="0">
                <a:solidFill>
                  <a:srgbClr val="3333CC"/>
                </a:solidFill>
                <a:latin typeface="Arial" charset="0"/>
              </a:rPr>
              <a:t>ill </a:t>
            </a:r>
            <a:r>
              <a:rPr lang="en-US" sz="1800" dirty="0">
                <a:solidFill>
                  <a:srgbClr val="3333CC"/>
                </a:solidFill>
                <a:latin typeface="Arial" charset="0"/>
              </a:rPr>
              <a:t>be introduced in Pascale BETINELLI’s  presentation</a:t>
            </a:r>
            <a:r>
              <a:rPr lang="en-US" sz="1800" dirty="0" smtClean="0">
                <a:solidFill>
                  <a:srgbClr val="3333CC"/>
                </a:solidFill>
                <a:latin typeface="Arial" charset="0"/>
                <a:ea typeface="Arial Unicode MS"/>
                <a:cs typeface="Arial Unicode MS"/>
              </a:rPr>
              <a:t>)</a:t>
            </a:r>
          </a:p>
        </p:txBody>
      </p:sp>
      <p:sp>
        <p:nvSpPr>
          <p:cNvPr id="4" name="Rectangle 3"/>
          <p:cNvSpPr/>
          <p:nvPr/>
        </p:nvSpPr>
        <p:spPr>
          <a:xfrm>
            <a:off x="0" y="1628800"/>
            <a:ext cx="9144000" cy="1200329"/>
          </a:xfrm>
          <a:prstGeom prst="rect">
            <a:avLst/>
          </a:prstGeom>
        </p:spPr>
        <p:txBody>
          <a:bodyPr wrap="square">
            <a:spAutoFit/>
          </a:bodyPr>
          <a:lstStyle/>
          <a:p>
            <a:pPr marL="285750" indent="-285750" algn="l" eaLnBrk="1" fontAlgn="auto" hangingPunct="1">
              <a:spcBef>
                <a:spcPts val="0"/>
              </a:spcBef>
              <a:spcAft>
                <a:spcPts val="0"/>
              </a:spcAft>
              <a:buClr>
                <a:srgbClr val="FF0000"/>
              </a:buClr>
              <a:buFont typeface="Wingdings" panose="05000000000000000000" pitchFamily="2" charset="2"/>
              <a:buChar char="Ø"/>
            </a:pPr>
            <a:r>
              <a:rPr lang="en-US" sz="1800" dirty="0" smtClean="0">
                <a:solidFill>
                  <a:srgbClr val="3333CC"/>
                </a:solidFill>
                <a:latin typeface="Arial" charset="0"/>
                <a:ea typeface="Arial Unicode MS"/>
                <a:cs typeface="Arial Unicode MS"/>
              </a:rPr>
              <a:t>Our current organization allows us to have a significant gain on the reliability, the use of equipment and the improving of our responsiveness.  However, to make it more efficient, we have to optimize the meetings to avoid the “lost time”</a:t>
            </a:r>
            <a:endParaRPr lang="en-US" sz="1800" dirty="0">
              <a:solidFill>
                <a:srgbClr val="3333CC"/>
              </a:solidFill>
              <a:latin typeface="Arial" charset="0"/>
              <a:ea typeface="Arial Unicode MS"/>
              <a:cs typeface="Arial Unicode MS"/>
            </a:endParaRPr>
          </a:p>
        </p:txBody>
      </p:sp>
      <p:sp>
        <p:nvSpPr>
          <p:cNvPr id="14" name="Rectangle 13"/>
          <p:cNvSpPr/>
          <p:nvPr/>
        </p:nvSpPr>
        <p:spPr>
          <a:xfrm>
            <a:off x="10224" y="3015056"/>
            <a:ext cx="9133775" cy="646331"/>
          </a:xfrm>
          <a:prstGeom prst="rect">
            <a:avLst/>
          </a:prstGeom>
        </p:spPr>
        <p:txBody>
          <a:bodyPr wrap="square">
            <a:spAutoFit/>
          </a:bodyPr>
          <a:lstStyle/>
          <a:p>
            <a:pPr marL="285750" indent="-285750" algn="l" eaLnBrk="1" fontAlgn="auto" hangingPunct="1">
              <a:spcBef>
                <a:spcPts val="0"/>
              </a:spcBef>
              <a:spcAft>
                <a:spcPts val="0"/>
              </a:spcAft>
              <a:buClr>
                <a:srgbClr val="FF0000"/>
              </a:buClr>
              <a:buFont typeface="Wingdings" panose="05000000000000000000" pitchFamily="2" charset="2"/>
              <a:buChar char="Ø"/>
            </a:pPr>
            <a:r>
              <a:rPr lang="en-US" sz="1800" dirty="0">
                <a:solidFill>
                  <a:srgbClr val="3333CC"/>
                </a:solidFill>
                <a:latin typeface="Arial" charset="0"/>
                <a:ea typeface="Arial Unicode MS"/>
                <a:cs typeface="Arial Unicode MS"/>
              </a:rPr>
              <a:t>All interventions must be tracked and consultable at any time</a:t>
            </a:r>
          </a:p>
          <a:p>
            <a:pPr algn="l" eaLnBrk="1" fontAlgn="auto" hangingPunct="1">
              <a:spcBef>
                <a:spcPts val="0"/>
              </a:spcBef>
              <a:spcAft>
                <a:spcPts val="0"/>
              </a:spcAft>
              <a:buClrTx/>
            </a:pPr>
            <a:r>
              <a:rPr lang="en-US" sz="1800" dirty="0">
                <a:solidFill>
                  <a:srgbClr val="3333CC"/>
                </a:solidFill>
                <a:latin typeface="Arial" charset="0"/>
                <a:ea typeface="Arial Unicode MS"/>
                <a:cs typeface="Arial Unicode MS"/>
              </a:rPr>
              <a:t>	=&gt; using CMMS Software</a:t>
            </a:r>
          </a:p>
        </p:txBody>
      </p:sp>
      <p:sp>
        <p:nvSpPr>
          <p:cNvPr id="15" name="Rectangle 14"/>
          <p:cNvSpPr/>
          <p:nvPr/>
        </p:nvSpPr>
        <p:spPr>
          <a:xfrm>
            <a:off x="-13076" y="4124313"/>
            <a:ext cx="9157076" cy="369332"/>
          </a:xfrm>
          <a:prstGeom prst="rect">
            <a:avLst/>
          </a:prstGeom>
        </p:spPr>
        <p:txBody>
          <a:bodyPr wrap="square">
            <a:spAutoFit/>
          </a:bodyPr>
          <a:lstStyle/>
          <a:p>
            <a:pPr marL="285750" indent="-285750" algn="l" eaLnBrk="1" fontAlgn="auto" hangingPunct="1">
              <a:spcBef>
                <a:spcPts val="0"/>
              </a:spcBef>
              <a:spcAft>
                <a:spcPts val="0"/>
              </a:spcAft>
              <a:buClr>
                <a:srgbClr val="FF0000"/>
              </a:buClr>
              <a:buFont typeface="Wingdings" panose="05000000000000000000" pitchFamily="2" charset="2"/>
              <a:buChar char="Ø"/>
            </a:pPr>
            <a:r>
              <a:rPr lang="en-US" sz="1800" dirty="0" smtClean="0">
                <a:solidFill>
                  <a:srgbClr val="3333CC"/>
                </a:solidFill>
                <a:latin typeface="Arial" charset="0"/>
                <a:ea typeface="Arial Unicode MS"/>
                <a:cs typeface="Arial Unicode MS"/>
              </a:rPr>
              <a:t>A study is in progress to simplify all the paperwork during shutdown (with </a:t>
            </a:r>
            <a:r>
              <a:rPr lang="en-US" sz="1800" dirty="0" err="1" smtClean="0">
                <a:solidFill>
                  <a:srgbClr val="3333CC"/>
                </a:solidFill>
                <a:latin typeface="Arial" charset="0"/>
                <a:ea typeface="Arial Unicode MS"/>
                <a:cs typeface="Arial Unicode MS"/>
              </a:rPr>
              <a:t>Jira</a:t>
            </a:r>
            <a:r>
              <a:rPr lang="en-US" sz="1800" dirty="0" smtClean="0">
                <a:solidFill>
                  <a:srgbClr val="3333CC"/>
                </a:solidFill>
                <a:latin typeface="Arial" charset="0"/>
                <a:ea typeface="Arial Unicode MS"/>
                <a:cs typeface="Arial Unicode MS"/>
              </a:rPr>
              <a:t>)</a:t>
            </a:r>
            <a:endParaRPr lang="en-US" sz="1800" dirty="0">
              <a:solidFill>
                <a:srgbClr val="3333CC"/>
              </a:solidFill>
              <a:latin typeface="Arial" charset="0"/>
              <a:ea typeface="Arial Unicode MS"/>
              <a:cs typeface="Arial Unicode MS"/>
            </a:endParaRPr>
          </a:p>
        </p:txBody>
      </p:sp>
    </p:spTree>
    <p:extLst>
      <p:ext uri="{BB962C8B-B14F-4D97-AF65-F5344CB8AC3E}">
        <p14:creationId xmlns:p14="http://schemas.microsoft.com/office/powerpoint/2010/main" val="424334197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a:solidFill>
                  <a:srgbClr val="3333CC"/>
                </a:solidFill>
                <a:latin typeface="Arial" charset="0"/>
              </a:rPr>
              <a:t>Machine operation and daily maintenance management in SOLEIL</a:t>
            </a:r>
            <a:endParaRPr lang="fr-FR" dirty="0">
              <a:solidFill>
                <a:srgbClr val="3333CC"/>
              </a:solidFill>
              <a:latin typeface="Arial" charset="0"/>
            </a:endParaRPr>
          </a:p>
        </p:txBody>
      </p:sp>
      <p:sp>
        <p:nvSpPr>
          <p:cNvPr id="3" name="Rectangle 2"/>
          <p:cNvSpPr/>
          <p:nvPr/>
        </p:nvSpPr>
        <p:spPr>
          <a:xfrm>
            <a:off x="0" y="2492896"/>
            <a:ext cx="9144000" cy="1569660"/>
          </a:xfrm>
          <a:prstGeom prst="rect">
            <a:avLst/>
          </a:prstGeom>
        </p:spPr>
        <p:txBody>
          <a:bodyPr wrap="square">
            <a:spAutoFit/>
          </a:bodyPr>
          <a:lstStyle/>
          <a:p>
            <a:r>
              <a:rPr lang="en-US" dirty="0" smtClean="0">
                <a:solidFill>
                  <a:srgbClr val="3333CC"/>
                </a:solidFill>
                <a:latin typeface="Arial" charset="0"/>
              </a:rPr>
              <a:t>Thank </a:t>
            </a:r>
            <a:r>
              <a:rPr lang="en-US" dirty="0">
                <a:solidFill>
                  <a:srgbClr val="3333CC"/>
                </a:solidFill>
                <a:latin typeface="Arial" charset="0"/>
              </a:rPr>
              <a:t>you for your attention</a:t>
            </a:r>
          </a:p>
          <a:p>
            <a:endParaRPr lang="en-US" dirty="0">
              <a:solidFill>
                <a:srgbClr val="3333CC"/>
              </a:solidFill>
              <a:latin typeface="Arial" charset="0"/>
            </a:endParaRPr>
          </a:p>
          <a:p>
            <a:r>
              <a:rPr lang="en-US" dirty="0">
                <a:solidFill>
                  <a:srgbClr val="3333CC"/>
                </a:solidFill>
                <a:latin typeface="Arial" charset="0"/>
              </a:rPr>
              <a:t>Any question ?</a:t>
            </a:r>
          </a:p>
        </p:txBody>
      </p:sp>
    </p:spTree>
    <p:extLst>
      <p:ext uri="{BB962C8B-B14F-4D97-AF65-F5344CB8AC3E}">
        <p14:creationId xmlns:p14="http://schemas.microsoft.com/office/powerpoint/2010/main" val="2357224370"/>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lnSpc>
                <a:spcPct val="86000"/>
              </a:lnSpc>
            </a:pPr>
            <a:r>
              <a:rPr lang="en-GB" dirty="0" smtClean="0">
                <a:solidFill>
                  <a:srgbClr val="3333CC"/>
                </a:solidFill>
                <a:latin typeface="Arial" charset="0"/>
              </a:rPr>
              <a:t>Objectives</a:t>
            </a:r>
            <a:endParaRPr lang="en-GB" dirty="0">
              <a:solidFill>
                <a:srgbClr val="FFFFFF"/>
              </a:solidFill>
              <a:latin typeface="Times New Roman" pitchFamily="18" charset="0"/>
            </a:endParaRPr>
          </a:p>
        </p:txBody>
      </p:sp>
    </p:spTree>
    <p:extLst>
      <p:ext uri="{BB962C8B-B14F-4D97-AF65-F5344CB8AC3E}">
        <p14:creationId xmlns:p14="http://schemas.microsoft.com/office/powerpoint/2010/main" val="2141275949"/>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lnSpc>
                <a:spcPct val="86000"/>
              </a:lnSpc>
            </a:pPr>
            <a:r>
              <a:rPr lang="en-GB" dirty="0" smtClean="0">
                <a:solidFill>
                  <a:srgbClr val="3333CC"/>
                </a:solidFill>
                <a:latin typeface="Arial" charset="0"/>
              </a:rPr>
              <a:t>Objectives:</a:t>
            </a:r>
            <a:endParaRPr lang="en-GB" dirty="0">
              <a:solidFill>
                <a:srgbClr val="FFFFFF"/>
              </a:solidFill>
              <a:latin typeface="Times New Roman" pitchFamily="18" charset="0"/>
            </a:endParaRPr>
          </a:p>
        </p:txBody>
      </p:sp>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t="3940"/>
          <a:stretch/>
        </p:blipFill>
        <p:spPr bwMode="auto">
          <a:xfrm>
            <a:off x="899591" y="1248228"/>
            <a:ext cx="7272809" cy="4766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907704" y="116632"/>
            <a:ext cx="7236296" cy="461665"/>
          </a:xfrm>
          <a:prstGeom prst="rect">
            <a:avLst/>
          </a:prstGeom>
        </p:spPr>
        <p:txBody>
          <a:bodyPr wrap="square">
            <a:spAutoFit/>
          </a:bodyPr>
          <a:lstStyle/>
          <a:p>
            <a:r>
              <a:rPr lang="en-GB" dirty="0">
                <a:solidFill>
                  <a:srgbClr val="FF0000"/>
                </a:solidFill>
              </a:rPr>
              <a:t>5500 hours of operation per year </a:t>
            </a:r>
            <a:r>
              <a:rPr lang="en-GB" dirty="0">
                <a:solidFill>
                  <a:srgbClr val="003399"/>
                </a:solidFill>
              </a:rPr>
              <a:t>(</a:t>
            </a:r>
            <a:r>
              <a:rPr lang="en-GB" dirty="0" smtClean="0">
                <a:solidFill>
                  <a:srgbClr val="003399"/>
                </a:solidFill>
              </a:rPr>
              <a:t>5000 hours </a:t>
            </a:r>
            <a:r>
              <a:rPr lang="en-GB" dirty="0">
                <a:solidFill>
                  <a:srgbClr val="003399"/>
                </a:solidFill>
              </a:rPr>
              <a:t>for </a:t>
            </a:r>
            <a:r>
              <a:rPr lang="en-GB" sz="2000" dirty="0">
                <a:solidFill>
                  <a:srgbClr val="003399"/>
                </a:solidFill>
              </a:rPr>
              <a:t>2013</a:t>
            </a:r>
            <a:r>
              <a:rPr lang="en-GB" dirty="0">
                <a:solidFill>
                  <a:srgbClr val="003399"/>
                </a:solidFill>
              </a:rPr>
              <a:t>)</a:t>
            </a:r>
            <a:endParaRPr lang="fr-FR" dirty="0"/>
          </a:p>
        </p:txBody>
      </p:sp>
      <p:sp>
        <p:nvSpPr>
          <p:cNvPr id="5" name="Rectangle 4"/>
          <p:cNvSpPr/>
          <p:nvPr/>
        </p:nvSpPr>
        <p:spPr>
          <a:xfrm>
            <a:off x="1043609" y="868650"/>
            <a:ext cx="6912862" cy="400110"/>
          </a:xfrm>
          <a:prstGeom prst="rect">
            <a:avLst/>
          </a:prstGeom>
        </p:spPr>
        <p:txBody>
          <a:bodyPr wrap="square">
            <a:spAutoFit/>
          </a:bodyPr>
          <a:lstStyle/>
          <a:p>
            <a:pPr algn="ctr">
              <a:defRPr/>
            </a:pPr>
            <a:r>
              <a:rPr kumimoji="1" lang="en-US" sz="2000" dirty="0">
                <a:solidFill>
                  <a:srgbClr val="2D2DB9"/>
                </a:solidFill>
                <a:latin typeface="Arial"/>
              </a:rPr>
              <a:t>2013: Operation schedule</a:t>
            </a:r>
          </a:p>
        </p:txBody>
      </p:sp>
    </p:spTree>
    <p:extLst>
      <p:ext uri="{BB962C8B-B14F-4D97-AF65-F5344CB8AC3E}">
        <p14:creationId xmlns:p14="http://schemas.microsoft.com/office/powerpoint/2010/main" val="409148765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lnSpc>
                <a:spcPct val="86000"/>
              </a:lnSpc>
            </a:pPr>
            <a:r>
              <a:rPr lang="en-GB" dirty="0" smtClean="0">
                <a:solidFill>
                  <a:srgbClr val="3333CC"/>
                </a:solidFill>
                <a:latin typeface="Arial" charset="0"/>
              </a:rPr>
              <a:t>Objectives:</a:t>
            </a:r>
            <a:endParaRPr lang="en-GB" dirty="0">
              <a:solidFill>
                <a:srgbClr val="FFFFFF"/>
              </a:solidFill>
              <a:latin typeface="Times New Roman" pitchFamily="18" charset="0"/>
            </a:endParaRPr>
          </a:p>
        </p:txBody>
      </p:sp>
      <p:pic>
        <p:nvPicPr>
          <p:cNvPr id="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99592" y="980728"/>
            <a:ext cx="7488832" cy="4669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835696" y="116632"/>
            <a:ext cx="7056784" cy="461665"/>
          </a:xfrm>
          <a:prstGeom prst="rect">
            <a:avLst/>
          </a:prstGeom>
        </p:spPr>
        <p:txBody>
          <a:bodyPr wrap="square">
            <a:spAutoFit/>
          </a:bodyPr>
          <a:lstStyle/>
          <a:p>
            <a:pPr algn="l"/>
            <a:r>
              <a:rPr lang="en-GB" dirty="0">
                <a:solidFill>
                  <a:srgbClr val="FF0000"/>
                </a:solidFill>
              </a:rPr>
              <a:t>99 % of photon beam availability</a:t>
            </a:r>
            <a:endParaRPr lang="fr-FR" dirty="0"/>
          </a:p>
        </p:txBody>
      </p:sp>
    </p:spTree>
    <p:extLst>
      <p:ext uri="{BB962C8B-B14F-4D97-AF65-F5344CB8AC3E}">
        <p14:creationId xmlns:p14="http://schemas.microsoft.com/office/powerpoint/2010/main" val="272288770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lnSpc>
                <a:spcPct val="86000"/>
              </a:lnSpc>
            </a:pPr>
            <a:r>
              <a:rPr lang="en-GB" dirty="0" smtClean="0">
                <a:solidFill>
                  <a:srgbClr val="3333CC"/>
                </a:solidFill>
                <a:latin typeface="Arial" charset="0"/>
              </a:rPr>
              <a:t>Objectives:</a:t>
            </a:r>
            <a:endParaRPr lang="en-GB" dirty="0">
              <a:solidFill>
                <a:srgbClr val="FFFFFF"/>
              </a:solidFill>
              <a:latin typeface="Times New Roman" pitchFamily="18" charset="0"/>
            </a:endParaRPr>
          </a:p>
        </p:txBody>
      </p:sp>
      <p:pic>
        <p:nvPicPr>
          <p:cNvPr id="9"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9552" y="1001665"/>
            <a:ext cx="8208912" cy="4803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835696" y="116632"/>
            <a:ext cx="7308304" cy="461665"/>
          </a:xfrm>
          <a:prstGeom prst="rect">
            <a:avLst/>
          </a:prstGeom>
        </p:spPr>
        <p:txBody>
          <a:bodyPr wrap="square">
            <a:spAutoFit/>
          </a:bodyPr>
          <a:lstStyle/>
          <a:p>
            <a:pPr algn="l"/>
            <a:r>
              <a:rPr lang="en-US" dirty="0">
                <a:solidFill>
                  <a:srgbClr val="FF0000"/>
                </a:solidFill>
              </a:rPr>
              <a:t>A meantime between failure of 100 hours</a:t>
            </a:r>
            <a:endParaRPr lang="fr-FR" dirty="0"/>
          </a:p>
        </p:txBody>
      </p:sp>
    </p:spTree>
    <p:extLst>
      <p:ext uri="{BB962C8B-B14F-4D97-AF65-F5344CB8AC3E}">
        <p14:creationId xmlns:p14="http://schemas.microsoft.com/office/powerpoint/2010/main" val="91960274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lnSpc>
                <a:spcPct val="86000"/>
              </a:lnSpc>
            </a:pPr>
            <a:r>
              <a:rPr lang="en-GB" dirty="0" smtClean="0">
                <a:solidFill>
                  <a:srgbClr val="3333CC"/>
                </a:solidFill>
                <a:latin typeface="Arial" charset="0"/>
              </a:rPr>
              <a:t>Objectives</a:t>
            </a:r>
            <a:endParaRPr lang="en-GB" dirty="0">
              <a:solidFill>
                <a:srgbClr val="FFFFFF"/>
              </a:solidFill>
              <a:latin typeface="Times New Roman" pitchFamily="18" charset="0"/>
            </a:endParaRPr>
          </a:p>
        </p:txBody>
      </p:sp>
      <p:sp>
        <p:nvSpPr>
          <p:cNvPr id="5" name="Rectangle 14"/>
          <p:cNvSpPr>
            <a:spLocks noChangeArrowheads="1"/>
          </p:cNvSpPr>
          <p:nvPr/>
        </p:nvSpPr>
        <p:spPr bwMode="auto">
          <a:xfrm>
            <a:off x="0" y="980728"/>
            <a:ext cx="9144000" cy="2304901"/>
          </a:xfrm>
          <a:prstGeom prst="rect">
            <a:avLst/>
          </a:prstGeom>
          <a:noFill/>
          <a:ln>
            <a:noFill/>
          </a:ln>
          <a:effectLst/>
          <a:extLst/>
        </p:spPr>
        <p:txBody>
          <a:bodyPr anchor="ctr"/>
          <a:lstStyle/>
          <a:p>
            <a:pPr marL="342900" indent="-342900" algn="ctr" defTabSz="449263" fontAlgn="base">
              <a:lnSpc>
                <a:spcPct val="90000"/>
              </a:lnSpc>
              <a:spcBef>
                <a:spcPct val="20000"/>
              </a:spcBef>
              <a:spcAft>
                <a:spcPct val="0"/>
              </a:spcAft>
              <a:buClr>
                <a:srgbClr val="FF0000"/>
              </a:buClr>
              <a:buSzPct val="70000"/>
              <a:buFont typeface="Monotype Sorts" pitchFamily="2" charset="2"/>
              <a:buChar char="Ä"/>
              <a:defRPr/>
            </a:pPr>
            <a:r>
              <a:rPr kumimoji="1" lang="en-GB" sz="2000" dirty="0" smtClean="0">
                <a:solidFill>
                  <a:srgbClr val="2D2DB9"/>
                </a:solidFill>
                <a:latin typeface="Arial"/>
              </a:rPr>
              <a:t>To continue the installation of new equipment</a:t>
            </a:r>
            <a:endParaRPr kumimoji="1" lang="en-GB" sz="2000" dirty="0">
              <a:solidFill>
                <a:srgbClr val="2D2DB9"/>
              </a:solidFill>
              <a:latin typeface="Arial"/>
            </a:endParaRPr>
          </a:p>
        </p:txBody>
      </p:sp>
      <p:sp>
        <p:nvSpPr>
          <p:cNvPr id="6" name="Rectangle 14"/>
          <p:cNvSpPr>
            <a:spLocks noChangeArrowheads="1"/>
          </p:cNvSpPr>
          <p:nvPr/>
        </p:nvSpPr>
        <p:spPr bwMode="auto">
          <a:xfrm>
            <a:off x="21410" y="3501008"/>
            <a:ext cx="9144000" cy="2592934"/>
          </a:xfrm>
          <a:prstGeom prst="rect">
            <a:avLst/>
          </a:prstGeom>
          <a:noFill/>
          <a:ln>
            <a:noFill/>
          </a:ln>
          <a:effectLst/>
          <a:extLst/>
        </p:spPr>
        <p:txBody>
          <a:bodyPr anchor="ctr"/>
          <a:lstStyle/>
          <a:p>
            <a:pPr marL="342900" indent="-342900" algn="ctr" defTabSz="449263" fontAlgn="base">
              <a:lnSpc>
                <a:spcPct val="90000"/>
              </a:lnSpc>
              <a:spcBef>
                <a:spcPct val="20000"/>
              </a:spcBef>
              <a:spcAft>
                <a:spcPct val="0"/>
              </a:spcAft>
              <a:buClr>
                <a:srgbClr val="FF0000"/>
              </a:buClr>
              <a:buSzPct val="70000"/>
              <a:buFont typeface="Monotype Sorts" pitchFamily="2" charset="2"/>
              <a:buChar char="Ä"/>
              <a:defRPr/>
            </a:pPr>
            <a:r>
              <a:rPr kumimoji="1" lang="en-GB" sz="2000" dirty="0" smtClean="0">
                <a:solidFill>
                  <a:srgbClr val="2D2DB9"/>
                </a:solidFill>
                <a:latin typeface="Arial"/>
              </a:rPr>
              <a:t>To ensure </a:t>
            </a:r>
            <a:r>
              <a:rPr kumimoji="1" lang="en-GB" sz="2000" dirty="0">
                <a:solidFill>
                  <a:srgbClr val="2D2DB9"/>
                </a:solidFill>
                <a:latin typeface="Arial"/>
              </a:rPr>
              <a:t>high reliability (Operation / </a:t>
            </a:r>
            <a:r>
              <a:rPr kumimoji="1" lang="en-GB" sz="2000" dirty="0" smtClean="0">
                <a:solidFill>
                  <a:srgbClr val="2D2DB9"/>
                </a:solidFill>
                <a:latin typeface="Arial"/>
              </a:rPr>
              <a:t>Maintenance)</a:t>
            </a:r>
          </a:p>
          <a:p>
            <a:pPr marL="342900" indent="-342900" defTabSz="449263" fontAlgn="base">
              <a:lnSpc>
                <a:spcPct val="90000"/>
              </a:lnSpc>
              <a:spcBef>
                <a:spcPct val="20000"/>
              </a:spcBef>
              <a:spcAft>
                <a:spcPct val="0"/>
              </a:spcAft>
              <a:buClr>
                <a:srgbClr val="00CC99"/>
              </a:buClr>
              <a:buSzPct val="70000"/>
              <a:buFont typeface="Monotype Sorts" pitchFamily="2" charset="2"/>
              <a:buChar char="Ä"/>
              <a:defRPr/>
            </a:pPr>
            <a:endParaRPr kumimoji="1" lang="en-GB" sz="2000" dirty="0">
              <a:solidFill>
                <a:srgbClr val="2D2DB9"/>
              </a:solidFill>
              <a:latin typeface="Arial"/>
            </a:endParaRPr>
          </a:p>
        </p:txBody>
      </p:sp>
    </p:spTree>
    <p:extLst>
      <p:ext uri="{BB962C8B-B14F-4D97-AF65-F5344CB8AC3E}">
        <p14:creationId xmlns:p14="http://schemas.microsoft.com/office/powerpoint/2010/main" val="395220293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r>
              <a:rPr lang="fr-FR" kern="1200" dirty="0" err="1">
                <a:solidFill>
                  <a:srgbClr val="3333CC"/>
                </a:solidFill>
              </a:rPr>
              <a:t>Failure</a:t>
            </a:r>
            <a:r>
              <a:rPr lang="fr-FR" kern="1200" dirty="0">
                <a:solidFill>
                  <a:srgbClr val="3333CC"/>
                </a:solidFill>
              </a:rPr>
              <a:t> duration</a:t>
            </a:r>
          </a:p>
        </p:txBody>
      </p:sp>
    </p:spTree>
    <p:extLst>
      <p:ext uri="{BB962C8B-B14F-4D97-AF65-F5344CB8AC3E}">
        <p14:creationId xmlns:p14="http://schemas.microsoft.com/office/powerpoint/2010/main" val="377916768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defTabSz="449263">
              <a:lnSpc>
                <a:spcPct val="86000"/>
              </a:lnSpc>
            </a:pPr>
            <a:r>
              <a:rPr lang="en-GB" dirty="0" smtClean="0">
                <a:solidFill>
                  <a:srgbClr val="3333CC"/>
                </a:solidFill>
                <a:latin typeface="Arial" charset="0"/>
              </a:rPr>
              <a:t>ELOG</a:t>
            </a:r>
            <a:endParaRPr lang="en-GB" dirty="0">
              <a:solidFill>
                <a:srgbClr val="FFFFFF"/>
              </a:solidFill>
              <a:latin typeface="Times New Roman" pitchFamily="18" charset="0"/>
            </a:endParaRPr>
          </a:p>
        </p:txBody>
      </p:sp>
      <p:pic>
        <p:nvPicPr>
          <p:cNvPr id="7" name="Imag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71600" y="1757297"/>
            <a:ext cx="7182544" cy="3975959"/>
          </a:xfrm>
          <a:prstGeom prst="rect">
            <a:avLst/>
          </a:prstGeom>
        </p:spPr>
      </p:pic>
      <p:sp>
        <p:nvSpPr>
          <p:cNvPr id="8" name="ZoneTexte 7"/>
          <p:cNvSpPr txBox="1"/>
          <p:nvPr/>
        </p:nvSpPr>
        <p:spPr>
          <a:xfrm>
            <a:off x="0" y="908720"/>
            <a:ext cx="9144000" cy="707886"/>
          </a:xfrm>
          <a:prstGeom prst="rect">
            <a:avLst/>
          </a:prstGeom>
          <a:noFill/>
        </p:spPr>
        <p:txBody>
          <a:bodyPr wrap="square" rtlCol="0">
            <a:spAutoFit/>
          </a:bodyPr>
          <a:lstStyle/>
          <a:p>
            <a:pPr algn="ctr"/>
            <a:r>
              <a:rPr kumimoji="1" lang="en-US" sz="2000" dirty="0">
                <a:solidFill>
                  <a:srgbClr val="2D2DB9"/>
                </a:solidFill>
                <a:latin typeface="Arial"/>
              </a:rPr>
              <a:t>The record of the failure by the operator automatically sends an email to the concerned group</a:t>
            </a:r>
          </a:p>
        </p:txBody>
      </p:sp>
    </p:spTree>
    <p:extLst>
      <p:ext uri="{BB962C8B-B14F-4D97-AF65-F5344CB8AC3E}">
        <p14:creationId xmlns:p14="http://schemas.microsoft.com/office/powerpoint/2010/main" val="131107247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6"/>
</p:tagLst>
</file>

<file path=ppt/tags/tag16.xml><?xml version="1.0" encoding="utf-8"?>
<p:tagLst xmlns:a="http://schemas.openxmlformats.org/drawingml/2006/main" xmlns:r="http://schemas.openxmlformats.org/officeDocument/2006/relationships" xmlns:p="http://schemas.openxmlformats.org/presentationml/2006/main">
  <p:tag name="NUM" val="7"/>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5"/>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heme/_rels/theme1.xml.rels><?xml version="1.0" encoding="UTF-8" standalone="yes"?>
<Relationships xmlns="http://schemas.openxmlformats.org/package/2006/relationships"><Relationship Id="rId1" Type="http://schemas.openxmlformats.org/officeDocument/2006/relationships/image" Target="../media/image1.gif"/></Relationships>
</file>

<file path=ppt/theme/theme1.xml><?xml version="1.0" encoding="utf-8"?>
<a:theme xmlns:a="http://schemas.openxmlformats.org/drawingml/2006/main" name="gmaoTemp">
  <a:themeElements>
    <a:clrScheme name="">
      <a:dk1>
        <a:srgbClr val="000000"/>
      </a:dk1>
      <a:lt1>
        <a:srgbClr val="FFFFFF"/>
      </a:lt1>
      <a:dk2>
        <a:srgbClr val="1313B3"/>
      </a:dk2>
      <a:lt2>
        <a:srgbClr val="5490A8"/>
      </a:lt2>
      <a:accent1>
        <a:srgbClr val="208020"/>
      </a:accent1>
      <a:accent2>
        <a:srgbClr val="3366CC"/>
      </a:accent2>
      <a:accent3>
        <a:srgbClr val="FFFFFF"/>
      </a:accent3>
      <a:accent4>
        <a:srgbClr val="000000"/>
      </a:accent4>
      <a:accent5>
        <a:srgbClr val="ABC0AB"/>
      </a:accent5>
      <a:accent6>
        <a:srgbClr val="2D5CB9"/>
      </a:accent6>
      <a:hlink>
        <a:srgbClr val="99CCFF"/>
      </a:hlink>
      <a:folHlink>
        <a:srgbClr val="E1E1B7"/>
      </a:folHlink>
    </a:clrScheme>
    <a:fontScheme name="Barre vertica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100013" marR="0" indent="-7938" algn="ctr" defTabSz="914400" rtl="0" eaLnBrk="0" fontAlgn="base" latinLnBrk="0" hangingPunct="0">
          <a:lnSpc>
            <a:spcPct val="100000"/>
          </a:lnSpc>
          <a:spcBef>
            <a:spcPct val="50000"/>
          </a:spcBef>
          <a:spcAft>
            <a:spcPct val="0"/>
          </a:spcAft>
          <a:buClr>
            <a:srgbClr val="003399"/>
          </a:buClr>
          <a:buSzTx/>
          <a:buFont typeface="Wingdings" pitchFamily="2" charset="2"/>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100013" marR="0" indent="-7938" algn="ctr" defTabSz="914400" rtl="0" eaLnBrk="0" fontAlgn="base" latinLnBrk="0" hangingPunct="0">
          <a:lnSpc>
            <a:spcPct val="100000"/>
          </a:lnSpc>
          <a:spcBef>
            <a:spcPct val="50000"/>
          </a:spcBef>
          <a:spcAft>
            <a:spcPct val="0"/>
          </a:spcAft>
          <a:buClr>
            <a:srgbClr val="003399"/>
          </a:buClr>
          <a:buSzTx/>
          <a:buFont typeface="Wingdings" pitchFamily="2" charset="2"/>
          <a:buNone/>
          <a:tabLst/>
          <a:defRPr kumimoji="0" lang="en-US" sz="2400" b="1" i="0" u="none" strike="noStrike" cap="none" normalizeH="0" baseline="0" smtClean="0">
            <a:ln>
              <a:noFill/>
            </a:ln>
            <a:solidFill>
              <a:schemeClr val="tx1"/>
            </a:solidFill>
            <a:effectLst/>
            <a:latin typeface="Times New Roman" pitchFamily="18" charset="0"/>
          </a:defRPr>
        </a:defPPr>
      </a:lstStyle>
    </a:lnDef>
    <a:txDef>
      <a:spPr>
        <a:noFill/>
      </a:spPr>
      <a:bodyPr wrap="square" rtlCol="0">
        <a:spAutoFit/>
      </a:bodyPr>
      <a:lstStyle>
        <a:defPPr marL="342900" indent="-342900" algn="l">
          <a:buSzPct val="80000"/>
          <a:buFontTx/>
          <a:buBlip>
            <a:blip xmlns:r="http://schemas.openxmlformats.org/officeDocument/2006/relationships" r:embed="rId1"/>
          </a:buBlip>
          <a:defRPr sz="2000" dirty="0" smtClean="0">
            <a:solidFill>
              <a:schemeClr val="tx1"/>
            </a:solidFill>
          </a:defRPr>
        </a:defPPr>
      </a:lstStyle>
    </a:txDef>
  </a:objectDefaults>
  <a:extraClrSchemeLst>
    <a:extraClrScheme>
      <a:clrScheme name="Barre verticale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Barre vertical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Barre vertical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arre verticale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Barre verticale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Barre verticale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gmaoTemp</Template>
  <TotalTime>636</TotalTime>
  <Words>934</Words>
  <Application>Microsoft Office PowerPoint</Application>
  <PresentationFormat>Transparent</PresentationFormat>
  <Paragraphs>109</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gmaoTemp</vt:lpstr>
      <vt:lpstr>Machine operation and daily maintenance management in SOLEIL</vt:lpstr>
      <vt:lpstr>Summary</vt:lpstr>
      <vt:lpstr>Objectives</vt:lpstr>
      <vt:lpstr>Objectives:</vt:lpstr>
      <vt:lpstr>Objectives:</vt:lpstr>
      <vt:lpstr>Objectives:</vt:lpstr>
      <vt:lpstr>Objectives</vt:lpstr>
      <vt:lpstr>Failure duration</vt:lpstr>
      <vt:lpstr>ELOG</vt:lpstr>
      <vt:lpstr>Discussion and preparation:</vt:lpstr>
      <vt:lpstr>Power Supplies: first cause of failures in 2007 and 2008</vt:lpstr>
      <vt:lpstr>Compressed Air </vt:lpstr>
      <vt:lpstr>Failure duration</vt:lpstr>
      <vt:lpstr>Interventions</vt:lpstr>
      <vt:lpstr>Interventions</vt:lpstr>
      <vt:lpstr>Interventions during Machine dedicated time</vt:lpstr>
      <vt:lpstr>Interventions during Machine dedicated time</vt:lpstr>
      <vt:lpstr>Interventions during shutdown</vt:lpstr>
      <vt:lpstr>Installation during shutdown =&gt;  Example of installation for the Femto-Slicing </vt:lpstr>
      <vt:lpstr>Installation during shutdown =&gt;  Example of installation for the Femto-Slicing in May 2012 </vt:lpstr>
      <vt:lpstr>The interventions: The consignment certificate</vt:lpstr>
      <vt:lpstr>The interventions: The work permit</vt:lpstr>
      <vt:lpstr>The interventions: Intervention on Safety System</vt:lpstr>
      <vt:lpstr>State of our organization</vt:lpstr>
      <vt:lpstr>Machine operation and daily maintenance management in SOLEIL</vt:lpstr>
    </vt:vector>
  </TitlesOfParts>
  <Company>Synchrotron SOLEIL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Machine operation and daily maintenance management in SOLEIL</dc:title>
  <dc:creator>Administrateur</dc:creator>
  <cp:lastModifiedBy>Administrateur</cp:lastModifiedBy>
  <cp:revision>50</cp:revision>
  <cp:lastPrinted>2013-11-08T08:09:39Z</cp:lastPrinted>
  <dcterms:created xsi:type="dcterms:W3CDTF">2013-11-06T12:36:22Z</dcterms:created>
  <dcterms:modified xsi:type="dcterms:W3CDTF">2013-11-12T12:30:13Z</dcterms:modified>
</cp:coreProperties>
</file>