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4" r:id="rId1"/>
  </p:sldMasterIdLst>
  <p:notesMasterIdLst>
    <p:notesMasterId r:id="rId9"/>
  </p:notesMasterIdLst>
  <p:handoutMasterIdLst>
    <p:handoutMasterId r:id="rId10"/>
  </p:handoutMasterIdLst>
  <p:sldIdLst>
    <p:sldId id="1318" r:id="rId2"/>
    <p:sldId id="1320" r:id="rId3"/>
    <p:sldId id="1323" r:id="rId4"/>
    <p:sldId id="1321" r:id="rId5"/>
    <p:sldId id="1326" r:id="rId6"/>
    <p:sldId id="1324" r:id="rId7"/>
    <p:sldId id="1327" r:id="rId8"/>
  </p:sldIdLst>
  <p:sldSz cx="9144000" cy="6858000" type="overhead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99"/>
    <a:srgbClr val="FFC1C1"/>
    <a:srgbClr val="E6CDFF"/>
    <a:srgbClr val="CC99FF"/>
    <a:srgbClr val="FFCC00"/>
    <a:srgbClr val="FF9900"/>
    <a:srgbClr val="FFCC99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909" autoAdjust="0"/>
  </p:normalViewPr>
  <p:slideViewPr>
    <p:cSldViewPr snapToGrid="0">
      <p:cViewPr>
        <p:scale>
          <a:sx n="120" d="100"/>
          <a:sy n="120" d="100"/>
        </p:scale>
        <p:origin x="540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566" y="1224"/>
      </p:cViewPr>
      <p:guideLst>
        <p:guide orient="horz" pos="3130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02D8D413-6A62-4A64-A640-F1C1BEB48617}" type="datetime1">
              <a:rPr lang="fr-FR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5625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CA9A7CCF-ACC0-44C3-A930-A89DF720EA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234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2C7BEEFF-C29E-4C1B-BF14-16A62899AB63}" type="datetime1">
              <a:rPr lang="fr-FR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4538"/>
            <a:ext cx="497363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4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5863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45625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7DAC517C-9272-43A6-9BD9-DC36FB16D5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596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8E01D4F-63AD-4EB1-9A99-075FC136BA27}" type="datetime1">
              <a:rPr lang="en-US" altLang="fr-FR" sz="1200" b="0" smtClean="0">
                <a:solidFill>
                  <a:srgbClr val="1F497D"/>
                </a:solidFill>
                <a:latin typeface="Tahoma" pitchFamily="34" charset="0"/>
              </a:rPr>
              <a:pPr/>
              <a:t>11/7/2013</a:t>
            </a:fld>
            <a:endParaRPr lang="en-US" altLang="fr-FR" sz="1200" b="0" smtClean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7604154-D4C3-4C90-B2FA-2E0FF4BAB78D}" type="slidenum">
              <a:rPr lang="en-US" altLang="fr-FR" sz="1200" b="0" smtClean="0">
                <a:solidFill>
                  <a:srgbClr val="1F497D"/>
                </a:solidFill>
                <a:latin typeface="Tahoma" pitchFamily="34" charset="0"/>
              </a:rPr>
              <a:pPr/>
              <a:t>1</a:t>
            </a:fld>
            <a:endParaRPr lang="en-US" altLang="fr-FR" sz="1200" b="0" smtClean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4538"/>
            <a:ext cx="4968875" cy="3727450"/>
          </a:xfrm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9638"/>
            <a:ext cx="4995863" cy="4478337"/>
          </a:xfrm>
          <a:noFill/>
        </p:spPr>
        <p:txBody>
          <a:bodyPr/>
          <a:lstStyle/>
          <a:p>
            <a:endParaRPr lang="fr-FR" altLang="fr-FR" sz="16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5C1F2FD-1A13-4C69-8C45-61AAFB24B159}" type="datetime1">
              <a:rPr lang="fr-FR" altLang="fr-FR" sz="1200" b="0" smtClean="0">
                <a:solidFill>
                  <a:schemeClr val="tx2"/>
                </a:solidFill>
                <a:latin typeface="Tahoma" pitchFamily="34" charset="0"/>
              </a:rPr>
              <a:pPr/>
              <a:t>07/11/2013</a:t>
            </a:fld>
            <a:endParaRPr lang="fr-FR" altLang="fr-FR" sz="1200" b="0" smtClean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B8F3DA1-6D68-4B5D-A066-342781397C20}" type="slidenum">
              <a:rPr lang="fr-FR" altLang="fr-FR" sz="1200" b="0" smtClean="0">
                <a:solidFill>
                  <a:schemeClr val="tx2"/>
                </a:solidFill>
                <a:latin typeface="Tahoma" pitchFamily="34" charset="0"/>
              </a:rPr>
              <a:pPr/>
              <a:t>2</a:t>
            </a:fld>
            <a:endParaRPr lang="fr-FR" altLang="fr-FR" sz="1200" b="0" smtClean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  <a:p>
            <a:endParaRPr lang="fr-FR" alt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C7BEEFF-C29E-4C1B-BF14-16A62899AB63}" type="datetime1">
              <a:rPr lang="fr-FR" smtClean="0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AC517C-9272-43A6-9BD9-DC36FB16D546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046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C7BEEFF-C29E-4C1B-BF14-16A62899AB63}" type="datetime1">
              <a:rPr lang="fr-FR" smtClean="0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AC517C-9272-43A6-9BD9-DC36FB16D54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400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C7BEEFF-C29E-4C1B-BF14-16A62899AB63}" type="datetime1">
              <a:rPr lang="fr-FR" smtClean="0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AC517C-9272-43A6-9BD9-DC36FB16D54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5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C7BEEFF-C29E-4C1B-BF14-16A62899AB63}" type="datetime1">
              <a:rPr lang="fr-FR" smtClean="0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AC517C-9272-43A6-9BD9-DC36FB16D546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77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C7BEEFF-C29E-4C1B-BF14-16A62899AB63}" type="datetime1">
              <a:rPr lang="fr-FR" smtClean="0"/>
              <a:pPr>
                <a:defRPr/>
              </a:pPr>
              <a:t>07/11/2013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AC517C-9272-43A6-9BD9-DC36FB16D546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310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buClrTx/>
              <a:buFontTx/>
              <a:buNone/>
              <a:defRPr kumimoji="1"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SOLEIL Computing &amp; Controls</a:t>
            </a:r>
          </a:p>
        </p:txBody>
      </p:sp>
      <p:sp>
        <p:nvSpPr>
          <p:cNvPr id="3" name="Rectangle 29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buClrTx/>
              <a:buFontTx/>
              <a:buNone/>
              <a:defRPr kumimoji="1"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7090210-63DC-4154-8156-ABBCA5262E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06543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17945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86550" y="142875"/>
            <a:ext cx="2114550" cy="63468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142875"/>
            <a:ext cx="6191250" cy="63468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696766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42900" y="142875"/>
            <a:ext cx="8458200" cy="63468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57915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44675" y="123825"/>
            <a:ext cx="6362700" cy="7143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763713" y="6192838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63713" y="6553200"/>
            <a:ext cx="554513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SOLEIL Computing &amp; Controls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32813" y="6453188"/>
            <a:ext cx="611187" cy="220662"/>
          </a:xfrm>
          <a:prstGeom prst="rect">
            <a:avLst/>
          </a:prstGeom>
        </p:spPr>
        <p:txBody>
          <a:bodyPr/>
          <a:lstStyle>
            <a:lvl1pPr algn="ctr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/>
            </a:lvl1pPr>
          </a:lstStyle>
          <a:p>
            <a:pPr>
              <a:defRPr/>
            </a:pPr>
            <a:fld id="{D97DC320-0D5B-4953-BDCA-3AC0EC97352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1382681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38100" y="188913"/>
            <a:ext cx="6626225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29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75"/>
          </a:xfrm>
        </p:spPr>
        <p:txBody>
          <a:bodyPr/>
          <a:lstStyle>
            <a:lvl1pPr>
              <a:defRPr b="1">
                <a:solidFill>
                  <a:srgbClr val="333399"/>
                </a:solidFill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7912177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gradFill>
            <a:gsLst>
              <a:gs pos="0">
                <a:schemeClr val="bg1">
                  <a:lumMod val="95000"/>
                </a:schemeClr>
              </a:gs>
              <a:gs pos="34000">
                <a:srgbClr val="F5F5F5"/>
              </a:gs>
              <a:gs pos="100000">
                <a:schemeClr val="bg1"/>
              </a:gs>
            </a:gsLst>
          </a:gradFill>
        </p:spPr>
        <p:txBody>
          <a:bodyPr anchor="t"/>
          <a:lstStyle>
            <a:lvl1pPr algn="l">
              <a:defRPr sz="4000" b="1" cap="all">
                <a:solidFill>
                  <a:srgbClr val="333399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1958273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1371600"/>
            <a:ext cx="4152900" cy="511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52900" cy="511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535188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468283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40695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0429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98398784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5525320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1"/>
          <p:cNvSpPr>
            <a:spLocks noGrp="1" noChangeArrowheads="1"/>
          </p:cNvSpPr>
          <p:nvPr>
            <p:ph type="title"/>
          </p:nvPr>
        </p:nvSpPr>
        <p:spPr bwMode="auto">
          <a:xfrm>
            <a:off x="0" y="142875"/>
            <a:ext cx="9144000" cy="714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dirty="0" smtClean="0"/>
          </a:p>
        </p:txBody>
      </p:sp>
      <p:sp>
        <p:nvSpPr>
          <p:cNvPr id="2" name="Rectangle 8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425" y="947738"/>
            <a:ext cx="8458200" cy="511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smtClean="0"/>
          </a:p>
        </p:txBody>
      </p:sp>
      <p:sp>
        <p:nvSpPr>
          <p:cNvPr id="1028" name="Rectangle 83"/>
          <p:cNvSpPr>
            <a:spLocks noChangeArrowheads="1"/>
          </p:cNvSpPr>
          <p:nvPr/>
        </p:nvSpPr>
        <p:spPr bwMode="auto">
          <a:xfrm>
            <a:off x="7696200" y="6505575"/>
            <a:ext cx="1219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44D879-E288-4D2F-A62E-0603D0731919}" type="slidenum">
              <a:rPr lang="en-GB" altLang="fr-FR" sz="1200" i="1" smtClean="0">
                <a:solidFill>
                  <a:srgbClr val="666699"/>
                </a:solidFill>
                <a:latin typeface="Arial" pitchFamily="34" charset="0"/>
                <a:cs typeface="Arial" pitchFamily="34" charset="0"/>
              </a:rPr>
              <a:pPr algn="r" eaLnBrk="1" hangingPunct="1">
                <a:defRPr/>
              </a:pPr>
              <a:t>‹N°›</a:t>
            </a:fld>
            <a:endParaRPr lang="en-GB" altLang="fr-FR" sz="1200" b="0" smtClean="0">
              <a:solidFill>
                <a:srgbClr val="66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84"/>
          <p:cNvSpPr>
            <a:spLocks noChangeArrowheads="1"/>
          </p:cNvSpPr>
          <p:nvPr/>
        </p:nvSpPr>
        <p:spPr bwMode="auto">
          <a:xfrm>
            <a:off x="1706563" y="6543675"/>
            <a:ext cx="2667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fr-FR" sz="12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AMMW</a:t>
            </a:r>
            <a:r>
              <a:rPr lang="en-US" altLang="fr-FR" sz="1200" baseline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13-15 </a:t>
            </a:r>
            <a:r>
              <a:rPr lang="en-US" altLang="fr-FR" sz="12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November</a:t>
            </a:r>
            <a:r>
              <a:rPr lang="en-US" altLang="fr-FR" sz="1200" baseline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2013</a:t>
            </a:r>
            <a:r>
              <a:rPr lang="en-US" altLang="fr-FR" sz="12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US" altLang="fr-FR" sz="1200" b="0" dirty="0" smtClean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85"/>
          <p:cNvSpPr>
            <a:spLocks noChangeArrowheads="1"/>
          </p:cNvSpPr>
          <p:nvPr/>
        </p:nvSpPr>
        <p:spPr bwMode="auto">
          <a:xfrm>
            <a:off x="1706563" y="6234113"/>
            <a:ext cx="3819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fr-FR" sz="120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SOLEIL : Presentation	</a:t>
            </a:r>
            <a:endParaRPr lang="en-US" altLang="fr-FR" sz="1200" b="0" smtClean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1470025" y="6227763"/>
            <a:ext cx="153988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00013" indent="-7938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endParaRPr lang="fr-FR" altLang="fr-FR" smtClean="0"/>
          </a:p>
        </p:txBody>
      </p:sp>
      <p:sp>
        <p:nvSpPr>
          <p:cNvPr id="3" name="Rectangle 2"/>
          <p:cNvSpPr/>
          <p:nvPr/>
        </p:nvSpPr>
        <p:spPr bwMode="auto">
          <a:xfrm>
            <a:off x="1547813" y="6283325"/>
            <a:ext cx="158750" cy="1682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100013" indent="-7938" algn="ctr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1547813" y="6577013"/>
            <a:ext cx="158750" cy="1682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100013" indent="-7938" algn="ctr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2" r:id="rId13"/>
    <p:sldLayoutId id="2147483870" r:id="rId14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vue-aerienne-3-bigb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8338"/>
            <a:ext cx="9144000" cy="364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46275"/>
          </a:xfrm>
        </p:spPr>
        <p:txBody>
          <a:bodyPr/>
          <a:lstStyle/>
          <a:p>
            <a:pPr algn="ctr" eaLnBrk="1" hangingPunct="1">
              <a:spcBef>
                <a:spcPts val="1800"/>
              </a:spcBef>
              <a:defRPr/>
            </a:pPr>
            <a:r>
              <a:rPr lang="fr-FR" sz="3600" cap="none" dirty="0" smtClean="0"/>
              <a:t/>
            </a:r>
            <a:br>
              <a:rPr lang="fr-FR" sz="3600" cap="none" dirty="0" smtClean="0"/>
            </a:br>
            <a:r>
              <a:rPr lang="fr-FR" sz="3600" cap="none" dirty="0" smtClean="0"/>
              <a:t>SOLEIL</a:t>
            </a:r>
            <a:br>
              <a:rPr lang="fr-FR" sz="3600" cap="none" dirty="0" smtClean="0"/>
            </a:br>
            <a:r>
              <a:rPr lang="fr-FR" sz="1800" cap="none" dirty="0" err="1" smtClean="0"/>
              <a:t>Asset</a:t>
            </a:r>
            <a:r>
              <a:rPr lang="fr-FR" sz="1800" cap="none" dirty="0" smtClean="0"/>
              <a:t> and Maintenance Management Workshop</a:t>
            </a:r>
            <a:br>
              <a:rPr lang="fr-FR" sz="1800" cap="none" dirty="0" smtClean="0"/>
            </a:br>
            <a:r>
              <a:rPr lang="fr-FR" sz="1800" cap="none" dirty="0" smtClean="0"/>
              <a:t>CERN_ 13-15 </a:t>
            </a:r>
            <a:r>
              <a:rPr lang="fr-FR" sz="1800" cap="none" dirty="0" err="1" smtClean="0"/>
              <a:t>November</a:t>
            </a:r>
            <a:r>
              <a:rPr lang="fr-FR" sz="1800" cap="none" dirty="0"/>
              <a:t> </a:t>
            </a:r>
            <a:r>
              <a:rPr lang="fr-FR" sz="1800" cap="none" dirty="0" smtClean="0"/>
              <a:t>2013</a:t>
            </a:r>
            <a:endParaRPr lang="fr-FR" sz="1800" cap="non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4"/>
          <p:cNvSpPr>
            <a:spLocks noGrp="1" noChangeArrowheads="1"/>
          </p:cNvSpPr>
          <p:nvPr>
            <p:ph idx="1"/>
          </p:nvPr>
        </p:nvSpPr>
        <p:spPr>
          <a:xfrm>
            <a:off x="5573713" y="3189288"/>
            <a:ext cx="3514725" cy="19875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600" dirty="0" smtClean="0"/>
              <a:t>24 </a:t>
            </a:r>
            <a:r>
              <a:rPr lang="en-US" sz="1600" dirty="0" err="1" smtClean="0"/>
              <a:t>beamlines</a:t>
            </a:r>
            <a:r>
              <a:rPr lang="en-US" sz="1600" dirty="0" smtClean="0"/>
              <a:t> open to users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600" dirty="0" smtClean="0"/>
              <a:t>5 </a:t>
            </a:r>
            <a:r>
              <a:rPr lang="en-US" sz="1600" dirty="0" err="1" smtClean="0"/>
              <a:t>beamlines</a:t>
            </a:r>
            <a:r>
              <a:rPr lang="en-US" sz="1600" dirty="0" smtClean="0"/>
              <a:t> under construction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600" dirty="0" smtClean="0"/>
              <a:t>1 transversal project : </a:t>
            </a:r>
            <a:r>
              <a:rPr lang="en-US" sz="1600" dirty="0" err="1" smtClean="0"/>
              <a:t>Femto</a:t>
            </a:r>
            <a:r>
              <a:rPr lang="en-US" sz="1600" dirty="0" smtClean="0"/>
              <a:t> Slicing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600" dirty="0" smtClean="0"/>
              <a:t>New accelerator concepts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SOLEIL Presentation</a:t>
            </a:r>
            <a:endParaRPr lang="en-US" sz="2000" dirty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1177925"/>
            <a:ext cx="1901825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363" y="671513"/>
            <a:ext cx="4664075" cy="6099175"/>
          </a:xfrm>
          <a:prstGeom prst="rect">
            <a:avLst/>
          </a:prstGeom>
          <a:noFill/>
          <a:ln w="22225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002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/>
              <a:t>SOLEIL Presentation</a:t>
            </a:r>
            <a:endParaRPr lang="fr-FR" sz="2000" dirty="0"/>
          </a:p>
        </p:txBody>
      </p:sp>
      <p:sp>
        <p:nvSpPr>
          <p:cNvPr id="8195" name="Rectangle 2"/>
          <p:cNvSpPr>
            <a:spLocks/>
          </p:cNvSpPr>
          <p:nvPr/>
        </p:nvSpPr>
        <p:spPr bwMode="auto">
          <a:xfrm>
            <a:off x="569913" y="711200"/>
            <a:ext cx="90043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fr-FR" sz="1800" dirty="0" smtClean="0">
                <a:solidFill>
                  <a:schemeClr val="bg2"/>
                </a:solidFill>
                <a:latin typeface="Tahoma" pitchFamily="34" charset="0"/>
                <a:ea typeface="Gill Sans"/>
                <a:cs typeface="Tahoma" pitchFamily="34" charset="0"/>
              </a:rPr>
              <a:t>Users </a:t>
            </a:r>
            <a:r>
              <a:rPr lang="en-US" altLang="fr-FR" sz="1800" dirty="0">
                <a:solidFill>
                  <a:schemeClr val="bg2"/>
                </a:solidFill>
                <a:latin typeface="Tahoma" pitchFamily="34" charset="0"/>
                <a:ea typeface="Gill Sans"/>
                <a:cs typeface="Tahoma" pitchFamily="34" charset="0"/>
              </a:rPr>
              <a:t>at SOLEIL on </a:t>
            </a:r>
            <a:r>
              <a:rPr lang="en-US" altLang="fr-FR" sz="1800" dirty="0" err="1">
                <a:solidFill>
                  <a:schemeClr val="bg2"/>
                </a:solidFill>
                <a:latin typeface="Tahoma" pitchFamily="34" charset="0"/>
                <a:ea typeface="Gill Sans"/>
                <a:cs typeface="Tahoma" pitchFamily="34" charset="0"/>
              </a:rPr>
              <a:t>beamlines</a:t>
            </a:r>
            <a:r>
              <a:rPr lang="en-US" altLang="fr-FR" sz="1800" dirty="0">
                <a:solidFill>
                  <a:schemeClr val="bg2"/>
                </a:solidFill>
                <a:latin typeface="Tahoma" pitchFamily="34" charset="0"/>
                <a:ea typeface="Gill Sans"/>
                <a:cs typeface="Tahoma" pitchFamily="34" charset="0"/>
              </a:rPr>
              <a:t> in </a:t>
            </a:r>
            <a:r>
              <a:rPr lang="en-US" altLang="fr-FR" sz="1800" dirty="0" smtClean="0">
                <a:solidFill>
                  <a:schemeClr val="bg2"/>
                </a:solidFill>
                <a:latin typeface="Tahoma" pitchFamily="34" charset="0"/>
                <a:ea typeface="Gill Sans"/>
                <a:cs typeface="Tahoma" pitchFamily="34" charset="0"/>
              </a:rPr>
              <a:t>2012</a:t>
            </a:r>
            <a:endParaRPr lang="en-US" altLang="fr-FR" sz="1800" b="0" dirty="0">
              <a:solidFill>
                <a:schemeClr val="bg2"/>
              </a:solidFill>
              <a:latin typeface="Tahoma" pitchFamily="34" charset="0"/>
              <a:ea typeface="Gill Sans"/>
              <a:cs typeface="Tahoma" pitchFamily="34" charset="0"/>
            </a:endParaRPr>
          </a:p>
        </p:txBody>
      </p:sp>
      <p:pic>
        <p:nvPicPr>
          <p:cNvPr id="819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675" y="1198563"/>
            <a:ext cx="5878513" cy="4406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38" y="1382713"/>
            <a:ext cx="219075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6648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/>
              <a:t>SOLEIL Presentation</a:t>
            </a:r>
            <a:endParaRPr lang="fr-FR" sz="2000" dirty="0"/>
          </a:p>
        </p:txBody>
      </p:sp>
      <p:sp>
        <p:nvSpPr>
          <p:cNvPr id="6148" name="ZoneTexte 4"/>
          <p:cNvSpPr txBox="1">
            <a:spLocks noChangeArrowheads="1"/>
          </p:cNvSpPr>
          <p:nvPr/>
        </p:nvSpPr>
        <p:spPr bwMode="auto">
          <a:xfrm>
            <a:off x="2663825" y="739775"/>
            <a:ext cx="3451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fr-FR" sz="2000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2013 </a:t>
            </a:r>
            <a:r>
              <a:rPr lang="en-US" altLang="fr-FR" sz="2000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Operation Schedule</a:t>
            </a:r>
            <a:endParaRPr lang="fr-FR" altLang="fr-FR" sz="2000" dirty="0">
              <a:solidFill>
                <a:schemeClr val="bg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1" y="1249888"/>
            <a:ext cx="6082748" cy="4531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4904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6000"/>
              </a:lnSpc>
            </a:pPr>
            <a:r>
              <a:rPr lang="en-US" dirty="0"/>
              <a:t>SOLEIL Presentation</a:t>
            </a:r>
            <a:endParaRPr lang="en-GB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488832" cy="466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3"/>
          <p:cNvSpPr txBox="1">
            <a:spLocks noChangeArrowheads="1"/>
          </p:cNvSpPr>
          <p:nvPr/>
        </p:nvSpPr>
        <p:spPr bwMode="auto">
          <a:xfrm>
            <a:off x="899592" y="641415"/>
            <a:ext cx="7696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altLang="fr-FR" sz="1800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Machine </a:t>
            </a:r>
            <a:r>
              <a:rPr lang="fr-FR" altLang="fr-FR" sz="1800" dirty="0" err="1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availability</a:t>
            </a:r>
            <a:r>
              <a:rPr lang="fr-FR" altLang="fr-FR" sz="1800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fr-FR" altLang="fr-FR" sz="1800" dirty="0" err="1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from</a:t>
            </a:r>
            <a:r>
              <a:rPr lang="fr-FR" altLang="fr-FR" sz="1800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 2007 to 2013</a:t>
            </a:r>
            <a:endParaRPr lang="fr-FR" altLang="fr-FR" sz="1800" b="0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515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8962" name="Picture 2" descr="IMG_386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238" y="1520825"/>
            <a:ext cx="8035925" cy="3297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650875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/>
              <a:t>SOLEIL Presentation</a:t>
            </a:r>
            <a:endParaRPr lang="fr-FR" sz="2000" b="1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37761" y="873125"/>
            <a:ext cx="3883978" cy="684213"/>
            <a:chOff x="3583" y="550"/>
            <a:chExt cx="1974" cy="431"/>
          </a:xfrm>
          <a:solidFill>
            <a:srgbClr val="9900CC"/>
          </a:solidFill>
        </p:grpSpPr>
        <p:sp>
          <p:nvSpPr>
            <p:cNvPr id="26633" name="AutoShape 5"/>
            <p:cNvSpPr>
              <a:spLocks noChangeArrowheads="1"/>
            </p:cNvSpPr>
            <p:nvPr/>
          </p:nvSpPr>
          <p:spPr bwMode="auto">
            <a:xfrm>
              <a:off x="3583" y="550"/>
              <a:ext cx="1974" cy="431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endParaRPr lang="fr-FR"/>
            </a:p>
          </p:txBody>
        </p:sp>
        <p:sp>
          <p:nvSpPr>
            <p:cNvPr id="26634" name="Text Box 6"/>
            <p:cNvSpPr txBox="1">
              <a:spLocks noChangeArrowheads="1"/>
            </p:cNvSpPr>
            <p:nvPr/>
          </p:nvSpPr>
          <p:spPr bwMode="auto">
            <a:xfrm>
              <a:off x="3651" y="600"/>
              <a:ext cx="1905" cy="3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smtClean="0">
                  <a:solidFill>
                    <a:schemeClr val="bg1"/>
                  </a:solidFill>
                </a:rPr>
                <a:t>344 permanent staff  (end 2012)</a:t>
              </a:r>
              <a:r>
                <a:rPr lang="fr-FR" sz="1400" dirty="0">
                  <a:solidFill>
                    <a:srgbClr val="2E1C86"/>
                  </a:solidFill>
                </a:rPr>
                <a:t/>
              </a:r>
              <a:br>
                <a:rPr lang="fr-FR" sz="1400" dirty="0">
                  <a:solidFill>
                    <a:srgbClr val="2E1C86"/>
                  </a:solidFill>
                </a:rPr>
              </a:br>
              <a:r>
                <a:rPr lang="fr-FR" sz="1400" dirty="0" smtClean="0">
                  <a:solidFill>
                    <a:schemeClr val="bg1"/>
                  </a:solidFill>
                  <a:sym typeface="Wingdings"/>
                </a:rPr>
                <a:t> 358 people</a:t>
              </a:r>
              <a:endParaRPr lang="fr-FR" sz="14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779913" y="4725084"/>
            <a:ext cx="5258416" cy="1914255"/>
            <a:chOff x="2562" y="2893"/>
            <a:chExt cx="3135" cy="1259"/>
          </a:xfrm>
          <a:solidFill>
            <a:srgbClr val="CC00CC"/>
          </a:solidFill>
        </p:grpSpPr>
        <p:sp>
          <p:nvSpPr>
            <p:cNvPr id="26631" name="AutoShape 8"/>
            <p:cNvSpPr>
              <a:spLocks noChangeArrowheads="1"/>
            </p:cNvSpPr>
            <p:nvPr/>
          </p:nvSpPr>
          <p:spPr bwMode="auto">
            <a:xfrm>
              <a:off x="2562" y="2893"/>
              <a:ext cx="3108" cy="1259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endParaRPr lang="fr-FR"/>
            </a:p>
          </p:txBody>
        </p:sp>
        <p:sp>
          <p:nvSpPr>
            <p:cNvPr id="26632" name="Text Box 9"/>
            <p:cNvSpPr txBox="1">
              <a:spLocks noChangeArrowheads="1"/>
            </p:cNvSpPr>
            <p:nvPr/>
          </p:nvSpPr>
          <p:spPr bwMode="auto">
            <a:xfrm>
              <a:off x="2590" y="2937"/>
              <a:ext cx="3107" cy="106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smtClean="0">
                  <a:solidFill>
                    <a:schemeClr val="bg1"/>
                  </a:solidFill>
                </a:rPr>
                <a:t>Direction (17) </a:t>
              </a:r>
            </a:p>
            <a:p>
              <a:pPr algn="ctr" eaLnBrk="1" hangingPunct="1">
                <a:spcBef>
                  <a:spcPts val="6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err="1" smtClean="0">
                  <a:solidFill>
                    <a:schemeClr val="bg1"/>
                  </a:solidFill>
                </a:rPr>
                <a:t>Experiences</a:t>
              </a:r>
              <a:r>
                <a:rPr lang="fr-FR" sz="1400" dirty="0" smtClean="0">
                  <a:solidFill>
                    <a:schemeClr val="bg1"/>
                  </a:solidFill>
                </a:rPr>
                <a:t> Division (136) </a:t>
              </a:r>
            </a:p>
            <a:p>
              <a:pPr algn="ctr" eaLnBrk="1" hangingPunct="1">
                <a:spcBef>
                  <a:spcPts val="6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smtClean="0">
                  <a:solidFill>
                    <a:schemeClr val="bg1"/>
                  </a:solidFill>
                </a:rPr>
                <a:t>Machine Division (58) </a:t>
              </a:r>
            </a:p>
            <a:p>
              <a:pPr algn="ctr" eaLnBrk="1" hangingPunct="1">
                <a:spcBef>
                  <a:spcPts val="6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err="1" smtClean="0">
                  <a:solidFill>
                    <a:schemeClr val="bg1"/>
                  </a:solidFill>
                </a:rPr>
                <a:t>Technical</a:t>
              </a:r>
              <a:r>
                <a:rPr lang="fr-FR" sz="1400" dirty="0" smtClean="0">
                  <a:solidFill>
                    <a:schemeClr val="bg1"/>
                  </a:solidFill>
                </a:rPr>
                <a:t> supports &amp; </a:t>
              </a:r>
              <a:r>
                <a:rPr lang="fr-FR" sz="1400" dirty="0" err="1" smtClean="0">
                  <a:solidFill>
                    <a:schemeClr val="bg1"/>
                  </a:solidFill>
                </a:rPr>
                <a:t>valorization</a:t>
              </a:r>
              <a:r>
                <a:rPr lang="fr-FR" sz="1400" dirty="0" smtClean="0">
                  <a:solidFill>
                    <a:schemeClr val="bg1"/>
                  </a:solidFill>
                </a:rPr>
                <a:t> Division (62) </a:t>
              </a:r>
            </a:p>
            <a:p>
              <a:pPr algn="ctr" eaLnBrk="1" hangingPunct="1">
                <a:spcBef>
                  <a:spcPts val="6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err="1" smtClean="0">
                  <a:solidFill>
                    <a:schemeClr val="bg1"/>
                  </a:solidFill>
                </a:rPr>
                <a:t>Computing</a:t>
              </a:r>
              <a:r>
                <a:rPr lang="fr-FR" sz="1400" dirty="0" smtClean="0">
                  <a:solidFill>
                    <a:schemeClr val="bg1"/>
                  </a:solidFill>
                </a:rPr>
                <a:t> Division (41)</a:t>
              </a:r>
              <a:endParaRPr lang="fr-FR" sz="1400" dirty="0">
                <a:solidFill>
                  <a:srgbClr val="336600"/>
                </a:solidFill>
              </a:endParaRPr>
            </a:p>
            <a:p>
              <a:pPr algn="ctr" eaLnBrk="1" hangingPunct="1">
                <a:spcBef>
                  <a:spcPts val="600"/>
                </a:spcBef>
                <a:buClr>
                  <a:srgbClr val="003399"/>
                </a:buClr>
                <a:buFont typeface="Wingdings" pitchFamily="2" charset="2"/>
                <a:buNone/>
                <a:defRPr/>
              </a:pPr>
              <a:r>
                <a:rPr lang="fr-FR" sz="1400" dirty="0" smtClean="0">
                  <a:solidFill>
                    <a:schemeClr val="bg1"/>
                  </a:solidFill>
                </a:rPr>
                <a:t>Administrative Division (27)</a:t>
              </a:r>
              <a:endParaRPr lang="fr-FR" sz="1400" dirty="0">
                <a:solidFill>
                  <a:srgbClr val="336600"/>
                </a:solidFill>
              </a:endParaRPr>
            </a:p>
          </p:txBody>
        </p:sp>
      </p:grpSp>
      <p:sp>
        <p:nvSpPr>
          <p:cNvPr id="1448970" name="Text Box 10"/>
          <p:cNvSpPr txBox="1">
            <a:spLocks noChangeArrowheads="1"/>
          </p:cNvSpPr>
          <p:nvPr/>
        </p:nvSpPr>
        <p:spPr bwMode="auto">
          <a:xfrm>
            <a:off x="620713" y="5014913"/>
            <a:ext cx="2386012" cy="954087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</a:pPr>
            <a:r>
              <a:rPr lang="en-US" altLang="fr-FR" sz="1400">
                <a:solidFill>
                  <a:srgbClr val="1F5F1F"/>
                </a:solidFill>
                <a:latin typeface="Arial" pitchFamily="34" charset="0"/>
              </a:rPr>
              <a:t>21 %</a:t>
            </a:r>
            <a:r>
              <a:rPr lang="en-US" altLang="fr-FR" sz="1400" b="0">
                <a:solidFill>
                  <a:srgbClr val="1F5F1F"/>
                </a:solidFill>
                <a:latin typeface="Arial" pitchFamily="34" charset="0"/>
              </a:rPr>
              <a:t> seconded from CNRS</a:t>
            </a:r>
          </a:p>
          <a:p>
            <a:pPr eaLnBrk="1" hangingPunct="1">
              <a:buClr>
                <a:srgbClr val="003399"/>
              </a:buClr>
              <a:buFont typeface="Wingdings" pitchFamily="2" charset="2"/>
              <a:buNone/>
            </a:pPr>
            <a:r>
              <a:rPr lang="en-US" altLang="fr-FR" sz="1400">
                <a:solidFill>
                  <a:srgbClr val="1F5F1F"/>
                </a:solidFill>
                <a:latin typeface="Arial" pitchFamily="34" charset="0"/>
              </a:rPr>
              <a:t>6 % </a:t>
            </a:r>
            <a:r>
              <a:rPr lang="en-US" altLang="fr-FR" sz="1400" b="0">
                <a:solidFill>
                  <a:srgbClr val="1F5F1F"/>
                </a:solidFill>
                <a:latin typeface="Arial" pitchFamily="34" charset="0"/>
              </a:rPr>
              <a:t>UR1 CNRS</a:t>
            </a:r>
          </a:p>
          <a:p>
            <a:pPr eaLnBrk="1" hangingPunct="1">
              <a:buClr>
                <a:srgbClr val="003399"/>
              </a:buClr>
              <a:buFont typeface="Wingdings" pitchFamily="2" charset="2"/>
              <a:buNone/>
            </a:pPr>
            <a:r>
              <a:rPr lang="en-US" altLang="fr-FR" sz="1400">
                <a:solidFill>
                  <a:srgbClr val="1F5F1F"/>
                </a:solidFill>
                <a:latin typeface="Arial" pitchFamily="34" charset="0"/>
              </a:rPr>
              <a:t>6 %</a:t>
            </a:r>
            <a:r>
              <a:rPr lang="en-US" altLang="fr-FR" sz="1400" b="0">
                <a:solidFill>
                  <a:srgbClr val="1F5F1F"/>
                </a:solidFill>
                <a:latin typeface="Arial" pitchFamily="34" charset="0"/>
              </a:rPr>
              <a:t> seconded from CEA</a:t>
            </a:r>
          </a:p>
          <a:p>
            <a:pPr eaLnBrk="1" hangingPunct="1">
              <a:buClr>
                <a:srgbClr val="003399"/>
              </a:buClr>
              <a:buFont typeface="Wingdings" pitchFamily="2" charset="2"/>
              <a:buNone/>
            </a:pPr>
            <a:r>
              <a:rPr lang="en-US" altLang="fr-FR" sz="1400">
                <a:solidFill>
                  <a:srgbClr val="1F5F1F"/>
                </a:solidFill>
                <a:latin typeface="Arial" pitchFamily="34" charset="0"/>
              </a:rPr>
              <a:t>67 %</a:t>
            </a:r>
            <a:r>
              <a:rPr lang="en-US" altLang="fr-FR" sz="1400" b="0">
                <a:solidFill>
                  <a:srgbClr val="1F5F1F"/>
                </a:solidFill>
                <a:latin typeface="Arial" pitchFamily="34" charset="0"/>
              </a:rPr>
              <a:t> SOLEIL permanent</a:t>
            </a:r>
          </a:p>
        </p:txBody>
      </p:sp>
      <p:sp>
        <p:nvSpPr>
          <p:cNvPr id="9223" name="ZoneTexte 3"/>
          <p:cNvSpPr txBox="1">
            <a:spLocks noChangeArrowheads="1"/>
          </p:cNvSpPr>
          <p:nvPr/>
        </p:nvSpPr>
        <p:spPr bwMode="auto">
          <a:xfrm>
            <a:off x="509588" y="846138"/>
            <a:ext cx="2138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altLang="fr-FR" sz="1800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Staff</a:t>
            </a:r>
          </a:p>
        </p:txBody>
      </p:sp>
    </p:spTree>
    <p:extLst>
      <p:ext uri="{BB962C8B-B14F-4D97-AF65-F5344CB8AC3E}">
        <p14:creationId xmlns:p14="http://schemas.microsoft.com/office/powerpoint/2010/main" val="5947955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4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89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650875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/>
              <a:t>SOLEIL </a:t>
            </a:r>
            <a:r>
              <a:rPr lang="en-US" sz="2000" b="1" dirty="0" smtClean="0"/>
              <a:t>Presentation: </a:t>
            </a:r>
            <a:r>
              <a:rPr lang="en-US" sz="2000" b="1" dirty="0" smtClean="0">
                <a:solidFill>
                  <a:schemeClr val="bg2"/>
                </a:solidFill>
              </a:rPr>
              <a:t>organization chart</a:t>
            </a:r>
            <a:endParaRPr lang="fr-FR" sz="2000" b="1" dirty="0" smtClean="0">
              <a:solidFill>
                <a:schemeClr val="bg2"/>
              </a:solidFill>
            </a:endParaRPr>
          </a:p>
        </p:txBody>
      </p:sp>
      <p:pic>
        <p:nvPicPr>
          <p:cNvPr id="10243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668338"/>
            <a:ext cx="7310437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519738"/>
            <a:ext cx="318928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sz="2000" b="0">
                <a:latin typeface="+mn-lt"/>
              </a:rPr>
              <a:t>Matrix type of organization</a:t>
            </a:r>
            <a:endParaRPr lang="en-US" sz="20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78804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SOLEIL">
  <a:themeElements>
    <a:clrScheme name="">
      <a:dk1>
        <a:srgbClr val="000000"/>
      </a:dk1>
      <a:lt1>
        <a:srgbClr val="FFFFFF"/>
      </a:lt1>
      <a:dk2>
        <a:srgbClr val="1313B3"/>
      </a:dk2>
      <a:lt2>
        <a:srgbClr val="5490A8"/>
      </a:lt2>
      <a:accent1>
        <a:srgbClr val="208020"/>
      </a:accent1>
      <a:accent2>
        <a:srgbClr val="3366CC"/>
      </a:accent2>
      <a:accent3>
        <a:srgbClr val="FFFFFF"/>
      </a:accent3>
      <a:accent4>
        <a:srgbClr val="000000"/>
      </a:accent4>
      <a:accent5>
        <a:srgbClr val="ABC0AB"/>
      </a:accent5>
      <a:accent6>
        <a:srgbClr val="2D5CB9"/>
      </a:accent6>
      <a:hlink>
        <a:srgbClr val="99CCFF"/>
      </a:hlink>
      <a:folHlink>
        <a:srgbClr val="E1E1B7"/>
      </a:folHlink>
    </a:clrScheme>
    <a:fontScheme name="Barre vertica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00013" marR="0" indent="-7938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3399"/>
          </a:buClr>
          <a:buSzTx/>
          <a:buFont typeface="Wingdings" pitchFamily="2" charset="2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00013" marR="0" indent="-7938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3399"/>
          </a:buClr>
          <a:buSzTx/>
          <a:buFont typeface="Wingdings" pitchFamily="2" charset="2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rre vertical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re vertical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SOLEIL</Template>
  <TotalTime>8049</TotalTime>
  <Words>125</Words>
  <Application>Microsoft Office PowerPoint</Application>
  <PresentationFormat>Transparent</PresentationFormat>
  <Paragraphs>42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SOLEIL</vt:lpstr>
      <vt:lpstr> SOLEIL Asset and Maintenance Management Workshop CERN_ 13-15 November 2013</vt:lpstr>
      <vt:lpstr>SOLEIL Presentation</vt:lpstr>
      <vt:lpstr>SOLEIL Presentation</vt:lpstr>
      <vt:lpstr>SOLEIL Presentation</vt:lpstr>
      <vt:lpstr>SOLEIL Presentation</vt:lpstr>
      <vt:lpstr>SOLEIL Presentation</vt:lpstr>
      <vt:lpstr>SOLEIL Presentation: organization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Projet 5 mars 2004</dc:title>
  <dc:subject>Status Div Info</dc:subject>
  <dc:creator>B.Gagey</dc:creator>
  <cp:lastModifiedBy>ROZELOT</cp:lastModifiedBy>
  <cp:revision>2981</cp:revision>
  <cp:lastPrinted>2013-10-07T14:37:10Z</cp:lastPrinted>
  <dcterms:created xsi:type="dcterms:W3CDTF">1999-05-27T13:14:24Z</dcterms:created>
  <dcterms:modified xsi:type="dcterms:W3CDTF">2013-11-07T16:47:31Z</dcterms:modified>
</cp:coreProperties>
</file>