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0" r:id="rId1"/>
    <p:sldMasterId id="2147483665" r:id="rId2"/>
    <p:sldMasterId id="2147483670" r:id="rId3"/>
  </p:sldMasterIdLst>
  <p:notesMasterIdLst>
    <p:notesMasterId r:id="rId35"/>
  </p:notesMasterIdLst>
  <p:handoutMasterIdLst>
    <p:handoutMasterId r:id="rId36"/>
  </p:handoutMasterIdLst>
  <p:sldIdLst>
    <p:sldId id="378" r:id="rId4"/>
    <p:sldId id="436" r:id="rId5"/>
    <p:sldId id="453" r:id="rId6"/>
    <p:sldId id="454" r:id="rId7"/>
    <p:sldId id="437" r:id="rId8"/>
    <p:sldId id="438" r:id="rId9"/>
    <p:sldId id="439" r:id="rId10"/>
    <p:sldId id="440" r:id="rId11"/>
    <p:sldId id="441" r:id="rId12"/>
    <p:sldId id="442" r:id="rId13"/>
    <p:sldId id="443" r:id="rId14"/>
    <p:sldId id="444" r:id="rId15"/>
    <p:sldId id="445" r:id="rId16"/>
    <p:sldId id="446" r:id="rId17"/>
    <p:sldId id="447" r:id="rId18"/>
    <p:sldId id="448" r:id="rId19"/>
    <p:sldId id="449" r:id="rId20"/>
    <p:sldId id="451" r:id="rId21"/>
    <p:sldId id="472" r:id="rId22"/>
    <p:sldId id="469" r:id="rId23"/>
    <p:sldId id="452" r:id="rId24"/>
    <p:sldId id="456" r:id="rId25"/>
    <p:sldId id="473" r:id="rId26"/>
    <p:sldId id="471" r:id="rId27"/>
    <p:sldId id="474" r:id="rId28"/>
    <p:sldId id="475" r:id="rId29"/>
    <p:sldId id="476" r:id="rId30"/>
    <p:sldId id="477" r:id="rId31"/>
    <p:sldId id="478" r:id="rId32"/>
    <p:sldId id="479" r:id="rId33"/>
    <p:sldId id="467" r:id="rId34"/>
  </p:sldIdLst>
  <p:sldSz cx="9144000" cy="6858000" type="screen4x3"/>
  <p:notesSz cx="6743700" cy="988218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1" charset="0"/>
        <a:ea typeface="ＭＳ Ｐゴシック" pitchFamily="-111" charset="-128"/>
        <a:cs typeface="+mn-cs"/>
      </a:defRPr>
    </a:lvl1pPr>
    <a:lvl2pPr marL="455613" indent="1588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1" charset="0"/>
        <a:ea typeface="ＭＳ Ｐゴシック" pitchFamily="-111" charset="-128"/>
        <a:cs typeface="+mn-cs"/>
      </a:defRPr>
    </a:lvl2pPr>
    <a:lvl3pPr marL="912813" indent="1588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1" charset="0"/>
        <a:ea typeface="ＭＳ Ｐゴシック" pitchFamily="-111" charset="-128"/>
        <a:cs typeface="+mn-cs"/>
      </a:defRPr>
    </a:lvl3pPr>
    <a:lvl4pPr marL="1370013" indent="1588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1" charset="0"/>
        <a:ea typeface="ＭＳ Ｐゴシック" pitchFamily="-111" charset="-128"/>
        <a:cs typeface="+mn-cs"/>
      </a:defRPr>
    </a:lvl4pPr>
    <a:lvl5pPr marL="1827213" indent="1588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1" charset="0"/>
        <a:ea typeface="ＭＳ Ｐゴシック" pitchFamily="-11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-111" charset="0"/>
        <a:ea typeface="ＭＳ Ｐゴシック" pitchFamily="-11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-111" charset="0"/>
        <a:ea typeface="ＭＳ Ｐゴシック" pitchFamily="-11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-111" charset="0"/>
        <a:ea typeface="ＭＳ Ｐゴシック" pitchFamily="-11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-111" charset="0"/>
        <a:ea typeface="ＭＳ Ｐゴシック" pitchFamily="-111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99"/>
    <a:srgbClr val="FF00FF"/>
    <a:srgbClr val="66FF33"/>
    <a:srgbClr val="0000FF"/>
    <a:srgbClr val="4141FF"/>
    <a:srgbClr val="0033CC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-1104" y="-3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02" tIns="45651" rIns="91302" bIns="45651" numCol="1" anchor="t" anchorCtr="0" compatLnSpc="1">
            <a:prstTxWarp prst="textNoShape">
              <a:avLst/>
            </a:prstTxWarp>
          </a:bodyPr>
          <a:lstStyle>
            <a:lvl1pPr defTabSz="912813" eaLnBrk="0" hangingPunct="0">
              <a:defRPr sz="1200" b="1">
                <a:latin typeface="Arial" pitchFamily="-111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69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0000" y="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02" tIns="45651" rIns="91302" bIns="45651" numCol="1" anchor="t" anchorCtr="0" compatLnSpc="1">
            <a:prstTxWarp prst="textNoShape">
              <a:avLst/>
            </a:prstTxWarp>
          </a:bodyPr>
          <a:lstStyle>
            <a:lvl1pPr algn="r" defTabSz="912813" eaLnBrk="0" hangingPunct="0">
              <a:defRPr sz="1200" b="1">
                <a:latin typeface="Arial" pitchFamily="-111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69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2600"/>
            <a:ext cx="2895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02" tIns="45651" rIns="91302" bIns="45651" numCol="1" anchor="b" anchorCtr="0" compatLnSpc="1">
            <a:prstTxWarp prst="textNoShape">
              <a:avLst/>
            </a:prstTxWarp>
          </a:bodyPr>
          <a:lstStyle>
            <a:lvl1pPr defTabSz="912813" eaLnBrk="0" hangingPunct="0">
              <a:defRPr sz="1200" b="1">
                <a:latin typeface="Arial" pitchFamily="-111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69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0000" y="9372600"/>
            <a:ext cx="2895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02" tIns="45651" rIns="91302" bIns="45651" numCol="1" anchor="b" anchorCtr="0" compatLnSpc="1">
            <a:prstTxWarp prst="textNoShape">
              <a:avLst/>
            </a:prstTxWarp>
          </a:bodyPr>
          <a:lstStyle>
            <a:lvl1pPr algn="r" defTabSz="912813" eaLnBrk="0" hangingPunct="0">
              <a:defRPr sz="1200" b="1">
                <a:latin typeface="Arial" charset="0"/>
              </a:defRPr>
            </a:lvl1pPr>
          </a:lstStyle>
          <a:p>
            <a:fld id="{46134B86-F85F-428F-AA97-3094E474A61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513515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630828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7604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1" charset="0"/>
        <a:ea typeface="ＭＳ Ｐゴシック" pitchFamily="-111" charset="-128"/>
        <a:cs typeface="+mn-cs"/>
      </a:defRPr>
    </a:lvl1pPr>
    <a:lvl2pPr marL="455613" indent="1588" algn="l" defTabSz="7604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1" charset="0"/>
        <a:ea typeface="ＭＳ Ｐゴシック" pitchFamily="-111" charset="-128"/>
        <a:cs typeface="+mn-cs"/>
      </a:defRPr>
    </a:lvl2pPr>
    <a:lvl3pPr marL="912813" indent="1588" algn="l" defTabSz="7604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1" charset="0"/>
        <a:ea typeface="ＭＳ Ｐゴシック" pitchFamily="-111" charset="-128"/>
        <a:cs typeface="+mn-cs"/>
      </a:defRPr>
    </a:lvl3pPr>
    <a:lvl4pPr marL="1370013" indent="1588" algn="l" defTabSz="7604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1" charset="0"/>
        <a:ea typeface="ＭＳ Ｐゴシック" pitchFamily="-111" charset="-128"/>
        <a:cs typeface="+mn-cs"/>
      </a:defRPr>
    </a:lvl4pPr>
    <a:lvl5pPr marL="1827213" indent="1588" algn="l" defTabSz="7604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1" charset="0"/>
        <a:ea typeface="ＭＳ Ｐゴシック" pitchFamily="-111" charset="-128"/>
        <a:cs typeface="+mn-cs"/>
      </a:defRPr>
    </a:lvl5pPr>
    <a:lvl6pPr marL="2285720" algn="l" defTabSz="45714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864" algn="l" defTabSz="45714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07" algn="l" defTabSz="45714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150" algn="l" defTabSz="45714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52500" y="762000"/>
            <a:ext cx="4876800" cy="36576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724400"/>
            <a:ext cx="4953000" cy="44196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fr-CA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52500" y="762000"/>
            <a:ext cx="4876800" cy="36576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724400"/>
            <a:ext cx="4953000" cy="44196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91422" tIns="45711" rIns="91422" bIns="45711"/>
          <a:lstStyle/>
          <a:p>
            <a:endParaRPr lang="fr-FR" alt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52500" y="762000"/>
            <a:ext cx="4876800" cy="36576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724400"/>
            <a:ext cx="4953000" cy="44196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91422" tIns="45711" rIns="91422" bIns="45711"/>
          <a:lstStyle/>
          <a:p>
            <a:endParaRPr lang="fr-FR" alt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52500" y="762000"/>
            <a:ext cx="4876800" cy="36576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724400"/>
            <a:ext cx="4953000" cy="44196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91422" tIns="45711" rIns="91422" bIns="45711"/>
          <a:lstStyle/>
          <a:p>
            <a:endParaRPr lang="fr-FR" alt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52500" y="762000"/>
            <a:ext cx="4876800" cy="36576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724400"/>
            <a:ext cx="4953000" cy="44196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91422" tIns="45711" rIns="91422" bIns="45711"/>
          <a:lstStyle/>
          <a:p>
            <a:endParaRPr lang="fr-FR" alt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52500" y="762000"/>
            <a:ext cx="4876800" cy="36576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724400"/>
            <a:ext cx="4953000" cy="44196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91422" tIns="45711" rIns="91422" bIns="45711"/>
          <a:lstStyle/>
          <a:p>
            <a:endParaRPr lang="fr-FR" alt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52500" y="762000"/>
            <a:ext cx="4876800" cy="36576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724400"/>
            <a:ext cx="4953000" cy="44196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91422" tIns="45711" rIns="91422" bIns="45711"/>
          <a:lstStyle/>
          <a:p>
            <a:endParaRPr lang="fr-FR" alt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52500" y="762000"/>
            <a:ext cx="4876800" cy="36576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724400"/>
            <a:ext cx="4953000" cy="44196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91422" tIns="45711" rIns="91422" bIns="45711"/>
          <a:lstStyle/>
          <a:p>
            <a:endParaRPr lang="fr-FR" alt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52500" y="762000"/>
            <a:ext cx="4876800" cy="36576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724400"/>
            <a:ext cx="4953000" cy="44196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91422" tIns="45711" rIns="91422" bIns="45711"/>
          <a:lstStyle/>
          <a:p>
            <a:endParaRPr lang="fr-FR" alt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52500" y="762000"/>
            <a:ext cx="4876800" cy="36576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724400"/>
            <a:ext cx="4953000" cy="44196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91422" tIns="45711" rIns="91422" bIns="45711"/>
          <a:lstStyle/>
          <a:p>
            <a:endParaRPr lang="fr-FR" alt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52500" y="762000"/>
            <a:ext cx="4876800" cy="36576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724400"/>
            <a:ext cx="4953000" cy="44196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91422" tIns="45711" rIns="91422" bIns="45711"/>
          <a:lstStyle/>
          <a:p>
            <a:endParaRPr lang="fr-FR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 txBox="1">
            <a:spLocks noGrp="1" noChangeArrowheads="1"/>
          </p:cNvSpPr>
          <p:nvPr/>
        </p:nvSpPr>
        <p:spPr bwMode="auto">
          <a:xfrm>
            <a:off x="3819525" y="9388475"/>
            <a:ext cx="2924175" cy="49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811" tIns="48404" rIns="96811" bIns="48404" anchor="b"/>
          <a:lstStyle>
            <a:lvl1pPr defTabSz="966788"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1pPr>
            <a:lvl2pPr marL="37931725" indent="-37474525" defTabSz="966788"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9pPr>
          </a:lstStyle>
          <a:p>
            <a:pPr algn="r"/>
            <a:fld id="{03031092-BC49-4F7F-B71C-99658468443B}" type="slidenum">
              <a:rPr lang="en-US" altLang="en-US" sz="1200">
                <a:solidFill>
                  <a:srgbClr val="000000"/>
                </a:solidFill>
              </a:rPr>
              <a:pPr algn="r"/>
              <a:t>2</a:t>
            </a:fld>
            <a:endParaRPr lang="en-US" altLang="en-US" sz="1200">
              <a:solidFill>
                <a:srgbClr val="000000"/>
              </a:solidFill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01700" y="736600"/>
            <a:ext cx="4949825" cy="371316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1700" y="4694238"/>
            <a:ext cx="4940300" cy="44513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6811" tIns="48404" rIns="96811" bIns="48404"/>
          <a:lstStyle/>
          <a:p>
            <a:pPr defTabSz="906463"/>
            <a:endParaRPr lang="fr-FR" alt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52500" y="762000"/>
            <a:ext cx="4876800" cy="36576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724400"/>
            <a:ext cx="4953000" cy="44196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91422" tIns="45711" rIns="91422" bIns="45711"/>
          <a:lstStyle/>
          <a:p>
            <a:endParaRPr lang="fr-FR" alt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52500" y="762000"/>
            <a:ext cx="4876800" cy="36576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724400"/>
            <a:ext cx="4953000" cy="44196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91422" tIns="45711" rIns="91422" bIns="45711"/>
          <a:lstStyle/>
          <a:p>
            <a:endParaRPr lang="fr-FR" alt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52500" y="762000"/>
            <a:ext cx="4876800" cy="36576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724400"/>
            <a:ext cx="4953000" cy="44196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91422" tIns="45711" rIns="91422" bIns="45711"/>
          <a:lstStyle/>
          <a:p>
            <a:endParaRPr lang="fr-FR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52500" y="762000"/>
            <a:ext cx="4876800" cy="36576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724400"/>
            <a:ext cx="4953000" cy="44196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91422" tIns="45711" rIns="91422" bIns="45711"/>
          <a:lstStyle/>
          <a:p>
            <a:endParaRPr lang="fr-FR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52500" y="762000"/>
            <a:ext cx="4876800" cy="36576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724400"/>
            <a:ext cx="4953000" cy="44196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91422" tIns="45711" rIns="91422" bIns="45711"/>
          <a:lstStyle/>
          <a:p>
            <a:endParaRPr lang="fr-FR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 txBox="1">
            <a:spLocks noGrp="1" noChangeArrowheads="1"/>
          </p:cNvSpPr>
          <p:nvPr/>
        </p:nvSpPr>
        <p:spPr bwMode="auto">
          <a:xfrm>
            <a:off x="3819525" y="9388475"/>
            <a:ext cx="2924175" cy="49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811" tIns="48404" rIns="96811" bIns="48404" anchor="b"/>
          <a:lstStyle>
            <a:lvl1pPr defTabSz="966788"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1pPr>
            <a:lvl2pPr marL="37931725" indent="-37474525" defTabSz="966788"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9pPr>
          </a:lstStyle>
          <a:p>
            <a:pPr algn="r"/>
            <a:fld id="{237995F1-9D09-422F-A0ED-8123376D62BD}" type="slidenum">
              <a:rPr lang="en-US" altLang="en-US" sz="1200">
                <a:solidFill>
                  <a:srgbClr val="000000"/>
                </a:solidFill>
              </a:rPr>
              <a:pPr algn="r"/>
              <a:t>7</a:t>
            </a:fld>
            <a:endParaRPr lang="en-US" altLang="en-US" sz="1200">
              <a:solidFill>
                <a:srgbClr val="000000"/>
              </a:solidFill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01700" y="736600"/>
            <a:ext cx="4949825" cy="371316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1700" y="4694238"/>
            <a:ext cx="4940300" cy="44513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6811" tIns="48404" rIns="96811" bIns="48404"/>
          <a:lstStyle/>
          <a:p>
            <a:pPr defTabSz="906463"/>
            <a:endParaRPr lang="fr-FR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21113" y="9386888"/>
            <a:ext cx="2921000" cy="493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71" tIns="45685" rIns="91371" bIns="45685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9pPr>
          </a:lstStyle>
          <a:p>
            <a:pPr eaLnBrk="1" hangingPunct="1"/>
            <a:fld id="{08B8A4C4-30D5-4172-8078-3A310EC0F0DD}" type="slidenum">
              <a:rPr lang="en-US" altLang="en-US">
                <a:solidFill>
                  <a:srgbClr val="000000"/>
                </a:solidFill>
              </a:rPr>
              <a:pPr eaLnBrk="1" hangingPunct="1"/>
              <a:t>8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00113" y="741363"/>
            <a:ext cx="4943475" cy="37068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4688" y="4694238"/>
            <a:ext cx="5394325" cy="444658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71" tIns="45685" rIns="91371" bIns="45685"/>
          <a:lstStyle/>
          <a:p>
            <a:endParaRPr lang="fr-FR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52500" y="762000"/>
            <a:ext cx="4876800" cy="36576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724400"/>
            <a:ext cx="4953000" cy="44196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91422" tIns="45711" rIns="91422" bIns="45711"/>
          <a:lstStyle/>
          <a:p>
            <a:endParaRPr lang="fr-FR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52500" y="762000"/>
            <a:ext cx="4876800" cy="36576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724400"/>
            <a:ext cx="4953000" cy="44196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91422" tIns="45711" rIns="91422" bIns="45711"/>
          <a:lstStyle/>
          <a:p>
            <a:endParaRPr lang="fr-FR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 txBox="1">
            <a:spLocks noGrp="1" noChangeArrowheads="1"/>
          </p:cNvSpPr>
          <p:nvPr/>
        </p:nvSpPr>
        <p:spPr bwMode="auto">
          <a:xfrm>
            <a:off x="3819525" y="9388475"/>
            <a:ext cx="2924175" cy="49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811" tIns="48404" rIns="96811" bIns="48404" anchor="b"/>
          <a:lstStyle>
            <a:lvl1pPr defTabSz="966788"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1pPr>
            <a:lvl2pPr marL="37931725" indent="-37474525" defTabSz="966788"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9pPr>
          </a:lstStyle>
          <a:p>
            <a:pPr algn="r"/>
            <a:fld id="{138EEA5E-6BAE-4F9C-8FE3-F43EA3D10ACA}" type="slidenum">
              <a:rPr lang="en-US" altLang="en-US" sz="1200">
                <a:solidFill>
                  <a:srgbClr val="000000"/>
                </a:solidFill>
              </a:rPr>
              <a:pPr algn="r"/>
              <a:t>11</a:t>
            </a:fld>
            <a:endParaRPr lang="en-US" altLang="en-US" sz="1200">
              <a:solidFill>
                <a:srgbClr val="000000"/>
              </a:solidFill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01700" y="736600"/>
            <a:ext cx="4949825" cy="371316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1700" y="4694238"/>
            <a:ext cx="4940300" cy="44513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6811" tIns="48404" rIns="96811" bIns="48404"/>
          <a:lstStyle/>
          <a:p>
            <a:pPr defTabSz="906463"/>
            <a:endParaRPr lang="fr-FR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50000">
              <a:schemeClr val="bg1"/>
            </a:gs>
            <a:gs pos="100000">
              <a:schemeClr val="bg1">
                <a:gamma/>
                <a:shade val="46275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81000" y="0"/>
            <a:ext cx="1447800" cy="6856413"/>
          </a:xfrm>
          <a:prstGeom prst="rect">
            <a:avLst/>
          </a:prstGeom>
          <a:gradFill rotWithShape="0">
            <a:gsLst>
              <a:gs pos="0">
                <a:schemeClr val="bg1">
                  <a:gamma/>
                  <a:shade val="61961"/>
                  <a:invGamma/>
                </a:schemeClr>
              </a:gs>
              <a:gs pos="50000">
                <a:schemeClr val="bg1">
                  <a:alpha val="50000"/>
                </a:schemeClr>
              </a:gs>
              <a:gs pos="100000">
                <a:schemeClr val="bg1">
                  <a:gamma/>
                  <a:shade val="61961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lIns="91429" tIns="45715" rIns="91429" bIns="45715"/>
          <a:lstStyle/>
          <a:p>
            <a:pPr>
              <a:defRPr/>
            </a:pPr>
            <a:endParaRPr kumimoji="1" lang="fr-CA">
              <a:ea typeface="+mn-ea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685800" y="2438400"/>
            <a:ext cx="8456613" cy="762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bg1">
                  <a:gamma/>
                  <a:shade val="15294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lIns="91429" tIns="45715" rIns="91429" bIns="45715"/>
          <a:lstStyle/>
          <a:p>
            <a:pPr>
              <a:defRPr/>
            </a:pPr>
            <a:endParaRPr kumimoji="1" lang="fr-CA">
              <a:ea typeface="+mn-ea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3505200"/>
            <a:ext cx="4724400" cy="152400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lIns="91429" tIns="45715" rIns="91429" bIns="45715"/>
          <a:lstStyle/>
          <a:p>
            <a:pPr>
              <a:defRPr/>
            </a:pPr>
            <a:endParaRPr kumimoji="1" lang="fr-CA">
              <a:ea typeface="+mn-ea"/>
            </a:endParaRPr>
          </a:p>
        </p:txBody>
      </p:sp>
      <p:sp>
        <p:nvSpPr>
          <p:cNvPr id="222212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22213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057400" y="4114801"/>
            <a:ext cx="6400800" cy="1752600"/>
          </a:xfrm>
        </p:spPr>
        <p:txBody>
          <a:bodyPr/>
          <a:lstStyle>
            <a:lvl1pPr marL="0" indent="0" algn="ctr">
              <a:buFont typeface="Wingdings" pitchFamily="-111" charset="2"/>
              <a:buNone/>
              <a:defRPr b="0">
                <a:latin typeface="Times New Roman" pitchFamily="-111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6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685800" y="61722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2064" tIns="46032" rIns="92064" bIns="46032" numCol="1" anchor="ctr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4E414F1A-7ACB-4762-A8D6-E3AD4F986C2A}" type="datetime1">
              <a:rPr lang="en-US" altLang="en-US"/>
              <a:pPr/>
              <a:t>11/12/2013</a:t>
            </a:fld>
            <a:endParaRPr lang="en-US" altLang="en-US"/>
          </a:p>
        </p:txBody>
      </p:sp>
      <p:sp>
        <p:nvSpPr>
          <p:cNvPr id="8" name="Footer Placeholder 7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124200" y="61722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2064" tIns="46032" rIns="92064" bIns="46032" numCol="1" anchor="ctr" anchorCtr="0" compatLnSpc="1">
            <a:prstTxWarp prst="textNoShape">
              <a:avLst/>
            </a:prstTxWarp>
          </a:bodyPr>
          <a:lstStyle>
            <a:lvl1pPr algn="ctr">
              <a:defRPr sz="1400"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1722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17244E8A-19BF-41DA-B09F-3347E6AA212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088933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3B6415F-B13E-4E56-A329-6C2543C5120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999806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9E14737-F423-49B7-9D6E-50E159E0F9F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719569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D0E9926-75B4-421F-8CA3-0C89E6FF246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073162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CB867B6-03A9-4435-AE22-AEC3702C0F7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029585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837317-CAF8-4EC1-870C-6355F091EFB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938470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4" y="1371606"/>
            <a:ext cx="8229600" cy="1828800"/>
          </a:xfrm>
        </p:spPr>
        <p:txBody>
          <a:bodyPr lIns="42647" tIns="0" rIns="42647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4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39" y="3331735"/>
            <a:ext cx="6400801" cy="175260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26462" indent="0" algn="ctr">
              <a:buNone/>
            </a:lvl2pPr>
            <a:lvl3pPr marL="852945" indent="0" algn="ctr">
              <a:buNone/>
            </a:lvl3pPr>
            <a:lvl4pPr marL="1279421" indent="0" algn="ctr">
              <a:buNone/>
            </a:lvl4pPr>
            <a:lvl5pPr marL="1705898" indent="0" algn="ctr">
              <a:buNone/>
            </a:lvl5pPr>
            <a:lvl6pPr marL="2132371" indent="0" algn="ctr">
              <a:buNone/>
            </a:lvl6pPr>
            <a:lvl7pPr marL="2558846" indent="0" algn="ctr">
              <a:buNone/>
            </a:lvl7pPr>
            <a:lvl8pPr marL="2985321" indent="0" algn="ctr">
              <a:buNone/>
            </a:lvl8pPr>
            <a:lvl9pPr marL="3411792" indent="0" algn="ctr">
              <a:buNone/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27"/>
          <p:cNvSpPr>
            <a:spLocks noGrp="1"/>
          </p:cNvSpPr>
          <p:nvPr>
            <p:ph type="dt" sz="half" idx="10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wrap="square" lIns="91429" tIns="45715" rIns="91429" bIns="45715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EFE39F84-CA85-4E9F-816E-FABA01632471}" type="datetime1">
              <a:rPr lang="en-US" altLang="en-US"/>
              <a:pPr/>
              <a:t>11/12/2013</a:t>
            </a:fld>
            <a:endParaRPr lang="fr-CA" altLang="en-US"/>
          </a:p>
        </p:txBody>
      </p:sp>
      <p:sp>
        <p:nvSpPr>
          <p:cNvPr id="5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lIns="91429" tIns="45715" rIns="91429" bIns="45715"/>
          <a:lstStyle>
            <a:lvl1pPr>
              <a:defRPr dirty="0">
                <a:solidFill>
                  <a:prstClr val="black">
                    <a:shade val="50000"/>
                  </a:prstClr>
                </a:solidFill>
                <a:ea typeface="+mn-ea"/>
              </a:defRPr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67D822F3-FB2A-4B6A-B052-4E0017DE3D0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038135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944A80E-25ED-4C5D-B308-BA057843E51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047019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E1459A-0152-477C-BCBE-F490AC4ED58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32704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6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44" indent="0">
              <a:buNone/>
              <a:defRPr sz="1800"/>
            </a:lvl2pPr>
            <a:lvl3pPr marL="914289" indent="0">
              <a:buNone/>
              <a:defRPr sz="1600"/>
            </a:lvl3pPr>
            <a:lvl4pPr marL="1371432" indent="0">
              <a:buNone/>
              <a:defRPr sz="1400"/>
            </a:lvl4pPr>
            <a:lvl5pPr marL="1828575" indent="0">
              <a:buNone/>
              <a:defRPr sz="1400"/>
            </a:lvl5pPr>
            <a:lvl6pPr marL="2285720" indent="0">
              <a:buNone/>
              <a:defRPr sz="1400"/>
            </a:lvl6pPr>
            <a:lvl7pPr marL="2742864" indent="0">
              <a:buNone/>
              <a:defRPr sz="1400"/>
            </a:lvl7pPr>
            <a:lvl8pPr marL="3200007" indent="0">
              <a:buNone/>
              <a:defRPr sz="1400"/>
            </a:lvl8pPr>
            <a:lvl9pPr marL="365715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7990BF-BF66-44A2-AC17-3CAC0ADD13C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302669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73B6BB8-57B4-497B-BD9B-60D884A0966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04052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5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44" indent="0">
              <a:buNone/>
              <a:defRPr sz="2000" b="1"/>
            </a:lvl2pPr>
            <a:lvl3pPr marL="914289" indent="0">
              <a:buNone/>
              <a:defRPr sz="1800" b="1"/>
            </a:lvl3pPr>
            <a:lvl4pPr marL="1371432" indent="0">
              <a:buNone/>
              <a:defRPr sz="1600" b="1"/>
            </a:lvl4pPr>
            <a:lvl5pPr marL="1828575" indent="0">
              <a:buNone/>
              <a:defRPr sz="1600" b="1"/>
            </a:lvl5pPr>
            <a:lvl6pPr marL="2285720" indent="0">
              <a:buNone/>
              <a:defRPr sz="1600" b="1"/>
            </a:lvl6pPr>
            <a:lvl7pPr marL="2742864" indent="0">
              <a:buNone/>
              <a:defRPr sz="1600" b="1"/>
            </a:lvl7pPr>
            <a:lvl8pPr marL="3200007" indent="0">
              <a:buNone/>
              <a:defRPr sz="1600" b="1"/>
            </a:lvl8pPr>
            <a:lvl9pPr marL="365715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535115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44" indent="0">
              <a:buNone/>
              <a:defRPr sz="2000" b="1"/>
            </a:lvl2pPr>
            <a:lvl3pPr marL="914289" indent="0">
              <a:buNone/>
              <a:defRPr sz="1800" b="1"/>
            </a:lvl3pPr>
            <a:lvl4pPr marL="1371432" indent="0">
              <a:buNone/>
              <a:defRPr sz="1600" b="1"/>
            </a:lvl4pPr>
            <a:lvl5pPr marL="1828575" indent="0">
              <a:buNone/>
              <a:defRPr sz="1600" b="1"/>
            </a:lvl5pPr>
            <a:lvl6pPr marL="2285720" indent="0">
              <a:buNone/>
              <a:defRPr sz="1600" b="1"/>
            </a:lvl6pPr>
            <a:lvl7pPr marL="2742864" indent="0">
              <a:buNone/>
              <a:defRPr sz="1600" b="1"/>
            </a:lvl7pPr>
            <a:lvl8pPr marL="3200007" indent="0">
              <a:buNone/>
              <a:defRPr sz="1600" b="1"/>
            </a:lvl8pPr>
            <a:lvl9pPr marL="365715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A30608F-975D-4F53-8C26-D60733B52B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463795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C644ADE-6BA1-4DB6-8813-EF3B2B87057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85926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CCEA930-0B51-43D1-8FEA-AA1F3CE0782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05715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3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44" indent="0">
              <a:buNone/>
              <a:defRPr sz="1200"/>
            </a:lvl2pPr>
            <a:lvl3pPr marL="914289" indent="0">
              <a:buNone/>
              <a:defRPr sz="1000"/>
            </a:lvl3pPr>
            <a:lvl4pPr marL="1371432" indent="0">
              <a:buNone/>
              <a:defRPr sz="900"/>
            </a:lvl4pPr>
            <a:lvl5pPr marL="1828575" indent="0">
              <a:buNone/>
              <a:defRPr sz="900"/>
            </a:lvl5pPr>
            <a:lvl6pPr marL="2285720" indent="0">
              <a:buNone/>
              <a:defRPr sz="900"/>
            </a:lvl6pPr>
            <a:lvl7pPr marL="2742864" indent="0">
              <a:buNone/>
              <a:defRPr sz="900"/>
            </a:lvl7pPr>
            <a:lvl8pPr marL="3200007" indent="0">
              <a:buNone/>
              <a:defRPr sz="900"/>
            </a:lvl8pPr>
            <a:lvl9pPr marL="365715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D253B62-85FE-4226-ABB8-02B1FF07682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471325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44" indent="0">
              <a:buNone/>
              <a:defRPr sz="2800"/>
            </a:lvl2pPr>
            <a:lvl3pPr marL="914289" indent="0">
              <a:buNone/>
              <a:defRPr sz="2400"/>
            </a:lvl3pPr>
            <a:lvl4pPr marL="1371432" indent="0">
              <a:buNone/>
              <a:defRPr sz="2000"/>
            </a:lvl4pPr>
            <a:lvl5pPr marL="1828575" indent="0">
              <a:buNone/>
              <a:defRPr sz="2000"/>
            </a:lvl5pPr>
            <a:lvl6pPr marL="2285720" indent="0">
              <a:buNone/>
              <a:defRPr sz="2000"/>
            </a:lvl6pPr>
            <a:lvl7pPr marL="2742864" indent="0">
              <a:buNone/>
              <a:defRPr sz="2000"/>
            </a:lvl7pPr>
            <a:lvl8pPr marL="3200007" indent="0">
              <a:buNone/>
              <a:defRPr sz="2000"/>
            </a:lvl8pPr>
            <a:lvl9pPr marL="3657150" indent="0">
              <a:buNone/>
              <a:defRPr sz="2000"/>
            </a:lvl9pPr>
          </a:lstStyle>
          <a:p>
            <a:pPr lvl="0"/>
            <a:endParaRPr lang="fr-CA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44" indent="0">
              <a:buNone/>
              <a:defRPr sz="1200"/>
            </a:lvl2pPr>
            <a:lvl3pPr marL="914289" indent="0">
              <a:buNone/>
              <a:defRPr sz="1000"/>
            </a:lvl3pPr>
            <a:lvl4pPr marL="1371432" indent="0">
              <a:buNone/>
              <a:defRPr sz="900"/>
            </a:lvl4pPr>
            <a:lvl5pPr marL="1828575" indent="0">
              <a:buNone/>
              <a:defRPr sz="900"/>
            </a:lvl5pPr>
            <a:lvl6pPr marL="2285720" indent="0">
              <a:buNone/>
              <a:defRPr sz="900"/>
            </a:lvl6pPr>
            <a:lvl7pPr marL="2742864" indent="0">
              <a:buNone/>
              <a:defRPr sz="900"/>
            </a:lvl7pPr>
            <a:lvl8pPr marL="3200007" indent="0">
              <a:buNone/>
              <a:defRPr sz="900"/>
            </a:lvl8pPr>
            <a:lvl9pPr marL="365715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906D40-E1BC-4C21-AE1B-519F4424FBC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65672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46275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6" name="Rectangle 2"/>
          <p:cNvSpPr>
            <a:spLocks noChangeArrowheads="1"/>
          </p:cNvSpPr>
          <p:nvPr/>
        </p:nvSpPr>
        <p:spPr bwMode="auto">
          <a:xfrm>
            <a:off x="381000" y="0"/>
            <a:ext cx="1447800" cy="6856413"/>
          </a:xfrm>
          <a:prstGeom prst="rect">
            <a:avLst/>
          </a:prstGeom>
          <a:gradFill rotWithShape="0">
            <a:gsLst>
              <a:gs pos="0">
                <a:schemeClr val="bg1">
                  <a:alpha val="50000"/>
                </a:schemeClr>
              </a:gs>
              <a:gs pos="100000">
                <a:schemeClr val="bg1">
                  <a:gamma/>
                  <a:shade val="61961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lIns="91429" tIns="45715" rIns="91429" bIns="45715"/>
          <a:lstStyle/>
          <a:p>
            <a:pPr>
              <a:defRPr/>
            </a:pPr>
            <a:endParaRPr kumimoji="1" lang="fr-CA">
              <a:ea typeface="+mn-ea"/>
            </a:endParaRPr>
          </a:p>
        </p:txBody>
      </p:sp>
      <p:sp>
        <p:nvSpPr>
          <p:cNvPr id="221188" name="Rectangle 4"/>
          <p:cNvSpPr>
            <a:spLocks noChangeArrowheads="1"/>
          </p:cNvSpPr>
          <p:nvPr/>
        </p:nvSpPr>
        <p:spPr bwMode="auto">
          <a:xfrm>
            <a:off x="685800" y="6629400"/>
            <a:ext cx="3505200" cy="227013"/>
          </a:xfrm>
          <a:prstGeom prst="rect">
            <a:avLst/>
          </a:prstGeom>
          <a:gradFill rotWithShape="0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lIns="91429" tIns="45715" rIns="91429" bIns="45715"/>
          <a:lstStyle/>
          <a:p>
            <a:pPr>
              <a:defRPr/>
            </a:pPr>
            <a:endParaRPr kumimoji="1" lang="fr-CA">
              <a:ea typeface="+mn-ea"/>
            </a:endParaRPr>
          </a:p>
        </p:txBody>
      </p:sp>
      <p:sp>
        <p:nvSpPr>
          <p:cNvPr id="221189" name="Rectangle 5"/>
          <p:cNvSpPr>
            <a:spLocks noChangeArrowheads="1"/>
          </p:cNvSpPr>
          <p:nvPr/>
        </p:nvSpPr>
        <p:spPr bwMode="auto">
          <a:xfrm>
            <a:off x="763588" y="260350"/>
            <a:ext cx="8380412" cy="762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bg1">
                  <a:gamma/>
                  <a:shade val="15294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lIns="91429" tIns="45715" rIns="91429" bIns="45715"/>
          <a:lstStyle/>
          <a:p>
            <a:pPr>
              <a:defRPr/>
            </a:pPr>
            <a:endParaRPr kumimoji="1" lang="fr-CA">
              <a:ea typeface="+mn-ea"/>
            </a:endParaRPr>
          </a:p>
        </p:txBody>
      </p:sp>
      <p:sp>
        <p:nvSpPr>
          <p:cNvPr id="22119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64" tIns="46032" rIns="92064" bIns="4603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30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64" tIns="46032" rIns="92064" bIns="4603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21194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64" tIns="46032" rIns="92064" bIns="46032" numCol="1" anchor="ctr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FE43AE9-CC80-4965-9AC8-7850EE2792B4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8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ＭＳ Ｐゴシック" pitchFamily="-111" charset="-128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-111" charset="0"/>
          <a:ea typeface="ＭＳ Ｐゴシック" pitchFamily="-111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-111" charset="0"/>
          <a:ea typeface="ＭＳ Ｐゴシック" pitchFamily="-111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-111" charset="0"/>
          <a:ea typeface="ＭＳ Ｐゴシック" pitchFamily="-111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-111" charset="0"/>
          <a:ea typeface="ＭＳ Ｐゴシック" pitchFamily="-111" charset="-128"/>
        </a:defRPr>
      </a:lvl5pPr>
      <a:lvl6pPr marL="457144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-111" charset="0"/>
        </a:defRPr>
      </a:lvl6pPr>
      <a:lvl7pPr marL="914289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-111" charset="0"/>
        </a:defRPr>
      </a:lvl7pPr>
      <a:lvl8pPr marL="1371432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-111" charset="0"/>
        </a:defRPr>
      </a:lvl8pPr>
      <a:lvl9pPr marL="1828575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-111" charset="0"/>
        </a:defRPr>
      </a:lvl9pPr>
    </p:titleStyle>
    <p:bodyStyle>
      <a:lvl1pPr marL="341313" indent="-3413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-111" charset="2"/>
        <a:buChar char="l"/>
        <a:defRPr sz="3200" b="1">
          <a:solidFill>
            <a:schemeClr val="tx1"/>
          </a:solidFill>
          <a:latin typeface="+mn-lt"/>
          <a:ea typeface="ＭＳ Ｐゴシック" pitchFamily="-111" charset="-128"/>
          <a:cs typeface="+mn-cs"/>
        </a:defRPr>
      </a:lvl1pPr>
      <a:lvl2pPr marL="741363" indent="-284163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chemeClr val="tx1"/>
          </a:solidFill>
          <a:latin typeface="+mn-lt"/>
          <a:ea typeface="ＭＳ Ｐゴシック" pitchFamily="-111" charset="-128"/>
        </a:defRPr>
      </a:lvl2pPr>
      <a:lvl3pPr marL="1141413" indent="-2270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400" b="1">
          <a:solidFill>
            <a:schemeClr val="tx1"/>
          </a:solidFill>
          <a:latin typeface="+mn-lt"/>
          <a:ea typeface="ＭＳ Ｐゴシック" pitchFamily="-111" charset="-128"/>
        </a:defRPr>
      </a:lvl3pPr>
      <a:lvl4pPr marL="1598613" indent="-227013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chemeClr val="tx1"/>
          </a:solidFill>
          <a:latin typeface="+mn-lt"/>
          <a:ea typeface="ＭＳ Ｐゴシック" pitchFamily="-111" charset="-128"/>
        </a:defRPr>
      </a:lvl4pPr>
      <a:lvl5pPr marL="2055813" indent="-2270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000" b="1">
          <a:solidFill>
            <a:schemeClr val="tx1"/>
          </a:solidFill>
          <a:latin typeface="+mn-lt"/>
          <a:ea typeface="ＭＳ Ｐゴシック" pitchFamily="-111" charset="-128"/>
        </a:defRPr>
      </a:lvl5pPr>
      <a:lvl6pPr marL="2514291" indent="-228572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sz="2000" b="1">
          <a:solidFill>
            <a:schemeClr val="tx1"/>
          </a:solidFill>
          <a:latin typeface="+mn-lt"/>
          <a:ea typeface="ＭＳ Ｐゴシック" pitchFamily="-111" charset="-128"/>
        </a:defRPr>
      </a:lvl6pPr>
      <a:lvl7pPr marL="2971434" indent="-228572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sz="2000" b="1">
          <a:solidFill>
            <a:schemeClr val="tx1"/>
          </a:solidFill>
          <a:latin typeface="+mn-lt"/>
          <a:ea typeface="ＭＳ Ｐゴシック" pitchFamily="-111" charset="-128"/>
        </a:defRPr>
      </a:lvl7pPr>
      <a:lvl8pPr marL="3428579" indent="-228572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sz="2000" b="1">
          <a:solidFill>
            <a:schemeClr val="tx1"/>
          </a:solidFill>
          <a:latin typeface="+mn-lt"/>
          <a:ea typeface="ＭＳ Ｐゴシック" pitchFamily="-111" charset="-128"/>
        </a:defRPr>
      </a:lvl8pPr>
      <a:lvl9pPr marL="3885723" indent="-228572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sz="2000" b="1">
          <a:solidFill>
            <a:schemeClr val="tx1"/>
          </a:solidFill>
          <a:latin typeface="+mn-lt"/>
          <a:ea typeface="ＭＳ Ｐゴシック" pitchFamily="-111" charset="-128"/>
        </a:defRPr>
      </a:lvl9pPr>
    </p:bodyStyle>
    <p:otherStyle>
      <a:defPPr>
        <a:defRPr lang="en-US"/>
      </a:defPPr>
      <a:lvl1pPr marL="0" algn="l" defTabSz="45714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4" algn="l" defTabSz="45714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89" algn="l" defTabSz="45714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32" algn="l" defTabSz="45714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75" algn="l" defTabSz="45714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20" algn="l" defTabSz="45714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64" algn="l" defTabSz="45714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7" algn="l" defTabSz="45714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50" algn="l" defTabSz="45714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46275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6" name="Rectangle 2"/>
          <p:cNvSpPr>
            <a:spLocks noChangeArrowheads="1"/>
          </p:cNvSpPr>
          <p:nvPr/>
        </p:nvSpPr>
        <p:spPr bwMode="auto">
          <a:xfrm>
            <a:off x="381000" y="0"/>
            <a:ext cx="1447800" cy="6856413"/>
          </a:xfrm>
          <a:prstGeom prst="rect">
            <a:avLst/>
          </a:prstGeom>
          <a:gradFill rotWithShape="0">
            <a:gsLst>
              <a:gs pos="0">
                <a:schemeClr val="bg1">
                  <a:alpha val="50000"/>
                </a:schemeClr>
              </a:gs>
              <a:gs pos="100000">
                <a:schemeClr val="bg1">
                  <a:gamma/>
                  <a:shade val="61961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lIns="84589" tIns="42294" rIns="84589" bIns="42294"/>
          <a:lstStyle/>
          <a:p>
            <a:pPr>
              <a:defRPr/>
            </a:pPr>
            <a:endParaRPr kumimoji="1" lang="en-US" sz="2200" dirty="0">
              <a:solidFill>
                <a:srgbClr val="FFFFFF"/>
              </a:solidFill>
              <a:latin typeface="Times New Roman" charset="0"/>
              <a:ea typeface="+mn-ea"/>
            </a:endParaRPr>
          </a:p>
        </p:txBody>
      </p:sp>
      <p:sp>
        <p:nvSpPr>
          <p:cNvPr id="22119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5177" tIns="42588" rIns="85177" bIns="4258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3316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5177" tIns="42588" rIns="85177" bIns="4258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21194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5177" tIns="42588" rIns="85177" bIns="42588" numCol="1" anchor="ctr" anchorCtr="0" compatLnSpc="1">
            <a:prstTxWarp prst="textNoShape">
              <a:avLst/>
            </a:prstTxWarp>
          </a:bodyPr>
          <a:lstStyle>
            <a:lvl1pPr algn="r">
              <a:defRPr sz="1300">
                <a:solidFill>
                  <a:srgbClr val="FFFFFF"/>
                </a:solidFill>
              </a:defRPr>
            </a:lvl1pPr>
          </a:lstStyle>
          <a:p>
            <a:fld id="{52C065CF-BBDE-4215-AB9A-C28C407C754E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9" r:id="rId4"/>
  </p:sldLayoutIdLst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  <a:ea typeface="ＭＳ Ｐゴシック" charset="-128"/>
          <a:cs typeface="ＭＳ Ｐゴシック" charset="-128"/>
        </a:defRPr>
      </a:lvl5pPr>
      <a:lvl6pPr marL="422942" algn="l" rtl="0" fontAlgn="base">
        <a:spcBef>
          <a:spcPct val="0"/>
        </a:spcBef>
        <a:spcAft>
          <a:spcPct val="0"/>
        </a:spcAft>
        <a:defRPr sz="41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6pPr>
      <a:lvl7pPr marL="845887" algn="l" rtl="0" fontAlgn="base">
        <a:spcBef>
          <a:spcPct val="0"/>
        </a:spcBef>
        <a:spcAft>
          <a:spcPct val="0"/>
        </a:spcAft>
        <a:defRPr sz="41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7pPr>
      <a:lvl8pPr marL="1268827" algn="l" rtl="0" fontAlgn="base">
        <a:spcBef>
          <a:spcPct val="0"/>
        </a:spcBef>
        <a:spcAft>
          <a:spcPct val="0"/>
        </a:spcAft>
        <a:defRPr sz="41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8pPr>
      <a:lvl9pPr marL="1691769" algn="l" rtl="0" fontAlgn="base">
        <a:spcBef>
          <a:spcPct val="0"/>
        </a:spcBef>
        <a:spcAft>
          <a:spcPct val="0"/>
        </a:spcAft>
        <a:defRPr sz="41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9pPr>
    </p:titleStyle>
    <p:bodyStyle>
      <a:lvl1pPr marL="315913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-111" charset="2"/>
        <a:buChar char="l"/>
        <a:defRPr sz="3000" b="1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685800" indent="-263525" algn="l" rtl="0" eaLnBrk="0" fontAlgn="base" hangingPunct="0">
        <a:spcBef>
          <a:spcPct val="20000"/>
        </a:spcBef>
        <a:spcAft>
          <a:spcPct val="0"/>
        </a:spcAft>
        <a:buChar char="–"/>
        <a:defRPr sz="2600" b="1">
          <a:solidFill>
            <a:schemeClr val="tx1"/>
          </a:solidFill>
          <a:latin typeface="+mn-lt"/>
          <a:ea typeface="ＭＳ Ｐゴシック" charset="-128"/>
        </a:defRPr>
      </a:lvl2pPr>
      <a:lvl3pPr marL="1055688" indent="-2095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200" b="1">
          <a:solidFill>
            <a:schemeClr val="tx1"/>
          </a:solidFill>
          <a:latin typeface="+mn-lt"/>
          <a:ea typeface="ＭＳ Ｐゴシック" charset="-128"/>
        </a:defRPr>
      </a:lvl3pPr>
      <a:lvl4pPr marL="1479550" indent="-209550" algn="l" rtl="0" eaLnBrk="0" fontAlgn="base" hangingPunct="0">
        <a:spcBef>
          <a:spcPct val="20000"/>
        </a:spcBef>
        <a:spcAft>
          <a:spcPct val="0"/>
        </a:spcAft>
        <a:buChar char="–"/>
        <a:defRPr b="1">
          <a:solidFill>
            <a:schemeClr val="tx1"/>
          </a:solidFill>
          <a:latin typeface="+mn-lt"/>
          <a:ea typeface="ＭＳ Ｐゴシック" charset="-128"/>
        </a:defRPr>
      </a:lvl4pPr>
      <a:lvl5pPr marL="1901825" indent="-2095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b="1">
          <a:solidFill>
            <a:schemeClr val="tx1"/>
          </a:solidFill>
          <a:latin typeface="+mn-lt"/>
          <a:ea typeface="ＭＳ Ｐゴシック" charset="-128"/>
        </a:defRPr>
      </a:lvl5pPr>
      <a:lvl6pPr marL="2326183" indent="-211471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sz="1800" b="1">
          <a:solidFill>
            <a:schemeClr val="tx1"/>
          </a:solidFill>
          <a:latin typeface="+mn-lt"/>
          <a:ea typeface="ＭＳ Ｐゴシック" charset="-128"/>
        </a:defRPr>
      </a:lvl6pPr>
      <a:lvl7pPr marL="2749126" indent="-211471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sz="1800" b="1">
          <a:solidFill>
            <a:schemeClr val="tx1"/>
          </a:solidFill>
          <a:latin typeface="+mn-lt"/>
          <a:ea typeface="ＭＳ Ｐゴシック" charset="-128"/>
        </a:defRPr>
      </a:lvl7pPr>
      <a:lvl8pPr marL="3172067" indent="-211471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sz="1800" b="1">
          <a:solidFill>
            <a:schemeClr val="tx1"/>
          </a:solidFill>
          <a:latin typeface="+mn-lt"/>
          <a:ea typeface="ＭＳ Ｐゴシック" charset="-128"/>
        </a:defRPr>
      </a:lvl8pPr>
      <a:lvl9pPr marL="3595011" indent="-211471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sz="1800" b="1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2294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22942" algn="l" defTabSz="42294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45887" algn="l" defTabSz="42294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268827" algn="l" defTabSz="42294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691769" algn="l" defTabSz="42294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14712" algn="l" defTabSz="42294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7655" algn="l" defTabSz="42294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60597" algn="l" defTabSz="42294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83539" algn="l" defTabSz="42294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46275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6" name="Rectangle 2"/>
          <p:cNvSpPr>
            <a:spLocks noChangeArrowheads="1"/>
          </p:cNvSpPr>
          <p:nvPr/>
        </p:nvSpPr>
        <p:spPr bwMode="auto">
          <a:xfrm>
            <a:off x="381000" y="0"/>
            <a:ext cx="1447800" cy="6856413"/>
          </a:xfrm>
          <a:prstGeom prst="rect">
            <a:avLst/>
          </a:prstGeom>
          <a:gradFill rotWithShape="0">
            <a:gsLst>
              <a:gs pos="0">
                <a:schemeClr val="bg1">
                  <a:alpha val="50000"/>
                </a:schemeClr>
              </a:gs>
              <a:gs pos="100000">
                <a:schemeClr val="bg1">
                  <a:gamma/>
                  <a:shade val="61961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lIns="84599" tIns="42299" rIns="84599" bIns="42299"/>
          <a:lstStyle/>
          <a:p>
            <a:pPr>
              <a:defRPr/>
            </a:pPr>
            <a:endParaRPr kumimoji="1" lang="en-US" sz="2200" dirty="0">
              <a:solidFill>
                <a:srgbClr val="FFFFFF"/>
              </a:solidFill>
              <a:latin typeface="Times New Roman" charset="0"/>
              <a:ea typeface="+mn-ea"/>
            </a:endParaRPr>
          </a:p>
        </p:txBody>
      </p:sp>
      <p:sp>
        <p:nvSpPr>
          <p:cNvPr id="22119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5187" tIns="42594" rIns="85187" bIns="4259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8436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5187" tIns="42594" rIns="85187" bIns="4259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21194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5187" tIns="42594" rIns="85187" bIns="42594" numCol="1" anchor="ctr" anchorCtr="0" compatLnSpc="1">
            <a:prstTxWarp prst="textNoShape">
              <a:avLst/>
            </a:prstTxWarp>
          </a:bodyPr>
          <a:lstStyle>
            <a:lvl1pPr algn="r">
              <a:defRPr sz="1300">
                <a:solidFill>
                  <a:srgbClr val="FFFFFF"/>
                </a:solidFill>
              </a:defRPr>
            </a:lvl1pPr>
          </a:lstStyle>
          <a:p>
            <a:fld id="{6389A43E-3627-41D7-BA71-9231E33DE15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7" r:id="rId1"/>
  </p:sldLayoutIdLst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  <a:ea typeface="ＭＳ Ｐゴシック" charset="-128"/>
          <a:cs typeface="ＭＳ Ｐゴシック" charset="-128"/>
        </a:defRPr>
      </a:lvl5pPr>
      <a:lvl6pPr marL="422995" algn="l" rtl="0" fontAlgn="base">
        <a:spcBef>
          <a:spcPct val="0"/>
        </a:spcBef>
        <a:spcAft>
          <a:spcPct val="0"/>
        </a:spcAft>
        <a:defRPr sz="41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6pPr>
      <a:lvl7pPr marL="845989" algn="l" rtl="0" fontAlgn="base">
        <a:spcBef>
          <a:spcPct val="0"/>
        </a:spcBef>
        <a:spcAft>
          <a:spcPct val="0"/>
        </a:spcAft>
        <a:defRPr sz="41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7pPr>
      <a:lvl8pPr marL="1268983" algn="l" rtl="0" fontAlgn="base">
        <a:spcBef>
          <a:spcPct val="0"/>
        </a:spcBef>
        <a:spcAft>
          <a:spcPct val="0"/>
        </a:spcAft>
        <a:defRPr sz="41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8pPr>
      <a:lvl9pPr marL="1691977" algn="l" rtl="0" fontAlgn="base">
        <a:spcBef>
          <a:spcPct val="0"/>
        </a:spcBef>
        <a:spcAft>
          <a:spcPct val="0"/>
        </a:spcAft>
        <a:defRPr sz="41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9pPr>
    </p:titleStyle>
    <p:bodyStyle>
      <a:lvl1pPr marL="315913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-111" charset="2"/>
        <a:buChar char="l"/>
        <a:defRPr sz="3000" b="1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685800" indent="-263525" algn="l" rtl="0" eaLnBrk="0" fontAlgn="base" hangingPunct="0">
        <a:spcBef>
          <a:spcPct val="20000"/>
        </a:spcBef>
        <a:spcAft>
          <a:spcPct val="0"/>
        </a:spcAft>
        <a:buChar char="–"/>
        <a:defRPr sz="2600" b="1">
          <a:solidFill>
            <a:schemeClr val="tx1"/>
          </a:solidFill>
          <a:latin typeface="+mn-lt"/>
          <a:ea typeface="ＭＳ Ｐゴシック" charset="-128"/>
        </a:defRPr>
      </a:lvl2pPr>
      <a:lvl3pPr marL="1055688" indent="-2095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200" b="1">
          <a:solidFill>
            <a:schemeClr val="tx1"/>
          </a:solidFill>
          <a:latin typeface="+mn-lt"/>
          <a:ea typeface="ＭＳ Ｐゴシック" charset="-128"/>
        </a:defRPr>
      </a:lvl3pPr>
      <a:lvl4pPr marL="1479550" indent="-209550" algn="l" rtl="0" eaLnBrk="0" fontAlgn="base" hangingPunct="0">
        <a:spcBef>
          <a:spcPct val="20000"/>
        </a:spcBef>
        <a:spcAft>
          <a:spcPct val="0"/>
        </a:spcAft>
        <a:buChar char="–"/>
        <a:defRPr b="1">
          <a:solidFill>
            <a:schemeClr val="tx1"/>
          </a:solidFill>
          <a:latin typeface="+mn-lt"/>
          <a:ea typeface="ＭＳ Ｐゴシック" charset="-128"/>
        </a:defRPr>
      </a:lvl4pPr>
      <a:lvl5pPr marL="1901825" indent="-2095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b="1">
          <a:solidFill>
            <a:schemeClr val="tx1"/>
          </a:solidFill>
          <a:latin typeface="+mn-lt"/>
          <a:ea typeface="ＭＳ Ｐゴシック" charset="-128"/>
        </a:defRPr>
      </a:lvl5pPr>
      <a:lvl6pPr marL="2326468" indent="-211497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sz="1800" b="1">
          <a:solidFill>
            <a:schemeClr val="tx1"/>
          </a:solidFill>
          <a:latin typeface="+mn-lt"/>
          <a:ea typeface="ＭＳ Ｐゴシック" charset="-128"/>
        </a:defRPr>
      </a:lvl6pPr>
      <a:lvl7pPr marL="2749463" indent="-211497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sz="1800" b="1">
          <a:solidFill>
            <a:schemeClr val="tx1"/>
          </a:solidFill>
          <a:latin typeface="+mn-lt"/>
          <a:ea typeface="ＭＳ Ｐゴシック" charset="-128"/>
        </a:defRPr>
      </a:lvl7pPr>
      <a:lvl8pPr marL="3172457" indent="-211497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sz="1800" b="1">
          <a:solidFill>
            <a:schemeClr val="tx1"/>
          </a:solidFill>
          <a:latin typeface="+mn-lt"/>
          <a:ea typeface="ＭＳ Ｐゴシック" charset="-128"/>
        </a:defRPr>
      </a:lvl8pPr>
      <a:lvl9pPr marL="3595452" indent="-211497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sz="1800" b="1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2299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22995" algn="l" defTabSz="42299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45989" algn="l" defTabSz="42299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268983" algn="l" defTabSz="42299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691977" algn="l" defTabSz="42299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14972" algn="l" defTabSz="42299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7966" algn="l" defTabSz="42299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60960" algn="l" defTabSz="42299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83954" algn="l" defTabSz="42299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1.jpeg"/><Relationship Id="rId5" Type="http://schemas.openxmlformats.org/officeDocument/2006/relationships/image" Target="../media/image20.wmf"/><Relationship Id="rId4" Type="http://schemas.openxmlformats.org/officeDocument/2006/relationships/oleObject" Target="???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4.pn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8.jpe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2.png"/><Relationship Id="rId4" Type="http://schemas.openxmlformats.org/officeDocument/2006/relationships/image" Target="../media/image3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???" TargetMode="External"/><Relationship Id="rId7" Type="http://schemas.openxmlformats.org/officeDocument/2006/relationships/image" Target="../media/image38.png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3.pn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7" Type="http://schemas.openxmlformats.org/officeDocument/2006/relationships/image" Target="../media/image48.png"/><Relationship Id="rId2" Type="http://schemas.openxmlformats.org/officeDocument/2006/relationships/slideLayout" Target="../slideLayouts/slideLayout16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47.png"/><Relationship Id="rId5" Type="http://schemas.openxmlformats.org/officeDocument/2006/relationships/image" Target="../media/image46.wmf"/><Relationship Id="rId4" Type="http://schemas.openxmlformats.org/officeDocument/2006/relationships/oleObject" Target="???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1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54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tiff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1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10"/>
          <p:cNvSpPr>
            <a:spLocks noGrp="1" noChangeArrowheads="1"/>
          </p:cNvSpPr>
          <p:nvPr>
            <p:ph type="title"/>
          </p:nvPr>
        </p:nvSpPr>
        <p:spPr>
          <a:xfrm>
            <a:off x="899592" y="3429000"/>
            <a:ext cx="7773988" cy="1143000"/>
          </a:xfrm>
        </p:spPr>
        <p:txBody>
          <a:bodyPr/>
          <a:lstStyle/>
          <a:p>
            <a:pPr algn="ctr" eaLnBrk="1" hangingPunct="1"/>
            <a:r>
              <a:rPr lang="en-GB" altLang="en-US" sz="3200" b="1" dirty="0" smtClean="0">
                <a:solidFill>
                  <a:srgbClr val="FFFF00"/>
                </a:solidFill>
                <a:effectLst/>
                <a:latin typeface="Arial" charset="0"/>
              </a:rPr>
              <a:t>Safety Organization </a:t>
            </a:r>
            <a:br>
              <a:rPr lang="en-GB" altLang="en-US" sz="3200" b="1" dirty="0" smtClean="0">
                <a:solidFill>
                  <a:srgbClr val="FFFF00"/>
                </a:solidFill>
                <a:effectLst/>
                <a:latin typeface="Arial" charset="0"/>
              </a:rPr>
            </a:br>
            <a:r>
              <a:rPr lang="en-GB" altLang="en-US" sz="3200" b="1" dirty="0" smtClean="0">
                <a:solidFill>
                  <a:srgbClr val="FFFF00"/>
                </a:solidFill>
                <a:effectLst/>
                <a:latin typeface="Arial" charset="0"/>
              </a:rPr>
              <a:t>of the ATLAS Experiment</a:t>
            </a:r>
            <a:r>
              <a:rPr lang="en-US" altLang="en-US" sz="3200" b="1" dirty="0" smtClean="0">
                <a:solidFill>
                  <a:srgbClr val="FFFF00"/>
                </a:solidFill>
                <a:effectLst/>
                <a:latin typeface="Arial" charset="0"/>
              </a:rPr>
              <a:t/>
            </a:r>
            <a:br>
              <a:rPr lang="en-US" altLang="en-US" sz="3200" b="1" dirty="0" smtClean="0">
                <a:solidFill>
                  <a:srgbClr val="FFFF00"/>
                </a:solidFill>
                <a:effectLst/>
                <a:latin typeface="Arial" charset="0"/>
              </a:rPr>
            </a:br>
            <a:r>
              <a:rPr lang="en-US" altLang="en-US" sz="3200" b="1" dirty="0" smtClean="0">
                <a:solidFill>
                  <a:srgbClr val="FFFF00"/>
                </a:solidFill>
                <a:effectLst/>
                <a:latin typeface="Arial" charset="0"/>
              </a:rPr>
              <a:t/>
            </a:r>
            <a:br>
              <a:rPr lang="en-US" altLang="en-US" sz="3200" b="1" dirty="0" smtClean="0">
                <a:solidFill>
                  <a:srgbClr val="FFFF00"/>
                </a:solidFill>
                <a:effectLst/>
                <a:latin typeface="Arial" charset="0"/>
              </a:rPr>
            </a:br>
            <a:endParaRPr lang="en-US" altLang="en-US" sz="3200" b="1" dirty="0" smtClean="0">
              <a:solidFill>
                <a:srgbClr val="FFFF00"/>
              </a:solidFill>
              <a:effectLst/>
              <a:latin typeface="Arial" charset="0"/>
            </a:endParaRPr>
          </a:p>
        </p:txBody>
      </p:sp>
      <p:sp>
        <p:nvSpPr>
          <p:cNvPr id="4" name="Rectangle 10"/>
          <p:cNvSpPr txBox="1">
            <a:spLocks noChangeArrowheads="1"/>
          </p:cNvSpPr>
          <p:nvPr/>
        </p:nvSpPr>
        <p:spPr bwMode="auto">
          <a:xfrm>
            <a:off x="899592" y="4986001"/>
            <a:ext cx="777398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64" tIns="46032" rIns="92064" bIns="46032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ＭＳ Ｐゴシック" pitchFamily="-111" charset="-128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-111" charset="0"/>
                <a:ea typeface="ＭＳ Ｐゴシック" pitchFamily="-111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-111" charset="0"/>
                <a:ea typeface="ＭＳ Ｐゴシック" pitchFamily="-111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-111" charset="0"/>
                <a:ea typeface="ＭＳ Ｐゴシック" pitchFamily="-111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-111" charset="0"/>
                <a:ea typeface="ＭＳ Ｐゴシック" pitchFamily="-111" charset="-128"/>
              </a:defRPr>
            </a:lvl5pPr>
            <a:lvl6pPr marL="457144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-111" charset="0"/>
              </a:defRPr>
            </a:lvl6pPr>
            <a:lvl7pPr marL="914289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-111" charset="0"/>
              </a:defRPr>
            </a:lvl7pPr>
            <a:lvl8pPr marL="1371432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-111" charset="0"/>
              </a:defRPr>
            </a:lvl8pPr>
            <a:lvl9pPr marL="1828575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-111" charset="0"/>
              </a:defRPr>
            </a:lvl9pPr>
          </a:lstStyle>
          <a:p>
            <a:pPr algn="ctr" eaLnBrk="1" hangingPunct="1"/>
            <a:r>
              <a:rPr lang="en-GB" altLang="en-US" sz="1400" kern="0" dirty="0">
                <a:solidFill>
                  <a:srgbClr val="FFFF99"/>
                </a:solidFill>
                <a:effectLst/>
                <a:latin typeface="Arial" charset="0"/>
              </a:rPr>
              <a:t>Asset and Maintenance Management </a:t>
            </a:r>
            <a:r>
              <a:rPr lang="en-GB" altLang="en-US" sz="1400" kern="0" dirty="0" smtClean="0">
                <a:solidFill>
                  <a:srgbClr val="FFFF99"/>
                </a:solidFill>
                <a:effectLst/>
                <a:latin typeface="Arial" charset="0"/>
              </a:rPr>
              <a:t>Workshop</a:t>
            </a:r>
          </a:p>
          <a:p>
            <a:pPr algn="ctr" eaLnBrk="1" hangingPunct="1"/>
            <a:r>
              <a:rPr lang="en-GB" altLang="en-US" sz="1400" kern="0" dirty="0" smtClean="0">
                <a:solidFill>
                  <a:srgbClr val="FFFF99"/>
                </a:solidFill>
                <a:effectLst/>
                <a:latin typeface="Arial" charset="0"/>
              </a:rPr>
              <a:t>CERN, Geneva, Switzerland</a:t>
            </a:r>
          </a:p>
          <a:p>
            <a:pPr algn="ctr" eaLnBrk="1" hangingPunct="1"/>
            <a:r>
              <a:rPr lang="en-GB" altLang="en-US" sz="1400" kern="0" dirty="0" smtClean="0">
                <a:solidFill>
                  <a:srgbClr val="FFFF99"/>
                </a:solidFill>
                <a:effectLst/>
                <a:latin typeface="Arial" charset="0"/>
              </a:rPr>
              <a:t>13-15 November 2013</a:t>
            </a:r>
            <a:endParaRPr lang="en-US" altLang="en-US" sz="1400" kern="0" dirty="0" smtClean="0">
              <a:solidFill>
                <a:srgbClr val="FFFF99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15107">
            <a:off x="122112" y="120880"/>
            <a:ext cx="4444795" cy="66582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4716016" y="787400"/>
            <a:ext cx="4279900" cy="458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5173" tIns="42586" rIns="85173" bIns="42586">
            <a:spAutoFit/>
          </a:bodyPr>
          <a:lstStyle>
            <a:lvl1pPr marL="315913" indent="-315913"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9pPr>
          </a:lstStyle>
          <a:p>
            <a:pPr algn="ctr" eaLnBrk="1" hangingPunct="1">
              <a:spcBef>
                <a:spcPct val="20000"/>
              </a:spcBef>
              <a:buClr>
                <a:srgbClr val="FFFFFF"/>
              </a:buClr>
            </a:pPr>
            <a:r>
              <a:rPr lang="en-GB" altLang="en-US" sz="2200" b="1" dirty="0" smtClean="0">
                <a:solidFill>
                  <a:srgbClr val="FFFFFF"/>
                </a:solidFill>
                <a:latin typeface="Arial" charset="0"/>
                <a:sym typeface="Monotype Sorts" pitchFamily="-111" charset="2"/>
              </a:rPr>
              <a:t>In august 2008, the detector was ready for operation</a:t>
            </a:r>
          </a:p>
          <a:p>
            <a:pPr algn="ctr" eaLnBrk="1" hangingPunct="1">
              <a:spcBef>
                <a:spcPct val="20000"/>
              </a:spcBef>
              <a:buClr>
                <a:srgbClr val="FFFFFF"/>
              </a:buClr>
            </a:pPr>
            <a:endParaRPr lang="en-GB" altLang="en-US" sz="2200" dirty="0" smtClea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sym typeface="Monotype Sorts" pitchFamily="-111" charset="2"/>
            </a:endParaRPr>
          </a:p>
          <a:p>
            <a:pPr eaLnBrk="1" hangingPunct="1">
              <a:spcBef>
                <a:spcPct val="20000"/>
              </a:spcBef>
              <a:buClr>
                <a:srgbClr val="FFFFFF"/>
              </a:buClr>
              <a:buFont typeface="Wingdings" pitchFamily="-111" charset="2"/>
              <a:buChar char="ü"/>
            </a:pPr>
            <a:r>
              <a:rPr lang="en-GB" altLang="en-US" sz="22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sym typeface="Monotype Sorts" pitchFamily="-111" charset="2"/>
              </a:rPr>
              <a:t>7’000 tones of detectors</a:t>
            </a:r>
          </a:p>
          <a:p>
            <a:pPr eaLnBrk="1" hangingPunct="1">
              <a:spcBef>
                <a:spcPct val="20000"/>
              </a:spcBef>
              <a:buClr>
                <a:srgbClr val="FFFFFF"/>
              </a:buClr>
              <a:buFont typeface="Wingdings" pitchFamily="-111" charset="2"/>
              <a:buChar char="ü"/>
            </a:pPr>
            <a:r>
              <a:rPr lang="en-GB" altLang="en-US" sz="22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sym typeface="Monotype Sorts" pitchFamily="-111" charset="2"/>
              </a:rPr>
              <a:t>&gt; 15 million of components</a:t>
            </a:r>
          </a:p>
          <a:p>
            <a:pPr eaLnBrk="1" hangingPunct="1">
              <a:spcBef>
                <a:spcPct val="20000"/>
              </a:spcBef>
              <a:buClr>
                <a:srgbClr val="FFFFFF"/>
              </a:buClr>
              <a:buFont typeface="Wingdings" pitchFamily="-111" charset="2"/>
              <a:buChar char="ü"/>
            </a:pPr>
            <a:r>
              <a:rPr lang="en-GB" altLang="en-US" sz="22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sym typeface="Monotype Sorts" pitchFamily="-111" charset="2"/>
              </a:rPr>
              <a:t>&gt; 50 000 cables</a:t>
            </a:r>
          </a:p>
          <a:p>
            <a:pPr eaLnBrk="1" hangingPunct="1">
              <a:spcBef>
                <a:spcPct val="20000"/>
              </a:spcBef>
              <a:buClr>
                <a:srgbClr val="FFFFFF"/>
              </a:buClr>
              <a:buFont typeface="Wingdings" pitchFamily="-111" charset="2"/>
              <a:buChar char="ü"/>
            </a:pPr>
            <a:r>
              <a:rPr lang="en-GB" altLang="en-US" sz="22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sym typeface="Monotype Sorts" pitchFamily="-111" charset="2"/>
              </a:rPr>
              <a:t>6 years of work</a:t>
            </a:r>
          </a:p>
          <a:p>
            <a:pPr eaLnBrk="1" hangingPunct="1">
              <a:spcBef>
                <a:spcPct val="20000"/>
              </a:spcBef>
              <a:buClr>
                <a:srgbClr val="FFFFFF"/>
              </a:buClr>
              <a:buFont typeface="Wingdings" pitchFamily="-111" charset="2"/>
              <a:buChar char="ü"/>
            </a:pPr>
            <a:r>
              <a:rPr lang="en-GB" altLang="en-US" sz="22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sym typeface="Monotype Sorts" pitchFamily="-111" charset="2"/>
              </a:rPr>
              <a:t>&gt; 1’000 technicians</a:t>
            </a:r>
          </a:p>
          <a:p>
            <a:pPr eaLnBrk="1" hangingPunct="1">
              <a:spcBef>
                <a:spcPct val="20000"/>
              </a:spcBef>
              <a:buClr>
                <a:srgbClr val="FFFFFF"/>
              </a:buClr>
            </a:pPr>
            <a:endParaRPr lang="en-GB" altLang="en-US" sz="2200" dirty="0" smtClean="0">
              <a:solidFill>
                <a:srgbClr val="FFFF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sym typeface="Monotype Sorts" pitchFamily="-111" charset="2"/>
            </a:endParaRPr>
          </a:p>
          <a:p>
            <a:pPr eaLnBrk="1" hangingPunct="1">
              <a:spcBef>
                <a:spcPct val="20000"/>
              </a:spcBef>
              <a:buClr>
                <a:srgbClr val="FFFFFF"/>
              </a:buClr>
            </a:pPr>
            <a:r>
              <a:rPr lang="en-GB" altLang="en-US" sz="22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sym typeface="Monotype Sorts" pitchFamily="-111" charset="2"/>
              </a:rPr>
              <a:t>	</a:t>
            </a:r>
            <a:r>
              <a:rPr lang="en-GB" altLang="en-US" sz="22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sym typeface="Monotype Sorts" pitchFamily="-111" charset="2"/>
              </a:rPr>
              <a:t>And - no major accidents!!!</a:t>
            </a:r>
          </a:p>
          <a:p>
            <a:pPr eaLnBrk="1" hangingPunct="1">
              <a:spcBef>
                <a:spcPct val="20000"/>
              </a:spcBef>
              <a:buClr>
                <a:srgbClr val="FFFFFF"/>
              </a:buClr>
              <a:buFont typeface="Wingdings" pitchFamily="-111" charset="2"/>
              <a:buChar char="ü"/>
            </a:pPr>
            <a:endParaRPr lang="en-GB" altLang="en-US" sz="22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sym typeface="Monotype Sorts" pitchFamily="-111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Date Placeholder 2"/>
          <p:cNvSpPr txBox="1">
            <a:spLocks noGrp="1"/>
          </p:cNvSpPr>
          <p:nvPr/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4585" tIns="42292" rIns="84585" bIns="42292" anchor="b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900" i="1">
                <a:solidFill>
                  <a:srgbClr val="0E06A6"/>
                </a:solidFill>
                <a:latin typeface="Arial" charset="0"/>
              </a:rPr>
              <a:t>11/15/2007</a:t>
            </a:r>
          </a:p>
        </p:txBody>
      </p:sp>
      <p:sp>
        <p:nvSpPr>
          <p:cNvPr id="45773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lIns="84585" tIns="42292" rIns="84585" bIns="42292" anchor="b"/>
          <a:lstStyle/>
          <a:p>
            <a:pPr eaLnBrk="1" hangingPunct="1">
              <a:defRPr/>
            </a:pPr>
            <a:r>
              <a:rPr lang="en-US" dirty="0">
                <a:ea typeface="+mj-ea"/>
                <a:cs typeface="+mj-cs"/>
              </a:rPr>
              <a:t>ATLAS</a:t>
            </a:r>
          </a:p>
        </p:txBody>
      </p:sp>
      <p:pic>
        <p:nvPicPr>
          <p:cNvPr id="41988" name="Picture 3" descr="Even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69" y="0"/>
            <a:ext cx="9133731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9" name="Text Box 7"/>
          <p:cNvSpPr txBox="1">
            <a:spLocks noChangeArrowheads="1"/>
          </p:cNvSpPr>
          <p:nvPr/>
        </p:nvSpPr>
        <p:spPr bwMode="auto">
          <a:xfrm>
            <a:off x="-37307" y="40481"/>
            <a:ext cx="9144000" cy="1084263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84585" tIns="42292" rIns="84585" bIns="42292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GB" altLang="en-US" sz="2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What are the risks linked to </a:t>
            </a:r>
          </a:p>
          <a:p>
            <a:pPr algn="ctr">
              <a:spcBef>
                <a:spcPct val="50000"/>
              </a:spcBef>
            </a:pPr>
            <a:r>
              <a:rPr lang="en-GB" altLang="en-US" sz="2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the ATLAS Detector Operation?  </a:t>
            </a:r>
            <a:endParaRPr lang="en-GB" altLang="en-US" sz="2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915" name="Rectangle 3"/>
          <p:cNvSpPr>
            <a:spLocks noChangeArrowheads="1"/>
          </p:cNvSpPr>
          <p:nvPr/>
        </p:nvSpPr>
        <p:spPr bwMode="auto">
          <a:xfrm>
            <a:off x="211138" y="127000"/>
            <a:ext cx="7970837" cy="423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5173" tIns="42586" rIns="85173" bIns="42586">
            <a:spAutoFit/>
          </a:bodyPr>
          <a:lstStyle/>
          <a:p>
            <a:pPr marL="317194" indent="-317194" algn="ctr">
              <a:spcBef>
                <a:spcPct val="20000"/>
              </a:spcBef>
              <a:buClr>
                <a:srgbClr val="FFFFFF"/>
              </a:buClr>
              <a:defRPr/>
            </a:pPr>
            <a:r>
              <a:rPr lang="en-GB" sz="2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+mn-ea"/>
                <a:sym typeface="Monotype Sorts" pitchFamily="-111" charset="2"/>
              </a:rPr>
              <a:t>Fire risk</a:t>
            </a:r>
            <a:endParaRPr lang="en-GB" sz="2200" b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-111" charset="0"/>
              <a:ea typeface="+mn-ea"/>
              <a:sym typeface="Monotype Sorts" pitchFamily="-111" charset="2"/>
            </a:endParaRPr>
          </a:p>
        </p:txBody>
      </p:sp>
      <p:sp>
        <p:nvSpPr>
          <p:cNvPr id="44035" name="Rectangle 4"/>
          <p:cNvSpPr>
            <a:spLocks noChangeArrowheads="1"/>
          </p:cNvSpPr>
          <p:nvPr/>
        </p:nvSpPr>
        <p:spPr bwMode="auto">
          <a:xfrm>
            <a:off x="327025" y="1458913"/>
            <a:ext cx="8634413" cy="86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5173" tIns="42586" rIns="85173" bIns="42586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9pPr>
          </a:lstStyle>
          <a:p>
            <a:pPr eaLnBrk="1" hangingPunct="1"/>
            <a:endParaRPr lang="en-US" altLang="en-US" sz="1700" b="1">
              <a:solidFill>
                <a:srgbClr val="FFFF99"/>
              </a:solidFill>
              <a:latin typeface="Arial" charset="0"/>
            </a:endParaRPr>
          </a:p>
          <a:p>
            <a:pPr eaLnBrk="1" hangingPunct="1"/>
            <a:endParaRPr lang="en-US" altLang="en-US" sz="1700" b="1">
              <a:solidFill>
                <a:srgbClr val="FFFF99"/>
              </a:solidFill>
              <a:latin typeface="Arial" charset="0"/>
            </a:endParaRPr>
          </a:p>
          <a:p>
            <a:pPr eaLnBrk="1" hangingPunct="1"/>
            <a:endParaRPr lang="en-US" altLang="en-US" sz="1700" b="1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44036" name="Text Box 5"/>
          <p:cNvSpPr txBox="1">
            <a:spLocks noChangeArrowheads="1"/>
          </p:cNvSpPr>
          <p:nvPr/>
        </p:nvSpPr>
        <p:spPr bwMode="auto">
          <a:xfrm>
            <a:off x="292100" y="828675"/>
            <a:ext cx="8851900" cy="2439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4585" tIns="42292" rIns="84585" bIns="42292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1pPr>
            <a:lvl2pPr marL="420688"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GB" altLang="en-US" sz="1800" dirty="0" smtClean="0">
                <a:solidFill>
                  <a:srgbClr val="FFFFFF"/>
                </a:solidFill>
                <a:latin typeface="Arial" charset="0"/>
                <a:cs typeface="Arial" charset="0"/>
              </a:rPr>
              <a:t>3’000 </a:t>
            </a:r>
            <a:r>
              <a:rPr lang="en-GB" altLang="en-US" sz="1800" dirty="0" smtClean="0">
                <a:solidFill>
                  <a:srgbClr val="FFFFFF"/>
                </a:solidFill>
                <a:latin typeface="Arial" charset="0"/>
                <a:cs typeface="Arial" charset="0"/>
              </a:rPr>
              <a:t>Km of cables installed in the undergrounds</a:t>
            </a:r>
          </a:p>
          <a:p>
            <a:pPr>
              <a:spcBef>
                <a:spcPct val="50000"/>
              </a:spcBef>
            </a:pPr>
            <a:r>
              <a:rPr lang="en-GB" altLang="en-US" sz="1800" dirty="0" smtClean="0">
                <a:solidFill>
                  <a:srgbClr val="FFFFFF"/>
                </a:solidFill>
                <a:latin typeface="Arial" charset="0"/>
                <a:cs typeface="Arial" charset="0"/>
              </a:rPr>
              <a:t>~ 300 connection racks</a:t>
            </a:r>
          </a:p>
          <a:p>
            <a:pPr>
              <a:spcBef>
                <a:spcPct val="50000"/>
              </a:spcBef>
            </a:pPr>
            <a:r>
              <a:rPr lang="en-GB" altLang="en-US" sz="1800" dirty="0" smtClean="0">
                <a:solidFill>
                  <a:srgbClr val="FFFFFF"/>
                </a:solidFill>
                <a:latin typeface="Arial" charset="0"/>
                <a:cs typeface="Arial" charset="0"/>
              </a:rPr>
              <a:t>10 MW of electrical distribution</a:t>
            </a:r>
          </a:p>
          <a:p>
            <a:pPr>
              <a:spcBef>
                <a:spcPct val="50000"/>
              </a:spcBef>
            </a:pPr>
            <a:endParaRPr lang="en-GB" altLang="en-US" sz="1800" dirty="0" smtClean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>
              <a:spcBef>
                <a:spcPct val="50000"/>
              </a:spcBef>
            </a:pPr>
            <a:endParaRPr lang="en-GB" altLang="en-US" sz="1800" dirty="0" smtClean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lvl="1" indent="0">
              <a:spcBef>
                <a:spcPct val="50000"/>
              </a:spcBef>
            </a:pPr>
            <a:endParaRPr lang="en-GB" altLang="en-US" sz="180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pic>
        <p:nvPicPr>
          <p:cNvPr id="44037" name="Picture 7" descr="0604022_02-A4-at-144-dpi_cables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100" y="2090738"/>
            <a:ext cx="3609975" cy="241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8" name="Picture 10" descr="0907238_11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100" y="4640263"/>
            <a:ext cx="3117850" cy="2078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9" name="Picture 13" descr="0805017_02-A4-at-144-dpi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123643"/>
            <a:ext cx="4420270" cy="4594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915" name="Rectangle 3"/>
          <p:cNvSpPr>
            <a:spLocks noChangeArrowheads="1"/>
          </p:cNvSpPr>
          <p:nvPr/>
        </p:nvSpPr>
        <p:spPr bwMode="auto">
          <a:xfrm>
            <a:off x="655638" y="190500"/>
            <a:ext cx="7970837" cy="423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5173" tIns="42586" rIns="85173" bIns="42586">
            <a:spAutoFit/>
          </a:bodyPr>
          <a:lstStyle/>
          <a:p>
            <a:pPr marL="317194" indent="-317194" algn="ctr">
              <a:spcBef>
                <a:spcPct val="20000"/>
              </a:spcBef>
              <a:buClr>
                <a:srgbClr val="FFFFFF"/>
              </a:buClr>
              <a:defRPr/>
            </a:pPr>
            <a:r>
              <a:rPr lang="en-GB" sz="2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+mn-ea"/>
                <a:sym typeface="Monotype Sorts" pitchFamily="-111" charset="2"/>
              </a:rPr>
              <a:t>Flammable and inert gases</a:t>
            </a:r>
            <a:endParaRPr lang="en-GB" sz="2200" b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-111" charset="0"/>
              <a:ea typeface="+mn-ea"/>
              <a:sym typeface="Monotype Sorts" pitchFamily="-111" charset="2"/>
            </a:endParaRPr>
          </a:p>
        </p:txBody>
      </p:sp>
      <p:sp>
        <p:nvSpPr>
          <p:cNvPr id="46084" name="Rectangle 4"/>
          <p:cNvSpPr>
            <a:spLocks noChangeArrowheads="1"/>
          </p:cNvSpPr>
          <p:nvPr/>
        </p:nvSpPr>
        <p:spPr bwMode="auto">
          <a:xfrm>
            <a:off x="327025" y="1458913"/>
            <a:ext cx="8634413" cy="86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5173" tIns="42586" rIns="85173" bIns="42586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9pPr>
          </a:lstStyle>
          <a:p>
            <a:pPr eaLnBrk="1" hangingPunct="1"/>
            <a:endParaRPr lang="en-US" altLang="en-US" sz="1700" b="1">
              <a:solidFill>
                <a:srgbClr val="FFFF99"/>
              </a:solidFill>
              <a:latin typeface="Arial" charset="0"/>
            </a:endParaRPr>
          </a:p>
          <a:p>
            <a:pPr eaLnBrk="1" hangingPunct="1"/>
            <a:endParaRPr lang="en-US" altLang="en-US" sz="1700" b="1">
              <a:solidFill>
                <a:srgbClr val="FFFF99"/>
              </a:solidFill>
              <a:latin typeface="Arial" charset="0"/>
            </a:endParaRPr>
          </a:p>
          <a:p>
            <a:pPr eaLnBrk="1" hangingPunct="1"/>
            <a:endParaRPr lang="en-US" altLang="en-US" sz="1700" b="1">
              <a:solidFill>
                <a:srgbClr val="FFFFFF"/>
              </a:solidFill>
              <a:latin typeface="Arial" charset="0"/>
            </a:endParaRPr>
          </a:p>
        </p:txBody>
      </p:sp>
      <p:graphicFrame>
        <p:nvGraphicFramePr>
          <p:cNvPr id="4608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57277849"/>
              </p:ext>
            </p:extLst>
          </p:nvPr>
        </p:nvGraphicFramePr>
        <p:xfrm>
          <a:off x="91727" y="1663700"/>
          <a:ext cx="6640513" cy="3632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118" name="Document" r:id="rId4" imgW="6477000" imgH="3543300" progId="Word.Document.12">
                  <p:link updateAutomatic="1"/>
                </p:oleObj>
              </mc:Choice>
              <mc:Fallback>
                <p:oleObj name="Document" r:id="rId4" imgW="6477000" imgH="3543300" progId="Word.Document.12">
                  <p:link updateAutomatic="1"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727" y="1663700"/>
                        <a:ext cx="6640513" cy="3632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 cap="sq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085" name="Text Box 3"/>
          <p:cNvSpPr txBox="1">
            <a:spLocks noChangeArrowheads="1"/>
          </p:cNvSpPr>
          <p:nvPr/>
        </p:nvSpPr>
        <p:spPr bwMode="auto">
          <a:xfrm>
            <a:off x="0" y="763588"/>
            <a:ext cx="6388100" cy="760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4585" tIns="42292" rIns="84585" bIns="42292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9pPr>
          </a:lstStyle>
          <a:p>
            <a:pPr eaLnBrk="1" hangingPunct="1"/>
            <a:r>
              <a:rPr lang="en-GB" altLang="en-US" sz="1800" dirty="0" smtClean="0">
                <a:solidFill>
                  <a:srgbClr val="FFFF00"/>
                </a:solidFill>
                <a:latin typeface="Arial" charset="0"/>
                <a:cs typeface="Helvetica" pitchFamily="-111" charset="0"/>
              </a:rPr>
              <a:t>17 m</a:t>
            </a:r>
            <a:r>
              <a:rPr lang="en-GB" altLang="en-US" sz="1800" baseline="30000" dirty="0" smtClean="0">
                <a:solidFill>
                  <a:srgbClr val="FFFF00"/>
                </a:solidFill>
                <a:latin typeface="Arial" charset="0"/>
                <a:cs typeface="Helvetica" pitchFamily="-111" charset="0"/>
              </a:rPr>
              <a:t>3</a:t>
            </a:r>
            <a:r>
              <a:rPr lang="en-GB" altLang="en-US" sz="1800" dirty="0" smtClean="0">
                <a:solidFill>
                  <a:srgbClr val="FFFF00"/>
                </a:solidFill>
                <a:latin typeface="Arial" charset="0"/>
                <a:cs typeface="Helvetica" pitchFamily="-111" charset="0"/>
              </a:rPr>
              <a:t> of flammable gases </a:t>
            </a:r>
            <a:r>
              <a:rPr lang="en-GB" altLang="en-US" sz="1500" dirty="0" smtClean="0">
                <a:solidFill>
                  <a:srgbClr val="FFFF00"/>
                </a:solidFill>
                <a:latin typeface="Arial" charset="0"/>
                <a:cs typeface="Helvetica" pitchFamily="-111" charset="0"/>
              </a:rPr>
              <a:t>(n-</a:t>
            </a:r>
            <a:r>
              <a:rPr lang="en-GB" altLang="en-US" sz="1500" dirty="0" err="1" smtClean="0">
                <a:solidFill>
                  <a:srgbClr val="FFFF00"/>
                </a:solidFill>
                <a:latin typeface="Arial" charset="0"/>
                <a:cs typeface="Helvetica" pitchFamily="-111" charset="0"/>
              </a:rPr>
              <a:t>penten</a:t>
            </a:r>
            <a:r>
              <a:rPr lang="en-GB" altLang="en-US" sz="1500" dirty="0" smtClean="0">
                <a:solidFill>
                  <a:srgbClr val="FFFF00"/>
                </a:solidFill>
                <a:latin typeface="Arial" charset="0"/>
                <a:cs typeface="Helvetica" pitchFamily="-111" charset="0"/>
              </a:rPr>
              <a:t> 45 %)</a:t>
            </a:r>
          </a:p>
          <a:p>
            <a:pPr eaLnBrk="1" hangingPunct="1"/>
            <a:r>
              <a:rPr lang="en-GB" altLang="en-US" sz="1800" dirty="0" smtClean="0">
                <a:solidFill>
                  <a:srgbClr val="FFFFFF"/>
                </a:solidFill>
                <a:latin typeface="Arial" charset="0"/>
                <a:cs typeface="Helvetica" pitchFamily="-111" charset="0"/>
              </a:rPr>
              <a:t>inside the ATLAS big wheels</a:t>
            </a:r>
          </a:p>
          <a:p>
            <a:pPr eaLnBrk="1" hangingPunct="1"/>
            <a:endParaRPr lang="en-GB" altLang="en-US" sz="1500" dirty="0" smtClean="0">
              <a:solidFill>
                <a:srgbClr val="FFFF00"/>
              </a:solidFill>
              <a:latin typeface="Arial" charset="0"/>
              <a:cs typeface="Helvetica" pitchFamily="-111" charset="0"/>
            </a:endParaRPr>
          </a:p>
          <a:p>
            <a:pPr eaLnBrk="1" hangingPunct="1"/>
            <a:endParaRPr lang="en-GB" altLang="en-US" sz="1500" dirty="0">
              <a:solidFill>
                <a:srgbClr val="FFFFFF"/>
              </a:solidFill>
              <a:latin typeface="Arial" charset="0"/>
              <a:cs typeface="Helvetica" pitchFamily="-111" charset="0"/>
            </a:endParaRPr>
          </a:p>
        </p:txBody>
      </p:sp>
      <p:sp>
        <p:nvSpPr>
          <p:cNvPr id="46086" name="Text Box 3"/>
          <p:cNvSpPr txBox="1">
            <a:spLocks noChangeArrowheads="1"/>
          </p:cNvSpPr>
          <p:nvPr/>
        </p:nvSpPr>
        <p:spPr bwMode="auto">
          <a:xfrm>
            <a:off x="0" y="5437188"/>
            <a:ext cx="8597900" cy="608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4585" tIns="42292" rIns="84585" bIns="42292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9pPr>
          </a:lstStyle>
          <a:p>
            <a:pPr eaLnBrk="1" hangingPunct="1"/>
            <a:r>
              <a:rPr lang="en-GB" altLang="en-US" sz="1800" dirty="0" smtClean="0">
                <a:solidFill>
                  <a:srgbClr val="FFFF00"/>
                </a:solidFill>
                <a:latin typeface="Arial" charset="0"/>
                <a:cs typeface="Helvetica" pitchFamily="-111" charset="0"/>
              </a:rPr>
              <a:t>850 m</a:t>
            </a:r>
            <a:r>
              <a:rPr lang="en-GB" altLang="en-US" sz="1800" baseline="30000" dirty="0" smtClean="0">
                <a:solidFill>
                  <a:srgbClr val="FFFF00"/>
                </a:solidFill>
                <a:latin typeface="Arial" charset="0"/>
                <a:cs typeface="Helvetica" pitchFamily="-111" charset="0"/>
              </a:rPr>
              <a:t>3</a:t>
            </a:r>
            <a:r>
              <a:rPr lang="en-GB" altLang="en-US" sz="1800" dirty="0" smtClean="0">
                <a:solidFill>
                  <a:srgbClr val="FFFF00"/>
                </a:solidFill>
                <a:latin typeface="Arial" charset="0"/>
                <a:cs typeface="Helvetica" pitchFamily="-111" charset="0"/>
              </a:rPr>
              <a:t> of non flammable gas </a:t>
            </a:r>
          </a:p>
          <a:p>
            <a:pPr eaLnBrk="1" hangingPunct="1"/>
            <a:r>
              <a:rPr lang="en-GB" altLang="en-US" sz="1800" dirty="0" smtClean="0">
                <a:solidFill>
                  <a:srgbClr val="FFFFFF"/>
                </a:solidFill>
                <a:latin typeface="Arial" charset="0"/>
                <a:cs typeface="Helvetica" pitchFamily="-111" charset="0"/>
              </a:rPr>
              <a:t>inside the central </a:t>
            </a:r>
            <a:r>
              <a:rPr lang="en-GB" altLang="en-US" sz="1800" dirty="0" err="1" smtClean="0">
                <a:solidFill>
                  <a:srgbClr val="FFFFFF"/>
                </a:solidFill>
                <a:latin typeface="Arial" charset="0"/>
                <a:cs typeface="Helvetica" pitchFamily="-111" charset="0"/>
              </a:rPr>
              <a:t>Muon</a:t>
            </a:r>
            <a:r>
              <a:rPr lang="en-GB" altLang="en-US" sz="1800" dirty="0" smtClean="0">
                <a:solidFill>
                  <a:srgbClr val="FFFFFF"/>
                </a:solidFill>
                <a:latin typeface="Arial" charset="0"/>
                <a:cs typeface="Helvetica" pitchFamily="-111" charset="0"/>
              </a:rPr>
              <a:t> Chambers, the Big wheels and inside the Inner Detector</a:t>
            </a:r>
          </a:p>
          <a:p>
            <a:pPr eaLnBrk="1" hangingPunct="1"/>
            <a:endParaRPr lang="en-GB" altLang="en-US" sz="1800" dirty="0" smtClean="0">
              <a:solidFill>
                <a:srgbClr val="FFFFFF"/>
              </a:solidFill>
              <a:latin typeface="Arial" charset="0"/>
              <a:cs typeface="Helvetica" pitchFamily="-111" charset="0"/>
            </a:endParaRPr>
          </a:p>
          <a:p>
            <a:pPr eaLnBrk="1" hangingPunct="1"/>
            <a:endParaRPr lang="en-GB" altLang="en-US" sz="1800" dirty="0">
              <a:solidFill>
                <a:srgbClr val="FFFFFF"/>
              </a:solidFill>
              <a:latin typeface="Arial" charset="0"/>
              <a:cs typeface="Helvetica" pitchFamily="-111" charset="0"/>
            </a:endParaRPr>
          </a:p>
        </p:txBody>
      </p:sp>
      <p:pic>
        <p:nvPicPr>
          <p:cNvPr id="46087" name="Picture 6" descr="0611002_08-A4-at-144-dpi_gassystem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6600" y="1176338"/>
            <a:ext cx="3327400" cy="2227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915" name="Rectangle 3"/>
          <p:cNvSpPr>
            <a:spLocks noChangeArrowheads="1"/>
          </p:cNvSpPr>
          <p:nvPr/>
        </p:nvSpPr>
        <p:spPr bwMode="auto">
          <a:xfrm>
            <a:off x="10616" y="22225"/>
            <a:ext cx="9087296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5173" tIns="42586" rIns="85173" bIns="42586">
            <a:spAutoFit/>
          </a:bodyPr>
          <a:lstStyle/>
          <a:p>
            <a:pPr marL="317194" indent="-317194" algn="ctr">
              <a:spcBef>
                <a:spcPct val="20000"/>
              </a:spcBef>
              <a:buClr>
                <a:srgbClr val="FFFFFF"/>
              </a:buClr>
              <a:defRPr/>
            </a:pPr>
            <a:r>
              <a:rPr lang="en-GB" sz="2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+mn-ea"/>
                <a:sym typeface="Monotype Sorts" pitchFamily="-111" charset="2"/>
              </a:rPr>
              <a:t>Cryogenic fluids in the experimental cavern, </a:t>
            </a:r>
          </a:p>
          <a:p>
            <a:pPr marL="317194" indent="-317194" algn="ctr">
              <a:spcBef>
                <a:spcPct val="20000"/>
              </a:spcBef>
              <a:buClr>
                <a:srgbClr val="FFFFFF"/>
              </a:buClr>
              <a:defRPr/>
            </a:pPr>
            <a:r>
              <a:rPr lang="en-GB" sz="2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+mn-ea"/>
                <a:sym typeface="Monotype Sorts" pitchFamily="-111" charset="2"/>
              </a:rPr>
              <a:t>A risk of lack of oxygen and of cold burns</a:t>
            </a:r>
            <a:endParaRPr lang="en-GB" sz="2200" b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-111" charset="0"/>
              <a:ea typeface="+mn-ea"/>
              <a:sym typeface="Monotype Sorts" pitchFamily="-111" charset="2"/>
            </a:endParaRPr>
          </a:p>
        </p:txBody>
      </p:sp>
      <p:sp>
        <p:nvSpPr>
          <p:cNvPr id="48131" name="Rectangle 4"/>
          <p:cNvSpPr>
            <a:spLocks noChangeArrowheads="1"/>
          </p:cNvSpPr>
          <p:nvPr/>
        </p:nvSpPr>
        <p:spPr bwMode="auto">
          <a:xfrm>
            <a:off x="327025" y="1458913"/>
            <a:ext cx="8634413" cy="86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5173" tIns="42586" rIns="85173" bIns="42586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9pPr>
          </a:lstStyle>
          <a:p>
            <a:pPr eaLnBrk="1" hangingPunct="1"/>
            <a:endParaRPr lang="en-US" altLang="en-US" sz="1700" b="1">
              <a:solidFill>
                <a:srgbClr val="FFFF99"/>
              </a:solidFill>
              <a:latin typeface="Arial" charset="0"/>
            </a:endParaRPr>
          </a:p>
          <a:p>
            <a:pPr eaLnBrk="1" hangingPunct="1"/>
            <a:endParaRPr lang="en-US" altLang="en-US" sz="1700" b="1">
              <a:solidFill>
                <a:srgbClr val="FFFF99"/>
              </a:solidFill>
              <a:latin typeface="Arial" charset="0"/>
            </a:endParaRPr>
          </a:p>
          <a:p>
            <a:pPr eaLnBrk="1" hangingPunct="1"/>
            <a:endParaRPr lang="en-US" altLang="en-US" sz="1700" b="1">
              <a:solidFill>
                <a:srgbClr val="FFFFFF"/>
              </a:solidFill>
              <a:latin typeface="Arial" charset="0"/>
            </a:endParaRPr>
          </a:p>
        </p:txBody>
      </p:sp>
      <p:pic>
        <p:nvPicPr>
          <p:cNvPr id="48132" name="Picture 7" descr="Even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396" y="973138"/>
            <a:ext cx="3492500" cy="290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3" name="Line 4"/>
          <p:cNvSpPr>
            <a:spLocks noChangeShapeType="1"/>
          </p:cNvSpPr>
          <p:nvPr/>
        </p:nvSpPr>
        <p:spPr bwMode="auto">
          <a:xfrm flipH="1" flipV="1">
            <a:off x="1981200" y="2676525"/>
            <a:ext cx="139700" cy="114617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4585" tIns="42292" rIns="84585" bIns="42292"/>
          <a:lstStyle/>
          <a:p>
            <a:endParaRPr lang="en-GB"/>
          </a:p>
        </p:txBody>
      </p:sp>
      <p:sp>
        <p:nvSpPr>
          <p:cNvPr id="48134" name="Line 4"/>
          <p:cNvSpPr>
            <a:spLocks noChangeShapeType="1"/>
          </p:cNvSpPr>
          <p:nvPr/>
        </p:nvSpPr>
        <p:spPr bwMode="auto">
          <a:xfrm flipV="1">
            <a:off x="2120900" y="2384425"/>
            <a:ext cx="330200" cy="145097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4585" tIns="42292" rIns="84585" bIns="42292"/>
          <a:lstStyle/>
          <a:p>
            <a:endParaRPr lang="en-GB"/>
          </a:p>
        </p:txBody>
      </p:sp>
      <p:sp>
        <p:nvSpPr>
          <p:cNvPr id="48135" name="Line 4"/>
          <p:cNvSpPr>
            <a:spLocks noChangeShapeType="1"/>
          </p:cNvSpPr>
          <p:nvPr/>
        </p:nvSpPr>
        <p:spPr bwMode="auto">
          <a:xfrm flipH="1" flipV="1">
            <a:off x="1333500" y="2155825"/>
            <a:ext cx="787400" cy="167957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4585" tIns="42292" rIns="84585" bIns="42292"/>
          <a:lstStyle/>
          <a:p>
            <a:endParaRPr lang="en-GB"/>
          </a:p>
        </p:txBody>
      </p:sp>
      <p:pic>
        <p:nvPicPr>
          <p:cNvPr id="48136" name="Picture 1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3150" y="3937000"/>
            <a:ext cx="2533650" cy="292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7" name="Line 4"/>
          <p:cNvSpPr>
            <a:spLocks noChangeShapeType="1"/>
          </p:cNvSpPr>
          <p:nvPr/>
        </p:nvSpPr>
        <p:spPr bwMode="auto">
          <a:xfrm flipH="1">
            <a:off x="5080000" y="5232400"/>
            <a:ext cx="1257300" cy="20002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4585" tIns="42292" rIns="84585" bIns="42292"/>
          <a:lstStyle/>
          <a:p>
            <a:endParaRPr lang="en-GB"/>
          </a:p>
        </p:txBody>
      </p:sp>
      <p:pic>
        <p:nvPicPr>
          <p:cNvPr id="48138" name="Picture 18" descr="2005-11-04_Move_Barrel_201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581128"/>
            <a:ext cx="2859088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9" name="Picture 26" descr="Magnets_He.tif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9588" y="920750"/>
            <a:ext cx="4633912" cy="290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6"/>
          <p:cNvSpPr>
            <a:spLocks noChangeArrowheads="1"/>
          </p:cNvSpPr>
          <p:nvPr/>
        </p:nvSpPr>
        <p:spPr bwMode="auto">
          <a:xfrm>
            <a:off x="138956" y="3961433"/>
            <a:ext cx="3136900" cy="547687"/>
          </a:xfrm>
          <a:prstGeom prst="rect">
            <a:avLst/>
          </a:prstGeom>
          <a:gradFill rotWithShape="1">
            <a:gsLst>
              <a:gs pos="0">
                <a:srgbClr val="D7FFFD"/>
              </a:gs>
              <a:gs pos="64999">
                <a:srgbClr val="A1FFFB"/>
              </a:gs>
              <a:gs pos="100000">
                <a:srgbClr val="78FFFC"/>
              </a:gs>
            </a:gsLst>
            <a:lin ang="5400000" scaled="1"/>
          </a:gradFill>
          <a:ln w="9525">
            <a:solidFill>
              <a:srgbClr val="00FFCB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 lIns="84585" tIns="42292" rIns="84585" bIns="42292">
            <a:spAutoFit/>
          </a:bodyPr>
          <a:lstStyle>
            <a:lvl1pPr marL="24161750" indent="-24161750"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9pPr>
          </a:lstStyle>
          <a:p>
            <a:pPr marL="0" lvl="2" indent="0" eaLnBrk="1" hangingPunct="1"/>
            <a:r>
              <a:rPr lang="en-GB" altLang="en-US" sz="1500" i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Liquid Argon: 90 m</a:t>
            </a:r>
            <a:r>
              <a:rPr lang="en-GB" altLang="en-US" sz="1500" i="1" baseline="300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3</a:t>
            </a:r>
            <a:r>
              <a:rPr lang="en-GB" altLang="en-US" sz="1500" i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  <a:r>
              <a:rPr lang="en-GB" altLang="en-US" sz="1500" i="1" dirty="0" smtClean="0">
                <a:solidFill>
                  <a:srgbClr val="000000"/>
                </a:solidFill>
                <a:latin typeface="Arial" charset="0"/>
                <a:ea typeface="Helvetica" pitchFamily="-111" charset="0"/>
              </a:rPr>
              <a:t>at</a:t>
            </a:r>
            <a:r>
              <a:rPr lang="en-GB" altLang="en-US" sz="1500" i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  <a:r>
              <a:rPr lang="en-GB" altLang="en-US" sz="1500" i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-</a:t>
            </a:r>
            <a:r>
              <a:rPr lang="en-GB" altLang="en-US" sz="1500" i="1" dirty="0" err="1" smtClean="0">
                <a:solidFill>
                  <a:srgbClr val="000000"/>
                </a:solidFill>
                <a:latin typeface="Arial" charset="0"/>
                <a:cs typeface="Arial" charset="0"/>
              </a:rPr>
              <a:t>183°C</a:t>
            </a:r>
            <a:r>
              <a:rPr lang="en-GB" altLang="en-US" sz="1500" i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  <a:r>
              <a:rPr lang="en-GB" altLang="en-US" sz="1500" i="1" dirty="0" smtClean="0">
                <a:solidFill>
                  <a:srgbClr val="000000"/>
                </a:solidFill>
                <a:latin typeface="Arial" charset="0"/>
                <a:cs typeface="Helvetica" pitchFamily="-111" charset="0"/>
              </a:rPr>
              <a:t>inside the </a:t>
            </a:r>
            <a:r>
              <a:rPr lang="en-GB" altLang="en-US" sz="1500" i="1" dirty="0" err="1" smtClean="0">
                <a:solidFill>
                  <a:srgbClr val="000000"/>
                </a:solidFill>
                <a:latin typeface="Arial" charset="0"/>
                <a:cs typeface="Helvetica" pitchFamily="-111" charset="0"/>
              </a:rPr>
              <a:t>LAr</a:t>
            </a:r>
            <a:r>
              <a:rPr lang="en-GB" altLang="en-US" sz="1500" i="1" dirty="0" smtClean="0">
                <a:solidFill>
                  <a:srgbClr val="000000"/>
                </a:solidFill>
                <a:latin typeface="Arial" charset="0"/>
                <a:cs typeface="Helvetica" pitchFamily="-111" charset="0"/>
              </a:rPr>
              <a:t> Calorimeter</a:t>
            </a:r>
            <a:endParaRPr lang="en-GB" altLang="en-US" sz="1500" i="1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6388100" y="3938588"/>
            <a:ext cx="2349500" cy="546100"/>
          </a:xfrm>
          <a:prstGeom prst="rect">
            <a:avLst/>
          </a:prstGeom>
          <a:gradFill rotWithShape="1">
            <a:gsLst>
              <a:gs pos="0">
                <a:srgbClr val="D7FFFD"/>
              </a:gs>
              <a:gs pos="64999">
                <a:srgbClr val="A1FFFB"/>
              </a:gs>
              <a:gs pos="100000">
                <a:srgbClr val="78FFFC"/>
              </a:gs>
            </a:gsLst>
            <a:lin ang="5400000" scaled="1"/>
          </a:gradFill>
          <a:ln w="9525">
            <a:solidFill>
              <a:srgbClr val="00FFCB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 lIns="84585" tIns="42292" rIns="84585" bIns="42292">
            <a:spAutoFit/>
          </a:bodyPr>
          <a:lstStyle>
            <a:lvl1pPr marL="24161750" indent="-24161750"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9pPr>
          </a:lstStyle>
          <a:p>
            <a:pPr marL="0" lvl="2" indent="0" eaLnBrk="1" hangingPunct="1"/>
            <a:r>
              <a:rPr lang="en-GB" altLang="en-US" sz="1500" i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Liquid Helium:</a:t>
            </a:r>
          </a:p>
          <a:p>
            <a:pPr marL="0" lvl="2" indent="0" eaLnBrk="1" hangingPunct="1"/>
            <a:r>
              <a:rPr lang="en-GB" altLang="en-US" sz="1500" i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11000 litters,  </a:t>
            </a:r>
            <a:r>
              <a:rPr lang="en-GB" altLang="en-US" sz="1500" i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-</a:t>
            </a:r>
            <a:r>
              <a:rPr lang="en-GB" altLang="en-US" sz="1500" i="1" dirty="0" err="1" smtClean="0">
                <a:solidFill>
                  <a:srgbClr val="000000"/>
                </a:solidFill>
                <a:latin typeface="Arial" charset="0"/>
                <a:cs typeface="Arial" charset="0"/>
              </a:rPr>
              <a:t>268°C</a:t>
            </a:r>
            <a:r>
              <a:rPr lang="en-GB" altLang="en-US" sz="1500" i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 </a:t>
            </a:r>
            <a:endParaRPr lang="en-GB" altLang="en-US" sz="1500" i="1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17" name="Rectangle 6"/>
          <p:cNvSpPr>
            <a:spLocks noChangeArrowheads="1"/>
          </p:cNvSpPr>
          <p:nvPr/>
        </p:nvSpPr>
        <p:spPr bwMode="auto">
          <a:xfrm>
            <a:off x="6337300" y="5056188"/>
            <a:ext cx="2400300" cy="316242"/>
          </a:xfrm>
          <a:prstGeom prst="rect">
            <a:avLst/>
          </a:prstGeom>
          <a:gradFill rotWithShape="1">
            <a:gsLst>
              <a:gs pos="0">
                <a:srgbClr val="D7FFFD"/>
              </a:gs>
              <a:gs pos="64999">
                <a:srgbClr val="A1FFFB"/>
              </a:gs>
              <a:gs pos="100000">
                <a:srgbClr val="78FFFC"/>
              </a:gs>
            </a:gsLst>
            <a:lin ang="5400000" scaled="1"/>
          </a:gradFill>
          <a:ln w="9525">
            <a:solidFill>
              <a:srgbClr val="00FFCB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 wrap="square" lIns="84585" tIns="42292" rIns="84585" bIns="42292">
            <a:spAutoFit/>
          </a:bodyPr>
          <a:lstStyle/>
          <a:p>
            <a:pPr marL="0" lvl="2" indent="0">
              <a:defRPr/>
            </a:pPr>
            <a:r>
              <a:rPr lang="en-GB" sz="1500" i="1" dirty="0" smtClean="0">
                <a:solidFill>
                  <a:srgbClr val="000000"/>
                </a:solidFill>
                <a:latin typeface="+mn-lt"/>
                <a:ea typeface="Arial" pitchFamily="-111" charset="0"/>
                <a:cs typeface="Arial" pitchFamily="-111" charset="0"/>
              </a:rPr>
              <a:t>15 m</a:t>
            </a:r>
            <a:r>
              <a:rPr lang="en-GB" sz="1500" i="1" baseline="30000" dirty="0" smtClean="0">
                <a:solidFill>
                  <a:srgbClr val="000000"/>
                </a:solidFill>
                <a:latin typeface="+mn-lt"/>
                <a:ea typeface="Arial" pitchFamily="-111" charset="0"/>
                <a:cs typeface="Arial" pitchFamily="-111" charset="0"/>
              </a:rPr>
              <a:t>3</a:t>
            </a:r>
            <a:r>
              <a:rPr lang="en-GB" sz="1500" i="1" dirty="0" smtClean="0">
                <a:solidFill>
                  <a:srgbClr val="000000"/>
                </a:solidFill>
                <a:latin typeface="+mn-lt"/>
                <a:ea typeface="Arial" pitchFamily="-111" charset="0"/>
                <a:cs typeface="Arial" pitchFamily="-111" charset="0"/>
              </a:rPr>
              <a:t> of </a:t>
            </a:r>
            <a:r>
              <a:rPr lang="en-GB" sz="1500" i="1" dirty="0" smtClean="0">
                <a:solidFill>
                  <a:srgbClr val="000000"/>
                </a:solidFill>
                <a:latin typeface="+mn-lt"/>
                <a:ea typeface="Arial" pitchFamily="-111" charset="0"/>
                <a:cs typeface="Arial" pitchFamily="-111" charset="0"/>
              </a:rPr>
              <a:t>Liquid Nitrogen</a:t>
            </a:r>
            <a:endParaRPr lang="en-GB" sz="1500" i="1" dirty="0">
              <a:solidFill>
                <a:srgbClr val="000000"/>
              </a:solidFill>
              <a:latin typeface="+mn-lt"/>
              <a:ea typeface="Arial" pitchFamily="-111" charset="0"/>
              <a:cs typeface="Arial" pitchFamily="-111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915" name="Rectangle 3"/>
          <p:cNvSpPr>
            <a:spLocks noChangeArrowheads="1"/>
          </p:cNvSpPr>
          <p:nvPr/>
        </p:nvSpPr>
        <p:spPr bwMode="auto">
          <a:xfrm>
            <a:off x="0" y="165100"/>
            <a:ext cx="7970838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5173" tIns="42586" rIns="85173" bIns="42586">
            <a:spAutoFit/>
          </a:bodyPr>
          <a:lstStyle>
            <a:lvl1pPr marL="315913" indent="-315913"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9pPr>
          </a:lstStyle>
          <a:p>
            <a:pPr algn="ctr" eaLnBrk="1" hangingPunct="1">
              <a:spcBef>
                <a:spcPct val="20000"/>
              </a:spcBef>
              <a:buClr>
                <a:srgbClr val="FFFFFF"/>
              </a:buClr>
            </a:pPr>
            <a:r>
              <a:rPr lang="en-US" altLang="en-US" sz="2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sym typeface="Monotype Sorts" pitchFamily="-111" charset="2"/>
              </a:rPr>
              <a:t>To control these </a:t>
            </a:r>
            <a:r>
              <a:rPr lang="en-US" altLang="en-US" sz="2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sym typeface="Monotype Sorts" pitchFamily="-111" charset="2"/>
              </a:rPr>
              <a:t>risks</a:t>
            </a:r>
            <a:endParaRPr lang="en-US" altLang="en-US" sz="2200" b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sym typeface="Monotype Sorts" pitchFamily="-111" charset="2"/>
            </a:endParaRPr>
          </a:p>
        </p:txBody>
      </p:sp>
      <p:sp>
        <p:nvSpPr>
          <p:cNvPr id="50179" name="Rectangle 4"/>
          <p:cNvSpPr>
            <a:spLocks noChangeArrowheads="1"/>
          </p:cNvSpPr>
          <p:nvPr/>
        </p:nvSpPr>
        <p:spPr bwMode="auto">
          <a:xfrm>
            <a:off x="327025" y="1458913"/>
            <a:ext cx="8634413" cy="86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5173" tIns="42586" rIns="85173" bIns="42586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9pPr>
          </a:lstStyle>
          <a:p>
            <a:pPr eaLnBrk="1" hangingPunct="1"/>
            <a:endParaRPr lang="en-US" altLang="en-US" sz="1700" b="1">
              <a:solidFill>
                <a:srgbClr val="FFFF99"/>
              </a:solidFill>
              <a:latin typeface="Arial" charset="0"/>
            </a:endParaRPr>
          </a:p>
          <a:p>
            <a:pPr eaLnBrk="1" hangingPunct="1"/>
            <a:endParaRPr lang="en-US" altLang="en-US" sz="1700" b="1">
              <a:solidFill>
                <a:srgbClr val="FFFF99"/>
              </a:solidFill>
              <a:latin typeface="Arial" charset="0"/>
            </a:endParaRPr>
          </a:p>
          <a:p>
            <a:pPr eaLnBrk="1" hangingPunct="1"/>
            <a:endParaRPr lang="en-US" altLang="en-US" sz="1700" b="1">
              <a:solidFill>
                <a:srgbClr val="FFFFFF"/>
              </a:solidFill>
              <a:latin typeface="Arial" charset="0"/>
            </a:endParaRPr>
          </a:p>
        </p:txBody>
      </p:sp>
      <p:pic>
        <p:nvPicPr>
          <p:cNvPr id="50180" name="Picture 6" descr="SmallWheel_sniff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5400000">
            <a:off x="98425" y="1482725"/>
            <a:ext cx="323215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81" name="Text Box 5"/>
          <p:cNvSpPr txBox="1">
            <a:spLocks noChangeArrowheads="1"/>
          </p:cNvSpPr>
          <p:nvPr/>
        </p:nvSpPr>
        <p:spPr bwMode="auto">
          <a:xfrm>
            <a:off x="3136900" y="2018985"/>
            <a:ext cx="6007100" cy="4794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4585" tIns="42292" rIns="84585" bIns="42292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GB" altLang="en-US" sz="17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Inside the detector an « home made » SNIFFER system </a:t>
            </a:r>
          </a:p>
          <a:p>
            <a:pPr>
              <a:spcBef>
                <a:spcPct val="50000"/>
              </a:spcBef>
            </a:pPr>
            <a:r>
              <a:rPr lang="en-GB" altLang="en-US" sz="1700" dirty="0" smtClean="0">
                <a:solidFill>
                  <a:srgbClr val="FFFFFF"/>
                </a:solidFill>
                <a:latin typeface="Arial" charset="0"/>
                <a:cs typeface="Arial" charset="0"/>
              </a:rPr>
              <a:t>composed of pipes sniffing and analysing the air composition continuously in the heart of our detectors</a:t>
            </a:r>
          </a:p>
          <a:p>
            <a:pPr>
              <a:spcBef>
                <a:spcPct val="50000"/>
              </a:spcBef>
            </a:pPr>
            <a:r>
              <a:rPr lang="en-GB" altLang="en-US" sz="1700" dirty="0" smtClean="0">
                <a:solidFill>
                  <a:srgbClr val="FFFFFF"/>
                </a:solidFill>
                <a:latin typeface="Arial" charset="0"/>
                <a:cs typeface="Arial" charset="0"/>
              </a:rPr>
              <a:t>Sniffer air sampling system – 137 main lines of detection, 572 detection points</a:t>
            </a:r>
          </a:p>
          <a:p>
            <a:pPr>
              <a:spcBef>
                <a:spcPct val="50000"/>
              </a:spcBef>
            </a:pPr>
            <a:endParaRPr lang="en-GB" altLang="en-US" sz="1700" dirty="0" smtClean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>
              <a:spcBef>
                <a:spcPct val="50000"/>
              </a:spcBef>
            </a:pPr>
            <a:endParaRPr lang="en-GB" altLang="en-US" sz="1700" dirty="0" smtClean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>
              <a:spcBef>
                <a:spcPct val="50000"/>
              </a:spcBef>
            </a:pPr>
            <a:endParaRPr lang="en-GB" altLang="en-US" sz="1700" dirty="0" smtClean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>
              <a:spcBef>
                <a:spcPct val="50000"/>
              </a:spcBef>
            </a:pPr>
            <a:endParaRPr lang="en-GB" altLang="en-US" sz="1700" dirty="0" smtClean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>
              <a:spcBef>
                <a:spcPct val="50000"/>
              </a:spcBef>
            </a:pPr>
            <a:endParaRPr lang="en-GB" altLang="en-US" sz="1700" dirty="0" smtClean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>
              <a:spcBef>
                <a:spcPct val="50000"/>
              </a:spcBef>
            </a:pPr>
            <a:r>
              <a:rPr lang="en-GB" altLang="en-US" sz="1700" dirty="0" smtClean="0">
                <a:solidFill>
                  <a:srgbClr val="FFFFFF"/>
                </a:solidFill>
                <a:latin typeface="Arial" charset="0"/>
                <a:cs typeface="Arial" charset="0"/>
              </a:rPr>
              <a:t>They are detecting the presence of smoke, CO</a:t>
            </a:r>
            <a:r>
              <a:rPr lang="en-GB" altLang="en-US" sz="1700" baseline="-25000" dirty="0" smtClean="0">
                <a:solidFill>
                  <a:srgbClr val="FFFFFF"/>
                </a:solidFill>
                <a:latin typeface="Arial" charset="0"/>
                <a:cs typeface="Arial" charset="0"/>
              </a:rPr>
              <a:t>2</a:t>
            </a:r>
            <a:r>
              <a:rPr lang="en-GB" altLang="en-US" sz="1700" dirty="0" smtClean="0">
                <a:solidFill>
                  <a:srgbClr val="FFFFFF"/>
                </a:solidFill>
                <a:latin typeface="Arial" charset="0"/>
                <a:cs typeface="Arial" charset="0"/>
              </a:rPr>
              <a:t>, flammable </a:t>
            </a:r>
          </a:p>
          <a:p>
            <a:pPr>
              <a:spcBef>
                <a:spcPct val="50000"/>
              </a:spcBef>
            </a:pPr>
            <a:r>
              <a:rPr lang="en-GB" altLang="en-US" sz="1700" dirty="0" smtClean="0">
                <a:solidFill>
                  <a:srgbClr val="FFFFFF"/>
                </a:solidFill>
                <a:latin typeface="Arial" charset="0"/>
                <a:cs typeface="Arial" charset="0"/>
              </a:rPr>
              <a:t>gases or lack of oxygen in real time</a:t>
            </a:r>
          </a:p>
          <a:p>
            <a:pPr>
              <a:spcBef>
                <a:spcPct val="50000"/>
              </a:spcBef>
            </a:pPr>
            <a:r>
              <a:rPr lang="en-GB" altLang="en-US" sz="1700" dirty="0" smtClean="0">
                <a:solidFill>
                  <a:srgbClr val="FFFFFF"/>
                </a:solidFill>
                <a:latin typeface="Arial" charset="0"/>
                <a:cs typeface="Arial" charset="0"/>
              </a:rPr>
              <a:t>Maximum detection time: 60 seconds </a:t>
            </a:r>
            <a:endParaRPr lang="en-GB" altLang="en-US" sz="170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pic>
        <p:nvPicPr>
          <p:cNvPr id="50182" name="Picture 5" descr="sniffer_module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49863"/>
            <a:ext cx="3124200" cy="160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83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7569" y="101963"/>
            <a:ext cx="2532388" cy="1886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pic>
        <p:nvPicPr>
          <p:cNvPr id="50184" name="Picture 18" descr="Sniffer_Synoptique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7388" y="3645024"/>
            <a:ext cx="2573337" cy="199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85" name="Picture 19" descr="sniffer_values.bmp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7613" y="3676774"/>
            <a:ext cx="2611437" cy="200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86" name="Text Box 5"/>
          <p:cNvSpPr txBox="1">
            <a:spLocks noChangeArrowheads="1"/>
          </p:cNvSpPr>
          <p:nvPr/>
        </p:nvSpPr>
        <p:spPr bwMode="auto">
          <a:xfrm>
            <a:off x="177993" y="592647"/>
            <a:ext cx="8811964" cy="19166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4585" tIns="42292" rIns="84585" bIns="42292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GB" altLang="en-US" sz="1700" dirty="0" smtClean="0">
                <a:solidFill>
                  <a:srgbClr val="FFFFFF"/>
                </a:solidFill>
                <a:latin typeface="Arial" charset="0"/>
                <a:cs typeface="Arial" charset="0"/>
              </a:rPr>
              <a:t>A very strict control of the material in the undergrounds</a:t>
            </a:r>
          </a:p>
          <a:p>
            <a:pPr>
              <a:spcBef>
                <a:spcPct val="50000"/>
              </a:spcBef>
            </a:pPr>
            <a:r>
              <a:rPr lang="en-GB" altLang="en-US" sz="1700" dirty="0" smtClean="0">
                <a:solidFill>
                  <a:srgbClr val="FFFFFF"/>
                </a:solidFill>
                <a:latin typeface="Arial" charset="0"/>
                <a:cs typeface="Arial" charset="0"/>
              </a:rPr>
              <a:t>A very dense network of fire detection system </a:t>
            </a:r>
          </a:p>
          <a:p>
            <a:pPr>
              <a:spcBef>
                <a:spcPct val="50000"/>
              </a:spcBef>
            </a:pPr>
            <a:r>
              <a:rPr lang="en-GB" altLang="en-US" sz="1700" dirty="0" smtClean="0">
                <a:solidFill>
                  <a:srgbClr val="FFFFFF"/>
                </a:solidFill>
                <a:latin typeface="Arial" charset="0"/>
                <a:cs typeface="Arial" charset="0"/>
              </a:rPr>
              <a:t>But also oxygen deficiency, CO</a:t>
            </a:r>
            <a:r>
              <a:rPr lang="en-GB" altLang="en-US" sz="1800" baseline="-25000" dirty="0" smtClean="0">
                <a:solidFill>
                  <a:srgbClr val="FFFFFF"/>
                </a:solidFill>
                <a:latin typeface="Arial" charset="0"/>
                <a:cs typeface="Arial" charset="0"/>
              </a:rPr>
              <a:t>2</a:t>
            </a:r>
            <a:r>
              <a:rPr lang="en-GB" altLang="en-US" sz="1700" dirty="0" smtClean="0">
                <a:solidFill>
                  <a:srgbClr val="FFFFFF"/>
                </a:solidFill>
                <a:latin typeface="Arial" charset="0"/>
                <a:cs typeface="Arial" charset="0"/>
              </a:rPr>
              <a:t> and flammable gases </a:t>
            </a:r>
            <a:r>
              <a:rPr lang="en-GB" altLang="en-US" sz="1700" dirty="0" smtClean="0">
                <a:solidFill>
                  <a:srgbClr val="FFFFFF"/>
                </a:solidFill>
                <a:latin typeface="Arial" charset="0"/>
                <a:cs typeface="Arial" charset="0"/>
              </a:rPr>
              <a:t>detection</a:t>
            </a:r>
          </a:p>
          <a:p>
            <a:pPr>
              <a:spcBef>
                <a:spcPct val="50000"/>
              </a:spcBef>
            </a:pPr>
            <a:r>
              <a:rPr lang="en-GB" altLang="en-US" sz="1700" dirty="0" smtClean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lang="en-GB" altLang="en-US" sz="1700" dirty="0" smtClean="0">
                <a:solidFill>
                  <a:srgbClr val="FFFFFF"/>
                </a:solidFill>
                <a:latin typeface="Arial" charset="0"/>
                <a:cs typeface="Arial" charset="0"/>
              </a:rPr>
              <a:t>systems </a:t>
            </a:r>
          </a:p>
          <a:p>
            <a:pPr>
              <a:spcBef>
                <a:spcPct val="50000"/>
              </a:spcBef>
            </a:pPr>
            <a:endParaRPr lang="en-GB" altLang="en-US" sz="170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915" name="Rectangle 3"/>
          <p:cNvSpPr>
            <a:spLocks noChangeArrowheads="1"/>
          </p:cNvSpPr>
          <p:nvPr/>
        </p:nvSpPr>
        <p:spPr bwMode="auto">
          <a:xfrm>
            <a:off x="439738" y="177800"/>
            <a:ext cx="7970837" cy="423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5173" tIns="42586" rIns="85173" bIns="42586">
            <a:spAutoFit/>
          </a:bodyPr>
          <a:lstStyle>
            <a:lvl1pPr marL="315913" indent="-315913"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9pPr>
          </a:lstStyle>
          <a:p>
            <a:pPr algn="ctr" eaLnBrk="1" hangingPunct="1">
              <a:spcBef>
                <a:spcPct val="20000"/>
              </a:spcBef>
              <a:buClr>
                <a:srgbClr val="FFFFFF"/>
              </a:buClr>
            </a:pPr>
            <a:r>
              <a:rPr lang="en-US" altLang="en-US" sz="2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sym typeface="Monotype Sorts" pitchFamily="-111" charset="2"/>
              </a:rPr>
              <a:t>Associated to these detection </a:t>
            </a:r>
            <a:r>
              <a:rPr lang="en-US" altLang="en-US" sz="2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sym typeface="Monotype Sorts" pitchFamily="-111" charset="2"/>
              </a:rPr>
              <a:t>systems</a:t>
            </a:r>
            <a:endParaRPr lang="fr-CA" altLang="en-US" sz="2200" b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sym typeface="Monotype Sorts" pitchFamily="-111" charset="2"/>
            </a:endParaRPr>
          </a:p>
        </p:txBody>
      </p:sp>
      <p:sp>
        <p:nvSpPr>
          <p:cNvPr id="52227" name="Rectangle 4"/>
          <p:cNvSpPr>
            <a:spLocks noChangeArrowheads="1"/>
          </p:cNvSpPr>
          <p:nvPr/>
        </p:nvSpPr>
        <p:spPr bwMode="auto">
          <a:xfrm>
            <a:off x="327025" y="1458913"/>
            <a:ext cx="8634413" cy="86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5173" tIns="42586" rIns="85173" bIns="42586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9pPr>
          </a:lstStyle>
          <a:p>
            <a:pPr eaLnBrk="1" hangingPunct="1"/>
            <a:endParaRPr lang="en-US" altLang="en-US" sz="1700" b="1">
              <a:solidFill>
                <a:srgbClr val="FFFF99"/>
              </a:solidFill>
              <a:latin typeface="Arial" charset="0"/>
            </a:endParaRPr>
          </a:p>
          <a:p>
            <a:pPr eaLnBrk="1" hangingPunct="1"/>
            <a:endParaRPr lang="en-US" altLang="en-US" sz="1700" b="1">
              <a:solidFill>
                <a:srgbClr val="FFFF99"/>
              </a:solidFill>
              <a:latin typeface="Arial" charset="0"/>
            </a:endParaRPr>
          </a:p>
          <a:p>
            <a:pPr eaLnBrk="1" hangingPunct="1"/>
            <a:endParaRPr lang="en-US" altLang="en-US" sz="1700" b="1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52228" name="Text Box 5"/>
          <p:cNvSpPr txBox="1">
            <a:spLocks noChangeArrowheads="1"/>
          </p:cNvSpPr>
          <p:nvPr/>
        </p:nvSpPr>
        <p:spPr bwMode="auto">
          <a:xfrm>
            <a:off x="35496" y="871874"/>
            <a:ext cx="9001000" cy="5071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4585" tIns="42292" rIns="84585" bIns="42292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1pPr>
            <a:lvl2pPr marL="420688"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GB" altLang="en-US" sz="1800" dirty="0" smtClean="0">
                <a:solidFill>
                  <a:srgbClr val="FEFF9E"/>
                </a:solidFill>
                <a:latin typeface="Arial" charset="0"/>
                <a:cs typeface="Arial" charset="0"/>
              </a:rPr>
              <a:t>An immediate transmission </a:t>
            </a:r>
            <a:r>
              <a:rPr lang="en-GB" altLang="en-US" sz="1800" dirty="0" smtClean="0">
                <a:solidFill>
                  <a:srgbClr val="FEFF9E"/>
                </a:solidFill>
                <a:latin typeface="Arial" charset="0"/>
                <a:cs typeface="Arial" charset="0"/>
              </a:rPr>
              <a:t>of </a:t>
            </a:r>
            <a:r>
              <a:rPr lang="en-GB" altLang="en-US" sz="1800" dirty="0" smtClean="0">
                <a:solidFill>
                  <a:srgbClr val="FEFF9E"/>
                </a:solidFill>
                <a:latin typeface="Arial" charset="0"/>
                <a:cs typeface="Arial" charset="0"/>
              </a:rPr>
              <a:t>all alarms to the </a:t>
            </a:r>
            <a:r>
              <a:rPr lang="en-GB" altLang="en-US" sz="1800" dirty="0" smtClean="0">
                <a:solidFill>
                  <a:srgbClr val="FEFF9E"/>
                </a:solidFill>
                <a:latin typeface="Arial" charset="0"/>
                <a:cs typeface="Arial" charset="0"/>
              </a:rPr>
              <a:t>CERN Fire </a:t>
            </a:r>
            <a:r>
              <a:rPr lang="en-GB" altLang="en-US" sz="1800" dirty="0" smtClean="0">
                <a:solidFill>
                  <a:srgbClr val="FEFF9E"/>
                </a:solidFill>
                <a:latin typeface="Arial" charset="0"/>
                <a:cs typeface="Arial" charset="0"/>
              </a:rPr>
              <a:t>Brigade, the </a:t>
            </a:r>
            <a:r>
              <a:rPr lang="en-GB" altLang="en-US" sz="1800" dirty="0" smtClean="0">
                <a:solidFill>
                  <a:srgbClr val="FEFF9E"/>
                </a:solidFill>
                <a:latin typeface="Arial" charset="0"/>
                <a:cs typeface="Arial" charset="0"/>
              </a:rPr>
              <a:t>CERN </a:t>
            </a:r>
            <a:r>
              <a:rPr lang="en-GB" altLang="en-US" sz="1800" dirty="0">
                <a:solidFill>
                  <a:srgbClr val="FEFF9E"/>
                </a:solidFill>
                <a:latin typeface="Arial" charset="0"/>
                <a:cs typeface="Arial" charset="0"/>
              </a:rPr>
              <a:t>Control </a:t>
            </a:r>
            <a:r>
              <a:rPr lang="en-GB" altLang="en-US" sz="1800" dirty="0" smtClean="0">
                <a:solidFill>
                  <a:srgbClr val="FEFF9E"/>
                </a:solidFill>
                <a:latin typeface="Arial" charset="0"/>
                <a:cs typeface="Arial" charset="0"/>
              </a:rPr>
              <a:t>Room and </a:t>
            </a:r>
            <a:r>
              <a:rPr lang="en-GB" altLang="en-US" sz="1800" dirty="0" smtClean="0">
                <a:solidFill>
                  <a:srgbClr val="FEFF9E"/>
                </a:solidFill>
                <a:latin typeface="Arial" charset="0"/>
                <a:cs typeface="Arial" charset="0"/>
              </a:rPr>
              <a:t>ATLAS Control </a:t>
            </a:r>
            <a:r>
              <a:rPr lang="en-GB" altLang="en-US" sz="1800" dirty="0" smtClean="0">
                <a:solidFill>
                  <a:srgbClr val="FEFF9E"/>
                </a:solidFill>
                <a:latin typeface="Arial" charset="0"/>
                <a:cs typeface="Arial" charset="0"/>
              </a:rPr>
              <a:t>Room via – </a:t>
            </a:r>
            <a:r>
              <a:rPr lang="en-GB" altLang="en-US" sz="1800" dirty="0" err="1" smtClean="0">
                <a:solidFill>
                  <a:srgbClr val="FFFFFF"/>
                </a:solidFill>
                <a:latin typeface="Arial" charset="0"/>
                <a:cs typeface="Arial" charset="0"/>
              </a:rPr>
              <a:t>CSAM</a:t>
            </a:r>
            <a:r>
              <a:rPr lang="en-GB" altLang="en-US" sz="1800" dirty="0" smtClean="0">
                <a:solidFill>
                  <a:srgbClr val="FFFFFF"/>
                </a:solidFill>
                <a:latin typeface="Arial" charset="0"/>
                <a:cs typeface="Arial" charset="0"/>
              </a:rPr>
              <a:t> (CERN </a:t>
            </a:r>
            <a:r>
              <a:rPr lang="en-GB" altLang="en-US" sz="1800" dirty="0" smtClean="0">
                <a:solidFill>
                  <a:srgbClr val="FFFFFF"/>
                </a:solidFill>
                <a:latin typeface="Arial" charset="0"/>
                <a:cs typeface="Arial" charset="0"/>
              </a:rPr>
              <a:t>Safety Alarm Monitoring System, a Level 3 safety </a:t>
            </a:r>
            <a:r>
              <a:rPr lang="en-GB" altLang="en-US" sz="1800" dirty="0" smtClean="0">
                <a:solidFill>
                  <a:srgbClr val="FFFFFF"/>
                </a:solidFill>
                <a:latin typeface="Arial" charset="0"/>
                <a:cs typeface="Arial" charset="0"/>
              </a:rPr>
              <a:t>system)</a:t>
            </a:r>
            <a:endParaRPr lang="en-GB" altLang="en-US" sz="1800" dirty="0" smtClean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>
              <a:spcBef>
                <a:spcPct val="50000"/>
              </a:spcBef>
            </a:pPr>
            <a:endParaRPr lang="en-GB" altLang="en-US" sz="1800" dirty="0" smtClean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>
              <a:spcBef>
                <a:spcPct val="50000"/>
              </a:spcBef>
            </a:pPr>
            <a:r>
              <a:rPr lang="en-GB" altLang="en-US" sz="1800" dirty="0" smtClean="0">
                <a:solidFill>
                  <a:srgbClr val="FEFF9E"/>
                </a:solidFill>
                <a:latin typeface="Arial" charset="0"/>
                <a:cs typeface="Arial" charset="0"/>
              </a:rPr>
              <a:t>and automatic actions</a:t>
            </a:r>
            <a:r>
              <a:rPr lang="en-GB" altLang="en-US" sz="1800" dirty="0" smtClean="0">
                <a:solidFill>
                  <a:srgbClr val="FFFFFF"/>
                </a:solidFill>
                <a:latin typeface="Arial" charset="0"/>
                <a:cs typeface="Arial" charset="0"/>
              </a:rPr>
              <a:t>:</a:t>
            </a:r>
          </a:p>
          <a:p>
            <a:pPr lvl="1" indent="0">
              <a:spcBef>
                <a:spcPct val="50000"/>
              </a:spcBef>
              <a:buFont typeface="Wingdings" pitchFamily="-111" charset="2"/>
              <a:buChar char="ü"/>
            </a:pPr>
            <a:r>
              <a:rPr lang="en-GB" altLang="en-US" sz="1800" dirty="0" smtClean="0">
                <a:solidFill>
                  <a:srgbClr val="FFFFFF"/>
                </a:solidFill>
                <a:latin typeface="Arial" charset="0"/>
                <a:cs typeface="Arial" charset="0"/>
              </a:rPr>
              <a:t> defined in the safety matrix in collaboration between the sub detectors responsible and the safety commission at CERN </a:t>
            </a:r>
          </a:p>
          <a:p>
            <a:pPr lvl="1" indent="0">
              <a:spcBef>
                <a:spcPct val="50000"/>
              </a:spcBef>
              <a:buFont typeface="Wingdings" pitchFamily="-111" charset="2"/>
              <a:buChar char="ü"/>
            </a:pPr>
            <a:r>
              <a:rPr lang="en-GB" altLang="en-US" sz="1800" dirty="0" smtClean="0">
                <a:solidFill>
                  <a:srgbClr val="FFFFFF"/>
                </a:solidFill>
                <a:latin typeface="Arial" charset="0"/>
                <a:cs typeface="Arial" charset="0"/>
              </a:rPr>
              <a:t> implemented directly  </a:t>
            </a:r>
          </a:p>
          <a:p>
            <a:pPr lvl="1" indent="0">
              <a:spcBef>
                <a:spcPct val="50000"/>
              </a:spcBef>
              <a:buFont typeface="Wingdings" pitchFamily="-111" charset="2"/>
              <a:buChar char="ü"/>
            </a:pPr>
            <a:endParaRPr lang="en-GB" altLang="en-US" sz="1800" dirty="0" smtClean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lvl="1" indent="0">
              <a:spcBef>
                <a:spcPct val="50000"/>
              </a:spcBef>
              <a:buFont typeface="Wingdings" pitchFamily="-111" charset="2"/>
              <a:buChar char="ü"/>
            </a:pPr>
            <a:endParaRPr lang="en-GB" altLang="en-US" sz="1800" dirty="0" smtClean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lvl="1" indent="0">
              <a:spcBef>
                <a:spcPct val="50000"/>
              </a:spcBef>
              <a:buFont typeface="Wingdings" pitchFamily="-111" charset="2"/>
              <a:buChar char="ü"/>
            </a:pPr>
            <a:r>
              <a:rPr lang="en-GB" altLang="en-US" sz="1800" dirty="0" smtClean="0">
                <a:solidFill>
                  <a:srgbClr val="FFFFFF"/>
                </a:solidFill>
                <a:latin typeface="Arial" charset="0"/>
                <a:cs typeface="Arial" charset="0"/>
              </a:rPr>
              <a:t> or triggered by the </a:t>
            </a:r>
            <a:r>
              <a:rPr lang="en-GB" altLang="en-US" sz="1800" dirty="0" err="1" smtClean="0">
                <a:solidFill>
                  <a:srgbClr val="FFFFFF"/>
                </a:solidFill>
                <a:latin typeface="Arial" charset="0"/>
                <a:cs typeface="Arial" charset="0"/>
              </a:rPr>
              <a:t>DSS</a:t>
            </a:r>
            <a:r>
              <a:rPr lang="en-GB" altLang="en-US" sz="1800" dirty="0" smtClean="0">
                <a:solidFill>
                  <a:srgbClr val="FFFFFF"/>
                </a:solidFill>
                <a:latin typeface="Arial" charset="0"/>
                <a:cs typeface="Arial" charset="0"/>
              </a:rPr>
              <a:t> (Detector </a:t>
            </a:r>
            <a:r>
              <a:rPr lang="en-GB" altLang="en-US" sz="1800" dirty="0" smtClean="0">
                <a:solidFill>
                  <a:srgbClr val="FFFFFF"/>
                </a:solidFill>
                <a:latin typeface="Arial" charset="0"/>
                <a:cs typeface="Arial" charset="0"/>
              </a:rPr>
              <a:t>Safety </a:t>
            </a:r>
            <a:r>
              <a:rPr lang="en-GB" altLang="en-US" sz="1800" dirty="0" smtClean="0">
                <a:solidFill>
                  <a:srgbClr val="FFFFFF"/>
                </a:solidFill>
                <a:latin typeface="Arial" charset="0"/>
                <a:cs typeface="Arial" charset="0"/>
              </a:rPr>
              <a:t>system</a:t>
            </a:r>
            <a:r>
              <a:rPr lang="en-GB" altLang="en-US" sz="1800" dirty="0">
                <a:solidFill>
                  <a:srgbClr val="FFFFFF"/>
                </a:solidFill>
                <a:latin typeface="Arial" charset="0"/>
                <a:cs typeface="Arial" charset="0"/>
              </a:rPr>
              <a:t>)</a:t>
            </a:r>
            <a:endParaRPr lang="en-GB" altLang="en-US" sz="1800" dirty="0" smtClean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lvl="1" indent="0">
              <a:spcBef>
                <a:spcPct val="50000"/>
              </a:spcBef>
            </a:pPr>
            <a:r>
              <a:rPr lang="en-GB" altLang="en-US" sz="1800" dirty="0" smtClean="0">
                <a:solidFill>
                  <a:srgbClr val="FFFFFF"/>
                </a:solidFill>
                <a:latin typeface="Arial" charset="0"/>
                <a:cs typeface="Arial" charset="0"/>
              </a:rPr>
              <a:t>A safety system for equipment and personnel safety which acts already at </a:t>
            </a:r>
            <a:r>
              <a:rPr lang="en-GB" altLang="en-US" sz="1800" dirty="0" smtClean="0">
                <a:solidFill>
                  <a:srgbClr val="FFFFFF"/>
                </a:solidFill>
                <a:latin typeface="Arial" charset="0"/>
                <a:cs typeface="Arial" charset="0"/>
              </a:rPr>
              <a:t>Level </a:t>
            </a:r>
            <a:r>
              <a:rPr lang="en-GB" altLang="en-US" sz="1800" dirty="0" smtClean="0">
                <a:solidFill>
                  <a:srgbClr val="FFFFFF"/>
                </a:solidFill>
                <a:latin typeface="Arial" charset="0"/>
                <a:cs typeface="Arial" charset="0"/>
              </a:rPr>
              <a:t>2</a:t>
            </a:r>
          </a:p>
          <a:p>
            <a:pPr>
              <a:spcBef>
                <a:spcPct val="50000"/>
              </a:spcBef>
            </a:pPr>
            <a:r>
              <a:rPr lang="en-GB" altLang="en-US" sz="1800" dirty="0" smtClean="0">
                <a:solidFill>
                  <a:srgbClr val="FFFFFF"/>
                </a:solidFill>
                <a:latin typeface="Arial" charset="0"/>
                <a:cs typeface="Arial" charset="0"/>
              </a:rPr>
              <a:t>	</a:t>
            </a:r>
            <a:endParaRPr lang="en-GB" altLang="en-US" sz="180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3203848" y="3573016"/>
            <a:ext cx="4840288" cy="777875"/>
          </a:xfrm>
          <a:prstGeom prst="rect">
            <a:avLst/>
          </a:prstGeom>
          <a:gradFill rotWithShape="1">
            <a:gsLst>
              <a:gs pos="0">
                <a:srgbClr val="D7FFFD"/>
              </a:gs>
              <a:gs pos="64999">
                <a:srgbClr val="A1FFFB"/>
              </a:gs>
              <a:gs pos="100000">
                <a:srgbClr val="78FFFC"/>
              </a:gs>
            </a:gsLst>
            <a:lin ang="5400000" scaled="1"/>
          </a:gradFill>
          <a:ln w="9525">
            <a:solidFill>
              <a:srgbClr val="00FFCB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 lIns="84585" tIns="42292" rIns="84585" bIns="42292">
            <a:spAutoFit/>
          </a:bodyPr>
          <a:lstStyle/>
          <a:p>
            <a:pPr>
              <a:buFont typeface="Wingdings" pitchFamily="-111" charset="2"/>
              <a:buChar char="ü"/>
              <a:defRPr/>
            </a:pPr>
            <a:r>
              <a:rPr lang="en-GB" sz="1500" b="1" dirty="0" smtClean="0">
                <a:solidFill>
                  <a:srgbClr val="000000"/>
                </a:solidFill>
                <a:latin typeface="+mn-lt"/>
                <a:ea typeface="Cambria" pitchFamily="-111" charset="0"/>
                <a:cs typeface="Arial"/>
              </a:rPr>
              <a:t> Caverns evacuation</a:t>
            </a:r>
          </a:p>
          <a:p>
            <a:pPr>
              <a:buFont typeface="Wingdings" pitchFamily="-111" charset="2"/>
              <a:buChar char="ü"/>
              <a:defRPr/>
            </a:pPr>
            <a:r>
              <a:rPr lang="en-GB" sz="1500" b="1" dirty="0" smtClean="0">
                <a:solidFill>
                  <a:srgbClr val="000000"/>
                </a:solidFill>
                <a:latin typeface="+mn-lt"/>
                <a:ea typeface="Cambria" pitchFamily="-111" charset="0"/>
                <a:cs typeface="Arial"/>
              </a:rPr>
              <a:t> Flammable gases </a:t>
            </a:r>
            <a:r>
              <a:rPr lang="en-GB" sz="1500" b="1" dirty="0" smtClean="0">
                <a:solidFill>
                  <a:srgbClr val="000000"/>
                </a:solidFill>
                <a:latin typeface="+mn-lt"/>
                <a:ea typeface="Cambria" pitchFamily="-111" charset="0"/>
                <a:cs typeface="Arial"/>
              </a:rPr>
              <a:t>cut-off</a:t>
            </a:r>
            <a:endParaRPr lang="en-GB" sz="1500" b="1" dirty="0" smtClean="0">
              <a:solidFill>
                <a:srgbClr val="000000"/>
              </a:solidFill>
              <a:latin typeface="+mn-lt"/>
              <a:ea typeface="Cambria" pitchFamily="-111" charset="0"/>
              <a:cs typeface="Arial"/>
            </a:endParaRPr>
          </a:p>
          <a:p>
            <a:pPr>
              <a:buFont typeface="Wingdings" pitchFamily="-111" charset="2"/>
              <a:buChar char="ü"/>
              <a:defRPr/>
            </a:pPr>
            <a:r>
              <a:rPr lang="en-GB" sz="1500" b="1" dirty="0" smtClean="0">
                <a:solidFill>
                  <a:srgbClr val="000000"/>
                </a:solidFill>
                <a:latin typeface="+mn-lt"/>
                <a:ea typeface="Cambria" pitchFamily="-111" charset="0"/>
                <a:cs typeface="Arial"/>
              </a:rPr>
              <a:t> Modification </a:t>
            </a:r>
            <a:r>
              <a:rPr lang="en-GB" sz="1500" b="1" dirty="0" smtClean="0">
                <a:solidFill>
                  <a:srgbClr val="000000"/>
                </a:solidFill>
                <a:latin typeface="+mn-lt"/>
                <a:ea typeface="Cambria" pitchFamily="-111" charset="0"/>
                <a:cs typeface="Arial"/>
              </a:rPr>
              <a:t>to the </a:t>
            </a:r>
            <a:r>
              <a:rPr lang="en-GB" sz="1500" b="1" dirty="0" smtClean="0">
                <a:solidFill>
                  <a:srgbClr val="000000"/>
                </a:solidFill>
                <a:latin typeface="+mn-lt"/>
                <a:ea typeface="Cambria" pitchFamily="-111" charset="0"/>
                <a:cs typeface="Arial"/>
              </a:rPr>
              <a:t>caverns ventilation </a:t>
            </a:r>
            <a:r>
              <a:rPr lang="en-GB" sz="1500" b="1" dirty="0" smtClean="0">
                <a:solidFill>
                  <a:srgbClr val="000000"/>
                </a:solidFill>
                <a:latin typeface="+mn-lt"/>
                <a:ea typeface="Cambria" pitchFamily="-111" charset="0"/>
                <a:cs typeface="Arial"/>
              </a:rPr>
              <a:t>mode</a:t>
            </a:r>
            <a:endParaRPr lang="en-GB" sz="1500" b="1" dirty="0">
              <a:solidFill>
                <a:srgbClr val="000000"/>
              </a:solidFill>
              <a:latin typeface="+mn-lt"/>
              <a:ea typeface="Cambria" pitchFamily="-111" charset="0"/>
              <a:cs typeface="Arial"/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3957638" y="5746750"/>
            <a:ext cx="4546600" cy="547688"/>
          </a:xfrm>
          <a:prstGeom prst="rect">
            <a:avLst/>
          </a:prstGeom>
          <a:gradFill rotWithShape="1">
            <a:gsLst>
              <a:gs pos="0">
                <a:srgbClr val="D7FFFD"/>
              </a:gs>
              <a:gs pos="64999">
                <a:srgbClr val="A1FFFB"/>
              </a:gs>
              <a:gs pos="100000">
                <a:srgbClr val="78FFFC"/>
              </a:gs>
            </a:gsLst>
            <a:lin ang="5400000" scaled="1"/>
          </a:gradFill>
          <a:ln w="9525">
            <a:solidFill>
              <a:srgbClr val="00FFCB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 lIns="84585" tIns="42292" rIns="84585" bIns="42292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9pPr>
          </a:lstStyle>
          <a:p>
            <a:pPr eaLnBrk="1" hangingPunct="1">
              <a:buFont typeface="Wingdings" pitchFamily="-111" charset="2"/>
              <a:buChar char="ü"/>
            </a:pPr>
            <a:r>
              <a:rPr lang="en-GB" altLang="en-US" sz="1500" b="1" dirty="0" smtClean="0">
                <a:solidFill>
                  <a:srgbClr val="000000"/>
                </a:solidFill>
                <a:latin typeface="Arial" charset="0"/>
                <a:ea typeface="Cambria" pitchFamily="-111" charset="0"/>
              </a:rPr>
              <a:t> Cut off the electrical power </a:t>
            </a:r>
          </a:p>
          <a:p>
            <a:pPr eaLnBrk="1" hangingPunct="1">
              <a:buFont typeface="Wingdings" pitchFamily="-111" charset="2"/>
              <a:buChar char="ü"/>
            </a:pPr>
            <a:r>
              <a:rPr lang="en-GB" altLang="en-US" sz="1500" b="1" dirty="0" smtClean="0">
                <a:solidFill>
                  <a:srgbClr val="000000"/>
                </a:solidFill>
                <a:latin typeface="Arial" charset="0"/>
                <a:ea typeface="Cambria" pitchFamily="-111" charset="0"/>
              </a:rPr>
              <a:t> Etc.</a:t>
            </a:r>
            <a:endParaRPr lang="en-GB" altLang="en-US" sz="1500" b="1" dirty="0">
              <a:solidFill>
                <a:srgbClr val="000000"/>
              </a:solidFill>
              <a:latin typeface="Arial" charset="0"/>
              <a:ea typeface="Cambria" pitchFamily="-111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5" name="Picture 3" descr="CMS_foam_0605009_10-A4-at-144-dpi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508" y="836712"/>
            <a:ext cx="8820980" cy="5904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413538" y="908720"/>
            <a:ext cx="8280920" cy="19819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5173" tIns="42586" rIns="85173" bIns="42586">
            <a:spAutoFit/>
          </a:bodyPr>
          <a:lstStyle/>
          <a:p>
            <a:pPr marL="317194" indent="-317194">
              <a:spcBef>
                <a:spcPct val="20000"/>
              </a:spcBef>
              <a:buClr>
                <a:srgbClr val="FFFFFF"/>
              </a:buClr>
              <a:defRPr/>
            </a:pPr>
            <a:r>
              <a:rPr lang="en-GB" sz="1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+mn-ea"/>
                <a:sym typeface="Monotype Sorts" pitchFamily="-111" charset="2"/>
              </a:rPr>
              <a:t>Due to the complexity of the experimental area, we </a:t>
            </a:r>
            <a:r>
              <a:rPr lang="en-GB" sz="14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+mn-ea"/>
                <a:sym typeface="Monotype Sorts" pitchFamily="-111" charset="2"/>
              </a:rPr>
              <a:t>have developed a training of half day which we deliver to each Fire Brigade intervention team member and all new comers which includes</a:t>
            </a:r>
            <a:r>
              <a:rPr lang="en-GB" sz="1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+mn-ea"/>
                <a:sym typeface="Monotype Sorts" pitchFamily="-111" charset="2"/>
              </a:rPr>
              <a:t>:</a:t>
            </a:r>
            <a:endParaRPr lang="en-GB" sz="1400" dirty="0">
              <a:effectLst>
                <a:outerShdw blurRad="38100" dist="38100" dir="2700000" algn="tl">
                  <a:srgbClr val="000000"/>
                </a:outerShdw>
              </a:effectLst>
              <a:latin typeface="Arial" pitchFamily="-111" charset="0"/>
              <a:ea typeface="+mn-ea"/>
              <a:sym typeface="Monotype Sorts" pitchFamily="-111" charset="2"/>
            </a:endParaRPr>
          </a:p>
          <a:p>
            <a:pPr marL="798513" lvl="1" indent="-342900">
              <a:spcBef>
                <a:spcPct val="20000"/>
              </a:spcBef>
              <a:buClr>
                <a:srgbClr val="FFFFFF"/>
              </a:buClr>
              <a:buFont typeface="Arial" panose="020B0604020202020204" pitchFamily="34" charset="0"/>
              <a:buChar char="•"/>
              <a:defRPr/>
            </a:pPr>
            <a:r>
              <a:rPr lang="en-GB" sz="14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+mn-ea"/>
                <a:sym typeface="Monotype Sorts" pitchFamily="-111" charset="2"/>
              </a:rPr>
              <a:t>A </a:t>
            </a:r>
            <a:r>
              <a:rPr lang="en-GB" sz="1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+mn-ea"/>
                <a:sym typeface="Monotype Sorts" pitchFamily="-111" charset="2"/>
              </a:rPr>
              <a:t>presentation </a:t>
            </a:r>
            <a:r>
              <a:rPr lang="en-GB" sz="14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+mn-ea"/>
                <a:sym typeface="Monotype Sorts" pitchFamily="-111" charset="2"/>
              </a:rPr>
              <a:t>of the main </a:t>
            </a:r>
            <a:r>
              <a:rPr lang="en-GB" sz="1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+mn-ea"/>
                <a:sym typeface="Monotype Sorts" pitchFamily="-111" charset="2"/>
              </a:rPr>
              <a:t>risks and the corresponding emergency procedures , </a:t>
            </a:r>
            <a:r>
              <a:rPr lang="en-GB" sz="14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+mn-ea"/>
                <a:sym typeface="Monotype Sorts" pitchFamily="-111" charset="2"/>
              </a:rPr>
              <a:t>site </a:t>
            </a:r>
            <a:r>
              <a:rPr lang="en-GB" sz="1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+mn-ea"/>
                <a:sym typeface="Monotype Sorts" pitchFamily="-111" charset="2"/>
              </a:rPr>
              <a:t>topology and how to orientate inside ATLAS</a:t>
            </a:r>
          </a:p>
          <a:p>
            <a:pPr marL="798513" lvl="1" indent="-342900">
              <a:spcBef>
                <a:spcPct val="20000"/>
              </a:spcBef>
              <a:buClr>
                <a:srgbClr val="FFFFFF"/>
              </a:buClr>
              <a:buFont typeface="Arial" panose="020B0604020202020204" pitchFamily="34" charset="0"/>
              <a:buChar char="•"/>
              <a:defRPr/>
            </a:pPr>
            <a:r>
              <a:rPr lang="en-GB" sz="1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+mn-ea"/>
                <a:sym typeface="Monotype Sorts" pitchFamily="-111" charset="2"/>
              </a:rPr>
              <a:t>A </a:t>
            </a:r>
            <a:r>
              <a:rPr lang="en-GB" sz="14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+mn-ea"/>
                <a:sym typeface="Monotype Sorts" pitchFamily="-111" charset="2"/>
              </a:rPr>
              <a:t>presentation of the SLIMOS </a:t>
            </a:r>
            <a:r>
              <a:rPr lang="en-GB" sz="1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+mn-ea"/>
                <a:sym typeface="Monotype Sorts" pitchFamily="-111" charset="2"/>
              </a:rPr>
              <a:t>desk and the protocol of interaction between the Fire Brigade and the SLIMOS</a:t>
            </a:r>
            <a:endParaRPr lang="en-GB" sz="1400" dirty="0">
              <a:effectLst>
                <a:outerShdw blurRad="38100" dist="38100" dir="2700000" algn="tl">
                  <a:srgbClr val="000000"/>
                </a:outerShdw>
              </a:effectLst>
              <a:latin typeface="Arial" pitchFamily="-111" charset="0"/>
              <a:ea typeface="+mn-ea"/>
              <a:sym typeface="Monotype Sorts" pitchFamily="-111" charset="2"/>
            </a:endParaRPr>
          </a:p>
          <a:p>
            <a:pPr marL="798513" lvl="1" indent="-342900">
              <a:spcBef>
                <a:spcPct val="20000"/>
              </a:spcBef>
              <a:buClr>
                <a:srgbClr val="FFFFFF"/>
              </a:buClr>
              <a:buFont typeface="Arial" panose="020B0604020202020204" pitchFamily="34" charset="0"/>
              <a:buChar char="•"/>
              <a:defRPr/>
            </a:pPr>
            <a:r>
              <a:rPr lang="en-GB" sz="14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+mn-ea"/>
                <a:sym typeface="Monotype Sorts" pitchFamily="-111" charset="2"/>
              </a:rPr>
              <a:t>A “tour” in selected difficult areas of ATLAS</a:t>
            </a:r>
          </a:p>
          <a:p>
            <a:pPr marL="798513" lvl="1" indent="-342900">
              <a:spcBef>
                <a:spcPct val="20000"/>
              </a:spcBef>
              <a:buClr>
                <a:srgbClr val="FFFFFF"/>
              </a:buClr>
              <a:buFont typeface="Arial" panose="020B0604020202020204" pitchFamily="34" charset="0"/>
              <a:buChar char="•"/>
              <a:defRPr/>
            </a:pPr>
            <a:r>
              <a:rPr lang="en-GB" sz="14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+mn-ea"/>
                <a:sym typeface="Monotype Sorts" pitchFamily="-111" charset="2"/>
              </a:rPr>
              <a:t>A practical test of orientation inside the detector</a:t>
            </a:r>
          </a:p>
        </p:txBody>
      </p:sp>
      <p:pic>
        <p:nvPicPr>
          <p:cNvPr id="12" name="Picture 11" descr="DSC_0008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3225" y="4486648"/>
            <a:ext cx="3551264" cy="2254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8" descr="firebrigade_routes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691" y="4486648"/>
            <a:ext cx="2501093" cy="2254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6179048" y="2890627"/>
            <a:ext cx="2785441" cy="423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5173" tIns="42586" rIns="85173" bIns="42586">
            <a:spAutoFit/>
          </a:bodyPr>
          <a:lstStyle/>
          <a:p>
            <a:pPr marL="317194" indent="-317194" algn="ctr">
              <a:spcBef>
                <a:spcPct val="20000"/>
              </a:spcBef>
              <a:buClr>
                <a:srgbClr val="FFFFFF"/>
              </a:buClr>
              <a:defRPr/>
            </a:pPr>
            <a:r>
              <a:rPr lang="en-GB" sz="2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+mn-ea"/>
                <a:sym typeface="Monotype Sorts" pitchFamily="-111" charset="2"/>
              </a:rPr>
              <a:t>The Foam System </a:t>
            </a:r>
            <a:endParaRPr lang="en-GB" sz="2200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-111" charset="0"/>
              <a:ea typeface="+mn-ea"/>
              <a:sym typeface="Monotype Sorts" pitchFamily="-111" charset="2"/>
            </a:endParaRPr>
          </a:p>
        </p:txBody>
      </p:sp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0" y="198438"/>
            <a:ext cx="9144000" cy="437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7747" tIns="48874" rIns="97747" bIns="48874">
            <a:spAutoFit/>
          </a:bodyPr>
          <a:lstStyle/>
          <a:p>
            <a:pPr marL="364023" indent="-364023" algn="ctr">
              <a:spcBef>
                <a:spcPct val="20000"/>
              </a:spcBef>
              <a:buClr>
                <a:schemeClr val="tx1"/>
              </a:buClr>
              <a:defRPr/>
            </a:pPr>
            <a:r>
              <a:rPr lang="en-GB" sz="2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+mn-ea"/>
                <a:cs typeface="Arial"/>
                <a:sym typeface="Monotype Sorts" charset="2"/>
              </a:rPr>
              <a:t>Collaboration program with the CERN Fire Brigade</a:t>
            </a:r>
            <a:endParaRPr lang="fr-FR" sz="2200" b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/>
              <a:ea typeface="+mn-ea"/>
              <a:cs typeface="Arial"/>
              <a:sym typeface="Monotype Sorts" charset="2"/>
            </a:endParaRPr>
          </a:p>
        </p:txBody>
      </p:sp>
      <p:sp>
        <p:nvSpPr>
          <p:cNvPr id="16" name="TextBox 11"/>
          <p:cNvSpPr txBox="1">
            <a:spLocks noChangeArrowheads="1"/>
          </p:cNvSpPr>
          <p:nvPr/>
        </p:nvSpPr>
        <p:spPr bwMode="auto">
          <a:xfrm>
            <a:off x="2760278" y="5072555"/>
            <a:ext cx="2497409" cy="1329126"/>
          </a:xfrm>
          <a:prstGeom prst="rect">
            <a:avLst/>
          </a:prstGeom>
          <a:noFill/>
          <a:ln w="25400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7073" tIns="48536" rIns="97073" bIns="48536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5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5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5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5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GB" altLang="en-US" sz="1600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How to access quickly the intervention zone</a:t>
            </a:r>
            <a:r>
              <a:rPr lang="en-GB" altLang="en-US" sz="1600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?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endParaRPr lang="en-GB" altLang="en-US" sz="1600" dirty="0" smtClean="0">
              <a:solidFill>
                <a:srgbClr val="FF0000"/>
              </a:solidFill>
              <a:latin typeface="Arial" charset="0"/>
              <a:cs typeface="Arial" charset="0"/>
            </a:endParaRP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GB" altLang="en-US" sz="1600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What are the risks and the difficulties ?</a:t>
            </a:r>
            <a:endParaRPr lang="en-GB" altLang="en-US" sz="1600" dirty="0">
              <a:solidFill>
                <a:srgbClr val="FF0000"/>
              </a:solidFill>
              <a:latin typeface="Arial" charset="0"/>
              <a:cs typeface="Arial" charset="0"/>
            </a:endParaRPr>
          </a:p>
        </p:txBody>
      </p:sp>
      <p:cxnSp>
        <p:nvCxnSpPr>
          <p:cNvPr id="17" name="Straight Arrow Connector 16"/>
          <p:cNvCxnSpPr>
            <a:cxnSpLocks noChangeShapeType="1"/>
            <a:stCxn id="16" idx="3"/>
          </p:cNvCxnSpPr>
          <p:nvPr/>
        </p:nvCxnSpPr>
        <p:spPr bwMode="auto">
          <a:xfrm>
            <a:off x="5257687" y="5737118"/>
            <a:ext cx="2314081" cy="284170"/>
          </a:xfrm>
          <a:prstGeom prst="straightConnector1">
            <a:avLst/>
          </a:prstGeom>
          <a:noFill/>
          <a:ln w="19050" cap="sq">
            <a:solidFill>
              <a:srgbClr val="FFFF00"/>
            </a:solidFill>
            <a:round/>
            <a:headEnd type="none" w="sm" len="sm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915" name="Rectangle 3"/>
          <p:cNvSpPr>
            <a:spLocks noChangeArrowheads="1"/>
          </p:cNvSpPr>
          <p:nvPr/>
        </p:nvSpPr>
        <p:spPr bwMode="auto">
          <a:xfrm>
            <a:off x="706438" y="165100"/>
            <a:ext cx="7970837" cy="423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5173" tIns="42586" rIns="85173" bIns="42586">
            <a:spAutoFit/>
          </a:bodyPr>
          <a:lstStyle/>
          <a:p>
            <a:pPr marL="317194" indent="-317194" algn="ctr">
              <a:spcBef>
                <a:spcPct val="20000"/>
              </a:spcBef>
              <a:buClr>
                <a:srgbClr val="FFFFFF"/>
              </a:buClr>
              <a:defRPr/>
            </a:pPr>
            <a:r>
              <a:rPr lang="en-GB" sz="2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Cambria" charset="0"/>
                <a:cs typeface="Cambria" charset="0"/>
                <a:sym typeface="Monotype Sorts" charset="2"/>
              </a:rPr>
              <a:t>The Magnetic Field</a:t>
            </a:r>
            <a:endParaRPr lang="en-GB" sz="2200" b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Cambria" charset="0"/>
              <a:cs typeface="Cambria" charset="0"/>
              <a:sym typeface="Monotype Sorts" charset="2"/>
            </a:endParaRPr>
          </a:p>
        </p:txBody>
      </p:sp>
      <p:sp>
        <p:nvSpPr>
          <p:cNvPr id="56323" name="Text Box 3"/>
          <p:cNvSpPr txBox="1">
            <a:spLocks noChangeArrowheads="1"/>
          </p:cNvSpPr>
          <p:nvPr/>
        </p:nvSpPr>
        <p:spPr bwMode="auto">
          <a:xfrm>
            <a:off x="2158460" y="4285060"/>
            <a:ext cx="5149844" cy="335756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4585" tIns="42292" rIns="84585" bIns="42292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9pPr>
          </a:lstStyle>
          <a:p>
            <a:pPr eaLnBrk="1" hangingPunct="1"/>
            <a:r>
              <a:rPr lang="fr-FR" altLang="en-US" sz="1700" i="1">
                <a:solidFill>
                  <a:srgbClr val="FFFFFF"/>
                </a:solidFill>
                <a:latin typeface="Arial" charset="0"/>
                <a:cs typeface="Arial" charset="0"/>
              </a:rPr>
              <a:t>Up to 1 Tesla </a:t>
            </a:r>
            <a:r>
              <a:rPr lang="en-US" altLang="en-US" sz="1700" i="1">
                <a:solidFill>
                  <a:srgbClr val="FFFFFF"/>
                </a:solidFill>
                <a:latin typeface="Arial" charset="0"/>
                <a:cs typeface="Arial" charset="0"/>
              </a:rPr>
              <a:t>in the accessible areas of the detector </a:t>
            </a:r>
            <a:endParaRPr lang="fr-FR" altLang="en-US" sz="1700" i="1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eaLnBrk="1" hangingPunct="1"/>
            <a:endParaRPr lang="fr-FR" altLang="en-US" sz="1700" i="1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eaLnBrk="1" hangingPunct="1"/>
            <a:r>
              <a:rPr lang="fr-FR" altLang="en-US" sz="1700" i="1">
                <a:solidFill>
                  <a:srgbClr val="FFFFFF"/>
                </a:solidFill>
                <a:latin typeface="Arial" charset="0"/>
                <a:cs typeface="Arial" charset="0"/>
              </a:rPr>
              <a:t>	</a:t>
            </a:r>
          </a:p>
          <a:p>
            <a:pPr eaLnBrk="1" hangingPunct="1"/>
            <a:endParaRPr lang="fr-FR" altLang="en-US" sz="1700" i="1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pic>
        <p:nvPicPr>
          <p:cNvPr id="56324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13" y="868362"/>
            <a:ext cx="4617243" cy="321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pic>
        <p:nvPicPr>
          <p:cNvPr id="56325" name="Picture 7" descr="magnetic_level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861235"/>
            <a:ext cx="4218384" cy="3215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326" name="Left Arrow 10"/>
          <p:cNvSpPr>
            <a:spLocks noChangeArrowheads="1"/>
          </p:cNvSpPr>
          <p:nvPr/>
        </p:nvSpPr>
        <p:spPr bwMode="auto">
          <a:xfrm rot="2767550">
            <a:off x="2149475" y="3189288"/>
            <a:ext cx="1139825" cy="460375"/>
          </a:xfrm>
          <a:prstGeom prst="leftArrow">
            <a:avLst>
              <a:gd name="adj1" fmla="val 37454"/>
              <a:gd name="adj2" fmla="val 50045"/>
            </a:avLst>
          </a:prstGeom>
          <a:solidFill>
            <a:srgbClr val="800000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lIns="84585" tIns="42292" rIns="84585" bIns="42292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9pPr>
          </a:lstStyle>
          <a:p>
            <a:pPr eaLnBrk="1" hangingPunct="1"/>
            <a:endParaRPr lang="fr-FR" altLang="en-US" sz="2200">
              <a:solidFill>
                <a:srgbClr val="FFFFFF"/>
              </a:solidFill>
            </a:endParaRPr>
          </a:p>
        </p:txBody>
      </p:sp>
      <p:sp>
        <p:nvSpPr>
          <p:cNvPr id="56327" name="Left Arrow 12"/>
          <p:cNvSpPr>
            <a:spLocks noChangeArrowheads="1"/>
          </p:cNvSpPr>
          <p:nvPr/>
        </p:nvSpPr>
        <p:spPr bwMode="auto">
          <a:xfrm rot="8075929">
            <a:off x="5668963" y="3319462"/>
            <a:ext cx="1138238" cy="436563"/>
          </a:xfrm>
          <a:prstGeom prst="leftArrow">
            <a:avLst>
              <a:gd name="adj1" fmla="val 37454"/>
              <a:gd name="adj2" fmla="val 49864"/>
            </a:avLst>
          </a:prstGeom>
          <a:solidFill>
            <a:srgbClr val="800000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lIns="84585" tIns="42292" rIns="84585" bIns="42292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9pPr>
          </a:lstStyle>
          <a:p>
            <a:pPr eaLnBrk="1" hangingPunct="1"/>
            <a:endParaRPr lang="fr-FR" altLang="en-US" sz="2200">
              <a:solidFill>
                <a:srgbClr val="FFFFFF"/>
              </a:solidFill>
            </a:endParaRP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74612" y="5041900"/>
            <a:ext cx="9003803" cy="1485793"/>
          </a:xfrm>
          <a:prstGeom prst="rect">
            <a:avLst/>
          </a:prstGeom>
          <a:gradFill rotWithShape="1">
            <a:gsLst>
              <a:gs pos="0">
                <a:srgbClr val="D7FFFD"/>
              </a:gs>
              <a:gs pos="64999">
                <a:srgbClr val="A1FFFB"/>
              </a:gs>
              <a:gs pos="100000">
                <a:srgbClr val="78FFFC"/>
              </a:gs>
            </a:gsLst>
            <a:lin ang="5400000" scaled="1"/>
          </a:gradFill>
          <a:ln w="9525">
            <a:solidFill>
              <a:srgbClr val="00FFCB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 wrap="square" lIns="84585" tIns="42292" rIns="84585" bIns="42292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9pPr>
          </a:lstStyle>
          <a:p>
            <a:pPr eaLnBrk="1" hangingPunct="1">
              <a:buFont typeface="Wingdings" pitchFamily="-111" charset="2"/>
              <a:buChar char="ü"/>
            </a:pPr>
            <a:r>
              <a:rPr lang="en-GB" altLang="en-US" sz="13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A very strict control of the magnetic material inside the experimental cavern </a:t>
            </a:r>
          </a:p>
          <a:p>
            <a:pPr eaLnBrk="1" hangingPunct="1">
              <a:buFont typeface="Wingdings" pitchFamily="-111" charset="2"/>
              <a:buChar char="ü"/>
            </a:pPr>
            <a:endParaRPr lang="en-GB" altLang="en-US" sz="1300" b="1" dirty="0" smtClean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eaLnBrk="1" hangingPunct="1">
              <a:buFont typeface="Wingdings" pitchFamily="-111" charset="2"/>
              <a:buChar char="ü"/>
            </a:pPr>
            <a:r>
              <a:rPr lang="en-GB" altLang="en-US" sz="13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Access in the field in the heart of the detector authorised only in exceptional cases, only for expert personnel, under an appropriate medical overlooked and who have followed a specific training</a:t>
            </a:r>
          </a:p>
          <a:p>
            <a:pPr eaLnBrk="1" hangingPunct="1">
              <a:buFont typeface="Wingdings" pitchFamily="-111" charset="2"/>
              <a:buChar char="ü"/>
            </a:pPr>
            <a:endParaRPr lang="en-GB" altLang="en-US" sz="1300" b="1" dirty="0" smtClean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eaLnBrk="1" hangingPunct="1">
              <a:buFont typeface="Wingdings" pitchFamily="-111" charset="2"/>
              <a:buChar char="ü"/>
            </a:pPr>
            <a:r>
              <a:rPr lang="en-GB" altLang="en-US" sz="13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The </a:t>
            </a:r>
            <a:r>
              <a:rPr lang="en-GB" altLang="en-US" sz="1300" b="1" dirty="0" err="1" smtClean="0">
                <a:solidFill>
                  <a:srgbClr val="000000"/>
                </a:solidFill>
                <a:latin typeface="Arial" charset="0"/>
                <a:cs typeface="Arial" charset="0"/>
              </a:rPr>
              <a:t>ALARA</a:t>
            </a:r>
            <a:r>
              <a:rPr lang="en-GB" altLang="en-US" sz="13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(As Low As Reasonably Achievable) philosophy applied to non ionising radiations exposure (magnetic field higher than 200 </a:t>
            </a:r>
            <a:r>
              <a:rPr lang="en-GB" altLang="en-US" sz="1300" b="1" dirty="0" err="1" smtClean="0">
                <a:solidFill>
                  <a:srgbClr val="000000"/>
                </a:solidFill>
                <a:latin typeface="Arial" charset="0"/>
                <a:cs typeface="Arial" charset="0"/>
              </a:rPr>
              <a:t>mT</a:t>
            </a:r>
            <a:r>
              <a:rPr lang="en-GB" altLang="en-US" sz="13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)</a:t>
            </a:r>
            <a:endParaRPr lang="en-GB" altLang="en-US" sz="1300" b="1" dirty="0">
              <a:solidFill>
                <a:srgbClr val="FF0000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3540377"/>
              </p:ext>
            </p:extLst>
          </p:nvPr>
        </p:nvGraphicFramePr>
        <p:xfrm>
          <a:off x="71983" y="1971923"/>
          <a:ext cx="4313238" cy="2828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483" name="Document" r:id="rId3" imgW="6159500" imgH="4229100" progId="Word.Document.12">
                  <p:link updateAutomatic="1"/>
                </p:oleObj>
              </mc:Choice>
              <mc:Fallback>
                <p:oleObj name="Document" r:id="rId3" imgW="6159500" imgH="4229100" progId="Word.Document.12">
                  <p:link updateAutomatic="1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983" y="1971923"/>
                        <a:ext cx="4313238" cy="2828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 cap="sq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-14810" y="111423"/>
            <a:ext cx="9158809" cy="437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7747" tIns="48874" rIns="97747" bIns="48874">
            <a:spAutoFit/>
          </a:bodyPr>
          <a:lstStyle>
            <a:lvl1pPr marL="363538" indent="-363538" eaLnBrk="0" hangingPunct="0">
              <a:defRPr sz="25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5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5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5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5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20000"/>
              </a:spcBef>
              <a:buClr>
                <a:schemeClr val="tx1"/>
              </a:buClr>
            </a:pPr>
            <a:r>
              <a:rPr lang="en-GB" altLang="en-US" sz="2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sym typeface="Monotype Sorts" charset="2"/>
              </a:rPr>
              <a:t>Radiological Risks</a:t>
            </a:r>
            <a:endParaRPr lang="fr-FR" altLang="en-US" sz="2200" b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sym typeface="Monotype Sorts" charset="2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107504" y="437257"/>
            <a:ext cx="6511502" cy="14825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7747" tIns="48874" rIns="97747" bIns="48874" anchor="ctr"/>
          <a:lstStyle>
            <a:lvl1pPr eaLnBrk="0" hangingPunct="0">
              <a:defRPr sz="25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5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5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5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5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GB" altLang="en-US" sz="16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The experimental cavern is </a:t>
            </a:r>
            <a:r>
              <a:rPr lang="en-GB" altLang="en-US" sz="16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radiology classified</a:t>
            </a:r>
            <a:endParaRPr lang="en-GB" altLang="en-US" sz="1600" b="1" dirty="0" smtClea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Arial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altLang="en-US" sz="16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The personnel is trained for the risks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altLang="en-US" sz="16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Under medical surveillance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altLang="en-US" sz="16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With passive dosimeters</a:t>
            </a:r>
            <a:endParaRPr lang="en-GB" altLang="en-US" sz="16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-7219" y="4753199"/>
            <a:ext cx="2995043" cy="21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7747" tIns="48874" rIns="97747" bIns="48874" anchor="ctr"/>
          <a:lstStyle>
            <a:lvl1pPr eaLnBrk="0" hangingPunct="0">
              <a:defRPr sz="25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5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5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5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5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GB" altLang="en-US" sz="1600" b="1" i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RPE</a:t>
            </a:r>
            <a:r>
              <a:rPr lang="en-GB" altLang="en-US" sz="16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lang="en-GB" altLang="en-US" sz="16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- </a:t>
            </a:r>
            <a:r>
              <a:rPr lang="en-GB" altLang="en-US" sz="16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Radioprotection Experts, </a:t>
            </a:r>
            <a:r>
              <a:rPr lang="en-GB" altLang="en-US" sz="16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trained by the national authorities (IRA – Lausanne) are on standby service 24/7</a:t>
            </a:r>
            <a:endParaRPr lang="en-GB" altLang="en-US" sz="1600" i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Arial" charset="0"/>
            </a:endParaRPr>
          </a:p>
        </p:txBody>
      </p:sp>
      <p:pic>
        <p:nvPicPr>
          <p:cNvPr id="8" name="Picture 8" descr="atlas_equip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4932833"/>
            <a:ext cx="2971800" cy="190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9" descr="P1000861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1203" y="4588345"/>
            <a:ext cx="3135313" cy="2246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radiation_logo.tif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764704"/>
            <a:ext cx="2192338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itle 1"/>
          <p:cNvSpPr txBox="1">
            <a:spLocks/>
          </p:cNvSpPr>
          <p:nvPr/>
        </p:nvSpPr>
        <p:spPr bwMode="auto">
          <a:xfrm>
            <a:off x="4368799" y="2276872"/>
            <a:ext cx="4775200" cy="223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7747" tIns="48874" rIns="97747" bIns="48874" anchor="ctr"/>
          <a:lstStyle>
            <a:lvl1pPr eaLnBrk="0" hangingPunct="0">
              <a:defRPr sz="25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5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5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5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5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endParaRPr lang="en-GB" altLang="en-US" sz="1600" b="1" dirty="0" smtClea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Arial" charset="0"/>
            </a:endParaRPr>
          </a:p>
          <a:p>
            <a:r>
              <a:rPr lang="en-GB" altLang="en-US" sz="16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A </a:t>
            </a:r>
            <a:r>
              <a:rPr lang="en-GB" altLang="en-US" sz="16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special </a:t>
            </a:r>
            <a:r>
              <a:rPr lang="en-GB" altLang="en-US" sz="16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zone, at </a:t>
            </a:r>
            <a:r>
              <a:rPr lang="en-GB" altLang="en-US" sz="16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the canter of the detector </a:t>
            </a:r>
            <a:r>
              <a:rPr lang="en-GB" altLang="en-US" sz="16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is </a:t>
            </a:r>
            <a:r>
              <a:rPr lang="en-GB" altLang="en-US" sz="16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classified and declared by the Swiss and French nuclear authorities as </a:t>
            </a:r>
            <a:r>
              <a:rPr lang="en-GB" altLang="en-US" sz="16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“radioactive waste</a:t>
            </a:r>
            <a:r>
              <a:rPr lang="en-GB" altLang="en-US" sz="16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” area</a:t>
            </a:r>
            <a:endParaRPr lang="en-GB" altLang="en-US" sz="1600" b="1" dirty="0" smtClean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Arial" charset="0"/>
            </a:endParaRPr>
          </a:p>
          <a:p>
            <a:endParaRPr lang="en-GB" altLang="en-US" sz="1600" b="1" dirty="0" smtClean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Arial" charset="0"/>
            </a:endParaRPr>
          </a:p>
          <a:p>
            <a:r>
              <a:rPr lang="en-GB" altLang="en-US" sz="16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A systematic control for possible activation of all </a:t>
            </a:r>
            <a:r>
              <a:rPr lang="en-GB" altLang="en-US" sz="16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material leaving </a:t>
            </a:r>
            <a:r>
              <a:rPr lang="en-GB" altLang="en-US" sz="16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the experimental area including a traceability </a:t>
            </a:r>
          </a:p>
          <a:p>
            <a:pPr>
              <a:buFont typeface="Wingdings" charset="2"/>
              <a:buChar char="ü"/>
            </a:pPr>
            <a:endParaRPr lang="en-GB" altLang="en-US" sz="16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6139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Date Placeholder 2"/>
          <p:cNvSpPr txBox="1">
            <a:spLocks noGrp="1"/>
          </p:cNvSpPr>
          <p:nvPr/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4585" tIns="42292" rIns="84585" bIns="42292" anchor="b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900" i="1">
                <a:solidFill>
                  <a:srgbClr val="0E06A6"/>
                </a:solidFill>
                <a:latin typeface="Arial" charset="0"/>
              </a:rPr>
              <a:t>11/15/2007</a:t>
            </a:r>
          </a:p>
        </p:txBody>
      </p:sp>
      <p:pic>
        <p:nvPicPr>
          <p:cNvPr id="24580" name="Picture 3" descr="Even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1" name="Text Box 7"/>
          <p:cNvSpPr txBox="1">
            <a:spLocks noChangeArrowheads="1"/>
          </p:cNvSpPr>
          <p:nvPr/>
        </p:nvSpPr>
        <p:spPr bwMode="auto">
          <a:xfrm>
            <a:off x="0" y="39060"/>
            <a:ext cx="9144000" cy="108568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84585" tIns="42292" rIns="84585" bIns="42292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GB" altLang="en-US" sz="2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What were the risks linked to the installation</a:t>
            </a:r>
          </a:p>
          <a:p>
            <a:pPr algn="ctr">
              <a:spcBef>
                <a:spcPct val="50000"/>
              </a:spcBef>
            </a:pPr>
            <a:r>
              <a:rPr lang="en-GB" altLang="en-US" sz="2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of the ATLAS detector?  </a:t>
            </a:r>
            <a:endParaRPr lang="en-GB" altLang="en-US" sz="2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 bwMode="auto">
          <a:xfrm>
            <a:off x="1" y="-9525"/>
            <a:ext cx="9108504" cy="9182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7747" tIns="48874" rIns="97747" bIns="48874" anchor="ctr"/>
          <a:lstStyle>
            <a:lvl1pPr eaLnBrk="0" hangingPunct="0">
              <a:defRPr sz="25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5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5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5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5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GB" altLang="en-US" sz="22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The </a:t>
            </a:r>
            <a:r>
              <a:rPr lang="en-GB" altLang="en-US" sz="22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level of </a:t>
            </a:r>
            <a:r>
              <a:rPr lang="en-GB" altLang="en-US" sz="22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radiation </a:t>
            </a:r>
            <a:r>
              <a:rPr lang="en-GB" altLang="en-US" sz="22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is </a:t>
            </a:r>
            <a:r>
              <a:rPr lang="en-GB" altLang="en-US" sz="22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under </a:t>
            </a:r>
            <a:r>
              <a:rPr lang="en-GB" altLang="en-US" sz="22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constant surveillance of RAMSES </a:t>
            </a:r>
          </a:p>
          <a:p>
            <a:pPr algn="ctr"/>
            <a:r>
              <a:rPr lang="en-GB" altLang="en-US" sz="2200" b="1" dirty="0" smtClean="0">
                <a:solidFill>
                  <a:srgbClr val="FEFF9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Alarms when the thresholds are exceeded</a:t>
            </a:r>
            <a:endParaRPr lang="en-GB" altLang="en-US" sz="22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Arial" charset="0"/>
            </a:endParaRPr>
          </a:p>
        </p:txBody>
      </p:sp>
      <p:pic>
        <p:nvPicPr>
          <p:cNvPr id="5" name="Picture 9" descr="RAMSES_unite_alarme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2441" y="836712"/>
            <a:ext cx="1516063" cy="242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/>
          <p:cNvSpPr txBox="1">
            <a:spLocks/>
          </p:cNvSpPr>
          <p:nvPr/>
        </p:nvSpPr>
        <p:spPr bwMode="auto">
          <a:xfrm>
            <a:off x="3125788" y="3853375"/>
            <a:ext cx="5982717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7747" tIns="48874" rIns="97747" bIns="48874" anchor="ctr"/>
          <a:lstStyle>
            <a:lvl1pPr eaLnBrk="0" hangingPunct="0">
              <a:defRPr sz="25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5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5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5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5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GB" altLang="en-US" sz="1600" b="1" dirty="0" smtClean="0">
                <a:solidFill>
                  <a:srgbClr val="FEFF9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« Gate Monitors » are installed at the </a:t>
            </a:r>
            <a:r>
              <a:rPr lang="en-GB" altLang="en-US" sz="1600" b="1" dirty="0">
                <a:solidFill>
                  <a:srgbClr val="FEFF9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experimental cavern </a:t>
            </a:r>
            <a:r>
              <a:rPr lang="en-GB" altLang="en-US" sz="1600" b="1" dirty="0" smtClean="0">
                <a:solidFill>
                  <a:srgbClr val="FEFF9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exits, </a:t>
            </a:r>
            <a:r>
              <a:rPr lang="en-GB" altLang="en-US" sz="1600" b="1" dirty="0" smtClean="0">
                <a:solidFill>
                  <a:srgbClr val="FEFF9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with constant link to ACR, to monitor the level of radiation of the equipment </a:t>
            </a:r>
            <a:r>
              <a:rPr lang="en-GB" altLang="en-US" sz="1600" b="1" dirty="0" smtClean="0">
                <a:solidFill>
                  <a:srgbClr val="FEFF9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leaving the cavern</a:t>
            </a:r>
            <a:endParaRPr lang="en-GB" altLang="en-US" sz="1600" dirty="0">
              <a:solidFill>
                <a:srgbClr val="FEFF9E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16769" y="5008769"/>
            <a:ext cx="5995391" cy="1849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7747" tIns="48874" rIns="97747" bIns="48874" anchor="ctr"/>
          <a:lstStyle>
            <a:lvl1pPr eaLnBrk="0" hangingPunct="0">
              <a:defRPr sz="25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eaLnBrk="0" hangingPunct="0">
              <a:defRPr sz="25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5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5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5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GB" altLang="en-US" sz="16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Regular campaigns to measure the radiation </a:t>
            </a:r>
            <a:r>
              <a:rPr lang="en-GB" altLang="en-US" sz="16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level:</a:t>
            </a:r>
            <a:endParaRPr lang="en-GB" altLang="en-US" sz="1600" b="1" dirty="0" smtClea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Arial" charset="0"/>
            </a:endParaRPr>
          </a:p>
          <a:p>
            <a:pPr lvl="1" indent="0">
              <a:buFont typeface="Wingdings" charset="2"/>
              <a:buChar char="ü"/>
            </a:pPr>
            <a:r>
              <a:rPr lang="en-GB" altLang="en-US" sz="16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Environmental dose levels</a:t>
            </a:r>
          </a:p>
          <a:p>
            <a:pPr lvl="1" indent="0">
              <a:buFont typeface="Wingdings" charset="2"/>
              <a:buChar char="ü"/>
            </a:pPr>
            <a:r>
              <a:rPr lang="en-GB" altLang="en-US" sz="16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Spectroscopy of around 95 material samples</a:t>
            </a:r>
          </a:p>
          <a:p>
            <a:pPr lvl="1" indent="0">
              <a:buFont typeface="Wingdings" charset="2"/>
              <a:buChar char="ü"/>
            </a:pPr>
            <a:r>
              <a:rPr lang="en-GB" altLang="en-US" sz="16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contamination</a:t>
            </a:r>
          </a:p>
          <a:p>
            <a:r>
              <a:rPr lang="en-GB" altLang="en-US" sz="16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To authorise or not access to zones</a:t>
            </a:r>
          </a:p>
          <a:p>
            <a:r>
              <a:rPr lang="en-GB" altLang="en-US" sz="16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To correlate the radiation calculations</a:t>
            </a:r>
            <a:endParaRPr lang="en-GB" altLang="en-US" sz="16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Arial" charset="0"/>
            </a:endParaRPr>
          </a:p>
        </p:txBody>
      </p:sp>
      <p:pic>
        <p:nvPicPr>
          <p:cNvPr id="9" name="Picture 7" descr="P100085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83" y="3143457"/>
            <a:ext cx="2867025" cy="205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ight Arrow 9"/>
          <p:cNvSpPr>
            <a:spLocks noChangeArrowheads="1"/>
          </p:cNvSpPr>
          <p:nvPr/>
        </p:nvSpPr>
        <p:spPr bwMode="auto">
          <a:xfrm rot="1978656">
            <a:off x="-13391" y="3499931"/>
            <a:ext cx="565150" cy="187325"/>
          </a:xfrm>
          <a:prstGeom prst="rightArrow">
            <a:avLst>
              <a:gd name="adj1" fmla="val 50000"/>
              <a:gd name="adj2" fmla="val 50227"/>
            </a:avLst>
          </a:prstGeom>
          <a:solidFill>
            <a:srgbClr val="FF0000"/>
          </a:solidFill>
          <a:ln w="9525">
            <a:solidFill>
              <a:srgbClr val="00CBFF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lIns="97073" tIns="48536" rIns="97073" bIns="48536"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1" name="Right Arrow 10"/>
          <p:cNvSpPr>
            <a:spLocks noChangeArrowheads="1"/>
          </p:cNvSpPr>
          <p:nvPr/>
        </p:nvSpPr>
        <p:spPr bwMode="auto">
          <a:xfrm rot="7851778">
            <a:off x="2104856" y="3430696"/>
            <a:ext cx="539750" cy="196850"/>
          </a:xfrm>
          <a:prstGeom prst="rightArrow">
            <a:avLst>
              <a:gd name="adj1" fmla="val 50000"/>
              <a:gd name="adj2" fmla="val 50053"/>
            </a:avLst>
          </a:prstGeom>
          <a:solidFill>
            <a:srgbClr val="FF0000"/>
          </a:solidFill>
          <a:ln w="9525">
            <a:solidFill>
              <a:srgbClr val="00CBFF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lIns="97073" tIns="48536" rIns="97073" bIns="48536"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pic>
        <p:nvPicPr>
          <p:cNvPr id="12" name="Picture 2" descr="SDC10018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0046" y="4656980"/>
            <a:ext cx="2913063" cy="208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9" descr="Ramses_UX15top_030810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5788" y="836712"/>
            <a:ext cx="4051300" cy="300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0" descr="Ramses_graph.bmp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8" y="836712"/>
            <a:ext cx="3006725" cy="204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85351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915" name="Rectangle 3"/>
          <p:cNvSpPr>
            <a:spLocks noChangeArrowheads="1"/>
          </p:cNvSpPr>
          <p:nvPr/>
        </p:nvSpPr>
        <p:spPr bwMode="auto">
          <a:xfrm>
            <a:off x="-1" y="317500"/>
            <a:ext cx="4678801" cy="423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5173" tIns="42586" rIns="85173" bIns="42586">
            <a:spAutoFit/>
          </a:bodyPr>
          <a:lstStyle>
            <a:lvl1pPr marL="315913" indent="-315913"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9pPr>
          </a:lstStyle>
          <a:p>
            <a:pPr algn="ctr" eaLnBrk="1" hangingPunct="1">
              <a:spcBef>
                <a:spcPct val="20000"/>
              </a:spcBef>
              <a:buClr>
                <a:srgbClr val="FFFFFF"/>
              </a:buClr>
            </a:pPr>
            <a:r>
              <a:rPr lang="en-GB" altLang="en-US" sz="2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  <a:sym typeface="Monotype Sorts" pitchFamily="-111" charset="2"/>
              </a:rPr>
              <a:t>But also</a:t>
            </a:r>
            <a:endParaRPr lang="en-GB" altLang="en-US" sz="2200" b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Arial" charset="0"/>
              <a:sym typeface="Monotype Sorts" pitchFamily="-111" charset="2"/>
            </a:endParaRPr>
          </a:p>
        </p:txBody>
      </p:sp>
      <p:sp>
        <p:nvSpPr>
          <p:cNvPr id="58371" name="Rectangle 4"/>
          <p:cNvSpPr>
            <a:spLocks noChangeArrowheads="1"/>
          </p:cNvSpPr>
          <p:nvPr/>
        </p:nvSpPr>
        <p:spPr bwMode="auto">
          <a:xfrm>
            <a:off x="254000" y="369888"/>
            <a:ext cx="8634413" cy="5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5173" tIns="42586" rIns="85173" bIns="42586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9pPr>
          </a:lstStyle>
          <a:p>
            <a:pPr eaLnBrk="1" hangingPunct="1">
              <a:buFont typeface="Wingdings" pitchFamily="-111" charset="2"/>
              <a:buChar char="ü"/>
            </a:pPr>
            <a:r>
              <a:rPr lang="en-GB" altLang="en-US" sz="1800" dirty="0" smtClean="0">
                <a:solidFill>
                  <a:srgbClr val="FFFFFF"/>
                </a:solidFill>
                <a:latin typeface="Arial" charset="0"/>
              </a:rPr>
              <a:t> Electrical risks</a:t>
            </a:r>
          </a:p>
          <a:p>
            <a:pPr eaLnBrk="1" hangingPunct="1">
              <a:buFont typeface="Wingdings" pitchFamily="-111" charset="2"/>
              <a:buChar char="ü"/>
            </a:pPr>
            <a:endParaRPr lang="en-GB" altLang="en-US" sz="1800" dirty="0" smtClean="0">
              <a:solidFill>
                <a:srgbClr val="FFFFFF"/>
              </a:solidFill>
              <a:latin typeface="Arial" charset="0"/>
            </a:endParaRPr>
          </a:p>
          <a:p>
            <a:pPr eaLnBrk="1" hangingPunct="1">
              <a:buFont typeface="Wingdings" pitchFamily="-111" charset="2"/>
              <a:buChar char="ü"/>
            </a:pPr>
            <a:r>
              <a:rPr lang="en-GB" altLang="en-US" sz="1800" dirty="0" smtClean="0">
                <a:solidFill>
                  <a:srgbClr val="FFFFFF"/>
                </a:solidFill>
                <a:latin typeface="Arial" charset="0"/>
              </a:rPr>
              <a:t> A beam pipe in Beryllium </a:t>
            </a:r>
          </a:p>
          <a:p>
            <a:pPr eaLnBrk="1" hangingPunct="1">
              <a:buFont typeface="Wingdings" pitchFamily="-111" charset="2"/>
              <a:buChar char="ü"/>
            </a:pPr>
            <a:endParaRPr lang="en-GB" altLang="en-US" sz="1800" dirty="0" smtClean="0">
              <a:solidFill>
                <a:srgbClr val="FFFFFF"/>
              </a:solidFill>
              <a:latin typeface="Arial" charset="0"/>
            </a:endParaRPr>
          </a:p>
          <a:p>
            <a:pPr eaLnBrk="1" hangingPunct="1">
              <a:buFont typeface="Wingdings" pitchFamily="-111" charset="2"/>
              <a:buChar char="ü"/>
            </a:pPr>
            <a:r>
              <a:rPr lang="en-GB" altLang="en-US" sz="1800" dirty="0" smtClean="0">
                <a:solidFill>
                  <a:srgbClr val="FFFFFF"/>
                </a:solidFill>
                <a:latin typeface="Arial" charset="0"/>
              </a:rPr>
              <a:t> Lasers (&gt;100) </a:t>
            </a:r>
          </a:p>
          <a:p>
            <a:pPr eaLnBrk="1" hangingPunct="1">
              <a:buFont typeface="Wingdings" pitchFamily="-111" charset="2"/>
              <a:buChar char="ü"/>
            </a:pPr>
            <a:endParaRPr lang="en-GB" altLang="en-US" sz="1800" dirty="0" smtClean="0">
              <a:solidFill>
                <a:srgbClr val="FFFFFF"/>
              </a:solidFill>
              <a:latin typeface="Arial" charset="0"/>
            </a:endParaRPr>
          </a:p>
          <a:p>
            <a:pPr eaLnBrk="1" hangingPunct="1">
              <a:buFont typeface="Wingdings" pitchFamily="-111" charset="2"/>
              <a:buChar char="ü"/>
            </a:pPr>
            <a:r>
              <a:rPr lang="en-GB" altLang="en-US" sz="1800" dirty="0" smtClean="0">
                <a:solidFill>
                  <a:srgbClr val="FFFFFF"/>
                </a:solidFill>
                <a:latin typeface="Arial" charset="0"/>
              </a:rPr>
              <a:t> Mechanical and Seismic risks (</a:t>
            </a:r>
            <a:r>
              <a:rPr lang="en-GB" altLang="en-US" sz="1800" dirty="0" err="1" smtClean="0">
                <a:solidFill>
                  <a:srgbClr val="FFFFFF"/>
                </a:solidFill>
                <a:latin typeface="Arial" charset="0"/>
              </a:rPr>
              <a:t>Eurocode</a:t>
            </a:r>
            <a:r>
              <a:rPr lang="en-GB" altLang="en-US" sz="1800" dirty="0" smtClean="0">
                <a:solidFill>
                  <a:srgbClr val="FFFFFF"/>
                </a:solidFill>
                <a:latin typeface="Arial" charset="0"/>
              </a:rPr>
              <a:t> 3 et 8)</a:t>
            </a:r>
          </a:p>
          <a:p>
            <a:pPr eaLnBrk="1" hangingPunct="1"/>
            <a:r>
              <a:rPr lang="en-GB" altLang="en-US" sz="1700" dirty="0" smtClean="0">
                <a:solidFill>
                  <a:srgbClr val="FFFF99"/>
                </a:solidFill>
                <a:latin typeface="Arial" charset="0"/>
              </a:rPr>
              <a:t/>
            </a:r>
            <a:br>
              <a:rPr lang="en-GB" altLang="en-US" sz="1700" dirty="0" smtClean="0">
                <a:solidFill>
                  <a:srgbClr val="FFFF99"/>
                </a:solidFill>
                <a:latin typeface="Arial" charset="0"/>
              </a:rPr>
            </a:br>
            <a:r>
              <a:rPr lang="en-GB" altLang="en-US" sz="1700" dirty="0" smtClean="0">
                <a:solidFill>
                  <a:srgbClr val="FFFF99"/>
                </a:solidFill>
                <a:latin typeface="Arial" charset="0"/>
              </a:rPr>
              <a:t/>
            </a:r>
            <a:br>
              <a:rPr lang="en-GB" altLang="en-US" sz="1700" dirty="0" smtClean="0">
                <a:solidFill>
                  <a:srgbClr val="FFFF99"/>
                </a:solidFill>
                <a:latin typeface="Arial" charset="0"/>
              </a:rPr>
            </a:br>
            <a:r>
              <a:rPr lang="en-GB" altLang="en-US" sz="1700" dirty="0" smtClean="0">
                <a:solidFill>
                  <a:srgbClr val="FFFF99"/>
                </a:solidFill>
                <a:latin typeface="Arial" charset="0"/>
              </a:rPr>
              <a:t/>
            </a:r>
            <a:br>
              <a:rPr lang="en-GB" altLang="en-US" sz="1700" dirty="0" smtClean="0">
                <a:solidFill>
                  <a:srgbClr val="FFFF99"/>
                </a:solidFill>
                <a:latin typeface="Arial" charset="0"/>
              </a:rPr>
            </a:br>
            <a:endParaRPr lang="en-GB" altLang="en-US" sz="1700" dirty="0">
              <a:solidFill>
                <a:srgbClr val="FFFFFF"/>
              </a:solidFill>
              <a:latin typeface="Arial" charset="0"/>
            </a:endParaRPr>
          </a:p>
        </p:txBody>
      </p:sp>
      <p:pic>
        <p:nvPicPr>
          <p:cNvPr id="58372" name="Picture 3" descr="0806011_01-A4-at-144-dpi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8800" y="116632"/>
            <a:ext cx="4406900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3" name="Rectangle 3"/>
          <p:cNvSpPr>
            <a:spLocks noChangeArrowheads="1"/>
          </p:cNvSpPr>
          <p:nvPr/>
        </p:nvSpPr>
        <p:spPr bwMode="auto">
          <a:xfrm>
            <a:off x="4560490" y="4310062"/>
            <a:ext cx="4510037" cy="113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5173" tIns="42586" rIns="85173" bIns="42586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9pPr>
          </a:lstStyle>
          <a:p>
            <a:pPr eaLnBrk="1" hangingPunct="1"/>
            <a:r>
              <a:rPr lang="en-GB" altLang="en-US" sz="1700" i="1" dirty="0" smtClean="0">
                <a:solidFill>
                  <a:srgbClr val="FFFF00"/>
                </a:solidFill>
                <a:latin typeface="Arial" charset="0"/>
              </a:rPr>
              <a:t>In collaboration with the Geneva University</a:t>
            </a:r>
            <a:endParaRPr lang="en-GB" altLang="en-US" sz="1700" dirty="0" smtClean="0">
              <a:solidFill>
                <a:srgbClr val="FFFF00"/>
              </a:solidFill>
              <a:latin typeface="Arial" charset="0"/>
            </a:endParaRPr>
          </a:p>
          <a:p>
            <a:pPr eaLnBrk="1" hangingPunct="1"/>
            <a:r>
              <a:rPr lang="en-GB" altLang="en-US" sz="1700" dirty="0" smtClean="0">
                <a:solidFill>
                  <a:srgbClr val="FFFF00"/>
                </a:solidFill>
                <a:latin typeface="Arial" charset="0"/>
              </a:rPr>
              <a:t> </a:t>
            </a:r>
          </a:p>
          <a:p>
            <a:pPr eaLnBrk="1" hangingPunct="1"/>
            <a:r>
              <a:rPr lang="en-GB" altLang="en-US" sz="1700" dirty="0" smtClean="0">
                <a:solidFill>
                  <a:srgbClr val="FFFFFF"/>
                </a:solidFill>
                <a:latin typeface="Arial" charset="0"/>
              </a:rPr>
              <a:t>4 seismographs </a:t>
            </a:r>
          </a:p>
          <a:p>
            <a:pPr eaLnBrk="1" hangingPunct="1"/>
            <a:r>
              <a:rPr lang="en-GB" altLang="en-US" sz="1700" dirty="0" smtClean="0">
                <a:solidFill>
                  <a:srgbClr val="FFFFFF"/>
                </a:solidFill>
                <a:latin typeface="Arial" charset="0"/>
              </a:rPr>
              <a:t>3 on surface et 1 in cavern (at -92 m)</a:t>
            </a:r>
            <a:endParaRPr lang="en-GB" altLang="en-US" sz="1700" dirty="0">
              <a:solidFill>
                <a:srgbClr val="FFFFFF"/>
              </a:solidFill>
              <a:latin typeface="Arial" charset="0"/>
            </a:endParaRPr>
          </a:p>
        </p:txBody>
      </p:sp>
      <p:pic>
        <p:nvPicPr>
          <p:cNvPr id="58374" name="Picture 6" descr="03-08-10Seismograf.bmp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321" y="3573016"/>
            <a:ext cx="4196655" cy="31869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9" name="Rectangle 3"/>
          <p:cNvSpPr>
            <a:spLocks noChangeArrowheads="1"/>
          </p:cNvSpPr>
          <p:nvPr/>
        </p:nvSpPr>
        <p:spPr bwMode="auto">
          <a:xfrm>
            <a:off x="3835400" y="4005064"/>
            <a:ext cx="5092700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5184" tIns="42592" rIns="85184" bIns="42592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9pPr>
          </a:lstStyle>
          <a:p>
            <a:pPr eaLnBrk="1" hangingPunct="1"/>
            <a:r>
              <a:rPr lang="en-GB" altLang="en-US" sz="1800" dirty="0" smtClean="0">
                <a:solidFill>
                  <a:srgbClr val="FFFF00"/>
                </a:solidFill>
                <a:latin typeface="Arial" charset="0"/>
              </a:rPr>
              <a:t>During beam operation: </a:t>
            </a:r>
          </a:p>
          <a:p>
            <a:pPr eaLnBrk="1" hangingPunct="1"/>
            <a:r>
              <a:rPr lang="en-GB" altLang="en-US" sz="1700" dirty="0" smtClean="0">
                <a:solidFill>
                  <a:srgbClr val="FF859D"/>
                </a:solidFill>
                <a:latin typeface="Arial" charset="0"/>
              </a:rPr>
              <a:t>Immediate stop of the beam in case of intrusion inside the « beam » areas</a:t>
            </a:r>
            <a:endParaRPr lang="en-GB" altLang="en-US" sz="1700" dirty="0">
              <a:solidFill>
                <a:srgbClr val="FF859D"/>
              </a:solidFill>
              <a:latin typeface="Arial" charset="0"/>
            </a:endParaRPr>
          </a:p>
        </p:txBody>
      </p:sp>
      <p:graphicFrame>
        <p:nvGraphicFramePr>
          <p:cNvPr id="6041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09642160"/>
              </p:ext>
            </p:extLst>
          </p:nvPr>
        </p:nvGraphicFramePr>
        <p:xfrm>
          <a:off x="5652120" y="1340768"/>
          <a:ext cx="3368126" cy="2694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457" name="Document" r:id="rId4" imgW="5969000" imgH="4775200" progId="Word.Document.12">
                  <p:link updateAutomatic="1"/>
                </p:oleObj>
              </mc:Choice>
              <mc:Fallback>
                <p:oleObj name="Document" r:id="rId4" imgW="5969000" imgH="4775200" progId="Word.Document.12">
                  <p:link updateAutomatic="1"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52120" y="1340768"/>
                        <a:ext cx="3368126" cy="26940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0420" name="Rectangle 3"/>
          <p:cNvSpPr>
            <a:spLocks noChangeArrowheads="1"/>
          </p:cNvSpPr>
          <p:nvPr/>
        </p:nvSpPr>
        <p:spPr bwMode="auto">
          <a:xfrm>
            <a:off x="0" y="990600"/>
            <a:ext cx="9144000" cy="119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5184" tIns="42592" rIns="85184" bIns="42592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9pPr>
          </a:lstStyle>
          <a:p>
            <a:pPr eaLnBrk="1" hangingPunct="1"/>
            <a:r>
              <a:rPr lang="en-GB" altLang="en-US" sz="1800" dirty="0" smtClean="0">
                <a:solidFill>
                  <a:srgbClr val="FFFFFF"/>
                </a:solidFill>
                <a:latin typeface="Arial" charset="0"/>
              </a:rPr>
              <a:t>A safety system that guaranties that there is nobody inside the experimental and accelerator areas while the beam is present. </a:t>
            </a:r>
          </a:p>
          <a:p>
            <a:pPr eaLnBrk="1" hangingPunct="1"/>
            <a:r>
              <a:rPr lang="en-GB" altLang="en-US" sz="1800" dirty="0" smtClean="0">
                <a:solidFill>
                  <a:srgbClr val="FFFFFF"/>
                </a:solidFill>
                <a:latin typeface="Arial" charset="0"/>
              </a:rPr>
              <a:t/>
            </a:r>
            <a:br>
              <a:rPr lang="en-GB" altLang="en-US" sz="1800" dirty="0" smtClean="0">
                <a:solidFill>
                  <a:srgbClr val="FFFFFF"/>
                </a:solidFill>
                <a:latin typeface="Arial" charset="0"/>
              </a:rPr>
            </a:br>
            <a:endParaRPr lang="en-GB" altLang="en-US" sz="1800" dirty="0">
              <a:solidFill>
                <a:srgbClr val="FFFFFF"/>
              </a:solidFill>
              <a:latin typeface="Arial" charset="0"/>
            </a:endParaRPr>
          </a:p>
        </p:txBody>
      </p:sp>
      <p:pic>
        <p:nvPicPr>
          <p:cNvPr id="60421" name="Picture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5149689"/>
            <a:ext cx="1541586" cy="1591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422" name="Rectangle 9"/>
          <p:cNvSpPr>
            <a:spLocks noChangeArrowheads="1"/>
          </p:cNvSpPr>
          <p:nvPr/>
        </p:nvSpPr>
        <p:spPr bwMode="auto">
          <a:xfrm>
            <a:off x="35496" y="4619686"/>
            <a:ext cx="7452320" cy="21936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4596" tIns="42297" rIns="84596" bIns="42297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9pPr>
          </a:lstStyle>
          <a:p>
            <a:pPr eaLnBrk="1" hangingPunct="1"/>
            <a:r>
              <a:rPr lang="en-GB" altLang="en-US" sz="1800" dirty="0" smtClean="0">
                <a:solidFill>
                  <a:srgbClr val="FFFF00"/>
                </a:solidFill>
                <a:latin typeface="Arial" charset="0"/>
              </a:rPr>
              <a:t>During access periods: </a:t>
            </a:r>
          </a:p>
          <a:p>
            <a:pPr eaLnBrk="1" hangingPunct="1"/>
            <a:r>
              <a:rPr lang="en-GB" altLang="en-US" sz="1700" dirty="0" smtClean="0">
                <a:solidFill>
                  <a:srgbClr val="FFFFFF"/>
                </a:solidFill>
                <a:latin typeface="Arial" charset="0"/>
              </a:rPr>
              <a:t>The safety tokens taken from the LASS bays at the entrance of the</a:t>
            </a:r>
          </a:p>
          <a:p>
            <a:pPr eaLnBrk="1" hangingPunct="1"/>
            <a:r>
              <a:rPr lang="en-GB" altLang="en-US" sz="1700" dirty="0" smtClean="0">
                <a:solidFill>
                  <a:srgbClr val="FFFFFF"/>
                </a:solidFill>
                <a:latin typeface="Arial" charset="0"/>
              </a:rPr>
              <a:t>area guaranty the safety of the personnel entering the experimental </a:t>
            </a:r>
          </a:p>
          <a:p>
            <a:pPr eaLnBrk="1" hangingPunct="1"/>
            <a:r>
              <a:rPr lang="en-GB" altLang="en-US" sz="1700" dirty="0" smtClean="0">
                <a:solidFill>
                  <a:srgbClr val="FFFFFF"/>
                </a:solidFill>
                <a:latin typeface="Arial" charset="0"/>
              </a:rPr>
              <a:t>caverns. </a:t>
            </a:r>
          </a:p>
          <a:p>
            <a:pPr eaLnBrk="1" hangingPunct="1"/>
            <a:endParaRPr lang="en-GB" altLang="en-US" sz="1700" dirty="0" smtClean="0">
              <a:solidFill>
                <a:srgbClr val="FFFFFF"/>
              </a:solidFill>
              <a:latin typeface="Arial" charset="0"/>
            </a:endParaRPr>
          </a:p>
          <a:p>
            <a:pPr eaLnBrk="1" hangingPunct="1"/>
            <a:r>
              <a:rPr lang="en-GB" altLang="en-US" sz="1700" dirty="0" smtClean="0">
                <a:solidFill>
                  <a:srgbClr val="FFFFFF"/>
                </a:solidFill>
                <a:latin typeface="Arial" charset="0"/>
              </a:rPr>
              <a:t>If the tokens are not back in the bay, the beam can not be injected.</a:t>
            </a:r>
          </a:p>
          <a:p>
            <a:pPr eaLnBrk="1" hangingPunct="1"/>
            <a:endParaRPr lang="en-GB" altLang="en-US" sz="1700" dirty="0">
              <a:solidFill>
                <a:srgbClr val="FFFFFF"/>
              </a:solidFill>
              <a:latin typeface="Arial" charset="0"/>
            </a:endParaRPr>
          </a:p>
          <a:p>
            <a:pPr eaLnBrk="1" hangingPunct="1"/>
            <a:r>
              <a:rPr lang="en-GB" altLang="en-US" sz="1700" dirty="0" smtClean="0">
                <a:solidFill>
                  <a:srgbClr val="FFFFFF"/>
                </a:solidFill>
                <a:latin typeface="Arial" charset="0"/>
              </a:rPr>
              <a:t>At all time the PATROL must be maintained too!</a:t>
            </a:r>
            <a:endParaRPr lang="en-GB" altLang="en-US" sz="1700" dirty="0">
              <a:solidFill>
                <a:srgbClr val="FFFFFF"/>
              </a:solidFill>
              <a:latin typeface="Arial" charset="0"/>
            </a:endParaRPr>
          </a:p>
        </p:txBody>
      </p:sp>
      <p:pic>
        <p:nvPicPr>
          <p:cNvPr id="60423" name="Picture 9" descr="LASS_P1_AccessStatus.bmp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79" y="1844824"/>
            <a:ext cx="3641725" cy="270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</p:spPr>
        <p:txBody>
          <a:bodyPr lIns="84596" tIns="42297" rIns="84596" bIns="42297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9pPr>
          </a:lstStyle>
          <a:p>
            <a:pPr algn="ctr"/>
            <a:r>
              <a:rPr lang="en-GB" altLang="en-US" sz="2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And a </a:t>
            </a:r>
            <a:r>
              <a:rPr lang="en-GB" altLang="en-US" sz="2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very </a:t>
            </a:r>
            <a:r>
              <a:rPr lang="en-GB" altLang="en-US" sz="2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complex safety </a:t>
            </a:r>
            <a:r>
              <a:rPr lang="en-GB" altLang="en-US" sz="2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access system: </a:t>
            </a:r>
          </a:p>
          <a:p>
            <a:pPr algn="ctr"/>
            <a:r>
              <a:rPr lang="en-GB" altLang="en-US" sz="2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LASS, “LHC Access Safety System”  </a:t>
            </a:r>
            <a:endParaRPr lang="en-GB" altLang="en-US" sz="2200" b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3"/>
          <p:cNvSpPr>
            <a:spLocks noChangeArrowheads="1"/>
          </p:cNvSpPr>
          <p:nvPr/>
        </p:nvSpPr>
        <p:spPr bwMode="auto">
          <a:xfrm>
            <a:off x="206375" y="2881313"/>
            <a:ext cx="9204325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5184" tIns="42592" rIns="85184" bIns="42592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FFFFFF"/>
                </a:solidFill>
                <a:latin typeface="Cambria" pitchFamily="-111" charset="0"/>
              </a:rPr>
              <a:t/>
            </a:r>
            <a:br>
              <a:rPr lang="en-US" altLang="en-US" sz="1800">
                <a:solidFill>
                  <a:srgbClr val="FFFFFF"/>
                </a:solidFill>
                <a:latin typeface="Cambria" pitchFamily="-111" charset="0"/>
              </a:rPr>
            </a:br>
            <a:endParaRPr lang="en-US" altLang="en-US" sz="1800">
              <a:solidFill>
                <a:srgbClr val="FFFFFF"/>
              </a:solidFill>
              <a:latin typeface="Cambria" pitchFamily="-111" charset="0"/>
            </a:endParaRPr>
          </a:p>
        </p:txBody>
      </p:sp>
      <p:sp>
        <p:nvSpPr>
          <p:cNvPr id="62467" name="Rectangle 3"/>
          <p:cNvSpPr>
            <a:spLocks noChangeArrowheads="1"/>
          </p:cNvSpPr>
          <p:nvPr/>
        </p:nvSpPr>
        <p:spPr bwMode="auto">
          <a:xfrm>
            <a:off x="76200" y="4509120"/>
            <a:ext cx="8991600" cy="2302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5184" tIns="42592" rIns="85184" bIns="42592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9pPr>
          </a:lstStyle>
          <a:p>
            <a:pPr eaLnBrk="1" hangingPunct="1"/>
            <a:r>
              <a:rPr lang="en-GB" altLang="en-US" sz="1800" dirty="0" smtClean="0">
                <a:solidFill>
                  <a:srgbClr val="FFFF99"/>
                </a:solidFill>
                <a:latin typeface="Arial" charset="0"/>
              </a:rPr>
              <a:t>The </a:t>
            </a:r>
            <a:r>
              <a:rPr lang="en-GB" altLang="en-US" sz="1800" dirty="0" err="1" smtClean="0">
                <a:solidFill>
                  <a:srgbClr val="FFFF99"/>
                </a:solidFill>
                <a:latin typeface="Arial" charset="0"/>
              </a:rPr>
              <a:t>LACS</a:t>
            </a:r>
            <a:r>
              <a:rPr lang="en-GB" altLang="en-US" sz="1800" dirty="0" smtClean="0">
                <a:solidFill>
                  <a:srgbClr val="FFFF99"/>
                </a:solidFill>
                <a:latin typeface="Arial" charset="0"/>
              </a:rPr>
              <a:t> system controls: 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GB" altLang="en-US" sz="1800" dirty="0" smtClean="0">
                <a:solidFill>
                  <a:srgbClr val="FFFFFF"/>
                </a:solidFill>
                <a:latin typeface="Arial" charset="0"/>
              </a:rPr>
              <a:t>	the validity of access rights and safety course associated to the area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GB" altLang="en-US" sz="1800" dirty="0" smtClean="0">
                <a:solidFill>
                  <a:srgbClr val="FFFFFF"/>
                </a:solidFill>
                <a:latin typeface="Arial" charset="0"/>
              </a:rPr>
              <a:t>	the biometry via the eye scan </a:t>
            </a:r>
          </a:p>
          <a:p>
            <a:pPr eaLnBrk="1" hangingPunct="1"/>
            <a:endParaRPr lang="en-GB" altLang="en-US" sz="1800" dirty="0" smtClean="0">
              <a:solidFill>
                <a:srgbClr val="FFFFFF"/>
              </a:solidFill>
              <a:latin typeface="Arial" charset="0"/>
            </a:endParaRPr>
          </a:p>
          <a:p>
            <a:pPr eaLnBrk="1" hangingPunct="1"/>
            <a:r>
              <a:rPr lang="en-GB" altLang="en-US" sz="1800" dirty="0">
                <a:solidFill>
                  <a:srgbClr val="FFFFFF"/>
                </a:solidFill>
                <a:latin typeface="Arial" charset="0"/>
              </a:rPr>
              <a:t>IMPACT – additional access authorisation signed by safety and facility coordinators</a:t>
            </a:r>
          </a:p>
          <a:p>
            <a:pPr eaLnBrk="1" hangingPunct="1"/>
            <a:endParaRPr lang="en-GB" altLang="en-US" sz="1800" dirty="0" smtClean="0">
              <a:solidFill>
                <a:srgbClr val="FFFFFF"/>
              </a:solidFill>
              <a:latin typeface="Arial" charset="0"/>
            </a:endParaRPr>
          </a:p>
          <a:p>
            <a:pPr eaLnBrk="1" hangingPunct="1"/>
            <a:r>
              <a:rPr lang="en-GB" altLang="en-US" sz="1800" dirty="0" smtClean="0">
                <a:solidFill>
                  <a:srgbClr val="FFFFFF"/>
                </a:solidFill>
                <a:latin typeface="Arial" charset="0"/>
              </a:rPr>
              <a:t>The final access authorisation and the safety tokens delivery is done by the SLIMOS from the ATLAS control room. </a:t>
            </a: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0" y="0"/>
            <a:ext cx="9144000" cy="423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5184" tIns="42592" rIns="85184" bIns="42592">
            <a:spAutoFit/>
          </a:bodyPr>
          <a:lstStyle>
            <a:lvl1pPr marL="315913" indent="-315913"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9pPr>
          </a:lstStyle>
          <a:p>
            <a:pPr algn="ctr" eaLnBrk="1" hangingPunct="1">
              <a:spcBef>
                <a:spcPct val="20000"/>
              </a:spcBef>
              <a:buClr>
                <a:srgbClr val="FFFFFF"/>
              </a:buClr>
            </a:pPr>
            <a:r>
              <a:rPr lang="en-GB" altLang="en-US" sz="2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  <a:sym typeface="Monotype Sorts" pitchFamily="-111" charset="2"/>
              </a:rPr>
              <a:t>Associated to the LASS, the </a:t>
            </a:r>
            <a:r>
              <a:rPr lang="en-GB" altLang="en-US" sz="22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  <a:sym typeface="Monotype Sorts" pitchFamily="-111" charset="2"/>
              </a:rPr>
              <a:t>LACS</a:t>
            </a:r>
            <a:r>
              <a:rPr lang="en-GB" altLang="en-US" sz="2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  <a:sym typeface="Monotype Sorts" pitchFamily="-111" charset="2"/>
              </a:rPr>
              <a:t>, </a:t>
            </a:r>
            <a:r>
              <a:rPr lang="en-GB" altLang="en-US" sz="2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“</a:t>
            </a:r>
            <a:r>
              <a:rPr lang="en-GB" altLang="en-US" sz="22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  <a:sym typeface="Monotype Sorts" pitchFamily="-111" charset="2"/>
              </a:rPr>
              <a:t>LHC</a:t>
            </a:r>
            <a:r>
              <a:rPr lang="en-GB" altLang="en-US" sz="2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  <a:sym typeface="Monotype Sorts" pitchFamily="-111" charset="2"/>
              </a:rPr>
              <a:t> Access Control System </a:t>
            </a:r>
            <a:r>
              <a:rPr lang="en-GB" altLang="en-US" sz="2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”</a:t>
            </a:r>
            <a:endParaRPr lang="en-GB" altLang="en-US" sz="2200" b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Arial" charset="0"/>
              <a:sym typeface="Monotype Sorts" pitchFamily="-111" charset="2"/>
            </a:endParaRPr>
          </a:p>
        </p:txBody>
      </p:sp>
      <p:pic>
        <p:nvPicPr>
          <p:cNvPr id="62469" name="Picture 7" descr="DSCN8109cr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4700" y="548680"/>
            <a:ext cx="2698987" cy="394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470" name="Picture 9" descr="DSCN8123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561132"/>
            <a:ext cx="2374900" cy="283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471" name="Picture 10" descr="1002020_03-A4-at-144-dpi_PAD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8680"/>
            <a:ext cx="2633663" cy="394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19672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 bwMode="auto">
          <a:xfrm>
            <a:off x="48419" y="2564904"/>
            <a:ext cx="8930580" cy="349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7747" tIns="48874" rIns="97747" bIns="48874" anchor="ctr"/>
          <a:lstStyle>
            <a:lvl1pPr eaLnBrk="0" hangingPunct="0">
              <a:defRPr sz="25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5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5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5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5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GB" altLang="en-US" sz="1600" b="1" i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All the safety information, the access, and the infrastructure related information are converging to a central location: the SLIMOS desk at the </a:t>
            </a:r>
            <a:r>
              <a:rPr lang="en-GB" altLang="en-US" sz="1600" b="1" i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ATLAS Control Room</a:t>
            </a:r>
          </a:p>
          <a:p>
            <a:endParaRPr lang="en-GB" altLang="en-US" sz="1600" b="1" i="1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Arial" charset="0"/>
            </a:endParaRPr>
          </a:p>
          <a:p>
            <a:endParaRPr lang="en-GB" altLang="en-US" sz="1600" b="1" i="1" dirty="0" smtClean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Arial" charset="0"/>
            </a:endParaRPr>
          </a:p>
          <a:p>
            <a:endParaRPr lang="en-GB" altLang="en-US" sz="1600" b="1" i="1" dirty="0" smtClean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Arial" charset="0"/>
            </a:endParaRPr>
          </a:p>
          <a:p>
            <a:r>
              <a:rPr lang="en-GB" altLang="en-US" sz="16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The information is processed by SLIMOS to whom the </a:t>
            </a:r>
            <a:r>
              <a:rPr lang="en-GB" altLang="en-US" sz="1600" b="1" dirty="0" err="1" smtClean="0">
                <a:solidFill>
                  <a:srgbClr val="FF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GLIMOS</a:t>
            </a:r>
            <a:r>
              <a:rPr lang="en-GB" altLang="en-US" sz="16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 has delegated a part of his functions of operational safety.</a:t>
            </a:r>
          </a:p>
          <a:p>
            <a:endParaRPr lang="en-GB" altLang="en-US" sz="1600" b="1" dirty="0" smtClean="0">
              <a:solidFill>
                <a:srgbClr val="FF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Arial" charset="0"/>
            </a:endParaRPr>
          </a:p>
          <a:p>
            <a:r>
              <a:rPr lang="en-GB" altLang="en-US" sz="16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en-GB" altLang="en-US" sz="16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</a:br>
            <a:r>
              <a:rPr lang="en-GB" altLang="en-US" sz="16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The SLIMOS are qualified persons</a:t>
            </a:r>
          </a:p>
          <a:p>
            <a:r>
              <a:rPr lang="en-GB" altLang="en-US" sz="16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(engineers or physicists) which has followed</a:t>
            </a:r>
          </a:p>
          <a:p>
            <a:r>
              <a:rPr lang="en-GB" altLang="en-US" sz="16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an extensive training </a:t>
            </a:r>
            <a:r>
              <a:rPr lang="en-GB" altLang="en-US" sz="16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on safety procedures.</a:t>
            </a:r>
          </a:p>
          <a:p>
            <a:endParaRPr lang="en-GB" altLang="en-US" sz="1600" dirty="0" smtClean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Arial" charset="0"/>
            </a:endParaRPr>
          </a:p>
          <a:p>
            <a:endParaRPr lang="en-GB" altLang="en-US" sz="1600" dirty="0" smtClean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Arial" charset="0"/>
            </a:endParaRPr>
          </a:p>
          <a:p>
            <a:r>
              <a:rPr lang="en-GB" altLang="en-US" sz="1600" b="1" dirty="0" smtClean="0">
                <a:solidFill>
                  <a:srgbClr val="FFE66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The presence of the SLIMOS in the </a:t>
            </a:r>
          </a:p>
          <a:p>
            <a:r>
              <a:rPr lang="en-GB" altLang="en-US" sz="1600" b="1" dirty="0" smtClean="0">
                <a:solidFill>
                  <a:srgbClr val="FFE66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ATLAS Control Room is maintained 24/7.</a:t>
            </a:r>
            <a:r>
              <a:rPr lang="en-GB" altLang="en-US" sz="16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en-GB" altLang="en-US" sz="16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</a:br>
            <a:r>
              <a:rPr lang="en-GB" altLang="en-US" sz="16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en-GB" altLang="en-US" sz="16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</a:br>
            <a:r>
              <a:rPr lang="en-GB" altLang="en-US" sz="16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en-GB" altLang="en-US" sz="16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</a:br>
            <a:r>
              <a:rPr lang="en-GB" altLang="en-US" sz="16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en-GB" altLang="en-US" sz="16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</a:br>
            <a:r>
              <a:rPr lang="en-GB" altLang="en-US" sz="16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en-GB" altLang="en-US" sz="16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</a:br>
            <a:r>
              <a:rPr lang="en-GB" altLang="en-US" sz="16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en-GB" altLang="en-US" sz="16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</a:br>
            <a:endParaRPr lang="en-GB" altLang="en-US" sz="1600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Arial" charset="0"/>
            </a:endParaRPr>
          </a:p>
        </p:txBody>
      </p:sp>
      <p:pic>
        <p:nvPicPr>
          <p:cNvPr id="5" name="Picture 5" descr="P100085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7308" y="3212976"/>
            <a:ext cx="4899188" cy="35069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07503" y="284163"/>
            <a:ext cx="8928993" cy="843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7747" tIns="48874" rIns="97747" bIns="48874">
            <a:spAutoFit/>
          </a:bodyPr>
          <a:lstStyle>
            <a:lvl1pPr marL="363538" indent="-363538" eaLnBrk="0" hangingPunct="0">
              <a:defRPr sz="25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5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5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5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5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20000"/>
              </a:spcBef>
              <a:buClr>
                <a:schemeClr val="tx1"/>
              </a:buClr>
            </a:pPr>
            <a:r>
              <a:rPr lang="en-GB" altLang="en-US" sz="2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  <a:sym typeface="Monotype Sorts" charset="2"/>
              </a:rPr>
              <a:t>SLIMOS -  Shift Leader in Matter of </a:t>
            </a:r>
            <a:r>
              <a:rPr lang="en-GB" altLang="en-US" sz="2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  <a:sym typeface="Monotype Sorts" charset="2"/>
              </a:rPr>
              <a:t>Safety</a:t>
            </a:r>
            <a:endParaRPr lang="en-GB" altLang="en-US" sz="22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Arial" charset="0"/>
              <a:sym typeface="Monotype Sorts" charset="2"/>
            </a:endParaRPr>
          </a:p>
          <a:p>
            <a:pPr algn="ctr" eaLnBrk="1" hangingPunct="1">
              <a:spcBef>
                <a:spcPct val="20000"/>
              </a:spcBef>
              <a:buClr>
                <a:schemeClr val="tx1"/>
              </a:buClr>
            </a:pPr>
            <a:r>
              <a:rPr lang="en-GB" altLang="en-US" sz="2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  <a:sym typeface="Monotype Sorts" charset="2"/>
              </a:rPr>
              <a:t>A key role in the organisation of the experiment</a:t>
            </a:r>
            <a:endParaRPr lang="en-GB" altLang="en-US" sz="2200" b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Arial" charset="0"/>
              <a:sym typeface="Monotype Sorts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563435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8"/>
          <p:cNvSpPr>
            <a:spLocks noChangeArrowheads="1"/>
          </p:cNvSpPr>
          <p:nvPr/>
        </p:nvSpPr>
        <p:spPr bwMode="auto">
          <a:xfrm>
            <a:off x="3937000" y="1401763"/>
            <a:ext cx="5207000" cy="1470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4596" tIns="42297" rIns="84596" bIns="42297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9pPr>
          </a:lstStyle>
          <a:p>
            <a:pPr eaLnBrk="1" hangingPunct="1">
              <a:buFont typeface="Wingdings" pitchFamily="-111" charset="2"/>
              <a:buChar char="ü"/>
            </a:pPr>
            <a:r>
              <a:rPr lang="en-GB" altLang="en-US" sz="1800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GB" altLang="en-US" sz="1800" dirty="0" smtClean="0">
                <a:solidFill>
                  <a:srgbClr val="FFFFFF"/>
                </a:solidFill>
                <a:latin typeface="Arial" charset="0"/>
              </a:rPr>
              <a:t>system </a:t>
            </a:r>
            <a:r>
              <a:rPr lang="en-GB" altLang="en-US" sz="1800" dirty="0" smtClean="0">
                <a:solidFill>
                  <a:srgbClr val="FFFFFF"/>
                </a:solidFill>
                <a:latin typeface="Arial" charset="0"/>
              </a:rPr>
              <a:t>developed by ATLAS </a:t>
            </a:r>
          </a:p>
          <a:p>
            <a:pPr eaLnBrk="1" hangingPunct="1">
              <a:buFont typeface="Wingdings" pitchFamily="-111" charset="2"/>
              <a:buChar char="ü"/>
            </a:pPr>
            <a:r>
              <a:rPr lang="en-GB" altLang="en-US" sz="1800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GB" altLang="en-US" sz="1800" dirty="0" smtClean="0">
                <a:solidFill>
                  <a:srgbClr val="FFFFFF"/>
                </a:solidFill>
                <a:latin typeface="Arial" charset="0"/>
              </a:rPr>
              <a:t>hundreds of </a:t>
            </a:r>
            <a:r>
              <a:rPr lang="en-GB" altLang="en-US" sz="1800" dirty="0" smtClean="0">
                <a:solidFill>
                  <a:srgbClr val="FFFFFF"/>
                </a:solidFill>
                <a:latin typeface="Arial" charset="0"/>
              </a:rPr>
              <a:t>infrared detectors covering </a:t>
            </a:r>
            <a:r>
              <a:rPr lang="en-GB" altLang="en-US" sz="1800" dirty="0" smtClean="0">
                <a:solidFill>
                  <a:srgbClr val="FFFFFF"/>
                </a:solidFill>
                <a:latin typeface="Arial" charset="0"/>
              </a:rPr>
              <a:t>the ATLAS </a:t>
            </a:r>
            <a:r>
              <a:rPr lang="en-GB" altLang="en-US" sz="1800" dirty="0" smtClean="0">
                <a:solidFill>
                  <a:srgbClr val="FFFFFF"/>
                </a:solidFill>
                <a:latin typeface="Arial" charset="0"/>
              </a:rPr>
              <a:t>experimental cavern </a:t>
            </a:r>
          </a:p>
          <a:p>
            <a:pPr eaLnBrk="1" hangingPunct="1">
              <a:buFont typeface="Wingdings" pitchFamily="-111" charset="2"/>
              <a:buChar char="ü"/>
            </a:pPr>
            <a:r>
              <a:rPr lang="en-GB" altLang="en-US" sz="1800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GB" altLang="en-US" sz="1800" dirty="0" smtClean="0">
                <a:solidFill>
                  <a:srgbClr val="FFFFFF"/>
                </a:solidFill>
                <a:latin typeface="Arial" charset="0"/>
              </a:rPr>
              <a:t>ability to check the </a:t>
            </a:r>
            <a:r>
              <a:rPr lang="en-GB" altLang="en-US" sz="1800" dirty="0" smtClean="0">
                <a:solidFill>
                  <a:srgbClr val="FFFFFF"/>
                </a:solidFill>
                <a:latin typeface="Arial" charset="0"/>
              </a:rPr>
              <a:t>presence of personnel </a:t>
            </a:r>
            <a:r>
              <a:rPr lang="en-GB" altLang="en-US" sz="1800" dirty="0" smtClean="0">
                <a:solidFill>
                  <a:srgbClr val="FFFFFF"/>
                </a:solidFill>
                <a:latin typeface="Arial" charset="0"/>
              </a:rPr>
              <a:t>underground from </a:t>
            </a:r>
            <a:r>
              <a:rPr lang="en-GB" altLang="en-US" sz="1800" dirty="0" smtClean="0">
                <a:solidFill>
                  <a:srgbClr val="FFFFFF"/>
                </a:solidFill>
                <a:latin typeface="Arial" charset="0"/>
              </a:rPr>
              <a:t>the ATLAS control room</a:t>
            </a:r>
            <a:endParaRPr lang="en-GB" altLang="en-US" sz="1800" dirty="0">
              <a:solidFill>
                <a:srgbClr val="FFFFFF"/>
              </a:solidFill>
              <a:latin typeface="Arial" charset="0"/>
            </a:endParaRPr>
          </a:p>
        </p:txBody>
      </p:sp>
      <p:pic>
        <p:nvPicPr>
          <p:cNvPr id="64515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4100" y="3708400"/>
            <a:ext cx="5711825" cy="314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4516" name="Picture 31" descr="ATLAS cross section"/>
          <p:cNvPicPr>
            <a:picLocks noChangeAspect="1" noChangeArrowheads="1"/>
          </p:cNvPicPr>
          <p:nvPr/>
        </p:nvPicPr>
        <p:blipFill>
          <a:blip r:embed="rId4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19200"/>
            <a:ext cx="3662363" cy="231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177800"/>
            <a:ext cx="9144000" cy="76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5184" tIns="42592" rIns="85184" bIns="42592">
            <a:spAutoFit/>
          </a:bodyPr>
          <a:lstStyle>
            <a:lvl1pPr marL="315913" indent="-315913"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9pPr>
          </a:lstStyle>
          <a:p>
            <a:pPr algn="ctr" eaLnBrk="1" hangingPunct="1">
              <a:spcBef>
                <a:spcPct val="20000"/>
              </a:spcBef>
              <a:buClr>
                <a:srgbClr val="FFFFFF"/>
              </a:buClr>
            </a:pPr>
            <a:r>
              <a:rPr lang="en-GB" altLang="en-US" sz="2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  <a:sym typeface="Monotype Sorts" pitchFamily="-111" charset="2"/>
              </a:rPr>
              <a:t>Finally,  to follow movement of personnel in the heart of the detector: </a:t>
            </a:r>
            <a:r>
              <a:rPr lang="en-GB" altLang="en-US" sz="22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  <a:sym typeface="Monotype Sorts" pitchFamily="-111" charset="2"/>
              </a:rPr>
              <a:t>FPIAA</a:t>
            </a:r>
            <a:r>
              <a:rPr lang="en-GB" altLang="en-US" sz="2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  <a:sym typeface="Monotype Sorts" pitchFamily="-111" charset="2"/>
              </a:rPr>
              <a:t> </a:t>
            </a:r>
            <a:r>
              <a:rPr lang="en-GB" altLang="en-US" sz="2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  <a:sym typeface="Monotype Sorts" pitchFamily="-111" charset="2"/>
              </a:rPr>
              <a:t>– Finding People Inside ATLAS Areas </a:t>
            </a:r>
            <a:endParaRPr lang="en-GB" altLang="en-US" sz="2200" b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Arial" charset="0"/>
              <a:sym typeface="Monotype Sorts" pitchFamily="-111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368027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6242050" y="3740150"/>
            <a:ext cx="2662238" cy="1104900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798513" y="5999163"/>
            <a:ext cx="2576512" cy="658812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6284913" y="2470150"/>
            <a:ext cx="2519362" cy="990600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4967288" y="5984875"/>
            <a:ext cx="2576512" cy="735013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3092450" y="4883150"/>
            <a:ext cx="2576513" cy="735013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2851150" y="2479675"/>
            <a:ext cx="3111500" cy="1885950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>
              <a:solidFill>
                <a:srgbClr val="0000FF"/>
              </a:solidFill>
            </a:endParaRPr>
          </a:p>
        </p:txBody>
      </p:sp>
      <p:sp>
        <p:nvSpPr>
          <p:cNvPr id="13" name="Rectangle 8"/>
          <p:cNvSpPr>
            <a:spLocks noChangeArrowheads="1"/>
          </p:cNvSpPr>
          <p:nvPr/>
        </p:nvSpPr>
        <p:spPr bwMode="auto">
          <a:xfrm>
            <a:off x="0" y="2447925"/>
            <a:ext cx="2587625" cy="2230438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4" name="Rectangle 9"/>
          <p:cNvSpPr>
            <a:spLocks noChangeArrowheads="1"/>
          </p:cNvSpPr>
          <p:nvPr/>
        </p:nvSpPr>
        <p:spPr bwMode="auto">
          <a:xfrm>
            <a:off x="2992438" y="831850"/>
            <a:ext cx="3822700" cy="847725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5" name="Rectangle 10"/>
          <p:cNvSpPr>
            <a:spLocks noChangeArrowheads="1"/>
          </p:cNvSpPr>
          <p:nvPr/>
        </p:nvSpPr>
        <p:spPr bwMode="auto">
          <a:xfrm>
            <a:off x="268288" y="171450"/>
            <a:ext cx="84375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9pPr>
          </a:lstStyle>
          <a:p>
            <a:pPr algn="ctr">
              <a:buClr>
                <a:schemeClr val="tx1"/>
              </a:buClr>
              <a:buFont typeface="Monotype Sorts" pitchFamily="-111" charset="2"/>
              <a:buNone/>
            </a:pPr>
            <a:r>
              <a:rPr lang="en-US" altLang="en-US" sz="2400" dirty="0">
                <a:effectLst>
                  <a:outerShdw blurRad="38100" dist="38100" dir="2700000" algn="tl">
                    <a:srgbClr val="C0C0C0"/>
                  </a:outerShdw>
                </a:effectLst>
                <a:sym typeface="Monotype Sorts" pitchFamily="-111" charset="2"/>
              </a:rPr>
              <a:t>ATLAS Safety Structure</a:t>
            </a:r>
          </a:p>
        </p:txBody>
      </p:sp>
      <p:sp>
        <p:nvSpPr>
          <p:cNvPr id="16" name="Text Box 11"/>
          <p:cNvSpPr txBox="1">
            <a:spLocks noChangeArrowheads="1"/>
          </p:cNvSpPr>
          <p:nvPr/>
        </p:nvSpPr>
        <p:spPr bwMode="auto">
          <a:xfrm>
            <a:off x="3098800" y="896938"/>
            <a:ext cx="4862513" cy="696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tx1"/>
              </a:buClr>
              <a:buFont typeface="Monotype Sorts" pitchFamily="-111" charset="2"/>
              <a:buNone/>
            </a:pPr>
            <a:r>
              <a:rPr lang="en-US" altLang="en-US" sz="1800" b="1" dirty="0" err="1">
                <a:solidFill>
                  <a:srgbClr val="0000FF"/>
                </a:solidFill>
                <a:sym typeface="Monotype Sorts" pitchFamily="-111" charset="2"/>
              </a:rPr>
              <a:t>GLIMOS</a:t>
            </a:r>
            <a:endParaRPr lang="en-US" altLang="en-US" sz="1800" b="1" dirty="0">
              <a:solidFill>
                <a:srgbClr val="0000FF"/>
              </a:solidFill>
              <a:sym typeface="Monotype Sorts" pitchFamily="-111" charset="2"/>
            </a:endParaRPr>
          </a:p>
          <a:p>
            <a:pPr>
              <a:spcBef>
                <a:spcPct val="20000"/>
              </a:spcBef>
              <a:buClr>
                <a:schemeClr val="tx1"/>
              </a:buClr>
              <a:buFont typeface="Monotype Sorts" pitchFamily="-111" charset="2"/>
              <a:buNone/>
            </a:pPr>
            <a:r>
              <a:rPr lang="en-US" altLang="en-US" sz="1800" b="1" dirty="0">
                <a:solidFill>
                  <a:srgbClr val="0000FF"/>
                </a:solidFill>
                <a:sym typeface="Monotype Sorts" pitchFamily="-111" charset="2"/>
              </a:rPr>
              <a:t>Group Leader in Matter of Safety</a:t>
            </a:r>
            <a:endParaRPr lang="en-US" altLang="en-US" sz="2000" dirty="0">
              <a:solidFill>
                <a:srgbClr val="0000FF"/>
              </a:solidFill>
              <a:latin typeface="Times New Roman" pitchFamily="-111" charset="0"/>
            </a:endParaRPr>
          </a:p>
        </p:txBody>
      </p:sp>
      <p:sp>
        <p:nvSpPr>
          <p:cNvPr id="17" name="Text Box 12"/>
          <p:cNvSpPr txBox="1">
            <a:spLocks noChangeArrowheads="1"/>
          </p:cNvSpPr>
          <p:nvPr/>
        </p:nvSpPr>
        <p:spPr bwMode="auto">
          <a:xfrm>
            <a:off x="0" y="2479675"/>
            <a:ext cx="2832100" cy="2259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tx1"/>
              </a:buClr>
              <a:buFont typeface="Monotype Sorts" pitchFamily="-111" charset="2"/>
              <a:buNone/>
            </a:pPr>
            <a:r>
              <a:rPr lang="en-US" altLang="en-US" sz="1600" b="1" dirty="0" err="1">
                <a:solidFill>
                  <a:srgbClr val="0000FF"/>
                </a:solidFill>
                <a:sym typeface="Monotype Sorts" pitchFamily="-111" charset="2"/>
              </a:rPr>
              <a:t>CSO</a:t>
            </a:r>
            <a:r>
              <a:rPr lang="en-US" altLang="en-US" sz="1600" b="1" dirty="0">
                <a:solidFill>
                  <a:srgbClr val="0000FF"/>
                </a:solidFill>
                <a:sym typeface="Monotype Sorts" pitchFamily="-111" charset="2"/>
              </a:rPr>
              <a:t> </a:t>
            </a:r>
            <a:endParaRPr lang="en-US" altLang="en-US" sz="1600" b="1" dirty="0" smtClean="0">
              <a:solidFill>
                <a:srgbClr val="0000FF"/>
              </a:solidFill>
              <a:sym typeface="Monotype Sorts" pitchFamily="-111" charset="2"/>
            </a:endParaRPr>
          </a:p>
          <a:p>
            <a:pPr>
              <a:spcBef>
                <a:spcPct val="20000"/>
              </a:spcBef>
              <a:buClr>
                <a:schemeClr val="tx1"/>
              </a:buClr>
              <a:buFont typeface="Monotype Sorts" pitchFamily="-111" charset="2"/>
              <a:buNone/>
            </a:pPr>
            <a:r>
              <a:rPr lang="en-US" altLang="en-US" sz="1400" b="1" dirty="0" smtClean="0">
                <a:solidFill>
                  <a:srgbClr val="0000FF"/>
                </a:solidFill>
                <a:sym typeface="Monotype Sorts" pitchFamily="-111" charset="2"/>
              </a:rPr>
              <a:t>Cryogenic </a:t>
            </a:r>
            <a:r>
              <a:rPr lang="en-US" altLang="en-US" sz="1400" b="1" dirty="0">
                <a:solidFill>
                  <a:srgbClr val="0000FF"/>
                </a:solidFill>
                <a:sym typeface="Monotype Sorts" pitchFamily="-111" charset="2"/>
              </a:rPr>
              <a:t>Safety Officer</a:t>
            </a:r>
          </a:p>
          <a:p>
            <a:pPr>
              <a:spcBef>
                <a:spcPct val="20000"/>
              </a:spcBef>
              <a:buClr>
                <a:schemeClr val="tx1"/>
              </a:buClr>
              <a:buFont typeface="Monotype Sorts" pitchFamily="-111" charset="2"/>
              <a:buNone/>
            </a:pPr>
            <a:r>
              <a:rPr lang="en-US" altLang="en-US" sz="1600" b="1" dirty="0" err="1">
                <a:solidFill>
                  <a:srgbClr val="0000FF"/>
                </a:solidFill>
                <a:sym typeface="Monotype Sorts" pitchFamily="-111" charset="2"/>
              </a:rPr>
              <a:t>ESO</a:t>
            </a:r>
            <a:r>
              <a:rPr lang="en-US" altLang="en-US" sz="1600" b="1" dirty="0">
                <a:solidFill>
                  <a:srgbClr val="0000FF"/>
                </a:solidFill>
                <a:sym typeface="Monotype Sorts" pitchFamily="-111" charset="2"/>
              </a:rPr>
              <a:t> </a:t>
            </a:r>
          </a:p>
          <a:p>
            <a:pPr>
              <a:spcBef>
                <a:spcPct val="20000"/>
              </a:spcBef>
              <a:buClr>
                <a:schemeClr val="tx1"/>
              </a:buClr>
              <a:buFont typeface="Monotype Sorts" pitchFamily="-111" charset="2"/>
              <a:buNone/>
            </a:pPr>
            <a:r>
              <a:rPr lang="en-US" altLang="en-US" sz="1400" b="1" dirty="0">
                <a:solidFill>
                  <a:srgbClr val="0000FF"/>
                </a:solidFill>
                <a:sym typeface="Monotype Sorts" pitchFamily="-111" charset="2"/>
              </a:rPr>
              <a:t>Electrical Safety Officer</a:t>
            </a:r>
          </a:p>
          <a:p>
            <a:pPr>
              <a:spcBef>
                <a:spcPct val="20000"/>
              </a:spcBef>
              <a:buClr>
                <a:schemeClr val="tx1"/>
              </a:buClr>
              <a:buFont typeface="Monotype Sorts" pitchFamily="-111" charset="2"/>
              <a:buNone/>
            </a:pPr>
            <a:r>
              <a:rPr lang="en-US" altLang="en-US" sz="1600" b="1" dirty="0" err="1">
                <a:solidFill>
                  <a:srgbClr val="0000FF"/>
                </a:solidFill>
                <a:sym typeface="Monotype Sorts" pitchFamily="-111" charset="2"/>
              </a:rPr>
              <a:t>LSO</a:t>
            </a:r>
            <a:r>
              <a:rPr lang="en-US" altLang="en-US" sz="1600" b="1" dirty="0">
                <a:solidFill>
                  <a:srgbClr val="0000FF"/>
                </a:solidFill>
                <a:sym typeface="Monotype Sorts" pitchFamily="-111" charset="2"/>
              </a:rPr>
              <a:t> </a:t>
            </a:r>
          </a:p>
          <a:p>
            <a:pPr>
              <a:spcBef>
                <a:spcPct val="20000"/>
              </a:spcBef>
              <a:buClr>
                <a:schemeClr val="tx1"/>
              </a:buClr>
              <a:buFont typeface="Monotype Sorts" pitchFamily="-111" charset="2"/>
              <a:buNone/>
            </a:pPr>
            <a:r>
              <a:rPr lang="en-US" altLang="en-US" sz="1400" b="1" dirty="0">
                <a:solidFill>
                  <a:srgbClr val="0000FF"/>
                </a:solidFill>
                <a:sym typeface="Monotype Sorts" pitchFamily="-111" charset="2"/>
              </a:rPr>
              <a:t>Laser Safety Officer</a:t>
            </a:r>
          </a:p>
          <a:p>
            <a:pPr>
              <a:spcBef>
                <a:spcPct val="20000"/>
              </a:spcBef>
              <a:buClr>
                <a:schemeClr val="tx1"/>
              </a:buClr>
              <a:buFont typeface="Monotype Sorts" pitchFamily="-111" charset="2"/>
              <a:buNone/>
            </a:pPr>
            <a:r>
              <a:rPr lang="en-US" altLang="en-US" sz="1600" b="1" dirty="0" err="1">
                <a:solidFill>
                  <a:srgbClr val="0000FF"/>
                </a:solidFill>
                <a:sym typeface="Monotype Sorts" pitchFamily="-111" charset="2"/>
              </a:rPr>
              <a:t>FGSO</a:t>
            </a:r>
            <a:r>
              <a:rPr lang="en-US" altLang="en-US" sz="1600" b="1" dirty="0">
                <a:solidFill>
                  <a:srgbClr val="0000FF"/>
                </a:solidFill>
                <a:sym typeface="Monotype Sorts" pitchFamily="-111" charset="2"/>
              </a:rPr>
              <a:t> </a:t>
            </a:r>
          </a:p>
          <a:p>
            <a:pPr>
              <a:spcBef>
                <a:spcPct val="20000"/>
              </a:spcBef>
              <a:buClr>
                <a:schemeClr val="tx1"/>
              </a:buClr>
              <a:buFont typeface="Monotype Sorts" pitchFamily="-111" charset="2"/>
              <a:buNone/>
            </a:pPr>
            <a:r>
              <a:rPr lang="en-US" altLang="en-US" sz="1400" b="1" dirty="0">
                <a:solidFill>
                  <a:srgbClr val="0000FF"/>
                </a:solidFill>
                <a:sym typeface="Monotype Sorts" pitchFamily="-111" charset="2"/>
              </a:rPr>
              <a:t>Flammable Gas Safety Officer</a:t>
            </a:r>
            <a:endParaRPr lang="en-US" altLang="en-US" sz="1400" dirty="0">
              <a:solidFill>
                <a:srgbClr val="0000FF"/>
              </a:solidFill>
              <a:latin typeface="Times New Roman" pitchFamily="-111" charset="0"/>
            </a:endParaRPr>
          </a:p>
        </p:txBody>
      </p:sp>
      <p:sp>
        <p:nvSpPr>
          <p:cNvPr id="18" name="Text Box 13"/>
          <p:cNvSpPr txBox="1">
            <a:spLocks noChangeArrowheads="1"/>
          </p:cNvSpPr>
          <p:nvPr/>
        </p:nvSpPr>
        <p:spPr bwMode="auto">
          <a:xfrm>
            <a:off x="2835275" y="2620963"/>
            <a:ext cx="3300413" cy="1611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tx1"/>
              </a:buClr>
              <a:buFont typeface="Monotype Sorts" pitchFamily="-111" charset="2"/>
              <a:buNone/>
            </a:pPr>
            <a:r>
              <a:rPr lang="en-US" altLang="en-US" sz="1600" b="1" dirty="0" err="1">
                <a:solidFill>
                  <a:srgbClr val="0000FF"/>
                </a:solidFill>
                <a:sym typeface="Monotype Sorts" pitchFamily="-111" charset="2"/>
              </a:rPr>
              <a:t>RSO</a:t>
            </a:r>
            <a:r>
              <a:rPr lang="en-US" altLang="en-US" sz="1600" b="1" dirty="0">
                <a:solidFill>
                  <a:srgbClr val="0000FF"/>
                </a:solidFill>
                <a:sym typeface="Monotype Sorts" pitchFamily="-111" charset="2"/>
              </a:rPr>
              <a:t> </a:t>
            </a:r>
            <a:r>
              <a:rPr lang="en-US" altLang="en-US" sz="1200" b="1" dirty="0">
                <a:solidFill>
                  <a:srgbClr val="0000FF"/>
                </a:solidFill>
                <a:sym typeface="Monotype Sorts" pitchFamily="-111" charset="2"/>
              </a:rPr>
              <a:t>(Radioprotection Safety Officer)</a:t>
            </a:r>
          </a:p>
          <a:p>
            <a:pPr>
              <a:spcBef>
                <a:spcPct val="20000"/>
              </a:spcBef>
              <a:buClr>
                <a:schemeClr val="tx1"/>
              </a:buClr>
              <a:buFont typeface="Monotype Sorts" pitchFamily="-111" charset="2"/>
              <a:buNone/>
            </a:pPr>
            <a:r>
              <a:rPr lang="en-US" altLang="en-US" sz="1600" b="1" dirty="0" err="1">
                <a:solidFill>
                  <a:srgbClr val="0000FF"/>
                </a:solidFill>
                <a:sym typeface="Monotype Sorts" pitchFamily="-111" charset="2"/>
              </a:rPr>
              <a:t>ALARA</a:t>
            </a:r>
            <a:r>
              <a:rPr lang="en-US" altLang="en-US" sz="1600" b="1" dirty="0">
                <a:solidFill>
                  <a:srgbClr val="0000FF"/>
                </a:solidFill>
                <a:sym typeface="Monotype Sorts" pitchFamily="-111" charset="2"/>
              </a:rPr>
              <a:t> Coordinator</a:t>
            </a:r>
          </a:p>
          <a:p>
            <a:pPr>
              <a:spcBef>
                <a:spcPct val="20000"/>
              </a:spcBef>
              <a:buClr>
                <a:schemeClr val="tx1"/>
              </a:buClr>
              <a:buFont typeface="Monotype Sorts" pitchFamily="-111" charset="2"/>
              <a:buNone/>
            </a:pPr>
            <a:r>
              <a:rPr lang="en-US" altLang="en-US" sz="1600" b="1" dirty="0" err="1">
                <a:solidFill>
                  <a:srgbClr val="0000FF"/>
                </a:solidFill>
                <a:sym typeface="Monotype Sorts" pitchFamily="-111" charset="2"/>
              </a:rPr>
              <a:t>RPE</a:t>
            </a:r>
            <a:r>
              <a:rPr lang="en-US" altLang="en-US" sz="1600" b="1" dirty="0">
                <a:solidFill>
                  <a:srgbClr val="0000FF"/>
                </a:solidFill>
                <a:sym typeface="Monotype Sorts" pitchFamily="-111" charset="2"/>
              </a:rPr>
              <a:t> / </a:t>
            </a:r>
            <a:r>
              <a:rPr lang="en-US" altLang="en-US" sz="1600" b="1" dirty="0" err="1">
                <a:solidFill>
                  <a:srgbClr val="0000FF"/>
                </a:solidFill>
                <a:sym typeface="Monotype Sorts" pitchFamily="-111" charset="2"/>
              </a:rPr>
              <a:t>RPA</a:t>
            </a:r>
            <a:r>
              <a:rPr lang="en-US" altLang="en-US" sz="1600" b="1" dirty="0">
                <a:solidFill>
                  <a:srgbClr val="0000FF"/>
                </a:solidFill>
                <a:sym typeface="Monotype Sorts" pitchFamily="-111" charset="2"/>
              </a:rPr>
              <a:t> </a:t>
            </a:r>
            <a:r>
              <a:rPr lang="en-US" altLang="en-US" sz="1200" b="1" dirty="0">
                <a:solidFill>
                  <a:srgbClr val="0000FF"/>
                </a:solidFill>
                <a:sym typeface="Monotype Sorts" pitchFamily="-111" charset="2"/>
              </a:rPr>
              <a:t>(radioprotection experts </a:t>
            </a:r>
          </a:p>
          <a:p>
            <a:pPr>
              <a:spcBef>
                <a:spcPct val="20000"/>
              </a:spcBef>
              <a:buClr>
                <a:schemeClr val="tx1"/>
              </a:buClr>
              <a:buFont typeface="Monotype Sorts" pitchFamily="-111" charset="2"/>
              <a:buNone/>
            </a:pPr>
            <a:r>
              <a:rPr lang="en-US" altLang="en-US" sz="1200" b="1" dirty="0">
                <a:solidFill>
                  <a:srgbClr val="0000FF"/>
                </a:solidFill>
                <a:sym typeface="Monotype Sorts" pitchFamily="-111" charset="2"/>
              </a:rPr>
              <a:t>and assistant)</a:t>
            </a:r>
          </a:p>
          <a:p>
            <a:pPr>
              <a:spcBef>
                <a:spcPct val="20000"/>
              </a:spcBef>
              <a:buClr>
                <a:schemeClr val="tx1"/>
              </a:buClr>
              <a:buFont typeface="Monotype Sorts" pitchFamily="-111" charset="2"/>
              <a:buNone/>
            </a:pPr>
            <a:r>
              <a:rPr lang="en-US" altLang="en-US" sz="1400" b="1" dirty="0">
                <a:solidFill>
                  <a:srgbClr val="0000FF"/>
                </a:solidFill>
                <a:sym typeface="Monotype Sorts" pitchFamily="-111" charset="2"/>
              </a:rPr>
              <a:t>16 Technicians , Engineers or Physicists</a:t>
            </a:r>
          </a:p>
        </p:txBody>
      </p:sp>
      <p:sp>
        <p:nvSpPr>
          <p:cNvPr id="19" name="Line 14"/>
          <p:cNvSpPr>
            <a:spLocks noChangeShapeType="1"/>
          </p:cNvSpPr>
          <p:nvPr/>
        </p:nvSpPr>
        <p:spPr bwMode="auto">
          <a:xfrm flipH="1" flipV="1">
            <a:off x="2482850" y="1266825"/>
            <a:ext cx="500063" cy="1588"/>
          </a:xfrm>
          <a:prstGeom prst="line">
            <a:avLst/>
          </a:prstGeom>
          <a:noFill/>
          <a:ln w="31750" cap="sq">
            <a:solidFill>
              <a:srgbClr val="FFFF00"/>
            </a:solidFill>
            <a:round/>
            <a:headEnd type="stealth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" name="Line 15"/>
          <p:cNvSpPr>
            <a:spLocks noChangeShapeType="1"/>
          </p:cNvSpPr>
          <p:nvPr/>
        </p:nvSpPr>
        <p:spPr bwMode="auto">
          <a:xfrm flipH="1">
            <a:off x="4703763" y="1787525"/>
            <a:ext cx="11112" cy="600075"/>
          </a:xfrm>
          <a:prstGeom prst="line">
            <a:avLst/>
          </a:prstGeom>
          <a:noFill/>
          <a:ln w="66675" cap="sq">
            <a:solidFill>
              <a:srgbClr val="FF0000"/>
            </a:solidFill>
            <a:round/>
            <a:headEnd type="none" w="sm" len="sm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" name="Text Box 16"/>
          <p:cNvSpPr txBox="1">
            <a:spLocks noChangeArrowheads="1"/>
          </p:cNvSpPr>
          <p:nvPr/>
        </p:nvSpPr>
        <p:spPr bwMode="auto">
          <a:xfrm>
            <a:off x="5321300" y="6083300"/>
            <a:ext cx="2062163" cy="630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tx1"/>
              </a:buClr>
              <a:buFont typeface="Monotype Sorts" pitchFamily="-111" charset="2"/>
              <a:buNone/>
            </a:pPr>
            <a:r>
              <a:rPr lang="en-US" altLang="en-US" sz="1600" b="1" dirty="0">
                <a:solidFill>
                  <a:srgbClr val="0000FF"/>
                </a:solidFill>
                <a:sym typeface="Monotype Sorts" pitchFamily="-111" charset="2"/>
              </a:rPr>
              <a:t>Safety Coordinator</a:t>
            </a:r>
          </a:p>
          <a:p>
            <a:pPr>
              <a:spcBef>
                <a:spcPct val="20000"/>
              </a:spcBef>
              <a:buClr>
                <a:schemeClr val="tx1"/>
              </a:buClr>
              <a:buFont typeface="Monotype Sorts" pitchFamily="-111" charset="2"/>
              <a:buNone/>
            </a:pPr>
            <a:r>
              <a:rPr lang="en-US" altLang="en-US" sz="1600" b="1" dirty="0">
                <a:solidFill>
                  <a:srgbClr val="0000FF"/>
                </a:solidFill>
                <a:sym typeface="Monotype Sorts" pitchFamily="-111" charset="2"/>
              </a:rPr>
              <a:t>F</a:t>
            </a:r>
            <a:r>
              <a:rPr lang="en-US" altLang="en-US" sz="1200" b="1" dirty="0">
                <a:solidFill>
                  <a:srgbClr val="0000FF"/>
                </a:solidFill>
                <a:sym typeface="Monotype Sorts" pitchFamily="-111" charset="2"/>
              </a:rPr>
              <a:t>or access periods </a:t>
            </a:r>
          </a:p>
        </p:txBody>
      </p:sp>
      <p:sp>
        <p:nvSpPr>
          <p:cNvPr id="22" name="Text Box 17"/>
          <p:cNvSpPr txBox="1">
            <a:spLocks noChangeArrowheads="1"/>
          </p:cNvSpPr>
          <p:nvPr/>
        </p:nvSpPr>
        <p:spPr bwMode="auto">
          <a:xfrm>
            <a:off x="6270625" y="3722688"/>
            <a:ext cx="2576513" cy="141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tx1"/>
              </a:buClr>
              <a:buFont typeface="Monotype Sorts" pitchFamily="-111" charset="2"/>
              <a:buNone/>
            </a:pPr>
            <a:r>
              <a:rPr lang="en-US" altLang="en-US" sz="1600" b="1" dirty="0">
                <a:solidFill>
                  <a:srgbClr val="0000FF"/>
                </a:solidFill>
                <a:sym typeface="Monotype Sorts" pitchFamily="-111" charset="2"/>
              </a:rPr>
              <a:t>SLIMOS</a:t>
            </a:r>
          </a:p>
          <a:p>
            <a:pPr>
              <a:spcBef>
                <a:spcPct val="20000"/>
              </a:spcBef>
              <a:buClr>
                <a:schemeClr val="tx1"/>
              </a:buClr>
              <a:buFont typeface="Monotype Sorts" pitchFamily="-111" charset="2"/>
              <a:buNone/>
            </a:pPr>
            <a:r>
              <a:rPr lang="en-US" altLang="en-US" sz="1200" b="1" dirty="0">
                <a:solidFill>
                  <a:srgbClr val="0000FF"/>
                </a:solidFill>
                <a:sym typeface="Monotype Sorts" pitchFamily="-111" charset="2"/>
              </a:rPr>
              <a:t>(Shift Leader in Matter of Safety)</a:t>
            </a:r>
          </a:p>
          <a:p>
            <a:r>
              <a:rPr lang="en-US" altLang="en-US" sz="1400" b="1" dirty="0">
                <a:solidFill>
                  <a:srgbClr val="0000FF"/>
                </a:solidFill>
                <a:sym typeface="Monotype Sorts" pitchFamily="-111" charset="2"/>
              </a:rPr>
              <a:t>Around 70 engineers or physicists </a:t>
            </a:r>
          </a:p>
          <a:p>
            <a:endParaRPr lang="en-US" altLang="en-US" sz="1400" b="1" dirty="0">
              <a:solidFill>
                <a:srgbClr val="0000FF"/>
              </a:solidFill>
              <a:sym typeface="Monotype Sorts" pitchFamily="-111" charset="2"/>
            </a:endParaRPr>
          </a:p>
          <a:p>
            <a:pPr>
              <a:spcBef>
                <a:spcPct val="20000"/>
              </a:spcBef>
              <a:buClr>
                <a:schemeClr val="tx1"/>
              </a:buClr>
              <a:buFont typeface="Monotype Sorts" pitchFamily="-111" charset="2"/>
              <a:buNone/>
            </a:pPr>
            <a:r>
              <a:rPr lang="en-US" altLang="en-US" sz="1200" b="1" dirty="0">
                <a:solidFill>
                  <a:srgbClr val="0000FF"/>
                </a:solidFill>
                <a:sym typeface="Monotype Sorts" pitchFamily="-111" charset="2"/>
              </a:rPr>
              <a:t> </a:t>
            </a:r>
          </a:p>
        </p:txBody>
      </p:sp>
      <p:sp>
        <p:nvSpPr>
          <p:cNvPr id="23" name="Text Box 18"/>
          <p:cNvSpPr txBox="1">
            <a:spLocks noChangeArrowheads="1"/>
          </p:cNvSpPr>
          <p:nvPr/>
        </p:nvSpPr>
        <p:spPr bwMode="auto">
          <a:xfrm>
            <a:off x="6481763" y="2519363"/>
            <a:ext cx="2062162" cy="885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tx1"/>
              </a:buClr>
              <a:buFont typeface="Monotype Sorts" pitchFamily="-111" charset="2"/>
              <a:buNone/>
            </a:pPr>
            <a:r>
              <a:rPr lang="en-US" altLang="en-US" sz="1600" b="1" dirty="0">
                <a:solidFill>
                  <a:srgbClr val="0000FF"/>
                </a:solidFill>
                <a:sym typeface="Monotype Sorts" pitchFamily="-111" charset="2"/>
              </a:rPr>
              <a:t>Safety Engineering </a:t>
            </a:r>
          </a:p>
          <a:p>
            <a:pPr>
              <a:spcBef>
                <a:spcPct val="20000"/>
              </a:spcBef>
              <a:buClr>
                <a:schemeClr val="tx1"/>
              </a:buClr>
              <a:buFont typeface="Monotype Sorts" pitchFamily="-111" charset="2"/>
              <a:buNone/>
            </a:pPr>
            <a:r>
              <a:rPr lang="en-US" altLang="en-US" sz="1600" b="1" dirty="0">
                <a:solidFill>
                  <a:srgbClr val="0000FF"/>
                </a:solidFill>
                <a:sym typeface="Monotype Sorts" pitchFamily="-111" charset="2"/>
              </a:rPr>
              <a:t>and DB Team</a:t>
            </a:r>
          </a:p>
          <a:p>
            <a:pPr>
              <a:spcBef>
                <a:spcPct val="20000"/>
              </a:spcBef>
              <a:buClr>
                <a:schemeClr val="tx1"/>
              </a:buClr>
              <a:buFont typeface="Monotype Sorts" pitchFamily="-111" charset="2"/>
              <a:buNone/>
            </a:pPr>
            <a:r>
              <a:rPr lang="en-US" altLang="en-US" sz="1400" b="1" dirty="0">
                <a:solidFill>
                  <a:srgbClr val="0000FF"/>
                </a:solidFill>
                <a:sym typeface="Monotype Sorts" pitchFamily="-111" charset="2"/>
              </a:rPr>
              <a:t>7 Engineers</a:t>
            </a:r>
          </a:p>
        </p:txBody>
      </p:sp>
      <p:sp>
        <p:nvSpPr>
          <p:cNvPr id="24" name="Text Box 19"/>
          <p:cNvSpPr txBox="1">
            <a:spLocks noChangeArrowheads="1"/>
          </p:cNvSpPr>
          <p:nvPr/>
        </p:nvSpPr>
        <p:spPr bwMode="auto">
          <a:xfrm>
            <a:off x="133350" y="700088"/>
            <a:ext cx="2959100" cy="151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buClr>
                <a:schemeClr val="tx1"/>
              </a:buClr>
              <a:buFont typeface="Monotype Sorts" pitchFamily="-111" charset="2"/>
              <a:buNone/>
            </a:pPr>
            <a:r>
              <a:rPr lang="en-US" altLang="en-US" sz="1600" b="1" dirty="0">
                <a:effectLst>
                  <a:outerShdw blurRad="38100" dist="38100" dir="2700000" algn="tl">
                    <a:srgbClr val="C0C0C0"/>
                  </a:outerShdw>
                </a:effectLst>
                <a:sym typeface="Monotype Sorts" pitchFamily="-111" charset="2"/>
              </a:rPr>
              <a:t>Collaboration Institutes</a:t>
            </a:r>
          </a:p>
          <a:p>
            <a:pPr>
              <a:spcBef>
                <a:spcPct val="20000"/>
              </a:spcBef>
              <a:buClr>
                <a:schemeClr val="tx1"/>
              </a:buClr>
              <a:buFont typeface="Monotype Sorts" pitchFamily="-111" charset="2"/>
              <a:buNone/>
            </a:pPr>
            <a:r>
              <a:rPr lang="en-US" altLang="en-US" sz="1600" b="1" dirty="0">
                <a:effectLst>
                  <a:outerShdw blurRad="38100" dist="38100" dir="2700000" algn="tl">
                    <a:srgbClr val="C0C0C0"/>
                  </a:outerShdw>
                </a:effectLst>
                <a:sym typeface="Monotype Sorts" pitchFamily="-111" charset="2"/>
              </a:rPr>
              <a:t>Safety commission</a:t>
            </a:r>
          </a:p>
          <a:p>
            <a:pPr>
              <a:spcBef>
                <a:spcPct val="20000"/>
              </a:spcBef>
              <a:buClr>
                <a:schemeClr val="tx1"/>
              </a:buClr>
              <a:buFont typeface="Monotype Sorts" pitchFamily="-111" charset="2"/>
              <a:buNone/>
            </a:pPr>
            <a:r>
              <a:rPr lang="en-US" altLang="en-US" sz="1600" b="1" dirty="0">
                <a:effectLst>
                  <a:outerShdw blurRad="38100" dist="38100" dir="2700000" algn="tl">
                    <a:srgbClr val="C0C0C0"/>
                  </a:outerShdw>
                </a:effectLst>
                <a:sym typeface="Monotype Sorts" pitchFamily="-111" charset="2"/>
              </a:rPr>
              <a:t>CERN departments </a:t>
            </a:r>
          </a:p>
          <a:p>
            <a:pPr>
              <a:spcBef>
                <a:spcPct val="20000"/>
              </a:spcBef>
              <a:buClr>
                <a:schemeClr val="tx1"/>
              </a:buClr>
              <a:buFont typeface="Monotype Sorts" pitchFamily="-111" charset="2"/>
              <a:buNone/>
            </a:pPr>
            <a:r>
              <a:rPr lang="en-US" altLang="en-US" sz="1600" b="1" dirty="0">
                <a:effectLst>
                  <a:outerShdw blurRad="38100" dist="38100" dir="2700000" algn="tl">
                    <a:srgbClr val="C0C0C0"/>
                  </a:outerShdw>
                </a:effectLst>
                <a:sym typeface="Monotype Sorts" pitchFamily="-111" charset="2"/>
              </a:rPr>
              <a:t>All CERN Safety </a:t>
            </a:r>
            <a:r>
              <a:rPr lang="en-US" altLang="en-US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sym typeface="Monotype Sorts" pitchFamily="-111" charset="2"/>
              </a:rPr>
              <a:t>Committees, Fire </a:t>
            </a:r>
            <a:r>
              <a:rPr lang="en-US" altLang="en-US" sz="1600" b="1" dirty="0">
                <a:effectLst>
                  <a:outerShdw blurRad="38100" dist="38100" dir="2700000" algn="tl">
                    <a:srgbClr val="C0C0C0"/>
                  </a:outerShdw>
                </a:effectLst>
                <a:sym typeface="Monotype Sorts" pitchFamily="-111" charset="2"/>
              </a:rPr>
              <a:t>Brigade, DSOs, </a:t>
            </a:r>
            <a:r>
              <a:rPr lang="en-US" altLang="en-US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sym typeface="Monotype Sorts" pitchFamily="-111" charset="2"/>
              </a:rPr>
              <a:t>etc</a:t>
            </a:r>
            <a:r>
              <a:rPr lang="en-US" altLang="en-US" sz="1600" b="1" dirty="0">
                <a:effectLst>
                  <a:outerShdw blurRad="38100" dist="38100" dir="2700000" algn="tl">
                    <a:srgbClr val="C0C0C0"/>
                  </a:outerShdw>
                </a:effectLst>
                <a:sym typeface="Monotype Sorts" pitchFamily="-111" charset="2"/>
              </a:rPr>
              <a:t>.</a:t>
            </a:r>
            <a:endParaRPr lang="en-US" altLang="en-US" sz="1600" dirty="0">
              <a:latin typeface="Times New Roman" pitchFamily="-111" charset="0"/>
            </a:endParaRPr>
          </a:p>
        </p:txBody>
      </p:sp>
      <p:sp>
        <p:nvSpPr>
          <p:cNvPr id="25" name="Rectangle 20"/>
          <p:cNvSpPr>
            <a:spLocks noChangeArrowheads="1"/>
          </p:cNvSpPr>
          <p:nvPr/>
        </p:nvSpPr>
        <p:spPr bwMode="auto">
          <a:xfrm>
            <a:off x="0" y="4859338"/>
            <a:ext cx="2576513" cy="890587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6" name="Text Box 21"/>
          <p:cNvSpPr txBox="1">
            <a:spLocks noChangeArrowheads="1"/>
          </p:cNvSpPr>
          <p:nvPr/>
        </p:nvSpPr>
        <p:spPr bwMode="auto">
          <a:xfrm>
            <a:off x="0" y="4881563"/>
            <a:ext cx="2635250" cy="1541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tx1"/>
              </a:buClr>
              <a:buFont typeface="Monotype Sorts" pitchFamily="-111" charset="2"/>
              <a:buNone/>
            </a:pPr>
            <a:r>
              <a:rPr lang="en-US" altLang="en-US" sz="1600" b="1" dirty="0" err="1">
                <a:solidFill>
                  <a:srgbClr val="0000FF"/>
                </a:solidFill>
                <a:sym typeface="Monotype Sorts" pitchFamily="-111" charset="2"/>
              </a:rPr>
              <a:t>TSO</a:t>
            </a:r>
            <a:r>
              <a:rPr lang="en-US" altLang="en-US" sz="1600" b="1" dirty="0">
                <a:solidFill>
                  <a:srgbClr val="0000FF"/>
                </a:solidFill>
                <a:sym typeface="Monotype Sorts" pitchFamily="-111" charset="2"/>
              </a:rPr>
              <a:t> </a:t>
            </a:r>
          </a:p>
          <a:p>
            <a:pPr>
              <a:spcBef>
                <a:spcPct val="20000"/>
              </a:spcBef>
              <a:buClr>
                <a:schemeClr val="tx1"/>
              </a:buClr>
              <a:buFont typeface="Monotype Sorts" pitchFamily="-111" charset="2"/>
              <a:buNone/>
            </a:pPr>
            <a:r>
              <a:rPr lang="en-US" altLang="en-US" sz="1200" b="1" dirty="0">
                <a:solidFill>
                  <a:srgbClr val="0000FF"/>
                </a:solidFill>
                <a:sym typeface="Monotype Sorts" pitchFamily="-111" charset="2"/>
              </a:rPr>
              <a:t>Territorial Safety Officers</a:t>
            </a:r>
          </a:p>
          <a:p>
            <a:pPr>
              <a:spcBef>
                <a:spcPct val="20000"/>
              </a:spcBef>
              <a:buClr>
                <a:schemeClr val="tx1"/>
              </a:buClr>
              <a:buFont typeface="Monotype Sorts" pitchFamily="-111" charset="2"/>
              <a:buNone/>
            </a:pPr>
            <a:r>
              <a:rPr lang="en-US" altLang="en-US" sz="1400" b="1" dirty="0">
                <a:solidFill>
                  <a:srgbClr val="0000FF"/>
                </a:solidFill>
                <a:sym typeface="Monotype Sorts" pitchFamily="-111" charset="2"/>
              </a:rPr>
              <a:t>17 Technicians or Engineers</a:t>
            </a:r>
          </a:p>
          <a:p>
            <a:pPr>
              <a:spcBef>
                <a:spcPct val="20000"/>
              </a:spcBef>
              <a:buClr>
                <a:schemeClr val="tx1"/>
              </a:buClr>
              <a:buFont typeface="Monotype Sorts" pitchFamily="-111" charset="2"/>
              <a:buNone/>
            </a:pPr>
            <a:endParaRPr lang="en-US" altLang="en-US" sz="1400" b="1" dirty="0">
              <a:solidFill>
                <a:srgbClr val="0000FF"/>
              </a:solidFill>
              <a:sym typeface="Monotype Sorts" pitchFamily="-111" charset="2"/>
            </a:endParaRPr>
          </a:p>
          <a:p>
            <a:pPr>
              <a:spcBef>
                <a:spcPct val="20000"/>
              </a:spcBef>
              <a:buClr>
                <a:schemeClr val="tx1"/>
              </a:buClr>
              <a:buFont typeface="Monotype Sorts" pitchFamily="-111" charset="2"/>
              <a:buNone/>
            </a:pPr>
            <a:endParaRPr lang="en-US" altLang="en-US" sz="1400" b="1" dirty="0">
              <a:solidFill>
                <a:srgbClr val="0000FF"/>
              </a:solidFill>
              <a:sym typeface="Monotype Sorts" pitchFamily="-111" charset="2"/>
            </a:endParaRPr>
          </a:p>
          <a:p>
            <a:pPr>
              <a:spcBef>
                <a:spcPct val="20000"/>
              </a:spcBef>
              <a:buClr>
                <a:schemeClr val="tx1"/>
              </a:buClr>
              <a:buFont typeface="Monotype Sorts" pitchFamily="-111" charset="2"/>
              <a:buNone/>
            </a:pPr>
            <a:endParaRPr lang="en-US" altLang="en-US" sz="1200" b="1" dirty="0">
              <a:solidFill>
                <a:srgbClr val="0000FF"/>
              </a:solidFill>
              <a:sym typeface="Monotype Sorts" pitchFamily="-111" charset="2"/>
            </a:endParaRPr>
          </a:p>
        </p:txBody>
      </p:sp>
      <p:sp>
        <p:nvSpPr>
          <p:cNvPr id="27" name="Text Box 22"/>
          <p:cNvSpPr txBox="1">
            <a:spLocks noChangeArrowheads="1"/>
          </p:cNvSpPr>
          <p:nvPr/>
        </p:nvSpPr>
        <p:spPr bwMode="auto">
          <a:xfrm>
            <a:off x="998538" y="6022975"/>
            <a:ext cx="2273300" cy="597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tx1"/>
              </a:buClr>
              <a:buFont typeface="Monotype Sorts" pitchFamily="-111" charset="2"/>
              <a:buNone/>
            </a:pPr>
            <a:r>
              <a:rPr lang="en-US" altLang="en-US" sz="1600" b="1" dirty="0">
                <a:solidFill>
                  <a:srgbClr val="0000FF"/>
                </a:solidFill>
                <a:sym typeface="Monotype Sorts" pitchFamily="-111" charset="2"/>
              </a:rPr>
              <a:t>ATLAS Patrol Team</a:t>
            </a:r>
          </a:p>
          <a:p>
            <a:pPr>
              <a:spcBef>
                <a:spcPct val="20000"/>
              </a:spcBef>
              <a:buClr>
                <a:schemeClr val="tx1"/>
              </a:buClr>
              <a:buFont typeface="Monotype Sorts" pitchFamily="-111" charset="2"/>
              <a:buNone/>
            </a:pPr>
            <a:r>
              <a:rPr lang="en-US" altLang="en-US" sz="1400" b="1" dirty="0">
                <a:solidFill>
                  <a:srgbClr val="0000FF"/>
                </a:solidFill>
                <a:sym typeface="Monotype Sorts" pitchFamily="-111" charset="2"/>
              </a:rPr>
              <a:t>Around 20 persons </a:t>
            </a:r>
            <a:endParaRPr lang="en-US" altLang="en-US" sz="1200" b="1" dirty="0">
              <a:solidFill>
                <a:srgbClr val="0000FF"/>
              </a:solidFill>
              <a:sym typeface="Monotype Sorts" pitchFamily="-111" charset="2"/>
            </a:endParaRPr>
          </a:p>
        </p:txBody>
      </p:sp>
      <p:sp>
        <p:nvSpPr>
          <p:cNvPr id="28" name="Text Box 23"/>
          <p:cNvSpPr txBox="1">
            <a:spLocks noChangeArrowheads="1"/>
          </p:cNvSpPr>
          <p:nvPr/>
        </p:nvSpPr>
        <p:spPr bwMode="auto">
          <a:xfrm>
            <a:off x="3240088" y="4957763"/>
            <a:ext cx="2062162" cy="836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tx1"/>
              </a:buClr>
              <a:buFont typeface="Monotype Sorts" pitchFamily="-111" charset="2"/>
              <a:buNone/>
            </a:pPr>
            <a:r>
              <a:rPr lang="en-US" altLang="en-US" sz="1600" b="1" dirty="0">
                <a:solidFill>
                  <a:srgbClr val="0000FF"/>
                </a:solidFill>
                <a:sym typeface="Monotype Sorts" pitchFamily="-111" charset="2"/>
              </a:rPr>
              <a:t>Work Package analysis Structure</a:t>
            </a:r>
          </a:p>
          <a:p>
            <a:pPr>
              <a:spcBef>
                <a:spcPct val="20000"/>
              </a:spcBef>
              <a:buClr>
                <a:schemeClr val="tx1"/>
              </a:buClr>
              <a:buFont typeface="Monotype Sorts" pitchFamily="-111" charset="2"/>
              <a:buNone/>
            </a:pPr>
            <a:endParaRPr lang="en-US" altLang="en-US" sz="1400" b="1" dirty="0">
              <a:solidFill>
                <a:srgbClr val="0000FF"/>
              </a:solidFill>
              <a:sym typeface="Monotype Sorts" pitchFamily="-111" charset="2"/>
            </a:endParaRPr>
          </a:p>
        </p:txBody>
      </p:sp>
      <p:sp>
        <p:nvSpPr>
          <p:cNvPr id="29" name="Rectangle 24"/>
          <p:cNvSpPr>
            <a:spLocks noChangeArrowheads="1"/>
          </p:cNvSpPr>
          <p:nvPr/>
        </p:nvSpPr>
        <p:spPr bwMode="auto">
          <a:xfrm>
            <a:off x="6286500" y="5165725"/>
            <a:ext cx="2519363" cy="609600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0" name="Text Box 25"/>
          <p:cNvSpPr txBox="1">
            <a:spLocks noChangeArrowheads="1"/>
          </p:cNvSpPr>
          <p:nvPr/>
        </p:nvSpPr>
        <p:spPr bwMode="auto">
          <a:xfrm>
            <a:off x="6362700" y="5272088"/>
            <a:ext cx="25765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tx1"/>
              </a:buClr>
              <a:buFont typeface="Monotype Sorts" pitchFamily="-111" charset="2"/>
              <a:buNone/>
            </a:pPr>
            <a:r>
              <a:rPr lang="en-US" altLang="en-US" sz="1600" b="1" dirty="0">
                <a:solidFill>
                  <a:srgbClr val="0000FF"/>
                </a:solidFill>
                <a:sym typeface="Monotype Sorts" pitchFamily="-111" charset="2"/>
              </a:rPr>
              <a:t>Safety training office</a:t>
            </a:r>
            <a:endParaRPr lang="en-US" altLang="en-US" sz="1200" b="1" dirty="0">
              <a:solidFill>
                <a:srgbClr val="0000FF"/>
              </a:solidFill>
              <a:sym typeface="Monotype Sorts" pitchFamily="-111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776801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3"/>
          <p:cNvSpPr>
            <a:spLocks noChangeArrowheads="1"/>
          </p:cNvSpPr>
          <p:nvPr/>
        </p:nvSpPr>
        <p:spPr bwMode="auto">
          <a:xfrm>
            <a:off x="179512" y="1386354"/>
            <a:ext cx="8874125" cy="4794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5184" tIns="42592" rIns="85184" bIns="42592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1pPr>
            <a:lvl2pPr marL="420688"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9pPr>
          </a:lstStyle>
          <a:p>
            <a:pPr eaLnBrk="1" hangingPunct="1"/>
            <a:r>
              <a:rPr lang="en-GB" altLang="en-US" sz="1700" dirty="0" smtClean="0">
                <a:solidFill>
                  <a:srgbClr val="FFFF99"/>
                </a:solidFill>
                <a:latin typeface="Arial" charset="0"/>
              </a:rPr>
              <a:t>The activity responsible provides work declaration to the ATLAS technical coordination to request a working authorization and access to the caverns </a:t>
            </a:r>
          </a:p>
          <a:p>
            <a:pPr eaLnBrk="1" hangingPunct="1"/>
            <a:endParaRPr lang="en-GB" altLang="en-US" sz="1700" dirty="0" smtClean="0">
              <a:solidFill>
                <a:srgbClr val="FFFFFF"/>
              </a:solidFill>
              <a:latin typeface="Arial" charset="0"/>
            </a:endParaRPr>
          </a:p>
          <a:p>
            <a:pPr eaLnBrk="1" hangingPunct="1"/>
            <a:r>
              <a:rPr lang="en-GB" altLang="en-US" sz="1700" dirty="0" smtClean="0">
                <a:solidFill>
                  <a:srgbClr val="FFFFFF"/>
                </a:solidFill>
                <a:latin typeface="Arial" charset="0"/>
              </a:rPr>
              <a:t>He provides all data linked to the activity and the </a:t>
            </a:r>
            <a:r>
              <a:rPr lang="en-GB" altLang="en-US" sz="1700" dirty="0" err="1" smtClean="0">
                <a:solidFill>
                  <a:srgbClr val="FFFFFF"/>
                </a:solidFill>
                <a:latin typeface="Arial" charset="0"/>
              </a:rPr>
              <a:t>PPSPS</a:t>
            </a:r>
            <a:r>
              <a:rPr lang="en-GB" altLang="en-US" sz="1700" dirty="0" smtClean="0">
                <a:solidFill>
                  <a:srgbClr val="FFFFFF"/>
                </a:solidFill>
                <a:latin typeface="Arial" charset="0"/>
              </a:rPr>
              <a:t> - “</a:t>
            </a:r>
            <a:r>
              <a:rPr lang="fr-FR" altLang="en-US" sz="1700" dirty="0" smtClean="0">
                <a:solidFill>
                  <a:srgbClr val="FFFFFF"/>
                </a:solidFill>
                <a:latin typeface="Arial" charset="0"/>
              </a:rPr>
              <a:t>Plan Particulier de Sécurité et de Protection pour la Santé</a:t>
            </a:r>
            <a:r>
              <a:rPr lang="en-GB" altLang="en-US" sz="1700" dirty="0" smtClean="0">
                <a:solidFill>
                  <a:srgbClr val="FFFFFF"/>
                </a:solidFill>
                <a:latin typeface="Arial" charset="0"/>
              </a:rPr>
              <a:t>”: </a:t>
            </a:r>
          </a:p>
          <a:p>
            <a:pPr eaLnBrk="1" hangingPunct="1"/>
            <a:endParaRPr lang="en-GB" altLang="en-US" sz="1700" dirty="0" smtClean="0">
              <a:solidFill>
                <a:srgbClr val="FFFFFF"/>
              </a:solidFill>
              <a:latin typeface="Arial" charset="0"/>
            </a:endParaRPr>
          </a:p>
          <a:p>
            <a:pPr lvl="1" indent="0" eaLnBrk="1" hangingPunct="1">
              <a:buFont typeface="Wingdings" pitchFamily="-111" charset="2"/>
              <a:buChar char="ü"/>
            </a:pPr>
            <a:r>
              <a:rPr lang="en-GB" altLang="en-US" sz="1700" dirty="0" smtClean="0">
                <a:solidFill>
                  <a:srgbClr val="FFFFFF"/>
                </a:solidFill>
                <a:latin typeface="Arial" charset="0"/>
              </a:rPr>
              <a:t> Detailed working procedures, location, planning</a:t>
            </a:r>
          </a:p>
          <a:p>
            <a:pPr lvl="1" indent="0" eaLnBrk="1" hangingPunct="1">
              <a:buFont typeface="Wingdings" pitchFamily="-111" charset="2"/>
              <a:buChar char="ü"/>
            </a:pPr>
            <a:r>
              <a:rPr lang="en-GB" altLang="en-US" sz="1700" dirty="0" smtClean="0">
                <a:solidFill>
                  <a:srgbClr val="FFFFFF"/>
                </a:solidFill>
                <a:latin typeface="Arial" charset="0"/>
              </a:rPr>
              <a:t> Risks linked to the activity (electrical, magnetic field, </a:t>
            </a:r>
            <a:r>
              <a:rPr lang="en-GB" altLang="en-US" sz="1700" dirty="0" err="1" smtClean="0">
                <a:solidFill>
                  <a:srgbClr val="FFFFFF"/>
                </a:solidFill>
                <a:latin typeface="Arial" charset="0"/>
              </a:rPr>
              <a:t>coactivities</a:t>
            </a:r>
            <a:r>
              <a:rPr lang="en-GB" altLang="en-US" sz="1700" dirty="0" smtClean="0">
                <a:solidFill>
                  <a:srgbClr val="FFFFFF"/>
                </a:solidFill>
                <a:latin typeface="Arial" charset="0"/>
              </a:rPr>
              <a:t>, hot works, transport of equipment, working at height, etc.)</a:t>
            </a:r>
          </a:p>
          <a:p>
            <a:pPr lvl="1" indent="0" eaLnBrk="1" hangingPunct="1">
              <a:buFont typeface="Wingdings" pitchFamily="-111" charset="2"/>
              <a:buChar char="ü"/>
            </a:pPr>
            <a:r>
              <a:rPr lang="en-GB" altLang="en-US" sz="1700" dirty="0" smtClean="0">
                <a:solidFill>
                  <a:srgbClr val="FFFFFF"/>
                </a:solidFill>
                <a:latin typeface="Arial" charset="0"/>
              </a:rPr>
              <a:t> Criticality of the access request and work nature (maintenance, emergency access)</a:t>
            </a:r>
          </a:p>
          <a:p>
            <a:pPr lvl="1" indent="0" eaLnBrk="1" hangingPunct="1">
              <a:buFont typeface="Wingdings" pitchFamily="-111" charset="2"/>
              <a:buChar char="ü"/>
            </a:pPr>
            <a:r>
              <a:rPr lang="en-GB" altLang="en-US" sz="1700" dirty="0" smtClean="0">
                <a:solidFill>
                  <a:srgbClr val="FFFFFF"/>
                </a:solidFill>
                <a:latin typeface="Arial" charset="0"/>
              </a:rPr>
              <a:t> List of intervening personnel and of their safety courses </a:t>
            </a:r>
          </a:p>
          <a:p>
            <a:pPr lvl="1" indent="0" eaLnBrk="1" hangingPunct="1">
              <a:buFont typeface="Wingdings" pitchFamily="-111" charset="2"/>
              <a:buChar char="ü"/>
            </a:pPr>
            <a:r>
              <a:rPr lang="en-GB" altLang="en-US" sz="1700" dirty="0" smtClean="0">
                <a:solidFill>
                  <a:srgbClr val="FFFFFF"/>
                </a:solidFill>
                <a:latin typeface="Arial" charset="0"/>
              </a:rPr>
              <a:t> Equipment certification</a:t>
            </a:r>
          </a:p>
          <a:p>
            <a:pPr lvl="1" indent="0" eaLnBrk="1" hangingPunct="1">
              <a:buFont typeface="Wingdings" pitchFamily="-111" charset="2"/>
              <a:buChar char="ü"/>
            </a:pPr>
            <a:r>
              <a:rPr lang="en-GB" altLang="en-US" sz="1700" dirty="0" smtClean="0">
                <a:solidFill>
                  <a:srgbClr val="FFFFFF"/>
                </a:solidFill>
                <a:latin typeface="Arial" charset="0"/>
              </a:rPr>
              <a:t> Requirements for scissor lifts or cranes</a:t>
            </a:r>
          </a:p>
          <a:p>
            <a:pPr lvl="1" indent="0" eaLnBrk="1" hangingPunct="1">
              <a:buFont typeface="Wingdings" pitchFamily="-111" charset="2"/>
              <a:buChar char="ü"/>
            </a:pPr>
            <a:r>
              <a:rPr lang="en-GB" altLang="en-US" sz="1700" dirty="0" smtClean="0">
                <a:solidFill>
                  <a:srgbClr val="FFFFFF"/>
                </a:solidFill>
                <a:latin typeface="Arial" charset="0"/>
              </a:rPr>
              <a:t> List of all material entering and exiting the experimental cavern </a:t>
            </a:r>
          </a:p>
          <a:p>
            <a:pPr eaLnBrk="1" hangingPunct="1"/>
            <a:endParaRPr lang="en-GB" altLang="en-US" sz="1700" dirty="0" smtClean="0">
              <a:solidFill>
                <a:srgbClr val="FFFFFF"/>
              </a:solidFill>
              <a:latin typeface="Arial" charset="0"/>
            </a:endParaRPr>
          </a:p>
          <a:p>
            <a:pPr algn="ctr" eaLnBrk="1" hangingPunct="1"/>
            <a:r>
              <a:rPr lang="en-GB" altLang="en-US" sz="1700" dirty="0" smtClean="0">
                <a:solidFill>
                  <a:srgbClr val="FFE66E"/>
                </a:solidFill>
                <a:latin typeface="Arial" charset="0"/>
              </a:rPr>
              <a:t>All the risks are analysed and specific safety measures are proposed. </a:t>
            </a:r>
          </a:p>
          <a:p>
            <a:pPr algn="ctr" eaLnBrk="1" hangingPunct="1"/>
            <a:endParaRPr lang="en-GB" altLang="en-US" sz="1700" dirty="0" smtClean="0">
              <a:solidFill>
                <a:srgbClr val="FFFFFF"/>
              </a:solidFill>
              <a:latin typeface="Arial" charset="0"/>
            </a:endParaRPr>
          </a:p>
          <a:p>
            <a:pPr algn="ctr" eaLnBrk="1" hangingPunct="1"/>
            <a:r>
              <a:rPr lang="en-GB" altLang="en-US" sz="1700" i="1" dirty="0" smtClean="0">
                <a:solidFill>
                  <a:srgbClr val="FFFF99"/>
                </a:solidFill>
                <a:latin typeface="Arial" charset="0"/>
              </a:rPr>
              <a:t>The work declaration are analysed and authorised day by day </a:t>
            </a:r>
            <a:endParaRPr lang="en-GB" altLang="en-US" sz="1700" i="1" dirty="0">
              <a:solidFill>
                <a:srgbClr val="FFFF99"/>
              </a:solidFill>
              <a:latin typeface="Arial" charset="0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26764"/>
            <a:ext cx="9144000" cy="116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5184" tIns="42592" rIns="85184" bIns="42592">
            <a:spAutoFit/>
          </a:bodyPr>
          <a:lstStyle>
            <a:lvl1pPr marL="315913" indent="-315913"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9pPr>
          </a:lstStyle>
          <a:p>
            <a:pPr algn="ctr" eaLnBrk="1" hangingPunct="1">
              <a:spcBef>
                <a:spcPct val="20000"/>
              </a:spcBef>
              <a:buClr>
                <a:srgbClr val="FFFFFF"/>
              </a:buClr>
            </a:pPr>
            <a:r>
              <a:rPr lang="en-GB" altLang="en-US" sz="2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  <a:sym typeface="Monotype Sorts" pitchFamily="-111" charset="2"/>
              </a:rPr>
              <a:t>A systematic analysis of all activities happening in the ATLAS experimental areas: </a:t>
            </a:r>
          </a:p>
          <a:p>
            <a:pPr algn="ctr" eaLnBrk="1" hangingPunct="1">
              <a:spcBef>
                <a:spcPct val="20000"/>
              </a:spcBef>
              <a:buClr>
                <a:srgbClr val="FFFFFF"/>
              </a:buClr>
            </a:pPr>
            <a:r>
              <a:rPr lang="en-GB" altLang="en-US" sz="2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  <a:sym typeface="Monotype Sorts" pitchFamily="-111" charset="2"/>
              </a:rPr>
              <a:t>The “Work Packages”  Analysis</a:t>
            </a:r>
            <a:endParaRPr lang="en-GB" altLang="en-US" sz="2200" b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Arial" charset="0"/>
              <a:sym typeface="Monotype Sorts" pitchFamily="-111" charset="2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6381328"/>
            <a:ext cx="9144000" cy="423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5184" tIns="42592" rIns="85184" bIns="42592">
            <a:spAutoFit/>
          </a:bodyPr>
          <a:lstStyle>
            <a:lvl1pPr marL="315913" indent="-315913"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9pPr>
          </a:lstStyle>
          <a:p>
            <a:pPr algn="ctr" eaLnBrk="1" hangingPunct="1">
              <a:spcBef>
                <a:spcPct val="20000"/>
              </a:spcBef>
              <a:buClr>
                <a:srgbClr val="FFFFFF"/>
              </a:buClr>
            </a:pPr>
            <a:r>
              <a:rPr lang="en-US" altLang="en-US" sz="2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  <a:sym typeface="Monotype Sorts" pitchFamily="-111" charset="2"/>
              </a:rPr>
              <a:t>And before start of the work </a:t>
            </a:r>
            <a:r>
              <a:rPr lang="en-US" altLang="en-US" sz="2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  <a:sym typeface="Monotype Sorts" pitchFamily="-111" charset="2"/>
              </a:rPr>
              <a:t>-&gt; a </a:t>
            </a:r>
            <a:r>
              <a:rPr lang="en-US" altLang="en-US" sz="2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  <a:sym typeface="Monotype Sorts" pitchFamily="-111" charset="2"/>
              </a:rPr>
              <a:t>joint safety inspection in situ </a:t>
            </a:r>
            <a:endParaRPr lang="fr-FR" altLang="en-US" sz="2200" b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Arial" charset="0"/>
              <a:sym typeface="Monotype Sorts" pitchFamily="-111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539736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4298" y="692696"/>
            <a:ext cx="9002198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27031" eaLnBrk="0" hangingPunct="0">
              <a:defRPr/>
            </a:pPr>
            <a:endParaRPr lang="en-US" sz="1800" b="1" dirty="0">
              <a:solidFill>
                <a:prstClr val="white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defTabSz="427031" eaLnBrk="0" hangingPunct="0">
              <a:defRPr/>
            </a:pPr>
            <a:r>
              <a:rPr lang="en-US" sz="1800" b="1" dirty="0">
                <a:solidFill>
                  <a:prstClr val="white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All ATLAS activities covered by: </a:t>
            </a:r>
          </a:p>
          <a:p>
            <a:pPr defTabSz="427031" eaLnBrk="0" hangingPunct="0">
              <a:defRPr/>
            </a:pPr>
            <a:r>
              <a:rPr lang="en-US" sz="1800" b="1" dirty="0">
                <a:solidFill>
                  <a:prstClr val="white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	- PPSPS and Work package analysis, </a:t>
            </a:r>
            <a:r>
              <a:rPr lang="en-US" sz="1800" b="1" dirty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70 since the start of LS1</a:t>
            </a:r>
          </a:p>
          <a:p>
            <a:pPr defTabSz="427031" eaLnBrk="0" hangingPunct="0">
              <a:defRPr/>
            </a:pPr>
            <a:r>
              <a:rPr lang="en-US" sz="1800" b="1" dirty="0">
                <a:solidFill>
                  <a:prstClr val="white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	- IMPACT declarations signed by safety and facility coordinator </a:t>
            </a:r>
            <a:r>
              <a:rPr lang="en-US" sz="1800" b="1" dirty="0" smtClean="0">
                <a:solidFill>
                  <a:prstClr val="white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on daily basis</a:t>
            </a:r>
            <a:r>
              <a:rPr lang="en-US" sz="1800" b="1" dirty="0">
                <a:solidFill>
                  <a:prstClr val="white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, </a:t>
            </a:r>
            <a:r>
              <a:rPr lang="en-US" sz="1800" b="1" dirty="0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6’200 </a:t>
            </a:r>
            <a:r>
              <a:rPr lang="en-US" sz="1800" b="1" dirty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since start of LS1</a:t>
            </a:r>
          </a:p>
          <a:p>
            <a:pPr defTabSz="427031" eaLnBrk="0" hangingPunct="0">
              <a:defRPr/>
            </a:pPr>
            <a:endParaRPr lang="en-US" sz="1800" b="1" dirty="0">
              <a:solidFill>
                <a:prstClr val="white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defTabSz="427031" eaLnBrk="0" hangingPunct="0">
              <a:defRPr/>
            </a:pPr>
            <a:r>
              <a:rPr lang="en-US" sz="1800" b="1" dirty="0">
                <a:solidFill>
                  <a:prstClr val="white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Safety is ensured by:</a:t>
            </a:r>
          </a:p>
          <a:p>
            <a:pPr defTabSz="427031" eaLnBrk="0" hangingPunct="0">
              <a:defRPr/>
            </a:pPr>
            <a:r>
              <a:rPr lang="en-US" sz="1800" b="1" dirty="0">
                <a:solidFill>
                  <a:prstClr val="white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	- </a:t>
            </a:r>
            <a:r>
              <a:rPr lang="en-US" sz="1800" b="1" dirty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SLIMOS</a:t>
            </a:r>
            <a:r>
              <a:rPr lang="en-US" sz="1800" b="1" dirty="0">
                <a:solidFill>
                  <a:prstClr val="white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 </a:t>
            </a:r>
            <a:r>
              <a:rPr lang="en-US" sz="1800" dirty="0">
                <a:solidFill>
                  <a:prstClr val="white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in two shifts covering normal working hours  </a:t>
            </a:r>
          </a:p>
          <a:p>
            <a:pPr defTabSz="427031" eaLnBrk="0" hangingPunct="0">
              <a:defRPr/>
            </a:pPr>
            <a:r>
              <a:rPr lang="en-US" sz="1800" b="1" dirty="0">
                <a:solidFill>
                  <a:prstClr val="white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	- </a:t>
            </a:r>
            <a:r>
              <a:rPr lang="en-US" sz="1800" b="1" dirty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OPM </a:t>
            </a:r>
            <a:r>
              <a:rPr lang="en-US" sz="1800" dirty="0">
                <a:solidFill>
                  <a:prstClr val="white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for the outside normal working hours </a:t>
            </a:r>
          </a:p>
          <a:p>
            <a:pPr defTabSz="427031" eaLnBrk="0" hangingPunct="0">
              <a:defRPr/>
            </a:pPr>
            <a:r>
              <a:rPr lang="en-US" sz="1800" b="1" dirty="0">
                <a:solidFill>
                  <a:prstClr val="white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	- </a:t>
            </a:r>
            <a:r>
              <a:rPr lang="en-US" sz="1800" b="1" dirty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Safety shifters </a:t>
            </a:r>
            <a:r>
              <a:rPr lang="en-US" sz="1800" dirty="0">
                <a:solidFill>
                  <a:prstClr val="white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inside the caverns assisting the working team and </a:t>
            </a:r>
            <a:r>
              <a:rPr lang="en-US" sz="1800" dirty="0" smtClean="0">
                <a:solidFill>
                  <a:prstClr val="white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patrolling </a:t>
            </a:r>
            <a:r>
              <a:rPr lang="en-US" sz="1800" dirty="0">
                <a:solidFill>
                  <a:prstClr val="white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during normal working hours. </a:t>
            </a:r>
          </a:p>
          <a:p>
            <a:pPr defTabSz="427031" eaLnBrk="0" hangingPunct="0">
              <a:defRPr/>
            </a:pPr>
            <a:r>
              <a:rPr lang="en-US" sz="1800" b="1" dirty="0">
                <a:solidFill>
                  <a:prstClr val="white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	- </a:t>
            </a:r>
            <a:r>
              <a:rPr lang="en-US" sz="1800" b="1" dirty="0" err="1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EOD</a:t>
            </a:r>
            <a:r>
              <a:rPr lang="en-US" sz="1800" b="1" dirty="0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 (Engineer </a:t>
            </a:r>
            <a:r>
              <a:rPr lang="en-US" sz="1800" b="1" dirty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on </a:t>
            </a:r>
            <a:r>
              <a:rPr lang="en-US" sz="1800" b="1" dirty="0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Duty):</a:t>
            </a:r>
            <a:r>
              <a:rPr lang="en-US" sz="1800" b="1" dirty="0" smtClean="0">
                <a:solidFill>
                  <a:prstClr val="white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 </a:t>
            </a:r>
            <a:r>
              <a:rPr lang="en-US" sz="1800" dirty="0">
                <a:solidFill>
                  <a:prstClr val="white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(weekly </a:t>
            </a:r>
            <a:r>
              <a:rPr lang="en-US" sz="1800" dirty="0" smtClean="0">
                <a:solidFill>
                  <a:prstClr val="white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shifts) </a:t>
            </a:r>
            <a:r>
              <a:rPr lang="en-US" sz="1800" dirty="0">
                <a:solidFill>
                  <a:prstClr val="white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responsible to control </a:t>
            </a:r>
            <a:r>
              <a:rPr lang="en-US" sz="1800" dirty="0" smtClean="0">
                <a:solidFill>
                  <a:prstClr val="white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schedule</a:t>
            </a:r>
            <a:r>
              <a:rPr lang="en-US" sz="1800" dirty="0">
                <a:solidFill>
                  <a:prstClr val="white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, 	activities, </a:t>
            </a:r>
            <a:r>
              <a:rPr lang="en-US" sz="1800" dirty="0" smtClean="0">
                <a:solidFill>
                  <a:prstClr val="white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priorities the co-activities</a:t>
            </a:r>
            <a:r>
              <a:rPr lang="en-US" sz="1800" dirty="0">
                <a:solidFill>
                  <a:prstClr val="white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, crane usage, safety issues </a:t>
            </a:r>
            <a:r>
              <a:rPr lang="en-US" sz="1800" dirty="0" smtClean="0">
                <a:solidFill>
                  <a:prstClr val="white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(</a:t>
            </a:r>
            <a:r>
              <a:rPr lang="en-US" sz="1800" dirty="0">
                <a:solidFill>
                  <a:prstClr val="white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with safety shifter</a:t>
            </a:r>
            <a:r>
              <a:rPr lang="en-US" sz="1800" dirty="0" smtClean="0">
                <a:solidFill>
                  <a:prstClr val="white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) </a:t>
            </a:r>
            <a:endParaRPr lang="en-US" sz="1800" dirty="0">
              <a:solidFill>
                <a:prstClr val="white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defTabSz="427031" eaLnBrk="0" hangingPunct="0">
              <a:defRPr/>
            </a:pPr>
            <a:r>
              <a:rPr lang="en-US" sz="1800" b="1" dirty="0">
                <a:solidFill>
                  <a:prstClr val="white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	- </a:t>
            </a:r>
            <a:r>
              <a:rPr lang="en-US" sz="1800" b="1" dirty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RSO, RPE and RPA, </a:t>
            </a:r>
            <a:r>
              <a:rPr lang="en-US" sz="1800" dirty="0">
                <a:solidFill>
                  <a:schemeClr val="bg1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for gamma radiation measurements, </a:t>
            </a:r>
            <a:r>
              <a:rPr lang="en-US" sz="1800" dirty="0" smtClean="0">
                <a:solidFill>
                  <a:schemeClr val="bg1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access</a:t>
            </a:r>
            <a:r>
              <a:rPr lang="en-US" sz="1800" dirty="0">
                <a:solidFill>
                  <a:schemeClr val="bg1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	areas 	opening, checks of material activation, database filling, radioactive material 	transport assistance, contamination tests, </a:t>
            </a:r>
            <a:r>
              <a:rPr lang="en-US" sz="1800" dirty="0" smtClean="0">
                <a:solidFill>
                  <a:schemeClr val="bg1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etc.</a:t>
            </a:r>
            <a:endParaRPr lang="en-US" sz="1800" dirty="0">
              <a:solidFill>
                <a:srgbClr val="FFFF00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defTabSz="427031" eaLnBrk="0" hangingPunct="0">
              <a:defRPr/>
            </a:pPr>
            <a:r>
              <a:rPr lang="en-US" sz="1800" b="1" dirty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	</a:t>
            </a:r>
            <a:r>
              <a:rPr lang="en-US" sz="1800" b="1" dirty="0">
                <a:latin typeface="Arial" pitchFamily="-111" charset="0"/>
                <a:ea typeface="Arial" pitchFamily="-111" charset="0"/>
                <a:cs typeface="Arial" pitchFamily="-111" charset="0"/>
              </a:rPr>
              <a:t>- </a:t>
            </a:r>
            <a:r>
              <a:rPr lang="en-US" sz="1800" b="1" dirty="0" err="1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ALARA</a:t>
            </a:r>
            <a:r>
              <a:rPr lang="en-US" sz="1800" b="1" dirty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 </a:t>
            </a:r>
            <a:r>
              <a:rPr lang="en-US" sz="1800" b="1" dirty="0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team </a:t>
            </a:r>
            <a:r>
              <a:rPr lang="en-US" sz="1800" b="1" dirty="0" smtClean="0">
                <a:latin typeface="Arial" pitchFamily="-111" charset="0"/>
                <a:ea typeface="Arial" pitchFamily="-111" charset="0"/>
                <a:cs typeface="Arial" pitchFamily="-111" charset="0"/>
              </a:rPr>
              <a:t>- </a:t>
            </a:r>
            <a:r>
              <a:rPr lang="en-US" sz="1800" dirty="0">
                <a:solidFill>
                  <a:srgbClr val="FFFFFF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for follow up and assistance for the ALARA level 2 activities </a:t>
            </a:r>
          </a:p>
          <a:p>
            <a:pPr defTabSz="427031" eaLnBrk="0" hangingPunct="0">
              <a:defRPr/>
            </a:pPr>
            <a:endParaRPr lang="en-US" sz="1800" b="1" dirty="0">
              <a:solidFill>
                <a:srgbClr val="FFFFFF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algn="ctr" defTabSz="427031" eaLnBrk="0" hangingPunct="0">
              <a:defRPr/>
            </a:pPr>
            <a:r>
              <a:rPr lang="en-US" sz="1800" b="1" dirty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 ... and of course under supervision of TC and GLIMOS ... </a:t>
            </a:r>
            <a:endParaRPr lang="en-US" sz="1800" b="1" dirty="0">
              <a:solidFill>
                <a:prstClr val="white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1218931" y="116632"/>
            <a:ext cx="6774735" cy="516959"/>
          </a:xfrm>
          <a:prstGeom prst="roundRect">
            <a:avLst/>
          </a:prstGeom>
          <a:solidFill>
            <a:schemeClr val="bg1">
              <a:alpha val="60000"/>
            </a:schemeClr>
          </a:solidFill>
          <a:ln w="285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5411" tIns="42704" rIns="85411" bIns="42704" rtlCol="0" anchor="ctr"/>
          <a:lstStyle>
            <a:defPPr>
              <a:defRPr lang="en-US"/>
            </a:defPPr>
            <a:lvl1pPr marL="0" algn="l" defTabSz="45693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6932" algn="l" defTabSz="45693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3865" algn="l" defTabSz="45693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0797" algn="l" defTabSz="45693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7731" algn="l" defTabSz="45693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4663" algn="l" defTabSz="45693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1596" algn="l" defTabSz="45693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198528" algn="l" defTabSz="45693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5460" algn="l" defTabSz="45693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27031" eaLnBrk="0" hangingPunct="0">
              <a:defRPr/>
            </a:pPr>
            <a:r>
              <a:rPr lang="en-US" sz="2200" b="1" dirty="0">
                <a:ln w="6350">
                  <a:noFill/>
                </a:ln>
                <a:solidFill>
                  <a:srgbClr val="FFFF00"/>
                </a:solidFill>
                <a:latin typeface="Arial"/>
                <a:cs typeface="Arial"/>
              </a:rPr>
              <a:t>ATLAS Safety organization for LS1</a:t>
            </a:r>
            <a:endParaRPr lang="en-US" sz="2200" b="1" dirty="0">
              <a:solidFill>
                <a:srgbClr val="FFFF00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3926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2" y="478874"/>
            <a:ext cx="9144005" cy="16872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6005" tIns="43003" rIns="86005" bIns="43003">
            <a:prstTxWarp prst="textNoShape">
              <a:avLst/>
            </a:prstTxWarp>
            <a:spAutoFit/>
          </a:bodyPr>
          <a:lstStyle/>
          <a:p>
            <a:pPr defTabSz="427031" eaLnBrk="0" hangingPunct="0">
              <a:defRPr/>
            </a:pPr>
            <a:endParaRPr lang="en-US" sz="2000" b="1" dirty="0">
              <a:solidFill>
                <a:prstClr val="white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defTabSz="427031" eaLnBrk="0" hangingPunct="0">
              <a:defRPr/>
            </a:pPr>
            <a:endParaRPr lang="en-US" sz="2000" b="1" dirty="0">
              <a:solidFill>
                <a:prstClr val="white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defTabSz="427031" eaLnBrk="0" hangingPunct="0">
              <a:defRPr/>
            </a:pPr>
            <a:endParaRPr lang="en-US" sz="2000" b="1" dirty="0">
              <a:solidFill>
                <a:srgbClr val="FFFF00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defTabSz="427031" eaLnBrk="0" hangingPunct="0">
              <a:defRPr/>
            </a:pPr>
            <a:endParaRPr lang="en-US" sz="2000" b="1" dirty="0">
              <a:solidFill>
                <a:prstClr val="white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defTabSz="427031" eaLnBrk="0" hangingPunct="0">
              <a:defRPr/>
            </a:pPr>
            <a:endParaRPr lang="en-US" sz="2000" b="1" dirty="0">
              <a:solidFill>
                <a:prstClr val="white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859341" y="13"/>
            <a:ext cx="6774735" cy="758261"/>
          </a:xfrm>
          <a:prstGeom prst="roundRect">
            <a:avLst/>
          </a:prstGeom>
          <a:noFill/>
          <a:ln w="285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5411" tIns="42704" rIns="85411" bIns="42704" rtlCol="0" anchor="ctr"/>
          <a:lstStyle/>
          <a:p>
            <a:pPr algn="ctr" defTabSz="427031" eaLnBrk="0" hangingPunct="0">
              <a:defRPr/>
            </a:pPr>
            <a:r>
              <a:rPr lang="en-US" sz="2200" b="1" dirty="0" smtClean="0">
                <a:ln w="6350">
                  <a:noFill/>
                </a:ln>
                <a:solidFill>
                  <a:srgbClr val="FFFF00"/>
                </a:solidFill>
                <a:latin typeface="Arial"/>
                <a:cs typeface="Arial"/>
              </a:rPr>
              <a:t>We use our WPSS system to assist the personnel in the “hottest” activities </a:t>
            </a:r>
            <a:endParaRPr lang="en-US" sz="2200" b="1" dirty="0">
              <a:solidFill>
                <a:srgbClr val="FFFF00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9709" y="407074"/>
            <a:ext cx="9144005" cy="702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6005" tIns="43003" rIns="86005" bIns="43003">
            <a:prstTxWarp prst="textNoShape">
              <a:avLst/>
            </a:prstTxWarp>
            <a:spAutoFit/>
          </a:bodyPr>
          <a:lstStyle/>
          <a:p>
            <a:pPr defTabSz="427031" eaLnBrk="0" hangingPunct="0">
              <a:defRPr/>
            </a:pPr>
            <a:endParaRPr lang="en-US" sz="2000" b="1" dirty="0" smtClean="0">
              <a:solidFill>
                <a:prstClr val="white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defTabSz="427031" eaLnBrk="0" hangingPunct="0">
              <a:defRPr/>
            </a:pPr>
            <a:r>
              <a:rPr lang="en-US" sz="2000" b="1" dirty="0" smtClean="0">
                <a:solidFill>
                  <a:prstClr val="white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We use WPSS for the Beam Pipe interventions at </a:t>
            </a:r>
            <a:r>
              <a:rPr lang="en-US" sz="2000" b="1" dirty="0" smtClean="0">
                <a:solidFill>
                  <a:prstClr val="white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the start </a:t>
            </a:r>
            <a:r>
              <a:rPr lang="en-US" sz="2000" b="1" dirty="0" smtClean="0">
                <a:solidFill>
                  <a:prstClr val="white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of </a:t>
            </a:r>
            <a:r>
              <a:rPr lang="en-US" sz="2000" b="1" dirty="0" err="1" smtClean="0">
                <a:solidFill>
                  <a:prstClr val="white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LS1</a:t>
            </a:r>
            <a:endParaRPr lang="en-US" sz="2000" b="1" dirty="0">
              <a:solidFill>
                <a:prstClr val="white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pic>
        <p:nvPicPr>
          <p:cNvPr id="10" name="Picture 9" descr="_MG_9815b_1.jpg"/>
          <p:cNvPicPr>
            <a:picLocks noChangeAspect="1"/>
          </p:cNvPicPr>
          <p:nvPr/>
        </p:nvPicPr>
        <p:blipFill rotWithShape="1">
          <a:blip r:embed="rId2"/>
          <a:srcRect l="13901" t="7330" r="12623"/>
          <a:stretch/>
        </p:blipFill>
        <p:spPr>
          <a:xfrm>
            <a:off x="35496" y="1258788"/>
            <a:ext cx="2952328" cy="5554588"/>
          </a:xfrm>
          <a:prstGeom prst="rect">
            <a:avLst/>
          </a:prstGeom>
        </p:spPr>
      </p:pic>
      <p:pic>
        <p:nvPicPr>
          <p:cNvPr id="11" name="Picture 10" descr="im2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8224" y="4365104"/>
            <a:ext cx="2495917" cy="2420890"/>
          </a:xfrm>
          <a:prstGeom prst="rect">
            <a:avLst/>
          </a:prstGeom>
        </p:spPr>
      </p:pic>
      <p:pic>
        <p:nvPicPr>
          <p:cNvPr id="15" name="Picture 14" descr="o002.jpg"/>
          <p:cNvPicPr>
            <a:picLocks noChangeAspect="1"/>
          </p:cNvPicPr>
          <p:nvPr/>
        </p:nvPicPr>
        <p:blipFill rotWithShape="1">
          <a:blip r:embed="rId4"/>
          <a:srcRect l="17294" t="9932" r="15106" b="12996"/>
          <a:stretch/>
        </p:blipFill>
        <p:spPr>
          <a:xfrm>
            <a:off x="2235726" y="1261412"/>
            <a:ext cx="2192258" cy="1450132"/>
          </a:xfrm>
          <a:prstGeom prst="rect">
            <a:avLst/>
          </a:prstGeom>
        </p:spPr>
      </p:pic>
      <p:pic>
        <p:nvPicPr>
          <p:cNvPr id="16" name="Picture 15" descr="0001_s.png"/>
          <p:cNvPicPr>
            <a:picLocks noChangeAspect="1"/>
          </p:cNvPicPr>
          <p:nvPr/>
        </p:nvPicPr>
        <p:blipFill rotWithShape="1">
          <a:blip r:embed="rId5"/>
          <a:srcRect r="8210"/>
          <a:stretch/>
        </p:blipFill>
        <p:spPr>
          <a:xfrm>
            <a:off x="4427984" y="4365104"/>
            <a:ext cx="2115439" cy="2388633"/>
          </a:xfrm>
          <a:prstGeom prst="rect">
            <a:avLst/>
          </a:prstGeom>
        </p:spPr>
      </p:pic>
      <p:pic>
        <p:nvPicPr>
          <p:cNvPr id="63490" name="Picture 2" descr="C:\Tmp\Picture1.pn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92" b="7104"/>
          <a:stretch/>
        </p:blipFill>
        <p:spPr bwMode="auto">
          <a:xfrm>
            <a:off x="4456045" y="1258788"/>
            <a:ext cx="4632325" cy="2864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Straight Arrow Connector 11"/>
          <p:cNvCxnSpPr/>
          <p:nvPr/>
        </p:nvCxnSpPr>
        <p:spPr>
          <a:xfrm>
            <a:off x="7890197" y="3745070"/>
            <a:ext cx="282203" cy="1268106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8221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8" name="Picture 5" descr="Picture 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0805017_01-A4-at-144-dpi_calorimeters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86646" y="2"/>
            <a:ext cx="943065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-286646" y="-1"/>
            <a:ext cx="9430651" cy="6858001"/>
          </a:xfrm>
          <a:prstGeom prst="rect">
            <a:avLst/>
          </a:prstGeom>
          <a:solidFill>
            <a:schemeClr val="bg1">
              <a:lumMod val="60000"/>
              <a:lumOff val="40000"/>
              <a:alpha val="35000"/>
            </a:schemeClr>
          </a:solidFill>
          <a:ln>
            <a:solidFill>
              <a:srgbClr val="FFFF00">
                <a:alpha val="1000"/>
              </a:srgb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5411" tIns="42704" rIns="85411" bIns="42704" rtlCol="0" anchor="ctr"/>
          <a:lstStyle/>
          <a:p>
            <a:pPr algn="ctr" defTabSz="427031"/>
            <a:endParaRPr lang="fr-CA" dirty="0">
              <a:solidFill>
                <a:prstClr val="white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259413" y="16"/>
            <a:ext cx="8732188" cy="853277"/>
          </a:xfrm>
          <a:prstGeom prst="roundRect">
            <a:avLst/>
          </a:prstGeom>
          <a:noFill/>
          <a:ln w="285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5411" tIns="42704" rIns="85411" bIns="42704" rtlCol="0" anchor="ctr"/>
          <a:lstStyle/>
          <a:p>
            <a:pPr algn="ctr" defTabSz="427031" eaLnBrk="0" hangingPunct="0">
              <a:defRPr/>
            </a:pPr>
            <a:r>
              <a:rPr lang="en-US" sz="2200" b="1" dirty="0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We are investigating possible solutions to mitigate radiation issues for the coming shutdowns </a:t>
            </a:r>
            <a:endParaRPr lang="en-US" sz="2200" b="1" dirty="0" smtClean="0">
              <a:ln w="6350">
                <a:noFill/>
              </a:ln>
              <a:solidFill>
                <a:srgbClr val="FFFF00"/>
              </a:solidFill>
              <a:latin typeface="Arial"/>
              <a:cs typeface="Arial"/>
            </a:endParaRPr>
          </a:p>
        </p:txBody>
      </p:sp>
      <p:sp>
        <p:nvSpPr>
          <p:cNvPr id="7" name="TextBox 1"/>
          <p:cNvSpPr txBox="1">
            <a:spLocks noChangeArrowheads="1"/>
          </p:cNvSpPr>
          <p:nvPr/>
        </p:nvSpPr>
        <p:spPr bwMode="auto">
          <a:xfrm>
            <a:off x="266699" y="1158087"/>
            <a:ext cx="8724901" cy="5497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9883" tIns="39940" rIns="79883" bIns="39940">
            <a:prstTxWarp prst="textNoShape">
              <a:avLst/>
            </a:prstTxWarp>
            <a:spAutoFit/>
          </a:bodyPr>
          <a:lstStyle/>
          <a:p>
            <a:pPr>
              <a:buFont typeface="Wingdings" charset="2"/>
              <a:buChar char="ü"/>
            </a:pPr>
            <a:r>
              <a:rPr lang="en-US" sz="1600" b="1" dirty="0" smtClean="0">
                <a:solidFill>
                  <a:srgbClr val="FFFF00"/>
                </a:solidFill>
                <a:latin typeface="+mn-lt"/>
                <a:cs typeface="Arial"/>
              </a:rPr>
              <a:t> </a:t>
            </a:r>
            <a:r>
              <a:rPr lang="en-US" sz="1600" b="1" dirty="0" smtClean="0">
                <a:solidFill>
                  <a:srgbClr val="FFFF00"/>
                </a:solidFill>
                <a:latin typeface="+mn-lt"/>
                <a:cs typeface="Arial"/>
              </a:rPr>
              <a:t>Shielding </a:t>
            </a:r>
          </a:p>
          <a:p>
            <a:pPr>
              <a:buFont typeface="Wingdings" charset="2"/>
              <a:buChar char="ü"/>
            </a:pPr>
            <a:r>
              <a:rPr lang="en-US" sz="1600" b="1" dirty="0" smtClean="0">
                <a:solidFill>
                  <a:srgbClr val="FFFF00"/>
                </a:solidFill>
                <a:latin typeface="+mn-lt"/>
                <a:cs typeface="Arial"/>
              </a:rPr>
              <a:t> Tooling </a:t>
            </a:r>
          </a:p>
          <a:p>
            <a:pPr>
              <a:buFont typeface="Wingdings" charset="2"/>
              <a:buChar char="ü"/>
            </a:pPr>
            <a:r>
              <a:rPr lang="en-US" sz="1600" b="1" dirty="0" smtClean="0">
                <a:solidFill>
                  <a:srgbClr val="FFFF00"/>
                </a:solidFill>
                <a:latin typeface="+mn-lt"/>
                <a:cs typeface="Arial"/>
              </a:rPr>
              <a:t> Remote handling </a:t>
            </a:r>
            <a:endParaRPr lang="en-US" sz="1600" b="1" dirty="0" smtClean="0">
              <a:solidFill>
                <a:srgbClr val="FFFF00"/>
              </a:solidFill>
              <a:latin typeface="+mn-lt"/>
              <a:cs typeface="Arial"/>
            </a:endParaRPr>
          </a:p>
          <a:p>
            <a:endParaRPr lang="en-US" sz="1600" b="1" dirty="0" smtClean="0">
              <a:solidFill>
                <a:prstClr val="white"/>
              </a:solidFill>
              <a:latin typeface="+mn-lt"/>
              <a:cs typeface="Arial"/>
            </a:endParaRPr>
          </a:p>
          <a:p>
            <a:pPr lvl="1"/>
            <a:r>
              <a:rPr lang="en-US" sz="1600" dirty="0" smtClean="0">
                <a:solidFill>
                  <a:prstClr val="white"/>
                </a:solidFill>
                <a:latin typeface="+mn-lt"/>
                <a:cs typeface="Arial"/>
              </a:rPr>
              <a:t>We are evaluating remote handling solutions using </a:t>
            </a:r>
            <a:r>
              <a:rPr lang="en-US" sz="1600" dirty="0" smtClean="0">
                <a:solidFill>
                  <a:prstClr val="white"/>
                </a:solidFill>
                <a:latin typeface="+mn-lt"/>
                <a:cs typeface="Arial"/>
              </a:rPr>
              <a:t>an old </a:t>
            </a:r>
            <a:r>
              <a:rPr lang="en-US" sz="1600" dirty="0" smtClean="0">
                <a:solidFill>
                  <a:prstClr val="white"/>
                </a:solidFill>
                <a:latin typeface="+mn-lt"/>
                <a:cs typeface="Arial"/>
              </a:rPr>
              <a:t>CERN Mantis manipulator. </a:t>
            </a:r>
          </a:p>
          <a:p>
            <a:pPr lvl="1"/>
            <a:r>
              <a:rPr lang="en-US" sz="1600" dirty="0" smtClean="0">
                <a:solidFill>
                  <a:prstClr val="white"/>
                </a:solidFill>
                <a:latin typeface="+mn-lt"/>
                <a:cs typeface="Arial"/>
              </a:rPr>
              <a:t>In spite of its obsolescence it gives us some very interesting experience and knowledge about remote handling technologies. </a:t>
            </a:r>
          </a:p>
          <a:p>
            <a:endParaRPr lang="en-US" sz="1600" dirty="0" smtClean="0">
              <a:solidFill>
                <a:prstClr val="white"/>
              </a:solidFill>
              <a:latin typeface="+mn-lt"/>
              <a:cs typeface="Arial"/>
            </a:endParaRPr>
          </a:p>
          <a:p>
            <a:endParaRPr lang="en-US" sz="1600" dirty="0" smtClean="0">
              <a:solidFill>
                <a:prstClr val="white"/>
              </a:solidFill>
              <a:latin typeface="+mn-lt"/>
              <a:cs typeface="Arial"/>
            </a:endParaRPr>
          </a:p>
          <a:p>
            <a:endParaRPr lang="en-US" sz="1600" dirty="0" smtClean="0">
              <a:solidFill>
                <a:prstClr val="white"/>
              </a:solidFill>
              <a:latin typeface="+mn-lt"/>
              <a:cs typeface="Arial"/>
            </a:endParaRPr>
          </a:p>
          <a:p>
            <a:endParaRPr lang="en-US" sz="1600" dirty="0" smtClean="0">
              <a:solidFill>
                <a:prstClr val="white"/>
              </a:solidFill>
              <a:latin typeface="+mn-lt"/>
              <a:cs typeface="Arial"/>
            </a:endParaRPr>
          </a:p>
          <a:p>
            <a:endParaRPr lang="en-US" sz="1600" dirty="0" smtClean="0">
              <a:solidFill>
                <a:prstClr val="white"/>
              </a:solidFill>
              <a:latin typeface="+mn-lt"/>
              <a:cs typeface="Arial"/>
            </a:endParaRPr>
          </a:p>
          <a:p>
            <a:endParaRPr lang="en-US" sz="1600" dirty="0" smtClean="0">
              <a:solidFill>
                <a:prstClr val="white"/>
              </a:solidFill>
              <a:latin typeface="+mn-lt"/>
              <a:cs typeface="Arial"/>
            </a:endParaRPr>
          </a:p>
          <a:p>
            <a:endParaRPr lang="en-US" sz="1600" dirty="0">
              <a:solidFill>
                <a:prstClr val="white"/>
              </a:solidFill>
              <a:latin typeface="+mn-lt"/>
              <a:cs typeface="Arial"/>
            </a:endParaRPr>
          </a:p>
          <a:p>
            <a:endParaRPr lang="en-US" sz="1600" dirty="0" smtClean="0">
              <a:solidFill>
                <a:prstClr val="white"/>
              </a:solidFill>
              <a:latin typeface="+mn-lt"/>
              <a:cs typeface="Arial"/>
            </a:endParaRPr>
          </a:p>
          <a:p>
            <a:pPr lvl="1"/>
            <a:endParaRPr lang="en-US" sz="1600" dirty="0">
              <a:solidFill>
                <a:prstClr val="white"/>
              </a:solidFill>
              <a:latin typeface="+mn-lt"/>
              <a:cs typeface="Arial"/>
            </a:endParaRPr>
          </a:p>
          <a:p>
            <a:r>
              <a:rPr lang="en-US" sz="1600" dirty="0" smtClean="0">
                <a:solidFill>
                  <a:prstClr val="white"/>
                </a:solidFill>
                <a:latin typeface="+mn-lt"/>
                <a:cs typeface="Arial"/>
              </a:rPr>
              <a:t>We </a:t>
            </a:r>
            <a:r>
              <a:rPr lang="en-US" sz="1600" dirty="0" smtClean="0">
                <a:solidFill>
                  <a:prstClr val="white"/>
                </a:solidFill>
                <a:latin typeface="+mn-lt"/>
                <a:cs typeface="Arial"/>
              </a:rPr>
              <a:t>plan to build mock-ups </a:t>
            </a:r>
          </a:p>
          <a:p>
            <a:r>
              <a:rPr lang="en-US" sz="1600" dirty="0" smtClean="0">
                <a:solidFill>
                  <a:prstClr val="white"/>
                </a:solidFill>
                <a:latin typeface="+mn-lt"/>
                <a:cs typeface="Arial"/>
              </a:rPr>
              <a:t>to be manipulated and gain </a:t>
            </a:r>
          </a:p>
          <a:p>
            <a:r>
              <a:rPr lang="en-US" sz="1600" dirty="0" smtClean="0">
                <a:solidFill>
                  <a:prstClr val="white"/>
                </a:solidFill>
                <a:latin typeface="+mn-lt"/>
                <a:cs typeface="Arial"/>
              </a:rPr>
              <a:t>the necessary information to </a:t>
            </a:r>
          </a:p>
          <a:p>
            <a:r>
              <a:rPr lang="en-US" sz="1600" dirty="0" smtClean="0">
                <a:solidFill>
                  <a:prstClr val="white"/>
                </a:solidFill>
                <a:latin typeface="+mn-lt"/>
                <a:cs typeface="Arial"/>
              </a:rPr>
              <a:t>explore the modern solutions </a:t>
            </a:r>
          </a:p>
          <a:p>
            <a:r>
              <a:rPr lang="en-US" sz="1600" dirty="0" smtClean="0">
                <a:solidFill>
                  <a:prstClr val="white"/>
                </a:solidFill>
                <a:latin typeface="+mn-lt"/>
                <a:cs typeface="Arial"/>
              </a:rPr>
              <a:t>with  the correct level of understanding.</a:t>
            </a:r>
            <a:endParaRPr lang="en-US" sz="1600" b="1" dirty="0" smtClean="0">
              <a:solidFill>
                <a:prstClr val="white"/>
              </a:solidFill>
              <a:latin typeface="+mn-lt"/>
              <a:cs typeface="Arial"/>
            </a:endParaRPr>
          </a:p>
          <a:p>
            <a:endParaRPr lang="en-US" sz="1600" dirty="0" smtClean="0">
              <a:solidFill>
                <a:srgbClr val="FFFF00"/>
              </a:solidFill>
              <a:latin typeface="+mn-lt"/>
              <a:cs typeface="Arial"/>
            </a:endParaRPr>
          </a:p>
        </p:txBody>
      </p:sp>
      <p:pic>
        <p:nvPicPr>
          <p:cNvPr id="64514" name="Picture 2" descr="C:\Tmp\Picture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0405" y="2924944"/>
            <a:ext cx="5467350" cy="3170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9466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3140968"/>
            <a:ext cx="7772400" cy="1143000"/>
          </a:xfrm>
        </p:spPr>
        <p:txBody>
          <a:bodyPr/>
          <a:lstStyle/>
          <a:p>
            <a:pPr algn="ctr"/>
            <a:r>
              <a:rPr lang="en-GB" sz="5400" dirty="0" smtClean="0">
                <a:solidFill>
                  <a:srgbClr val="FFFF00"/>
                </a:solidFill>
              </a:rPr>
              <a:t>Thank you!</a:t>
            </a:r>
            <a:br>
              <a:rPr lang="en-GB" sz="5400" dirty="0" smtClean="0">
                <a:solidFill>
                  <a:srgbClr val="FFFF00"/>
                </a:solidFill>
              </a:rPr>
            </a:br>
            <a:r>
              <a:rPr lang="en-GB" dirty="0" smtClean="0">
                <a:solidFill>
                  <a:srgbClr val="FFFF00"/>
                </a:solidFill>
              </a:rPr>
              <a:t/>
            </a:r>
            <a:br>
              <a:rPr lang="en-GB" dirty="0" smtClean="0">
                <a:solidFill>
                  <a:srgbClr val="FFFF00"/>
                </a:solidFill>
              </a:rPr>
            </a:br>
            <a:r>
              <a:rPr lang="en-GB" sz="3200" i="1" dirty="0">
                <a:solidFill>
                  <a:srgbClr val="FFFF00"/>
                </a:solidFill>
              </a:rPr>
              <a:t>And questions?</a:t>
            </a:r>
            <a:r>
              <a:rPr lang="en-GB" i="1" dirty="0">
                <a:solidFill>
                  <a:srgbClr val="FFFF00"/>
                </a:solidFill>
              </a:rPr>
              <a:t/>
            </a:r>
            <a:br>
              <a:rPr lang="en-GB" i="1" dirty="0">
                <a:solidFill>
                  <a:srgbClr val="FFFF00"/>
                </a:solidFill>
              </a:rPr>
            </a:br>
            <a:endParaRPr lang="en-GB" i="1" dirty="0">
              <a:solidFill>
                <a:srgbClr val="FFFF00"/>
              </a:solidFill>
            </a:endParaRPr>
          </a:p>
        </p:txBody>
      </p:sp>
      <p:sp>
        <p:nvSpPr>
          <p:cNvPr id="5" name="Rectangle 10"/>
          <p:cNvSpPr txBox="1">
            <a:spLocks noChangeArrowheads="1"/>
          </p:cNvSpPr>
          <p:nvPr/>
        </p:nvSpPr>
        <p:spPr bwMode="auto">
          <a:xfrm>
            <a:off x="179512" y="5557501"/>
            <a:ext cx="8784976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64" tIns="46032" rIns="92064" bIns="46032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ＭＳ Ｐゴシック" pitchFamily="-111" charset="-128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-111" charset="0"/>
                <a:ea typeface="ＭＳ Ｐゴシック" pitchFamily="-111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-111" charset="0"/>
                <a:ea typeface="ＭＳ Ｐゴシック" pitchFamily="-111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-111" charset="0"/>
                <a:ea typeface="ＭＳ Ｐゴシック" pitchFamily="-111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-111" charset="0"/>
                <a:ea typeface="ＭＳ Ｐゴシック" pitchFamily="-111" charset="-128"/>
              </a:defRPr>
            </a:lvl5pPr>
            <a:lvl6pPr marL="457144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-111" charset="0"/>
              </a:defRPr>
            </a:lvl6pPr>
            <a:lvl7pPr marL="914289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-111" charset="0"/>
              </a:defRPr>
            </a:lvl7pPr>
            <a:lvl8pPr marL="1371432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-111" charset="0"/>
              </a:defRPr>
            </a:lvl8pPr>
            <a:lvl9pPr marL="1828575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-111" charset="0"/>
              </a:defRPr>
            </a:lvl9pPr>
          </a:lstStyle>
          <a:p>
            <a:pPr algn="ctr" eaLnBrk="1" hangingPunct="1"/>
            <a:r>
              <a:rPr lang="en-GB" altLang="en-US" sz="1400" kern="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Asset and Maintenance Management </a:t>
            </a:r>
            <a:r>
              <a:rPr lang="en-GB" altLang="en-US" sz="1400" kern="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Workshop</a:t>
            </a:r>
          </a:p>
          <a:p>
            <a:pPr algn="ctr" eaLnBrk="1" hangingPunct="1"/>
            <a:r>
              <a:rPr lang="en-GB" altLang="en-US" sz="1400" kern="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CERN, Geneva, Switzerland, 13-15 November 2013</a:t>
            </a:r>
            <a:endParaRPr lang="en-US" altLang="en-US" sz="1400" kern="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1833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1" name="Picture 1" descr="as8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530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0" y="0"/>
            <a:ext cx="9144000" cy="423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5173" tIns="42586" rIns="85173" bIns="42586">
            <a:spAutoFit/>
          </a:bodyPr>
          <a:lstStyle/>
          <a:p>
            <a:pPr marL="317194" indent="-317194" algn="ctr">
              <a:spcBef>
                <a:spcPct val="20000"/>
              </a:spcBef>
              <a:buClr>
                <a:srgbClr val="FFFFFF"/>
              </a:buClr>
              <a:defRPr/>
            </a:pPr>
            <a:r>
              <a:rPr lang="en-GB" sz="2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+mn-ea"/>
                <a:sym typeface="Monotype Sorts" pitchFamily="-111" charset="2"/>
              </a:rPr>
              <a:t>Civil Engineering and cavern excavation</a:t>
            </a:r>
            <a:endParaRPr lang="en-GB" sz="2200" b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-111" charset="0"/>
              <a:ea typeface="+mn-ea"/>
              <a:sym typeface="Monotype Sorts" pitchFamily="-111" charset="2"/>
            </a:endParaRPr>
          </a:p>
        </p:txBody>
      </p:sp>
      <p:sp>
        <p:nvSpPr>
          <p:cNvPr id="29699" name="Rectangle 2"/>
          <p:cNvSpPr txBox="1">
            <a:spLocks noChangeArrowheads="1"/>
          </p:cNvSpPr>
          <p:nvPr/>
        </p:nvSpPr>
        <p:spPr bwMode="auto">
          <a:xfrm>
            <a:off x="827584" y="661988"/>
            <a:ext cx="4427984" cy="65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4585" tIns="42292" rIns="84585" bIns="42292" anchor="b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9pPr>
          </a:lstStyle>
          <a:p>
            <a:pPr eaLnBrk="1" hangingPunct="1"/>
            <a:r>
              <a:rPr lang="en-GB" altLang="en-US" sz="1700" dirty="0" smtClean="0">
                <a:solidFill>
                  <a:srgbClr val="FFFF99"/>
                </a:solidFill>
                <a:latin typeface="Arial" charset="0"/>
              </a:rPr>
              <a:t>A cavern excavated 92 m below ground!</a:t>
            </a:r>
          </a:p>
          <a:p>
            <a:pPr eaLnBrk="1" hangingPunct="1"/>
            <a:r>
              <a:rPr lang="en-GB" altLang="en-US" sz="1700" dirty="0" err="1" smtClean="0">
                <a:solidFill>
                  <a:srgbClr val="FFFF99"/>
                </a:solidFill>
                <a:latin typeface="Arial" charset="0"/>
              </a:rPr>
              <a:t>53m</a:t>
            </a:r>
            <a:r>
              <a:rPr lang="en-GB" altLang="en-US" sz="1700" dirty="0" smtClean="0">
                <a:solidFill>
                  <a:srgbClr val="FFFF99"/>
                </a:solidFill>
                <a:latin typeface="Arial" charset="0"/>
              </a:rPr>
              <a:t> </a:t>
            </a:r>
            <a:r>
              <a:rPr lang="en-GB" altLang="en-US" sz="1700" dirty="0" smtClean="0">
                <a:solidFill>
                  <a:srgbClr val="FFFF99"/>
                </a:solidFill>
                <a:latin typeface="Arial" charset="0"/>
              </a:rPr>
              <a:t>long, </a:t>
            </a:r>
            <a:r>
              <a:rPr lang="en-GB" altLang="en-US" sz="1700" dirty="0" err="1" smtClean="0">
                <a:solidFill>
                  <a:srgbClr val="FFFF99"/>
                </a:solidFill>
                <a:latin typeface="Arial" charset="0"/>
              </a:rPr>
              <a:t>35m</a:t>
            </a:r>
            <a:r>
              <a:rPr lang="en-GB" altLang="en-US" sz="1700" dirty="0" smtClean="0">
                <a:solidFill>
                  <a:srgbClr val="FFFF99"/>
                </a:solidFill>
                <a:latin typeface="Arial" charset="0"/>
              </a:rPr>
              <a:t> </a:t>
            </a:r>
            <a:r>
              <a:rPr lang="en-GB" altLang="en-US" sz="1700" dirty="0" smtClean="0">
                <a:solidFill>
                  <a:srgbClr val="FFFF99"/>
                </a:solidFill>
                <a:latin typeface="Arial" charset="0"/>
              </a:rPr>
              <a:t>high, </a:t>
            </a:r>
            <a:r>
              <a:rPr lang="en-GB" altLang="en-US" sz="1700" dirty="0" err="1" smtClean="0">
                <a:solidFill>
                  <a:srgbClr val="FFFF99"/>
                </a:solidFill>
                <a:latin typeface="Arial" charset="0"/>
              </a:rPr>
              <a:t>30m</a:t>
            </a:r>
            <a:r>
              <a:rPr lang="en-GB" altLang="en-US" sz="1700" dirty="0" smtClean="0">
                <a:solidFill>
                  <a:srgbClr val="FFFF99"/>
                </a:solidFill>
                <a:latin typeface="Arial" charset="0"/>
              </a:rPr>
              <a:t> wide</a:t>
            </a:r>
            <a:endParaRPr lang="en-GB" altLang="en-US" sz="1700" dirty="0">
              <a:solidFill>
                <a:srgbClr val="FFFF99"/>
              </a:solidFill>
              <a:latin typeface="Arial" charset="0"/>
            </a:endParaRPr>
          </a:p>
        </p:txBody>
      </p:sp>
      <p:pic>
        <p:nvPicPr>
          <p:cNvPr id="2970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1370013"/>
            <a:ext cx="5370513" cy="349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1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1013" y="661988"/>
            <a:ext cx="3494087" cy="492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2" name="Rectangle 2"/>
          <p:cNvSpPr txBox="1">
            <a:spLocks noChangeArrowheads="1"/>
          </p:cNvSpPr>
          <p:nvPr/>
        </p:nvSpPr>
        <p:spPr bwMode="auto">
          <a:xfrm>
            <a:off x="56257" y="5157192"/>
            <a:ext cx="9144000" cy="1195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4585" tIns="42292" rIns="84585" bIns="42292" anchor="b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9pPr>
          </a:lstStyle>
          <a:p>
            <a:pPr eaLnBrk="1" hangingPunct="1"/>
            <a:endParaRPr lang="en-GB" altLang="en-US" sz="1700" dirty="0" smtClean="0">
              <a:solidFill>
                <a:srgbClr val="FFFF99"/>
              </a:solidFill>
              <a:latin typeface="Arial" charset="0"/>
            </a:endParaRPr>
          </a:p>
          <a:p>
            <a:pPr eaLnBrk="1" hangingPunct="1"/>
            <a:endParaRPr lang="en-GB" altLang="en-US" sz="1700" dirty="0" smtClean="0">
              <a:solidFill>
                <a:srgbClr val="FFFF99"/>
              </a:solidFill>
              <a:latin typeface="Arial" charset="0"/>
            </a:endParaRP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GB" altLang="en-US" sz="1700" dirty="0" smtClean="0">
                <a:solidFill>
                  <a:srgbClr val="FFFF99"/>
                </a:solidFill>
                <a:latin typeface="Arial" charset="0"/>
              </a:rPr>
              <a:t>300’000 </a:t>
            </a:r>
            <a:r>
              <a:rPr lang="en-GB" altLang="en-US" sz="1700" dirty="0" smtClean="0">
                <a:solidFill>
                  <a:srgbClr val="FFFF99"/>
                </a:solidFill>
                <a:latin typeface="Arial" charset="0"/>
              </a:rPr>
              <a:t>tones of excavated rocks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GB" altLang="en-US" sz="1700" dirty="0" smtClean="0">
                <a:solidFill>
                  <a:srgbClr val="FFFF99"/>
                </a:solidFill>
                <a:latin typeface="Arial" charset="0"/>
              </a:rPr>
              <a:t>50’000 </a:t>
            </a:r>
            <a:r>
              <a:rPr lang="en-GB" altLang="en-US" sz="1700" dirty="0" smtClean="0">
                <a:solidFill>
                  <a:srgbClr val="FFFF99"/>
                </a:solidFill>
                <a:latin typeface="Arial" charset="0"/>
              </a:rPr>
              <a:t>tones of concrete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GB" altLang="en-US" sz="1700" dirty="0">
                <a:solidFill>
                  <a:srgbClr val="FFFF99"/>
                </a:solidFill>
                <a:latin typeface="Arial" charset="0"/>
              </a:rPr>
              <a:t>T</a:t>
            </a:r>
            <a:r>
              <a:rPr lang="en-GB" altLang="en-US" sz="1700" dirty="0" smtClean="0">
                <a:solidFill>
                  <a:srgbClr val="FFFF99"/>
                </a:solidFill>
                <a:latin typeface="Arial" charset="0"/>
              </a:rPr>
              <a:t>he </a:t>
            </a:r>
            <a:r>
              <a:rPr lang="en-GB" altLang="en-US" sz="1700" dirty="0" smtClean="0">
                <a:solidFill>
                  <a:srgbClr val="FFFF99"/>
                </a:solidFill>
                <a:latin typeface="Arial" charset="0"/>
              </a:rPr>
              <a:t>cavern vault: </a:t>
            </a:r>
            <a:r>
              <a:rPr lang="en-GB" altLang="en-US" sz="1700" dirty="0" smtClean="0">
                <a:solidFill>
                  <a:srgbClr val="FFFF99"/>
                </a:solidFill>
                <a:latin typeface="Arial" charset="0"/>
              </a:rPr>
              <a:t>10’000 </a:t>
            </a:r>
            <a:r>
              <a:rPr lang="en-GB" altLang="en-US" sz="1700" dirty="0" smtClean="0">
                <a:solidFill>
                  <a:srgbClr val="FFFF99"/>
                </a:solidFill>
                <a:latin typeface="Arial" charset="0"/>
              </a:rPr>
              <a:t>tones of concrete </a:t>
            </a:r>
            <a:endParaRPr lang="en-GB" altLang="en-US" sz="1700" dirty="0" smtClean="0">
              <a:solidFill>
                <a:srgbClr val="FFFF99"/>
              </a:solidFill>
              <a:latin typeface="Arial" charset="0"/>
            </a:endParaRP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GB" altLang="en-US" sz="1700" dirty="0" smtClean="0">
                <a:solidFill>
                  <a:srgbClr val="FFFF99"/>
                </a:solidFill>
                <a:latin typeface="Arial" charset="0"/>
              </a:rPr>
              <a:t>After </a:t>
            </a:r>
            <a:r>
              <a:rPr lang="en-GB" altLang="en-US" sz="1700" dirty="0" smtClean="0">
                <a:solidFill>
                  <a:srgbClr val="FFFF99"/>
                </a:solidFill>
                <a:latin typeface="Arial" charset="0"/>
              </a:rPr>
              <a:t>4 years of work </a:t>
            </a:r>
            <a:r>
              <a:rPr lang="en-GB" altLang="en-US" sz="1700" dirty="0" smtClean="0">
                <a:solidFill>
                  <a:srgbClr val="FFFF99"/>
                </a:solidFill>
                <a:latin typeface="Arial" charset="0"/>
              </a:rPr>
              <a:t>the was cavern </a:t>
            </a:r>
            <a:r>
              <a:rPr lang="en-GB" altLang="en-US" sz="1700" dirty="0" smtClean="0">
                <a:solidFill>
                  <a:srgbClr val="FFFF99"/>
                </a:solidFill>
                <a:latin typeface="Arial" charset="0"/>
              </a:rPr>
              <a:t>ready for the detector installation </a:t>
            </a:r>
            <a:r>
              <a:rPr lang="en-GB" altLang="en-US" sz="1700" dirty="0" smtClean="0">
                <a:solidFill>
                  <a:srgbClr val="FFFF99"/>
                </a:solidFill>
                <a:latin typeface="Arial" charset="0"/>
              </a:rPr>
              <a:t>at the end </a:t>
            </a:r>
            <a:r>
              <a:rPr lang="en-GB" altLang="en-US" sz="1700" dirty="0" smtClean="0">
                <a:solidFill>
                  <a:srgbClr val="FFFF99"/>
                </a:solidFill>
                <a:latin typeface="Arial" charset="0"/>
              </a:rPr>
              <a:t>of 2003</a:t>
            </a:r>
            <a:endParaRPr lang="en-GB" altLang="en-US" sz="1700" dirty="0">
              <a:solidFill>
                <a:srgbClr val="FFFF99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4"/>
          <p:cNvSpPr>
            <a:spLocks noChangeArrowheads="1"/>
          </p:cNvSpPr>
          <p:nvPr/>
        </p:nvSpPr>
        <p:spPr bwMode="auto">
          <a:xfrm>
            <a:off x="379499" y="993775"/>
            <a:ext cx="3347864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5173" tIns="42586" rIns="85173" bIns="42586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9pPr>
          </a:lstStyle>
          <a:p>
            <a:pPr eaLnBrk="1" hangingPunct="1"/>
            <a:r>
              <a:rPr lang="en-GB" altLang="en-US" sz="1800" dirty="0" smtClean="0">
                <a:solidFill>
                  <a:srgbClr val="FFFF99"/>
                </a:solidFill>
                <a:latin typeface="Arial" charset="0"/>
              </a:rPr>
              <a:t>Very huge components but very delicate and very costly!</a:t>
            </a:r>
          </a:p>
          <a:p>
            <a:pPr eaLnBrk="1" hangingPunct="1"/>
            <a:endParaRPr lang="en-GB" altLang="en-US" sz="1800" dirty="0" smtClean="0">
              <a:solidFill>
                <a:srgbClr val="FFFF99"/>
              </a:solidFill>
              <a:latin typeface="Arial" charset="0"/>
            </a:endParaRPr>
          </a:p>
          <a:p>
            <a:pPr eaLnBrk="1" hangingPunct="1"/>
            <a:endParaRPr lang="en-GB" altLang="en-US" sz="1800" dirty="0">
              <a:solidFill>
                <a:srgbClr val="FFFF99"/>
              </a:solidFill>
              <a:latin typeface="Arial" charset="0"/>
            </a:endParaRPr>
          </a:p>
        </p:txBody>
      </p:sp>
      <p:sp>
        <p:nvSpPr>
          <p:cNvPr id="31747" name="TextBox 10"/>
          <p:cNvSpPr txBox="1">
            <a:spLocks noChangeArrowheads="1"/>
          </p:cNvSpPr>
          <p:nvPr/>
        </p:nvSpPr>
        <p:spPr bwMode="auto">
          <a:xfrm>
            <a:off x="4651180" y="4264839"/>
            <a:ext cx="4292600" cy="54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4585" tIns="42292" rIns="84585" bIns="42292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9pPr>
          </a:lstStyle>
          <a:p>
            <a:pPr eaLnBrk="1" hangingPunct="1"/>
            <a:r>
              <a:rPr lang="en-GB" altLang="en-US" sz="1500" dirty="0" smtClean="0">
                <a:latin typeface="Arial" charset="0"/>
                <a:cs typeface="Arial" charset="0"/>
              </a:rPr>
              <a:t>Transport of the ECT Forward Magnet </a:t>
            </a:r>
          </a:p>
          <a:p>
            <a:pPr eaLnBrk="1" hangingPunct="1"/>
            <a:r>
              <a:rPr lang="en-GB" altLang="en-US" sz="1500" dirty="0" smtClean="0">
                <a:latin typeface="Arial" charset="0"/>
                <a:cs typeface="Arial" charset="0"/>
              </a:rPr>
              <a:t>240 tones </a:t>
            </a:r>
            <a:endParaRPr lang="en-GB" altLang="en-US" sz="1500" dirty="0">
              <a:latin typeface="Arial" charset="0"/>
              <a:cs typeface="Arial" charset="0"/>
            </a:endParaRPr>
          </a:p>
        </p:txBody>
      </p:sp>
      <p:pic>
        <p:nvPicPr>
          <p:cNvPr id="31748" name="Picture 11" descr="0707015_12-A4-at-144-dpi_ect_lowering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00" y="2336800"/>
            <a:ext cx="3903663" cy="260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9" name="Rectangle 4"/>
          <p:cNvSpPr>
            <a:spLocks noChangeArrowheads="1"/>
          </p:cNvSpPr>
          <p:nvPr/>
        </p:nvSpPr>
        <p:spPr bwMode="auto">
          <a:xfrm>
            <a:off x="4005262" y="4691063"/>
            <a:ext cx="5024437" cy="182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5173" tIns="42586" rIns="85173" bIns="42586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9pPr>
          </a:lstStyle>
          <a:p>
            <a:pPr eaLnBrk="1" hangingPunct="1"/>
            <a:r>
              <a:rPr lang="en-GB" altLang="en-US" sz="1700" b="1" i="1" dirty="0" smtClean="0">
                <a:solidFill>
                  <a:srgbClr val="FFFF99"/>
                </a:solidFill>
                <a:latin typeface="Arial" charset="0"/>
              </a:rPr>
              <a:t>Conception and certification of the lifting tools </a:t>
            </a:r>
          </a:p>
          <a:p>
            <a:pPr eaLnBrk="1" hangingPunct="1"/>
            <a:r>
              <a:rPr lang="en-GB" altLang="en-US" sz="1700" b="1" i="1" dirty="0" smtClean="0">
                <a:solidFill>
                  <a:srgbClr val="FFFF99"/>
                </a:solidFill>
                <a:latin typeface="Arial" charset="0"/>
              </a:rPr>
              <a:t>Detailed analysis of the working and lifting procedures - (PPSPS)</a:t>
            </a:r>
            <a:endParaRPr lang="en-GB" altLang="en-US" sz="1800" b="1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1750" name="TextBox 14"/>
          <p:cNvSpPr txBox="1">
            <a:spLocks noChangeArrowheads="1"/>
          </p:cNvSpPr>
          <p:nvPr/>
        </p:nvSpPr>
        <p:spPr bwMode="auto">
          <a:xfrm>
            <a:off x="203200" y="5054600"/>
            <a:ext cx="3324225" cy="54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4585" tIns="42292" rIns="84585" bIns="42292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9pPr>
          </a:lstStyle>
          <a:p>
            <a:pPr eaLnBrk="1" hangingPunct="1"/>
            <a:r>
              <a:rPr lang="en-GB" altLang="en-US" sz="1500" dirty="0" smtClean="0">
                <a:latin typeface="Arial" charset="0"/>
              </a:rPr>
              <a:t>ECT Forward Magnet suspended from the surface crane 2x140 tones</a:t>
            </a:r>
            <a:endParaRPr lang="en-GB" altLang="en-US" sz="1500" dirty="0">
              <a:latin typeface="Arial" charset="0"/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0" y="0"/>
            <a:ext cx="91440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5173" tIns="42586" rIns="85173" bIns="42586">
            <a:spAutoFit/>
          </a:bodyPr>
          <a:lstStyle/>
          <a:p>
            <a:pPr marL="317194" indent="-317194" algn="ctr">
              <a:spcBef>
                <a:spcPct val="20000"/>
              </a:spcBef>
              <a:buClr>
                <a:srgbClr val="FFFFFF"/>
              </a:buClr>
              <a:defRPr/>
            </a:pPr>
            <a:r>
              <a:rPr lang="en-GB" sz="2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+mn-ea"/>
                <a:sym typeface="Monotype Sorts" pitchFamily="-111" charset="2"/>
              </a:rPr>
              <a:t>Risks linked to the transport of detectors, </a:t>
            </a:r>
          </a:p>
          <a:p>
            <a:pPr marL="317194" indent="-317194" algn="ctr">
              <a:spcBef>
                <a:spcPct val="20000"/>
              </a:spcBef>
              <a:buClr>
                <a:srgbClr val="FFFFFF"/>
              </a:buClr>
              <a:defRPr/>
            </a:pPr>
            <a:r>
              <a:rPr lang="en-GB" sz="2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+mn-ea"/>
                <a:sym typeface="Monotype Sorts" pitchFamily="-111" charset="2"/>
              </a:rPr>
              <a:t>f</a:t>
            </a:r>
            <a:r>
              <a:rPr lang="en-GB" sz="2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+mn-ea"/>
                <a:sym typeface="Monotype Sorts" pitchFamily="-111" charset="2"/>
              </a:rPr>
              <a:t>rom surface, to their final place in the underground cavern</a:t>
            </a:r>
            <a:endParaRPr lang="en-GB" sz="2200" b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-111" charset="0"/>
              <a:ea typeface="+mn-ea"/>
              <a:sym typeface="Monotype Sorts" pitchFamily="-111" charset="2"/>
            </a:endParaRPr>
          </a:p>
        </p:txBody>
      </p:sp>
      <p:pic>
        <p:nvPicPr>
          <p:cNvPr id="31752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1313" y="987425"/>
            <a:ext cx="4878387" cy="32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53" name="Rectangle 4"/>
          <p:cNvSpPr>
            <a:spLocks noChangeArrowheads="1"/>
          </p:cNvSpPr>
          <p:nvPr/>
        </p:nvSpPr>
        <p:spPr bwMode="auto">
          <a:xfrm>
            <a:off x="276625" y="5780385"/>
            <a:ext cx="8534400" cy="99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5173" tIns="42586" rIns="85173" bIns="42586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9pPr>
          </a:lstStyle>
          <a:p>
            <a:pPr eaLnBrk="1" hangingPunct="1"/>
            <a:endParaRPr lang="en-GB" altLang="en-US" sz="1700" i="1" dirty="0" smtClean="0">
              <a:solidFill>
                <a:srgbClr val="FFFF99"/>
              </a:solidFill>
              <a:latin typeface="Arial" charset="0"/>
            </a:endParaRPr>
          </a:p>
          <a:p>
            <a:pPr eaLnBrk="1" hangingPunct="1"/>
            <a:r>
              <a:rPr lang="en-GB" altLang="en-US" sz="1700" i="1" dirty="0" smtClean="0">
                <a:solidFill>
                  <a:srgbClr val="FFFF99"/>
                </a:solidFill>
                <a:latin typeface="Arial" charset="0"/>
              </a:rPr>
              <a:t>Safety team on the field integrated in the working team </a:t>
            </a:r>
            <a:endParaRPr lang="en-GB" altLang="en-US" sz="1800" dirty="0">
              <a:solidFill>
                <a:srgbClr val="FFFF99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49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66750" y="298450"/>
            <a:ext cx="8477250" cy="466725"/>
          </a:xfrm>
        </p:spPr>
        <p:txBody>
          <a:bodyPr lIns="84585" tIns="42292" rIns="84585" bIns="42292" anchor="b"/>
          <a:lstStyle/>
          <a:p>
            <a:pPr algn="ctr" eaLnBrk="1" hangingPunct="1"/>
            <a:r>
              <a:rPr lang="en-GB" altLang="en-US" sz="2200" b="1" dirty="0" smtClean="0">
                <a:solidFill>
                  <a:srgbClr val="FFFF00"/>
                </a:solidFill>
                <a:latin typeface="Arial" charset="0"/>
                <a:ea typeface="ＭＳ Ｐゴシック" pitchFamily="-111" charset="-128"/>
                <a:cs typeface="Arial" charset="0"/>
              </a:rPr>
              <a:t>An example of a difficult installation activity:  </a:t>
            </a:r>
            <a:br>
              <a:rPr lang="en-GB" altLang="en-US" sz="2200" b="1" dirty="0" smtClean="0">
                <a:solidFill>
                  <a:srgbClr val="FFFF00"/>
                </a:solidFill>
                <a:latin typeface="Arial" charset="0"/>
                <a:ea typeface="ＭＳ Ｐゴシック" pitchFamily="-111" charset="-128"/>
                <a:cs typeface="Arial" charset="0"/>
              </a:rPr>
            </a:br>
            <a:r>
              <a:rPr lang="en-GB" altLang="en-US" sz="2200" b="1" dirty="0" smtClean="0">
                <a:solidFill>
                  <a:srgbClr val="FFFF00"/>
                </a:solidFill>
                <a:latin typeface="Arial" charset="0"/>
                <a:ea typeface="ＭＳ Ｐゴシック" pitchFamily="-111" charset="-128"/>
                <a:cs typeface="Arial" charset="0"/>
              </a:rPr>
              <a:t>the central </a:t>
            </a:r>
            <a:r>
              <a:rPr lang="en-GB" altLang="en-US" sz="2200" b="1" dirty="0" smtClean="0">
                <a:solidFill>
                  <a:srgbClr val="FFFF00"/>
                </a:solidFill>
                <a:latin typeface="Arial" charset="0"/>
                <a:ea typeface="ＭＳ Ｐゴシック" pitchFamily="-111" charset="-128"/>
                <a:cs typeface="Arial" charset="0"/>
              </a:rPr>
              <a:t>toroid </a:t>
            </a:r>
            <a:r>
              <a:rPr lang="en-GB" altLang="en-US" sz="2200" b="1" dirty="0" smtClean="0">
                <a:solidFill>
                  <a:srgbClr val="FFFF00"/>
                </a:solidFill>
                <a:latin typeface="Arial" charset="0"/>
                <a:ea typeface="ＭＳ Ｐゴシック" pitchFamily="-111" charset="-128"/>
                <a:cs typeface="Arial" charset="0"/>
              </a:rPr>
              <a:t>magnet </a:t>
            </a:r>
          </a:p>
        </p:txBody>
      </p:sp>
      <p:pic>
        <p:nvPicPr>
          <p:cNvPr id="33795" name="Picture 5" descr="Btd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100" y="898525"/>
            <a:ext cx="4087813" cy="288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6" name="Picture 7" descr="BT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2682" y="3947715"/>
            <a:ext cx="3864201" cy="2728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75944" name="Text Box 8"/>
          <p:cNvSpPr txBox="1">
            <a:spLocks noChangeArrowheads="1"/>
          </p:cNvSpPr>
          <p:nvPr/>
        </p:nvSpPr>
        <p:spPr bwMode="auto">
          <a:xfrm>
            <a:off x="0" y="3913188"/>
            <a:ext cx="3563888" cy="27971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85173" tIns="42586" rIns="85173" bIns="42586">
            <a:spAutoFit/>
          </a:bodyPr>
          <a:lstStyle>
            <a:lvl1pPr marL="315913" indent="-315913"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9pPr>
          </a:lstStyle>
          <a:p>
            <a:pPr>
              <a:lnSpc>
                <a:spcPct val="80000"/>
              </a:lnSpc>
              <a:spcBef>
                <a:spcPct val="20000"/>
              </a:spcBef>
              <a:buClr>
                <a:srgbClr val="CBCBCB"/>
              </a:buClr>
              <a:buSzPct val="80000"/>
            </a:pPr>
            <a:r>
              <a:rPr lang="en-GB" altLang="en-US" sz="1700" b="1" i="1" dirty="0" smtClean="0">
                <a:solidFill>
                  <a:srgbClr val="FFFF99"/>
                </a:solidFill>
                <a:latin typeface="Arial" charset="0"/>
              </a:rPr>
              <a:t>11 months of an intensive and </a:t>
            </a: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rgbClr val="CBCBCB"/>
              </a:buClr>
              <a:buSzPct val="80000"/>
            </a:pPr>
            <a:r>
              <a:rPr lang="en-GB" altLang="en-US" sz="1700" b="1" i="1" dirty="0" smtClean="0">
                <a:solidFill>
                  <a:srgbClr val="FFFF99"/>
                </a:solidFill>
                <a:latin typeface="Arial" charset="0"/>
              </a:rPr>
              <a:t>highly precise engineering work:</a:t>
            </a: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rgbClr val="CBCBCB"/>
              </a:buClr>
              <a:buSzPct val="80000"/>
            </a:pPr>
            <a:endParaRPr lang="en-GB" altLang="en-US" sz="1700" i="1" dirty="0" smtClean="0">
              <a:solidFill>
                <a:srgbClr val="FFFF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rgbClr val="CBCBCB"/>
              </a:buClr>
              <a:buSzPct val="80000"/>
              <a:buFont typeface="Arial" charset="0"/>
              <a:buChar char="•"/>
            </a:pPr>
            <a:r>
              <a:rPr lang="en-GB" altLang="en-US" sz="1500" i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Working at height</a:t>
            </a: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rgbClr val="CBCBCB"/>
              </a:buClr>
              <a:buSzPct val="80000"/>
              <a:buFont typeface="Arial" charset="0"/>
              <a:buChar char="•"/>
            </a:pPr>
            <a:r>
              <a:rPr lang="en-GB" altLang="en-US" sz="1500" i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Heavy loads transport</a:t>
            </a: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rgbClr val="CBCBCB"/>
              </a:buClr>
              <a:buSzPct val="80000"/>
              <a:buFont typeface="Arial" charset="0"/>
              <a:buChar char="•"/>
            </a:pPr>
            <a:r>
              <a:rPr lang="en-GB" altLang="en-US" sz="1500" i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Risks of falling objects</a:t>
            </a: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rgbClr val="CBCBCB"/>
              </a:buClr>
              <a:buSzPct val="80000"/>
              <a:buFont typeface="Arial" charset="0"/>
              <a:buChar char="•"/>
            </a:pPr>
            <a:r>
              <a:rPr lang="en-GB" altLang="en-US" sz="1500" i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Control of </a:t>
            </a:r>
            <a:r>
              <a:rPr lang="en-GB" altLang="en-US" sz="1500" i="1" dirty="0" err="1" smtClean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coactivities</a:t>
            </a:r>
            <a:r>
              <a:rPr lang="en-GB" altLang="en-US" sz="1500" i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rgbClr val="CBCBCB"/>
              </a:buClr>
              <a:buSzPct val="80000"/>
            </a:pPr>
            <a:endParaRPr lang="en-GB" altLang="en-US" sz="1500" i="1" dirty="0" smtClean="0">
              <a:solidFill>
                <a:srgbClr val="FFFF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rgbClr val="CBCBCB"/>
              </a:buClr>
              <a:buSzPct val="80000"/>
            </a:pPr>
            <a:r>
              <a:rPr lang="en-GB" altLang="en-US" sz="15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	</a:t>
            </a:r>
            <a:r>
              <a:rPr lang="en-GB" altLang="en-US" sz="1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No Accidents ! </a:t>
            </a: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rgbClr val="CBCBCB"/>
              </a:buClr>
              <a:buSzPct val="80000"/>
            </a:pPr>
            <a:r>
              <a:rPr lang="en-GB" altLang="en-US" sz="1800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	</a:t>
            </a: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rgbClr val="CBCBCB"/>
              </a:buClr>
              <a:buSzPct val="80000"/>
            </a:pPr>
            <a:endParaRPr lang="en-GB" altLang="en-US" sz="1700" dirty="0">
              <a:solidFill>
                <a:srgbClr val="FFFF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1575946" name="Oval 10"/>
          <p:cNvSpPr>
            <a:spLocks noChangeArrowheads="1"/>
          </p:cNvSpPr>
          <p:nvPr/>
        </p:nvSpPr>
        <p:spPr bwMode="auto">
          <a:xfrm>
            <a:off x="7703176" y="4325945"/>
            <a:ext cx="1108429" cy="1587500"/>
          </a:xfrm>
          <a:prstGeom prst="ellipse">
            <a:avLst/>
          </a:prstGeom>
          <a:gradFill rotWithShape="0">
            <a:gsLst>
              <a:gs pos="0">
                <a:srgbClr val="FFECF5">
                  <a:alpha val="98000"/>
                </a:srgbClr>
              </a:gs>
              <a:gs pos="50000">
                <a:srgbClr val="FFECF5">
                  <a:gamma/>
                  <a:tint val="78431"/>
                  <a:invGamma/>
                  <a:alpha val="75000"/>
                </a:srgbClr>
              </a:gs>
              <a:gs pos="100000">
                <a:srgbClr val="FFECF5">
                  <a:alpha val="98000"/>
                </a:srgbClr>
              </a:gs>
            </a:gsLst>
            <a:lin ang="5400000" scaled="1"/>
          </a:gra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lIns="84585" tIns="42292" rIns="84585" bIns="42292" anchor="ctr"/>
          <a:lstStyle/>
          <a:p>
            <a:pPr algn="ctr" eaLnBrk="0" hangingPunct="0">
              <a:defRPr/>
            </a:pPr>
            <a:endParaRPr lang="en-US" sz="2600" dirty="0">
              <a:solidFill>
                <a:srgbClr val="FFFFFF"/>
              </a:solidFill>
              <a:latin typeface="Times New Roman" pitchFamily="1" charset="0"/>
              <a:ea typeface="+mn-ea"/>
            </a:endParaRPr>
          </a:p>
        </p:txBody>
      </p:sp>
      <p:sp>
        <p:nvSpPr>
          <p:cNvPr id="33801" name="Oval 9"/>
          <p:cNvSpPr>
            <a:spLocks noChangeArrowheads="1"/>
          </p:cNvSpPr>
          <p:nvPr/>
        </p:nvSpPr>
        <p:spPr bwMode="auto">
          <a:xfrm>
            <a:off x="7716838" y="4770438"/>
            <a:ext cx="1106487" cy="1155700"/>
          </a:xfrm>
          <a:prstGeom prst="ellips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84585" tIns="42292" rIns="84585" bIns="42292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9pPr>
          </a:lstStyle>
          <a:p>
            <a:pPr algn="ctr"/>
            <a:endParaRPr lang="fr-FR" altLang="en-US" sz="2600">
              <a:solidFill>
                <a:srgbClr val="FFFFFF"/>
              </a:solidFill>
            </a:endParaRPr>
          </a:p>
        </p:txBody>
      </p:sp>
      <p:sp>
        <p:nvSpPr>
          <p:cNvPr id="33802" name="Line 11"/>
          <p:cNvSpPr>
            <a:spLocks noChangeShapeType="1"/>
          </p:cNvSpPr>
          <p:nvPr/>
        </p:nvSpPr>
        <p:spPr bwMode="auto">
          <a:xfrm>
            <a:off x="8267700" y="4338638"/>
            <a:ext cx="0" cy="4318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84585" tIns="42292" rIns="84585" bIns="42292" anchor="ctr"/>
          <a:lstStyle/>
          <a:p>
            <a:endParaRPr lang="en-GB"/>
          </a:p>
        </p:txBody>
      </p:sp>
      <p:pic>
        <p:nvPicPr>
          <p:cNvPr id="33803" name="Picture 12" descr="0507009_03-A4-at-144-dpi_tb_inst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8813" y="863600"/>
            <a:ext cx="4484687" cy="292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804" name="Text Box 13"/>
          <p:cNvSpPr txBox="1">
            <a:spLocks noChangeArrowheads="1"/>
          </p:cNvSpPr>
          <p:nvPr/>
        </p:nvSpPr>
        <p:spPr bwMode="auto">
          <a:xfrm>
            <a:off x="7264400" y="3956050"/>
            <a:ext cx="1879600" cy="34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4585" tIns="42292" rIns="84585" bIns="42292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GB" altLang="en-US" sz="1700" dirty="0" smtClean="0">
                <a:solidFill>
                  <a:srgbClr val="FFFFFF"/>
                </a:solidFill>
                <a:latin typeface="Arial" charset="0"/>
              </a:rPr>
              <a:t>30 mm calculated</a:t>
            </a:r>
            <a:endParaRPr lang="en-GB" altLang="en-US" sz="17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3805" name="Text Box 13"/>
          <p:cNvSpPr txBox="1">
            <a:spLocks noChangeArrowheads="1"/>
          </p:cNvSpPr>
          <p:nvPr/>
        </p:nvSpPr>
        <p:spPr bwMode="auto">
          <a:xfrm>
            <a:off x="7162800" y="6013450"/>
            <a:ext cx="1993900" cy="34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4585" tIns="42292" rIns="84585" bIns="42292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GB" altLang="en-US" sz="1700" dirty="0" smtClean="0">
                <a:solidFill>
                  <a:srgbClr val="FFFFFF"/>
                </a:solidFill>
                <a:latin typeface="Arial" charset="0"/>
              </a:rPr>
              <a:t>~27 mm measured</a:t>
            </a:r>
            <a:endParaRPr lang="en-GB" altLang="en-US" sz="1700" dirty="0">
              <a:solidFill>
                <a:srgbClr val="FFFFFF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1027" descr="BT 4 Nov 0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8" y="24462"/>
            <a:ext cx="9121322" cy="683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4"/>
          <p:cNvSpPr>
            <a:spLocks noChangeArrowheads="1"/>
          </p:cNvSpPr>
          <p:nvPr/>
        </p:nvSpPr>
        <p:spPr bwMode="auto">
          <a:xfrm>
            <a:off x="0" y="848519"/>
            <a:ext cx="8699500" cy="306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5173" tIns="42586" rIns="85173" bIns="42586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1pPr>
            <a:lvl2pPr marL="420688"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9pPr>
          </a:lstStyle>
          <a:p>
            <a:pPr eaLnBrk="1" hangingPunct="1"/>
            <a:r>
              <a:rPr lang="en-GB" altLang="en-US" sz="1700" dirty="0" smtClean="0">
                <a:solidFill>
                  <a:srgbClr val="FFFF99"/>
                </a:solidFill>
                <a:latin typeface="Arial" charset="0"/>
              </a:rPr>
              <a:t>The </a:t>
            </a:r>
            <a:r>
              <a:rPr lang="en-GB" altLang="en-US" sz="1700" dirty="0" smtClean="0">
                <a:solidFill>
                  <a:srgbClr val="FFFF99"/>
                </a:solidFill>
                <a:latin typeface="Arial" charset="0"/>
              </a:rPr>
              <a:t>safety team </a:t>
            </a:r>
            <a:r>
              <a:rPr lang="en-GB" altLang="en-US" sz="1700" dirty="0" smtClean="0">
                <a:solidFill>
                  <a:srgbClr val="FFFF99"/>
                </a:solidFill>
                <a:latin typeface="Arial" charset="0"/>
              </a:rPr>
              <a:t>was always </a:t>
            </a:r>
            <a:r>
              <a:rPr lang="en-GB" altLang="en-US" sz="1700" dirty="0" smtClean="0">
                <a:solidFill>
                  <a:srgbClr val="FFFF99"/>
                </a:solidFill>
                <a:latin typeface="Arial" charset="0"/>
              </a:rPr>
              <a:t>on the field to assist the workers </a:t>
            </a:r>
          </a:p>
          <a:p>
            <a:pPr eaLnBrk="1" hangingPunct="1"/>
            <a:r>
              <a:rPr lang="en-GB" altLang="en-US" sz="1700" dirty="0" smtClean="0">
                <a:solidFill>
                  <a:srgbClr val="FFFF99"/>
                </a:solidFill>
                <a:latin typeface="Arial" charset="0"/>
              </a:rPr>
              <a:t>and control in real time the possible changes in the </a:t>
            </a:r>
          </a:p>
          <a:p>
            <a:pPr eaLnBrk="1" hangingPunct="1"/>
            <a:r>
              <a:rPr lang="en-GB" altLang="en-US" sz="1700" dirty="0" smtClean="0">
                <a:solidFill>
                  <a:srgbClr val="FFFF99"/>
                </a:solidFill>
                <a:latin typeface="Arial" charset="0"/>
              </a:rPr>
              <a:t>working </a:t>
            </a:r>
            <a:r>
              <a:rPr lang="en-GB" altLang="en-US" sz="1700" dirty="0" smtClean="0">
                <a:solidFill>
                  <a:srgbClr val="FFFF99"/>
                </a:solidFill>
                <a:latin typeface="Arial" charset="0"/>
              </a:rPr>
              <a:t>environment</a:t>
            </a:r>
          </a:p>
          <a:p>
            <a:pPr eaLnBrk="1" hangingPunct="1"/>
            <a:endParaRPr lang="en-GB" altLang="en-US" sz="900" dirty="0" smtClean="0">
              <a:solidFill>
                <a:srgbClr val="FFFF99"/>
              </a:solidFill>
              <a:latin typeface="Arial" charset="0"/>
            </a:endParaRPr>
          </a:p>
          <a:p>
            <a:pPr lvl="1" indent="0" eaLnBrk="1" hangingPunct="1"/>
            <a:r>
              <a:rPr lang="en-GB" altLang="en-US" sz="1500" i="1" dirty="0" smtClean="0">
                <a:solidFill>
                  <a:srgbClr val="FFFFFF"/>
                </a:solidFill>
                <a:latin typeface="Arial" charset="0"/>
              </a:rPr>
              <a:t>Control of the scaffoldings  </a:t>
            </a:r>
          </a:p>
          <a:p>
            <a:pPr lvl="1" indent="0" eaLnBrk="1" hangingPunct="1"/>
            <a:r>
              <a:rPr lang="en-GB" altLang="en-US" sz="1500" i="1" dirty="0" smtClean="0">
                <a:solidFill>
                  <a:srgbClr val="FFFFFF"/>
                </a:solidFill>
                <a:latin typeface="Arial" charset="0"/>
              </a:rPr>
              <a:t>Working at height (signalization, safety lines</a:t>
            </a:r>
            <a:r>
              <a:rPr lang="en-GB" altLang="en-US" sz="1500" i="1" dirty="0" smtClean="0">
                <a:solidFill>
                  <a:srgbClr val="FFFFFF"/>
                </a:solidFill>
                <a:latin typeface="Arial" charset="0"/>
              </a:rPr>
              <a:t>, etc.)</a:t>
            </a:r>
            <a:endParaRPr lang="en-GB" altLang="en-US" sz="1500" i="1" dirty="0" smtClean="0">
              <a:solidFill>
                <a:srgbClr val="FFFFFF"/>
              </a:solidFill>
              <a:latin typeface="Arial" charset="0"/>
            </a:endParaRPr>
          </a:p>
          <a:p>
            <a:pPr lvl="1" indent="0" eaLnBrk="1" hangingPunct="1"/>
            <a:r>
              <a:rPr lang="en-GB" altLang="en-US" sz="1500" i="1" dirty="0" smtClean="0">
                <a:solidFill>
                  <a:srgbClr val="FFFFFF"/>
                </a:solidFill>
                <a:latin typeface="Arial" charset="0"/>
              </a:rPr>
              <a:t>Management of co-activity</a:t>
            </a:r>
          </a:p>
          <a:p>
            <a:pPr lvl="1" indent="0" eaLnBrk="1" hangingPunct="1"/>
            <a:r>
              <a:rPr lang="en-GB" altLang="en-US" sz="1500" i="1" dirty="0" smtClean="0">
                <a:solidFill>
                  <a:srgbClr val="FFFFFF"/>
                </a:solidFill>
                <a:latin typeface="Arial" charset="0"/>
              </a:rPr>
              <a:t>Protection against falling objects</a:t>
            </a:r>
          </a:p>
          <a:p>
            <a:pPr lvl="1" indent="0" eaLnBrk="1" hangingPunct="1"/>
            <a:r>
              <a:rPr lang="en-GB" altLang="en-US" sz="1500" i="1" dirty="0" smtClean="0">
                <a:solidFill>
                  <a:srgbClr val="FFFFFF"/>
                </a:solidFill>
                <a:latin typeface="Arial" charset="0"/>
              </a:rPr>
              <a:t>Safety signalization, etc.</a:t>
            </a:r>
          </a:p>
          <a:p>
            <a:pPr eaLnBrk="1" hangingPunct="1"/>
            <a:r>
              <a:rPr lang="en-GB" altLang="en-US" sz="1700" dirty="0" smtClean="0">
                <a:solidFill>
                  <a:srgbClr val="FFFF99"/>
                </a:solidFill>
                <a:latin typeface="Arial" charset="0"/>
              </a:rPr>
              <a:t/>
            </a:r>
            <a:br>
              <a:rPr lang="en-GB" altLang="en-US" sz="1700" dirty="0" smtClean="0">
                <a:solidFill>
                  <a:srgbClr val="FFFF99"/>
                </a:solidFill>
                <a:latin typeface="Arial" charset="0"/>
              </a:rPr>
            </a:br>
            <a:r>
              <a:rPr lang="en-GB" altLang="en-US" sz="1700" dirty="0" smtClean="0">
                <a:solidFill>
                  <a:srgbClr val="FFFF99"/>
                </a:solidFill>
                <a:latin typeface="Arial" charset="0"/>
              </a:rPr>
              <a:t/>
            </a:r>
            <a:br>
              <a:rPr lang="en-GB" altLang="en-US" sz="1700" dirty="0" smtClean="0">
                <a:solidFill>
                  <a:srgbClr val="FFFF99"/>
                </a:solidFill>
                <a:latin typeface="Arial" charset="0"/>
              </a:rPr>
            </a:br>
            <a:r>
              <a:rPr lang="en-GB" altLang="en-US" sz="1700" dirty="0" smtClean="0">
                <a:solidFill>
                  <a:srgbClr val="FFFF99"/>
                </a:solidFill>
                <a:latin typeface="Arial" charset="0"/>
              </a:rPr>
              <a:t/>
            </a:r>
            <a:br>
              <a:rPr lang="en-GB" altLang="en-US" sz="1700" dirty="0" smtClean="0">
                <a:solidFill>
                  <a:srgbClr val="FFFF99"/>
                </a:solidFill>
                <a:latin typeface="Arial" charset="0"/>
              </a:rPr>
            </a:br>
            <a:endParaRPr lang="en-GB" altLang="en-US" sz="1700" dirty="0">
              <a:solidFill>
                <a:srgbClr val="FFFFFF"/>
              </a:solidFill>
              <a:latin typeface="Arial" charset="0"/>
            </a:endParaRPr>
          </a:p>
        </p:txBody>
      </p:sp>
      <p:pic>
        <p:nvPicPr>
          <p:cNvPr id="37891" name="Picture 7" descr="0706014_09-A4-at-144-dpi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2701206"/>
            <a:ext cx="3346450" cy="2239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5173" tIns="42586" rIns="85173" bIns="42586">
            <a:spAutoFit/>
          </a:bodyPr>
          <a:lstStyle>
            <a:lvl1pPr marL="315913" indent="-315913"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9pPr>
          </a:lstStyle>
          <a:p>
            <a:pPr algn="ctr" eaLnBrk="1" hangingPunct="1">
              <a:spcBef>
                <a:spcPct val="20000"/>
              </a:spcBef>
              <a:buClr>
                <a:srgbClr val="FFFFFF"/>
              </a:buClr>
            </a:pPr>
            <a:r>
              <a:rPr lang="en-GB" altLang="en-US" sz="2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sym typeface="Monotype Sorts" pitchFamily="-111" charset="2"/>
              </a:rPr>
              <a:t>An installation work inside the cavern more and more difficult </a:t>
            </a:r>
          </a:p>
          <a:p>
            <a:pPr algn="ctr" eaLnBrk="1" hangingPunct="1">
              <a:spcBef>
                <a:spcPct val="20000"/>
              </a:spcBef>
              <a:buClr>
                <a:srgbClr val="FFFFFF"/>
              </a:buClr>
            </a:pPr>
            <a:r>
              <a:rPr lang="en-GB" altLang="en-US" sz="2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sym typeface="Monotype Sorts" pitchFamily="-111" charset="2"/>
              </a:rPr>
              <a:t>while the space reduces</a:t>
            </a:r>
            <a:endParaRPr lang="en-GB" altLang="en-US" sz="2200" b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sym typeface="Monotype Sorts" pitchFamily="-111" charset="2"/>
            </a:endParaRPr>
          </a:p>
        </p:txBody>
      </p:sp>
      <p:sp>
        <p:nvSpPr>
          <p:cNvPr id="37893" name="Rectangle 6"/>
          <p:cNvSpPr>
            <a:spLocks noChangeArrowheads="1"/>
          </p:cNvSpPr>
          <p:nvPr/>
        </p:nvSpPr>
        <p:spPr bwMode="auto">
          <a:xfrm>
            <a:off x="2555776" y="4941168"/>
            <a:ext cx="4001740" cy="1962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4585" tIns="42292" rIns="84585" bIns="42292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-111" charset="0"/>
                <a:ea typeface="ＭＳ Ｐゴシック" pitchFamily="-111" charset="-128"/>
              </a:defRPr>
            </a:lvl9pPr>
          </a:lstStyle>
          <a:p>
            <a:pPr eaLnBrk="1" hangingPunct="1"/>
            <a:r>
              <a:rPr lang="en-GB" altLang="en-US" sz="1700" dirty="0" smtClean="0">
                <a:solidFill>
                  <a:srgbClr val="FFFF99"/>
                </a:solidFill>
                <a:latin typeface="Arial" charset="0"/>
              </a:rPr>
              <a:t>Workers safety training </a:t>
            </a:r>
          </a:p>
          <a:p>
            <a:pPr eaLnBrk="1" hangingPunct="1">
              <a:buFont typeface="Wingdings" pitchFamily="-111" charset="2"/>
              <a:buChar char="ü"/>
            </a:pPr>
            <a:r>
              <a:rPr lang="en-GB" altLang="en-US" sz="1500" dirty="0" smtClean="0">
                <a:solidFill>
                  <a:srgbClr val="FFFFFF"/>
                </a:solidFill>
                <a:latin typeface="Arial" charset="0"/>
              </a:rPr>
              <a:t>ATLAS specific safety training</a:t>
            </a:r>
          </a:p>
          <a:p>
            <a:pPr eaLnBrk="1" hangingPunct="1"/>
            <a:r>
              <a:rPr lang="en-GB" altLang="en-US" sz="1500" i="1" dirty="0" smtClean="0">
                <a:solidFill>
                  <a:srgbClr val="FFFFFF"/>
                </a:solidFill>
                <a:latin typeface="Arial" charset="0"/>
              </a:rPr>
              <a:t>evacuation, cryogenic, installation risk,..</a:t>
            </a:r>
          </a:p>
          <a:p>
            <a:pPr eaLnBrk="1" hangingPunct="1">
              <a:buFont typeface="Wingdings" pitchFamily="-111" charset="2"/>
              <a:buChar char="ü"/>
            </a:pPr>
            <a:r>
              <a:rPr lang="en-GB" altLang="en-US" sz="1500" dirty="0" smtClean="0">
                <a:solidFill>
                  <a:srgbClr val="FFFFFF"/>
                </a:solidFill>
                <a:latin typeface="Arial" charset="0"/>
              </a:rPr>
              <a:t> working at height </a:t>
            </a:r>
          </a:p>
          <a:p>
            <a:pPr eaLnBrk="1" hangingPunct="1">
              <a:buFont typeface="Wingdings" pitchFamily="-111" charset="2"/>
              <a:buChar char="ü"/>
            </a:pPr>
            <a:r>
              <a:rPr lang="en-GB" altLang="en-US" sz="1500" dirty="0" smtClean="0">
                <a:solidFill>
                  <a:srgbClr val="FFFFFF"/>
                </a:solidFill>
                <a:latin typeface="Arial" charset="0"/>
              </a:rPr>
              <a:t> scissor lift </a:t>
            </a:r>
            <a:r>
              <a:rPr lang="en-GB" altLang="en-US" sz="1500" dirty="0" smtClean="0">
                <a:solidFill>
                  <a:srgbClr val="FFFFFF"/>
                </a:solidFill>
                <a:latin typeface="Arial" charset="0"/>
              </a:rPr>
              <a:t>training</a:t>
            </a:r>
          </a:p>
          <a:p>
            <a:pPr eaLnBrk="1" hangingPunct="1">
              <a:buFont typeface="Wingdings" pitchFamily="-111" charset="2"/>
              <a:buChar char="ü"/>
            </a:pPr>
            <a:r>
              <a:rPr lang="en-GB" altLang="en-US" sz="1500" dirty="0" smtClean="0">
                <a:solidFill>
                  <a:srgbClr val="FFFFFF"/>
                </a:solidFill>
                <a:latin typeface="Arial" charset="0"/>
              </a:rPr>
              <a:t> nacelle training</a:t>
            </a:r>
            <a:r>
              <a:rPr lang="en-GB" altLang="en-US" sz="1500" dirty="0" smtClean="0">
                <a:solidFill>
                  <a:srgbClr val="FFFFFF"/>
                </a:solidFill>
                <a:latin typeface="Arial" charset="0"/>
              </a:rPr>
              <a:t> </a:t>
            </a:r>
            <a:endParaRPr lang="en-GB" altLang="en-US" sz="1500" dirty="0" smtClean="0">
              <a:solidFill>
                <a:srgbClr val="FFFFFF"/>
              </a:solidFill>
              <a:latin typeface="Arial" charset="0"/>
            </a:endParaRPr>
          </a:p>
          <a:p>
            <a:pPr eaLnBrk="1" hangingPunct="1">
              <a:buFont typeface="Wingdings" pitchFamily="-111" charset="2"/>
              <a:buChar char="ü"/>
            </a:pPr>
            <a:r>
              <a:rPr lang="en-GB" altLang="en-US" sz="1500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GB" altLang="en-US" sz="1500" dirty="0" err="1" smtClean="0">
                <a:solidFill>
                  <a:srgbClr val="FFFFFF"/>
                </a:solidFill>
                <a:latin typeface="Arial" charset="0"/>
              </a:rPr>
              <a:t>biocells</a:t>
            </a:r>
            <a:r>
              <a:rPr lang="en-GB" altLang="en-US" sz="1500" dirty="0" smtClean="0">
                <a:solidFill>
                  <a:srgbClr val="FFFFFF"/>
                </a:solidFill>
                <a:latin typeface="Arial" charset="0"/>
              </a:rPr>
              <a:t> training</a:t>
            </a:r>
          </a:p>
          <a:p>
            <a:pPr eaLnBrk="1" hangingPunct="1">
              <a:buFont typeface="Wingdings" pitchFamily="-111" charset="2"/>
              <a:buChar char="ü"/>
            </a:pPr>
            <a:r>
              <a:rPr lang="en-GB" altLang="en-US" sz="1500" dirty="0" smtClean="0">
                <a:solidFill>
                  <a:srgbClr val="FFFFFF"/>
                </a:solidFill>
                <a:latin typeface="Arial" charset="0"/>
              </a:rPr>
              <a:t> magnetic field</a:t>
            </a:r>
            <a:endParaRPr lang="en-GB" altLang="en-US" sz="1700" i="1" dirty="0">
              <a:solidFill>
                <a:srgbClr val="FFFF99"/>
              </a:solidFill>
              <a:latin typeface="Arial" charset="0"/>
            </a:endParaRPr>
          </a:p>
        </p:txBody>
      </p:sp>
      <p:pic>
        <p:nvPicPr>
          <p:cNvPr id="37894" name="Picture 3" descr="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996952"/>
            <a:ext cx="2339975" cy="378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5" name="Picture 4" descr="0705016_01-A4-at-144-dpi-nacelle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768350"/>
            <a:ext cx="2997200" cy="447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6" name="Picture 8" descr="0805018_07-A4-at-144-dpi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4825" y="5283200"/>
            <a:ext cx="2289175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oject Overview">
  <a:themeElements>
    <a:clrScheme name="Project Overview 1">
      <a:dk1>
        <a:srgbClr val="000000"/>
      </a:dk1>
      <a:lt1>
        <a:srgbClr val="FFFFFF"/>
      </a:lt1>
      <a:dk2>
        <a:srgbClr val="0066CC"/>
      </a:dk2>
      <a:lt2>
        <a:srgbClr val="CBCBCB"/>
      </a:lt2>
      <a:accent1>
        <a:srgbClr val="00CCFF"/>
      </a:accent1>
      <a:accent2>
        <a:srgbClr val="00FFCC"/>
      </a:accent2>
      <a:accent3>
        <a:srgbClr val="AAB8E2"/>
      </a:accent3>
      <a:accent4>
        <a:srgbClr val="DADADA"/>
      </a:accent4>
      <a:accent5>
        <a:srgbClr val="AAE2FF"/>
      </a:accent5>
      <a:accent6>
        <a:srgbClr val="00E7B9"/>
      </a:accent6>
      <a:hlink>
        <a:srgbClr val="FF3300"/>
      </a:hlink>
      <a:folHlink>
        <a:srgbClr val="FF7C80"/>
      </a:folHlink>
    </a:clrScheme>
    <a:fontScheme name="Project Overview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11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11" charset="0"/>
          </a:defRPr>
        </a:defPPr>
      </a:lstStyle>
    </a:lnDef>
  </a:objectDefaults>
  <a:extraClrSchemeLst>
    <a:extraClrScheme>
      <a:clrScheme name="Project Overview 1">
        <a:dk1>
          <a:srgbClr val="000000"/>
        </a:dk1>
        <a:lt1>
          <a:srgbClr val="FFFFFF"/>
        </a:lt1>
        <a:dk2>
          <a:srgbClr val="0066CC"/>
        </a:dk2>
        <a:lt2>
          <a:srgbClr val="CBCBCB"/>
        </a:lt2>
        <a:accent1>
          <a:srgbClr val="00CCFF"/>
        </a:accent1>
        <a:accent2>
          <a:srgbClr val="00FFCC"/>
        </a:accent2>
        <a:accent3>
          <a:srgbClr val="AAB8E2"/>
        </a:accent3>
        <a:accent4>
          <a:srgbClr val="DADADA"/>
        </a:accent4>
        <a:accent5>
          <a:srgbClr val="AAE2FF"/>
        </a:accent5>
        <a:accent6>
          <a:srgbClr val="00E7B9"/>
        </a:accent6>
        <a:hlink>
          <a:srgbClr val="FF33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ct Overview 2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3366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ADB8FF"/>
        </a:accent5>
        <a:accent6>
          <a:srgbClr val="008A00"/>
        </a:accent6>
        <a:hlink>
          <a:srgbClr val="FF0033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ct Overview 3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EAEAEA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555555"/>
        </a:accent6>
        <a:hlink>
          <a:srgbClr val="969696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Project Overview">
  <a:themeElements>
    <a:clrScheme name="Project Overview 1">
      <a:dk1>
        <a:srgbClr val="000000"/>
      </a:dk1>
      <a:lt1>
        <a:srgbClr val="FFFFFF"/>
      </a:lt1>
      <a:dk2>
        <a:srgbClr val="0066CC"/>
      </a:dk2>
      <a:lt2>
        <a:srgbClr val="CBCBCB"/>
      </a:lt2>
      <a:accent1>
        <a:srgbClr val="00CCFF"/>
      </a:accent1>
      <a:accent2>
        <a:srgbClr val="00FFCC"/>
      </a:accent2>
      <a:accent3>
        <a:srgbClr val="AAB8E2"/>
      </a:accent3>
      <a:accent4>
        <a:srgbClr val="DADADA"/>
      </a:accent4>
      <a:accent5>
        <a:srgbClr val="AAE2FF"/>
      </a:accent5>
      <a:accent6>
        <a:srgbClr val="00E7B9"/>
      </a:accent6>
      <a:hlink>
        <a:srgbClr val="FF3300"/>
      </a:hlink>
      <a:folHlink>
        <a:srgbClr val="FF7C80"/>
      </a:folHlink>
    </a:clrScheme>
    <a:fontScheme name="Project Overview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Project Overview 1">
        <a:dk1>
          <a:srgbClr val="000000"/>
        </a:dk1>
        <a:lt1>
          <a:srgbClr val="FFFFFF"/>
        </a:lt1>
        <a:dk2>
          <a:srgbClr val="0066CC"/>
        </a:dk2>
        <a:lt2>
          <a:srgbClr val="CBCBCB"/>
        </a:lt2>
        <a:accent1>
          <a:srgbClr val="00CCFF"/>
        </a:accent1>
        <a:accent2>
          <a:srgbClr val="00FFCC"/>
        </a:accent2>
        <a:accent3>
          <a:srgbClr val="AAB8E2"/>
        </a:accent3>
        <a:accent4>
          <a:srgbClr val="DADADA"/>
        </a:accent4>
        <a:accent5>
          <a:srgbClr val="AAE2FF"/>
        </a:accent5>
        <a:accent6>
          <a:srgbClr val="00E7B9"/>
        </a:accent6>
        <a:hlink>
          <a:srgbClr val="FF33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ct Overview 2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3366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ADB8FF"/>
        </a:accent5>
        <a:accent6>
          <a:srgbClr val="008A00"/>
        </a:accent6>
        <a:hlink>
          <a:srgbClr val="FF0033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ct Overview 3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EAEAEA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555555"/>
        </a:accent6>
        <a:hlink>
          <a:srgbClr val="969696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Project Overview">
  <a:themeElements>
    <a:clrScheme name="Project Overview 1">
      <a:dk1>
        <a:srgbClr val="000000"/>
      </a:dk1>
      <a:lt1>
        <a:srgbClr val="FFFFFF"/>
      </a:lt1>
      <a:dk2>
        <a:srgbClr val="0066CC"/>
      </a:dk2>
      <a:lt2>
        <a:srgbClr val="CBCBCB"/>
      </a:lt2>
      <a:accent1>
        <a:srgbClr val="00CCFF"/>
      </a:accent1>
      <a:accent2>
        <a:srgbClr val="00FFCC"/>
      </a:accent2>
      <a:accent3>
        <a:srgbClr val="AAB8E2"/>
      </a:accent3>
      <a:accent4>
        <a:srgbClr val="DADADA"/>
      </a:accent4>
      <a:accent5>
        <a:srgbClr val="AAE2FF"/>
      </a:accent5>
      <a:accent6>
        <a:srgbClr val="00E7B9"/>
      </a:accent6>
      <a:hlink>
        <a:srgbClr val="FF3300"/>
      </a:hlink>
      <a:folHlink>
        <a:srgbClr val="FF7C80"/>
      </a:folHlink>
    </a:clrScheme>
    <a:fontScheme name="Project Overview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Project Overview 1">
        <a:dk1>
          <a:srgbClr val="000000"/>
        </a:dk1>
        <a:lt1>
          <a:srgbClr val="FFFFFF"/>
        </a:lt1>
        <a:dk2>
          <a:srgbClr val="0066CC"/>
        </a:dk2>
        <a:lt2>
          <a:srgbClr val="CBCBCB"/>
        </a:lt2>
        <a:accent1>
          <a:srgbClr val="00CCFF"/>
        </a:accent1>
        <a:accent2>
          <a:srgbClr val="00FFCC"/>
        </a:accent2>
        <a:accent3>
          <a:srgbClr val="AAB8E2"/>
        </a:accent3>
        <a:accent4>
          <a:srgbClr val="DADADA"/>
        </a:accent4>
        <a:accent5>
          <a:srgbClr val="AAE2FF"/>
        </a:accent5>
        <a:accent6>
          <a:srgbClr val="00E7B9"/>
        </a:accent6>
        <a:hlink>
          <a:srgbClr val="FF33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ct Overview 2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3366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ADB8FF"/>
        </a:accent5>
        <a:accent6>
          <a:srgbClr val="008A00"/>
        </a:accent6>
        <a:hlink>
          <a:srgbClr val="FF0033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ct Overview 3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EAEAEA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555555"/>
        </a:accent6>
        <a:hlink>
          <a:srgbClr val="969696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Project Overview</Template>
  <TotalTime>28600</TotalTime>
  <Words>1594</Words>
  <Application>Microsoft Office PowerPoint</Application>
  <PresentationFormat>On-screen Show (4:3)</PresentationFormat>
  <Paragraphs>323</Paragraphs>
  <Slides>31</Slides>
  <Notes>22</Notes>
  <HiddenSlides>0</HiddenSlides>
  <MMClips>0</MMClips>
  <ScaleCrop>false</ScaleCrop>
  <HeadingPairs>
    <vt:vector size="6" baseType="variant">
      <vt:variant>
        <vt:lpstr>Theme</vt:lpstr>
      </vt:variant>
      <vt:variant>
        <vt:i4>3</vt:i4>
      </vt:variant>
      <vt:variant>
        <vt:lpstr>Links</vt:lpstr>
      </vt:variant>
      <vt:variant>
        <vt:i4>3</vt:i4>
      </vt:variant>
      <vt:variant>
        <vt:lpstr>Slide Titles</vt:lpstr>
      </vt:variant>
      <vt:variant>
        <vt:i4>31</vt:i4>
      </vt:variant>
    </vt:vector>
  </HeadingPairs>
  <TitlesOfParts>
    <vt:vector size="37" baseType="lpstr">
      <vt:lpstr>Project Overview</vt:lpstr>
      <vt:lpstr>1_Project Overview</vt:lpstr>
      <vt:lpstr>2_Project Overview</vt:lpstr>
      <vt:lpstr>???</vt:lpstr>
      <vt:lpstr>???</vt:lpstr>
      <vt:lpstr>???</vt:lpstr>
      <vt:lpstr>Safety Organization  of the ATLAS Experiment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An example of a difficult installation activity:   the central toroid magnet </vt:lpstr>
      <vt:lpstr>PowerPoint Presentation</vt:lpstr>
      <vt:lpstr>PowerPoint Presentation</vt:lpstr>
      <vt:lpstr>PowerPoint Presentation</vt:lpstr>
      <vt:lpstr>ATLAS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you!  And questions? 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NICE</dc:creator>
  <cp:lastModifiedBy>Dimitar Mladenov</cp:lastModifiedBy>
  <cp:revision>306</cp:revision>
  <cp:lastPrinted>2001-10-18T11:02:08Z</cp:lastPrinted>
  <dcterms:created xsi:type="dcterms:W3CDTF">2013-08-28T08:07:04Z</dcterms:created>
  <dcterms:modified xsi:type="dcterms:W3CDTF">2013-11-12T16:15:12Z</dcterms:modified>
</cp:coreProperties>
</file>