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33" r:id="rId3"/>
  </p:sldMasterIdLst>
  <p:notesMasterIdLst>
    <p:notesMasterId r:id="rId8"/>
  </p:notesMasterIdLst>
  <p:handoutMasterIdLst>
    <p:handoutMasterId r:id="rId9"/>
  </p:handoutMasterIdLst>
  <p:sldIdLst>
    <p:sldId id="256" r:id="rId4"/>
    <p:sldId id="286" r:id="rId5"/>
    <p:sldId id="369" r:id="rId6"/>
    <p:sldId id="343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ZGI Aline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8D"/>
    <a:srgbClr val="8D0401"/>
    <a:srgbClr val="51B9E0"/>
    <a:srgbClr val="0066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245" autoAdjust="0"/>
    <p:restoredTop sz="72000" autoAdjust="0"/>
  </p:normalViewPr>
  <p:slideViewPr>
    <p:cSldViewPr>
      <p:cViewPr varScale="1">
        <p:scale>
          <a:sx n="79" d="100"/>
          <a:sy n="79" d="100"/>
        </p:scale>
        <p:origin x="-25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24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E16C6D-E612-4FF8-B947-C72F47514B8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AC0909-C92C-468D-9A52-8B88083231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224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C0909-C92C-468D-9A52-8B88083231C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79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Je vous expliquerai dans quelques instants le rôle de l’autorité aéroportuaire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C0909-C92C-468D-9A52-8B88083231C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499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BSI : British Standard </a:t>
            </a:r>
            <a:r>
              <a:rPr lang="fr-CH" dirty="0" err="1" smtClean="0"/>
              <a:t>Ins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C0909-C92C-468D-9A52-8B88083231C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49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8"/>
          <p:cNvSpPr>
            <a:spLocks noChangeShapeType="1"/>
          </p:cNvSpPr>
          <p:nvPr userDrawn="1"/>
        </p:nvSpPr>
        <p:spPr bwMode="auto">
          <a:xfrm>
            <a:off x="1003300" y="2420938"/>
            <a:ext cx="7316788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pic>
        <p:nvPicPr>
          <p:cNvPr id="4" name="Picture 11" descr="9E4B9FCB-78DF-4195-8952-77D5870B0B41@avz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13" y="623888"/>
            <a:ext cx="37909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69963" y="3414713"/>
            <a:ext cx="7316787" cy="2319337"/>
          </a:xfrm>
        </p:spPr>
        <p:txBody>
          <a:bodyPr lIns="0" tIns="0" rIns="0" bIns="0" anchor="t"/>
          <a:lstStyle>
            <a:lvl1pPr>
              <a:defRPr sz="6000" b="0"/>
            </a:lvl1pPr>
          </a:lstStyle>
          <a:p>
            <a:pPr lvl="0"/>
            <a:r>
              <a:rPr lang="en-US" noProof="0" smtClean="0"/>
              <a:t>Cliquez pour modifier le style du titre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F92A1-EFA2-4C58-96ED-DB850FD7F50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2BEF-2D0C-4580-A526-4DE4029A2D1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23025" y="311150"/>
            <a:ext cx="2057400" cy="56086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311150"/>
            <a:ext cx="6019800" cy="56086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184C1-7211-47B8-83D2-C61C6195447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8"/>
          <p:cNvSpPr>
            <a:spLocks noChangeShapeType="1"/>
          </p:cNvSpPr>
          <p:nvPr userDrawn="1"/>
        </p:nvSpPr>
        <p:spPr bwMode="auto">
          <a:xfrm>
            <a:off x="1003300" y="2420938"/>
            <a:ext cx="7316788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" name="Picture 11" descr="9E4B9FCB-78DF-4195-8952-77D5870B0B41@avz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13" y="623888"/>
            <a:ext cx="37909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69963" y="3414713"/>
            <a:ext cx="7316787" cy="2319337"/>
          </a:xfrm>
        </p:spPr>
        <p:txBody>
          <a:bodyPr lIns="0" tIns="0" rIns="0" bIns="0" anchor="t"/>
          <a:lstStyle>
            <a:lvl1pPr>
              <a:defRPr sz="6000" b="0"/>
            </a:lvl1pPr>
          </a:lstStyle>
          <a:p>
            <a:pPr lvl="0"/>
            <a:r>
              <a:rPr lang="en-US" noProof="0" smtClean="0"/>
              <a:t>Cliquez pour modifier le style du titre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CB67-8902-4B03-8641-8E8B4E8E916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 sz="1800" b="1">
                <a:solidFill>
                  <a:srgbClr val="009999"/>
                </a:solidFill>
              </a:defRPr>
            </a:lvl1pPr>
            <a:lvl2pPr marL="642938" indent="-285750">
              <a:spcBef>
                <a:spcPts val="300"/>
              </a:spcBef>
              <a:buFont typeface="Wingdings" pitchFamily="2" charset="2"/>
              <a:buChar char=""/>
              <a:defRPr sz="1600" b="1">
                <a:solidFill>
                  <a:srgbClr val="990000"/>
                </a:solidFill>
              </a:defRPr>
            </a:lvl2pPr>
            <a:lvl3pPr>
              <a:defRPr sz="1400"/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A86DA-42C3-49C2-8788-A676226E797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E008-7126-4D1A-8360-0D953FFA9C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1393825"/>
            <a:ext cx="4038600" cy="4525963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0066CC"/>
                </a:solidFill>
              </a:defRPr>
            </a:lvl1pPr>
            <a:lvl2pPr marL="642938" indent="-285750">
              <a:buFont typeface="Wingdings" pitchFamily="2" charset="2"/>
              <a:buChar char="§"/>
              <a:defRPr sz="1600" b="1">
                <a:solidFill>
                  <a:schemeClr val="accent5">
                    <a:lumMod val="25000"/>
                  </a:schemeClr>
                </a:solidFill>
              </a:defRPr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41825" y="1393825"/>
            <a:ext cx="4038600" cy="4525963"/>
          </a:xfrm>
        </p:spPr>
        <p:txBody>
          <a:bodyPr/>
          <a:lstStyle>
            <a:lvl1pPr>
              <a:defRPr sz="1600" b="1">
                <a:solidFill>
                  <a:srgbClr val="00B050"/>
                </a:solidFill>
              </a:defRPr>
            </a:lvl1pPr>
            <a:lvl2pPr marL="700088" indent="-342900">
              <a:buFont typeface="Wingdings" pitchFamily="2" charset="2"/>
              <a:buChar char="ü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7F983-CB06-4F66-A154-AA8A4D39D00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9376D-DBF5-4A8B-B011-494384BDD45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2C33-8A8B-4D38-A208-EBB6680071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77F76-B9FA-4070-8434-E6E351FFD8C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E4A01-4377-4989-A56F-F20509BAEF1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96BAE-C69E-410F-9BBB-EAD5D3E4144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07A-C787-4D75-BD0D-B04002B608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E277-D88C-474C-8E5F-5FA803418D0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23025" y="311150"/>
            <a:ext cx="2057400" cy="56086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311150"/>
            <a:ext cx="6019800" cy="56086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BDBE-E0D5-4208-8600-4A663EACCB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1003300" y="2420938"/>
            <a:ext cx="7316788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>
              <a:solidFill>
                <a:srgbClr val="000000"/>
              </a:solidFill>
            </a:endParaRPr>
          </a:p>
        </p:txBody>
      </p:sp>
      <p:pic>
        <p:nvPicPr>
          <p:cNvPr id="4" name="Picture 11" descr="9E4B9FCB-78DF-4195-8952-77D5870B0B41@avz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13" y="623888"/>
            <a:ext cx="37909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69963" y="3414713"/>
            <a:ext cx="7316787" cy="2319337"/>
          </a:xfrm>
        </p:spPr>
        <p:txBody>
          <a:bodyPr lIns="0" tIns="0" rIns="0" bIns="0" anchor="t"/>
          <a:lstStyle>
            <a:lvl1pPr>
              <a:defRPr sz="6000" b="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36136-9968-4F40-89A9-6CBD4EF6C85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1268760"/>
            <a:ext cx="8642350" cy="48155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B3A3D-AA6F-4935-B8D9-5AC58C0EEF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fr-FR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FE81-9C91-4A1E-83C5-27EE6FEEF1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F7471-250B-4516-982A-7748307067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250825" y="292100"/>
            <a:ext cx="6491288" cy="576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A8D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9445" y="1259067"/>
            <a:ext cx="4177540" cy="67039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5A8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9445" y="1898830"/>
            <a:ext cx="4177540" cy="41404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707015" y="1268759"/>
            <a:ext cx="4176791" cy="668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5A8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07015" y="1908521"/>
            <a:ext cx="4176791" cy="413076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8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0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14D6-0D2D-4B33-98CB-BEFF1996411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08756-88F1-4014-94D2-74158BE9DB3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857335" y="1224440"/>
            <a:ext cx="3285998" cy="2204560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fr-CH" noProof="0"/>
          </a:p>
        </p:txBody>
      </p:sp>
      <p:sp>
        <p:nvSpPr>
          <p:cNvPr id="8" name="Espace réservé pour une image  6"/>
          <p:cNvSpPr>
            <a:spLocks noGrp="1"/>
          </p:cNvSpPr>
          <p:nvPr>
            <p:ph type="pic" sz="quarter" idx="14"/>
          </p:nvPr>
        </p:nvSpPr>
        <p:spPr>
          <a:xfrm>
            <a:off x="5000668" y="1224440"/>
            <a:ext cx="3285998" cy="2204560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fr-CH" noProof="0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15"/>
          </p:nvPr>
        </p:nvSpPr>
        <p:spPr>
          <a:xfrm>
            <a:off x="857335" y="3789040"/>
            <a:ext cx="3285998" cy="2204560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fr-CH" noProof="0"/>
          </a:p>
        </p:txBody>
      </p:sp>
      <p:sp>
        <p:nvSpPr>
          <p:cNvPr id="10" name="Espace réservé pour une image  6"/>
          <p:cNvSpPr>
            <a:spLocks noGrp="1"/>
          </p:cNvSpPr>
          <p:nvPr>
            <p:ph type="pic" sz="quarter" idx="16"/>
          </p:nvPr>
        </p:nvSpPr>
        <p:spPr>
          <a:xfrm>
            <a:off x="5000668" y="3789040"/>
            <a:ext cx="3285998" cy="2204560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fr-CH" noProof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62E1E-A78A-41AD-8948-E063A0BC615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5168F-1E92-4AA4-B7DA-ED84EE7475F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61910" y="1268761"/>
            <a:ext cx="5130570" cy="486054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0825" y="292099"/>
            <a:ext cx="6491288" cy="5762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>
          <a:xfrm>
            <a:off x="251520" y="1268759"/>
            <a:ext cx="3330370" cy="481553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5767-91EF-458F-91E7-C61BCBAD083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1412776"/>
            <a:ext cx="864235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0706D-6A5F-48D3-867B-9021667ED92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2270" y="1268760"/>
            <a:ext cx="1889862" cy="467007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6" y="1268760"/>
            <a:ext cx="6481414" cy="46700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A5BFE-1C7C-4BF3-988F-888CB5D4DEA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13938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41825" y="13938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3F32D-4859-4260-862E-511C70D22F3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14257-AD9C-4626-B4F0-C189579583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CDF6C-A758-4080-B544-D4A059819E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31015-3E87-4CDF-A131-21F9FC5704C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3E627-33B2-4659-84F9-C673B13BF8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CDC2B-EDC7-46A5-9FF3-5F310E1850C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fond slide accent clair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311150"/>
            <a:ext cx="6491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938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D0AD9B-3B8C-4AF1-B082-9AA4E2F49BF8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81000" y="1143000"/>
            <a:ext cx="8382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pic>
        <p:nvPicPr>
          <p:cNvPr id="1033" name="Picture 12" descr="9E4B9FCB-78DF-4195-8952-77D5870B0B41@avz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963" y="252413"/>
            <a:ext cx="1728787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D:\Users\aline.yazgi\AppData\Local\Microsoft\Windows\Temporary Internet Files\Content.Outlook\T4G42X2Z\ACA_stageC.JP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9200" y="188913"/>
            <a:ext cx="785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-1778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defRPr sz="20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3" descr="fond slide accent clair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311150"/>
            <a:ext cx="6491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938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AIG/E/VMA-PQU/02.03.2010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8F19CC23-E3FB-48B6-AFB5-34073757D0A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381000" y="1143000"/>
            <a:ext cx="8382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21" name="Picture 12" descr="9E4B9FCB-78DF-4195-8952-77D5870B0B41@avz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963" y="252413"/>
            <a:ext cx="1728787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-1778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defRPr sz="2000">
          <a:solidFill>
            <a:schemeClr val="tx1"/>
          </a:solidFill>
          <a:latin typeface="+mn-lt"/>
        </a:defRPr>
      </a:lvl2pPr>
      <a:lvl3pPr marL="1231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98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92100"/>
            <a:ext cx="6491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6263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12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59575" y="6265863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5F3B825-DE0F-46F7-9396-DF9D687CA89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50825" y="1125538"/>
            <a:ext cx="86423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fr-CH">
              <a:solidFill>
                <a:srgbClr val="000000"/>
              </a:solidFill>
            </a:endParaRPr>
          </a:p>
        </p:txBody>
      </p:sp>
      <p:pic>
        <p:nvPicPr>
          <p:cNvPr id="25607" name="Picture 12" descr="9E4B9FCB-78DF-4195-8952-77D5870B0B41@avz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963" y="252413"/>
            <a:ext cx="1728787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Espace réservé du texte 1"/>
          <p:cNvSpPr>
            <a:spLocks noGrp="1"/>
          </p:cNvSpPr>
          <p:nvPr>
            <p:ph type="body" idx="1"/>
          </p:nvPr>
        </p:nvSpPr>
        <p:spPr bwMode="auto">
          <a:xfrm>
            <a:off x="250825" y="1268413"/>
            <a:ext cx="86423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65" r:id="rId7"/>
    <p:sldLayoutId id="2147483774" r:id="rId8"/>
    <p:sldLayoutId id="2147483775" r:id="rId9"/>
    <p:sldLayoutId id="2147483776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A8D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0975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SzPct val="70000"/>
        <a:buFont typeface="Wingdings" pitchFamily="2" charset="2"/>
        <a:buChar char="è"/>
        <a:defRPr sz="2200">
          <a:solidFill>
            <a:schemeClr val="tx1"/>
          </a:solidFill>
          <a:latin typeface="+mn-lt"/>
        </a:defRPr>
      </a:lvl2pPr>
      <a:lvl3pPr marL="806450" indent="-180975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SzPct val="150000"/>
        <a:buFont typeface="Arial" charset="0"/>
        <a:buChar char="-"/>
        <a:defRPr sz="2000">
          <a:solidFill>
            <a:schemeClr val="tx1"/>
          </a:solidFill>
          <a:latin typeface="+mn-lt"/>
        </a:defRPr>
      </a:lvl3pPr>
      <a:lvl4pPr marL="1169988" indent="-2286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SzPct val="150000"/>
        <a:buFont typeface="Arial" charset="0"/>
        <a:buChar char="-"/>
        <a:defRPr>
          <a:solidFill>
            <a:schemeClr val="tx1"/>
          </a:solidFill>
          <a:latin typeface="+mn-lt"/>
        </a:defRPr>
      </a:lvl4pPr>
      <a:lvl5pPr marL="1435100" indent="-228600" algn="l" rtl="0" eaLnBrk="0" fontAlgn="base" hangingPunct="0">
        <a:spcBef>
          <a:spcPct val="20000"/>
        </a:spcBef>
        <a:spcAft>
          <a:spcPct val="0"/>
        </a:spcAft>
        <a:buClr>
          <a:srgbClr val="005A8D"/>
        </a:buClr>
        <a:buSzPct val="150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8" descr="Piste Recadrée"/>
          <p:cNvPicPr>
            <a:picLocks noGrp="1" noChangeAspect="1" noChangeArrowheads="1"/>
          </p:cNvPicPr>
          <p:nvPr>
            <p:ph type="ctr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276475"/>
            <a:ext cx="8316912" cy="2303463"/>
          </a:xfrm>
        </p:spPr>
      </p:pic>
      <p:sp>
        <p:nvSpPr>
          <p:cNvPr id="38914" name="Rectangle 9"/>
          <p:cNvSpPr>
            <a:spLocks noChangeArrowheads="1"/>
          </p:cNvSpPr>
          <p:nvPr/>
        </p:nvSpPr>
        <p:spPr bwMode="auto">
          <a:xfrm>
            <a:off x="468313" y="5229225"/>
            <a:ext cx="828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H" sz="2000" dirty="0" smtClean="0">
                <a:solidFill>
                  <a:srgbClr val="808080"/>
                </a:solidFill>
              </a:rPr>
              <a:t>Global </a:t>
            </a:r>
            <a:r>
              <a:rPr lang="fr-CH" sz="2000" dirty="0" err="1" smtClean="0">
                <a:solidFill>
                  <a:srgbClr val="808080"/>
                </a:solidFill>
              </a:rPr>
              <a:t>Presentation</a:t>
            </a:r>
            <a:r>
              <a:rPr lang="fr-CH" sz="2000" dirty="0" smtClean="0">
                <a:solidFill>
                  <a:srgbClr val="808080"/>
                </a:solidFill>
              </a:rPr>
              <a:t/>
            </a:r>
            <a:br>
              <a:rPr lang="fr-CH" sz="2000" dirty="0" smtClean="0">
                <a:solidFill>
                  <a:srgbClr val="808080"/>
                </a:solidFill>
              </a:rPr>
            </a:br>
            <a:r>
              <a:rPr lang="fr-CH" sz="2000" dirty="0" smtClean="0">
                <a:solidFill>
                  <a:srgbClr val="808080"/>
                </a:solidFill>
              </a:rPr>
              <a:t>2013</a:t>
            </a:r>
            <a:endParaRPr lang="fr-FR" sz="2000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Generalities</a:t>
            </a:r>
            <a:endParaRPr lang="fr-CH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1393825"/>
            <a:ext cx="8424863" cy="51149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2"/>
                </a:solidFill>
              </a:rPr>
              <a:t>Site </a:t>
            </a:r>
            <a:r>
              <a:rPr lang="fr-CH" dirty="0" smtClean="0">
                <a:solidFill>
                  <a:schemeClr val="bg2"/>
                </a:solidFill>
              </a:rPr>
              <a:t>area : </a:t>
            </a:r>
            <a:r>
              <a:rPr lang="fr-CH" dirty="0" smtClean="0">
                <a:solidFill>
                  <a:schemeClr val="bg2"/>
                </a:solidFill>
              </a:rPr>
              <a:t>340 hectares</a:t>
            </a:r>
          </a:p>
          <a:p>
            <a:pPr>
              <a:spcAft>
                <a:spcPts val="600"/>
              </a:spcAft>
              <a:defRPr/>
            </a:pPr>
            <a:r>
              <a:rPr lang="fr-FR" altLang="fr-FR" dirty="0" err="1" smtClean="0">
                <a:solidFill>
                  <a:schemeClr val="bg2"/>
                </a:solidFill>
              </a:rPr>
              <a:t>Runway</a:t>
            </a:r>
            <a:r>
              <a:rPr lang="fr-FR" altLang="fr-FR" dirty="0" smtClean="0">
                <a:solidFill>
                  <a:schemeClr val="bg2"/>
                </a:solidFill>
              </a:rPr>
              <a:t> of 3900 </a:t>
            </a:r>
            <a:r>
              <a:rPr lang="fr-FR" altLang="fr-FR" dirty="0" err="1" smtClean="0">
                <a:solidFill>
                  <a:schemeClr val="bg2"/>
                </a:solidFill>
              </a:rPr>
              <a:t>meters</a:t>
            </a:r>
            <a:r>
              <a:rPr lang="fr-FR" altLang="fr-FR" dirty="0" smtClean="0">
                <a:solidFill>
                  <a:schemeClr val="bg2"/>
                </a:solidFill>
              </a:rPr>
              <a:t> long</a:t>
            </a:r>
            <a:endParaRPr lang="fr-FR" altLang="fr-FR" dirty="0" smtClean="0">
              <a:solidFill>
                <a:schemeClr val="bg2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200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enterprises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– 9500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employees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on site</a:t>
            </a:r>
            <a:endParaRPr lang="fr-CH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Geneva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Airport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: 920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employees</a:t>
            </a:r>
            <a:endParaRPr lang="fr-CH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endParaRPr lang="fr-CH" dirty="0"/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340768"/>
            <a:ext cx="3009980" cy="459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Organisation, </a:t>
            </a:r>
            <a:r>
              <a:rPr lang="fr-CH" dirty="0" err="1" smtClean="0"/>
              <a:t>Strategy</a:t>
            </a:r>
            <a:endParaRPr lang="fr-CH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1237409"/>
            <a:ext cx="4681215" cy="51149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fr-CH" dirty="0" err="1" smtClean="0">
                <a:solidFill>
                  <a:schemeClr val="bg2"/>
                </a:solidFill>
              </a:rPr>
              <a:t>Investments</a:t>
            </a:r>
            <a:r>
              <a:rPr lang="fr-CH" dirty="0" smtClean="0">
                <a:solidFill>
                  <a:schemeClr val="bg2"/>
                </a:solidFill>
              </a:rPr>
              <a:t> : more </a:t>
            </a:r>
            <a:r>
              <a:rPr lang="fr-CH" dirty="0" err="1" smtClean="0">
                <a:solidFill>
                  <a:schemeClr val="bg2"/>
                </a:solidFill>
              </a:rPr>
              <a:t>than</a:t>
            </a:r>
            <a:r>
              <a:rPr lang="fr-CH" dirty="0" smtClean="0">
                <a:solidFill>
                  <a:schemeClr val="bg2"/>
                </a:solidFill>
              </a:rPr>
              <a:t> 100 millions francs a </a:t>
            </a:r>
            <a:r>
              <a:rPr lang="fr-CH" dirty="0" err="1" smtClean="0">
                <a:solidFill>
                  <a:schemeClr val="bg2"/>
                </a:solidFill>
              </a:rPr>
              <a:t>year</a:t>
            </a:r>
            <a:endParaRPr lang="fr-CH" dirty="0" smtClean="0">
              <a:solidFill>
                <a:schemeClr val="bg2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FR" altLang="fr-FR" dirty="0" smtClean="0">
                <a:solidFill>
                  <a:schemeClr val="bg2"/>
                </a:solidFill>
              </a:rPr>
              <a:t>Maintenances : over 50 millions francs a </a:t>
            </a:r>
            <a:r>
              <a:rPr lang="fr-FR" altLang="fr-FR" dirty="0" err="1" smtClean="0">
                <a:solidFill>
                  <a:schemeClr val="bg2"/>
                </a:solidFill>
              </a:rPr>
              <a:t>year</a:t>
            </a:r>
            <a:endParaRPr lang="fr-FR" altLang="fr-FR" dirty="0" smtClean="0">
              <a:solidFill>
                <a:schemeClr val="bg2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Maintenance management in accordance to British Standard Institute (BSI) Pas 55</a:t>
            </a:r>
            <a:endParaRPr lang="fr-CH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Availability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percentage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for main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assets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(plane bridges, lifts,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runway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lighting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…)</a:t>
            </a:r>
          </a:p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User feedback system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under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development</a:t>
            </a:r>
            <a:endParaRPr lang="fr-CH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CAM (Computer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Aided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Maintenance)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made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under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Carl Source for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asset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and maintenance </a:t>
            </a:r>
            <a:endParaRPr lang="fr-CH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endParaRPr lang="fr-CH" dirty="0"/>
          </a:p>
        </p:txBody>
      </p:sp>
      <p:pic>
        <p:nvPicPr>
          <p:cNvPr id="5" name="Picture 2" descr="\\ag-it-cfile01.gva.tld\PersonalFolders$\DI\aline.yazgi\photos\enseigne 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666" y="1268760"/>
            <a:ext cx="3898518" cy="243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ag-it-cfile01.gva.tld\PersonalFolders$\DI\aline.yazgi\photos\enseigne avec tw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666" y="4148398"/>
            <a:ext cx="3926299" cy="245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04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r>
              <a:rPr lang="fr-CH" dirty="0" smtClean="0"/>
              <a:t>!</a:t>
            </a:r>
            <a:endParaRPr lang="fr-CH" dirty="0"/>
          </a:p>
        </p:txBody>
      </p:sp>
      <p:pic>
        <p:nvPicPr>
          <p:cNvPr id="4" name="Picture 5" descr="envirotulip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971" y="1393825"/>
            <a:ext cx="30173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Users\aline.yazgi\AppData\Local\Microsoft\Windows\Temporary Internet Files\Content.Outlook\T4G42X2Z\ACA_stage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113" y="188913"/>
            <a:ext cx="7858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35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dèle_PTT_Genève_Aéroport">
  <a:themeElements>
    <a:clrScheme name="couleurs_camembert_cie_aérienne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6600"/>
      </a:accent1>
      <a:accent2>
        <a:srgbClr val="FF0000"/>
      </a:accent2>
      <a:accent3>
        <a:srgbClr val="FFFF00"/>
      </a:accent3>
      <a:accent4>
        <a:srgbClr val="0070C0"/>
      </a:accent4>
      <a:accent5>
        <a:srgbClr val="28FFFE"/>
      </a:accent5>
      <a:accent6>
        <a:srgbClr val="BFBFBF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3437</TotalTime>
  <Words>117</Words>
  <Application>Microsoft Office PowerPoint</Application>
  <PresentationFormat>Affichage à l'écran (4:3)</PresentationFormat>
  <Paragraphs>19</Paragraphs>
  <Slides>4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Modèle par défaut</vt:lpstr>
      <vt:lpstr>1_Modèle par défaut</vt:lpstr>
      <vt:lpstr>Modèle_PTT_Genève_Aéroport</vt:lpstr>
      <vt:lpstr>Présentation PowerPoint</vt:lpstr>
      <vt:lpstr>Generalities</vt:lpstr>
      <vt:lpstr>Organisation, Strategy</vt:lpstr>
      <vt:lpstr>Thank you  for your attention!</vt:lpstr>
    </vt:vector>
  </TitlesOfParts>
  <Company>AIG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Genève Aeroport powerpoint</dc:title>
  <dc:creator>CHMELNITZKY Nathalie</dc:creator>
  <cp:lastModifiedBy>CHMELNITZKY Nathalie</cp:lastModifiedBy>
  <cp:revision>317</cp:revision>
  <cp:lastPrinted>2013-04-19T08:31:42Z</cp:lastPrinted>
  <dcterms:created xsi:type="dcterms:W3CDTF">2011-04-19T12:21:44Z</dcterms:created>
  <dcterms:modified xsi:type="dcterms:W3CDTF">2013-11-13T07:42:52Z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otsCles">
    <vt:lpwstr>;#2011;#direction;#marketing;#modèle;#</vt:lpwstr>
  </property>
  <property fmtid="{D5CDD505-2E9C-101B-9397-08002B2CF9AE}" pid="3" name="ContentType">
    <vt:lpwstr>Document GVA</vt:lpwstr>
  </property>
  <property fmtid="{D5CDD505-2E9C-101B-9397-08002B2CF9AE}" pid="4" name="_AdHocReviewCycleID">
    <vt:i4>-485509342</vt:i4>
  </property>
  <property fmtid="{D5CDD505-2E9C-101B-9397-08002B2CF9AE}" pid="5" name="_NewReviewCycle">
    <vt:lpwstr/>
  </property>
  <property fmtid="{D5CDD505-2E9C-101B-9397-08002B2CF9AE}" pid="6" name="_EmailSubject">
    <vt:lpwstr/>
  </property>
  <property fmtid="{D5CDD505-2E9C-101B-9397-08002B2CF9AE}" pid="7" name="_AuthorEmail">
    <vt:lpwstr>nathalie.chmelnitzky@gva.ch</vt:lpwstr>
  </property>
  <property fmtid="{D5CDD505-2E9C-101B-9397-08002B2CF9AE}" pid="8" name="_AuthorEmailDisplayName">
    <vt:lpwstr>CHMELNITZKY Nathalie</vt:lpwstr>
  </property>
  <property fmtid="{D5CDD505-2E9C-101B-9397-08002B2CF9AE}" pid="9" name="_PreviousAdHocReviewCycleID">
    <vt:i4>-1046334907</vt:i4>
  </property>
</Properties>
</file>