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20"/>
  </p:notesMasterIdLst>
  <p:sldIdLst>
    <p:sldId id="274" r:id="rId2"/>
    <p:sldId id="259" r:id="rId3"/>
    <p:sldId id="261" r:id="rId4"/>
    <p:sldId id="275" r:id="rId5"/>
    <p:sldId id="262" r:id="rId6"/>
    <p:sldId id="263" r:id="rId7"/>
    <p:sldId id="264" r:id="rId8"/>
    <p:sldId id="276" r:id="rId9"/>
    <p:sldId id="266" r:id="rId10"/>
    <p:sldId id="267" r:id="rId11"/>
    <p:sldId id="268" r:id="rId12"/>
    <p:sldId id="269" r:id="rId13"/>
    <p:sldId id="277" r:id="rId14"/>
    <p:sldId id="270" r:id="rId15"/>
    <p:sldId id="271" r:id="rId16"/>
    <p:sldId id="26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C377B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3" autoAdjust="0"/>
  </p:normalViewPr>
  <p:slideViewPr>
    <p:cSldViewPr snapToGrid="0" snapToObjects="1">
      <p:cViewPr>
        <p:scale>
          <a:sx n="134" d="100"/>
          <a:sy n="134" d="100"/>
        </p:scale>
        <p:origin x="-870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A35B7-3914-47B5-836D-92749A626B81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EC6AC-D112-4118-83D0-5AD265D5E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1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layout.web.cern.ch/layout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ervice-acc-naming" TargetMode="External"/><Relationship Id="rId7" Type="http://schemas.openxmlformats.org/officeDocument/2006/relationships/hyperlink" Target="mailto:ecr-configuration@cern.ch" TargetMode="External"/><Relationship Id="rId2" Type="http://schemas.openxmlformats.org/officeDocument/2006/relationships/hyperlink" Target="mailto:accelerators-naming.service@cern.ch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ms.cern.ch/" TargetMode="External"/><Relationship Id="rId5" Type="http://schemas.openxmlformats.org/officeDocument/2006/relationships/hyperlink" Target="https://layout.web.cern.ch/layout/" TargetMode="External"/><Relationship Id="rId4" Type="http://schemas.openxmlformats.org/officeDocument/2006/relationships/hyperlink" Target="mailto:layout-service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630441"/>
            <a:ext cx="8226854" cy="67382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CERN Accelerators Topology Configuration and Change Management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24539" y="5241427"/>
            <a:ext cx="8226854" cy="67382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 smtClean="0"/>
              <a:t>Engineering Department</a:t>
            </a:r>
          </a:p>
          <a:p>
            <a:pPr algn="ctr"/>
            <a:r>
              <a:rPr lang="en-GB" sz="1600" dirty="0" smtClean="0"/>
              <a:t>Thomas Birtwistle, Samy Chemli – EN/MEF/DC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318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72265"/>
            <a:ext cx="3997074" cy="4746187"/>
          </a:xfrm>
        </p:spPr>
        <p:txBody>
          <a:bodyPr/>
          <a:lstStyle/>
          <a:p>
            <a:r>
              <a:rPr lang="en-GB" sz="2000" dirty="0" smtClean="0"/>
              <a:t>Design office use the equipment code for registering drawings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Manufacturing stage - asset naming</a:t>
            </a:r>
          </a:p>
          <a:p>
            <a:pPr lvl="1"/>
            <a:r>
              <a:rPr lang="en-GB" sz="1700" dirty="0" smtClean="0"/>
              <a:t>Reference for a specific piece of equipment</a:t>
            </a:r>
          </a:p>
          <a:p>
            <a:endParaRPr lang="en-GB" sz="2000" dirty="0" smtClean="0"/>
          </a:p>
          <a:p>
            <a:pPr lvl="1"/>
            <a:endParaRPr lang="en-GB" sz="1200" dirty="0" smtClean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74" y="1395004"/>
            <a:ext cx="2475199" cy="188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792217" y="2535958"/>
            <a:ext cx="195683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/ Project Code - LHC, SPS, PS_, PSB, ISL…</a:t>
            </a:r>
            <a:endParaRPr lang="en-GB" sz="1400" dirty="0"/>
          </a:p>
        </p:txBody>
      </p:sp>
      <p:cxnSp>
        <p:nvCxnSpPr>
          <p:cNvPr id="16" name="Straight Arrow Connector 15"/>
          <p:cNvCxnSpPr>
            <a:stCxn id="15" idx="3"/>
            <a:endCxn id="27" idx="2"/>
          </p:cNvCxnSpPr>
          <p:nvPr/>
        </p:nvCxnSpPr>
        <p:spPr>
          <a:xfrm flipV="1">
            <a:off x="3749052" y="2132065"/>
            <a:ext cx="794770" cy="77322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133285" y="1924724"/>
            <a:ext cx="886189" cy="414682"/>
          </a:xfrm>
          <a:prstGeom prst="ellipse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219950" y="2187973"/>
            <a:ext cx="165541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Only equipment code (excludes the variant)</a:t>
            </a:r>
            <a:endParaRPr lang="en-GB" sz="1400" dirty="0"/>
          </a:p>
        </p:txBody>
      </p:sp>
      <p:cxnSp>
        <p:nvCxnSpPr>
          <p:cNvPr id="21" name="Straight Arrow Connector 20"/>
          <p:cNvCxnSpPr>
            <a:stCxn id="18" idx="1"/>
          </p:cNvCxnSpPr>
          <p:nvPr/>
        </p:nvCxnSpPr>
        <p:spPr>
          <a:xfrm flipH="1" flipV="1">
            <a:off x="6019474" y="2140348"/>
            <a:ext cx="1200476" cy="41695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4543822" y="1924724"/>
            <a:ext cx="589463" cy="41468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74" y="3688274"/>
            <a:ext cx="3784092" cy="187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Oval 29"/>
          <p:cNvSpPr/>
          <p:nvPr/>
        </p:nvSpPr>
        <p:spPr>
          <a:xfrm>
            <a:off x="4553200" y="4208748"/>
            <a:ext cx="447131" cy="41468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902113" y="4211028"/>
            <a:ext cx="972240" cy="414682"/>
          </a:xfrm>
          <a:prstGeom prst="ellipse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874353" y="4213308"/>
            <a:ext cx="583597" cy="414682"/>
          </a:xfrm>
          <a:prstGeom prst="ellipse">
            <a:avLst/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Usage of the Naming Service</a:t>
            </a:r>
            <a:endParaRPr lang="en-GB" sz="3200" dirty="0"/>
          </a:p>
        </p:txBody>
      </p:sp>
      <p:sp>
        <p:nvSpPr>
          <p:cNvPr id="23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24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63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27243"/>
            <a:ext cx="8095492" cy="4746187"/>
          </a:xfrm>
        </p:spPr>
        <p:txBody>
          <a:bodyPr>
            <a:normAutofit/>
          </a:bodyPr>
          <a:lstStyle/>
          <a:p>
            <a:pPr marL="223838" indent="-223838"/>
            <a:r>
              <a:rPr lang="en-GB" sz="1600" dirty="0" smtClean="0"/>
              <a:t>Electrical circuit naming:</a:t>
            </a:r>
          </a:p>
          <a:p>
            <a:endParaRPr lang="en-GB" sz="2400" dirty="0"/>
          </a:p>
          <a:p>
            <a:endParaRPr lang="en-GB" sz="2000" dirty="0" smtClean="0"/>
          </a:p>
          <a:p>
            <a:endParaRPr lang="en-GB" sz="2000" dirty="0"/>
          </a:p>
          <a:p>
            <a:pPr marL="0" indent="0">
              <a:buNone/>
            </a:pPr>
            <a:endParaRPr lang="en-GB" sz="1600" dirty="0" smtClean="0"/>
          </a:p>
          <a:p>
            <a:pPr marL="223838" indent="-223838"/>
            <a:r>
              <a:rPr lang="en-GB" sz="1600" dirty="0" smtClean="0"/>
              <a:t>Electrical power converter naming: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36576" indent="0">
              <a:buNone/>
            </a:pPr>
            <a:endParaRPr lang="en-GB" sz="2800" dirty="0"/>
          </a:p>
          <a:p>
            <a:endParaRPr lang="en-GB" sz="1800" dirty="0" smtClean="0"/>
          </a:p>
          <a:p>
            <a:pPr marL="223838" indent="-223838"/>
            <a:r>
              <a:rPr lang="en-GB" sz="1600" dirty="0" smtClean="0"/>
              <a:t>All names registered in the naming database, and functional positions with additional attributes declared in the layout database: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568" y="1045825"/>
            <a:ext cx="4252910" cy="179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504252"/>
            <a:ext cx="3430453" cy="133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539078" y="1269705"/>
            <a:ext cx="1924050" cy="694680"/>
          </a:xfrm>
          <a:prstGeom prst="straightConnector1">
            <a:avLst/>
          </a:prstGeom>
          <a:ln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23" y="3277265"/>
            <a:ext cx="6535804" cy="137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4" y="5374925"/>
            <a:ext cx="8772525" cy="72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Naming – Electrical Functional Positions</a:t>
            </a:r>
            <a:endParaRPr lang="en-GB" sz="3200" dirty="0"/>
          </a:p>
        </p:txBody>
      </p:sp>
      <p:sp>
        <p:nvSpPr>
          <p:cNvPr id="15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2013-11-14</a:t>
            </a:r>
            <a:endParaRPr lang="en-US" dirty="0"/>
          </a:p>
        </p:txBody>
      </p:sp>
      <p:sp>
        <p:nvSpPr>
          <p:cNvPr id="16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72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654729" y="1289100"/>
            <a:ext cx="6029325" cy="4746187"/>
          </a:xfrm>
        </p:spPr>
        <p:txBody>
          <a:bodyPr>
            <a:normAutofit lnSpcReduction="10000"/>
          </a:bodyPr>
          <a:lstStyle/>
          <a:p>
            <a:pPr marL="315913" indent="-315913"/>
            <a:r>
              <a:rPr lang="en-GB" sz="2000" dirty="0" smtClean="0"/>
              <a:t>Stores the sequence (layout) of accelerator and transfer line components.</a:t>
            </a:r>
          </a:p>
          <a:p>
            <a:pPr marL="712788" lvl="1" indent="-174625" defTabSz="808038"/>
            <a:r>
              <a:rPr lang="en-GB" sz="1800" dirty="0" smtClean="0"/>
              <a:t>Equipment types and details </a:t>
            </a:r>
          </a:p>
          <a:p>
            <a:pPr marL="712788" lvl="1" indent="-174625" defTabSz="808038"/>
            <a:r>
              <a:rPr lang="en-GB" sz="1800" dirty="0" smtClean="0"/>
              <a:t>Functional positions for mechanical and electrical layouts</a:t>
            </a:r>
          </a:p>
          <a:p>
            <a:pPr marL="712788" lvl="1" indent="-174625" defTabSz="808038"/>
            <a:r>
              <a:rPr lang="en-GB" sz="1800" dirty="0" smtClean="0"/>
              <a:t>Asset names – functional position is exported to MTF database and associated to an asset. Layout just shows the result.</a:t>
            </a:r>
          </a:p>
          <a:p>
            <a:pPr marL="712788" lvl="1" indent="-174625" defTabSz="808038"/>
            <a:r>
              <a:rPr lang="en-GB" sz="1800" dirty="0" smtClean="0"/>
              <a:t>Expert name – optional, alternative functional name</a:t>
            </a:r>
          </a:p>
          <a:p>
            <a:pPr marL="315913" indent="-315913"/>
            <a:r>
              <a:rPr lang="en-GB" sz="2000" dirty="0" smtClean="0"/>
              <a:t>Updated as a result of ECRs - all past layout information is kept for traceability purposes (database is versioned – see following slide)</a:t>
            </a:r>
          </a:p>
          <a:p>
            <a:pPr marL="712788" lvl="1" indent="-174625" defTabSz="808038"/>
            <a:r>
              <a:rPr lang="en-GB" sz="1800" dirty="0" smtClean="0"/>
              <a:t>Functional positions become ‘expired’, not deleted</a:t>
            </a:r>
          </a:p>
          <a:p>
            <a:pPr marL="315913" indent="-315913"/>
            <a:r>
              <a:rPr lang="en-GB" sz="2000" dirty="0" smtClean="0"/>
              <a:t>Accessible to all CERN users (CERN IP address)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6238923" y="871551"/>
            <a:ext cx="25719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2"/>
              </a:rPr>
              <a:t>https://layout.web.cern.ch/layout/</a:t>
            </a:r>
            <a:endParaRPr lang="en-GB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6" y="871551"/>
            <a:ext cx="2031232" cy="51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Managing Layouts - Usage of the Layout Database</a:t>
            </a:r>
            <a:endParaRPr lang="en-GB" sz="3200" dirty="0"/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2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4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537040" cy="4667421"/>
          </a:xfrm>
        </p:spPr>
        <p:txBody>
          <a:bodyPr>
            <a:normAutofit/>
          </a:bodyPr>
          <a:lstStyle/>
          <a:p>
            <a:pPr marL="223838" indent="-223838"/>
            <a:r>
              <a:rPr lang="en-GB" sz="1600" dirty="0" smtClean="0"/>
              <a:t>Modifications to the layout of the machines (using ECRs) are buffered and grouped into versions in the Layout Database</a:t>
            </a:r>
          </a:p>
          <a:p>
            <a:pPr marL="223838" indent="-223838"/>
            <a:r>
              <a:rPr lang="en-GB" sz="1600" dirty="0" smtClean="0"/>
              <a:t>Release notes summarise the modifications between versions done to the layout/optics inside the database</a:t>
            </a:r>
          </a:p>
          <a:p>
            <a:pPr marL="223838" indent="-223838"/>
            <a:r>
              <a:rPr lang="en-GB" sz="1600" dirty="0" smtClean="0"/>
              <a:t>Triggered by:</a:t>
            </a:r>
          </a:p>
          <a:p>
            <a:pPr marL="635318" lvl="1" indent="-223838"/>
            <a:r>
              <a:rPr lang="en-GB" sz="1400" dirty="0" smtClean="0"/>
              <a:t>Technical stops (few days)</a:t>
            </a:r>
          </a:p>
          <a:p>
            <a:pPr marL="635318" lvl="1" indent="-223838"/>
            <a:r>
              <a:rPr lang="en-GB" sz="1400" dirty="0" smtClean="0"/>
              <a:t>Extended technical stops (2-3 months)</a:t>
            </a:r>
          </a:p>
          <a:p>
            <a:pPr marL="635318" lvl="1" indent="-223838"/>
            <a:r>
              <a:rPr lang="en-GB" sz="1400" dirty="0" smtClean="0"/>
              <a:t>Long shutdowns (e.g. LS1)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240" y="1127050"/>
            <a:ext cx="4965461" cy="390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Machine Layout Versioning – Release Notes</a:t>
            </a:r>
            <a:endParaRPr lang="en-GB" sz="3200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2013-11-14</a:t>
            </a:r>
            <a:endParaRPr lang="en-US" dirty="0"/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1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3" y="1818986"/>
            <a:ext cx="8899402" cy="348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929268" y="1620156"/>
            <a:ext cx="630174" cy="2081609"/>
          </a:xfrm>
          <a:prstGeom prst="straightConnector1">
            <a:avLst/>
          </a:prstGeom>
          <a:ln>
            <a:solidFill>
              <a:srgbClr val="0B387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92006" y="1096936"/>
            <a:ext cx="3003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Navigator with functional position names – logically ordered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427639" y="1620156"/>
            <a:ext cx="349924" cy="1817704"/>
          </a:xfrm>
          <a:prstGeom prst="straightConnector1">
            <a:avLst/>
          </a:prstGeom>
          <a:ln>
            <a:solidFill>
              <a:srgbClr val="0C377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77561" y="1158676"/>
            <a:ext cx="1886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Position relative to a defined origin</a:t>
            </a:r>
            <a:endParaRPr lang="en-GB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991922" y="1420286"/>
            <a:ext cx="1046831" cy="982672"/>
          </a:xfrm>
          <a:prstGeom prst="straightConnector1">
            <a:avLst/>
          </a:prstGeom>
          <a:ln>
            <a:solidFill>
              <a:srgbClr val="0C377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77968" y="873486"/>
            <a:ext cx="19180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Equipment type &amp; description from naming service</a:t>
            </a:r>
            <a:endParaRPr lang="en-GB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5667847" y="3047309"/>
            <a:ext cx="853419" cy="1937280"/>
          </a:xfrm>
          <a:prstGeom prst="straightConnector1">
            <a:avLst/>
          </a:prstGeom>
          <a:ln>
            <a:solidFill>
              <a:srgbClr val="0C377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82756" y="4984589"/>
            <a:ext cx="2677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Links to other information </a:t>
            </a:r>
          </a:p>
          <a:p>
            <a:r>
              <a:rPr lang="en-GB" sz="1400" dirty="0" smtClean="0"/>
              <a:t>(EDMS, MTF, NORMA…)</a:t>
            </a:r>
            <a:endParaRPr lang="en-GB" sz="14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Layout Database</a:t>
            </a:r>
            <a:endParaRPr lang="en-GB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3043550" y="4703269"/>
            <a:ext cx="1384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Dimensions</a:t>
            </a:r>
            <a:endParaRPr lang="en-GB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2821867" y="3308919"/>
            <a:ext cx="594728" cy="1394350"/>
          </a:xfrm>
          <a:prstGeom prst="straightConnector1">
            <a:avLst/>
          </a:prstGeom>
          <a:ln>
            <a:solidFill>
              <a:srgbClr val="0C377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31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6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20" y="1948516"/>
            <a:ext cx="7496176" cy="399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28807" y="1046767"/>
            <a:ext cx="8229600" cy="474618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Layout database linked to GIS portal to show the precise location of functional positions (example: PS-Booster racks)</a:t>
            </a:r>
            <a:endParaRPr lang="en-GB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Layout Database</a:t>
            </a:r>
            <a:endParaRPr lang="en-GB" sz="3200" dirty="0"/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2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13717"/>
            <a:ext cx="8226854" cy="4667421"/>
          </a:xfrm>
        </p:spPr>
        <p:txBody>
          <a:bodyPr>
            <a:normAutofit/>
          </a:bodyPr>
          <a:lstStyle/>
          <a:p>
            <a:pPr marL="315913" indent="-315913"/>
            <a:r>
              <a:rPr lang="en-GB" sz="2500" dirty="0" smtClean="0"/>
              <a:t>Defined in Layout database:</a:t>
            </a:r>
          </a:p>
          <a:p>
            <a:pPr marL="712788" lvl="1" indent="-174625"/>
            <a:r>
              <a:rPr lang="en-GB" sz="2000" dirty="0" smtClean="0"/>
              <a:t>Accelerators: LHC, SPS, PS-Ring, PS-Booster, LEIR. </a:t>
            </a:r>
          </a:p>
          <a:p>
            <a:pPr marL="712788" lvl="1" indent="-174625"/>
            <a:r>
              <a:rPr lang="en-GB" sz="2000" dirty="0" err="1" smtClean="0"/>
              <a:t>Linacs</a:t>
            </a:r>
            <a:r>
              <a:rPr lang="en-GB" sz="2000" dirty="0" smtClean="0"/>
              <a:t>: L4</a:t>
            </a:r>
          </a:p>
          <a:p>
            <a:pPr marL="712788" lvl="1" indent="-174625"/>
            <a:r>
              <a:rPr lang="en-GB" sz="2000" dirty="0" err="1" smtClean="0"/>
              <a:t>Isolde</a:t>
            </a:r>
            <a:r>
              <a:rPr lang="en-GB" sz="2000" dirty="0" smtClean="0"/>
              <a:t> Complex: HIE-</a:t>
            </a:r>
            <a:r>
              <a:rPr lang="en-GB" sz="2000" dirty="0" err="1" smtClean="0"/>
              <a:t>Isolde</a:t>
            </a:r>
            <a:endParaRPr lang="en-GB" sz="2000" dirty="0"/>
          </a:p>
          <a:p>
            <a:pPr marL="712788" lvl="1" indent="-174625"/>
            <a:r>
              <a:rPr lang="en-GB" sz="2000" dirty="0" smtClean="0"/>
              <a:t>Transfer Lines : TI2, TI8, TD62, TD68, TT2, LT, BI, BTP, BTM, TT10, TT60…</a:t>
            </a:r>
          </a:p>
          <a:p>
            <a:pPr marL="315913" indent="-315913"/>
            <a:r>
              <a:rPr lang="en-GB" sz="2500" dirty="0" smtClean="0"/>
              <a:t>Defined with a Hardware Baseline:</a:t>
            </a:r>
          </a:p>
          <a:p>
            <a:pPr marL="712788" lvl="1" indent="-174625"/>
            <a:r>
              <a:rPr lang="en-GB" sz="2000" dirty="0" err="1" smtClean="0"/>
              <a:t>Linac</a:t>
            </a:r>
            <a:r>
              <a:rPr lang="en-GB" sz="2000" dirty="0" smtClean="0"/>
              <a:t> 4, LHC, HIE-</a:t>
            </a:r>
            <a:r>
              <a:rPr lang="en-GB" sz="2000" dirty="0" err="1" smtClean="0"/>
              <a:t>Isolde</a:t>
            </a:r>
            <a:r>
              <a:rPr lang="en-GB" sz="2000" dirty="0" smtClean="0"/>
              <a:t> </a:t>
            </a:r>
          </a:p>
          <a:p>
            <a:pPr marL="712788" lvl="1" indent="-174625"/>
            <a:r>
              <a:rPr lang="en-GB" sz="2000" dirty="0" smtClean="0"/>
              <a:t>In progress: SPS, PS-Ring, PS-Booster, AD, LEIR, ELENA </a:t>
            </a:r>
          </a:p>
          <a:p>
            <a:pPr marL="315913" indent="-315913"/>
            <a:r>
              <a:rPr lang="en-GB" sz="2400" dirty="0" smtClean="0"/>
              <a:t>The scope is growing to include new projects and catch up with existing facilities (reverse engineering)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Current Status</a:t>
            </a:r>
            <a:endParaRPr lang="en-GB" sz="3200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7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3907" y="1059613"/>
            <a:ext cx="7977226" cy="4746187"/>
          </a:xfrm>
        </p:spPr>
        <p:txBody>
          <a:bodyPr>
            <a:normAutofit fontScale="47500" lnSpcReduction="20000"/>
          </a:bodyPr>
          <a:lstStyle/>
          <a:p>
            <a:pPr marL="266700" indent="-266700"/>
            <a:r>
              <a:rPr lang="en-US" sz="3800" dirty="0" smtClean="0"/>
              <a:t>The purpose of Configuration and Change Management of the Accelerators Layout is to provide a clear picture of a project/machine at a given point in time. </a:t>
            </a:r>
          </a:p>
          <a:p>
            <a:pPr marL="266700" indent="-266700"/>
            <a:r>
              <a:rPr lang="en-US" sz="3800" dirty="0" smtClean="0"/>
              <a:t>It is achieved through the use of:</a:t>
            </a:r>
          </a:p>
          <a:p>
            <a:pPr marL="635000" lvl="1" indent="-188913"/>
            <a:r>
              <a:rPr lang="en-US" sz="2900" dirty="0" smtClean="0"/>
              <a:t>Hardware Baselines:</a:t>
            </a:r>
          </a:p>
          <a:p>
            <a:pPr marL="900113" lvl="2" indent="-192088"/>
            <a:r>
              <a:rPr lang="en-US" sz="2900" dirty="0" smtClean="0"/>
              <a:t>Store for all information on the hardware installed in a given machine. </a:t>
            </a:r>
          </a:p>
          <a:p>
            <a:pPr marL="900113" lvl="2" indent="-192088"/>
            <a:r>
              <a:rPr lang="en-US" sz="2900" dirty="0" smtClean="0"/>
              <a:t>Only concerns ‘hardware’ (products), not activities.</a:t>
            </a:r>
          </a:p>
          <a:p>
            <a:pPr marL="635000" lvl="1" indent="-188913"/>
            <a:r>
              <a:rPr lang="en-US" sz="2900" dirty="0" smtClean="0"/>
              <a:t>Handling of Changes:</a:t>
            </a:r>
          </a:p>
          <a:p>
            <a:pPr marL="900113" lvl="2" indent="-192088"/>
            <a:r>
              <a:rPr lang="en-US" sz="2900" dirty="0" smtClean="0"/>
              <a:t>Engineering Change Requests</a:t>
            </a:r>
          </a:p>
          <a:p>
            <a:pPr marL="900113" lvl="2" indent="-192088"/>
            <a:r>
              <a:rPr lang="en-US" sz="2900" dirty="0" smtClean="0"/>
              <a:t>Stored in Hardware Baseline</a:t>
            </a:r>
          </a:p>
          <a:p>
            <a:pPr marL="900113" lvl="2" indent="-192088"/>
            <a:r>
              <a:rPr lang="en-US" sz="2900" dirty="0" smtClean="0"/>
              <a:t>Proper versioning of documents is important</a:t>
            </a:r>
          </a:p>
          <a:p>
            <a:pPr marL="635000" lvl="1" indent="-188913"/>
            <a:r>
              <a:rPr lang="en-US" sz="2900" dirty="0" smtClean="0"/>
              <a:t>Naming:</a:t>
            </a:r>
          </a:p>
          <a:p>
            <a:pPr marL="900113" lvl="2" indent="-192088"/>
            <a:r>
              <a:rPr lang="en-US" sz="2900" dirty="0" smtClean="0"/>
              <a:t>Important at all stages of the project/machine lifecycle</a:t>
            </a:r>
          </a:p>
          <a:p>
            <a:pPr marL="900113" lvl="2" indent="-192088"/>
            <a:r>
              <a:rPr lang="en-US" sz="2900" dirty="0" smtClean="0"/>
              <a:t>Documentation in </a:t>
            </a:r>
            <a:r>
              <a:rPr lang="en-US" sz="2900" dirty="0" err="1" smtClean="0"/>
              <a:t>HWBaseline</a:t>
            </a:r>
            <a:r>
              <a:rPr lang="en-US" sz="2900" dirty="0" smtClean="0"/>
              <a:t>, Equipment types, </a:t>
            </a:r>
            <a:r>
              <a:rPr lang="en-US" sz="2900" dirty="0"/>
              <a:t>Functional </a:t>
            </a:r>
            <a:r>
              <a:rPr lang="en-US" sz="2900" dirty="0" smtClean="0"/>
              <a:t>positions, Mechanical design, Manufacturing</a:t>
            </a:r>
          </a:p>
          <a:p>
            <a:pPr marL="635000" lvl="1" indent="-188913"/>
            <a:r>
              <a:rPr lang="en-US" sz="2900" dirty="0" smtClean="0"/>
              <a:t>Layout Database:</a:t>
            </a:r>
          </a:p>
          <a:p>
            <a:pPr marL="900113" lvl="2" indent="-192088"/>
            <a:r>
              <a:rPr lang="en-US" sz="2900" dirty="0" smtClean="0"/>
              <a:t>Stores the sequence (layout) of components, including electrical components and circuits.</a:t>
            </a:r>
          </a:p>
          <a:p>
            <a:pPr marL="900113" lvl="2" indent="-192088"/>
            <a:r>
              <a:rPr lang="en-US" sz="2900" dirty="0" smtClean="0"/>
              <a:t>Naming is stored</a:t>
            </a:r>
          </a:p>
          <a:p>
            <a:pPr marL="900113" lvl="2" indent="-192088"/>
            <a:r>
              <a:rPr lang="en-US" sz="2900" dirty="0" smtClean="0"/>
              <a:t>Links to other information sources – GIS portal to visually display functional position locations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Summary</a:t>
            </a:r>
            <a:endParaRPr lang="en-GB" sz="3200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9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09994"/>
            <a:ext cx="7977226" cy="474618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Further information:</a:t>
            </a:r>
          </a:p>
          <a:p>
            <a:pPr lvl="1"/>
            <a:r>
              <a:rPr lang="en-US" sz="1800" dirty="0" smtClean="0"/>
              <a:t>Naming Service: </a:t>
            </a:r>
            <a:r>
              <a:rPr lang="en-US" sz="1800" dirty="0" smtClean="0">
                <a:hlinkClick r:id="rId2"/>
              </a:rPr>
              <a:t>accelerators-naming.service@cern.ch</a:t>
            </a:r>
            <a:r>
              <a:rPr lang="en-US" sz="1800" dirty="0" smtClean="0"/>
              <a:t> supported by BE-CO-DA and EN-MEF-DC</a:t>
            </a:r>
          </a:p>
          <a:p>
            <a:pPr lvl="1"/>
            <a:r>
              <a:rPr lang="en-US" sz="1800" dirty="0" smtClean="0"/>
              <a:t>Naming Portal: </a:t>
            </a:r>
            <a:r>
              <a:rPr lang="en-US" sz="1800" dirty="0" smtClean="0">
                <a:hlinkClick r:id="rId3"/>
              </a:rPr>
              <a:t>https://cern.ch/service-acc-naming</a:t>
            </a:r>
            <a:r>
              <a:rPr lang="en-US" sz="1800" dirty="0" smtClean="0"/>
              <a:t> supported by BE-CO-DA</a:t>
            </a:r>
          </a:p>
          <a:p>
            <a:pPr lvl="1"/>
            <a:r>
              <a:rPr lang="en-US" sz="1800" dirty="0" smtClean="0"/>
              <a:t>Layout Service: </a:t>
            </a:r>
            <a:r>
              <a:rPr lang="en-US" sz="1800" dirty="0" smtClean="0">
                <a:hlinkClick r:id="rId4"/>
              </a:rPr>
              <a:t>layout-service@cern.ch</a:t>
            </a:r>
            <a:r>
              <a:rPr lang="en-US" sz="1800" dirty="0" smtClean="0"/>
              <a:t> supported by BE-CO-DA and EN-MEF-DC</a:t>
            </a:r>
          </a:p>
          <a:p>
            <a:pPr lvl="1"/>
            <a:r>
              <a:rPr lang="en-US" sz="1800" dirty="0" smtClean="0"/>
              <a:t>Layout Web Interface: </a:t>
            </a:r>
            <a:r>
              <a:rPr lang="en-GB" sz="1800" dirty="0" smtClean="0">
                <a:hlinkClick r:id="rId5"/>
              </a:rPr>
              <a:t>https</a:t>
            </a:r>
            <a:r>
              <a:rPr lang="en-GB" sz="1800" dirty="0">
                <a:hlinkClick r:id="rId5"/>
              </a:rPr>
              <a:t>://layout.web.cern.ch/layout</a:t>
            </a:r>
            <a:r>
              <a:rPr lang="en-GB" sz="1800" dirty="0" smtClean="0">
                <a:hlinkClick r:id="rId5"/>
              </a:rPr>
              <a:t>/</a:t>
            </a:r>
            <a:r>
              <a:rPr lang="en-GB" sz="1800" dirty="0" smtClean="0"/>
              <a:t> supported by BE-CO-DA</a:t>
            </a:r>
          </a:p>
          <a:p>
            <a:pPr lvl="1"/>
            <a:r>
              <a:rPr lang="en-GB" sz="1800" dirty="0" smtClean="0"/>
              <a:t>EDMS: </a:t>
            </a:r>
            <a:r>
              <a:rPr lang="en-GB" sz="1800" dirty="0" smtClean="0">
                <a:hlinkClick r:id="rId6"/>
              </a:rPr>
              <a:t>https://edms.cern.ch</a:t>
            </a:r>
            <a:r>
              <a:rPr lang="en-GB" sz="1800" dirty="0" smtClean="0"/>
              <a:t> supported by GS-ASE</a:t>
            </a:r>
          </a:p>
          <a:p>
            <a:pPr lvl="1"/>
            <a:r>
              <a:rPr lang="en-GB" sz="1800" dirty="0" smtClean="0"/>
              <a:t>Configuration and Change Management of the Accelerators Baselines: </a:t>
            </a:r>
            <a:r>
              <a:rPr lang="en-GB" sz="1800" dirty="0" smtClean="0">
                <a:hlinkClick r:id="rId7"/>
              </a:rPr>
              <a:t>ecr-configuration@cern.ch</a:t>
            </a:r>
            <a:r>
              <a:rPr lang="en-GB" sz="1800" dirty="0" smtClean="0"/>
              <a:t> </a:t>
            </a:r>
            <a:r>
              <a:rPr lang="en-US" sz="1800" dirty="0" smtClean="0"/>
              <a:t>supported by EN-MEF-DC</a:t>
            </a:r>
            <a:endParaRPr lang="en-GB" sz="1800" dirty="0" smtClean="0"/>
          </a:p>
        </p:txBody>
      </p:sp>
      <p:sp>
        <p:nvSpPr>
          <p:cNvPr id="7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Summary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8549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255"/>
            <a:ext cx="8226854" cy="673820"/>
          </a:xfrm>
        </p:spPr>
        <p:txBody>
          <a:bodyPr/>
          <a:lstStyle/>
          <a:p>
            <a:pPr algn="ctr"/>
            <a:r>
              <a:rPr lang="en-GB" sz="3200" dirty="0" smtClean="0"/>
              <a:t>Contents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Configuration </a:t>
            </a:r>
            <a:r>
              <a:rPr lang="en-GB" sz="2400" dirty="0"/>
              <a:t>M</a:t>
            </a:r>
            <a:r>
              <a:rPr lang="en-GB" sz="2400" dirty="0" smtClean="0"/>
              <a:t>anagement of Accelerators Topology</a:t>
            </a:r>
          </a:p>
          <a:p>
            <a:r>
              <a:rPr lang="en-GB" sz="2400" dirty="0" smtClean="0"/>
              <a:t>Accelerators Hardware Baselines</a:t>
            </a:r>
            <a:endParaRPr lang="en-GB" sz="2400" dirty="0"/>
          </a:p>
          <a:p>
            <a:r>
              <a:rPr lang="en-GB" sz="2400" dirty="0" smtClean="0"/>
              <a:t>Handling </a:t>
            </a:r>
            <a:r>
              <a:rPr lang="en-GB" sz="2400" dirty="0"/>
              <a:t>C</a:t>
            </a:r>
            <a:r>
              <a:rPr lang="en-GB" sz="2400" dirty="0" smtClean="0"/>
              <a:t>hanges in the Baselines and Layouts</a:t>
            </a:r>
            <a:endParaRPr lang="en-GB" sz="2400" dirty="0"/>
          </a:p>
          <a:p>
            <a:r>
              <a:rPr lang="en-GB" sz="2400" dirty="0" smtClean="0"/>
              <a:t>Usage of the Accelerators Naming Service in the Baselines and Layouts </a:t>
            </a:r>
          </a:p>
          <a:p>
            <a:r>
              <a:rPr lang="en-GB" sz="2400" dirty="0" smtClean="0"/>
              <a:t>Managing Accelerator Layouts using the ‘Layout Database’</a:t>
            </a:r>
          </a:p>
          <a:p>
            <a:r>
              <a:rPr lang="en-GB" sz="2400" dirty="0" smtClean="0"/>
              <a:t>Current Status</a:t>
            </a:r>
          </a:p>
          <a:p>
            <a:r>
              <a:rPr lang="en-GB" sz="2400" dirty="0" smtClean="0"/>
              <a:t>Summary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919177" y="6443563"/>
            <a:ext cx="2133600" cy="365125"/>
          </a:xfrm>
        </p:spPr>
        <p:txBody>
          <a:bodyPr/>
          <a:lstStyle/>
          <a:p>
            <a:r>
              <a:rPr lang="en-GB" dirty="0" smtClean="0"/>
              <a:t>2013-11-14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132058" y="6439366"/>
            <a:ext cx="2529393" cy="365125"/>
          </a:xfrm>
        </p:spPr>
        <p:txBody>
          <a:bodyPr/>
          <a:lstStyle/>
          <a:p>
            <a:r>
              <a:rPr lang="fr-CH" dirty="0" smtClean="0"/>
              <a:t>EDMS: </a:t>
            </a:r>
            <a:r>
              <a:rPr lang="en-GB" dirty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2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34220"/>
            <a:ext cx="8226854" cy="4667421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Provides a </a:t>
            </a:r>
            <a:r>
              <a:rPr lang="en-GB" sz="2200" u="sng" dirty="0" smtClean="0"/>
              <a:t>clear and coherent</a:t>
            </a:r>
            <a:r>
              <a:rPr lang="en-GB" sz="2200" dirty="0" smtClean="0"/>
              <a:t> picture of the status of a project or machine at a </a:t>
            </a:r>
            <a:r>
              <a:rPr lang="en-GB" sz="2200" u="sng" dirty="0" smtClean="0"/>
              <a:t>given point in time</a:t>
            </a:r>
            <a:r>
              <a:rPr lang="en-GB" sz="2200" dirty="0" smtClean="0"/>
              <a:t>.</a:t>
            </a:r>
          </a:p>
          <a:p>
            <a:r>
              <a:rPr lang="en-GB" sz="2200" dirty="0" smtClean="0"/>
              <a:t>In order to achieve this, we use three important tools</a:t>
            </a:r>
          </a:p>
          <a:p>
            <a:pPr lvl="1"/>
            <a:r>
              <a:rPr lang="en-GB" sz="1700" dirty="0" smtClean="0"/>
              <a:t>Changes </a:t>
            </a:r>
            <a:r>
              <a:rPr lang="en-GB" sz="1700" dirty="0"/>
              <a:t>to the machines and transfer lines </a:t>
            </a:r>
            <a:r>
              <a:rPr lang="en-GB" sz="1700" dirty="0" smtClean="0"/>
              <a:t>are </a:t>
            </a:r>
            <a:r>
              <a:rPr lang="en-GB" sz="1700" dirty="0"/>
              <a:t>documented, circulated and </a:t>
            </a:r>
            <a:r>
              <a:rPr lang="en-GB" sz="1700" dirty="0" smtClean="0"/>
              <a:t>approved in </a:t>
            </a:r>
            <a:r>
              <a:rPr lang="en-GB" sz="1700" dirty="0"/>
              <a:t>the </a:t>
            </a:r>
            <a:r>
              <a:rPr lang="en-GB" sz="1700" u="sng" dirty="0"/>
              <a:t>Hardware </a:t>
            </a:r>
            <a:r>
              <a:rPr lang="en-GB" sz="1700" u="sng" dirty="0" smtClean="0"/>
              <a:t>Baseline</a:t>
            </a:r>
            <a:r>
              <a:rPr lang="en-GB" sz="1700" dirty="0" smtClean="0"/>
              <a:t> (also known as a Product Breakdown Structure) using EDMS</a:t>
            </a:r>
          </a:p>
          <a:p>
            <a:pPr lvl="1"/>
            <a:r>
              <a:rPr lang="en-GB" sz="1700" dirty="0" smtClean="0"/>
              <a:t>We register the layouts of the accelerators and all changes to them within the </a:t>
            </a:r>
            <a:r>
              <a:rPr lang="en-GB" sz="1700" u="sng" dirty="0" smtClean="0"/>
              <a:t>Layout Database</a:t>
            </a:r>
            <a:r>
              <a:rPr lang="en-GB" sz="1700" dirty="0" smtClean="0"/>
              <a:t> that has to remain up-to-date.</a:t>
            </a:r>
          </a:p>
          <a:p>
            <a:pPr lvl="2"/>
            <a:r>
              <a:rPr lang="en-GB" sz="1600" dirty="0">
                <a:solidFill>
                  <a:schemeClr val="accent6"/>
                </a:solidFill>
              </a:rPr>
              <a:t>S</a:t>
            </a:r>
            <a:r>
              <a:rPr lang="en-GB" sz="1600" dirty="0" smtClean="0">
                <a:solidFill>
                  <a:schemeClr val="accent6"/>
                </a:solidFill>
              </a:rPr>
              <a:t>equence of functional positions  = space management</a:t>
            </a:r>
          </a:p>
          <a:p>
            <a:pPr lvl="2"/>
            <a:r>
              <a:rPr lang="en-GB" sz="1600" dirty="0" smtClean="0">
                <a:solidFill>
                  <a:schemeClr val="accent6"/>
                </a:solidFill>
              </a:rPr>
              <a:t>Integration and Installation Drawings match the recorded layout to ensure that envelopes of reserved space still match the physical equipment dimensions</a:t>
            </a:r>
          </a:p>
          <a:p>
            <a:pPr lvl="1"/>
            <a:r>
              <a:rPr lang="en-GB" sz="1700" dirty="0" smtClean="0"/>
              <a:t>Naming is critical throughout the lifecycle of the machines/projects. To store and manage naming, we use the </a:t>
            </a:r>
            <a:r>
              <a:rPr lang="en-GB" sz="1700" u="sng" dirty="0" smtClean="0"/>
              <a:t>Naming Portal</a:t>
            </a:r>
          </a:p>
          <a:p>
            <a:r>
              <a:rPr lang="en-GB" sz="2400" dirty="0" smtClean="0"/>
              <a:t>Keyword is coherence between the tools.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Configuration Management of Accelerator Layouts</a:t>
            </a:r>
            <a:endParaRPr lang="en-GB" sz="2800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41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te-epc-lpc.web.cern.ch/te-epc-lpc/context/radiations/pagesources/lhc_layou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26" y="1021781"/>
            <a:ext cx="7208035" cy="512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lhc-machine-outreach.web.cern.ch/lhc-machine-outreach/images/cern-photos/CE0085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5" y="1258996"/>
            <a:ext cx="57150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5" y="2852993"/>
            <a:ext cx="4909238" cy="31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\\cern.ch\dfs\Websites\c\cern-accelerators-optics\LEIR\Pictures\100_43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88" y="1173935"/>
            <a:ext cx="5162218" cy="3871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Configuration Management of Accelerator Layouts</a:t>
            </a:r>
            <a:endParaRPr lang="en-GB" sz="2800" dirty="0"/>
          </a:p>
        </p:txBody>
      </p:sp>
      <p:sp>
        <p:nvSpPr>
          <p:cNvPr id="15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6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9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65069" y="1254023"/>
            <a:ext cx="5621731" cy="474618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…is an EDMS (Electronic Document Management System) based tool.</a:t>
            </a:r>
          </a:p>
          <a:p>
            <a:r>
              <a:rPr lang="en-US" sz="2000" dirty="0" smtClean="0"/>
              <a:t>The hardware baseline contains all the information needed to re-build the machine, including:</a:t>
            </a:r>
          </a:p>
          <a:p>
            <a:pPr lvl="1"/>
            <a:r>
              <a:rPr lang="en-US" sz="1700" dirty="0" smtClean="0"/>
              <a:t>Engineering Specifications, Drawing Folders, ECR, Procurement Documents (IT, DO, MS…)</a:t>
            </a:r>
          </a:p>
          <a:p>
            <a:pPr lvl="1"/>
            <a:r>
              <a:rPr lang="en-US" sz="1700" dirty="0" smtClean="0"/>
              <a:t>LHC Baseline was the first to be issued</a:t>
            </a:r>
          </a:p>
          <a:p>
            <a:pPr lvl="1"/>
            <a:r>
              <a:rPr lang="en-US" sz="1700" dirty="0" smtClean="0"/>
              <a:t>SPS and PS Complex Hardware Baselines are in progress</a:t>
            </a:r>
          </a:p>
          <a:p>
            <a:r>
              <a:rPr lang="en-US" sz="2100" dirty="0" smtClean="0"/>
              <a:t>Logical structure of nodes, based on hardware types and functions</a:t>
            </a:r>
          </a:p>
          <a:p>
            <a:r>
              <a:rPr lang="en-US" sz="2100" dirty="0" smtClean="0"/>
              <a:t>Documentation can be linked to multiple locations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1" y="976775"/>
            <a:ext cx="2342707" cy="499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Hardware Baseline…</a:t>
            </a:r>
            <a:endParaRPr lang="en-GB" sz="3200" dirty="0"/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1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9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20988" y="1041813"/>
            <a:ext cx="8165812" cy="4746187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How: using </a:t>
            </a:r>
            <a:r>
              <a:rPr lang="en-US" sz="2000" dirty="0"/>
              <a:t>Engineering Change Requests (ECRs)</a:t>
            </a:r>
          </a:p>
          <a:p>
            <a:pPr lvl="1"/>
            <a:r>
              <a:rPr lang="en-US" sz="1600" dirty="0" smtClean="0"/>
              <a:t>Determine </a:t>
            </a:r>
            <a:r>
              <a:rPr lang="en-US" sz="1600" dirty="0"/>
              <a:t>an associated name for the change (equipment, function, layout, service</a:t>
            </a:r>
            <a:r>
              <a:rPr lang="en-US" sz="1600" dirty="0" smtClean="0"/>
              <a:t>…)</a:t>
            </a:r>
            <a:endParaRPr lang="en-US" sz="2000" dirty="0" smtClean="0"/>
          </a:p>
          <a:p>
            <a:r>
              <a:rPr lang="en-US" sz="2000" dirty="0" smtClean="0"/>
              <a:t>What </a:t>
            </a:r>
            <a:r>
              <a:rPr lang="en-US" sz="2000" dirty="0"/>
              <a:t>for: </a:t>
            </a:r>
          </a:p>
          <a:p>
            <a:pPr lvl="1"/>
            <a:r>
              <a:rPr lang="en-US" sz="1600" dirty="0"/>
              <a:t>Inform other stakeholders and get their approval/refusal</a:t>
            </a:r>
          </a:p>
          <a:p>
            <a:pPr lvl="1"/>
            <a:r>
              <a:rPr lang="en-US" sz="1600" dirty="0"/>
              <a:t>Impact analysis.</a:t>
            </a:r>
          </a:p>
          <a:p>
            <a:pPr lvl="1"/>
            <a:r>
              <a:rPr lang="en-US" sz="1600" dirty="0"/>
              <a:t>Allow all persons concerned the opportunity to comment about the impact of changes on surrounding equipment or general planning.  </a:t>
            </a:r>
            <a:endParaRPr lang="en-US" sz="2000" dirty="0" smtClean="0"/>
          </a:p>
          <a:p>
            <a:pPr marL="274320" lvl="1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891824" y="1041814"/>
            <a:ext cx="5873959" cy="2080719"/>
            <a:chOff x="1558134" y="4251290"/>
            <a:chExt cx="5873959" cy="2080719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134" y="4412220"/>
              <a:ext cx="3402063" cy="191978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20" y="5180318"/>
              <a:ext cx="2004073" cy="1130902"/>
            </a:xfrm>
            <a:prstGeom prst="rect">
              <a:avLst/>
            </a:prstGeom>
          </p:spPr>
        </p:pic>
        <p:sp>
          <p:nvSpPr>
            <p:cNvPr id="29" name="Curved Right Arrow 28"/>
            <p:cNvSpPr/>
            <p:nvPr/>
          </p:nvSpPr>
          <p:spPr>
            <a:xfrm rot="5400000">
              <a:off x="4268416" y="3018677"/>
              <a:ext cx="929028" cy="3394253"/>
            </a:xfrm>
            <a:prstGeom prst="curvedRightArrow">
              <a:avLst>
                <a:gd name="adj1" fmla="val 25000"/>
                <a:gd name="adj2" fmla="val 5451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Handling Changes</a:t>
            </a:r>
            <a:endParaRPr lang="en-GB" sz="3200" dirty="0"/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7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63746" y="985105"/>
            <a:ext cx="13544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Need for a change is identified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1301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021252"/>
            <a:ext cx="8226854" cy="476287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Where: in </a:t>
            </a:r>
            <a:r>
              <a:rPr lang="en-US" sz="1600" dirty="0"/>
              <a:t>the HW baseline for long-term traceability</a:t>
            </a:r>
          </a:p>
          <a:p>
            <a:pPr lvl="1"/>
            <a:r>
              <a:rPr lang="en-US" sz="1400" dirty="0"/>
              <a:t>Identify the adequate node in the structure</a:t>
            </a:r>
          </a:p>
          <a:p>
            <a:pPr lvl="1"/>
            <a:r>
              <a:rPr lang="en-US" sz="1400" dirty="0"/>
              <a:t>All changes concerning given equipment recorded in the same place in the HW </a:t>
            </a:r>
            <a:r>
              <a:rPr lang="en-US" sz="1400" dirty="0" smtClean="0"/>
              <a:t>Baseline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1600" dirty="0" smtClean="0"/>
          </a:p>
          <a:p>
            <a:endParaRPr lang="en-US" sz="3200" dirty="0" smtClean="0"/>
          </a:p>
          <a:p>
            <a:r>
              <a:rPr lang="en-US" sz="1600" dirty="0" smtClean="0"/>
              <a:t>When: prior to the change taking place</a:t>
            </a:r>
          </a:p>
          <a:p>
            <a:r>
              <a:rPr lang="en-US" sz="1600" dirty="0" smtClean="0"/>
              <a:t>Resulting action: update the HW Baseline (Engineering Specifications, Drawings…) and the Layout Database.</a:t>
            </a:r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12846" y="2027930"/>
            <a:ext cx="8030298" cy="2756187"/>
            <a:chOff x="450806" y="3306723"/>
            <a:chExt cx="8298173" cy="29527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511" y="3395466"/>
              <a:ext cx="5269468" cy="90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3765353" y="3791804"/>
              <a:ext cx="260677" cy="21265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4026030" y="3791804"/>
              <a:ext cx="264798" cy="212650"/>
            </a:xfrm>
            <a:prstGeom prst="ellipse">
              <a:avLst/>
            </a:prstGeom>
            <a:noFill/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3500555" y="3791804"/>
              <a:ext cx="264798" cy="212650"/>
            </a:xfrm>
            <a:prstGeom prst="ellipse">
              <a:avLst/>
            </a:prstGeom>
            <a:noFill/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726107" y="4591583"/>
              <a:ext cx="299923" cy="212650"/>
            </a:xfrm>
            <a:prstGeom prst="ellipse">
              <a:avLst/>
            </a:prstGeom>
            <a:noFill/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5920559" y="4591583"/>
              <a:ext cx="299923" cy="21265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3726105" y="5108060"/>
              <a:ext cx="299923" cy="212650"/>
            </a:xfrm>
            <a:prstGeom prst="ellipse">
              <a:avLst/>
            </a:prstGeom>
            <a:noFill/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92175" y="4529880"/>
              <a:ext cx="186970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Machine/Project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14245" y="4533452"/>
              <a:ext cx="2367764" cy="3289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Equipment code/category</a:t>
              </a:r>
              <a:endParaRPr lang="en-GB" sz="1400" dirty="0"/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806" y="3306723"/>
              <a:ext cx="291465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026030" y="4939555"/>
              <a:ext cx="4587913" cy="7913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Document type. For example: ES = Engineering Specification, EC = Engineering Change </a:t>
              </a:r>
              <a:r>
                <a:rPr lang="en-GB" sz="1400" dirty="0"/>
                <a:t>r</a:t>
              </a:r>
              <a:r>
                <a:rPr lang="en-GB" sz="1400" dirty="0" smtClean="0"/>
                <a:t>equest, TP = Test Procedure etc.</a:t>
              </a:r>
              <a:endParaRPr lang="en-GB" sz="14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958291" y="3913632"/>
              <a:ext cx="2542264" cy="1002182"/>
            </a:xfrm>
            <a:prstGeom prst="straightConnector1">
              <a:avLst/>
            </a:prstGeom>
            <a:ln>
              <a:solidFill>
                <a:srgbClr val="10428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958291" y="3606394"/>
              <a:ext cx="2542264" cy="1309420"/>
            </a:xfrm>
            <a:prstGeom prst="straightConnector1">
              <a:avLst/>
            </a:prstGeom>
            <a:ln>
              <a:solidFill>
                <a:srgbClr val="10428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Handling Changes</a:t>
            </a:r>
            <a:endParaRPr lang="en-GB" sz="3200" dirty="0"/>
          </a:p>
        </p:txBody>
      </p:sp>
      <p:sp>
        <p:nvSpPr>
          <p:cNvPr id="26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27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02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20988" y="1041813"/>
            <a:ext cx="8165812" cy="4746187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Handling Changes</a:t>
            </a:r>
            <a:endParaRPr lang="en-GB" sz="3200" dirty="0"/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17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37" y="808075"/>
            <a:ext cx="8651478" cy="515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79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11329"/>
            <a:ext cx="8226854" cy="4667421"/>
          </a:xfrm>
        </p:spPr>
        <p:txBody>
          <a:bodyPr/>
          <a:lstStyle/>
          <a:p>
            <a:r>
              <a:rPr lang="en-GB" sz="2000" dirty="0" smtClean="0"/>
              <a:t>The naming portal is the source for all codes in EDMS, CDD and Layout.</a:t>
            </a:r>
          </a:p>
          <a:p>
            <a:pPr lvl="1"/>
            <a:r>
              <a:rPr lang="en-GB" sz="1600" dirty="0" smtClean="0"/>
              <a:t>Equipment codes (types) - description of the equipment</a:t>
            </a:r>
          </a:p>
          <a:p>
            <a:pPr lvl="2"/>
            <a:r>
              <a:rPr lang="en-GB" sz="1400" dirty="0" smtClean="0"/>
              <a:t>Includes CDD (CERN Drawing Directory) naming for design office </a:t>
            </a:r>
          </a:p>
          <a:p>
            <a:pPr lvl="1"/>
            <a:r>
              <a:rPr lang="en-GB" sz="1600" dirty="0" smtClean="0"/>
              <a:t>Functional positions for mechanical and electrical layouts – functional naming in the layout database</a:t>
            </a:r>
          </a:p>
          <a:p>
            <a:pPr lvl="2"/>
            <a:r>
              <a:rPr lang="en-GB" sz="1400" dirty="0" smtClean="0"/>
              <a:t>It takes into account optics naming (ABP and OP)</a:t>
            </a:r>
          </a:p>
          <a:p>
            <a:r>
              <a:rPr lang="en-GB" sz="2000" dirty="0" smtClean="0"/>
              <a:t>According to Naming Conventions</a:t>
            </a:r>
          </a:p>
          <a:p>
            <a:pPr lvl="1"/>
            <a:r>
              <a:rPr lang="en-GB" sz="1600" dirty="0" smtClean="0"/>
              <a:t>LHC, SPS, PS Complex</a:t>
            </a:r>
          </a:p>
          <a:p>
            <a:pPr lvl="1"/>
            <a:r>
              <a:rPr lang="en-GB" sz="1600" dirty="0" smtClean="0"/>
              <a:t>QA documents linked within the naming portal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13" y="2734593"/>
            <a:ext cx="2663703" cy="252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00772" y="4315749"/>
            <a:ext cx="8855724" cy="1769919"/>
            <a:chOff x="499616" y="4534570"/>
            <a:chExt cx="8855724" cy="1769919"/>
          </a:xfrm>
        </p:grpSpPr>
        <p:grpSp>
          <p:nvGrpSpPr>
            <p:cNvPr id="7" name="Group 6"/>
            <p:cNvGrpSpPr/>
            <p:nvPr/>
          </p:nvGrpSpPr>
          <p:grpSpPr>
            <a:xfrm>
              <a:off x="499616" y="4534570"/>
              <a:ext cx="8855724" cy="1769919"/>
              <a:chOff x="499616" y="4422816"/>
              <a:chExt cx="8855724" cy="1769919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616" y="4422816"/>
                <a:ext cx="5268810" cy="104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Oval 10"/>
              <p:cNvSpPr/>
              <p:nvPr/>
            </p:nvSpPr>
            <p:spPr>
              <a:xfrm>
                <a:off x="552241" y="5609520"/>
                <a:ext cx="290241" cy="198494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42482" y="5565123"/>
                <a:ext cx="180935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Machine region / zone</a:t>
                </a:r>
                <a:endParaRPr lang="en-GB" sz="12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471840" y="5619778"/>
                <a:ext cx="290241" cy="198494"/>
              </a:xfrm>
              <a:prstGeom prst="ellipse">
                <a:avLst/>
              </a:prstGeom>
              <a:noFill/>
              <a:ln w="158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762081" y="5546404"/>
                <a:ext cx="359325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‘Convention’ reference:</a:t>
                </a:r>
              </a:p>
              <a:p>
                <a:r>
                  <a:rPr lang="en-GB" sz="1200" dirty="0" smtClean="0"/>
                  <a:t>PX = PS Complex, SP = SPS, HC = LHC</a:t>
                </a:r>
                <a:endParaRPr lang="en-GB" sz="1200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52240" y="5944490"/>
                <a:ext cx="290241" cy="198494"/>
              </a:xfrm>
              <a:prstGeom prst="ellipse">
                <a:avLst/>
              </a:prstGeom>
              <a:noFill/>
              <a:ln w="158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0812" y="5881374"/>
                <a:ext cx="2296522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Variants on equipment type</a:t>
                </a:r>
                <a:endParaRPr lang="en-GB" sz="1200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67334" y="5619045"/>
                <a:ext cx="290241" cy="198494"/>
              </a:xfrm>
              <a:prstGeom prst="ellipse">
                <a:avLst/>
              </a:prstGeom>
              <a:noFill/>
              <a:ln w="158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57575" y="5546404"/>
                <a:ext cx="1796629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Functional description </a:t>
                </a:r>
              </a:p>
              <a:p>
                <a:r>
                  <a:rPr lang="en-GB" sz="1200" dirty="0" smtClean="0"/>
                  <a:t>‘D’ = Defocusing, </a:t>
                </a:r>
              </a:p>
              <a:p>
                <a:r>
                  <a:rPr lang="en-GB" sz="1200" dirty="0" smtClean="0"/>
                  <a:t>‘F’ = Focusing </a:t>
                </a:r>
                <a:endParaRPr lang="en-GB" sz="1200" dirty="0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552241" y="4866324"/>
              <a:ext cx="439432" cy="29554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3312454" y="4864350"/>
              <a:ext cx="285750" cy="271283"/>
            </a:xfrm>
            <a:prstGeom prst="ellipse">
              <a:avLst/>
            </a:prstGeom>
            <a:noFill/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3924299" y="4890587"/>
              <a:ext cx="347809" cy="247020"/>
            </a:xfrm>
            <a:prstGeom prst="ellipse">
              <a:avLst/>
            </a:prstGeom>
            <a:noFill/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545633" y="4900745"/>
              <a:ext cx="226961" cy="198494"/>
            </a:xfrm>
            <a:prstGeom prst="ellipse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536108" y="5133609"/>
              <a:ext cx="226961" cy="198494"/>
            </a:xfrm>
            <a:prstGeom prst="ellipse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457200" y="134255"/>
            <a:ext cx="8226854" cy="6738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Usage of the Naming Service</a:t>
            </a:r>
            <a:endParaRPr lang="en-GB" sz="3200" dirty="0"/>
          </a:p>
        </p:txBody>
      </p:sp>
      <p:sp>
        <p:nvSpPr>
          <p:cNvPr id="27" name="Date Placeholder 4"/>
          <p:cNvSpPr txBox="1">
            <a:spLocks/>
          </p:cNvSpPr>
          <p:nvPr/>
        </p:nvSpPr>
        <p:spPr>
          <a:xfrm>
            <a:off x="3919177" y="64435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2013-11-14</a:t>
            </a:r>
            <a:endParaRPr lang="en-US" dirty="0"/>
          </a:p>
        </p:txBody>
      </p:sp>
      <p:sp>
        <p:nvSpPr>
          <p:cNvPr id="28" name="Footer Placeholder 5"/>
          <p:cNvSpPr txBox="1">
            <a:spLocks/>
          </p:cNvSpPr>
          <p:nvPr/>
        </p:nvSpPr>
        <p:spPr>
          <a:xfrm>
            <a:off x="7132058" y="6439366"/>
            <a:ext cx="2529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EDMS: </a:t>
            </a:r>
            <a:r>
              <a:rPr lang="en-GB" smtClean="0"/>
              <a:t>1324768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3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1240</Words>
  <Application>Microsoft Office PowerPoint</Application>
  <PresentationFormat>On-screen Show (4:3)</PresentationFormat>
  <Paragraphs>204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CERNCorporate4-3</vt:lpstr>
      <vt:lpstr>PowerPoint Presentation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William Birtwistle</dc:creator>
  <cp:lastModifiedBy>Thomas William Birtwistle</cp:lastModifiedBy>
  <cp:revision>21</cp:revision>
  <dcterms:created xsi:type="dcterms:W3CDTF">2013-11-12T08:13:08Z</dcterms:created>
  <dcterms:modified xsi:type="dcterms:W3CDTF">2013-11-12T14:35:01Z</dcterms:modified>
</cp:coreProperties>
</file>