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6" r:id="rId19"/>
    <p:sldId id="277" r:id="rId20"/>
    <p:sldId id="291" r:id="rId21"/>
    <p:sldId id="278" r:id="rId22"/>
    <p:sldId id="279" r:id="rId23"/>
    <p:sldId id="280" r:id="rId24"/>
    <p:sldId id="281" r:id="rId25"/>
    <p:sldId id="282" r:id="rId26"/>
    <p:sldId id="284" r:id="rId27"/>
    <p:sldId id="294" r:id="rId28"/>
    <p:sldId id="295" r:id="rId29"/>
    <p:sldId id="296" r:id="rId30"/>
    <p:sldId id="287" r:id="rId31"/>
    <p:sldId id="292" r:id="rId32"/>
    <p:sldId id="297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545" autoAdjust="0"/>
    <p:restoredTop sz="88578" autoAdjust="0"/>
  </p:normalViewPr>
  <p:slideViewPr>
    <p:cSldViewPr>
      <p:cViewPr varScale="1">
        <p:scale>
          <a:sx n="118" d="100"/>
          <a:sy n="118" d="100"/>
        </p:scale>
        <p:origin x="-14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91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37EC1-7FA8-4519-931D-397415DFCF2C}" type="datetimeFigureOut">
              <a:rPr lang="en-US" smtClean="0"/>
              <a:pPr/>
              <a:t>11/13/2013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DDACB2-0B2D-4943-AA3B-60F3658205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556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Position: place</a:t>
            </a:r>
            <a:r>
              <a:rPr lang="en-GB" baseline="0" dirty="0" smtClean="0"/>
              <a:t> of the installation in which a certain type of equipment has to be hosted</a:t>
            </a:r>
          </a:p>
          <a:p>
            <a:r>
              <a:rPr lang="en-GB" baseline="0" dirty="0" smtClean="0"/>
              <a:t>Parent: groups positions of an installation that have a common role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DACB2-0B2D-4943-AA3B-60F36582055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546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Reflects</a:t>
            </a:r>
            <a:r>
              <a:rPr lang="en-GB" baseline="0" dirty="0" smtClean="0"/>
              <a:t> the structure of the CMMS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DACB2-0B2D-4943-AA3B-60F36582055A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405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spare parts missing, contractor communicates in WO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intervention due to access, safety, length of time is forbidden, contractor communicates in WO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933AF-9463-4777-85F4-176E5B9F06C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473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DACB2-0B2D-4943-AA3B-60F36582055A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996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DACB2-0B2D-4943-AA3B-60F36582055A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918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326221"/>
            <a:ext cx="9144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1295400"/>
            <a:ext cx="9144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alphaModFix amt="56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369C3-02E1-4004-A921-D6A8FB44BEEA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 smtClean="0"/>
              <a:t>Maintenance Specificities in the CERN Cooling and Ventilation </a:t>
            </a:r>
            <a:r>
              <a:rPr lang="en-GB" i="1" dirty="0"/>
              <a:t>G</a:t>
            </a:r>
            <a:r>
              <a:rPr lang="en-GB" i="1" dirty="0" smtClean="0"/>
              <a:t>roup </a:t>
            </a:r>
            <a:endParaRPr lang="en-GB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5875040"/>
            <a:ext cx="6400800" cy="982960"/>
          </a:xfrm>
        </p:spPr>
        <p:txBody>
          <a:bodyPr>
            <a:normAutofit/>
          </a:bodyPr>
          <a:lstStyle/>
          <a:p>
            <a:pPr algn="r"/>
            <a:r>
              <a:rPr lang="en-GB" sz="2400" dirty="0" smtClean="0"/>
              <a:t>Asset and Maintenance Management Workshop CERN, 13-15 November 2013</a:t>
            </a:r>
          </a:p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47664" y="4293096"/>
            <a:ext cx="6696744" cy="98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000" dirty="0" smtClean="0"/>
              <a:t>I. El Hardouz, U. </a:t>
            </a:r>
            <a:r>
              <a:rPr lang="en-GB" sz="2000" dirty="0" err="1" smtClean="0"/>
              <a:t>Epting</a:t>
            </a:r>
            <a:r>
              <a:rPr lang="en-GB" sz="2000" dirty="0" smtClean="0"/>
              <a:t>, S. </a:t>
            </a:r>
            <a:r>
              <a:rPr lang="en-GB" sz="2000" dirty="0" err="1" smtClean="0"/>
              <a:t>Poulsen</a:t>
            </a:r>
            <a:r>
              <a:rPr lang="en-GB" sz="2000" dirty="0" smtClean="0"/>
              <a:t>, G. Peon (CERN EN/CV)</a:t>
            </a:r>
          </a:p>
          <a:p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77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10696" y="485056"/>
            <a:ext cx="7498080" cy="1359768"/>
          </a:xfrm>
          <a:prstGeom prst="rect">
            <a:avLst/>
          </a:prstGeom>
        </p:spPr>
        <p:txBody>
          <a:bodyPr vert="horz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659573"/>
              </p:ext>
            </p:extLst>
          </p:nvPr>
        </p:nvGraphicFramePr>
        <p:xfrm>
          <a:off x="251520" y="1356048"/>
          <a:ext cx="8754632" cy="4968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4" name="Visio" r:id="rId3" imgW="10121611" imgH="5749587" progId="Visio.Drawing.11">
                  <p:embed/>
                </p:oleObj>
              </mc:Choice>
              <mc:Fallback>
                <p:oleObj name="Visio" r:id="rId3" imgW="10121611" imgH="574958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356048"/>
                        <a:ext cx="8754632" cy="49685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Organisation of the Preventive Maintenance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921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Preventive Maintenance</a:t>
            </a:r>
            <a:br>
              <a:rPr lang="en-GB" dirty="0" smtClean="0"/>
            </a:br>
            <a:r>
              <a:rPr lang="en-GB" dirty="0" err="1" smtClean="0"/>
              <a:t>Maintenance</a:t>
            </a:r>
            <a:r>
              <a:rPr lang="en-GB" dirty="0" smtClean="0"/>
              <a:t>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MPs </a:t>
            </a:r>
            <a:r>
              <a:rPr lang="en-GB" dirty="0"/>
              <a:t>generates WOs at the level of the </a:t>
            </a:r>
            <a:r>
              <a:rPr lang="en-GB" dirty="0" smtClean="0"/>
              <a:t>Parent</a:t>
            </a:r>
          </a:p>
          <a:p>
            <a:r>
              <a:rPr lang="en-GB" dirty="0" smtClean="0"/>
              <a:t>The WOs point to </a:t>
            </a:r>
            <a:r>
              <a:rPr lang="en-GB" i="1" dirty="0" smtClean="0"/>
              <a:t>Maintenance Procedures </a:t>
            </a:r>
            <a:r>
              <a:rPr lang="en-GB" dirty="0" smtClean="0"/>
              <a:t>according to the equipment installed within the Parent</a:t>
            </a:r>
          </a:p>
          <a:p>
            <a:r>
              <a:rPr lang="en-GB" dirty="0" smtClean="0"/>
              <a:t>The MPs automate provisional WO start and end dates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11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2552" y="6324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84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10696" y="485056"/>
            <a:ext cx="7498080" cy="1359768"/>
          </a:xfrm>
          <a:prstGeom prst="rect">
            <a:avLst/>
          </a:prstGeom>
        </p:spPr>
        <p:txBody>
          <a:bodyPr vert="horz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4688443"/>
              </p:ext>
            </p:extLst>
          </p:nvPr>
        </p:nvGraphicFramePr>
        <p:xfrm>
          <a:off x="685800" y="1371600"/>
          <a:ext cx="8201025" cy="490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1" name="Visio" r:id="rId4" imgW="10721846" imgH="6407015" progId="Visio.Drawing.11">
                  <p:embed/>
                </p:oleObj>
              </mc:Choice>
              <mc:Fallback>
                <p:oleObj name="Visio" r:id="rId4" imgW="10721846" imgH="640701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71600"/>
                        <a:ext cx="8201025" cy="4905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Organisation of the Corrective Maintenance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12</a:t>
            </a:fld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2552" y="6324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82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CMMS in EN/CV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2404864"/>
          </a:xfrm>
        </p:spPr>
        <p:txBody>
          <a:bodyPr>
            <a:normAutofit/>
          </a:bodyPr>
          <a:lstStyle/>
          <a:p>
            <a:r>
              <a:rPr lang="en-GB" dirty="0" smtClean="0"/>
              <a:t>CV utilizes mainly the following modules in INFOR EAM</a:t>
            </a:r>
          </a:p>
          <a:p>
            <a:endParaRPr lang="en-GB" dirty="0" smtClean="0"/>
          </a:p>
          <a:p>
            <a:pPr marL="914400" lvl="2" indent="0"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96936" y="2721600"/>
            <a:ext cx="2880000" cy="2307600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1"/>
            <a:r>
              <a:rPr lang="en-GB" dirty="0" smtClean="0"/>
              <a:t>Equipment</a:t>
            </a:r>
          </a:p>
          <a:p>
            <a:pPr lvl="2"/>
            <a:r>
              <a:rPr lang="en-GB" dirty="0" smtClean="0"/>
              <a:t>Assets</a:t>
            </a:r>
          </a:p>
          <a:p>
            <a:pPr lvl="2"/>
            <a:r>
              <a:rPr lang="en-GB" dirty="0" smtClean="0"/>
              <a:t>Positions</a:t>
            </a:r>
          </a:p>
          <a:p>
            <a:pPr lvl="2"/>
            <a:r>
              <a:rPr lang="en-GB" dirty="0" smtClean="0"/>
              <a:t>Parts</a:t>
            </a:r>
          </a:p>
          <a:p>
            <a:pPr lvl="2"/>
            <a:r>
              <a:rPr lang="en-GB" dirty="0" smtClean="0"/>
              <a:t>Structure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197200" y="2590800"/>
            <a:ext cx="2880000" cy="2308324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1"/>
            <a:r>
              <a:rPr lang="en-GB" dirty="0" smtClean="0"/>
              <a:t>Stores</a:t>
            </a:r>
          </a:p>
          <a:p>
            <a:pPr lvl="2"/>
            <a:r>
              <a:rPr lang="en-GB" dirty="0" smtClean="0"/>
              <a:t>Spare Parts</a:t>
            </a:r>
          </a:p>
          <a:p>
            <a:pPr lvl="2"/>
            <a:r>
              <a:rPr lang="en-GB" dirty="0" smtClean="0"/>
              <a:t>Pick Tickets</a:t>
            </a:r>
          </a:p>
          <a:p>
            <a:pPr lvl="2"/>
            <a:r>
              <a:rPr lang="en-GB" dirty="0" smtClean="0"/>
              <a:t>Reservation</a:t>
            </a:r>
          </a:p>
          <a:p>
            <a:pPr lvl="2"/>
            <a:r>
              <a:rPr lang="en-GB" dirty="0" smtClean="0"/>
              <a:t>Requisition</a:t>
            </a:r>
          </a:p>
          <a:p>
            <a:pPr lvl="2"/>
            <a:r>
              <a:rPr lang="en-GB" dirty="0" smtClean="0"/>
              <a:t>Purchase orders</a:t>
            </a:r>
          </a:p>
          <a:p>
            <a:pPr lvl="2"/>
            <a:r>
              <a:rPr lang="en-GB" dirty="0" smtClean="0"/>
              <a:t>Parts labelling</a:t>
            </a:r>
          </a:p>
          <a:p>
            <a:pPr lvl="2"/>
            <a:r>
              <a:rPr lang="en-GB" dirty="0" smtClean="0"/>
              <a:t>Minimum stocks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36936" y="4267200"/>
            <a:ext cx="2880000" cy="1754326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1"/>
            <a:r>
              <a:rPr lang="en-GB" dirty="0" smtClean="0"/>
              <a:t>Works</a:t>
            </a:r>
          </a:p>
          <a:p>
            <a:pPr lvl="2"/>
            <a:r>
              <a:rPr lang="en-GB" dirty="0" smtClean="0"/>
              <a:t>Work requests Work orders (WO)</a:t>
            </a:r>
          </a:p>
          <a:p>
            <a:pPr lvl="2"/>
            <a:r>
              <a:rPr lang="en-GB" dirty="0" smtClean="0"/>
              <a:t>Maintenance plans</a:t>
            </a:r>
          </a:p>
          <a:p>
            <a:pPr lvl="2"/>
            <a:r>
              <a:rPr lang="en-GB" dirty="0" smtClean="0"/>
              <a:t>Inspections</a:t>
            </a:r>
          </a:p>
          <a:p>
            <a:pPr lvl="2"/>
            <a:r>
              <a:rPr lang="en-GB" dirty="0" smtClean="0"/>
              <a:t>Meter readings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78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Information in the WOs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5029200"/>
          </a:xfrm>
        </p:spPr>
        <p:txBody>
          <a:bodyPr>
            <a:normAutofit/>
          </a:bodyPr>
          <a:lstStyle/>
          <a:p>
            <a:pPr lvl="2"/>
            <a:endParaRPr lang="en-GB" dirty="0"/>
          </a:p>
          <a:p>
            <a:pPr lvl="2"/>
            <a:endParaRPr lang="en-US" dirty="0" smtClean="0"/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927375" y="1384412"/>
            <a:ext cx="41910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GB" dirty="0" smtClean="0"/>
          </a:p>
          <a:p>
            <a:pPr lvl="2"/>
            <a:endParaRPr lang="en-US" dirty="0" smtClean="0"/>
          </a:p>
          <a:p>
            <a:pPr lvl="2"/>
            <a:endParaRPr lang="en-GB" dirty="0" smtClean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1793081"/>
            <a:ext cx="3581400" cy="3693319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Dates in WOs</a:t>
            </a:r>
          </a:p>
          <a:p>
            <a:pPr lvl="1"/>
            <a:r>
              <a:rPr lang="en-GB" dirty="0"/>
              <a:t>Filled by the system</a:t>
            </a:r>
          </a:p>
          <a:p>
            <a:pPr lvl="2"/>
            <a:r>
              <a:rPr lang="en-GB" dirty="0"/>
              <a:t>Event date: date of WO creation</a:t>
            </a:r>
          </a:p>
          <a:p>
            <a:pPr lvl="1"/>
            <a:r>
              <a:rPr lang="en-GB" dirty="0"/>
              <a:t>Filled by CV personnel</a:t>
            </a:r>
          </a:p>
          <a:p>
            <a:pPr lvl="2"/>
            <a:r>
              <a:rPr lang="en-GB" dirty="0"/>
              <a:t>Requested start date</a:t>
            </a:r>
          </a:p>
          <a:p>
            <a:pPr lvl="2"/>
            <a:r>
              <a:rPr lang="en-GB" dirty="0"/>
              <a:t>Requested end date</a:t>
            </a:r>
          </a:p>
          <a:p>
            <a:pPr lvl="1"/>
            <a:r>
              <a:rPr lang="en-GB" dirty="0"/>
              <a:t>Filled by contractors’ personnel</a:t>
            </a:r>
          </a:p>
          <a:p>
            <a:pPr lvl="2"/>
            <a:r>
              <a:rPr lang="en-GB" dirty="0"/>
              <a:t>Schedule start date</a:t>
            </a:r>
          </a:p>
          <a:p>
            <a:pPr lvl="2"/>
            <a:r>
              <a:rPr lang="en-GB" dirty="0"/>
              <a:t>Schedule end date</a:t>
            </a:r>
          </a:p>
          <a:p>
            <a:pPr lvl="2"/>
            <a:r>
              <a:rPr lang="en-GB" dirty="0"/>
              <a:t>Actual start and end dates</a:t>
            </a:r>
          </a:p>
          <a:p>
            <a:pPr lvl="2"/>
            <a:r>
              <a:rPr lang="en-GB" dirty="0"/>
              <a:t>Request and delivery of spares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53648" y="1384412"/>
            <a:ext cx="3581400" cy="4524315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Other Information:</a:t>
            </a:r>
          </a:p>
          <a:p>
            <a:pPr lvl="1"/>
            <a:r>
              <a:rPr lang="en-GB" dirty="0"/>
              <a:t>Filled by CV personnel</a:t>
            </a:r>
          </a:p>
          <a:p>
            <a:pPr lvl="2"/>
            <a:r>
              <a:rPr lang="en-GB" dirty="0"/>
              <a:t>Information to assess the work</a:t>
            </a:r>
          </a:p>
          <a:p>
            <a:pPr lvl="2"/>
            <a:r>
              <a:rPr lang="en-GB" dirty="0"/>
              <a:t>Contact person</a:t>
            </a:r>
          </a:p>
          <a:p>
            <a:pPr lvl="2"/>
            <a:r>
              <a:rPr lang="en-GB" dirty="0"/>
              <a:t>Particular safety issues</a:t>
            </a:r>
          </a:p>
          <a:p>
            <a:pPr lvl="1"/>
            <a:r>
              <a:rPr lang="en-GB" dirty="0"/>
              <a:t>Filled by contractors’ personnel</a:t>
            </a:r>
            <a:endParaRPr lang="en-US" dirty="0"/>
          </a:p>
          <a:p>
            <a:pPr lvl="2"/>
            <a:r>
              <a:rPr lang="en-US" dirty="0"/>
              <a:t>«Assigned to»</a:t>
            </a:r>
          </a:p>
          <a:p>
            <a:pPr lvl="2"/>
            <a:r>
              <a:rPr lang="en-US" dirty="0"/>
              <a:t>Booked hours for a particular employee and day</a:t>
            </a:r>
          </a:p>
          <a:p>
            <a:pPr lvl="2"/>
            <a:r>
              <a:rPr lang="en-US" dirty="0"/>
              <a:t>Description of the work done</a:t>
            </a:r>
          </a:p>
          <a:p>
            <a:pPr lvl="2"/>
            <a:r>
              <a:rPr lang="en-US" dirty="0"/>
              <a:t>Spare parts used</a:t>
            </a:r>
          </a:p>
          <a:p>
            <a:pPr lvl="2"/>
            <a:r>
              <a:rPr lang="en-US" dirty="0"/>
              <a:t>Tests carried out</a:t>
            </a:r>
          </a:p>
          <a:p>
            <a:pPr lvl="2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8402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7" y="136331"/>
            <a:ext cx="8964488" cy="6688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1676400" y="1000715"/>
            <a:ext cx="3962400" cy="3048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324600" y="838200"/>
            <a:ext cx="1219200" cy="3048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286000" y="2133600"/>
            <a:ext cx="762000" cy="2286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934200" y="2148098"/>
            <a:ext cx="762000" cy="2286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038600" y="2133600"/>
            <a:ext cx="762000" cy="2286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410200" y="2106289"/>
            <a:ext cx="762000" cy="2286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914400" y="2300160"/>
            <a:ext cx="762000" cy="2286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286000" y="2300160"/>
            <a:ext cx="762000" cy="2286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404131" y="2301845"/>
            <a:ext cx="762000" cy="2286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1828800" y="3657600"/>
            <a:ext cx="1295400" cy="2286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44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7" y="548680"/>
            <a:ext cx="9173140" cy="60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3276600" y="548680"/>
            <a:ext cx="914400" cy="128012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-76200" y="2438400"/>
            <a:ext cx="9220200" cy="5334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1621" y="2057400"/>
            <a:ext cx="9220200" cy="5334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0" y="3429000"/>
            <a:ext cx="7010400" cy="33528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75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143000"/>
          </a:xfrm>
        </p:spPr>
        <p:txBody>
          <a:bodyPr/>
          <a:lstStyle/>
          <a:p>
            <a:r>
              <a:rPr lang="en-GB" dirty="0" smtClean="0"/>
              <a:t>Main KPI: Contractor Performance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20000" y="14400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 smtClean="0">
                          <a:latin typeface="Cambria Math"/>
                        </a:rPr>
                        <m:t>𝐾𝑃𝐼</m:t>
                      </m:r>
                      <m:r>
                        <a:rPr lang="fr-CH" b="0" i="1" baseline="-25000" smtClean="0">
                          <a:latin typeface="Cambria Math"/>
                        </a:rPr>
                        <m:t>3</m:t>
                      </m:r>
                      <m:r>
                        <a:rPr lang="fr-CH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CH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CH" i="1">
                              <a:latin typeface="Cambria Math"/>
                            </a:rPr>
                            <m:t>𝐶𝑜𝑚𝑝𝑙𝑒𝑡𝑒𝑑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 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𝑃𝑀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𝑊𝑂𝑠</m:t>
                          </m:r>
                        </m:num>
                        <m:den>
                          <m:r>
                            <a:rPr lang="fr-CH" i="1">
                              <a:latin typeface="Cambria Math"/>
                            </a:rPr>
                            <m:t>𝑇𝑜𝑡𝑎𝑙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𝑛𝑜</m:t>
                          </m:r>
                          <m:r>
                            <a:rPr lang="fr-CH" i="1">
                              <a:latin typeface="Cambria Math"/>
                            </a:rPr>
                            <m:t>.  </m:t>
                          </m:r>
                          <m:r>
                            <a:rPr lang="fr-CH" i="1">
                              <a:latin typeface="Cambria Math"/>
                            </a:rPr>
                            <m:t>𝑜𝑓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𝑅</m:t>
                          </m:r>
                          <m:r>
                            <a:rPr lang="fr-CH" i="1">
                              <a:latin typeface="Cambria Math"/>
                            </a:rPr>
                            <m:t>𝑒𝑞𝑢𝑒𝑠𝑡𝑒𝑑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 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𝑃𝑀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𝑊𝑂𝑠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1440000"/>
                <a:ext cx="5760000" cy="7200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45600" y="23280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 smtClean="0">
                          <a:latin typeface="Cambria Math"/>
                        </a:rPr>
                        <m:t>𝐾𝑃𝐼</m:t>
                      </m:r>
                      <m:r>
                        <a:rPr lang="fr-CH" b="0" i="1" baseline="-25000" smtClean="0">
                          <a:latin typeface="Cambria Math"/>
                        </a:rPr>
                        <m:t>5</m:t>
                      </m:r>
                      <m:r>
                        <a:rPr lang="fr-CH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CH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CH" i="1">
                              <a:latin typeface="Cambria Math"/>
                            </a:rPr>
                            <m:t>𝐶𝑜𝑚𝑝𝑙𝑒𝑡𝑒𝑑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𝑃𝑀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𝑊𝑂𝑠</m:t>
                          </m:r>
                        </m:num>
                        <m:den>
                          <m:r>
                            <a:rPr lang="fr-CH" i="1">
                              <a:latin typeface="Cambria Math"/>
                            </a:rPr>
                            <m:t>𝑇𝑜𝑡𝑎𝑙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𝑛𝑜</m:t>
                          </m:r>
                          <m:r>
                            <a:rPr lang="fr-CH" i="1">
                              <a:latin typeface="Cambria Math"/>
                            </a:rPr>
                            <m:t>.  </m:t>
                          </m:r>
                          <m:r>
                            <a:rPr lang="fr-CH" i="1">
                              <a:latin typeface="Cambria Math"/>
                            </a:rPr>
                            <m:t>𝑜𝑓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fr-CH" i="1">
                              <a:latin typeface="Cambria Math"/>
                            </a:rPr>
                            <m:t>𝑙𝑎𝑛𝑛𝑒𝑑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𝑏𝑦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 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𝐶𝑜𝑛𝑡𝑟𝑎𝑐𝑡</m:t>
                          </m:r>
                          <m:r>
                            <a:rPr lang="fr-CH" i="1">
                              <a:latin typeface="Cambria Math"/>
                            </a:rPr>
                            <m:t>𝑜𝑟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 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𝑃𝑀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𝑊𝑂𝑠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600" y="2328000"/>
                <a:ext cx="5760000" cy="72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74200" y="33186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 smtClean="0">
                          <a:latin typeface="Cambria Math"/>
                        </a:rPr>
                        <m:t>𝐾𝑃𝐼</m:t>
                      </m:r>
                      <m:r>
                        <a:rPr lang="fr-CH" b="0" i="1" baseline="-25000" smtClean="0">
                          <a:latin typeface="Cambria Math"/>
                        </a:rPr>
                        <m:t>7</m:t>
                      </m:r>
                      <m:r>
                        <a:rPr lang="fr-CH" i="1">
                          <a:latin typeface="Cambria Math"/>
                        </a:rPr>
                        <m:t>=</m:t>
                      </m:r>
                      <m:r>
                        <a:rPr lang="fr-CH" i="1">
                          <a:latin typeface="Cambria Math"/>
                        </a:rPr>
                        <m:t>𝐷𝑒𝑙𝑎𝑦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𝑖𝑛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𝑃𝑟𝑒𝑣𝑒𝑛𝑡𝑖𝑣𝑒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𝑀𝑎𝑖𝑛𝑡𝑒𝑛𝑎𝑛𝑐𝑒</m:t>
                      </m:r>
                      <m:r>
                        <a:rPr lang="fr-CH" i="1">
                          <a:latin typeface="Cambria Math"/>
                        </a:rPr>
                        <m:t> (</m:t>
                      </m:r>
                      <m:r>
                        <a:rPr lang="fr-CH" i="1">
                          <a:latin typeface="Cambria Math"/>
                        </a:rPr>
                        <m:t>𝑑𝑎𝑦𝑠</m:t>
                      </m:r>
                      <m:r>
                        <a:rPr lang="fr-CH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200" y="3318600"/>
                <a:ext cx="5760000" cy="7200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17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02800" y="42330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 smtClean="0">
                          <a:latin typeface="Cambria Math"/>
                        </a:rPr>
                        <m:t>𝐾𝑃</m:t>
                      </m:r>
                      <m:r>
                        <a:rPr lang="fr-CH" b="0" i="1" smtClean="0">
                          <a:latin typeface="Cambria Math"/>
                        </a:rPr>
                        <m:t>𝐼</m:t>
                      </m:r>
                      <m:r>
                        <a:rPr lang="fr-CH" b="0" i="1" baseline="-25000" smtClean="0">
                          <a:latin typeface="Cambria Math"/>
                        </a:rPr>
                        <m:t>10</m:t>
                      </m:r>
                      <m:r>
                        <a:rPr lang="fr-CH" i="1">
                          <a:latin typeface="Cambria Math"/>
                        </a:rPr>
                        <m:t>=</m:t>
                      </m:r>
                      <m:r>
                        <a:rPr lang="fr-CH" i="1">
                          <a:latin typeface="Cambria Math"/>
                        </a:rPr>
                        <m:t>𝑁𝑜</m:t>
                      </m:r>
                      <m:r>
                        <a:rPr lang="fr-CH" i="1">
                          <a:latin typeface="Cambria Math"/>
                        </a:rPr>
                        <m:t>. </m:t>
                      </m:r>
                      <m:r>
                        <a:rPr lang="fr-CH" i="1">
                          <a:latin typeface="Cambria Math"/>
                        </a:rPr>
                        <m:t>𝑜𝑓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b="0" i="1" smtClean="0">
                          <a:latin typeface="Cambria Math"/>
                        </a:rPr>
                        <m:t>𝑛𝑜𝑛</m:t>
                      </m:r>
                      <m:r>
                        <a:rPr lang="fr-CH" b="0" i="1" smtClean="0">
                          <a:latin typeface="Cambria Math"/>
                        </a:rPr>
                        <m:t>_</m:t>
                      </m:r>
                      <m:r>
                        <a:rPr lang="fr-CH" b="0" i="1" smtClean="0">
                          <a:latin typeface="Cambria Math"/>
                        </a:rPr>
                        <m:t>𝑎𝑝𝑝𝑟𝑜𝑣𝑒𝑑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𝑊𝑂</m:t>
                      </m:r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800" y="4233000"/>
                <a:ext cx="5760000" cy="7200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514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143000"/>
          </a:xfrm>
        </p:spPr>
        <p:txBody>
          <a:bodyPr/>
          <a:lstStyle/>
          <a:p>
            <a:r>
              <a:rPr lang="fr-CH" dirty="0"/>
              <a:t>Main </a:t>
            </a:r>
            <a:r>
              <a:rPr lang="fr-CH" dirty="0" err="1" smtClean="0"/>
              <a:t>KPIs</a:t>
            </a:r>
            <a:r>
              <a:rPr lang="fr-CH" dirty="0" smtClean="0"/>
              <a:t>: Equipment Condition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18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20000" y="14400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/>
                        </a:rPr>
                        <m:t>𝐾𝑃𝐼</m:t>
                      </m:r>
                      <m:r>
                        <a:rPr lang="fr-CH" b="0" i="1" baseline="-25000" smtClean="0">
                          <a:latin typeface="Cambria Math"/>
                        </a:rPr>
                        <m:t>13</m:t>
                      </m:r>
                      <m:r>
                        <a:rPr lang="fr-CH" b="0" i="1" smtClean="0">
                          <a:latin typeface="Cambria Math"/>
                        </a:rPr>
                        <m:t>=</m:t>
                      </m:r>
                      <m:r>
                        <a:rPr lang="fr-CH" b="0" i="1" smtClean="0">
                          <a:latin typeface="Cambria Math"/>
                        </a:rPr>
                        <m:t>𝑇𝑜𝑝</m:t>
                      </m:r>
                      <m:r>
                        <a:rPr lang="fr-CH" b="0" i="1" smtClean="0">
                          <a:latin typeface="Cambria Math"/>
                        </a:rPr>
                        <m:t> 10 </m:t>
                      </m:r>
                      <m:r>
                        <a:rPr lang="fr-CH" b="0" i="1" smtClean="0">
                          <a:latin typeface="Cambria Math"/>
                        </a:rPr>
                        <m:t>𝑝𝑜𝑠𝑖𝑡𝑖𝑜𝑛𝑠</m:t>
                      </m:r>
                      <m:r>
                        <a:rPr lang="fr-CH" b="0" i="1" smtClean="0">
                          <a:latin typeface="Cambria Math"/>
                        </a:rPr>
                        <m:t> </m:t>
                      </m:r>
                      <m:r>
                        <a:rPr lang="fr-CH" b="0" i="1" smtClean="0">
                          <a:latin typeface="Cambria Math"/>
                        </a:rPr>
                        <m:t>𝑐𝑟𝑒𝑎𝑡𝑖𝑛𝑔</m:t>
                      </m:r>
                      <m:r>
                        <a:rPr lang="fr-CH" b="0" i="1" smtClean="0">
                          <a:latin typeface="Cambria Math"/>
                        </a:rPr>
                        <m:t> </m:t>
                      </m:r>
                      <m:r>
                        <a:rPr lang="fr-CH" b="0" i="1" smtClean="0">
                          <a:latin typeface="Cambria Math"/>
                        </a:rPr>
                        <m:t>𝐶𝑀</m:t>
                      </m:r>
                      <m:r>
                        <a:rPr lang="fr-CH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1440000"/>
                <a:ext cx="5760000" cy="7200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45600" y="23280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/>
                        </a:rPr>
                        <m:t>𝐾𝑃𝐼</m:t>
                      </m:r>
                      <m:r>
                        <a:rPr lang="fr-CH" b="0" i="1" smtClean="0">
                          <a:latin typeface="Cambria Math"/>
                        </a:rPr>
                        <m:t>=</m:t>
                      </m:r>
                      <m:r>
                        <a:rPr lang="fr-CH" b="0" i="1" smtClean="0">
                          <a:latin typeface="Cambria Math"/>
                        </a:rPr>
                        <m:t>𝑁𝑜</m:t>
                      </m:r>
                      <m:r>
                        <a:rPr lang="fr-CH" b="0" i="1" smtClean="0">
                          <a:latin typeface="Cambria Math"/>
                        </a:rPr>
                        <m:t>. </m:t>
                      </m:r>
                      <m:r>
                        <a:rPr lang="fr-CH" b="0" i="1" smtClean="0">
                          <a:latin typeface="Cambria Math"/>
                        </a:rPr>
                        <m:t>𝑜𝑓</m:t>
                      </m:r>
                      <m:r>
                        <a:rPr lang="fr-CH" b="0" i="1" smtClean="0">
                          <a:latin typeface="Cambria Math"/>
                        </a:rPr>
                        <m:t> </m:t>
                      </m:r>
                      <m:r>
                        <a:rPr lang="fr-CH" b="0" i="1" smtClean="0">
                          <a:latin typeface="Cambria Math"/>
                        </a:rPr>
                        <m:t>𝑊𝑂𝑠</m:t>
                      </m:r>
                      <m:r>
                        <a:rPr lang="fr-CH" b="0" i="1" smtClean="0">
                          <a:latin typeface="Cambria Math"/>
                        </a:rPr>
                        <m:t> </m:t>
                      </m:r>
                      <m:r>
                        <a:rPr lang="fr-CH" b="0" i="1" smtClean="0">
                          <a:latin typeface="Cambria Math"/>
                        </a:rPr>
                        <m:t>𝑝𝑒𝑟</m:t>
                      </m:r>
                      <m:r>
                        <a:rPr lang="fr-CH" b="0" i="1" smtClean="0">
                          <a:latin typeface="Cambria Math"/>
                        </a:rPr>
                        <m:t> </m:t>
                      </m:r>
                      <m:r>
                        <a:rPr lang="fr-CH" b="0" i="1" smtClean="0">
                          <a:latin typeface="Cambria Math"/>
                        </a:rPr>
                        <m:t>𝐶𝑎𝑢𝑠𝑒</m:t>
                      </m:r>
                      <m:r>
                        <a:rPr lang="fr-CH" b="0" i="1" smtClean="0">
                          <a:latin typeface="Cambria Math"/>
                        </a:rPr>
                        <m:t> </m:t>
                      </m:r>
                      <m:r>
                        <a:rPr lang="fr-CH" b="0" i="1" smtClean="0">
                          <a:latin typeface="Cambria Math"/>
                        </a:rPr>
                        <m:t>𝐶𝑜𝑑𝑒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600" y="2328000"/>
                <a:ext cx="5760000" cy="72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154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143000"/>
          </a:xfrm>
        </p:spPr>
        <p:txBody>
          <a:bodyPr/>
          <a:lstStyle/>
          <a:p>
            <a:r>
              <a:rPr lang="en-GB" dirty="0" smtClean="0"/>
              <a:t>Main KPIs : Reactivity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3400" y="19050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 smtClean="0">
                          <a:latin typeface="Cambria Math"/>
                        </a:rPr>
                        <m:t>𝐾𝑃𝐼</m:t>
                      </m:r>
                      <m:r>
                        <a:rPr lang="fr-CH" b="0" i="1" baseline="-25000" smtClean="0">
                          <a:latin typeface="Cambria Math"/>
                        </a:rPr>
                        <m:t>15</m:t>
                      </m:r>
                      <m:r>
                        <a:rPr lang="fr-CH" i="1">
                          <a:latin typeface="Cambria Math"/>
                        </a:rPr>
                        <m:t>=</m:t>
                      </m:r>
                      <m:r>
                        <a:rPr lang="fr-CH" i="1">
                          <a:latin typeface="Cambria Math"/>
                        </a:rPr>
                        <m:t>𝐷𝑒𝑙𝑎𝑦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𝑖𝑛</m:t>
                      </m:r>
                      <m:r>
                        <a:rPr lang="fr-CH" b="0" i="1" smtClean="0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𝑊𝑂</m:t>
                      </m:r>
                      <m:r>
                        <m:rPr>
                          <m:sty m:val="p"/>
                        </m:rPr>
                        <a:rPr lang="fr-CH" b="0" i="0" smtClean="0">
                          <a:latin typeface="Cambria Math"/>
                        </a:rPr>
                        <m:t>s</m:t>
                      </m:r>
                      <m:r>
                        <a:rPr lang="fr-CH" b="0" i="0" smtClean="0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𝑣𝑒𝑟𝑖𝑓𝑖𝑐𝑎𝑡𝑖𝑜𝑛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905000"/>
                <a:ext cx="5760000" cy="7200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62000" y="28956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 smtClean="0">
                          <a:latin typeface="Cambria Math"/>
                        </a:rPr>
                        <m:t>𝐾𝑃𝐼</m:t>
                      </m:r>
                      <m:r>
                        <a:rPr lang="fr-CH" b="0" i="1" baseline="-25000" smtClean="0">
                          <a:latin typeface="Cambria Math"/>
                        </a:rPr>
                        <m:t>17</m:t>
                      </m:r>
                      <m:r>
                        <a:rPr lang="fr-CH" i="1">
                          <a:latin typeface="Cambria Math"/>
                        </a:rPr>
                        <m:t>=</m:t>
                      </m:r>
                      <m:r>
                        <a:rPr lang="fr-CH" i="1" smtClean="0">
                          <a:latin typeface="Cambria Math"/>
                        </a:rPr>
                        <m:t>𝑀</m:t>
                      </m:r>
                      <m:r>
                        <a:rPr lang="fr-CH" b="0" i="1" smtClean="0">
                          <a:latin typeface="Cambria Math"/>
                        </a:rPr>
                        <m:t>𝑇𝑇𝑅</m:t>
                      </m:r>
                    </m:oMath>
                  </m:oMathPara>
                </a14:m>
                <a:endParaRPr lang="fr-CH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2895600"/>
                <a:ext cx="5760000" cy="72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90600" y="38100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 smtClean="0">
                          <a:latin typeface="Cambria Math"/>
                        </a:rPr>
                        <m:t>𝐾𝑃𝐼</m:t>
                      </m:r>
                      <m:r>
                        <a:rPr lang="fr-CH" b="0" i="1" baseline="-25000" smtClean="0">
                          <a:latin typeface="Cambria Math"/>
                        </a:rPr>
                        <m:t>18</m:t>
                      </m:r>
                      <m:r>
                        <a:rPr lang="fr-CH" i="1">
                          <a:latin typeface="Cambria Math"/>
                        </a:rPr>
                        <m:t>=</m:t>
                      </m:r>
                      <m:r>
                        <a:rPr lang="fr-CH" b="0" i="1" smtClean="0">
                          <a:latin typeface="Cambria Math"/>
                        </a:rPr>
                        <m:t>𝑀𝑇𝑇𝐶</m:t>
                      </m:r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3810000"/>
                <a:ext cx="5760000" cy="7200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68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Definitions and Acronyms</a:t>
            </a:r>
          </a:p>
          <a:p>
            <a:r>
              <a:rPr lang="en-GB" dirty="0" smtClean="0"/>
              <a:t>Introduction to EN/CV</a:t>
            </a:r>
          </a:p>
          <a:p>
            <a:r>
              <a:rPr lang="en-GB" dirty="0" smtClean="0"/>
              <a:t>Overview of EN/CV Maintenance</a:t>
            </a:r>
          </a:p>
          <a:p>
            <a:r>
              <a:rPr lang="en-GB" dirty="0" smtClean="0"/>
              <a:t>CMMS in EN/CV</a:t>
            </a:r>
          </a:p>
          <a:p>
            <a:r>
              <a:rPr lang="en-GB" dirty="0" smtClean="0"/>
              <a:t>Key Performance Indicators</a:t>
            </a:r>
          </a:p>
          <a:p>
            <a:r>
              <a:rPr lang="en-GB" dirty="0" smtClean="0"/>
              <a:t>Meter Readings</a:t>
            </a:r>
          </a:p>
          <a:p>
            <a:r>
              <a:rPr lang="en-GB" dirty="0" smtClean="0"/>
              <a:t>Conditional Maintenance</a:t>
            </a:r>
          </a:p>
          <a:p>
            <a:r>
              <a:rPr lang="en-GB" dirty="0" smtClean="0"/>
              <a:t>Summary</a:t>
            </a:r>
          </a:p>
          <a:p>
            <a:r>
              <a:rPr lang="en-GB" dirty="0" smtClean="0"/>
              <a:t>Conclusions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AMMW2013 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300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0032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Main </a:t>
            </a:r>
            <a:r>
              <a:rPr lang="fr-CH" dirty="0" err="1" smtClean="0"/>
              <a:t>KPIs</a:t>
            </a:r>
            <a:r>
              <a:rPr lang="fr-CH" dirty="0" smtClean="0"/>
              <a:t> : </a:t>
            </a:r>
            <a:r>
              <a:rPr lang="fr-CH" dirty="0" err="1" smtClean="0"/>
              <a:t>Overall</a:t>
            </a:r>
            <a:r>
              <a:rPr lang="fr-CH" dirty="0" smtClean="0"/>
              <a:t> performance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45600" y="25566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 smtClean="0">
                          <a:latin typeface="Cambria Math"/>
                        </a:rPr>
                        <m:t>𝐾𝑃𝐼</m:t>
                      </m:r>
                      <m:r>
                        <a:rPr lang="fr-CH" i="1" baseline="-25000">
                          <a:latin typeface="Cambria Math"/>
                        </a:rPr>
                        <m:t>5</m:t>
                      </m:r>
                      <m:r>
                        <a:rPr lang="fr-CH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CH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CH" i="1">
                              <a:latin typeface="Cambria Math"/>
                            </a:rPr>
                            <m:t>𝐷𝑒𝑙𝑎𝑦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𝑖𝑛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𝑃𝑀</m:t>
                          </m:r>
                          <m:r>
                            <a:rPr lang="fr-CH" i="1">
                              <a:latin typeface="Cambria Math"/>
                            </a:rPr>
                            <m:t> (</m:t>
                          </m:r>
                          <m:r>
                            <a:rPr lang="fr-CH" i="1">
                              <a:latin typeface="Cambria Math"/>
                            </a:rPr>
                            <m:t>𝑑𝑎𝑦𝑠</m:t>
                          </m:r>
                          <m:r>
                            <a:rPr lang="fr-CH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fr-CH" i="1">
                              <a:latin typeface="Cambria Math"/>
                            </a:rPr>
                            <m:t>𝑇𝑜𝑡𝑎𝑙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𝑛𝑜</m:t>
                          </m:r>
                          <m:r>
                            <a:rPr lang="fr-CH" i="1">
                              <a:latin typeface="Cambria Math"/>
                            </a:rPr>
                            <m:t>.  </m:t>
                          </m:r>
                          <m:r>
                            <a:rPr lang="fr-CH" i="1">
                              <a:latin typeface="Cambria Math"/>
                            </a:rPr>
                            <m:t>𝑜𝑓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𝑑𝑎𝑦𝑠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𝑏𝑒𝑡𝑤𝑒𝑒𝑛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𝑡𝑤𝑜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𝑃𝑀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600" y="2556600"/>
                <a:ext cx="5760000" cy="7200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174200" y="35130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 smtClean="0">
                          <a:latin typeface="Cambria Math"/>
                        </a:rPr>
                        <m:t>𝐾𝑃𝐼</m:t>
                      </m:r>
                      <m:r>
                        <a:rPr lang="fr-CH" i="1" baseline="-25000">
                          <a:latin typeface="Cambria Math"/>
                        </a:rPr>
                        <m:t>7</m:t>
                      </m:r>
                      <m:r>
                        <a:rPr lang="fr-CH" i="1">
                          <a:latin typeface="Cambria Math"/>
                        </a:rPr>
                        <m:t>=</m:t>
                      </m:r>
                      <m:r>
                        <a:rPr lang="fr-CH" i="1">
                          <a:latin typeface="Cambria Math"/>
                        </a:rPr>
                        <m:t>𝑁𝑜</m:t>
                      </m:r>
                      <m:r>
                        <a:rPr lang="fr-CH" i="1">
                          <a:latin typeface="Cambria Math"/>
                        </a:rPr>
                        <m:t>. </m:t>
                      </m:r>
                      <m:r>
                        <a:rPr lang="fr-CH" i="1">
                          <a:latin typeface="Cambria Math"/>
                        </a:rPr>
                        <m:t>𝑊𝑂𝑠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𝑤𝑎𝑖𝑡𝑖𝑛𝑔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𝑓𝑜𝑟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𝑎𝑐𝑐𝑒𝑠𝑠</m:t>
                      </m:r>
                    </m:oMath>
                  </m:oMathPara>
                </a14:m>
                <a:endParaRPr lang="fr-CH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200" y="3513000"/>
                <a:ext cx="5760000" cy="7200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17000" y="16422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 smtClean="0">
                          <a:latin typeface="Cambria Math"/>
                        </a:rPr>
                        <m:t>𝐾𝑃𝐼</m:t>
                      </m:r>
                      <m:r>
                        <a:rPr lang="fr-CH" b="0" i="1" baseline="-25000" smtClean="0">
                          <a:latin typeface="Cambria Math"/>
                        </a:rPr>
                        <m:t>1</m:t>
                      </m:r>
                      <m:r>
                        <a:rPr lang="fr-CH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CH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CH" i="1">
                              <a:latin typeface="Cambria Math"/>
                            </a:rPr>
                            <m:t>𝐶𝑜𝑚𝑝𝑙𝑒𝑡𝑒𝑑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𝐶𝑀</m:t>
                          </m:r>
                          <m:r>
                            <a:rPr lang="fr-CH" b="0" i="1" smtClean="0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𝑊𝑂𝑠</m:t>
                          </m:r>
                        </m:num>
                        <m:den>
                          <m:r>
                            <a:rPr lang="fr-CH" i="1">
                              <a:latin typeface="Cambria Math"/>
                            </a:rPr>
                            <m:t>𝑇𝑜𝑡𝑎𝑙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𝑛𝑜</m:t>
                          </m:r>
                          <m:r>
                            <a:rPr lang="fr-CH" i="1">
                              <a:latin typeface="Cambria Math"/>
                            </a:rPr>
                            <m:t>.  </m:t>
                          </m:r>
                          <m:r>
                            <a:rPr lang="fr-CH" i="1">
                              <a:latin typeface="Cambria Math"/>
                            </a:rPr>
                            <m:t>𝑜𝑓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𝐶𝑜𝑚𝑝𝑙𝑒𝑡𝑒𝑑</m:t>
                          </m:r>
                          <m:r>
                            <a:rPr lang="fr-CH" i="1">
                              <a:latin typeface="Cambria Math"/>
                            </a:rPr>
                            <m:t> </m:t>
                          </m:r>
                          <m:r>
                            <a:rPr lang="fr-CH" i="1">
                              <a:latin typeface="Cambria Math"/>
                            </a:rPr>
                            <m:t>𝑊𝑂𝑠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000" y="1642200"/>
                <a:ext cx="5760000" cy="720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02800" y="4495800"/>
                <a:ext cx="5760000" cy="720000"/>
              </a:xfrm>
              <a:prstGeom prst="rect">
                <a:avLst/>
              </a:prstGeom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 smtClean="0">
                          <a:latin typeface="Cambria Math"/>
                        </a:rPr>
                        <m:t>𝐾𝑃𝐼</m:t>
                      </m:r>
                      <m:r>
                        <a:rPr lang="fr-CH" b="0" i="1" baseline="-25000" smtClean="0">
                          <a:latin typeface="Cambria Math"/>
                        </a:rPr>
                        <m:t>11</m:t>
                      </m:r>
                      <m:r>
                        <a:rPr lang="fr-CH" i="1">
                          <a:latin typeface="Cambria Math"/>
                        </a:rPr>
                        <m:t>=</m:t>
                      </m:r>
                      <m:r>
                        <a:rPr lang="fr-CH" i="1">
                          <a:latin typeface="Cambria Math"/>
                        </a:rPr>
                        <m:t>𝑁𝑜</m:t>
                      </m:r>
                      <m:r>
                        <a:rPr lang="fr-CH" i="1">
                          <a:latin typeface="Cambria Math"/>
                        </a:rPr>
                        <m:t>. </m:t>
                      </m:r>
                      <m:r>
                        <a:rPr lang="fr-CH" i="1">
                          <a:latin typeface="Cambria Math"/>
                        </a:rPr>
                        <m:t>𝑊𝑂𝑠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𝑤𝑎𝑖𝑡𝑖𝑛𝑔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𝑓𝑜𝑟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𝑠𝑝𝑎𝑟𝑒</m:t>
                      </m:r>
                      <m:r>
                        <a:rPr lang="fr-CH" i="1">
                          <a:latin typeface="Cambria Math"/>
                        </a:rPr>
                        <m:t> </m:t>
                      </m:r>
                      <m:r>
                        <a:rPr lang="fr-CH" i="1">
                          <a:latin typeface="Cambria Math"/>
                        </a:rPr>
                        <m:t>𝑝𝑎𝑟𝑡𝑠</m:t>
                      </m:r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800" y="4495800"/>
                <a:ext cx="5760000" cy="7200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400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two KPIs over time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7577405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505200"/>
            <a:ext cx="7090949" cy="2651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719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Meter Readings in the CV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Meter readings for different equipment</a:t>
            </a:r>
          </a:p>
          <a:p>
            <a:pPr lvl="1"/>
            <a:r>
              <a:rPr lang="en-US" dirty="0" smtClean="0"/>
              <a:t>Air Compressors</a:t>
            </a:r>
          </a:p>
          <a:p>
            <a:pPr lvl="1"/>
            <a:r>
              <a:rPr lang="en-US" dirty="0" smtClean="0"/>
              <a:t>Trane Chillers</a:t>
            </a:r>
          </a:p>
          <a:p>
            <a:r>
              <a:rPr lang="en-US" dirty="0" smtClean="0"/>
              <a:t>Frequency</a:t>
            </a:r>
          </a:p>
          <a:p>
            <a:pPr lvl="1"/>
            <a:r>
              <a:rPr lang="en-US" dirty="0" smtClean="0"/>
              <a:t>Different intervals: e.g. weekly, twice per year</a:t>
            </a:r>
          </a:p>
          <a:p>
            <a:pPr lvl="1"/>
            <a:r>
              <a:rPr lang="en-US" dirty="0" smtClean="0"/>
              <a:t>Configured via </a:t>
            </a:r>
            <a:r>
              <a:rPr lang="en-US" dirty="0" err="1" smtClean="0"/>
              <a:t>Infor</a:t>
            </a:r>
            <a:r>
              <a:rPr lang="en-US" dirty="0" smtClean="0"/>
              <a:t> EAM PM Schedules</a:t>
            </a:r>
          </a:p>
          <a:p>
            <a:r>
              <a:rPr lang="en-US" dirty="0" smtClean="0"/>
              <a:t>Visualization</a:t>
            </a:r>
          </a:p>
          <a:p>
            <a:pPr lvl="1"/>
            <a:r>
              <a:rPr lang="en-US" dirty="0" err="1" smtClean="0"/>
              <a:t>Infor</a:t>
            </a:r>
            <a:r>
              <a:rPr lang="en-US" dirty="0" smtClean="0"/>
              <a:t> EAM Custom Tab: “Inspections &amp; Readings”</a:t>
            </a:r>
          </a:p>
          <a:p>
            <a:r>
              <a:rPr lang="en-US" dirty="0" smtClean="0"/>
              <a:t>Tools for data entry</a:t>
            </a:r>
          </a:p>
          <a:p>
            <a:pPr lvl="1"/>
            <a:r>
              <a:rPr lang="en-US" dirty="0" smtClean="0"/>
              <a:t>GS-ASE </a:t>
            </a:r>
            <a:r>
              <a:rPr lang="en-US" dirty="0" err="1" smtClean="0"/>
              <a:t>Infor</a:t>
            </a:r>
            <a:r>
              <a:rPr lang="en-US" dirty="0" smtClean="0"/>
              <a:t> EAM Mobile (Psion handheld)</a:t>
            </a:r>
          </a:p>
          <a:p>
            <a:pPr lvl="1"/>
            <a:r>
              <a:rPr lang="en-US" dirty="0" smtClean="0"/>
              <a:t>EN-CV </a:t>
            </a:r>
            <a:r>
              <a:rPr lang="en-US" dirty="0" err="1" smtClean="0"/>
              <a:t>smartphone</a:t>
            </a:r>
            <a:r>
              <a:rPr lang="en-US" dirty="0" smtClean="0"/>
              <a:t> application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002" y="1752600"/>
            <a:ext cx="135255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834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Meter Readings: </a:t>
            </a:r>
            <a:r>
              <a:rPr lang="en-GB" dirty="0"/>
              <a:t>C</a:t>
            </a:r>
            <a:r>
              <a:rPr lang="en-GB" dirty="0" smtClean="0"/>
              <a:t>V Smartphone </a:t>
            </a:r>
            <a:br>
              <a:rPr lang="en-GB" dirty="0" smtClean="0"/>
            </a:br>
            <a:r>
              <a:rPr lang="en-GB" dirty="0" smtClean="0"/>
              <a:t>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6120680" cy="45259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GB" dirty="0" smtClean="0"/>
              <a:t>Webpage application optimised for smartphones</a:t>
            </a:r>
          </a:p>
          <a:p>
            <a:pPr algn="just"/>
            <a:r>
              <a:rPr lang="en-GB" dirty="0" smtClean="0"/>
              <a:t>It organizes the data collection by PM Schedule (can comprise equipment of different Classes) </a:t>
            </a:r>
          </a:p>
          <a:p>
            <a:pPr lvl="0" algn="just"/>
            <a:r>
              <a:rPr lang="en-GB" dirty="0" smtClean="0"/>
              <a:t>No investment required for proprietary equipment and can be on operators personal device (Bring-Your-Own-Device)</a:t>
            </a:r>
          </a:p>
          <a:p>
            <a:pPr lvl="0" algn="just"/>
            <a:r>
              <a:rPr lang="en-GB" dirty="0" smtClean="0"/>
              <a:t>It can also be used from any platform with a Web browser (including Psion </a:t>
            </a:r>
            <a:r>
              <a:rPr lang="en-GB" dirty="0" err="1" smtClean="0"/>
              <a:t>Ikon</a:t>
            </a:r>
            <a:r>
              <a:rPr lang="en-GB" dirty="0" smtClean="0"/>
              <a:t>)</a:t>
            </a:r>
          </a:p>
          <a:p>
            <a:pPr lvl="0" algn="just"/>
            <a:r>
              <a:rPr lang="en-GB" dirty="0" smtClean="0"/>
              <a:t>It works off-line in areas without GSM/</a:t>
            </a:r>
            <a:r>
              <a:rPr lang="en-GB" dirty="0" err="1" smtClean="0"/>
              <a:t>WiFi</a:t>
            </a:r>
            <a:endParaRPr lang="en-GB" dirty="0" smtClean="0"/>
          </a:p>
          <a:p>
            <a:pPr algn="just"/>
            <a:r>
              <a:rPr lang="en-GB" dirty="0" smtClean="0"/>
              <a:t>It is very responsive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465638"/>
            <a:ext cx="2258813" cy="282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595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Meter readings: Ex. Historical data of chiller FCK-00030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3955750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743200"/>
            <a:ext cx="4005918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236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Mechanical revision 40000h and cleaning of a chiller in bldg. 355, 378</a:t>
            </a:r>
            <a:endParaRPr lang="fr-F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676400"/>
            <a:ext cx="1894928" cy="2058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59745"/>
            <a:ext cx="2743201" cy="400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8624" y="1752600"/>
            <a:ext cx="185837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4419600"/>
            <a:ext cx="2971800" cy="221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4038600"/>
            <a:ext cx="2895600" cy="267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429000" y="3810000"/>
            <a:ext cx="2756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… </a:t>
            </a:r>
            <a:r>
              <a:rPr lang="fr-FR" dirty="0" err="1" smtClean="0"/>
              <a:t>before</a:t>
            </a:r>
            <a:r>
              <a:rPr lang="fr-FR" dirty="0" smtClean="0"/>
              <a:t> and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cleaning</a:t>
            </a:r>
            <a:endParaRPr lang="fr-FR" dirty="0" smtClean="0"/>
          </a:p>
          <a:p>
            <a:r>
              <a:rPr lang="fr-FR" dirty="0" smtClean="0"/>
              <a:t>                   </a:t>
            </a:r>
            <a:r>
              <a:rPr lang="fr-FR" dirty="0" err="1" smtClean="0"/>
              <a:t>bldg</a:t>
            </a:r>
            <a:r>
              <a:rPr lang="fr-FR" dirty="0" smtClean="0"/>
              <a:t>. 378</a:t>
            </a:r>
            <a:endParaRPr lang="fr-FR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924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Conditional Maintenance: </a:t>
            </a:r>
            <a:br>
              <a:rPr lang="en-GB" dirty="0" smtClean="0"/>
            </a:br>
            <a:r>
              <a:rPr lang="en-GB" dirty="0" smtClean="0"/>
              <a:t>Vibration analyses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48880"/>
            <a:ext cx="5985295" cy="331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496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Conditional Maintenance: </a:t>
            </a:r>
            <a:br>
              <a:rPr lang="en-GB" dirty="0" smtClean="0"/>
            </a:br>
            <a:r>
              <a:rPr lang="en-GB" dirty="0" smtClean="0"/>
              <a:t>Vibration analyses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248025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71154"/>
            <a:ext cx="31623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359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Conditional Maintenance: </a:t>
            </a:r>
            <a:br>
              <a:rPr lang="en-GB" dirty="0" smtClean="0"/>
            </a:br>
            <a:r>
              <a:rPr lang="en-GB" dirty="0" smtClean="0"/>
              <a:t>Vibration analyses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1704975"/>
            <a:ext cx="7723187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09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Conditional Maintenance: </a:t>
            </a:r>
            <a:br>
              <a:rPr lang="en-GB" dirty="0" smtClean="0"/>
            </a:br>
            <a:r>
              <a:rPr lang="en-GB" dirty="0" smtClean="0"/>
              <a:t>Vibration analyses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461" y="1484784"/>
            <a:ext cx="7446963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167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Definitions and Acronyms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Position</a:t>
            </a:r>
          </a:p>
          <a:p>
            <a:r>
              <a:rPr lang="en-GB" dirty="0" smtClean="0"/>
              <a:t>Hierarchical structure</a:t>
            </a:r>
          </a:p>
          <a:p>
            <a:pPr lvl="1"/>
            <a:r>
              <a:rPr lang="en-GB" dirty="0" smtClean="0"/>
              <a:t>Parent</a:t>
            </a:r>
          </a:p>
          <a:p>
            <a:pPr lvl="1"/>
            <a:r>
              <a:rPr lang="en-GB" dirty="0" smtClean="0"/>
              <a:t>Child</a:t>
            </a:r>
          </a:p>
          <a:p>
            <a:r>
              <a:rPr lang="en-GB" dirty="0" smtClean="0"/>
              <a:t>MP: Maintenance Plan</a:t>
            </a:r>
          </a:p>
          <a:p>
            <a:r>
              <a:rPr lang="en-GB" dirty="0" smtClean="0"/>
              <a:t>PM: Preventive Maintenance</a:t>
            </a:r>
          </a:p>
          <a:p>
            <a:r>
              <a:rPr lang="en-GB" dirty="0" smtClean="0"/>
              <a:t>CM: Corrective Maintenance</a:t>
            </a:r>
          </a:p>
          <a:p>
            <a:r>
              <a:rPr lang="en-GB" dirty="0" smtClean="0"/>
              <a:t>WO: Work Order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AMMW2013 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14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EN/CV utilises the main modules of INFOR EAM</a:t>
            </a:r>
          </a:p>
          <a:p>
            <a:r>
              <a:rPr lang="en-GB" dirty="0" smtClean="0"/>
              <a:t>Information entered by the System, CV staff and Maintenance contractors is crucial to assess the different actors in maintenance</a:t>
            </a:r>
          </a:p>
          <a:p>
            <a:r>
              <a:rPr lang="en-GB" dirty="0" smtClean="0"/>
              <a:t>CV makes use of tailored made </a:t>
            </a:r>
            <a:r>
              <a:rPr lang="en-GB" i="1" dirty="0" smtClean="0"/>
              <a:t>KPI</a:t>
            </a:r>
            <a:r>
              <a:rPr lang="en-GB" dirty="0" smtClean="0"/>
              <a:t> to pinpoint weak and strong points in the Maintenance activities</a:t>
            </a:r>
          </a:p>
          <a:p>
            <a:r>
              <a:rPr lang="en-GB" i="1" dirty="0" smtClean="0"/>
              <a:t>Particular Meter Readings </a:t>
            </a:r>
            <a:r>
              <a:rPr lang="en-GB" dirty="0" smtClean="0"/>
              <a:t>are valuable information to trigger conditional maintenance in some equipment such </a:t>
            </a:r>
            <a:r>
              <a:rPr lang="en-GB" dirty="0" err="1" smtClean="0"/>
              <a:t>chillers</a:t>
            </a:r>
            <a:r>
              <a:rPr lang="en-GB" dirty="0" smtClean="0"/>
              <a:t> and compressors</a:t>
            </a:r>
          </a:p>
          <a:p>
            <a:r>
              <a:rPr lang="en-GB" dirty="0" smtClean="0"/>
              <a:t>A specific project has been made for </a:t>
            </a:r>
            <a:r>
              <a:rPr lang="en-GB" i="1" dirty="0" smtClean="0"/>
              <a:t>Conditional Maintenance</a:t>
            </a:r>
            <a:r>
              <a:rPr lang="en-GB" dirty="0" smtClean="0"/>
              <a:t> based on Vibration measurements</a:t>
            </a:r>
          </a:p>
          <a:p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47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Structure of equipment      it reduces the intervention time for all the maintenance participants</a:t>
            </a:r>
          </a:p>
          <a:p>
            <a:r>
              <a:rPr lang="en-GB" dirty="0" smtClean="0"/>
              <a:t>KPIs, utilised to better monitor the Maintenance Activity and plants condition to:</a:t>
            </a:r>
          </a:p>
          <a:p>
            <a:pPr lvl="3"/>
            <a:r>
              <a:rPr lang="en-GB" dirty="0" smtClean="0"/>
              <a:t>Support the decisions by the CERN management</a:t>
            </a:r>
          </a:p>
          <a:p>
            <a:pPr lvl="3"/>
            <a:r>
              <a:rPr lang="en-GB" dirty="0" smtClean="0"/>
              <a:t>Take actions by Stores and Operations</a:t>
            </a:r>
          </a:p>
          <a:p>
            <a:pPr lvl="3"/>
            <a:r>
              <a:rPr lang="en-GB" dirty="0" smtClean="0"/>
              <a:t>Manage of Contractors</a:t>
            </a:r>
          </a:p>
          <a:p>
            <a:pPr lvl="3"/>
            <a:r>
              <a:rPr lang="en-GB" dirty="0" smtClean="0"/>
              <a:t>Repair and improve the installations</a:t>
            </a:r>
          </a:p>
          <a:p>
            <a:r>
              <a:rPr lang="en-GB" dirty="0" smtClean="0"/>
              <a:t>Meter readings</a:t>
            </a:r>
          </a:p>
          <a:p>
            <a:pPr lvl="1"/>
            <a:r>
              <a:rPr lang="en-GB" dirty="0" smtClean="0"/>
              <a:t>Faster data entry and interpretation of results</a:t>
            </a:r>
          </a:p>
          <a:p>
            <a:pPr lvl="1"/>
            <a:r>
              <a:rPr lang="en-GB" dirty="0" smtClean="0"/>
              <a:t>Clearer vision of the equipment utilization over time</a:t>
            </a:r>
          </a:p>
          <a:p>
            <a:r>
              <a:rPr lang="en-GB" dirty="0" smtClean="0"/>
              <a:t>Vibration analysis</a:t>
            </a:r>
          </a:p>
          <a:p>
            <a:pPr lvl="1"/>
            <a:r>
              <a:rPr lang="en-GB" dirty="0" smtClean="0"/>
              <a:t>Detect risk and allow for intervention before breakdown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3"/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13/Nov/2013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7" name="Right Arrow 6"/>
          <p:cNvSpPr/>
          <p:nvPr/>
        </p:nvSpPr>
        <p:spPr>
          <a:xfrm>
            <a:off x="4267200" y="1656560"/>
            <a:ext cx="304800" cy="137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00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attention!!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89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Equipment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65851"/>
            <a:ext cx="6934200" cy="490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05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 to EN/CV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dirty="0" smtClean="0"/>
              <a:t>The CV group is responsible for the CERN </a:t>
            </a:r>
          </a:p>
          <a:p>
            <a:pPr marL="0" indent="0" algn="ctr">
              <a:buNone/>
            </a:pP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 and Ventilation</a:t>
            </a:r>
          </a:p>
          <a:p>
            <a:pPr marL="0" indent="0" algn="ctr">
              <a:buNone/>
            </a:pPr>
            <a:r>
              <a:rPr lang="en-GB" i="1" dirty="0" smtClean="0"/>
              <a:t> </a:t>
            </a:r>
            <a:r>
              <a:rPr lang="en-GB" dirty="0" smtClean="0"/>
              <a:t>installations: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4869160"/>
            <a:ext cx="1800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 smtClean="0"/>
              <a:t>DESIGN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4870901"/>
            <a:ext cx="1800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WORKS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4152" y="4874918"/>
            <a:ext cx="1800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OPERATION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595681" y="4869160"/>
            <a:ext cx="1800000" cy="72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MAINTENANCE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3861048"/>
            <a:ext cx="1800000" cy="720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 smtClean="0"/>
              <a:t>ACCELERATORS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699792" y="3861047"/>
            <a:ext cx="1800000" cy="720000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DETECTORS</a:t>
            </a:r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44152" y="3862789"/>
            <a:ext cx="1800000" cy="720000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EXPERIMENTAL AREAS</a:t>
            </a:r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588424" y="3862789"/>
            <a:ext cx="1800000" cy="720000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COMPUTER CENTER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941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to EN/CV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1524000"/>
            <a:ext cx="3571875" cy="2086725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endParaRPr lang="en-GB" altLang="en-US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en-GB" altLang="en-US" dirty="0" smtClean="0">
                <a:solidFill>
                  <a:schemeClr val="bg1"/>
                </a:solidFill>
              </a:rPr>
              <a:t>HVAC: </a:t>
            </a:r>
          </a:p>
          <a:p>
            <a:pPr>
              <a:lnSpc>
                <a:spcPct val="80000"/>
              </a:lnSpc>
            </a:pPr>
            <a:endParaRPr lang="en-GB" altLang="en-US" sz="1600" dirty="0" smtClean="0">
              <a:solidFill>
                <a:schemeClr val="bg1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Tunnel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Experimental caverns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Service caverns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Pressurized safe areas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Surface “machine” buildings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>
                <a:solidFill>
                  <a:schemeClr val="bg1"/>
                </a:solidFill>
              </a:rPr>
              <a:t>Smoke and Gas Extraction </a:t>
            </a:r>
            <a:r>
              <a:rPr lang="en-GB" altLang="en-US" sz="1600" dirty="0" smtClean="0">
                <a:solidFill>
                  <a:schemeClr val="bg1"/>
                </a:solidFill>
              </a:rPr>
              <a:t>Systems </a:t>
            </a:r>
            <a:endParaRPr lang="en-GB" altLang="en-US" sz="1600" dirty="0">
              <a:solidFill>
                <a:schemeClr val="bg1"/>
              </a:solidFill>
            </a:endParaRPr>
          </a:p>
          <a:p>
            <a:pPr lvl="1">
              <a:lnSpc>
                <a:spcPct val="80000"/>
              </a:lnSpc>
            </a:pPr>
            <a:endParaRPr lang="en-GB" altLang="en-US" sz="1400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3886200"/>
            <a:ext cx="3024336" cy="2388346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GB" altLang="en-US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en-GB" altLang="en-US" dirty="0" smtClean="0">
                <a:solidFill>
                  <a:schemeClr val="bg1"/>
                </a:solidFill>
              </a:rPr>
              <a:t>Water Systems:</a:t>
            </a:r>
          </a:p>
          <a:p>
            <a:pPr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Primary water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Demineralised water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Chilled water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Mixed water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Reject water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Sanitary water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chemeClr val="bg1"/>
                </a:solidFill>
              </a:rPr>
              <a:t>Fire fighting water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724328" y="2132856"/>
            <a:ext cx="1800000" cy="541046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GB" altLang="en-US" dirty="0" smtClean="0">
                <a:solidFill>
                  <a:schemeClr val="bg1"/>
                </a:solidFill>
              </a:rPr>
              <a:t>Compressed air systems</a:t>
            </a:r>
            <a:endParaRPr lang="en-GB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24128" y="2969076"/>
            <a:ext cx="1800000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Electricity</a:t>
            </a:r>
          </a:p>
          <a:p>
            <a:r>
              <a:rPr lang="en-GB" dirty="0" smtClean="0"/>
              <a:t>Control and supervision systems</a:t>
            </a:r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574552" y="4724400"/>
            <a:ext cx="3843376" cy="120032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total of </a:t>
            </a:r>
          </a:p>
          <a:p>
            <a:pPr algn="ctr"/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76000</a:t>
            </a:r>
          </a:p>
          <a:p>
            <a:pPr algn="ctr"/>
            <a:r>
              <a:rPr lang="en-GB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pieces of equipment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08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d2531ef-c2b1-4e63-b639-2e83d8099a34" descr="D080F7F9-B092-437F-B9EF-46CAD5B701A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124200"/>
            <a:ext cx="2667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49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Cooling and distribution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10" name="Picture 2" descr="G:\Departments\TS\Groups\CV\OP\Photos\EAU\Stations SIG\DSCN04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953000"/>
            <a:ext cx="2667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\\cern.ch\dfs\Departments\TS\Groups\CV\OP\Photos\EAU\STATIONS LHC\LHC1\SF1\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124200"/>
            <a:ext cx="2590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\\cern.ch\dfs\Users\m\mnonis\Documents\CV\Foto\LHC\Bat. 513 toitur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76800"/>
            <a:ext cx="2590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V:\SO\Div. 2\6130\CLASSEMENT PHOTOS 6130 EH\20-97 OUVRAGES SO\35.2 WS SPS\26 WS-SPS, 12.02.2001\DSC0002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876800"/>
            <a:ext cx="2667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Rectangle 18"/>
          <p:cNvSpPr>
            <a:spLocks noChangeArrowheads="1"/>
          </p:cNvSpPr>
          <p:nvPr/>
        </p:nvSpPr>
        <p:spPr bwMode="auto">
          <a:xfrm>
            <a:off x="107950" y="1412875"/>
            <a:ext cx="8928100" cy="14773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 smtClean="0">
                <a:solidFill>
                  <a:prstClr val="black"/>
                </a:solidFill>
              </a:rPr>
              <a:t>Cooling towers (450 MW)					        22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 smtClean="0">
                <a:solidFill>
                  <a:prstClr val="black"/>
                </a:solidFill>
              </a:rPr>
              <a:t>Chilled water production : 6-12</a:t>
            </a:r>
            <a:r>
              <a:rPr lang="en-GB" altLang="en-US" sz="1800" baseline="30000" dirty="0" smtClean="0">
                <a:solidFill>
                  <a:prstClr val="black"/>
                </a:solidFill>
              </a:rPr>
              <a:t>o</a:t>
            </a:r>
            <a:r>
              <a:rPr lang="en-GB" altLang="en-US" sz="1800" dirty="0" smtClean="0">
                <a:solidFill>
                  <a:prstClr val="black"/>
                </a:solidFill>
              </a:rPr>
              <a:t>C (73 MW)			        35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 smtClean="0">
                <a:solidFill>
                  <a:prstClr val="black"/>
                </a:solidFill>
              </a:rPr>
              <a:t>Cooling plants (raw water, demineralized water, C</a:t>
            </a:r>
            <a:r>
              <a:rPr lang="en-GB" altLang="en-US" sz="1800" baseline="-25000" dirty="0" smtClean="0">
                <a:solidFill>
                  <a:prstClr val="black"/>
                </a:solidFill>
              </a:rPr>
              <a:t>3</a:t>
            </a:r>
            <a:r>
              <a:rPr lang="en-GB" altLang="en-US" sz="1800" dirty="0" smtClean="0">
                <a:solidFill>
                  <a:prstClr val="black"/>
                </a:solidFill>
              </a:rPr>
              <a:t>F</a:t>
            </a:r>
            <a:r>
              <a:rPr lang="en-GB" altLang="en-US" sz="1800" baseline="-25000" dirty="0" smtClean="0">
                <a:solidFill>
                  <a:prstClr val="black"/>
                </a:solidFill>
              </a:rPr>
              <a:t>8</a:t>
            </a:r>
            <a:r>
              <a:rPr lang="en-GB" altLang="en-US" sz="1800" dirty="0" smtClean="0">
                <a:solidFill>
                  <a:prstClr val="black"/>
                </a:solidFill>
              </a:rPr>
              <a:t>, C</a:t>
            </a:r>
            <a:r>
              <a:rPr lang="en-GB" altLang="en-US" sz="1800" baseline="-25000" dirty="0" smtClean="0">
                <a:solidFill>
                  <a:prstClr val="black"/>
                </a:solidFill>
              </a:rPr>
              <a:t>6</a:t>
            </a:r>
            <a:r>
              <a:rPr lang="en-GB" altLang="en-US" sz="1800" dirty="0" smtClean="0">
                <a:solidFill>
                  <a:prstClr val="black"/>
                </a:solidFill>
              </a:rPr>
              <a:t>F</a:t>
            </a:r>
            <a:r>
              <a:rPr lang="en-GB" altLang="en-US" sz="1800" baseline="-25000" dirty="0" smtClean="0">
                <a:solidFill>
                  <a:prstClr val="black"/>
                </a:solidFill>
              </a:rPr>
              <a:t>14</a:t>
            </a:r>
            <a:r>
              <a:rPr lang="en-GB" altLang="en-US" sz="1800" dirty="0" smtClean="0">
                <a:solidFill>
                  <a:prstClr val="black"/>
                </a:solidFill>
              </a:rPr>
              <a:t>)  	      150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 smtClean="0">
                <a:solidFill>
                  <a:prstClr val="black"/>
                </a:solidFill>
              </a:rPr>
              <a:t>Distribution Pipework			        	                        800 km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 smtClean="0">
                <a:solidFill>
                  <a:prstClr val="black"/>
                </a:solidFill>
              </a:rPr>
              <a:t>Total water consumption 				                     5'400 m</a:t>
            </a:r>
            <a:r>
              <a:rPr lang="en-GB" altLang="en-US" sz="1800" baseline="30000" dirty="0" smtClean="0">
                <a:solidFill>
                  <a:prstClr val="black"/>
                </a:solidFill>
              </a:rPr>
              <a:t>3</a:t>
            </a:r>
            <a:r>
              <a:rPr lang="en-GB" altLang="en-US" sz="1800" dirty="0" smtClean="0">
                <a:solidFill>
                  <a:prstClr val="black"/>
                </a:solidFill>
              </a:rPr>
              <a:t>/h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Rectangular Callout 5"/>
          <p:cNvSpPr/>
          <p:nvPr/>
        </p:nvSpPr>
        <p:spPr>
          <a:xfrm>
            <a:off x="6096000" y="3124200"/>
            <a:ext cx="2667000" cy="914400"/>
          </a:xfrm>
          <a:prstGeom prst="wedgeRectCallout">
            <a:avLst>
              <a:gd name="adj1" fmla="val -20359"/>
              <a:gd name="adj2" fmla="val -821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altLang="en-US" i="1" dirty="0">
                <a:solidFill>
                  <a:srgbClr val="FFFFFF"/>
                </a:solidFill>
                <a:latin typeface="Calibri" pitchFamily="34" charset="0"/>
              </a:rPr>
              <a:t>Equivalent to 10% consumption Geneva Canton</a:t>
            </a:r>
            <a:endParaRPr lang="en-GB" altLang="en-US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7937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>
          <a:xfrm>
            <a:off x="0" y="609600"/>
            <a:ext cx="9144000" cy="836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ea typeface="ＭＳ Ｐゴシック" pitchFamily="34" charset="-128"/>
              </a:rPr>
              <a:t>Ventilation, Fluid Systems</a:t>
            </a:r>
          </a:p>
        </p:txBody>
      </p:sp>
      <p:pic>
        <p:nvPicPr>
          <p:cNvPr id="13" name="Picture 2" descr="\\cern.ch\dfs\Users\m\mnonis\Documents\CV\Foto\LHC\DSCN4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495800"/>
            <a:ext cx="25908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\\cern.ch\dfs\Departments\TS\Groups\CV\OP\Photos\A classer\378\DSCN04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75" y="3581400"/>
            <a:ext cx="384016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DSCN238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95800"/>
            <a:ext cx="29718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4495800"/>
            <a:ext cx="2548102" cy="2246001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</p:pic>
      <p:pic>
        <p:nvPicPr>
          <p:cNvPr id="17" name="Picture 4" descr="\\cern.ch\dfs\Users\m\mnonis\Documents\CV\Foto\LHC\CMS schium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81400"/>
            <a:ext cx="3902075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Rectangle 1"/>
          <p:cNvSpPr>
            <a:spLocks noChangeArrowheads="1"/>
          </p:cNvSpPr>
          <p:nvPr/>
        </p:nvSpPr>
        <p:spPr bwMode="auto">
          <a:xfrm>
            <a:off x="250825" y="1609725"/>
            <a:ext cx="8713788" cy="174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3657600" algn="l"/>
              </a:tabLst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tabLst>
                <a:tab pos="3657600" algn="l"/>
              </a:tabLst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3657600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tabLst>
                <a:tab pos="3657600" algn="l"/>
              </a:tabLst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tabLst>
                <a:tab pos="3657600" algn="l"/>
              </a:tabLst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657600" algn="l"/>
              </a:tabLst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657600" algn="l"/>
              </a:tabLst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657600" algn="l"/>
              </a:tabLst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3657600" algn="l"/>
              </a:tabLst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prstClr val="black"/>
                </a:solidFill>
              </a:rPr>
              <a:t>HVAC		    1</a:t>
            </a:r>
            <a:r>
              <a:rPr lang="fr-CH" altLang="en-US" sz="1800" dirty="0" smtClean="0">
                <a:solidFill>
                  <a:prstClr val="black"/>
                </a:solidFill>
              </a:rPr>
              <a:t>’</a:t>
            </a:r>
            <a:r>
              <a:rPr lang="en-US" altLang="ja-JP" sz="1800" dirty="0" smtClean="0">
                <a:solidFill>
                  <a:prstClr val="black"/>
                </a:solidFill>
              </a:rPr>
              <a:t>500 units</a:t>
            </a:r>
            <a:endParaRPr lang="en-US" altLang="ja-JP" sz="1800" dirty="0" smtClean="0">
              <a:solidFill>
                <a:prstClr val="black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prstClr val="black"/>
                </a:solidFill>
              </a:rPr>
              <a:t>		    from 2</a:t>
            </a:r>
            <a:r>
              <a:rPr lang="fr-CH" altLang="en-US" sz="1800" dirty="0" smtClean="0">
                <a:solidFill>
                  <a:prstClr val="black"/>
                </a:solidFill>
              </a:rPr>
              <a:t>’</a:t>
            </a:r>
            <a:r>
              <a:rPr lang="en-US" altLang="ja-JP" sz="1800" dirty="0" smtClean="0">
                <a:solidFill>
                  <a:prstClr val="black"/>
                </a:solidFill>
              </a:rPr>
              <a:t>000 to 120</a:t>
            </a:r>
            <a:r>
              <a:rPr lang="fr-CH" altLang="ja-JP" sz="1800" dirty="0" smtClean="0">
                <a:solidFill>
                  <a:prstClr val="black"/>
                </a:solidFill>
              </a:rPr>
              <a:t>’</a:t>
            </a:r>
            <a:r>
              <a:rPr lang="en-US" altLang="ja-JP" sz="1800" dirty="0" smtClean="0">
                <a:solidFill>
                  <a:prstClr val="black"/>
                </a:solidFill>
              </a:rPr>
              <a:t>000 m3/h per unit</a:t>
            </a:r>
            <a:endParaRPr lang="en-US" altLang="ja-JP" sz="1800" dirty="0" smtClean="0">
              <a:solidFill>
                <a:prstClr val="black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fr-FR" altLang="en-US" sz="1800" dirty="0" err="1" smtClean="0">
                <a:solidFill>
                  <a:prstClr val="black"/>
                </a:solidFill>
              </a:rPr>
              <a:t>Fire</a:t>
            </a:r>
            <a:r>
              <a:rPr lang="fr-FR" altLang="en-US" sz="1800" dirty="0" smtClean="0">
                <a:solidFill>
                  <a:prstClr val="black"/>
                </a:solidFill>
              </a:rPr>
              <a:t> </a:t>
            </a:r>
            <a:r>
              <a:rPr lang="fr-FR" altLang="en-US" sz="1800" dirty="0" err="1" smtClean="0">
                <a:solidFill>
                  <a:prstClr val="black"/>
                </a:solidFill>
              </a:rPr>
              <a:t>fighting</a:t>
            </a:r>
            <a:r>
              <a:rPr lang="fr-FR" altLang="en-US" sz="1800" dirty="0" smtClean="0">
                <a:solidFill>
                  <a:prstClr val="black"/>
                </a:solidFill>
              </a:rPr>
              <a:t> </a:t>
            </a:r>
            <a:r>
              <a:rPr lang="fr-FR" altLang="en-US" sz="1800" dirty="0" err="1" smtClean="0">
                <a:solidFill>
                  <a:prstClr val="black"/>
                </a:solidFill>
              </a:rPr>
              <a:t>systems</a:t>
            </a:r>
            <a:r>
              <a:rPr lang="fr-FR" altLang="en-US" sz="1800" dirty="0" smtClean="0">
                <a:solidFill>
                  <a:prstClr val="black"/>
                </a:solidFill>
              </a:rPr>
              <a:t>		    800 </a:t>
            </a:r>
            <a:r>
              <a:rPr lang="fr-CH" altLang="en-US" sz="1800" dirty="0" smtClean="0">
                <a:solidFill>
                  <a:prstClr val="black"/>
                </a:solidFill>
              </a:rPr>
              <a:t>points</a:t>
            </a:r>
            <a:endParaRPr lang="en-US" altLang="en-US" sz="1800" dirty="0" smtClean="0">
              <a:solidFill>
                <a:prstClr val="black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fr-FR" altLang="en-US" sz="1800" dirty="0" smtClean="0">
                <a:solidFill>
                  <a:prstClr val="black"/>
                </a:solidFill>
              </a:rPr>
              <a:t>Compressed air		    14 installations</a:t>
            </a:r>
            <a:endParaRPr lang="en-US" altLang="en-US" sz="1800" dirty="0" smtClean="0">
              <a:solidFill>
                <a:prstClr val="black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fr-FR" altLang="en-US" sz="1800" dirty="0" smtClean="0">
                <a:solidFill>
                  <a:prstClr val="black"/>
                </a:solidFill>
              </a:rPr>
              <a:t>		    distribution network 200 km</a:t>
            </a:r>
            <a:endParaRPr lang="en-US" altLang="en-US" sz="1800" dirty="0" smtClean="0">
              <a:solidFill>
                <a:prstClr val="black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fr-FR" altLang="en-US" sz="1800" dirty="0" err="1" smtClean="0">
                <a:solidFill>
                  <a:prstClr val="black"/>
                </a:solidFill>
              </a:rPr>
              <a:t>Demineralised</a:t>
            </a:r>
            <a:r>
              <a:rPr lang="fr-FR" altLang="en-US" sz="1800" dirty="0" smtClean="0">
                <a:solidFill>
                  <a:prstClr val="black"/>
                </a:solidFill>
              </a:rPr>
              <a:t> water production		    20 m3/h - 0.1 </a:t>
            </a:r>
            <a:r>
              <a:rPr lang="fr-FR" altLang="en-US" sz="1800" dirty="0" err="1" smtClean="0">
                <a:solidFill>
                  <a:prstClr val="black"/>
                </a:solidFill>
              </a:rPr>
              <a:t>μS</a:t>
            </a:r>
            <a:r>
              <a:rPr lang="fr-FR" altLang="en-US" sz="1800" dirty="0" smtClean="0">
                <a:solidFill>
                  <a:prstClr val="black"/>
                </a:solidFill>
              </a:rPr>
              <a:t>/cm</a:t>
            </a:r>
            <a:endParaRPr lang="fr-FR" altLang="en-US" sz="1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3372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Overview of EN/CV Maintenance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4582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GB" dirty="0" smtClean="0"/>
              <a:t>The general activities are covered by just two contractors </a:t>
            </a:r>
          </a:p>
          <a:p>
            <a:pPr algn="just"/>
            <a:r>
              <a:rPr lang="en-GB" dirty="0" smtClean="0"/>
              <a:t>Other particular activities are assigned to specialised contractors, </a:t>
            </a:r>
            <a:r>
              <a:rPr lang="en-GB" dirty="0"/>
              <a:t>i</a:t>
            </a:r>
            <a:r>
              <a:rPr lang="en-GB" dirty="0" smtClean="0"/>
              <a:t>.e. water treatment</a:t>
            </a:r>
          </a:p>
          <a:p>
            <a:pPr algn="just"/>
            <a:r>
              <a:rPr lang="en-GB" dirty="0" smtClean="0"/>
              <a:t>Their work is divided in geographical areas</a:t>
            </a:r>
          </a:p>
          <a:p>
            <a:pPr lvl="1" algn="just"/>
            <a:r>
              <a:rPr lang="en-GB" dirty="0" smtClean="0"/>
              <a:t>PS complex plus 50% of </a:t>
            </a:r>
            <a:r>
              <a:rPr lang="en-GB" dirty="0"/>
              <a:t>the </a:t>
            </a:r>
            <a:r>
              <a:rPr lang="en-GB" dirty="0" smtClean="0"/>
              <a:t>LHC installations</a:t>
            </a:r>
          </a:p>
          <a:p>
            <a:pPr lvl="1" algn="just"/>
            <a:r>
              <a:rPr lang="en-GB" dirty="0" smtClean="0"/>
              <a:t>SPS complex </a:t>
            </a:r>
            <a:r>
              <a:rPr lang="en-GB" dirty="0"/>
              <a:t>plus 50% of the LHC installations</a:t>
            </a:r>
            <a:endParaRPr lang="en-GB" dirty="0" smtClean="0"/>
          </a:p>
          <a:p>
            <a:pPr algn="just"/>
            <a:r>
              <a:rPr lang="en-GB" dirty="0" smtClean="0"/>
              <a:t>Stand by interventions:</a:t>
            </a:r>
          </a:p>
          <a:p>
            <a:pPr lvl="1" algn="just"/>
            <a:r>
              <a:rPr lang="en-GB" dirty="0" smtClean="0"/>
              <a:t>PS, SPS: Contractors</a:t>
            </a:r>
          </a:p>
          <a:p>
            <a:pPr lvl="1" algn="just"/>
            <a:r>
              <a:rPr lang="en-GB" dirty="0" smtClean="0"/>
              <a:t>LHC, CERN Computing Centre: CERN</a:t>
            </a:r>
          </a:p>
          <a:p>
            <a:pPr algn="just"/>
            <a:r>
              <a:rPr lang="en-GB" dirty="0" smtClean="0"/>
              <a:t>Maintenance Budget of 6MCHF/</a:t>
            </a:r>
            <a:r>
              <a:rPr lang="en-GB" dirty="0" err="1" smtClean="0"/>
              <a:t>yr</a:t>
            </a:r>
            <a:endParaRPr lang="en-GB" dirty="0" smtClean="0"/>
          </a:p>
          <a:p>
            <a:pPr algn="just"/>
            <a:r>
              <a:rPr lang="en-GB" i="1" dirty="0" smtClean="0"/>
              <a:t>Asset Value </a:t>
            </a:r>
            <a:r>
              <a:rPr lang="en-GB" dirty="0" smtClean="0"/>
              <a:t>of 600MCHF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13/Nov/2013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AMMW2013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69C3-02E1-4004-A921-D6A8FB44BEEA}" type="slidenum">
              <a:rPr lang="fr-FR" smtClean="0"/>
              <a:pPr/>
              <a:t>9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2552" y="6324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27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4854</TotalTime>
  <Words>1102</Words>
  <Application>Microsoft Office PowerPoint</Application>
  <PresentationFormat>On-screen Show (4:3)</PresentationFormat>
  <Paragraphs>315</Paragraphs>
  <Slides>33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Visio</vt:lpstr>
      <vt:lpstr>Maintenance Specificities in the CERN Cooling and Ventilation Group </vt:lpstr>
      <vt:lpstr>Summary</vt:lpstr>
      <vt:lpstr>Definitions and Acronyms</vt:lpstr>
      <vt:lpstr>Equipment Structure</vt:lpstr>
      <vt:lpstr>Introduction to EN/CV</vt:lpstr>
      <vt:lpstr>Introduction to EN/CV</vt:lpstr>
      <vt:lpstr>Cooling and distribution</vt:lpstr>
      <vt:lpstr>Ventilation, Fluid Systems</vt:lpstr>
      <vt:lpstr>Overview of EN/CV Maintenance</vt:lpstr>
      <vt:lpstr>Organisation of the Preventive Maintenance</vt:lpstr>
      <vt:lpstr>Preventive Maintenance Maintenance Plans</vt:lpstr>
      <vt:lpstr>Organisation of the Corrective Maintenance</vt:lpstr>
      <vt:lpstr>CMMS in EN/CV</vt:lpstr>
      <vt:lpstr>Information in the WOs</vt:lpstr>
      <vt:lpstr>PowerPoint Presentation</vt:lpstr>
      <vt:lpstr>PowerPoint Presentation</vt:lpstr>
      <vt:lpstr>Main KPI: Contractor Performance</vt:lpstr>
      <vt:lpstr>Main KPIs: Equipment Condition</vt:lpstr>
      <vt:lpstr>Main KPIs : Reactivity</vt:lpstr>
      <vt:lpstr>PowerPoint Presentation</vt:lpstr>
      <vt:lpstr>Examples of two KPIs over time</vt:lpstr>
      <vt:lpstr>Meter Readings in the CV group</vt:lpstr>
      <vt:lpstr>Meter Readings: CV Smartphone  Application</vt:lpstr>
      <vt:lpstr>Meter readings: Ex. Historical data of chiller FCK-00030</vt:lpstr>
      <vt:lpstr>PowerPoint Presentation</vt:lpstr>
      <vt:lpstr>Conditional Maintenance:  Vibration analyses</vt:lpstr>
      <vt:lpstr>Conditional Maintenance:  Vibration analyses</vt:lpstr>
      <vt:lpstr>Conditional Maintenance:  Vibration analyses</vt:lpstr>
      <vt:lpstr>Conditional Maintenance:  Vibration analyses</vt:lpstr>
      <vt:lpstr>Summary</vt:lpstr>
      <vt:lpstr>Conclusions</vt:lpstr>
      <vt:lpstr>Thank you for your attention!!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gpeon</dc:creator>
  <cp:lastModifiedBy>Guillermo Peon</cp:lastModifiedBy>
  <cp:revision>246</cp:revision>
  <cp:lastPrinted>2013-11-12T17:19:06Z</cp:lastPrinted>
  <dcterms:created xsi:type="dcterms:W3CDTF">2010-02-27T07:35:35Z</dcterms:created>
  <dcterms:modified xsi:type="dcterms:W3CDTF">2013-11-13T17:53:42Z</dcterms:modified>
</cp:coreProperties>
</file>