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42"/>
  </p:notesMasterIdLst>
  <p:sldIdLst>
    <p:sldId id="256" r:id="rId2"/>
    <p:sldId id="294" r:id="rId3"/>
    <p:sldId id="295" r:id="rId4"/>
    <p:sldId id="296" r:id="rId5"/>
    <p:sldId id="288" r:id="rId6"/>
    <p:sldId id="289" r:id="rId7"/>
    <p:sldId id="290" r:id="rId8"/>
    <p:sldId id="292" r:id="rId9"/>
    <p:sldId id="293" r:id="rId10"/>
    <p:sldId id="297" r:id="rId11"/>
    <p:sldId id="299" r:id="rId12"/>
    <p:sldId id="267" r:id="rId13"/>
    <p:sldId id="265" r:id="rId14"/>
    <p:sldId id="266" r:id="rId15"/>
    <p:sldId id="300" r:id="rId16"/>
    <p:sldId id="272" r:id="rId17"/>
    <p:sldId id="279" r:id="rId18"/>
    <p:sldId id="259" r:id="rId19"/>
    <p:sldId id="278" r:id="rId20"/>
    <p:sldId id="275" r:id="rId21"/>
    <p:sldId id="261" r:id="rId22"/>
    <p:sldId id="260" r:id="rId23"/>
    <p:sldId id="262" r:id="rId24"/>
    <p:sldId id="264" r:id="rId25"/>
    <p:sldId id="263" r:id="rId26"/>
    <p:sldId id="281" r:id="rId27"/>
    <p:sldId id="276" r:id="rId28"/>
    <p:sldId id="280" r:id="rId29"/>
    <p:sldId id="277" r:id="rId30"/>
    <p:sldId id="284" r:id="rId31"/>
    <p:sldId id="270" r:id="rId32"/>
    <p:sldId id="285" r:id="rId33"/>
    <p:sldId id="287" r:id="rId34"/>
    <p:sldId id="291" r:id="rId35"/>
    <p:sldId id="271" r:id="rId36"/>
    <p:sldId id="286" r:id="rId37"/>
    <p:sldId id="268" r:id="rId38"/>
    <p:sldId id="282" r:id="rId39"/>
    <p:sldId id="283" r:id="rId40"/>
    <p:sldId id="298" r:id="rId4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79" autoAdjust="0"/>
    <p:restoredTop sz="94710" autoAdjust="0"/>
  </p:normalViewPr>
  <p:slideViewPr>
    <p:cSldViewPr>
      <p:cViewPr varScale="1">
        <p:scale>
          <a:sx n="112" d="100"/>
          <a:sy n="112" d="100"/>
        </p:scale>
        <p:origin x="-12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FE5C7-D693-4B7F-A653-FF694A225010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049A5-0FE7-443E-9555-A162155B82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704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049A5-0FE7-443E-9555-A162155B821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049A5-0FE7-443E-9555-A162155B821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505CCE0-073E-42A3-8D82-33F8CE613BD6}" type="datetime1">
              <a:rPr lang="en-US" smtClean="0"/>
              <a:t>3/27/2013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A080-9A12-45EC-AA01-3017C22FD279}" type="datetime1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72B9-E0AD-488B-B41A-AF4D8D55D59E}" type="datetime1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DB1338C-A0EA-47D4-9D8D-9E2EF9F115FD}" type="datetime1">
              <a:rPr lang="en-US" smtClean="0"/>
              <a:t>3/27/2013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FBE8125-1877-4566-9A2C-3C46E2FE0918}" type="datetime1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08C4-6083-43BF-9DF7-ADFA6D4A1F9C}" type="datetime1">
              <a:rPr lang="en-US" smtClean="0"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F90A7-9D05-4DA9-BE5A-8D8E612E69DE}" type="datetime1">
              <a:rPr lang="en-US" smtClean="0"/>
              <a:t>3/27/2013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44E995-80AA-4C34-975F-3B77E95A7967}" type="datetime1">
              <a:rPr lang="en-US" smtClean="0"/>
              <a:t>3/27/2013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64FA4-D1D0-4ED0-B1C7-65D9CB5E2AD3}" type="datetime1">
              <a:rPr lang="en-US" smtClean="0"/>
              <a:t>3/27/2013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43B252-F4AF-4FE8-84A2-D5470DFEB88C}" type="datetime1">
              <a:rPr lang="en-US" smtClean="0"/>
              <a:t>3/27/2013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C22FA59-EE63-407D-B311-492EBA2A1073}" type="datetime1">
              <a:rPr lang="en-US" smtClean="0"/>
              <a:t>3/27/2013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11DF78-47EB-4DFE-9F83-5C8740BF1D30}" type="datetime1">
              <a:rPr lang="en-US" smtClean="0"/>
              <a:t>3/27/2013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Microsoft_Excel_97-2003_Worksheet1.xls"/><Relationship Id="rId5" Type="http://schemas.openxmlformats.org/officeDocument/2006/relationships/oleObject" Target="../embeddings/oleObject2.bin"/><Relationship Id="rId4" Type="http://schemas.openxmlformats.org/officeDocument/2006/relationships/image" Target="../media/image23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emf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new high resolution general purpose TDC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Jorgen Christiansen</a:t>
            </a:r>
          </a:p>
          <a:p>
            <a:r>
              <a:rPr lang="en-US" dirty="0" smtClean="0"/>
              <a:t>CERN/PH-ESE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84213" y="115888"/>
            <a:ext cx="7561262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Way ahead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85800" y="702245"/>
            <a:ext cx="7772400" cy="599118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Political justification to </a:t>
            </a:r>
            <a:r>
              <a:rPr lang="en-US" dirty="0" smtClean="0"/>
              <a:t>start project</a:t>
            </a:r>
          </a:p>
          <a:p>
            <a:pPr lvl="1"/>
            <a:r>
              <a:rPr lang="en-US" dirty="0" smtClean="0"/>
              <a:t>Your help appreciated/vital</a:t>
            </a:r>
          </a:p>
          <a:p>
            <a:r>
              <a:rPr lang="en-US" dirty="0" smtClean="0"/>
              <a:t>Timing core designed, tested and characterized (Lukas)</a:t>
            </a:r>
          </a:p>
          <a:p>
            <a:pPr lvl="1"/>
            <a:r>
              <a:rPr lang="en-US" dirty="0" smtClean="0"/>
              <a:t>Extend to required number of channels</a:t>
            </a:r>
          </a:p>
          <a:p>
            <a:pPr lvl="1"/>
            <a:r>
              <a:rPr lang="en-US" dirty="0" smtClean="0"/>
              <a:t>Power optimization</a:t>
            </a:r>
          </a:p>
          <a:p>
            <a:pPr lvl="1"/>
            <a:r>
              <a:rPr lang="en-US" dirty="0" smtClean="0"/>
              <a:t>Timing capture: clock sampling or hit sampling</a:t>
            </a:r>
          </a:p>
          <a:p>
            <a:pPr lvl="1"/>
            <a:r>
              <a:rPr lang="en-US" dirty="0" smtClean="0"/>
              <a:t>Course counter</a:t>
            </a:r>
          </a:p>
          <a:p>
            <a:r>
              <a:rPr lang="en-US" dirty="0" smtClean="0"/>
              <a:t>Low jitter </a:t>
            </a:r>
            <a:r>
              <a:rPr lang="en-US" dirty="0" smtClean="0"/>
              <a:t>PLL: Few </a:t>
            </a:r>
            <a:r>
              <a:rPr lang="en-US" dirty="0" err="1" smtClean="0"/>
              <a:t>ps</a:t>
            </a:r>
            <a:r>
              <a:rPr lang="en-US" dirty="0" smtClean="0"/>
              <a:t> jitter PLL not trivial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ased </a:t>
            </a:r>
            <a:r>
              <a:rPr lang="en-US" dirty="0" smtClean="0"/>
              <a:t>on PLL from </a:t>
            </a:r>
            <a:r>
              <a:rPr lang="en-US" dirty="0" smtClean="0"/>
              <a:t>GBT if it can be modified with limited efforts ( 3-6 months)</a:t>
            </a:r>
          </a:p>
          <a:p>
            <a:pPr lvl="1"/>
            <a:r>
              <a:rPr lang="en-US" dirty="0" smtClean="0"/>
              <a:t>Buy PLL IP block if one with </a:t>
            </a:r>
            <a:r>
              <a:rPr lang="en-US" dirty="0" err="1" smtClean="0"/>
              <a:t>sufficently</a:t>
            </a:r>
            <a:r>
              <a:rPr lang="en-US" dirty="0" smtClean="0"/>
              <a:t> low jitter can be found ( ~50k) </a:t>
            </a:r>
            <a:endParaRPr lang="en-US" dirty="0" smtClean="0"/>
          </a:p>
          <a:p>
            <a:r>
              <a:rPr lang="en-US" dirty="0" smtClean="0"/>
              <a:t>HPTDC </a:t>
            </a:r>
            <a:r>
              <a:rPr lang="en-US" dirty="0"/>
              <a:t>V</a:t>
            </a:r>
            <a:r>
              <a:rPr lang="en-US" dirty="0" smtClean="0"/>
              <a:t>erilog model to be modified/simplified and re-verified</a:t>
            </a:r>
          </a:p>
          <a:p>
            <a:pPr lvl="1"/>
            <a:r>
              <a:rPr lang="en-US" dirty="0" smtClean="0"/>
              <a:t>Individual buffers per channel simplifies </a:t>
            </a:r>
            <a:r>
              <a:rPr lang="en-US" dirty="0"/>
              <a:t>V</a:t>
            </a:r>
            <a:r>
              <a:rPr lang="en-US" dirty="0" smtClean="0"/>
              <a:t>erilog model as hits in chronological order.</a:t>
            </a:r>
          </a:p>
          <a:p>
            <a:r>
              <a:rPr lang="en-US" dirty="0" smtClean="0"/>
              <a:t>~3 years for final design</a:t>
            </a:r>
          </a:p>
          <a:p>
            <a:pPr lvl="1"/>
            <a:r>
              <a:rPr lang="en-US" dirty="0" smtClean="0"/>
              <a:t>Year 1: Specs, </a:t>
            </a:r>
            <a:r>
              <a:rPr lang="en-US" dirty="0"/>
              <a:t>V</a:t>
            </a:r>
            <a:r>
              <a:rPr lang="en-US" dirty="0" smtClean="0"/>
              <a:t>erilog model, PLL</a:t>
            </a:r>
          </a:p>
          <a:p>
            <a:pPr lvl="1"/>
            <a:r>
              <a:rPr lang="en-US" dirty="0" smtClean="0"/>
              <a:t>Year 2: Synthesis, P&amp;R, Verification, Prototype</a:t>
            </a:r>
          </a:p>
          <a:p>
            <a:pPr lvl="1"/>
            <a:r>
              <a:rPr lang="en-US" dirty="0" smtClean="0"/>
              <a:t>Year 3: Testing, Production version, Packaging, Prod test.</a:t>
            </a:r>
          </a:p>
          <a:p>
            <a:r>
              <a:rPr lang="en-US" dirty="0" smtClean="0"/>
              <a:t>Manpower: </a:t>
            </a:r>
          </a:p>
          <a:p>
            <a:pPr lvl="1"/>
            <a:r>
              <a:rPr lang="en-US" dirty="0" smtClean="0"/>
              <a:t>¼ senior/rusty designer, </a:t>
            </a:r>
          </a:p>
          <a:p>
            <a:pPr lvl="1"/>
            <a:r>
              <a:rPr lang="en-US" b="1" dirty="0" smtClean="0"/>
              <a:t>3 years fellow, Support from experiments/users vital</a:t>
            </a:r>
          </a:p>
          <a:p>
            <a:pPr lvl="1"/>
            <a:r>
              <a:rPr lang="en-US" dirty="0" smtClean="0"/>
              <a:t>2 x technical student (6-12Months) for test/prod.</a:t>
            </a:r>
          </a:p>
          <a:p>
            <a:r>
              <a:rPr lang="en-US" dirty="0" smtClean="0"/>
              <a:t>Funding:</a:t>
            </a:r>
          </a:p>
          <a:p>
            <a:pPr lvl="1"/>
            <a:r>
              <a:rPr lang="en-US" dirty="0"/>
              <a:t>(PLL:		50k, 2014, if GBT PLL not appropriate)</a:t>
            </a:r>
          </a:p>
          <a:p>
            <a:pPr lvl="1"/>
            <a:r>
              <a:rPr lang="en-US" dirty="0" smtClean="0"/>
              <a:t>(</a:t>
            </a:r>
            <a:r>
              <a:rPr lang="en-US" dirty="0"/>
              <a:t>P&amp;R		50k, </a:t>
            </a:r>
            <a:r>
              <a:rPr lang="en-US" dirty="0" smtClean="0"/>
              <a:t>2015, if short on </a:t>
            </a:r>
            <a:r>
              <a:rPr lang="en-US" dirty="0"/>
              <a:t>manpower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MPW Prototype: 	100k, 2015</a:t>
            </a:r>
          </a:p>
          <a:p>
            <a:pPr lvl="1"/>
            <a:r>
              <a:rPr lang="en-US" dirty="0" smtClean="0"/>
              <a:t>Final production masks: 	450k, 2016 </a:t>
            </a:r>
            <a:r>
              <a:rPr lang="en-US" dirty="0" smtClean="0"/>
              <a:t>(</a:t>
            </a:r>
            <a:r>
              <a:rPr lang="en-US" dirty="0" smtClean="0"/>
              <a:t>1/2 or less if</a:t>
            </a:r>
            <a:r>
              <a:rPr lang="en-US" dirty="0" smtClean="0"/>
              <a:t> </a:t>
            </a:r>
            <a:r>
              <a:rPr lang="en-US" dirty="0" smtClean="0"/>
              <a:t>shared with other project)</a:t>
            </a:r>
          </a:p>
          <a:p>
            <a:pPr lvl="1"/>
            <a:r>
              <a:rPr lang="en-US" dirty="0" smtClean="0"/>
              <a:t>Packaging:		50k (depending on package type)</a:t>
            </a:r>
          </a:p>
          <a:p>
            <a:r>
              <a:rPr lang="en-US" dirty="0" smtClean="0"/>
              <a:t>Contributions/collaboration from others ?.</a:t>
            </a:r>
          </a:p>
          <a:p>
            <a:pPr lvl="1"/>
            <a:r>
              <a:rPr lang="en-US" dirty="0" smtClean="0"/>
              <a:t>Design: PLL, HDL, Hit receiver, P&amp;R</a:t>
            </a:r>
          </a:p>
          <a:p>
            <a:pPr lvl="1"/>
            <a:r>
              <a:rPr lang="en-US" dirty="0" smtClean="0"/>
              <a:t>Test and qualification</a:t>
            </a:r>
          </a:p>
          <a:p>
            <a:pPr lvl="1"/>
            <a:r>
              <a:rPr lang="en-US" dirty="0" smtClean="0"/>
              <a:t>Financial</a:t>
            </a:r>
          </a:p>
        </p:txBody>
      </p:sp>
    </p:spTree>
    <p:extLst>
      <p:ext uri="{BB962C8B-B14F-4D97-AF65-F5344CB8AC3E}">
        <p14:creationId xmlns:p14="http://schemas.microsoft.com/office/powerpoint/2010/main" val="224447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Rectangle 220"/>
          <p:cNvSpPr/>
          <p:nvPr/>
        </p:nvSpPr>
        <p:spPr>
          <a:xfrm>
            <a:off x="2593328" y="2836531"/>
            <a:ext cx="4262956" cy="26518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Rectangle 219"/>
          <p:cNvSpPr/>
          <p:nvPr/>
        </p:nvSpPr>
        <p:spPr>
          <a:xfrm>
            <a:off x="2535721" y="2920575"/>
            <a:ext cx="4262956" cy="26518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Rectangle 218"/>
          <p:cNvSpPr/>
          <p:nvPr/>
        </p:nvSpPr>
        <p:spPr>
          <a:xfrm>
            <a:off x="2478114" y="3004619"/>
            <a:ext cx="4262956" cy="26518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Rectangle 190"/>
          <p:cNvSpPr/>
          <p:nvPr/>
        </p:nvSpPr>
        <p:spPr>
          <a:xfrm>
            <a:off x="2420507" y="3088663"/>
            <a:ext cx="4262956" cy="26518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467600" cy="54282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Architecture outline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Isosceles Triangle 3"/>
          <p:cNvSpPr/>
          <p:nvPr/>
        </p:nvSpPr>
        <p:spPr>
          <a:xfrm rot="5400000">
            <a:off x="2343087" y="1398844"/>
            <a:ext cx="537669" cy="30602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844432" y="1551852"/>
            <a:ext cx="614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766152" y="1551852"/>
            <a:ext cx="768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074862" y="2012712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endCxn id="7" idx="3"/>
          </p:cNvCxnSpPr>
          <p:nvPr/>
        </p:nvCxnSpPr>
        <p:spPr>
          <a:xfrm rot="10800000">
            <a:off x="2305292" y="2051117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458912" y="2012712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endCxn id="9" idx="3"/>
          </p:cNvCxnSpPr>
          <p:nvPr/>
        </p:nvCxnSpPr>
        <p:spPr>
          <a:xfrm rot="10800000">
            <a:off x="2689342" y="2051117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42962" y="2012712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endCxn id="11" idx="3"/>
          </p:cNvCxnSpPr>
          <p:nvPr/>
        </p:nvCxnSpPr>
        <p:spPr>
          <a:xfrm rot="10800000">
            <a:off x="3073392" y="2051117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227012" y="2012712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endCxn id="13" idx="3"/>
          </p:cNvCxnSpPr>
          <p:nvPr/>
        </p:nvCxnSpPr>
        <p:spPr>
          <a:xfrm rot="10800000">
            <a:off x="3457442" y="2051117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0800000">
            <a:off x="1959647" y="2051118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1710015" y="1801484"/>
            <a:ext cx="4992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3284619" y="1801485"/>
            <a:ext cx="4992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92" idx="3"/>
          </p:cNvCxnSpPr>
          <p:nvPr/>
        </p:nvCxnSpPr>
        <p:spPr>
          <a:xfrm rot="5400000">
            <a:off x="1786825" y="2223939"/>
            <a:ext cx="345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074862" y="1820687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2458912" y="1820687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sp>
        <p:nvSpPr>
          <p:cNvPr id="21" name="TextBox 20"/>
          <p:cNvSpPr txBox="1"/>
          <p:nvPr/>
        </p:nvSpPr>
        <p:spPr>
          <a:xfrm>
            <a:off x="2842962" y="1820687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sp>
        <p:nvSpPr>
          <p:cNvPr id="22" name="TextBox 21"/>
          <p:cNvSpPr txBox="1"/>
          <p:nvPr/>
        </p:nvSpPr>
        <p:spPr>
          <a:xfrm>
            <a:off x="3227012" y="1820687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1959647" y="2243142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1998052" y="2243142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074862" y="2243142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0800000">
            <a:off x="1959647" y="2243142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0800000">
            <a:off x="2382102" y="2051118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94" idx="3"/>
          </p:cNvCxnSpPr>
          <p:nvPr/>
        </p:nvCxnSpPr>
        <p:spPr>
          <a:xfrm rot="5400000">
            <a:off x="2209280" y="2223939"/>
            <a:ext cx="345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2382102" y="2243142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2420507" y="2243142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497317" y="2243142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0800000">
            <a:off x="2382102" y="2243142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0800000">
            <a:off x="2766152" y="2051118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endCxn id="96" idx="3"/>
          </p:cNvCxnSpPr>
          <p:nvPr/>
        </p:nvCxnSpPr>
        <p:spPr>
          <a:xfrm rot="5400000">
            <a:off x="2593330" y="2223939"/>
            <a:ext cx="345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2766152" y="2243142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2804557" y="2243142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881367" y="2243142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0800000">
            <a:off x="2766152" y="2243142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0800000">
            <a:off x="3150202" y="2051118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98" idx="3"/>
          </p:cNvCxnSpPr>
          <p:nvPr/>
        </p:nvCxnSpPr>
        <p:spPr>
          <a:xfrm rot="5400000">
            <a:off x="2977380" y="2223939"/>
            <a:ext cx="345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3150202" y="2243142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3188607" y="2243142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265417" y="2243142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10800000">
            <a:off x="3150202" y="2243142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10800000">
            <a:off x="3534252" y="2051118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100" idx="3"/>
          </p:cNvCxnSpPr>
          <p:nvPr/>
        </p:nvCxnSpPr>
        <p:spPr>
          <a:xfrm rot="5400000">
            <a:off x="3361430" y="2223939"/>
            <a:ext cx="345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>
            <a:off x="3534252" y="2243142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3572657" y="2243142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649467" y="2243142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>
            <a:off x="3534252" y="2243142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Isosceles Triangle 50"/>
          <p:cNvSpPr/>
          <p:nvPr/>
        </p:nvSpPr>
        <p:spPr>
          <a:xfrm rot="5400000">
            <a:off x="3917692" y="1398844"/>
            <a:ext cx="537669" cy="30602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>
            <a:off x="3419037" y="1551853"/>
            <a:ext cx="614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340757" y="1551853"/>
            <a:ext cx="768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3649467" y="2012713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>
            <a:endCxn id="54" idx="3"/>
          </p:cNvCxnSpPr>
          <p:nvPr/>
        </p:nvCxnSpPr>
        <p:spPr>
          <a:xfrm rot="10800000">
            <a:off x="3879897" y="2051118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4033517" y="2012713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Connector 56"/>
          <p:cNvCxnSpPr>
            <a:endCxn id="56" idx="3"/>
          </p:cNvCxnSpPr>
          <p:nvPr/>
        </p:nvCxnSpPr>
        <p:spPr>
          <a:xfrm rot="10800000">
            <a:off x="4263947" y="2051118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4417567" y="2012713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>
            <a:endCxn id="58" idx="3"/>
          </p:cNvCxnSpPr>
          <p:nvPr/>
        </p:nvCxnSpPr>
        <p:spPr>
          <a:xfrm rot="10800000">
            <a:off x="4647997" y="2051118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4801617" y="2012713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/>
          <p:cNvCxnSpPr>
            <a:endCxn id="60" idx="3"/>
          </p:cNvCxnSpPr>
          <p:nvPr/>
        </p:nvCxnSpPr>
        <p:spPr>
          <a:xfrm rot="10800000">
            <a:off x="5032047" y="2051118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4859224" y="1801486"/>
            <a:ext cx="4992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649467" y="1820688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sp>
        <p:nvSpPr>
          <p:cNvPr id="64" name="TextBox 63"/>
          <p:cNvSpPr txBox="1"/>
          <p:nvPr/>
        </p:nvSpPr>
        <p:spPr>
          <a:xfrm>
            <a:off x="4033517" y="1820688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sp>
        <p:nvSpPr>
          <p:cNvPr id="65" name="TextBox 64"/>
          <p:cNvSpPr txBox="1"/>
          <p:nvPr/>
        </p:nvSpPr>
        <p:spPr>
          <a:xfrm>
            <a:off x="4417567" y="1820688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sp>
        <p:nvSpPr>
          <p:cNvPr id="66" name="TextBox 65"/>
          <p:cNvSpPr txBox="1"/>
          <p:nvPr/>
        </p:nvSpPr>
        <p:spPr>
          <a:xfrm>
            <a:off x="4801617" y="1820688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cxnSp>
        <p:nvCxnSpPr>
          <p:cNvPr id="67" name="Straight Connector 66"/>
          <p:cNvCxnSpPr/>
          <p:nvPr/>
        </p:nvCxnSpPr>
        <p:spPr>
          <a:xfrm rot="10800000">
            <a:off x="3687872" y="2243142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10800000">
            <a:off x="3956707" y="2051119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endCxn id="102" idx="3"/>
          </p:cNvCxnSpPr>
          <p:nvPr/>
        </p:nvCxnSpPr>
        <p:spPr>
          <a:xfrm rot="5400000">
            <a:off x="3783885" y="2223940"/>
            <a:ext cx="345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>
            <a:off x="3956707" y="2243143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3995112" y="2243143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4071922" y="2243143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10800000">
            <a:off x="3956707" y="2243143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10800000">
            <a:off x="4340757" y="2051119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endCxn id="104" idx="3"/>
          </p:cNvCxnSpPr>
          <p:nvPr/>
        </p:nvCxnSpPr>
        <p:spPr>
          <a:xfrm rot="5400000">
            <a:off x="4167935" y="2223940"/>
            <a:ext cx="345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5400000">
            <a:off x="4340757" y="2243143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5400000">
            <a:off x="4379162" y="2243143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455972" y="2243143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10800000">
            <a:off x="4340757" y="2243143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10800000">
            <a:off x="4724807" y="2051119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endCxn id="106" idx="3"/>
          </p:cNvCxnSpPr>
          <p:nvPr/>
        </p:nvCxnSpPr>
        <p:spPr>
          <a:xfrm rot="5400000">
            <a:off x="4551985" y="2223940"/>
            <a:ext cx="345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5400000">
            <a:off x="4724807" y="2243143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5400000">
            <a:off x="4763212" y="2243143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840022" y="2243143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10800000">
            <a:off x="4724807" y="2243143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0800000">
            <a:off x="5108857" y="2051119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endCxn id="108" idx="3"/>
          </p:cNvCxnSpPr>
          <p:nvPr/>
        </p:nvCxnSpPr>
        <p:spPr>
          <a:xfrm rot="5400000">
            <a:off x="4936035" y="2223940"/>
            <a:ext cx="345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>
            <a:off x="5108857" y="2243143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5400000">
            <a:off x="5147262" y="2243143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5224072" y="2243142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10800000">
            <a:off x="5108857" y="2243143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Isosceles Triangle 91"/>
          <p:cNvSpPr/>
          <p:nvPr/>
        </p:nvSpPr>
        <p:spPr>
          <a:xfrm rot="10800000">
            <a:off x="1844432" y="2396762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/>
          <p:cNvCxnSpPr>
            <a:stCxn id="92" idx="0"/>
          </p:cNvCxnSpPr>
          <p:nvPr/>
        </p:nvCxnSpPr>
        <p:spPr>
          <a:xfrm rot="5400000">
            <a:off x="1911336" y="2578881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Isosceles Triangle 93"/>
          <p:cNvSpPr/>
          <p:nvPr/>
        </p:nvSpPr>
        <p:spPr>
          <a:xfrm rot="10800000">
            <a:off x="2266887" y="2396762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5" name="Straight Connector 94"/>
          <p:cNvCxnSpPr>
            <a:stCxn id="94" idx="0"/>
          </p:cNvCxnSpPr>
          <p:nvPr/>
        </p:nvCxnSpPr>
        <p:spPr>
          <a:xfrm rot="5400000">
            <a:off x="2333791" y="2578881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Isosceles Triangle 95"/>
          <p:cNvSpPr/>
          <p:nvPr/>
        </p:nvSpPr>
        <p:spPr>
          <a:xfrm rot="10800000">
            <a:off x="2650937" y="2396762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Connector 96"/>
          <p:cNvCxnSpPr>
            <a:stCxn id="96" idx="0"/>
          </p:cNvCxnSpPr>
          <p:nvPr/>
        </p:nvCxnSpPr>
        <p:spPr>
          <a:xfrm rot="5400000">
            <a:off x="2717841" y="2578881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Isosceles Triangle 97"/>
          <p:cNvSpPr/>
          <p:nvPr/>
        </p:nvSpPr>
        <p:spPr>
          <a:xfrm rot="10800000">
            <a:off x="3034987" y="2396762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Straight Connector 98"/>
          <p:cNvCxnSpPr>
            <a:stCxn id="98" idx="0"/>
          </p:cNvCxnSpPr>
          <p:nvPr/>
        </p:nvCxnSpPr>
        <p:spPr>
          <a:xfrm rot="5400000">
            <a:off x="3101891" y="2578881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Isosceles Triangle 99"/>
          <p:cNvSpPr/>
          <p:nvPr/>
        </p:nvSpPr>
        <p:spPr>
          <a:xfrm rot="10800000">
            <a:off x="3419037" y="2396762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" name="Straight Connector 100"/>
          <p:cNvCxnSpPr>
            <a:stCxn id="100" idx="0"/>
          </p:cNvCxnSpPr>
          <p:nvPr/>
        </p:nvCxnSpPr>
        <p:spPr>
          <a:xfrm rot="5400000">
            <a:off x="3485941" y="2578881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Isosceles Triangle 101"/>
          <p:cNvSpPr/>
          <p:nvPr/>
        </p:nvSpPr>
        <p:spPr>
          <a:xfrm rot="10800000">
            <a:off x="3841492" y="2396762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>
            <a:stCxn id="102" idx="0"/>
          </p:cNvCxnSpPr>
          <p:nvPr/>
        </p:nvCxnSpPr>
        <p:spPr>
          <a:xfrm rot="5400000">
            <a:off x="3908396" y="2578881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Isosceles Triangle 103"/>
          <p:cNvSpPr/>
          <p:nvPr/>
        </p:nvSpPr>
        <p:spPr>
          <a:xfrm rot="10800000">
            <a:off x="4225542" y="2396762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5" name="Straight Connector 104"/>
          <p:cNvCxnSpPr>
            <a:stCxn id="104" idx="0"/>
          </p:cNvCxnSpPr>
          <p:nvPr/>
        </p:nvCxnSpPr>
        <p:spPr>
          <a:xfrm rot="5400000">
            <a:off x="4292446" y="2578881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Isosceles Triangle 105"/>
          <p:cNvSpPr/>
          <p:nvPr/>
        </p:nvSpPr>
        <p:spPr>
          <a:xfrm rot="10800000">
            <a:off x="4609592" y="2396762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Straight Connector 106"/>
          <p:cNvCxnSpPr>
            <a:stCxn id="106" idx="0"/>
          </p:cNvCxnSpPr>
          <p:nvPr/>
        </p:nvCxnSpPr>
        <p:spPr>
          <a:xfrm rot="5400000">
            <a:off x="4676496" y="2578881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Isosceles Triangle 107"/>
          <p:cNvSpPr/>
          <p:nvPr/>
        </p:nvSpPr>
        <p:spPr>
          <a:xfrm rot="10800000">
            <a:off x="4993642" y="2396762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/>
          <p:cNvCxnSpPr/>
          <p:nvPr/>
        </p:nvCxnSpPr>
        <p:spPr>
          <a:xfrm rot="5400000">
            <a:off x="5060546" y="2560288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074862" y="1052587"/>
            <a:ext cx="8835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Delay cell</a:t>
            </a:r>
            <a:endParaRPr lang="en-US" sz="1200" dirty="0"/>
          </a:p>
        </p:txBody>
      </p:sp>
      <p:cxnSp>
        <p:nvCxnSpPr>
          <p:cNvPr id="111" name="Straight Connector 110"/>
          <p:cNvCxnSpPr/>
          <p:nvPr/>
        </p:nvCxnSpPr>
        <p:spPr>
          <a:xfrm rot="10800000">
            <a:off x="5684932" y="2033328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5400000">
            <a:off x="5512109" y="1783696"/>
            <a:ext cx="4992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10800000">
            <a:off x="5761742" y="2033329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endCxn id="160" idx="3"/>
          </p:cNvCxnSpPr>
          <p:nvPr/>
        </p:nvCxnSpPr>
        <p:spPr>
          <a:xfrm rot="5400000">
            <a:off x="5588920" y="2206150"/>
            <a:ext cx="345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5400000">
            <a:off x="5761742" y="2225353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rot="5400000">
            <a:off x="5800147" y="2225353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5876957" y="2225353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rot="10800000">
            <a:off x="5761742" y="2225353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Isosceles Triangle 118"/>
          <p:cNvSpPr/>
          <p:nvPr/>
        </p:nvSpPr>
        <p:spPr>
          <a:xfrm rot="5400000">
            <a:off x="6145182" y="1381055"/>
            <a:ext cx="537669" cy="30602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Straight Connector 119"/>
          <p:cNvCxnSpPr/>
          <p:nvPr/>
        </p:nvCxnSpPr>
        <p:spPr>
          <a:xfrm>
            <a:off x="5646527" y="1534064"/>
            <a:ext cx="614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6568247" y="1534064"/>
            <a:ext cx="768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Rectangle 121"/>
          <p:cNvSpPr/>
          <p:nvPr/>
        </p:nvSpPr>
        <p:spPr>
          <a:xfrm>
            <a:off x="5876957" y="1994924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3" name="Straight Connector 122"/>
          <p:cNvCxnSpPr>
            <a:endCxn id="122" idx="3"/>
          </p:cNvCxnSpPr>
          <p:nvPr/>
        </p:nvCxnSpPr>
        <p:spPr>
          <a:xfrm rot="10800000">
            <a:off x="6107387" y="2033329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6261007" y="1994924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5" name="Straight Connector 124"/>
          <p:cNvCxnSpPr>
            <a:endCxn id="124" idx="3"/>
          </p:cNvCxnSpPr>
          <p:nvPr/>
        </p:nvCxnSpPr>
        <p:spPr>
          <a:xfrm rot="10800000">
            <a:off x="6491437" y="2033329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125"/>
          <p:cNvSpPr/>
          <p:nvPr/>
        </p:nvSpPr>
        <p:spPr>
          <a:xfrm>
            <a:off x="6645057" y="1994924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/>
          <p:cNvCxnSpPr>
            <a:endCxn id="126" idx="3"/>
          </p:cNvCxnSpPr>
          <p:nvPr/>
        </p:nvCxnSpPr>
        <p:spPr>
          <a:xfrm rot="10800000">
            <a:off x="6875487" y="2033329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7029107" y="1994924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9" name="Straight Connector 128"/>
          <p:cNvCxnSpPr>
            <a:endCxn id="128" idx="3"/>
          </p:cNvCxnSpPr>
          <p:nvPr/>
        </p:nvCxnSpPr>
        <p:spPr>
          <a:xfrm rot="10800000">
            <a:off x="7259537" y="2033329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rot="5400000">
            <a:off x="7086714" y="1783697"/>
            <a:ext cx="4992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5876957" y="1802899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sp>
        <p:nvSpPr>
          <p:cNvPr id="132" name="TextBox 131"/>
          <p:cNvSpPr txBox="1"/>
          <p:nvPr/>
        </p:nvSpPr>
        <p:spPr>
          <a:xfrm>
            <a:off x="6261007" y="1802899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sp>
        <p:nvSpPr>
          <p:cNvPr id="133" name="TextBox 132"/>
          <p:cNvSpPr txBox="1"/>
          <p:nvPr/>
        </p:nvSpPr>
        <p:spPr>
          <a:xfrm>
            <a:off x="6645057" y="1802899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sp>
        <p:nvSpPr>
          <p:cNvPr id="134" name="TextBox 133"/>
          <p:cNvSpPr txBox="1"/>
          <p:nvPr/>
        </p:nvSpPr>
        <p:spPr>
          <a:xfrm>
            <a:off x="7029107" y="1802899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cxnSp>
        <p:nvCxnSpPr>
          <p:cNvPr id="135" name="Straight Connector 134"/>
          <p:cNvCxnSpPr/>
          <p:nvPr/>
        </p:nvCxnSpPr>
        <p:spPr>
          <a:xfrm rot="10800000">
            <a:off x="5915362" y="2225353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10800000">
            <a:off x="6184197" y="2033330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>
            <a:endCxn id="162" idx="3"/>
          </p:cNvCxnSpPr>
          <p:nvPr/>
        </p:nvCxnSpPr>
        <p:spPr>
          <a:xfrm rot="5400000">
            <a:off x="6011375" y="2206151"/>
            <a:ext cx="345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rot="5400000">
            <a:off x="6184197" y="2225354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rot="5400000">
            <a:off x="6222602" y="2225354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6299412" y="2225354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rot="10800000">
            <a:off x="6184197" y="2225354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rot="10800000">
            <a:off x="6568247" y="2033330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>
            <a:endCxn id="164" idx="3"/>
          </p:cNvCxnSpPr>
          <p:nvPr/>
        </p:nvCxnSpPr>
        <p:spPr>
          <a:xfrm rot="5400000">
            <a:off x="6395425" y="2206151"/>
            <a:ext cx="345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rot="5400000">
            <a:off x="6568247" y="2225354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rot="5400000">
            <a:off x="6606652" y="2225354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6683462" y="2225354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rot="10800000">
            <a:off x="6568247" y="2225354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rot="10800000">
            <a:off x="6952297" y="2033330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>
            <a:endCxn id="166" idx="3"/>
          </p:cNvCxnSpPr>
          <p:nvPr/>
        </p:nvCxnSpPr>
        <p:spPr>
          <a:xfrm rot="5400000">
            <a:off x="6779475" y="2206151"/>
            <a:ext cx="345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rot="5400000">
            <a:off x="6952297" y="2225354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rot="5400000">
            <a:off x="6990702" y="2225354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7067512" y="2225354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rot="10800000">
            <a:off x="6952297" y="2225354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rot="10800000">
            <a:off x="7336347" y="2033330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>
            <a:endCxn id="168" idx="3"/>
          </p:cNvCxnSpPr>
          <p:nvPr/>
        </p:nvCxnSpPr>
        <p:spPr>
          <a:xfrm rot="5400000">
            <a:off x="7163525" y="2206151"/>
            <a:ext cx="345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rot="5400000">
            <a:off x="7336347" y="2225354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 rot="5400000">
            <a:off x="7374752" y="2225354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7451562" y="2225353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rot="10800000">
            <a:off x="7336347" y="2225354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Isosceles Triangle 159"/>
          <p:cNvSpPr/>
          <p:nvPr/>
        </p:nvSpPr>
        <p:spPr>
          <a:xfrm rot="10800000">
            <a:off x="5646527" y="2378973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1" name="Straight Connector 160"/>
          <p:cNvCxnSpPr>
            <a:stCxn id="160" idx="0"/>
          </p:cNvCxnSpPr>
          <p:nvPr/>
        </p:nvCxnSpPr>
        <p:spPr>
          <a:xfrm rot="5400000">
            <a:off x="5713431" y="2561092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Isosceles Triangle 161"/>
          <p:cNvSpPr/>
          <p:nvPr/>
        </p:nvSpPr>
        <p:spPr>
          <a:xfrm rot="10800000">
            <a:off x="6068982" y="2378973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3" name="Straight Connector 162"/>
          <p:cNvCxnSpPr>
            <a:stCxn id="162" idx="0"/>
          </p:cNvCxnSpPr>
          <p:nvPr/>
        </p:nvCxnSpPr>
        <p:spPr>
          <a:xfrm rot="5400000">
            <a:off x="6135886" y="2561092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Isosceles Triangle 163"/>
          <p:cNvSpPr/>
          <p:nvPr/>
        </p:nvSpPr>
        <p:spPr>
          <a:xfrm rot="10800000">
            <a:off x="6453032" y="2378973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5" name="Straight Connector 164"/>
          <p:cNvCxnSpPr>
            <a:stCxn id="164" idx="0"/>
          </p:cNvCxnSpPr>
          <p:nvPr/>
        </p:nvCxnSpPr>
        <p:spPr>
          <a:xfrm rot="5400000">
            <a:off x="6519936" y="2561092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Isosceles Triangle 165"/>
          <p:cNvSpPr/>
          <p:nvPr/>
        </p:nvSpPr>
        <p:spPr>
          <a:xfrm rot="10800000">
            <a:off x="6837082" y="2378973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7" name="Straight Connector 166"/>
          <p:cNvCxnSpPr>
            <a:stCxn id="166" idx="0"/>
          </p:cNvCxnSpPr>
          <p:nvPr/>
        </p:nvCxnSpPr>
        <p:spPr>
          <a:xfrm rot="5400000">
            <a:off x="6903986" y="2561092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Isosceles Triangle 167"/>
          <p:cNvSpPr/>
          <p:nvPr/>
        </p:nvSpPr>
        <p:spPr>
          <a:xfrm rot="10800000">
            <a:off x="7221132" y="2378973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9" name="Straight Connector 168"/>
          <p:cNvCxnSpPr/>
          <p:nvPr/>
        </p:nvCxnSpPr>
        <p:spPr>
          <a:xfrm rot="5400000">
            <a:off x="7288036" y="2542499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Rectangle 169"/>
          <p:cNvSpPr/>
          <p:nvPr/>
        </p:nvSpPr>
        <p:spPr>
          <a:xfrm>
            <a:off x="1730030" y="1022346"/>
            <a:ext cx="6797602" cy="16143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Rectangle 170"/>
          <p:cNvSpPr/>
          <p:nvPr/>
        </p:nvSpPr>
        <p:spPr>
          <a:xfrm>
            <a:off x="961930" y="1279070"/>
            <a:ext cx="691290" cy="6144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PLL</a:t>
            </a:r>
            <a:endParaRPr lang="en-GB" dirty="0"/>
          </a:p>
        </p:txBody>
      </p:sp>
      <p:sp>
        <p:nvSpPr>
          <p:cNvPr id="172" name="Rounded Rectangle 171"/>
          <p:cNvSpPr/>
          <p:nvPr/>
        </p:nvSpPr>
        <p:spPr>
          <a:xfrm>
            <a:off x="2776960" y="3154493"/>
            <a:ext cx="3657600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Capture Register</a:t>
            </a:r>
            <a:endParaRPr lang="en-US" dirty="0"/>
          </a:p>
        </p:txBody>
      </p:sp>
      <p:cxnSp>
        <p:nvCxnSpPr>
          <p:cNvPr id="173" name="Straight Connector 172"/>
          <p:cNvCxnSpPr>
            <a:stCxn id="172" idx="1"/>
          </p:cNvCxnSpPr>
          <p:nvPr/>
        </p:nvCxnSpPr>
        <p:spPr>
          <a:xfrm flipH="1">
            <a:off x="1998051" y="3383093"/>
            <a:ext cx="77890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2693001" y="3306283"/>
            <a:ext cx="115215" cy="768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V="1">
            <a:off x="2693001" y="3383094"/>
            <a:ext cx="115215" cy="768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Down Arrow 176"/>
          <p:cNvSpPr/>
          <p:nvPr/>
        </p:nvSpPr>
        <p:spPr>
          <a:xfrm>
            <a:off x="4208129" y="2636930"/>
            <a:ext cx="538483" cy="4519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Rectangle 177"/>
          <p:cNvSpPr/>
          <p:nvPr/>
        </p:nvSpPr>
        <p:spPr>
          <a:xfrm>
            <a:off x="3802680" y="3844758"/>
            <a:ext cx="1536200" cy="307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Encoding</a:t>
            </a:r>
            <a:endParaRPr lang="en-GB" dirty="0"/>
          </a:p>
        </p:txBody>
      </p:sp>
      <p:sp>
        <p:nvSpPr>
          <p:cNvPr id="179" name="Rectangle 178"/>
          <p:cNvSpPr/>
          <p:nvPr/>
        </p:nvSpPr>
        <p:spPr>
          <a:xfrm>
            <a:off x="4148828" y="4278608"/>
            <a:ext cx="768101" cy="6097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1" name="Straight Connector 180"/>
          <p:cNvCxnSpPr/>
          <p:nvPr/>
        </p:nvCxnSpPr>
        <p:spPr>
          <a:xfrm>
            <a:off x="4148732" y="4355418"/>
            <a:ext cx="7868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>
            <a:off x="4148732" y="4432228"/>
            <a:ext cx="7868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4148732" y="4509038"/>
            <a:ext cx="7868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/>
        </p:nvCxnSpPr>
        <p:spPr>
          <a:xfrm>
            <a:off x="4148732" y="4585848"/>
            <a:ext cx="7868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>
            <a:off x="4148732" y="4662658"/>
            <a:ext cx="7868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>
            <a:off x="4148732" y="4739468"/>
            <a:ext cx="7868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>
            <a:off x="4148732" y="4816278"/>
            <a:ext cx="7868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/>
          <p:cNvSpPr txBox="1"/>
          <p:nvPr/>
        </p:nvSpPr>
        <p:spPr>
          <a:xfrm>
            <a:off x="4994649" y="4236931"/>
            <a:ext cx="1154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Channel </a:t>
            </a:r>
          </a:p>
          <a:p>
            <a:r>
              <a:rPr lang="en-GB" dirty="0" smtClean="0"/>
              <a:t>buffer</a:t>
            </a:r>
            <a:endParaRPr lang="en-GB" dirty="0"/>
          </a:p>
        </p:txBody>
      </p:sp>
      <p:sp>
        <p:nvSpPr>
          <p:cNvPr id="193" name="Rectangle 192"/>
          <p:cNvSpPr/>
          <p:nvPr/>
        </p:nvSpPr>
        <p:spPr>
          <a:xfrm>
            <a:off x="3841491" y="5080415"/>
            <a:ext cx="1344176" cy="5760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Trigger matching</a:t>
            </a:r>
            <a:endParaRPr lang="en-GB" dirty="0"/>
          </a:p>
        </p:txBody>
      </p:sp>
      <p:sp>
        <p:nvSpPr>
          <p:cNvPr id="194" name="Rectangle 193"/>
          <p:cNvSpPr/>
          <p:nvPr/>
        </p:nvSpPr>
        <p:spPr>
          <a:xfrm>
            <a:off x="4148828" y="5810110"/>
            <a:ext cx="768101" cy="6097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5" name="Straight Connector 194"/>
          <p:cNvCxnSpPr/>
          <p:nvPr/>
        </p:nvCxnSpPr>
        <p:spPr>
          <a:xfrm>
            <a:off x="4148732" y="5886920"/>
            <a:ext cx="7868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>
            <a:off x="4148732" y="5963730"/>
            <a:ext cx="7868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>
            <a:off x="4148732" y="6040540"/>
            <a:ext cx="7868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>
            <a:off x="4148732" y="6117350"/>
            <a:ext cx="7868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>
            <a:off x="4148732" y="6194160"/>
            <a:ext cx="7868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>
            <a:off x="4148732" y="6270970"/>
            <a:ext cx="7868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>
            <a:off x="4148732" y="6347780"/>
            <a:ext cx="7868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TextBox 201"/>
          <p:cNvSpPr txBox="1"/>
          <p:nvPr/>
        </p:nvSpPr>
        <p:spPr>
          <a:xfrm>
            <a:off x="4994649" y="5810110"/>
            <a:ext cx="10743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Readout</a:t>
            </a:r>
          </a:p>
          <a:p>
            <a:r>
              <a:rPr lang="en-GB" dirty="0" smtClean="0"/>
              <a:t>FIFO</a:t>
            </a:r>
            <a:endParaRPr lang="en-GB" dirty="0"/>
          </a:p>
        </p:txBody>
      </p:sp>
      <p:sp>
        <p:nvSpPr>
          <p:cNvPr id="203" name="Down Arrow 202"/>
          <p:cNvSpPr/>
          <p:nvPr/>
        </p:nvSpPr>
        <p:spPr>
          <a:xfrm>
            <a:off x="4477371" y="6419892"/>
            <a:ext cx="127169" cy="2369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5" name="Straight Arrow Connector 204"/>
          <p:cNvCxnSpPr>
            <a:endCxn id="193" idx="1"/>
          </p:cNvCxnSpPr>
          <p:nvPr/>
        </p:nvCxnSpPr>
        <p:spPr>
          <a:xfrm>
            <a:off x="1998051" y="5368452"/>
            <a:ext cx="184344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Arrow Connector 207"/>
          <p:cNvCxnSpPr/>
          <p:nvPr/>
        </p:nvCxnSpPr>
        <p:spPr>
          <a:xfrm flipV="1">
            <a:off x="794267" y="1601482"/>
            <a:ext cx="192025" cy="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extBox 208"/>
          <p:cNvSpPr txBox="1"/>
          <p:nvPr/>
        </p:nvSpPr>
        <p:spPr>
          <a:xfrm>
            <a:off x="1337415" y="3198427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Hits</a:t>
            </a:r>
          </a:p>
          <a:p>
            <a:r>
              <a:rPr lang="en-GB" dirty="0" smtClean="0"/>
              <a:t>(32  - 64)</a:t>
            </a:r>
            <a:endParaRPr lang="en-GB" dirty="0"/>
          </a:p>
        </p:txBody>
      </p:sp>
      <p:sp>
        <p:nvSpPr>
          <p:cNvPr id="210" name="TextBox 209"/>
          <p:cNvSpPr txBox="1"/>
          <p:nvPr/>
        </p:nvSpPr>
        <p:spPr>
          <a:xfrm>
            <a:off x="794267" y="5183787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(Trigger)</a:t>
            </a:r>
            <a:endParaRPr lang="en-GB" dirty="0"/>
          </a:p>
        </p:txBody>
      </p:sp>
      <p:sp>
        <p:nvSpPr>
          <p:cNvPr id="211" name="TextBox 210"/>
          <p:cNvSpPr txBox="1"/>
          <p:nvPr/>
        </p:nvSpPr>
        <p:spPr>
          <a:xfrm>
            <a:off x="283392" y="1416816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Clk</a:t>
            </a:r>
            <a:endParaRPr lang="en-GB" dirty="0"/>
          </a:p>
        </p:txBody>
      </p:sp>
      <p:sp>
        <p:nvSpPr>
          <p:cNvPr id="212" name="Down Arrow 211"/>
          <p:cNvSpPr/>
          <p:nvPr/>
        </p:nvSpPr>
        <p:spPr>
          <a:xfrm>
            <a:off x="4256945" y="3611693"/>
            <a:ext cx="527973" cy="233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Down Arrow 212"/>
          <p:cNvSpPr/>
          <p:nvPr/>
        </p:nvSpPr>
        <p:spPr>
          <a:xfrm>
            <a:off x="4455971" y="4151998"/>
            <a:ext cx="114809" cy="1266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Down Arrow 213"/>
          <p:cNvSpPr/>
          <p:nvPr/>
        </p:nvSpPr>
        <p:spPr>
          <a:xfrm>
            <a:off x="4459494" y="4888390"/>
            <a:ext cx="114809" cy="1920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Down Arrow 214"/>
          <p:cNvSpPr/>
          <p:nvPr/>
        </p:nvSpPr>
        <p:spPr>
          <a:xfrm>
            <a:off x="4463016" y="5670959"/>
            <a:ext cx="142744" cy="1391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6" name="Rectangle 215"/>
          <p:cNvSpPr/>
          <p:nvPr/>
        </p:nvSpPr>
        <p:spPr>
          <a:xfrm>
            <a:off x="7015444" y="3667461"/>
            <a:ext cx="1403002" cy="9730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Config</a:t>
            </a:r>
            <a:r>
              <a:rPr lang="en-GB" dirty="0" smtClean="0"/>
              <a:t> and monitoring</a:t>
            </a:r>
            <a:endParaRPr lang="en-GB" dirty="0"/>
          </a:p>
        </p:txBody>
      </p:sp>
      <p:sp>
        <p:nvSpPr>
          <p:cNvPr id="217" name="TextBox 216"/>
          <p:cNvSpPr txBox="1"/>
          <p:nvPr/>
        </p:nvSpPr>
        <p:spPr>
          <a:xfrm>
            <a:off x="4398364" y="108056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DLL</a:t>
            </a:r>
            <a:endParaRPr lang="en-GB" dirty="0"/>
          </a:p>
        </p:txBody>
      </p:sp>
      <p:sp>
        <p:nvSpPr>
          <p:cNvPr id="218" name="TextBox 217"/>
          <p:cNvSpPr txBox="1"/>
          <p:nvPr/>
        </p:nvSpPr>
        <p:spPr>
          <a:xfrm>
            <a:off x="7374752" y="1552864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Resistive</a:t>
            </a:r>
          </a:p>
          <a:p>
            <a:r>
              <a:rPr lang="en-GB" sz="1200" dirty="0" smtClean="0"/>
              <a:t> interpolation</a:t>
            </a:r>
            <a:endParaRPr lang="en-GB" sz="1200" dirty="0"/>
          </a:p>
        </p:txBody>
      </p:sp>
      <p:cxnSp>
        <p:nvCxnSpPr>
          <p:cNvPr id="223" name="Straight Connector 222"/>
          <p:cNvCxnSpPr/>
          <p:nvPr/>
        </p:nvCxnSpPr>
        <p:spPr>
          <a:xfrm flipH="1">
            <a:off x="1653220" y="1551851"/>
            <a:ext cx="191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Arrow Connector 224"/>
          <p:cNvCxnSpPr/>
          <p:nvPr/>
        </p:nvCxnSpPr>
        <p:spPr>
          <a:xfrm>
            <a:off x="7765562" y="4626926"/>
            <a:ext cx="0" cy="220604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Box 226"/>
          <p:cNvSpPr txBox="1"/>
          <p:nvPr/>
        </p:nvSpPr>
        <p:spPr>
          <a:xfrm>
            <a:off x="7494405" y="4845065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I2C</a:t>
            </a:r>
            <a:endParaRPr lang="en-GB" dirty="0"/>
          </a:p>
        </p:txBody>
      </p:sp>
      <p:cxnSp>
        <p:nvCxnSpPr>
          <p:cNvPr id="229" name="Straight Arrow Connector 228"/>
          <p:cNvCxnSpPr/>
          <p:nvPr/>
        </p:nvCxnSpPr>
        <p:spPr>
          <a:xfrm flipV="1">
            <a:off x="7163118" y="3421498"/>
            <a:ext cx="0" cy="245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Arrow Connector 229"/>
          <p:cNvCxnSpPr/>
          <p:nvPr/>
        </p:nvCxnSpPr>
        <p:spPr>
          <a:xfrm flipV="1">
            <a:off x="7315518" y="3413996"/>
            <a:ext cx="0" cy="245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Arrow Connector 230"/>
          <p:cNvCxnSpPr/>
          <p:nvPr/>
        </p:nvCxnSpPr>
        <p:spPr>
          <a:xfrm flipV="1">
            <a:off x="7467918" y="3406494"/>
            <a:ext cx="0" cy="245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/>
          <p:cNvCxnSpPr/>
          <p:nvPr/>
        </p:nvCxnSpPr>
        <p:spPr>
          <a:xfrm flipV="1">
            <a:off x="7630900" y="3432698"/>
            <a:ext cx="0" cy="245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Arrow Connector 232"/>
          <p:cNvCxnSpPr/>
          <p:nvPr/>
        </p:nvCxnSpPr>
        <p:spPr>
          <a:xfrm flipV="1">
            <a:off x="7781503" y="3425196"/>
            <a:ext cx="0" cy="245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/>
          <p:cNvCxnSpPr/>
          <p:nvPr/>
        </p:nvCxnSpPr>
        <p:spPr>
          <a:xfrm flipV="1">
            <a:off x="7925118" y="3435592"/>
            <a:ext cx="0" cy="245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Arrow Connector 234"/>
          <p:cNvCxnSpPr/>
          <p:nvPr/>
        </p:nvCxnSpPr>
        <p:spPr>
          <a:xfrm flipV="1">
            <a:off x="8086303" y="3410192"/>
            <a:ext cx="0" cy="245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Arrow Connector 235"/>
          <p:cNvCxnSpPr/>
          <p:nvPr/>
        </p:nvCxnSpPr>
        <p:spPr>
          <a:xfrm flipV="1">
            <a:off x="8247075" y="3410192"/>
            <a:ext cx="0" cy="245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357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TDC ASIC’s for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Only very few flexible TDC ASIC’s are available for HEP (e.g. HPTDC).</a:t>
            </a:r>
          </a:p>
          <a:p>
            <a:pPr lvl="1"/>
            <a:r>
              <a:rPr lang="en-US" dirty="0" smtClean="0"/>
              <a:t>Resolution</a:t>
            </a:r>
          </a:p>
          <a:p>
            <a:pPr lvl="1"/>
            <a:r>
              <a:rPr lang="en-US" dirty="0" smtClean="0"/>
              <a:t>Number of channels</a:t>
            </a:r>
          </a:p>
          <a:p>
            <a:pPr lvl="1"/>
            <a:r>
              <a:rPr lang="en-US" dirty="0" smtClean="0"/>
              <a:t>Data buffering, triggering and readout</a:t>
            </a:r>
          </a:p>
          <a:p>
            <a:pPr lvl="1"/>
            <a:r>
              <a:rPr lang="en-US" dirty="0" smtClean="0"/>
              <a:t>Radiation tolerance</a:t>
            </a:r>
          </a:p>
          <a:p>
            <a:r>
              <a:rPr lang="en-US" dirty="0" smtClean="0"/>
              <a:t>Flexibility can be obtained by FPGA based TDC’s but</a:t>
            </a:r>
          </a:p>
          <a:p>
            <a:pPr lvl="1"/>
            <a:r>
              <a:rPr lang="en-US" dirty="0" smtClean="0"/>
              <a:t>Limited resolution</a:t>
            </a:r>
          </a:p>
          <a:p>
            <a:pPr lvl="2"/>
            <a:r>
              <a:rPr lang="en-US" dirty="0" smtClean="0"/>
              <a:t>many experimental circuits being tried: Gate delays, fast carry chains, </a:t>
            </a:r>
            <a:r>
              <a:rPr lang="en-US" dirty="0" err="1" smtClean="0"/>
              <a:t>Vernier</a:t>
            </a:r>
            <a:r>
              <a:rPr lang="en-US" dirty="0" smtClean="0"/>
              <a:t> principle using different loading, Wave union, </a:t>
            </a:r>
          </a:p>
          <a:p>
            <a:pPr lvl="1"/>
            <a:r>
              <a:rPr lang="en-US" dirty="0" smtClean="0"/>
              <a:t>Channel count</a:t>
            </a:r>
          </a:p>
          <a:p>
            <a:pPr lvl="1"/>
            <a:r>
              <a:rPr lang="en-US" dirty="0" smtClean="0"/>
              <a:t>Radiation tolerance</a:t>
            </a:r>
          </a:p>
          <a:p>
            <a:pPr lvl="1"/>
            <a:r>
              <a:rPr lang="en-US" dirty="0" smtClean="0"/>
              <a:t>Cost, power and integration for large scale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Difficulties in the </a:t>
            </a:r>
            <a:r>
              <a:rPr lang="en-US" dirty="0" err="1" smtClean="0"/>
              <a:t>ps</a:t>
            </a:r>
            <a:r>
              <a:rPr lang="en-US" dirty="0" smtClean="0"/>
              <a:t>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70345"/>
            <a:ext cx="7467600" cy="500360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Calibration is a must, but at what rate</a:t>
            </a:r>
          </a:p>
          <a:p>
            <a:pPr lvl="1"/>
            <a:r>
              <a:rPr lang="en-US" dirty="0" smtClean="0"/>
              <a:t>We therefore tend to prefer auto calibrating architectures based on DLL’s </a:t>
            </a:r>
            <a:br>
              <a:rPr lang="en-US" dirty="0" smtClean="0"/>
            </a:br>
            <a:r>
              <a:rPr lang="en-US" dirty="0" smtClean="0"/>
              <a:t>(basic offset calibration still required)</a:t>
            </a:r>
          </a:p>
          <a:p>
            <a:r>
              <a:rPr lang="en-US" dirty="0" smtClean="0"/>
              <a:t>Slew rate of signals much slower than resolution aimed at (digital signals do not exist in the </a:t>
            </a:r>
            <a:r>
              <a:rPr lang="en-US" dirty="0" err="1" smtClean="0"/>
              <a:t>ps</a:t>
            </a:r>
            <a:r>
              <a:rPr lang="en-US" dirty="0" smtClean="0"/>
              <a:t> domain)</a:t>
            </a:r>
          </a:p>
          <a:p>
            <a:r>
              <a:rPr lang="en-US" dirty="0" smtClean="0"/>
              <a:t>Matching gets critical and </a:t>
            </a:r>
            <a:r>
              <a:rPr lang="en-US" dirty="0" err="1" smtClean="0"/>
              <a:t>mis</a:t>
            </a:r>
            <a:r>
              <a:rPr lang="en-US" dirty="0" smtClean="0"/>
              <a:t>-match compensation becomes a must if aiming at ~</a:t>
            </a:r>
            <a:r>
              <a:rPr lang="en-US" dirty="0" err="1" smtClean="0"/>
              <a:t>ps</a:t>
            </a:r>
            <a:r>
              <a:rPr lang="en-US" dirty="0" smtClean="0"/>
              <a:t> resolution.</a:t>
            </a:r>
          </a:p>
          <a:p>
            <a:pPr lvl="1"/>
            <a:r>
              <a:rPr lang="en-US" dirty="0" smtClean="0"/>
              <a:t>Automated on chip (for commercial applications)</a:t>
            </a:r>
          </a:p>
          <a:p>
            <a:pPr lvl="1"/>
            <a:r>
              <a:rPr lang="en-US" dirty="0" smtClean="0"/>
              <a:t>With help from “outside” (OK in HEP). We can even work with </a:t>
            </a:r>
            <a:r>
              <a:rPr lang="en-US" dirty="0" err="1" smtClean="0"/>
              <a:t>imperefct</a:t>
            </a:r>
            <a:r>
              <a:rPr lang="en-US" dirty="0" smtClean="0"/>
              <a:t> TDC’s if it can be appropriately corrected in software.</a:t>
            </a:r>
          </a:p>
          <a:p>
            <a:r>
              <a:rPr lang="en-US" dirty="0" smtClean="0"/>
              <a:t>Distribution of timing signals gets critical (R-C delays in Al, Cu wires, </a:t>
            </a:r>
            <a:r>
              <a:rPr lang="en-US" dirty="0" err="1" smtClean="0"/>
              <a:t>via’s</a:t>
            </a:r>
            <a:r>
              <a:rPr lang="en-US" dirty="0" smtClean="0"/>
              <a:t>, contacts, etc.)</a:t>
            </a:r>
          </a:p>
          <a:p>
            <a:r>
              <a:rPr lang="en-US" dirty="0" err="1" smtClean="0"/>
              <a:t>Metastability</a:t>
            </a:r>
            <a:r>
              <a:rPr lang="en-US" dirty="0" smtClean="0"/>
              <a:t> in timing capturing circuit gets significant/critical.</a:t>
            </a:r>
          </a:p>
          <a:p>
            <a:r>
              <a:rPr lang="en-US" dirty="0" smtClean="0"/>
              <a:t>Interpolation to high ratios gets increasingly sensitive to power supply noise (even for the digital approaches), substrate coupled noise, etc.</a:t>
            </a:r>
          </a:p>
          <a:p>
            <a:r>
              <a:rPr lang="en-US" dirty="0" smtClean="0"/>
              <a:t>Routing delays are significant and difficult to balance (especially for loop feedbacks and parallel load of many registers)</a:t>
            </a:r>
          </a:p>
          <a:p>
            <a:r>
              <a:rPr lang="en-US" dirty="0" smtClean="0"/>
              <a:t>Phase error across DLL (phase error in PD and end-begin effect)</a:t>
            </a:r>
          </a:p>
          <a:p>
            <a:r>
              <a:rPr lang="en-US" dirty="0" smtClean="0"/>
              <a:t>Testing a TDC with </a:t>
            </a:r>
            <a:r>
              <a:rPr lang="en-US" dirty="0" err="1" smtClean="0"/>
              <a:t>ps</a:t>
            </a:r>
            <a:r>
              <a:rPr lang="en-US" dirty="0" smtClean="0"/>
              <a:t> resolution is far from trivial</a:t>
            </a:r>
          </a:p>
          <a:p>
            <a:pPr lvl="1"/>
            <a:r>
              <a:rPr lang="en-US" dirty="0" smtClean="0"/>
              <a:t>Stochastic testing for linearity (Code Density Test).</a:t>
            </a:r>
          </a:p>
          <a:p>
            <a:pPr lvl="1"/>
            <a:r>
              <a:rPr lang="en-US" dirty="0" smtClean="0"/>
              <a:t>Fixed delays for jitter and stability.</a:t>
            </a:r>
          </a:p>
          <a:p>
            <a:pPr lvl="1"/>
            <a:r>
              <a:rPr lang="en-US" dirty="0" smtClean="0"/>
              <a:t>Time sweep if you can find the appropriate instrument (resolution and jitter) and can afford it</a:t>
            </a:r>
          </a:p>
          <a:p>
            <a:r>
              <a:rPr lang="en-US" b="1" dirty="0" smtClean="0"/>
              <a:t>System level performance is what counts in HEP !</a:t>
            </a:r>
          </a:p>
          <a:p>
            <a:pPr lvl="1"/>
            <a:r>
              <a:rPr lang="en-US" dirty="0" smtClean="0"/>
              <a:t>Detector, analog front-end, discriminator, time walk compensation, board design, power decoupling, connectors, cables, stability (jitter) across full system, timing distribution across full system, calibration, , 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Warnings when it comes to compare TDC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08750"/>
            <a:ext cx="7467600" cy="496520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If only obtained on simple test circuit</a:t>
            </a:r>
          </a:p>
          <a:p>
            <a:pPr lvl="1"/>
            <a:r>
              <a:rPr lang="en-US" dirty="0" smtClean="0"/>
              <a:t>No additional circuitry introducing noise (substrate, ground, </a:t>
            </a:r>
            <a:r>
              <a:rPr lang="en-US" dirty="0" err="1" smtClean="0"/>
              <a:t>Vdd</a:t>
            </a:r>
            <a:r>
              <a:rPr lang="en-US" dirty="0" smtClean="0"/>
              <a:t>, crosstalk)</a:t>
            </a:r>
          </a:p>
          <a:p>
            <a:r>
              <a:rPr lang="en-US" dirty="0" smtClean="0"/>
              <a:t>If only demonstrated over small dynamic range</a:t>
            </a:r>
          </a:p>
          <a:p>
            <a:r>
              <a:rPr lang="en-US" dirty="0" smtClean="0"/>
              <a:t>If not clearly demonstrating correct alignment between coarse and fine interpolation(s).</a:t>
            </a:r>
          </a:p>
          <a:p>
            <a:r>
              <a:rPr lang="en-US" dirty="0" smtClean="0"/>
              <a:t>If results shown with averaging over many hits.</a:t>
            </a:r>
          </a:p>
          <a:p>
            <a:r>
              <a:rPr lang="en-US" dirty="0" smtClean="0"/>
              <a:t>If only showing jitter/effective resolution at some fixed measured intervals</a:t>
            </a:r>
          </a:p>
          <a:p>
            <a:r>
              <a:rPr lang="en-US" dirty="0" smtClean="0"/>
              <a:t>Temperature, voltage, process variations</a:t>
            </a:r>
          </a:p>
          <a:p>
            <a:r>
              <a:rPr lang="en-US" dirty="0" smtClean="0"/>
              <a:t>Mismatch not analyzed and only show measurements from one single chip/channel.</a:t>
            </a:r>
          </a:p>
          <a:p>
            <a:r>
              <a:rPr lang="en-US" dirty="0" smtClean="0"/>
              <a:t>Why make a 1ps “resolution” TDC if effective RMS resolution is much worse than this ?.</a:t>
            </a:r>
          </a:p>
          <a:p>
            <a:pPr lvl="1"/>
            <a:r>
              <a:rPr lang="en-US" dirty="0" smtClean="0"/>
              <a:t>Reminder for perfect TDC: RMS = bin/v12 = bin/3.5</a:t>
            </a:r>
          </a:p>
          <a:p>
            <a:pPr lvl="1"/>
            <a:r>
              <a:rPr lang="en-US" dirty="0" smtClean="0"/>
              <a:t>Global aim: RMS &lt;= </a:t>
            </a:r>
            <a:r>
              <a:rPr lang="en-US" dirty="0"/>
              <a:t>B</a:t>
            </a:r>
            <a:r>
              <a:rPr lang="en-US" dirty="0" smtClean="0"/>
              <a:t>in size.</a:t>
            </a:r>
          </a:p>
          <a:p>
            <a:pPr lvl="1"/>
            <a:r>
              <a:rPr lang="en-US" dirty="0" smtClean="0"/>
              <a:t>(Exception if averaging of multiple measurements can be  made</a:t>
            </a:r>
            <a:r>
              <a:rPr lang="en-US" dirty="0" smtClean="0"/>
              <a:t>)</a:t>
            </a:r>
          </a:p>
          <a:p>
            <a:r>
              <a:rPr lang="en-US" dirty="0" smtClean="0"/>
              <a:t>How to use efficiently in a large system 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65277"/>
          </a:xfrm>
        </p:spPr>
        <p:txBody>
          <a:bodyPr/>
          <a:lstStyle/>
          <a:p>
            <a:r>
              <a:rPr lang="en-GB" dirty="0" smtClean="0"/>
              <a:t>clients/users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393535"/>
            <a:ext cx="7467600" cy="5080417"/>
          </a:xfrm>
        </p:spPr>
        <p:txBody>
          <a:bodyPr/>
          <a:lstStyle/>
          <a:p>
            <a:r>
              <a:rPr lang="en-GB" dirty="0" smtClean="0"/>
              <a:t>LHCb Torch</a:t>
            </a:r>
          </a:p>
          <a:p>
            <a:r>
              <a:rPr lang="en-GB" dirty="0" smtClean="0"/>
              <a:t>Totem</a:t>
            </a:r>
          </a:p>
          <a:p>
            <a:r>
              <a:rPr lang="en-GB" dirty="0" smtClean="0"/>
              <a:t>HPS (CMS), FP420 (ATLAS)</a:t>
            </a:r>
          </a:p>
          <a:p>
            <a:r>
              <a:rPr lang="en-GB" dirty="0" smtClean="0"/>
              <a:t>Panda</a:t>
            </a:r>
          </a:p>
          <a:p>
            <a:r>
              <a:rPr lang="en-GB" dirty="0" smtClean="0"/>
              <a:t>CBM</a:t>
            </a:r>
          </a:p>
          <a:p>
            <a:r>
              <a:rPr lang="en-GB" dirty="0" smtClean="0"/>
              <a:t>CAEN</a:t>
            </a:r>
          </a:p>
          <a:p>
            <a:r>
              <a:rPr lang="en-GB" dirty="0" smtClean="0"/>
              <a:t>Crispin Williams</a:t>
            </a:r>
          </a:p>
          <a:p>
            <a:r>
              <a:rPr lang="en-GB" dirty="0" smtClean="0"/>
              <a:t>Other 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080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 slides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715000" cy="4873752"/>
          </a:xfrm>
        </p:spPr>
        <p:txBody>
          <a:bodyPr>
            <a:normAutofit fontScale="92500" lnSpcReduction="20000"/>
          </a:bodyPr>
          <a:lstStyle/>
          <a:p>
            <a:r>
              <a:rPr lang="en-US" sz="2300" dirty="0" smtClean="0"/>
              <a:t>Start – stop measurement</a:t>
            </a:r>
          </a:p>
          <a:p>
            <a:pPr lvl="1"/>
            <a:r>
              <a:rPr lang="en-US" sz="1800" dirty="0" smtClean="0"/>
              <a:t>Measurement of time interval between two local events:</a:t>
            </a:r>
            <a:br>
              <a:rPr lang="en-US" sz="1800" dirty="0" smtClean="0"/>
            </a:br>
            <a:r>
              <a:rPr lang="en-US" sz="1800" dirty="0" smtClean="0"/>
              <a:t>	Start signal – Stop signal</a:t>
            </a:r>
          </a:p>
          <a:p>
            <a:pPr lvl="1"/>
            <a:r>
              <a:rPr lang="en-US" sz="1800" dirty="0" smtClean="0"/>
              <a:t>Used to measure relatively short time intervals with high precision</a:t>
            </a:r>
          </a:p>
          <a:p>
            <a:pPr lvl="1"/>
            <a:r>
              <a:rPr lang="en-US" sz="1800" dirty="0" smtClean="0"/>
              <a:t>For small systems (1 channel)</a:t>
            </a:r>
          </a:p>
          <a:p>
            <a:pPr lvl="1"/>
            <a:r>
              <a:rPr lang="en-US" sz="1800" dirty="0" smtClean="0"/>
              <a:t>Like a stop watch for a local event</a:t>
            </a:r>
          </a:p>
          <a:p>
            <a:r>
              <a:rPr lang="en-US" sz="2300" dirty="0" smtClean="0"/>
              <a:t>Time tagging</a:t>
            </a:r>
          </a:p>
          <a:p>
            <a:pPr lvl="1"/>
            <a:r>
              <a:rPr lang="en-US" sz="1800" dirty="0" smtClean="0"/>
              <a:t>Measure time of occurrence of events in relation to a given time reference</a:t>
            </a:r>
            <a:br>
              <a:rPr lang="en-US" sz="1800" dirty="0" smtClean="0"/>
            </a:br>
            <a:r>
              <a:rPr lang="en-US" sz="1800" dirty="0" smtClean="0"/>
              <a:t>	Time reference (Clock) </a:t>
            </a:r>
            <a:br>
              <a:rPr lang="en-US" sz="1800" dirty="0" smtClean="0"/>
            </a:br>
            <a:r>
              <a:rPr lang="en-US" sz="1800" dirty="0" smtClean="0"/>
              <a:t>	Events to be measured (Hit)</a:t>
            </a:r>
          </a:p>
          <a:p>
            <a:pPr lvl="1"/>
            <a:r>
              <a:rPr lang="en-US" sz="1800" dirty="0" smtClean="0"/>
              <a:t>Used to measure relative occurrence of many events on many channels on a defined time scale</a:t>
            </a:r>
          </a:p>
          <a:p>
            <a:pPr lvl="1"/>
            <a:r>
              <a:rPr lang="en-US" sz="1800" dirty="0" smtClean="0"/>
              <a:t>Such a time scale will have limited range but can be circular (e.g. LHC machine orbit time)</a:t>
            </a:r>
          </a:p>
          <a:p>
            <a:pPr lvl="1"/>
            <a:r>
              <a:rPr lang="en-US" sz="1800" dirty="0" smtClean="0"/>
              <a:t>For large scale HEP systems</a:t>
            </a:r>
          </a:p>
          <a:p>
            <a:pPr lvl="1"/>
            <a:r>
              <a:rPr lang="en-US" sz="1800" dirty="0" smtClean="0"/>
              <a:t>Like a normal watch with a common 24h scale</a:t>
            </a:r>
          </a:p>
          <a:p>
            <a:endParaRPr lang="en-US" dirty="0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6858000" y="2495550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 flipV="1">
            <a:off x="7181850" y="2316163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6858000" y="2819400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 flipV="1">
            <a:off x="8116887" y="2638425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7181850" y="2568575"/>
            <a:ext cx="9350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272212" y="2316163"/>
            <a:ext cx="553357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Start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6272212" y="2620963"/>
            <a:ext cx="505267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Stop</a:t>
            </a:r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6858000" y="4221163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>
            <a:off x="6858000" y="4186238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6618287" y="3903663"/>
            <a:ext cx="144142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Time scale (clock)</a:t>
            </a:r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>
            <a:off x="6858000" y="4473575"/>
            <a:ext cx="154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Line 20"/>
          <p:cNvSpPr>
            <a:spLocks noChangeShapeType="1"/>
          </p:cNvSpPr>
          <p:nvPr/>
        </p:nvSpPr>
        <p:spPr bwMode="auto">
          <a:xfrm flipV="1">
            <a:off x="6965950" y="4294188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Line 21"/>
          <p:cNvSpPr>
            <a:spLocks noChangeShapeType="1"/>
          </p:cNvSpPr>
          <p:nvPr/>
        </p:nvSpPr>
        <p:spPr bwMode="auto">
          <a:xfrm flipV="1">
            <a:off x="7218363" y="4294188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Line 22"/>
          <p:cNvSpPr>
            <a:spLocks noChangeShapeType="1"/>
          </p:cNvSpPr>
          <p:nvPr/>
        </p:nvSpPr>
        <p:spPr bwMode="auto">
          <a:xfrm flipV="1">
            <a:off x="7326313" y="4294188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Line 23"/>
          <p:cNvSpPr>
            <a:spLocks noChangeShapeType="1"/>
          </p:cNvSpPr>
          <p:nvPr/>
        </p:nvSpPr>
        <p:spPr bwMode="auto">
          <a:xfrm flipV="1">
            <a:off x="7831138" y="4294188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24"/>
          <p:cNvSpPr>
            <a:spLocks noChangeShapeType="1"/>
          </p:cNvSpPr>
          <p:nvPr/>
        </p:nvSpPr>
        <p:spPr bwMode="auto">
          <a:xfrm flipV="1">
            <a:off x="7939088" y="4294188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Line 25"/>
          <p:cNvSpPr>
            <a:spLocks noChangeShapeType="1"/>
          </p:cNvSpPr>
          <p:nvPr/>
        </p:nvSpPr>
        <p:spPr bwMode="auto">
          <a:xfrm flipV="1">
            <a:off x="8118475" y="4294188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26"/>
          <p:cNvSpPr>
            <a:spLocks noChangeShapeType="1"/>
          </p:cNvSpPr>
          <p:nvPr/>
        </p:nvSpPr>
        <p:spPr bwMode="auto">
          <a:xfrm>
            <a:off x="6858000" y="4724400"/>
            <a:ext cx="154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Line 27"/>
          <p:cNvSpPr>
            <a:spLocks noChangeShapeType="1"/>
          </p:cNvSpPr>
          <p:nvPr/>
        </p:nvSpPr>
        <p:spPr bwMode="auto">
          <a:xfrm flipV="1">
            <a:off x="7110413" y="4545013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Line 28"/>
          <p:cNvSpPr>
            <a:spLocks noChangeShapeType="1"/>
          </p:cNvSpPr>
          <p:nvPr/>
        </p:nvSpPr>
        <p:spPr bwMode="auto">
          <a:xfrm flipV="1">
            <a:off x="7289800" y="4545013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Line 29"/>
          <p:cNvSpPr>
            <a:spLocks noChangeShapeType="1"/>
          </p:cNvSpPr>
          <p:nvPr/>
        </p:nvSpPr>
        <p:spPr bwMode="auto">
          <a:xfrm flipV="1">
            <a:off x="7362825" y="4545013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Line 30"/>
          <p:cNvSpPr>
            <a:spLocks noChangeShapeType="1"/>
          </p:cNvSpPr>
          <p:nvPr/>
        </p:nvSpPr>
        <p:spPr bwMode="auto">
          <a:xfrm flipV="1">
            <a:off x="7686675" y="4545013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Line 31"/>
          <p:cNvSpPr>
            <a:spLocks noChangeShapeType="1"/>
          </p:cNvSpPr>
          <p:nvPr/>
        </p:nvSpPr>
        <p:spPr bwMode="auto">
          <a:xfrm flipV="1">
            <a:off x="7758113" y="4545013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Line 32"/>
          <p:cNvSpPr>
            <a:spLocks noChangeShapeType="1"/>
          </p:cNvSpPr>
          <p:nvPr/>
        </p:nvSpPr>
        <p:spPr bwMode="auto">
          <a:xfrm flipV="1">
            <a:off x="8226425" y="4545013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Text Box 14"/>
          <p:cNvSpPr txBox="1">
            <a:spLocks noChangeArrowheads="1"/>
          </p:cNvSpPr>
          <p:nvPr/>
        </p:nvSpPr>
        <p:spPr bwMode="auto">
          <a:xfrm>
            <a:off x="6389687" y="4284663"/>
            <a:ext cx="47481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Ch1</a:t>
            </a:r>
            <a:endParaRPr lang="en-US" sz="1200" dirty="0"/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6389687" y="4513263"/>
            <a:ext cx="47481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Ch2</a:t>
            </a:r>
            <a:endParaRPr lang="en-US" sz="1200" dirty="0"/>
          </a:p>
        </p:txBody>
      </p:sp>
      <p:sp>
        <p:nvSpPr>
          <p:cNvPr id="33" name="Line 26"/>
          <p:cNvSpPr>
            <a:spLocks noChangeShapeType="1"/>
          </p:cNvSpPr>
          <p:nvPr/>
        </p:nvSpPr>
        <p:spPr bwMode="auto">
          <a:xfrm>
            <a:off x="6846887" y="5275263"/>
            <a:ext cx="154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Line 28"/>
          <p:cNvSpPr>
            <a:spLocks noChangeShapeType="1"/>
          </p:cNvSpPr>
          <p:nvPr/>
        </p:nvSpPr>
        <p:spPr bwMode="auto">
          <a:xfrm flipV="1">
            <a:off x="7202487" y="5095876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Line 30"/>
          <p:cNvSpPr>
            <a:spLocks noChangeShapeType="1"/>
          </p:cNvSpPr>
          <p:nvPr/>
        </p:nvSpPr>
        <p:spPr bwMode="auto">
          <a:xfrm flipV="1">
            <a:off x="7599362" y="5095876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Line 32"/>
          <p:cNvSpPr>
            <a:spLocks noChangeShapeType="1"/>
          </p:cNvSpPr>
          <p:nvPr/>
        </p:nvSpPr>
        <p:spPr bwMode="auto">
          <a:xfrm flipV="1">
            <a:off x="8139112" y="5095876"/>
            <a:ext cx="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6313487" y="5046663"/>
            <a:ext cx="51488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err="1" smtClean="0"/>
              <a:t>ChN</a:t>
            </a:r>
            <a:endParaRPr lang="en-US" sz="12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6923087" y="4970463"/>
            <a:ext cx="144780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Slide Number Placeholder 3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to front-end and time walk compensation schemes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5562600" cy="4873752"/>
          </a:xfrm>
        </p:spPr>
        <p:txBody>
          <a:bodyPr>
            <a:normAutofit/>
          </a:bodyPr>
          <a:lstStyle/>
          <a:p>
            <a:r>
              <a:rPr lang="en-US" dirty="0" smtClean="0"/>
              <a:t>Basic discriminator</a:t>
            </a:r>
          </a:p>
          <a:p>
            <a:pPr lvl="1"/>
            <a:r>
              <a:rPr lang="en-US" dirty="0" smtClean="0"/>
              <a:t>Significant time walk (depending on signal slew rate)</a:t>
            </a:r>
          </a:p>
          <a:p>
            <a:r>
              <a:rPr lang="en-US" dirty="0" smtClean="0"/>
              <a:t>Double threshold</a:t>
            </a:r>
          </a:p>
          <a:p>
            <a:pPr lvl="1"/>
            <a:r>
              <a:rPr lang="en-US" dirty="0" smtClean="0"/>
              <a:t>Interpolate to “0” volt amplitude</a:t>
            </a:r>
          </a:p>
          <a:p>
            <a:pPr lvl="1"/>
            <a:r>
              <a:rPr lang="en-US" dirty="0" smtClean="0"/>
              <a:t>Needs two discriminators and two TDC channels, Limited efficiency reported in practice.</a:t>
            </a:r>
          </a:p>
          <a:p>
            <a:r>
              <a:rPr lang="en-US" dirty="0" smtClean="0"/>
              <a:t>TDC plus pulse amplitude (peak or charge) measurement with ADC</a:t>
            </a:r>
          </a:p>
          <a:p>
            <a:pPr lvl="1"/>
            <a:r>
              <a:rPr lang="en-US" dirty="0" smtClean="0"/>
              <a:t>ADC measurement expensive and slow </a:t>
            </a:r>
            <a:br>
              <a:rPr lang="en-US" dirty="0" smtClean="0"/>
            </a:br>
            <a:r>
              <a:rPr lang="en-US" dirty="0" smtClean="0"/>
              <a:t>(may be needed anyway)</a:t>
            </a:r>
          </a:p>
        </p:txBody>
      </p:sp>
      <p:sp>
        <p:nvSpPr>
          <p:cNvPr id="4" name="Freeform 3"/>
          <p:cNvSpPr/>
          <p:nvPr/>
        </p:nvSpPr>
        <p:spPr>
          <a:xfrm>
            <a:off x="6553200" y="1752600"/>
            <a:ext cx="1940943" cy="836762"/>
          </a:xfrm>
          <a:custGeom>
            <a:avLst/>
            <a:gdLst>
              <a:gd name="connsiteX0" fmla="*/ 0 w 1940943"/>
              <a:gd name="connsiteY0" fmla="*/ 833886 h 836762"/>
              <a:gd name="connsiteX1" fmla="*/ 250166 w 1940943"/>
              <a:gd name="connsiteY1" fmla="*/ 376686 h 836762"/>
              <a:gd name="connsiteX2" fmla="*/ 483079 w 1940943"/>
              <a:gd name="connsiteY2" fmla="*/ 48883 h 836762"/>
              <a:gd name="connsiteX3" fmla="*/ 724618 w 1940943"/>
              <a:gd name="connsiteY3" fmla="*/ 92015 h 836762"/>
              <a:gd name="connsiteX4" fmla="*/ 1078301 w 1940943"/>
              <a:gd name="connsiteY4" fmla="*/ 600973 h 836762"/>
              <a:gd name="connsiteX5" fmla="*/ 1319841 w 1940943"/>
              <a:gd name="connsiteY5" fmla="*/ 799381 h 836762"/>
              <a:gd name="connsiteX6" fmla="*/ 1940943 w 1940943"/>
              <a:gd name="connsiteY6" fmla="*/ 825260 h 836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40943" h="836762">
                <a:moveTo>
                  <a:pt x="0" y="833886"/>
                </a:moveTo>
                <a:cubicBezTo>
                  <a:pt x="84826" y="670703"/>
                  <a:pt x="169653" y="507520"/>
                  <a:pt x="250166" y="376686"/>
                </a:cubicBezTo>
                <a:cubicBezTo>
                  <a:pt x="330679" y="245852"/>
                  <a:pt x="404004" y="96328"/>
                  <a:pt x="483079" y="48883"/>
                </a:cubicBezTo>
                <a:cubicBezTo>
                  <a:pt x="562154" y="1438"/>
                  <a:pt x="625414" y="0"/>
                  <a:pt x="724618" y="92015"/>
                </a:cubicBezTo>
                <a:cubicBezTo>
                  <a:pt x="823822" y="184030"/>
                  <a:pt x="979097" y="483079"/>
                  <a:pt x="1078301" y="600973"/>
                </a:cubicBezTo>
                <a:cubicBezTo>
                  <a:pt x="1177505" y="718867"/>
                  <a:pt x="1176067" y="762000"/>
                  <a:pt x="1319841" y="799381"/>
                </a:cubicBezTo>
                <a:cubicBezTo>
                  <a:pt x="1463615" y="836762"/>
                  <a:pt x="1702279" y="831011"/>
                  <a:pt x="1940943" y="82526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6400800" y="2438400"/>
            <a:ext cx="1676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/>
          <p:nvPr/>
        </p:nvSpPr>
        <p:spPr>
          <a:xfrm>
            <a:off x="6553200" y="2286000"/>
            <a:ext cx="1940943" cy="303362"/>
          </a:xfrm>
          <a:custGeom>
            <a:avLst/>
            <a:gdLst>
              <a:gd name="connsiteX0" fmla="*/ 0 w 1940943"/>
              <a:gd name="connsiteY0" fmla="*/ 833886 h 836762"/>
              <a:gd name="connsiteX1" fmla="*/ 250166 w 1940943"/>
              <a:gd name="connsiteY1" fmla="*/ 376686 h 836762"/>
              <a:gd name="connsiteX2" fmla="*/ 483079 w 1940943"/>
              <a:gd name="connsiteY2" fmla="*/ 48883 h 836762"/>
              <a:gd name="connsiteX3" fmla="*/ 724618 w 1940943"/>
              <a:gd name="connsiteY3" fmla="*/ 92015 h 836762"/>
              <a:gd name="connsiteX4" fmla="*/ 1078301 w 1940943"/>
              <a:gd name="connsiteY4" fmla="*/ 600973 h 836762"/>
              <a:gd name="connsiteX5" fmla="*/ 1319841 w 1940943"/>
              <a:gd name="connsiteY5" fmla="*/ 799381 h 836762"/>
              <a:gd name="connsiteX6" fmla="*/ 1940943 w 1940943"/>
              <a:gd name="connsiteY6" fmla="*/ 825260 h 836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40943" h="836762">
                <a:moveTo>
                  <a:pt x="0" y="833886"/>
                </a:moveTo>
                <a:cubicBezTo>
                  <a:pt x="84826" y="670703"/>
                  <a:pt x="169653" y="507520"/>
                  <a:pt x="250166" y="376686"/>
                </a:cubicBezTo>
                <a:cubicBezTo>
                  <a:pt x="330679" y="245852"/>
                  <a:pt x="404004" y="96328"/>
                  <a:pt x="483079" y="48883"/>
                </a:cubicBezTo>
                <a:cubicBezTo>
                  <a:pt x="562154" y="1438"/>
                  <a:pt x="625414" y="0"/>
                  <a:pt x="724618" y="92015"/>
                </a:cubicBezTo>
                <a:cubicBezTo>
                  <a:pt x="823822" y="184030"/>
                  <a:pt x="979097" y="483079"/>
                  <a:pt x="1078301" y="600973"/>
                </a:cubicBezTo>
                <a:cubicBezTo>
                  <a:pt x="1177505" y="718867"/>
                  <a:pt x="1176067" y="762000"/>
                  <a:pt x="1319841" y="799381"/>
                </a:cubicBezTo>
                <a:cubicBezTo>
                  <a:pt x="1463615" y="836762"/>
                  <a:pt x="1702279" y="831011"/>
                  <a:pt x="1940943" y="82526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438900" y="24003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6591300" y="24003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67400" y="1905000"/>
            <a:ext cx="93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 walk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772400" y="2133600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Thr</a:t>
            </a:r>
            <a:endParaRPr lang="en-US" sz="1200" dirty="0"/>
          </a:p>
        </p:txBody>
      </p:sp>
      <p:sp>
        <p:nvSpPr>
          <p:cNvPr id="25" name="Freeform 24"/>
          <p:cNvSpPr/>
          <p:nvPr/>
        </p:nvSpPr>
        <p:spPr>
          <a:xfrm>
            <a:off x="6553200" y="3124200"/>
            <a:ext cx="1940943" cy="836762"/>
          </a:xfrm>
          <a:custGeom>
            <a:avLst/>
            <a:gdLst>
              <a:gd name="connsiteX0" fmla="*/ 0 w 1940943"/>
              <a:gd name="connsiteY0" fmla="*/ 833886 h 836762"/>
              <a:gd name="connsiteX1" fmla="*/ 250166 w 1940943"/>
              <a:gd name="connsiteY1" fmla="*/ 376686 h 836762"/>
              <a:gd name="connsiteX2" fmla="*/ 483079 w 1940943"/>
              <a:gd name="connsiteY2" fmla="*/ 48883 h 836762"/>
              <a:gd name="connsiteX3" fmla="*/ 724618 w 1940943"/>
              <a:gd name="connsiteY3" fmla="*/ 92015 h 836762"/>
              <a:gd name="connsiteX4" fmla="*/ 1078301 w 1940943"/>
              <a:gd name="connsiteY4" fmla="*/ 600973 h 836762"/>
              <a:gd name="connsiteX5" fmla="*/ 1319841 w 1940943"/>
              <a:gd name="connsiteY5" fmla="*/ 799381 h 836762"/>
              <a:gd name="connsiteX6" fmla="*/ 1940943 w 1940943"/>
              <a:gd name="connsiteY6" fmla="*/ 825260 h 836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40943" h="836762">
                <a:moveTo>
                  <a:pt x="0" y="833886"/>
                </a:moveTo>
                <a:cubicBezTo>
                  <a:pt x="84826" y="670703"/>
                  <a:pt x="169653" y="507520"/>
                  <a:pt x="250166" y="376686"/>
                </a:cubicBezTo>
                <a:cubicBezTo>
                  <a:pt x="330679" y="245852"/>
                  <a:pt x="404004" y="96328"/>
                  <a:pt x="483079" y="48883"/>
                </a:cubicBezTo>
                <a:cubicBezTo>
                  <a:pt x="562154" y="1438"/>
                  <a:pt x="625414" y="0"/>
                  <a:pt x="724618" y="92015"/>
                </a:cubicBezTo>
                <a:cubicBezTo>
                  <a:pt x="823822" y="184030"/>
                  <a:pt x="979097" y="483079"/>
                  <a:pt x="1078301" y="600973"/>
                </a:cubicBezTo>
                <a:cubicBezTo>
                  <a:pt x="1177505" y="718867"/>
                  <a:pt x="1176067" y="762000"/>
                  <a:pt x="1319841" y="799381"/>
                </a:cubicBezTo>
                <a:cubicBezTo>
                  <a:pt x="1463615" y="836762"/>
                  <a:pt x="1702279" y="831011"/>
                  <a:pt x="1940943" y="82526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6400800" y="3810000"/>
            <a:ext cx="1676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6553200" y="3657600"/>
            <a:ext cx="1940943" cy="303362"/>
          </a:xfrm>
          <a:custGeom>
            <a:avLst/>
            <a:gdLst>
              <a:gd name="connsiteX0" fmla="*/ 0 w 1940943"/>
              <a:gd name="connsiteY0" fmla="*/ 833886 h 836762"/>
              <a:gd name="connsiteX1" fmla="*/ 250166 w 1940943"/>
              <a:gd name="connsiteY1" fmla="*/ 376686 h 836762"/>
              <a:gd name="connsiteX2" fmla="*/ 483079 w 1940943"/>
              <a:gd name="connsiteY2" fmla="*/ 48883 h 836762"/>
              <a:gd name="connsiteX3" fmla="*/ 724618 w 1940943"/>
              <a:gd name="connsiteY3" fmla="*/ 92015 h 836762"/>
              <a:gd name="connsiteX4" fmla="*/ 1078301 w 1940943"/>
              <a:gd name="connsiteY4" fmla="*/ 600973 h 836762"/>
              <a:gd name="connsiteX5" fmla="*/ 1319841 w 1940943"/>
              <a:gd name="connsiteY5" fmla="*/ 799381 h 836762"/>
              <a:gd name="connsiteX6" fmla="*/ 1940943 w 1940943"/>
              <a:gd name="connsiteY6" fmla="*/ 825260 h 836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40943" h="836762">
                <a:moveTo>
                  <a:pt x="0" y="833886"/>
                </a:moveTo>
                <a:cubicBezTo>
                  <a:pt x="84826" y="670703"/>
                  <a:pt x="169653" y="507520"/>
                  <a:pt x="250166" y="376686"/>
                </a:cubicBezTo>
                <a:cubicBezTo>
                  <a:pt x="330679" y="245852"/>
                  <a:pt x="404004" y="96328"/>
                  <a:pt x="483079" y="48883"/>
                </a:cubicBezTo>
                <a:cubicBezTo>
                  <a:pt x="562154" y="1438"/>
                  <a:pt x="625414" y="0"/>
                  <a:pt x="724618" y="92015"/>
                </a:cubicBezTo>
                <a:cubicBezTo>
                  <a:pt x="823822" y="184030"/>
                  <a:pt x="979097" y="483079"/>
                  <a:pt x="1078301" y="600973"/>
                </a:cubicBezTo>
                <a:cubicBezTo>
                  <a:pt x="1177505" y="718867"/>
                  <a:pt x="1176067" y="762000"/>
                  <a:pt x="1319841" y="799381"/>
                </a:cubicBezTo>
                <a:cubicBezTo>
                  <a:pt x="1463615" y="836762"/>
                  <a:pt x="1702279" y="831011"/>
                  <a:pt x="1940943" y="82526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>
            <a:endCxn id="27" idx="0"/>
          </p:cNvCxnSpPr>
          <p:nvPr/>
        </p:nvCxnSpPr>
        <p:spPr>
          <a:xfrm rot="5400000">
            <a:off x="6478242" y="3656360"/>
            <a:ext cx="378517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27" idx="0"/>
          </p:cNvCxnSpPr>
          <p:nvPr/>
        </p:nvCxnSpPr>
        <p:spPr>
          <a:xfrm rot="10800000" flipV="1">
            <a:off x="6553200" y="3657599"/>
            <a:ext cx="457200" cy="3023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077200" y="3429000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Thr2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6400800" y="3733800"/>
            <a:ext cx="1676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6438900" y="39243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077200" y="3657600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Thr1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6477000" y="3962400"/>
            <a:ext cx="381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reeform 43"/>
          <p:cNvSpPr/>
          <p:nvPr/>
        </p:nvSpPr>
        <p:spPr>
          <a:xfrm>
            <a:off x="6400800" y="4800600"/>
            <a:ext cx="1940943" cy="836762"/>
          </a:xfrm>
          <a:custGeom>
            <a:avLst/>
            <a:gdLst>
              <a:gd name="connsiteX0" fmla="*/ 0 w 1940943"/>
              <a:gd name="connsiteY0" fmla="*/ 833886 h 836762"/>
              <a:gd name="connsiteX1" fmla="*/ 250166 w 1940943"/>
              <a:gd name="connsiteY1" fmla="*/ 376686 h 836762"/>
              <a:gd name="connsiteX2" fmla="*/ 483079 w 1940943"/>
              <a:gd name="connsiteY2" fmla="*/ 48883 h 836762"/>
              <a:gd name="connsiteX3" fmla="*/ 724618 w 1940943"/>
              <a:gd name="connsiteY3" fmla="*/ 92015 h 836762"/>
              <a:gd name="connsiteX4" fmla="*/ 1078301 w 1940943"/>
              <a:gd name="connsiteY4" fmla="*/ 600973 h 836762"/>
              <a:gd name="connsiteX5" fmla="*/ 1319841 w 1940943"/>
              <a:gd name="connsiteY5" fmla="*/ 799381 h 836762"/>
              <a:gd name="connsiteX6" fmla="*/ 1940943 w 1940943"/>
              <a:gd name="connsiteY6" fmla="*/ 825260 h 836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40943" h="836762">
                <a:moveTo>
                  <a:pt x="0" y="833886"/>
                </a:moveTo>
                <a:cubicBezTo>
                  <a:pt x="84826" y="670703"/>
                  <a:pt x="169653" y="507520"/>
                  <a:pt x="250166" y="376686"/>
                </a:cubicBezTo>
                <a:cubicBezTo>
                  <a:pt x="330679" y="245852"/>
                  <a:pt x="404004" y="96328"/>
                  <a:pt x="483079" y="48883"/>
                </a:cubicBezTo>
                <a:cubicBezTo>
                  <a:pt x="562154" y="1438"/>
                  <a:pt x="625414" y="0"/>
                  <a:pt x="724618" y="92015"/>
                </a:cubicBezTo>
                <a:cubicBezTo>
                  <a:pt x="823822" y="184030"/>
                  <a:pt x="979097" y="483079"/>
                  <a:pt x="1078301" y="600973"/>
                </a:cubicBezTo>
                <a:cubicBezTo>
                  <a:pt x="1177505" y="718867"/>
                  <a:pt x="1176067" y="762000"/>
                  <a:pt x="1319841" y="799381"/>
                </a:cubicBezTo>
                <a:cubicBezTo>
                  <a:pt x="1463615" y="836762"/>
                  <a:pt x="1702279" y="831011"/>
                  <a:pt x="1940943" y="82526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>
            <a:off x="6248400" y="5486400"/>
            <a:ext cx="1676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reeform 45"/>
          <p:cNvSpPr/>
          <p:nvPr/>
        </p:nvSpPr>
        <p:spPr>
          <a:xfrm>
            <a:off x="6400800" y="5334000"/>
            <a:ext cx="1940943" cy="303362"/>
          </a:xfrm>
          <a:custGeom>
            <a:avLst/>
            <a:gdLst>
              <a:gd name="connsiteX0" fmla="*/ 0 w 1940943"/>
              <a:gd name="connsiteY0" fmla="*/ 833886 h 836762"/>
              <a:gd name="connsiteX1" fmla="*/ 250166 w 1940943"/>
              <a:gd name="connsiteY1" fmla="*/ 376686 h 836762"/>
              <a:gd name="connsiteX2" fmla="*/ 483079 w 1940943"/>
              <a:gd name="connsiteY2" fmla="*/ 48883 h 836762"/>
              <a:gd name="connsiteX3" fmla="*/ 724618 w 1940943"/>
              <a:gd name="connsiteY3" fmla="*/ 92015 h 836762"/>
              <a:gd name="connsiteX4" fmla="*/ 1078301 w 1940943"/>
              <a:gd name="connsiteY4" fmla="*/ 600973 h 836762"/>
              <a:gd name="connsiteX5" fmla="*/ 1319841 w 1940943"/>
              <a:gd name="connsiteY5" fmla="*/ 799381 h 836762"/>
              <a:gd name="connsiteX6" fmla="*/ 1940943 w 1940943"/>
              <a:gd name="connsiteY6" fmla="*/ 825260 h 836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40943" h="836762">
                <a:moveTo>
                  <a:pt x="0" y="833886"/>
                </a:moveTo>
                <a:cubicBezTo>
                  <a:pt x="84826" y="670703"/>
                  <a:pt x="169653" y="507520"/>
                  <a:pt x="250166" y="376686"/>
                </a:cubicBezTo>
                <a:cubicBezTo>
                  <a:pt x="330679" y="245852"/>
                  <a:pt x="404004" y="96328"/>
                  <a:pt x="483079" y="48883"/>
                </a:cubicBezTo>
                <a:cubicBezTo>
                  <a:pt x="562154" y="1438"/>
                  <a:pt x="625414" y="0"/>
                  <a:pt x="724618" y="92015"/>
                </a:cubicBezTo>
                <a:cubicBezTo>
                  <a:pt x="823822" y="184030"/>
                  <a:pt x="979097" y="483079"/>
                  <a:pt x="1078301" y="600973"/>
                </a:cubicBezTo>
                <a:cubicBezTo>
                  <a:pt x="1177505" y="718867"/>
                  <a:pt x="1176067" y="762000"/>
                  <a:pt x="1319841" y="799381"/>
                </a:cubicBezTo>
                <a:cubicBezTo>
                  <a:pt x="1463615" y="836762"/>
                  <a:pt x="1702279" y="831011"/>
                  <a:pt x="1940943" y="82526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rot="5400000">
            <a:off x="6286500" y="54483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6438900" y="54483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791200" y="4876800"/>
            <a:ext cx="93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 walk</a:t>
            </a:r>
            <a:endParaRPr lang="en-US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7924800" y="5257800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Thr</a:t>
            </a:r>
            <a:endParaRPr lang="en-US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7467600" y="4648200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Amp1</a:t>
            </a:r>
            <a:endParaRPr lang="en-US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7467600" y="5105400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Amp2</a:t>
            </a:r>
            <a:endParaRPr lang="en-US" sz="1200" dirty="0"/>
          </a:p>
        </p:txBody>
      </p:sp>
      <p:cxnSp>
        <p:nvCxnSpPr>
          <p:cNvPr id="54" name="Straight Connector 53"/>
          <p:cNvCxnSpPr/>
          <p:nvPr/>
        </p:nvCxnSpPr>
        <p:spPr>
          <a:xfrm>
            <a:off x="7010400" y="4800600"/>
            <a:ext cx="381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010400" y="5334000"/>
            <a:ext cx="6096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3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486400" cy="48737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Constant Fraction Discriminator: CFD</a:t>
            </a:r>
          </a:p>
          <a:p>
            <a:pPr lvl="1"/>
            <a:r>
              <a:rPr lang="en-US" dirty="0" smtClean="0"/>
              <a:t>Compensate directly in discriminator</a:t>
            </a:r>
          </a:p>
          <a:p>
            <a:pPr lvl="1"/>
            <a:r>
              <a:rPr lang="en-US" dirty="0" smtClean="0"/>
              <a:t>Works very well for fixed pulse shape with varying amplitude.</a:t>
            </a:r>
          </a:p>
          <a:p>
            <a:pPr lvl="2"/>
            <a:r>
              <a:rPr lang="en-US" dirty="0" smtClean="0"/>
              <a:t>Needs delay: Made as distributed RC within ASIC’s(but also works as filter)</a:t>
            </a:r>
          </a:p>
          <a:p>
            <a:pPr lvl="1"/>
            <a:r>
              <a:rPr lang="en-US" dirty="0" smtClean="0"/>
              <a:t>If signal shape not constant then ?.</a:t>
            </a:r>
          </a:p>
          <a:p>
            <a:r>
              <a:rPr lang="en-US" dirty="0" smtClean="0"/>
              <a:t>Leading edge + Time Over Threshold (poor mans ADC)</a:t>
            </a:r>
          </a:p>
          <a:p>
            <a:pPr lvl="1"/>
            <a:r>
              <a:rPr lang="en-US" dirty="0" smtClean="0"/>
              <a:t>Minimal extra hardware</a:t>
            </a:r>
            <a:br>
              <a:rPr lang="en-US" dirty="0" smtClean="0"/>
            </a:br>
            <a:r>
              <a:rPr lang="en-US" dirty="0" smtClean="0"/>
              <a:t>(also measure falling edge time)</a:t>
            </a:r>
          </a:p>
          <a:p>
            <a:pPr lvl="1"/>
            <a:r>
              <a:rPr lang="en-US" dirty="0" smtClean="0"/>
              <a:t>Has been seen to work quite well in several applications.</a:t>
            </a:r>
          </a:p>
          <a:p>
            <a:pPr lvl="1"/>
            <a:r>
              <a:rPr lang="en-US" dirty="0" smtClean="0"/>
              <a:t>If signal shape not constant then ?.</a:t>
            </a:r>
          </a:p>
          <a:p>
            <a:pPr lvl="1"/>
            <a:r>
              <a:rPr lang="en-US" dirty="0" smtClean="0"/>
              <a:t>TOT now very often seen in HEP for indirect amplitude measurement with moderate resolution</a:t>
            </a:r>
          </a:p>
          <a:p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6553200" y="1752600"/>
            <a:ext cx="1940943" cy="836762"/>
          </a:xfrm>
          <a:custGeom>
            <a:avLst/>
            <a:gdLst>
              <a:gd name="connsiteX0" fmla="*/ 0 w 1940943"/>
              <a:gd name="connsiteY0" fmla="*/ 833886 h 836762"/>
              <a:gd name="connsiteX1" fmla="*/ 250166 w 1940943"/>
              <a:gd name="connsiteY1" fmla="*/ 376686 h 836762"/>
              <a:gd name="connsiteX2" fmla="*/ 483079 w 1940943"/>
              <a:gd name="connsiteY2" fmla="*/ 48883 h 836762"/>
              <a:gd name="connsiteX3" fmla="*/ 724618 w 1940943"/>
              <a:gd name="connsiteY3" fmla="*/ 92015 h 836762"/>
              <a:gd name="connsiteX4" fmla="*/ 1078301 w 1940943"/>
              <a:gd name="connsiteY4" fmla="*/ 600973 h 836762"/>
              <a:gd name="connsiteX5" fmla="*/ 1319841 w 1940943"/>
              <a:gd name="connsiteY5" fmla="*/ 799381 h 836762"/>
              <a:gd name="connsiteX6" fmla="*/ 1940943 w 1940943"/>
              <a:gd name="connsiteY6" fmla="*/ 825260 h 836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40943" h="836762">
                <a:moveTo>
                  <a:pt x="0" y="833886"/>
                </a:moveTo>
                <a:cubicBezTo>
                  <a:pt x="84826" y="670703"/>
                  <a:pt x="169653" y="507520"/>
                  <a:pt x="250166" y="376686"/>
                </a:cubicBezTo>
                <a:cubicBezTo>
                  <a:pt x="330679" y="245852"/>
                  <a:pt x="404004" y="96328"/>
                  <a:pt x="483079" y="48883"/>
                </a:cubicBezTo>
                <a:cubicBezTo>
                  <a:pt x="562154" y="1438"/>
                  <a:pt x="625414" y="0"/>
                  <a:pt x="724618" y="92015"/>
                </a:cubicBezTo>
                <a:cubicBezTo>
                  <a:pt x="823822" y="184030"/>
                  <a:pt x="979097" y="483079"/>
                  <a:pt x="1078301" y="600973"/>
                </a:cubicBezTo>
                <a:cubicBezTo>
                  <a:pt x="1177505" y="718867"/>
                  <a:pt x="1176067" y="762000"/>
                  <a:pt x="1319841" y="799381"/>
                </a:cubicBezTo>
                <a:cubicBezTo>
                  <a:pt x="1463615" y="836762"/>
                  <a:pt x="1702279" y="831011"/>
                  <a:pt x="1940943" y="82526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6934200" y="1752600"/>
            <a:ext cx="1940943" cy="836762"/>
          </a:xfrm>
          <a:custGeom>
            <a:avLst/>
            <a:gdLst>
              <a:gd name="connsiteX0" fmla="*/ 0 w 1940943"/>
              <a:gd name="connsiteY0" fmla="*/ 833886 h 836762"/>
              <a:gd name="connsiteX1" fmla="*/ 250166 w 1940943"/>
              <a:gd name="connsiteY1" fmla="*/ 376686 h 836762"/>
              <a:gd name="connsiteX2" fmla="*/ 483079 w 1940943"/>
              <a:gd name="connsiteY2" fmla="*/ 48883 h 836762"/>
              <a:gd name="connsiteX3" fmla="*/ 724618 w 1940943"/>
              <a:gd name="connsiteY3" fmla="*/ 92015 h 836762"/>
              <a:gd name="connsiteX4" fmla="*/ 1078301 w 1940943"/>
              <a:gd name="connsiteY4" fmla="*/ 600973 h 836762"/>
              <a:gd name="connsiteX5" fmla="*/ 1319841 w 1940943"/>
              <a:gd name="connsiteY5" fmla="*/ 799381 h 836762"/>
              <a:gd name="connsiteX6" fmla="*/ 1940943 w 1940943"/>
              <a:gd name="connsiteY6" fmla="*/ 825260 h 836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40943" h="836762">
                <a:moveTo>
                  <a:pt x="0" y="833886"/>
                </a:moveTo>
                <a:cubicBezTo>
                  <a:pt x="84826" y="670703"/>
                  <a:pt x="169653" y="507520"/>
                  <a:pt x="250166" y="376686"/>
                </a:cubicBezTo>
                <a:cubicBezTo>
                  <a:pt x="330679" y="245852"/>
                  <a:pt x="404004" y="96328"/>
                  <a:pt x="483079" y="48883"/>
                </a:cubicBezTo>
                <a:cubicBezTo>
                  <a:pt x="562154" y="1438"/>
                  <a:pt x="625414" y="0"/>
                  <a:pt x="724618" y="92015"/>
                </a:cubicBezTo>
                <a:cubicBezTo>
                  <a:pt x="823822" y="184030"/>
                  <a:pt x="979097" y="483079"/>
                  <a:pt x="1078301" y="600973"/>
                </a:cubicBezTo>
                <a:cubicBezTo>
                  <a:pt x="1177505" y="718867"/>
                  <a:pt x="1176067" y="762000"/>
                  <a:pt x="1319841" y="799381"/>
                </a:cubicBezTo>
                <a:cubicBezTo>
                  <a:pt x="1463615" y="836762"/>
                  <a:pt x="1702279" y="831011"/>
                  <a:pt x="1940943" y="825260"/>
                </a:cubicBezTo>
              </a:path>
            </a:pathLst>
          </a:cu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6553200" y="2286000"/>
            <a:ext cx="1940943" cy="303362"/>
          </a:xfrm>
          <a:custGeom>
            <a:avLst/>
            <a:gdLst>
              <a:gd name="connsiteX0" fmla="*/ 0 w 1940943"/>
              <a:gd name="connsiteY0" fmla="*/ 833886 h 836762"/>
              <a:gd name="connsiteX1" fmla="*/ 250166 w 1940943"/>
              <a:gd name="connsiteY1" fmla="*/ 376686 h 836762"/>
              <a:gd name="connsiteX2" fmla="*/ 483079 w 1940943"/>
              <a:gd name="connsiteY2" fmla="*/ 48883 h 836762"/>
              <a:gd name="connsiteX3" fmla="*/ 724618 w 1940943"/>
              <a:gd name="connsiteY3" fmla="*/ 92015 h 836762"/>
              <a:gd name="connsiteX4" fmla="*/ 1078301 w 1940943"/>
              <a:gd name="connsiteY4" fmla="*/ 600973 h 836762"/>
              <a:gd name="connsiteX5" fmla="*/ 1319841 w 1940943"/>
              <a:gd name="connsiteY5" fmla="*/ 799381 h 836762"/>
              <a:gd name="connsiteX6" fmla="*/ 1940943 w 1940943"/>
              <a:gd name="connsiteY6" fmla="*/ 825260 h 836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40943" h="836762">
                <a:moveTo>
                  <a:pt x="0" y="833886"/>
                </a:moveTo>
                <a:cubicBezTo>
                  <a:pt x="84826" y="670703"/>
                  <a:pt x="169653" y="507520"/>
                  <a:pt x="250166" y="376686"/>
                </a:cubicBezTo>
                <a:cubicBezTo>
                  <a:pt x="330679" y="245852"/>
                  <a:pt x="404004" y="96328"/>
                  <a:pt x="483079" y="48883"/>
                </a:cubicBezTo>
                <a:cubicBezTo>
                  <a:pt x="562154" y="1438"/>
                  <a:pt x="625414" y="0"/>
                  <a:pt x="724618" y="92015"/>
                </a:cubicBezTo>
                <a:cubicBezTo>
                  <a:pt x="823822" y="184030"/>
                  <a:pt x="979097" y="483079"/>
                  <a:pt x="1078301" y="600973"/>
                </a:cubicBezTo>
                <a:cubicBezTo>
                  <a:pt x="1177505" y="718867"/>
                  <a:pt x="1176067" y="762000"/>
                  <a:pt x="1319841" y="799381"/>
                </a:cubicBezTo>
                <a:cubicBezTo>
                  <a:pt x="1463615" y="836762"/>
                  <a:pt x="1702279" y="831011"/>
                  <a:pt x="1940943" y="825260"/>
                </a:cubicBezTo>
              </a:path>
            </a:pathLst>
          </a:custGeom>
          <a:ln>
            <a:solidFill>
              <a:srgbClr val="0070C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91200" y="2286000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Original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620000" y="1600200"/>
            <a:ext cx="763351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6600"/>
                </a:solidFill>
              </a:rPr>
              <a:t>Delayed</a:t>
            </a:r>
            <a:endParaRPr lang="en-US" sz="1200" dirty="0">
              <a:solidFill>
                <a:srgbClr val="FF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67600" y="2590800"/>
            <a:ext cx="1003801" cy="461665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Fraction of </a:t>
            </a:r>
          </a:p>
          <a:p>
            <a:r>
              <a:rPr lang="en-US" sz="1200" dirty="0" smtClean="0">
                <a:solidFill>
                  <a:srgbClr val="0070C0"/>
                </a:solidFill>
              </a:rPr>
              <a:t>original</a:t>
            </a:r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6743700" y="2476500"/>
            <a:ext cx="6858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19800" y="2743200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Crossing point </a:t>
            </a:r>
          </a:p>
          <a:p>
            <a:r>
              <a:rPr lang="en-US" sz="1200" dirty="0" smtClean="0"/>
              <a:t>independent </a:t>
            </a:r>
          </a:p>
          <a:p>
            <a:r>
              <a:rPr lang="en-US" sz="1200" dirty="0" smtClean="0"/>
              <a:t>of amplitude</a:t>
            </a:r>
            <a:endParaRPr lang="en-US" sz="12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6553200" y="2590800"/>
            <a:ext cx="2286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6362700" y="2171700"/>
            <a:ext cx="8382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781800" y="1752600"/>
            <a:ext cx="7620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7124700" y="2171700"/>
            <a:ext cx="83820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5" idx="6"/>
          </p:cNvCxnSpPr>
          <p:nvPr/>
        </p:nvCxnSpPr>
        <p:spPr>
          <a:xfrm flipV="1">
            <a:off x="7543800" y="2577860"/>
            <a:ext cx="1331343" cy="1294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791200" y="1447800"/>
            <a:ext cx="16738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Enable (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thresholded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6553200" y="4343400"/>
            <a:ext cx="1940943" cy="836762"/>
          </a:xfrm>
          <a:custGeom>
            <a:avLst/>
            <a:gdLst>
              <a:gd name="connsiteX0" fmla="*/ 0 w 1940943"/>
              <a:gd name="connsiteY0" fmla="*/ 833886 h 836762"/>
              <a:gd name="connsiteX1" fmla="*/ 250166 w 1940943"/>
              <a:gd name="connsiteY1" fmla="*/ 376686 h 836762"/>
              <a:gd name="connsiteX2" fmla="*/ 483079 w 1940943"/>
              <a:gd name="connsiteY2" fmla="*/ 48883 h 836762"/>
              <a:gd name="connsiteX3" fmla="*/ 724618 w 1940943"/>
              <a:gd name="connsiteY3" fmla="*/ 92015 h 836762"/>
              <a:gd name="connsiteX4" fmla="*/ 1078301 w 1940943"/>
              <a:gd name="connsiteY4" fmla="*/ 600973 h 836762"/>
              <a:gd name="connsiteX5" fmla="*/ 1319841 w 1940943"/>
              <a:gd name="connsiteY5" fmla="*/ 799381 h 836762"/>
              <a:gd name="connsiteX6" fmla="*/ 1940943 w 1940943"/>
              <a:gd name="connsiteY6" fmla="*/ 825260 h 836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40943" h="836762">
                <a:moveTo>
                  <a:pt x="0" y="833886"/>
                </a:moveTo>
                <a:cubicBezTo>
                  <a:pt x="84826" y="670703"/>
                  <a:pt x="169653" y="507520"/>
                  <a:pt x="250166" y="376686"/>
                </a:cubicBezTo>
                <a:cubicBezTo>
                  <a:pt x="330679" y="245852"/>
                  <a:pt x="404004" y="96328"/>
                  <a:pt x="483079" y="48883"/>
                </a:cubicBezTo>
                <a:cubicBezTo>
                  <a:pt x="562154" y="1438"/>
                  <a:pt x="625414" y="0"/>
                  <a:pt x="724618" y="92015"/>
                </a:cubicBezTo>
                <a:cubicBezTo>
                  <a:pt x="823822" y="184030"/>
                  <a:pt x="979097" y="483079"/>
                  <a:pt x="1078301" y="600973"/>
                </a:cubicBezTo>
                <a:cubicBezTo>
                  <a:pt x="1177505" y="718867"/>
                  <a:pt x="1176067" y="762000"/>
                  <a:pt x="1319841" y="799381"/>
                </a:cubicBezTo>
                <a:cubicBezTo>
                  <a:pt x="1463615" y="836762"/>
                  <a:pt x="1702279" y="831011"/>
                  <a:pt x="1940943" y="82526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6400800" y="5029200"/>
            <a:ext cx="1676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31"/>
          <p:cNvSpPr/>
          <p:nvPr/>
        </p:nvSpPr>
        <p:spPr>
          <a:xfrm>
            <a:off x="6553200" y="4876800"/>
            <a:ext cx="1940943" cy="303362"/>
          </a:xfrm>
          <a:custGeom>
            <a:avLst/>
            <a:gdLst>
              <a:gd name="connsiteX0" fmla="*/ 0 w 1940943"/>
              <a:gd name="connsiteY0" fmla="*/ 833886 h 836762"/>
              <a:gd name="connsiteX1" fmla="*/ 250166 w 1940943"/>
              <a:gd name="connsiteY1" fmla="*/ 376686 h 836762"/>
              <a:gd name="connsiteX2" fmla="*/ 483079 w 1940943"/>
              <a:gd name="connsiteY2" fmla="*/ 48883 h 836762"/>
              <a:gd name="connsiteX3" fmla="*/ 724618 w 1940943"/>
              <a:gd name="connsiteY3" fmla="*/ 92015 h 836762"/>
              <a:gd name="connsiteX4" fmla="*/ 1078301 w 1940943"/>
              <a:gd name="connsiteY4" fmla="*/ 600973 h 836762"/>
              <a:gd name="connsiteX5" fmla="*/ 1319841 w 1940943"/>
              <a:gd name="connsiteY5" fmla="*/ 799381 h 836762"/>
              <a:gd name="connsiteX6" fmla="*/ 1940943 w 1940943"/>
              <a:gd name="connsiteY6" fmla="*/ 825260 h 836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40943" h="836762">
                <a:moveTo>
                  <a:pt x="0" y="833886"/>
                </a:moveTo>
                <a:cubicBezTo>
                  <a:pt x="84826" y="670703"/>
                  <a:pt x="169653" y="507520"/>
                  <a:pt x="250166" y="376686"/>
                </a:cubicBezTo>
                <a:cubicBezTo>
                  <a:pt x="330679" y="245852"/>
                  <a:pt x="404004" y="96328"/>
                  <a:pt x="483079" y="48883"/>
                </a:cubicBezTo>
                <a:cubicBezTo>
                  <a:pt x="562154" y="1438"/>
                  <a:pt x="625414" y="0"/>
                  <a:pt x="724618" y="92015"/>
                </a:cubicBezTo>
                <a:cubicBezTo>
                  <a:pt x="823822" y="184030"/>
                  <a:pt x="979097" y="483079"/>
                  <a:pt x="1078301" y="600973"/>
                </a:cubicBezTo>
                <a:cubicBezTo>
                  <a:pt x="1177505" y="718867"/>
                  <a:pt x="1176067" y="762000"/>
                  <a:pt x="1319841" y="799381"/>
                </a:cubicBezTo>
                <a:cubicBezTo>
                  <a:pt x="1463615" y="836762"/>
                  <a:pt x="1702279" y="831011"/>
                  <a:pt x="1940943" y="82526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 rot="5400000">
            <a:off x="6400800" y="50292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6553200" y="50292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867400" y="4495800"/>
            <a:ext cx="936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 walk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7772400" y="4724400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Thr</a:t>
            </a:r>
            <a:endParaRPr lang="en-US" sz="1200" dirty="0"/>
          </a:p>
        </p:txBody>
      </p:sp>
      <p:cxnSp>
        <p:nvCxnSpPr>
          <p:cNvPr id="37" name="Straight Connector 36"/>
          <p:cNvCxnSpPr/>
          <p:nvPr/>
        </p:nvCxnSpPr>
        <p:spPr>
          <a:xfrm rot="5400000">
            <a:off x="7353300" y="50673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934200" y="5257800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TOT</a:t>
            </a:r>
            <a:endParaRPr lang="en-US" sz="1200" dirty="0"/>
          </a:p>
        </p:txBody>
      </p:sp>
      <p:cxnSp>
        <p:nvCxnSpPr>
          <p:cNvPr id="41" name="Straight Connector 40"/>
          <p:cNvCxnSpPr/>
          <p:nvPr/>
        </p:nvCxnSpPr>
        <p:spPr>
          <a:xfrm rot="5400000">
            <a:off x="7505700" y="50673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781800" y="5105400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6629400" y="5181600"/>
            <a:ext cx="1066800" cy="158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477000" y="2209800"/>
            <a:ext cx="1676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077200" y="1905000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Thr</a:t>
            </a:r>
            <a:endParaRPr lang="en-US" sz="1200" dirty="0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Digital Converters in HEP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772400" cy="3505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Large HEP systems with many (100k or more) channels</a:t>
            </a:r>
          </a:p>
          <a:p>
            <a:pPr lvl="1"/>
            <a:r>
              <a:rPr lang="en-US" dirty="0" smtClean="0"/>
              <a:t>Time resolution, precision and stability required across whole system.</a:t>
            </a:r>
          </a:p>
          <a:p>
            <a:pPr lvl="1"/>
            <a:r>
              <a:rPr lang="en-US" dirty="0" smtClean="0"/>
              <a:t>Time correlations to be made across “all” channels</a:t>
            </a:r>
          </a:p>
          <a:p>
            <a:pPr lvl="2"/>
            <a:r>
              <a:rPr lang="en-US" dirty="0" smtClean="0"/>
              <a:t>Use and distribution of common time reference to all channels</a:t>
            </a:r>
          </a:p>
          <a:p>
            <a:pPr lvl="2"/>
            <a:r>
              <a:rPr lang="en-US" dirty="0" smtClean="0"/>
              <a:t>Large dynamic range</a:t>
            </a:r>
          </a:p>
          <a:p>
            <a:pPr lvl="1"/>
            <a:r>
              <a:rPr lang="en-US" dirty="0" smtClean="0"/>
              <a:t>Single shot measurements (with some exceptions, e.g. RICH)</a:t>
            </a:r>
          </a:p>
          <a:p>
            <a:pPr lvl="1"/>
            <a:r>
              <a:rPr lang="en-US" dirty="0" smtClean="0"/>
              <a:t>Short dead time</a:t>
            </a:r>
          </a:p>
          <a:p>
            <a:pPr lvl="1"/>
            <a:r>
              <a:rPr lang="en-US" dirty="0" smtClean="0"/>
              <a:t>No reason to aim at much better TDC time resolution than detector and system can effectively use (TDC contribution to total system time resolution should though not be significant )</a:t>
            </a:r>
          </a:p>
          <a:p>
            <a:pPr lvl="1"/>
            <a:r>
              <a:rPr lang="en-US" dirty="0" smtClean="0"/>
              <a:t>Detector (e.g. MCP, SIPM, MGRP, etc. for high resolution applications) and analog interface critical</a:t>
            </a:r>
          </a:p>
        </p:txBody>
      </p:sp>
      <p:pic>
        <p:nvPicPr>
          <p:cNvPr id="4" name="Picture 6" descr="fig1.jpg"/>
          <p:cNvPicPr>
            <a:picLocks noChangeAspect="1"/>
          </p:cNvPicPr>
          <p:nvPr/>
        </p:nvPicPr>
        <p:blipFill>
          <a:blip r:embed="rId2" cstate="print"/>
          <a:srcRect t="1481" b="1481"/>
          <a:stretch>
            <a:fillRect/>
          </a:stretch>
        </p:blipFill>
        <p:spPr bwMode="auto">
          <a:xfrm>
            <a:off x="2286000" y="4753121"/>
            <a:ext cx="3619500" cy="210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0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219200"/>
            <a:ext cx="2971800" cy="210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4864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Alternative: Very fast analog sampling</a:t>
            </a:r>
          </a:p>
          <a:p>
            <a:pPr lvl="1"/>
            <a:r>
              <a:rPr lang="en-US" dirty="0" smtClean="0"/>
              <a:t>Pulse matching – highest possible flexibility and performance</a:t>
            </a:r>
          </a:p>
          <a:p>
            <a:pPr lvl="1"/>
            <a:r>
              <a:rPr lang="en-US" dirty="0" smtClean="0"/>
              <a:t>High power – low channel density</a:t>
            </a:r>
          </a:p>
          <a:p>
            <a:pPr lvl="1"/>
            <a:r>
              <a:rPr lang="en-US" dirty="0" smtClean="0"/>
              <a:t>64GHz </a:t>
            </a:r>
            <a:r>
              <a:rPr lang="en-US" dirty="0"/>
              <a:t>8b ADC’s now feasible, </a:t>
            </a:r>
            <a:r>
              <a:rPr lang="en-US" dirty="0" smtClean="0"/>
              <a:t>2W</a:t>
            </a:r>
          </a:p>
          <a:p>
            <a:pPr lvl="2"/>
            <a:r>
              <a:rPr lang="en-US" dirty="0" smtClean="0"/>
              <a:t>100GbE optical</a:t>
            </a:r>
          </a:p>
          <a:p>
            <a:pPr lvl="1"/>
            <a:r>
              <a:rPr lang="en-US" dirty="0" smtClean="0"/>
              <a:t>Large amount of data to read out and process (unless done on chip).</a:t>
            </a:r>
          </a:p>
          <a:p>
            <a:pPr lvl="1"/>
            <a:r>
              <a:rPr lang="en-US" dirty="0" smtClean="0"/>
              <a:t>Multiple sampling capacitor array chips made in HEP community</a:t>
            </a:r>
          </a:p>
          <a:p>
            <a:pPr lvl="2"/>
            <a:r>
              <a:rPr lang="en-US" sz="1500" dirty="0" smtClean="0"/>
              <a:t>Sampling rate: 1 – 5Gs/s</a:t>
            </a:r>
          </a:p>
          <a:p>
            <a:pPr lvl="2"/>
            <a:r>
              <a:rPr lang="en-US" sz="1500" dirty="0" smtClean="0"/>
              <a:t>Analog bandwidth: Few hundred MHz - GHz</a:t>
            </a:r>
          </a:p>
          <a:p>
            <a:pPr lvl="2"/>
            <a:r>
              <a:rPr lang="en-US" sz="1500" dirty="0" smtClean="0"/>
              <a:t>Resolution: 8 – 12 bits</a:t>
            </a:r>
          </a:p>
          <a:p>
            <a:pPr lvl="2"/>
            <a:r>
              <a:rPr lang="en-US" sz="1500" dirty="0" smtClean="0"/>
              <a:t>Memory size</a:t>
            </a:r>
          </a:p>
          <a:p>
            <a:pPr lvl="2"/>
            <a:r>
              <a:rPr lang="en-US" sz="1500" dirty="0" smtClean="0"/>
              <a:t>Channel count</a:t>
            </a:r>
          </a:p>
          <a:p>
            <a:pPr lvl="2"/>
            <a:r>
              <a:rPr lang="en-US" sz="1500" dirty="0" smtClean="0"/>
              <a:t>Triggering - Buffering</a:t>
            </a:r>
          </a:p>
          <a:p>
            <a:pPr lvl="2"/>
            <a:r>
              <a:rPr lang="en-US" sz="1500" dirty="0" smtClean="0"/>
              <a:t>ADC</a:t>
            </a:r>
          </a:p>
          <a:p>
            <a:pPr lvl="2"/>
            <a:r>
              <a:rPr lang="en-US" sz="1500" dirty="0" smtClean="0"/>
              <a:t>Readout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429000"/>
            <a:ext cx="2058629" cy="1963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5105400" cy="5029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Coarse count: ~1ns</a:t>
            </a:r>
          </a:p>
          <a:p>
            <a:pPr lvl="1"/>
            <a:r>
              <a:rPr lang="en-US" dirty="0" smtClean="0"/>
              <a:t>Multi GHz counters can be made in modern ASIC’s.</a:t>
            </a:r>
          </a:p>
          <a:p>
            <a:pPr lvl="1"/>
            <a:r>
              <a:rPr lang="en-US" dirty="0" smtClean="0"/>
              <a:t>Gray code</a:t>
            </a:r>
          </a:p>
          <a:p>
            <a:pPr lvl="2"/>
            <a:r>
              <a:rPr lang="en-US" dirty="0" smtClean="0"/>
              <a:t>Only one bit changing</a:t>
            </a:r>
          </a:p>
          <a:p>
            <a:pPr lvl="1"/>
            <a:r>
              <a:rPr lang="en-US" dirty="0" smtClean="0"/>
              <a:t>Dynamic range: Large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. Level fine interpolation: </a:t>
            </a:r>
          </a:p>
          <a:p>
            <a:pPr lvl="1"/>
            <a:r>
              <a:rPr lang="en-US" dirty="0" smtClean="0"/>
              <a:t>Extract timing difference between signal and reference (clock)</a:t>
            </a:r>
          </a:p>
          <a:p>
            <a:pPr lvl="2"/>
            <a:r>
              <a:rPr lang="en-US" dirty="0" smtClean="0"/>
              <a:t>Dynamic range: 1 (2) clock cycle</a:t>
            </a:r>
          </a:p>
          <a:p>
            <a:pPr lvl="1"/>
            <a:r>
              <a:rPr lang="en-US" dirty="0" smtClean="0"/>
              <a:t>A: Use same interpolation reference as counter (Clock).</a:t>
            </a:r>
          </a:p>
          <a:p>
            <a:pPr lvl="1"/>
            <a:r>
              <a:rPr lang="en-US" dirty="0" smtClean="0"/>
              <a:t>B: Use Different “reference”</a:t>
            </a:r>
          </a:p>
          <a:p>
            <a:r>
              <a:rPr lang="en-US" dirty="0" smtClean="0"/>
              <a:t>Alignment between coarse and fine needs special care.</a:t>
            </a:r>
          </a:p>
          <a:p>
            <a:pPr lvl="1"/>
            <a:r>
              <a:rPr lang="en-US" dirty="0" smtClean="0"/>
              <a:t>Must be done with precision of full resolution</a:t>
            </a:r>
          </a:p>
          <a:p>
            <a:pPr lvl="1"/>
            <a:r>
              <a:rPr lang="en-US" dirty="0" smtClean="0"/>
              <a:t>If badly done then large error (coarse count) in small time window around coarse time change.</a:t>
            </a:r>
          </a:p>
          <a:p>
            <a:pPr lvl="1"/>
            <a:r>
              <a:rPr lang="en-US" dirty="0" smtClean="0"/>
              <a:t>Example: Use of two phase shifted binary counters and selecting one based on fine interpolation.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6837895" y="1047890"/>
            <a:ext cx="1143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Counter</a:t>
            </a:r>
            <a:endParaRPr lang="en-US" dirty="0"/>
          </a:p>
        </p:txBody>
      </p:sp>
      <p:cxnSp>
        <p:nvCxnSpPr>
          <p:cNvPr id="6" name="Straight Connector 5"/>
          <p:cNvCxnSpPr>
            <a:stCxn id="4" idx="1"/>
            <a:endCxn id="4" idx="1"/>
          </p:cNvCxnSpPr>
          <p:nvPr/>
        </p:nvCxnSpPr>
        <p:spPr>
          <a:xfrm rot="10800000">
            <a:off x="6837895" y="127649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837895" y="1200290"/>
            <a:ext cx="15240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6837895" y="1276490"/>
            <a:ext cx="15240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4" idx="1"/>
          </p:cNvCxnSpPr>
          <p:nvPr/>
        </p:nvCxnSpPr>
        <p:spPr>
          <a:xfrm rot="10800000">
            <a:off x="6609295" y="127649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6837895" y="1733690"/>
            <a:ext cx="1143000" cy="3810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Register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 rot="10800000">
            <a:off x="6837895" y="188609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837895" y="1809890"/>
            <a:ext cx="15240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837895" y="1886090"/>
            <a:ext cx="15240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6609295" y="188609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own Arrow 21"/>
          <p:cNvSpPr/>
          <p:nvPr/>
        </p:nvSpPr>
        <p:spPr>
          <a:xfrm>
            <a:off x="7295095" y="1505090"/>
            <a:ext cx="2286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152095" y="1047890"/>
            <a:ext cx="580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Clock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6228295" y="1657490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Hit</a:t>
            </a:r>
            <a:endParaRPr lang="en-US" sz="12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6192330" y="2435960"/>
            <a:ext cx="304800" cy="152400"/>
            <a:chOff x="5486400" y="3276600"/>
            <a:chExt cx="304800" cy="152400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5486400" y="34290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 flipH="1" flipV="1">
              <a:off x="55626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638800" y="32766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 flipH="1" flipV="1">
              <a:off x="57150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6497130" y="2435960"/>
            <a:ext cx="304800" cy="152400"/>
            <a:chOff x="5486400" y="3276600"/>
            <a:chExt cx="304800" cy="152400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5486400" y="34290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 flipH="1" flipV="1">
              <a:off x="55626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638800" y="32766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 flipH="1" flipV="1">
              <a:off x="57150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6801930" y="2435960"/>
            <a:ext cx="304800" cy="152400"/>
            <a:chOff x="5486400" y="3276600"/>
            <a:chExt cx="304800" cy="152400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5486400" y="34290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 flipH="1" flipV="1">
              <a:off x="55626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5638800" y="32766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 flipH="1" flipV="1">
              <a:off x="57150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7106730" y="2435960"/>
            <a:ext cx="304800" cy="152400"/>
            <a:chOff x="5486400" y="3276600"/>
            <a:chExt cx="304800" cy="152400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5486400" y="34290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5400000" flipH="1" flipV="1">
              <a:off x="55626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5638800" y="32766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5400000" flipH="1" flipV="1">
              <a:off x="57150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7411530" y="2435960"/>
            <a:ext cx="304800" cy="152400"/>
            <a:chOff x="5486400" y="3276600"/>
            <a:chExt cx="304800" cy="152400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5486400" y="34290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 flipH="1" flipV="1">
              <a:off x="55626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5638800" y="32766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 flipH="1" flipV="1">
              <a:off x="57150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7716330" y="2435960"/>
            <a:ext cx="304800" cy="152400"/>
            <a:chOff x="5486400" y="3276600"/>
            <a:chExt cx="304800" cy="152400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5486400" y="34290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 flipH="1" flipV="1">
              <a:off x="55626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5638800" y="32766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 flipH="1" flipV="1">
              <a:off x="57150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8021130" y="2435960"/>
            <a:ext cx="304800" cy="152400"/>
            <a:chOff x="5486400" y="3276600"/>
            <a:chExt cx="304800" cy="152400"/>
          </a:xfrm>
        </p:grpSpPr>
        <p:cxnSp>
          <p:nvCxnSpPr>
            <p:cNvPr id="60" name="Straight Connector 59"/>
            <p:cNvCxnSpPr/>
            <p:nvPr/>
          </p:nvCxnSpPr>
          <p:spPr>
            <a:xfrm>
              <a:off x="5486400" y="34290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 flipH="1" flipV="1">
              <a:off x="55626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5638800" y="32766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 flipH="1" flipV="1">
              <a:off x="57150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0" name="Straight Connector 79"/>
          <p:cNvCxnSpPr/>
          <p:nvPr/>
        </p:nvCxnSpPr>
        <p:spPr>
          <a:xfrm>
            <a:off x="6420930" y="274076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6420930" y="289316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5400000">
            <a:off x="6306630" y="27788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16200000" flipH="1">
            <a:off x="6306630" y="27788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725730" y="274076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6725730" y="289316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6611430" y="27788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16200000" flipH="1">
            <a:off x="6611430" y="27788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7030530" y="274076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7030530" y="289316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5400000">
            <a:off x="6916230" y="27788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16200000" flipH="1">
            <a:off x="6916230" y="27788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7335330" y="274076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7335330" y="289316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5400000">
            <a:off x="7221030" y="27788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16200000" flipH="1">
            <a:off x="7221030" y="27788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7640130" y="274076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7640130" y="289316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rot="5400000">
            <a:off x="7525830" y="27788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16200000" flipH="1">
            <a:off x="7525830" y="27788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7944930" y="274076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7944930" y="289316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rot="5400000">
            <a:off x="7830630" y="27788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rot="16200000" flipH="1">
            <a:off x="7830630" y="27788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6344730" y="2740760"/>
            <a:ext cx="2680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121" name="TextBox 120"/>
          <p:cNvSpPr txBox="1"/>
          <p:nvPr/>
        </p:nvSpPr>
        <p:spPr>
          <a:xfrm>
            <a:off x="6649530" y="2740760"/>
            <a:ext cx="3882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N+1</a:t>
            </a:r>
            <a:endParaRPr lang="en-US" sz="800" dirty="0"/>
          </a:p>
        </p:txBody>
      </p:sp>
      <p:sp>
        <p:nvSpPr>
          <p:cNvPr id="122" name="TextBox 121"/>
          <p:cNvSpPr txBox="1"/>
          <p:nvPr/>
        </p:nvSpPr>
        <p:spPr>
          <a:xfrm>
            <a:off x="6954330" y="2740760"/>
            <a:ext cx="3882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N+2</a:t>
            </a:r>
            <a:endParaRPr lang="en-US" sz="800" dirty="0"/>
          </a:p>
        </p:txBody>
      </p:sp>
      <p:sp>
        <p:nvSpPr>
          <p:cNvPr id="123" name="TextBox 122"/>
          <p:cNvSpPr txBox="1"/>
          <p:nvPr/>
        </p:nvSpPr>
        <p:spPr>
          <a:xfrm>
            <a:off x="7259130" y="2740760"/>
            <a:ext cx="3882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N+3</a:t>
            </a:r>
            <a:endParaRPr lang="en-US" sz="800" dirty="0"/>
          </a:p>
        </p:txBody>
      </p:sp>
      <p:sp>
        <p:nvSpPr>
          <p:cNvPr id="124" name="TextBox 123"/>
          <p:cNvSpPr txBox="1"/>
          <p:nvPr/>
        </p:nvSpPr>
        <p:spPr>
          <a:xfrm>
            <a:off x="7563930" y="2740760"/>
            <a:ext cx="3882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N+4</a:t>
            </a:r>
            <a:endParaRPr lang="en-US" sz="800" dirty="0"/>
          </a:p>
        </p:txBody>
      </p:sp>
      <p:sp>
        <p:nvSpPr>
          <p:cNvPr id="125" name="TextBox 124"/>
          <p:cNvSpPr txBox="1"/>
          <p:nvPr/>
        </p:nvSpPr>
        <p:spPr>
          <a:xfrm>
            <a:off x="7868730" y="2740760"/>
            <a:ext cx="3882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N+5</a:t>
            </a:r>
            <a:endParaRPr lang="en-US" sz="800" dirty="0"/>
          </a:p>
        </p:txBody>
      </p:sp>
      <p:cxnSp>
        <p:nvCxnSpPr>
          <p:cNvPr id="129" name="Straight Connector 128"/>
          <p:cNvCxnSpPr/>
          <p:nvPr/>
        </p:nvCxnSpPr>
        <p:spPr>
          <a:xfrm>
            <a:off x="6268530" y="327416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rot="5400000" flipH="1" flipV="1">
            <a:off x="7030530" y="319796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7106730" y="312176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6420930" y="335036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6420930" y="350276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rot="5400000">
            <a:off x="6306630" y="33884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rot="16200000" flipH="1">
            <a:off x="6306630" y="33884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6725730" y="335036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6725730" y="350276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rot="5400000">
            <a:off x="6611430" y="33884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rot="16200000" flipH="1">
            <a:off x="6611430" y="33884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7030530" y="3350360"/>
            <a:ext cx="1295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7030530" y="3502760"/>
            <a:ext cx="1295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rot="5400000">
            <a:off x="6916230" y="33884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rot="16200000" flipH="1">
            <a:off x="6916230" y="338846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6344730" y="3350360"/>
            <a:ext cx="2680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149" name="TextBox 148"/>
          <p:cNvSpPr txBox="1"/>
          <p:nvPr/>
        </p:nvSpPr>
        <p:spPr>
          <a:xfrm>
            <a:off x="6649530" y="3350360"/>
            <a:ext cx="3882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N+1</a:t>
            </a:r>
            <a:endParaRPr lang="en-US" sz="800" dirty="0"/>
          </a:p>
        </p:txBody>
      </p:sp>
      <p:sp>
        <p:nvSpPr>
          <p:cNvPr id="150" name="TextBox 149"/>
          <p:cNvSpPr txBox="1"/>
          <p:nvPr/>
        </p:nvSpPr>
        <p:spPr>
          <a:xfrm>
            <a:off x="7030530" y="3350360"/>
            <a:ext cx="3882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N+2</a:t>
            </a:r>
            <a:endParaRPr lang="en-US" sz="800" dirty="0"/>
          </a:p>
        </p:txBody>
      </p:sp>
      <p:cxnSp>
        <p:nvCxnSpPr>
          <p:cNvPr id="154" name="Straight Connector 153"/>
          <p:cNvCxnSpPr/>
          <p:nvPr/>
        </p:nvCxnSpPr>
        <p:spPr>
          <a:xfrm>
            <a:off x="6268530" y="380756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rot="5400000" flipH="1" flipV="1">
            <a:off x="7030530" y="373136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 rot="5400000">
            <a:off x="6268530" y="3578960"/>
            <a:ext cx="19812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7106730" y="365516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rot="5400000" flipH="1" flipV="1">
            <a:off x="7182930" y="373136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7259130" y="380756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rot="5400000">
            <a:off x="6611430" y="3769460"/>
            <a:ext cx="9906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6268530" y="411236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rot="5400000" flipH="1" flipV="1">
            <a:off x="7030530" y="403616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7106730" y="395996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rot="5400000" flipH="1" flipV="1">
            <a:off x="7487730" y="403616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7563930" y="4112360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rot="5400000">
            <a:off x="6878130" y="3274160"/>
            <a:ext cx="13716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/>
          <p:cNvSpPr txBox="1"/>
          <p:nvPr/>
        </p:nvSpPr>
        <p:spPr>
          <a:xfrm>
            <a:off x="7640130" y="3578960"/>
            <a:ext cx="9236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</a:t>
            </a:r>
            <a:r>
              <a:rPr lang="en-US" sz="1200" dirty="0" smtClean="0"/>
              <a:t> – 1 clock</a:t>
            </a:r>
            <a:endParaRPr lang="en-US" sz="1200" dirty="0"/>
          </a:p>
        </p:txBody>
      </p:sp>
      <p:sp>
        <p:nvSpPr>
          <p:cNvPr id="179" name="TextBox 178"/>
          <p:cNvSpPr txBox="1"/>
          <p:nvPr/>
        </p:nvSpPr>
        <p:spPr>
          <a:xfrm>
            <a:off x="7640130" y="3883760"/>
            <a:ext cx="9973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</a:t>
            </a:r>
            <a:r>
              <a:rPr lang="en-US" sz="1200" dirty="0" smtClean="0"/>
              <a:t> – 2 clocks</a:t>
            </a:r>
            <a:endParaRPr lang="en-US" sz="1200" dirty="0"/>
          </a:p>
        </p:txBody>
      </p:sp>
      <p:sp>
        <p:nvSpPr>
          <p:cNvPr id="181" name="TextBox 180"/>
          <p:cNvSpPr txBox="1"/>
          <p:nvPr/>
        </p:nvSpPr>
        <p:spPr>
          <a:xfrm>
            <a:off x="5658930" y="2359760"/>
            <a:ext cx="580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Clock</a:t>
            </a:r>
            <a:endParaRPr lang="en-US" sz="1200" dirty="0"/>
          </a:p>
        </p:txBody>
      </p:sp>
      <p:sp>
        <p:nvSpPr>
          <p:cNvPr id="182" name="TextBox 181"/>
          <p:cNvSpPr txBox="1"/>
          <p:nvPr/>
        </p:nvSpPr>
        <p:spPr>
          <a:xfrm>
            <a:off x="5735130" y="2664560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Cnt</a:t>
            </a:r>
            <a:endParaRPr lang="en-US" sz="1200" dirty="0"/>
          </a:p>
        </p:txBody>
      </p:sp>
      <p:sp>
        <p:nvSpPr>
          <p:cNvPr id="183" name="TextBox 182"/>
          <p:cNvSpPr txBox="1"/>
          <p:nvPr/>
        </p:nvSpPr>
        <p:spPr>
          <a:xfrm>
            <a:off x="5811330" y="3045560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Hit</a:t>
            </a:r>
            <a:endParaRPr lang="en-US" sz="1200" dirty="0"/>
          </a:p>
        </p:txBody>
      </p:sp>
      <p:sp>
        <p:nvSpPr>
          <p:cNvPr id="184" name="TextBox 183"/>
          <p:cNvSpPr txBox="1"/>
          <p:nvPr/>
        </p:nvSpPr>
        <p:spPr>
          <a:xfrm>
            <a:off x="5582730" y="3274160"/>
            <a:ext cx="673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Coarse</a:t>
            </a:r>
            <a:endParaRPr lang="en-US" sz="1200" dirty="0"/>
          </a:p>
        </p:txBody>
      </p:sp>
      <p:sp>
        <p:nvSpPr>
          <p:cNvPr id="185" name="TextBox 184"/>
          <p:cNvSpPr txBox="1"/>
          <p:nvPr/>
        </p:nvSpPr>
        <p:spPr>
          <a:xfrm>
            <a:off x="5735130" y="3578960"/>
            <a:ext cx="5068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Fine</a:t>
            </a:r>
            <a:endParaRPr lang="en-US" sz="1200" dirty="0"/>
          </a:p>
        </p:txBody>
      </p:sp>
      <p:sp>
        <p:nvSpPr>
          <p:cNvPr id="186" name="TextBox 185"/>
          <p:cNvSpPr txBox="1"/>
          <p:nvPr/>
        </p:nvSpPr>
        <p:spPr>
          <a:xfrm>
            <a:off x="5735130" y="3883760"/>
            <a:ext cx="5068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Fine</a:t>
            </a:r>
            <a:endParaRPr lang="en-US" sz="1200" dirty="0"/>
          </a:p>
        </p:txBody>
      </p:sp>
      <p:cxnSp>
        <p:nvCxnSpPr>
          <p:cNvPr id="187" name="Straight Connector 186"/>
          <p:cNvCxnSpPr/>
          <p:nvPr/>
        </p:nvCxnSpPr>
        <p:spPr>
          <a:xfrm>
            <a:off x="6268530" y="441716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rot="5400000" flipH="1" flipV="1">
            <a:off x="7030530" y="434096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7106730" y="426476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/>
          <p:cNvSpPr txBox="1"/>
          <p:nvPr/>
        </p:nvSpPr>
        <p:spPr>
          <a:xfrm>
            <a:off x="5735130" y="4188560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Start</a:t>
            </a:r>
            <a:endParaRPr lang="en-US" sz="1200" dirty="0"/>
          </a:p>
        </p:txBody>
      </p:sp>
      <p:cxnSp>
        <p:nvCxnSpPr>
          <p:cNvPr id="191" name="Straight Connector 190"/>
          <p:cNvCxnSpPr/>
          <p:nvPr/>
        </p:nvCxnSpPr>
        <p:spPr>
          <a:xfrm>
            <a:off x="6268530" y="4721960"/>
            <a:ext cx="99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 rot="5400000" flipH="1" flipV="1">
            <a:off x="7182930" y="464576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7259130" y="4569560"/>
            <a:ext cx="99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/>
          <p:cNvSpPr txBox="1"/>
          <p:nvPr/>
        </p:nvSpPr>
        <p:spPr>
          <a:xfrm>
            <a:off x="5811330" y="4493360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Stop</a:t>
            </a:r>
            <a:endParaRPr lang="en-US" sz="1200" dirty="0"/>
          </a:p>
        </p:txBody>
      </p:sp>
      <p:sp>
        <p:nvSpPr>
          <p:cNvPr id="130" name="Slide Number Placeholder 12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7340" y="5771705"/>
            <a:ext cx="2396639" cy="76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9365" y="4888390"/>
            <a:ext cx="1459390" cy="86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amplitude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537255" cy="482439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Time to </a:t>
            </a:r>
            <a:r>
              <a:rPr lang="en-US" dirty="0"/>
              <a:t>A</a:t>
            </a:r>
            <a:r>
              <a:rPr lang="en-US" dirty="0" smtClean="0"/>
              <a:t>mplitude Conversion: TAC</a:t>
            </a:r>
          </a:p>
          <a:p>
            <a:pPr lvl="1"/>
            <a:r>
              <a:rPr lang="en-US" dirty="0" smtClean="0"/>
              <a:t>Classical type high resolution TDC implemented with discrete components</a:t>
            </a:r>
          </a:p>
          <a:p>
            <a:pPr lvl="1"/>
            <a:r>
              <a:rPr lang="en-US" dirty="0" smtClean="0"/>
              <a:t>Delicate analog design</a:t>
            </a:r>
          </a:p>
          <a:p>
            <a:pPr lvl="1"/>
            <a:r>
              <a:rPr lang="en-US" dirty="0" smtClean="0"/>
              <a:t>Requires ADC</a:t>
            </a:r>
          </a:p>
          <a:p>
            <a:pPr lvl="1"/>
            <a:r>
              <a:rPr lang="en-US" dirty="0" smtClean="0"/>
              <a:t>Slow conversion time –&gt; dead time</a:t>
            </a:r>
          </a:p>
          <a:p>
            <a:pPr lvl="1"/>
            <a:r>
              <a:rPr lang="en-US" dirty="0" smtClean="0"/>
              <a:t>Not using same reference as coarse time</a:t>
            </a:r>
          </a:p>
          <a:p>
            <a:r>
              <a:rPr lang="en-US" dirty="0" smtClean="0"/>
              <a:t>Dual slope Wilkinson ADC/TDC</a:t>
            </a:r>
          </a:p>
          <a:p>
            <a:pPr lvl="1"/>
            <a:r>
              <a:rPr lang="en-US" dirty="0" smtClean="0"/>
              <a:t>Time stretcher</a:t>
            </a:r>
          </a:p>
          <a:p>
            <a:pPr lvl="1"/>
            <a:r>
              <a:rPr lang="en-US" dirty="0" smtClean="0"/>
              <a:t>Measure stretched time with counter</a:t>
            </a:r>
          </a:p>
          <a:p>
            <a:pPr lvl="1"/>
            <a:r>
              <a:rPr lang="en-US" dirty="0" smtClean="0"/>
              <a:t>Slow: Analog de-randomizer</a:t>
            </a:r>
          </a:p>
          <a:p>
            <a:pPr lvl="1"/>
            <a:r>
              <a:rPr lang="en-US" dirty="0" smtClean="0"/>
              <a:t>Example: NA62 GTK in-pixel design</a:t>
            </a:r>
            <a:endParaRPr lang="en-US" dirty="0"/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>
            <a:off x="5105400" y="2057400"/>
            <a:ext cx="553357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Start</a:t>
            </a:r>
          </a:p>
        </p:txBody>
      </p:sp>
      <p:sp>
        <p:nvSpPr>
          <p:cNvPr id="30" name="Text Box 32"/>
          <p:cNvSpPr txBox="1">
            <a:spLocks noChangeArrowheads="1"/>
          </p:cNvSpPr>
          <p:nvPr/>
        </p:nvSpPr>
        <p:spPr bwMode="auto">
          <a:xfrm>
            <a:off x="5105400" y="2309812"/>
            <a:ext cx="505267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Stop</a:t>
            </a:r>
          </a:p>
        </p:txBody>
      </p:sp>
      <p:sp>
        <p:nvSpPr>
          <p:cNvPr id="78" name="Oval 77"/>
          <p:cNvSpPr/>
          <p:nvPr/>
        </p:nvSpPr>
        <p:spPr>
          <a:xfrm>
            <a:off x="5638800" y="1600200"/>
            <a:ext cx="304800" cy="3048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Arrow Connector 79"/>
          <p:cNvCxnSpPr>
            <a:stCxn id="78" idx="0"/>
            <a:endCxn id="78" idx="4"/>
          </p:cNvCxnSpPr>
          <p:nvPr/>
        </p:nvCxnSpPr>
        <p:spPr>
          <a:xfrm rot="16200000" flipH="1">
            <a:off x="5638800" y="1752600"/>
            <a:ext cx="304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78" idx="4"/>
          </p:cNvCxnSpPr>
          <p:nvPr/>
        </p:nvCxnSpPr>
        <p:spPr>
          <a:xfrm rot="5400000">
            <a:off x="5715000" y="19812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5400000">
            <a:off x="5638800" y="2133600"/>
            <a:ext cx="228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5400000">
            <a:off x="5600700" y="2476500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5791200" y="24384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5562600" y="2667000"/>
            <a:ext cx="457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5562600" y="2743200"/>
            <a:ext cx="457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5400000">
            <a:off x="5676900" y="28575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ounded Rectangle 104"/>
          <p:cNvSpPr/>
          <p:nvPr/>
        </p:nvSpPr>
        <p:spPr>
          <a:xfrm>
            <a:off x="6096000" y="2209800"/>
            <a:ext cx="796506" cy="3810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ADC</a:t>
            </a:r>
            <a:endParaRPr lang="en-US" dirty="0"/>
          </a:p>
        </p:txBody>
      </p:sp>
      <p:cxnSp>
        <p:nvCxnSpPr>
          <p:cNvPr id="107" name="Straight Arrow Connector 106"/>
          <p:cNvCxnSpPr/>
          <p:nvPr/>
        </p:nvCxnSpPr>
        <p:spPr>
          <a:xfrm>
            <a:off x="7010400" y="2895600"/>
            <a:ext cx="1676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rot="5400000" flipH="1" flipV="1">
            <a:off x="6400006" y="2286000"/>
            <a:ext cx="12199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5400000" flipH="1" flipV="1">
            <a:off x="7239000" y="1981200"/>
            <a:ext cx="6858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7924800" y="19812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10800000">
            <a:off x="7010400" y="26670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7010400" y="160020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</a:t>
            </a:r>
            <a:endParaRPr lang="en-US" sz="1200" dirty="0"/>
          </a:p>
        </p:txBody>
      </p:sp>
      <p:cxnSp>
        <p:nvCxnSpPr>
          <p:cNvPr id="119" name="Straight Connector 118"/>
          <p:cNvCxnSpPr/>
          <p:nvPr/>
        </p:nvCxnSpPr>
        <p:spPr>
          <a:xfrm rot="5400000">
            <a:off x="7124700" y="2781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rot="5400000">
            <a:off x="7467600" y="24384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 Box 31"/>
          <p:cNvSpPr txBox="1">
            <a:spLocks noChangeArrowheads="1"/>
          </p:cNvSpPr>
          <p:nvPr/>
        </p:nvSpPr>
        <p:spPr bwMode="auto">
          <a:xfrm>
            <a:off x="6934200" y="2895600"/>
            <a:ext cx="553357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Start</a:t>
            </a:r>
          </a:p>
        </p:txBody>
      </p:sp>
      <p:sp>
        <p:nvSpPr>
          <p:cNvPr id="123" name="Text Box 32"/>
          <p:cNvSpPr txBox="1">
            <a:spLocks noChangeArrowheads="1"/>
          </p:cNvSpPr>
          <p:nvPr/>
        </p:nvSpPr>
        <p:spPr bwMode="auto">
          <a:xfrm>
            <a:off x="7696200" y="2895600"/>
            <a:ext cx="505267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Stop</a:t>
            </a:r>
          </a:p>
        </p:txBody>
      </p:sp>
      <p:sp>
        <p:nvSpPr>
          <p:cNvPr id="126" name="Text Box 31"/>
          <p:cNvSpPr txBox="1">
            <a:spLocks noChangeArrowheads="1"/>
          </p:cNvSpPr>
          <p:nvPr/>
        </p:nvSpPr>
        <p:spPr bwMode="auto">
          <a:xfrm>
            <a:off x="5416910" y="3851455"/>
            <a:ext cx="894446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Start/stop</a:t>
            </a:r>
            <a:endParaRPr lang="en-US" sz="1200" dirty="0"/>
          </a:p>
        </p:txBody>
      </p:sp>
      <p:sp>
        <p:nvSpPr>
          <p:cNvPr id="127" name="Text Box 32"/>
          <p:cNvSpPr txBox="1">
            <a:spLocks noChangeArrowheads="1"/>
          </p:cNvSpPr>
          <p:nvPr/>
        </p:nvSpPr>
        <p:spPr bwMode="auto">
          <a:xfrm>
            <a:off x="7260350" y="4197100"/>
            <a:ext cx="894446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Stop/start</a:t>
            </a:r>
            <a:endParaRPr lang="en-US" sz="1200" dirty="0"/>
          </a:p>
        </p:txBody>
      </p:sp>
      <p:grpSp>
        <p:nvGrpSpPr>
          <p:cNvPr id="139" name="Group 138"/>
          <p:cNvGrpSpPr/>
          <p:nvPr/>
        </p:nvGrpSpPr>
        <p:grpSpPr>
          <a:xfrm>
            <a:off x="6224635" y="3435710"/>
            <a:ext cx="304800" cy="305594"/>
            <a:chOff x="6248400" y="3429000"/>
            <a:chExt cx="304800" cy="305594"/>
          </a:xfrm>
        </p:grpSpPr>
        <p:sp>
          <p:nvSpPr>
            <p:cNvPr id="128" name="Oval 127"/>
            <p:cNvSpPr/>
            <p:nvPr/>
          </p:nvSpPr>
          <p:spPr>
            <a:xfrm>
              <a:off x="6248400" y="3429000"/>
              <a:ext cx="304800" cy="3048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9" name="Straight Arrow Connector 128"/>
            <p:cNvCxnSpPr>
              <a:stCxn id="128" idx="0"/>
              <a:endCxn id="128" idx="4"/>
            </p:cNvCxnSpPr>
            <p:nvPr/>
          </p:nvCxnSpPr>
          <p:spPr>
            <a:xfrm rot="16200000" flipH="1">
              <a:off x="6248400" y="3581400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0" name="Straight Connector 129"/>
          <p:cNvCxnSpPr/>
          <p:nvPr/>
        </p:nvCxnSpPr>
        <p:spPr>
          <a:xfrm rot="5400000">
            <a:off x="6300835" y="381671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rot="5400000">
            <a:off x="6224635" y="3969110"/>
            <a:ext cx="228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5400000">
            <a:off x="6186535" y="4312010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6377035" y="41971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6148435" y="4502510"/>
            <a:ext cx="457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148435" y="4578710"/>
            <a:ext cx="457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6202993" y="4752752"/>
            <a:ext cx="3480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0" name="Group 139"/>
          <p:cNvGrpSpPr/>
          <p:nvPr/>
        </p:nvGrpSpPr>
        <p:grpSpPr>
          <a:xfrm>
            <a:off x="6914705" y="4465935"/>
            <a:ext cx="304800" cy="305594"/>
            <a:chOff x="6248400" y="3429000"/>
            <a:chExt cx="304800" cy="305594"/>
          </a:xfrm>
        </p:grpSpPr>
        <p:sp>
          <p:nvSpPr>
            <p:cNvPr id="141" name="Oval 140"/>
            <p:cNvSpPr/>
            <p:nvPr/>
          </p:nvSpPr>
          <p:spPr>
            <a:xfrm>
              <a:off x="6248400" y="3429000"/>
              <a:ext cx="304800" cy="3048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2" name="Straight Arrow Connector 141"/>
            <p:cNvCxnSpPr>
              <a:stCxn id="141" idx="0"/>
              <a:endCxn id="141" idx="4"/>
            </p:cNvCxnSpPr>
            <p:nvPr/>
          </p:nvCxnSpPr>
          <p:spPr>
            <a:xfrm rot="16200000" flipH="1">
              <a:off x="6248400" y="3581400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5" name="Straight Connector 144"/>
          <p:cNvCxnSpPr/>
          <p:nvPr/>
        </p:nvCxnSpPr>
        <p:spPr>
          <a:xfrm rot="5400000">
            <a:off x="7049123" y="4216302"/>
            <a:ext cx="384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rot="5400000">
            <a:off x="6990905" y="4846935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6569060" y="3467405"/>
            <a:ext cx="2471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</a:t>
            </a:r>
            <a:endParaRPr lang="en-US" sz="1200" dirty="0"/>
          </a:p>
        </p:txBody>
      </p:sp>
      <p:sp>
        <p:nvSpPr>
          <p:cNvPr id="149" name="TextBox 148"/>
          <p:cNvSpPr txBox="1"/>
          <p:nvPr/>
        </p:nvSpPr>
        <p:spPr>
          <a:xfrm>
            <a:off x="7260350" y="4581150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I/k</a:t>
            </a:r>
            <a:endParaRPr lang="en-US" sz="1200" dirty="0"/>
          </a:p>
        </p:txBody>
      </p:sp>
      <p:cxnSp>
        <p:nvCxnSpPr>
          <p:cNvPr id="150" name="Straight Arrow Connector 149"/>
          <p:cNvCxnSpPr/>
          <p:nvPr/>
        </p:nvCxnSpPr>
        <p:spPr>
          <a:xfrm>
            <a:off x="5181600" y="6096000"/>
            <a:ext cx="3048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 rot="5400000" flipH="1" flipV="1">
            <a:off x="4571206" y="5486400"/>
            <a:ext cx="12199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rot="5400000" flipH="1" flipV="1">
            <a:off x="5295900" y="5295900"/>
            <a:ext cx="6858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5867400" y="5181600"/>
            <a:ext cx="20574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rot="10800000">
            <a:off x="5181600" y="58674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/>
          <p:cNvSpPr txBox="1"/>
          <p:nvPr/>
        </p:nvSpPr>
        <p:spPr>
          <a:xfrm>
            <a:off x="5181600" y="480060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</a:t>
            </a:r>
            <a:endParaRPr lang="en-US" sz="1200" dirty="0"/>
          </a:p>
        </p:txBody>
      </p:sp>
      <p:cxnSp>
        <p:nvCxnSpPr>
          <p:cNvPr id="156" name="Straight Connector 155"/>
          <p:cNvCxnSpPr/>
          <p:nvPr/>
        </p:nvCxnSpPr>
        <p:spPr>
          <a:xfrm rot="5400000">
            <a:off x="5295900" y="5981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 rot="5400000">
            <a:off x="5410200" y="5638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 Box 31"/>
          <p:cNvSpPr txBox="1">
            <a:spLocks noChangeArrowheads="1"/>
          </p:cNvSpPr>
          <p:nvPr/>
        </p:nvSpPr>
        <p:spPr bwMode="auto">
          <a:xfrm>
            <a:off x="5105400" y="6096000"/>
            <a:ext cx="553357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Start</a:t>
            </a:r>
          </a:p>
        </p:txBody>
      </p:sp>
      <p:sp>
        <p:nvSpPr>
          <p:cNvPr id="159" name="Text Box 32"/>
          <p:cNvSpPr txBox="1">
            <a:spLocks noChangeArrowheads="1"/>
          </p:cNvSpPr>
          <p:nvPr/>
        </p:nvSpPr>
        <p:spPr bwMode="auto">
          <a:xfrm>
            <a:off x="5638800" y="6096000"/>
            <a:ext cx="505267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Stop</a:t>
            </a:r>
          </a:p>
        </p:txBody>
      </p:sp>
      <p:cxnSp>
        <p:nvCxnSpPr>
          <p:cNvPr id="163" name="Straight Connector 162"/>
          <p:cNvCxnSpPr/>
          <p:nvPr/>
        </p:nvCxnSpPr>
        <p:spPr>
          <a:xfrm>
            <a:off x="5181600" y="5867400"/>
            <a:ext cx="29718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5410200" y="5334000"/>
            <a:ext cx="2471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</a:t>
            </a:r>
            <a:endParaRPr lang="en-US" sz="1200" dirty="0"/>
          </a:p>
        </p:txBody>
      </p:sp>
      <p:sp>
        <p:nvSpPr>
          <p:cNvPr id="167" name="TextBox 166"/>
          <p:cNvSpPr txBox="1"/>
          <p:nvPr/>
        </p:nvSpPr>
        <p:spPr>
          <a:xfrm>
            <a:off x="6781800" y="5257800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I/k</a:t>
            </a:r>
            <a:endParaRPr lang="en-US" sz="1200" dirty="0"/>
          </a:p>
        </p:txBody>
      </p:sp>
      <p:cxnSp>
        <p:nvCxnSpPr>
          <p:cNvPr id="169" name="Straight Connector 168"/>
          <p:cNvCxnSpPr/>
          <p:nvPr/>
        </p:nvCxnSpPr>
        <p:spPr>
          <a:xfrm>
            <a:off x="5410200" y="6477000"/>
            <a:ext cx="2514600" cy="0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Rectangle 169"/>
          <p:cNvSpPr/>
          <p:nvPr/>
        </p:nvSpPr>
        <p:spPr>
          <a:xfrm>
            <a:off x="5562600" y="6488668"/>
            <a:ext cx="2435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T= (1+k)(Stop- Start)</a:t>
            </a:r>
            <a:endParaRPr lang="en-US" dirty="0"/>
          </a:p>
        </p:txBody>
      </p:sp>
      <p:cxnSp>
        <p:nvCxnSpPr>
          <p:cNvPr id="172" name="Straight Connector 171"/>
          <p:cNvCxnSpPr/>
          <p:nvPr/>
        </p:nvCxnSpPr>
        <p:spPr>
          <a:xfrm>
            <a:off x="6377035" y="4926795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rot="5400000" flipH="1" flipV="1">
            <a:off x="6300835" y="335951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 Box 32"/>
          <p:cNvSpPr txBox="1">
            <a:spLocks noChangeArrowheads="1"/>
          </p:cNvSpPr>
          <p:nvPr/>
        </p:nvSpPr>
        <p:spPr bwMode="auto">
          <a:xfrm>
            <a:off x="6031390" y="4581150"/>
            <a:ext cx="295274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C</a:t>
            </a:r>
            <a:endParaRPr lang="en-US" sz="1200" dirty="0"/>
          </a:p>
        </p:txBody>
      </p:sp>
      <p:cxnSp>
        <p:nvCxnSpPr>
          <p:cNvPr id="177" name="Straight Connector 176"/>
          <p:cNvCxnSpPr>
            <a:stCxn id="78" idx="0"/>
          </p:cNvCxnSpPr>
          <p:nvPr/>
        </p:nvCxnSpPr>
        <p:spPr>
          <a:xfrm rot="5400000" flipH="1" flipV="1">
            <a:off x="5715000" y="15240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 Box 31"/>
          <p:cNvSpPr txBox="1">
            <a:spLocks noChangeArrowheads="1"/>
          </p:cNvSpPr>
          <p:nvPr/>
        </p:nvSpPr>
        <p:spPr bwMode="auto">
          <a:xfrm>
            <a:off x="5916175" y="1508750"/>
            <a:ext cx="247333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I</a:t>
            </a:r>
          </a:p>
        </p:txBody>
      </p:sp>
      <p:sp>
        <p:nvSpPr>
          <p:cNvPr id="65" name="Slide Number Placeholder 6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cxnSp>
        <p:nvCxnSpPr>
          <p:cNvPr id="68" name="Straight Connector 67"/>
          <p:cNvCxnSpPr/>
          <p:nvPr/>
        </p:nvCxnSpPr>
        <p:spPr>
          <a:xfrm rot="5400000">
            <a:off x="7049122" y="4446733"/>
            <a:ext cx="384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>
            <a:off x="7011633" y="4330603"/>
            <a:ext cx="151790" cy="38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 Box 32"/>
          <p:cNvSpPr txBox="1">
            <a:spLocks noChangeArrowheads="1"/>
          </p:cNvSpPr>
          <p:nvPr/>
        </p:nvSpPr>
        <p:spPr bwMode="auto">
          <a:xfrm>
            <a:off x="7836425" y="1700775"/>
            <a:ext cx="63030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T*I\C</a:t>
            </a:r>
            <a:endParaRPr lang="en-US" sz="1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11657"/>
          </a:xfrm>
        </p:spPr>
        <p:txBody>
          <a:bodyPr/>
          <a:lstStyle/>
          <a:p>
            <a:r>
              <a:rPr lang="en-US" dirty="0" smtClean="0"/>
              <a:t>Delay line based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1070" y="1086295"/>
            <a:ext cx="4230015" cy="564553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Basic principle</a:t>
            </a:r>
          </a:p>
          <a:p>
            <a:pPr lvl="1"/>
            <a:r>
              <a:rPr lang="en-US" dirty="0" smtClean="0"/>
              <a:t>Use “gate” (inverter) delays </a:t>
            </a:r>
          </a:p>
          <a:p>
            <a:pPr lvl="2"/>
            <a:r>
              <a:rPr lang="en-US" dirty="0" smtClean="0"/>
              <a:t>Normally two inverters</a:t>
            </a:r>
          </a:p>
          <a:p>
            <a:pPr lvl="1"/>
            <a:r>
              <a:rPr lang="en-US" dirty="0" smtClean="0"/>
              <a:t>Gate delays have large process, voltage and temperature dependency</a:t>
            </a:r>
          </a:p>
          <a:p>
            <a:pPr lvl="1"/>
            <a:r>
              <a:rPr lang="en-US" dirty="0" smtClean="0"/>
              <a:t>Using inverting cell</a:t>
            </a:r>
          </a:p>
          <a:p>
            <a:pPr lvl="2"/>
            <a:r>
              <a:rPr lang="en-US" dirty="0" smtClean="0"/>
              <a:t>Rise and fall time ( N and P transistors) does not match well over process, voltage and temperature.</a:t>
            </a:r>
          </a:p>
          <a:p>
            <a:pPr lvl="2"/>
            <a:r>
              <a:rPr lang="en-US" dirty="0" smtClean="0"/>
              <a:t>Different tricks can be used to make inverting and non inverting buffer have “same” delay but remains problematic.</a:t>
            </a:r>
          </a:p>
          <a:p>
            <a:pPr lvl="1"/>
            <a:r>
              <a:rPr lang="en-US" dirty="0" smtClean="0"/>
              <a:t>Fully “digital”</a:t>
            </a:r>
          </a:p>
          <a:p>
            <a:pPr lvl="1"/>
            <a:r>
              <a:rPr lang="en-US" dirty="0" smtClean="0"/>
              <a:t>Capture:</a:t>
            </a:r>
          </a:p>
          <a:p>
            <a:pPr lvl="2"/>
            <a:r>
              <a:rPr lang="en-US" dirty="0" smtClean="0"/>
              <a:t>Use hit as clock to capture state of delay chain</a:t>
            </a:r>
          </a:p>
          <a:p>
            <a:pPr lvl="2"/>
            <a:r>
              <a:rPr lang="en-US" dirty="0" smtClean="0"/>
              <a:t>Use delay signals to capture state of hit signal (high speed sampler)</a:t>
            </a:r>
          </a:p>
          <a:p>
            <a:r>
              <a:rPr lang="en-US" dirty="0" smtClean="0"/>
              <a:t>Delay Locked </a:t>
            </a:r>
            <a:r>
              <a:rPr lang="en-US" dirty="0"/>
              <a:t>L</a:t>
            </a:r>
            <a:r>
              <a:rPr lang="en-US" dirty="0" smtClean="0"/>
              <a:t>oop</a:t>
            </a:r>
          </a:p>
          <a:p>
            <a:pPr lvl="1"/>
            <a:r>
              <a:rPr lang="en-US" dirty="0" smtClean="0"/>
              <a:t>Control delay chain to cover exactly one clock cycle.</a:t>
            </a:r>
          </a:p>
          <a:p>
            <a:pPr lvl="2"/>
            <a:r>
              <a:rPr lang="en-US" dirty="0" smtClean="0"/>
              <a:t>Compensates for Process, Voltage and Temperature effects (but not miss-match)</a:t>
            </a:r>
          </a:p>
          <a:p>
            <a:pPr lvl="2"/>
            <a:r>
              <a:rPr lang="en-US" dirty="0" smtClean="0"/>
              <a:t>Uses same timing reference as course count </a:t>
            </a:r>
            <a:br>
              <a:rPr lang="en-US" dirty="0" smtClean="0"/>
            </a:br>
            <a:r>
              <a:rPr lang="en-US" dirty="0" smtClean="0"/>
              <a:t>and self calibrates to this.</a:t>
            </a:r>
          </a:p>
          <a:p>
            <a:pPr lvl="1"/>
            <a:r>
              <a:rPr lang="en-US" dirty="0" smtClean="0"/>
              <a:t>Begin-end effects, Phase error, Jitter, Delay cell matching</a:t>
            </a:r>
          </a:p>
          <a:p>
            <a:pPr lvl="1"/>
            <a:r>
              <a:rPr lang="en-US" dirty="0" smtClean="0"/>
              <a:t>Such a delay locked loop is a very quite circuit as all transitions are perfectly distributed over clock period</a:t>
            </a:r>
            <a:br>
              <a:rPr lang="en-US" dirty="0" smtClean="0"/>
            </a:br>
            <a:r>
              <a:rPr lang="en-US" dirty="0" smtClean="0"/>
              <a:t>(not the case for the Hit signal)</a:t>
            </a:r>
          </a:p>
          <a:p>
            <a:pPr lvl="1"/>
            <a:r>
              <a:rPr lang="en-US" dirty="0" smtClean="0"/>
              <a:t>Half digital / half analog</a:t>
            </a:r>
          </a:p>
        </p:txBody>
      </p:sp>
      <p:cxnSp>
        <p:nvCxnSpPr>
          <p:cNvPr id="47" name="Straight Connector 46"/>
          <p:cNvCxnSpPr/>
          <p:nvPr/>
        </p:nvCxnSpPr>
        <p:spPr>
          <a:xfrm rot="10800000">
            <a:off x="5718660" y="200984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5490060" y="1857445"/>
            <a:ext cx="228600" cy="304800"/>
            <a:chOff x="5181600" y="1524000"/>
            <a:chExt cx="457200" cy="609600"/>
          </a:xfrm>
        </p:grpSpPr>
        <p:sp>
          <p:nvSpPr>
            <p:cNvPr id="45" name="Isosceles Triangle 44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2" name="Straight Connector 51"/>
          <p:cNvCxnSpPr/>
          <p:nvPr/>
        </p:nvCxnSpPr>
        <p:spPr>
          <a:xfrm rot="5400000">
            <a:off x="5680560" y="2124145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5185260" y="1857445"/>
            <a:ext cx="228600" cy="304800"/>
            <a:chOff x="5181600" y="1524000"/>
            <a:chExt cx="457200" cy="609600"/>
          </a:xfrm>
        </p:grpSpPr>
        <p:sp>
          <p:nvSpPr>
            <p:cNvPr id="56" name="Isosceles Triangle 55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9" name="Straight Connector 58"/>
          <p:cNvCxnSpPr/>
          <p:nvPr/>
        </p:nvCxnSpPr>
        <p:spPr>
          <a:xfrm rot="10800000">
            <a:off x="5413860" y="2009845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10800000">
            <a:off x="6404460" y="200984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/>
        </p:nvGrpSpPr>
        <p:grpSpPr>
          <a:xfrm>
            <a:off x="6175860" y="1857445"/>
            <a:ext cx="228600" cy="304800"/>
            <a:chOff x="5181600" y="1524000"/>
            <a:chExt cx="457200" cy="609600"/>
          </a:xfrm>
        </p:grpSpPr>
        <p:sp>
          <p:nvSpPr>
            <p:cNvPr id="62" name="Isosceles Triangle 61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4" name="Straight Connector 63"/>
          <p:cNvCxnSpPr/>
          <p:nvPr/>
        </p:nvCxnSpPr>
        <p:spPr>
          <a:xfrm rot="5400000">
            <a:off x="6366360" y="2124145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5871060" y="1857445"/>
            <a:ext cx="228600" cy="304800"/>
            <a:chOff x="5181600" y="1524000"/>
            <a:chExt cx="457200" cy="609600"/>
          </a:xfrm>
        </p:grpSpPr>
        <p:sp>
          <p:nvSpPr>
            <p:cNvPr id="66" name="Isosceles Triangle 65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8" name="Straight Connector 67"/>
          <p:cNvCxnSpPr/>
          <p:nvPr/>
        </p:nvCxnSpPr>
        <p:spPr>
          <a:xfrm rot="10800000">
            <a:off x="6099660" y="2009845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10800000">
            <a:off x="7090260" y="200984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/>
          <p:cNvGrpSpPr/>
          <p:nvPr/>
        </p:nvGrpSpPr>
        <p:grpSpPr>
          <a:xfrm>
            <a:off x="6861660" y="1857445"/>
            <a:ext cx="228600" cy="304800"/>
            <a:chOff x="5181600" y="1524000"/>
            <a:chExt cx="457200" cy="609600"/>
          </a:xfrm>
        </p:grpSpPr>
        <p:sp>
          <p:nvSpPr>
            <p:cNvPr id="71" name="Isosceles Triangle 70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3" name="Straight Connector 72"/>
          <p:cNvCxnSpPr/>
          <p:nvPr/>
        </p:nvCxnSpPr>
        <p:spPr>
          <a:xfrm rot="5400000">
            <a:off x="7052160" y="2124145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/>
        </p:nvGrpSpPr>
        <p:grpSpPr>
          <a:xfrm>
            <a:off x="6556860" y="1857445"/>
            <a:ext cx="228600" cy="304800"/>
            <a:chOff x="5181600" y="1524000"/>
            <a:chExt cx="457200" cy="609600"/>
          </a:xfrm>
        </p:grpSpPr>
        <p:sp>
          <p:nvSpPr>
            <p:cNvPr id="75" name="Isosceles Triangle 74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7" name="Straight Connector 76"/>
          <p:cNvCxnSpPr/>
          <p:nvPr/>
        </p:nvCxnSpPr>
        <p:spPr>
          <a:xfrm rot="10800000">
            <a:off x="6785460" y="2009845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10800000">
            <a:off x="7776060" y="200984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/>
          <p:cNvGrpSpPr/>
          <p:nvPr/>
        </p:nvGrpSpPr>
        <p:grpSpPr>
          <a:xfrm>
            <a:off x="7547460" y="1857445"/>
            <a:ext cx="228600" cy="304800"/>
            <a:chOff x="5181600" y="1524000"/>
            <a:chExt cx="457200" cy="609600"/>
          </a:xfrm>
        </p:grpSpPr>
        <p:sp>
          <p:nvSpPr>
            <p:cNvPr id="80" name="Isosceles Triangle 79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2" name="Straight Connector 81"/>
          <p:cNvCxnSpPr/>
          <p:nvPr/>
        </p:nvCxnSpPr>
        <p:spPr>
          <a:xfrm rot="5400000">
            <a:off x="7737960" y="2124145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82"/>
          <p:cNvGrpSpPr/>
          <p:nvPr/>
        </p:nvGrpSpPr>
        <p:grpSpPr>
          <a:xfrm>
            <a:off x="7242660" y="1857445"/>
            <a:ext cx="228600" cy="304800"/>
            <a:chOff x="5181600" y="1524000"/>
            <a:chExt cx="457200" cy="609600"/>
          </a:xfrm>
        </p:grpSpPr>
        <p:sp>
          <p:nvSpPr>
            <p:cNvPr id="84" name="Isosceles Triangle 83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6" name="Straight Connector 85"/>
          <p:cNvCxnSpPr/>
          <p:nvPr/>
        </p:nvCxnSpPr>
        <p:spPr>
          <a:xfrm rot="10800000">
            <a:off x="7471260" y="2009845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10800000">
            <a:off x="8461860" y="200984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/>
          <p:cNvGrpSpPr/>
          <p:nvPr/>
        </p:nvGrpSpPr>
        <p:grpSpPr>
          <a:xfrm>
            <a:off x="8233260" y="1857445"/>
            <a:ext cx="228600" cy="304800"/>
            <a:chOff x="5181600" y="1524000"/>
            <a:chExt cx="457200" cy="609600"/>
          </a:xfrm>
        </p:grpSpPr>
        <p:sp>
          <p:nvSpPr>
            <p:cNvPr id="89" name="Isosceles Triangle 88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7928460" y="1857445"/>
            <a:ext cx="228600" cy="304800"/>
            <a:chOff x="5181600" y="1524000"/>
            <a:chExt cx="457200" cy="609600"/>
          </a:xfrm>
        </p:grpSpPr>
        <p:sp>
          <p:nvSpPr>
            <p:cNvPr id="93" name="Isosceles Triangle 92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5" name="Straight Connector 94"/>
          <p:cNvCxnSpPr/>
          <p:nvPr/>
        </p:nvCxnSpPr>
        <p:spPr>
          <a:xfrm rot="10800000">
            <a:off x="8157060" y="2009845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ounded Rectangle 104"/>
          <p:cNvSpPr/>
          <p:nvPr/>
        </p:nvSpPr>
        <p:spPr>
          <a:xfrm>
            <a:off x="5032860" y="2238445"/>
            <a:ext cx="3657600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Register</a:t>
            </a:r>
            <a:endParaRPr lang="en-US" dirty="0"/>
          </a:p>
        </p:txBody>
      </p:sp>
      <p:cxnSp>
        <p:nvCxnSpPr>
          <p:cNvPr id="107" name="Straight Connector 106"/>
          <p:cNvCxnSpPr/>
          <p:nvPr/>
        </p:nvCxnSpPr>
        <p:spPr>
          <a:xfrm rot="10800000">
            <a:off x="4880460" y="2009845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105" idx="1"/>
          </p:cNvCxnSpPr>
          <p:nvPr/>
        </p:nvCxnSpPr>
        <p:spPr>
          <a:xfrm rot="10800000">
            <a:off x="4880460" y="2467045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 Box 31"/>
          <p:cNvSpPr txBox="1">
            <a:spLocks noChangeArrowheads="1"/>
          </p:cNvSpPr>
          <p:nvPr/>
        </p:nvSpPr>
        <p:spPr bwMode="auto">
          <a:xfrm>
            <a:off x="4499460" y="1781245"/>
            <a:ext cx="553357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Start</a:t>
            </a:r>
          </a:p>
        </p:txBody>
      </p:sp>
      <p:sp>
        <p:nvSpPr>
          <p:cNvPr id="113" name="Text Box 31"/>
          <p:cNvSpPr txBox="1">
            <a:spLocks noChangeArrowheads="1"/>
          </p:cNvSpPr>
          <p:nvPr/>
        </p:nvSpPr>
        <p:spPr bwMode="auto">
          <a:xfrm>
            <a:off x="4499460" y="2162245"/>
            <a:ext cx="505267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Stop</a:t>
            </a:r>
            <a:endParaRPr lang="en-US" sz="1200" dirty="0"/>
          </a:p>
        </p:txBody>
      </p:sp>
      <p:cxnSp>
        <p:nvCxnSpPr>
          <p:cNvPr id="114" name="Straight Connector 113"/>
          <p:cNvCxnSpPr/>
          <p:nvPr/>
        </p:nvCxnSpPr>
        <p:spPr>
          <a:xfrm rot="10800000">
            <a:off x="5954580" y="304495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rot="5400000">
            <a:off x="5687880" y="315925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Group 118"/>
          <p:cNvGrpSpPr/>
          <p:nvPr/>
        </p:nvGrpSpPr>
        <p:grpSpPr>
          <a:xfrm>
            <a:off x="5497380" y="2892550"/>
            <a:ext cx="228600" cy="304800"/>
            <a:chOff x="5181600" y="1524000"/>
            <a:chExt cx="457200" cy="609600"/>
          </a:xfrm>
        </p:grpSpPr>
        <p:sp>
          <p:nvSpPr>
            <p:cNvPr id="120" name="Isosceles Triangle 119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2" name="Straight Connector 121"/>
          <p:cNvCxnSpPr/>
          <p:nvPr/>
        </p:nvCxnSpPr>
        <p:spPr>
          <a:xfrm rot="10800000">
            <a:off x="5725980" y="304495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 rot="10800000">
            <a:off x="5192580" y="304495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 rot="5400000">
            <a:off x="5306880" y="315925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Group 171"/>
          <p:cNvGrpSpPr/>
          <p:nvPr/>
        </p:nvGrpSpPr>
        <p:grpSpPr>
          <a:xfrm rot="5400000">
            <a:off x="5690930" y="3243990"/>
            <a:ext cx="228600" cy="304800"/>
            <a:chOff x="5181600" y="1524000"/>
            <a:chExt cx="457200" cy="609600"/>
          </a:xfrm>
        </p:grpSpPr>
        <p:sp>
          <p:nvSpPr>
            <p:cNvPr id="173" name="Isosceles Triangle 172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6" name="Isosceles Triangle 175"/>
          <p:cNvSpPr/>
          <p:nvPr/>
        </p:nvSpPr>
        <p:spPr>
          <a:xfrm rot="10800000">
            <a:off x="6033830" y="3282090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0" name="Straight Connector 179"/>
          <p:cNvCxnSpPr/>
          <p:nvPr/>
        </p:nvCxnSpPr>
        <p:spPr>
          <a:xfrm rot="5400000">
            <a:off x="6110030" y="351069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 rot="5400000">
            <a:off x="4994760" y="2124145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rot="10800000">
            <a:off x="6716580" y="304495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 rot="5400000">
            <a:off x="6449880" y="315925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3" name="Group 192"/>
          <p:cNvGrpSpPr/>
          <p:nvPr/>
        </p:nvGrpSpPr>
        <p:grpSpPr>
          <a:xfrm>
            <a:off x="6259380" y="2892550"/>
            <a:ext cx="228600" cy="304800"/>
            <a:chOff x="5181600" y="1524000"/>
            <a:chExt cx="457200" cy="609600"/>
          </a:xfrm>
        </p:grpSpPr>
        <p:sp>
          <p:nvSpPr>
            <p:cNvPr id="194" name="Isosceles Triangle 193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6" name="Straight Connector 195"/>
          <p:cNvCxnSpPr/>
          <p:nvPr/>
        </p:nvCxnSpPr>
        <p:spPr>
          <a:xfrm rot="10800000">
            <a:off x="6487980" y="304495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 rot="10800000">
            <a:off x="5954580" y="304495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 rot="5400000">
            <a:off x="6068880" y="315925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9" name="Group 198"/>
          <p:cNvGrpSpPr/>
          <p:nvPr/>
        </p:nvGrpSpPr>
        <p:grpSpPr>
          <a:xfrm rot="5400000">
            <a:off x="6452930" y="3243990"/>
            <a:ext cx="228600" cy="304800"/>
            <a:chOff x="5181600" y="1524000"/>
            <a:chExt cx="457200" cy="609600"/>
          </a:xfrm>
        </p:grpSpPr>
        <p:sp>
          <p:nvSpPr>
            <p:cNvPr id="200" name="Isosceles Triangle 199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2" name="Isosceles Triangle 201"/>
          <p:cNvSpPr/>
          <p:nvPr/>
        </p:nvSpPr>
        <p:spPr>
          <a:xfrm rot="10800000">
            <a:off x="6795830" y="3282090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4" name="Straight Connector 203"/>
          <p:cNvCxnSpPr/>
          <p:nvPr/>
        </p:nvCxnSpPr>
        <p:spPr>
          <a:xfrm rot="5400000">
            <a:off x="6872030" y="351069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 rot="10800000">
            <a:off x="7478580" y="304495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 rot="5400000">
            <a:off x="7211880" y="315925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0" name="Group 209"/>
          <p:cNvGrpSpPr/>
          <p:nvPr/>
        </p:nvGrpSpPr>
        <p:grpSpPr>
          <a:xfrm>
            <a:off x="7021380" y="2892550"/>
            <a:ext cx="228600" cy="304800"/>
            <a:chOff x="5181600" y="1524000"/>
            <a:chExt cx="457200" cy="609600"/>
          </a:xfrm>
        </p:grpSpPr>
        <p:sp>
          <p:nvSpPr>
            <p:cNvPr id="211" name="Isosceles Triangle 210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13" name="Straight Connector 212"/>
          <p:cNvCxnSpPr/>
          <p:nvPr/>
        </p:nvCxnSpPr>
        <p:spPr>
          <a:xfrm rot="10800000">
            <a:off x="7249980" y="304495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/>
          <p:nvPr/>
        </p:nvCxnSpPr>
        <p:spPr>
          <a:xfrm rot="10800000">
            <a:off x="6716580" y="304495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 rot="5400000">
            <a:off x="6830880" y="315925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6" name="Group 215"/>
          <p:cNvGrpSpPr/>
          <p:nvPr/>
        </p:nvGrpSpPr>
        <p:grpSpPr>
          <a:xfrm rot="5400000">
            <a:off x="7214930" y="3243990"/>
            <a:ext cx="228600" cy="304800"/>
            <a:chOff x="5181600" y="1524000"/>
            <a:chExt cx="457200" cy="609600"/>
          </a:xfrm>
        </p:grpSpPr>
        <p:sp>
          <p:nvSpPr>
            <p:cNvPr id="217" name="Isosceles Triangle 216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9" name="Isosceles Triangle 218"/>
          <p:cNvSpPr/>
          <p:nvPr/>
        </p:nvSpPr>
        <p:spPr>
          <a:xfrm rot="10800000">
            <a:off x="7557830" y="3282090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1" name="Straight Connector 220"/>
          <p:cNvCxnSpPr/>
          <p:nvPr/>
        </p:nvCxnSpPr>
        <p:spPr>
          <a:xfrm rot="5400000">
            <a:off x="7634030" y="351069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rot="10800000">
            <a:off x="8240580" y="304495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3" name="Group 222"/>
          <p:cNvGrpSpPr/>
          <p:nvPr/>
        </p:nvGrpSpPr>
        <p:grpSpPr>
          <a:xfrm>
            <a:off x="8164380" y="2892550"/>
            <a:ext cx="228600" cy="304800"/>
            <a:chOff x="5181600" y="1524000"/>
            <a:chExt cx="457200" cy="609600"/>
          </a:xfrm>
        </p:grpSpPr>
        <p:sp>
          <p:nvSpPr>
            <p:cNvPr id="224" name="Isosceles Triangle 223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26" name="Straight Connector 225"/>
          <p:cNvCxnSpPr/>
          <p:nvPr/>
        </p:nvCxnSpPr>
        <p:spPr>
          <a:xfrm rot="5400000">
            <a:off x="7973880" y="315925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7" name="Group 226"/>
          <p:cNvGrpSpPr/>
          <p:nvPr/>
        </p:nvGrpSpPr>
        <p:grpSpPr>
          <a:xfrm>
            <a:off x="7783380" y="2892550"/>
            <a:ext cx="228600" cy="304800"/>
            <a:chOff x="5181600" y="1524000"/>
            <a:chExt cx="457200" cy="609600"/>
          </a:xfrm>
        </p:grpSpPr>
        <p:sp>
          <p:nvSpPr>
            <p:cNvPr id="228" name="Isosceles Triangle 227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Oval 228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0" name="Straight Connector 229"/>
          <p:cNvCxnSpPr/>
          <p:nvPr/>
        </p:nvCxnSpPr>
        <p:spPr>
          <a:xfrm rot="10800000">
            <a:off x="8011980" y="304495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/>
        </p:nvCxnSpPr>
        <p:spPr>
          <a:xfrm rot="10800000">
            <a:off x="7478580" y="304495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 rot="5400000">
            <a:off x="7592880" y="315925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3" name="Group 232"/>
          <p:cNvGrpSpPr/>
          <p:nvPr/>
        </p:nvGrpSpPr>
        <p:grpSpPr>
          <a:xfrm rot="5400000">
            <a:off x="7976930" y="3243990"/>
            <a:ext cx="228600" cy="304800"/>
            <a:chOff x="5181600" y="1524000"/>
            <a:chExt cx="457200" cy="609600"/>
          </a:xfrm>
        </p:grpSpPr>
        <p:sp>
          <p:nvSpPr>
            <p:cNvPr id="234" name="Isosceles Triangle 233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l 234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6" name="Isosceles Triangle 235"/>
          <p:cNvSpPr/>
          <p:nvPr/>
        </p:nvSpPr>
        <p:spPr>
          <a:xfrm rot="10800000">
            <a:off x="5268780" y="3282090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8" name="Straight Connector 237"/>
          <p:cNvCxnSpPr/>
          <p:nvPr/>
        </p:nvCxnSpPr>
        <p:spPr>
          <a:xfrm rot="5400000">
            <a:off x="5344980" y="351069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5" name="Group 114"/>
          <p:cNvGrpSpPr/>
          <p:nvPr/>
        </p:nvGrpSpPr>
        <p:grpSpPr>
          <a:xfrm>
            <a:off x="5878380" y="2892550"/>
            <a:ext cx="228600" cy="304800"/>
            <a:chOff x="5181600" y="1524000"/>
            <a:chExt cx="457200" cy="609600"/>
          </a:xfrm>
        </p:grpSpPr>
        <p:sp>
          <p:nvSpPr>
            <p:cNvPr id="116" name="Isosceles Triangle 115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7" name="Text Box 31"/>
          <p:cNvSpPr txBox="1">
            <a:spLocks noChangeArrowheads="1"/>
          </p:cNvSpPr>
          <p:nvPr/>
        </p:nvSpPr>
        <p:spPr bwMode="auto">
          <a:xfrm>
            <a:off x="4575660" y="2848045"/>
            <a:ext cx="553357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Start</a:t>
            </a:r>
          </a:p>
        </p:txBody>
      </p:sp>
      <p:grpSp>
        <p:nvGrpSpPr>
          <p:cNvPr id="189" name="Group 188"/>
          <p:cNvGrpSpPr/>
          <p:nvPr/>
        </p:nvGrpSpPr>
        <p:grpSpPr>
          <a:xfrm>
            <a:off x="6640380" y="2892550"/>
            <a:ext cx="228600" cy="304800"/>
            <a:chOff x="5181600" y="1524000"/>
            <a:chExt cx="457200" cy="609600"/>
          </a:xfrm>
        </p:grpSpPr>
        <p:sp>
          <p:nvSpPr>
            <p:cNvPr id="190" name="Isosceles Triangle 189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6" name="Group 205"/>
          <p:cNvGrpSpPr/>
          <p:nvPr/>
        </p:nvGrpSpPr>
        <p:grpSpPr>
          <a:xfrm>
            <a:off x="7402380" y="2892550"/>
            <a:ext cx="228600" cy="304800"/>
            <a:chOff x="5181600" y="1524000"/>
            <a:chExt cx="457200" cy="609600"/>
          </a:xfrm>
        </p:grpSpPr>
        <p:sp>
          <p:nvSpPr>
            <p:cNvPr id="207" name="Isosceles Triangle 206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8" name="Straight Connector 247"/>
          <p:cNvCxnSpPr/>
          <p:nvPr/>
        </p:nvCxnSpPr>
        <p:spPr>
          <a:xfrm>
            <a:off x="5036520" y="2379865"/>
            <a:ext cx="115215" cy="768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/>
          <p:cNvCxnSpPr/>
          <p:nvPr/>
        </p:nvCxnSpPr>
        <p:spPr>
          <a:xfrm flipV="1">
            <a:off x="5036520" y="2456676"/>
            <a:ext cx="115215" cy="768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4537865" y="3510690"/>
            <a:ext cx="4191000" cy="1796495"/>
            <a:chOff x="4537865" y="3510690"/>
            <a:chExt cx="4191000" cy="1796495"/>
          </a:xfrm>
        </p:grpSpPr>
        <p:cxnSp>
          <p:nvCxnSpPr>
            <p:cNvPr id="179" name="Straight Connector 178"/>
            <p:cNvCxnSpPr/>
            <p:nvPr/>
          </p:nvCxnSpPr>
          <p:spPr>
            <a:xfrm rot="5400000">
              <a:off x="5767130" y="3548790"/>
              <a:ext cx="76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rot="5400000">
              <a:off x="6529130" y="3548790"/>
              <a:ext cx="76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5400000">
              <a:off x="7291130" y="3548790"/>
              <a:ext cx="76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5400000">
              <a:off x="8053130" y="3548790"/>
              <a:ext cx="76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0" name="Group 239"/>
            <p:cNvGrpSpPr/>
            <p:nvPr/>
          </p:nvGrpSpPr>
          <p:grpSpPr>
            <a:xfrm>
              <a:off x="5528465" y="4468985"/>
              <a:ext cx="228600" cy="304800"/>
              <a:chOff x="5181600" y="1524000"/>
              <a:chExt cx="457200" cy="609600"/>
            </a:xfrm>
          </p:grpSpPr>
          <p:sp>
            <p:nvSpPr>
              <p:cNvPr id="241" name="Isosceles Triangle 240"/>
              <p:cNvSpPr/>
              <p:nvPr/>
            </p:nvSpPr>
            <p:spPr>
              <a:xfrm rot="5400000">
                <a:off x="5029200" y="1676400"/>
                <a:ext cx="609600" cy="304800"/>
              </a:xfrm>
              <a:prstGeom prst="triangl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2" name="Oval 241"/>
              <p:cNvSpPr/>
              <p:nvPr/>
            </p:nvSpPr>
            <p:spPr>
              <a:xfrm>
                <a:off x="5486400" y="1752600"/>
                <a:ext cx="152400" cy="152400"/>
              </a:xfrm>
              <a:prstGeom prst="ellips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4" name="Group 243"/>
            <p:cNvGrpSpPr/>
            <p:nvPr/>
          </p:nvGrpSpPr>
          <p:grpSpPr>
            <a:xfrm>
              <a:off x="5223665" y="4468985"/>
              <a:ext cx="228600" cy="304800"/>
              <a:chOff x="5181600" y="1524000"/>
              <a:chExt cx="457200" cy="609600"/>
            </a:xfrm>
          </p:grpSpPr>
          <p:sp>
            <p:nvSpPr>
              <p:cNvPr id="245" name="Isosceles Triangle 244"/>
              <p:cNvSpPr/>
              <p:nvPr/>
            </p:nvSpPr>
            <p:spPr>
              <a:xfrm rot="5400000">
                <a:off x="5029200" y="1676400"/>
                <a:ext cx="609600" cy="304800"/>
              </a:xfrm>
              <a:prstGeom prst="triangl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6" name="Oval 245"/>
              <p:cNvSpPr/>
              <p:nvPr/>
            </p:nvSpPr>
            <p:spPr>
              <a:xfrm>
                <a:off x="5486400" y="1752600"/>
                <a:ext cx="152400" cy="152400"/>
              </a:xfrm>
              <a:prstGeom prst="ellips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47" name="Straight Connector 246"/>
            <p:cNvCxnSpPr/>
            <p:nvPr/>
          </p:nvCxnSpPr>
          <p:spPr>
            <a:xfrm rot="10800000">
              <a:off x="5452265" y="4621385"/>
              <a:ext cx="76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Rounded Rectangle 282"/>
            <p:cNvSpPr/>
            <p:nvPr/>
          </p:nvSpPr>
          <p:spPr>
            <a:xfrm>
              <a:off x="5071265" y="4849985"/>
              <a:ext cx="3657600" cy="457200"/>
            </a:xfrm>
            <a:prstGeom prst="round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Register</a:t>
              </a:r>
              <a:endParaRPr lang="en-US" dirty="0"/>
            </a:p>
          </p:txBody>
        </p:sp>
        <p:cxnSp>
          <p:nvCxnSpPr>
            <p:cNvPr id="284" name="Straight Connector 283"/>
            <p:cNvCxnSpPr/>
            <p:nvPr/>
          </p:nvCxnSpPr>
          <p:spPr>
            <a:xfrm rot="10800000">
              <a:off x="4918865" y="4621385"/>
              <a:ext cx="304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/>
          </p:nvCxnSpPr>
          <p:spPr>
            <a:xfrm rot="10800000">
              <a:off x="4917035" y="508895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6" name="Text Box 31"/>
            <p:cNvSpPr txBox="1">
              <a:spLocks noChangeArrowheads="1"/>
            </p:cNvSpPr>
            <p:nvPr/>
          </p:nvSpPr>
          <p:spPr bwMode="auto">
            <a:xfrm>
              <a:off x="4537865" y="4392785"/>
              <a:ext cx="580608" cy="2769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 smtClean="0"/>
                <a:t>Clock</a:t>
              </a:r>
              <a:endParaRPr lang="en-US" sz="1200" dirty="0"/>
            </a:p>
          </p:txBody>
        </p:sp>
        <p:sp>
          <p:nvSpPr>
            <p:cNvPr id="287" name="Text Box 31"/>
            <p:cNvSpPr txBox="1">
              <a:spLocks noChangeArrowheads="1"/>
            </p:cNvSpPr>
            <p:nvPr/>
          </p:nvSpPr>
          <p:spPr bwMode="auto">
            <a:xfrm>
              <a:off x="4537865" y="4773785"/>
              <a:ext cx="420308" cy="2769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 smtClean="0"/>
                <a:t>Hit</a:t>
              </a:r>
              <a:endParaRPr lang="en-US" sz="1200" dirty="0"/>
            </a:p>
          </p:txBody>
        </p:sp>
        <p:cxnSp>
          <p:nvCxnSpPr>
            <p:cNvPr id="288" name="Straight Connector 287"/>
            <p:cNvCxnSpPr/>
            <p:nvPr/>
          </p:nvCxnSpPr>
          <p:spPr>
            <a:xfrm rot="5400000">
              <a:off x="5033165" y="4735685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9" name="Rounded Rectangle 288"/>
            <p:cNvSpPr/>
            <p:nvPr/>
          </p:nvSpPr>
          <p:spPr>
            <a:xfrm>
              <a:off x="5376065" y="3859385"/>
              <a:ext cx="6096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PD</a:t>
              </a:r>
              <a:endParaRPr lang="en-US" sz="1200" dirty="0"/>
            </a:p>
          </p:txBody>
        </p:sp>
        <p:sp>
          <p:nvSpPr>
            <p:cNvPr id="290" name="Rounded Rectangle 289"/>
            <p:cNvSpPr/>
            <p:nvPr/>
          </p:nvSpPr>
          <p:spPr>
            <a:xfrm>
              <a:off x="6138065" y="3859385"/>
              <a:ext cx="9144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Charge</a:t>
              </a:r>
            </a:p>
            <a:p>
              <a:pPr algn="ctr"/>
              <a:r>
                <a:rPr lang="en-US" sz="1200" dirty="0" smtClean="0"/>
                <a:t>pump</a:t>
              </a:r>
              <a:endParaRPr lang="en-US" sz="1200" dirty="0"/>
            </a:p>
          </p:txBody>
        </p:sp>
        <p:cxnSp>
          <p:nvCxnSpPr>
            <p:cNvPr id="292" name="Straight Connector 291"/>
            <p:cNvCxnSpPr/>
            <p:nvPr/>
          </p:nvCxnSpPr>
          <p:spPr>
            <a:xfrm rot="5400000" flipH="1" flipV="1">
              <a:off x="5223665" y="44689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/>
          </p:nvCxnSpPr>
          <p:spPr>
            <a:xfrm rot="5400000" flipH="1" flipV="1">
              <a:off x="5528465" y="44689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/>
          </p:nvCxnSpPr>
          <p:spPr>
            <a:xfrm>
              <a:off x="5757065" y="46213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5400000">
              <a:off x="5718965" y="4735685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9" name="Group 298"/>
            <p:cNvGrpSpPr/>
            <p:nvPr/>
          </p:nvGrpSpPr>
          <p:grpSpPr>
            <a:xfrm>
              <a:off x="6214265" y="4468985"/>
              <a:ext cx="228600" cy="304800"/>
              <a:chOff x="5181600" y="1524000"/>
              <a:chExt cx="457200" cy="609600"/>
            </a:xfrm>
          </p:grpSpPr>
          <p:sp>
            <p:nvSpPr>
              <p:cNvPr id="300" name="Isosceles Triangle 299"/>
              <p:cNvSpPr/>
              <p:nvPr/>
            </p:nvSpPr>
            <p:spPr>
              <a:xfrm rot="5400000">
                <a:off x="5029200" y="1676400"/>
                <a:ext cx="609600" cy="304800"/>
              </a:xfrm>
              <a:prstGeom prst="triangl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1" name="Oval 300"/>
              <p:cNvSpPr/>
              <p:nvPr/>
            </p:nvSpPr>
            <p:spPr>
              <a:xfrm>
                <a:off x="5486400" y="1752600"/>
                <a:ext cx="152400" cy="152400"/>
              </a:xfrm>
              <a:prstGeom prst="ellips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2" name="Group 301"/>
            <p:cNvGrpSpPr/>
            <p:nvPr/>
          </p:nvGrpSpPr>
          <p:grpSpPr>
            <a:xfrm>
              <a:off x="5909465" y="4468985"/>
              <a:ext cx="228600" cy="304800"/>
              <a:chOff x="5181600" y="1524000"/>
              <a:chExt cx="457200" cy="609600"/>
            </a:xfrm>
          </p:grpSpPr>
          <p:sp>
            <p:nvSpPr>
              <p:cNvPr id="303" name="Isosceles Triangle 302"/>
              <p:cNvSpPr/>
              <p:nvPr/>
            </p:nvSpPr>
            <p:spPr>
              <a:xfrm rot="5400000">
                <a:off x="5029200" y="1676400"/>
                <a:ext cx="609600" cy="304800"/>
              </a:xfrm>
              <a:prstGeom prst="triangl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4" name="Oval 303"/>
              <p:cNvSpPr/>
              <p:nvPr/>
            </p:nvSpPr>
            <p:spPr>
              <a:xfrm>
                <a:off x="5486400" y="1752600"/>
                <a:ext cx="152400" cy="152400"/>
              </a:xfrm>
              <a:prstGeom prst="ellips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05" name="Straight Connector 304"/>
            <p:cNvCxnSpPr/>
            <p:nvPr/>
          </p:nvCxnSpPr>
          <p:spPr>
            <a:xfrm rot="10800000">
              <a:off x="6138065" y="4621385"/>
              <a:ext cx="76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/>
          </p:nvCxnSpPr>
          <p:spPr>
            <a:xfrm rot="5400000" flipH="1" flipV="1">
              <a:off x="5909465" y="44689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5400000" flipH="1" flipV="1">
              <a:off x="6214265" y="44689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/>
          </p:nvCxnSpPr>
          <p:spPr>
            <a:xfrm>
              <a:off x="6442865" y="46213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/>
          </p:nvCxnSpPr>
          <p:spPr>
            <a:xfrm rot="5400000">
              <a:off x="6404765" y="4735685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0" name="Group 309"/>
            <p:cNvGrpSpPr/>
            <p:nvPr/>
          </p:nvGrpSpPr>
          <p:grpSpPr>
            <a:xfrm>
              <a:off x="6900065" y="4468985"/>
              <a:ext cx="228600" cy="304800"/>
              <a:chOff x="5181600" y="1524000"/>
              <a:chExt cx="457200" cy="609600"/>
            </a:xfrm>
          </p:grpSpPr>
          <p:sp>
            <p:nvSpPr>
              <p:cNvPr id="311" name="Isosceles Triangle 310"/>
              <p:cNvSpPr/>
              <p:nvPr/>
            </p:nvSpPr>
            <p:spPr>
              <a:xfrm rot="5400000">
                <a:off x="5029200" y="1676400"/>
                <a:ext cx="609600" cy="304800"/>
              </a:xfrm>
              <a:prstGeom prst="triangl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2" name="Oval 311"/>
              <p:cNvSpPr/>
              <p:nvPr/>
            </p:nvSpPr>
            <p:spPr>
              <a:xfrm>
                <a:off x="5486400" y="1752600"/>
                <a:ext cx="152400" cy="152400"/>
              </a:xfrm>
              <a:prstGeom prst="ellips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3" name="Group 312"/>
            <p:cNvGrpSpPr/>
            <p:nvPr/>
          </p:nvGrpSpPr>
          <p:grpSpPr>
            <a:xfrm>
              <a:off x="6595265" y="4468985"/>
              <a:ext cx="228600" cy="304800"/>
              <a:chOff x="5181600" y="1524000"/>
              <a:chExt cx="457200" cy="609600"/>
            </a:xfrm>
          </p:grpSpPr>
          <p:sp>
            <p:nvSpPr>
              <p:cNvPr id="314" name="Isosceles Triangle 313"/>
              <p:cNvSpPr/>
              <p:nvPr/>
            </p:nvSpPr>
            <p:spPr>
              <a:xfrm rot="5400000">
                <a:off x="5029200" y="1676400"/>
                <a:ext cx="609600" cy="304800"/>
              </a:xfrm>
              <a:prstGeom prst="triangl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5" name="Oval 314"/>
              <p:cNvSpPr/>
              <p:nvPr/>
            </p:nvSpPr>
            <p:spPr>
              <a:xfrm>
                <a:off x="5486400" y="1752600"/>
                <a:ext cx="152400" cy="152400"/>
              </a:xfrm>
              <a:prstGeom prst="ellips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16" name="Straight Connector 315"/>
            <p:cNvCxnSpPr/>
            <p:nvPr/>
          </p:nvCxnSpPr>
          <p:spPr>
            <a:xfrm rot="10800000">
              <a:off x="6823865" y="4621385"/>
              <a:ext cx="76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/>
          </p:nvCxnSpPr>
          <p:spPr>
            <a:xfrm rot="5400000" flipH="1" flipV="1">
              <a:off x="6595265" y="44689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/>
          </p:nvCxnSpPr>
          <p:spPr>
            <a:xfrm rot="5400000" flipH="1" flipV="1">
              <a:off x="6900065" y="44689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/>
            <p:nvPr/>
          </p:nvCxnSpPr>
          <p:spPr>
            <a:xfrm>
              <a:off x="7128665" y="46213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/>
            <p:cNvCxnSpPr/>
            <p:nvPr/>
          </p:nvCxnSpPr>
          <p:spPr>
            <a:xfrm rot="5400000">
              <a:off x="7090565" y="4735685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1" name="Group 320"/>
            <p:cNvGrpSpPr/>
            <p:nvPr/>
          </p:nvGrpSpPr>
          <p:grpSpPr>
            <a:xfrm>
              <a:off x="7585865" y="4468985"/>
              <a:ext cx="228600" cy="304800"/>
              <a:chOff x="5181600" y="1524000"/>
              <a:chExt cx="457200" cy="609600"/>
            </a:xfrm>
          </p:grpSpPr>
          <p:sp>
            <p:nvSpPr>
              <p:cNvPr id="322" name="Isosceles Triangle 321"/>
              <p:cNvSpPr/>
              <p:nvPr/>
            </p:nvSpPr>
            <p:spPr>
              <a:xfrm rot="5400000">
                <a:off x="5029200" y="1676400"/>
                <a:ext cx="609600" cy="304800"/>
              </a:xfrm>
              <a:prstGeom prst="triangl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3" name="Oval 322"/>
              <p:cNvSpPr/>
              <p:nvPr/>
            </p:nvSpPr>
            <p:spPr>
              <a:xfrm>
                <a:off x="5486400" y="1752600"/>
                <a:ext cx="152400" cy="152400"/>
              </a:xfrm>
              <a:prstGeom prst="ellips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4" name="Group 323"/>
            <p:cNvGrpSpPr/>
            <p:nvPr/>
          </p:nvGrpSpPr>
          <p:grpSpPr>
            <a:xfrm>
              <a:off x="7281065" y="4468985"/>
              <a:ext cx="228600" cy="304800"/>
              <a:chOff x="5181600" y="1524000"/>
              <a:chExt cx="457200" cy="609600"/>
            </a:xfrm>
          </p:grpSpPr>
          <p:sp>
            <p:nvSpPr>
              <p:cNvPr id="325" name="Isosceles Triangle 324"/>
              <p:cNvSpPr/>
              <p:nvPr/>
            </p:nvSpPr>
            <p:spPr>
              <a:xfrm rot="5400000">
                <a:off x="5029200" y="1676400"/>
                <a:ext cx="609600" cy="304800"/>
              </a:xfrm>
              <a:prstGeom prst="triangl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6" name="Oval 325"/>
              <p:cNvSpPr/>
              <p:nvPr/>
            </p:nvSpPr>
            <p:spPr>
              <a:xfrm>
                <a:off x="5486400" y="1752600"/>
                <a:ext cx="152400" cy="152400"/>
              </a:xfrm>
              <a:prstGeom prst="ellips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27" name="Straight Connector 326"/>
            <p:cNvCxnSpPr/>
            <p:nvPr/>
          </p:nvCxnSpPr>
          <p:spPr>
            <a:xfrm rot="10800000">
              <a:off x="7509665" y="4621385"/>
              <a:ext cx="76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/>
          </p:nvCxnSpPr>
          <p:spPr>
            <a:xfrm rot="5400000" flipH="1" flipV="1">
              <a:off x="7281065" y="44689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/>
          </p:nvCxnSpPr>
          <p:spPr>
            <a:xfrm rot="5400000" flipH="1" flipV="1">
              <a:off x="7585865" y="44689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/>
          </p:nvCxnSpPr>
          <p:spPr>
            <a:xfrm>
              <a:off x="7814465" y="46213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/>
          </p:nvCxnSpPr>
          <p:spPr>
            <a:xfrm rot="5400000">
              <a:off x="7776365" y="4735685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2" name="Group 331"/>
            <p:cNvGrpSpPr/>
            <p:nvPr/>
          </p:nvGrpSpPr>
          <p:grpSpPr>
            <a:xfrm>
              <a:off x="8271665" y="4468985"/>
              <a:ext cx="228600" cy="304800"/>
              <a:chOff x="5181600" y="1524000"/>
              <a:chExt cx="457200" cy="609600"/>
            </a:xfrm>
          </p:grpSpPr>
          <p:sp>
            <p:nvSpPr>
              <p:cNvPr id="333" name="Isosceles Triangle 332"/>
              <p:cNvSpPr/>
              <p:nvPr/>
            </p:nvSpPr>
            <p:spPr>
              <a:xfrm rot="5400000">
                <a:off x="5029200" y="1676400"/>
                <a:ext cx="609600" cy="304800"/>
              </a:xfrm>
              <a:prstGeom prst="triangl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4" name="Oval 333"/>
              <p:cNvSpPr/>
              <p:nvPr/>
            </p:nvSpPr>
            <p:spPr>
              <a:xfrm>
                <a:off x="5486400" y="1752600"/>
                <a:ext cx="152400" cy="152400"/>
              </a:xfrm>
              <a:prstGeom prst="ellips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5" name="Group 334"/>
            <p:cNvGrpSpPr/>
            <p:nvPr/>
          </p:nvGrpSpPr>
          <p:grpSpPr>
            <a:xfrm>
              <a:off x="7966865" y="4468985"/>
              <a:ext cx="228600" cy="304800"/>
              <a:chOff x="5181600" y="1524000"/>
              <a:chExt cx="457200" cy="609600"/>
            </a:xfrm>
          </p:grpSpPr>
          <p:sp>
            <p:nvSpPr>
              <p:cNvPr id="336" name="Isosceles Triangle 335"/>
              <p:cNvSpPr/>
              <p:nvPr/>
            </p:nvSpPr>
            <p:spPr>
              <a:xfrm rot="5400000">
                <a:off x="5029200" y="1676400"/>
                <a:ext cx="609600" cy="304800"/>
              </a:xfrm>
              <a:prstGeom prst="triangl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7" name="Oval 336"/>
              <p:cNvSpPr/>
              <p:nvPr/>
            </p:nvSpPr>
            <p:spPr>
              <a:xfrm>
                <a:off x="5486400" y="1752600"/>
                <a:ext cx="152400" cy="152400"/>
              </a:xfrm>
              <a:prstGeom prst="ellipse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38" name="Straight Connector 337"/>
            <p:cNvCxnSpPr/>
            <p:nvPr/>
          </p:nvCxnSpPr>
          <p:spPr>
            <a:xfrm rot="10800000">
              <a:off x="8195465" y="4621385"/>
              <a:ext cx="76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/>
          </p:nvCxnSpPr>
          <p:spPr>
            <a:xfrm rot="5400000" flipH="1" flipV="1">
              <a:off x="7966865" y="44689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/>
          </p:nvCxnSpPr>
          <p:spPr>
            <a:xfrm rot="5400000" flipH="1" flipV="1">
              <a:off x="8271665" y="44689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Connector 340"/>
            <p:cNvCxnSpPr/>
            <p:nvPr/>
          </p:nvCxnSpPr>
          <p:spPr>
            <a:xfrm>
              <a:off x="8500265" y="46213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/>
          </p:nvCxnSpPr>
          <p:spPr>
            <a:xfrm rot="5400000">
              <a:off x="8462165" y="4735685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/>
            <p:nvPr/>
          </p:nvCxnSpPr>
          <p:spPr>
            <a:xfrm>
              <a:off x="5299865" y="4392785"/>
              <a:ext cx="3048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>
              <a:stCxn id="290" idx="3"/>
            </p:cNvCxnSpPr>
            <p:nvPr/>
          </p:nvCxnSpPr>
          <p:spPr>
            <a:xfrm>
              <a:off x="7052465" y="4087985"/>
              <a:ext cx="76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/>
          </p:nvCxnSpPr>
          <p:spPr>
            <a:xfrm rot="5400000">
              <a:off x="6976265" y="4240385"/>
              <a:ext cx="304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Straight Connector 350"/>
            <p:cNvCxnSpPr>
              <a:stCxn id="289" idx="3"/>
              <a:endCxn id="290" idx="1"/>
            </p:cNvCxnSpPr>
            <p:nvPr/>
          </p:nvCxnSpPr>
          <p:spPr>
            <a:xfrm>
              <a:off x="5985665" y="40879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/>
          </p:nvCxnSpPr>
          <p:spPr>
            <a:xfrm rot="5400000" flipH="1" flipV="1">
              <a:off x="4956965" y="4430885"/>
              <a:ext cx="38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/>
          </p:nvCxnSpPr>
          <p:spPr>
            <a:xfrm>
              <a:off x="5147465" y="4240385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/>
            <p:nvPr/>
          </p:nvCxnSpPr>
          <p:spPr>
            <a:xfrm rot="5400000" flipH="1" flipV="1">
              <a:off x="8157365" y="4202285"/>
              <a:ext cx="838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Connector 361"/>
            <p:cNvCxnSpPr/>
            <p:nvPr/>
          </p:nvCxnSpPr>
          <p:spPr>
            <a:xfrm rot="10800000">
              <a:off x="5147465" y="3783185"/>
              <a:ext cx="3429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/>
            <p:cNvCxnSpPr/>
            <p:nvPr/>
          </p:nvCxnSpPr>
          <p:spPr>
            <a:xfrm rot="5400000">
              <a:off x="5071265" y="385938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/>
          </p:nvCxnSpPr>
          <p:spPr>
            <a:xfrm>
              <a:off x="5147465" y="3935585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>
              <a:off x="5070655" y="5012145"/>
              <a:ext cx="115215" cy="768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flipV="1">
              <a:off x="5070655" y="5088956"/>
              <a:ext cx="115215" cy="768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6" name="Slide Number Placeholder 238"/>
          <p:cNvSpPr txBox="1">
            <a:spLocks/>
          </p:cNvSpPr>
          <p:nvPr/>
        </p:nvSpPr>
        <p:spPr>
          <a:xfrm>
            <a:off x="8105260" y="5733300"/>
            <a:ext cx="609600" cy="521208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75" y="5579680"/>
            <a:ext cx="2786547" cy="102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2665" y="1585560"/>
            <a:ext cx="5113330" cy="4873752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Current starved inverters/buffers</a:t>
            </a:r>
          </a:p>
          <a:p>
            <a:pPr lvl="1"/>
            <a:r>
              <a:rPr lang="en-US" dirty="0" smtClean="0"/>
              <a:t>N-side, P-side, Both</a:t>
            </a:r>
          </a:p>
          <a:p>
            <a:pPr lvl="1"/>
            <a:r>
              <a:rPr lang="en-US" dirty="0" smtClean="0"/>
              <a:t>Only one of the two current starved</a:t>
            </a:r>
          </a:p>
          <a:p>
            <a:r>
              <a:rPr lang="en-US" dirty="0" smtClean="0"/>
              <a:t>Regulate delay chain power supply with local LDO</a:t>
            </a:r>
          </a:p>
          <a:p>
            <a:pPr lvl="1"/>
            <a:r>
              <a:rPr lang="en-US" dirty="0" smtClean="0"/>
              <a:t>Careful interfacing to other circuits</a:t>
            </a:r>
          </a:p>
          <a:p>
            <a:r>
              <a:rPr lang="en-US" dirty="0" smtClean="0"/>
              <a:t>Differential delay cell</a:t>
            </a:r>
          </a:p>
          <a:p>
            <a:pPr lvl="1"/>
            <a:r>
              <a:rPr lang="en-US" dirty="0" smtClean="0"/>
              <a:t>Consumes DC power -&gt; More power</a:t>
            </a:r>
          </a:p>
          <a:p>
            <a:pPr lvl="1"/>
            <a:r>
              <a:rPr lang="en-US" dirty="0" smtClean="0"/>
              <a:t>Only needs one cell per delay (better resolution)</a:t>
            </a:r>
          </a:p>
          <a:p>
            <a:pPr lvl="1"/>
            <a:r>
              <a:rPr lang="en-US" dirty="0" smtClean="0"/>
              <a:t>(Less sensitive to power supply noise)</a:t>
            </a:r>
          </a:p>
          <a:p>
            <a:pPr lvl="1"/>
            <a:r>
              <a:rPr lang="en-US" dirty="0" smtClean="0"/>
              <a:t>(Generates less noise)</a:t>
            </a:r>
          </a:p>
          <a:p>
            <a:pPr lvl="1"/>
            <a:r>
              <a:rPr lang="en-US" dirty="0" smtClean="0"/>
              <a:t>Different types of loads can be used</a:t>
            </a:r>
          </a:p>
          <a:p>
            <a:pPr lvl="2"/>
            <a:r>
              <a:rPr lang="en-US" dirty="0" smtClean="0"/>
              <a:t>Inductive peaking can gain ~20%</a:t>
            </a:r>
          </a:p>
          <a:p>
            <a:pPr lvl="1"/>
            <a:r>
              <a:rPr lang="en-US" dirty="0" smtClean="0"/>
              <a:t>~25ps possible in 130nm, worst case</a:t>
            </a:r>
          </a:p>
          <a:p>
            <a:r>
              <a:rPr lang="en-US" dirty="0" smtClean="0"/>
              <a:t>Pseudo differential and many more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6261820" y="1662370"/>
            <a:ext cx="344425" cy="230432"/>
            <a:chOff x="5954580" y="1739180"/>
            <a:chExt cx="344425" cy="230432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6031390" y="1854395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5992984" y="1854396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146605" y="193120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146605" y="177758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954580" y="185439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6261820" y="1278320"/>
            <a:ext cx="344425" cy="230432"/>
            <a:chOff x="6991515" y="1777585"/>
            <a:chExt cx="344425" cy="230432"/>
          </a:xfrm>
        </p:grpSpPr>
        <p:cxnSp>
          <p:nvCxnSpPr>
            <p:cNvPr id="29" name="Straight Connector 28"/>
            <p:cNvCxnSpPr/>
            <p:nvPr/>
          </p:nvCxnSpPr>
          <p:spPr>
            <a:xfrm rot="5400000">
              <a:off x="7068325" y="1892800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7029919" y="1892801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7183540" y="196961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7183540" y="181599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991515" y="1892800"/>
              <a:ext cx="768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7068325" y="1854395"/>
              <a:ext cx="76810" cy="7681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1" name="Straight Connector 40"/>
          <p:cNvCxnSpPr/>
          <p:nvPr/>
        </p:nvCxnSpPr>
        <p:spPr>
          <a:xfrm rot="5400000">
            <a:off x="6492250" y="1585560"/>
            <a:ext cx="2304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 flipH="1" flipV="1">
            <a:off x="6549858" y="1259118"/>
            <a:ext cx="11521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530655" y="193120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>
            <a:off x="6069795" y="1585560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/>
          <p:nvPr/>
        </p:nvGrpSpPr>
        <p:grpSpPr>
          <a:xfrm>
            <a:off x="6261820" y="1009485"/>
            <a:ext cx="344425" cy="230432"/>
            <a:chOff x="6991515" y="1777585"/>
            <a:chExt cx="344425" cy="230432"/>
          </a:xfrm>
        </p:grpSpPr>
        <p:cxnSp>
          <p:nvCxnSpPr>
            <p:cNvPr id="90" name="Straight Connector 89"/>
            <p:cNvCxnSpPr/>
            <p:nvPr/>
          </p:nvCxnSpPr>
          <p:spPr>
            <a:xfrm rot="5400000">
              <a:off x="7068325" y="1892800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rot="5400000">
              <a:off x="7029919" y="1892801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7183540" y="196961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7183540" y="181599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6991515" y="1892800"/>
              <a:ext cx="768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Oval 94"/>
            <p:cNvSpPr/>
            <p:nvPr/>
          </p:nvSpPr>
          <p:spPr>
            <a:xfrm>
              <a:off x="7068325" y="1854395"/>
              <a:ext cx="76810" cy="7681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4" name="Straight Connector 103"/>
          <p:cNvCxnSpPr/>
          <p:nvPr/>
        </p:nvCxnSpPr>
        <p:spPr>
          <a:xfrm rot="5400000" flipH="1" flipV="1">
            <a:off x="6511453" y="951878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rot="5400000" flipH="1" flipV="1">
            <a:off x="6511453" y="2257647"/>
            <a:ext cx="192025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6569060" y="817460"/>
            <a:ext cx="115215" cy="768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10800000">
            <a:off x="6146606" y="158556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10800000">
            <a:off x="6607465" y="158556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oup 111"/>
          <p:cNvGrpSpPr/>
          <p:nvPr/>
        </p:nvGrpSpPr>
        <p:grpSpPr>
          <a:xfrm>
            <a:off x="7068325" y="1662370"/>
            <a:ext cx="344425" cy="230432"/>
            <a:chOff x="5954580" y="1739180"/>
            <a:chExt cx="344425" cy="230432"/>
          </a:xfrm>
        </p:grpSpPr>
        <p:cxnSp>
          <p:nvCxnSpPr>
            <p:cNvPr id="113" name="Straight Connector 112"/>
            <p:cNvCxnSpPr/>
            <p:nvPr/>
          </p:nvCxnSpPr>
          <p:spPr>
            <a:xfrm rot="5400000">
              <a:off x="6031390" y="1854395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rot="5400000">
              <a:off x="5992984" y="1854396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6146605" y="193120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6146605" y="177758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5954580" y="185439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/>
          <p:cNvGrpSpPr/>
          <p:nvPr/>
        </p:nvGrpSpPr>
        <p:grpSpPr>
          <a:xfrm>
            <a:off x="7068325" y="1278320"/>
            <a:ext cx="344425" cy="230432"/>
            <a:chOff x="6991515" y="1777585"/>
            <a:chExt cx="344425" cy="230432"/>
          </a:xfrm>
        </p:grpSpPr>
        <p:cxnSp>
          <p:nvCxnSpPr>
            <p:cNvPr id="119" name="Straight Connector 118"/>
            <p:cNvCxnSpPr/>
            <p:nvPr/>
          </p:nvCxnSpPr>
          <p:spPr>
            <a:xfrm rot="5400000">
              <a:off x="7068325" y="1892800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7029919" y="1892801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7183540" y="196961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7183540" y="181599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6991515" y="1892800"/>
              <a:ext cx="768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Oval 123"/>
            <p:cNvSpPr/>
            <p:nvPr/>
          </p:nvSpPr>
          <p:spPr>
            <a:xfrm>
              <a:off x="7068325" y="1854395"/>
              <a:ext cx="76810" cy="7681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5" name="Straight Connector 124"/>
          <p:cNvCxnSpPr/>
          <p:nvPr/>
        </p:nvCxnSpPr>
        <p:spPr>
          <a:xfrm rot="5400000">
            <a:off x="7298755" y="1585560"/>
            <a:ext cx="2304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5400000" flipH="1" flipV="1">
            <a:off x="7356363" y="1259118"/>
            <a:ext cx="11521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rot="5400000">
            <a:off x="6876300" y="1585560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/>
          <p:cNvGrpSpPr/>
          <p:nvPr/>
        </p:nvGrpSpPr>
        <p:grpSpPr>
          <a:xfrm>
            <a:off x="7068325" y="1009485"/>
            <a:ext cx="344425" cy="230432"/>
            <a:chOff x="6991515" y="1777585"/>
            <a:chExt cx="344425" cy="230432"/>
          </a:xfrm>
        </p:grpSpPr>
        <p:cxnSp>
          <p:nvCxnSpPr>
            <p:cNvPr id="130" name="Straight Connector 129"/>
            <p:cNvCxnSpPr/>
            <p:nvPr/>
          </p:nvCxnSpPr>
          <p:spPr>
            <a:xfrm rot="5400000">
              <a:off x="7068325" y="1892800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rot="5400000">
              <a:off x="7029919" y="1892801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7183540" y="196961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7183540" y="181599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6991515" y="1892800"/>
              <a:ext cx="768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Oval 134"/>
            <p:cNvSpPr/>
            <p:nvPr/>
          </p:nvSpPr>
          <p:spPr>
            <a:xfrm>
              <a:off x="7068325" y="1854395"/>
              <a:ext cx="76810" cy="7681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3" name="Straight Connector 142"/>
          <p:cNvCxnSpPr/>
          <p:nvPr/>
        </p:nvCxnSpPr>
        <p:spPr>
          <a:xfrm rot="5400000" flipH="1" flipV="1">
            <a:off x="7317958" y="951878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rot="5400000" flipH="1" flipV="1">
            <a:off x="7317958" y="2257647"/>
            <a:ext cx="192025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7375565" y="817460"/>
            <a:ext cx="115215" cy="768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rot="10800000">
            <a:off x="6953111" y="158556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rot="10800000">
            <a:off x="7413970" y="158556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" name="Group 147"/>
          <p:cNvGrpSpPr/>
          <p:nvPr/>
        </p:nvGrpSpPr>
        <p:grpSpPr>
          <a:xfrm>
            <a:off x="7874830" y="1662370"/>
            <a:ext cx="344425" cy="230432"/>
            <a:chOff x="5954580" y="1739180"/>
            <a:chExt cx="344425" cy="230432"/>
          </a:xfrm>
        </p:grpSpPr>
        <p:cxnSp>
          <p:nvCxnSpPr>
            <p:cNvPr id="149" name="Straight Connector 148"/>
            <p:cNvCxnSpPr/>
            <p:nvPr/>
          </p:nvCxnSpPr>
          <p:spPr>
            <a:xfrm rot="5400000">
              <a:off x="6031390" y="1854395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rot="5400000">
              <a:off x="5992984" y="1854396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6146605" y="193120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6146605" y="177758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5954580" y="185439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4" name="Group 153"/>
          <p:cNvGrpSpPr/>
          <p:nvPr/>
        </p:nvGrpSpPr>
        <p:grpSpPr>
          <a:xfrm>
            <a:off x="7874830" y="1278320"/>
            <a:ext cx="344425" cy="230432"/>
            <a:chOff x="6991515" y="1777585"/>
            <a:chExt cx="344425" cy="230432"/>
          </a:xfrm>
        </p:grpSpPr>
        <p:cxnSp>
          <p:nvCxnSpPr>
            <p:cNvPr id="155" name="Straight Connector 154"/>
            <p:cNvCxnSpPr/>
            <p:nvPr/>
          </p:nvCxnSpPr>
          <p:spPr>
            <a:xfrm rot="5400000">
              <a:off x="7068325" y="1892800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rot="5400000">
              <a:off x="7029919" y="1892801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7183540" y="196961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7183540" y="181599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6991515" y="1892800"/>
              <a:ext cx="768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Oval 159"/>
            <p:cNvSpPr/>
            <p:nvPr/>
          </p:nvSpPr>
          <p:spPr>
            <a:xfrm>
              <a:off x="7068325" y="1854395"/>
              <a:ext cx="76810" cy="7681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1" name="Straight Connector 160"/>
          <p:cNvCxnSpPr/>
          <p:nvPr/>
        </p:nvCxnSpPr>
        <p:spPr>
          <a:xfrm rot="5400000">
            <a:off x="8105260" y="1585560"/>
            <a:ext cx="2304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rot="5400000" flipH="1" flipV="1">
            <a:off x="8162868" y="1259118"/>
            <a:ext cx="11521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rot="5400000">
            <a:off x="8143665" y="193120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rot="5400000">
            <a:off x="7682805" y="1585560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rot="5400000" flipH="1" flipV="1">
            <a:off x="8028452" y="1047890"/>
            <a:ext cx="384048" cy="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rot="5400000" flipH="1" flipV="1">
            <a:off x="8124463" y="2257647"/>
            <a:ext cx="192025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8182070" y="817460"/>
            <a:ext cx="115215" cy="768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rot="10800000">
            <a:off x="7759616" y="158556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 rot="10800000">
            <a:off x="8220475" y="158556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" name="Group 183"/>
          <p:cNvGrpSpPr/>
          <p:nvPr/>
        </p:nvGrpSpPr>
        <p:grpSpPr>
          <a:xfrm>
            <a:off x="6261820" y="1969610"/>
            <a:ext cx="344425" cy="230432"/>
            <a:chOff x="5954580" y="1739180"/>
            <a:chExt cx="344425" cy="230432"/>
          </a:xfrm>
        </p:grpSpPr>
        <p:cxnSp>
          <p:nvCxnSpPr>
            <p:cNvPr id="185" name="Straight Connector 184"/>
            <p:cNvCxnSpPr/>
            <p:nvPr/>
          </p:nvCxnSpPr>
          <p:spPr>
            <a:xfrm rot="5400000">
              <a:off x="6031390" y="1854395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5400000">
              <a:off x="5992984" y="1854396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6146605" y="193120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6146605" y="177758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>
              <a:off x="5954580" y="185439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1" name="Straight Connector 190"/>
          <p:cNvCxnSpPr/>
          <p:nvPr/>
        </p:nvCxnSpPr>
        <p:spPr>
          <a:xfrm rot="5400000">
            <a:off x="7260350" y="2008015"/>
            <a:ext cx="307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2" name="Group 191"/>
          <p:cNvGrpSpPr/>
          <p:nvPr/>
        </p:nvGrpSpPr>
        <p:grpSpPr>
          <a:xfrm>
            <a:off x="7874830" y="1969610"/>
            <a:ext cx="344425" cy="230432"/>
            <a:chOff x="5954580" y="1739180"/>
            <a:chExt cx="344425" cy="230432"/>
          </a:xfrm>
        </p:grpSpPr>
        <p:cxnSp>
          <p:nvCxnSpPr>
            <p:cNvPr id="193" name="Straight Connector 192"/>
            <p:cNvCxnSpPr/>
            <p:nvPr/>
          </p:nvCxnSpPr>
          <p:spPr>
            <a:xfrm rot="5400000">
              <a:off x="6031390" y="1854395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rot="5400000">
              <a:off x="5992984" y="1854396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>
              <a:off x="6146605" y="193120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>
              <a:off x="6146605" y="177758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>
              <a:off x="5954580" y="185439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0" name="Straight Connector 199"/>
          <p:cNvCxnSpPr/>
          <p:nvPr/>
        </p:nvCxnSpPr>
        <p:spPr>
          <a:xfrm>
            <a:off x="5839365" y="1124700"/>
            <a:ext cx="2035465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>
            <a:off x="5839365" y="2084825"/>
            <a:ext cx="2035465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2" name="Group 201"/>
          <p:cNvGrpSpPr/>
          <p:nvPr/>
        </p:nvGrpSpPr>
        <p:grpSpPr>
          <a:xfrm>
            <a:off x="6031390" y="2622495"/>
            <a:ext cx="228600" cy="304800"/>
            <a:chOff x="5181600" y="1524000"/>
            <a:chExt cx="457200" cy="609600"/>
          </a:xfrm>
        </p:grpSpPr>
        <p:sp>
          <p:nvSpPr>
            <p:cNvPr id="203" name="Isosceles Triangle 202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5" name="Group 204"/>
          <p:cNvGrpSpPr/>
          <p:nvPr/>
        </p:nvGrpSpPr>
        <p:grpSpPr>
          <a:xfrm>
            <a:off x="5726590" y="2622495"/>
            <a:ext cx="228600" cy="304800"/>
            <a:chOff x="5181600" y="1524000"/>
            <a:chExt cx="457200" cy="609600"/>
          </a:xfrm>
        </p:grpSpPr>
        <p:sp>
          <p:nvSpPr>
            <p:cNvPr id="206" name="Isosceles Triangle 205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08" name="Straight Connector 207"/>
          <p:cNvCxnSpPr/>
          <p:nvPr/>
        </p:nvCxnSpPr>
        <p:spPr>
          <a:xfrm rot="10800000">
            <a:off x="5955190" y="2774895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rot="5400000" flipH="1" flipV="1">
            <a:off x="5726590" y="2622495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 rot="5400000" flipH="1" flipV="1">
            <a:off x="6031390" y="2622495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>
            <a:off x="6259990" y="2774895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/>
          <p:nvPr/>
        </p:nvCxnSpPr>
        <p:spPr>
          <a:xfrm rot="5400000">
            <a:off x="6221890" y="2889195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4" name="Group 213"/>
          <p:cNvGrpSpPr/>
          <p:nvPr/>
        </p:nvGrpSpPr>
        <p:grpSpPr>
          <a:xfrm>
            <a:off x="6717190" y="2622495"/>
            <a:ext cx="228600" cy="304800"/>
            <a:chOff x="5181600" y="1524000"/>
            <a:chExt cx="457200" cy="609600"/>
          </a:xfrm>
        </p:grpSpPr>
        <p:sp>
          <p:nvSpPr>
            <p:cNvPr id="215" name="Isosceles Triangle 214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7" name="Group 216"/>
          <p:cNvGrpSpPr/>
          <p:nvPr/>
        </p:nvGrpSpPr>
        <p:grpSpPr>
          <a:xfrm>
            <a:off x="6412390" y="2622495"/>
            <a:ext cx="228600" cy="304800"/>
            <a:chOff x="5181600" y="1524000"/>
            <a:chExt cx="457200" cy="609600"/>
          </a:xfrm>
        </p:grpSpPr>
        <p:sp>
          <p:nvSpPr>
            <p:cNvPr id="218" name="Isosceles Triangle 217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Oval 218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20" name="Straight Connector 219"/>
          <p:cNvCxnSpPr/>
          <p:nvPr/>
        </p:nvCxnSpPr>
        <p:spPr>
          <a:xfrm rot="10800000">
            <a:off x="6640990" y="2774895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>
          <a:xfrm rot="5400000" flipH="1" flipV="1">
            <a:off x="6412390" y="2622495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rot="5400000" flipH="1" flipV="1">
            <a:off x="6717190" y="2622495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/>
          <p:nvPr/>
        </p:nvCxnSpPr>
        <p:spPr>
          <a:xfrm>
            <a:off x="6945790" y="2774895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/>
          <p:nvPr/>
        </p:nvCxnSpPr>
        <p:spPr>
          <a:xfrm rot="5400000">
            <a:off x="6907690" y="2889195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/>
          <p:cNvCxnSpPr/>
          <p:nvPr/>
        </p:nvCxnSpPr>
        <p:spPr>
          <a:xfrm flipV="1">
            <a:off x="5802790" y="2545685"/>
            <a:ext cx="996700" cy="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3" name="Group 262"/>
          <p:cNvGrpSpPr/>
          <p:nvPr/>
        </p:nvGrpSpPr>
        <p:grpSpPr>
          <a:xfrm>
            <a:off x="7721210" y="2622495"/>
            <a:ext cx="228600" cy="304800"/>
            <a:chOff x="5181600" y="1524000"/>
            <a:chExt cx="457200" cy="609600"/>
          </a:xfrm>
        </p:grpSpPr>
        <p:sp>
          <p:nvSpPr>
            <p:cNvPr id="264" name="Isosceles Triangle 263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Oval 264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6" name="Group 265"/>
          <p:cNvGrpSpPr/>
          <p:nvPr/>
        </p:nvGrpSpPr>
        <p:grpSpPr>
          <a:xfrm>
            <a:off x="7416410" y="2622495"/>
            <a:ext cx="228600" cy="304800"/>
            <a:chOff x="5181600" y="1524000"/>
            <a:chExt cx="457200" cy="609600"/>
          </a:xfrm>
        </p:grpSpPr>
        <p:sp>
          <p:nvSpPr>
            <p:cNvPr id="267" name="Isosceles Triangle 266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9" name="Straight Connector 268"/>
          <p:cNvCxnSpPr/>
          <p:nvPr/>
        </p:nvCxnSpPr>
        <p:spPr>
          <a:xfrm rot="10800000">
            <a:off x="7645010" y="2774895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rot="5400000" flipH="1" flipV="1">
            <a:off x="7416410" y="2622495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/>
          <p:cNvCxnSpPr/>
          <p:nvPr/>
        </p:nvCxnSpPr>
        <p:spPr>
          <a:xfrm>
            <a:off x="7949810" y="2774895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Connector 272"/>
          <p:cNvCxnSpPr/>
          <p:nvPr/>
        </p:nvCxnSpPr>
        <p:spPr>
          <a:xfrm rot="5400000">
            <a:off x="7911710" y="2889195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4" name="Group 273"/>
          <p:cNvGrpSpPr/>
          <p:nvPr/>
        </p:nvGrpSpPr>
        <p:grpSpPr>
          <a:xfrm>
            <a:off x="8407010" y="2622495"/>
            <a:ext cx="228600" cy="304800"/>
            <a:chOff x="5181600" y="1524000"/>
            <a:chExt cx="457200" cy="609600"/>
          </a:xfrm>
        </p:grpSpPr>
        <p:sp>
          <p:nvSpPr>
            <p:cNvPr id="275" name="Isosceles Triangle 274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7" name="Group 276"/>
          <p:cNvGrpSpPr/>
          <p:nvPr/>
        </p:nvGrpSpPr>
        <p:grpSpPr>
          <a:xfrm>
            <a:off x="8102210" y="2622495"/>
            <a:ext cx="228600" cy="304800"/>
            <a:chOff x="5181600" y="1524000"/>
            <a:chExt cx="457200" cy="609600"/>
          </a:xfrm>
        </p:grpSpPr>
        <p:sp>
          <p:nvSpPr>
            <p:cNvPr id="278" name="Isosceles Triangle 277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80" name="Straight Connector 279"/>
          <p:cNvCxnSpPr/>
          <p:nvPr/>
        </p:nvCxnSpPr>
        <p:spPr>
          <a:xfrm rot="10800000">
            <a:off x="8330810" y="2774895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/>
          <p:nvPr/>
        </p:nvCxnSpPr>
        <p:spPr>
          <a:xfrm rot="5400000" flipH="1" flipV="1">
            <a:off x="8102210" y="2622495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>
            <a:off x="8635610" y="2774895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rot="5400000">
            <a:off x="8597510" y="2889195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V="1">
            <a:off x="7492610" y="2545685"/>
            <a:ext cx="996700" cy="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6" name="Group 285"/>
          <p:cNvGrpSpPr/>
          <p:nvPr/>
        </p:nvGrpSpPr>
        <p:grpSpPr>
          <a:xfrm>
            <a:off x="7567590" y="3659430"/>
            <a:ext cx="228600" cy="304800"/>
            <a:chOff x="5181600" y="1524000"/>
            <a:chExt cx="457200" cy="609600"/>
          </a:xfrm>
        </p:grpSpPr>
        <p:sp>
          <p:nvSpPr>
            <p:cNvPr id="287" name="Isosceles Triangle 286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7262790" y="3659430"/>
            <a:ext cx="228600" cy="304800"/>
            <a:chOff x="5181600" y="1524000"/>
            <a:chExt cx="457200" cy="609600"/>
          </a:xfrm>
        </p:grpSpPr>
        <p:sp>
          <p:nvSpPr>
            <p:cNvPr id="290" name="Isosceles Triangle 289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92" name="Straight Connector 291"/>
          <p:cNvCxnSpPr/>
          <p:nvPr/>
        </p:nvCxnSpPr>
        <p:spPr>
          <a:xfrm rot="10800000">
            <a:off x="7491390" y="381183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Connector 292"/>
          <p:cNvCxnSpPr/>
          <p:nvPr/>
        </p:nvCxnSpPr>
        <p:spPr>
          <a:xfrm rot="5400000" flipH="1" flipV="1">
            <a:off x="7262790" y="365943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/>
          <p:nvPr/>
        </p:nvCxnSpPr>
        <p:spPr>
          <a:xfrm rot="5400000" flipH="1" flipV="1">
            <a:off x="5071875" y="181538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>
            <a:off x="7796190" y="381183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/>
        </p:nvCxnSpPr>
        <p:spPr>
          <a:xfrm rot="5400000">
            <a:off x="7758090" y="392613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Group 296"/>
          <p:cNvGrpSpPr/>
          <p:nvPr/>
        </p:nvGrpSpPr>
        <p:grpSpPr>
          <a:xfrm>
            <a:off x="8253390" y="3659430"/>
            <a:ext cx="228600" cy="304800"/>
            <a:chOff x="5181600" y="1524000"/>
            <a:chExt cx="457200" cy="609600"/>
          </a:xfrm>
        </p:grpSpPr>
        <p:sp>
          <p:nvSpPr>
            <p:cNvPr id="298" name="Isosceles Triangle 297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0" name="Group 299"/>
          <p:cNvGrpSpPr/>
          <p:nvPr/>
        </p:nvGrpSpPr>
        <p:grpSpPr>
          <a:xfrm>
            <a:off x="7948590" y="3659430"/>
            <a:ext cx="228600" cy="304800"/>
            <a:chOff x="5181600" y="1524000"/>
            <a:chExt cx="457200" cy="609600"/>
          </a:xfrm>
        </p:grpSpPr>
        <p:sp>
          <p:nvSpPr>
            <p:cNvPr id="301" name="Isosceles Triangle 300"/>
            <p:cNvSpPr/>
            <p:nvPr/>
          </p:nvSpPr>
          <p:spPr>
            <a:xfrm rot="5400000">
              <a:off x="5029200" y="1676400"/>
              <a:ext cx="609600" cy="304800"/>
            </a:xfrm>
            <a:prstGeom prst="triangl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/>
            <p:cNvSpPr/>
            <p:nvPr/>
          </p:nvSpPr>
          <p:spPr>
            <a:xfrm>
              <a:off x="5486400" y="1752600"/>
              <a:ext cx="152400" cy="1524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03" name="Straight Connector 302"/>
          <p:cNvCxnSpPr/>
          <p:nvPr/>
        </p:nvCxnSpPr>
        <p:spPr>
          <a:xfrm rot="10800000">
            <a:off x="8177190" y="381183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/>
          <p:nvPr/>
        </p:nvCxnSpPr>
        <p:spPr>
          <a:xfrm rot="5400000" flipH="1" flipV="1">
            <a:off x="7948590" y="365943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/>
          <p:nvPr/>
        </p:nvCxnSpPr>
        <p:spPr>
          <a:xfrm rot="5400000" flipH="1" flipV="1">
            <a:off x="8253390" y="365943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/>
          <p:nvPr/>
        </p:nvCxnSpPr>
        <p:spPr>
          <a:xfrm>
            <a:off x="8481990" y="381183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306"/>
          <p:cNvCxnSpPr/>
          <p:nvPr/>
        </p:nvCxnSpPr>
        <p:spPr>
          <a:xfrm rot="5400000">
            <a:off x="8443890" y="392613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Connector 307"/>
          <p:cNvCxnSpPr/>
          <p:nvPr/>
        </p:nvCxnSpPr>
        <p:spPr>
          <a:xfrm flipV="1">
            <a:off x="7338990" y="3582620"/>
            <a:ext cx="996700" cy="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" name="Rounded Rectangle 308"/>
          <p:cNvSpPr/>
          <p:nvPr/>
        </p:nvSpPr>
        <p:spPr>
          <a:xfrm>
            <a:off x="6569060" y="3352190"/>
            <a:ext cx="614480" cy="2304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LDO</a:t>
            </a:r>
            <a:endParaRPr lang="en-US" sz="1200" dirty="0"/>
          </a:p>
        </p:txBody>
      </p:sp>
      <p:cxnSp>
        <p:nvCxnSpPr>
          <p:cNvPr id="311" name="Straight Connector 310"/>
          <p:cNvCxnSpPr>
            <a:endCxn id="309" idx="1"/>
          </p:cNvCxnSpPr>
          <p:nvPr/>
        </p:nvCxnSpPr>
        <p:spPr>
          <a:xfrm>
            <a:off x="6453846" y="3467405"/>
            <a:ext cx="1152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Text Box 31"/>
          <p:cNvSpPr txBox="1">
            <a:spLocks noChangeArrowheads="1"/>
          </p:cNvSpPr>
          <p:nvPr/>
        </p:nvSpPr>
        <p:spPr bwMode="auto">
          <a:xfrm>
            <a:off x="6837895" y="3083355"/>
            <a:ext cx="535724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VDD</a:t>
            </a:r>
            <a:endParaRPr lang="en-US" sz="1200" dirty="0"/>
          </a:p>
        </p:txBody>
      </p:sp>
      <p:cxnSp>
        <p:nvCxnSpPr>
          <p:cNvPr id="325" name="Straight Connector 324"/>
          <p:cNvCxnSpPr>
            <a:stCxn id="309" idx="0"/>
          </p:cNvCxnSpPr>
          <p:nvPr/>
        </p:nvCxnSpPr>
        <p:spPr>
          <a:xfrm rot="5400000" flipH="1" flipV="1">
            <a:off x="6799490" y="327538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Text Box 31"/>
          <p:cNvSpPr txBox="1">
            <a:spLocks noChangeArrowheads="1"/>
          </p:cNvSpPr>
          <p:nvPr/>
        </p:nvSpPr>
        <p:spPr bwMode="auto">
          <a:xfrm>
            <a:off x="6031390" y="3275380"/>
            <a:ext cx="5376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CP</a:t>
            </a:r>
            <a:endParaRPr lang="en-US" sz="1200" dirty="0"/>
          </a:p>
        </p:txBody>
      </p:sp>
      <p:grpSp>
        <p:nvGrpSpPr>
          <p:cNvPr id="331" name="Group 330"/>
          <p:cNvGrpSpPr/>
          <p:nvPr/>
        </p:nvGrpSpPr>
        <p:grpSpPr>
          <a:xfrm>
            <a:off x="5954580" y="4465935"/>
            <a:ext cx="344425" cy="230432"/>
            <a:chOff x="6991515" y="1777585"/>
            <a:chExt cx="344425" cy="230432"/>
          </a:xfrm>
        </p:grpSpPr>
        <p:cxnSp>
          <p:nvCxnSpPr>
            <p:cNvPr id="332" name="Straight Connector 331"/>
            <p:cNvCxnSpPr/>
            <p:nvPr/>
          </p:nvCxnSpPr>
          <p:spPr>
            <a:xfrm rot="5400000">
              <a:off x="7068325" y="1892800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/>
          </p:nvCxnSpPr>
          <p:spPr>
            <a:xfrm rot="5400000">
              <a:off x="7029919" y="1892801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/>
          </p:nvCxnSpPr>
          <p:spPr>
            <a:xfrm>
              <a:off x="7183540" y="196961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/>
          </p:nvCxnSpPr>
          <p:spPr>
            <a:xfrm>
              <a:off x="7183540" y="181599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/>
          </p:nvCxnSpPr>
          <p:spPr>
            <a:xfrm>
              <a:off x="6991515" y="1892800"/>
              <a:ext cx="768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7" name="Oval 336"/>
            <p:cNvSpPr/>
            <p:nvPr/>
          </p:nvSpPr>
          <p:spPr>
            <a:xfrm>
              <a:off x="7068325" y="1854395"/>
              <a:ext cx="76810" cy="7681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8" name="Group 337"/>
          <p:cNvGrpSpPr/>
          <p:nvPr/>
        </p:nvGrpSpPr>
        <p:grpSpPr>
          <a:xfrm flipH="1">
            <a:off x="6645870" y="4465935"/>
            <a:ext cx="344425" cy="230432"/>
            <a:chOff x="6991515" y="1777585"/>
            <a:chExt cx="344425" cy="230432"/>
          </a:xfrm>
        </p:grpSpPr>
        <p:cxnSp>
          <p:nvCxnSpPr>
            <p:cNvPr id="339" name="Straight Connector 338"/>
            <p:cNvCxnSpPr/>
            <p:nvPr/>
          </p:nvCxnSpPr>
          <p:spPr>
            <a:xfrm rot="5400000">
              <a:off x="7068325" y="1892800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/>
          </p:nvCxnSpPr>
          <p:spPr>
            <a:xfrm rot="5400000">
              <a:off x="7029919" y="1892801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Connector 340"/>
            <p:cNvCxnSpPr/>
            <p:nvPr/>
          </p:nvCxnSpPr>
          <p:spPr>
            <a:xfrm>
              <a:off x="7183540" y="196961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/>
          </p:nvCxnSpPr>
          <p:spPr>
            <a:xfrm>
              <a:off x="7183540" y="181599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/>
            <p:nvPr/>
          </p:nvCxnSpPr>
          <p:spPr>
            <a:xfrm>
              <a:off x="6991515" y="1892800"/>
              <a:ext cx="768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Oval 343"/>
            <p:cNvSpPr/>
            <p:nvPr/>
          </p:nvSpPr>
          <p:spPr>
            <a:xfrm>
              <a:off x="7068325" y="1854395"/>
              <a:ext cx="76810" cy="7681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5" name="Group 344"/>
          <p:cNvGrpSpPr/>
          <p:nvPr/>
        </p:nvGrpSpPr>
        <p:grpSpPr>
          <a:xfrm>
            <a:off x="6146605" y="5310845"/>
            <a:ext cx="344425" cy="230432"/>
            <a:chOff x="5954580" y="1739180"/>
            <a:chExt cx="344425" cy="230432"/>
          </a:xfrm>
        </p:grpSpPr>
        <p:cxnSp>
          <p:nvCxnSpPr>
            <p:cNvPr id="346" name="Straight Connector 345"/>
            <p:cNvCxnSpPr/>
            <p:nvPr/>
          </p:nvCxnSpPr>
          <p:spPr>
            <a:xfrm rot="5400000">
              <a:off x="6031390" y="1854395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/>
            <p:nvPr/>
          </p:nvCxnSpPr>
          <p:spPr>
            <a:xfrm rot="5400000">
              <a:off x="5992984" y="1854396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Straight Connector 347"/>
            <p:cNvCxnSpPr/>
            <p:nvPr/>
          </p:nvCxnSpPr>
          <p:spPr>
            <a:xfrm>
              <a:off x="6146605" y="193120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/>
          </p:nvCxnSpPr>
          <p:spPr>
            <a:xfrm>
              <a:off x="6146605" y="177758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/>
            <p:nvPr/>
          </p:nvCxnSpPr>
          <p:spPr>
            <a:xfrm>
              <a:off x="5954580" y="185439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1" name="Group 350"/>
          <p:cNvGrpSpPr/>
          <p:nvPr/>
        </p:nvGrpSpPr>
        <p:grpSpPr>
          <a:xfrm>
            <a:off x="5954580" y="4888390"/>
            <a:ext cx="344425" cy="230432"/>
            <a:chOff x="5954580" y="1739180"/>
            <a:chExt cx="344425" cy="230432"/>
          </a:xfrm>
        </p:grpSpPr>
        <p:cxnSp>
          <p:nvCxnSpPr>
            <p:cNvPr id="352" name="Straight Connector 351"/>
            <p:cNvCxnSpPr/>
            <p:nvPr/>
          </p:nvCxnSpPr>
          <p:spPr>
            <a:xfrm rot="5400000">
              <a:off x="6031390" y="1854395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/>
          </p:nvCxnSpPr>
          <p:spPr>
            <a:xfrm rot="5400000">
              <a:off x="5992984" y="1854396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/>
            <p:nvPr/>
          </p:nvCxnSpPr>
          <p:spPr>
            <a:xfrm>
              <a:off x="6146605" y="193120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/>
            <p:nvPr/>
          </p:nvCxnSpPr>
          <p:spPr>
            <a:xfrm>
              <a:off x="6146605" y="177758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/>
            <p:nvPr/>
          </p:nvCxnSpPr>
          <p:spPr>
            <a:xfrm>
              <a:off x="5954580" y="185439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7" name="Group 356"/>
          <p:cNvGrpSpPr/>
          <p:nvPr/>
        </p:nvGrpSpPr>
        <p:grpSpPr>
          <a:xfrm flipH="1">
            <a:off x="6645870" y="4888390"/>
            <a:ext cx="344425" cy="230432"/>
            <a:chOff x="5954580" y="1739180"/>
            <a:chExt cx="344425" cy="230432"/>
          </a:xfrm>
        </p:grpSpPr>
        <p:cxnSp>
          <p:nvCxnSpPr>
            <p:cNvPr id="358" name="Straight Connector 357"/>
            <p:cNvCxnSpPr/>
            <p:nvPr/>
          </p:nvCxnSpPr>
          <p:spPr>
            <a:xfrm rot="5400000">
              <a:off x="6031390" y="1854395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/>
            <p:nvPr/>
          </p:nvCxnSpPr>
          <p:spPr>
            <a:xfrm rot="5400000">
              <a:off x="5992984" y="1854396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Connector 359"/>
            <p:cNvCxnSpPr/>
            <p:nvPr/>
          </p:nvCxnSpPr>
          <p:spPr>
            <a:xfrm>
              <a:off x="6146605" y="193120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/>
          </p:nvCxnSpPr>
          <p:spPr>
            <a:xfrm>
              <a:off x="6146605" y="177758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Connector 361"/>
            <p:cNvCxnSpPr/>
            <p:nvPr/>
          </p:nvCxnSpPr>
          <p:spPr>
            <a:xfrm>
              <a:off x="5954580" y="185439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4" name="Straight Connector 363"/>
          <p:cNvCxnSpPr/>
          <p:nvPr/>
        </p:nvCxnSpPr>
        <p:spPr>
          <a:xfrm rot="5400000">
            <a:off x="6242618" y="5138022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Connector 364"/>
          <p:cNvCxnSpPr/>
          <p:nvPr/>
        </p:nvCxnSpPr>
        <p:spPr>
          <a:xfrm rot="5400000">
            <a:off x="6588262" y="5138023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Straight Connector 366"/>
          <p:cNvCxnSpPr/>
          <p:nvPr/>
        </p:nvCxnSpPr>
        <p:spPr>
          <a:xfrm>
            <a:off x="6300225" y="5195630"/>
            <a:ext cx="345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/>
          <p:cNvCxnSpPr/>
          <p:nvPr/>
        </p:nvCxnSpPr>
        <p:spPr>
          <a:xfrm rot="5400000">
            <a:off x="6415440" y="527244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Straight Connector 370"/>
          <p:cNvCxnSpPr/>
          <p:nvPr/>
        </p:nvCxnSpPr>
        <p:spPr>
          <a:xfrm rot="5400000">
            <a:off x="6415440" y="5579680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Straight Connector 372"/>
          <p:cNvCxnSpPr/>
          <p:nvPr/>
        </p:nvCxnSpPr>
        <p:spPr>
          <a:xfrm rot="5400000">
            <a:off x="6165807" y="4792378"/>
            <a:ext cx="2688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Straight Connector 374"/>
          <p:cNvCxnSpPr/>
          <p:nvPr/>
        </p:nvCxnSpPr>
        <p:spPr>
          <a:xfrm rot="5400000" flipH="1" flipV="1">
            <a:off x="6204213" y="4408328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Straight Connector 376"/>
          <p:cNvCxnSpPr/>
          <p:nvPr/>
        </p:nvCxnSpPr>
        <p:spPr>
          <a:xfrm rot="5400000">
            <a:off x="6511452" y="4792378"/>
            <a:ext cx="2688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Straight Connector 377"/>
          <p:cNvCxnSpPr/>
          <p:nvPr/>
        </p:nvCxnSpPr>
        <p:spPr>
          <a:xfrm rot="5400000" flipH="1" flipV="1">
            <a:off x="6549858" y="4408327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Straight Connector 379"/>
          <p:cNvCxnSpPr/>
          <p:nvPr/>
        </p:nvCxnSpPr>
        <p:spPr>
          <a:xfrm rot="10800000">
            <a:off x="5724150" y="5003605"/>
            <a:ext cx="2304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Straight Connector 381"/>
          <p:cNvCxnSpPr/>
          <p:nvPr/>
        </p:nvCxnSpPr>
        <p:spPr>
          <a:xfrm rot="5400000" flipH="1" flipV="1">
            <a:off x="6876300" y="4888390"/>
            <a:ext cx="2304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Straight Connector 383"/>
          <p:cNvCxnSpPr>
            <a:endCxn id="391" idx="0"/>
          </p:cNvCxnSpPr>
          <p:nvPr/>
        </p:nvCxnSpPr>
        <p:spPr>
          <a:xfrm rot="10800000">
            <a:off x="5685747" y="4773175"/>
            <a:ext cx="13057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Straight Connector 385"/>
          <p:cNvCxnSpPr/>
          <p:nvPr/>
        </p:nvCxnSpPr>
        <p:spPr>
          <a:xfrm>
            <a:off x="5954580" y="4312315"/>
            <a:ext cx="9985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Straight Connector 387"/>
          <p:cNvCxnSpPr/>
          <p:nvPr/>
        </p:nvCxnSpPr>
        <p:spPr>
          <a:xfrm>
            <a:off x="5762555" y="4581150"/>
            <a:ext cx="12289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Straight Connector 389"/>
          <p:cNvCxnSpPr/>
          <p:nvPr/>
        </p:nvCxnSpPr>
        <p:spPr>
          <a:xfrm rot="10800000">
            <a:off x="5724151" y="5426060"/>
            <a:ext cx="4224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1" name="Text Box 31"/>
          <p:cNvSpPr txBox="1">
            <a:spLocks noChangeArrowheads="1"/>
          </p:cNvSpPr>
          <p:nvPr/>
        </p:nvSpPr>
        <p:spPr bwMode="auto">
          <a:xfrm>
            <a:off x="5416910" y="4773175"/>
            <a:ext cx="5376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In</a:t>
            </a:r>
            <a:endParaRPr lang="en-US" sz="1200" dirty="0"/>
          </a:p>
        </p:txBody>
      </p:sp>
      <p:grpSp>
        <p:nvGrpSpPr>
          <p:cNvPr id="399" name="Group 398"/>
          <p:cNvGrpSpPr/>
          <p:nvPr/>
        </p:nvGrpSpPr>
        <p:grpSpPr>
          <a:xfrm>
            <a:off x="7337160" y="4465935"/>
            <a:ext cx="344425" cy="230432"/>
            <a:chOff x="6991515" y="1777585"/>
            <a:chExt cx="344425" cy="230432"/>
          </a:xfrm>
        </p:grpSpPr>
        <p:cxnSp>
          <p:nvCxnSpPr>
            <p:cNvPr id="400" name="Straight Connector 399"/>
            <p:cNvCxnSpPr/>
            <p:nvPr/>
          </p:nvCxnSpPr>
          <p:spPr>
            <a:xfrm rot="5400000">
              <a:off x="7068325" y="1892800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/>
            <p:cNvCxnSpPr/>
            <p:nvPr/>
          </p:nvCxnSpPr>
          <p:spPr>
            <a:xfrm rot="5400000">
              <a:off x="7029919" y="1892801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Straight Connector 401"/>
            <p:cNvCxnSpPr/>
            <p:nvPr/>
          </p:nvCxnSpPr>
          <p:spPr>
            <a:xfrm>
              <a:off x="7183540" y="196961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Straight Connector 402"/>
            <p:cNvCxnSpPr/>
            <p:nvPr/>
          </p:nvCxnSpPr>
          <p:spPr>
            <a:xfrm>
              <a:off x="7183540" y="181599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Straight Connector 403"/>
            <p:cNvCxnSpPr/>
            <p:nvPr/>
          </p:nvCxnSpPr>
          <p:spPr>
            <a:xfrm>
              <a:off x="6991515" y="1892800"/>
              <a:ext cx="768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5" name="Oval 404"/>
            <p:cNvSpPr/>
            <p:nvPr/>
          </p:nvSpPr>
          <p:spPr>
            <a:xfrm>
              <a:off x="7068325" y="1854395"/>
              <a:ext cx="76810" cy="7681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07" name="Straight Connector 406"/>
          <p:cNvCxnSpPr/>
          <p:nvPr/>
        </p:nvCxnSpPr>
        <p:spPr>
          <a:xfrm rot="5400000" flipH="1" flipV="1">
            <a:off x="7529185" y="4350720"/>
            <a:ext cx="307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Straight Connector 408"/>
          <p:cNvCxnSpPr/>
          <p:nvPr/>
        </p:nvCxnSpPr>
        <p:spPr>
          <a:xfrm rot="5400000">
            <a:off x="7586793" y="4753972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Straight Connector 410"/>
          <p:cNvCxnSpPr/>
          <p:nvPr/>
        </p:nvCxnSpPr>
        <p:spPr>
          <a:xfrm rot="10800000">
            <a:off x="7221946" y="458115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2" name="Group 411"/>
          <p:cNvGrpSpPr/>
          <p:nvPr/>
        </p:nvGrpSpPr>
        <p:grpSpPr>
          <a:xfrm>
            <a:off x="7874830" y="4465935"/>
            <a:ext cx="344425" cy="230432"/>
            <a:chOff x="6991515" y="1777585"/>
            <a:chExt cx="344425" cy="230432"/>
          </a:xfrm>
        </p:grpSpPr>
        <p:cxnSp>
          <p:nvCxnSpPr>
            <p:cNvPr id="413" name="Straight Connector 412"/>
            <p:cNvCxnSpPr/>
            <p:nvPr/>
          </p:nvCxnSpPr>
          <p:spPr>
            <a:xfrm rot="5400000">
              <a:off x="7068325" y="1892800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Straight Connector 413"/>
            <p:cNvCxnSpPr/>
            <p:nvPr/>
          </p:nvCxnSpPr>
          <p:spPr>
            <a:xfrm rot="5400000">
              <a:off x="7029919" y="1892801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Straight Connector 414"/>
            <p:cNvCxnSpPr/>
            <p:nvPr/>
          </p:nvCxnSpPr>
          <p:spPr>
            <a:xfrm>
              <a:off x="7183540" y="196961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Straight Connector 415"/>
            <p:cNvCxnSpPr/>
            <p:nvPr/>
          </p:nvCxnSpPr>
          <p:spPr>
            <a:xfrm>
              <a:off x="7183540" y="181599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Straight Connector 416"/>
            <p:cNvCxnSpPr/>
            <p:nvPr/>
          </p:nvCxnSpPr>
          <p:spPr>
            <a:xfrm>
              <a:off x="6991515" y="1892800"/>
              <a:ext cx="768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8" name="Oval 417"/>
            <p:cNvSpPr/>
            <p:nvPr/>
          </p:nvSpPr>
          <p:spPr>
            <a:xfrm>
              <a:off x="7068325" y="1854395"/>
              <a:ext cx="76810" cy="7681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19" name="Straight Connector 418"/>
          <p:cNvCxnSpPr/>
          <p:nvPr/>
        </p:nvCxnSpPr>
        <p:spPr>
          <a:xfrm rot="5400000" flipH="1" flipV="1">
            <a:off x="8066855" y="4350720"/>
            <a:ext cx="307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/>
          <p:cNvCxnSpPr/>
          <p:nvPr/>
        </p:nvCxnSpPr>
        <p:spPr>
          <a:xfrm rot="5400000">
            <a:off x="8124463" y="4753972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Straight Connector 423"/>
          <p:cNvCxnSpPr/>
          <p:nvPr/>
        </p:nvCxnSpPr>
        <p:spPr>
          <a:xfrm rot="5400000">
            <a:off x="7778818" y="4677162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Straight Connector 425"/>
          <p:cNvCxnSpPr/>
          <p:nvPr/>
        </p:nvCxnSpPr>
        <p:spPr>
          <a:xfrm>
            <a:off x="7874830" y="4773175"/>
            <a:ext cx="345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7" name="Group 426"/>
          <p:cNvGrpSpPr/>
          <p:nvPr/>
        </p:nvGrpSpPr>
        <p:grpSpPr>
          <a:xfrm>
            <a:off x="8412500" y="4465935"/>
            <a:ext cx="344425" cy="230432"/>
            <a:chOff x="6991515" y="1777585"/>
            <a:chExt cx="344425" cy="230432"/>
          </a:xfrm>
        </p:grpSpPr>
        <p:cxnSp>
          <p:nvCxnSpPr>
            <p:cNvPr id="428" name="Straight Connector 427"/>
            <p:cNvCxnSpPr/>
            <p:nvPr/>
          </p:nvCxnSpPr>
          <p:spPr>
            <a:xfrm rot="5400000">
              <a:off x="7068325" y="1892800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Straight Connector 428"/>
            <p:cNvCxnSpPr/>
            <p:nvPr/>
          </p:nvCxnSpPr>
          <p:spPr>
            <a:xfrm rot="5400000">
              <a:off x="7029919" y="1892801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Straight Connector 429"/>
            <p:cNvCxnSpPr/>
            <p:nvPr/>
          </p:nvCxnSpPr>
          <p:spPr>
            <a:xfrm>
              <a:off x="7183540" y="196961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Straight Connector 430"/>
            <p:cNvCxnSpPr/>
            <p:nvPr/>
          </p:nvCxnSpPr>
          <p:spPr>
            <a:xfrm>
              <a:off x="7183540" y="181599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Connector 431"/>
            <p:cNvCxnSpPr/>
            <p:nvPr/>
          </p:nvCxnSpPr>
          <p:spPr>
            <a:xfrm>
              <a:off x="6991515" y="1892800"/>
              <a:ext cx="768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3" name="Oval 432"/>
            <p:cNvSpPr/>
            <p:nvPr/>
          </p:nvSpPr>
          <p:spPr>
            <a:xfrm>
              <a:off x="7068325" y="1854395"/>
              <a:ext cx="76810" cy="7681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34" name="Straight Connector 433"/>
          <p:cNvCxnSpPr/>
          <p:nvPr/>
        </p:nvCxnSpPr>
        <p:spPr>
          <a:xfrm rot="5400000" flipH="1" flipV="1">
            <a:off x="8604525" y="4350720"/>
            <a:ext cx="307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Straight Connector 434"/>
          <p:cNvCxnSpPr/>
          <p:nvPr/>
        </p:nvCxnSpPr>
        <p:spPr>
          <a:xfrm rot="5400000">
            <a:off x="8662133" y="4753972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8" name="Rectangle 437"/>
          <p:cNvSpPr/>
          <p:nvPr/>
        </p:nvSpPr>
        <p:spPr>
          <a:xfrm>
            <a:off x="8374095" y="4312315"/>
            <a:ext cx="76810" cy="192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0" name="Straight Connector 439"/>
          <p:cNvCxnSpPr>
            <a:stCxn id="438" idx="2"/>
          </p:cNvCxnSpPr>
          <p:nvPr/>
        </p:nvCxnSpPr>
        <p:spPr>
          <a:xfrm rot="5400000">
            <a:off x="8374095" y="4542745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Straight Connector 444"/>
          <p:cNvCxnSpPr>
            <a:stCxn id="438" idx="0"/>
          </p:cNvCxnSpPr>
          <p:nvPr/>
        </p:nvCxnSpPr>
        <p:spPr>
          <a:xfrm rot="5400000" flipH="1" flipV="1">
            <a:off x="8354893" y="4254708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7" name="Straight Connector 446"/>
          <p:cNvCxnSpPr/>
          <p:nvPr/>
        </p:nvCxnSpPr>
        <p:spPr>
          <a:xfrm rot="10800000">
            <a:off x="7298755" y="4197100"/>
            <a:ext cx="14593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" name="Text Box 31"/>
          <p:cNvSpPr txBox="1">
            <a:spLocks noChangeArrowheads="1"/>
          </p:cNvSpPr>
          <p:nvPr/>
        </p:nvSpPr>
        <p:spPr bwMode="auto">
          <a:xfrm>
            <a:off x="5493720" y="5195630"/>
            <a:ext cx="5376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Bias</a:t>
            </a:r>
            <a:endParaRPr lang="en-US" sz="1200" dirty="0"/>
          </a:p>
        </p:txBody>
      </p:sp>
      <p:sp>
        <p:nvSpPr>
          <p:cNvPr id="451" name="Text Box 31"/>
          <p:cNvSpPr txBox="1">
            <a:spLocks noChangeArrowheads="1"/>
          </p:cNvSpPr>
          <p:nvPr/>
        </p:nvSpPr>
        <p:spPr bwMode="auto">
          <a:xfrm>
            <a:off x="5455315" y="4350720"/>
            <a:ext cx="5376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Bias</a:t>
            </a:r>
            <a:endParaRPr lang="en-US" sz="1200" dirty="0"/>
          </a:p>
        </p:txBody>
      </p:sp>
      <p:sp>
        <p:nvSpPr>
          <p:cNvPr id="255" name="Slide Number Placeholder 254"/>
          <p:cNvSpPr>
            <a:spLocks noGrp="1"/>
          </p:cNvSpPr>
          <p:nvPr>
            <p:ph type="sldNum" sz="quarter" idx="15"/>
          </p:nvPr>
        </p:nvSpPr>
        <p:spPr>
          <a:xfrm>
            <a:off x="8282636" y="5234785"/>
            <a:ext cx="609600" cy="52120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cxnSp>
        <p:nvCxnSpPr>
          <p:cNvPr id="256" name="Straight Connector 255"/>
          <p:cNvCxnSpPr/>
          <p:nvPr/>
        </p:nvCxnSpPr>
        <p:spPr>
          <a:xfrm rot="5400000" flipH="1" flipV="1">
            <a:off x="7568200" y="365882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Straight Connector 486"/>
          <p:cNvCxnSpPr/>
          <p:nvPr/>
        </p:nvCxnSpPr>
        <p:spPr>
          <a:xfrm rot="5400000" flipH="1" flipV="1">
            <a:off x="7778818" y="3525013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Straight Connector 488"/>
          <p:cNvCxnSpPr>
            <a:endCxn id="309" idx="3"/>
          </p:cNvCxnSpPr>
          <p:nvPr/>
        </p:nvCxnSpPr>
        <p:spPr>
          <a:xfrm rot="10800000">
            <a:off x="7183541" y="3467405"/>
            <a:ext cx="6528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3" name="Group 492"/>
          <p:cNvGrpSpPr/>
          <p:nvPr/>
        </p:nvGrpSpPr>
        <p:grpSpPr>
          <a:xfrm>
            <a:off x="6991515" y="5579680"/>
            <a:ext cx="344425" cy="230432"/>
            <a:chOff x="6991515" y="1777585"/>
            <a:chExt cx="344425" cy="230432"/>
          </a:xfrm>
        </p:grpSpPr>
        <p:cxnSp>
          <p:nvCxnSpPr>
            <p:cNvPr id="494" name="Straight Connector 493"/>
            <p:cNvCxnSpPr/>
            <p:nvPr/>
          </p:nvCxnSpPr>
          <p:spPr>
            <a:xfrm rot="5400000">
              <a:off x="7068325" y="1892800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Straight Connector 494"/>
            <p:cNvCxnSpPr/>
            <p:nvPr/>
          </p:nvCxnSpPr>
          <p:spPr>
            <a:xfrm rot="5400000">
              <a:off x="7029919" y="1892801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Straight Connector 495"/>
            <p:cNvCxnSpPr/>
            <p:nvPr/>
          </p:nvCxnSpPr>
          <p:spPr>
            <a:xfrm>
              <a:off x="7183540" y="196961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Straight Connector 496"/>
            <p:cNvCxnSpPr/>
            <p:nvPr/>
          </p:nvCxnSpPr>
          <p:spPr>
            <a:xfrm>
              <a:off x="7183540" y="181599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Straight Connector 497"/>
            <p:cNvCxnSpPr/>
            <p:nvPr/>
          </p:nvCxnSpPr>
          <p:spPr>
            <a:xfrm>
              <a:off x="6991515" y="1892800"/>
              <a:ext cx="768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9" name="Oval 498"/>
            <p:cNvSpPr/>
            <p:nvPr/>
          </p:nvSpPr>
          <p:spPr>
            <a:xfrm>
              <a:off x="7068325" y="1854395"/>
              <a:ext cx="76810" cy="7681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0" name="Group 499"/>
          <p:cNvGrpSpPr/>
          <p:nvPr/>
        </p:nvGrpSpPr>
        <p:grpSpPr>
          <a:xfrm flipH="1">
            <a:off x="7682805" y="5579680"/>
            <a:ext cx="344425" cy="230432"/>
            <a:chOff x="6991515" y="1777585"/>
            <a:chExt cx="344425" cy="230432"/>
          </a:xfrm>
        </p:grpSpPr>
        <p:cxnSp>
          <p:nvCxnSpPr>
            <p:cNvPr id="501" name="Straight Connector 500"/>
            <p:cNvCxnSpPr/>
            <p:nvPr/>
          </p:nvCxnSpPr>
          <p:spPr>
            <a:xfrm rot="5400000">
              <a:off x="7068325" y="1892800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Straight Connector 501"/>
            <p:cNvCxnSpPr/>
            <p:nvPr/>
          </p:nvCxnSpPr>
          <p:spPr>
            <a:xfrm rot="5400000">
              <a:off x="7029919" y="1892801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Straight Connector 502"/>
            <p:cNvCxnSpPr/>
            <p:nvPr/>
          </p:nvCxnSpPr>
          <p:spPr>
            <a:xfrm>
              <a:off x="7183540" y="196961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Straight Connector 503"/>
            <p:cNvCxnSpPr/>
            <p:nvPr/>
          </p:nvCxnSpPr>
          <p:spPr>
            <a:xfrm>
              <a:off x="7183540" y="1815990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Straight Connector 504"/>
            <p:cNvCxnSpPr/>
            <p:nvPr/>
          </p:nvCxnSpPr>
          <p:spPr>
            <a:xfrm>
              <a:off x="6991515" y="1892800"/>
              <a:ext cx="768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6" name="Oval 505"/>
            <p:cNvSpPr/>
            <p:nvPr/>
          </p:nvSpPr>
          <p:spPr>
            <a:xfrm>
              <a:off x="7068325" y="1854395"/>
              <a:ext cx="76810" cy="7681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7" name="Group 506"/>
          <p:cNvGrpSpPr/>
          <p:nvPr/>
        </p:nvGrpSpPr>
        <p:grpSpPr>
          <a:xfrm>
            <a:off x="7183540" y="6501400"/>
            <a:ext cx="344425" cy="230432"/>
            <a:chOff x="5954580" y="1739180"/>
            <a:chExt cx="344425" cy="230432"/>
          </a:xfrm>
        </p:grpSpPr>
        <p:cxnSp>
          <p:nvCxnSpPr>
            <p:cNvPr id="508" name="Straight Connector 507"/>
            <p:cNvCxnSpPr/>
            <p:nvPr/>
          </p:nvCxnSpPr>
          <p:spPr>
            <a:xfrm rot="5400000">
              <a:off x="6031390" y="1854395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Straight Connector 508"/>
            <p:cNvCxnSpPr/>
            <p:nvPr/>
          </p:nvCxnSpPr>
          <p:spPr>
            <a:xfrm rot="5400000">
              <a:off x="5992984" y="1854396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Straight Connector 509"/>
            <p:cNvCxnSpPr/>
            <p:nvPr/>
          </p:nvCxnSpPr>
          <p:spPr>
            <a:xfrm>
              <a:off x="6146605" y="193120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Straight Connector 510"/>
            <p:cNvCxnSpPr/>
            <p:nvPr/>
          </p:nvCxnSpPr>
          <p:spPr>
            <a:xfrm>
              <a:off x="6146605" y="177758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Straight Connector 511"/>
            <p:cNvCxnSpPr/>
            <p:nvPr/>
          </p:nvCxnSpPr>
          <p:spPr>
            <a:xfrm>
              <a:off x="5954580" y="185439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3" name="Group 512"/>
          <p:cNvGrpSpPr/>
          <p:nvPr/>
        </p:nvGrpSpPr>
        <p:grpSpPr>
          <a:xfrm>
            <a:off x="6991515" y="6078945"/>
            <a:ext cx="344425" cy="230432"/>
            <a:chOff x="5954580" y="1739180"/>
            <a:chExt cx="344425" cy="230432"/>
          </a:xfrm>
        </p:grpSpPr>
        <p:cxnSp>
          <p:nvCxnSpPr>
            <p:cNvPr id="514" name="Straight Connector 513"/>
            <p:cNvCxnSpPr/>
            <p:nvPr/>
          </p:nvCxnSpPr>
          <p:spPr>
            <a:xfrm rot="5400000">
              <a:off x="6031390" y="1854395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Straight Connector 514"/>
            <p:cNvCxnSpPr/>
            <p:nvPr/>
          </p:nvCxnSpPr>
          <p:spPr>
            <a:xfrm rot="5400000">
              <a:off x="5992984" y="1854396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Straight Connector 515"/>
            <p:cNvCxnSpPr/>
            <p:nvPr/>
          </p:nvCxnSpPr>
          <p:spPr>
            <a:xfrm>
              <a:off x="6146605" y="193120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Straight Connector 516"/>
            <p:cNvCxnSpPr/>
            <p:nvPr/>
          </p:nvCxnSpPr>
          <p:spPr>
            <a:xfrm>
              <a:off x="6146605" y="177758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Straight Connector 517"/>
            <p:cNvCxnSpPr/>
            <p:nvPr/>
          </p:nvCxnSpPr>
          <p:spPr>
            <a:xfrm>
              <a:off x="5954580" y="185439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9" name="Group 518"/>
          <p:cNvGrpSpPr/>
          <p:nvPr/>
        </p:nvGrpSpPr>
        <p:grpSpPr>
          <a:xfrm flipH="1">
            <a:off x="7682805" y="6078945"/>
            <a:ext cx="344425" cy="230432"/>
            <a:chOff x="5954580" y="1739180"/>
            <a:chExt cx="344425" cy="230432"/>
          </a:xfrm>
        </p:grpSpPr>
        <p:cxnSp>
          <p:nvCxnSpPr>
            <p:cNvPr id="520" name="Straight Connector 519"/>
            <p:cNvCxnSpPr/>
            <p:nvPr/>
          </p:nvCxnSpPr>
          <p:spPr>
            <a:xfrm rot="5400000">
              <a:off x="6031390" y="1854395"/>
              <a:ext cx="23043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Straight Connector 520"/>
            <p:cNvCxnSpPr/>
            <p:nvPr/>
          </p:nvCxnSpPr>
          <p:spPr>
            <a:xfrm rot="5400000">
              <a:off x="5992984" y="1854396"/>
              <a:ext cx="2304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Straight Connector 521"/>
            <p:cNvCxnSpPr/>
            <p:nvPr/>
          </p:nvCxnSpPr>
          <p:spPr>
            <a:xfrm>
              <a:off x="6146605" y="193120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Straight Connector 522"/>
            <p:cNvCxnSpPr/>
            <p:nvPr/>
          </p:nvCxnSpPr>
          <p:spPr>
            <a:xfrm>
              <a:off x="6146605" y="177758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4" name="Straight Connector 523"/>
            <p:cNvCxnSpPr/>
            <p:nvPr/>
          </p:nvCxnSpPr>
          <p:spPr>
            <a:xfrm>
              <a:off x="5954580" y="1854395"/>
              <a:ext cx="152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5" name="Straight Connector 524"/>
          <p:cNvCxnSpPr/>
          <p:nvPr/>
        </p:nvCxnSpPr>
        <p:spPr>
          <a:xfrm rot="5400000">
            <a:off x="7279553" y="6328577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6" name="Straight Connector 525"/>
          <p:cNvCxnSpPr/>
          <p:nvPr/>
        </p:nvCxnSpPr>
        <p:spPr>
          <a:xfrm rot="5400000">
            <a:off x="7625197" y="6328578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Straight Connector 526"/>
          <p:cNvCxnSpPr/>
          <p:nvPr/>
        </p:nvCxnSpPr>
        <p:spPr>
          <a:xfrm>
            <a:off x="7337160" y="6386185"/>
            <a:ext cx="345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Straight Connector 527"/>
          <p:cNvCxnSpPr/>
          <p:nvPr/>
        </p:nvCxnSpPr>
        <p:spPr>
          <a:xfrm rot="5400000">
            <a:off x="7452375" y="646299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9" name="Straight Connector 528"/>
          <p:cNvCxnSpPr/>
          <p:nvPr/>
        </p:nvCxnSpPr>
        <p:spPr>
          <a:xfrm rot="5400000">
            <a:off x="7452375" y="6770235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0" name="Straight Connector 529"/>
          <p:cNvCxnSpPr/>
          <p:nvPr/>
        </p:nvCxnSpPr>
        <p:spPr>
          <a:xfrm rot="5400000">
            <a:off x="7164339" y="5944528"/>
            <a:ext cx="3456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1" name="Straight Connector 530"/>
          <p:cNvCxnSpPr/>
          <p:nvPr/>
        </p:nvCxnSpPr>
        <p:spPr>
          <a:xfrm rot="5400000" flipH="1" flipV="1">
            <a:off x="7241148" y="5522073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" name="Straight Connector 531"/>
          <p:cNvCxnSpPr/>
          <p:nvPr/>
        </p:nvCxnSpPr>
        <p:spPr>
          <a:xfrm rot="5400000">
            <a:off x="7509984" y="5944528"/>
            <a:ext cx="3456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Straight Connector 532"/>
          <p:cNvCxnSpPr/>
          <p:nvPr/>
        </p:nvCxnSpPr>
        <p:spPr>
          <a:xfrm rot="5400000" flipH="1" flipV="1">
            <a:off x="7586793" y="5522072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Straight Connector 533"/>
          <p:cNvCxnSpPr/>
          <p:nvPr/>
        </p:nvCxnSpPr>
        <p:spPr>
          <a:xfrm rot="10800000">
            <a:off x="6761085" y="6194160"/>
            <a:ext cx="2304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Straight Connector 534"/>
          <p:cNvCxnSpPr/>
          <p:nvPr/>
        </p:nvCxnSpPr>
        <p:spPr>
          <a:xfrm rot="5400000" flipH="1" flipV="1">
            <a:off x="7951640" y="611735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Straight Connector 535"/>
          <p:cNvCxnSpPr/>
          <p:nvPr/>
        </p:nvCxnSpPr>
        <p:spPr>
          <a:xfrm rot="10800000">
            <a:off x="6722680" y="6040540"/>
            <a:ext cx="13057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Straight Connector 536"/>
          <p:cNvCxnSpPr/>
          <p:nvPr/>
        </p:nvCxnSpPr>
        <p:spPr>
          <a:xfrm>
            <a:off x="6991515" y="5426060"/>
            <a:ext cx="9985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Straight Connector 538"/>
          <p:cNvCxnSpPr/>
          <p:nvPr/>
        </p:nvCxnSpPr>
        <p:spPr>
          <a:xfrm rot="10800000">
            <a:off x="6761086" y="6616615"/>
            <a:ext cx="4224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0" name="Text Box 31"/>
          <p:cNvSpPr txBox="1">
            <a:spLocks noChangeArrowheads="1"/>
          </p:cNvSpPr>
          <p:nvPr/>
        </p:nvSpPr>
        <p:spPr bwMode="auto">
          <a:xfrm>
            <a:off x="6453845" y="5963730"/>
            <a:ext cx="5376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In</a:t>
            </a:r>
            <a:endParaRPr lang="en-US" sz="1200" dirty="0"/>
          </a:p>
        </p:txBody>
      </p:sp>
      <p:sp>
        <p:nvSpPr>
          <p:cNvPr id="541" name="Text Box 31"/>
          <p:cNvSpPr txBox="1">
            <a:spLocks noChangeArrowheads="1"/>
          </p:cNvSpPr>
          <p:nvPr/>
        </p:nvSpPr>
        <p:spPr bwMode="auto">
          <a:xfrm>
            <a:off x="6530655" y="6386185"/>
            <a:ext cx="5376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Bias</a:t>
            </a:r>
            <a:endParaRPr lang="en-US" sz="1200" dirty="0"/>
          </a:p>
        </p:txBody>
      </p:sp>
      <p:cxnSp>
        <p:nvCxnSpPr>
          <p:cNvPr id="544" name="Straight Connector 543"/>
          <p:cNvCxnSpPr/>
          <p:nvPr/>
        </p:nvCxnSpPr>
        <p:spPr>
          <a:xfrm>
            <a:off x="7337160" y="5848515"/>
            <a:ext cx="6912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Straight Connector 546"/>
          <p:cNvCxnSpPr/>
          <p:nvPr/>
        </p:nvCxnSpPr>
        <p:spPr>
          <a:xfrm rot="5400000">
            <a:off x="7951640" y="577170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Straight Connector 552"/>
          <p:cNvCxnSpPr/>
          <p:nvPr/>
        </p:nvCxnSpPr>
        <p:spPr>
          <a:xfrm rot="10800000">
            <a:off x="6991515" y="5925325"/>
            <a:ext cx="6912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Straight Connector 554"/>
          <p:cNvCxnSpPr/>
          <p:nvPr/>
        </p:nvCxnSpPr>
        <p:spPr>
          <a:xfrm rot="5400000" flipH="1" flipV="1">
            <a:off x="6876300" y="5810110"/>
            <a:ext cx="2304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Slide Number Placeholder 202"/>
          <p:cNvSpPr txBox="1">
            <a:spLocks/>
          </p:cNvSpPr>
          <p:nvPr/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Sub-gate delay. 2</a:t>
            </a:r>
            <a:r>
              <a:rPr lang="en-US" baseline="30000" dirty="0" smtClean="0"/>
              <a:t>nd</a:t>
            </a:r>
            <a:r>
              <a:rPr lang="en-US" dirty="0" smtClean="0"/>
              <a:t>. interpolation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5266951" cy="4873752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Vernier</a:t>
            </a:r>
            <a:r>
              <a:rPr lang="en-US" dirty="0" smtClean="0"/>
              <a:t> principle</a:t>
            </a:r>
          </a:p>
          <a:p>
            <a:pPr lvl="1"/>
            <a:r>
              <a:rPr lang="en-US" dirty="0" smtClean="0"/>
              <a:t>Difference in delays can be made much smaller than delay in cell R=T2-T1</a:t>
            </a:r>
          </a:p>
          <a:p>
            <a:pPr lvl="1"/>
            <a:r>
              <a:rPr lang="en-US" dirty="0" smtClean="0"/>
              <a:t>Basic </a:t>
            </a:r>
            <a:r>
              <a:rPr lang="en-US" dirty="0" err="1" smtClean="0"/>
              <a:t>Vernier</a:t>
            </a:r>
            <a:r>
              <a:rPr lang="en-US" dirty="0" smtClean="0"/>
              <a:t> chain gets impractical long</a:t>
            </a:r>
          </a:p>
          <a:p>
            <a:pPr lvl="1"/>
            <a:r>
              <a:rPr lang="en-US" dirty="0" smtClean="0"/>
              <a:t>Performance gets miss-match dominated</a:t>
            </a:r>
          </a:p>
          <a:p>
            <a:pPr lvl="1"/>
            <a:r>
              <a:rPr lang="en-US" dirty="0" smtClean="0"/>
              <a:t>Delay difference can be implemented in many ways:</a:t>
            </a:r>
          </a:p>
          <a:p>
            <a:pPr lvl="2"/>
            <a:r>
              <a:rPr lang="en-US" dirty="0" smtClean="0"/>
              <a:t>Capacitance loading</a:t>
            </a:r>
          </a:p>
          <a:p>
            <a:pPr lvl="2"/>
            <a:r>
              <a:rPr lang="en-US" dirty="0" smtClean="0"/>
              <a:t>Transistor sizing</a:t>
            </a:r>
          </a:p>
          <a:p>
            <a:pPr lvl="2"/>
            <a:r>
              <a:rPr lang="en-US" dirty="0" smtClean="0"/>
              <a:t>Different current starving</a:t>
            </a:r>
          </a:p>
          <a:p>
            <a:pPr lvl="2"/>
            <a:r>
              <a:rPr lang="en-US" dirty="0" smtClean="0"/>
              <a:t>etc,.</a:t>
            </a:r>
          </a:p>
          <a:p>
            <a:pPr lvl="1"/>
            <a:r>
              <a:rPr lang="en-US" dirty="0" smtClean="0"/>
              <a:t>How to lock to reference ?</a:t>
            </a:r>
          </a:p>
          <a:p>
            <a:pPr lvl="2"/>
            <a:r>
              <a:rPr lang="en-US" dirty="0" smtClean="0"/>
              <a:t>DLL’s locked to different references</a:t>
            </a:r>
          </a:p>
          <a:p>
            <a:pPr lvl="2"/>
            <a:r>
              <a:rPr lang="en-US" dirty="0" smtClean="0"/>
              <a:t>DLL’s with different number of delay cells locked to same reference.</a:t>
            </a:r>
          </a:p>
        </p:txBody>
      </p:sp>
      <p:sp>
        <p:nvSpPr>
          <p:cNvPr id="4" name="Isosceles Triangle 3"/>
          <p:cNvSpPr/>
          <p:nvPr/>
        </p:nvSpPr>
        <p:spPr>
          <a:xfrm rot="5400000">
            <a:off x="6030780" y="3621635"/>
            <a:ext cx="38405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>
            <a:off x="6070405" y="2775505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453845" y="3121760"/>
            <a:ext cx="192025" cy="268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4" idx="0"/>
          </p:cNvCxnSpPr>
          <p:nvPr/>
        </p:nvCxnSpPr>
        <p:spPr>
          <a:xfrm>
            <a:off x="6299005" y="3697835"/>
            <a:ext cx="154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0"/>
          </p:cNvCxnSpPr>
          <p:nvPr/>
        </p:nvCxnSpPr>
        <p:spPr>
          <a:xfrm>
            <a:off x="6299005" y="2851705"/>
            <a:ext cx="154840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V="1">
            <a:off x="6204215" y="3525013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377035" y="335219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377035" y="319857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V="1">
            <a:off x="6204212" y="3025748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Isosceles Triangle 23"/>
          <p:cNvSpPr/>
          <p:nvPr/>
        </p:nvSpPr>
        <p:spPr>
          <a:xfrm rot="5400000">
            <a:off x="6338020" y="3621635"/>
            <a:ext cx="38405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/>
          <p:nvPr/>
        </p:nvSpPr>
        <p:spPr>
          <a:xfrm rot="5400000">
            <a:off x="6377645" y="2775505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761085" y="3121760"/>
            <a:ext cx="192025" cy="268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>
            <a:stCxn id="24" idx="0"/>
          </p:cNvCxnSpPr>
          <p:nvPr/>
        </p:nvCxnSpPr>
        <p:spPr>
          <a:xfrm>
            <a:off x="6606245" y="3697835"/>
            <a:ext cx="154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5" idx="0"/>
          </p:cNvCxnSpPr>
          <p:nvPr/>
        </p:nvCxnSpPr>
        <p:spPr>
          <a:xfrm>
            <a:off x="6606245" y="2851705"/>
            <a:ext cx="154840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6200000" flipV="1">
            <a:off x="6511455" y="3525013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684275" y="335219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684275" y="319857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V="1">
            <a:off x="6511452" y="3025748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Isosceles Triangle 32"/>
          <p:cNvSpPr/>
          <p:nvPr/>
        </p:nvSpPr>
        <p:spPr>
          <a:xfrm rot="5400000">
            <a:off x="6645260" y="3621635"/>
            <a:ext cx="38405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/>
          <p:nvPr/>
        </p:nvSpPr>
        <p:spPr>
          <a:xfrm rot="5400000">
            <a:off x="6684885" y="2775505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068325" y="3121760"/>
            <a:ext cx="192025" cy="268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>
            <a:stCxn id="33" idx="0"/>
          </p:cNvCxnSpPr>
          <p:nvPr/>
        </p:nvCxnSpPr>
        <p:spPr>
          <a:xfrm>
            <a:off x="6913485" y="3697835"/>
            <a:ext cx="154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4" idx="0"/>
          </p:cNvCxnSpPr>
          <p:nvPr/>
        </p:nvCxnSpPr>
        <p:spPr>
          <a:xfrm>
            <a:off x="6913485" y="2851705"/>
            <a:ext cx="154840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6200000" flipV="1">
            <a:off x="6818695" y="3525013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991515" y="335219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991515" y="319857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16200000" flipV="1">
            <a:off x="6818692" y="3025748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Isosceles Triangle 41"/>
          <p:cNvSpPr/>
          <p:nvPr/>
        </p:nvSpPr>
        <p:spPr>
          <a:xfrm rot="5400000">
            <a:off x="6952500" y="3621635"/>
            <a:ext cx="38405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/>
          <p:cNvSpPr/>
          <p:nvPr/>
        </p:nvSpPr>
        <p:spPr>
          <a:xfrm rot="5400000">
            <a:off x="6992125" y="2775505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7375565" y="3121760"/>
            <a:ext cx="192025" cy="268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>
            <a:stCxn id="42" idx="0"/>
          </p:cNvCxnSpPr>
          <p:nvPr/>
        </p:nvCxnSpPr>
        <p:spPr>
          <a:xfrm>
            <a:off x="7220725" y="3697835"/>
            <a:ext cx="154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43" idx="0"/>
          </p:cNvCxnSpPr>
          <p:nvPr/>
        </p:nvCxnSpPr>
        <p:spPr>
          <a:xfrm>
            <a:off x="7220725" y="2851705"/>
            <a:ext cx="154840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16200000" flipV="1">
            <a:off x="7125935" y="3525013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298755" y="335219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7298755" y="319857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6200000" flipV="1">
            <a:off x="7125932" y="3025748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Isosceles Triangle 50"/>
          <p:cNvSpPr/>
          <p:nvPr/>
        </p:nvSpPr>
        <p:spPr>
          <a:xfrm rot="5400000">
            <a:off x="7259740" y="3621635"/>
            <a:ext cx="38405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/>
          <p:cNvSpPr/>
          <p:nvPr/>
        </p:nvSpPr>
        <p:spPr>
          <a:xfrm rot="5400000">
            <a:off x="7299365" y="2775505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682805" y="3121760"/>
            <a:ext cx="192025" cy="268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>
            <a:stCxn id="51" idx="0"/>
          </p:cNvCxnSpPr>
          <p:nvPr/>
        </p:nvCxnSpPr>
        <p:spPr>
          <a:xfrm>
            <a:off x="7527965" y="3697835"/>
            <a:ext cx="154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52" idx="0"/>
          </p:cNvCxnSpPr>
          <p:nvPr/>
        </p:nvCxnSpPr>
        <p:spPr>
          <a:xfrm>
            <a:off x="7527965" y="2851705"/>
            <a:ext cx="154840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6200000" flipV="1">
            <a:off x="7433175" y="3525013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7605995" y="335219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7605995" y="319857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16200000" flipV="1">
            <a:off x="7433172" y="3025748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Isosceles Triangle 59"/>
          <p:cNvSpPr/>
          <p:nvPr/>
        </p:nvSpPr>
        <p:spPr>
          <a:xfrm rot="5400000">
            <a:off x="7566980" y="3621635"/>
            <a:ext cx="38405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Isosceles Triangle 60"/>
          <p:cNvSpPr/>
          <p:nvPr/>
        </p:nvSpPr>
        <p:spPr>
          <a:xfrm rot="5400000">
            <a:off x="7606605" y="2775505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990045" y="3121760"/>
            <a:ext cx="192025" cy="268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>
            <a:stCxn id="60" idx="0"/>
          </p:cNvCxnSpPr>
          <p:nvPr/>
        </p:nvCxnSpPr>
        <p:spPr>
          <a:xfrm>
            <a:off x="7835205" y="3697835"/>
            <a:ext cx="154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61" idx="0"/>
          </p:cNvCxnSpPr>
          <p:nvPr/>
        </p:nvCxnSpPr>
        <p:spPr>
          <a:xfrm>
            <a:off x="7835205" y="2851705"/>
            <a:ext cx="154840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6200000" flipV="1">
            <a:off x="7740415" y="3525013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7913235" y="335219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913235" y="319857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16200000" flipV="1">
            <a:off x="7740412" y="3025748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Isosceles Triangle 68"/>
          <p:cNvSpPr/>
          <p:nvPr/>
        </p:nvSpPr>
        <p:spPr>
          <a:xfrm rot="5400000">
            <a:off x="7874220" y="3621635"/>
            <a:ext cx="38405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Isosceles Triangle 69"/>
          <p:cNvSpPr/>
          <p:nvPr/>
        </p:nvSpPr>
        <p:spPr>
          <a:xfrm rot="5400000">
            <a:off x="7913845" y="2775505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8297285" y="3121760"/>
            <a:ext cx="192025" cy="268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/>
          <p:cNvCxnSpPr>
            <a:stCxn id="69" idx="0"/>
          </p:cNvCxnSpPr>
          <p:nvPr/>
        </p:nvCxnSpPr>
        <p:spPr>
          <a:xfrm>
            <a:off x="8142445" y="3697835"/>
            <a:ext cx="154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70" idx="0"/>
          </p:cNvCxnSpPr>
          <p:nvPr/>
        </p:nvCxnSpPr>
        <p:spPr>
          <a:xfrm>
            <a:off x="8142445" y="2851705"/>
            <a:ext cx="154840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16200000" flipV="1">
            <a:off x="8047655" y="3525013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8220475" y="335219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8220475" y="319857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16200000" flipV="1">
            <a:off x="8047652" y="3025748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 Box 31"/>
          <p:cNvSpPr txBox="1">
            <a:spLocks noChangeArrowheads="1"/>
          </p:cNvSpPr>
          <p:nvPr/>
        </p:nvSpPr>
        <p:spPr bwMode="auto">
          <a:xfrm>
            <a:off x="5992985" y="2392065"/>
            <a:ext cx="5376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T1</a:t>
            </a:r>
            <a:endParaRPr lang="en-US" sz="1200" dirty="0"/>
          </a:p>
        </p:txBody>
      </p:sp>
      <p:sp>
        <p:nvSpPr>
          <p:cNvPr id="79" name="Text Box 31"/>
          <p:cNvSpPr txBox="1">
            <a:spLocks noChangeArrowheads="1"/>
          </p:cNvSpPr>
          <p:nvPr/>
        </p:nvSpPr>
        <p:spPr bwMode="auto">
          <a:xfrm>
            <a:off x="5954580" y="3889860"/>
            <a:ext cx="5376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T2</a:t>
            </a:r>
            <a:endParaRPr lang="en-US" sz="1200" dirty="0"/>
          </a:p>
        </p:txBody>
      </p:sp>
      <p:cxnSp>
        <p:nvCxnSpPr>
          <p:cNvPr id="81" name="Straight Connector 80"/>
          <p:cNvCxnSpPr>
            <a:stCxn id="4" idx="3"/>
          </p:cNvCxnSpPr>
          <p:nvPr/>
        </p:nvCxnSpPr>
        <p:spPr>
          <a:xfrm rot="10800000">
            <a:off x="5992985" y="369783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5" idx="3"/>
          </p:cNvCxnSpPr>
          <p:nvPr/>
        </p:nvCxnSpPr>
        <p:spPr>
          <a:xfrm rot="10800000" flipV="1">
            <a:off x="6031391" y="2851705"/>
            <a:ext cx="115215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 Box 31"/>
          <p:cNvSpPr txBox="1">
            <a:spLocks noChangeArrowheads="1"/>
          </p:cNvSpPr>
          <p:nvPr/>
        </p:nvSpPr>
        <p:spPr bwMode="auto">
          <a:xfrm>
            <a:off x="5493720" y="2699305"/>
            <a:ext cx="61448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Start</a:t>
            </a:r>
            <a:endParaRPr lang="en-US" sz="1200" dirty="0"/>
          </a:p>
        </p:txBody>
      </p:sp>
      <p:sp>
        <p:nvSpPr>
          <p:cNvPr id="85" name="Text Box 31"/>
          <p:cNvSpPr txBox="1">
            <a:spLocks noChangeArrowheads="1"/>
          </p:cNvSpPr>
          <p:nvPr/>
        </p:nvSpPr>
        <p:spPr bwMode="auto">
          <a:xfrm>
            <a:off x="5532125" y="3467405"/>
            <a:ext cx="61448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Stop</a:t>
            </a:r>
            <a:endParaRPr lang="en-US" sz="1200" dirty="0"/>
          </a:p>
        </p:txBody>
      </p:sp>
      <p:sp>
        <p:nvSpPr>
          <p:cNvPr id="80" name="Slide Number Placeholder 7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1" y="1600200"/>
            <a:ext cx="4460444" cy="48737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DLL arrays</a:t>
            </a:r>
          </a:p>
          <a:p>
            <a:pPr lvl="1"/>
            <a:r>
              <a:rPr lang="en-US" dirty="0" smtClean="0"/>
              <a:t>An array of DLL’s can use the </a:t>
            </a:r>
            <a:r>
              <a:rPr lang="en-US" dirty="0" err="1" smtClean="0"/>
              <a:t>Vernier</a:t>
            </a:r>
            <a:r>
              <a:rPr lang="en-US" dirty="0" smtClean="0"/>
              <a:t> principle</a:t>
            </a:r>
          </a:p>
          <a:p>
            <a:pPr lvl="2"/>
            <a:r>
              <a:rPr lang="en-US" dirty="0" smtClean="0"/>
              <a:t>DLL’s auto lock to common timing reference</a:t>
            </a:r>
          </a:p>
          <a:p>
            <a:pPr lvl="1"/>
            <a:r>
              <a:rPr lang="en-US" dirty="0" smtClean="0"/>
              <a:t>Example: Improve binning from 25ps to 6.25ps</a:t>
            </a:r>
          </a:p>
          <a:p>
            <a:pPr lvl="2"/>
            <a:r>
              <a:rPr lang="en-US" dirty="0" smtClean="0"/>
              <a:t>4 equal DLL’s driven by fifth DLL with slightly larger delay</a:t>
            </a:r>
          </a:p>
          <a:p>
            <a:pPr lvl="3"/>
            <a:r>
              <a:rPr lang="en-US" dirty="0" smtClean="0"/>
              <a:t>Potentially very miss-match sensitive</a:t>
            </a:r>
          </a:p>
          <a:p>
            <a:pPr lvl="2"/>
            <a:r>
              <a:rPr lang="en-US" dirty="0" smtClean="0"/>
              <a:t>1 DLL driving many small DLL’s</a:t>
            </a:r>
          </a:p>
          <a:p>
            <a:pPr lvl="3"/>
            <a:r>
              <a:rPr lang="en-US" dirty="0" smtClean="0"/>
              <a:t>Less miss-match sensitive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(miss-match correction still advantageous)</a:t>
            </a:r>
          </a:p>
          <a:p>
            <a:pPr lvl="3"/>
            <a:r>
              <a:rPr lang="en-US" dirty="0" smtClean="0"/>
              <a:t>Non trivial layout to assure  matching routing capacitances and R-C delays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4885" y="1508750"/>
            <a:ext cx="300037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7645" y="3774645"/>
            <a:ext cx="3686880" cy="2198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Text Box 31"/>
          <p:cNvSpPr txBox="1">
            <a:spLocks noChangeArrowheads="1"/>
          </p:cNvSpPr>
          <p:nvPr/>
        </p:nvSpPr>
        <p:spPr bwMode="auto">
          <a:xfrm>
            <a:off x="5954580" y="3736240"/>
            <a:ext cx="5376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T1</a:t>
            </a:r>
            <a:endParaRPr lang="en-US" sz="1200" dirty="0"/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4879240" y="4542745"/>
            <a:ext cx="84491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T2=5/4T1</a:t>
            </a:r>
            <a:endParaRPr lang="en-US" sz="1200" dirty="0"/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>
            <a:off x="5954580" y="4619555"/>
            <a:ext cx="5376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/>
              <a:t>4</a:t>
            </a:r>
          </a:p>
        </p:txBody>
      </p:sp>
      <p:sp>
        <p:nvSpPr>
          <p:cNvPr id="5" name="Left Brace 4"/>
          <p:cNvSpPr/>
          <p:nvPr/>
        </p:nvSpPr>
        <p:spPr>
          <a:xfrm rot="16200000">
            <a:off x="6338631" y="3928264"/>
            <a:ext cx="192025" cy="1036936"/>
          </a:xfrm>
          <a:prstGeom prst="leftBrace">
            <a:avLst/>
          </a:prstGeom>
          <a:noFill/>
          <a:ln w="12700"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Box 31"/>
          <p:cNvSpPr txBox="1">
            <a:spLocks noChangeArrowheads="1"/>
          </p:cNvSpPr>
          <p:nvPr/>
        </p:nvSpPr>
        <p:spPr bwMode="auto">
          <a:xfrm>
            <a:off x="6300225" y="4465935"/>
            <a:ext cx="5376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1" y="1600200"/>
            <a:ext cx="4345230" cy="487375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Passive delays</a:t>
            </a:r>
          </a:p>
          <a:p>
            <a:pPr lvl="2"/>
            <a:r>
              <a:rPr lang="en-US" dirty="0" smtClean="0"/>
              <a:t>In modern IC technologies wiring delays already the dominating source of delays.</a:t>
            </a:r>
          </a:p>
          <a:p>
            <a:pPr lvl="2"/>
            <a:r>
              <a:rPr lang="en-US" dirty="0" smtClean="0"/>
              <a:t>No easy way to “lock” to global  reference</a:t>
            </a:r>
          </a:p>
          <a:p>
            <a:pPr lvl="3"/>
            <a:r>
              <a:rPr lang="en-US" dirty="0" smtClean="0"/>
              <a:t>Some kind of adjustment required</a:t>
            </a:r>
          </a:p>
          <a:p>
            <a:pPr lvl="1"/>
            <a:r>
              <a:rPr lang="en-US" dirty="0" smtClean="0"/>
              <a:t>R-C delay</a:t>
            </a:r>
          </a:p>
          <a:p>
            <a:pPr lvl="2"/>
            <a:r>
              <a:rPr lang="en-US" dirty="0" smtClean="0"/>
              <a:t>The adjustment of any tap affects all the other taps</a:t>
            </a:r>
          </a:p>
          <a:p>
            <a:pPr lvl="3"/>
            <a:r>
              <a:rPr lang="en-US" dirty="0" smtClean="0"/>
              <a:t>Used in HPTDC. In practice a bit of a pain (but works)</a:t>
            </a:r>
          </a:p>
          <a:p>
            <a:pPr lvl="1"/>
            <a:r>
              <a:rPr lang="en-US" dirty="0" smtClean="0"/>
              <a:t>Transmission line</a:t>
            </a:r>
          </a:p>
          <a:p>
            <a:pPr lvl="2"/>
            <a:r>
              <a:rPr lang="en-US" dirty="0" smtClean="0"/>
              <a:t>Short delays can be made with on-chip transmission lines</a:t>
            </a:r>
          </a:p>
          <a:p>
            <a:pPr lvl="2"/>
            <a:r>
              <a:rPr lang="en-US" dirty="0" smtClean="0"/>
              <a:t>Predefined and characterized transmission lines exists in may chip design kits.</a:t>
            </a:r>
          </a:p>
          <a:p>
            <a:pPr lvl="2"/>
            <a:r>
              <a:rPr lang="en-US" dirty="0" err="1" smtClean="0"/>
              <a:t>Lossy</a:t>
            </a:r>
            <a:r>
              <a:rPr lang="en-US" dirty="0" smtClean="0"/>
              <a:t> so signal shape changes down the line.</a:t>
            </a:r>
          </a:p>
          <a:p>
            <a:r>
              <a:rPr lang="en-US" dirty="0" smtClean="0"/>
              <a:t>Can be used on hit signals instead of on DLL signals</a:t>
            </a:r>
          </a:p>
          <a:p>
            <a:pPr lvl="2"/>
            <a:r>
              <a:rPr lang="en-US" dirty="0" smtClean="0"/>
              <a:t>Flexibility on channel count versus resolution (used in HPTDC)</a:t>
            </a:r>
          </a:p>
          <a:p>
            <a:pPr lvl="2"/>
            <a:r>
              <a:rPr lang="en-US" dirty="0" smtClean="0"/>
              <a:t>This scheme can be used with many approaches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810" y="2929735"/>
            <a:ext cx="4147740" cy="1764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268420" cy="487375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Looped </a:t>
            </a:r>
            <a:r>
              <a:rPr lang="en-US" dirty="0" err="1" smtClean="0"/>
              <a:t>Vernier</a:t>
            </a:r>
            <a:r>
              <a:rPr lang="en-US" dirty="0" smtClean="0"/>
              <a:t> (beating oscillators)</a:t>
            </a:r>
          </a:p>
          <a:p>
            <a:pPr lvl="1"/>
            <a:r>
              <a:rPr lang="en-US" dirty="0" smtClean="0"/>
              <a:t>Two delay chains/loops propagates timing signals with slightly different delay.</a:t>
            </a:r>
          </a:p>
          <a:p>
            <a:pPr lvl="2"/>
            <a:r>
              <a:rPr lang="en-US" dirty="0" smtClean="0"/>
              <a:t>Start – Stop type</a:t>
            </a:r>
          </a:p>
          <a:p>
            <a:pPr lvl="1"/>
            <a:r>
              <a:rPr lang="en-US" dirty="0" smtClean="0"/>
              <a:t>Start oscillators with start and stop signals</a:t>
            </a:r>
          </a:p>
          <a:p>
            <a:pPr lvl="2"/>
            <a:r>
              <a:rPr lang="en-US" dirty="0" smtClean="0"/>
              <a:t>Latch loop1 count (start) when stop occurs</a:t>
            </a:r>
          </a:p>
          <a:p>
            <a:pPr lvl="2"/>
            <a:r>
              <a:rPr lang="en-US" dirty="0" smtClean="0"/>
              <a:t>Latch loop2 count (stop) when edge in loop2 catches up with edge in loop1.</a:t>
            </a:r>
          </a:p>
          <a:p>
            <a:pPr lvl="2"/>
            <a:r>
              <a:rPr lang="en-US" dirty="0" smtClean="0"/>
              <a:t>Store in which </a:t>
            </a:r>
            <a:r>
              <a:rPr lang="en-US" dirty="0" err="1" smtClean="0"/>
              <a:t>vernier</a:t>
            </a:r>
            <a:r>
              <a:rPr lang="en-US" dirty="0" smtClean="0"/>
              <a:t> cell the two edges meet.</a:t>
            </a:r>
          </a:p>
          <a:p>
            <a:pPr lvl="1"/>
            <a:r>
              <a:rPr lang="en-US" dirty="0" smtClean="0"/>
              <a:t>Appears elegant but hard to implement:</a:t>
            </a:r>
          </a:p>
          <a:p>
            <a:pPr lvl="2"/>
            <a:r>
              <a:rPr lang="en-US" dirty="0" smtClean="0"/>
              <a:t>Loop feedback time and re-coupling must be “zero” delay</a:t>
            </a:r>
          </a:p>
          <a:p>
            <a:pPr lvl="3"/>
            <a:r>
              <a:rPr lang="en-US" dirty="0" smtClean="0"/>
              <a:t>Circular layouts tried (but not so good for matching)</a:t>
            </a:r>
          </a:p>
          <a:p>
            <a:pPr lvl="2"/>
            <a:r>
              <a:rPr lang="en-US" dirty="0" smtClean="0"/>
              <a:t>All this per channel</a:t>
            </a:r>
          </a:p>
          <a:p>
            <a:pPr lvl="2"/>
            <a:r>
              <a:rPr lang="en-US" dirty="0" smtClean="0"/>
              <a:t>No direct lock to a reference</a:t>
            </a:r>
          </a:p>
          <a:p>
            <a:pPr lvl="2"/>
            <a:r>
              <a:rPr lang="en-US" dirty="0" smtClean="0"/>
              <a:t>Long conversion time -&gt; Dead-time</a:t>
            </a:r>
          </a:p>
          <a:p>
            <a:pPr lvl="2"/>
            <a:r>
              <a:rPr lang="en-US" dirty="0" smtClean="0"/>
              <a:t>Some errors accumulate during recirculation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5400000">
            <a:off x="5569920" y="2123840"/>
            <a:ext cx="38405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>
            <a:off x="5609545" y="2967530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992985" y="2468875"/>
            <a:ext cx="192025" cy="268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4" idx="0"/>
          </p:cNvCxnSpPr>
          <p:nvPr/>
        </p:nvCxnSpPr>
        <p:spPr>
          <a:xfrm>
            <a:off x="5838145" y="2200040"/>
            <a:ext cx="154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5" idx="0"/>
          </p:cNvCxnSpPr>
          <p:nvPr/>
        </p:nvCxnSpPr>
        <p:spPr>
          <a:xfrm>
            <a:off x="5838145" y="3043730"/>
            <a:ext cx="154840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V="1">
            <a:off x="5743355" y="2872128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916175" y="2699305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916175" y="2545685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V="1">
            <a:off x="5743352" y="2372863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Isosceles Triangle 12"/>
          <p:cNvSpPr/>
          <p:nvPr/>
        </p:nvSpPr>
        <p:spPr>
          <a:xfrm rot="5400000">
            <a:off x="5877160" y="2123840"/>
            <a:ext cx="38405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 rot="5400000">
            <a:off x="5916785" y="2967530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300225" y="2468875"/>
            <a:ext cx="192025" cy="268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>
            <a:stCxn id="13" idx="0"/>
          </p:cNvCxnSpPr>
          <p:nvPr/>
        </p:nvCxnSpPr>
        <p:spPr>
          <a:xfrm>
            <a:off x="6145385" y="2200040"/>
            <a:ext cx="154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4" idx="0"/>
          </p:cNvCxnSpPr>
          <p:nvPr/>
        </p:nvCxnSpPr>
        <p:spPr>
          <a:xfrm>
            <a:off x="6145385" y="3043730"/>
            <a:ext cx="154840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V="1">
            <a:off x="6050595" y="2872128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23415" y="2699305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223415" y="2545685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6200000" flipV="1">
            <a:off x="6050592" y="2372863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/>
          <p:cNvSpPr/>
          <p:nvPr/>
        </p:nvSpPr>
        <p:spPr>
          <a:xfrm rot="5400000">
            <a:off x="6184400" y="2123840"/>
            <a:ext cx="38405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/>
          <p:cNvSpPr/>
          <p:nvPr/>
        </p:nvSpPr>
        <p:spPr>
          <a:xfrm rot="5400000">
            <a:off x="6224025" y="2967530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607465" y="2468875"/>
            <a:ext cx="192025" cy="268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>
            <a:stCxn id="22" idx="0"/>
          </p:cNvCxnSpPr>
          <p:nvPr/>
        </p:nvCxnSpPr>
        <p:spPr>
          <a:xfrm>
            <a:off x="6452625" y="2200040"/>
            <a:ext cx="154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3" idx="0"/>
          </p:cNvCxnSpPr>
          <p:nvPr/>
        </p:nvCxnSpPr>
        <p:spPr>
          <a:xfrm>
            <a:off x="6452625" y="3043730"/>
            <a:ext cx="154840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6200000" flipV="1">
            <a:off x="6357835" y="2872128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530655" y="2699305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530655" y="2545685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6200000" flipV="1">
            <a:off x="6357832" y="2372863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sosceles Triangle 30"/>
          <p:cNvSpPr/>
          <p:nvPr/>
        </p:nvSpPr>
        <p:spPr>
          <a:xfrm rot="5400000">
            <a:off x="6491640" y="2123840"/>
            <a:ext cx="38405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/>
          <p:cNvSpPr/>
          <p:nvPr/>
        </p:nvSpPr>
        <p:spPr>
          <a:xfrm rot="5400000">
            <a:off x="6531265" y="2967530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914705" y="2468875"/>
            <a:ext cx="192025" cy="268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1" idx="0"/>
          </p:cNvCxnSpPr>
          <p:nvPr/>
        </p:nvCxnSpPr>
        <p:spPr>
          <a:xfrm>
            <a:off x="6759865" y="2200040"/>
            <a:ext cx="154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2" idx="0"/>
          </p:cNvCxnSpPr>
          <p:nvPr/>
        </p:nvCxnSpPr>
        <p:spPr>
          <a:xfrm>
            <a:off x="6759865" y="3043730"/>
            <a:ext cx="154840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6200000" flipV="1">
            <a:off x="6665075" y="2872128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837895" y="2699305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837895" y="2545685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6200000" flipV="1">
            <a:off x="6665072" y="2372863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Isosceles Triangle 39"/>
          <p:cNvSpPr/>
          <p:nvPr/>
        </p:nvSpPr>
        <p:spPr>
          <a:xfrm rot="5400000">
            <a:off x="6798880" y="2123840"/>
            <a:ext cx="38405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/>
          <p:cNvSpPr/>
          <p:nvPr/>
        </p:nvSpPr>
        <p:spPr>
          <a:xfrm rot="5400000">
            <a:off x="6838505" y="2967530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221945" y="2468875"/>
            <a:ext cx="192025" cy="268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>
            <a:stCxn id="40" idx="0"/>
          </p:cNvCxnSpPr>
          <p:nvPr/>
        </p:nvCxnSpPr>
        <p:spPr>
          <a:xfrm>
            <a:off x="7067105" y="2200040"/>
            <a:ext cx="154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1" idx="0"/>
          </p:cNvCxnSpPr>
          <p:nvPr/>
        </p:nvCxnSpPr>
        <p:spPr>
          <a:xfrm>
            <a:off x="7067105" y="3043730"/>
            <a:ext cx="154840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16200000" flipV="1">
            <a:off x="6972315" y="2872128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7145135" y="2699305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145135" y="2545685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V="1">
            <a:off x="6972312" y="2372863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Isosceles Triangle 48"/>
          <p:cNvSpPr/>
          <p:nvPr/>
        </p:nvSpPr>
        <p:spPr>
          <a:xfrm rot="5400000">
            <a:off x="7106120" y="2123840"/>
            <a:ext cx="38405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/>
          <p:cNvSpPr/>
          <p:nvPr/>
        </p:nvSpPr>
        <p:spPr>
          <a:xfrm rot="5400000">
            <a:off x="7145745" y="2967530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7529185" y="2468875"/>
            <a:ext cx="192025" cy="268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/>
          <p:cNvCxnSpPr>
            <a:stCxn id="49" idx="0"/>
          </p:cNvCxnSpPr>
          <p:nvPr/>
        </p:nvCxnSpPr>
        <p:spPr>
          <a:xfrm>
            <a:off x="7374345" y="2200040"/>
            <a:ext cx="154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50" idx="0"/>
          </p:cNvCxnSpPr>
          <p:nvPr/>
        </p:nvCxnSpPr>
        <p:spPr>
          <a:xfrm>
            <a:off x="7374345" y="3043730"/>
            <a:ext cx="154840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6200000" flipV="1">
            <a:off x="7279555" y="2872128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452375" y="2699305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7452375" y="2545685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16200000" flipV="1">
            <a:off x="7279552" y="2372863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Isosceles Triangle 57"/>
          <p:cNvSpPr/>
          <p:nvPr/>
        </p:nvSpPr>
        <p:spPr>
          <a:xfrm rot="5400000">
            <a:off x="7413360" y="2123840"/>
            <a:ext cx="38405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Isosceles Triangle 58"/>
          <p:cNvSpPr/>
          <p:nvPr/>
        </p:nvSpPr>
        <p:spPr>
          <a:xfrm rot="5400000">
            <a:off x="7452985" y="2967530"/>
            <a:ext cx="304800" cy="15240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7836425" y="2468875"/>
            <a:ext cx="192025" cy="268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/>
          <p:cNvCxnSpPr>
            <a:stCxn id="58" idx="0"/>
          </p:cNvCxnSpPr>
          <p:nvPr/>
        </p:nvCxnSpPr>
        <p:spPr>
          <a:xfrm>
            <a:off x="7681585" y="2200040"/>
            <a:ext cx="154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59" idx="0"/>
          </p:cNvCxnSpPr>
          <p:nvPr/>
        </p:nvCxnSpPr>
        <p:spPr>
          <a:xfrm>
            <a:off x="7681585" y="3043730"/>
            <a:ext cx="154840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16200000" flipV="1">
            <a:off x="7586795" y="2872128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7759615" y="2699305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7759615" y="2545685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6200000" flipV="1">
            <a:off x="7586792" y="2372863"/>
            <a:ext cx="34564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 Box 31"/>
          <p:cNvSpPr txBox="1">
            <a:spLocks noChangeArrowheads="1"/>
          </p:cNvSpPr>
          <p:nvPr/>
        </p:nvSpPr>
        <p:spPr bwMode="auto">
          <a:xfrm>
            <a:off x="5800960" y="1662370"/>
            <a:ext cx="5376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T1</a:t>
            </a:r>
            <a:endParaRPr lang="en-US" sz="1200" dirty="0"/>
          </a:p>
        </p:txBody>
      </p:sp>
      <p:sp>
        <p:nvSpPr>
          <p:cNvPr id="68" name="Text Box 31"/>
          <p:cNvSpPr txBox="1">
            <a:spLocks noChangeArrowheads="1"/>
          </p:cNvSpPr>
          <p:nvPr/>
        </p:nvSpPr>
        <p:spPr bwMode="auto">
          <a:xfrm>
            <a:off x="5916175" y="3390595"/>
            <a:ext cx="5376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T2</a:t>
            </a:r>
            <a:endParaRPr lang="en-US" sz="1200" dirty="0"/>
          </a:p>
        </p:txBody>
      </p:sp>
      <p:cxnSp>
        <p:nvCxnSpPr>
          <p:cNvPr id="69" name="Straight Connector 68"/>
          <p:cNvCxnSpPr>
            <a:stCxn id="4" idx="3"/>
          </p:cNvCxnSpPr>
          <p:nvPr/>
        </p:nvCxnSpPr>
        <p:spPr>
          <a:xfrm rot="10800000">
            <a:off x="5532125" y="220004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5" idx="3"/>
          </p:cNvCxnSpPr>
          <p:nvPr/>
        </p:nvCxnSpPr>
        <p:spPr>
          <a:xfrm rot="10800000" flipV="1">
            <a:off x="5570531" y="3043730"/>
            <a:ext cx="115215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 Box 31"/>
          <p:cNvSpPr txBox="1">
            <a:spLocks noChangeArrowheads="1"/>
          </p:cNvSpPr>
          <p:nvPr/>
        </p:nvSpPr>
        <p:spPr bwMode="auto">
          <a:xfrm>
            <a:off x="4572000" y="2123230"/>
            <a:ext cx="61448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Start</a:t>
            </a:r>
            <a:endParaRPr lang="en-US" sz="1200" dirty="0"/>
          </a:p>
        </p:txBody>
      </p:sp>
      <p:sp>
        <p:nvSpPr>
          <p:cNvPr id="72" name="Text Box 31"/>
          <p:cNvSpPr txBox="1">
            <a:spLocks noChangeArrowheads="1"/>
          </p:cNvSpPr>
          <p:nvPr/>
        </p:nvSpPr>
        <p:spPr bwMode="auto">
          <a:xfrm>
            <a:off x="4610405" y="2814520"/>
            <a:ext cx="61448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Stop</a:t>
            </a:r>
            <a:endParaRPr lang="en-US" sz="1200" dirty="0"/>
          </a:p>
        </p:txBody>
      </p:sp>
      <p:sp>
        <p:nvSpPr>
          <p:cNvPr id="73" name="Trapezoid 72"/>
          <p:cNvSpPr/>
          <p:nvPr/>
        </p:nvSpPr>
        <p:spPr>
          <a:xfrm rot="5400000">
            <a:off x="5301695" y="2123230"/>
            <a:ext cx="307240" cy="153620"/>
          </a:xfrm>
          <a:prstGeom prst="trapezoi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/>
          <p:cNvCxnSpPr/>
          <p:nvPr/>
        </p:nvCxnSpPr>
        <p:spPr>
          <a:xfrm rot="10800000">
            <a:off x="5224885" y="2276850"/>
            <a:ext cx="15362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10800000">
            <a:off x="5224885" y="2123230"/>
            <a:ext cx="15362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5400000" flipH="1" flipV="1">
            <a:off x="5109670" y="2008015"/>
            <a:ext cx="2304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224885" y="1892800"/>
            <a:ext cx="2534730" cy="38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7625198" y="2065622"/>
            <a:ext cx="2688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ounded Rectangle 84"/>
          <p:cNvSpPr/>
          <p:nvPr/>
        </p:nvSpPr>
        <p:spPr>
          <a:xfrm>
            <a:off x="7836425" y="2008015"/>
            <a:ext cx="859550" cy="3456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Cnt1</a:t>
            </a:r>
            <a:endParaRPr lang="en-US" dirty="0"/>
          </a:p>
        </p:txBody>
      </p:sp>
      <p:cxnSp>
        <p:nvCxnSpPr>
          <p:cNvPr id="86" name="Straight Connector 85"/>
          <p:cNvCxnSpPr>
            <a:stCxn id="85" idx="1"/>
            <a:endCxn id="85" idx="1"/>
          </p:cNvCxnSpPr>
          <p:nvPr/>
        </p:nvCxnSpPr>
        <p:spPr>
          <a:xfrm rot="10800000">
            <a:off x="7836425" y="218083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7836425" y="2137870"/>
            <a:ext cx="15240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V="1">
            <a:off x="7836425" y="2214070"/>
            <a:ext cx="15240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ounded Rectangle 98"/>
          <p:cNvSpPr/>
          <p:nvPr/>
        </p:nvSpPr>
        <p:spPr>
          <a:xfrm>
            <a:off x="7836425" y="2852925"/>
            <a:ext cx="859550" cy="3456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Cnt2</a:t>
            </a:r>
            <a:endParaRPr lang="en-US" dirty="0"/>
          </a:p>
        </p:txBody>
      </p:sp>
      <p:cxnSp>
        <p:nvCxnSpPr>
          <p:cNvPr id="100" name="Straight Connector 99"/>
          <p:cNvCxnSpPr>
            <a:stCxn id="99" idx="1"/>
            <a:endCxn id="99" idx="1"/>
          </p:cNvCxnSpPr>
          <p:nvPr/>
        </p:nvCxnSpPr>
        <p:spPr>
          <a:xfrm rot="10800000">
            <a:off x="7836425" y="302574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7836425" y="2982780"/>
            <a:ext cx="15240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V="1">
            <a:off x="7836425" y="3058980"/>
            <a:ext cx="15240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10800000">
            <a:off x="5532125" y="304495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rapezoid 103"/>
          <p:cNvSpPr/>
          <p:nvPr/>
        </p:nvSpPr>
        <p:spPr>
          <a:xfrm rot="5400000">
            <a:off x="5301695" y="2968140"/>
            <a:ext cx="307240" cy="153620"/>
          </a:xfrm>
          <a:prstGeom prst="trapezoi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5" name="Straight Connector 104"/>
          <p:cNvCxnSpPr/>
          <p:nvPr/>
        </p:nvCxnSpPr>
        <p:spPr>
          <a:xfrm rot="10800000">
            <a:off x="5224885" y="3121760"/>
            <a:ext cx="15362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rot="10800000">
            <a:off x="5224885" y="2968140"/>
            <a:ext cx="15362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5400000">
            <a:off x="5090468" y="3256177"/>
            <a:ext cx="2688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5224885" y="3390595"/>
            <a:ext cx="25347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5400000" flipH="1" flipV="1">
            <a:off x="7567590" y="3198570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60" idx="3"/>
          </p:cNvCxnSpPr>
          <p:nvPr/>
        </p:nvCxnSpPr>
        <p:spPr>
          <a:xfrm flipV="1">
            <a:off x="8028450" y="2585679"/>
            <a:ext cx="230430" cy="17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 Box 31"/>
          <p:cNvSpPr txBox="1">
            <a:spLocks noChangeArrowheads="1"/>
          </p:cNvSpPr>
          <p:nvPr/>
        </p:nvSpPr>
        <p:spPr bwMode="auto">
          <a:xfrm>
            <a:off x="8258880" y="2468875"/>
            <a:ext cx="5376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err="1" smtClean="0"/>
              <a:t>Ver</a:t>
            </a:r>
            <a:endParaRPr lang="en-US" sz="1200" dirty="0"/>
          </a:p>
        </p:txBody>
      </p:sp>
      <p:grpSp>
        <p:nvGrpSpPr>
          <p:cNvPr id="117" name="Group 116"/>
          <p:cNvGrpSpPr/>
          <p:nvPr/>
        </p:nvGrpSpPr>
        <p:grpSpPr>
          <a:xfrm>
            <a:off x="5148075" y="4235505"/>
            <a:ext cx="304800" cy="152400"/>
            <a:chOff x="5486400" y="3276600"/>
            <a:chExt cx="304800" cy="152400"/>
          </a:xfrm>
        </p:grpSpPr>
        <p:cxnSp>
          <p:nvCxnSpPr>
            <p:cNvPr id="118" name="Straight Connector 117"/>
            <p:cNvCxnSpPr/>
            <p:nvPr/>
          </p:nvCxnSpPr>
          <p:spPr>
            <a:xfrm>
              <a:off x="5486400" y="34290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rot="5400000" flipH="1" flipV="1">
              <a:off x="55626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5638800" y="32766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5400000" flipH="1" flipV="1">
              <a:off x="57150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/>
          <p:cNvGrpSpPr/>
          <p:nvPr/>
        </p:nvGrpSpPr>
        <p:grpSpPr>
          <a:xfrm>
            <a:off x="5452875" y="4235505"/>
            <a:ext cx="304800" cy="152400"/>
            <a:chOff x="5486400" y="3276600"/>
            <a:chExt cx="304800" cy="152400"/>
          </a:xfrm>
        </p:grpSpPr>
        <p:cxnSp>
          <p:nvCxnSpPr>
            <p:cNvPr id="123" name="Straight Connector 122"/>
            <p:cNvCxnSpPr/>
            <p:nvPr/>
          </p:nvCxnSpPr>
          <p:spPr>
            <a:xfrm>
              <a:off x="5486400" y="34290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rot="5400000" flipH="1" flipV="1">
              <a:off x="55626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5638800" y="32766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rot="5400000" flipH="1" flipV="1">
              <a:off x="57150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oup 126"/>
          <p:cNvGrpSpPr/>
          <p:nvPr/>
        </p:nvGrpSpPr>
        <p:grpSpPr>
          <a:xfrm>
            <a:off x="5757675" y="4235505"/>
            <a:ext cx="304800" cy="152400"/>
            <a:chOff x="5486400" y="3276600"/>
            <a:chExt cx="304800" cy="152400"/>
          </a:xfrm>
        </p:grpSpPr>
        <p:cxnSp>
          <p:nvCxnSpPr>
            <p:cNvPr id="128" name="Straight Connector 127"/>
            <p:cNvCxnSpPr/>
            <p:nvPr/>
          </p:nvCxnSpPr>
          <p:spPr>
            <a:xfrm>
              <a:off x="5486400" y="34290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rot="5400000" flipH="1" flipV="1">
              <a:off x="55626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5638800" y="32766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rot="5400000" flipH="1" flipV="1">
              <a:off x="57150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062475" y="4235505"/>
            <a:ext cx="304800" cy="152400"/>
            <a:chOff x="5486400" y="3276600"/>
            <a:chExt cx="304800" cy="152400"/>
          </a:xfrm>
        </p:grpSpPr>
        <p:cxnSp>
          <p:nvCxnSpPr>
            <p:cNvPr id="133" name="Straight Connector 132"/>
            <p:cNvCxnSpPr/>
            <p:nvPr/>
          </p:nvCxnSpPr>
          <p:spPr>
            <a:xfrm>
              <a:off x="5486400" y="34290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rot="5400000" flipH="1" flipV="1">
              <a:off x="55626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5638800" y="32766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rot="5400000" flipH="1" flipV="1">
              <a:off x="57150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/>
          <p:cNvGrpSpPr/>
          <p:nvPr/>
        </p:nvGrpSpPr>
        <p:grpSpPr>
          <a:xfrm>
            <a:off x="6367275" y="4235505"/>
            <a:ext cx="304800" cy="152400"/>
            <a:chOff x="5486400" y="3276600"/>
            <a:chExt cx="304800" cy="152400"/>
          </a:xfrm>
        </p:grpSpPr>
        <p:cxnSp>
          <p:nvCxnSpPr>
            <p:cNvPr id="138" name="Straight Connector 137"/>
            <p:cNvCxnSpPr/>
            <p:nvPr/>
          </p:nvCxnSpPr>
          <p:spPr>
            <a:xfrm>
              <a:off x="5486400" y="34290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rot="5400000" flipH="1" flipV="1">
              <a:off x="55626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5638800" y="32766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rot="5400000" flipH="1" flipV="1">
              <a:off x="57150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Straight Connector 142"/>
          <p:cNvCxnSpPr/>
          <p:nvPr/>
        </p:nvCxnSpPr>
        <p:spPr>
          <a:xfrm>
            <a:off x="6672075" y="4387905"/>
            <a:ext cx="204225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rot="5400000" flipH="1" flipV="1">
            <a:off x="6748275" y="4311705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6799490" y="4235505"/>
            <a:ext cx="1773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rot="5400000" flipH="1" flipV="1">
            <a:off x="6900675" y="4311705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7" name="Group 146"/>
          <p:cNvGrpSpPr/>
          <p:nvPr/>
        </p:nvGrpSpPr>
        <p:grpSpPr>
          <a:xfrm>
            <a:off x="6976875" y="4235505"/>
            <a:ext cx="304800" cy="152400"/>
            <a:chOff x="5486400" y="3276600"/>
            <a:chExt cx="304800" cy="152400"/>
          </a:xfrm>
        </p:grpSpPr>
        <p:cxnSp>
          <p:nvCxnSpPr>
            <p:cNvPr id="148" name="Straight Connector 147"/>
            <p:cNvCxnSpPr/>
            <p:nvPr/>
          </p:nvCxnSpPr>
          <p:spPr>
            <a:xfrm>
              <a:off x="5486400" y="34290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rot="5400000" flipH="1" flipV="1">
              <a:off x="55626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5638800" y="32766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rot="5400000" flipH="1" flipV="1">
              <a:off x="5715000" y="3352800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3" name="Straight Connector 152"/>
          <p:cNvCxnSpPr/>
          <p:nvPr/>
        </p:nvCxnSpPr>
        <p:spPr>
          <a:xfrm>
            <a:off x="5148075" y="411907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rot="5400000" flipH="1" flipV="1">
            <a:off x="5224275" y="404287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5300475" y="3966670"/>
            <a:ext cx="20366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7" name="Group 166"/>
          <p:cNvGrpSpPr/>
          <p:nvPr/>
        </p:nvGrpSpPr>
        <p:grpSpPr>
          <a:xfrm>
            <a:off x="6031390" y="4849985"/>
            <a:ext cx="230430" cy="153620"/>
            <a:chOff x="5263290" y="4696365"/>
            <a:chExt cx="230430" cy="153620"/>
          </a:xfrm>
        </p:grpSpPr>
        <p:cxnSp>
          <p:nvCxnSpPr>
            <p:cNvPr id="160" name="Straight Connector 159"/>
            <p:cNvCxnSpPr/>
            <p:nvPr/>
          </p:nvCxnSpPr>
          <p:spPr>
            <a:xfrm flipV="1">
              <a:off x="5263290" y="4848765"/>
              <a:ext cx="113995" cy="12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 rot="5400000" flipH="1" flipV="1">
              <a:off x="5301085" y="477256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5377285" y="4696365"/>
              <a:ext cx="11643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 rot="5400000" flipH="1" flipV="1">
              <a:off x="5417520" y="477256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8" name="Straight Connector 167"/>
          <p:cNvCxnSpPr/>
          <p:nvPr/>
        </p:nvCxnSpPr>
        <p:spPr>
          <a:xfrm>
            <a:off x="5149295" y="4733550"/>
            <a:ext cx="997310" cy="1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rot="5400000" flipH="1" flipV="1">
            <a:off x="6070405" y="465735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6146605" y="4581150"/>
            <a:ext cx="11917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3" name="Group 172"/>
          <p:cNvGrpSpPr/>
          <p:nvPr/>
        </p:nvGrpSpPr>
        <p:grpSpPr>
          <a:xfrm>
            <a:off x="6261820" y="4849985"/>
            <a:ext cx="230430" cy="153620"/>
            <a:chOff x="5263290" y="4696365"/>
            <a:chExt cx="230430" cy="153620"/>
          </a:xfrm>
        </p:grpSpPr>
        <p:cxnSp>
          <p:nvCxnSpPr>
            <p:cNvPr id="174" name="Straight Connector 173"/>
            <p:cNvCxnSpPr/>
            <p:nvPr/>
          </p:nvCxnSpPr>
          <p:spPr>
            <a:xfrm flipV="1">
              <a:off x="5263290" y="4848765"/>
              <a:ext cx="113995" cy="12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 rot="5400000" flipH="1" flipV="1">
              <a:off x="5301085" y="477256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>
              <a:off x="5377285" y="4696365"/>
              <a:ext cx="11643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5400000" flipH="1" flipV="1">
              <a:off x="5417520" y="477256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8" name="Group 177"/>
          <p:cNvGrpSpPr/>
          <p:nvPr/>
        </p:nvGrpSpPr>
        <p:grpSpPr>
          <a:xfrm>
            <a:off x="6492250" y="4849985"/>
            <a:ext cx="230430" cy="153620"/>
            <a:chOff x="5263290" y="4696365"/>
            <a:chExt cx="230430" cy="153620"/>
          </a:xfrm>
        </p:grpSpPr>
        <p:cxnSp>
          <p:nvCxnSpPr>
            <p:cNvPr id="179" name="Straight Connector 178"/>
            <p:cNvCxnSpPr/>
            <p:nvPr/>
          </p:nvCxnSpPr>
          <p:spPr>
            <a:xfrm flipV="1">
              <a:off x="5263290" y="4848765"/>
              <a:ext cx="113995" cy="12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 rot="5400000" flipH="1" flipV="1">
              <a:off x="5301085" y="477256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5377285" y="4696365"/>
              <a:ext cx="11643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5400000" flipH="1" flipV="1">
              <a:off x="5417520" y="477256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3" name="Group 182"/>
          <p:cNvGrpSpPr/>
          <p:nvPr/>
        </p:nvGrpSpPr>
        <p:grpSpPr>
          <a:xfrm>
            <a:off x="6722680" y="4849985"/>
            <a:ext cx="230430" cy="153620"/>
            <a:chOff x="5263290" y="4696365"/>
            <a:chExt cx="230430" cy="153620"/>
          </a:xfrm>
        </p:grpSpPr>
        <p:cxnSp>
          <p:nvCxnSpPr>
            <p:cNvPr id="184" name="Straight Connector 183"/>
            <p:cNvCxnSpPr/>
            <p:nvPr/>
          </p:nvCxnSpPr>
          <p:spPr>
            <a:xfrm flipV="1">
              <a:off x="5263290" y="4848765"/>
              <a:ext cx="113995" cy="12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 flipH="1" flipV="1">
              <a:off x="5301085" y="477256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>
              <a:off x="5377285" y="4696365"/>
              <a:ext cx="11643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5400000" flipH="1" flipV="1">
              <a:off x="5417520" y="477256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8" name="Group 187"/>
          <p:cNvGrpSpPr/>
          <p:nvPr/>
        </p:nvGrpSpPr>
        <p:grpSpPr>
          <a:xfrm>
            <a:off x="6953110" y="4849985"/>
            <a:ext cx="230430" cy="153620"/>
            <a:chOff x="5263290" y="4696365"/>
            <a:chExt cx="230430" cy="153620"/>
          </a:xfrm>
        </p:grpSpPr>
        <p:cxnSp>
          <p:nvCxnSpPr>
            <p:cNvPr id="189" name="Straight Connector 188"/>
            <p:cNvCxnSpPr/>
            <p:nvPr/>
          </p:nvCxnSpPr>
          <p:spPr>
            <a:xfrm flipV="1">
              <a:off x="5263290" y="4848765"/>
              <a:ext cx="113995" cy="12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5400000" flipH="1" flipV="1">
              <a:off x="5301085" y="477256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5377285" y="4696365"/>
              <a:ext cx="11643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 rot="5400000" flipH="1" flipV="1">
              <a:off x="5417520" y="477256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Group 192"/>
          <p:cNvGrpSpPr/>
          <p:nvPr/>
        </p:nvGrpSpPr>
        <p:grpSpPr>
          <a:xfrm>
            <a:off x="7183540" y="4849985"/>
            <a:ext cx="230430" cy="153620"/>
            <a:chOff x="5263290" y="4696365"/>
            <a:chExt cx="230430" cy="153620"/>
          </a:xfrm>
        </p:grpSpPr>
        <p:cxnSp>
          <p:nvCxnSpPr>
            <p:cNvPr id="194" name="Straight Connector 193"/>
            <p:cNvCxnSpPr/>
            <p:nvPr/>
          </p:nvCxnSpPr>
          <p:spPr>
            <a:xfrm flipV="1">
              <a:off x="5263290" y="4848765"/>
              <a:ext cx="113995" cy="12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 rot="5400000" flipH="1" flipV="1">
              <a:off x="5301085" y="477256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>
              <a:off x="5377285" y="4696365"/>
              <a:ext cx="11643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 rot="5400000" flipH="1" flipV="1">
              <a:off x="5417520" y="477256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8" name="Group 197"/>
          <p:cNvGrpSpPr/>
          <p:nvPr/>
        </p:nvGrpSpPr>
        <p:grpSpPr>
          <a:xfrm>
            <a:off x="7413970" y="4849985"/>
            <a:ext cx="230430" cy="153620"/>
            <a:chOff x="5263290" y="4696365"/>
            <a:chExt cx="230430" cy="153620"/>
          </a:xfrm>
        </p:grpSpPr>
        <p:cxnSp>
          <p:nvCxnSpPr>
            <p:cNvPr id="199" name="Straight Connector 198"/>
            <p:cNvCxnSpPr/>
            <p:nvPr/>
          </p:nvCxnSpPr>
          <p:spPr>
            <a:xfrm flipV="1">
              <a:off x="5263290" y="4848765"/>
              <a:ext cx="113995" cy="12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 rot="5400000" flipH="1" flipV="1">
              <a:off x="5301085" y="477256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>
              <a:off x="5377285" y="4696365"/>
              <a:ext cx="11643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rot="5400000" flipH="1" flipV="1">
              <a:off x="5417520" y="4772565"/>
              <a:ext cx="15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8" name="Text Box 31"/>
          <p:cNvSpPr txBox="1">
            <a:spLocks noChangeArrowheads="1"/>
          </p:cNvSpPr>
          <p:nvPr/>
        </p:nvSpPr>
        <p:spPr bwMode="auto">
          <a:xfrm>
            <a:off x="4572000" y="3851455"/>
            <a:ext cx="61448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Start</a:t>
            </a:r>
            <a:endParaRPr lang="en-US" sz="1200" dirty="0"/>
          </a:p>
        </p:txBody>
      </p:sp>
      <p:sp>
        <p:nvSpPr>
          <p:cNvPr id="209" name="Text Box 31"/>
          <p:cNvSpPr txBox="1">
            <a:spLocks noChangeArrowheads="1"/>
          </p:cNvSpPr>
          <p:nvPr/>
        </p:nvSpPr>
        <p:spPr bwMode="auto">
          <a:xfrm>
            <a:off x="4648810" y="4465935"/>
            <a:ext cx="61448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Stop</a:t>
            </a:r>
            <a:endParaRPr lang="en-US" sz="1200" dirty="0"/>
          </a:p>
        </p:txBody>
      </p:sp>
      <p:cxnSp>
        <p:nvCxnSpPr>
          <p:cNvPr id="214" name="Straight Connector 213"/>
          <p:cNvCxnSpPr/>
          <p:nvPr/>
        </p:nvCxnSpPr>
        <p:spPr>
          <a:xfrm rot="16200000" flipV="1">
            <a:off x="5474518" y="4485136"/>
            <a:ext cx="1344174" cy="1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 rot="16200000" flipV="1">
            <a:off x="4591205" y="4523542"/>
            <a:ext cx="1420984" cy="1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 rot="16200000" flipV="1">
            <a:off x="5205685" y="4523542"/>
            <a:ext cx="1420985" cy="1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Text Box 31"/>
          <p:cNvSpPr txBox="1">
            <a:spLocks noChangeArrowheads="1"/>
          </p:cNvSpPr>
          <p:nvPr/>
        </p:nvSpPr>
        <p:spPr bwMode="auto">
          <a:xfrm>
            <a:off x="5301694" y="5118820"/>
            <a:ext cx="69129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Cnt1</a:t>
            </a:r>
          </a:p>
          <a:p>
            <a:r>
              <a:rPr lang="en-US" sz="1200" dirty="0" smtClean="0"/>
              <a:t>Coarse</a:t>
            </a:r>
            <a:endParaRPr lang="en-US" sz="1200" dirty="0"/>
          </a:p>
        </p:txBody>
      </p:sp>
      <p:cxnSp>
        <p:nvCxnSpPr>
          <p:cNvPr id="226" name="Straight Arrow Connector 225"/>
          <p:cNvCxnSpPr/>
          <p:nvPr/>
        </p:nvCxnSpPr>
        <p:spPr>
          <a:xfrm>
            <a:off x="5301695" y="5118820"/>
            <a:ext cx="614480" cy="1588"/>
          </a:xfrm>
          <a:prstGeom prst="straightConnector1">
            <a:avLst/>
          </a:prstGeom>
          <a:ln w="952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/>
        </p:nvCxnSpPr>
        <p:spPr>
          <a:xfrm rot="16200000" flipV="1">
            <a:off x="6165808" y="4485136"/>
            <a:ext cx="1344174" cy="1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rot="5400000">
            <a:off x="6722680" y="431231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/>
        </p:nvCxnSpPr>
        <p:spPr>
          <a:xfrm rot="5400000">
            <a:off x="6761085" y="431231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/>
        </p:nvCxnSpPr>
        <p:spPr>
          <a:xfrm rot="5400000">
            <a:off x="6799490" y="431231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 Box 31"/>
          <p:cNvSpPr txBox="1">
            <a:spLocks noChangeArrowheads="1"/>
          </p:cNvSpPr>
          <p:nvPr/>
        </p:nvSpPr>
        <p:spPr bwMode="auto">
          <a:xfrm>
            <a:off x="6261820" y="5080415"/>
            <a:ext cx="61448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Cnt2</a:t>
            </a:r>
            <a:endParaRPr lang="en-US" sz="1200" dirty="0"/>
          </a:p>
        </p:txBody>
      </p:sp>
      <p:cxnSp>
        <p:nvCxnSpPr>
          <p:cNvPr id="235" name="Straight Arrow Connector 234"/>
          <p:cNvCxnSpPr/>
          <p:nvPr/>
        </p:nvCxnSpPr>
        <p:spPr>
          <a:xfrm>
            <a:off x="6146605" y="5118820"/>
            <a:ext cx="691290" cy="1588"/>
          </a:xfrm>
          <a:prstGeom prst="straightConnector1">
            <a:avLst/>
          </a:prstGeom>
          <a:ln w="952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Oval 236"/>
          <p:cNvSpPr/>
          <p:nvPr/>
        </p:nvSpPr>
        <p:spPr>
          <a:xfrm>
            <a:off x="6761085" y="4158695"/>
            <a:ext cx="153620" cy="30724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0" name="Straight Arrow Connector 239"/>
          <p:cNvCxnSpPr/>
          <p:nvPr/>
        </p:nvCxnSpPr>
        <p:spPr>
          <a:xfrm>
            <a:off x="5916175" y="5118820"/>
            <a:ext cx="230430" cy="1588"/>
          </a:xfrm>
          <a:prstGeom prst="straightConnector1">
            <a:avLst/>
          </a:prstGeom>
          <a:ln w="952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/>
        </p:nvCxnSpPr>
        <p:spPr>
          <a:xfrm rot="16200000" flipH="1">
            <a:off x="5916175" y="5195629"/>
            <a:ext cx="384053" cy="230431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 Box 31"/>
          <p:cNvSpPr txBox="1">
            <a:spLocks noChangeArrowheads="1"/>
          </p:cNvSpPr>
          <p:nvPr/>
        </p:nvSpPr>
        <p:spPr bwMode="auto">
          <a:xfrm>
            <a:off x="6146605" y="5464465"/>
            <a:ext cx="184344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Fine time interpolation expanded to be sum of Cnt2 plus </a:t>
            </a:r>
            <a:r>
              <a:rPr lang="en-US" sz="1200" dirty="0" err="1" smtClean="0"/>
              <a:t>Vernier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245" name="Text Box 31"/>
          <p:cNvSpPr txBox="1">
            <a:spLocks noChangeArrowheads="1"/>
          </p:cNvSpPr>
          <p:nvPr/>
        </p:nvSpPr>
        <p:spPr bwMode="auto">
          <a:xfrm>
            <a:off x="7452375" y="3697835"/>
            <a:ext cx="1344175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err="1" smtClean="0"/>
              <a:t>Vernier</a:t>
            </a:r>
            <a:r>
              <a:rPr lang="en-US" sz="1200" dirty="0" smtClean="0"/>
              <a:t> point where loop2 edge ”meets” with Loop 1 edge</a:t>
            </a:r>
            <a:endParaRPr lang="en-US" sz="1200" dirty="0"/>
          </a:p>
        </p:txBody>
      </p:sp>
      <p:cxnSp>
        <p:nvCxnSpPr>
          <p:cNvPr id="247" name="Straight Connector 246"/>
          <p:cNvCxnSpPr>
            <a:stCxn id="237" idx="7"/>
          </p:cNvCxnSpPr>
          <p:nvPr/>
        </p:nvCxnSpPr>
        <p:spPr>
          <a:xfrm rot="5400000" flipH="1" flipV="1">
            <a:off x="7072984" y="3824299"/>
            <a:ext cx="198614" cy="560167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 rot="16200000" flipH="1">
            <a:off x="6477130" y="5402775"/>
            <a:ext cx="183861" cy="1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/>
          <p:cNvCxnSpPr/>
          <p:nvPr/>
        </p:nvCxnSpPr>
        <p:spPr>
          <a:xfrm rot="16200000" flipH="1">
            <a:off x="6396239" y="5022808"/>
            <a:ext cx="1036935" cy="1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Slide Number Placeholder 20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882900" cy="487375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Analog interpolation between delay cells</a:t>
            </a:r>
          </a:p>
          <a:p>
            <a:pPr lvl="1"/>
            <a:r>
              <a:rPr lang="en-US" dirty="0" smtClean="0"/>
              <a:t>Resistive voltage division across neighbor delay cells.</a:t>
            </a:r>
          </a:p>
          <a:p>
            <a:pPr lvl="2"/>
            <a:r>
              <a:rPr lang="en-US" dirty="0" smtClean="0"/>
              <a:t>Rise times in delay chain longer than delay of cell.</a:t>
            </a:r>
          </a:p>
          <a:p>
            <a:pPr lvl="2"/>
            <a:r>
              <a:rPr lang="en-US" dirty="0" smtClean="0"/>
              <a:t>Purely resistive division “</a:t>
            </a:r>
            <a:r>
              <a:rPr lang="en-US" dirty="0" err="1" smtClean="0"/>
              <a:t>autoscales</a:t>
            </a:r>
            <a:r>
              <a:rPr lang="en-US" dirty="0" smtClean="0"/>
              <a:t>” with delay of delay cell</a:t>
            </a:r>
          </a:p>
          <a:p>
            <a:pPr lvl="2"/>
            <a:r>
              <a:rPr lang="en-US" dirty="0" smtClean="0"/>
              <a:t>Only carries current during transitions.</a:t>
            </a:r>
          </a:p>
          <a:p>
            <a:pPr lvl="1"/>
            <a:r>
              <a:rPr lang="en-US" dirty="0" smtClean="0"/>
              <a:t>Parasitic capacitance makes this resistive division a mixture of resistive division and R-C delays</a:t>
            </a:r>
          </a:p>
          <a:p>
            <a:pPr lvl="2"/>
            <a:r>
              <a:rPr lang="en-US" dirty="0" smtClean="0"/>
              <a:t>Relatively low resistor values required to prevent being R-C dominated.</a:t>
            </a:r>
          </a:p>
          <a:p>
            <a:pPr lvl="2"/>
            <a:r>
              <a:rPr lang="en-US" dirty="0" smtClean="0"/>
              <a:t>With equal resistances the bins are not evenly spaced -&gt; re-optimize individual resistors</a:t>
            </a:r>
          </a:p>
          <a:p>
            <a:pPr lvl="2"/>
            <a:r>
              <a:rPr lang="en-US" dirty="0" smtClean="0"/>
              <a:t>Does not any more fully “</a:t>
            </a:r>
            <a:r>
              <a:rPr lang="en-US" dirty="0" err="1" smtClean="0"/>
              <a:t>autoscale</a:t>
            </a:r>
            <a:r>
              <a:rPr lang="en-US" dirty="0" smtClean="0"/>
              <a:t>” to delay of delay cell.</a:t>
            </a:r>
          </a:p>
          <a:p>
            <a:pPr lvl="1"/>
            <a:r>
              <a:rPr lang="en-US" dirty="0" smtClean="0"/>
              <a:t>Can be done on single ended and differential delay cells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2985" y="4350720"/>
            <a:ext cx="1863500" cy="1296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5723540" y="2584701"/>
            <a:ext cx="537669" cy="30602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5224885" y="2737709"/>
            <a:ext cx="614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146605" y="2737709"/>
            <a:ext cx="768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455315" y="3198569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endCxn id="11" idx="3"/>
          </p:cNvCxnSpPr>
          <p:nvPr/>
        </p:nvCxnSpPr>
        <p:spPr>
          <a:xfrm rot="10800000">
            <a:off x="5685745" y="3236974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839365" y="3198569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endCxn id="17" idx="3"/>
          </p:cNvCxnSpPr>
          <p:nvPr/>
        </p:nvCxnSpPr>
        <p:spPr>
          <a:xfrm rot="10800000">
            <a:off x="6069795" y="3236974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223415" y="3198569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>
            <a:endCxn id="20" idx="3"/>
          </p:cNvCxnSpPr>
          <p:nvPr/>
        </p:nvCxnSpPr>
        <p:spPr>
          <a:xfrm rot="10800000">
            <a:off x="6453845" y="3236974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607465" y="3198569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>
            <a:endCxn id="23" idx="3"/>
          </p:cNvCxnSpPr>
          <p:nvPr/>
        </p:nvCxnSpPr>
        <p:spPr>
          <a:xfrm rot="10800000">
            <a:off x="6837895" y="3236974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0800000">
            <a:off x="5340100" y="3236975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5090468" y="2987341"/>
            <a:ext cx="4992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6665072" y="2987342"/>
            <a:ext cx="4992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endCxn id="118" idx="3"/>
          </p:cNvCxnSpPr>
          <p:nvPr/>
        </p:nvCxnSpPr>
        <p:spPr>
          <a:xfrm rot="5400000">
            <a:off x="5167278" y="3409796"/>
            <a:ext cx="345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455315" y="3006544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sp>
        <p:nvSpPr>
          <p:cNvPr id="35" name="TextBox 34"/>
          <p:cNvSpPr txBox="1"/>
          <p:nvPr/>
        </p:nvSpPr>
        <p:spPr>
          <a:xfrm>
            <a:off x="5839365" y="3006544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sp>
        <p:nvSpPr>
          <p:cNvPr id="36" name="TextBox 35"/>
          <p:cNvSpPr txBox="1"/>
          <p:nvPr/>
        </p:nvSpPr>
        <p:spPr>
          <a:xfrm>
            <a:off x="6223415" y="3006544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sp>
        <p:nvSpPr>
          <p:cNvPr id="37" name="TextBox 36"/>
          <p:cNvSpPr txBox="1"/>
          <p:nvPr/>
        </p:nvSpPr>
        <p:spPr>
          <a:xfrm>
            <a:off x="6607465" y="3006544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5340100" y="3428999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5378505" y="3428999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455315" y="3428999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10800000">
            <a:off x="5340100" y="3428999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10800000">
            <a:off x="5762555" y="3236975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122" idx="3"/>
          </p:cNvCxnSpPr>
          <p:nvPr/>
        </p:nvCxnSpPr>
        <p:spPr>
          <a:xfrm rot="5400000">
            <a:off x="5589733" y="3409796"/>
            <a:ext cx="345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5762555" y="3428999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5800960" y="3428999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877770" y="3428999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0800000">
            <a:off x="5762555" y="3428999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0800000">
            <a:off x="6146605" y="3236975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124" idx="3"/>
          </p:cNvCxnSpPr>
          <p:nvPr/>
        </p:nvCxnSpPr>
        <p:spPr>
          <a:xfrm rot="5400000">
            <a:off x="5973783" y="3409796"/>
            <a:ext cx="345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6146605" y="3428999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6185010" y="3428999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6261820" y="3428999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10800000">
            <a:off x="6146605" y="3428999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10800000">
            <a:off x="6530655" y="3236975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endCxn id="126" idx="3"/>
          </p:cNvCxnSpPr>
          <p:nvPr/>
        </p:nvCxnSpPr>
        <p:spPr>
          <a:xfrm rot="5400000">
            <a:off x="6357833" y="3409796"/>
            <a:ext cx="345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6530655" y="3428999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6569060" y="3428999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6645870" y="3428999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>
            <a:off x="6530655" y="3428999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>
            <a:off x="6914705" y="3236975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endCxn id="128" idx="3"/>
          </p:cNvCxnSpPr>
          <p:nvPr/>
        </p:nvCxnSpPr>
        <p:spPr>
          <a:xfrm rot="5400000">
            <a:off x="6741883" y="3409796"/>
            <a:ext cx="345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>
            <a:off x="6914705" y="3428999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>
            <a:off x="6953110" y="3428999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7029920" y="3428999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10800000">
            <a:off x="6914705" y="3428999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Isosceles Triangle 70"/>
          <p:cNvSpPr/>
          <p:nvPr/>
        </p:nvSpPr>
        <p:spPr>
          <a:xfrm rot="5400000">
            <a:off x="7298145" y="2584701"/>
            <a:ext cx="537669" cy="30602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/>
          <p:cNvCxnSpPr/>
          <p:nvPr/>
        </p:nvCxnSpPr>
        <p:spPr>
          <a:xfrm>
            <a:off x="6799490" y="2737710"/>
            <a:ext cx="614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721210" y="2737710"/>
            <a:ext cx="768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7029920" y="3198570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/>
          <p:cNvCxnSpPr>
            <a:endCxn id="74" idx="3"/>
          </p:cNvCxnSpPr>
          <p:nvPr/>
        </p:nvCxnSpPr>
        <p:spPr>
          <a:xfrm rot="10800000">
            <a:off x="7260350" y="323697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7413970" y="3198570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Connector 76"/>
          <p:cNvCxnSpPr>
            <a:endCxn id="76" idx="3"/>
          </p:cNvCxnSpPr>
          <p:nvPr/>
        </p:nvCxnSpPr>
        <p:spPr>
          <a:xfrm rot="10800000">
            <a:off x="7644400" y="323697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7798020" y="3198570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Connector 78"/>
          <p:cNvCxnSpPr>
            <a:endCxn id="78" idx="3"/>
          </p:cNvCxnSpPr>
          <p:nvPr/>
        </p:nvCxnSpPr>
        <p:spPr>
          <a:xfrm rot="10800000">
            <a:off x="8028450" y="323697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8182070" y="3198570"/>
            <a:ext cx="230430" cy="76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/>
          <p:cNvCxnSpPr>
            <a:endCxn id="80" idx="3"/>
          </p:cNvCxnSpPr>
          <p:nvPr/>
        </p:nvCxnSpPr>
        <p:spPr>
          <a:xfrm rot="10800000">
            <a:off x="8412500" y="323697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8239677" y="2987343"/>
            <a:ext cx="4992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7029920" y="3006545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sp>
        <p:nvSpPr>
          <p:cNvPr id="87" name="TextBox 86"/>
          <p:cNvSpPr txBox="1"/>
          <p:nvPr/>
        </p:nvSpPr>
        <p:spPr>
          <a:xfrm>
            <a:off x="7413970" y="3006545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sp>
        <p:nvSpPr>
          <p:cNvPr id="88" name="TextBox 87"/>
          <p:cNvSpPr txBox="1"/>
          <p:nvPr/>
        </p:nvSpPr>
        <p:spPr>
          <a:xfrm>
            <a:off x="7798020" y="3006545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sp>
        <p:nvSpPr>
          <p:cNvPr id="89" name="TextBox 88"/>
          <p:cNvSpPr txBox="1"/>
          <p:nvPr/>
        </p:nvSpPr>
        <p:spPr>
          <a:xfrm>
            <a:off x="8182070" y="3006545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</a:t>
            </a:r>
            <a:endParaRPr lang="en-US" sz="900" dirty="0"/>
          </a:p>
        </p:txBody>
      </p:sp>
      <p:cxnSp>
        <p:nvCxnSpPr>
          <p:cNvPr id="93" name="Straight Connector 92"/>
          <p:cNvCxnSpPr/>
          <p:nvPr/>
        </p:nvCxnSpPr>
        <p:spPr>
          <a:xfrm rot="10800000">
            <a:off x="7068325" y="3428999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10800000">
            <a:off x="7337160" y="3236976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endCxn id="130" idx="3"/>
          </p:cNvCxnSpPr>
          <p:nvPr/>
        </p:nvCxnSpPr>
        <p:spPr>
          <a:xfrm rot="5400000">
            <a:off x="7164338" y="3409797"/>
            <a:ext cx="345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5400000">
            <a:off x="7337160" y="342900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rot="5400000">
            <a:off x="7375565" y="342900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7452375" y="3429000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10800000">
            <a:off x="7337160" y="3429000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10800000">
            <a:off x="7721210" y="3236976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endCxn id="132" idx="3"/>
          </p:cNvCxnSpPr>
          <p:nvPr/>
        </p:nvCxnSpPr>
        <p:spPr>
          <a:xfrm rot="5400000">
            <a:off x="7548388" y="3409797"/>
            <a:ext cx="345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rot="5400000">
            <a:off x="7721210" y="342900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5400000">
            <a:off x="7759615" y="342900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7836425" y="3429000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rot="10800000">
            <a:off x="7721210" y="3429000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rot="10800000">
            <a:off x="8105260" y="3236976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endCxn id="134" idx="3"/>
          </p:cNvCxnSpPr>
          <p:nvPr/>
        </p:nvCxnSpPr>
        <p:spPr>
          <a:xfrm rot="5400000">
            <a:off x="7932438" y="3409797"/>
            <a:ext cx="345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5400000">
            <a:off x="8105260" y="342900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5400000">
            <a:off x="8143665" y="342900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8220475" y="3429000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10800000">
            <a:off x="8105260" y="3429000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10800000">
            <a:off x="8489310" y="3236976"/>
            <a:ext cx="11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>
            <a:endCxn id="142" idx="3"/>
          </p:cNvCxnSpPr>
          <p:nvPr/>
        </p:nvCxnSpPr>
        <p:spPr>
          <a:xfrm rot="5400000">
            <a:off x="8316488" y="3409797"/>
            <a:ext cx="345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5400000">
            <a:off x="8489310" y="342900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5400000">
            <a:off x="8527715" y="342900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8604525" y="3428999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rot="10800000">
            <a:off x="8489310" y="3429000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Isosceles Triangle 117"/>
          <p:cNvSpPr/>
          <p:nvPr/>
        </p:nvSpPr>
        <p:spPr>
          <a:xfrm rot="10800000">
            <a:off x="5224885" y="3582619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Straight Connector 119"/>
          <p:cNvCxnSpPr>
            <a:stCxn id="118" idx="0"/>
          </p:cNvCxnSpPr>
          <p:nvPr/>
        </p:nvCxnSpPr>
        <p:spPr>
          <a:xfrm rot="5400000">
            <a:off x="5291789" y="3764738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Isosceles Triangle 121"/>
          <p:cNvSpPr/>
          <p:nvPr/>
        </p:nvSpPr>
        <p:spPr>
          <a:xfrm rot="10800000">
            <a:off x="5647340" y="3582619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3" name="Straight Connector 122"/>
          <p:cNvCxnSpPr>
            <a:stCxn id="122" idx="0"/>
          </p:cNvCxnSpPr>
          <p:nvPr/>
        </p:nvCxnSpPr>
        <p:spPr>
          <a:xfrm rot="5400000">
            <a:off x="5714244" y="3764738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Isosceles Triangle 123"/>
          <p:cNvSpPr/>
          <p:nvPr/>
        </p:nvSpPr>
        <p:spPr>
          <a:xfrm rot="10800000">
            <a:off x="6031390" y="3582619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5" name="Straight Connector 124"/>
          <p:cNvCxnSpPr>
            <a:stCxn id="124" idx="0"/>
          </p:cNvCxnSpPr>
          <p:nvPr/>
        </p:nvCxnSpPr>
        <p:spPr>
          <a:xfrm rot="5400000">
            <a:off x="6098294" y="3764738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Isosceles Triangle 125"/>
          <p:cNvSpPr/>
          <p:nvPr/>
        </p:nvSpPr>
        <p:spPr>
          <a:xfrm rot="10800000">
            <a:off x="6415440" y="3582619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/>
          <p:cNvCxnSpPr>
            <a:stCxn id="126" idx="0"/>
          </p:cNvCxnSpPr>
          <p:nvPr/>
        </p:nvCxnSpPr>
        <p:spPr>
          <a:xfrm rot="5400000">
            <a:off x="6482344" y="3764738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Isosceles Triangle 127"/>
          <p:cNvSpPr/>
          <p:nvPr/>
        </p:nvSpPr>
        <p:spPr>
          <a:xfrm rot="10800000">
            <a:off x="6799490" y="3582619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9" name="Straight Connector 128"/>
          <p:cNvCxnSpPr>
            <a:stCxn id="128" idx="0"/>
          </p:cNvCxnSpPr>
          <p:nvPr/>
        </p:nvCxnSpPr>
        <p:spPr>
          <a:xfrm rot="5400000">
            <a:off x="6866394" y="3764738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Isosceles Triangle 129"/>
          <p:cNvSpPr/>
          <p:nvPr/>
        </p:nvSpPr>
        <p:spPr>
          <a:xfrm rot="10800000">
            <a:off x="7221945" y="3582619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1" name="Straight Connector 130"/>
          <p:cNvCxnSpPr>
            <a:stCxn id="130" idx="0"/>
          </p:cNvCxnSpPr>
          <p:nvPr/>
        </p:nvCxnSpPr>
        <p:spPr>
          <a:xfrm rot="5400000">
            <a:off x="7288849" y="3764738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Isosceles Triangle 131"/>
          <p:cNvSpPr/>
          <p:nvPr/>
        </p:nvSpPr>
        <p:spPr>
          <a:xfrm rot="10800000">
            <a:off x="7605995" y="3582619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3" name="Straight Connector 132"/>
          <p:cNvCxnSpPr>
            <a:stCxn id="132" idx="0"/>
          </p:cNvCxnSpPr>
          <p:nvPr/>
        </p:nvCxnSpPr>
        <p:spPr>
          <a:xfrm rot="5400000">
            <a:off x="7672899" y="3764738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Isosceles Triangle 133"/>
          <p:cNvSpPr/>
          <p:nvPr/>
        </p:nvSpPr>
        <p:spPr>
          <a:xfrm rot="10800000">
            <a:off x="7990045" y="3582619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5" name="Straight Connector 134"/>
          <p:cNvCxnSpPr>
            <a:stCxn id="134" idx="0"/>
          </p:cNvCxnSpPr>
          <p:nvPr/>
        </p:nvCxnSpPr>
        <p:spPr>
          <a:xfrm rot="5400000">
            <a:off x="8056949" y="3764738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Isosceles Triangle 141"/>
          <p:cNvSpPr/>
          <p:nvPr/>
        </p:nvSpPr>
        <p:spPr>
          <a:xfrm rot="10800000">
            <a:off x="8374095" y="3582619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3" name="Straight Connector 142"/>
          <p:cNvCxnSpPr/>
          <p:nvPr/>
        </p:nvCxnSpPr>
        <p:spPr>
          <a:xfrm rot="5400000">
            <a:off x="8440999" y="3746145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5455315" y="2238444"/>
            <a:ext cx="8835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Delay cell</a:t>
            </a:r>
            <a:endParaRPr lang="en-US" sz="1200" dirty="0"/>
          </a:p>
        </p:txBody>
      </p:sp>
      <p:sp>
        <p:nvSpPr>
          <p:cNvPr id="119" name="Slide Number Placeholder 1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TDC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767685" cy="4873752"/>
          </a:xfrm>
        </p:spPr>
        <p:txBody>
          <a:bodyPr/>
          <a:lstStyle/>
          <a:p>
            <a:pPr lvl="1"/>
            <a:r>
              <a:rPr lang="en-US" dirty="0" smtClean="0"/>
              <a:t>Laser ranging, </a:t>
            </a:r>
          </a:p>
          <a:p>
            <a:pPr lvl="1"/>
            <a:r>
              <a:rPr lang="en-US" dirty="0" smtClean="0"/>
              <a:t>PLL’s, </a:t>
            </a:r>
          </a:p>
          <a:p>
            <a:pPr lvl="1"/>
            <a:r>
              <a:rPr lang="en-US" dirty="0" smtClean="0"/>
              <a:t>3D imaging</a:t>
            </a:r>
          </a:p>
          <a:p>
            <a:pPr lvl="1"/>
            <a:r>
              <a:rPr lang="en-US" dirty="0" smtClean="0"/>
              <a:t>TOF-PET</a:t>
            </a:r>
          </a:p>
          <a:p>
            <a:pPr lvl="1"/>
            <a:r>
              <a:rPr lang="en-US" dirty="0" smtClean="0"/>
              <a:t>Etc.</a:t>
            </a:r>
          </a:p>
          <a:p>
            <a:pPr lvl="1"/>
            <a:r>
              <a:rPr lang="en-US" dirty="0" smtClean="0"/>
              <a:t>General differences to HEP systems</a:t>
            </a:r>
          </a:p>
          <a:p>
            <a:pPr lvl="2"/>
            <a:r>
              <a:rPr lang="en-US" dirty="0" smtClean="0"/>
              <a:t>Small local systems</a:t>
            </a:r>
          </a:p>
          <a:p>
            <a:pPr lvl="2"/>
            <a:r>
              <a:rPr lang="en-US" dirty="0" smtClean="0"/>
              <a:t>Few channels </a:t>
            </a:r>
          </a:p>
          <a:p>
            <a:pPr lvl="2"/>
            <a:r>
              <a:rPr lang="en-US" dirty="0" smtClean="0"/>
              <a:t>Limited dynamic range</a:t>
            </a:r>
          </a:p>
          <a:p>
            <a:pPr lvl="2"/>
            <a:r>
              <a:rPr lang="en-US" dirty="0" smtClean="0"/>
              <a:t>Averaging can often be used to improve effective RMS resolution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860" y="1239915"/>
            <a:ext cx="3394856" cy="197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8935" y="3044950"/>
            <a:ext cx="2238344" cy="2576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453845" y="5656490"/>
            <a:ext cx="1622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E. Charbon, DELFT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9021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806090" cy="487375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Time amplifier in “metastable window” of latch (with internal feedback).</a:t>
            </a:r>
          </a:p>
          <a:p>
            <a:pPr lvl="1"/>
            <a:r>
              <a:rPr lang="en-US" dirty="0" smtClean="0"/>
              <a:t>Any type of latch have a small time window where it enters a </a:t>
            </a:r>
            <a:r>
              <a:rPr lang="en-US" dirty="0" err="1" smtClean="0"/>
              <a:t>metastable</a:t>
            </a:r>
            <a:r>
              <a:rPr lang="en-US" dirty="0" smtClean="0"/>
              <a:t> region and it takes some time to resolve this</a:t>
            </a:r>
          </a:p>
          <a:p>
            <a:pPr lvl="1"/>
            <a:r>
              <a:rPr lang="en-US" dirty="0" smtClean="0"/>
              <a:t>A small change of timing on the input gives a “large” change of timing on the output: Time Amplifier</a:t>
            </a:r>
          </a:p>
          <a:p>
            <a:pPr lvl="1"/>
            <a:r>
              <a:rPr lang="en-US" dirty="0" smtClean="0"/>
              <a:t>For very high time resolution cases.</a:t>
            </a:r>
          </a:p>
          <a:p>
            <a:pPr lvl="2"/>
            <a:r>
              <a:rPr lang="en-US" dirty="0" smtClean="0"/>
              <a:t>Only small window where time amplification occurs</a:t>
            </a:r>
          </a:p>
          <a:p>
            <a:pPr lvl="2"/>
            <a:r>
              <a:rPr lang="en-US" dirty="0" smtClean="0"/>
              <a:t>Non linear, Very sensitive to power supply, etc.</a:t>
            </a:r>
          </a:p>
          <a:p>
            <a:pPr lvl="2"/>
            <a:r>
              <a:rPr lang="en-US" dirty="0" smtClean="0"/>
              <a:t>Hard to use in practice</a:t>
            </a:r>
          </a:p>
          <a:p>
            <a:pPr lvl="2"/>
            <a:r>
              <a:rPr lang="en-US" dirty="0" smtClean="0"/>
              <a:t>For 3</a:t>
            </a:r>
            <a:r>
              <a:rPr lang="en-US" baseline="30000" dirty="0" smtClean="0"/>
              <a:t>rd</a:t>
            </a:r>
            <a:r>
              <a:rPr lang="en-US" dirty="0" smtClean="0"/>
              <a:t> level interpolation</a:t>
            </a:r>
          </a:p>
          <a:p>
            <a:r>
              <a:rPr lang="en-US" dirty="0" smtClean="0"/>
              <a:t>Plus other “exotic” schemes.</a:t>
            </a:r>
          </a:p>
          <a:p>
            <a:pPr lvl="1"/>
            <a:r>
              <a:rPr lang="en-US" dirty="0" smtClean="0"/>
              <a:t>(implementation nightmare)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8505" y="3966670"/>
            <a:ext cx="29718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5685745" y="3467405"/>
            <a:ext cx="2726755" cy="0"/>
          </a:xfrm>
          <a:prstGeom prst="straightConnector1">
            <a:avLst/>
          </a:prstGeom>
          <a:ln w="1270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6953110" y="2008015"/>
            <a:ext cx="0" cy="1459392"/>
          </a:xfrm>
          <a:prstGeom prst="straightConnector1">
            <a:avLst/>
          </a:prstGeom>
          <a:ln w="1270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6991350" y="2184400"/>
            <a:ext cx="1282700" cy="1250950"/>
          </a:xfrm>
          <a:custGeom>
            <a:avLst/>
            <a:gdLst>
              <a:gd name="connsiteX0" fmla="*/ 0 w 1282700"/>
              <a:gd name="connsiteY0" fmla="*/ 0 h 1250950"/>
              <a:gd name="connsiteX1" fmla="*/ 50800 w 1282700"/>
              <a:gd name="connsiteY1" fmla="*/ 495300 h 1250950"/>
              <a:gd name="connsiteX2" fmla="*/ 203200 w 1282700"/>
              <a:gd name="connsiteY2" fmla="*/ 895350 h 1250950"/>
              <a:gd name="connsiteX3" fmla="*/ 444500 w 1282700"/>
              <a:gd name="connsiteY3" fmla="*/ 1092200 h 1250950"/>
              <a:gd name="connsiteX4" fmla="*/ 946150 w 1282700"/>
              <a:gd name="connsiteY4" fmla="*/ 1219200 h 1250950"/>
              <a:gd name="connsiteX5" fmla="*/ 1282700 w 1282700"/>
              <a:gd name="connsiteY5" fmla="*/ 1250950 h 1250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82700" h="1250950">
                <a:moveTo>
                  <a:pt x="0" y="0"/>
                </a:moveTo>
                <a:cubicBezTo>
                  <a:pt x="8466" y="173037"/>
                  <a:pt x="16933" y="346075"/>
                  <a:pt x="50800" y="495300"/>
                </a:cubicBezTo>
                <a:cubicBezTo>
                  <a:pt x="84667" y="644525"/>
                  <a:pt x="137583" y="795867"/>
                  <a:pt x="203200" y="895350"/>
                </a:cubicBezTo>
                <a:cubicBezTo>
                  <a:pt x="268817" y="994833"/>
                  <a:pt x="320675" y="1038225"/>
                  <a:pt x="444500" y="1092200"/>
                </a:cubicBezTo>
                <a:cubicBezTo>
                  <a:pt x="568325" y="1146175"/>
                  <a:pt x="806450" y="1192742"/>
                  <a:pt x="946150" y="1219200"/>
                </a:cubicBezTo>
                <a:cubicBezTo>
                  <a:pt x="1085850" y="1245658"/>
                  <a:pt x="1184275" y="1248304"/>
                  <a:pt x="1282700" y="1250950"/>
                </a:cubicBezTo>
              </a:path>
            </a:pathLst>
          </a:cu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 flipH="1">
            <a:off x="5647340" y="2200040"/>
            <a:ext cx="1282700" cy="1250950"/>
          </a:xfrm>
          <a:custGeom>
            <a:avLst/>
            <a:gdLst>
              <a:gd name="connsiteX0" fmla="*/ 0 w 1282700"/>
              <a:gd name="connsiteY0" fmla="*/ 0 h 1250950"/>
              <a:gd name="connsiteX1" fmla="*/ 50800 w 1282700"/>
              <a:gd name="connsiteY1" fmla="*/ 495300 h 1250950"/>
              <a:gd name="connsiteX2" fmla="*/ 203200 w 1282700"/>
              <a:gd name="connsiteY2" fmla="*/ 895350 h 1250950"/>
              <a:gd name="connsiteX3" fmla="*/ 444500 w 1282700"/>
              <a:gd name="connsiteY3" fmla="*/ 1092200 h 1250950"/>
              <a:gd name="connsiteX4" fmla="*/ 946150 w 1282700"/>
              <a:gd name="connsiteY4" fmla="*/ 1219200 h 1250950"/>
              <a:gd name="connsiteX5" fmla="*/ 1282700 w 1282700"/>
              <a:gd name="connsiteY5" fmla="*/ 1250950 h 1250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82700" h="1250950">
                <a:moveTo>
                  <a:pt x="0" y="0"/>
                </a:moveTo>
                <a:cubicBezTo>
                  <a:pt x="8466" y="173037"/>
                  <a:pt x="16933" y="346075"/>
                  <a:pt x="50800" y="495300"/>
                </a:cubicBezTo>
                <a:cubicBezTo>
                  <a:pt x="84667" y="644525"/>
                  <a:pt x="137583" y="795867"/>
                  <a:pt x="203200" y="895350"/>
                </a:cubicBezTo>
                <a:cubicBezTo>
                  <a:pt x="268817" y="994833"/>
                  <a:pt x="320675" y="1038225"/>
                  <a:pt x="444500" y="1092200"/>
                </a:cubicBezTo>
                <a:cubicBezTo>
                  <a:pt x="568325" y="1146175"/>
                  <a:pt x="806450" y="1192742"/>
                  <a:pt x="946150" y="1219200"/>
                </a:cubicBezTo>
                <a:cubicBezTo>
                  <a:pt x="1085850" y="1245658"/>
                  <a:pt x="1184275" y="1248304"/>
                  <a:pt x="1282700" y="1250950"/>
                </a:cubicBezTo>
              </a:path>
            </a:pathLst>
          </a:cu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415440" y="26609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221945" y="2622495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8105260" y="3429000"/>
            <a:ext cx="0" cy="76810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913235" y="3505810"/>
            <a:ext cx="515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10ps</a:t>
            </a:r>
            <a:endParaRPr lang="en-US" sz="1200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839365" y="3429000"/>
            <a:ext cx="0" cy="76810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47340" y="3505810"/>
            <a:ext cx="515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10ps</a:t>
            </a:r>
            <a:endParaRPr lang="en-US" sz="12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6914705" y="2161635"/>
            <a:ext cx="76810" cy="0"/>
          </a:xfrm>
          <a:prstGeom prst="line">
            <a:avLst/>
          </a:pr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953110" y="1969610"/>
            <a:ext cx="4354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1ns</a:t>
            </a:r>
            <a:endParaRPr lang="en-US" sz="12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timing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498850" cy="487375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For multi channel TDC’s it is attractive to have a central timing block used to drive array of individual channels</a:t>
            </a:r>
          </a:p>
          <a:p>
            <a:pPr lvl="1"/>
            <a:r>
              <a:rPr lang="en-US" dirty="0" smtClean="0"/>
              <a:t>Minimal complexity per channel.</a:t>
            </a:r>
          </a:p>
          <a:p>
            <a:pPr lvl="1"/>
            <a:r>
              <a:rPr lang="en-US" dirty="0" smtClean="0"/>
              <a:t>Only one block to calibrate.</a:t>
            </a:r>
          </a:p>
          <a:p>
            <a:pPr lvl="1"/>
            <a:r>
              <a:rPr lang="en-US" dirty="0" smtClean="0"/>
              <a:t>Power consumed in timing block less critical (but timing distribution to channels gets significant)</a:t>
            </a:r>
          </a:p>
          <a:p>
            <a:r>
              <a:rPr lang="en-US" dirty="0" smtClean="0"/>
              <a:t>For very high resolution TDC’s this gets increasing difficult as required signal propagation delays larger than required resolution (miss-match !).</a:t>
            </a:r>
          </a:p>
          <a:p>
            <a:r>
              <a:rPr lang="en-US" dirty="0" smtClean="0"/>
              <a:t>Buffer delays large than resolution: miss-match sensitive</a:t>
            </a:r>
          </a:p>
          <a:p>
            <a:r>
              <a:rPr lang="en-US" dirty="0" smtClean="0"/>
              <a:t>For highly distributed TDC functions on large chips </a:t>
            </a:r>
            <a:r>
              <a:rPr lang="en-US" dirty="0"/>
              <a:t>(e.g. pixel chips) it </a:t>
            </a:r>
            <a:r>
              <a:rPr lang="en-US" dirty="0" smtClean="0"/>
              <a:t>gets routing and power prohibitive even for low time resolution.</a:t>
            </a:r>
          </a:p>
          <a:p>
            <a:pPr lvl="1"/>
            <a:r>
              <a:rPr lang="en-US" dirty="0" smtClean="0"/>
              <a:t>Alternative: Centralized DLL locked to reference generates control voltage to distributed delay loops (miss-match !)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685745" y="1431940"/>
            <a:ext cx="2035465" cy="16130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Centralized timing block locked to global reference (e.g. DLL array)</a:t>
            </a:r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 rot="10800000">
            <a:off x="5877770" y="3160165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0"/>
          </p:cNvCxnSpPr>
          <p:nvPr/>
        </p:nvCxnSpPr>
        <p:spPr>
          <a:xfrm rot="5400000">
            <a:off x="5944674" y="3342284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5" idx="3"/>
          </p:cNvCxnSpPr>
          <p:nvPr/>
        </p:nvCxnSpPr>
        <p:spPr>
          <a:xfrm rot="5400000" flipH="1" flipV="1">
            <a:off x="5935378" y="3102558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5954580" y="3390595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5400000">
            <a:off x="5992985" y="362102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6031390" y="362102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108200" y="3621025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0800000">
            <a:off x="5992985" y="3621025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29" idx="2"/>
          </p:cNvCxnSpPr>
          <p:nvPr/>
        </p:nvCxnSpPr>
        <p:spPr>
          <a:xfrm rot="5400000">
            <a:off x="5896973" y="3640227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5724150" y="3736240"/>
            <a:ext cx="1997060" cy="30724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Register</a:t>
            </a:r>
            <a:endParaRPr lang="en-US" dirty="0"/>
          </a:p>
        </p:txBody>
      </p:sp>
      <p:cxnSp>
        <p:nvCxnSpPr>
          <p:cNvPr id="37" name="Straight Connector 36"/>
          <p:cNvCxnSpPr>
            <a:stCxn id="36" idx="1"/>
          </p:cNvCxnSpPr>
          <p:nvPr/>
        </p:nvCxnSpPr>
        <p:spPr>
          <a:xfrm rot="10800000">
            <a:off x="5532128" y="3889860"/>
            <a:ext cx="192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Isosceles Triangle 60"/>
          <p:cNvSpPr/>
          <p:nvPr/>
        </p:nvSpPr>
        <p:spPr>
          <a:xfrm rot="10800000">
            <a:off x="6223415" y="3160165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Connector 61"/>
          <p:cNvCxnSpPr>
            <a:stCxn id="61" idx="0"/>
          </p:cNvCxnSpPr>
          <p:nvPr/>
        </p:nvCxnSpPr>
        <p:spPr>
          <a:xfrm rot="5400000">
            <a:off x="6290319" y="3342284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61" idx="3"/>
          </p:cNvCxnSpPr>
          <p:nvPr/>
        </p:nvCxnSpPr>
        <p:spPr>
          <a:xfrm rot="5400000" flipH="1" flipV="1">
            <a:off x="6281023" y="3102558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6300225" y="3390595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Connector 64"/>
          <p:cNvCxnSpPr/>
          <p:nvPr/>
        </p:nvCxnSpPr>
        <p:spPr>
          <a:xfrm rot="5400000">
            <a:off x="6338630" y="362102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>
            <a:off x="6377035" y="362102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6453845" y="3621025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10800000">
            <a:off x="6338630" y="3621025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64" idx="2"/>
          </p:cNvCxnSpPr>
          <p:nvPr/>
        </p:nvCxnSpPr>
        <p:spPr>
          <a:xfrm rot="5400000">
            <a:off x="6242618" y="3640227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Isosceles Triangle 70"/>
          <p:cNvSpPr/>
          <p:nvPr/>
        </p:nvSpPr>
        <p:spPr>
          <a:xfrm rot="10800000">
            <a:off x="6569060" y="3160165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/>
          <p:cNvCxnSpPr>
            <a:stCxn id="71" idx="0"/>
          </p:cNvCxnSpPr>
          <p:nvPr/>
        </p:nvCxnSpPr>
        <p:spPr>
          <a:xfrm rot="5400000">
            <a:off x="6635964" y="3342284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71" idx="3"/>
          </p:cNvCxnSpPr>
          <p:nvPr/>
        </p:nvCxnSpPr>
        <p:spPr>
          <a:xfrm rot="5400000" flipH="1" flipV="1">
            <a:off x="6626668" y="3102558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6645870" y="3390595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/>
          <p:cNvCxnSpPr/>
          <p:nvPr/>
        </p:nvCxnSpPr>
        <p:spPr>
          <a:xfrm rot="5400000">
            <a:off x="6684275" y="362102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5400000">
            <a:off x="6722680" y="362102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6799490" y="3621025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10800000">
            <a:off x="6684275" y="3621025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74" idx="2"/>
          </p:cNvCxnSpPr>
          <p:nvPr/>
        </p:nvCxnSpPr>
        <p:spPr>
          <a:xfrm rot="5400000">
            <a:off x="6588263" y="3640227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Isosceles Triangle 80"/>
          <p:cNvSpPr/>
          <p:nvPr/>
        </p:nvSpPr>
        <p:spPr>
          <a:xfrm rot="10800000">
            <a:off x="6914705" y="3160165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Connector 81"/>
          <p:cNvCxnSpPr>
            <a:stCxn id="81" idx="0"/>
          </p:cNvCxnSpPr>
          <p:nvPr/>
        </p:nvCxnSpPr>
        <p:spPr>
          <a:xfrm rot="5400000">
            <a:off x="6981609" y="3342284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81" idx="3"/>
          </p:cNvCxnSpPr>
          <p:nvPr/>
        </p:nvCxnSpPr>
        <p:spPr>
          <a:xfrm rot="5400000" flipH="1" flipV="1">
            <a:off x="6972313" y="3102558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6991515" y="3390595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Connector 84"/>
          <p:cNvCxnSpPr/>
          <p:nvPr/>
        </p:nvCxnSpPr>
        <p:spPr>
          <a:xfrm rot="5400000">
            <a:off x="7029920" y="362102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5400000">
            <a:off x="7068325" y="362102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7145135" y="3621025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10800000">
            <a:off x="7029920" y="3621025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84" idx="2"/>
          </p:cNvCxnSpPr>
          <p:nvPr/>
        </p:nvCxnSpPr>
        <p:spPr>
          <a:xfrm rot="5400000">
            <a:off x="6933908" y="3640227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Isosceles Triangle 90"/>
          <p:cNvSpPr/>
          <p:nvPr/>
        </p:nvSpPr>
        <p:spPr>
          <a:xfrm rot="10800000">
            <a:off x="7260350" y="3160165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2" name="Straight Connector 91"/>
          <p:cNvCxnSpPr>
            <a:stCxn id="91" idx="0"/>
          </p:cNvCxnSpPr>
          <p:nvPr/>
        </p:nvCxnSpPr>
        <p:spPr>
          <a:xfrm rot="5400000">
            <a:off x="7327254" y="3342284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91" idx="3"/>
          </p:cNvCxnSpPr>
          <p:nvPr/>
        </p:nvCxnSpPr>
        <p:spPr>
          <a:xfrm rot="5400000" flipH="1" flipV="1">
            <a:off x="7317958" y="3102558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7337160" y="3390595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5" name="Straight Connector 94"/>
          <p:cNvCxnSpPr/>
          <p:nvPr/>
        </p:nvCxnSpPr>
        <p:spPr>
          <a:xfrm rot="5400000">
            <a:off x="7375565" y="362102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5400000">
            <a:off x="7413970" y="362102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7490780" y="3621025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10800000">
            <a:off x="7375565" y="3621025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94" idx="2"/>
          </p:cNvCxnSpPr>
          <p:nvPr/>
        </p:nvCxnSpPr>
        <p:spPr>
          <a:xfrm rot="5400000">
            <a:off x="7279553" y="3640227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5400000">
            <a:off x="5944674" y="4071979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>
          <a:xfrm>
            <a:off x="5954580" y="4120290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/>
          <p:nvPr/>
        </p:nvCxnSpPr>
        <p:spPr>
          <a:xfrm rot="5400000">
            <a:off x="5992985" y="435072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5400000">
            <a:off x="6031390" y="435072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6108200" y="4350720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rot="10800000">
            <a:off x="5992985" y="4350720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102" idx="2"/>
          </p:cNvCxnSpPr>
          <p:nvPr/>
        </p:nvCxnSpPr>
        <p:spPr>
          <a:xfrm rot="5400000">
            <a:off x="5896973" y="4369922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5400000">
            <a:off x="6290319" y="4071979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/>
          <p:cNvSpPr/>
          <p:nvPr/>
        </p:nvSpPr>
        <p:spPr>
          <a:xfrm>
            <a:off x="6300225" y="4120290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0" name="Straight Connector 109"/>
          <p:cNvCxnSpPr/>
          <p:nvPr/>
        </p:nvCxnSpPr>
        <p:spPr>
          <a:xfrm rot="5400000">
            <a:off x="6338630" y="435072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5400000">
            <a:off x="6377035" y="435072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6453845" y="4350720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10800000">
            <a:off x="6338630" y="4350720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109" idx="2"/>
          </p:cNvCxnSpPr>
          <p:nvPr/>
        </p:nvCxnSpPr>
        <p:spPr>
          <a:xfrm rot="5400000">
            <a:off x="6242618" y="4369922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5400000">
            <a:off x="6635964" y="4071979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6645870" y="4120290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7" name="Straight Connector 116"/>
          <p:cNvCxnSpPr/>
          <p:nvPr/>
        </p:nvCxnSpPr>
        <p:spPr>
          <a:xfrm rot="5400000">
            <a:off x="6684275" y="435072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rot="5400000">
            <a:off x="6722680" y="435072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6799490" y="4350720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rot="10800000">
            <a:off x="6684275" y="4350720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>
            <a:stCxn id="116" idx="2"/>
          </p:cNvCxnSpPr>
          <p:nvPr/>
        </p:nvCxnSpPr>
        <p:spPr>
          <a:xfrm rot="5400000">
            <a:off x="6588263" y="4369922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rot="5400000">
            <a:off x="6981609" y="4071979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/>
          <p:cNvSpPr/>
          <p:nvPr/>
        </p:nvSpPr>
        <p:spPr>
          <a:xfrm>
            <a:off x="6991515" y="4120290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Straight Connector 123"/>
          <p:cNvCxnSpPr/>
          <p:nvPr/>
        </p:nvCxnSpPr>
        <p:spPr>
          <a:xfrm rot="5400000">
            <a:off x="7029920" y="435072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rot="5400000">
            <a:off x="7068325" y="435072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7145135" y="4350720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rot="10800000">
            <a:off x="7029920" y="4350720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>
            <a:stCxn id="123" idx="2"/>
          </p:cNvCxnSpPr>
          <p:nvPr/>
        </p:nvCxnSpPr>
        <p:spPr>
          <a:xfrm rot="5400000">
            <a:off x="6933908" y="4369922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rot="5400000">
            <a:off x="7327254" y="4071979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angle 129"/>
          <p:cNvSpPr/>
          <p:nvPr/>
        </p:nvSpPr>
        <p:spPr>
          <a:xfrm>
            <a:off x="7337160" y="4120290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1" name="Straight Connector 130"/>
          <p:cNvCxnSpPr/>
          <p:nvPr/>
        </p:nvCxnSpPr>
        <p:spPr>
          <a:xfrm rot="5400000">
            <a:off x="7375565" y="435072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5400000">
            <a:off x="7413970" y="435072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7490780" y="4350720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10800000">
            <a:off x="7375565" y="4350720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>
            <a:stCxn id="130" idx="2"/>
          </p:cNvCxnSpPr>
          <p:nvPr/>
        </p:nvCxnSpPr>
        <p:spPr>
          <a:xfrm rot="5400000">
            <a:off x="7279553" y="4369922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5148075" y="3697835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Ch0</a:t>
            </a:r>
            <a:endParaRPr lang="en-US" sz="1200" dirty="0"/>
          </a:p>
        </p:txBody>
      </p:sp>
      <p:sp>
        <p:nvSpPr>
          <p:cNvPr id="137" name="Rounded Rectangle 136"/>
          <p:cNvSpPr/>
          <p:nvPr/>
        </p:nvSpPr>
        <p:spPr>
          <a:xfrm>
            <a:off x="5724150" y="4465935"/>
            <a:ext cx="1997060" cy="30724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Register</a:t>
            </a:r>
            <a:endParaRPr lang="en-US" dirty="0"/>
          </a:p>
        </p:txBody>
      </p:sp>
      <p:cxnSp>
        <p:nvCxnSpPr>
          <p:cNvPr id="138" name="Straight Connector 137"/>
          <p:cNvCxnSpPr>
            <a:stCxn id="137" idx="1"/>
          </p:cNvCxnSpPr>
          <p:nvPr/>
        </p:nvCxnSpPr>
        <p:spPr>
          <a:xfrm rot="10800000">
            <a:off x="5532128" y="4619555"/>
            <a:ext cx="192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5148075" y="442753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Ch1</a:t>
            </a:r>
            <a:endParaRPr lang="en-US" sz="1200" dirty="0"/>
          </a:p>
        </p:txBody>
      </p:sp>
      <p:sp>
        <p:nvSpPr>
          <p:cNvPr id="175" name="Rounded Rectangle 174"/>
          <p:cNvSpPr/>
          <p:nvPr/>
        </p:nvSpPr>
        <p:spPr>
          <a:xfrm>
            <a:off x="5724150" y="5579680"/>
            <a:ext cx="1997060" cy="30724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Register</a:t>
            </a:r>
            <a:endParaRPr lang="en-US" dirty="0"/>
          </a:p>
        </p:txBody>
      </p:sp>
      <p:cxnSp>
        <p:nvCxnSpPr>
          <p:cNvPr id="176" name="Straight Connector 175"/>
          <p:cNvCxnSpPr>
            <a:stCxn id="175" idx="1"/>
          </p:cNvCxnSpPr>
          <p:nvPr/>
        </p:nvCxnSpPr>
        <p:spPr>
          <a:xfrm rot="10800000">
            <a:off x="5532128" y="5733300"/>
            <a:ext cx="192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 rot="5400000">
            <a:off x="5944674" y="5915419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ctangle 177"/>
          <p:cNvSpPr/>
          <p:nvPr/>
        </p:nvSpPr>
        <p:spPr>
          <a:xfrm>
            <a:off x="5954580" y="5963730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9" name="Straight Connector 178"/>
          <p:cNvCxnSpPr/>
          <p:nvPr/>
        </p:nvCxnSpPr>
        <p:spPr>
          <a:xfrm rot="5400000">
            <a:off x="5992985" y="619416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rot="5400000">
            <a:off x="6031390" y="619416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6108200" y="6194160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rot="10800000">
            <a:off x="5992985" y="6194160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>
            <a:stCxn id="178" idx="2"/>
          </p:cNvCxnSpPr>
          <p:nvPr/>
        </p:nvCxnSpPr>
        <p:spPr>
          <a:xfrm rot="5400000">
            <a:off x="5896973" y="6213362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/>
        </p:nvCxnSpPr>
        <p:spPr>
          <a:xfrm rot="5400000">
            <a:off x="6290319" y="5915419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Rectangle 184"/>
          <p:cNvSpPr/>
          <p:nvPr/>
        </p:nvSpPr>
        <p:spPr>
          <a:xfrm>
            <a:off x="6300225" y="5963730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6" name="Straight Connector 185"/>
          <p:cNvCxnSpPr/>
          <p:nvPr/>
        </p:nvCxnSpPr>
        <p:spPr>
          <a:xfrm rot="5400000">
            <a:off x="6338630" y="619416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 rot="5400000">
            <a:off x="6377035" y="619416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6453845" y="6194160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 rot="10800000">
            <a:off x="6338630" y="6194160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>
            <a:stCxn id="185" idx="2"/>
          </p:cNvCxnSpPr>
          <p:nvPr/>
        </p:nvCxnSpPr>
        <p:spPr>
          <a:xfrm rot="5400000">
            <a:off x="6242618" y="6213362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 rot="5400000">
            <a:off x="6635964" y="5915419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Rectangle 191"/>
          <p:cNvSpPr/>
          <p:nvPr/>
        </p:nvSpPr>
        <p:spPr>
          <a:xfrm>
            <a:off x="6645870" y="5963730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Straight Connector 192"/>
          <p:cNvCxnSpPr/>
          <p:nvPr/>
        </p:nvCxnSpPr>
        <p:spPr>
          <a:xfrm rot="5400000">
            <a:off x="6684275" y="619416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rot="5400000">
            <a:off x="6722680" y="619416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/>
        </p:nvCxnSpPr>
        <p:spPr>
          <a:xfrm>
            <a:off x="6799490" y="6194160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 rot="10800000">
            <a:off x="6684275" y="6194160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>
            <a:stCxn id="192" idx="2"/>
          </p:cNvCxnSpPr>
          <p:nvPr/>
        </p:nvCxnSpPr>
        <p:spPr>
          <a:xfrm rot="5400000">
            <a:off x="6588263" y="6213362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 rot="5400000">
            <a:off x="6981609" y="5915419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Rectangle 198"/>
          <p:cNvSpPr/>
          <p:nvPr/>
        </p:nvSpPr>
        <p:spPr>
          <a:xfrm>
            <a:off x="6991515" y="5963730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0" name="Straight Connector 199"/>
          <p:cNvCxnSpPr/>
          <p:nvPr/>
        </p:nvCxnSpPr>
        <p:spPr>
          <a:xfrm rot="5400000">
            <a:off x="7029920" y="619416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 rot="5400000">
            <a:off x="7068325" y="619416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/>
        </p:nvCxnSpPr>
        <p:spPr>
          <a:xfrm>
            <a:off x="7145135" y="6194160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 rot="10800000">
            <a:off x="7029920" y="6194160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>
            <a:stCxn id="199" idx="2"/>
          </p:cNvCxnSpPr>
          <p:nvPr/>
        </p:nvCxnSpPr>
        <p:spPr>
          <a:xfrm rot="5400000">
            <a:off x="6933908" y="6213362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 rot="5400000">
            <a:off x="7327254" y="5915419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Rectangle 205"/>
          <p:cNvSpPr/>
          <p:nvPr/>
        </p:nvSpPr>
        <p:spPr>
          <a:xfrm>
            <a:off x="7337160" y="5963730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7" name="Straight Connector 206"/>
          <p:cNvCxnSpPr/>
          <p:nvPr/>
        </p:nvCxnSpPr>
        <p:spPr>
          <a:xfrm rot="5400000">
            <a:off x="7375565" y="619416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/>
        </p:nvCxnSpPr>
        <p:spPr>
          <a:xfrm rot="5400000">
            <a:off x="7413970" y="6194160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7490780" y="6194160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rot="10800000">
            <a:off x="7375565" y="6194160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>
            <a:stCxn id="206" idx="2"/>
          </p:cNvCxnSpPr>
          <p:nvPr/>
        </p:nvCxnSpPr>
        <p:spPr>
          <a:xfrm rot="5400000">
            <a:off x="7279553" y="6213362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5224885" y="5541275"/>
            <a:ext cx="514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ChN</a:t>
            </a:r>
            <a:endParaRPr lang="en-US" sz="1200" dirty="0"/>
          </a:p>
        </p:txBody>
      </p:sp>
      <p:cxnSp>
        <p:nvCxnSpPr>
          <p:cNvPr id="214" name="Straight Connector 213"/>
          <p:cNvCxnSpPr/>
          <p:nvPr/>
        </p:nvCxnSpPr>
        <p:spPr>
          <a:xfrm rot="10800000">
            <a:off x="5493721" y="1585560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TextBox 214"/>
          <p:cNvSpPr txBox="1"/>
          <p:nvPr/>
        </p:nvSpPr>
        <p:spPr>
          <a:xfrm>
            <a:off x="4802430" y="1201510"/>
            <a:ext cx="886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Reference</a:t>
            </a:r>
          </a:p>
          <a:p>
            <a:r>
              <a:rPr lang="en-US" sz="1200" dirty="0" smtClean="0"/>
              <a:t>(Clock)</a:t>
            </a:r>
            <a:endParaRPr lang="en-US" sz="1200" dirty="0"/>
          </a:p>
        </p:txBody>
      </p:sp>
      <p:sp>
        <p:nvSpPr>
          <p:cNvPr id="213" name="Slide Number Placeholder 2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261" name="Isosceles Triangle 260"/>
          <p:cNvSpPr/>
          <p:nvPr/>
        </p:nvSpPr>
        <p:spPr>
          <a:xfrm rot="10800000">
            <a:off x="5877770" y="5003605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2" name="Straight Connector 261"/>
          <p:cNvCxnSpPr>
            <a:stCxn id="261" idx="0"/>
          </p:cNvCxnSpPr>
          <p:nvPr/>
        </p:nvCxnSpPr>
        <p:spPr>
          <a:xfrm rot="5400000">
            <a:off x="5944674" y="5185724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/>
          <p:cNvCxnSpPr>
            <a:stCxn id="261" idx="3"/>
          </p:cNvCxnSpPr>
          <p:nvPr/>
        </p:nvCxnSpPr>
        <p:spPr>
          <a:xfrm rot="5400000" flipH="1" flipV="1">
            <a:off x="5935378" y="4945998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Rectangle 263"/>
          <p:cNvSpPr/>
          <p:nvPr/>
        </p:nvSpPr>
        <p:spPr>
          <a:xfrm>
            <a:off x="5954580" y="5234035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5" name="Straight Connector 264"/>
          <p:cNvCxnSpPr/>
          <p:nvPr/>
        </p:nvCxnSpPr>
        <p:spPr>
          <a:xfrm rot="5400000">
            <a:off x="5992985" y="546446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/>
        </p:nvCxnSpPr>
        <p:spPr>
          <a:xfrm rot="5400000">
            <a:off x="6031390" y="546446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/>
          <p:nvPr/>
        </p:nvCxnSpPr>
        <p:spPr>
          <a:xfrm>
            <a:off x="6108200" y="5464465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/>
          <p:cNvCxnSpPr/>
          <p:nvPr/>
        </p:nvCxnSpPr>
        <p:spPr>
          <a:xfrm rot="10800000">
            <a:off x="5992985" y="5464465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>
            <a:stCxn id="264" idx="2"/>
          </p:cNvCxnSpPr>
          <p:nvPr/>
        </p:nvCxnSpPr>
        <p:spPr>
          <a:xfrm rot="5400000">
            <a:off x="5896973" y="5483667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Isosceles Triangle 269"/>
          <p:cNvSpPr/>
          <p:nvPr/>
        </p:nvSpPr>
        <p:spPr>
          <a:xfrm rot="10800000">
            <a:off x="6223415" y="5003605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1" name="Straight Connector 270"/>
          <p:cNvCxnSpPr>
            <a:stCxn id="270" idx="0"/>
          </p:cNvCxnSpPr>
          <p:nvPr/>
        </p:nvCxnSpPr>
        <p:spPr>
          <a:xfrm rot="5400000">
            <a:off x="6290319" y="5185724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/>
          <p:cNvCxnSpPr>
            <a:stCxn id="270" idx="3"/>
          </p:cNvCxnSpPr>
          <p:nvPr/>
        </p:nvCxnSpPr>
        <p:spPr>
          <a:xfrm rot="5400000" flipH="1" flipV="1">
            <a:off x="6281023" y="4945998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Rectangle 272"/>
          <p:cNvSpPr/>
          <p:nvPr/>
        </p:nvSpPr>
        <p:spPr>
          <a:xfrm>
            <a:off x="6300225" y="5234035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4" name="Straight Connector 273"/>
          <p:cNvCxnSpPr/>
          <p:nvPr/>
        </p:nvCxnSpPr>
        <p:spPr>
          <a:xfrm rot="5400000">
            <a:off x="6338630" y="546446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 rot="5400000">
            <a:off x="6377035" y="546446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/>
          <p:cNvCxnSpPr/>
          <p:nvPr/>
        </p:nvCxnSpPr>
        <p:spPr>
          <a:xfrm>
            <a:off x="6453845" y="5464465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/>
          <p:cNvCxnSpPr/>
          <p:nvPr/>
        </p:nvCxnSpPr>
        <p:spPr>
          <a:xfrm rot="10800000">
            <a:off x="6338630" y="5464465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>
            <a:stCxn id="273" idx="2"/>
          </p:cNvCxnSpPr>
          <p:nvPr/>
        </p:nvCxnSpPr>
        <p:spPr>
          <a:xfrm rot="5400000">
            <a:off x="6242618" y="5483667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Isosceles Triangle 278"/>
          <p:cNvSpPr/>
          <p:nvPr/>
        </p:nvSpPr>
        <p:spPr>
          <a:xfrm rot="10800000">
            <a:off x="6569060" y="5003605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0" name="Straight Connector 279"/>
          <p:cNvCxnSpPr>
            <a:stCxn id="279" idx="0"/>
          </p:cNvCxnSpPr>
          <p:nvPr/>
        </p:nvCxnSpPr>
        <p:spPr>
          <a:xfrm rot="5400000">
            <a:off x="6635964" y="5185724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>
            <a:stCxn id="279" idx="3"/>
          </p:cNvCxnSpPr>
          <p:nvPr/>
        </p:nvCxnSpPr>
        <p:spPr>
          <a:xfrm rot="5400000" flipH="1" flipV="1">
            <a:off x="6626668" y="4945998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Rectangle 281"/>
          <p:cNvSpPr/>
          <p:nvPr/>
        </p:nvSpPr>
        <p:spPr>
          <a:xfrm>
            <a:off x="6645870" y="5234035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3" name="Straight Connector 282"/>
          <p:cNvCxnSpPr/>
          <p:nvPr/>
        </p:nvCxnSpPr>
        <p:spPr>
          <a:xfrm rot="5400000">
            <a:off x="6684275" y="546446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rot="5400000">
            <a:off x="6722680" y="546446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>
            <a:off x="6799490" y="5464465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rot="10800000">
            <a:off x="6684275" y="5464465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>
            <a:stCxn id="282" idx="2"/>
          </p:cNvCxnSpPr>
          <p:nvPr/>
        </p:nvCxnSpPr>
        <p:spPr>
          <a:xfrm rot="5400000">
            <a:off x="6588263" y="5483667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Isosceles Triangle 287"/>
          <p:cNvSpPr/>
          <p:nvPr/>
        </p:nvSpPr>
        <p:spPr>
          <a:xfrm rot="10800000">
            <a:off x="6914705" y="5003605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9" name="Straight Connector 288"/>
          <p:cNvCxnSpPr>
            <a:stCxn id="288" idx="0"/>
          </p:cNvCxnSpPr>
          <p:nvPr/>
        </p:nvCxnSpPr>
        <p:spPr>
          <a:xfrm rot="5400000">
            <a:off x="6981609" y="5185724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Straight Connector 289"/>
          <p:cNvCxnSpPr>
            <a:stCxn id="288" idx="3"/>
          </p:cNvCxnSpPr>
          <p:nvPr/>
        </p:nvCxnSpPr>
        <p:spPr>
          <a:xfrm rot="5400000" flipH="1" flipV="1">
            <a:off x="6972313" y="4945998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1" name="Rectangle 290"/>
          <p:cNvSpPr/>
          <p:nvPr/>
        </p:nvSpPr>
        <p:spPr>
          <a:xfrm>
            <a:off x="6991515" y="5234035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2" name="Straight Connector 291"/>
          <p:cNvCxnSpPr/>
          <p:nvPr/>
        </p:nvCxnSpPr>
        <p:spPr>
          <a:xfrm rot="5400000">
            <a:off x="7029920" y="546446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Connector 292"/>
          <p:cNvCxnSpPr/>
          <p:nvPr/>
        </p:nvCxnSpPr>
        <p:spPr>
          <a:xfrm rot="5400000">
            <a:off x="7068325" y="546446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/>
          <p:nvPr/>
        </p:nvCxnSpPr>
        <p:spPr>
          <a:xfrm>
            <a:off x="7145135" y="5464465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 rot="10800000">
            <a:off x="7029920" y="5464465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>
            <a:stCxn id="291" idx="2"/>
          </p:cNvCxnSpPr>
          <p:nvPr/>
        </p:nvCxnSpPr>
        <p:spPr>
          <a:xfrm rot="5400000">
            <a:off x="6933908" y="5483667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Isosceles Triangle 296"/>
          <p:cNvSpPr/>
          <p:nvPr/>
        </p:nvSpPr>
        <p:spPr>
          <a:xfrm rot="10800000">
            <a:off x="7260350" y="5003605"/>
            <a:ext cx="230430" cy="133808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8" name="Straight Connector 297"/>
          <p:cNvCxnSpPr>
            <a:stCxn id="297" idx="0"/>
          </p:cNvCxnSpPr>
          <p:nvPr/>
        </p:nvCxnSpPr>
        <p:spPr>
          <a:xfrm rot="5400000">
            <a:off x="7327254" y="5185724"/>
            <a:ext cx="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>
            <a:stCxn id="297" idx="3"/>
          </p:cNvCxnSpPr>
          <p:nvPr/>
        </p:nvCxnSpPr>
        <p:spPr>
          <a:xfrm rot="5400000" flipH="1" flipV="1">
            <a:off x="7317958" y="4945998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Rectangle 299"/>
          <p:cNvSpPr/>
          <p:nvPr/>
        </p:nvSpPr>
        <p:spPr>
          <a:xfrm>
            <a:off x="7337160" y="5234035"/>
            <a:ext cx="76810" cy="1536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1" name="Straight Connector 300"/>
          <p:cNvCxnSpPr/>
          <p:nvPr/>
        </p:nvCxnSpPr>
        <p:spPr>
          <a:xfrm rot="5400000">
            <a:off x="7375565" y="546446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/>
          <p:nvPr/>
        </p:nvCxnSpPr>
        <p:spPr>
          <a:xfrm rot="5400000">
            <a:off x="7413970" y="5464465"/>
            <a:ext cx="153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/>
          <p:nvPr/>
        </p:nvCxnSpPr>
        <p:spPr>
          <a:xfrm>
            <a:off x="7490780" y="5464465"/>
            <a:ext cx="15362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/>
          <p:nvPr/>
        </p:nvCxnSpPr>
        <p:spPr>
          <a:xfrm rot="10800000">
            <a:off x="7375565" y="5464465"/>
            <a:ext cx="7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>
            <a:stCxn id="300" idx="2"/>
          </p:cNvCxnSpPr>
          <p:nvPr/>
        </p:nvCxnSpPr>
        <p:spPr>
          <a:xfrm rot="5400000">
            <a:off x="7279553" y="5483667"/>
            <a:ext cx="19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capture registers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5856" y="1600200"/>
            <a:ext cx="4608600" cy="487375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latches/registers used to capture the timing event gets critical in the </a:t>
            </a:r>
            <a:r>
              <a:rPr lang="en-US" dirty="0" err="1" smtClean="0"/>
              <a:t>ps</a:t>
            </a:r>
            <a:r>
              <a:rPr lang="en-US" dirty="0" smtClean="0"/>
              <a:t> range</a:t>
            </a:r>
          </a:p>
          <a:p>
            <a:r>
              <a:rPr lang="en-US" dirty="0" smtClean="0"/>
              <a:t>Fast capture/regeneration registers required</a:t>
            </a:r>
          </a:p>
          <a:p>
            <a:pPr lvl="1"/>
            <a:r>
              <a:rPr lang="en-US" dirty="0" smtClean="0"/>
              <a:t>Timing signals have large rise/fall times compared to required resolution.</a:t>
            </a:r>
          </a:p>
          <a:p>
            <a:pPr lvl="1"/>
            <a:r>
              <a:rPr lang="en-US" dirty="0" smtClean="0"/>
              <a:t>Small and well defined </a:t>
            </a:r>
            <a:r>
              <a:rPr lang="en-US" dirty="0" err="1" smtClean="0"/>
              <a:t>metastability</a:t>
            </a:r>
            <a:r>
              <a:rPr lang="en-US" dirty="0" smtClean="0"/>
              <a:t> window with good resolving capability.</a:t>
            </a:r>
          </a:p>
          <a:p>
            <a:pPr lvl="1"/>
            <a:r>
              <a:rPr lang="en-US" dirty="0" smtClean="0"/>
              <a:t>Single ended (e.g. classical master slave FF) or differential (sense amplifier for fast SRAM’s)</a:t>
            </a:r>
          </a:p>
          <a:p>
            <a:r>
              <a:rPr lang="en-US" dirty="0" smtClean="0"/>
              <a:t>Mismatch between registers</a:t>
            </a:r>
          </a:p>
          <a:p>
            <a:pPr lvl="1"/>
            <a:r>
              <a:rPr lang="en-US" dirty="0" smtClean="0"/>
              <a:t>Assuming multiple registers must latch at same instance</a:t>
            </a:r>
          </a:p>
          <a:p>
            <a:r>
              <a:rPr lang="en-US" dirty="0" smtClean="0"/>
              <a:t>Routing of hit signal to registers must be done with care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rot="5400000" flipH="1" flipV="1">
            <a:off x="4745617" y="1988018"/>
            <a:ext cx="96012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225679" y="2468080"/>
            <a:ext cx="149779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5219523" y="1753966"/>
            <a:ext cx="1196712" cy="670560"/>
          </a:xfrm>
          <a:custGeom>
            <a:avLst/>
            <a:gdLst>
              <a:gd name="connsiteX0" fmla="*/ 0 w 1546167"/>
              <a:gd name="connsiteY0" fmla="*/ 662247 h 670560"/>
              <a:gd name="connsiteX1" fmla="*/ 157942 w 1546167"/>
              <a:gd name="connsiteY1" fmla="*/ 662247 h 670560"/>
              <a:gd name="connsiteX2" fmla="*/ 249382 w 1546167"/>
              <a:gd name="connsiteY2" fmla="*/ 612371 h 670560"/>
              <a:gd name="connsiteX3" fmla="*/ 407324 w 1546167"/>
              <a:gd name="connsiteY3" fmla="*/ 446116 h 670560"/>
              <a:gd name="connsiteX4" fmla="*/ 665018 w 1546167"/>
              <a:gd name="connsiteY4" fmla="*/ 146858 h 670560"/>
              <a:gd name="connsiteX5" fmla="*/ 1039091 w 1546167"/>
              <a:gd name="connsiteY5" fmla="*/ 22167 h 670560"/>
              <a:gd name="connsiteX6" fmla="*/ 1546167 w 1546167"/>
              <a:gd name="connsiteY6" fmla="*/ 13854 h 67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46167" h="670560">
                <a:moveTo>
                  <a:pt x="0" y="662247"/>
                </a:moveTo>
                <a:cubicBezTo>
                  <a:pt x="58189" y="666403"/>
                  <a:pt x="116378" y="670560"/>
                  <a:pt x="157942" y="662247"/>
                </a:cubicBezTo>
                <a:cubicBezTo>
                  <a:pt x="199506" y="653934"/>
                  <a:pt x="207818" y="648393"/>
                  <a:pt x="249382" y="612371"/>
                </a:cubicBezTo>
                <a:cubicBezTo>
                  <a:pt x="290946" y="576349"/>
                  <a:pt x="338051" y="523702"/>
                  <a:pt x="407324" y="446116"/>
                </a:cubicBezTo>
                <a:cubicBezTo>
                  <a:pt x="476597" y="368531"/>
                  <a:pt x="559724" y="217516"/>
                  <a:pt x="665018" y="146858"/>
                </a:cubicBezTo>
                <a:cubicBezTo>
                  <a:pt x="770312" y="76200"/>
                  <a:pt x="892233" y="44334"/>
                  <a:pt x="1039091" y="22167"/>
                </a:cubicBezTo>
                <a:cubicBezTo>
                  <a:pt x="1185949" y="0"/>
                  <a:pt x="1366058" y="6927"/>
                  <a:pt x="1546167" y="1385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5456112" y="1623170"/>
            <a:ext cx="384045" cy="806507"/>
            <a:chOff x="5839368" y="1931203"/>
            <a:chExt cx="384045" cy="576079"/>
          </a:xfrm>
        </p:grpSpPr>
        <p:cxnSp>
          <p:nvCxnSpPr>
            <p:cNvPr id="11" name="Straight Connector 10"/>
            <p:cNvCxnSpPr/>
            <p:nvPr/>
          </p:nvCxnSpPr>
          <p:spPr>
            <a:xfrm rot="5400000">
              <a:off x="5551331" y="2219240"/>
              <a:ext cx="57607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5628140" y="2219241"/>
              <a:ext cx="57607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5704949" y="2219242"/>
              <a:ext cx="576072" cy="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5781758" y="2219243"/>
              <a:ext cx="57607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5858567" y="2219244"/>
              <a:ext cx="57607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5935376" y="2219245"/>
              <a:ext cx="57607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5870" y="1470345"/>
            <a:ext cx="184344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Isosceles Triangle 25"/>
          <p:cNvSpPr/>
          <p:nvPr/>
        </p:nvSpPr>
        <p:spPr>
          <a:xfrm rot="5400000">
            <a:off x="5608325" y="3583230"/>
            <a:ext cx="537669" cy="30602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6031390" y="3736240"/>
            <a:ext cx="15484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5512923" y="3717037"/>
            <a:ext cx="1344176" cy="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6185009" y="3044951"/>
            <a:ext cx="2304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185009" y="3236976"/>
            <a:ext cx="2304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185009" y="3429001"/>
            <a:ext cx="2304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185009" y="3621026"/>
            <a:ext cx="2304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6185009" y="3813051"/>
            <a:ext cx="2304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185009" y="4005076"/>
            <a:ext cx="2304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185009" y="4197101"/>
            <a:ext cx="2304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26" idx="3"/>
          </p:cNvCxnSpPr>
          <p:nvPr/>
        </p:nvCxnSpPr>
        <p:spPr>
          <a:xfrm rot="10800000">
            <a:off x="5532126" y="3736241"/>
            <a:ext cx="192025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Isosceles Triangle 41"/>
          <p:cNvSpPr/>
          <p:nvPr/>
        </p:nvSpPr>
        <p:spPr>
          <a:xfrm rot="5400000">
            <a:off x="5416300" y="5349860"/>
            <a:ext cx="537669" cy="306020"/>
          </a:xfrm>
          <a:prstGeom prst="triangl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>
            <a:stCxn id="42" idx="0"/>
          </p:cNvCxnSpPr>
          <p:nvPr/>
        </p:nvCxnSpPr>
        <p:spPr>
          <a:xfrm flipV="1">
            <a:off x="5838145" y="5502870"/>
            <a:ext cx="116435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6185009" y="4389126"/>
            <a:ext cx="2304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5400000">
            <a:off x="6069797" y="4811578"/>
            <a:ext cx="230433" cy="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185010" y="4696365"/>
            <a:ext cx="2304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6185010" y="4926795"/>
            <a:ext cx="2304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10800000">
            <a:off x="6069795" y="481158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6069797" y="5234033"/>
            <a:ext cx="230433" cy="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6185010" y="5118820"/>
            <a:ext cx="2304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6185010" y="5349250"/>
            <a:ext cx="2304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10800000">
            <a:off x="6069795" y="5234035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5400000">
            <a:off x="6069797" y="5656488"/>
            <a:ext cx="230433" cy="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6185010" y="5541275"/>
            <a:ext cx="2304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6185010" y="5771705"/>
            <a:ext cx="2304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10800000">
            <a:off x="6069795" y="565649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5400000">
            <a:off x="6069797" y="6078943"/>
            <a:ext cx="230433" cy="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6185010" y="5963730"/>
            <a:ext cx="2304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6185010" y="6194160"/>
            <a:ext cx="2304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10800000">
            <a:off x="6069795" y="6078945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5858568" y="5022807"/>
            <a:ext cx="4224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5400000">
            <a:off x="5858567" y="5867718"/>
            <a:ext cx="4224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10800000">
            <a:off x="5954580" y="504201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10800000">
            <a:off x="5954580" y="5886920"/>
            <a:ext cx="1152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5532125" y="5464465"/>
            <a:ext cx="84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10800000">
            <a:off x="5340100" y="5502870"/>
            <a:ext cx="192025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16200000" flipH="1">
            <a:off x="5282493" y="3256177"/>
            <a:ext cx="1651415" cy="8449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5400000">
            <a:off x="5320898" y="3179367"/>
            <a:ext cx="1651415" cy="9985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HPTDC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1" y="1431940"/>
            <a:ext cx="4345230" cy="542606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Features</a:t>
            </a:r>
          </a:p>
          <a:p>
            <a:pPr lvl="1"/>
            <a:r>
              <a:rPr lang="en-US" dirty="0" smtClean="0"/>
              <a:t>32 channels(100ps binning),</a:t>
            </a:r>
            <a:br>
              <a:rPr lang="en-US" dirty="0" smtClean="0"/>
            </a:br>
            <a:r>
              <a:rPr lang="en-US" dirty="0" smtClean="0"/>
              <a:t>8 channels (25ps binning)</a:t>
            </a:r>
          </a:p>
          <a:p>
            <a:pPr lvl="1"/>
            <a:r>
              <a:rPr lang="en-US" dirty="0" smtClean="0"/>
              <a:t>LVDS (differential) or LVTTL (single ended) inputs</a:t>
            </a:r>
          </a:p>
          <a:p>
            <a:pPr lvl="1"/>
            <a:r>
              <a:rPr lang="en-US" dirty="0" smtClean="0"/>
              <a:t>40MHz time reference (LHC clock)</a:t>
            </a:r>
          </a:p>
          <a:p>
            <a:pPr lvl="1"/>
            <a:r>
              <a:rPr lang="en-US" dirty="0" smtClean="0"/>
              <a:t>Leading, trailing edge and time over threshold (for leading edge time corrections)</a:t>
            </a:r>
          </a:p>
          <a:p>
            <a:pPr lvl="1"/>
            <a:r>
              <a:rPr lang="en-US" dirty="0" smtClean="0"/>
              <a:t>Non triggered</a:t>
            </a:r>
          </a:p>
          <a:p>
            <a:pPr lvl="1"/>
            <a:r>
              <a:rPr lang="en-US" dirty="0" smtClean="0"/>
              <a:t>Triggered with programmable latency, window and overlapping triggers</a:t>
            </a:r>
          </a:p>
          <a:p>
            <a:pPr lvl="1"/>
            <a:r>
              <a:rPr lang="en-US" dirty="0" smtClean="0"/>
              <a:t>Buffering: 4 per channel, 256 per group of 8 channels, 256 readout </a:t>
            </a:r>
            <a:r>
              <a:rPr lang="en-US" dirty="0" err="1" smtClean="0"/>
              <a:t>fifo</a:t>
            </a:r>
            <a:endParaRPr lang="en-US" dirty="0" smtClean="0"/>
          </a:p>
          <a:p>
            <a:pPr lvl="1"/>
            <a:r>
              <a:rPr lang="en-US" dirty="0" smtClean="0"/>
              <a:t>Token based readout with parallel, byte-wise or serial interface</a:t>
            </a:r>
          </a:p>
          <a:p>
            <a:pPr lvl="1"/>
            <a:r>
              <a:rPr lang="en-US" dirty="0" smtClean="0"/>
              <a:t>JTAG control, monitoring and test interface</a:t>
            </a:r>
          </a:p>
          <a:p>
            <a:pPr lvl="1"/>
            <a:r>
              <a:rPr lang="en-US" dirty="0" smtClean="0"/>
              <a:t>SEU error detection.</a:t>
            </a:r>
          </a:p>
          <a:p>
            <a:pPr lvl="1"/>
            <a:r>
              <a:rPr lang="en-US" dirty="0" smtClean="0"/>
              <a:t>Power consumption: 0.5W – 1.5W depending on operating mode.</a:t>
            </a:r>
          </a:p>
          <a:p>
            <a:r>
              <a:rPr lang="en-US" dirty="0" smtClean="0"/>
              <a:t>Used in large number (&gt;20) of HEP applications:</a:t>
            </a:r>
          </a:p>
          <a:p>
            <a:pPr lvl="1"/>
            <a:r>
              <a:rPr lang="en-US" dirty="0" smtClean="0"/>
              <a:t>ALICE TOF, CMS </a:t>
            </a:r>
            <a:r>
              <a:rPr lang="en-US" dirty="0" err="1" smtClean="0"/>
              <a:t>muon</a:t>
            </a:r>
            <a:r>
              <a:rPr lang="en-US" dirty="0" smtClean="0"/>
              <a:t>, STAR, BES, KABES, , ,</a:t>
            </a:r>
          </a:p>
          <a:p>
            <a:pPr lvl="1"/>
            <a:r>
              <a:rPr lang="en-US" dirty="0" smtClean="0"/>
              <a:t>Commercial modules from 3 companies</a:t>
            </a:r>
          </a:p>
          <a:p>
            <a:pPr lvl="1"/>
            <a:r>
              <a:rPr lang="en-US" dirty="0" smtClean="0"/>
              <a:t>~50k chips produced</a:t>
            </a:r>
          </a:p>
          <a:p>
            <a:r>
              <a:rPr lang="en-US" dirty="0" smtClean="0"/>
              <a:t>250nm technology (designed ~10 years ago for LHC experiments)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 l="16460" t="2602" r="13719" b="10390"/>
          <a:stretch>
            <a:fillRect/>
          </a:stretch>
        </p:blipFill>
        <p:spPr bwMode="auto">
          <a:xfrm>
            <a:off x="6876300" y="126170"/>
            <a:ext cx="1728225" cy="15516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6825" y="1815990"/>
            <a:ext cx="4707175" cy="3371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147" name="Object 4"/>
          <p:cNvGraphicFramePr>
            <a:graphicFrameLocks noChangeAspect="1"/>
          </p:cNvGraphicFramePr>
          <p:nvPr/>
        </p:nvGraphicFramePr>
        <p:xfrm>
          <a:off x="5839365" y="5310845"/>
          <a:ext cx="2198938" cy="1429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Chart" r:id="rId6" imgW="3867302" imgH="2457602" progId="Excel.Chart.8">
                  <p:embed/>
                </p:oleObj>
              </mc:Choice>
              <mc:Fallback>
                <p:oleObj name="Chart" r:id="rId6" imgW="3867302" imgH="2457602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9365" y="5310845"/>
                        <a:ext cx="2198938" cy="14299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6" name="TextBox 225"/>
          <p:cNvSpPr txBox="1"/>
          <p:nvPr/>
        </p:nvSpPr>
        <p:spPr>
          <a:xfrm>
            <a:off x="4648810" y="5234035"/>
            <a:ext cx="128112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On-chip clock </a:t>
            </a:r>
          </a:p>
          <a:p>
            <a:r>
              <a:rPr lang="en-US" sz="1000" dirty="0" smtClean="0"/>
              <a:t>crosstalk </a:t>
            </a:r>
            <a:br>
              <a:rPr lang="en-US" sz="1000" dirty="0" smtClean="0"/>
            </a:br>
            <a:r>
              <a:rPr lang="en-US" sz="1000" dirty="0" smtClean="0"/>
              <a:t>corrected </a:t>
            </a:r>
          </a:p>
          <a:p>
            <a:r>
              <a:rPr lang="en-US" sz="1000" dirty="0" smtClean="0"/>
              <a:t>Offline:</a:t>
            </a:r>
          </a:p>
          <a:p>
            <a:r>
              <a:rPr lang="en-US" sz="1000" dirty="0" smtClean="0"/>
              <a:t>40ps –&gt; 17ps RMS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82346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553200"/>
            <a:ext cx="1905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E7BB0BE-DD54-4263-9E95-4E417343C731}" type="slidenum">
              <a:rPr lang="en-US"/>
              <a:pPr/>
              <a:t>34</a:t>
            </a:fld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4575"/>
            <a:ext cx="7467600" cy="806505"/>
          </a:xfrm>
        </p:spPr>
        <p:txBody>
          <a:bodyPr/>
          <a:lstStyle/>
          <a:p>
            <a:r>
              <a:rPr lang="en-US" sz="2800" dirty="0" smtClean="0"/>
              <a:t>HPTDC Time measurement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86295"/>
            <a:ext cx="7631113" cy="172993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1800" dirty="0" smtClean="0"/>
              <a:t>Combination of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Counter with PLL for clock multiplication (x1, x4, x8)</a:t>
            </a:r>
          </a:p>
          <a:p>
            <a:pPr lvl="2">
              <a:lnSpc>
                <a:spcPct val="80000"/>
              </a:lnSpc>
            </a:pPr>
            <a:r>
              <a:rPr lang="en-US" sz="1200" dirty="0" smtClean="0"/>
              <a:t>Double phase shifted counters to resolve possible </a:t>
            </a:r>
            <a:br>
              <a:rPr lang="en-US" sz="1200" dirty="0" smtClean="0"/>
            </a:br>
            <a:r>
              <a:rPr lang="en-US" sz="1200" dirty="0" err="1" smtClean="0"/>
              <a:t>metastability</a:t>
            </a:r>
            <a:r>
              <a:rPr lang="en-US" sz="1200" dirty="0" smtClean="0"/>
              <a:t> in coarse count measurement.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DLL with 32 taps for clock interpolation</a:t>
            </a:r>
          </a:p>
          <a:p>
            <a:pPr lvl="2">
              <a:lnSpc>
                <a:spcPct val="80000"/>
              </a:lnSpc>
            </a:pPr>
            <a:r>
              <a:rPr lang="en-US" sz="1200" dirty="0" smtClean="0"/>
              <a:t>Use of differential delay cell for power supply noise immunity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R-C delay line on hit signals for very high resolution</a:t>
            </a:r>
          </a:p>
          <a:p>
            <a:pPr lvl="2">
              <a:lnSpc>
                <a:spcPct val="80000"/>
              </a:lnSpc>
            </a:pPr>
            <a:r>
              <a:rPr lang="en-US" sz="1200" dirty="0" smtClean="0"/>
              <a:t>Channel reduction by factor 4 (8 channels per chip)</a:t>
            </a:r>
          </a:p>
        </p:txBody>
      </p:sp>
      <p:sp>
        <p:nvSpPr>
          <p:cNvPr id="14342" name="Text Box 220"/>
          <p:cNvSpPr txBox="1">
            <a:spLocks noChangeArrowheads="1"/>
          </p:cNvSpPr>
          <p:nvPr/>
        </p:nvSpPr>
        <p:spPr bwMode="auto">
          <a:xfrm>
            <a:off x="5903913" y="3004345"/>
            <a:ext cx="31686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200"/>
              <a:t>Low resolution:          781 ps</a:t>
            </a:r>
          </a:p>
          <a:p>
            <a:pPr algn="l">
              <a:spcBef>
                <a:spcPct val="50000"/>
              </a:spcBef>
            </a:pPr>
            <a:r>
              <a:rPr lang="en-US" sz="1200"/>
              <a:t>Medium resolution:    195 ps</a:t>
            </a:r>
          </a:p>
          <a:p>
            <a:pPr algn="l">
              <a:spcBef>
                <a:spcPct val="50000"/>
              </a:spcBef>
            </a:pPr>
            <a:r>
              <a:rPr lang="en-US" sz="1200"/>
              <a:t>High resolution:          98ps</a:t>
            </a:r>
          </a:p>
          <a:p>
            <a:pPr algn="l">
              <a:spcBef>
                <a:spcPct val="50000"/>
              </a:spcBef>
            </a:pPr>
            <a:r>
              <a:rPr lang="en-US" sz="1200"/>
              <a:t>Very high resolution:   24ps (8 channels)</a:t>
            </a:r>
          </a:p>
        </p:txBody>
      </p:sp>
      <p:sp>
        <p:nvSpPr>
          <p:cNvPr id="14343" name="Text Box 221"/>
          <p:cNvSpPr txBox="1">
            <a:spLocks noChangeArrowheads="1"/>
          </p:cNvSpPr>
          <p:nvPr/>
        </p:nvSpPr>
        <p:spPr bwMode="auto">
          <a:xfrm>
            <a:off x="971551" y="5236370"/>
            <a:ext cx="774065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/>
              <a:t>Very high resolution</a:t>
            </a:r>
          </a:p>
          <a:p>
            <a:pPr lvl="1" algn="l">
              <a:spcBef>
                <a:spcPct val="50000"/>
              </a:spcBef>
            </a:pPr>
            <a:r>
              <a:rPr lang="en-US"/>
              <a:t>R-C delay line dependent on IC processing (Only small difference between chips seen)</a:t>
            </a:r>
            <a:br>
              <a:rPr lang="en-US"/>
            </a:br>
            <a:r>
              <a:rPr lang="en-US"/>
              <a:t>R-C delay line independent of temperature in range of 20 deg</a:t>
            </a:r>
            <a:br>
              <a:rPr lang="en-US"/>
            </a:br>
            <a:r>
              <a:rPr lang="en-US"/>
              <a:t>Infrequent calibration required</a:t>
            </a:r>
            <a:br>
              <a:rPr lang="en-US"/>
            </a:br>
            <a:r>
              <a:rPr lang="en-US"/>
              <a:t>Calibration can be obtained with code density test with physics hits</a:t>
            </a:r>
            <a:br>
              <a:rPr lang="en-US"/>
            </a:br>
            <a:r>
              <a:rPr lang="en-US"/>
              <a:t>Option of correcting integral errors from DLL</a:t>
            </a:r>
            <a:br>
              <a:rPr lang="en-US"/>
            </a:br>
            <a:r>
              <a:rPr lang="en-US"/>
              <a:t>8 channels per chip</a:t>
            </a:r>
            <a:br>
              <a:rPr lang="en-US"/>
            </a:br>
            <a:r>
              <a:rPr lang="en-US"/>
              <a:t>Not possible to pair leading and trailing edges</a:t>
            </a:r>
          </a:p>
        </p:txBody>
      </p:sp>
      <p:sp>
        <p:nvSpPr>
          <p:cNvPr id="14345" name="Text Box 243"/>
          <p:cNvSpPr txBox="1">
            <a:spLocks noChangeArrowheads="1"/>
          </p:cNvSpPr>
          <p:nvPr/>
        </p:nvSpPr>
        <p:spPr bwMode="auto">
          <a:xfrm>
            <a:off x="5614988" y="3869532"/>
            <a:ext cx="4159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Ch0</a:t>
            </a:r>
          </a:p>
        </p:txBody>
      </p:sp>
      <p:sp>
        <p:nvSpPr>
          <p:cNvPr id="14346" name="Text Box 244"/>
          <p:cNvSpPr txBox="1">
            <a:spLocks noChangeArrowheads="1"/>
          </p:cNvSpPr>
          <p:nvPr/>
        </p:nvSpPr>
        <p:spPr bwMode="auto">
          <a:xfrm>
            <a:off x="5614988" y="4156870"/>
            <a:ext cx="4159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Ch1</a:t>
            </a:r>
          </a:p>
        </p:txBody>
      </p:sp>
      <p:sp>
        <p:nvSpPr>
          <p:cNvPr id="14347" name="Text Box 245"/>
          <p:cNvSpPr txBox="1">
            <a:spLocks noChangeArrowheads="1"/>
          </p:cNvSpPr>
          <p:nvPr/>
        </p:nvSpPr>
        <p:spPr bwMode="auto">
          <a:xfrm>
            <a:off x="5614988" y="4444207"/>
            <a:ext cx="4159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Ch2</a:t>
            </a:r>
          </a:p>
        </p:txBody>
      </p:sp>
      <p:sp>
        <p:nvSpPr>
          <p:cNvPr id="14348" name="Text Box 246"/>
          <p:cNvSpPr txBox="1">
            <a:spLocks noChangeArrowheads="1"/>
          </p:cNvSpPr>
          <p:nvPr/>
        </p:nvSpPr>
        <p:spPr bwMode="auto">
          <a:xfrm>
            <a:off x="5614988" y="4733132"/>
            <a:ext cx="4159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/>
              <a:t>Ch3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65" y="2837657"/>
            <a:ext cx="5084763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739" y="1508750"/>
            <a:ext cx="24574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97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TDC’s for pixel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1" y="1600200"/>
            <a:ext cx="4422040" cy="487375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For large pixel array chips with TDC function the routing and power to distribute required TDC signals to whole array may get power/routing prohibitive</a:t>
            </a:r>
          </a:p>
          <a:p>
            <a:pPr lvl="1"/>
            <a:r>
              <a:rPr lang="en-US" dirty="0" smtClean="0"/>
              <a:t>Local TDC in each pixel or shared among neighbor pixels (super-pixel)</a:t>
            </a:r>
          </a:p>
          <a:p>
            <a:pPr lvl="2"/>
            <a:r>
              <a:rPr lang="en-US" dirty="0" smtClean="0"/>
              <a:t>Local TAC with dual slope Wilkinson ADC</a:t>
            </a:r>
          </a:p>
          <a:p>
            <a:pPr lvl="2"/>
            <a:r>
              <a:rPr lang="en-US" dirty="0" smtClean="0"/>
              <a:t>Local delay loop (oscillator) only running when hit has been seen.</a:t>
            </a:r>
          </a:p>
          <a:p>
            <a:pPr lvl="3"/>
            <a:r>
              <a:rPr lang="en-US" dirty="0" smtClean="0"/>
              <a:t>Controlled from central DLL locked to timing reference</a:t>
            </a:r>
          </a:p>
          <a:p>
            <a:pPr lvl="1"/>
            <a:r>
              <a:rPr lang="en-US" dirty="0" smtClean="0"/>
              <a:t>Route hit signals (e.g. </a:t>
            </a:r>
            <a:r>
              <a:rPr lang="en-US" dirty="0" err="1" smtClean="0"/>
              <a:t>or’ing</a:t>
            </a:r>
            <a:r>
              <a:rPr lang="en-US" dirty="0" smtClean="0"/>
              <a:t> of pixels if rate allows) to centralized TDC block</a:t>
            </a:r>
          </a:p>
          <a:p>
            <a:r>
              <a:rPr lang="en-US" dirty="0" smtClean="0"/>
              <a:t>SPAD with TDC: ~100ps binning</a:t>
            </a:r>
          </a:p>
          <a:p>
            <a:r>
              <a:rPr lang="en-US" dirty="0" smtClean="0"/>
              <a:t>NA62 GTK: 100ps binning</a:t>
            </a:r>
          </a:p>
          <a:p>
            <a:pPr lvl="1">
              <a:buNone/>
            </a:pPr>
            <a:r>
              <a:rPr lang="en-US" dirty="0" smtClean="0"/>
              <a:t>A: TAC per pixel with CFD and analog de-randomizer</a:t>
            </a:r>
          </a:p>
          <a:p>
            <a:pPr lvl="1">
              <a:buNone/>
            </a:pPr>
            <a:r>
              <a:rPr lang="en-US" dirty="0" smtClean="0"/>
              <a:t>B: DLL for leading and TOT per column</a:t>
            </a:r>
          </a:p>
          <a:p>
            <a:r>
              <a:rPr lang="en-US" dirty="0" smtClean="0"/>
              <a:t>Timepix3: ~1ns binning</a:t>
            </a:r>
          </a:p>
          <a:p>
            <a:pPr lvl="1"/>
            <a:r>
              <a:rPr lang="en-US" dirty="0" smtClean="0"/>
              <a:t>Local oscillator only running when hit occurs. </a:t>
            </a:r>
            <a:r>
              <a:rPr lang="en-US" dirty="0"/>
              <a:t>C</a:t>
            </a:r>
            <a:r>
              <a:rPr lang="en-US" dirty="0" smtClean="0"/>
              <a:t>ontrolled from central DLL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9670" y="1393535"/>
            <a:ext cx="2274456" cy="15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722680" y="2814520"/>
            <a:ext cx="20168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SPAD array, E. Charbon, Delft</a:t>
            </a:r>
            <a:endParaRPr lang="en-US" sz="1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75" y="1393535"/>
            <a:ext cx="1385652" cy="1400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7215" y="3236975"/>
            <a:ext cx="2632215" cy="171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60350" y="3198570"/>
            <a:ext cx="1615802" cy="162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799490" y="4811580"/>
            <a:ext cx="19880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GTK in-pixel, G. Mazza, Turin</a:t>
            </a:r>
            <a:endParaRPr lang="en-US" sz="1000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40835" y="5003604"/>
            <a:ext cx="2836880" cy="185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722680" y="6501400"/>
            <a:ext cx="18277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GTK EOC, A. Kluge, CERN</a:t>
            </a:r>
            <a:endParaRPr lang="en-US" sz="10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Many different schemes and variants to get ~</a:t>
            </a:r>
            <a:r>
              <a:rPr lang="en-US" dirty="0" err="1" smtClean="0"/>
              <a:t>ps</a:t>
            </a:r>
            <a:r>
              <a:rPr lang="en-US" dirty="0" smtClean="0"/>
              <a:t> resolution in ASIC’s.</a:t>
            </a:r>
          </a:p>
          <a:p>
            <a:r>
              <a:rPr lang="en-US" dirty="0" smtClean="0"/>
              <a:t>Combination of several to get dynamic range and resolution</a:t>
            </a:r>
          </a:p>
          <a:p>
            <a:pPr lvl="1"/>
            <a:r>
              <a:rPr lang="en-US" dirty="0" smtClean="0"/>
              <a:t>Fast (Gray) counters +</a:t>
            </a:r>
          </a:p>
          <a:p>
            <a:pPr lvl="1"/>
            <a:r>
              <a:rPr lang="en-US" dirty="0" smtClean="0"/>
              <a:t>DLL’s +</a:t>
            </a:r>
          </a:p>
          <a:p>
            <a:pPr lvl="1"/>
            <a:r>
              <a:rPr lang="en-US" dirty="0" err="1" smtClean="0"/>
              <a:t>Vernier</a:t>
            </a:r>
            <a:r>
              <a:rPr lang="en-US" dirty="0" smtClean="0"/>
              <a:t> - delay difference +</a:t>
            </a:r>
          </a:p>
          <a:p>
            <a:pPr lvl="1"/>
            <a:r>
              <a:rPr lang="en-US" dirty="0" smtClean="0"/>
              <a:t>R-interpolation +</a:t>
            </a:r>
          </a:p>
          <a:p>
            <a:pPr lvl="1"/>
            <a:r>
              <a:rPr lang="en-US" dirty="0" smtClean="0"/>
              <a:t>Time amplifier</a:t>
            </a:r>
          </a:p>
          <a:p>
            <a:pPr lvl="1"/>
            <a:r>
              <a:rPr lang="en-US" dirty="0" smtClean="0"/>
              <a:t>Etc.</a:t>
            </a:r>
          </a:p>
          <a:p>
            <a:r>
              <a:rPr lang="en-US" dirty="0" smtClean="0"/>
              <a:t>Stability, jitter and miss-match critical at this level of timing resolution.</a:t>
            </a:r>
          </a:p>
          <a:p>
            <a:r>
              <a:rPr lang="en-US" dirty="0" smtClean="0"/>
              <a:t>Global system timing resolution is what counts in HEP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312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HEP Versatile TDC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029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64 or 128 channels</a:t>
            </a:r>
          </a:p>
          <a:p>
            <a:r>
              <a:rPr lang="en-US" dirty="0" smtClean="0"/>
              <a:t>5 – 10 </a:t>
            </a:r>
            <a:r>
              <a:rPr lang="en-US" dirty="0" err="1" smtClean="0"/>
              <a:t>ps</a:t>
            </a:r>
            <a:r>
              <a:rPr lang="en-US" dirty="0" smtClean="0"/>
              <a:t> bin, RMS: 2 – 5 </a:t>
            </a:r>
            <a:r>
              <a:rPr lang="en-US" dirty="0" err="1" smtClean="0"/>
              <a:t>ps</a:t>
            </a:r>
            <a:r>
              <a:rPr lang="en-US" dirty="0" smtClean="0"/>
              <a:t>, Delay Locked Loop based</a:t>
            </a:r>
          </a:p>
          <a:p>
            <a:pPr lvl="1"/>
            <a:r>
              <a:rPr lang="en-US" dirty="0" smtClean="0"/>
              <a:t>Option A: R(-C) interpolation</a:t>
            </a:r>
          </a:p>
          <a:p>
            <a:pPr lvl="1"/>
            <a:r>
              <a:rPr lang="en-US" dirty="0" smtClean="0"/>
              <a:t>Option B: Array of delay locked loops on same reference</a:t>
            </a:r>
          </a:p>
          <a:p>
            <a:pPr lvl="1"/>
            <a:r>
              <a:rPr lang="en-US" dirty="0" smtClean="0"/>
              <a:t>Option C: Single DLL on clock + DLL on hits</a:t>
            </a:r>
          </a:p>
          <a:p>
            <a:pPr lvl="1"/>
            <a:r>
              <a:rPr lang="en-US" dirty="0" smtClean="0"/>
              <a:t>Adjustment features to allow compensation of miss-match effects.</a:t>
            </a:r>
          </a:p>
          <a:p>
            <a:pPr lvl="1"/>
            <a:r>
              <a:rPr lang="en-US" dirty="0" smtClean="0"/>
              <a:t>RMS to be better that bin size (resolution)</a:t>
            </a:r>
          </a:p>
          <a:p>
            <a:r>
              <a:rPr lang="en-US" dirty="0" smtClean="0"/>
              <a:t>Global time reference compatible with major experiments (e.g. 40MHz for LHC)</a:t>
            </a:r>
          </a:p>
          <a:p>
            <a:pPr lvl="1"/>
            <a:r>
              <a:rPr lang="en-US" dirty="0" smtClean="0"/>
              <a:t>Internal PLL for clock multiplication (jitter critical)</a:t>
            </a:r>
          </a:p>
          <a:p>
            <a:r>
              <a:rPr lang="en-US" dirty="0" smtClean="0"/>
              <a:t>Flexible data buffering, triggering and readout</a:t>
            </a:r>
          </a:p>
          <a:p>
            <a:pPr lvl="1"/>
            <a:r>
              <a:rPr lang="en-US" dirty="0" smtClean="0"/>
              <a:t>Use general scheme as used in HPTDC</a:t>
            </a:r>
          </a:p>
          <a:p>
            <a:r>
              <a:rPr lang="en-US" dirty="0" smtClean="0"/>
              <a:t>Max 10mW per channel</a:t>
            </a:r>
          </a:p>
          <a:p>
            <a:r>
              <a:rPr lang="en-US" dirty="0" smtClean="0"/>
              <a:t>Timing part of such TDC currently under study</a:t>
            </a:r>
          </a:p>
          <a:p>
            <a:pPr lvl="1"/>
            <a:r>
              <a:rPr lang="en-US" dirty="0" smtClean="0"/>
              <a:t>130nm CMOS</a:t>
            </a:r>
          </a:p>
          <a:p>
            <a:r>
              <a:rPr lang="en-US" dirty="0" smtClean="0"/>
              <a:t>Finalization depending on actual needs (and funding and manpower)</a:t>
            </a:r>
          </a:p>
          <a:p>
            <a:r>
              <a:rPr lang="en-US" dirty="0" smtClean="0"/>
              <a:t>Versatile front-end/discriminator more delicate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Rectangle 12"/>
          <p:cNvSpPr>
            <a:spLocks noChangeArrowheads="1"/>
          </p:cNvSpPr>
          <p:nvPr/>
        </p:nvSpPr>
        <p:spPr bwMode="auto">
          <a:xfrm>
            <a:off x="1150938" y="1482725"/>
            <a:ext cx="504825" cy="360363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PLL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1.25GHz</a:t>
            </a:r>
          </a:p>
        </p:txBody>
      </p:sp>
      <p:sp>
        <p:nvSpPr>
          <p:cNvPr id="373" name="Rectangle 13"/>
          <p:cNvSpPr>
            <a:spLocks noChangeArrowheads="1"/>
          </p:cNvSpPr>
          <p:nvPr/>
        </p:nvSpPr>
        <p:spPr bwMode="auto">
          <a:xfrm>
            <a:off x="4029075" y="1519238"/>
            <a:ext cx="215900" cy="2159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DLL</a:t>
            </a:r>
          </a:p>
        </p:txBody>
      </p:sp>
      <p:sp>
        <p:nvSpPr>
          <p:cNvPr id="374" name="Line 14"/>
          <p:cNvSpPr>
            <a:spLocks noChangeShapeType="1"/>
          </p:cNvSpPr>
          <p:nvPr/>
        </p:nvSpPr>
        <p:spPr bwMode="auto">
          <a:xfrm>
            <a:off x="2120900" y="1411288"/>
            <a:ext cx="219551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5" name="Line 15"/>
          <p:cNvSpPr>
            <a:spLocks noChangeShapeType="1"/>
          </p:cNvSpPr>
          <p:nvPr/>
        </p:nvSpPr>
        <p:spPr bwMode="auto">
          <a:xfrm>
            <a:off x="4316413" y="1411288"/>
            <a:ext cx="0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6" name="Line 16"/>
          <p:cNvSpPr>
            <a:spLocks noChangeShapeType="1"/>
          </p:cNvSpPr>
          <p:nvPr/>
        </p:nvSpPr>
        <p:spPr bwMode="auto">
          <a:xfrm flipH="1">
            <a:off x="4244975" y="1627188"/>
            <a:ext cx="714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7" name="Rectangle 17"/>
          <p:cNvSpPr>
            <a:spLocks noChangeArrowheads="1"/>
          </p:cNvSpPr>
          <p:nvPr/>
        </p:nvSpPr>
        <p:spPr bwMode="auto">
          <a:xfrm>
            <a:off x="4460875" y="1411288"/>
            <a:ext cx="936625" cy="144462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Coarse counter</a:t>
            </a:r>
          </a:p>
        </p:txBody>
      </p:sp>
      <p:sp>
        <p:nvSpPr>
          <p:cNvPr id="378" name="Rectangle 18"/>
          <p:cNvSpPr>
            <a:spLocks noChangeArrowheads="1"/>
          </p:cNvSpPr>
          <p:nvPr/>
        </p:nvSpPr>
        <p:spPr bwMode="auto">
          <a:xfrm>
            <a:off x="4460875" y="1627188"/>
            <a:ext cx="360363" cy="144462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" name="Line 19"/>
          <p:cNvSpPr>
            <a:spLocks noChangeShapeType="1"/>
          </p:cNvSpPr>
          <p:nvPr/>
        </p:nvSpPr>
        <p:spPr bwMode="auto">
          <a:xfrm>
            <a:off x="4460875" y="1663700"/>
            <a:ext cx="73025" cy="349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0" name="Line 20"/>
          <p:cNvSpPr>
            <a:spLocks noChangeShapeType="1"/>
          </p:cNvSpPr>
          <p:nvPr/>
        </p:nvSpPr>
        <p:spPr bwMode="auto">
          <a:xfrm flipH="1">
            <a:off x="4460875" y="1698625"/>
            <a:ext cx="73025" cy="365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1" name="Rectangle 21"/>
          <p:cNvSpPr>
            <a:spLocks noChangeArrowheads="1"/>
          </p:cNvSpPr>
          <p:nvPr/>
        </p:nvSpPr>
        <p:spPr bwMode="auto">
          <a:xfrm>
            <a:off x="5037138" y="1627188"/>
            <a:ext cx="360362" cy="144462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2" name="Line 22"/>
          <p:cNvSpPr>
            <a:spLocks noChangeShapeType="1"/>
          </p:cNvSpPr>
          <p:nvPr/>
        </p:nvSpPr>
        <p:spPr bwMode="auto">
          <a:xfrm>
            <a:off x="5037138" y="1663700"/>
            <a:ext cx="73025" cy="349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3" name="Line 23"/>
          <p:cNvSpPr>
            <a:spLocks noChangeShapeType="1"/>
          </p:cNvSpPr>
          <p:nvPr/>
        </p:nvSpPr>
        <p:spPr bwMode="auto">
          <a:xfrm flipH="1">
            <a:off x="5037138" y="1698625"/>
            <a:ext cx="73025" cy="365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4" name="AutoShape 24"/>
          <p:cNvSpPr>
            <a:spLocks noChangeArrowheads="1"/>
          </p:cNvSpPr>
          <p:nvPr/>
        </p:nvSpPr>
        <p:spPr bwMode="auto">
          <a:xfrm rot="5400000">
            <a:off x="4929188" y="1663700"/>
            <a:ext cx="73025" cy="73025"/>
          </a:xfrm>
          <a:prstGeom prst="triangle">
            <a:avLst>
              <a:gd name="adj" fmla="val 50000"/>
            </a:avLst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5" name="Line 25"/>
          <p:cNvSpPr>
            <a:spLocks noChangeShapeType="1"/>
          </p:cNvSpPr>
          <p:nvPr/>
        </p:nvSpPr>
        <p:spPr bwMode="auto">
          <a:xfrm>
            <a:off x="5000625" y="1698625"/>
            <a:ext cx="3651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6" name="Line 26"/>
          <p:cNvSpPr>
            <a:spLocks noChangeShapeType="1"/>
          </p:cNvSpPr>
          <p:nvPr/>
        </p:nvSpPr>
        <p:spPr bwMode="auto">
          <a:xfrm>
            <a:off x="4460875" y="1447800"/>
            <a:ext cx="73025" cy="349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7" name="Line 27"/>
          <p:cNvSpPr>
            <a:spLocks noChangeShapeType="1"/>
          </p:cNvSpPr>
          <p:nvPr/>
        </p:nvSpPr>
        <p:spPr bwMode="auto">
          <a:xfrm flipH="1">
            <a:off x="4460875" y="1482725"/>
            <a:ext cx="73025" cy="365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8" name="Line 28"/>
          <p:cNvSpPr>
            <a:spLocks noChangeShapeType="1"/>
          </p:cNvSpPr>
          <p:nvPr/>
        </p:nvSpPr>
        <p:spPr bwMode="auto">
          <a:xfrm flipH="1">
            <a:off x="4389438" y="1482725"/>
            <a:ext cx="714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9" name="Line 29"/>
          <p:cNvSpPr>
            <a:spLocks noChangeShapeType="1"/>
          </p:cNvSpPr>
          <p:nvPr/>
        </p:nvSpPr>
        <p:spPr bwMode="auto">
          <a:xfrm flipH="1">
            <a:off x="4389438" y="1698625"/>
            <a:ext cx="714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0" name="Line 30"/>
          <p:cNvSpPr>
            <a:spLocks noChangeShapeType="1"/>
          </p:cNvSpPr>
          <p:nvPr/>
        </p:nvSpPr>
        <p:spPr bwMode="auto">
          <a:xfrm>
            <a:off x="4389438" y="1482725"/>
            <a:ext cx="0" cy="3603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1" name="Line 31"/>
          <p:cNvSpPr>
            <a:spLocks noChangeShapeType="1"/>
          </p:cNvSpPr>
          <p:nvPr/>
        </p:nvSpPr>
        <p:spPr bwMode="auto">
          <a:xfrm>
            <a:off x="4389438" y="1806575"/>
            <a:ext cx="46831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2" name="Line 32"/>
          <p:cNvSpPr>
            <a:spLocks noChangeShapeType="1"/>
          </p:cNvSpPr>
          <p:nvPr/>
        </p:nvSpPr>
        <p:spPr bwMode="auto">
          <a:xfrm flipV="1">
            <a:off x="4857750" y="1698625"/>
            <a:ext cx="0" cy="107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3" name="Line 33"/>
          <p:cNvSpPr>
            <a:spLocks noChangeShapeType="1"/>
          </p:cNvSpPr>
          <p:nvPr/>
        </p:nvSpPr>
        <p:spPr bwMode="auto">
          <a:xfrm flipH="1">
            <a:off x="4857750" y="1698625"/>
            <a:ext cx="714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4" name="Line 34"/>
          <p:cNvSpPr>
            <a:spLocks noChangeShapeType="1"/>
          </p:cNvSpPr>
          <p:nvPr/>
        </p:nvSpPr>
        <p:spPr bwMode="auto">
          <a:xfrm>
            <a:off x="4641850" y="1771650"/>
            <a:ext cx="0" cy="142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5" name="Line 35"/>
          <p:cNvSpPr>
            <a:spLocks noChangeShapeType="1"/>
          </p:cNvSpPr>
          <p:nvPr/>
        </p:nvSpPr>
        <p:spPr bwMode="auto">
          <a:xfrm>
            <a:off x="5216525" y="1771650"/>
            <a:ext cx="0" cy="142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6" name="Line 36"/>
          <p:cNvSpPr>
            <a:spLocks noChangeShapeType="1"/>
          </p:cNvSpPr>
          <p:nvPr/>
        </p:nvSpPr>
        <p:spPr bwMode="auto">
          <a:xfrm>
            <a:off x="4929188" y="1555750"/>
            <a:ext cx="0" cy="349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7" name="Line 37"/>
          <p:cNvSpPr>
            <a:spLocks noChangeShapeType="1"/>
          </p:cNvSpPr>
          <p:nvPr/>
        </p:nvSpPr>
        <p:spPr bwMode="auto">
          <a:xfrm>
            <a:off x="4641850" y="1590675"/>
            <a:ext cx="5746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8" name="Line 38"/>
          <p:cNvSpPr>
            <a:spLocks noChangeShapeType="1"/>
          </p:cNvSpPr>
          <p:nvPr/>
        </p:nvSpPr>
        <p:spPr bwMode="auto">
          <a:xfrm>
            <a:off x="4641850" y="1590675"/>
            <a:ext cx="0" cy="365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9" name="Line 39"/>
          <p:cNvSpPr>
            <a:spLocks noChangeShapeType="1"/>
          </p:cNvSpPr>
          <p:nvPr/>
        </p:nvSpPr>
        <p:spPr bwMode="auto">
          <a:xfrm>
            <a:off x="5216525" y="1590675"/>
            <a:ext cx="0" cy="365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0" name="Rectangle 40"/>
          <p:cNvSpPr>
            <a:spLocks noChangeArrowheads="1"/>
          </p:cNvSpPr>
          <p:nvPr/>
        </p:nvSpPr>
        <p:spPr bwMode="auto">
          <a:xfrm>
            <a:off x="1727200" y="1339850"/>
            <a:ext cx="3922713" cy="574675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1" name="Line 41"/>
          <p:cNvSpPr>
            <a:spLocks noChangeShapeType="1"/>
          </p:cNvSpPr>
          <p:nvPr/>
        </p:nvSpPr>
        <p:spPr bwMode="auto">
          <a:xfrm>
            <a:off x="1655763" y="1590675"/>
            <a:ext cx="609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2" name="Line 42"/>
          <p:cNvSpPr>
            <a:spLocks noChangeShapeType="1"/>
          </p:cNvSpPr>
          <p:nvPr/>
        </p:nvSpPr>
        <p:spPr bwMode="auto">
          <a:xfrm>
            <a:off x="2841625" y="1771650"/>
            <a:ext cx="0" cy="142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3" name="Line 43"/>
          <p:cNvSpPr>
            <a:spLocks noChangeShapeType="1"/>
          </p:cNvSpPr>
          <p:nvPr/>
        </p:nvSpPr>
        <p:spPr bwMode="auto">
          <a:xfrm>
            <a:off x="3130550" y="1771650"/>
            <a:ext cx="0" cy="142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4" name="Line 44"/>
          <p:cNvSpPr>
            <a:spLocks noChangeShapeType="1"/>
          </p:cNvSpPr>
          <p:nvPr/>
        </p:nvSpPr>
        <p:spPr bwMode="auto">
          <a:xfrm>
            <a:off x="3419475" y="1771650"/>
            <a:ext cx="0" cy="142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5" name="Line 45"/>
          <p:cNvSpPr>
            <a:spLocks noChangeShapeType="1"/>
          </p:cNvSpPr>
          <p:nvPr/>
        </p:nvSpPr>
        <p:spPr bwMode="auto">
          <a:xfrm>
            <a:off x="3708400" y="1771650"/>
            <a:ext cx="0" cy="142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6" name="Text Box 46"/>
          <p:cNvSpPr txBox="1">
            <a:spLocks noChangeArrowheads="1"/>
          </p:cNvSpPr>
          <p:nvPr/>
        </p:nvSpPr>
        <p:spPr bwMode="auto">
          <a:xfrm>
            <a:off x="5181600" y="1736725"/>
            <a:ext cx="590226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21 bit</a:t>
            </a:r>
          </a:p>
        </p:txBody>
      </p:sp>
      <p:sp>
        <p:nvSpPr>
          <p:cNvPr id="407" name="Line 104"/>
          <p:cNvSpPr>
            <a:spLocks noChangeShapeType="1"/>
          </p:cNvSpPr>
          <p:nvPr/>
        </p:nvSpPr>
        <p:spPr bwMode="auto">
          <a:xfrm>
            <a:off x="1655763" y="1663700"/>
            <a:ext cx="609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8" name="Line 168"/>
          <p:cNvSpPr>
            <a:spLocks noChangeShapeType="1"/>
          </p:cNvSpPr>
          <p:nvPr/>
        </p:nvSpPr>
        <p:spPr bwMode="auto">
          <a:xfrm>
            <a:off x="1331913" y="1843088"/>
            <a:ext cx="0" cy="1444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9" name="Line 169"/>
          <p:cNvSpPr>
            <a:spLocks noChangeShapeType="1"/>
          </p:cNvSpPr>
          <p:nvPr/>
        </p:nvSpPr>
        <p:spPr bwMode="auto">
          <a:xfrm>
            <a:off x="1476375" y="1843088"/>
            <a:ext cx="0" cy="1444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10" name="Group 174"/>
          <p:cNvGrpSpPr>
            <a:grpSpLocks/>
          </p:cNvGrpSpPr>
          <p:nvPr/>
        </p:nvGrpSpPr>
        <p:grpSpPr bwMode="auto">
          <a:xfrm>
            <a:off x="2265363" y="1411288"/>
            <a:ext cx="323850" cy="360362"/>
            <a:chOff x="1524" y="543"/>
            <a:chExt cx="204" cy="227"/>
          </a:xfrm>
        </p:grpSpPr>
        <p:sp>
          <p:nvSpPr>
            <p:cNvPr id="411" name="Line 175"/>
            <p:cNvSpPr>
              <a:spLocks noChangeShapeType="1"/>
            </p:cNvSpPr>
            <p:nvPr/>
          </p:nvSpPr>
          <p:spPr bwMode="auto">
            <a:xfrm flipV="1">
              <a:off x="1614" y="543"/>
              <a:ext cx="0" cy="1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2" name="Line 176"/>
            <p:cNvSpPr>
              <a:spLocks noChangeShapeType="1"/>
            </p:cNvSpPr>
            <p:nvPr/>
          </p:nvSpPr>
          <p:spPr bwMode="auto">
            <a:xfrm flipH="1">
              <a:off x="1524" y="656"/>
              <a:ext cx="20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3" name="Line 177"/>
            <p:cNvSpPr>
              <a:spLocks noChangeShapeType="1"/>
            </p:cNvSpPr>
            <p:nvPr/>
          </p:nvSpPr>
          <p:spPr bwMode="auto">
            <a:xfrm flipH="1">
              <a:off x="1524" y="702"/>
              <a:ext cx="20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4" name="AutoShape 178"/>
            <p:cNvSpPr>
              <a:spLocks noChangeArrowheads="1"/>
            </p:cNvSpPr>
            <p:nvPr/>
          </p:nvSpPr>
          <p:spPr bwMode="auto">
            <a:xfrm rot="5400000">
              <a:off x="1546" y="611"/>
              <a:ext cx="182" cy="13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5" name="Line 179"/>
            <p:cNvSpPr>
              <a:spLocks noChangeShapeType="1"/>
            </p:cNvSpPr>
            <p:nvPr/>
          </p:nvSpPr>
          <p:spPr bwMode="auto">
            <a:xfrm flipV="1">
              <a:off x="1593" y="566"/>
              <a:ext cx="46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6" name="Line 180"/>
            <p:cNvSpPr>
              <a:spLocks noChangeShapeType="1"/>
            </p:cNvSpPr>
            <p:nvPr/>
          </p:nvSpPr>
          <p:spPr bwMode="auto">
            <a:xfrm>
              <a:off x="1635" y="552"/>
              <a:ext cx="14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17" name="Group 181"/>
          <p:cNvGrpSpPr>
            <a:grpSpLocks/>
          </p:cNvGrpSpPr>
          <p:nvPr/>
        </p:nvGrpSpPr>
        <p:grpSpPr bwMode="auto">
          <a:xfrm>
            <a:off x="1979613" y="1412875"/>
            <a:ext cx="323850" cy="360363"/>
            <a:chOff x="1524" y="543"/>
            <a:chExt cx="204" cy="227"/>
          </a:xfrm>
        </p:grpSpPr>
        <p:sp>
          <p:nvSpPr>
            <p:cNvPr id="418" name="Line 182"/>
            <p:cNvSpPr>
              <a:spLocks noChangeShapeType="1"/>
            </p:cNvSpPr>
            <p:nvPr/>
          </p:nvSpPr>
          <p:spPr bwMode="auto">
            <a:xfrm flipV="1">
              <a:off x="1614" y="543"/>
              <a:ext cx="0" cy="1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9" name="Line 183"/>
            <p:cNvSpPr>
              <a:spLocks noChangeShapeType="1"/>
            </p:cNvSpPr>
            <p:nvPr/>
          </p:nvSpPr>
          <p:spPr bwMode="auto">
            <a:xfrm flipH="1">
              <a:off x="1524" y="656"/>
              <a:ext cx="20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0" name="Line 184"/>
            <p:cNvSpPr>
              <a:spLocks noChangeShapeType="1"/>
            </p:cNvSpPr>
            <p:nvPr/>
          </p:nvSpPr>
          <p:spPr bwMode="auto">
            <a:xfrm flipH="1">
              <a:off x="1524" y="702"/>
              <a:ext cx="20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1" name="AutoShape 185"/>
            <p:cNvSpPr>
              <a:spLocks noChangeArrowheads="1"/>
            </p:cNvSpPr>
            <p:nvPr/>
          </p:nvSpPr>
          <p:spPr bwMode="auto">
            <a:xfrm rot="5400000">
              <a:off x="1546" y="611"/>
              <a:ext cx="182" cy="13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2" name="Line 186"/>
            <p:cNvSpPr>
              <a:spLocks noChangeShapeType="1"/>
            </p:cNvSpPr>
            <p:nvPr/>
          </p:nvSpPr>
          <p:spPr bwMode="auto">
            <a:xfrm flipV="1">
              <a:off x="1593" y="566"/>
              <a:ext cx="46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3" name="Line 187"/>
            <p:cNvSpPr>
              <a:spLocks noChangeShapeType="1"/>
            </p:cNvSpPr>
            <p:nvPr/>
          </p:nvSpPr>
          <p:spPr bwMode="auto">
            <a:xfrm>
              <a:off x="1635" y="552"/>
              <a:ext cx="14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24" name="Group 188"/>
          <p:cNvGrpSpPr>
            <a:grpSpLocks/>
          </p:cNvGrpSpPr>
          <p:nvPr/>
        </p:nvGrpSpPr>
        <p:grpSpPr bwMode="auto">
          <a:xfrm>
            <a:off x="2555875" y="1412875"/>
            <a:ext cx="323850" cy="360363"/>
            <a:chOff x="1524" y="543"/>
            <a:chExt cx="204" cy="227"/>
          </a:xfrm>
        </p:grpSpPr>
        <p:sp>
          <p:nvSpPr>
            <p:cNvPr id="425" name="Line 189"/>
            <p:cNvSpPr>
              <a:spLocks noChangeShapeType="1"/>
            </p:cNvSpPr>
            <p:nvPr/>
          </p:nvSpPr>
          <p:spPr bwMode="auto">
            <a:xfrm flipV="1">
              <a:off x="1614" y="543"/>
              <a:ext cx="0" cy="1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6" name="Line 190"/>
            <p:cNvSpPr>
              <a:spLocks noChangeShapeType="1"/>
            </p:cNvSpPr>
            <p:nvPr/>
          </p:nvSpPr>
          <p:spPr bwMode="auto">
            <a:xfrm flipH="1">
              <a:off x="1524" y="656"/>
              <a:ext cx="20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7" name="Line 191"/>
            <p:cNvSpPr>
              <a:spLocks noChangeShapeType="1"/>
            </p:cNvSpPr>
            <p:nvPr/>
          </p:nvSpPr>
          <p:spPr bwMode="auto">
            <a:xfrm flipH="1">
              <a:off x="1524" y="702"/>
              <a:ext cx="20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8" name="AutoShape 192"/>
            <p:cNvSpPr>
              <a:spLocks noChangeArrowheads="1"/>
            </p:cNvSpPr>
            <p:nvPr/>
          </p:nvSpPr>
          <p:spPr bwMode="auto">
            <a:xfrm rot="5400000">
              <a:off x="1546" y="611"/>
              <a:ext cx="182" cy="13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9" name="Line 193"/>
            <p:cNvSpPr>
              <a:spLocks noChangeShapeType="1"/>
            </p:cNvSpPr>
            <p:nvPr/>
          </p:nvSpPr>
          <p:spPr bwMode="auto">
            <a:xfrm flipV="1">
              <a:off x="1593" y="566"/>
              <a:ext cx="46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0" name="Line 194"/>
            <p:cNvSpPr>
              <a:spLocks noChangeShapeType="1"/>
            </p:cNvSpPr>
            <p:nvPr/>
          </p:nvSpPr>
          <p:spPr bwMode="auto">
            <a:xfrm>
              <a:off x="1635" y="552"/>
              <a:ext cx="14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31" name="Group 195"/>
          <p:cNvGrpSpPr>
            <a:grpSpLocks/>
          </p:cNvGrpSpPr>
          <p:nvPr/>
        </p:nvGrpSpPr>
        <p:grpSpPr bwMode="auto">
          <a:xfrm>
            <a:off x="2843213" y="1412875"/>
            <a:ext cx="323850" cy="360363"/>
            <a:chOff x="1524" y="543"/>
            <a:chExt cx="204" cy="227"/>
          </a:xfrm>
        </p:grpSpPr>
        <p:sp>
          <p:nvSpPr>
            <p:cNvPr id="432" name="Line 196"/>
            <p:cNvSpPr>
              <a:spLocks noChangeShapeType="1"/>
            </p:cNvSpPr>
            <p:nvPr/>
          </p:nvSpPr>
          <p:spPr bwMode="auto">
            <a:xfrm flipV="1">
              <a:off x="1614" y="543"/>
              <a:ext cx="0" cy="1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3" name="Line 197"/>
            <p:cNvSpPr>
              <a:spLocks noChangeShapeType="1"/>
            </p:cNvSpPr>
            <p:nvPr/>
          </p:nvSpPr>
          <p:spPr bwMode="auto">
            <a:xfrm flipH="1">
              <a:off x="1524" y="656"/>
              <a:ext cx="20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4" name="Line 198"/>
            <p:cNvSpPr>
              <a:spLocks noChangeShapeType="1"/>
            </p:cNvSpPr>
            <p:nvPr/>
          </p:nvSpPr>
          <p:spPr bwMode="auto">
            <a:xfrm flipH="1">
              <a:off x="1524" y="702"/>
              <a:ext cx="20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5" name="AutoShape 199"/>
            <p:cNvSpPr>
              <a:spLocks noChangeArrowheads="1"/>
            </p:cNvSpPr>
            <p:nvPr/>
          </p:nvSpPr>
          <p:spPr bwMode="auto">
            <a:xfrm rot="5400000">
              <a:off x="1546" y="611"/>
              <a:ext cx="182" cy="13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6" name="Line 200"/>
            <p:cNvSpPr>
              <a:spLocks noChangeShapeType="1"/>
            </p:cNvSpPr>
            <p:nvPr/>
          </p:nvSpPr>
          <p:spPr bwMode="auto">
            <a:xfrm flipV="1">
              <a:off x="1593" y="566"/>
              <a:ext cx="46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7" name="Line 201"/>
            <p:cNvSpPr>
              <a:spLocks noChangeShapeType="1"/>
            </p:cNvSpPr>
            <p:nvPr/>
          </p:nvSpPr>
          <p:spPr bwMode="auto">
            <a:xfrm>
              <a:off x="1635" y="552"/>
              <a:ext cx="14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38" name="Group 202"/>
          <p:cNvGrpSpPr>
            <a:grpSpLocks/>
          </p:cNvGrpSpPr>
          <p:nvPr/>
        </p:nvGrpSpPr>
        <p:grpSpPr bwMode="auto">
          <a:xfrm>
            <a:off x="3132138" y="1412875"/>
            <a:ext cx="323850" cy="360363"/>
            <a:chOff x="1524" y="543"/>
            <a:chExt cx="204" cy="227"/>
          </a:xfrm>
        </p:grpSpPr>
        <p:sp>
          <p:nvSpPr>
            <p:cNvPr id="439" name="Line 203"/>
            <p:cNvSpPr>
              <a:spLocks noChangeShapeType="1"/>
            </p:cNvSpPr>
            <p:nvPr/>
          </p:nvSpPr>
          <p:spPr bwMode="auto">
            <a:xfrm flipV="1">
              <a:off x="1614" y="543"/>
              <a:ext cx="0" cy="1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0" name="Line 204"/>
            <p:cNvSpPr>
              <a:spLocks noChangeShapeType="1"/>
            </p:cNvSpPr>
            <p:nvPr/>
          </p:nvSpPr>
          <p:spPr bwMode="auto">
            <a:xfrm flipH="1">
              <a:off x="1524" y="656"/>
              <a:ext cx="20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1" name="Line 205"/>
            <p:cNvSpPr>
              <a:spLocks noChangeShapeType="1"/>
            </p:cNvSpPr>
            <p:nvPr/>
          </p:nvSpPr>
          <p:spPr bwMode="auto">
            <a:xfrm flipH="1">
              <a:off x="1524" y="702"/>
              <a:ext cx="20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2" name="AutoShape 206"/>
            <p:cNvSpPr>
              <a:spLocks noChangeArrowheads="1"/>
            </p:cNvSpPr>
            <p:nvPr/>
          </p:nvSpPr>
          <p:spPr bwMode="auto">
            <a:xfrm rot="5400000">
              <a:off x="1546" y="611"/>
              <a:ext cx="182" cy="13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3" name="Line 207"/>
            <p:cNvSpPr>
              <a:spLocks noChangeShapeType="1"/>
            </p:cNvSpPr>
            <p:nvPr/>
          </p:nvSpPr>
          <p:spPr bwMode="auto">
            <a:xfrm flipV="1">
              <a:off x="1593" y="566"/>
              <a:ext cx="46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4" name="Line 208"/>
            <p:cNvSpPr>
              <a:spLocks noChangeShapeType="1"/>
            </p:cNvSpPr>
            <p:nvPr/>
          </p:nvSpPr>
          <p:spPr bwMode="auto">
            <a:xfrm>
              <a:off x="1635" y="552"/>
              <a:ext cx="14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45" name="Group 209"/>
          <p:cNvGrpSpPr>
            <a:grpSpLocks/>
          </p:cNvGrpSpPr>
          <p:nvPr/>
        </p:nvGrpSpPr>
        <p:grpSpPr bwMode="auto">
          <a:xfrm>
            <a:off x="3419475" y="1412875"/>
            <a:ext cx="323850" cy="360363"/>
            <a:chOff x="1524" y="543"/>
            <a:chExt cx="204" cy="227"/>
          </a:xfrm>
        </p:grpSpPr>
        <p:sp>
          <p:nvSpPr>
            <p:cNvPr id="446" name="Line 210"/>
            <p:cNvSpPr>
              <a:spLocks noChangeShapeType="1"/>
            </p:cNvSpPr>
            <p:nvPr/>
          </p:nvSpPr>
          <p:spPr bwMode="auto">
            <a:xfrm flipV="1">
              <a:off x="1614" y="543"/>
              <a:ext cx="0" cy="1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7" name="Line 211"/>
            <p:cNvSpPr>
              <a:spLocks noChangeShapeType="1"/>
            </p:cNvSpPr>
            <p:nvPr/>
          </p:nvSpPr>
          <p:spPr bwMode="auto">
            <a:xfrm flipH="1">
              <a:off x="1524" y="656"/>
              <a:ext cx="20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8" name="Line 212"/>
            <p:cNvSpPr>
              <a:spLocks noChangeShapeType="1"/>
            </p:cNvSpPr>
            <p:nvPr/>
          </p:nvSpPr>
          <p:spPr bwMode="auto">
            <a:xfrm flipH="1">
              <a:off x="1524" y="702"/>
              <a:ext cx="20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9" name="AutoShape 213"/>
            <p:cNvSpPr>
              <a:spLocks noChangeArrowheads="1"/>
            </p:cNvSpPr>
            <p:nvPr/>
          </p:nvSpPr>
          <p:spPr bwMode="auto">
            <a:xfrm rot="5400000">
              <a:off x="1546" y="611"/>
              <a:ext cx="182" cy="13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0" name="Line 214"/>
            <p:cNvSpPr>
              <a:spLocks noChangeShapeType="1"/>
            </p:cNvSpPr>
            <p:nvPr/>
          </p:nvSpPr>
          <p:spPr bwMode="auto">
            <a:xfrm flipV="1">
              <a:off x="1593" y="566"/>
              <a:ext cx="46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1" name="Line 215"/>
            <p:cNvSpPr>
              <a:spLocks noChangeShapeType="1"/>
            </p:cNvSpPr>
            <p:nvPr/>
          </p:nvSpPr>
          <p:spPr bwMode="auto">
            <a:xfrm>
              <a:off x="1635" y="552"/>
              <a:ext cx="14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52" name="Group 216"/>
          <p:cNvGrpSpPr>
            <a:grpSpLocks/>
          </p:cNvGrpSpPr>
          <p:nvPr/>
        </p:nvGrpSpPr>
        <p:grpSpPr bwMode="auto">
          <a:xfrm>
            <a:off x="3708400" y="1412875"/>
            <a:ext cx="323850" cy="360363"/>
            <a:chOff x="1524" y="543"/>
            <a:chExt cx="204" cy="227"/>
          </a:xfrm>
        </p:grpSpPr>
        <p:sp>
          <p:nvSpPr>
            <p:cNvPr id="453" name="Line 217"/>
            <p:cNvSpPr>
              <a:spLocks noChangeShapeType="1"/>
            </p:cNvSpPr>
            <p:nvPr/>
          </p:nvSpPr>
          <p:spPr bwMode="auto">
            <a:xfrm flipV="1">
              <a:off x="1614" y="543"/>
              <a:ext cx="0" cy="1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4" name="Line 218"/>
            <p:cNvSpPr>
              <a:spLocks noChangeShapeType="1"/>
            </p:cNvSpPr>
            <p:nvPr/>
          </p:nvSpPr>
          <p:spPr bwMode="auto">
            <a:xfrm flipH="1">
              <a:off x="1524" y="656"/>
              <a:ext cx="20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5" name="Line 219"/>
            <p:cNvSpPr>
              <a:spLocks noChangeShapeType="1"/>
            </p:cNvSpPr>
            <p:nvPr/>
          </p:nvSpPr>
          <p:spPr bwMode="auto">
            <a:xfrm flipH="1">
              <a:off x="1524" y="702"/>
              <a:ext cx="20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6" name="AutoShape 220"/>
            <p:cNvSpPr>
              <a:spLocks noChangeArrowheads="1"/>
            </p:cNvSpPr>
            <p:nvPr/>
          </p:nvSpPr>
          <p:spPr bwMode="auto">
            <a:xfrm rot="5400000">
              <a:off x="1546" y="611"/>
              <a:ext cx="182" cy="13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7" name="Line 221"/>
            <p:cNvSpPr>
              <a:spLocks noChangeShapeType="1"/>
            </p:cNvSpPr>
            <p:nvPr/>
          </p:nvSpPr>
          <p:spPr bwMode="auto">
            <a:xfrm flipV="1">
              <a:off x="1593" y="566"/>
              <a:ext cx="46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8" name="Line 222"/>
            <p:cNvSpPr>
              <a:spLocks noChangeShapeType="1"/>
            </p:cNvSpPr>
            <p:nvPr/>
          </p:nvSpPr>
          <p:spPr bwMode="auto">
            <a:xfrm>
              <a:off x="1635" y="552"/>
              <a:ext cx="14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59" name="Line 223"/>
          <p:cNvSpPr>
            <a:spLocks noChangeShapeType="1"/>
          </p:cNvSpPr>
          <p:nvPr/>
        </p:nvSpPr>
        <p:spPr bwMode="auto">
          <a:xfrm>
            <a:off x="2519363" y="1773238"/>
            <a:ext cx="0" cy="142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0" name="Line 291"/>
          <p:cNvSpPr>
            <a:spLocks noChangeShapeType="1"/>
          </p:cNvSpPr>
          <p:nvPr/>
        </p:nvSpPr>
        <p:spPr bwMode="auto">
          <a:xfrm>
            <a:off x="936625" y="1701800"/>
            <a:ext cx="215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1" name="Line 292"/>
          <p:cNvSpPr>
            <a:spLocks noChangeShapeType="1"/>
          </p:cNvSpPr>
          <p:nvPr/>
        </p:nvSpPr>
        <p:spPr bwMode="auto">
          <a:xfrm>
            <a:off x="938213" y="1628775"/>
            <a:ext cx="21431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2" name="AutoShape 293"/>
          <p:cNvSpPr>
            <a:spLocks noChangeArrowheads="1"/>
          </p:cNvSpPr>
          <p:nvPr/>
        </p:nvSpPr>
        <p:spPr bwMode="auto">
          <a:xfrm rot="5400000">
            <a:off x="863600" y="1557338"/>
            <a:ext cx="288925" cy="2159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3" name="Line 294"/>
          <p:cNvSpPr>
            <a:spLocks noChangeShapeType="1"/>
          </p:cNvSpPr>
          <p:nvPr/>
        </p:nvSpPr>
        <p:spPr bwMode="auto">
          <a:xfrm flipH="1">
            <a:off x="792163" y="1628775"/>
            <a:ext cx="1079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4" name="Line 295"/>
          <p:cNvSpPr>
            <a:spLocks noChangeShapeType="1"/>
          </p:cNvSpPr>
          <p:nvPr/>
        </p:nvSpPr>
        <p:spPr bwMode="auto">
          <a:xfrm flipH="1">
            <a:off x="792163" y="1701800"/>
            <a:ext cx="1079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5" name="Text Box 300"/>
          <p:cNvSpPr txBox="1">
            <a:spLocks noChangeArrowheads="1"/>
          </p:cNvSpPr>
          <p:nvPr/>
        </p:nvSpPr>
        <p:spPr bwMode="auto">
          <a:xfrm>
            <a:off x="3527425" y="1089025"/>
            <a:ext cx="513282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25ps</a:t>
            </a:r>
          </a:p>
        </p:txBody>
      </p:sp>
      <p:sp>
        <p:nvSpPr>
          <p:cNvPr id="466" name="Line 223"/>
          <p:cNvSpPr>
            <a:spLocks noChangeShapeType="1"/>
          </p:cNvSpPr>
          <p:nvPr/>
        </p:nvSpPr>
        <p:spPr bwMode="auto">
          <a:xfrm>
            <a:off x="1943100" y="1773238"/>
            <a:ext cx="0" cy="142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467" name="Straight Connector 326"/>
          <p:cNvCxnSpPr>
            <a:cxnSpLocks noChangeShapeType="1"/>
            <a:stCxn id="404" idx="1"/>
          </p:cNvCxnSpPr>
          <p:nvPr/>
        </p:nvCxnSpPr>
        <p:spPr bwMode="auto">
          <a:xfrm rot="16200000" flipH="1">
            <a:off x="2805906" y="2528094"/>
            <a:ext cx="1227138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prstDash val="sysDash"/>
            <a:round/>
            <a:headEnd/>
            <a:tailEnd/>
          </a:ln>
        </p:spPr>
      </p:cxnSp>
      <p:cxnSp>
        <p:nvCxnSpPr>
          <p:cNvPr id="468" name="Straight Connector 328"/>
          <p:cNvCxnSpPr>
            <a:cxnSpLocks noChangeShapeType="1"/>
          </p:cNvCxnSpPr>
          <p:nvPr/>
        </p:nvCxnSpPr>
        <p:spPr bwMode="auto">
          <a:xfrm rot="10800000">
            <a:off x="2087563" y="3141663"/>
            <a:ext cx="1331912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prstDash val="sysDash"/>
            <a:round/>
            <a:headEnd/>
            <a:tailEnd/>
          </a:ln>
        </p:spPr>
      </p:cxnSp>
      <p:grpSp>
        <p:nvGrpSpPr>
          <p:cNvPr id="469" name="Group 434"/>
          <p:cNvGrpSpPr>
            <a:grpSpLocks/>
          </p:cNvGrpSpPr>
          <p:nvPr/>
        </p:nvGrpSpPr>
        <p:grpSpPr bwMode="auto">
          <a:xfrm>
            <a:off x="1727200" y="1989138"/>
            <a:ext cx="433388" cy="1474787"/>
            <a:chOff x="2051720" y="1988840"/>
            <a:chExt cx="432457" cy="1475754"/>
          </a:xfrm>
        </p:grpSpPr>
        <p:sp>
          <p:nvSpPr>
            <p:cNvPr id="470" name="Rectangle 99"/>
            <p:cNvSpPr>
              <a:spLocks noChangeArrowheads="1"/>
            </p:cNvSpPr>
            <p:nvPr/>
          </p:nvSpPr>
          <p:spPr bwMode="auto">
            <a:xfrm>
              <a:off x="2160141" y="3284574"/>
              <a:ext cx="324036" cy="180020"/>
            </a:xfrm>
            <a:prstGeom prst="rect">
              <a:avLst/>
            </a:prstGeom>
            <a:noFill/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DLL</a:t>
              </a:r>
            </a:p>
          </p:txBody>
        </p:sp>
        <p:sp>
          <p:nvSpPr>
            <p:cNvPr id="471" name="Line 225"/>
            <p:cNvSpPr>
              <a:spLocks noChangeShapeType="1"/>
            </p:cNvSpPr>
            <p:nvPr/>
          </p:nvSpPr>
          <p:spPr bwMode="auto">
            <a:xfrm rot="-5400000" flipH="1" flipV="1">
              <a:off x="2141414" y="2042021"/>
              <a:ext cx="0" cy="179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2" name="Line 226"/>
            <p:cNvSpPr>
              <a:spLocks noChangeShapeType="1"/>
            </p:cNvSpPr>
            <p:nvPr/>
          </p:nvSpPr>
          <p:spPr bwMode="auto">
            <a:xfrm rot="-5400000">
              <a:off x="2069183" y="2150765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3" name="Line 227"/>
            <p:cNvSpPr>
              <a:spLocks noChangeShapeType="1"/>
            </p:cNvSpPr>
            <p:nvPr/>
          </p:nvSpPr>
          <p:spPr bwMode="auto">
            <a:xfrm rot="-5400000">
              <a:off x="2142208" y="2150765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4" name="AutoShape 228"/>
            <p:cNvSpPr>
              <a:spLocks noChangeArrowheads="1"/>
            </p:cNvSpPr>
            <p:nvPr/>
          </p:nvSpPr>
          <p:spPr bwMode="auto">
            <a:xfrm rot="10800000" flipH="1">
              <a:off x="2123158" y="2060277"/>
              <a:ext cx="288925" cy="2159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5" name="Line 229"/>
            <p:cNvSpPr>
              <a:spLocks noChangeShapeType="1"/>
            </p:cNvSpPr>
            <p:nvPr/>
          </p:nvSpPr>
          <p:spPr bwMode="auto">
            <a:xfrm rot="-5400000" flipH="1" flipV="1">
              <a:off x="2069977" y="2116633"/>
              <a:ext cx="730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6" name="Line 230"/>
            <p:cNvSpPr>
              <a:spLocks noChangeShapeType="1"/>
            </p:cNvSpPr>
            <p:nvPr/>
          </p:nvSpPr>
          <p:spPr bwMode="auto">
            <a:xfrm rot="16200000" flipH="1">
              <a:off x="2073152" y="2157908"/>
              <a:ext cx="222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7" name="Line 225"/>
            <p:cNvSpPr>
              <a:spLocks noChangeShapeType="1"/>
            </p:cNvSpPr>
            <p:nvPr/>
          </p:nvSpPr>
          <p:spPr bwMode="auto">
            <a:xfrm rot="-5400000" flipH="1" flipV="1">
              <a:off x="2141414" y="2366057"/>
              <a:ext cx="0" cy="179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8" name="Line 226"/>
            <p:cNvSpPr>
              <a:spLocks noChangeShapeType="1"/>
            </p:cNvSpPr>
            <p:nvPr/>
          </p:nvSpPr>
          <p:spPr bwMode="auto">
            <a:xfrm rot="-5400000">
              <a:off x="2069183" y="2474801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9" name="Line 227"/>
            <p:cNvSpPr>
              <a:spLocks noChangeShapeType="1"/>
            </p:cNvSpPr>
            <p:nvPr/>
          </p:nvSpPr>
          <p:spPr bwMode="auto">
            <a:xfrm rot="-5400000">
              <a:off x="2142208" y="2474801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0" name="AutoShape 228"/>
            <p:cNvSpPr>
              <a:spLocks noChangeArrowheads="1"/>
            </p:cNvSpPr>
            <p:nvPr/>
          </p:nvSpPr>
          <p:spPr bwMode="auto">
            <a:xfrm rot="10800000" flipH="1">
              <a:off x="2123158" y="2384313"/>
              <a:ext cx="288925" cy="2159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1" name="Line 229"/>
            <p:cNvSpPr>
              <a:spLocks noChangeShapeType="1"/>
            </p:cNvSpPr>
            <p:nvPr/>
          </p:nvSpPr>
          <p:spPr bwMode="auto">
            <a:xfrm rot="-5400000" flipH="1" flipV="1">
              <a:off x="2069977" y="2440669"/>
              <a:ext cx="730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2" name="Line 230"/>
            <p:cNvSpPr>
              <a:spLocks noChangeShapeType="1"/>
            </p:cNvSpPr>
            <p:nvPr/>
          </p:nvSpPr>
          <p:spPr bwMode="auto">
            <a:xfrm rot="16200000" flipH="1">
              <a:off x="2073152" y="2481944"/>
              <a:ext cx="222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3" name="Line 225"/>
            <p:cNvSpPr>
              <a:spLocks noChangeShapeType="1"/>
            </p:cNvSpPr>
            <p:nvPr/>
          </p:nvSpPr>
          <p:spPr bwMode="auto">
            <a:xfrm rot="-5400000" flipH="1" flipV="1">
              <a:off x="2141414" y="2690093"/>
              <a:ext cx="0" cy="179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4" name="Line 226"/>
            <p:cNvSpPr>
              <a:spLocks noChangeShapeType="1"/>
            </p:cNvSpPr>
            <p:nvPr/>
          </p:nvSpPr>
          <p:spPr bwMode="auto">
            <a:xfrm rot="-5400000">
              <a:off x="2069183" y="2798837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5" name="Line 227"/>
            <p:cNvSpPr>
              <a:spLocks noChangeShapeType="1"/>
            </p:cNvSpPr>
            <p:nvPr/>
          </p:nvSpPr>
          <p:spPr bwMode="auto">
            <a:xfrm rot="-5400000">
              <a:off x="2142208" y="2798837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6" name="AutoShape 228"/>
            <p:cNvSpPr>
              <a:spLocks noChangeArrowheads="1"/>
            </p:cNvSpPr>
            <p:nvPr/>
          </p:nvSpPr>
          <p:spPr bwMode="auto">
            <a:xfrm rot="10800000" flipH="1">
              <a:off x="2123158" y="2708349"/>
              <a:ext cx="288925" cy="2159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7" name="Line 229"/>
            <p:cNvSpPr>
              <a:spLocks noChangeShapeType="1"/>
            </p:cNvSpPr>
            <p:nvPr/>
          </p:nvSpPr>
          <p:spPr bwMode="auto">
            <a:xfrm rot="-5400000" flipH="1" flipV="1">
              <a:off x="2069977" y="2764705"/>
              <a:ext cx="730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8" name="Line 230"/>
            <p:cNvSpPr>
              <a:spLocks noChangeShapeType="1"/>
            </p:cNvSpPr>
            <p:nvPr/>
          </p:nvSpPr>
          <p:spPr bwMode="auto">
            <a:xfrm rot="16200000" flipH="1">
              <a:off x="2073152" y="2805980"/>
              <a:ext cx="222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9" name="Line 225"/>
            <p:cNvSpPr>
              <a:spLocks noChangeShapeType="1"/>
            </p:cNvSpPr>
            <p:nvPr/>
          </p:nvSpPr>
          <p:spPr bwMode="auto">
            <a:xfrm rot="-5400000" flipH="1" flipV="1">
              <a:off x="2141414" y="3014129"/>
              <a:ext cx="0" cy="179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0" name="Line 226"/>
            <p:cNvSpPr>
              <a:spLocks noChangeShapeType="1"/>
            </p:cNvSpPr>
            <p:nvPr/>
          </p:nvSpPr>
          <p:spPr bwMode="auto">
            <a:xfrm rot="-5400000">
              <a:off x="2069183" y="3122873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1" name="Line 227"/>
            <p:cNvSpPr>
              <a:spLocks noChangeShapeType="1"/>
            </p:cNvSpPr>
            <p:nvPr/>
          </p:nvSpPr>
          <p:spPr bwMode="auto">
            <a:xfrm rot="-5400000">
              <a:off x="2142208" y="3122873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2" name="AutoShape 228"/>
            <p:cNvSpPr>
              <a:spLocks noChangeArrowheads="1"/>
            </p:cNvSpPr>
            <p:nvPr/>
          </p:nvSpPr>
          <p:spPr bwMode="auto">
            <a:xfrm rot="10800000" flipH="1">
              <a:off x="2123158" y="3032385"/>
              <a:ext cx="288925" cy="2159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3" name="Line 229"/>
            <p:cNvSpPr>
              <a:spLocks noChangeShapeType="1"/>
            </p:cNvSpPr>
            <p:nvPr/>
          </p:nvSpPr>
          <p:spPr bwMode="auto">
            <a:xfrm rot="-5400000" flipH="1" flipV="1">
              <a:off x="2069977" y="3088741"/>
              <a:ext cx="730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4" name="Line 230"/>
            <p:cNvSpPr>
              <a:spLocks noChangeShapeType="1"/>
            </p:cNvSpPr>
            <p:nvPr/>
          </p:nvSpPr>
          <p:spPr bwMode="auto">
            <a:xfrm rot="16200000" flipH="1">
              <a:off x="2073152" y="3130016"/>
              <a:ext cx="222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495" name="Straight Arrow Connector 330"/>
            <p:cNvCxnSpPr>
              <a:cxnSpLocks noChangeShapeType="1"/>
            </p:cNvCxnSpPr>
            <p:nvPr/>
          </p:nvCxnSpPr>
          <p:spPr bwMode="auto">
            <a:xfrm rot="5400000">
              <a:off x="2340955" y="3212566"/>
              <a:ext cx="143222" cy="794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496" name="Group 435"/>
          <p:cNvGrpSpPr>
            <a:grpSpLocks/>
          </p:cNvGrpSpPr>
          <p:nvPr/>
        </p:nvGrpSpPr>
        <p:grpSpPr bwMode="auto">
          <a:xfrm>
            <a:off x="3492500" y="1989138"/>
            <a:ext cx="431800" cy="1474787"/>
            <a:chOff x="2051720" y="1988840"/>
            <a:chExt cx="432457" cy="1475754"/>
          </a:xfrm>
        </p:grpSpPr>
        <p:sp>
          <p:nvSpPr>
            <p:cNvPr id="497" name="Rectangle 99"/>
            <p:cNvSpPr>
              <a:spLocks noChangeArrowheads="1"/>
            </p:cNvSpPr>
            <p:nvPr/>
          </p:nvSpPr>
          <p:spPr bwMode="auto">
            <a:xfrm>
              <a:off x="2160141" y="3284574"/>
              <a:ext cx="324036" cy="180020"/>
            </a:xfrm>
            <a:prstGeom prst="rect">
              <a:avLst/>
            </a:prstGeom>
            <a:noFill/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DLL</a:t>
              </a:r>
            </a:p>
          </p:txBody>
        </p:sp>
        <p:sp>
          <p:nvSpPr>
            <p:cNvPr id="498" name="Line 225"/>
            <p:cNvSpPr>
              <a:spLocks noChangeShapeType="1"/>
            </p:cNvSpPr>
            <p:nvPr/>
          </p:nvSpPr>
          <p:spPr bwMode="auto">
            <a:xfrm rot="-5400000" flipH="1" flipV="1">
              <a:off x="2141414" y="2042021"/>
              <a:ext cx="0" cy="179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9" name="Line 226"/>
            <p:cNvSpPr>
              <a:spLocks noChangeShapeType="1"/>
            </p:cNvSpPr>
            <p:nvPr/>
          </p:nvSpPr>
          <p:spPr bwMode="auto">
            <a:xfrm rot="-5400000">
              <a:off x="2069183" y="2150765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0" name="Line 227"/>
            <p:cNvSpPr>
              <a:spLocks noChangeShapeType="1"/>
            </p:cNvSpPr>
            <p:nvPr/>
          </p:nvSpPr>
          <p:spPr bwMode="auto">
            <a:xfrm rot="-5400000">
              <a:off x="2142208" y="2150765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1" name="AutoShape 228"/>
            <p:cNvSpPr>
              <a:spLocks noChangeArrowheads="1"/>
            </p:cNvSpPr>
            <p:nvPr/>
          </p:nvSpPr>
          <p:spPr bwMode="auto">
            <a:xfrm rot="10800000" flipH="1">
              <a:off x="2123158" y="2060277"/>
              <a:ext cx="288925" cy="2159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2" name="Line 229"/>
            <p:cNvSpPr>
              <a:spLocks noChangeShapeType="1"/>
            </p:cNvSpPr>
            <p:nvPr/>
          </p:nvSpPr>
          <p:spPr bwMode="auto">
            <a:xfrm rot="-5400000" flipH="1" flipV="1">
              <a:off x="2069977" y="2116633"/>
              <a:ext cx="730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3" name="Line 230"/>
            <p:cNvSpPr>
              <a:spLocks noChangeShapeType="1"/>
            </p:cNvSpPr>
            <p:nvPr/>
          </p:nvSpPr>
          <p:spPr bwMode="auto">
            <a:xfrm rot="16200000" flipH="1">
              <a:off x="2073152" y="2157908"/>
              <a:ext cx="222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4" name="Line 225"/>
            <p:cNvSpPr>
              <a:spLocks noChangeShapeType="1"/>
            </p:cNvSpPr>
            <p:nvPr/>
          </p:nvSpPr>
          <p:spPr bwMode="auto">
            <a:xfrm rot="-5400000" flipH="1" flipV="1">
              <a:off x="2141414" y="2366057"/>
              <a:ext cx="0" cy="179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5" name="Line 226"/>
            <p:cNvSpPr>
              <a:spLocks noChangeShapeType="1"/>
            </p:cNvSpPr>
            <p:nvPr/>
          </p:nvSpPr>
          <p:spPr bwMode="auto">
            <a:xfrm rot="-5400000">
              <a:off x="2069183" y="2474801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6" name="Line 227"/>
            <p:cNvSpPr>
              <a:spLocks noChangeShapeType="1"/>
            </p:cNvSpPr>
            <p:nvPr/>
          </p:nvSpPr>
          <p:spPr bwMode="auto">
            <a:xfrm rot="-5400000">
              <a:off x="2142208" y="2474801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7" name="AutoShape 228"/>
            <p:cNvSpPr>
              <a:spLocks noChangeArrowheads="1"/>
            </p:cNvSpPr>
            <p:nvPr/>
          </p:nvSpPr>
          <p:spPr bwMode="auto">
            <a:xfrm rot="10800000" flipH="1">
              <a:off x="2123158" y="2384313"/>
              <a:ext cx="288925" cy="2159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8" name="Line 229"/>
            <p:cNvSpPr>
              <a:spLocks noChangeShapeType="1"/>
            </p:cNvSpPr>
            <p:nvPr/>
          </p:nvSpPr>
          <p:spPr bwMode="auto">
            <a:xfrm rot="-5400000" flipH="1" flipV="1">
              <a:off x="2069977" y="2440669"/>
              <a:ext cx="730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9" name="Line 230"/>
            <p:cNvSpPr>
              <a:spLocks noChangeShapeType="1"/>
            </p:cNvSpPr>
            <p:nvPr/>
          </p:nvSpPr>
          <p:spPr bwMode="auto">
            <a:xfrm rot="16200000" flipH="1">
              <a:off x="2073152" y="2481944"/>
              <a:ext cx="222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0" name="Line 225"/>
            <p:cNvSpPr>
              <a:spLocks noChangeShapeType="1"/>
            </p:cNvSpPr>
            <p:nvPr/>
          </p:nvSpPr>
          <p:spPr bwMode="auto">
            <a:xfrm rot="-5400000" flipH="1" flipV="1">
              <a:off x="2141414" y="2690093"/>
              <a:ext cx="0" cy="179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1" name="Line 226"/>
            <p:cNvSpPr>
              <a:spLocks noChangeShapeType="1"/>
            </p:cNvSpPr>
            <p:nvPr/>
          </p:nvSpPr>
          <p:spPr bwMode="auto">
            <a:xfrm rot="-5400000">
              <a:off x="2069183" y="2798837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2" name="Line 227"/>
            <p:cNvSpPr>
              <a:spLocks noChangeShapeType="1"/>
            </p:cNvSpPr>
            <p:nvPr/>
          </p:nvSpPr>
          <p:spPr bwMode="auto">
            <a:xfrm rot="-5400000">
              <a:off x="2142208" y="2798837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3" name="AutoShape 228"/>
            <p:cNvSpPr>
              <a:spLocks noChangeArrowheads="1"/>
            </p:cNvSpPr>
            <p:nvPr/>
          </p:nvSpPr>
          <p:spPr bwMode="auto">
            <a:xfrm rot="10800000" flipH="1">
              <a:off x="2123158" y="2708349"/>
              <a:ext cx="288925" cy="2159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4" name="Line 229"/>
            <p:cNvSpPr>
              <a:spLocks noChangeShapeType="1"/>
            </p:cNvSpPr>
            <p:nvPr/>
          </p:nvSpPr>
          <p:spPr bwMode="auto">
            <a:xfrm rot="-5400000" flipH="1" flipV="1">
              <a:off x="2069977" y="2764705"/>
              <a:ext cx="730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5" name="Line 230"/>
            <p:cNvSpPr>
              <a:spLocks noChangeShapeType="1"/>
            </p:cNvSpPr>
            <p:nvPr/>
          </p:nvSpPr>
          <p:spPr bwMode="auto">
            <a:xfrm rot="16200000" flipH="1">
              <a:off x="2073152" y="2805980"/>
              <a:ext cx="222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6" name="Line 225"/>
            <p:cNvSpPr>
              <a:spLocks noChangeShapeType="1"/>
            </p:cNvSpPr>
            <p:nvPr/>
          </p:nvSpPr>
          <p:spPr bwMode="auto">
            <a:xfrm rot="-5400000" flipH="1" flipV="1">
              <a:off x="2141414" y="3014129"/>
              <a:ext cx="0" cy="179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7" name="Line 226"/>
            <p:cNvSpPr>
              <a:spLocks noChangeShapeType="1"/>
            </p:cNvSpPr>
            <p:nvPr/>
          </p:nvSpPr>
          <p:spPr bwMode="auto">
            <a:xfrm rot="-5400000">
              <a:off x="2069183" y="3122873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8" name="Line 227"/>
            <p:cNvSpPr>
              <a:spLocks noChangeShapeType="1"/>
            </p:cNvSpPr>
            <p:nvPr/>
          </p:nvSpPr>
          <p:spPr bwMode="auto">
            <a:xfrm rot="-5400000">
              <a:off x="2142208" y="3122873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9" name="AutoShape 228"/>
            <p:cNvSpPr>
              <a:spLocks noChangeArrowheads="1"/>
            </p:cNvSpPr>
            <p:nvPr/>
          </p:nvSpPr>
          <p:spPr bwMode="auto">
            <a:xfrm rot="10800000" flipH="1">
              <a:off x="2123158" y="3032385"/>
              <a:ext cx="288925" cy="2159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0" name="Line 229"/>
            <p:cNvSpPr>
              <a:spLocks noChangeShapeType="1"/>
            </p:cNvSpPr>
            <p:nvPr/>
          </p:nvSpPr>
          <p:spPr bwMode="auto">
            <a:xfrm rot="-5400000" flipH="1" flipV="1">
              <a:off x="2069977" y="3088741"/>
              <a:ext cx="730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1" name="Line 230"/>
            <p:cNvSpPr>
              <a:spLocks noChangeShapeType="1"/>
            </p:cNvSpPr>
            <p:nvPr/>
          </p:nvSpPr>
          <p:spPr bwMode="auto">
            <a:xfrm rot="16200000" flipH="1">
              <a:off x="2073152" y="3130016"/>
              <a:ext cx="222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522" name="Straight Arrow Connector 461"/>
            <p:cNvCxnSpPr>
              <a:cxnSpLocks noChangeShapeType="1"/>
            </p:cNvCxnSpPr>
            <p:nvPr/>
          </p:nvCxnSpPr>
          <p:spPr bwMode="auto">
            <a:xfrm rot="5400000">
              <a:off x="2340955" y="3212566"/>
              <a:ext cx="143222" cy="794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523" name="Group 462"/>
          <p:cNvGrpSpPr>
            <a:grpSpLocks/>
          </p:cNvGrpSpPr>
          <p:nvPr/>
        </p:nvGrpSpPr>
        <p:grpSpPr bwMode="auto">
          <a:xfrm>
            <a:off x="2771775" y="1989138"/>
            <a:ext cx="431800" cy="1474787"/>
            <a:chOff x="2051720" y="1988840"/>
            <a:chExt cx="432457" cy="1475754"/>
          </a:xfrm>
        </p:grpSpPr>
        <p:sp>
          <p:nvSpPr>
            <p:cNvPr id="524" name="Rectangle 99"/>
            <p:cNvSpPr>
              <a:spLocks noChangeArrowheads="1"/>
            </p:cNvSpPr>
            <p:nvPr/>
          </p:nvSpPr>
          <p:spPr bwMode="auto">
            <a:xfrm>
              <a:off x="2160141" y="3284574"/>
              <a:ext cx="324036" cy="180020"/>
            </a:xfrm>
            <a:prstGeom prst="rect">
              <a:avLst/>
            </a:prstGeom>
            <a:noFill/>
            <a:ln w="9525" algn="ctr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DLL</a:t>
              </a:r>
            </a:p>
          </p:txBody>
        </p:sp>
        <p:sp>
          <p:nvSpPr>
            <p:cNvPr id="525" name="Line 225"/>
            <p:cNvSpPr>
              <a:spLocks noChangeShapeType="1"/>
            </p:cNvSpPr>
            <p:nvPr/>
          </p:nvSpPr>
          <p:spPr bwMode="auto">
            <a:xfrm rot="-5400000" flipH="1" flipV="1">
              <a:off x="2141414" y="2042021"/>
              <a:ext cx="0" cy="179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6" name="Line 226"/>
            <p:cNvSpPr>
              <a:spLocks noChangeShapeType="1"/>
            </p:cNvSpPr>
            <p:nvPr/>
          </p:nvSpPr>
          <p:spPr bwMode="auto">
            <a:xfrm rot="-5400000">
              <a:off x="2069183" y="2150765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7" name="Line 227"/>
            <p:cNvSpPr>
              <a:spLocks noChangeShapeType="1"/>
            </p:cNvSpPr>
            <p:nvPr/>
          </p:nvSpPr>
          <p:spPr bwMode="auto">
            <a:xfrm rot="-5400000">
              <a:off x="2142208" y="2150765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8" name="AutoShape 228"/>
            <p:cNvSpPr>
              <a:spLocks noChangeArrowheads="1"/>
            </p:cNvSpPr>
            <p:nvPr/>
          </p:nvSpPr>
          <p:spPr bwMode="auto">
            <a:xfrm rot="10800000" flipH="1">
              <a:off x="2123158" y="2060277"/>
              <a:ext cx="288925" cy="2159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9" name="Line 229"/>
            <p:cNvSpPr>
              <a:spLocks noChangeShapeType="1"/>
            </p:cNvSpPr>
            <p:nvPr/>
          </p:nvSpPr>
          <p:spPr bwMode="auto">
            <a:xfrm rot="-5400000" flipH="1" flipV="1">
              <a:off x="2069977" y="2116633"/>
              <a:ext cx="730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0" name="Line 230"/>
            <p:cNvSpPr>
              <a:spLocks noChangeShapeType="1"/>
            </p:cNvSpPr>
            <p:nvPr/>
          </p:nvSpPr>
          <p:spPr bwMode="auto">
            <a:xfrm rot="16200000" flipH="1">
              <a:off x="2073152" y="2157908"/>
              <a:ext cx="222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1" name="Line 225"/>
            <p:cNvSpPr>
              <a:spLocks noChangeShapeType="1"/>
            </p:cNvSpPr>
            <p:nvPr/>
          </p:nvSpPr>
          <p:spPr bwMode="auto">
            <a:xfrm rot="-5400000" flipH="1" flipV="1">
              <a:off x="2141414" y="2366057"/>
              <a:ext cx="0" cy="179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2" name="Line 226"/>
            <p:cNvSpPr>
              <a:spLocks noChangeShapeType="1"/>
            </p:cNvSpPr>
            <p:nvPr/>
          </p:nvSpPr>
          <p:spPr bwMode="auto">
            <a:xfrm rot="-5400000">
              <a:off x="2069183" y="2474801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3" name="Line 227"/>
            <p:cNvSpPr>
              <a:spLocks noChangeShapeType="1"/>
            </p:cNvSpPr>
            <p:nvPr/>
          </p:nvSpPr>
          <p:spPr bwMode="auto">
            <a:xfrm rot="-5400000">
              <a:off x="2142208" y="2474801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4" name="AutoShape 228"/>
            <p:cNvSpPr>
              <a:spLocks noChangeArrowheads="1"/>
            </p:cNvSpPr>
            <p:nvPr/>
          </p:nvSpPr>
          <p:spPr bwMode="auto">
            <a:xfrm rot="10800000" flipH="1">
              <a:off x="2123158" y="2384313"/>
              <a:ext cx="288925" cy="2159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5" name="Line 229"/>
            <p:cNvSpPr>
              <a:spLocks noChangeShapeType="1"/>
            </p:cNvSpPr>
            <p:nvPr/>
          </p:nvSpPr>
          <p:spPr bwMode="auto">
            <a:xfrm rot="-5400000" flipH="1" flipV="1">
              <a:off x="2069977" y="2440669"/>
              <a:ext cx="730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6" name="Line 230"/>
            <p:cNvSpPr>
              <a:spLocks noChangeShapeType="1"/>
            </p:cNvSpPr>
            <p:nvPr/>
          </p:nvSpPr>
          <p:spPr bwMode="auto">
            <a:xfrm rot="16200000" flipH="1">
              <a:off x="2073152" y="2481944"/>
              <a:ext cx="222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7" name="Line 225"/>
            <p:cNvSpPr>
              <a:spLocks noChangeShapeType="1"/>
            </p:cNvSpPr>
            <p:nvPr/>
          </p:nvSpPr>
          <p:spPr bwMode="auto">
            <a:xfrm rot="-5400000" flipH="1" flipV="1">
              <a:off x="2141414" y="2690093"/>
              <a:ext cx="0" cy="179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8" name="Line 226"/>
            <p:cNvSpPr>
              <a:spLocks noChangeShapeType="1"/>
            </p:cNvSpPr>
            <p:nvPr/>
          </p:nvSpPr>
          <p:spPr bwMode="auto">
            <a:xfrm rot="-5400000">
              <a:off x="2069183" y="2798837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9" name="Line 227"/>
            <p:cNvSpPr>
              <a:spLocks noChangeShapeType="1"/>
            </p:cNvSpPr>
            <p:nvPr/>
          </p:nvSpPr>
          <p:spPr bwMode="auto">
            <a:xfrm rot="-5400000">
              <a:off x="2142208" y="2798837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0" name="AutoShape 228"/>
            <p:cNvSpPr>
              <a:spLocks noChangeArrowheads="1"/>
            </p:cNvSpPr>
            <p:nvPr/>
          </p:nvSpPr>
          <p:spPr bwMode="auto">
            <a:xfrm rot="10800000" flipH="1">
              <a:off x="2123158" y="2708349"/>
              <a:ext cx="288925" cy="2159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1" name="Line 229"/>
            <p:cNvSpPr>
              <a:spLocks noChangeShapeType="1"/>
            </p:cNvSpPr>
            <p:nvPr/>
          </p:nvSpPr>
          <p:spPr bwMode="auto">
            <a:xfrm rot="-5400000" flipH="1" flipV="1">
              <a:off x="2069977" y="2764705"/>
              <a:ext cx="730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2" name="Line 230"/>
            <p:cNvSpPr>
              <a:spLocks noChangeShapeType="1"/>
            </p:cNvSpPr>
            <p:nvPr/>
          </p:nvSpPr>
          <p:spPr bwMode="auto">
            <a:xfrm rot="16200000" flipH="1">
              <a:off x="2073152" y="2805980"/>
              <a:ext cx="222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3" name="Line 225"/>
            <p:cNvSpPr>
              <a:spLocks noChangeShapeType="1"/>
            </p:cNvSpPr>
            <p:nvPr/>
          </p:nvSpPr>
          <p:spPr bwMode="auto">
            <a:xfrm rot="-5400000" flipH="1" flipV="1">
              <a:off x="2141414" y="3014129"/>
              <a:ext cx="0" cy="1793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4" name="Line 226"/>
            <p:cNvSpPr>
              <a:spLocks noChangeShapeType="1"/>
            </p:cNvSpPr>
            <p:nvPr/>
          </p:nvSpPr>
          <p:spPr bwMode="auto">
            <a:xfrm rot="-5400000">
              <a:off x="2069183" y="3122873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5" name="Line 227"/>
            <p:cNvSpPr>
              <a:spLocks noChangeShapeType="1"/>
            </p:cNvSpPr>
            <p:nvPr/>
          </p:nvSpPr>
          <p:spPr bwMode="auto">
            <a:xfrm rot="-5400000">
              <a:off x="2142208" y="3122873"/>
              <a:ext cx="3238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6" name="AutoShape 228"/>
            <p:cNvSpPr>
              <a:spLocks noChangeArrowheads="1"/>
            </p:cNvSpPr>
            <p:nvPr/>
          </p:nvSpPr>
          <p:spPr bwMode="auto">
            <a:xfrm rot="10800000" flipH="1">
              <a:off x="2123158" y="3032385"/>
              <a:ext cx="288925" cy="2159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7" name="Line 229"/>
            <p:cNvSpPr>
              <a:spLocks noChangeShapeType="1"/>
            </p:cNvSpPr>
            <p:nvPr/>
          </p:nvSpPr>
          <p:spPr bwMode="auto">
            <a:xfrm rot="-5400000" flipH="1" flipV="1">
              <a:off x="2069977" y="3088741"/>
              <a:ext cx="730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8" name="Line 230"/>
            <p:cNvSpPr>
              <a:spLocks noChangeShapeType="1"/>
            </p:cNvSpPr>
            <p:nvPr/>
          </p:nvSpPr>
          <p:spPr bwMode="auto">
            <a:xfrm rot="16200000" flipH="1">
              <a:off x="2073152" y="3130016"/>
              <a:ext cx="22225" cy="36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549" name="Straight Arrow Connector 488"/>
            <p:cNvCxnSpPr>
              <a:cxnSpLocks noChangeShapeType="1"/>
            </p:cNvCxnSpPr>
            <p:nvPr/>
          </p:nvCxnSpPr>
          <p:spPr bwMode="auto">
            <a:xfrm rot="5400000">
              <a:off x="2340955" y="3212566"/>
              <a:ext cx="143222" cy="794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prstDash val="sysDot"/>
              <a:round/>
              <a:headEnd/>
              <a:tailEnd type="arrow" w="med" len="med"/>
            </a:ln>
          </p:spPr>
        </p:cxnSp>
      </p:grpSp>
      <p:sp>
        <p:nvSpPr>
          <p:cNvPr id="550" name="Rectangle 489"/>
          <p:cNvSpPr>
            <a:spLocks noChangeArrowheads="1"/>
          </p:cNvSpPr>
          <p:nvPr/>
        </p:nvSpPr>
        <p:spPr bwMode="auto">
          <a:xfrm>
            <a:off x="1692275" y="1989138"/>
            <a:ext cx="2339975" cy="1547812"/>
          </a:xfrm>
          <a:prstGeom prst="rect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551" name="Straight Arrow Connector 491"/>
          <p:cNvCxnSpPr>
            <a:cxnSpLocks noChangeShapeType="1"/>
          </p:cNvCxnSpPr>
          <p:nvPr/>
        </p:nvCxnSpPr>
        <p:spPr bwMode="auto">
          <a:xfrm rot="5400000">
            <a:off x="3906044" y="2978944"/>
            <a:ext cx="2124075" cy="1587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552" name="Straight Arrow Connector 492"/>
          <p:cNvCxnSpPr>
            <a:cxnSpLocks noChangeShapeType="1"/>
          </p:cNvCxnSpPr>
          <p:nvPr/>
        </p:nvCxnSpPr>
        <p:spPr bwMode="auto">
          <a:xfrm rot="5400000">
            <a:off x="2880519" y="3788569"/>
            <a:ext cx="504825" cy="1587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553" name="TextBox 495"/>
          <p:cNvSpPr txBox="1">
            <a:spLocks noChangeArrowheads="1"/>
          </p:cNvSpPr>
          <p:nvPr/>
        </p:nvSpPr>
        <p:spPr bwMode="auto">
          <a:xfrm>
            <a:off x="5003800" y="3105150"/>
            <a:ext cx="84510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 x 21 bit</a:t>
            </a:r>
          </a:p>
        </p:txBody>
      </p:sp>
      <p:sp>
        <p:nvSpPr>
          <p:cNvPr id="554" name="TextBox 497"/>
          <p:cNvSpPr txBox="1">
            <a:spLocks noChangeArrowheads="1"/>
          </p:cNvSpPr>
          <p:nvPr/>
        </p:nvSpPr>
        <p:spPr bwMode="auto">
          <a:xfrm>
            <a:off x="3203575" y="3681413"/>
            <a:ext cx="13195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4 x 32 time taps</a:t>
            </a:r>
          </a:p>
        </p:txBody>
      </p:sp>
      <p:sp>
        <p:nvSpPr>
          <p:cNvPr id="555" name="TextBox 498"/>
          <p:cNvSpPr txBox="1">
            <a:spLocks noChangeArrowheads="1"/>
          </p:cNvSpPr>
          <p:nvPr/>
        </p:nvSpPr>
        <p:spPr bwMode="auto">
          <a:xfrm>
            <a:off x="568325" y="2492375"/>
            <a:ext cx="11945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25ps </a:t>
            </a:r>
            <a:r>
              <a:rPr kumimoji="0" lang="en-US" sz="1200" b="0" i="0" u="none" strike="noStrike" kern="0" cap="none" spc="0" normalizeH="0" baseline="30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+</a:t>
            </a:r>
            <a:r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6.26 ps</a:t>
            </a:r>
          </a:p>
        </p:txBody>
      </p:sp>
      <p:sp>
        <p:nvSpPr>
          <p:cNvPr id="556" name="Line 223"/>
          <p:cNvSpPr>
            <a:spLocks noChangeShapeType="1"/>
          </p:cNvSpPr>
          <p:nvPr/>
        </p:nvSpPr>
        <p:spPr bwMode="auto">
          <a:xfrm>
            <a:off x="2232025" y="1773238"/>
            <a:ext cx="0" cy="142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7" name="Slide Number Placeholder 18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TDC applications in HEP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31940"/>
            <a:ext cx="4953000" cy="311080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Drift time in gas based tracking detectors</a:t>
            </a:r>
          </a:p>
          <a:p>
            <a:pPr lvl="1"/>
            <a:r>
              <a:rPr lang="en-US" dirty="0" smtClean="0"/>
              <a:t>Low resolution: ~1ns</a:t>
            </a:r>
          </a:p>
          <a:p>
            <a:pPr lvl="1"/>
            <a:r>
              <a:rPr lang="en-US" dirty="0" smtClean="0"/>
              <a:t>Examples: CMS and ATLAS </a:t>
            </a:r>
            <a:r>
              <a:rPr lang="en-US" dirty="0" err="1" smtClean="0"/>
              <a:t>muon</a:t>
            </a:r>
            <a:r>
              <a:rPr lang="en-US" dirty="0" smtClean="0"/>
              <a:t> detectors</a:t>
            </a:r>
          </a:p>
          <a:p>
            <a:r>
              <a:rPr lang="en-US" dirty="0" smtClean="0"/>
              <a:t>TOF, RICH TOP</a:t>
            </a:r>
          </a:p>
          <a:p>
            <a:pPr lvl="1"/>
            <a:r>
              <a:rPr lang="en-US" b="1" dirty="0" smtClean="0"/>
              <a:t>High resolution: 10ps – 100ps</a:t>
            </a:r>
          </a:p>
          <a:p>
            <a:pPr lvl="1"/>
            <a:r>
              <a:rPr lang="en-US" dirty="0" smtClean="0"/>
              <a:t>Example: ALICE TOF</a:t>
            </a:r>
          </a:p>
          <a:p>
            <a:r>
              <a:rPr lang="en-US" dirty="0" smtClean="0"/>
              <a:t>Background reduction</a:t>
            </a:r>
          </a:p>
          <a:p>
            <a:r>
              <a:rPr lang="en-US" dirty="0" smtClean="0"/>
              <a:t>Signal amplitude measurement: TOT</a:t>
            </a:r>
          </a:p>
          <a:p>
            <a:pPr lvl="1"/>
            <a:endParaRPr lang="en-US" dirty="0"/>
          </a:p>
        </p:txBody>
      </p:sp>
      <p:pic>
        <p:nvPicPr>
          <p:cNvPr id="4" name="Picture 6" descr="celda"/>
          <p:cNvPicPr>
            <a:picLocks noChangeAspect="1" noChangeArrowheads="1"/>
          </p:cNvPicPr>
          <p:nvPr/>
        </p:nvPicPr>
        <p:blipFill>
          <a:blip r:embed="rId2" cstate="print"/>
          <a:srcRect l="1923" t="4843"/>
          <a:stretch>
            <a:fillRect/>
          </a:stretch>
        </p:blipFill>
        <p:spPr bwMode="auto">
          <a:xfrm>
            <a:off x="6858000" y="1371600"/>
            <a:ext cx="1744662" cy="559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905000"/>
            <a:ext cx="2832100" cy="182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419600"/>
            <a:ext cx="406168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PID_performance_Super_B_1.gif                                  004772EAMacintosh HD                   B7464D7A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2665" y="4312315"/>
            <a:ext cx="3581400" cy="230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52400" y="6477000"/>
            <a:ext cx="13436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Va’vra</a:t>
            </a:r>
            <a:r>
              <a:rPr lang="en-US" sz="1100" dirty="0" smtClean="0"/>
              <a:t> RICH2007</a:t>
            </a:r>
            <a:endParaRPr lang="en-US" sz="11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70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11657"/>
          </a:xfrm>
        </p:spPr>
        <p:txBody>
          <a:bodyPr/>
          <a:lstStyle/>
          <a:p>
            <a:r>
              <a:rPr lang="en-GB" dirty="0" smtClean="0"/>
              <a:t>Time capture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86295"/>
            <a:ext cx="4729280" cy="5387657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Hit sampling interpolator signals</a:t>
            </a:r>
          </a:p>
          <a:p>
            <a:pPr lvl="1"/>
            <a:r>
              <a:rPr lang="en-GB" dirty="0" smtClean="0"/>
              <a:t>Hit based intrinsic zero-suppression</a:t>
            </a:r>
          </a:p>
          <a:p>
            <a:pPr lvl="1"/>
            <a:r>
              <a:rPr lang="en-GB" dirty="0" smtClean="0"/>
              <a:t>Need of course counter</a:t>
            </a:r>
          </a:p>
          <a:p>
            <a:pPr lvl="1"/>
            <a:r>
              <a:rPr lang="en-GB" dirty="0" smtClean="0"/>
              <a:t>Double pulse resolution determined by time to empty sampling register</a:t>
            </a:r>
          </a:p>
          <a:p>
            <a:pPr lvl="2"/>
            <a:r>
              <a:rPr lang="en-GB" dirty="0" smtClean="0"/>
              <a:t>Small hit buffer per channel</a:t>
            </a:r>
          </a:p>
          <a:p>
            <a:pPr lvl="1"/>
            <a:r>
              <a:rPr lang="en-GB" dirty="0" smtClean="0"/>
              <a:t>Efficient to share buffer resources</a:t>
            </a:r>
          </a:p>
          <a:p>
            <a:pPr lvl="1"/>
            <a:r>
              <a:rPr lang="en-GB" dirty="0" smtClean="0"/>
              <a:t>Needs to sync to logic clock</a:t>
            </a:r>
          </a:p>
          <a:p>
            <a:pPr lvl="1"/>
            <a:r>
              <a:rPr lang="en-GB" dirty="0" smtClean="0"/>
              <a:t>HPTDC</a:t>
            </a:r>
            <a:endParaRPr lang="en-GB" dirty="0"/>
          </a:p>
          <a:p>
            <a:r>
              <a:rPr lang="en-GB" dirty="0" smtClean="0"/>
              <a:t>Interpolator signals sampling hit</a:t>
            </a:r>
          </a:p>
          <a:p>
            <a:pPr lvl="1"/>
            <a:r>
              <a:rPr lang="en-GB" dirty="0" smtClean="0"/>
              <a:t>Continuous sampling</a:t>
            </a:r>
          </a:p>
          <a:p>
            <a:pPr lvl="1"/>
            <a:r>
              <a:rPr lang="en-GB" dirty="0" smtClean="0"/>
              <a:t>Can digitize input signal without any double pulse constraints</a:t>
            </a:r>
          </a:p>
          <a:p>
            <a:pPr lvl="1"/>
            <a:r>
              <a:rPr lang="en-GB" dirty="0" smtClean="0"/>
              <a:t>Requires high speed pipelined logic afterwards to reduce data</a:t>
            </a:r>
          </a:p>
          <a:p>
            <a:pPr lvl="1"/>
            <a:r>
              <a:rPr lang="en-GB" dirty="0" smtClean="0"/>
              <a:t>Buffer sharing difficult.</a:t>
            </a:r>
          </a:p>
          <a:p>
            <a:r>
              <a:rPr lang="en-GB" dirty="0" smtClean="0"/>
              <a:t>New Super-HPTDC 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670" y="1273062"/>
            <a:ext cx="3226020" cy="139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7804" y="3505809"/>
            <a:ext cx="3444696" cy="126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16664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47700" y="115888"/>
            <a:ext cx="7597775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HPTDC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07950" y="765175"/>
            <a:ext cx="5731415" cy="563562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HPTDC used in large number (&gt;20) of HEP applications:</a:t>
            </a:r>
          </a:p>
          <a:p>
            <a:pPr lvl="1"/>
            <a:r>
              <a:rPr lang="en-US" dirty="0" smtClean="0"/>
              <a:t>ALICE TOF, CMS </a:t>
            </a:r>
            <a:r>
              <a:rPr lang="en-US" dirty="0" err="1" smtClean="0"/>
              <a:t>muon</a:t>
            </a:r>
            <a:r>
              <a:rPr lang="en-US" dirty="0" smtClean="0"/>
              <a:t>, STAR, BES, KABES, , ,</a:t>
            </a:r>
          </a:p>
          <a:p>
            <a:pPr lvl="1"/>
            <a:r>
              <a:rPr lang="en-US" dirty="0" smtClean="0"/>
              <a:t>Commercial modules: CAEN, </a:t>
            </a:r>
            <a:r>
              <a:rPr lang="en-US" dirty="0" err="1" smtClean="0"/>
              <a:t>Cronologic</a:t>
            </a:r>
            <a:r>
              <a:rPr lang="en-US" dirty="0" smtClean="0"/>
              <a:t>, </a:t>
            </a:r>
            <a:r>
              <a:rPr lang="en-US" dirty="0" err="1" smtClean="0"/>
              <a:t>Bluesky</a:t>
            </a:r>
            <a:endParaRPr lang="en-US" dirty="0" smtClean="0"/>
          </a:p>
          <a:p>
            <a:r>
              <a:rPr lang="en-US" dirty="0" smtClean="0"/>
              <a:t>~50k chips produced</a:t>
            </a:r>
          </a:p>
          <a:p>
            <a:r>
              <a:rPr lang="en-US" dirty="0" smtClean="0"/>
              <a:t>250nm technology (in principle still available)</a:t>
            </a:r>
          </a:p>
          <a:p>
            <a:pPr lvl="1"/>
            <a:r>
              <a:rPr lang="en-US" dirty="0" smtClean="0"/>
              <a:t>New production masks required.</a:t>
            </a:r>
          </a:p>
          <a:p>
            <a:pPr lvl="1"/>
            <a:r>
              <a:rPr lang="en-US" dirty="0" smtClean="0"/>
              <a:t>Packaging problems (original company does not anymore support this package)</a:t>
            </a:r>
          </a:p>
          <a:p>
            <a:pPr lvl="1"/>
            <a:r>
              <a:rPr lang="en-US" dirty="0" smtClean="0"/>
              <a:t>Production test based on old obsolete IC tester</a:t>
            </a:r>
          </a:p>
          <a:p>
            <a:pPr lvl="1"/>
            <a:r>
              <a:rPr lang="en-US" dirty="0" smtClean="0"/>
              <a:t>Process trimming to get internal </a:t>
            </a:r>
            <a:br>
              <a:rPr lang="en-US" dirty="0" smtClean="0"/>
            </a:br>
            <a:r>
              <a:rPr lang="en-US" dirty="0" smtClean="0"/>
              <a:t>memories to work reliable</a:t>
            </a:r>
          </a:p>
          <a:p>
            <a:r>
              <a:rPr lang="en-US" dirty="0" smtClean="0"/>
              <a:t>Few thousand chips still on stock.</a:t>
            </a:r>
          </a:p>
          <a:p>
            <a:r>
              <a:rPr lang="en-US" dirty="0" smtClean="0"/>
              <a:t>Design and production effort:</a:t>
            </a:r>
          </a:p>
          <a:p>
            <a:pPr lvl="1"/>
            <a:r>
              <a:rPr lang="en-US" dirty="0" smtClean="0"/>
              <a:t>~ 6-8 man years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t="2602" r="13719" b="10390"/>
          <a:stretch>
            <a:fillRect/>
          </a:stretch>
        </p:blipFill>
        <p:spPr bwMode="auto">
          <a:xfrm>
            <a:off x="5877770" y="765174"/>
            <a:ext cx="2628900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7" descr="HPTDC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86" r="5882" b="18954"/>
          <a:stretch>
            <a:fillRect/>
          </a:stretch>
        </p:blipFill>
        <p:spPr bwMode="auto">
          <a:xfrm>
            <a:off x="5532125" y="4024313"/>
            <a:ext cx="3187615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315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719138" y="115888"/>
            <a:ext cx="7526337" cy="533400"/>
          </a:xfrm>
        </p:spPr>
        <p:txBody>
          <a:bodyPr>
            <a:normAutofit fontScale="90000"/>
          </a:bodyPr>
          <a:lstStyle/>
          <a:p>
            <a:r>
              <a:rPr lang="en-US" smtClean="0"/>
              <a:t>HPTDC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92150"/>
            <a:ext cx="7772400" cy="5708650"/>
          </a:xfrm>
        </p:spPr>
        <p:txBody>
          <a:bodyPr/>
          <a:lstStyle/>
          <a:p>
            <a:pPr>
              <a:defRPr/>
            </a:pPr>
            <a:r>
              <a:rPr lang="en-US" sz="1600" dirty="0" smtClean="0"/>
              <a:t>32 channels(100ps binning)  or 8 channels (25ps binning)</a:t>
            </a:r>
          </a:p>
          <a:p>
            <a:pPr>
              <a:defRPr/>
            </a:pPr>
            <a:r>
              <a:rPr lang="en-US" sz="1600" dirty="0" smtClean="0"/>
              <a:t>LVDS (differential) or LVTTL (single ended) inputs</a:t>
            </a:r>
          </a:p>
          <a:p>
            <a:pPr>
              <a:defRPr/>
            </a:pPr>
            <a:r>
              <a:rPr lang="en-US" sz="1600" dirty="0" smtClean="0"/>
              <a:t>40MHz time reference (LHC clock)</a:t>
            </a:r>
          </a:p>
          <a:p>
            <a:pPr>
              <a:defRPr/>
            </a:pPr>
            <a:r>
              <a:rPr lang="en-US" sz="1600" dirty="0" smtClean="0"/>
              <a:t>Leading, trailing edge and time over threshold (for leading edge time corrections)</a:t>
            </a:r>
          </a:p>
          <a:p>
            <a:pPr>
              <a:defRPr/>
            </a:pPr>
            <a:r>
              <a:rPr lang="en-US" sz="1600" dirty="0" smtClean="0"/>
              <a:t>Non triggered or</a:t>
            </a:r>
            <a:r>
              <a:rPr lang="en-US" sz="1600" dirty="0"/>
              <a:t> </a:t>
            </a:r>
            <a:r>
              <a:rPr lang="en-US" sz="1600" dirty="0" smtClean="0"/>
              <a:t>Triggered</a:t>
            </a:r>
          </a:p>
          <a:p>
            <a:pPr lvl="1">
              <a:defRPr/>
            </a:pPr>
            <a:r>
              <a:rPr lang="en-US" sz="1300" dirty="0"/>
              <a:t>P</a:t>
            </a:r>
            <a:r>
              <a:rPr lang="en-US" sz="1300" dirty="0" smtClean="0"/>
              <a:t>rogrammable latency, window and overlapping triggers</a:t>
            </a:r>
          </a:p>
          <a:p>
            <a:pPr>
              <a:defRPr/>
            </a:pPr>
            <a:r>
              <a:rPr lang="en-US" sz="1600" dirty="0" smtClean="0"/>
              <a:t>Buffering: 4 per channel, 256 per group of 8 channels, 256 readout </a:t>
            </a:r>
            <a:r>
              <a:rPr lang="en-US" sz="1600" dirty="0" err="1" smtClean="0"/>
              <a:t>fifo</a:t>
            </a:r>
            <a:endParaRPr lang="en-US" sz="1600" dirty="0" smtClean="0"/>
          </a:p>
          <a:p>
            <a:pPr>
              <a:defRPr/>
            </a:pPr>
            <a:r>
              <a:rPr lang="en-US" sz="1600" dirty="0" smtClean="0"/>
              <a:t>Token based readout with parallel, byte-wise or serial interface</a:t>
            </a:r>
          </a:p>
          <a:p>
            <a:pPr>
              <a:defRPr/>
            </a:pPr>
            <a:r>
              <a:rPr lang="en-US" sz="1600" dirty="0" smtClean="0"/>
              <a:t>JTAG control, monitoring and test interface</a:t>
            </a:r>
          </a:p>
          <a:p>
            <a:pPr>
              <a:defRPr/>
            </a:pPr>
            <a:r>
              <a:rPr lang="en-US" sz="1600" dirty="0" smtClean="0"/>
              <a:t>SEU error detection.</a:t>
            </a:r>
          </a:p>
          <a:p>
            <a:pPr>
              <a:defRPr/>
            </a:pPr>
            <a:r>
              <a:rPr lang="en-US" sz="1600" dirty="0" smtClean="0"/>
              <a:t>Power consumption: 0.5W – 1.5W depending on operating mode.</a:t>
            </a:r>
          </a:p>
          <a:p>
            <a:pPr>
              <a:defRPr/>
            </a:pPr>
            <a:r>
              <a:rPr lang="en-US" sz="1600" dirty="0" smtClean="0"/>
              <a:t>Problems:</a:t>
            </a:r>
          </a:p>
          <a:p>
            <a:pPr lvl="1">
              <a:defRPr/>
            </a:pPr>
            <a:r>
              <a:rPr lang="en-US" sz="1200" dirty="0" smtClean="0">
                <a:ea typeface="+mn-ea"/>
                <a:cs typeface="+mn-cs"/>
              </a:rPr>
              <a:t>INL correction required to benefit from 25ps binning</a:t>
            </a:r>
            <a:br>
              <a:rPr lang="en-US" sz="1200" dirty="0" smtClean="0">
                <a:ea typeface="+mn-ea"/>
                <a:cs typeface="+mn-cs"/>
              </a:rPr>
            </a:br>
            <a:r>
              <a:rPr lang="en-US" sz="1200" dirty="0" smtClean="0">
                <a:ea typeface="+mn-ea"/>
                <a:cs typeface="+mn-cs"/>
              </a:rPr>
              <a:t>(substrate coupling from logic part of chip)</a:t>
            </a:r>
            <a:br>
              <a:rPr lang="en-US" sz="1200" dirty="0" smtClean="0">
                <a:ea typeface="+mn-ea"/>
                <a:cs typeface="+mn-cs"/>
              </a:rPr>
            </a:br>
            <a:r>
              <a:rPr lang="en-US" sz="1200" dirty="0" smtClean="0">
                <a:ea typeface="+mn-ea"/>
                <a:cs typeface="+mn-cs"/>
              </a:rPr>
              <a:t>40ps RMS without INL correction</a:t>
            </a:r>
            <a:br>
              <a:rPr lang="en-US" sz="1200" dirty="0" smtClean="0">
                <a:ea typeface="+mn-ea"/>
                <a:cs typeface="+mn-cs"/>
              </a:rPr>
            </a:br>
            <a:r>
              <a:rPr lang="en-US" sz="1200" dirty="0" smtClean="0">
                <a:ea typeface="+mn-ea"/>
                <a:cs typeface="+mn-cs"/>
              </a:rPr>
              <a:t>17ps RMS with INL correction</a:t>
            </a:r>
          </a:p>
          <a:p>
            <a:pPr lvl="1">
              <a:defRPr/>
            </a:pPr>
            <a:r>
              <a:rPr lang="en-US" sz="1200" dirty="0" smtClean="0">
                <a:ea typeface="+mn-ea"/>
                <a:cs typeface="+mn-cs"/>
              </a:rPr>
              <a:t>Reliability problem in on-chip memory resolved </a:t>
            </a:r>
            <a:br>
              <a:rPr lang="en-US" sz="1200" dirty="0" smtClean="0">
                <a:ea typeface="+mn-ea"/>
                <a:cs typeface="+mn-cs"/>
              </a:rPr>
            </a:br>
            <a:r>
              <a:rPr lang="en-US" sz="1200" dirty="0" smtClean="0">
                <a:ea typeface="+mn-ea"/>
                <a:cs typeface="+mn-cs"/>
              </a:rPr>
              <a:t>by process trimming</a:t>
            </a:r>
            <a:endParaRPr lang="en-US" sz="1400" dirty="0" smtClean="0">
              <a:ea typeface="+mn-ea"/>
              <a:cs typeface="+mn-cs"/>
            </a:endParaRPr>
          </a:p>
          <a:p>
            <a:pPr>
              <a:defRPr/>
            </a:pPr>
            <a:endParaRPr lang="en-US" dirty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086820"/>
              </p:ext>
            </p:extLst>
          </p:nvPr>
        </p:nvGraphicFramePr>
        <p:xfrm>
          <a:off x="5224885" y="4542745"/>
          <a:ext cx="3132138" cy="203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Chart" r:id="rId3" imgW="3867302" imgH="2457602" progId="Excel.Chart.8">
                  <p:embed/>
                </p:oleObj>
              </mc:Choice>
              <mc:Fallback>
                <p:oleObj name="Chart" r:id="rId3" imgW="3867302" imgH="2457602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4885" y="4542745"/>
                        <a:ext cx="3132138" cy="203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852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22"/>
          <p:cNvSpPr txBox="1">
            <a:spLocks noChangeArrowheads="1"/>
          </p:cNvSpPr>
          <p:nvPr/>
        </p:nvSpPr>
        <p:spPr bwMode="auto">
          <a:xfrm>
            <a:off x="3348038" y="188913"/>
            <a:ext cx="2557462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/>
              <a:t>Good old HPTDC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3" y="779055"/>
            <a:ext cx="8016875" cy="578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647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84213" y="115888"/>
            <a:ext cx="7561262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TDC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85800" y="657225"/>
            <a:ext cx="7772400" cy="574357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Needs for different projects ?.</a:t>
            </a:r>
          </a:p>
          <a:p>
            <a:pPr lvl="1"/>
            <a:r>
              <a:rPr lang="en-US" dirty="0" smtClean="0"/>
              <a:t>HEP, (Especially at CERN as good justification for us)</a:t>
            </a:r>
          </a:p>
          <a:p>
            <a:pPr lvl="1"/>
            <a:r>
              <a:rPr lang="en-US" dirty="0" smtClean="0"/>
              <a:t>Other ?</a:t>
            </a:r>
          </a:p>
          <a:p>
            <a:r>
              <a:rPr lang="en-US" dirty="0" smtClean="0"/>
              <a:t>Requirements: </a:t>
            </a:r>
          </a:p>
          <a:p>
            <a:pPr lvl="1"/>
            <a:r>
              <a:rPr lang="en-US" dirty="0" smtClean="0"/>
              <a:t>Time resolution</a:t>
            </a:r>
            <a:endParaRPr lang="en-US" dirty="0"/>
          </a:p>
          <a:p>
            <a:pPr lvl="2"/>
            <a:r>
              <a:rPr lang="en-US" b="1" dirty="0"/>
              <a:t>High resolution (1-10ps) </a:t>
            </a:r>
            <a:r>
              <a:rPr lang="en-US" dirty="0"/>
              <a:t>: </a:t>
            </a:r>
            <a:r>
              <a:rPr lang="en-US" dirty="0" smtClean="0"/>
              <a:t>	TOF </a:t>
            </a:r>
            <a:r>
              <a:rPr lang="en-US" dirty="0"/>
              <a:t>type applications</a:t>
            </a:r>
          </a:p>
          <a:p>
            <a:pPr lvl="2"/>
            <a:r>
              <a:rPr lang="en-US" dirty="0"/>
              <a:t>Mid resolution (~100ps): </a:t>
            </a:r>
            <a:r>
              <a:rPr lang="en-US" dirty="0" smtClean="0"/>
              <a:t>	?</a:t>
            </a:r>
            <a:endParaRPr lang="en-US" dirty="0"/>
          </a:p>
          <a:p>
            <a:pPr lvl="2"/>
            <a:r>
              <a:rPr lang="en-US" dirty="0"/>
              <a:t>Low resolution (~1ns): </a:t>
            </a:r>
            <a:r>
              <a:rPr lang="en-US" dirty="0" smtClean="0"/>
              <a:t>	Drift </a:t>
            </a:r>
            <a:r>
              <a:rPr lang="en-US" dirty="0"/>
              <a:t>time measurements</a:t>
            </a:r>
            <a:br>
              <a:rPr lang="en-US" dirty="0"/>
            </a:br>
            <a:r>
              <a:rPr lang="en-US" dirty="0"/>
              <a:t>(can be done with FPGA’s but rad </a:t>
            </a:r>
            <a:r>
              <a:rPr lang="en-US" dirty="0" err="1"/>
              <a:t>tol</a:t>
            </a:r>
            <a:r>
              <a:rPr lang="en-US" dirty="0"/>
              <a:t> an issue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Channels, </a:t>
            </a:r>
          </a:p>
          <a:p>
            <a:pPr lvl="1"/>
            <a:r>
              <a:rPr lang="en-US" dirty="0" smtClean="0"/>
              <a:t>Triggering, </a:t>
            </a:r>
          </a:p>
          <a:p>
            <a:pPr lvl="1"/>
            <a:r>
              <a:rPr lang="en-US" dirty="0" smtClean="0"/>
              <a:t>Buffering, </a:t>
            </a:r>
          </a:p>
          <a:p>
            <a:pPr lvl="1"/>
            <a:r>
              <a:rPr lang="en-US" dirty="0" smtClean="0"/>
              <a:t>Readout, </a:t>
            </a:r>
            <a:endParaRPr lang="en-US" dirty="0"/>
          </a:p>
          <a:p>
            <a:pPr lvl="1"/>
            <a:r>
              <a:rPr lang="en-US" dirty="0" smtClean="0"/>
              <a:t>Radiation tolerance </a:t>
            </a:r>
          </a:p>
          <a:p>
            <a:pPr lvl="1"/>
            <a:r>
              <a:rPr lang="en-US" dirty="0"/>
              <a:t>?</a:t>
            </a:r>
            <a:endParaRPr lang="en-US" dirty="0" smtClean="0"/>
          </a:p>
          <a:p>
            <a:pPr lvl="1"/>
            <a:r>
              <a:rPr lang="en-US" dirty="0" smtClean="0"/>
              <a:t>When and how many</a:t>
            </a:r>
          </a:p>
          <a:p>
            <a:r>
              <a:rPr lang="en-US" dirty="0" smtClean="0"/>
              <a:t>Analog front-end application specific (e.g. NINO)</a:t>
            </a:r>
          </a:p>
          <a:p>
            <a:pPr lvl="1"/>
            <a:r>
              <a:rPr lang="en-US" dirty="0" smtClean="0"/>
              <a:t>We are not (yet) proposing to make new analog front-end - discriminator</a:t>
            </a:r>
          </a:p>
          <a:p>
            <a:r>
              <a:rPr lang="en-US" dirty="0" smtClean="0"/>
              <a:t>Collaboration to assemble sufficient resources</a:t>
            </a:r>
          </a:p>
          <a:p>
            <a:r>
              <a:rPr lang="en-US" dirty="0" smtClean="0"/>
              <a:t>Other ongoing TDC developments ?</a:t>
            </a:r>
          </a:p>
        </p:txBody>
      </p:sp>
    </p:spTree>
    <p:extLst>
      <p:ext uri="{BB962C8B-B14F-4D97-AF65-F5344CB8AC3E}">
        <p14:creationId xmlns:p14="http://schemas.microsoft.com/office/powerpoint/2010/main" val="338867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47700" y="115888"/>
            <a:ext cx="7597775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Possible spec of new “super” HPTDC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663840"/>
            <a:ext cx="7841915" cy="5875965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sz="1600" b="1" dirty="0" smtClean="0"/>
              <a:t>32</a:t>
            </a:r>
            <a:r>
              <a:rPr lang="en-US" sz="1600" dirty="0" smtClean="0"/>
              <a:t>, 64 or 128 channels</a:t>
            </a:r>
          </a:p>
          <a:p>
            <a:pPr lvl="1">
              <a:defRPr/>
            </a:pPr>
            <a:r>
              <a:rPr lang="en-US" sz="1300" dirty="0" smtClean="0"/>
              <a:t>Depends on system configuration and chip packaging what is best.</a:t>
            </a:r>
          </a:p>
          <a:p>
            <a:pPr>
              <a:defRPr/>
            </a:pPr>
            <a:r>
              <a:rPr lang="en-US" sz="1600" b="1" dirty="0" smtClean="0"/>
              <a:t>6.1ps</a:t>
            </a:r>
            <a:r>
              <a:rPr lang="en-US" sz="1600" dirty="0" smtClean="0"/>
              <a:t> binning (with 40MHz reference),</a:t>
            </a:r>
          </a:p>
          <a:p>
            <a:pPr lvl="1">
              <a:defRPr/>
            </a:pPr>
            <a:r>
              <a:rPr lang="en-US" sz="1400" dirty="0" smtClean="0">
                <a:ea typeface="+mn-ea"/>
                <a:cs typeface="+mn-cs"/>
              </a:rPr>
              <a:t>RMS resolution = ~ 2-3 </a:t>
            </a:r>
            <a:r>
              <a:rPr lang="en-US" sz="1400" dirty="0" err="1" smtClean="0">
                <a:ea typeface="+mn-ea"/>
                <a:cs typeface="+mn-cs"/>
              </a:rPr>
              <a:t>ps</a:t>
            </a:r>
            <a:r>
              <a:rPr lang="en-US" sz="1400" dirty="0" smtClean="0">
                <a:ea typeface="+mn-ea"/>
                <a:cs typeface="+mn-cs"/>
              </a:rPr>
              <a:t> (possibly a bit worse if going for lower power)</a:t>
            </a:r>
          </a:p>
          <a:p>
            <a:pPr lvl="1">
              <a:defRPr/>
            </a:pPr>
            <a:r>
              <a:rPr lang="en-US" sz="1400" dirty="0" smtClean="0">
                <a:ea typeface="+mn-ea"/>
                <a:cs typeface="+mn-cs"/>
              </a:rPr>
              <a:t>Low power modes: 12.5ps, 25ps, 50ps, 100ps</a:t>
            </a:r>
          </a:p>
          <a:p>
            <a:pPr lvl="2">
              <a:defRPr/>
            </a:pPr>
            <a:r>
              <a:rPr lang="en-US" sz="1100" dirty="0" smtClean="0"/>
              <a:t>Disable resistive interpolation (factor 4 in resolution and power)</a:t>
            </a:r>
          </a:p>
          <a:p>
            <a:pPr lvl="2">
              <a:defRPr/>
            </a:pPr>
            <a:r>
              <a:rPr lang="en-US" sz="1100" dirty="0" smtClean="0">
                <a:ea typeface="+mn-ea"/>
                <a:cs typeface="+mn-cs"/>
              </a:rPr>
              <a:t>Run DLL at lower (1/2 – 1/4) frequency (factor 2-4 in resolution and power)</a:t>
            </a:r>
            <a:endParaRPr lang="en-US" sz="500" dirty="0" smtClean="0">
              <a:ea typeface="+mn-ea"/>
              <a:cs typeface="+mn-cs"/>
            </a:endParaRPr>
          </a:p>
          <a:p>
            <a:pPr>
              <a:defRPr/>
            </a:pPr>
            <a:r>
              <a:rPr lang="en-US" sz="1600" dirty="0" smtClean="0"/>
              <a:t>SLVS (low voltage differential) inputs with on-chip termination.</a:t>
            </a:r>
          </a:p>
          <a:p>
            <a:pPr lvl="1">
              <a:defRPr/>
            </a:pPr>
            <a:r>
              <a:rPr lang="en-US" sz="1400" dirty="0" smtClean="0"/>
              <a:t>LVDS compatible ? (higher chip cost as double gate transistors required)</a:t>
            </a:r>
          </a:p>
          <a:p>
            <a:pPr lvl="2">
              <a:defRPr/>
            </a:pPr>
            <a:r>
              <a:rPr lang="en-US" sz="1100" dirty="0" smtClean="0"/>
              <a:t>Resistor network to “convert” to SLVS</a:t>
            </a:r>
          </a:p>
          <a:p>
            <a:pPr>
              <a:defRPr/>
            </a:pPr>
            <a:r>
              <a:rPr lang="en-US" sz="1600" dirty="0" smtClean="0"/>
              <a:t>40MHz time reference (low jitter PLL to be integrated)</a:t>
            </a:r>
          </a:p>
          <a:p>
            <a:pPr lvl="1">
              <a:defRPr/>
            </a:pPr>
            <a:r>
              <a:rPr lang="en-US" sz="1300" dirty="0" smtClean="0"/>
              <a:t>Other reference frequencies required ?</a:t>
            </a:r>
          </a:p>
          <a:p>
            <a:pPr>
              <a:defRPr/>
            </a:pPr>
            <a:r>
              <a:rPr lang="en-US" sz="1600" dirty="0" smtClean="0"/>
              <a:t>Leading, Trailing, and TOT measurements (leading +width).</a:t>
            </a:r>
          </a:p>
          <a:p>
            <a:pPr>
              <a:defRPr/>
            </a:pPr>
            <a:r>
              <a:rPr lang="en-US" sz="1600" dirty="0" smtClean="0"/>
              <a:t>Dynamic range: 	Counter size limited: 16bit - 32bit</a:t>
            </a:r>
            <a:br>
              <a:rPr lang="en-US" sz="1600" dirty="0" smtClean="0"/>
            </a:br>
            <a:r>
              <a:rPr lang="en-US" sz="1600" dirty="0" smtClean="0"/>
              <a:t>		Readout bandwidth -&gt; Two modes: Large, Small ?</a:t>
            </a:r>
            <a:endParaRPr lang="en-US" sz="600" dirty="0" smtClean="0"/>
          </a:p>
          <a:p>
            <a:pPr>
              <a:defRPr/>
            </a:pPr>
            <a:r>
              <a:rPr lang="en-US" sz="1600" dirty="0" smtClean="0"/>
              <a:t>Non triggered</a:t>
            </a:r>
          </a:p>
          <a:p>
            <a:pPr>
              <a:defRPr/>
            </a:pPr>
            <a:r>
              <a:rPr lang="en-US" sz="1600" dirty="0" smtClean="0"/>
              <a:t>Triggered with programmable latency, window and overlapping triggers.</a:t>
            </a:r>
          </a:p>
          <a:p>
            <a:pPr>
              <a:defRPr/>
            </a:pPr>
            <a:r>
              <a:rPr lang="en-US" sz="1600" dirty="0" smtClean="0"/>
              <a:t>Buffering: ~256 hits per channel, ~1024 hits readout FIFO.</a:t>
            </a:r>
          </a:p>
          <a:p>
            <a:pPr>
              <a:defRPr/>
            </a:pPr>
            <a:r>
              <a:rPr lang="en-US" sz="1600" dirty="0" smtClean="0"/>
              <a:t>Readout: SLVS (LVDS , Single ended needed ?)</a:t>
            </a:r>
          </a:p>
          <a:p>
            <a:pPr lvl="1">
              <a:defRPr/>
            </a:pPr>
            <a:r>
              <a:rPr lang="en-US" sz="1300" dirty="0" smtClean="0"/>
              <a:t>E-link (serial: 40, 80, 160, 320 </a:t>
            </a:r>
            <a:r>
              <a:rPr lang="en-US" sz="1300" dirty="0" err="1" smtClean="0"/>
              <a:t>Mbits</a:t>
            </a:r>
            <a:r>
              <a:rPr lang="en-US" sz="1300" dirty="0" smtClean="0"/>
              <a:t>/s) of the GBT optical link chip.</a:t>
            </a:r>
          </a:p>
          <a:p>
            <a:pPr lvl="1">
              <a:defRPr/>
            </a:pPr>
            <a:r>
              <a:rPr lang="en-US" sz="1300" dirty="0" smtClean="0"/>
              <a:t>Parallel (byte/word) readout.</a:t>
            </a:r>
          </a:p>
          <a:p>
            <a:pPr lvl="1">
              <a:defRPr/>
            </a:pPr>
            <a:r>
              <a:rPr lang="en-US" sz="1300" dirty="0" smtClean="0"/>
              <a:t>Other ?</a:t>
            </a:r>
          </a:p>
          <a:p>
            <a:pPr>
              <a:defRPr/>
            </a:pPr>
            <a:r>
              <a:rPr lang="en-US" sz="1600" dirty="0" smtClean="0"/>
              <a:t>Control/monitoring via “I2C” (1.2v CMOS levels) . Or E-link, JTAG ?.</a:t>
            </a:r>
          </a:p>
          <a:p>
            <a:pPr>
              <a:defRPr/>
            </a:pPr>
            <a:r>
              <a:rPr lang="en-US" sz="1600" dirty="0" smtClean="0"/>
              <a:t>Radiation tolerance</a:t>
            </a:r>
          </a:p>
          <a:p>
            <a:pPr lvl="1">
              <a:defRPr/>
            </a:pPr>
            <a:r>
              <a:rPr lang="en-US" sz="1400" dirty="0" smtClean="0"/>
              <a:t>TID: should be OK to several </a:t>
            </a:r>
            <a:r>
              <a:rPr lang="en-US" sz="1400" dirty="0" err="1" smtClean="0"/>
              <a:t>Mrad</a:t>
            </a:r>
            <a:r>
              <a:rPr lang="en-US" sz="1400" dirty="0" smtClean="0"/>
              <a:t> (if not using double gate transistors)</a:t>
            </a:r>
          </a:p>
          <a:p>
            <a:pPr lvl="1">
              <a:defRPr/>
            </a:pPr>
            <a:r>
              <a:rPr lang="en-US" sz="1400" dirty="0"/>
              <a:t>SEU detection ( protection </a:t>
            </a:r>
            <a:r>
              <a:rPr lang="en-US" sz="1400" dirty="0" smtClean="0"/>
              <a:t>on control path ?).</a:t>
            </a:r>
          </a:p>
          <a:p>
            <a:pPr lvl="1">
              <a:defRPr/>
            </a:pPr>
            <a:r>
              <a:rPr lang="en-US" sz="1400" dirty="0" smtClean="0"/>
              <a:t>Not rad hard as then strict export/use restrictions</a:t>
            </a:r>
          </a:p>
          <a:p>
            <a:pPr>
              <a:defRPr/>
            </a:pPr>
            <a:r>
              <a:rPr lang="en-US" sz="1600" dirty="0" smtClean="0"/>
              <a:t>Power consumption: Max 1 – 2 W</a:t>
            </a:r>
          </a:p>
          <a:p>
            <a:pPr lvl="1">
              <a:defRPr/>
            </a:pPr>
            <a:r>
              <a:rPr lang="en-US" sz="1300" dirty="0" smtClean="0"/>
              <a:t>Significantly lower for lower resolution modes ~1/4</a:t>
            </a:r>
          </a:p>
          <a:p>
            <a:pPr>
              <a:defRPr/>
            </a:pPr>
            <a:r>
              <a:rPr lang="en-US" sz="1600" dirty="0" smtClean="0"/>
              <a:t>Technology: 130nm CMOS</a:t>
            </a:r>
          </a:p>
        </p:txBody>
      </p:sp>
    </p:spTree>
    <p:extLst>
      <p:ext uri="{BB962C8B-B14F-4D97-AF65-F5344CB8AC3E}">
        <p14:creationId xmlns:p14="http://schemas.microsoft.com/office/powerpoint/2010/main" val="249080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5024</TotalTime>
  <Words>3113</Words>
  <Application>Microsoft Office PowerPoint</Application>
  <PresentationFormat>On-screen Show (4:3)</PresentationFormat>
  <Paragraphs>704</Paragraphs>
  <Slides>40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Oriel</vt:lpstr>
      <vt:lpstr>Chart</vt:lpstr>
      <vt:lpstr>A new high resolution general purpose TDC</vt:lpstr>
      <vt:lpstr>Time to Digital Converters in HEP</vt:lpstr>
      <vt:lpstr>Other TDC applications</vt:lpstr>
      <vt:lpstr>TDC applications in HEP</vt:lpstr>
      <vt:lpstr>HPTDC</vt:lpstr>
      <vt:lpstr>HPTDC features</vt:lpstr>
      <vt:lpstr>PowerPoint Presentation</vt:lpstr>
      <vt:lpstr>New TDC</vt:lpstr>
      <vt:lpstr>Possible spec of new “super” HPTDC</vt:lpstr>
      <vt:lpstr>Way ahead</vt:lpstr>
      <vt:lpstr>Architecture outline</vt:lpstr>
      <vt:lpstr>TDC ASIC’s for physics</vt:lpstr>
      <vt:lpstr>Difficulties in the ps range</vt:lpstr>
      <vt:lpstr>Warnings when it comes to compare TDC performance</vt:lpstr>
      <vt:lpstr>clients/users</vt:lpstr>
      <vt:lpstr>Back up slides</vt:lpstr>
      <vt:lpstr>PowerPoint Presentation</vt:lpstr>
      <vt:lpstr>Interface to front-end and time walk compensation schemes</vt:lpstr>
      <vt:lpstr>PowerPoint Presentation</vt:lpstr>
      <vt:lpstr>PowerPoint Presentation</vt:lpstr>
      <vt:lpstr>Time measurement</vt:lpstr>
      <vt:lpstr>Time to amplitude</vt:lpstr>
      <vt:lpstr>Delay line based</vt:lpstr>
      <vt:lpstr>Delay elements</vt:lpstr>
      <vt:lpstr>Sub-gate delay. 2nd. interpolation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Central timing block</vt:lpstr>
      <vt:lpstr>Time capture registers</vt:lpstr>
      <vt:lpstr>Example HPTDC</vt:lpstr>
      <vt:lpstr>HPTDC Time measurement</vt:lpstr>
      <vt:lpstr>TDC’s for pixel applications</vt:lpstr>
      <vt:lpstr>Conclusions</vt:lpstr>
      <vt:lpstr>NEW HEP Versatile TDC ?</vt:lpstr>
      <vt:lpstr>PowerPoint Presentation</vt:lpstr>
      <vt:lpstr>PowerPoint Presentation</vt:lpstr>
      <vt:lpstr>Time capture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TDC architectures in ASIC’s</dc:title>
  <dc:creator>Jorgen Christiansen</dc:creator>
  <cp:lastModifiedBy>Jorgen Christiansen</cp:lastModifiedBy>
  <cp:revision>300</cp:revision>
  <cp:lastPrinted>2013-03-25T15:16:38Z</cp:lastPrinted>
  <dcterms:created xsi:type="dcterms:W3CDTF">2006-08-16T00:00:00Z</dcterms:created>
  <dcterms:modified xsi:type="dcterms:W3CDTF">2013-03-27T10:10:48Z</dcterms:modified>
</cp:coreProperties>
</file>