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82" r:id="rId4"/>
    <p:sldId id="283" r:id="rId5"/>
    <p:sldId id="284" r:id="rId6"/>
    <p:sldId id="275" r:id="rId7"/>
    <p:sldId id="286" r:id="rId8"/>
    <p:sldId id="287" r:id="rId9"/>
    <p:sldId id="258" r:id="rId10"/>
    <p:sldId id="261" r:id="rId11"/>
    <p:sldId id="278" r:id="rId12"/>
    <p:sldId id="288" r:id="rId13"/>
    <p:sldId id="265" r:id="rId14"/>
    <p:sldId id="267" r:id="rId15"/>
    <p:sldId id="266" r:id="rId16"/>
    <p:sldId id="268" r:id="rId17"/>
    <p:sldId id="269" r:id="rId18"/>
    <p:sldId id="289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image" Target="../media/image22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title>
      <c:tx>
        <c:rich>
          <a:bodyPr/>
          <a:lstStyle/>
          <a:p>
            <a:pPr>
              <a:defRPr lang="en-US"/>
            </a:pPr>
            <a:r>
              <a:rPr lang="en-US" dirty="0" smtClean="0"/>
              <a:t>Energy Budget</a:t>
            </a:r>
            <a:endParaRPr lang="en-US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99%</a:t>
                    </a:r>
                    <a:endParaRPr lang="en-US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0.01%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lang="en-US"/>
                </a:pPr>
                <a:endParaRPr lang="de-DE"/>
              </a:p>
            </c:txPr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Neutrino energy</c:v>
                </c:pt>
                <c:pt idx="1">
                  <c:v>Kinetic energy</c:v>
                </c:pt>
                <c:pt idx="2">
                  <c:v>photon energy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9.8990000000000027</c:v>
                </c:pt>
                <c:pt idx="1">
                  <c:v>1</c:v>
                </c:pt>
                <c:pt idx="2">
                  <c:v>1.0000000000000078E-2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lang="en-US"/>
          </a:pPr>
          <a:endParaRPr lang="de-DE"/>
        </a:p>
      </c:txPr>
    </c:legend>
    <c:plotVisOnly val="1"/>
  </c:chart>
  <c:spPr>
    <a:blipFill>
      <a:blip xmlns:r="http://schemas.openxmlformats.org/officeDocument/2006/relationships" r:embed="rId1"/>
      <a:tile tx="0" ty="0" sx="100000" sy="100000" flip="none" algn="tl"/>
    </a:blipFill>
    <a:ln w="38100">
      <a:solidFill>
        <a:srgbClr val="0000CC"/>
      </a:solidFill>
    </a:ln>
  </c:spPr>
  <c:txPr>
    <a:bodyPr/>
    <a:lstStyle/>
    <a:p>
      <a:pPr>
        <a:defRPr sz="1800"/>
      </a:pPr>
      <a:endParaRPr lang="de-DE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wmf"/><Relationship Id="rId1" Type="http://schemas.openxmlformats.org/officeDocument/2006/relationships/image" Target="../media/image25.jpeg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9C5AA1-6058-4A5C-B18F-AFB8D3AAFAA4}" type="datetimeFigureOut">
              <a:rPr lang="de-DE" smtClean="0"/>
              <a:pPr/>
              <a:t>02.06.2013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7C177-AE7D-44A6-AB47-15E51A83A38F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7C177-AE7D-44A6-AB47-15E51A83A38F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2F46-06EB-48FF-8B43-3C6C88D657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00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Astrophysical Constraints on Secret Neutrino Interactions</a:t>
            </a:r>
            <a:endParaRPr lang="de-DE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819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Shun Zhou </a:t>
            </a:r>
            <a:r>
              <a:rPr lang="en-US" sz="2800" b="1" dirty="0" smtClean="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de-DE" sz="2800" b="1" dirty="0" smtClean="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周顺</a:t>
            </a:r>
            <a:r>
              <a:rPr lang="en-US" sz="2800" b="1" dirty="0" smtClean="0">
                <a:solidFill>
                  <a:srgbClr val="FFFF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350073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KTH Royal Institute of Technology, Stockholm</a:t>
            </a:r>
            <a:endParaRPr lang="de-DE" sz="24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4643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Shanghai Particle Physics and Cosmology Symposium </a:t>
            </a:r>
          </a:p>
          <a:p>
            <a:pPr algn="ctr"/>
            <a:r>
              <a:rPr lang="en-US" sz="20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June 3-5, Shanghai</a:t>
            </a:r>
            <a:endParaRPr lang="en-US" sz="2800" b="1" dirty="0" smtClean="0">
              <a:solidFill>
                <a:srgbClr val="FF00FF"/>
              </a:solidFill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Neutrino Observation of </a:t>
            </a:r>
            <a:r>
              <a:rPr lang="en-US" sz="3200" b="1" dirty="0" err="1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SN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1987A</a:t>
            </a:r>
            <a:endParaRPr lang="de-DE" sz="3200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972" y="974910"/>
            <a:ext cx="5962428" cy="49686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9371" y="4091145"/>
            <a:ext cx="5202237" cy="147161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124200" y="2819400"/>
            <a:ext cx="2448000" cy="2726050"/>
            <a:chOff x="3119592" y="2708117"/>
            <a:chExt cx="2448000" cy="2726050"/>
          </a:xfrm>
        </p:grpSpPr>
        <p:sp>
          <p:nvSpPr>
            <p:cNvPr id="7" name="Rectangle 6"/>
            <p:cNvSpPr/>
            <p:nvPr/>
          </p:nvSpPr>
          <p:spPr>
            <a:xfrm>
              <a:off x="4104442" y="3922167"/>
              <a:ext cx="576080" cy="1512000"/>
            </a:xfrm>
            <a:prstGeom prst="rect">
              <a:avLst/>
            </a:prstGeom>
            <a:solidFill>
              <a:schemeClr val="accent1">
                <a:lumMod val="75000"/>
                <a:alpha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3119592" y="2708117"/>
              <a:ext cx="2448000" cy="12240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Recent long-term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simulations</a:t>
              </a:r>
            </a:p>
            <a:p>
              <a:pPr algn="ctr"/>
              <a:r>
                <a:rPr lang="en-US" sz="2400" dirty="0" smtClean="0">
                  <a:solidFill>
                    <a:schemeClr val="bg1"/>
                  </a:solidFill>
                </a:rPr>
                <a:t>(Basel, </a:t>
              </a:r>
              <a:r>
                <a:rPr lang="en-US" sz="2400" dirty="0" err="1" smtClean="0">
                  <a:solidFill>
                    <a:schemeClr val="bg1"/>
                  </a:solidFill>
                </a:rPr>
                <a:t>Garching</a:t>
              </a:r>
              <a:r>
                <a:rPr lang="en-US" sz="2400" dirty="0" smtClean="0">
                  <a:solidFill>
                    <a:schemeClr val="bg1"/>
                  </a:solidFill>
                </a:rPr>
                <a:t>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ectangle 16"/>
          <p:cNvSpPr>
            <a:spLocks noChangeArrowheads="1"/>
          </p:cNvSpPr>
          <p:nvPr/>
        </p:nvSpPr>
        <p:spPr bwMode="auto">
          <a:xfrm rot="16200000">
            <a:off x="-647700" y="3162300"/>
            <a:ext cx="2133600" cy="381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400" dirty="0" err="1" smtClean="0">
                <a:solidFill>
                  <a:schemeClr val="bg1"/>
                </a:solidFill>
              </a:rPr>
              <a:t>E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b</a:t>
            </a:r>
            <a:r>
              <a:rPr lang="en-US" sz="2400" baseline="-250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[10</a:t>
            </a:r>
            <a:r>
              <a:rPr lang="en-US" sz="2400" baseline="30000" dirty="0" smtClean="0">
                <a:solidFill>
                  <a:schemeClr val="bg1"/>
                </a:solidFill>
              </a:rPr>
              <a:t>53 </a:t>
            </a:r>
            <a:r>
              <a:rPr lang="en-US" sz="2400" dirty="0" smtClean="0">
                <a:solidFill>
                  <a:schemeClr val="bg1"/>
                </a:solidFill>
              </a:rPr>
              <a:t>ergs]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1371600" y="5977596"/>
            <a:ext cx="4724400" cy="381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400" baseline="-250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Spectral anti-</a:t>
            </a:r>
            <a:r>
              <a:rPr lang="el-GR" sz="2400" dirty="0" smtClean="0">
                <a:solidFill>
                  <a:schemeClr val="bg1"/>
                </a:solidFill>
              </a:rPr>
              <a:t>ν</a:t>
            </a:r>
            <a:r>
              <a:rPr lang="en-US" sz="2400" baseline="-25000" dirty="0" smtClean="0">
                <a:solidFill>
                  <a:schemeClr val="bg1"/>
                </a:solidFill>
              </a:rPr>
              <a:t>e </a:t>
            </a:r>
            <a:r>
              <a:rPr lang="en-US" sz="2400" dirty="0" smtClean="0">
                <a:solidFill>
                  <a:schemeClr val="bg1"/>
                </a:solidFill>
              </a:rPr>
              <a:t>Temperature [</a:t>
            </a:r>
            <a:r>
              <a:rPr lang="en-US" sz="2400" dirty="0" err="1" smtClean="0">
                <a:solidFill>
                  <a:schemeClr val="bg1"/>
                </a:solidFill>
              </a:rPr>
              <a:t>MeV</a:t>
            </a:r>
            <a:r>
              <a:rPr lang="en-US" sz="2400" dirty="0" smtClean="0">
                <a:solidFill>
                  <a:schemeClr val="bg1"/>
                </a:solidFill>
              </a:rPr>
              <a:t>]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24287" y="1235891"/>
            <a:ext cx="2529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Contours at CL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68.3%, 90% and 95.4%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705600" y="1295400"/>
            <a:ext cx="2743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0000"/>
                </a:solidFill>
                <a:effectLst/>
              </a:rPr>
              <a:t>Assumptions:</a:t>
            </a:r>
          </a:p>
          <a:p>
            <a:pPr marL="457200" indent="-457200" algn="l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1. Thermal Spectra</a:t>
            </a:r>
          </a:p>
          <a:p>
            <a:pPr marL="457200" indent="-457200" algn="l">
              <a:lnSpc>
                <a:spcPct val="90000"/>
              </a:lnSpc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2. Energy Equilibration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781800" y="5257800"/>
            <a:ext cx="2215550" cy="11520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2150" tIns="46075" rIns="92150" bIns="46075" anchor="ctr"/>
          <a:lstStyle/>
          <a:p>
            <a:pPr algn="l" defTabSz="921018"/>
            <a:r>
              <a:rPr lang="en-US" sz="2000" dirty="0" err="1"/>
              <a:t>Jegerlehner</a:t>
            </a:r>
            <a:r>
              <a:rPr lang="en-US" sz="2000" dirty="0"/>
              <a:t>, </a:t>
            </a:r>
          </a:p>
          <a:p>
            <a:pPr algn="l" defTabSz="921018"/>
            <a:r>
              <a:rPr lang="en-US" sz="2000" dirty="0" err="1"/>
              <a:t>Neubig</a:t>
            </a:r>
            <a:r>
              <a:rPr lang="en-US" sz="2000" dirty="0"/>
              <a:t> &amp; Raffelt,</a:t>
            </a:r>
          </a:p>
          <a:p>
            <a:pPr algn="l" defTabSz="921018"/>
            <a:r>
              <a:rPr lang="en-US" sz="2000" dirty="0" err="1"/>
              <a:t>PRD</a:t>
            </a:r>
            <a:r>
              <a:rPr lang="en-US" sz="2000" dirty="0"/>
              <a:t> 54 (1996) 1194</a:t>
            </a:r>
            <a:endParaRPr lang="de-DE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2286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FF00"/>
                </a:solidFill>
              </a:rPr>
              <a:t>Supernova Explosions</a:t>
            </a:r>
            <a:endParaRPr lang="en-US" sz="3200" b="1" i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066800"/>
            <a:ext cx="4572000" cy="523220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Gravitational Binding Energy</a:t>
            </a:r>
            <a:endParaRPr lang="en-US" sz="2800" b="1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219200" y="1676399"/>
          <a:ext cx="6858000" cy="1152605"/>
        </p:xfrm>
        <a:graphic>
          <a:graphicData uri="http://schemas.openxmlformats.org/presentationml/2006/ole">
            <p:oleObj spid="_x0000_s5122" name="Equation" r:id="rId5" imgW="3022560" imgH="507960" progId="Equation.3">
              <p:embed/>
            </p:oleObj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304800" y="2971800"/>
          <a:ext cx="6858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" name="Group 9"/>
          <p:cNvGrpSpPr/>
          <p:nvPr/>
        </p:nvGrpSpPr>
        <p:grpSpPr>
          <a:xfrm>
            <a:off x="3352800" y="3886200"/>
            <a:ext cx="5410200" cy="537865"/>
            <a:chOff x="3352800" y="3886200"/>
            <a:chExt cx="5410200" cy="537865"/>
          </a:xfrm>
        </p:grpSpPr>
        <p:sp>
          <p:nvSpPr>
            <p:cNvPr id="12" name="Right Arrow 11"/>
            <p:cNvSpPr/>
            <p:nvPr/>
          </p:nvSpPr>
          <p:spPr>
            <a:xfrm>
              <a:off x="4343400" y="3962400"/>
              <a:ext cx="990600" cy="228600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86400" y="3962400"/>
              <a:ext cx="3276600" cy="461665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00CC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0000CC"/>
                  </a:solidFill>
                </a:rPr>
                <a:t>outshine the host galaxy</a:t>
              </a:r>
              <a:endParaRPr lang="en-US" sz="2400" b="1" dirty="0">
                <a:solidFill>
                  <a:srgbClr val="0000CC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3352800" y="3886200"/>
              <a:ext cx="762000" cy="304800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8200"/>
            <a:ext cx="9144000" cy="438198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86400"/>
            <a:ext cx="9144000" cy="126448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33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Supernova Bound on </a:t>
            </a:r>
            <a:r>
              <a:rPr lang="en-US" sz="3200" b="1" dirty="0" smtClean="0">
                <a:solidFill>
                  <a:srgbClr val="FF00FF"/>
                </a:solidFill>
              </a:rPr>
              <a:t>secret </a:t>
            </a:r>
            <a:r>
              <a:rPr lang="en-US" sz="3200" b="1" dirty="0" smtClean="0">
                <a:solidFill>
                  <a:srgbClr val="FFFF00"/>
                </a:solidFill>
              </a:rPr>
              <a:t>neutrino interactions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981200" y="3124200"/>
            <a:ext cx="51816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Energy-loss Argument</a:t>
            </a:r>
            <a:endParaRPr lang="de-DE" sz="3200" dirty="0">
              <a:solidFill>
                <a:srgbClr val="FFFF00"/>
              </a:solidFill>
            </a:endParaRPr>
          </a:p>
        </p:txBody>
      </p:sp>
      <p:sp>
        <p:nvSpPr>
          <p:cNvPr id="3" name="Rectangle 36"/>
          <p:cNvSpPr>
            <a:spLocks noChangeArrowheads="1"/>
          </p:cNvSpPr>
          <p:nvPr/>
        </p:nvSpPr>
        <p:spPr bwMode="auto">
          <a:xfrm>
            <a:off x="352425" y="5638800"/>
            <a:ext cx="3533775" cy="1143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Proto-Neutron Star</a:t>
            </a:r>
          </a:p>
          <a:p>
            <a:pPr algn="ctr">
              <a:lnSpc>
                <a:spcPct val="120000"/>
              </a:lnSpc>
              <a:buFont typeface="Symbol" pitchFamily="18" charset="2"/>
              <a:buNone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r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 </a:t>
            </a:r>
            <a:r>
              <a:rPr lang="en-US" b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r</a:t>
            </a:r>
            <a:r>
              <a:rPr lang="en-US" sz="23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nuc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sym typeface="Symbol" pitchFamily="18" charset="2"/>
              </a:rPr>
              <a:t>=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3</a:t>
            </a:r>
            <a:r>
              <a: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</a:t>
            </a:r>
            <a:r>
              <a:rPr lang="en-US" sz="600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10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14</a:t>
            </a:r>
            <a:r>
              <a:rPr lang="en-US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g cm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3</a:t>
            </a:r>
            <a:r>
              <a:rPr lang="en-US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endParaRPr lang="en-US" baseline="30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120000"/>
              </a:lnSpc>
              <a:buFont typeface="Symbol" pitchFamily="18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30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MeV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" y="2285405"/>
            <a:ext cx="3657600" cy="3429595"/>
            <a:chOff x="457200" y="2285405"/>
            <a:chExt cx="3656707" cy="3658195"/>
          </a:xfrm>
        </p:grpSpPr>
        <p:sp>
          <p:nvSpPr>
            <p:cNvPr id="6" name="Oval 34"/>
            <p:cNvSpPr>
              <a:spLocks noChangeAspect="1" noChangeArrowheads="1"/>
            </p:cNvSpPr>
            <p:nvPr/>
          </p:nvSpPr>
          <p:spPr bwMode="auto">
            <a:xfrm>
              <a:off x="838200" y="2666405"/>
              <a:ext cx="2894707" cy="2896196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" name="Picture 39" descr="C:\vortrag\material\usedpics\nuemission.gif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2285405"/>
              <a:ext cx="3656707" cy="3658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457200" y="1223975"/>
            <a:ext cx="3505200" cy="45242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7530" tIns="48765" rIns="97530" bIns="48765">
            <a:spAutoFit/>
          </a:bodyPr>
          <a:lstStyle/>
          <a:p>
            <a:pPr algn="ctr" defTabSz="913805"/>
            <a:r>
              <a:rPr lang="en-US" sz="2300" b="1" dirty="0" smtClea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Neutrino Cooling</a:t>
            </a:r>
            <a:endParaRPr lang="de-DE" sz="2300" b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457200" y="1752600"/>
          <a:ext cx="3479800" cy="533400"/>
        </p:xfrm>
        <a:graphic>
          <a:graphicData uri="http://schemas.openxmlformats.org/presentationml/2006/ole">
            <p:oleObj spid="_x0000_s4098" name="Equation" r:id="rId4" imgW="1485720" imgH="2412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429000" y="5562600"/>
            <a:ext cx="53340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bg1"/>
                </a:solidFill>
              </a:rPr>
              <a:t>Axions</a:t>
            </a:r>
            <a:r>
              <a:rPr lang="en-US" sz="2400" b="1" dirty="0" smtClean="0">
                <a:solidFill>
                  <a:schemeClr val="bg1"/>
                </a:solidFill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</a:rPr>
              <a:t>Majorons</a:t>
            </a:r>
            <a:r>
              <a:rPr lang="en-US" sz="2400" b="1" dirty="0" smtClean="0">
                <a:solidFill>
                  <a:schemeClr val="bg1"/>
                </a:solidFill>
              </a:rPr>
              <a:t>, Sterile Neutrinos, …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38200" y="1143000"/>
            <a:ext cx="7924800" cy="3505200"/>
            <a:chOff x="990600" y="1219200"/>
            <a:chExt cx="7924800" cy="3505200"/>
          </a:xfrm>
        </p:grpSpPr>
        <p:sp>
          <p:nvSpPr>
            <p:cNvPr id="14" name="TextBox 13"/>
            <p:cNvSpPr txBox="1"/>
            <p:nvPr/>
          </p:nvSpPr>
          <p:spPr>
            <a:xfrm>
              <a:off x="4267200" y="1219200"/>
              <a:ext cx="4648200" cy="1938992"/>
            </a:xfrm>
            <a:prstGeom prst="rect">
              <a:avLst/>
            </a:prstGeom>
            <a:solidFill>
              <a:srgbClr val="008000"/>
            </a:solidFill>
            <a:ln w="5715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400" b="1" dirty="0" smtClean="0">
                  <a:solidFill>
                    <a:srgbClr val="FFFF00"/>
                  </a:solidFill>
                </a:rPr>
                <a:t>If new weakly interacting particles can be produced in the supernova core, they will steal energies from neutrino bursts, which reduces the duration of neutrino signals.</a:t>
              </a:r>
            </a:p>
          </p:txBody>
        </p:sp>
        <p:grpSp>
          <p:nvGrpSpPr>
            <p:cNvPr id="15" name="Group 31"/>
            <p:cNvGrpSpPr/>
            <p:nvPr/>
          </p:nvGrpSpPr>
          <p:grpSpPr>
            <a:xfrm>
              <a:off x="990600" y="3429000"/>
              <a:ext cx="7924800" cy="1295400"/>
              <a:chOff x="990600" y="3429000"/>
              <a:chExt cx="7924800" cy="1295400"/>
            </a:xfrm>
          </p:grpSpPr>
          <p:grpSp>
            <p:nvGrpSpPr>
              <p:cNvPr id="16" name="Group 18"/>
              <p:cNvGrpSpPr/>
              <p:nvPr/>
            </p:nvGrpSpPr>
            <p:grpSpPr>
              <a:xfrm>
                <a:off x="990600" y="3429000"/>
                <a:ext cx="4114800" cy="1295400"/>
                <a:chOff x="2057400" y="3276600"/>
                <a:chExt cx="4114800" cy="1295400"/>
              </a:xfrm>
            </p:grpSpPr>
            <p:sp>
              <p:nvSpPr>
                <p:cNvPr id="18" name="Right Arrow 16"/>
                <p:cNvSpPr/>
                <p:nvPr/>
              </p:nvSpPr>
              <p:spPr>
                <a:xfrm>
                  <a:off x="2057400" y="3276600"/>
                  <a:ext cx="4114800" cy="1295400"/>
                </a:xfrm>
                <a:prstGeom prst="rightArrow">
                  <a:avLst/>
                </a:prstGeom>
                <a:solidFill>
                  <a:srgbClr val="008000"/>
                </a:solidFill>
                <a:scene3d>
                  <a:camera prst="orthographicFront"/>
                  <a:lightRig rig="threePt" dir="t"/>
                </a:scene3d>
                <a:sp3d>
                  <a:bevelT w="114300" prst="artDeco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209800" y="3714690"/>
                  <a:ext cx="39624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 smtClean="0">
                      <a:solidFill>
                        <a:schemeClr val="bg1"/>
                      </a:solidFill>
                    </a:rPr>
                    <a:t>Volume Emission of New Particles</a:t>
                  </a:r>
                  <a:endParaRPr lang="en-US" sz="2000" b="1" dirty="0">
                    <a:solidFill>
                      <a:schemeClr val="bg1"/>
                    </a:solidFill>
                  </a:endParaRPr>
                </a:p>
              </p:txBody>
            </p:sp>
          </p:grpSp>
          <p:graphicFrame>
            <p:nvGraphicFramePr>
              <p:cNvPr id="17" name="Object 7" descr="Bouquet"/>
              <p:cNvGraphicFramePr>
                <a:graphicFrameLocks noChangeAspect="1"/>
              </p:cNvGraphicFramePr>
              <p:nvPr/>
            </p:nvGraphicFramePr>
            <p:xfrm>
              <a:off x="5199063" y="3810000"/>
              <a:ext cx="3716337" cy="533400"/>
            </p:xfrm>
            <a:graphic>
              <a:graphicData uri="http://schemas.openxmlformats.org/presentationml/2006/ole">
                <p:oleObj spid="_x0000_s4099" name="Equation" r:id="rId5" imgW="1587240" imgH="24120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Supernova Bound on a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neutrinophilic</a:t>
            </a:r>
            <a:r>
              <a:rPr lang="en-US" sz="3200" b="1" dirty="0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2HDM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de-DE" sz="32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3429000" cy="523220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Excluding a </a:t>
            </a:r>
            <a:r>
              <a:rPr lang="el-GR" sz="2800" b="1" dirty="0" smtClean="0"/>
              <a:t>ν</a:t>
            </a:r>
            <a:r>
              <a:rPr lang="en-US" sz="2800" b="1" dirty="0" err="1" smtClean="0"/>
              <a:t>2HDM</a:t>
            </a:r>
            <a:endParaRPr lang="en-US" sz="2800" b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286000"/>
            <a:ext cx="5391150" cy="7680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572000" y="990600"/>
            <a:ext cx="44196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2000" dirty="0" smtClean="0"/>
              <a:t>Wang et al., </a:t>
            </a:r>
            <a:r>
              <a:rPr lang="en-US" sz="2000" dirty="0" err="1" smtClean="0"/>
              <a:t>EPL</a:t>
            </a:r>
            <a:r>
              <a:rPr lang="en-US" sz="2000" dirty="0" smtClean="0"/>
              <a:t> 76 (2006) 388;</a:t>
            </a:r>
          </a:p>
          <a:p>
            <a:pPr defTabSz="921018"/>
            <a:r>
              <a:rPr lang="en-US" sz="2000" dirty="0" smtClean="0"/>
              <a:t>Gabriel &amp; Nandi, </a:t>
            </a:r>
            <a:r>
              <a:rPr lang="en-US" sz="2000" dirty="0" err="1" smtClean="0"/>
              <a:t>PLB</a:t>
            </a:r>
            <a:r>
              <a:rPr lang="en-US" sz="2000" dirty="0" smtClean="0"/>
              <a:t> 655 (2007) 141;</a:t>
            </a:r>
          </a:p>
          <a:p>
            <a:pPr defTabSz="921018"/>
            <a:r>
              <a:rPr lang="en-US" sz="2000" dirty="0" err="1" smtClean="0"/>
              <a:t>Sher</a:t>
            </a:r>
            <a:r>
              <a:rPr lang="en-US" sz="2000" dirty="0" smtClean="0"/>
              <a:t> &amp; </a:t>
            </a:r>
            <a:r>
              <a:rPr lang="en-US" sz="2000" dirty="0" err="1" smtClean="0"/>
              <a:t>Triola</a:t>
            </a:r>
            <a:r>
              <a:rPr lang="en-US" sz="2000" dirty="0" smtClean="0"/>
              <a:t>, </a:t>
            </a:r>
            <a:r>
              <a:rPr lang="en-US" sz="2000" dirty="0" err="1" smtClean="0"/>
              <a:t>PRD</a:t>
            </a:r>
            <a:r>
              <a:rPr lang="en-US" sz="2000" dirty="0" smtClean="0"/>
              <a:t> 83 (2011) 117702</a:t>
            </a:r>
            <a:endParaRPr lang="en-US" sz="20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4290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400" dirty="0" smtClean="0">
                <a:solidFill>
                  <a:srgbClr val="FF00FF"/>
                </a:solidFill>
                <a:effectLst/>
              </a:rPr>
              <a:t>Tiny Dirac neutrino masses from small </a:t>
            </a:r>
            <a:r>
              <a:rPr lang="en-US" sz="2400" dirty="0" err="1" smtClean="0">
                <a:solidFill>
                  <a:srgbClr val="FF00FF"/>
                </a:solidFill>
                <a:effectLst/>
              </a:rPr>
              <a:t>vev</a:t>
            </a:r>
            <a:r>
              <a:rPr lang="en-US" sz="2400" dirty="0" smtClean="0">
                <a:solidFill>
                  <a:srgbClr val="FF00FF"/>
                </a:solidFill>
                <a:effectLst/>
              </a:rPr>
              <a:t> and large Yukawa coupling</a:t>
            </a:r>
            <a:endParaRPr lang="en-US" sz="2400" dirty="0" smtClean="0">
              <a:solidFill>
                <a:srgbClr val="FF00FF"/>
              </a:solidFill>
              <a:sym typeface="Symbol" pitchFamily="18" charset="2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9624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effectLst/>
              </a:rPr>
              <a:t>But …… a light scalar boson, interacting only </a:t>
            </a:r>
            <a:r>
              <a:rPr lang="en-US" sz="2400" b="1" dirty="0" smtClean="0">
                <a:solidFill>
                  <a:srgbClr val="FF0000"/>
                </a:solidFill>
              </a:rPr>
              <a:t>with neutrinos----Safe?</a:t>
            </a:r>
            <a:endParaRPr lang="en-US" sz="2400" b="1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1" y="4800600"/>
            <a:ext cx="4724399" cy="91005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0" y="58674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Constraints from the neutrino observation of </a:t>
            </a:r>
            <a:r>
              <a:rPr lang="en-US" sz="2400" dirty="0" err="1" smtClean="0">
                <a:solidFill>
                  <a:srgbClr val="00FF00"/>
                </a:solidFill>
                <a:sym typeface="Symbol" pitchFamily="18" charset="2"/>
              </a:rPr>
              <a:t>SN</a:t>
            </a: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 </a:t>
            </a:r>
            <a:r>
              <a:rPr lang="en-US" sz="2400" dirty="0" err="1" smtClean="0">
                <a:solidFill>
                  <a:srgbClr val="00FF00"/>
                </a:solidFill>
                <a:sym typeface="Symbol" pitchFamily="18" charset="2"/>
              </a:rPr>
              <a:t>1987A</a:t>
            </a:r>
            <a:endParaRPr lang="en-US" sz="2400" dirty="0" smtClean="0">
              <a:solidFill>
                <a:srgbClr val="00FF00"/>
              </a:solidFill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3716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 Kolb-Turner Criterion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867400" y="914400"/>
            <a:ext cx="3124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2000" dirty="0" err="1" smtClean="0"/>
              <a:t>S.Z.</a:t>
            </a:r>
            <a:r>
              <a:rPr lang="en-US" sz="2000" dirty="0" smtClean="0"/>
              <a:t>, </a:t>
            </a:r>
            <a:r>
              <a:rPr lang="en-US" sz="2000" dirty="0" err="1" smtClean="0"/>
              <a:t>PRD</a:t>
            </a:r>
            <a:r>
              <a:rPr lang="en-US" sz="2000" dirty="0" smtClean="0"/>
              <a:t> 84 (2011) 038701</a:t>
            </a:r>
            <a:endParaRPr lang="en-US" sz="20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4343400" y="1981200"/>
            <a:ext cx="1905000" cy="838200"/>
            <a:chOff x="1600200" y="2514600"/>
            <a:chExt cx="1905000" cy="8382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00200" y="2590800"/>
              <a:ext cx="381000" cy="304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1600200" y="2895600"/>
              <a:ext cx="381000" cy="381000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981200" y="2889740"/>
              <a:ext cx="114300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3124200" y="2514600"/>
              <a:ext cx="381000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3086100" y="2933700"/>
              <a:ext cx="457200" cy="381000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rot="16200000">
            <a:off x="4686300" y="3543300"/>
            <a:ext cx="1447800" cy="762000"/>
            <a:chOff x="1524000" y="2590800"/>
            <a:chExt cx="1447800" cy="76200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1600200" y="2590800"/>
              <a:ext cx="381000" cy="304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524000" y="2895600"/>
              <a:ext cx="457200" cy="457200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10800000" flipH="1" flipV="1">
              <a:off x="1981200" y="2889740"/>
              <a:ext cx="609600" cy="586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 flipH="1" flipV="1">
              <a:off x="2590800" y="2590800"/>
              <a:ext cx="304800" cy="304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6200000" flipH="1">
              <a:off x="2552700" y="2933700"/>
              <a:ext cx="457200" cy="381000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419600" y="4800600"/>
            <a:ext cx="1905000" cy="838200"/>
            <a:chOff x="1600200" y="2514600"/>
            <a:chExt cx="1905000" cy="838200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600200" y="2590800"/>
              <a:ext cx="381000" cy="3048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600200" y="2895600"/>
              <a:ext cx="381000" cy="38100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981200" y="2889740"/>
              <a:ext cx="1143000" cy="1588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 flipH="1" flipV="1">
              <a:off x="3124200" y="2514600"/>
              <a:ext cx="381000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6200000" flipH="1">
              <a:off x="3086100" y="2933700"/>
              <a:ext cx="457200" cy="38100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Oval 34"/>
          <p:cNvSpPr>
            <a:spLocks noChangeAspect="1" noChangeArrowheads="1"/>
          </p:cNvSpPr>
          <p:nvPr/>
        </p:nvSpPr>
        <p:spPr bwMode="auto">
          <a:xfrm>
            <a:off x="609693" y="2566991"/>
            <a:ext cx="2895414" cy="2715213"/>
          </a:xfrm>
          <a:prstGeom prst="ellipse">
            <a:avLst/>
          </a:prstGeom>
          <a:solidFill>
            <a:srgbClr val="4D4D4D"/>
          </a:solidFill>
          <a:ln w="9525">
            <a:noFill/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7" name="Picture 39" descr="C:\vortrag\material\usedpics\nuemiss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09800"/>
            <a:ext cx="3657600" cy="34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0" name="Straight Arrow Connector 49"/>
          <p:cNvCxnSpPr/>
          <p:nvPr/>
        </p:nvCxnSpPr>
        <p:spPr>
          <a:xfrm>
            <a:off x="2057400" y="6096000"/>
            <a:ext cx="57150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4572000" y="6248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FF00"/>
                </a:solidFill>
                <a:effectLst/>
              </a:rPr>
              <a:t>D = 51.4 </a:t>
            </a:r>
            <a:r>
              <a:rPr lang="en-US" sz="2000" b="1" dirty="0" err="1" smtClean="0">
                <a:solidFill>
                  <a:srgbClr val="FFFF00"/>
                </a:solidFill>
                <a:effectLst/>
              </a:rPr>
              <a:t>kpc</a:t>
            </a:r>
            <a:endParaRPr lang="en-US" sz="2000" b="1" dirty="0" smtClean="0">
              <a:solidFill>
                <a:srgbClr val="FF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1143000" y="37338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FF00"/>
                </a:solidFill>
                <a:effectLst/>
              </a:rPr>
              <a:t>Neutrino-sphere</a:t>
            </a:r>
            <a:endParaRPr lang="en-US" sz="2000" b="1" dirty="0" smtClean="0">
              <a:solidFill>
                <a:srgbClr val="FF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7315200" y="2133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00FF00"/>
                </a:solidFill>
                <a:effectLst/>
              </a:rPr>
              <a:t>D  </a:t>
            </a:r>
            <a:r>
              <a:rPr lang="el-GR" sz="2000" b="1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λ</a:t>
            </a:r>
            <a:r>
              <a:rPr lang="en-US" sz="2000" b="1" baseline="30000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-1</a:t>
            </a:r>
            <a:r>
              <a:rPr lang="en-US" sz="2000" b="1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 &lt;1</a:t>
            </a:r>
            <a:endParaRPr lang="en-US" sz="2000" b="1" dirty="0" smtClean="0">
              <a:solidFill>
                <a:srgbClr val="00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54" name="Down Arrow 53"/>
          <p:cNvSpPr/>
          <p:nvPr/>
        </p:nvSpPr>
        <p:spPr>
          <a:xfrm>
            <a:off x="7924800" y="2971800"/>
            <a:ext cx="1524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7086600" y="4495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800" b="1" dirty="0" err="1" smtClean="0">
                <a:solidFill>
                  <a:srgbClr val="00FF00"/>
                </a:solidFill>
                <a:effectLst/>
              </a:rPr>
              <a:t>y</a:t>
            </a:r>
            <a:r>
              <a:rPr lang="en-US" sz="2800" b="1" baseline="-25000" dirty="0" err="1" smtClean="0">
                <a:solidFill>
                  <a:srgbClr val="00FF00"/>
                </a:solidFill>
                <a:effectLst/>
              </a:rPr>
              <a:t>i</a:t>
            </a:r>
            <a:r>
              <a:rPr lang="en-US" sz="2800" b="1" baseline="-25000" dirty="0" smtClean="0">
                <a:solidFill>
                  <a:srgbClr val="00FF00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&lt;1.5 x 10</a:t>
            </a:r>
            <a:r>
              <a:rPr lang="en-US" b="1" baseline="30000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-3</a:t>
            </a:r>
            <a:endParaRPr lang="en-US" b="1" baseline="30000" dirty="0" smtClean="0">
              <a:solidFill>
                <a:srgbClr val="00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Supernova Bound on a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neutrinophilic</a:t>
            </a:r>
            <a:r>
              <a:rPr lang="en-US" sz="3200" b="1" dirty="0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2HDM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de-DE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13716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 Energy-loss Argument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867400" y="914400"/>
            <a:ext cx="3124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2000" dirty="0" err="1" smtClean="0"/>
              <a:t>S.Z.</a:t>
            </a:r>
            <a:r>
              <a:rPr lang="en-US" sz="2000" dirty="0" smtClean="0"/>
              <a:t>, </a:t>
            </a:r>
            <a:r>
              <a:rPr lang="en-US" sz="2000" dirty="0" err="1" smtClean="0"/>
              <a:t>PRD</a:t>
            </a:r>
            <a:r>
              <a:rPr lang="en-US" sz="2000" dirty="0" smtClean="0"/>
              <a:t> 84 (2011) 038701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533400" y="2133600"/>
            <a:ext cx="1295400" cy="838200"/>
            <a:chOff x="2209800" y="2514600"/>
            <a:chExt cx="1295400" cy="8382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2209800" y="2891328"/>
              <a:ext cx="914400" cy="4272"/>
            </a:xfrm>
            <a:prstGeom prst="line">
              <a:avLst/>
            </a:prstGeom>
            <a:ln w="28575">
              <a:solidFill>
                <a:srgbClr val="FF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3124200" y="2514600"/>
              <a:ext cx="381000" cy="3810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086100" y="2933700"/>
              <a:ext cx="457200" cy="38100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057400" y="2362200"/>
            <a:ext cx="7010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400" dirty="0" smtClean="0">
                <a:solidFill>
                  <a:srgbClr val="FF00FF"/>
                </a:solidFill>
              </a:rPr>
              <a:t>produced</a:t>
            </a:r>
            <a:r>
              <a:rPr lang="en-US" sz="2400" dirty="0" smtClean="0">
                <a:solidFill>
                  <a:srgbClr val="FF00FF"/>
                </a:solidFill>
                <a:effectLst/>
              </a:rPr>
              <a:t> in the </a:t>
            </a:r>
            <a:r>
              <a:rPr lang="en-US" sz="2400" dirty="0" err="1" smtClean="0">
                <a:solidFill>
                  <a:srgbClr val="FF00FF"/>
                </a:solidFill>
                <a:effectLst/>
              </a:rPr>
              <a:t>SN</a:t>
            </a:r>
            <a:r>
              <a:rPr lang="en-US" sz="2400" dirty="0" smtClean="0">
                <a:solidFill>
                  <a:srgbClr val="FF00FF"/>
                </a:solidFill>
                <a:effectLst/>
              </a:rPr>
              <a:t> core, but decay back to neutrinos</a:t>
            </a:r>
            <a:endParaRPr lang="en-US" sz="2400" dirty="0" smtClean="0">
              <a:solidFill>
                <a:srgbClr val="FF00FF"/>
              </a:solidFill>
              <a:sym typeface="Symbol" pitchFamily="18" charset="2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04800" y="3124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800" b="1" dirty="0" err="1" smtClean="0">
                <a:solidFill>
                  <a:srgbClr val="00FF00"/>
                </a:solidFill>
                <a:effectLst/>
              </a:rPr>
              <a:t>y</a:t>
            </a:r>
            <a:r>
              <a:rPr lang="en-US" sz="2800" b="1" baseline="-25000" dirty="0" err="1" smtClean="0">
                <a:solidFill>
                  <a:srgbClr val="00FF00"/>
                </a:solidFill>
                <a:effectLst/>
              </a:rPr>
              <a:t>i</a:t>
            </a:r>
            <a:r>
              <a:rPr lang="en-US" sz="2800" b="1" baseline="-25000" dirty="0" smtClean="0">
                <a:solidFill>
                  <a:srgbClr val="00FF00"/>
                </a:solidFill>
                <a:effectLst/>
              </a:rPr>
              <a:t> </a:t>
            </a:r>
            <a:r>
              <a:rPr lang="en-US" b="1" dirty="0" smtClean="0">
                <a:solidFill>
                  <a:srgbClr val="00FF00"/>
                </a:solidFill>
                <a:latin typeface="Verdana"/>
                <a:ea typeface="Verdana"/>
                <a:cs typeface="Verdana"/>
              </a:rPr>
              <a:t>~</a:t>
            </a:r>
            <a:r>
              <a:rPr lang="en-US" b="1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 10</a:t>
            </a:r>
            <a:r>
              <a:rPr lang="en-US" b="1" baseline="30000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-4</a:t>
            </a:r>
            <a:endParaRPr lang="en-US" b="1" baseline="30000" dirty="0" smtClean="0">
              <a:solidFill>
                <a:srgbClr val="00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28600" y="3657600"/>
            <a:ext cx="160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800" b="1" i="1" dirty="0" smtClean="0">
                <a:solidFill>
                  <a:srgbClr val="00FF00"/>
                </a:solidFill>
                <a:effectLst/>
              </a:rPr>
              <a:t>m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 = </a:t>
            </a:r>
            <a:r>
              <a:rPr lang="en-US" b="1" dirty="0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1 </a:t>
            </a:r>
            <a:r>
              <a:rPr lang="en-US" b="1" dirty="0" err="1" smtClean="0">
                <a:solidFill>
                  <a:srgbClr val="00FF00"/>
                </a:solidFill>
                <a:effectLst/>
                <a:latin typeface="Verdana"/>
                <a:ea typeface="Verdana"/>
                <a:cs typeface="Verdana"/>
              </a:rPr>
              <a:t>keV</a:t>
            </a:r>
            <a:endParaRPr lang="en-US" b="1" baseline="30000" dirty="0" smtClean="0">
              <a:solidFill>
                <a:srgbClr val="00FF00"/>
              </a:solidFill>
              <a:sym typeface="Symbol" pitchFamily="18" charset="2"/>
            </a:endParaRPr>
          </a:p>
          <a:p>
            <a:pPr marL="457200" indent="-457200" algn="l">
              <a:lnSpc>
                <a:spcPct val="90000"/>
              </a:lnSpc>
            </a:pP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133600" y="3276600"/>
            <a:ext cx="3886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l-GR" sz="2800" b="1" dirty="0" smtClean="0">
                <a:solidFill>
                  <a:srgbClr val="00FF00"/>
                </a:solidFill>
                <a:effectLst/>
              </a:rPr>
              <a:t>τ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 = (</a:t>
            </a:r>
            <a:r>
              <a:rPr lang="en-US" sz="2800" b="1" dirty="0" err="1" smtClean="0">
                <a:solidFill>
                  <a:srgbClr val="00FF00"/>
                </a:solidFill>
                <a:effectLst/>
              </a:rPr>
              <a:t>3y</a:t>
            </a:r>
            <a:r>
              <a:rPr lang="en-US" sz="2800" b="1" baseline="30000" dirty="0" err="1" smtClean="0">
                <a:solidFill>
                  <a:srgbClr val="00FF00"/>
                </a:solidFill>
                <a:effectLst/>
              </a:rPr>
              <a:t>2</a:t>
            </a:r>
            <a:r>
              <a:rPr lang="en-US" sz="2800" b="1" dirty="0" err="1" smtClean="0">
                <a:solidFill>
                  <a:srgbClr val="00FF00"/>
                </a:solidFill>
                <a:effectLst/>
              </a:rPr>
              <a:t>m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/16</a:t>
            </a:r>
            <a:r>
              <a:rPr lang="el-GR" sz="2800" b="1" dirty="0" smtClean="0">
                <a:solidFill>
                  <a:srgbClr val="00FF00"/>
                </a:solidFill>
                <a:effectLst/>
              </a:rPr>
              <a:t>π</a:t>
            </a:r>
            <a:r>
              <a:rPr lang="en-US" sz="2800" b="1" baseline="30000" dirty="0" smtClean="0">
                <a:solidFill>
                  <a:srgbClr val="00FF00"/>
                </a:solidFill>
                <a:effectLst/>
              </a:rPr>
              <a:t>2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) </a:t>
            </a:r>
            <a:r>
              <a:rPr lang="en-US" sz="2800" b="1" baseline="30000" dirty="0" smtClean="0">
                <a:solidFill>
                  <a:srgbClr val="00FF00"/>
                </a:solidFill>
                <a:effectLst/>
              </a:rPr>
              <a:t>-1</a:t>
            </a:r>
            <a:r>
              <a:rPr lang="en-US" sz="2800" b="1" baseline="-25000" dirty="0" smtClean="0">
                <a:solidFill>
                  <a:srgbClr val="00FF00"/>
                </a:solidFill>
                <a:effectLst/>
              </a:rPr>
              <a:t> 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 </a:t>
            </a:r>
            <a:r>
              <a:rPr lang="en-US" sz="2400" b="1" dirty="0" smtClean="0">
                <a:solidFill>
                  <a:srgbClr val="00FF00"/>
                </a:solidFill>
                <a:effectLst/>
              </a:rPr>
              <a:t>~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  10</a:t>
            </a:r>
            <a:r>
              <a:rPr lang="en-US" sz="2800" b="1" baseline="30000" dirty="0" smtClean="0">
                <a:solidFill>
                  <a:srgbClr val="00FF00"/>
                </a:solidFill>
                <a:effectLst/>
              </a:rPr>
              <a:t>-9 </a:t>
            </a:r>
            <a:r>
              <a:rPr lang="en-US" sz="2800" b="1" dirty="0" smtClean="0">
                <a:solidFill>
                  <a:srgbClr val="00FF00"/>
                </a:solidFill>
                <a:effectLst/>
              </a:rPr>
              <a:t>s</a:t>
            </a:r>
            <a:endParaRPr lang="en-US" sz="2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52400" y="4191000"/>
            <a:ext cx="8686800" cy="2133600"/>
            <a:chOff x="152400" y="4191000"/>
            <a:chExt cx="8686800" cy="2133600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52400" y="4191000"/>
              <a:ext cx="86868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6402" tIns="43201" rIns="86402" bIns="43201"/>
            <a:lstStyle/>
            <a:p>
              <a:pPr algn="l">
                <a:lnSpc>
                  <a:spcPct val="90000"/>
                </a:lnSpc>
              </a:pP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But …… </a:t>
              </a:r>
              <a:r>
                <a:rPr lang="en-US" sz="2400" b="1" i="1" dirty="0" smtClean="0">
                  <a:solidFill>
                    <a:srgbClr val="FF0000"/>
                  </a:solidFill>
                  <a:effectLst/>
                </a:rPr>
                <a:t>T</a:t>
              </a: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 = 30 </a:t>
              </a:r>
              <a:r>
                <a:rPr lang="en-US" sz="2400" b="1" dirty="0" err="1" smtClean="0">
                  <a:solidFill>
                    <a:srgbClr val="FF0000"/>
                  </a:solidFill>
                  <a:effectLst/>
                </a:rPr>
                <a:t>MeV</a:t>
              </a: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, </a:t>
              </a:r>
              <a:r>
                <a:rPr lang="en-US" sz="2400" b="1" i="1" dirty="0" smtClean="0">
                  <a:solidFill>
                    <a:srgbClr val="FF0000"/>
                  </a:solidFill>
                  <a:effectLst/>
                </a:rPr>
                <a:t>E</a:t>
              </a: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 = 3 </a:t>
              </a:r>
              <a:r>
                <a:rPr lang="en-US" sz="2400" b="1" i="1" dirty="0" smtClean="0">
                  <a:solidFill>
                    <a:srgbClr val="FF0000"/>
                  </a:solidFill>
                  <a:effectLst/>
                </a:rPr>
                <a:t>T</a:t>
              </a: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,</a:t>
              </a:r>
              <a:r>
                <a:rPr lang="en-US" sz="2400" b="1" dirty="0" smtClean="0">
                  <a:solidFill>
                    <a:srgbClr val="FF0000"/>
                  </a:solidFill>
                  <a:effectLst/>
                </a:rPr>
                <a:t> leading to a Lorentz factor of 10</a:t>
              </a:r>
              <a:r>
                <a:rPr lang="en-US" sz="2400" b="1" baseline="30000" dirty="0" smtClean="0">
                  <a:solidFill>
                    <a:srgbClr val="FF0000"/>
                  </a:solidFill>
                  <a:effectLst/>
                </a:rPr>
                <a:t>5</a:t>
              </a:r>
              <a:endParaRPr lang="en-US" sz="2400" b="1" baseline="30000" dirty="0" smtClean="0">
                <a:solidFill>
                  <a:srgbClr val="FF0000"/>
                </a:solidFill>
                <a:sym typeface="Symbol" pitchFamily="18" charset="2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57200" y="4724400"/>
              <a:ext cx="1676400" cy="1600200"/>
              <a:chOff x="457200" y="4724400"/>
              <a:chExt cx="1676400" cy="1600200"/>
            </a:xfrm>
          </p:grpSpPr>
          <p:grpSp>
            <p:nvGrpSpPr>
              <p:cNvPr id="24" name="Group 23"/>
              <p:cNvGrpSpPr/>
              <p:nvPr/>
            </p:nvGrpSpPr>
            <p:grpSpPr>
              <a:xfrm rot="16200000">
                <a:off x="381000" y="4800600"/>
                <a:ext cx="1600200" cy="1447800"/>
                <a:chOff x="1447800" y="2209800"/>
                <a:chExt cx="1600200" cy="1447800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5400000" flipV="1">
                  <a:off x="1409700" y="2324100"/>
                  <a:ext cx="685800" cy="457200"/>
                </a:xfrm>
                <a:prstGeom prst="line">
                  <a:avLst/>
                </a:prstGeom>
                <a:ln w="38100">
                  <a:solidFill>
                    <a:srgbClr val="00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5400000">
                  <a:off x="1371600" y="2971800"/>
                  <a:ext cx="685800" cy="533400"/>
                </a:xfrm>
                <a:prstGeom prst="line">
                  <a:avLst/>
                </a:prstGeom>
                <a:ln w="38100">
                  <a:solidFill>
                    <a:srgbClr val="00FF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0800000" flipH="1" flipV="1">
                  <a:off x="1981200" y="2889740"/>
                  <a:ext cx="609600" cy="5860"/>
                </a:xfrm>
                <a:prstGeom prst="line">
                  <a:avLst/>
                </a:prstGeom>
                <a:ln w="28575">
                  <a:solidFill>
                    <a:srgbClr val="FFFF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6200000">
                  <a:off x="2438400" y="2362200"/>
                  <a:ext cx="685800" cy="38100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rot="5400000" flipV="1">
                  <a:off x="2438400" y="3048000"/>
                  <a:ext cx="762000" cy="45720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0" name="Straight Connector 29"/>
              <p:cNvCxnSpPr/>
              <p:nvPr/>
            </p:nvCxnSpPr>
            <p:spPr>
              <a:xfrm>
                <a:off x="1447800" y="5015132"/>
                <a:ext cx="685800" cy="76200"/>
              </a:xfrm>
              <a:prstGeom prst="line">
                <a:avLst/>
              </a:prstGeom>
              <a:ln w="38100">
                <a:solidFill>
                  <a:srgbClr val="FF00FF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200400" y="4953000"/>
              <a:ext cx="4748208" cy="500062"/>
            </a:xfrm>
            <a:prstGeom prst="rect">
              <a:avLst/>
            </a:prstGeom>
            <a:noFill/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</p:pic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4419600" y="5791200"/>
              <a:ext cx="24384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DDDDDD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86402" tIns="43201" rIns="86402" bIns="43201"/>
            <a:lstStyle/>
            <a:p>
              <a:pPr algn="l">
                <a:lnSpc>
                  <a:spcPct val="90000"/>
                </a:lnSpc>
              </a:pPr>
              <a:r>
                <a:rPr lang="en-US" sz="2800" b="1" dirty="0" err="1" smtClean="0">
                  <a:solidFill>
                    <a:srgbClr val="00FF00"/>
                  </a:solidFill>
                  <a:effectLst/>
                </a:rPr>
                <a:t>y</a:t>
              </a:r>
              <a:r>
                <a:rPr lang="en-US" sz="2800" b="1" baseline="-25000" dirty="0" err="1" smtClean="0">
                  <a:solidFill>
                    <a:srgbClr val="00FF00"/>
                  </a:solidFill>
                  <a:effectLst/>
                </a:rPr>
                <a:t>i</a:t>
              </a:r>
              <a:r>
                <a:rPr lang="en-US" sz="2800" b="1" baseline="-25000" dirty="0" smtClean="0">
                  <a:solidFill>
                    <a:srgbClr val="00FF00"/>
                  </a:solidFill>
                  <a:effectLst/>
                </a:rPr>
                <a:t> </a:t>
              </a:r>
              <a:r>
                <a:rPr lang="en-US" b="1" dirty="0" smtClean="0">
                  <a:solidFill>
                    <a:srgbClr val="00FF00"/>
                  </a:solidFill>
                  <a:effectLst/>
                  <a:latin typeface="Verdana"/>
                  <a:ea typeface="Verdana"/>
                  <a:cs typeface="Verdana"/>
                </a:rPr>
                <a:t>&lt;3.5 x 10</a:t>
              </a:r>
              <a:r>
                <a:rPr lang="en-US" b="1" baseline="30000" dirty="0" smtClean="0">
                  <a:solidFill>
                    <a:srgbClr val="00FF00"/>
                  </a:solidFill>
                  <a:effectLst/>
                  <a:latin typeface="Verdana"/>
                  <a:ea typeface="Verdana"/>
                  <a:cs typeface="Verdana"/>
                </a:rPr>
                <a:t>-5</a:t>
              </a:r>
              <a:endParaRPr lang="en-US" b="1" baseline="30000" dirty="0" smtClean="0">
                <a:solidFill>
                  <a:srgbClr val="00FF00"/>
                </a:solidFill>
                <a:sym typeface="Symbol" pitchFamily="18" charset="2"/>
              </a:endParaRPr>
            </a:p>
            <a:p>
              <a:pPr marL="457200" indent="-457200" algn="l">
                <a:lnSpc>
                  <a:spcPct val="90000"/>
                </a:lnSpc>
              </a:pPr>
              <a:endParaRPr lang="en-US" sz="2000" dirty="0" smtClean="0">
                <a:solidFill>
                  <a:srgbClr val="FF0000"/>
                </a:solidFill>
                <a:sym typeface="Symbol" pitchFamily="18" charset="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Supernova Bound on a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neutrinophilic</a:t>
            </a:r>
            <a:r>
              <a:rPr lang="en-US" sz="3200" b="1" dirty="0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+mj-lt"/>
                <a:ea typeface="Verdana"/>
                <a:cs typeface="Verdana"/>
              </a:rPr>
              <a:t>2HDM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</a:t>
            </a:r>
            <a:endParaRPr lang="de-DE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524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A </a:t>
            </a:r>
            <a:r>
              <a:rPr lang="en-US" sz="3200" b="1" dirty="0" err="1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CDM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scenario without small-scale problems</a:t>
            </a:r>
            <a:endParaRPr lang="de-DE" sz="3200" dirty="0">
              <a:solidFill>
                <a:srgbClr val="FFFF00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532" y="2655654"/>
            <a:ext cx="3048000" cy="46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629400" y="1371600"/>
            <a:ext cx="19050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2000" dirty="0" err="1" smtClean="0"/>
              <a:t>arXiv</a:t>
            </a:r>
            <a:r>
              <a:rPr lang="en-US" sz="2000" dirty="0" smtClean="0"/>
              <a:t>: 1205.5809</a:t>
            </a:r>
            <a:endParaRPr lang="en-US" sz="2000" dirty="0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048" y="824895"/>
            <a:ext cx="5506702" cy="1779210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752" y="2667000"/>
            <a:ext cx="5548952" cy="115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" name="Group 34"/>
          <p:cNvGrpSpPr/>
          <p:nvPr/>
        </p:nvGrpSpPr>
        <p:grpSpPr>
          <a:xfrm>
            <a:off x="152400" y="3869712"/>
            <a:ext cx="8839200" cy="2912088"/>
            <a:chOff x="152400" y="3869712"/>
            <a:chExt cx="8839200" cy="2912088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3869712"/>
              <a:ext cx="4267200" cy="291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34" name="Group 33"/>
            <p:cNvGrpSpPr/>
            <p:nvPr/>
          </p:nvGrpSpPr>
          <p:grpSpPr>
            <a:xfrm>
              <a:off x="4585252" y="3886200"/>
              <a:ext cx="4406348" cy="2895600"/>
              <a:chOff x="4585252" y="3886200"/>
              <a:chExt cx="4406348" cy="2895600"/>
            </a:xfrm>
          </p:grpSpPr>
          <p:pic>
            <p:nvPicPr>
              <p:cNvPr id="33794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585252" y="3886200"/>
                <a:ext cx="4406348" cy="289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10" name="Straight Connector 9"/>
              <p:cNvCxnSpPr/>
              <p:nvPr/>
            </p:nvCxnSpPr>
            <p:spPr>
              <a:xfrm rot="10800000" flipV="1">
                <a:off x="5943600" y="4419600"/>
                <a:ext cx="2895600" cy="190500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10800000" flipV="1">
                <a:off x="6525904" y="4751696"/>
                <a:ext cx="2362200" cy="1600200"/>
              </a:xfrm>
              <a:prstGeom prst="line">
                <a:avLst/>
              </a:prstGeom>
              <a:ln w="38100">
                <a:solidFill>
                  <a:srgbClr val="FF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" name="Straight Connector 16"/>
          <p:cNvCxnSpPr/>
          <p:nvPr/>
        </p:nvCxnSpPr>
        <p:spPr>
          <a:xfrm>
            <a:off x="1219200" y="1268104"/>
            <a:ext cx="35052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8200" y="1039504"/>
            <a:ext cx="42672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048000"/>
            <a:ext cx="3810000" cy="346487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6200" y="3048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3200" b="1" dirty="0" smtClean="0">
                <a:solidFill>
                  <a:srgbClr val="FFFF00"/>
                </a:solidFill>
              </a:rPr>
              <a:t>Constraints from BBN</a:t>
            </a:r>
            <a:endParaRPr lang="de-DE" sz="3200" b="1" dirty="0">
              <a:solidFill>
                <a:srgbClr val="FFFF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8600" y="2971800"/>
            <a:ext cx="4487766" cy="3200400"/>
            <a:chOff x="228600" y="3276600"/>
            <a:chExt cx="4487766" cy="3200400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600" y="3276600"/>
              <a:ext cx="4487766" cy="320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762000" y="4648200"/>
              <a:ext cx="18288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none" lIns="97530" tIns="48765" rIns="97530" bIns="48765" anchor="ctr"/>
            <a:lstStyle/>
            <a:p>
              <a:pPr defTabSz="921018"/>
              <a:r>
                <a:rPr lang="en-US" sz="1600" b="1" dirty="0" err="1" smtClean="0"/>
                <a:t>Mangano</a:t>
              </a:r>
              <a:r>
                <a:rPr lang="en-US" sz="1600" b="1" dirty="0" smtClean="0"/>
                <a:t> &amp; </a:t>
              </a:r>
              <a:r>
                <a:rPr lang="en-US" sz="1600" b="1" dirty="0" err="1" smtClean="0"/>
                <a:t>Serpico</a:t>
              </a:r>
              <a:endParaRPr lang="en-US" sz="1600" b="1" dirty="0" smtClean="0"/>
            </a:p>
            <a:p>
              <a:pPr defTabSz="921018"/>
              <a:r>
                <a:rPr lang="en-US" sz="1600" b="1" dirty="0" smtClean="0"/>
                <a:t>1103.1261</a:t>
              </a:r>
              <a:endParaRPr lang="en-US" sz="1600" b="1" dirty="0"/>
            </a:p>
          </p:txBody>
        </p:sp>
      </p:grp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990600"/>
            <a:ext cx="6553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de-DE" altLang="zh-CN" sz="2400" dirty="0" smtClean="0">
                <a:solidFill>
                  <a:srgbClr val="FF00FF"/>
                </a:solidFill>
                <a:sym typeface="Symbol" pitchFamily="18" charset="2"/>
              </a:rPr>
              <a:t>Neutrinos interact with an MeV-mass vector boson</a:t>
            </a:r>
            <a:endParaRPr lang="en-US" sz="2400" dirty="0" smtClean="0">
              <a:solidFill>
                <a:srgbClr val="FF00FF"/>
              </a:solidFill>
              <a:sym typeface="Symbol" pitchFamily="18" charset="2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447800"/>
            <a:ext cx="2743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0000"/>
                </a:solidFill>
                <a:effectLst/>
              </a:rPr>
              <a:t>In thermal equilibrium:</a:t>
            </a:r>
          </a:p>
          <a:p>
            <a:pPr marL="457200" indent="-457200"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Inverse decays</a:t>
            </a:r>
          </a:p>
          <a:p>
            <a:pPr marL="457200" indent="-457200"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Pair production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52400" y="2362200"/>
            <a:ext cx="8686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BBN bound: </a:t>
            </a:r>
            <a:r>
              <a:rPr lang="el-GR" sz="2400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Δ</a:t>
            </a:r>
            <a:r>
              <a:rPr lang="de-DE" sz="2400" i="1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N</a:t>
            </a:r>
            <a:r>
              <a:rPr lang="de-DE" sz="2400" baseline="-25000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eff</a:t>
            </a:r>
            <a:r>
              <a:rPr lang="en-US" sz="2400" baseline="-25000" dirty="0" smtClean="0">
                <a:solidFill>
                  <a:srgbClr val="00FF00"/>
                </a:solidFill>
                <a:sym typeface="Symbol" pitchFamily="18" charset="2"/>
              </a:rPr>
              <a:t>  </a:t>
            </a:r>
            <a:r>
              <a:rPr lang="en-US" sz="2400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≤</a:t>
            </a: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 1 @ 95% </a:t>
            </a:r>
            <a:r>
              <a:rPr lang="en-US" sz="2400" dirty="0" err="1" smtClean="0">
                <a:solidFill>
                  <a:srgbClr val="00FF00"/>
                </a:solidFill>
                <a:sym typeface="Symbol" pitchFamily="18" charset="2"/>
              </a:rPr>
              <a:t>C.L.</a:t>
            </a:r>
            <a:r>
              <a:rPr lang="en-US" sz="2400" dirty="0" smtClean="0">
                <a:solidFill>
                  <a:srgbClr val="00FF00"/>
                </a:solidFill>
                <a:sym typeface="Symbol" pitchFamily="18" charset="2"/>
              </a:rPr>
              <a:t> </a:t>
            </a:r>
            <a:endParaRPr lang="en-US" sz="2400" baseline="-25000" dirty="0" smtClean="0">
              <a:solidFill>
                <a:srgbClr val="00FF00"/>
              </a:solidFill>
              <a:sym typeface="Symbol" pitchFamily="18" charset="2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105400" y="1447800"/>
            <a:ext cx="3733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n-US" sz="2000" b="1" dirty="0" smtClean="0">
                <a:solidFill>
                  <a:srgbClr val="FF0000"/>
                </a:solidFill>
              </a:rPr>
              <a:t>Constraints from </a:t>
            </a:r>
            <a:r>
              <a:rPr lang="en-US" sz="2000" b="1" i="1" dirty="0" smtClean="0">
                <a:solidFill>
                  <a:srgbClr val="FF0000"/>
                </a:solidFill>
              </a:rPr>
              <a:t>K</a:t>
            </a:r>
            <a:r>
              <a:rPr lang="en-US" sz="2000" b="1" dirty="0" smtClean="0">
                <a:solidFill>
                  <a:srgbClr val="FF0000"/>
                </a:solidFill>
              </a:rPr>
              <a:t> and </a:t>
            </a:r>
            <a:r>
              <a:rPr lang="en-US" sz="2000" b="1" i="1" dirty="0" smtClean="0">
                <a:solidFill>
                  <a:srgbClr val="FF0000"/>
                </a:solidFill>
              </a:rPr>
              <a:t>W</a:t>
            </a:r>
            <a:r>
              <a:rPr lang="en-US" sz="2000" b="1" dirty="0" smtClean="0">
                <a:solidFill>
                  <a:srgbClr val="FF0000"/>
                </a:solidFill>
              </a:rPr>
              <a:t> decays</a:t>
            </a:r>
            <a:endParaRPr lang="en-US" sz="2000" b="1" dirty="0" smtClean="0">
              <a:solidFill>
                <a:srgbClr val="FF0000"/>
              </a:solidFill>
              <a:effectLst/>
            </a:endParaRPr>
          </a:p>
          <a:p>
            <a:pPr marL="457200" indent="-457200"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Enhanced total width</a:t>
            </a:r>
          </a:p>
          <a:p>
            <a:pPr marL="457200" indent="-457200" algn="l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  <a:sym typeface="Symbol" pitchFamily="18" charset="2"/>
              </a:rPr>
              <a:t>Two vs. three-body decays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6705600" y="2362200"/>
            <a:ext cx="243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1600" b="1" dirty="0" err="1" smtClean="0">
                <a:solidFill>
                  <a:srgbClr val="FFFF00"/>
                </a:solidFill>
              </a:rPr>
              <a:t>Laha</a:t>
            </a:r>
            <a:r>
              <a:rPr lang="en-US" sz="1600" b="1" dirty="0" smtClean="0">
                <a:solidFill>
                  <a:srgbClr val="FFFF00"/>
                </a:solidFill>
              </a:rPr>
              <a:t>, </a:t>
            </a:r>
            <a:r>
              <a:rPr lang="en-US" sz="1600" b="1" dirty="0" err="1" smtClean="0">
                <a:solidFill>
                  <a:srgbClr val="FFFF00"/>
                </a:solidFill>
              </a:rPr>
              <a:t>Dasgupta</a:t>
            </a:r>
            <a:r>
              <a:rPr lang="en-US" sz="1600" b="1" dirty="0" smtClean="0">
                <a:solidFill>
                  <a:srgbClr val="FFFF00"/>
                </a:solidFill>
              </a:rPr>
              <a:t> &amp; </a:t>
            </a:r>
            <a:r>
              <a:rPr lang="en-US" sz="1600" b="1" dirty="0" err="1" smtClean="0">
                <a:solidFill>
                  <a:srgbClr val="FFFF00"/>
                </a:solidFill>
              </a:rPr>
              <a:t>Beacom</a:t>
            </a:r>
            <a:endParaRPr lang="en-US" sz="1600" b="1" dirty="0" smtClean="0">
              <a:solidFill>
                <a:srgbClr val="FFFF00"/>
              </a:solidFill>
            </a:endParaRPr>
          </a:p>
          <a:p>
            <a:pPr defTabSz="921018"/>
            <a:r>
              <a:rPr lang="en-US" sz="1600" b="1" dirty="0" smtClean="0">
                <a:solidFill>
                  <a:srgbClr val="FFFF00"/>
                </a:solidFill>
              </a:rPr>
              <a:t>1304.3406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019800" y="3276600"/>
            <a:ext cx="1143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l-GR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Δ</a:t>
            </a:r>
            <a:r>
              <a:rPr lang="de-DE" i="1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N</a:t>
            </a:r>
            <a:r>
              <a:rPr lang="de-DE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eff</a:t>
            </a:r>
            <a:r>
              <a:rPr lang="en-US" baseline="-25000" dirty="0" smtClean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=1</a:t>
            </a:r>
            <a:endParaRPr lang="en-US" baseline="-25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6172200" y="3962400"/>
            <a:ext cx="13716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el-GR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Δ</a:t>
            </a:r>
            <a:r>
              <a:rPr lang="de-DE" i="1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N</a:t>
            </a:r>
            <a:r>
              <a:rPr lang="de-DE" baseline="-25000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eff</a:t>
            </a:r>
            <a:r>
              <a:rPr lang="en-US" baseline="-25000" dirty="0" smtClean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dirty="0" smtClean="0">
                <a:solidFill>
                  <a:srgbClr val="FF00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=1.3</a:t>
            </a:r>
            <a:endParaRPr lang="en-US" baseline="-25000" dirty="0" smtClean="0">
              <a:solidFill>
                <a:srgbClr val="FF0000"/>
              </a:solidFill>
              <a:sym typeface="Symbol" pitchFamily="18" charset="2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rot="16781188">
            <a:off x="7315200" y="3481294"/>
            <a:ext cx="1143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de-DE" i="1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K</a:t>
            </a:r>
            <a:r>
              <a:rPr lang="de-DE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 decay</a:t>
            </a:r>
            <a:endParaRPr lang="en-US" baseline="-25000" dirty="0" smtClean="0">
              <a:solidFill>
                <a:srgbClr val="00FF00"/>
              </a:solidFill>
              <a:sym typeface="Symbol" pitchFamily="18" charset="2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 rot="16781188">
            <a:off x="7713443" y="3633694"/>
            <a:ext cx="1143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6402" tIns="43201" rIns="86402" bIns="43201"/>
          <a:lstStyle/>
          <a:p>
            <a:pPr algn="l">
              <a:lnSpc>
                <a:spcPct val="90000"/>
              </a:lnSpc>
            </a:pPr>
            <a:r>
              <a:rPr lang="de-DE" i="1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W</a:t>
            </a:r>
            <a:r>
              <a:rPr lang="de-DE" dirty="0" smtClean="0">
                <a:solidFill>
                  <a:srgbClr val="00FF00"/>
                </a:solidFill>
                <a:latin typeface="Verdana"/>
                <a:ea typeface="Verdana"/>
                <a:cs typeface="Verdana"/>
                <a:sym typeface="Symbol" pitchFamily="18" charset="2"/>
              </a:rPr>
              <a:t> decay</a:t>
            </a:r>
            <a:endParaRPr lang="en-US" baseline="-25000" dirty="0" smtClean="0">
              <a:solidFill>
                <a:srgbClr val="00FF00"/>
              </a:solidFill>
              <a:sym typeface="Symbol" pitchFamily="18" charset="2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5257800" y="4876800"/>
            <a:ext cx="21336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none" lIns="97530" tIns="48765" rIns="97530" bIns="48765" anchor="ctr"/>
          <a:lstStyle/>
          <a:p>
            <a:pPr defTabSz="921018"/>
            <a:r>
              <a:rPr lang="en-US" sz="1600" b="1" dirty="0" err="1" smtClean="0">
                <a:solidFill>
                  <a:srgbClr val="FF0000"/>
                </a:solidFill>
              </a:rPr>
              <a:t>Ahlgren</a:t>
            </a:r>
            <a:r>
              <a:rPr lang="en-US" sz="1600" b="1" dirty="0" smtClean="0">
                <a:solidFill>
                  <a:srgbClr val="FF0000"/>
                </a:solidFill>
              </a:rPr>
              <a:t>, Ohlsson &amp; </a:t>
            </a:r>
            <a:r>
              <a:rPr lang="en-US" sz="1600" b="1" dirty="0" err="1" smtClean="0">
                <a:solidFill>
                  <a:srgbClr val="FF0000"/>
                </a:solidFill>
              </a:rPr>
              <a:t>S.Z.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defTabSz="921018"/>
            <a:r>
              <a:rPr lang="en-US" sz="1600" b="1" dirty="0" smtClean="0">
                <a:solidFill>
                  <a:srgbClr val="FF0000"/>
                </a:solidFill>
              </a:rPr>
              <a:t>in preparation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16002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11ED89"/>
                </a:solidFill>
                <a:ea typeface="Verdana" pitchFamily="34" charset="0"/>
                <a:cs typeface="Verdana" pitchFamily="34" charset="0"/>
              </a:rPr>
              <a:t>Summary</a:t>
            </a:r>
            <a:endParaRPr lang="de-DE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895600"/>
            <a:ext cx="7924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  Neutrino signals from </a:t>
            </a:r>
            <a:r>
              <a:rPr lang="en-US" sz="2000" b="1" dirty="0" err="1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SNe</a:t>
            </a:r>
            <a:r>
              <a:rPr lang="en-US" sz="20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 can be used to place stringent limits on exotic neutrino interactions, as well as other weakly interacting particles.</a:t>
            </a:r>
          </a:p>
          <a:p>
            <a:endParaRPr lang="en-US" sz="2800" b="1" dirty="0" smtClean="0">
              <a:solidFill>
                <a:srgbClr val="FF00FF"/>
              </a:solidFill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 We show a </a:t>
            </a:r>
            <a:r>
              <a:rPr lang="en-US" sz="2000" b="1" dirty="0" err="1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neutrinophilic</a:t>
            </a:r>
            <a:r>
              <a:rPr lang="en-US" sz="20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2000" b="1" dirty="0" err="1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2HDM</a:t>
            </a:r>
            <a:r>
              <a:rPr lang="en-US" sz="20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has been excluded, based on the simple energy-loss argument. Using the BBN bound on extra neutrino species, we have derived very restrictive constraints on a </a:t>
            </a:r>
            <a:r>
              <a:rPr lang="en-US" sz="2000" b="1" dirty="0" err="1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CDM</a:t>
            </a:r>
            <a:r>
              <a:rPr lang="en-US" sz="20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model.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6002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Outline</a:t>
            </a:r>
            <a:endParaRPr lang="de-DE" sz="3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28956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 Motivation and General Arguments</a:t>
            </a: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2800" b="1" dirty="0" err="1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SN</a:t>
            </a:r>
            <a:r>
              <a:rPr lang="en-US" sz="28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Bound on a </a:t>
            </a:r>
            <a:r>
              <a:rPr lang="de-DE" sz="2800" b="1" dirty="0" smtClean="0">
                <a:solidFill>
                  <a:srgbClr val="00FF00"/>
                </a:solidFill>
                <a:latin typeface="+mj-lt"/>
                <a:ea typeface="Verdana"/>
                <a:cs typeface="Verdana"/>
              </a:rPr>
              <a:t>neutrinophilic </a:t>
            </a:r>
            <a:r>
              <a:rPr lang="en-US" sz="2800" b="1" dirty="0" err="1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2HDM</a:t>
            </a:r>
            <a:endParaRPr lang="en-US" sz="2800" b="1" dirty="0" smtClean="0">
              <a:solidFill>
                <a:srgbClr val="00FF00"/>
              </a:solidFill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  <a:ea typeface="Verdana" pitchFamily="34" charset="0"/>
                <a:cs typeface="Verdana" pitchFamily="34" charset="0"/>
              </a:rPr>
              <a:t> BBN Bound on a Dark Matter 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33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Neutrino Sources in Nature</a:t>
            </a:r>
            <a:endParaRPr lang="en-US" sz="3200" b="1" dirty="0">
              <a:solidFill>
                <a:srgbClr val="FFFF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533400" y="1981200"/>
            <a:ext cx="3505200" cy="1524000"/>
            <a:chOff x="762000" y="2667000"/>
            <a:chExt cx="3505200" cy="1524000"/>
          </a:xfrm>
        </p:grpSpPr>
        <p:pic>
          <p:nvPicPr>
            <p:cNvPr id="13" name="Picture 11" descr="C:\Users\Georg Raffelt\Desktop\thumb1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3200" y="2667000"/>
              <a:ext cx="1524000" cy="1524000"/>
            </a:xfrm>
            <a:prstGeom prst="rect">
              <a:avLst/>
            </a:prstGeom>
            <a:noFill/>
          </p:spPr>
        </p:pic>
        <p:sp>
          <p:nvSpPr>
            <p:cNvPr id="15" name="Text Box 13"/>
            <p:cNvSpPr txBox="1">
              <a:spLocks noChangeArrowheads="1"/>
            </p:cNvSpPr>
            <p:nvPr/>
          </p:nvSpPr>
          <p:spPr bwMode="auto">
            <a:xfrm>
              <a:off x="762000" y="3048000"/>
              <a:ext cx="1676400" cy="7620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GB" sz="2000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Nuclear </a:t>
              </a:r>
              <a:endParaRPr lang="en-GB" sz="20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r>
                <a:rPr lang="en-GB" sz="2000" dirty="0" smtClean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Reactors</a:t>
              </a:r>
              <a:endParaRPr lang="en-GB" sz="2000" dirty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905000" y="3200400"/>
              <a:ext cx="447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28600" y="3581400"/>
            <a:ext cx="3886200" cy="1447800"/>
            <a:chOff x="-228600" y="4495800"/>
            <a:chExt cx="3886200" cy="1447800"/>
          </a:xfrm>
        </p:grpSpPr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-228600" y="4724400"/>
              <a:ext cx="1752600" cy="6858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GB" sz="2000" dirty="0" smtClean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Particle </a:t>
              </a:r>
            </a:p>
            <a:p>
              <a:r>
                <a:rPr lang="en-GB" sz="2000" dirty="0" smtClean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Accelerators</a:t>
              </a:r>
              <a:endParaRPr lang="en-GB" sz="2000" dirty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" name="Text Box 19"/>
            <p:cNvSpPr txBox="1">
              <a:spLocks noChangeArrowheads="1"/>
            </p:cNvSpPr>
            <p:nvPr/>
          </p:nvSpPr>
          <p:spPr bwMode="auto">
            <a:xfrm>
              <a:off x="990600" y="47244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  <p:pic>
          <p:nvPicPr>
            <p:cNvPr id="32770" name="Picture 2" descr="http://images.iop.org/objects/phw/news/15/11/25/lhc-neutrin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5000" y="4495800"/>
              <a:ext cx="1752600" cy="1447800"/>
            </a:xfrm>
            <a:prstGeom prst="rect">
              <a:avLst/>
            </a:prstGeom>
            <a:noFill/>
          </p:spPr>
        </p:pic>
      </p:grpSp>
      <p:grpSp>
        <p:nvGrpSpPr>
          <p:cNvPr id="51" name="Group 50"/>
          <p:cNvGrpSpPr/>
          <p:nvPr/>
        </p:nvGrpSpPr>
        <p:grpSpPr>
          <a:xfrm>
            <a:off x="381000" y="609600"/>
            <a:ext cx="8534400" cy="6019800"/>
            <a:chOff x="381000" y="609600"/>
            <a:chExt cx="8534400" cy="601980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5105400" y="5105400"/>
              <a:ext cx="3429000" cy="1524000"/>
              <a:chOff x="1872" y="2448"/>
              <a:chExt cx="2160" cy="960"/>
            </a:xfrm>
          </p:grpSpPr>
          <p:pic>
            <p:nvPicPr>
              <p:cNvPr id="6" name="Picture 4" descr="C:\Users\Georg Raffelt\Desktop\thumb7.jp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72" y="2448"/>
                <a:ext cx="960" cy="960"/>
              </a:xfrm>
              <a:prstGeom prst="rect">
                <a:avLst/>
              </a:prstGeom>
              <a:noFill/>
            </p:spPr>
          </p:pic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3072" y="2448"/>
                <a:ext cx="960" cy="9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8" name="Text Box 6"/>
              <p:cNvSpPr txBox="1">
                <a:spLocks noChangeArrowheads="1"/>
              </p:cNvSpPr>
              <p:nvPr/>
            </p:nvSpPr>
            <p:spPr bwMode="auto">
              <a:xfrm>
                <a:off x="1872" y="2688"/>
                <a:ext cx="1056" cy="57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Astrophysical</a:t>
                </a:r>
              </a:p>
              <a:p>
                <a:pPr algn="l"/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Accelerators   </a:t>
                </a:r>
                <a:endParaRPr lang="en-GB" sz="2000" dirty="0" smtClean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  <a:p>
                <a:pPr algn="l"/>
                <a:r>
                  <a:rPr lang="en-GB" sz="2000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Already?</a:t>
                </a:r>
                <a:endParaRPr lang="en-GB" sz="20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4953000" y="3352800"/>
              <a:ext cx="3567953" cy="1600200"/>
              <a:chOff x="4953000" y="3352800"/>
              <a:chExt cx="3567953" cy="1600200"/>
            </a:xfrm>
          </p:grpSpPr>
          <p:pic>
            <p:nvPicPr>
              <p:cNvPr id="23" name="Picture 21" descr="C:\Users\Georg Raffelt\Desktop\thumb3.jpg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4953000" y="3352800"/>
                <a:ext cx="1464235" cy="1524000"/>
              </a:xfrm>
              <a:prstGeom prst="rect">
                <a:avLst/>
              </a:prstGeom>
              <a:noFill/>
            </p:spPr>
          </p:pic>
          <p:sp>
            <p:nvSpPr>
              <p:cNvPr id="25" name="Text Box 23"/>
              <p:cNvSpPr txBox="1">
                <a:spLocks noChangeArrowheads="1"/>
              </p:cNvSpPr>
              <p:nvPr/>
            </p:nvSpPr>
            <p:spPr bwMode="auto">
              <a:xfrm>
                <a:off x="6324600" y="4191000"/>
                <a:ext cx="2196353" cy="68580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Earth Atmosphere</a:t>
                </a:r>
              </a:p>
              <a:p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(Cosmic Rays)</a:t>
                </a:r>
              </a:p>
            </p:txBody>
          </p:sp>
          <p:sp>
            <p:nvSpPr>
              <p:cNvPr id="26" name="Text Box 24"/>
              <p:cNvSpPr txBox="1">
                <a:spLocks noChangeArrowheads="1"/>
              </p:cNvSpPr>
              <p:nvPr/>
            </p:nvSpPr>
            <p:spPr bwMode="auto">
              <a:xfrm>
                <a:off x="7848600" y="4495800"/>
                <a:ext cx="439271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sym typeface="Wingdings" pitchFamily="2" charset="2"/>
                  </a:rPr>
                  <a:t></a:t>
                </a:r>
                <a:endParaRPr lang="en-GB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Monotype Sorts" pitchFamily="2" charset="2"/>
                </a:endParaRPr>
              </a:p>
            </p:txBody>
          </p:sp>
        </p:grpSp>
        <p:grpSp>
          <p:nvGrpSpPr>
            <p:cNvPr id="27" name="Group 25"/>
            <p:cNvGrpSpPr>
              <a:grpSpLocks/>
            </p:cNvGrpSpPr>
            <p:nvPr/>
          </p:nvGrpSpPr>
          <p:grpSpPr bwMode="auto">
            <a:xfrm>
              <a:off x="4191000" y="914400"/>
              <a:ext cx="2743200" cy="1524000"/>
              <a:chOff x="3072" y="432"/>
              <a:chExt cx="1728" cy="960"/>
            </a:xfrm>
          </p:grpSpPr>
          <p:pic>
            <p:nvPicPr>
              <p:cNvPr id="28" name="Picture 26" descr="C:\Users\Georg Raffelt\Desktop\thumb5.jpg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072" y="432"/>
                <a:ext cx="960" cy="960"/>
              </a:xfrm>
              <a:prstGeom prst="rect">
                <a:avLst/>
              </a:prstGeom>
              <a:noFill/>
            </p:spPr>
          </p:pic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3072" y="432"/>
                <a:ext cx="960" cy="9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Text Box 28"/>
              <p:cNvSpPr txBox="1">
                <a:spLocks noChangeArrowheads="1"/>
              </p:cNvSpPr>
              <p:nvPr/>
            </p:nvSpPr>
            <p:spPr bwMode="auto">
              <a:xfrm>
                <a:off x="4128" y="528"/>
                <a:ext cx="672" cy="288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GB" sz="200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Sun</a:t>
                </a:r>
              </a:p>
            </p:txBody>
          </p:sp>
          <p:sp>
            <p:nvSpPr>
              <p:cNvPr id="31" name="Text Box 29"/>
              <p:cNvSpPr txBox="1">
                <a:spLocks noChangeArrowheads="1"/>
              </p:cNvSpPr>
              <p:nvPr/>
            </p:nvSpPr>
            <p:spPr bwMode="auto">
              <a:xfrm>
                <a:off x="4512" y="528"/>
                <a:ext cx="28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sym typeface="Wingdings" pitchFamily="2" charset="2"/>
                  </a:rPr>
                  <a:t></a:t>
                </a:r>
                <a:endParaRPr lang="en-GB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Monotype Sorts" pitchFamily="2" charset="2"/>
                </a:endParaRPr>
              </a:p>
            </p:txBody>
          </p:sp>
        </p:grpSp>
        <p:grpSp>
          <p:nvGrpSpPr>
            <p:cNvPr id="32" name="Group 30"/>
            <p:cNvGrpSpPr>
              <a:grpSpLocks/>
            </p:cNvGrpSpPr>
            <p:nvPr/>
          </p:nvGrpSpPr>
          <p:grpSpPr bwMode="auto">
            <a:xfrm>
              <a:off x="5867400" y="1676400"/>
              <a:ext cx="3048000" cy="1524000"/>
              <a:chOff x="3072" y="1440"/>
              <a:chExt cx="1920" cy="960"/>
            </a:xfrm>
          </p:grpSpPr>
          <p:pic>
            <p:nvPicPr>
              <p:cNvPr id="33" name="Picture 31" descr="C:\Users\Georg Raffelt\Desktop\thumb6.jpg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072" y="1440"/>
                <a:ext cx="960" cy="960"/>
              </a:xfrm>
              <a:prstGeom prst="rect">
                <a:avLst/>
              </a:prstGeom>
              <a:noFill/>
            </p:spPr>
          </p:pic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3072" y="1440"/>
                <a:ext cx="960" cy="9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Text Box 33"/>
              <p:cNvSpPr txBox="1">
                <a:spLocks noChangeArrowheads="1"/>
              </p:cNvSpPr>
              <p:nvPr/>
            </p:nvSpPr>
            <p:spPr bwMode="auto">
              <a:xfrm>
                <a:off x="4080" y="1440"/>
                <a:ext cx="912" cy="72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GB" sz="2000" dirty="0" smtClean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Supernovae</a:t>
                </a:r>
                <a:endParaRPr lang="en-GB" sz="2000" dirty="0">
                  <a:solidFill>
                    <a:srgbClr val="4D4D4D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6" name="Text Box 34"/>
              <p:cNvSpPr txBox="1">
                <a:spLocks noChangeArrowheads="1"/>
              </p:cNvSpPr>
              <p:nvPr/>
            </p:nvSpPr>
            <p:spPr bwMode="auto">
              <a:xfrm>
                <a:off x="4128" y="1920"/>
                <a:ext cx="86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2000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Wingdings" pitchFamily="2" charset="2"/>
                  </a:rPr>
                  <a:t>SN</a:t>
                </a:r>
                <a:r>
                  <a:rPr lang="en-US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Wingdings" pitchFamily="2" charset="2"/>
                  </a:rPr>
                  <a:t> </a:t>
                </a:r>
                <a:r>
                  <a:rPr lang="en-US" sz="2000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Wingdings" pitchFamily="2" charset="2"/>
                  </a:rPr>
                  <a:t>1987A</a:t>
                </a:r>
                <a:r>
                  <a:rPr lang="en-US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Wingdings" pitchFamily="2" charset="2"/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sym typeface="Wingdings" pitchFamily="2" charset="2"/>
                  </a:rPr>
                  <a:t> </a:t>
                </a:r>
                <a:endParaRPr lang="en-GB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sym typeface="Monotype Sorts" pitchFamily="2" charset="2"/>
                </a:endParaRPr>
              </a:p>
            </p:txBody>
          </p:sp>
        </p:grp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2362200" y="609600"/>
              <a:ext cx="1524000" cy="152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81000" y="609600"/>
              <a:ext cx="3505200" cy="1524000"/>
              <a:chOff x="381000" y="609600"/>
              <a:chExt cx="3505200" cy="1524000"/>
            </a:xfrm>
          </p:grpSpPr>
          <p:pic>
            <p:nvPicPr>
              <p:cNvPr id="39" name="Picture 37" descr="C:\Users\Georg Raffelt\Desktop\thumb4.jpg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362200" y="609600"/>
                <a:ext cx="1524000" cy="1524000"/>
              </a:xfrm>
              <a:prstGeom prst="rect">
                <a:avLst/>
              </a:prstGeom>
              <a:noFill/>
            </p:spPr>
          </p:pic>
          <p:sp>
            <p:nvSpPr>
              <p:cNvPr id="41" name="Text Box 39"/>
              <p:cNvSpPr txBox="1">
                <a:spLocks noChangeArrowheads="1"/>
              </p:cNvSpPr>
              <p:nvPr/>
            </p:nvSpPr>
            <p:spPr bwMode="auto">
              <a:xfrm>
                <a:off x="381000" y="914400"/>
                <a:ext cx="1828800" cy="99060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Earth Crust  </a:t>
                </a:r>
                <a:r>
                  <a:rPr lang="en-GB" sz="12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 </a:t>
                </a:r>
              </a:p>
              <a:p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(Natural         </a:t>
                </a:r>
              </a:p>
              <a:p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Radioactivity)</a:t>
                </a:r>
              </a:p>
            </p:txBody>
          </p:sp>
          <p:sp>
            <p:nvSpPr>
              <p:cNvPr id="42" name="Text Box 40"/>
              <p:cNvSpPr txBox="1">
                <a:spLocks noChangeArrowheads="1"/>
              </p:cNvSpPr>
              <p:nvPr/>
            </p:nvSpPr>
            <p:spPr bwMode="auto">
              <a:xfrm>
                <a:off x="1524000" y="1143000"/>
                <a:ext cx="4572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US" sz="28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omic Sans MS" pitchFamily="66" charset="0"/>
                    <a:sym typeface="Wingdings" pitchFamily="2" charset="2"/>
                  </a:rPr>
                  <a:t></a:t>
                </a:r>
                <a:endParaRPr lang="en-GB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Monotype Sorts" pitchFamily="2" charset="2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33400" y="5105400"/>
              <a:ext cx="3886200" cy="1524000"/>
              <a:chOff x="990600" y="3886200"/>
              <a:chExt cx="3886200" cy="1524000"/>
            </a:xfrm>
          </p:grpSpPr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990600" y="4191000"/>
                <a:ext cx="2286000" cy="990600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/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Cosmic Big Bang   </a:t>
                </a:r>
              </a:p>
              <a:p>
                <a:pPr algn="l"/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(Today 330 </a:t>
                </a:r>
                <a:r>
                  <a:rPr lang="en-GB" sz="2000" b="1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Symbol" pitchFamily="18" charset="2"/>
                  </a:rPr>
                  <a:t>n</a:t>
                </a:r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/</a:t>
                </a:r>
                <a:r>
                  <a:rPr lang="en-GB" sz="2000" dirty="0" err="1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cm</a:t>
                </a:r>
                <a:r>
                  <a:rPr lang="en-GB" sz="2400" baseline="30000" dirty="0" err="1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</a:t>
                </a:r>
                <a:r>
                  <a:rPr lang="en-GB" sz="2000" dirty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)</a:t>
                </a:r>
              </a:p>
              <a:p>
                <a:pPr algn="l"/>
                <a:r>
                  <a:rPr lang="en-GB" sz="2000" dirty="0" smtClean="0">
                    <a:solidFill>
                      <a:srgbClr val="4D4D4D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n-GB" sz="20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Indirect Evidence</a:t>
                </a:r>
              </a:p>
            </p:txBody>
          </p:sp>
          <p:pic>
            <p:nvPicPr>
              <p:cNvPr id="43" name="Picture 38" descr="C:\Users\Georg Raffelt\Desktop\a0001.jpg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3352800" y="3886200"/>
                <a:ext cx="1524000" cy="1524000"/>
              </a:xfrm>
              <a:prstGeom prst="rect">
                <a:avLst/>
              </a:prstGeom>
              <a:noFill/>
            </p:spPr>
          </p:pic>
        </p:grpSp>
        <p:sp>
          <p:nvSpPr>
            <p:cNvPr id="48" name="Text Box 14"/>
            <p:cNvSpPr txBox="1">
              <a:spLocks noChangeArrowheads="1"/>
            </p:cNvSpPr>
            <p:nvPr/>
          </p:nvSpPr>
          <p:spPr bwMode="auto">
            <a:xfrm>
              <a:off x="7924800" y="1752600"/>
              <a:ext cx="4476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/>
              <a:r>
                <a:rPr lang="en-US" sz="28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</a:t>
              </a:r>
              <a:endPara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sym typeface="Monotype Sorts" pitchFamily="2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33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Where to Test Neutrino-</a:t>
            </a:r>
            <a:r>
              <a:rPr lang="en-US" sz="3200" b="1" dirty="0" smtClean="0">
                <a:solidFill>
                  <a:srgbClr val="FF00FF"/>
                </a:solidFill>
              </a:rPr>
              <a:t>Matter </a:t>
            </a:r>
            <a:r>
              <a:rPr lang="en-US" sz="3200" b="1" dirty="0" smtClean="0">
                <a:solidFill>
                  <a:srgbClr val="FFFF00"/>
                </a:solidFill>
              </a:rPr>
              <a:t>Interactions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pic>
        <p:nvPicPr>
          <p:cNvPr id="39" name="Picture 4" descr="C:\Users\Georg Raffelt\Desktop\thumb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572000"/>
            <a:ext cx="1524000" cy="1524000"/>
          </a:xfrm>
          <a:prstGeom prst="rect">
            <a:avLst/>
          </a:prstGeom>
          <a:noFill/>
        </p:spPr>
      </p:pic>
      <p:pic>
        <p:nvPicPr>
          <p:cNvPr id="36" name="Picture 21" descr="C:\Users\Georg Raffelt\Desktop\thumb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648200"/>
            <a:ext cx="1464235" cy="1524000"/>
          </a:xfrm>
          <a:prstGeom prst="rect">
            <a:avLst/>
          </a:prstGeom>
          <a:noFill/>
        </p:spPr>
      </p:pic>
      <p:pic>
        <p:nvPicPr>
          <p:cNvPr id="32" name="Picture 26" descr="C:\Users\Georg Raffelt\Desktop\thumb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990600"/>
            <a:ext cx="1524000" cy="1524000"/>
          </a:xfrm>
          <a:prstGeom prst="rect">
            <a:avLst/>
          </a:prstGeom>
          <a:noFill/>
        </p:spPr>
      </p:pic>
      <p:pic>
        <p:nvPicPr>
          <p:cNvPr id="28" name="Picture 31" descr="C:\Users\Georg Raffelt\Desktop\thumb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71800" y="2743200"/>
            <a:ext cx="1524000" cy="1524000"/>
          </a:xfrm>
          <a:prstGeom prst="rect">
            <a:avLst/>
          </a:prstGeom>
          <a:noFill/>
        </p:spPr>
      </p:pic>
      <p:pic>
        <p:nvPicPr>
          <p:cNvPr id="25" name="Picture 37" descr="C:\Users\Georg Raffelt\Desktop\thumb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990600"/>
            <a:ext cx="1524000" cy="1524000"/>
          </a:xfrm>
          <a:prstGeom prst="rect">
            <a:avLst/>
          </a:prstGeom>
          <a:noFill/>
        </p:spPr>
      </p:pic>
      <p:pic>
        <p:nvPicPr>
          <p:cNvPr id="24" name="Picture 38" descr="C:\Users\Georg Raffelt\Desktop\a0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71800" y="4648200"/>
            <a:ext cx="1524000" cy="1524000"/>
          </a:xfrm>
          <a:prstGeom prst="rect">
            <a:avLst/>
          </a:prstGeom>
          <a:noFill/>
        </p:spPr>
      </p:pic>
      <p:pic>
        <p:nvPicPr>
          <p:cNvPr id="7" name="Picture 11" descr="C:\Users\Georg Raffelt\Desktop\thumb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5800" y="2667000"/>
            <a:ext cx="1704474" cy="1628274"/>
          </a:xfrm>
          <a:prstGeom prst="rect">
            <a:avLst/>
          </a:prstGeom>
          <a:noFill/>
        </p:spPr>
      </p:pic>
      <p:pic>
        <p:nvPicPr>
          <p:cNvPr id="13" name="Picture 2" descr="http://images.iop.org/objects/phw/news/15/11/25/lhc-neutrino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4648200"/>
            <a:ext cx="1752600" cy="1447800"/>
          </a:xfrm>
          <a:prstGeom prst="rect">
            <a:avLst/>
          </a:prstGeom>
          <a:noFill/>
        </p:spPr>
      </p:pic>
      <p:grpSp>
        <p:nvGrpSpPr>
          <p:cNvPr id="50" name="Group 49"/>
          <p:cNvGrpSpPr/>
          <p:nvPr/>
        </p:nvGrpSpPr>
        <p:grpSpPr>
          <a:xfrm>
            <a:off x="4619500" y="2133600"/>
            <a:ext cx="4372100" cy="2209800"/>
            <a:chOff x="4619500" y="2133600"/>
            <a:chExt cx="4372100" cy="2209800"/>
          </a:xfrm>
        </p:grpSpPr>
        <p:sp>
          <p:nvSpPr>
            <p:cNvPr id="46" name="Rectangle 2"/>
            <p:cNvSpPr txBox="1">
              <a:spLocks noChangeArrowheads="1"/>
            </p:cNvSpPr>
            <p:nvPr/>
          </p:nvSpPr>
          <p:spPr>
            <a:xfrm>
              <a:off x="4648200" y="2743200"/>
              <a:ext cx="4114800" cy="533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Based on the SM of elementary particle physics and  cosmology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7" name="Rectangle 2"/>
            <p:cNvSpPr txBox="1">
              <a:spLocks noChangeArrowheads="1"/>
            </p:cNvSpPr>
            <p:nvPr/>
          </p:nvSpPr>
          <p:spPr>
            <a:xfrm>
              <a:off x="4648200" y="3810000"/>
              <a:ext cx="4191000" cy="533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Compare with the precise measurements and cosmological</a:t>
              </a:r>
              <a:r>
                <a:rPr kumimoji="0" lang="en-US" b="1" i="0" u="none" strike="noStrike" kern="120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observations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8" name="Rectangle 2"/>
            <p:cNvSpPr txBox="1">
              <a:spLocks noChangeArrowheads="1"/>
            </p:cNvSpPr>
            <p:nvPr/>
          </p:nvSpPr>
          <p:spPr>
            <a:xfrm>
              <a:off x="4648200" y="3276600"/>
              <a:ext cx="4343400" cy="533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Assume</a:t>
              </a:r>
              <a:r>
                <a:rPr kumimoji="0" lang="en-US" b="1" i="0" u="none" strike="noStrike" kern="1200" cap="none" spc="0" normalizeH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non-standard neutrino interactions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9" name="Rectangle 2"/>
            <p:cNvSpPr txBox="1">
              <a:spLocks noChangeArrowheads="1"/>
            </p:cNvSpPr>
            <p:nvPr/>
          </p:nvSpPr>
          <p:spPr>
            <a:xfrm>
              <a:off x="4619500" y="2133600"/>
              <a:ext cx="4343400" cy="5334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To Derive Experimental Constraints: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572000" y="914400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FF00"/>
                </a:solidFill>
                <a:ea typeface="Verdana" pitchFamily="34" charset="0"/>
                <a:cs typeface="Verdana" pitchFamily="34" charset="0"/>
              </a:rPr>
              <a:t> Discovery of neutrino oscillations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New physics beyond the std. model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FF"/>
                </a:solidFill>
                <a:ea typeface="Verdana" pitchFamily="34" charset="0"/>
                <a:cs typeface="Verdana" pitchFamily="34" charset="0"/>
              </a:rPr>
              <a:t> Exotic interactions with 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5334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Where to Test Neutrino-</a:t>
            </a:r>
            <a:r>
              <a:rPr lang="en-US" sz="3200" b="1" dirty="0" smtClean="0">
                <a:solidFill>
                  <a:srgbClr val="FF00FF"/>
                </a:solidFill>
              </a:rPr>
              <a:t>Neutrino </a:t>
            </a:r>
            <a:r>
              <a:rPr lang="en-US" sz="3200" b="1" dirty="0" smtClean="0">
                <a:solidFill>
                  <a:srgbClr val="FFFF00"/>
                </a:solidFill>
              </a:rPr>
              <a:t>Interactions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7010400" y="5105400"/>
            <a:ext cx="15240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4191000" y="914400"/>
            <a:ext cx="15240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28" name="Picture 31" descr="C:\Users\Georg Raffelt\Desktop\thum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676400"/>
            <a:ext cx="1524000" cy="1524000"/>
          </a:xfrm>
          <a:prstGeom prst="rect">
            <a:avLst/>
          </a:prstGeom>
          <a:noFill/>
        </p:spPr>
      </p:pic>
      <p:pic>
        <p:nvPicPr>
          <p:cNvPr id="24" name="Picture 38" descr="C:\Users\Georg Raffelt\Desktop\a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724400"/>
            <a:ext cx="1524000" cy="1524000"/>
          </a:xfrm>
          <a:prstGeom prst="rect">
            <a:avLst/>
          </a:prstGeom>
          <a:noFill/>
        </p:spPr>
      </p:pic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7315200" y="1752600"/>
            <a:ext cx="1752600" cy="7620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GB" sz="20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Neutrinos in </a:t>
            </a:r>
          </a:p>
          <a:p>
            <a:pPr algn="l"/>
            <a:r>
              <a:rPr lang="en-GB" sz="20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Supernovae</a:t>
            </a:r>
            <a:endParaRPr lang="en-GB" sz="2000" dirty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7467600" y="25908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SN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1987A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 </a:t>
            </a:r>
            <a:endParaRPr lang="en-GB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sym typeface="Monotype Sorts" pitchFamily="2" charset="2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381000" y="5257800"/>
            <a:ext cx="1981200" cy="990600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GB" sz="20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Neutrinos in the </a:t>
            </a:r>
          </a:p>
          <a:p>
            <a:pPr algn="l"/>
            <a:r>
              <a:rPr lang="en-GB" sz="2000" dirty="0" smtClean="0">
                <a:solidFill>
                  <a:srgbClr val="4D4D4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Early Universe</a:t>
            </a:r>
            <a:endParaRPr lang="en-GB" sz="2000" dirty="0">
              <a:solidFill>
                <a:srgbClr val="4D4D4D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1219200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High neutrino number densities 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Neutrinos play an important role</a:t>
            </a:r>
          </a:p>
          <a:p>
            <a:pPr>
              <a:buFont typeface="Wingdings" pitchFamily="2" charset="2"/>
              <a:buChar char="v"/>
            </a:pPr>
            <a:r>
              <a:rPr lang="en-US" sz="2000" b="1" dirty="0" smtClean="0">
                <a:solidFill>
                  <a:schemeClr val="bg1"/>
                </a:solidFill>
                <a:ea typeface="Verdana" pitchFamily="34" charset="0"/>
                <a:cs typeface="Verdana" pitchFamily="34" charset="0"/>
              </a:rPr>
              <a:t> Agreement with standard theories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524000" y="3175337"/>
            <a:ext cx="7848600" cy="3021926"/>
            <a:chOff x="1524000" y="3175337"/>
            <a:chExt cx="7848600" cy="3021926"/>
          </a:xfrm>
        </p:grpSpPr>
        <p:sp>
          <p:nvSpPr>
            <p:cNvPr id="20" name="TextBox 19"/>
            <p:cNvSpPr txBox="1"/>
            <p:nvPr/>
          </p:nvSpPr>
          <p:spPr>
            <a:xfrm>
              <a:off x="1524000" y="3175337"/>
              <a:ext cx="41148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 Neutrino signal from </a:t>
              </a:r>
              <a:r>
                <a:rPr lang="en-US" sz="2000" b="1" dirty="0" err="1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SN</a:t>
              </a:r>
              <a:r>
                <a:rPr lang="en-US" sz="2000" b="1" dirty="0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 </a:t>
              </a:r>
              <a:r>
                <a:rPr lang="en-US" sz="2000" b="1" dirty="0" err="1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1987A</a:t>
              </a:r>
              <a:r>
                <a:rPr lang="en-US" sz="2000" b="1" dirty="0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 </a:t>
              </a:r>
            </a:p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 Average energy and sig. duration</a:t>
              </a:r>
            </a:p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00FF00"/>
                  </a:solidFill>
                  <a:ea typeface="Verdana" pitchFamily="34" charset="0"/>
                  <a:cs typeface="Verdana" pitchFamily="34" charset="0"/>
                </a:rPr>
                <a:t> Consistent with delayed-explosion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91000" y="5181600"/>
              <a:ext cx="5181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FF0000"/>
                  </a:solidFill>
                  <a:ea typeface="Verdana" pitchFamily="34" charset="0"/>
                  <a:cs typeface="Verdana" pitchFamily="34" charset="0"/>
                </a:rPr>
                <a:t> Primordial abundance of light elements</a:t>
              </a:r>
            </a:p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FF0000"/>
                  </a:solidFill>
                  <a:ea typeface="Verdana" pitchFamily="34" charset="0"/>
                  <a:cs typeface="Verdana" pitchFamily="34" charset="0"/>
                </a:rPr>
                <a:t> Cosmic microwave background</a:t>
              </a:r>
            </a:p>
            <a:p>
              <a:pPr>
                <a:buFont typeface="Wingdings" pitchFamily="2" charset="2"/>
                <a:buChar char="v"/>
              </a:pPr>
              <a:r>
                <a:rPr lang="en-US" sz="2000" b="1" dirty="0" smtClean="0">
                  <a:solidFill>
                    <a:srgbClr val="FF0000"/>
                  </a:solidFill>
                  <a:ea typeface="Verdana" pitchFamily="34" charset="0"/>
                  <a:cs typeface="Verdana" pitchFamily="34" charset="0"/>
                </a:rPr>
                <a:t> Consistent with the std. cosmology</a:t>
              </a: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228600" y="68580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Secret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Neutrino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Interactions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Georg Raffelt\Desktop\sandule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08513" cy="691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608512" y="-493"/>
            <a:ext cx="4608513" cy="6911975"/>
            <a:chOff x="4608512" y="-493"/>
            <a:chExt cx="4608513" cy="6911975"/>
          </a:xfrm>
        </p:grpSpPr>
        <p:pic>
          <p:nvPicPr>
            <p:cNvPr id="6" name="Picture 13" descr="C:\Users\Georg Raffelt\Desktop\sn.jpg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512" y="-493"/>
              <a:ext cx="4608513" cy="6911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4752656" y="143527"/>
              <a:ext cx="4320476" cy="1296180"/>
            </a:xfrm>
            <a:prstGeom prst="rect">
              <a:avLst/>
            </a:prstGeom>
            <a:noFill/>
            <a:effectLst/>
          </p:spPr>
          <p:txBody>
            <a:bodyPr wrap="none" rtlCol="0">
              <a:noAutofit/>
            </a:bodyPr>
            <a:lstStyle/>
            <a:p>
              <a:pPr algn="r"/>
              <a:r>
                <a:rPr lang="en-US" sz="32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Supernova 1987A</a:t>
              </a:r>
            </a:p>
            <a:p>
              <a:pPr algn="r"/>
              <a:r>
                <a:rPr lang="en-US" sz="2400" b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23 February 1987</a:t>
              </a:r>
            </a:p>
            <a:p>
              <a:pPr algn="r"/>
              <a:endParaRPr 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43892" y="143527"/>
            <a:ext cx="3456000" cy="576000"/>
          </a:xfrm>
          <a:prstGeom prst="rect">
            <a:avLst/>
          </a:prstGeom>
          <a:noFill/>
          <a:effectLst/>
        </p:spPr>
        <p:txBody>
          <a:bodyPr wrap="none" rtlCol="0">
            <a:noAutofit/>
          </a:bodyPr>
          <a:lstStyle/>
          <a:p>
            <a:r>
              <a:rPr lang="en-US" sz="3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Sanduleak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-</a:t>
            </a: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69 202</a:t>
            </a:r>
            <a:endParaRPr 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19458" name="Rectangle 2"/>
          <p:cNvSpPr>
            <a:spLocks noChangeArrowheads="1"/>
          </p:cNvSpPr>
          <p:nvPr/>
        </p:nvSpPr>
        <p:spPr bwMode="auto">
          <a:xfrm>
            <a:off x="0" y="500062"/>
            <a:ext cx="9144000" cy="6215063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43438" y="928688"/>
            <a:ext cx="4143375" cy="5286375"/>
            <a:chOff x="3120" y="624"/>
            <a:chExt cx="2784" cy="3552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120" y="624"/>
              <a:ext cx="2784" cy="2832"/>
              <a:chOff x="3120" y="624"/>
              <a:chExt cx="2784" cy="2832"/>
            </a:xfrm>
          </p:grpSpPr>
          <p:sp>
            <p:nvSpPr>
              <p:cNvPr id="3219461" name="Oval 5" descr="C:\vortrag\material\usedpics\star2.tif"/>
              <p:cNvSpPr>
                <a:spLocks noChangeAspect="1" noChangeArrowheads="1"/>
              </p:cNvSpPr>
              <p:nvPr/>
            </p:nvSpPr>
            <p:spPr bwMode="auto">
              <a:xfrm>
                <a:off x="3360" y="1152"/>
                <a:ext cx="2304" cy="2304"/>
              </a:xfrm>
              <a:prstGeom prst="ellipse">
                <a:avLst/>
              </a:prstGeom>
              <a:blipFill dpi="0" rotWithShape="0">
                <a:blip r:embed="rId3"/>
                <a:srcRect/>
                <a:stretch>
                  <a:fillRect/>
                </a:stretch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9462" name="Rectangle 6"/>
              <p:cNvSpPr>
                <a:spLocks noChangeArrowheads="1"/>
              </p:cNvSpPr>
              <p:nvPr/>
            </p:nvSpPr>
            <p:spPr bwMode="auto">
              <a:xfrm>
                <a:off x="3120" y="624"/>
                <a:ext cx="2784" cy="33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sz="2300" b="1" dirty="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Helium-burning star</a:t>
                </a:r>
              </a:p>
            </p:txBody>
          </p:sp>
        </p:grpSp>
        <p:sp>
          <p:nvSpPr>
            <p:cNvPr id="3219463" name="AutoShape 7"/>
            <p:cNvSpPr>
              <a:spLocks noChangeArrowheads="1"/>
            </p:cNvSpPr>
            <p:nvPr/>
          </p:nvSpPr>
          <p:spPr bwMode="auto">
            <a:xfrm>
              <a:off x="3312" y="3600"/>
              <a:ext cx="1050" cy="576"/>
            </a:xfrm>
            <a:prstGeom prst="wedgeRectCallout">
              <a:avLst>
                <a:gd name="adj1" fmla="val 63523"/>
                <a:gd name="adj2" fmla="val -270139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7530" tIns="48765" rIns="97530" bIns="48765" anchor="ctr"/>
            <a:lstStyle/>
            <a:p>
              <a:pPr algn="ctr" defTabSz="913805"/>
              <a:r>
                <a:rPr 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Helium</a:t>
              </a:r>
            </a:p>
            <a:p>
              <a:pPr algn="ctr" defTabSz="913805"/>
              <a:r>
                <a:rPr 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Burning</a:t>
              </a:r>
              <a:endParaRPr lang="de-DE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219464" name="AutoShape 8"/>
            <p:cNvSpPr>
              <a:spLocks noChangeArrowheads="1"/>
            </p:cNvSpPr>
            <p:nvPr/>
          </p:nvSpPr>
          <p:spPr bwMode="auto">
            <a:xfrm>
              <a:off x="4560" y="3600"/>
              <a:ext cx="1152" cy="576"/>
            </a:xfrm>
            <a:prstGeom prst="wedgeRectCallout">
              <a:avLst>
                <a:gd name="adj1" fmla="val -37759"/>
                <a:gd name="adj2" fmla="val -189412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7530" tIns="48765" rIns="97530" bIns="48765" anchor="ctr"/>
            <a:lstStyle/>
            <a:p>
              <a:pPr algn="ctr" defTabSz="913805"/>
              <a:r>
                <a:rPr 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Hydrogen</a:t>
              </a:r>
            </a:p>
            <a:p>
              <a:pPr algn="ctr" defTabSz="913805"/>
              <a:r>
                <a:rPr 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Burning</a:t>
              </a:r>
              <a:endParaRPr lang="de-DE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85750" y="928687"/>
            <a:ext cx="4143375" cy="4929188"/>
            <a:chOff x="192" y="624"/>
            <a:chExt cx="2784" cy="3312"/>
          </a:xfrm>
        </p:grpSpPr>
        <p:sp>
          <p:nvSpPr>
            <p:cNvPr id="3219466" name="Oval 10" descr="C:\vortrag\material\usedpics\star1.tif"/>
            <p:cNvSpPr>
              <a:spLocks noChangeAspect="1" noChangeArrowheads="1"/>
            </p:cNvSpPr>
            <p:nvPr/>
          </p:nvSpPr>
          <p:spPr bwMode="auto">
            <a:xfrm>
              <a:off x="624" y="1344"/>
              <a:ext cx="1920" cy="1920"/>
            </a:xfrm>
            <a:prstGeom prst="ellipse">
              <a:avLst/>
            </a:prstGeom>
            <a:blipFill dpi="0" rotWithShape="0">
              <a:blip r:embed="rId4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9467" name="Rectangle 11"/>
            <p:cNvSpPr>
              <a:spLocks noChangeArrowheads="1"/>
            </p:cNvSpPr>
            <p:nvPr/>
          </p:nvSpPr>
          <p:spPr bwMode="auto">
            <a:xfrm>
              <a:off x="192" y="624"/>
              <a:ext cx="2784" cy="33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Main-sequence star</a:t>
              </a:r>
            </a:p>
          </p:txBody>
        </p:sp>
        <p:sp>
          <p:nvSpPr>
            <p:cNvPr id="3219468" name="AutoShape 12"/>
            <p:cNvSpPr>
              <a:spLocks noChangeArrowheads="1"/>
            </p:cNvSpPr>
            <p:nvPr/>
          </p:nvSpPr>
          <p:spPr bwMode="auto">
            <a:xfrm>
              <a:off x="624" y="3600"/>
              <a:ext cx="1920" cy="336"/>
            </a:xfrm>
            <a:prstGeom prst="wedgeRectCallout">
              <a:avLst>
                <a:gd name="adj1" fmla="val -727"/>
                <a:gd name="adj2" fmla="val -430653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7530" tIns="48765" rIns="97530" bIns="48765" anchor="ctr"/>
            <a:lstStyle/>
            <a:p>
              <a:pPr algn="ctr" defTabSz="913805"/>
              <a:r>
                <a:rPr lang="en-US" sz="23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Hydrogen Burning</a:t>
              </a:r>
              <a:endParaRPr lang="de-DE" sz="23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 useBgFill="1">
        <p:nvSpPr>
          <p:cNvPr id="3219469" name="Rectangle 13"/>
          <p:cNvSpPr>
            <a:spLocks noChangeArrowheads="1"/>
          </p:cNvSpPr>
          <p:nvPr/>
        </p:nvSpPr>
        <p:spPr bwMode="auto">
          <a:xfrm>
            <a:off x="142875" y="714375"/>
            <a:ext cx="4430614" cy="57864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 anchor="ctr"/>
          <a:lstStyle/>
          <a:p>
            <a:endParaRPr lang="en-US"/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142875" y="928687"/>
            <a:ext cx="4430614" cy="5072063"/>
            <a:chOff x="96" y="624"/>
            <a:chExt cx="2977" cy="3408"/>
          </a:xfrm>
        </p:grpSpPr>
        <p:sp>
          <p:nvSpPr>
            <p:cNvPr id="3219471" name="Rectangle 15"/>
            <p:cNvSpPr>
              <a:spLocks noChangeArrowheads="1"/>
            </p:cNvSpPr>
            <p:nvPr/>
          </p:nvSpPr>
          <p:spPr bwMode="auto">
            <a:xfrm>
              <a:off x="192" y="624"/>
              <a:ext cx="2785" cy="3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Onion structure</a:t>
              </a:r>
            </a:p>
          </p:txBody>
        </p:sp>
        <p:sp>
          <p:nvSpPr>
            <p:cNvPr id="3219472" name="Oval 16" descr="C:\PICS\mysketches\bigstar.jpg"/>
            <p:cNvSpPr>
              <a:spLocks noChangeAspect="1" noChangeArrowheads="1"/>
            </p:cNvSpPr>
            <p:nvPr/>
          </p:nvSpPr>
          <p:spPr bwMode="auto">
            <a:xfrm>
              <a:off x="96" y="1056"/>
              <a:ext cx="2977" cy="2976"/>
            </a:xfrm>
            <a:prstGeom prst="ellipse">
              <a:avLst/>
            </a:prstGeom>
            <a:blipFill dpi="0" rotWithShape="0">
              <a:blip r:embed="rId5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 useBgFill="1">
        <p:nvSpPr>
          <p:cNvPr id="3219473" name="Rectangle 17"/>
          <p:cNvSpPr>
            <a:spLocks noChangeArrowheads="1"/>
          </p:cNvSpPr>
          <p:nvPr/>
        </p:nvSpPr>
        <p:spPr bwMode="auto">
          <a:xfrm>
            <a:off x="4625578" y="803672"/>
            <a:ext cx="4357688" cy="57864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 anchor="ctr"/>
          <a:lstStyle/>
          <a:p>
            <a:pPr algn="ctr"/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sym typeface="Symbol" pitchFamily="18" charset="2"/>
            </a:endParaRPr>
          </a:p>
          <a:p>
            <a:pPr algn="ctr"/>
            <a:endParaRPr lang="en-US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3219474" name="Rectangle 18"/>
          <p:cNvSpPr>
            <a:spLocks noChangeArrowheads="1"/>
          </p:cNvSpPr>
          <p:nvPr/>
        </p:nvSpPr>
        <p:spPr bwMode="auto">
          <a:xfrm>
            <a:off x="1571625" y="4929187"/>
            <a:ext cx="2466975" cy="1643063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85725" tIns="42863" rIns="85725" bIns="42863" anchor="ctr"/>
          <a:lstStyle/>
          <a:p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Degenerate iron core:</a:t>
            </a:r>
          </a:p>
          <a:p>
            <a:pPr>
              <a:buFont typeface="Symbol" pitchFamily="18" charset="2"/>
              <a:buNone/>
            </a:pP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sym typeface="Symbol" pitchFamily="18" charset="2"/>
              </a:rPr>
              <a:t>r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 </a:t>
            </a:r>
            <a:r>
              <a:rPr lang="en-US" sz="15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 10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9</a:t>
            </a:r>
            <a:r>
              <a:rPr lang="en-US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g cm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sym typeface="Symbol" pitchFamily="18" charset="2"/>
              </a:rPr>
              <a:t>-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3</a:t>
            </a:r>
          </a:p>
          <a:p>
            <a:pPr>
              <a:buFont typeface="Symbol" pitchFamily="18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T   </a:t>
            </a:r>
            <a:r>
              <a:rPr lang="en-US" sz="15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13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 10</a:t>
            </a:r>
            <a:r>
              <a:rPr lang="en-US" sz="2300" baseline="30000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10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K</a:t>
            </a:r>
          </a:p>
          <a:p>
            <a:pPr>
              <a:buFont typeface="Symbol" pitchFamily="18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sz="23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  <a:r>
              <a:rPr lang="en-US" baseline="-25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 1.5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M</a:t>
            </a:r>
            <a:r>
              <a:rPr lang="en-US" sz="23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sun</a:t>
            </a:r>
            <a:endParaRPr lang="en-US" sz="2300" baseline="-25000" dirty="0"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  <a:p>
            <a:pPr>
              <a:buFont typeface="Symbol" pitchFamily="18" charset="2"/>
              <a:buNone/>
            </a:pP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n-US" sz="2300" baseline="-250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Fe</a:t>
            </a:r>
            <a:r>
              <a:rPr lang="en-US" baseline="-25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1500" baseline="-25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 8000 km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1605856" y="928688"/>
            <a:ext cx="7180957" cy="4533305"/>
            <a:chOff x="1079" y="624"/>
            <a:chExt cx="4825" cy="3046"/>
          </a:xfrm>
        </p:grpSpPr>
        <p:sp>
          <p:nvSpPr>
            <p:cNvPr id="3219476" name="Rectangle 20"/>
            <p:cNvSpPr>
              <a:spLocks noChangeArrowheads="1"/>
            </p:cNvSpPr>
            <p:nvPr/>
          </p:nvSpPr>
          <p:spPr bwMode="auto">
            <a:xfrm>
              <a:off x="3120" y="624"/>
              <a:ext cx="2784" cy="3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Collapse (implosion)</a:t>
              </a:r>
            </a:p>
          </p:txBody>
        </p: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1079" y="1450"/>
              <a:ext cx="3170" cy="2193"/>
              <a:chOff x="1012" y="1368"/>
              <a:chExt cx="2972" cy="2064"/>
            </a:xfrm>
          </p:grpSpPr>
          <p:sp>
            <p:nvSpPr>
              <p:cNvPr id="3219478" name="Arc 22"/>
              <p:cNvSpPr>
                <a:spLocks/>
              </p:cNvSpPr>
              <p:nvPr/>
            </p:nvSpPr>
            <p:spPr bwMode="auto">
              <a:xfrm>
                <a:off x="1012" y="1935"/>
                <a:ext cx="490" cy="933"/>
              </a:xfrm>
              <a:custGeom>
                <a:avLst/>
                <a:gdLst>
                  <a:gd name="G0" fmla="+- 21600 0 0"/>
                  <a:gd name="G1" fmla="+- 21095 0 0"/>
                  <a:gd name="G2" fmla="+- 21600 0 0"/>
                  <a:gd name="T0" fmla="*/ 16916 w 21600"/>
                  <a:gd name="T1" fmla="*/ 42181 h 42181"/>
                  <a:gd name="T2" fmla="*/ 16958 w 21600"/>
                  <a:gd name="T3" fmla="*/ 0 h 42181"/>
                  <a:gd name="T4" fmla="*/ 21600 w 21600"/>
                  <a:gd name="T5" fmla="*/ 21095 h 42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2181" fill="none" extrusionOk="0">
                    <a:moveTo>
                      <a:pt x="16915" y="42181"/>
                    </a:moveTo>
                    <a:cubicBezTo>
                      <a:pt x="7032" y="39985"/>
                      <a:pt x="0" y="31219"/>
                      <a:pt x="0" y="21095"/>
                    </a:cubicBezTo>
                    <a:cubicBezTo>
                      <a:pt x="-1" y="10954"/>
                      <a:pt x="7054" y="2179"/>
                      <a:pt x="16957" y="-1"/>
                    </a:cubicBezTo>
                  </a:path>
                  <a:path w="21600" h="42181" stroke="0" extrusionOk="0">
                    <a:moveTo>
                      <a:pt x="16915" y="42181"/>
                    </a:moveTo>
                    <a:cubicBezTo>
                      <a:pt x="7032" y="39985"/>
                      <a:pt x="0" y="31219"/>
                      <a:pt x="0" y="21095"/>
                    </a:cubicBezTo>
                    <a:cubicBezTo>
                      <a:pt x="-1" y="10954"/>
                      <a:pt x="7054" y="2179"/>
                      <a:pt x="16957" y="-1"/>
                    </a:cubicBezTo>
                    <a:lnTo>
                      <a:pt x="21600" y="21095"/>
                    </a:ln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9479" name="Freeform 23"/>
              <p:cNvSpPr>
                <a:spLocks/>
              </p:cNvSpPr>
              <p:nvPr/>
            </p:nvSpPr>
            <p:spPr bwMode="auto">
              <a:xfrm>
                <a:off x="1392" y="1368"/>
                <a:ext cx="2592" cy="2064"/>
              </a:xfrm>
              <a:custGeom>
                <a:avLst/>
                <a:gdLst/>
                <a:ahLst/>
                <a:cxnLst>
                  <a:cxn ang="0">
                    <a:pos x="0" y="528"/>
                  </a:cxn>
                  <a:cxn ang="0">
                    <a:pos x="2592" y="0"/>
                  </a:cxn>
                  <a:cxn ang="0">
                    <a:pos x="2592" y="1920"/>
                  </a:cxn>
                  <a:cxn ang="0">
                    <a:pos x="0" y="1392"/>
                  </a:cxn>
                </a:cxnLst>
                <a:rect l="0" t="0" r="r" b="b"/>
                <a:pathLst>
                  <a:path w="2592" h="1920">
                    <a:moveTo>
                      <a:pt x="0" y="528"/>
                    </a:moveTo>
                    <a:lnTo>
                      <a:pt x="2592" y="0"/>
                    </a:lnTo>
                    <a:lnTo>
                      <a:pt x="2592" y="1920"/>
                    </a:lnTo>
                    <a:lnTo>
                      <a:pt x="0" y="1392"/>
                    </a:lnTo>
                  </a:path>
                </a:pathLst>
              </a:custGeom>
              <a:solidFill>
                <a:schemeClr val="tx1">
                  <a:alpha val="50000"/>
                </a:schemeClr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19480" name="Oval 24" descr="C:\vortrag\material\usedpics\implosion.tif"/>
            <p:cNvSpPr>
              <a:spLocks noChangeAspect="1" noChangeArrowheads="1"/>
            </p:cNvSpPr>
            <p:nvPr/>
          </p:nvSpPr>
          <p:spPr bwMode="auto">
            <a:xfrm>
              <a:off x="3385" y="1417"/>
              <a:ext cx="2253" cy="2253"/>
            </a:xfrm>
            <a:prstGeom prst="ellipse">
              <a:avLst/>
            </a:prstGeom>
            <a:blipFill dpi="0" rotWithShape="0">
              <a:blip r:embed="rId6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52400" y="2286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FF00"/>
                </a:solidFill>
              </a:rPr>
              <a:t>Supernova Explosions</a:t>
            </a:r>
            <a:endParaRPr lang="en-US" sz="3200" b="1" i="1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43800" y="381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©Raffelt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620000" y="381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©Raffelt</a:t>
            </a: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2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32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9469" grpId="0" animBg="1"/>
      <p:bldP spid="3219473" grpId="0" animBg="1" autoUpdateAnimBg="0"/>
      <p:bldP spid="3219474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20482" name="Rectangle 2"/>
          <p:cNvSpPr>
            <a:spLocks noChangeArrowheads="1"/>
          </p:cNvSpPr>
          <p:nvPr/>
        </p:nvSpPr>
        <p:spPr bwMode="auto">
          <a:xfrm>
            <a:off x="0" y="500062"/>
            <a:ext cx="9144000" cy="6215063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lIns="85725" tIns="42863" rIns="85725" bIns="42863" anchor="ctr"/>
          <a:lstStyle/>
          <a:p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643438" y="928688"/>
            <a:ext cx="4141887" cy="4533305"/>
            <a:chOff x="3120" y="624"/>
            <a:chExt cx="2783" cy="3046"/>
          </a:xfrm>
        </p:grpSpPr>
        <p:sp>
          <p:nvSpPr>
            <p:cNvPr id="3220484" name="Oval 4" descr="C:\vortrag\material\usedpics\implosion.tif"/>
            <p:cNvSpPr>
              <a:spLocks noChangeAspect="1" noChangeArrowheads="1"/>
            </p:cNvSpPr>
            <p:nvPr/>
          </p:nvSpPr>
          <p:spPr bwMode="auto">
            <a:xfrm>
              <a:off x="3385" y="1417"/>
              <a:ext cx="2253" cy="2253"/>
            </a:xfrm>
            <a:prstGeom prst="ellipse">
              <a:avLst/>
            </a:prstGeom>
            <a:blipFill dpi="0" rotWithShape="0">
              <a:blip r:embed="rId3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485" name="Rectangle 5"/>
            <p:cNvSpPr>
              <a:spLocks noChangeArrowheads="1"/>
            </p:cNvSpPr>
            <p:nvPr/>
          </p:nvSpPr>
          <p:spPr bwMode="auto">
            <a:xfrm>
              <a:off x="3120" y="624"/>
              <a:ext cx="2783" cy="336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Collapse (implosion)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961930" y="2032992"/>
            <a:ext cx="3504903" cy="3506391"/>
            <a:chOff x="3334" y="1366"/>
            <a:chExt cx="2355" cy="2356"/>
          </a:xfrm>
        </p:grpSpPr>
        <p:sp useBgFill="1">
          <p:nvSpPr>
            <p:cNvPr id="3220487" name="Rectangle 7"/>
            <p:cNvSpPr>
              <a:spLocks noChangeArrowheads="1"/>
            </p:cNvSpPr>
            <p:nvPr/>
          </p:nvSpPr>
          <p:spPr bwMode="auto">
            <a:xfrm>
              <a:off x="3334" y="1366"/>
              <a:ext cx="2355" cy="235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488" name="Oval 8" descr="C:\vortrag\material\usedpics\implosion.tif"/>
            <p:cNvSpPr>
              <a:spLocks noChangeAspect="1" noChangeArrowheads="1"/>
            </p:cNvSpPr>
            <p:nvPr/>
          </p:nvSpPr>
          <p:spPr bwMode="auto">
            <a:xfrm>
              <a:off x="3692" y="1725"/>
              <a:ext cx="1639" cy="1638"/>
            </a:xfrm>
            <a:prstGeom prst="ellipse">
              <a:avLst/>
            </a:prstGeom>
            <a:blipFill dpi="0" rotWithShape="0">
              <a:blip r:embed="rId3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4961930" y="2032992"/>
            <a:ext cx="3504903" cy="3506391"/>
            <a:chOff x="3334" y="1366"/>
            <a:chExt cx="2355" cy="2356"/>
          </a:xfrm>
        </p:grpSpPr>
        <p:sp useBgFill="1">
          <p:nvSpPr>
            <p:cNvPr id="3220490" name="Rectangle 10"/>
            <p:cNvSpPr>
              <a:spLocks noChangeArrowheads="1"/>
            </p:cNvSpPr>
            <p:nvPr/>
          </p:nvSpPr>
          <p:spPr bwMode="auto">
            <a:xfrm>
              <a:off x="3334" y="1366"/>
              <a:ext cx="2355" cy="235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491" name="Oval 11" descr="C:\vortrag\material\usedpics\implosion.tif"/>
            <p:cNvSpPr>
              <a:spLocks noChangeAspect="1" noChangeArrowheads="1"/>
            </p:cNvSpPr>
            <p:nvPr/>
          </p:nvSpPr>
          <p:spPr bwMode="auto">
            <a:xfrm>
              <a:off x="3948" y="1981"/>
              <a:ext cx="1127" cy="1126"/>
            </a:xfrm>
            <a:prstGeom prst="ellipse">
              <a:avLst/>
            </a:prstGeom>
            <a:blipFill dpi="0" rotWithShape="0">
              <a:blip r:embed="rId4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4961930" y="2032992"/>
            <a:ext cx="3504903" cy="3506391"/>
            <a:chOff x="3334" y="1366"/>
            <a:chExt cx="2355" cy="2356"/>
          </a:xfrm>
        </p:grpSpPr>
        <p:sp useBgFill="1">
          <p:nvSpPr>
            <p:cNvPr id="3220493" name="Rectangle 13"/>
            <p:cNvSpPr>
              <a:spLocks noChangeArrowheads="1"/>
            </p:cNvSpPr>
            <p:nvPr/>
          </p:nvSpPr>
          <p:spPr bwMode="auto">
            <a:xfrm>
              <a:off x="3334" y="1366"/>
              <a:ext cx="2355" cy="2356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494" name="Oval 14"/>
            <p:cNvSpPr>
              <a:spLocks noChangeArrowheads="1"/>
            </p:cNvSpPr>
            <p:nvPr/>
          </p:nvSpPr>
          <p:spPr bwMode="auto">
            <a:xfrm>
              <a:off x="4204" y="2237"/>
              <a:ext cx="615" cy="614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4582419" y="857251"/>
            <a:ext cx="4265414" cy="4725293"/>
            <a:chOff x="3079" y="576"/>
            <a:chExt cx="2866" cy="3175"/>
          </a:xfrm>
        </p:grpSpPr>
        <p:sp useBgFill="1">
          <p:nvSpPr>
            <p:cNvPr id="3220496" name="Rectangle 16"/>
            <p:cNvSpPr>
              <a:spLocks noChangeArrowheads="1"/>
            </p:cNvSpPr>
            <p:nvPr/>
          </p:nvSpPr>
          <p:spPr bwMode="auto">
            <a:xfrm>
              <a:off x="3079" y="576"/>
              <a:ext cx="2866" cy="3175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497" name="Rectangle 17"/>
            <p:cNvSpPr>
              <a:spLocks noChangeArrowheads="1"/>
            </p:cNvSpPr>
            <p:nvPr/>
          </p:nvSpPr>
          <p:spPr bwMode="auto">
            <a:xfrm>
              <a:off x="3120" y="624"/>
              <a:ext cx="2783" cy="3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Explosion</a:t>
              </a:r>
            </a:p>
          </p:txBody>
        </p:sp>
        <p:sp>
          <p:nvSpPr>
            <p:cNvPr id="3220498" name="Oval 18"/>
            <p:cNvSpPr>
              <a:spLocks noChangeArrowheads="1"/>
            </p:cNvSpPr>
            <p:nvPr/>
          </p:nvSpPr>
          <p:spPr bwMode="auto">
            <a:xfrm>
              <a:off x="4205" y="2237"/>
              <a:ext cx="614" cy="614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220499" name="Picture 19" descr="C:\vortrag\material\usedpics\explosion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52" y="2083"/>
              <a:ext cx="920" cy="922"/>
            </a:xfrm>
            <a:prstGeom prst="rect">
              <a:avLst/>
            </a:prstGeom>
            <a:noFill/>
          </p:spPr>
        </p:pic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5533430" y="2604492"/>
            <a:ext cx="2361903" cy="2363391"/>
            <a:chOff x="3288" y="1752"/>
            <a:chExt cx="1488" cy="1488"/>
          </a:xfrm>
        </p:grpSpPr>
        <p:pic>
          <p:nvPicPr>
            <p:cNvPr id="3220501" name="Picture 21" descr="C:\vortrag\material\usedpics\explosion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88" y="1752"/>
              <a:ext cx="1488" cy="1488"/>
            </a:xfrm>
            <a:prstGeom prst="rect">
              <a:avLst/>
            </a:prstGeom>
            <a:noFill/>
          </p:spPr>
        </p:pic>
        <p:sp>
          <p:nvSpPr>
            <p:cNvPr id="3220502" name="Oval 22"/>
            <p:cNvSpPr>
              <a:spLocks noChangeArrowheads="1"/>
            </p:cNvSpPr>
            <p:nvPr/>
          </p:nvSpPr>
          <p:spPr bwMode="auto">
            <a:xfrm>
              <a:off x="3744" y="2208"/>
              <a:ext cx="576" cy="576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4923235" y="1995786"/>
            <a:ext cx="3582293" cy="3580805"/>
            <a:chOff x="2904" y="1368"/>
            <a:chExt cx="2256" cy="2256"/>
          </a:xfrm>
        </p:grpSpPr>
        <p:pic>
          <p:nvPicPr>
            <p:cNvPr id="3220504" name="Picture 24" descr="C:\vortrag\material\usedpics\explosion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04" y="1368"/>
              <a:ext cx="2256" cy="2256"/>
            </a:xfrm>
            <a:prstGeom prst="rect">
              <a:avLst/>
            </a:prstGeom>
            <a:noFill/>
          </p:spPr>
        </p:pic>
        <p:sp>
          <p:nvSpPr>
            <p:cNvPr id="3220505" name="Oval 25"/>
            <p:cNvSpPr>
              <a:spLocks noChangeArrowheads="1"/>
            </p:cNvSpPr>
            <p:nvPr/>
          </p:nvSpPr>
          <p:spPr bwMode="auto">
            <a:xfrm>
              <a:off x="3744" y="2208"/>
              <a:ext cx="576" cy="576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>
            <a:off x="4390430" y="1461492"/>
            <a:ext cx="4647903" cy="4649391"/>
            <a:chOff x="2760" y="936"/>
            <a:chExt cx="2928" cy="2928"/>
          </a:xfrm>
        </p:grpSpPr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3072" y="1248"/>
              <a:ext cx="2304" cy="2304"/>
              <a:chOff x="3072" y="1248"/>
              <a:chExt cx="2304" cy="2304"/>
            </a:xfrm>
          </p:grpSpPr>
          <p:sp useBgFill="1">
            <p:nvSpPr>
              <p:cNvPr id="3220508" name="Rectangle 28"/>
              <p:cNvSpPr>
                <a:spLocks noChangeArrowheads="1"/>
              </p:cNvSpPr>
              <p:nvPr/>
            </p:nvSpPr>
            <p:spPr bwMode="auto">
              <a:xfrm>
                <a:off x="3072" y="1248"/>
                <a:ext cx="2304" cy="230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0509" name="Oval 29"/>
              <p:cNvSpPr>
                <a:spLocks noChangeArrowheads="1"/>
              </p:cNvSpPr>
              <p:nvPr/>
            </p:nvSpPr>
            <p:spPr bwMode="auto">
              <a:xfrm>
                <a:off x="3936" y="2112"/>
                <a:ext cx="576" cy="576"/>
              </a:xfrm>
              <a:prstGeom prst="ellipse">
                <a:avLst/>
              </a:pr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3220510" name="Picture 30" descr="C:\vortrag\material\usedpics\explosion.gi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60" y="936"/>
              <a:ext cx="2928" cy="2928"/>
            </a:xfrm>
            <a:prstGeom prst="rect">
              <a:avLst/>
            </a:prstGeom>
            <a:noFill/>
          </p:spPr>
        </p:pic>
      </p:grpSp>
      <p:grpSp>
        <p:nvGrpSpPr>
          <p:cNvPr id="11" name="Group 31"/>
          <p:cNvGrpSpPr>
            <a:grpSpLocks/>
          </p:cNvGrpSpPr>
          <p:nvPr/>
        </p:nvGrpSpPr>
        <p:grpSpPr bwMode="auto">
          <a:xfrm>
            <a:off x="285750" y="928687"/>
            <a:ext cx="6886278" cy="5643563"/>
            <a:chOff x="192" y="624"/>
            <a:chExt cx="4627" cy="3792"/>
          </a:xfrm>
        </p:grpSpPr>
        <p:sp>
          <p:nvSpPr>
            <p:cNvPr id="3220512" name="Rectangle 32"/>
            <p:cNvSpPr>
              <a:spLocks noChangeArrowheads="1"/>
            </p:cNvSpPr>
            <p:nvPr/>
          </p:nvSpPr>
          <p:spPr bwMode="auto">
            <a:xfrm>
              <a:off x="192" y="624"/>
              <a:ext cx="2784" cy="3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300" b="1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Newborn Neutron Star</a:t>
              </a:r>
            </a:p>
          </p:txBody>
        </p:sp>
        <p:sp>
          <p:nvSpPr>
            <p:cNvPr id="3220513" name="AutoShape 33"/>
            <p:cNvSpPr>
              <a:spLocks noChangeArrowheads="1"/>
            </p:cNvSpPr>
            <p:nvPr/>
          </p:nvSpPr>
          <p:spPr bwMode="auto">
            <a:xfrm rot="-5400000">
              <a:off x="2176" y="1161"/>
              <a:ext cx="1907" cy="2765"/>
            </a:xfrm>
            <a:custGeom>
              <a:avLst/>
              <a:gdLst>
                <a:gd name="G0" fmla="+- 7373 0 0"/>
                <a:gd name="G1" fmla="+- 21600 0 7373"/>
                <a:gd name="G2" fmla="*/ 7373 1 2"/>
                <a:gd name="G3" fmla="+- 21600 0 G2"/>
                <a:gd name="G4" fmla="+/ 7373 21600 2"/>
                <a:gd name="G5" fmla="+/ G1 0 2"/>
                <a:gd name="G6" fmla="*/ 21600 21600 7373"/>
                <a:gd name="G7" fmla="*/ G6 1 2"/>
                <a:gd name="G8" fmla="+- 21600 0 G7"/>
                <a:gd name="G9" fmla="*/ 21600 1 2"/>
                <a:gd name="G10" fmla="+- 7373 0 G9"/>
                <a:gd name="G11" fmla="?: G10 G8 0"/>
                <a:gd name="G12" fmla="?: G10 G7 21600"/>
                <a:gd name="T0" fmla="*/ 17913 w 21600"/>
                <a:gd name="T1" fmla="*/ 10800 h 21600"/>
                <a:gd name="T2" fmla="*/ 10800 w 21600"/>
                <a:gd name="T3" fmla="*/ 21600 h 21600"/>
                <a:gd name="T4" fmla="*/ 3687 w 21600"/>
                <a:gd name="T5" fmla="*/ 10800 h 21600"/>
                <a:gd name="T6" fmla="*/ 10800 w 21600"/>
                <a:gd name="T7" fmla="*/ 0 h 21600"/>
                <a:gd name="T8" fmla="*/ 5487 w 21600"/>
                <a:gd name="T9" fmla="*/ 5487 h 21600"/>
                <a:gd name="T10" fmla="*/ 16113 w 21600"/>
                <a:gd name="T11" fmla="*/ 1611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373" y="21600"/>
                  </a:lnTo>
                  <a:lnTo>
                    <a:pt x="1422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514" name="Oval 34"/>
            <p:cNvSpPr>
              <a:spLocks noChangeAspect="1" noChangeArrowheads="1"/>
            </p:cNvSpPr>
            <p:nvPr/>
          </p:nvSpPr>
          <p:spPr bwMode="auto">
            <a:xfrm>
              <a:off x="611" y="1571"/>
              <a:ext cx="1945" cy="1946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515" name="AutoShape 35"/>
            <p:cNvSpPr>
              <a:spLocks noChangeArrowheads="1"/>
            </p:cNvSpPr>
            <p:nvPr/>
          </p:nvSpPr>
          <p:spPr bwMode="auto">
            <a:xfrm>
              <a:off x="611" y="1104"/>
              <a:ext cx="1945" cy="429"/>
            </a:xfrm>
            <a:prstGeom prst="leftRightArrow">
              <a:avLst>
                <a:gd name="adj1" fmla="val 52444"/>
                <a:gd name="adj2" fmla="val 49641"/>
              </a:avLst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7530" tIns="48765" rIns="97530" bIns="48765" anchor="ctr"/>
            <a:lstStyle/>
            <a:p>
              <a:pPr algn="ctr" defTabSz="913805"/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~ 50 km</a:t>
              </a:r>
            </a:p>
          </p:txBody>
        </p:sp>
        <p:sp>
          <p:nvSpPr>
            <p:cNvPr id="3220516" name="Rectangle 36"/>
            <p:cNvSpPr>
              <a:spLocks noChangeArrowheads="1"/>
            </p:cNvSpPr>
            <p:nvPr/>
          </p:nvSpPr>
          <p:spPr bwMode="auto">
            <a:xfrm>
              <a:off x="192" y="3648"/>
              <a:ext cx="2784" cy="76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20000"/>
                </a:lnSpc>
              </a:pP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Proto-Neutron Star</a:t>
              </a:r>
            </a:p>
            <a:p>
              <a:pPr algn="ctr">
                <a:lnSpc>
                  <a:spcPct val="120000"/>
                </a:lnSpc>
                <a:buFont typeface="Symbol" pitchFamily="18" charset="2"/>
                <a:buNone/>
              </a:pP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r</a:t>
              </a: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 </a:t>
              </a:r>
              <a:r>
                <a:rPr lang="en-US" b="1" dirty="0" err="1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r</a:t>
              </a:r>
              <a:r>
                <a:rPr lang="en-US" sz="2300" baseline="-25000" dirty="0" err="1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nuc</a:t>
              </a: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</a:t>
              </a: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  <a:sym typeface="Symbol" pitchFamily="18" charset="2"/>
                </a:rPr>
                <a:t>=</a:t>
              </a: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3</a:t>
              </a:r>
              <a:r>
                <a:rPr lang="en-US" sz="1500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</a:t>
              </a: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</a:t>
              </a:r>
              <a:r>
                <a:rPr lang="en-US" sz="600" b="1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</a:t>
              </a: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10</a:t>
              </a:r>
              <a:r>
                <a:rPr lang="en-US" sz="2300" baseline="30000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14</a:t>
              </a:r>
              <a:r>
                <a:rPr lang="en-US" baseline="30000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</a:t>
              </a: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g cm</a:t>
              </a:r>
              <a:r>
                <a:rPr lang="en-US" sz="2300" baseline="300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  <a:sym typeface="Symbol" pitchFamily="18" charset="2"/>
                </a:rPr>
                <a:t>-</a:t>
              </a:r>
              <a:r>
                <a:rPr lang="en-US" sz="2300" baseline="30000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3</a:t>
              </a:r>
              <a:r>
                <a:rPr lang="en-US" baseline="30000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</a:t>
              </a:r>
              <a:endParaRPr lang="en-US" baseline="30000" dirty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>
                <a:lnSpc>
                  <a:spcPct val="120000"/>
                </a:lnSpc>
                <a:buFont typeface="Symbol" pitchFamily="18" charset="2"/>
                <a:buNone/>
              </a:pP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 </a:t>
              </a:r>
              <a:r>
                <a:rPr lang="en-US" b="1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</a:t>
              </a:r>
              <a:r>
                <a:rPr lang="en-US" dirty="0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 30 </a:t>
              </a:r>
              <a:r>
                <a:rPr lang="en-US" dirty="0" err="1">
                  <a:effectLst>
                    <a:outerShdw blurRad="38100" dist="38100" dir="2700000" algn="tl">
                      <a:srgbClr val="000000"/>
                    </a:outerShdw>
                  </a:effectLst>
                  <a:sym typeface="Symbol" pitchFamily="18" charset="2"/>
                </a:rPr>
                <a:t>MeV</a:t>
              </a:r>
              <a:endParaRPr lang="en-US" dirty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endParaRPr>
            </a:p>
          </p:txBody>
        </p:sp>
        <p:sp>
          <p:nvSpPr>
            <p:cNvPr id="3220517" name="Oval 37"/>
            <p:cNvSpPr>
              <a:spLocks noChangeArrowheads="1"/>
            </p:cNvSpPr>
            <p:nvPr/>
          </p:nvSpPr>
          <p:spPr bwMode="auto">
            <a:xfrm>
              <a:off x="4205" y="2237"/>
              <a:ext cx="614" cy="614"/>
            </a:xfrm>
            <a:prstGeom prst="ellipse">
              <a:avLst/>
            </a:pr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38"/>
          <p:cNvGrpSpPr>
            <a:grpSpLocks/>
          </p:cNvGrpSpPr>
          <p:nvPr/>
        </p:nvGrpSpPr>
        <p:grpSpPr bwMode="auto">
          <a:xfrm>
            <a:off x="457200" y="1904405"/>
            <a:ext cx="3656707" cy="3658195"/>
            <a:chOff x="355" y="1315"/>
            <a:chExt cx="2457" cy="2458"/>
          </a:xfrm>
        </p:grpSpPr>
        <p:pic>
          <p:nvPicPr>
            <p:cNvPr id="3220519" name="Picture 39" descr="C:\vortrag\material\usedpics\nuemission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5" y="1315"/>
              <a:ext cx="2457" cy="2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220520" name="Text Box 40"/>
            <p:cNvSpPr txBox="1">
              <a:spLocks noChangeArrowheads="1"/>
            </p:cNvSpPr>
            <p:nvPr/>
          </p:nvSpPr>
          <p:spPr bwMode="auto">
            <a:xfrm>
              <a:off x="995" y="2283"/>
              <a:ext cx="1177" cy="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7530" tIns="48765" rIns="97530" bIns="48765">
              <a:spAutoFit/>
            </a:bodyPr>
            <a:lstStyle/>
            <a:p>
              <a:pPr algn="ctr" defTabSz="913805"/>
              <a:r>
                <a:rPr lang="en-US" sz="2300" b="1" dirty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Neutrino</a:t>
              </a:r>
            </a:p>
            <a:p>
              <a:pPr algn="ctr" defTabSz="913805"/>
              <a:r>
                <a:rPr lang="en-US" sz="2300" b="1" dirty="0">
                  <a:solidFill>
                    <a:srgbClr val="66FF33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Cooling</a:t>
              </a:r>
              <a:endParaRPr lang="de-DE" sz="2300" b="1" dirty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52400" y="228600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rgbClr val="FFFF00"/>
                </a:solidFill>
              </a:rPr>
              <a:t>Supernova Explosions</a:t>
            </a:r>
            <a:endParaRPr lang="en-US" sz="3200" b="1" i="1" dirty="0">
              <a:solidFill>
                <a:srgbClr val="FFFF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543800" y="381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©Raffelt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7620000" y="381000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©Raffelt</a:t>
            </a:r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Neutrino Observation of </a:t>
            </a:r>
            <a:r>
              <a:rPr lang="en-US" sz="3200" b="1" dirty="0" err="1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SN</a:t>
            </a:r>
            <a:r>
              <a:rPr lang="en-US" sz="3200" b="1" dirty="0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ea typeface="Verdana" pitchFamily="34" charset="0"/>
                <a:cs typeface="Verdana" pitchFamily="34" charset="0"/>
              </a:rPr>
              <a:t>1987A</a:t>
            </a:r>
            <a:endParaRPr lang="de-DE" sz="32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1066800"/>
            <a:ext cx="4572000" cy="461665"/>
          </a:xfrm>
          <a:prstGeom prst="rect">
            <a:avLst/>
          </a:prstGeom>
          <a:solidFill>
            <a:srgbClr val="FFC000"/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/>
              <a:t>Neutrino Signals from SN 1987A</a:t>
            </a:r>
            <a:endParaRPr lang="en-US" sz="2400" b="1" dirty="0"/>
          </a:p>
        </p:txBody>
      </p:sp>
      <p:pic>
        <p:nvPicPr>
          <p:cNvPr id="12" name="Picture 2" descr="C:\Users\Georg Raffelt\Desktop\sig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838200"/>
            <a:ext cx="4191000" cy="599746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2400" y="1905000"/>
            <a:ext cx="4495800" cy="1015663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Kamiokande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(Japan) and </a:t>
            </a:r>
            <a:r>
              <a:rPr lang="en-US" sz="2000" b="1" dirty="0" smtClean="0">
                <a:solidFill>
                  <a:srgbClr val="FF0000"/>
                </a:solidFill>
              </a:rPr>
              <a:t>IMB</a:t>
            </a: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(US): 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bg1"/>
                </a:solidFill>
              </a:rPr>
              <a:t>Water Cerenkov Detector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bg1"/>
                </a:solidFill>
              </a:rPr>
              <a:t> Intended for Proton Decays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2400" y="3124200"/>
            <a:ext cx="4495800" cy="1015663"/>
          </a:xfrm>
          <a:prstGeom prst="rect">
            <a:avLst/>
          </a:prstGeom>
          <a:noFill/>
          <a:ln w="381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Baksan</a:t>
            </a:r>
            <a:r>
              <a:rPr lang="en-US" sz="2000" b="1" dirty="0" smtClean="0">
                <a:solidFill>
                  <a:srgbClr val="0000CC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(Soviet Union): 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Scintillator</a:t>
            </a:r>
            <a:r>
              <a:rPr lang="en-US" sz="2000" b="1" dirty="0" smtClean="0">
                <a:solidFill>
                  <a:schemeClr val="bg1"/>
                </a:solidFill>
              </a:rPr>
              <a:t> Telescope</a:t>
            </a:r>
          </a:p>
          <a:p>
            <a:pPr>
              <a:buFontTx/>
              <a:buChar char="-"/>
            </a:pPr>
            <a:r>
              <a:rPr lang="en-US" sz="2000" b="1" dirty="0" smtClean="0">
                <a:solidFill>
                  <a:schemeClr val="bg1"/>
                </a:solidFill>
              </a:rPr>
              <a:t> Clock Uncertainty: </a:t>
            </a:r>
            <a:r>
              <a:rPr lang="en-US" sz="2000" b="1" dirty="0" smtClean="0">
                <a:solidFill>
                  <a:srgbClr val="00FF00"/>
                </a:solidFill>
              </a:rPr>
              <a:t>+ 2/-54 s </a:t>
            </a:r>
            <a:endParaRPr lang="en-US" sz="2000" b="1" dirty="0">
              <a:solidFill>
                <a:srgbClr val="00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4419600"/>
            <a:ext cx="4495800" cy="461665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</a:rPr>
              <a:t>Information from observations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5181600"/>
            <a:ext cx="4572000" cy="1600438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sz="2000" b="1" dirty="0" smtClean="0">
                <a:solidFill>
                  <a:schemeClr val="bg1"/>
                </a:solidFill>
              </a:rPr>
              <a:t>Standard Picture of Core-collapse </a:t>
            </a:r>
            <a:r>
              <a:rPr lang="en-US" sz="2000" b="1" dirty="0" err="1" smtClean="0">
                <a:solidFill>
                  <a:schemeClr val="bg1"/>
                </a:solidFill>
              </a:rPr>
              <a:t>SNe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endParaRPr lang="en-US" dirty="0" smtClean="0"/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Neutrino Diffusion Time from the NS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endParaRPr lang="en-US" sz="2000" b="1" dirty="0" smtClean="0">
              <a:solidFill>
                <a:schemeClr val="bg1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2000" b="1" dirty="0" smtClean="0">
                <a:solidFill>
                  <a:schemeClr val="bg1"/>
                </a:solidFill>
              </a:rPr>
              <a:t> Neutrino Luminosity  L</a:t>
            </a:r>
            <a:r>
              <a:rPr lang="el-GR" sz="1400" b="1" dirty="0" smtClean="0">
                <a:solidFill>
                  <a:schemeClr val="bg1"/>
                </a:solidFill>
              </a:rPr>
              <a:t>ν</a:t>
            </a:r>
            <a:r>
              <a:rPr lang="en-US" sz="1400" b="1" dirty="0" smtClean="0">
                <a:solidFill>
                  <a:schemeClr val="bg1"/>
                </a:solidFill>
              </a:rPr>
              <a:t>  </a:t>
            </a:r>
            <a:r>
              <a:rPr lang="en-US" sz="2000" b="1" dirty="0" smtClean="0">
                <a:solidFill>
                  <a:schemeClr val="bg1"/>
                </a:solidFill>
              </a:rPr>
              <a:t>=  10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53</a:t>
            </a:r>
            <a:r>
              <a:rPr lang="en-US" sz="2000" b="1" dirty="0" smtClean="0">
                <a:solidFill>
                  <a:schemeClr val="bg1"/>
                </a:solidFill>
              </a:rPr>
              <a:t> erg s</a:t>
            </a:r>
            <a:r>
              <a:rPr lang="en-US" sz="2000" b="1" baseline="30000" dirty="0" smtClean="0">
                <a:solidFill>
                  <a:schemeClr val="bg1"/>
                </a:solidFill>
              </a:rPr>
              <a:t>-1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6.8|24.2|3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7|34.8|19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841</Words>
  <Application>Microsoft Office PowerPoint</Application>
  <PresentationFormat>On-screen Show (4:3)</PresentationFormat>
  <Paragraphs>185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Slide 1</vt:lpstr>
      <vt:lpstr>Slide 2</vt:lpstr>
      <vt:lpstr>Neutrino Sources in Nature</vt:lpstr>
      <vt:lpstr>Where to Test Neutrino-Matter Interactions</vt:lpstr>
      <vt:lpstr>Where to Test Neutrino-Neutrino Interactions</vt:lpstr>
      <vt:lpstr>Slide 6</vt:lpstr>
      <vt:lpstr>Slide 7</vt:lpstr>
      <vt:lpstr>Slide 8</vt:lpstr>
      <vt:lpstr>Slide 9</vt:lpstr>
      <vt:lpstr>Slide 10</vt:lpstr>
      <vt:lpstr>Slide 11</vt:lpstr>
      <vt:lpstr>Supernova Bound on secret neutrino interactions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ZHOU</dc:creator>
  <cp:lastModifiedBy>ZHOU</cp:lastModifiedBy>
  <cp:revision>155</cp:revision>
  <dcterms:created xsi:type="dcterms:W3CDTF">2006-08-16T00:00:00Z</dcterms:created>
  <dcterms:modified xsi:type="dcterms:W3CDTF">2013-06-02T15:41:21Z</dcterms:modified>
</cp:coreProperties>
</file>