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9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  <p:sldMasterId id="2147483672" r:id="rId2"/>
    <p:sldMasterId id="2147483684" r:id="rId3"/>
  </p:sldMasterIdLst>
  <p:notesMasterIdLst>
    <p:notesMasterId r:id="rId44"/>
  </p:notesMasterIdLst>
  <p:sldIdLst>
    <p:sldId id="485" r:id="rId4"/>
    <p:sldId id="502" r:id="rId5"/>
    <p:sldId id="503" r:id="rId6"/>
    <p:sldId id="506" r:id="rId7"/>
    <p:sldId id="500" r:id="rId8"/>
    <p:sldId id="508" r:id="rId9"/>
    <p:sldId id="510" r:id="rId10"/>
    <p:sldId id="487" r:id="rId11"/>
    <p:sldId id="512" r:id="rId12"/>
    <p:sldId id="513" r:id="rId13"/>
    <p:sldId id="511" r:id="rId14"/>
    <p:sldId id="515" r:id="rId15"/>
    <p:sldId id="473" r:id="rId16"/>
    <p:sldId id="517" r:id="rId17"/>
    <p:sldId id="518" r:id="rId18"/>
    <p:sldId id="519" r:id="rId19"/>
    <p:sldId id="520" r:id="rId20"/>
    <p:sldId id="522" r:id="rId21"/>
    <p:sldId id="523" r:id="rId22"/>
    <p:sldId id="524" r:id="rId23"/>
    <p:sldId id="525" r:id="rId24"/>
    <p:sldId id="526" r:id="rId25"/>
    <p:sldId id="543" r:id="rId26"/>
    <p:sldId id="527" r:id="rId27"/>
    <p:sldId id="528" r:id="rId28"/>
    <p:sldId id="529" r:id="rId29"/>
    <p:sldId id="530" r:id="rId30"/>
    <p:sldId id="531" r:id="rId31"/>
    <p:sldId id="532" r:id="rId32"/>
    <p:sldId id="534" r:id="rId33"/>
    <p:sldId id="544" r:id="rId34"/>
    <p:sldId id="535" r:id="rId35"/>
    <p:sldId id="536" r:id="rId36"/>
    <p:sldId id="537" r:id="rId37"/>
    <p:sldId id="479" r:id="rId38"/>
    <p:sldId id="538" r:id="rId39"/>
    <p:sldId id="539" r:id="rId40"/>
    <p:sldId id="540" r:id="rId41"/>
    <p:sldId id="495" r:id="rId42"/>
    <p:sldId id="542" r:id="rId43"/>
  </p:sldIdLst>
  <p:sldSz cx="9144000" cy="6858000" type="screen4x3"/>
  <p:notesSz cx="7315200" cy="9601200"/>
  <p:embeddedFontLst>
    <p:embeddedFont>
      <p:font typeface="Calibri" pitchFamily="34" charset="0"/>
      <p:regular r:id="rId45"/>
      <p:bold r:id="rId46"/>
      <p:italic r:id="rId47"/>
      <p:boldItalic r:id="rId48"/>
    </p:embeddedFont>
    <p:embeddedFont>
      <p:font typeface="Comic Sans MS" pitchFamily="66" charset="0"/>
      <p:regular r:id="rId49"/>
      <p:bold r:id="rId50"/>
    </p:embeddedFont>
    <p:embeddedFont>
      <p:font typeface="Constantia" pitchFamily="18" charset="0"/>
      <p:regular r:id="rId51"/>
      <p:bold r:id="rId52"/>
      <p:italic r:id="rId53"/>
      <p:boldItalic r:id="rId54"/>
    </p:embeddedFont>
    <p:embeddedFont>
      <p:font typeface="Wingdings 3" pitchFamily="18" charset="2"/>
      <p:regular r:id="rId55"/>
    </p:embeddedFont>
    <p:embeddedFont>
      <p:font typeface="Verdana" pitchFamily="34" charset="0"/>
      <p:regular r:id="rId56"/>
      <p:bold r:id="rId57"/>
      <p:italic r:id="rId58"/>
      <p:boldItalic r:id="rId59"/>
    </p:embeddedFont>
    <p:embeddedFont>
      <p:font typeface="Times" pitchFamily="18" charset="0"/>
      <p:regular r:id="rId60"/>
      <p:bold r:id="rId61"/>
      <p:italic r:id="rId62"/>
      <p:boldItalic r:id="rId63"/>
    </p:embeddedFont>
    <p:embeddedFont>
      <p:font typeface="ＭＳ Ｐゴシック" pitchFamily="34" charset="-128"/>
      <p:regular r:id="rId64"/>
    </p:embeddedFont>
    <p:embeddedFont>
      <p:font typeface="Helvetica" pitchFamily="34" charset="0"/>
      <p:regular r:id="rId65"/>
      <p:bold r:id="rId66"/>
      <p:italic r:id="rId67"/>
      <p:boldItalic r:id="rId68"/>
    </p:embeddedFont>
    <p:embeddedFont>
      <p:font typeface="Corbel" pitchFamily="34" charset="0"/>
      <p:regular r:id="rId69"/>
      <p:bold r:id="rId70"/>
      <p:italic r:id="rId71"/>
      <p:boldItalic r:id="rId72"/>
    </p:embeddedFont>
    <p:embeddedFont>
      <p:font typeface="Tahoma" pitchFamily="34" charset="0"/>
      <p:regular r:id="rId73"/>
      <p:bold r:id="rId7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2006B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font" Target="fonts/font3.fntdata"/><Relationship Id="rId50" Type="http://schemas.openxmlformats.org/officeDocument/2006/relationships/font" Target="fonts/font6.fntdata"/><Relationship Id="rId55" Type="http://schemas.openxmlformats.org/officeDocument/2006/relationships/font" Target="fonts/font11.fntdata"/><Relationship Id="rId63" Type="http://schemas.openxmlformats.org/officeDocument/2006/relationships/font" Target="fonts/font19.fntdata"/><Relationship Id="rId68" Type="http://schemas.openxmlformats.org/officeDocument/2006/relationships/font" Target="fonts/font24.fntdata"/><Relationship Id="rId76" Type="http://schemas.openxmlformats.org/officeDocument/2006/relationships/viewProps" Target="viewProps.xml"/><Relationship Id="rId7" Type="http://schemas.openxmlformats.org/officeDocument/2006/relationships/slide" Target="slides/slide4.xml"/><Relationship Id="rId71" Type="http://schemas.openxmlformats.org/officeDocument/2006/relationships/font" Target="fonts/font27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font" Target="fonts/font1.fntdata"/><Relationship Id="rId53" Type="http://schemas.openxmlformats.org/officeDocument/2006/relationships/font" Target="fonts/font9.fntdata"/><Relationship Id="rId58" Type="http://schemas.openxmlformats.org/officeDocument/2006/relationships/font" Target="fonts/font14.fntdata"/><Relationship Id="rId66" Type="http://schemas.openxmlformats.org/officeDocument/2006/relationships/font" Target="fonts/font22.fntdata"/><Relationship Id="rId74" Type="http://schemas.openxmlformats.org/officeDocument/2006/relationships/font" Target="fonts/font30.fntdata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font" Target="fonts/font5.fntdata"/><Relationship Id="rId57" Type="http://schemas.openxmlformats.org/officeDocument/2006/relationships/font" Target="fonts/font13.fntdata"/><Relationship Id="rId61" Type="http://schemas.openxmlformats.org/officeDocument/2006/relationships/font" Target="fonts/font17.fntdata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notesMaster" Target="notesMasters/notesMaster1.xml"/><Relationship Id="rId52" Type="http://schemas.openxmlformats.org/officeDocument/2006/relationships/font" Target="fonts/font8.fntdata"/><Relationship Id="rId60" Type="http://schemas.openxmlformats.org/officeDocument/2006/relationships/font" Target="fonts/font16.fntdata"/><Relationship Id="rId65" Type="http://schemas.openxmlformats.org/officeDocument/2006/relationships/font" Target="fonts/font21.fntdata"/><Relationship Id="rId73" Type="http://schemas.openxmlformats.org/officeDocument/2006/relationships/font" Target="fonts/font29.fntdata"/><Relationship Id="rId78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font" Target="fonts/font4.fntdata"/><Relationship Id="rId56" Type="http://schemas.openxmlformats.org/officeDocument/2006/relationships/font" Target="fonts/font12.fntdata"/><Relationship Id="rId64" Type="http://schemas.openxmlformats.org/officeDocument/2006/relationships/font" Target="fonts/font20.fntdata"/><Relationship Id="rId69" Type="http://schemas.openxmlformats.org/officeDocument/2006/relationships/font" Target="fonts/font25.fntdata"/><Relationship Id="rId77" Type="http://schemas.openxmlformats.org/officeDocument/2006/relationships/theme" Target="theme/theme1.xml"/><Relationship Id="rId8" Type="http://schemas.openxmlformats.org/officeDocument/2006/relationships/slide" Target="slides/slide5.xml"/><Relationship Id="rId51" Type="http://schemas.openxmlformats.org/officeDocument/2006/relationships/font" Target="fonts/font7.fntdata"/><Relationship Id="rId72" Type="http://schemas.openxmlformats.org/officeDocument/2006/relationships/font" Target="fonts/font28.fntdata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font" Target="fonts/font2.fntdata"/><Relationship Id="rId59" Type="http://schemas.openxmlformats.org/officeDocument/2006/relationships/font" Target="fonts/font15.fntdata"/><Relationship Id="rId67" Type="http://schemas.openxmlformats.org/officeDocument/2006/relationships/font" Target="fonts/font23.fntdata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font" Target="fonts/font10.fntdata"/><Relationship Id="rId62" Type="http://schemas.openxmlformats.org/officeDocument/2006/relationships/font" Target="fonts/font18.fntdata"/><Relationship Id="rId70" Type="http://schemas.openxmlformats.org/officeDocument/2006/relationships/font" Target="fonts/font26.fntdata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BD7A9F-4594-4C70-8C5B-B7F56C111A44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2493E25-22D2-4A93-A507-E8EEF8965912}">
      <dgm:prSet phldrT="[Text]" custT="1"/>
      <dgm:spPr>
        <a:solidFill>
          <a:srgbClr val="7030A0"/>
        </a:solidFill>
      </dgm:spPr>
      <dgm:t>
        <a:bodyPr/>
        <a:lstStyle/>
        <a:p>
          <a:r>
            <a:rPr lang="en-US" sz="2000" b="1" u="sng" dirty="0" smtClean="0">
              <a:solidFill>
                <a:srgbClr val="FFFFFF"/>
              </a:solidFill>
            </a:rPr>
            <a:t>TMD</a:t>
          </a:r>
          <a:endParaRPr lang="en-US" sz="2000" b="1" u="sng" dirty="0">
            <a:solidFill>
              <a:srgbClr val="FFFFFF"/>
            </a:solidFill>
          </a:endParaRPr>
        </a:p>
      </dgm:t>
    </dgm:pt>
    <dgm:pt modelId="{32050083-4E98-45E0-A821-1B89C977FB58}" type="parTrans" cxnId="{1A4F3745-601E-4276-BAC2-303D7B2B9220}">
      <dgm:prSet/>
      <dgm:spPr/>
      <dgm:t>
        <a:bodyPr/>
        <a:lstStyle/>
        <a:p>
          <a:endParaRPr lang="en-US" sz="1400"/>
        </a:p>
      </dgm:t>
    </dgm:pt>
    <dgm:pt modelId="{9E35FBA0-7904-4CEC-B360-3551351ACEEB}" type="sibTrans" cxnId="{1A4F3745-601E-4276-BAC2-303D7B2B9220}">
      <dgm:prSet/>
      <dgm:spPr/>
      <dgm:t>
        <a:bodyPr/>
        <a:lstStyle/>
        <a:p>
          <a:endParaRPr lang="en-US" sz="1400"/>
        </a:p>
      </dgm:t>
    </dgm:pt>
    <dgm:pt modelId="{D88547D4-9179-4D12-906D-41C7FB860537}">
      <dgm:prSet phldrT="[Text]" custT="1"/>
      <dgm:spPr>
        <a:solidFill>
          <a:srgbClr val="FF0000"/>
        </a:solidFill>
      </dgm:spPr>
      <dgm:t>
        <a:bodyPr/>
        <a:lstStyle/>
        <a:p>
          <a:r>
            <a:rPr lang="en-US" sz="1200" dirty="0" smtClean="0"/>
            <a:t>Nucleon Spin</a:t>
          </a:r>
          <a:endParaRPr lang="en-US" sz="1200" dirty="0"/>
        </a:p>
      </dgm:t>
    </dgm:pt>
    <dgm:pt modelId="{75A0AF15-C685-410D-9EB1-6B9465FDB09A}" type="parTrans" cxnId="{B58344E6-A96F-4057-AA76-5F7CE6290FF9}">
      <dgm:prSet custT="1"/>
      <dgm:spPr/>
      <dgm:t>
        <a:bodyPr/>
        <a:lstStyle/>
        <a:p>
          <a:endParaRPr lang="en-US" sz="1400"/>
        </a:p>
      </dgm:t>
    </dgm:pt>
    <dgm:pt modelId="{8169B70C-44EE-44C9-9936-24A620B7B505}" type="sibTrans" cxnId="{B58344E6-A96F-4057-AA76-5F7CE6290FF9}">
      <dgm:prSet/>
      <dgm:spPr/>
      <dgm:t>
        <a:bodyPr/>
        <a:lstStyle/>
        <a:p>
          <a:endParaRPr lang="en-US" sz="1400"/>
        </a:p>
      </dgm:t>
    </dgm:pt>
    <dgm:pt modelId="{A7C23972-1FB8-4E4D-8925-F8406925350D}">
      <dgm:prSet phldrT="[Text]" custT="1"/>
      <dgm:spPr>
        <a:solidFill>
          <a:srgbClr val="00B050"/>
        </a:solidFill>
      </dgm:spPr>
      <dgm:t>
        <a:bodyPr/>
        <a:lstStyle/>
        <a:p>
          <a:r>
            <a:rPr lang="en-US" sz="1200" dirty="0" smtClean="0"/>
            <a:t>QCD Dynamics</a:t>
          </a:r>
          <a:endParaRPr lang="en-US" sz="1200" dirty="0"/>
        </a:p>
      </dgm:t>
    </dgm:pt>
    <dgm:pt modelId="{B4C1240E-6252-4989-858C-35D7DFBC23E2}" type="parTrans" cxnId="{29314389-E0E3-4228-90AB-DF15BF344C4B}">
      <dgm:prSet custT="1"/>
      <dgm:spPr/>
      <dgm:t>
        <a:bodyPr/>
        <a:lstStyle/>
        <a:p>
          <a:endParaRPr lang="en-US" sz="1400"/>
        </a:p>
      </dgm:t>
    </dgm:pt>
    <dgm:pt modelId="{7954077B-9F2B-40F4-8EFF-73D0E8DE3B75}" type="sibTrans" cxnId="{29314389-E0E3-4228-90AB-DF15BF344C4B}">
      <dgm:prSet/>
      <dgm:spPr/>
      <dgm:t>
        <a:bodyPr/>
        <a:lstStyle/>
        <a:p>
          <a:endParaRPr lang="en-US" sz="1400"/>
        </a:p>
      </dgm:t>
    </dgm:pt>
    <dgm:pt modelId="{697017CF-9876-40E8-88D3-290C9B8DB548}">
      <dgm:prSet phldrT="[Text]" custT="1"/>
      <dgm:spPr>
        <a:solidFill>
          <a:srgbClr val="FF0000"/>
        </a:solidFill>
      </dgm:spPr>
      <dgm:t>
        <a:bodyPr/>
        <a:lstStyle/>
        <a:p>
          <a:r>
            <a:rPr lang="en-US" sz="1200" dirty="0" smtClean="0"/>
            <a:t>Quark OAM / Spin</a:t>
          </a:r>
          <a:endParaRPr lang="en-US" sz="1200" dirty="0"/>
        </a:p>
      </dgm:t>
    </dgm:pt>
    <dgm:pt modelId="{5A34AB2F-AA09-4DEB-8C09-22612E8E0DCB}" type="parTrans" cxnId="{DC25A226-799A-49C4-AEF9-8D0DC4DBF8A6}">
      <dgm:prSet custT="1"/>
      <dgm:spPr/>
      <dgm:t>
        <a:bodyPr/>
        <a:lstStyle/>
        <a:p>
          <a:endParaRPr lang="en-US" sz="1400"/>
        </a:p>
      </dgm:t>
    </dgm:pt>
    <dgm:pt modelId="{8362CD21-12CE-4660-BF1D-E4041130A727}" type="sibTrans" cxnId="{DC25A226-799A-49C4-AEF9-8D0DC4DBF8A6}">
      <dgm:prSet/>
      <dgm:spPr/>
      <dgm:t>
        <a:bodyPr/>
        <a:lstStyle/>
        <a:p>
          <a:endParaRPr lang="en-US" sz="1400"/>
        </a:p>
      </dgm:t>
    </dgm:pt>
    <dgm:pt modelId="{B76B35D6-A126-4D85-9B1B-C8FF0D45DD15}">
      <dgm:prSet phldrT="[Text]" custT="1"/>
      <dgm:spPr>
        <a:solidFill>
          <a:srgbClr val="00B050"/>
        </a:solidFill>
      </dgm:spPr>
      <dgm:t>
        <a:bodyPr/>
        <a:lstStyle/>
        <a:p>
          <a:r>
            <a:rPr lang="en-US" sz="1200" dirty="0" smtClean="0"/>
            <a:t>QCD Factorization</a:t>
          </a:r>
          <a:endParaRPr lang="en-US" sz="1200" dirty="0"/>
        </a:p>
      </dgm:t>
    </dgm:pt>
    <dgm:pt modelId="{FAA9D1B6-7743-4CC5-B780-8F618B57B18C}" type="parTrans" cxnId="{D20F6042-D027-439E-B312-8A742F5F5159}">
      <dgm:prSet custT="1"/>
      <dgm:spPr/>
      <dgm:t>
        <a:bodyPr/>
        <a:lstStyle/>
        <a:p>
          <a:endParaRPr lang="en-US" sz="1400"/>
        </a:p>
      </dgm:t>
    </dgm:pt>
    <dgm:pt modelId="{F0BB1B5C-A2A0-43AC-B3B4-054A50D24AE5}" type="sibTrans" cxnId="{D20F6042-D027-439E-B312-8A742F5F5159}">
      <dgm:prSet/>
      <dgm:spPr/>
      <dgm:t>
        <a:bodyPr/>
        <a:lstStyle/>
        <a:p>
          <a:endParaRPr lang="en-US" sz="1400"/>
        </a:p>
      </dgm:t>
    </dgm:pt>
    <dgm:pt modelId="{3658DC4F-2657-4895-B9D4-87DA05F65C42}">
      <dgm:prSet phldrT="[Text]" custT="1"/>
      <dgm:spPr>
        <a:solidFill>
          <a:srgbClr val="0070C0"/>
        </a:solidFill>
      </dgm:spPr>
      <dgm:t>
        <a:bodyPr/>
        <a:lstStyle/>
        <a:p>
          <a:r>
            <a:rPr lang="en-US" sz="1200" dirty="0" smtClean="0"/>
            <a:t>3-D Tomography </a:t>
          </a:r>
          <a:endParaRPr lang="en-US" sz="1200" dirty="0"/>
        </a:p>
      </dgm:t>
    </dgm:pt>
    <dgm:pt modelId="{944A1D85-31F0-405F-AB83-8F9DD659D68A}" type="parTrans" cxnId="{FD9AB634-B1C7-4341-A1A8-5F64F967CB25}">
      <dgm:prSet custT="1"/>
      <dgm:spPr/>
      <dgm:t>
        <a:bodyPr/>
        <a:lstStyle/>
        <a:p>
          <a:endParaRPr lang="en-US" sz="1400"/>
        </a:p>
      </dgm:t>
    </dgm:pt>
    <dgm:pt modelId="{5E7A4138-3AA4-495A-BC45-34A49A8B1562}" type="sibTrans" cxnId="{FD9AB634-B1C7-4341-A1A8-5F64F967CB25}">
      <dgm:prSet/>
      <dgm:spPr/>
      <dgm:t>
        <a:bodyPr/>
        <a:lstStyle/>
        <a:p>
          <a:endParaRPr lang="en-US" sz="1400"/>
        </a:p>
      </dgm:t>
    </dgm:pt>
    <dgm:pt modelId="{E82402E8-9BF9-438A-A350-B3E4D92D8D67}">
      <dgm:prSet phldrT="[Text]" custT="1"/>
      <dgm:spPr>
        <a:solidFill>
          <a:srgbClr val="FFFF00"/>
        </a:solidFill>
      </dgm:spPr>
      <dgm:t>
        <a:bodyPr/>
        <a:lstStyle/>
        <a:p>
          <a:r>
            <a:rPr lang="en-US" sz="1200" dirty="0" smtClean="0">
              <a:solidFill>
                <a:schemeClr val="tx1"/>
              </a:solidFill>
            </a:rPr>
            <a:t>Lattice QCD</a:t>
          </a:r>
          <a:endParaRPr lang="en-US" sz="1200" dirty="0">
            <a:solidFill>
              <a:schemeClr val="tx1"/>
            </a:solidFill>
          </a:endParaRPr>
        </a:p>
      </dgm:t>
    </dgm:pt>
    <dgm:pt modelId="{2068691F-CC56-4AE8-A29F-7DBF82C7C54A}" type="parTrans" cxnId="{A7ED4260-9BFE-4226-8250-C6CF15AED24E}">
      <dgm:prSet custT="1"/>
      <dgm:spPr/>
      <dgm:t>
        <a:bodyPr/>
        <a:lstStyle/>
        <a:p>
          <a:endParaRPr lang="en-US" sz="1400"/>
        </a:p>
      </dgm:t>
    </dgm:pt>
    <dgm:pt modelId="{A6374CE0-4239-450B-8BB7-C397DDEA4058}" type="sibTrans" cxnId="{A7ED4260-9BFE-4226-8250-C6CF15AED24E}">
      <dgm:prSet/>
      <dgm:spPr/>
      <dgm:t>
        <a:bodyPr/>
        <a:lstStyle/>
        <a:p>
          <a:endParaRPr lang="en-US" sz="1400"/>
        </a:p>
      </dgm:t>
    </dgm:pt>
    <dgm:pt modelId="{38225996-E2EF-4144-83AD-F14206DB432C}">
      <dgm:prSet phldrT="[Text]" custT="1"/>
      <dgm:spPr>
        <a:solidFill>
          <a:srgbClr val="FFFF00"/>
        </a:solidFill>
      </dgm:spPr>
      <dgm:t>
        <a:bodyPr/>
        <a:lstStyle/>
        <a:p>
          <a:r>
            <a:rPr lang="en-US" sz="1200" dirty="0" smtClean="0">
              <a:solidFill>
                <a:schemeClr val="tx1"/>
              </a:solidFill>
            </a:rPr>
            <a:t>Models</a:t>
          </a:r>
          <a:endParaRPr lang="en-US" sz="1200" dirty="0">
            <a:solidFill>
              <a:schemeClr val="tx1"/>
            </a:solidFill>
          </a:endParaRPr>
        </a:p>
      </dgm:t>
    </dgm:pt>
    <dgm:pt modelId="{BF7ADBA9-CF11-4CE3-A593-9E0BFD542809}" type="parTrans" cxnId="{DF5442CF-06C2-4544-A0A1-6509C619BC79}">
      <dgm:prSet custT="1"/>
      <dgm:spPr/>
      <dgm:t>
        <a:bodyPr/>
        <a:lstStyle/>
        <a:p>
          <a:endParaRPr lang="en-US" sz="1400"/>
        </a:p>
      </dgm:t>
    </dgm:pt>
    <dgm:pt modelId="{C1786608-7923-46CE-AA5F-DADD6457E5FF}" type="sibTrans" cxnId="{DF5442CF-06C2-4544-A0A1-6509C619BC79}">
      <dgm:prSet/>
      <dgm:spPr/>
      <dgm:t>
        <a:bodyPr/>
        <a:lstStyle/>
        <a:p>
          <a:endParaRPr lang="en-US" sz="1400"/>
        </a:p>
      </dgm:t>
    </dgm:pt>
    <dgm:pt modelId="{ED96F5C8-1F96-4745-BFAD-2E193B18CE50}" type="pres">
      <dgm:prSet presAssocID="{F8BD7A9F-4594-4C70-8C5B-B7F56C111A4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A21FAD6-CC35-4032-9A95-8A9C772C82E6}" type="pres">
      <dgm:prSet presAssocID="{22493E25-22D2-4A93-A507-E8EEF8965912}" presName="centerShape" presStyleLbl="node0" presStyleIdx="0" presStyleCnt="1" custLinFactNeighborX="-684" custLinFactNeighborY="-942"/>
      <dgm:spPr/>
      <dgm:t>
        <a:bodyPr/>
        <a:lstStyle/>
        <a:p>
          <a:endParaRPr lang="en-US"/>
        </a:p>
      </dgm:t>
    </dgm:pt>
    <dgm:pt modelId="{F36C7C38-AD48-42E2-A22D-65D93F1A9F5A}" type="pres">
      <dgm:prSet presAssocID="{75A0AF15-C685-410D-9EB1-6B9465FDB09A}" presName="parTrans" presStyleLbl="sibTrans2D1" presStyleIdx="0" presStyleCnt="7"/>
      <dgm:spPr/>
      <dgm:t>
        <a:bodyPr/>
        <a:lstStyle/>
        <a:p>
          <a:endParaRPr lang="en-US"/>
        </a:p>
      </dgm:t>
    </dgm:pt>
    <dgm:pt modelId="{782EDEB0-3061-40AD-9620-420155BD3130}" type="pres">
      <dgm:prSet presAssocID="{75A0AF15-C685-410D-9EB1-6B9465FDB09A}" presName="connectorText" presStyleLbl="sibTrans2D1" presStyleIdx="0" presStyleCnt="7"/>
      <dgm:spPr/>
      <dgm:t>
        <a:bodyPr/>
        <a:lstStyle/>
        <a:p>
          <a:endParaRPr lang="en-US"/>
        </a:p>
      </dgm:t>
    </dgm:pt>
    <dgm:pt modelId="{7951C450-BD46-4301-8A25-CE08AE66142E}" type="pres">
      <dgm:prSet presAssocID="{D88547D4-9179-4D12-906D-41C7FB860537}" presName="node" presStyleLbl="node1" presStyleIdx="0" presStyleCnt="7" custRadScaleRad="100140" custRadScaleInc="-149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D49B92-EE01-488E-82B8-69DDAE8B7196}" type="pres">
      <dgm:prSet presAssocID="{B4C1240E-6252-4989-858C-35D7DFBC23E2}" presName="parTrans" presStyleLbl="sibTrans2D1" presStyleIdx="1" presStyleCnt="7"/>
      <dgm:spPr/>
      <dgm:t>
        <a:bodyPr/>
        <a:lstStyle/>
        <a:p>
          <a:endParaRPr lang="en-US"/>
        </a:p>
      </dgm:t>
    </dgm:pt>
    <dgm:pt modelId="{9E9A6D67-1630-431B-BE9D-3926E0DCF50E}" type="pres">
      <dgm:prSet presAssocID="{B4C1240E-6252-4989-858C-35D7DFBC23E2}" presName="connectorText" presStyleLbl="sibTrans2D1" presStyleIdx="1" presStyleCnt="7"/>
      <dgm:spPr/>
      <dgm:t>
        <a:bodyPr/>
        <a:lstStyle/>
        <a:p>
          <a:endParaRPr lang="en-US"/>
        </a:p>
      </dgm:t>
    </dgm:pt>
    <dgm:pt modelId="{B9A967E4-0457-4BA4-82A5-C7F0AEACD74A}" type="pres">
      <dgm:prSet presAssocID="{A7C23972-1FB8-4E4D-8925-F8406925350D}" presName="node" presStyleLbl="node1" presStyleIdx="1" presStyleCnt="7" custRadScaleRad="102693" custRadScaleInc="-6060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0F0596-9418-4474-A422-9AB59376A62A}" type="pres">
      <dgm:prSet presAssocID="{5A34AB2F-AA09-4DEB-8C09-22612E8E0DCB}" presName="parTrans" presStyleLbl="sibTrans2D1" presStyleIdx="2" presStyleCnt="7"/>
      <dgm:spPr/>
      <dgm:t>
        <a:bodyPr/>
        <a:lstStyle/>
        <a:p>
          <a:endParaRPr lang="en-US"/>
        </a:p>
      </dgm:t>
    </dgm:pt>
    <dgm:pt modelId="{53C78F20-546D-475B-B112-61D95DB4880F}" type="pres">
      <dgm:prSet presAssocID="{5A34AB2F-AA09-4DEB-8C09-22612E8E0DCB}" presName="connectorText" presStyleLbl="sibTrans2D1" presStyleIdx="2" presStyleCnt="7"/>
      <dgm:spPr/>
      <dgm:t>
        <a:bodyPr/>
        <a:lstStyle/>
        <a:p>
          <a:endParaRPr lang="en-US"/>
        </a:p>
      </dgm:t>
    </dgm:pt>
    <dgm:pt modelId="{A378F02B-DB66-423D-AE89-FA28DD7D44B8}" type="pres">
      <dgm:prSet presAssocID="{697017CF-9876-40E8-88D3-290C9B8DB548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294870-5051-4D61-871A-FE37BA87A86A}" type="pres">
      <dgm:prSet presAssocID="{FAA9D1B6-7743-4CC5-B780-8F618B57B18C}" presName="parTrans" presStyleLbl="sibTrans2D1" presStyleIdx="3" presStyleCnt="7"/>
      <dgm:spPr/>
      <dgm:t>
        <a:bodyPr/>
        <a:lstStyle/>
        <a:p>
          <a:endParaRPr lang="en-US"/>
        </a:p>
      </dgm:t>
    </dgm:pt>
    <dgm:pt modelId="{A0420C6F-74D3-4D1E-8F26-8391CDA6DD16}" type="pres">
      <dgm:prSet presAssocID="{FAA9D1B6-7743-4CC5-B780-8F618B57B18C}" presName="connectorText" presStyleLbl="sibTrans2D1" presStyleIdx="3" presStyleCnt="7"/>
      <dgm:spPr/>
      <dgm:t>
        <a:bodyPr/>
        <a:lstStyle/>
        <a:p>
          <a:endParaRPr lang="en-US"/>
        </a:p>
      </dgm:t>
    </dgm:pt>
    <dgm:pt modelId="{2D586CBD-5527-4FCF-BC18-3E818A27F6D5}" type="pres">
      <dgm:prSet presAssocID="{B76B35D6-A126-4D85-9B1B-C8FF0D45DD15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6090E8-C2CE-41BD-B1D3-57021AD3115A}" type="pres">
      <dgm:prSet presAssocID="{944A1D85-31F0-405F-AB83-8F9DD659D68A}" presName="parTrans" presStyleLbl="sibTrans2D1" presStyleIdx="4" presStyleCnt="7"/>
      <dgm:spPr/>
      <dgm:t>
        <a:bodyPr/>
        <a:lstStyle/>
        <a:p>
          <a:endParaRPr lang="en-US"/>
        </a:p>
      </dgm:t>
    </dgm:pt>
    <dgm:pt modelId="{9D3CC826-9C9A-4040-A04E-E3F9D7BA5809}" type="pres">
      <dgm:prSet presAssocID="{944A1D85-31F0-405F-AB83-8F9DD659D68A}" presName="connectorText" presStyleLbl="sibTrans2D1" presStyleIdx="4" presStyleCnt="7"/>
      <dgm:spPr/>
      <dgm:t>
        <a:bodyPr/>
        <a:lstStyle/>
        <a:p>
          <a:endParaRPr lang="en-US"/>
        </a:p>
      </dgm:t>
    </dgm:pt>
    <dgm:pt modelId="{45B106B7-151B-4DBE-A209-DACC23E7133A}" type="pres">
      <dgm:prSet presAssocID="{3658DC4F-2657-4895-B9D4-87DA05F65C42}" presName="node" presStyleLbl="node1" presStyleIdx="4" presStyleCnt="7" custRadScaleRad="105425" custRadScaleInc="4003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07744D-790E-439C-8FD5-03682F648B9C}" type="pres">
      <dgm:prSet presAssocID="{2068691F-CC56-4AE8-A29F-7DBF82C7C54A}" presName="parTrans" presStyleLbl="sibTrans2D1" presStyleIdx="5" presStyleCnt="7"/>
      <dgm:spPr/>
      <dgm:t>
        <a:bodyPr/>
        <a:lstStyle/>
        <a:p>
          <a:endParaRPr lang="en-US"/>
        </a:p>
      </dgm:t>
    </dgm:pt>
    <dgm:pt modelId="{09719FE4-50A0-4547-B179-850B44FBD18F}" type="pres">
      <dgm:prSet presAssocID="{2068691F-CC56-4AE8-A29F-7DBF82C7C54A}" presName="connectorText" presStyleLbl="sibTrans2D1" presStyleIdx="5" presStyleCnt="7"/>
      <dgm:spPr/>
      <dgm:t>
        <a:bodyPr/>
        <a:lstStyle/>
        <a:p>
          <a:endParaRPr lang="en-US"/>
        </a:p>
      </dgm:t>
    </dgm:pt>
    <dgm:pt modelId="{3B3EBD9F-7A2C-4220-9450-2F88A97E7C83}" type="pres">
      <dgm:prSet presAssocID="{E82402E8-9BF9-438A-A350-B3E4D92D8D67}" presName="node" presStyleLbl="node1" presStyleIdx="5" presStyleCnt="7" custRadScaleRad="103598" custRadScaleInc="-18554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5F5977-CD17-4D3E-940B-2C0D000B35CA}" type="pres">
      <dgm:prSet presAssocID="{BF7ADBA9-CF11-4CE3-A593-9E0BFD542809}" presName="parTrans" presStyleLbl="sibTrans2D1" presStyleIdx="6" presStyleCnt="7"/>
      <dgm:spPr/>
      <dgm:t>
        <a:bodyPr/>
        <a:lstStyle/>
        <a:p>
          <a:endParaRPr lang="en-US"/>
        </a:p>
      </dgm:t>
    </dgm:pt>
    <dgm:pt modelId="{4C5C0C24-126C-4B68-A63B-EABE3AED17AF}" type="pres">
      <dgm:prSet presAssocID="{BF7ADBA9-CF11-4CE3-A593-9E0BFD542809}" presName="connectorText" presStyleLbl="sibTrans2D1" presStyleIdx="6" presStyleCnt="7"/>
      <dgm:spPr/>
      <dgm:t>
        <a:bodyPr/>
        <a:lstStyle/>
        <a:p>
          <a:endParaRPr lang="en-US"/>
        </a:p>
      </dgm:t>
    </dgm:pt>
    <dgm:pt modelId="{DAAA4696-F6BF-435C-BD3D-828DF543285A}" type="pres">
      <dgm:prSet presAssocID="{38225996-E2EF-4144-83AD-F14206DB432C}" presName="node" presStyleLbl="node1" presStyleIdx="6" presStyleCnt="7" custRadScaleRad="96479" custRadScaleInc="40834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E411CF1-877E-45DA-B531-F8495EA0F886}" type="presOf" srcId="{FAA9D1B6-7743-4CC5-B780-8F618B57B18C}" destId="{35294870-5051-4D61-871A-FE37BA87A86A}" srcOrd="0" destOrd="0" presId="urn:microsoft.com/office/officeart/2005/8/layout/radial5"/>
    <dgm:cxn modelId="{E0A85DDA-00AF-4495-9A45-6EF62A1702A7}" type="presOf" srcId="{BF7ADBA9-CF11-4CE3-A593-9E0BFD542809}" destId="{F45F5977-CD17-4D3E-940B-2C0D000B35CA}" srcOrd="0" destOrd="0" presId="urn:microsoft.com/office/officeart/2005/8/layout/radial5"/>
    <dgm:cxn modelId="{D7002B03-461D-4989-8628-D1864779C5C5}" type="presOf" srcId="{F8BD7A9F-4594-4C70-8C5B-B7F56C111A44}" destId="{ED96F5C8-1F96-4745-BFAD-2E193B18CE50}" srcOrd="0" destOrd="0" presId="urn:microsoft.com/office/officeart/2005/8/layout/radial5"/>
    <dgm:cxn modelId="{93E67879-475A-4981-8CAC-CDEFC13685CF}" type="presOf" srcId="{A7C23972-1FB8-4E4D-8925-F8406925350D}" destId="{B9A967E4-0457-4BA4-82A5-C7F0AEACD74A}" srcOrd="0" destOrd="0" presId="urn:microsoft.com/office/officeart/2005/8/layout/radial5"/>
    <dgm:cxn modelId="{EF176F36-D27D-43CF-8B9C-7133D320623D}" type="presOf" srcId="{75A0AF15-C685-410D-9EB1-6B9465FDB09A}" destId="{782EDEB0-3061-40AD-9620-420155BD3130}" srcOrd="1" destOrd="0" presId="urn:microsoft.com/office/officeart/2005/8/layout/radial5"/>
    <dgm:cxn modelId="{267C8839-E89D-465B-B4C0-1AB65E6D6E0A}" type="presOf" srcId="{3658DC4F-2657-4895-B9D4-87DA05F65C42}" destId="{45B106B7-151B-4DBE-A209-DACC23E7133A}" srcOrd="0" destOrd="0" presId="urn:microsoft.com/office/officeart/2005/8/layout/radial5"/>
    <dgm:cxn modelId="{3943CD68-6973-4861-B41C-EA9C9E53F2A7}" type="presOf" srcId="{697017CF-9876-40E8-88D3-290C9B8DB548}" destId="{A378F02B-DB66-423D-AE89-FA28DD7D44B8}" srcOrd="0" destOrd="0" presId="urn:microsoft.com/office/officeart/2005/8/layout/radial5"/>
    <dgm:cxn modelId="{E9B5865B-F7A1-43DE-BBBC-746EEE9BFBC1}" type="presOf" srcId="{944A1D85-31F0-405F-AB83-8F9DD659D68A}" destId="{9A6090E8-C2CE-41BD-B1D3-57021AD3115A}" srcOrd="0" destOrd="0" presId="urn:microsoft.com/office/officeart/2005/8/layout/radial5"/>
    <dgm:cxn modelId="{AB7F82A8-429F-40C4-BCFB-6A48C9629E3D}" type="presOf" srcId="{D88547D4-9179-4D12-906D-41C7FB860537}" destId="{7951C450-BD46-4301-8A25-CE08AE66142E}" srcOrd="0" destOrd="0" presId="urn:microsoft.com/office/officeart/2005/8/layout/radial5"/>
    <dgm:cxn modelId="{2732B4BF-7ACD-4011-AC50-36A3A9EC1454}" type="presOf" srcId="{22493E25-22D2-4A93-A507-E8EEF8965912}" destId="{9A21FAD6-CC35-4032-9A95-8A9C772C82E6}" srcOrd="0" destOrd="0" presId="urn:microsoft.com/office/officeart/2005/8/layout/radial5"/>
    <dgm:cxn modelId="{5A2B44C9-D02C-47A7-B80A-769F5A7FBA15}" type="presOf" srcId="{5A34AB2F-AA09-4DEB-8C09-22612E8E0DCB}" destId="{53C78F20-546D-475B-B112-61D95DB4880F}" srcOrd="1" destOrd="0" presId="urn:microsoft.com/office/officeart/2005/8/layout/radial5"/>
    <dgm:cxn modelId="{DBEA165E-5A29-41E0-B98F-CB01AA4DC24F}" type="presOf" srcId="{BF7ADBA9-CF11-4CE3-A593-9E0BFD542809}" destId="{4C5C0C24-126C-4B68-A63B-EABE3AED17AF}" srcOrd="1" destOrd="0" presId="urn:microsoft.com/office/officeart/2005/8/layout/radial5"/>
    <dgm:cxn modelId="{A197A339-E1A2-425D-BB31-AF217EBDC0CA}" type="presOf" srcId="{E82402E8-9BF9-438A-A350-B3E4D92D8D67}" destId="{3B3EBD9F-7A2C-4220-9450-2F88A97E7C83}" srcOrd="0" destOrd="0" presId="urn:microsoft.com/office/officeart/2005/8/layout/radial5"/>
    <dgm:cxn modelId="{B58344E6-A96F-4057-AA76-5F7CE6290FF9}" srcId="{22493E25-22D2-4A93-A507-E8EEF8965912}" destId="{D88547D4-9179-4D12-906D-41C7FB860537}" srcOrd="0" destOrd="0" parTransId="{75A0AF15-C685-410D-9EB1-6B9465FDB09A}" sibTransId="{8169B70C-44EE-44C9-9936-24A620B7B505}"/>
    <dgm:cxn modelId="{F0094777-0169-4A52-B247-4792D8402A98}" type="presOf" srcId="{944A1D85-31F0-405F-AB83-8F9DD659D68A}" destId="{9D3CC826-9C9A-4040-A04E-E3F9D7BA5809}" srcOrd="1" destOrd="0" presId="urn:microsoft.com/office/officeart/2005/8/layout/radial5"/>
    <dgm:cxn modelId="{54AE4C4A-37F8-4F3B-AD73-C90C9A2F21B5}" type="presOf" srcId="{38225996-E2EF-4144-83AD-F14206DB432C}" destId="{DAAA4696-F6BF-435C-BD3D-828DF543285A}" srcOrd="0" destOrd="0" presId="urn:microsoft.com/office/officeart/2005/8/layout/radial5"/>
    <dgm:cxn modelId="{29314389-E0E3-4228-90AB-DF15BF344C4B}" srcId="{22493E25-22D2-4A93-A507-E8EEF8965912}" destId="{A7C23972-1FB8-4E4D-8925-F8406925350D}" srcOrd="1" destOrd="0" parTransId="{B4C1240E-6252-4989-858C-35D7DFBC23E2}" sibTransId="{7954077B-9F2B-40F4-8EFF-73D0E8DE3B75}"/>
    <dgm:cxn modelId="{D92F5469-8678-4095-B8FE-D4DE64CA4EC6}" type="presOf" srcId="{75A0AF15-C685-410D-9EB1-6B9465FDB09A}" destId="{F36C7C38-AD48-42E2-A22D-65D93F1A9F5A}" srcOrd="0" destOrd="0" presId="urn:microsoft.com/office/officeart/2005/8/layout/radial5"/>
    <dgm:cxn modelId="{DF5442CF-06C2-4544-A0A1-6509C619BC79}" srcId="{22493E25-22D2-4A93-A507-E8EEF8965912}" destId="{38225996-E2EF-4144-83AD-F14206DB432C}" srcOrd="6" destOrd="0" parTransId="{BF7ADBA9-CF11-4CE3-A593-9E0BFD542809}" sibTransId="{C1786608-7923-46CE-AA5F-DADD6457E5FF}"/>
    <dgm:cxn modelId="{FD9AB634-B1C7-4341-A1A8-5F64F967CB25}" srcId="{22493E25-22D2-4A93-A507-E8EEF8965912}" destId="{3658DC4F-2657-4895-B9D4-87DA05F65C42}" srcOrd="4" destOrd="0" parTransId="{944A1D85-31F0-405F-AB83-8F9DD659D68A}" sibTransId="{5E7A4138-3AA4-495A-BC45-34A49A8B1562}"/>
    <dgm:cxn modelId="{8ED15DB4-FF4E-4656-9205-574B5C825568}" type="presOf" srcId="{B76B35D6-A126-4D85-9B1B-C8FF0D45DD15}" destId="{2D586CBD-5527-4FCF-BC18-3E818A27F6D5}" srcOrd="0" destOrd="0" presId="urn:microsoft.com/office/officeart/2005/8/layout/radial5"/>
    <dgm:cxn modelId="{C4995D67-DB60-44E5-8D79-37DC851128EC}" type="presOf" srcId="{FAA9D1B6-7743-4CC5-B780-8F618B57B18C}" destId="{A0420C6F-74D3-4D1E-8F26-8391CDA6DD16}" srcOrd="1" destOrd="0" presId="urn:microsoft.com/office/officeart/2005/8/layout/radial5"/>
    <dgm:cxn modelId="{1A4F3745-601E-4276-BAC2-303D7B2B9220}" srcId="{F8BD7A9F-4594-4C70-8C5B-B7F56C111A44}" destId="{22493E25-22D2-4A93-A507-E8EEF8965912}" srcOrd="0" destOrd="0" parTransId="{32050083-4E98-45E0-A821-1B89C977FB58}" sibTransId="{9E35FBA0-7904-4CEC-B360-3551351ACEEB}"/>
    <dgm:cxn modelId="{A7ED4260-9BFE-4226-8250-C6CF15AED24E}" srcId="{22493E25-22D2-4A93-A507-E8EEF8965912}" destId="{E82402E8-9BF9-438A-A350-B3E4D92D8D67}" srcOrd="5" destOrd="0" parTransId="{2068691F-CC56-4AE8-A29F-7DBF82C7C54A}" sibTransId="{A6374CE0-4239-450B-8BB7-C397DDEA4058}"/>
    <dgm:cxn modelId="{0A2731AD-6BAF-4FAB-B2BB-E81ABDB59060}" type="presOf" srcId="{2068691F-CC56-4AE8-A29F-7DBF82C7C54A}" destId="{09719FE4-50A0-4547-B179-850B44FBD18F}" srcOrd="1" destOrd="0" presId="urn:microsoft.com/office/officeart/2005/8/layout/radial5"/>
    <dgm:cxn modelId="{DC25A226-799A-49C4-AEF9-8D0DC4DBF8A6}" srcId="{22493E25-22D2-4A93-A507-E8EEF8965912}" destId="{697017CF-9876-40E8-88D3-290C9B8DB548}" srcOrd="2" destOrd="0" parTransId="{5A34AB2F-AA09-4DEB-8C09-22612E8E0DCB}" sibTransId="{8362CD21-12CE-4660-BF1D-E4041130A727}"/>
    <dgm:cxn modelId="{784225DC-B637-4956-A328-6C693EDC07D4}" type="presOf" srcId="{5A34AB2F-AA09-4DEB-8C09-22612E8E0DCB}" destId="{980F0596-9418-4474-A422-9AB59376A62A}" srcOrd="0" destOrd="0" presId="urn:microsoft.com/office/officeart/2005/8/layout/radial5"/>
    <dgm:cxn modelId="{621AC354-88D0-4466-8D24-2491827BDC6E}" type="presOf" srcId="{B4C1240E-6252-4989-858C-35D7DFBC23E2}" destId="{D1D49B92-EE01-488E-82B8-69DDAE8B7196}" srcOrd="0" destOrd="0" presId="urn:microsoft.com/office/officeart/2005/8/layout/radial5"/>
    <dgm:cxn modelId="{2A698CDA-F5BB-4388-8EE3-FFBE336040A9}" type="presOf" srcId="{B4C1240E-6252-4989-858C-35D7DFBC23E2}" destId="{9E9A6D67-1630-431B-BE9D-3926E0DCF50E}" srcOrd="1" destOrd="0" presId="urn:microsoft.com/office/officeart/2005/8/layout/radial5"/>
    <dgm:cxn modelId="{D20F6042-D027-439E-B312-8A742F5F5159}" srcId="{22493E25-22D2-4A93-A507-E8EEF8965912}" destId="{B76B35D6-A126-4D85-9B1B-C8FF0D45DD15}" srcOrd="3" destOrd="0" parTransId="{FAA9D1B6-7743-4CC5-B780-8F618B57B18C}" sibTransId="{F0BB1B5C-A2A0-43AC-B3B4-054A50D24AE5}"/>
    <dgm:cxn modelId="{CB34D52E-CDD2-4C40-84DD-DD28B2960F60}" type="presOf" srcId="{2068691F-CC56-4AE8-A29F-7DBF82C7C54A}" destId="{B307744D-790E-439C-8FD5-03682F648B9C}" srcOrd="0" destOrd="0" presId="urn:microsoft.com/office/officeart/2005/8/layout/radial5"/>
    <dgm:cxn modelId="{63C33940-9CE2-49FC-B769-6A120DB9A1AF}" type="presParOf" srcId="{ED96F5C8-1F96-4745-BFAD-2E193B18CE50}" destId="{9A21FAD6-CC35-4032-9A95-8A9C772C82E6}" srcOrd="0" destOrd="0" presId="urn:microsoft.com/office/officeart/2005/8/layout/radial5"/>
    <dgm:cxn modelId="{96E4F6D7-FD6A-4109-81CC-F1C33AA10FAE}" type="presParOf" srcId="{ED96F5C8-1F96-4745-BFAD-2E193B18CE50}" destId="{F36C7C38-AD48-42E2-A22D-65D93F1A9F5A}" srcOrd="1" destOrd="0" presId="urn:microsoft.com/office/officeart/2005/8/layout/radial5"/>
    <dgm:cxn modelId="{883511E7-FCD6-4A9D-9B41-ECFA5C4BE404}" type="presParOf" srcId="{F36C7C38-AD48-42E2-A22D-65D93F1A9F5A}" destId="{782EDEB0-3061-40AD-9620-420155BD3130}" srcOrd="0" destOrd="0" presId="urn:microsoft.com/office/officeart/2005/8/layout/radial5"/>
    <dgm:cxn modelId="{4CDE5F38-4EEB-4FE3-A4AB-46F40687F56F}" type="presParOf" srcId="{ED96F5C8-1F96-4745-BFAD-2E193B18CE50}" destId="{7951C450-BD46-4301-8A25-CE08AE66142E}" srcOrd="2" destOrd="0" presId="urn:microsoft.com/office/officeart/2005/8/layout/radial5"/>
    <dgm:cxn modelId="{A6A30677-1905-4D07-80D0-C7B788E3C9A5}" type="presParOf" srcId="{ED96F5C8-1F96-4745-BFAD-2E193B18CE50}" destId="{D1D49B92-EE01-488E-82B8-69DDAE8B7196}" srcOrd="3" destOrd="0" presId="urn:microsoft.com/office/officeart/2005/8/layout/radial5"/>
    <dgm:cxn modelId="{429B734A-37CC-43FA-B1B9-072B7A481EC9}" type="presParOf" srcId="{D1D49B92-EE01-488E-82B8-69DDAE8B7196}" destId="{9E9A6D67-1630-431B-BE9D-3926E0DCF50E}" srcOrd="0" destOrd="0" presId="urn:microsoft.com/office/officeart/2005/8/layout/radial5"/>
    <dgm:cxn modelId="{1C3C2D26-577C-4C6C-92B3-4E29B47E28CB}" type="presParOf" srcId="{ED96F5C8-1F96-4745-BFAD-2E193B18CE50}" destId="{B9A967E4-0457-4BA4-82A5-C7F0AEACD74A}" srcOrd="4" destOrd="0" presId="urn:microsoft.com/office/officeart/2005/8/layout/radial5"/>
    <dgm:cxn modelId="{E9C29A23-4099-4938-BF21-57390B8B8574}" type="presParOf" srcId="{ED96F5C8-1F96-4745-BFAD-2E193B18CE50}" destId="{980F0596-9418-4474-A422-9AB59376A62A}" srcOrd="5" destOrd="0" presId="urn:microsoft.com/office/officeart/2005/8/layout/radial5"/>
    <dgm:cxn modelId="{4858BAC2-EDAC-492A-804F-C070D49AA49D}" type="presParOf" srcId="{980F0596-9418-4474-A422-9AB59376A62A}" destId="{53C78F20-546D-475B-B112-61D95DB4880F}" srcOrd="0" destOrd="0" presId="urn:microsoft.com/office/officeart/2005/8/layout/radial5"/>
    <dgm:cxn modelId="{1E65FCE9-3AD8-4DBB-BF2C-DA113BD351E6}" type="presParOf" srcId="{ED96F5C8-1F96-4745-BFAD-2E193B18CE50}" destId="{A378F02B-DB66-423D-AE89-FA28DD7D44B8}" srcOrd="6" destOrd="0" presId="urn:microsoft.com/office/officeart/2005/8/layout/radial5"/>
    <dgm:cxn modelId="{6F54223E-418E-4DC6-8A19-53A08CBF3AA3}" type="presParOf" srcId="{ED96F5C8-1F96-4745-BFAD-2E193B18CE50}" destId="{35294870-5051-4D61-871A-FE37BA87A86A}" srcOrd="7" destOrd="0" presId="urn:microsoft.com/office/officeart/2005/8/layout/radial5"/>
    <dgm:cxn modelId="{5D432BDE-40AA-49D1-BFE2-B16DBEF00B97}" type="presParOf" srcId="{35294870-5051-4D61-871A-FE37BA87A86A}" destId="{A0420C6F-74D3-4D1E-8F26-8391CDA6DD16}" srcOrd="0" destOrd="0" presId="urn:microsoft.com/office/officeart/2005/8/layout/radial5"/>
    <dgm:cxn modelId="{8EDFCF50-D01B-4A25-823A-787E391DF6F1}" type="presParOf" srcId="{ED96F5C8-1F96-4745-BFAD-2E193B18CE50}" destId="{2D586CBD-5527-4FCF-BC18-3E818A27F6D5}" srcOrd="8" destOrd="0" presId="urn:microsoft.com/office/officeart/2005/8/layout/radial5"/>
    <dgm:cxn modelId="{4DF830BE-5821-43FE-A409-70AE7023BC89}" type="presParOf" srcId="{ED96F5C8-1F96-4745-BFAD-2E193B18CE50}" destId="{9A6090E8-C2CE-41BD-B1D3-57021AD3115A}" srcOrd="9" destOrd="0" presId="urn:microsoft.com/office/officeart/2005/8/layout/radial5"/>
    <dgm:cxn modelId="{CB29DC25-C846-4913-B9E2-A6B5503D50AA}" type="presParOf" srcId="{9A6090E8-C2CE-41BD-B1D3-57021AD3115A}" destId="{9D3CC826-9C9A-4040-A04E-E3F9D7BA5809}" srcOrd="0" destOrd="0" presId="urn:microsoft.com/office/officeart/2005/8/layout/radial5"/>
    <dgm:cxn modelId="{C980CB93-7A63-49BA-89C9-DBC3CC910012}" type="presParOf" srcId="{ED96F5C8-1F96-4745-BFAD-2E193B18CE50}" destId="{45B106B7-151B-4DBE-A209-DACC23E7133A}" srcOrd="10" destOrd="0" presId="urn:microsoft.com/office/officeart/2005/8/layout/radial5"/>
    <dgm:cxn modelId="{1EE5AA78-1352-4BFF-802D-E02B5E6D15D1}" type="presParOf" srcId="{ED96F5C8-1F96-4745-BFAD-2E193B18CE50}" destId="{B307744D-790E-439C-8FD5-03682F648B9C}" srcOrd="11" destOrd="0" presId="urn:microsoft.com/office/officeart/2005/8/layout/radial5"/>
    <dgm:cxn modelId="{B9A05523-E941-4270-AC02-5F4436128833}" type="presParOf" srcId="{B307744D-790E-439C-8FD5-03682F648B9C}" destId="{09719FE4-50A0-4547-B179-850B44FBD18F}" srcOrd="0" destOrd="0" presId="urn:microsoft.com/office/officeart/2005/8/layout/radial5"/>
    <dgm:cxn modelId="{B898A636-6794-441E-B0CA-46EBDD44D5FB}" type="presParOf" srcId="{ED96F5C8-1F96-4745-BFAD-2E193B18CE50}" destId="{3B3EBD9F-7A2C-4220-9450-2F88A97E7C83}" srcOrd="12" destOrd="0" presId="urn:microsoft.com/office/officeart/2005/8/layout/radial5"/>
    <dgm:cxn modelId="{0D4AE877-598B-4965-9317-FCBB9837FD0C}" type="presParOf" srcId="{ED96F5C8-1F96-4745-BFAD-2E193B18CE50}" destId="{F45F5977-CD17-4D3E-940B-2C0D000B35CA}" srcOrd="13" destOrd="0" presId="urn:microsoft.com/office/officeart/2005/8/layout/radial5"/>
    <dgm:cxn modelId="{98FB264E-9868-4C17-A763-367DAB513335}" type="presParOf" srcId="{F45F5977-CD17-4D3E-940B-2C0D000B35CA}" destId="{4C5C0C24-126C-4B68-A63B-EABE3AED17AF}" srcOrd="0" destOrd="0" presId="urn:microsoft.com/office/officeart/2005/8/layout/radial5"/>
    <dgm:cxn modelId="{66E62A54-6509-4F9D-942C-03652931DBB8}" type="presParOf" srcId="{ED96F5C8-1F96-4745-BFAD-2E193B18CE50}" destId="{DAAA4696-F6BF-435C-BD3D-828DF543285A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A21FAD6-CC35-4032-9A95-8A9C772C82E6}">
      <dsp:nvSpPr>
        <dsp:cNvPr id="0" name=""/>
        <dsp:cNvSpPr/>
      </dsp:nvSpPr>
      <dsp:spPr>
        <a:xfrm>
          <a:off x="1460846" y="1092999"/>
          <a:ext cx="856691" cy="856691"/>
        </a:xfrm>
        <a:prstGeom prst="ellipse">
          <a:avLst/>
        </a:prstGeom>
        <a:solidFill>
          <a:srgbClr val="7030A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u="sng" kern="1200" dirty="0" smtClean="0">
              <a:solidFill>
                <a:srgbClr val="FFFFFF"/>
              </a:solidFill>
            </a:rPr>
            <a:t>TMD</a:t>
          </a:r>
          <a:endParaRPr lang="en-US" sz="2000" b="1" u="sng" kern="1200" dirty="0">
            <a:solidFill>
              <a:srgbClr val="FFFFFF"/>
            </a:solidFill>
          </a:endParaRPr>
        </a:p>
      </dsp:txBody>
      <dsp:txXfrm>
        <a:off x="1460846" y="1092999"/>
        <a:ext cx="856691" cy="856691"/>
      </dsp:txXfrm>
    </dsp:sp>
    <dsp:sp modelId="{F36C7C38-AD48-42E2-A22D-65D93F1A9F5A}">
      <dsp:nvSpPr>
        <dsp:cNvPr id="0" name=""/>
        <dsp:cNvSpPr/>
      </dsp:nvSpPr>
      <dsp:spPr>
        <a:xfrm rot="16224308">
          <a:off x="1808127" y="791450"/>
          <a:ext cx="170393" cy="29127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16224308">
        <a:off x="1808127" y="791450"/>
        <a:ext cx="170393" cy="291275"/>
      </dsp:txXfrm>
    </dsp:sp>
    <dsp:sp modelId="{7951C450-BD46-4301-8A25-CE08AE66142E}">
      <dsp:nvSpPr>
        <dsp:cNvPr id="0" name=""/>
        <dsp:cNvSpPr/>
      </dsp:nvSpPr>
      <dsp:spPr>
        <a:xfrm>
          <a:off x="1511709" y="507"/>
          <a:ext cx="771022" cy="771022"/>
        </a:xfrm>
        <a:prstGeom prst="ellips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Nucleon Spin</a:t>
          </a:r>
          <a:endParaRPr lang="en-US" sz="1200" kern="1200" dirty="0"/>
        </a:p>
      </dsp:txBody>
      <dsp:txXfrm>
        <a:off x="1511709" y="507"/>
        <a:ext cx="771022" cy="771022"/>
      </dsp:txXfrm>
    </dsp:sp>
    <dsp:sp modelId="{D1D49B92-EE01-488E-82B8-69DDAE8B7196}">
      <dsp:nvSpPr>
        <dsp:cNvPr id="0" name=""/>
        <dsp:cNvSpPr/>
      </dsp:nvSpPr>
      <dsp:spPr>
        <a:xfrm rot="9862568">
          <a:off x="1210828" y="1538503"/>
          <a:ext cx="192462" cy="29127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9862568">
        <a:off x="1210828" y="1538503"/>
        <a:ext cx="192462" cy="291275"/>
      </dsp:txXfrm>
    </dsp:sp>
    <dsp:sp modelId="{B9A967E4-0457-4BA4-82A5-C7F0AEACD74A}">
      <dsp:nvSpPr>
        <dsp:cNvPr id="0" name=""/>
        <dsp:cNvSpPr/>
      </dsp:nvSpPr>
      <dsp:spPr>
        <a:xfrm>
          <a:off x="370176" y="1452823"/>
          <a:ext cx="771022" cy="771022"/>
        </a:xfrm>
        <a:prstGeom prst="ellips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QCD Dynamics</a:t>
          </a:r>
          <a:endParaRPr lang="en-US" sz="1200" kern="1200" dirty="0"/>
        </a:p>
      </dsp:txBody>
      <dsp:txXfrm>
        <a:off x="370176" y="1452823"/>
        <a:ext cx="771022" cy="771022"/>
      </dsp:txXfrm>
    </dsp:sp>
    <dsp:sp modelId="{980F0596-9418-4474-A422-9AB59376A62A}">
      <dsp:nvSpPr>
        <dsp:cNvPr id="0" name=""/>
        <dsp:cNvSpPr/>
      </dsp:nvSpPr>
      <dsp:spPr>
        <a:xfrm rot="823196">
          <a:off x="2379954" y="1518946"/>
          <a:ext cx="191879" cy="29127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823196">
        <a:off x="2379954" y="1518946"/>
        <a:ext cx="191879" cy="291275"/>
      </dsp:txXfrm>
    </dsp:sp>
    <dsp:sp modelId="{A378F02B-DB66-423D-AE89-FA28DD7D44B8}">
      <dsp:nvSpPr>
        <dsp:cNvPr id="0" name=""/>
        <dsp:cNvSpPr/>
      </dsp:nvSpPr>
      <dsp:spPr>
        <a:xfrm>
          <a:off x="2646022" y="1414728"/>
          <a:ext cx="771022" cy="771022"/>
        </a:xfrm>
        <a:prstGeom prst="ellips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Quark OAM / Spin</a:t>
          </a:r>
          <a:endParaRPr lang="en-US" sz="1200" kern="1200" dirty="0"/>
        </a:p>
      </dsp:txBody>
      <dsp:txXfrm>
        <a:off x="2646022" y="1414728"/>
        <a:ext cx="771022" cy="771022"/>
      </dsp:txXfrm>
    </dsp:sp>
    <dsp:sp modelId="{35294870-5051-4D61-871A-FE37BA87A86A}">
      <dsp:nvSpPr>
        <dsp:cNvPr id="0" name=""/>
        <dsp:cNvSpPr/>
      </dsp:nvSpPr>
      <dsp:spPr>
        <a:xfrm rot="3843193">
          <a:off x="2057174" y="1921422"/>
          <a:ext cx="195108" cy="29127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3843193">
        <a:off x="2057174" y="1921422"/>
        <a:ext cx="195108" cy="291275"/>
      </dsp:txXfrm>
    </dsp:sp>
    <dsp:sp modelId="{2D586CBD-5527-4FCF-BC18-3E818A27F6D5}">
      <dsp:nvSpPr>
        <dsp:cNvPr id="0" name=""/>
        <dsp:cNvSpPr/>
      </dsp:nvSpPr>
      <dsp:spPr>
        <a:xfrm>
          <a:off x="2020843" y="2198677"/>
          <a:ext cx="771022" cy="771022"/>
        </a:xfrm>
        <a:prstGeom prst="ellips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QCD Factorization</a:t>
          </a:r>
          <a:endParaRPr lang="en-US" sz="1200" kern="1200" dirty="0"/>
        </a:p>
      </dsp:txBody>
      <dsp:txXfrm>
        <a:off x="2020843" y="2198677"/>
        <a:ext cx="771022" cy="771022"/>
      </dsp:txXfrm>
    </dsp:sp>
    <dsp:sp modelId="{9A6090E8-C2CE-41BD-B1D3-57021AD3115A}">
      <dsp:nvSpPr>
        <dsp:cNvPr id="0" name=""/>
        <dsp:cNvSpPr/>
      </dsp:nvSpPr>
      <dsp:spPr>
        <a:xfrm rot="13098893">
          <a:off x="1308826" y="996355"/>
          <a:ext cx="200558" cy="29127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13098893">
        <a:off x="1308826" y="996355"/>
        <a:ext cx="200558" cy="291275"/>
      </dsp:txXfrm>
    </dsp:sp>
    <dsp:sp modelId="{45B106B7-151B-4DBE-A209-DACC23E7133A}">
      <dsp:nvSpPr>
        <dsp:cNvPr id="0" name=""/>
        <dsp:cNvSpPr/>
      </dsp:nvSpPr>
      <dsp:spPr>
        <a:xfrm>
          <a:off x="568208" y="396647"/>
          <a:ext cx="771022" cy="771022"/>
        </a:xfrm>
        <a:prstGeom prst="ellipse">
          <a:avLst/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3-D Tomography </a:t>
          </a:r>
          <a:endParaRPr lang="en-US" sz="1200" kern="1200" dirty="0"/>
        </a:p>
      </dsp:txBody>
      <dsp:txXfrm>
        <a:off x="568208" y="396647"/>
        <a:ext cx="771022" cy="771022"/>
      </dsp:txXfrm>
    </dsp:sp>
    <dsp:sp modelId="{B307744D-790E-439C-8FD5-03682F648B9C}">
      <dsp:nvSpPr>
        <dsp:cNvPr id="0" name=""/>
        <dsp:cNvSpPr/>
      </dsp:nvSpPr>
      <dsp:spPr>
        <a:xfrm rot="7096281">
          <a:off x="1491060" y="1921537"/>
          <a:ext cx="209171" cy="29127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7096281">
        <a:off x="1491060" y="1921537"/>
        <a:ext cx="209171" cy="291275"/>
      </dsp:txXfrm>
    </dsp:sp>
    <dsp:sp modelId="{3B3EBD9F-7A2C-4220-9450-2F88A97E7C83}">
      <dsp:nvSpPr>
        <dsp:cNvPr id="0" name=""/>
        <dsp:cNvSpPr/>
      </dsp:nvSpPr>
      <dsp:spPr>
        <a:xfrm>
          <a:off x="931268" y="2200195"/>
          <a:ext cx="771022" cy="771022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Lattice QCD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931268" y="2200195"/>
        <a:ext cx="771022" cy="771022"/>
      </dsp:txXfrm>
    </dsp:sp>
    <dsp:sp modelId="{F45F5977-CD17-4D3E-940B-2C0D000B35CA}">
      <dsp:nvSpPr>
        <dsp:cNvPr id="0" name=""/>
        <dsp:cNvSpPr/>
      </dsp:nvSpPr>
      <dsp:spPr>
        <a:xfrm rot="19497470">
          <a:off x="2279660" y="1045917"/>
          <a:ext cx="159572" cy="29127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19497470">
        <a:off x="2279660" y="1045917"/>
        <a:ext cx="159572" cy="291275"/>
      </dsp:txXfrm>
    </dsp:sp>
    <dsp:sp modelId="{DAAA4696-F6BF-435C-BD3D-828DF543285A}">
      <dsp:nvSpPr>
        <dsp:cNvPr id="0" name=""/>
        <dsp:cNvSpPr/>
      </dsp:nvSpPr>
      <dsp:spPr>
        <a:xfrm>
          <a:off x="2416513" y="495660"/>
          <a:ext cx="771022" cy="771022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Models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2416513" y="495660"/>
        <a:ext cx="771022" cy="7710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4.wmf"/><Relationship Id="rId1" Type="http://schemas.openxmlformats.org/officeDocument/2006/relationships/image" Target="../media/image6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4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82.wmf"/><Relationship Id="rId1" Type="http://schemas.openxmlformats.org/officeDocument/2006/relationships/image" Target="../media/image81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87.wmf"/><Relationship Id="rId1" Type="http://schemas.openxmlformats.org/officeDocument/2006/relationships/image" Target="../media/image8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169920" cy="480060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9" y="2"/>
            <a:ext cx="3169920" cy="480060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8EBC9D35-34FC-4395-A43A-1EE59F591F4D}" type="datetimeFigureOut">
              <a:rPr lang="en-US" smtClean="0"/>
              <a:pPr/>
              <a:t>8/22/2013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8888" y="720725"/>
            <a:ext cx="4797425" cy="3598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9" y="9119474"/>
            <a:ext cx="3169920" cy="480060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121FCE4C-735D-42A2-A4EB-1A819801A85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D27BB4-7507-496B-A596-4501E78419B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241653" indent="-241653">
              <a:buAutoNum type="arabicParenBoth"/>
            </a:pPr>
            <a:r>
              <a:rPr lang="en-US" sz="1300" dirty="0" smtClean="0"/>
              <a:t>a precision measurement of the electroweak mixing angle at the same Q2 as the </a:t>
            </a:r>
            <a:r>
              <a:rPr lang="en-US" sz="1300" dirty="0" err="1" smtClean="0"/>
              <a:t>NuTeV</a:t>
            </a:r>
            <a:r>
              <a:rPr lang="en-US" sz="1300" dirty="0" smtClean="0"/>
              <a:t> experiment </a:t>
            </a:r>
          </a:p>
          <a:p>
            <a:pPr marL="241653" indent="-241653">
              <a:buAutoNum type="arabicParenBoth"/>
            </a:pPr>
            <a:r>
              <a:rPr lang="en-US" sz="1300" dirty="0" smtClean="0"/>
              <a:t>a determination of the u/d ratio in the proton </a:t>
            </a:r>
          </a:p>
          <a:p>
            <a:pPr marL="241653" indent="-241653">
              <a:buAutoNum type="arabicParenBoth"/>
            </a:pPr>
            <a:r>
              <a:rPr lang="en-US" sz="1300" dirty="0" smtClean="0"/>
              <a:t>a measurement of charge symmetry violation at high x that could be relevant to addressing the </a:t>
            </a:r>
            <a:r>
              <a:rPr lang="en-US" sz="1300" dirty="0" err="1" smtClean="0"/>
              <a:t>NuTeV</a:t>
            </a:r>
            <a:r>
              <a:rPr lang="en-US" sz="1300" dirty="0" smtClean="0"/>
              <a:t> anomaly</a:t>
            </a:r>
          </a:p>
          <a:p>
            <a:pPr marL="241653" indent="-241653">
              <a:buAutoNum type="arabicParenBoth"/>
            </a:pPr>
            <a:r>
              <a:rPr lang="en-US" sz="1300" dirty="0" smtClean="0"/>
              <a:t>a investigation of the presence of nucleon higher twist effects in polarized electron scattering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F1A052-6719-4184-B286-673BFF00971B}" type="slidenum">
              <a:rPr lang="en-US" smtClean="0">
                <a:solidFill>
                  <a:prstClr val="black"/>
                </a:solidFill>
              </a:rPr>
              <a:pPr/>
              <a:t>35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C7D4B03-D190-4B71-8058-33F8D2816B06}" type="slidenum">
              <a:rPr lang="en-GB">
                <a:solidFill>
                  <a:prstClr val="black"/>
                </a:solidFill>
              </a:rPr>
              <a:pPr/>
              <a:t>9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43011" name="Text Box 1"/>
          <p:cNvSpPr txBox="1">
            <a:spLocks noChangeArrowheads="1"/>
          </p:cNvSpPr>
          <p:nvPr/>
        </p:nvSpPr>
        <p:spPr bwMode="auto">
          <a:xfrm>
            <a:off x="1219202" y="720093"/>
            <a:ext cx="4873413" cy="3597116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96621" tIns="48311" rIns="96621" bIns="48311" anchor="ctr"/>
          <a:lstStyle/>
          <a:p>
            <a:endParaRPr lang="en-US" sz="1900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4301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731520" y="4560572"/>
            <a:ext cx="5845387" cy="4313872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60475" y="720725"/>
            <a:ext cx="4799013" cy="3598863"/>
          </a:xfrm>
          <a:ln/>
        </p:spPr>
      </p:sp>
      <p:sp>
        <p:nvSpPr>
          <p:cNvPr id="249859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mtClean="0"/>
              <a:t>! relate g1, f1 -&gt; collinear w/ pT dep.</a:t>
            </a:r>
          </a:p>
          <a:p>
            <a:endParaRPr lang="en-US" smtClean="0"/>
          </a:p>
          <a:p>
            <a:r>
              <a:rPr lang="en-US" smtClean="0"/>
              <a:t>Say: Noval new information on structure of nucleon, spin-orbital cor and multi-parton cor.</a:t>
            </a:r>
          </a:p>
        </p:txBody>
      </p:sp>
      <p:sp>
        <p:nvSpPr>
          <p:cNvPr id="249860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7274">
              <a:defRPr sz="2900" b="1" i="1">
                <a:solidFill>
                  <a:schemeClr val="tx2"/>
                </a:solidFill>
                <a:latin typeface="Times New Roman" pitchFamily="18" charset="0"/>
              </a:defRPr>
            </a:lvl1pPr>
            <a:lvl2pPr marL="765963" indent="-294601" defTabSz="967274">
              <a:defRPr sz="2900" b="1" i="1">
                <a:solidFill>
                  <a:schemeClr val="tx2"/>
                </a:solidFill>
                <a:latin typeface="Times New Roman" pitchFamily="18" charset="0"/>
              </a:defRPr>
            </a:lvl2pPr>
            <a:lvl3pPr marL="1178404" indent="-235681" defTabSz="967274">
              <a:defRPr sz="2900" b="1" i="1">
                <a:solidFill>
                  <a:schemeClr val="tx2"/>
                </a:solidFill>
                <a:latin typeface="Times New Roman" pitchFamily="18" charset="0"/>
              </a:defRPr>
            </a:lvl3pPr>
            <a:lvl4pPr marL="1649766" indent="-235681" defTabSz="967274">
              <a:defRPr sz="2900" b="1" i="1">
                <a:solidFill>
                  <a:schemeClr val="tx2"/>
                </a:solidFill>
                <a:latin typeface="Times New Roman" pitchFamily="18" charset="0"/>
              </a:defRPr>
            </a:lvl4pPr>
            <a:lvl5pPr marL="2121127" indent="-235681" defTabSz="967274">
              <a:defRPr sz="2900" b="1" i="1">
                <a:solidFill>
                  <a:schemeClr val="tx2"/>
                </a:solidFill>
                <a:latin typeface="Times New Roman" pitchFamily="18" charset="0"/>
              </a:defRPr>
            </a:lvl5pPr>
            <a:lvl6pPr marL="2592489" indent="-235681" defTabSz="967274" eaLnBrk="0" fontAlgn="base" hangingPunct="0">
              <a:spcBef>
                <a:spcPct val="0"/>
              </a:spcBef>
              <a:spcAft>
                <a:spcPct val="0"/>
              </a:spcAft>
              <a:defRPr sz="2900" b="1" i="1">
                <a:solidFill>
                  <a:schemeClr val="tx2"/>
                </a:solidFill>
                <a:latin typeface="Times New Roman" pitchFamily="18" charset="0"/>
              </a:defRPr>
            </a:lvl6pPr>
            <a:lvl7pPr marL="3063850" indent="-235681" defTabSz="967274" eaLnBrk="0" fontAlgn="base" hangingPunct="0">
              <a:spcBef>
                <a:spcPct val="0"/>
              </a:spcBef>
              <a:spcAft>
                <a:spcPct val="0"/>
              </a:spcAft>
              <a:defRPr sz="2900" b="1" i="1">
                <a:solidFill>
                  <a:schemeClr val="tx2"/>
                </a:solidFill>
                <a:latin typeface="Times New Roman" pitchFamily="18" charset="0"/>
              </a:defRPr>
            </a:lvl7pPr>
            <a:lvl8pPr marL="3535212" indent="-235681" defTabSz="967274" eaLnBrk="0" fontAlgn="base" hangingPunct="0">
              <a:spcBef>
                <a:spcPct val="0"/>
              </a:spcBef>
              <a:spcAft>
                <a:spcPct val="0"/>
              </a:spcAft>
              <a:defRPr sz="2900" b="1" i="1">
                <a:solidFill>
                  <a:schemeClr val="tx2"/>
                </a:solidFill>
                <a:latin typeface="Times New Roman" pitchFamily="18" charset="0"/>
              </a:defRPr>
            </a:lvl8pPr>
            <a:lvl9pPr marL="4006574" indent="-235681" defTabSz="967274" eaLnBrk="0" fontAlgn="base" hangingPunct="0">
              <a:spcBef>
                <a:spcPct val="0"/>
              </a:spcBef>
              <a:spcAft>
                <a:spcPct val="0"/>
              </a:spcAft>
              <a:defRPr sz="2900" b="1" i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fld id="{9A77588F-DFE5-4324-A085-2F6B108B403F}" type="slidenum">
              <a:rPr lang="en-US" sz="1300" b="0" i="0">
                <a:solidFill>
                  <a:srgbClr val="1F497D"/>
                </a:solidFill>
              </a:rPr>
              <a:pPr/>
              <a:t>12</a:t>
            </a:fld>
            <a:endParaRPr lang="en-US" sz="1300" b="0" i="0" dirty="0">
              <a:solidFill>
                <a:srgbClr val="1F497D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FCE4C-735D-42A2-A4EB-1A819801A85C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4D5BEF1-D9B3-48D0-BAE2-22016FC331E4}" type="slidenum">
              <a:rPr lang="en-US"/>
              <a:pPr/>
              <a:t>21</a:t>
            </a:fld>
            <a:endParaRPr lang="en-US"/>
          </a:p>
        </p:txBody>
      </p:sp>
      <p:sp>
        <p:nvSpPr>
          <p:cNvPr id="399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30250"/>
            <a:ext cx="4799013" cy="35988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1213" y="4560393"/>
            <a:ext cx="5852774" cy="4320896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8C63B-710E-4435-8CE9-5386A46C8E50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841348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8C63B-710E-4435-8CE9-5386A46C8E50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625887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8C63B-710E-4435-8CE9-5386A46C8E50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78229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ln/>
        </p:spPr>
      </p:sp>
      <p:sp>
        <p:nvSpPr>
          <p:cNvPr id="5539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ヒラギノ角ゴ Pro W3" pitchFamily="-65" charset="-128"/>
            </a:endParaRPr>
          </a:p>
        </p:txBody>
      </p:sp>
      <p:sp>
        <p:nvSpPr>
          <p:cNvPr id="553988" name="Footer Placeholder 3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Go to "View | Header and Footer" to add your organization, sponsor, meeting name here; then, click "Apply to All"</a:t>
            </a:r>
          </a:p>
        </p:txBody>
      </p:sp>
      <p:sp>
        <p:nvSpPr>
          <p:cNvPr id="553989" name="Slide Number Placeholder 4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E6A480-941E-47E4-83BE-569AF81F1242}" type="slidenum">
              <a:rPr lang="en-US" smtClean="0">
                <a:solidFill>
                  <a:srgbClr val="000000"/>
                </a:solidFill>
              </a:rPr>
              <a:pPr/>
              <a:t>34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800">
                <a:solidFill>
                  <a:schemeClr val="tx2"/>
                </a:solidFill>
                <a:latin typeface="+mj-lt"/>
                <a:cs typeface="Adobe Hebrew" pitchFamily="18" charset="-79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2"/>
          </p:nvPr>
        </p:nvSpPr>
        <p:spPr>
          <a:xfrm>
            <a:off x="6934200" y="6492875"/>
            <a:ext cx="1219200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12/16/2011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09800" y="6553200"/>
            <a:ext cx="4724400" cy="3048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SoLID Update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686800" y="533400"/>
            <a:ext cx="4572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690030" y="468868"/>
            <a:ext cx="4539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fld id="{B6F15528-21DE-4FAA-801E-634DDDAF4B2B}" type="slidenum">
              <a:rPr lang="en-US" b="1" smtClean="0">
                <a:solidFill>
                  <a:prstClr val="white"/>
                </a:solidFill>
              </a:rPr>
              <a:pPr algn="ctr"/>
              <a:t>‹#›</a:t>
            </a:fld>
            <a:endParaRPr lang="en-US" b="1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2"/>
          </p:nvPr>
        </p:nvSpPr>
        <p:spPr>
          <a:xfrm>
            <a:off x="6934200" y="6492875"/>
            <a:ext cx="1219200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12/16/2011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09800" y="6553200"/>
            <a:ext cx="4724400" cy="3048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SoLID Update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686800" y="533400"/>
            <a:ext cx="4572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690030" y="468868"/>
            <a:ext cx="4539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fld id="{B6F15528-21DE-4FAA-801E-634DDDAF4B2B}" type="slidenum">
              <a:rPr lang="en-US" b="1" smtClean="0">
                <a:solidFill>
                  <a:prstClr val="white"/>
                </a:solidFill>
              </a:rPr>
              <a:pPr algn="ctr"/>
              <a:t>‹#›</a:t>
            </a:fld>
            <a:endParaRPr lang="en-US" b="1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800">
                <a:solidFill>
                  <a:schemeClr val="tx2"/>
                </a:solidFill>
                <a:latin typeface="+mj-lt"/>
                <a:cs typeface="Adobe Hebrew" pitchFamily="18" charset="-79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  <a:lvl2pPr marL="514350" indent="-285750">
              <a:defRPr sz="2400">
                <a:solidFill>
                  <a:schemeClr val="tx1"/>
                </a:solidFill>
              </a:defRPr>
            </a:lvl2pPr>
            <a:lvl3pPr marL="685800" indent="-228600">
              <a:defRPr sz="2000">
                <a:solidFill>
                  <a:schemeClr val="accent3">
                    <a:lumMod val="50000"/>
                  </a:schemeClr>
                </a:solidFill>
              </a:defRPr>
            </a:lvl3pPr>
            <a:lvl4pPr marL="914400" indent="-228600"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 marL="1143000" indent="-228600">
              <a:defRPr sz="1600"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2"/>
          </p:nvPr>
        </p:nvSpPr>
        <p:spPr>
          <a:xfrm>
            <a:off x="6934200" y="6492875"/>
            <a:ext cx="1219200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12/16/2011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09800" y="6553200"/>
            <a:ext cx="4724400" cy="3048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SoLID Update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686800" y="533400"/>
            <a:ext cx="4572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690030" y="468868"/>
            <a:ext cx="4539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fld id="{B6F15528-21DE-4FAA-801E-634DDDAF4B2B}" type="slidenum">
              <a:rPr lang="en-US" b="1" smtClean="0">
                <a:solidFill>
                  <a:prstClr val="white"/>
                </a:solidFill>
              </a:rPr>
              <a:pPr algn="ctr"/>
              <a:t>‹#›</a:t>
            </a:fld>
            <a:endParaRPr lang="en-US" b="1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2"/>
          </p:nvPr>
        </p:nvSpPr>
        <p:spPr>
          <a:xfrm>
            <a:off x="6934200" y="6492875"/>
            <a:ext cx="1219200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12/16/2011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09800" y="6553200"/>
            <a:ext cx="4724400" cy="3048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SoLID Update</a:t>
            </a:r>
            <a:endParaRPr lang="en-US">
              <a:solidFill>
                <a:srgbClr val="1F497D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>
          <a:xfrm>
            <a:off x="6934200" y="6492875"/>
            <a:ext cx="1219200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12/16/2011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09800" y="6553200"/>
            <a:ext cx="4724400" cy="3048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SoLID Update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686800" y="533400"/>
            <a:ext cx="4572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690030" y="468868"/>
            <a:ext cx="4539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fld id="{B6F15528-21DE-4FAA-801E-634DDDAF4B2B}" type="slidenum">
              <a:rPr lang="en-US" b="1" smtClean="0">
                <a:solidFill>
                  <a:prstClr val="white"/>
                </a:solidFill>
              </a:rPr>
              <a:pPr algn="ctr"/>
              <a:t>‹#›</a:t>
            </a:fld>
            <a:endParaRPr lang="en-US" b="1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>
          <a:xfrm>
            <a:off x="6934200" y="6492875"/>
            <a:ext cx="1219200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12/16/2011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209800" y="6553200"/>
            <a:ext cx="4724400" cy="3048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SoLID Update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686800" y="533400"/>
            <a:ext cx="4572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690030" y="468868"/>
            <a:ext cx="4539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fld id="{B6F15528-21DE-4FAA-801E-634DDDAF4B2B}" type="slidenum">
              <a:rPr lang="en-US" b="1" smtClean="0">
                <a:solidFill>
                  <a:prstClr val="white"/>
                </a:solidFill>
              </a:rPr>
              <a:pPr algn="ctr"/>
              <a:t>‹#›</a:t>
            </a:fld>
            <a:endParaRPr lang="en-US" b="1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2"/>
          </p:nvPr>
        </p:nvSpPr>
        <p:spPr>
          <a:xfrm>
            <a:off x="6934200" y="6492875"/>
            <a:ext cx="1219200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12/16/2011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09800" y="6553200"/>
            <a:ext cx="4724400" cy="3048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SoLID Update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686800" y="533400"/>
            <a:ext cx="4572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690030" y="468868"/>
            <a:ext cx="4539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fld id="{B6F15528-21DE-4FAA-801E-634DDDAF4B2B}" type="slidenum">
              <a:rPr lang="en-US" b="1" smtClean="0">
                <a:solidFill>
                  <a:prstClr val="white"/>
                </a:solidFill>
              </a:rPr>
              <a:pPr algn="ctr"/>
              <a:t>‹#›</a:t>
            </a:fld>
            <a:endParaRPr lang="en-US" b="1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2"/>
          </p:nvPr>
        </p:nvSpPr>
        <p:spPr>
          <a:xfrm>
            <a:off x="6934200" y="6492875"/>
            <a:ext cx="1219200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12/16/2011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09800" y="6553200"/>
            <a:ext cx="4724400" cy="3048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SoLID Update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686800" y="533400"/>
            <a:ext cx="4572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690030" y="468868"/>
            <a:ext cx="4539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fld id="{B6F15528-21DE-4FAA-801E-634DDDAF4B2B}" type="slidenum">
              <a:rPr lang="en-US" b="1" smtClean="0">
                <a:solidFill>
                  <a:prstClr val="white"/>
                </a:solidFill>
              </a:rPr>
              <a:pPr algn="ctr"/>
              <a:t>‹#›</a:t>
            </a:fld>
            <a:endParaRPr lang="en-US" b="1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>
          <a:xfrm>
            <a:off x="6934200" y="6492875"/>
            <a:ext cx="1219200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12/16/2011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09800" y="6553200"/>
            <a:ext cx="4724400" cy="3048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SoLID Update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686800" y="533400"/>
            <a:ext cx="4572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690030" y="468868"/>
            <a:ext cx="4539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fld id="{B6F15528-21DE-4FAA-801E-634DDDAF4B2B}" type="slidenum">
              <a:rPr lang="en-US" b="1" smtClean="0">
                <a:solidFill>
                  <a:prstClr val="white"/>
                </a:solidFill>
              </a:rPr>
              <a:pPr algn="ctr"/>
              <a:t>‹#›</a:t>
            </a:fld>
            <a:endParaRPr lang="en-US" b="1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  <a:lvl2pPr marL="514350" indent="-285750">
              <a:defRPr sz="2400">
                <a:solidFill>
                  <a:schemeClr val="tx1"/>
                </a:solidFill>
              </a:defRPr>
            </a:lvl2pPr>
            <a:lvl3pPr marL="685800" indent="-228600">
              <a:defRPr sz="2000">
                <a:solidFill>
                  <a:schemeClr val="accent3">
                    <a:lumMod val="50000"/>
                  </a:schemeClr>
                </a:solidFill>
              </a:defRPr>
            </a:lvl3pPr>
            <a:lvl4pPr marL="914400" indent="-228600"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 marL="1143000" indent="-228600">
              <a:defRPr sz="1600"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2"/>
          </p:nvPr>
        </p:nvSpPr>
        <p:spPr>
          <a:xfrm>
            <a:off x="6934200" y="6492875"/>
            <a:ext cx="1219200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12/16/2011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09800" y="6553200"/>
            <a:ext cx="4724400" cy="3048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SoLID Update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686800" y="533400"/>
            <a:ext cx="4572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690030" y="468868"/>
            <a:ext cx="4539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fld id="{B6F15528-21DE-4FAA-801E-634DDDAF4B2B}" type="slidenum">
              <a:rPr lang="en-US" b="1" smtClean="0">
                <a:solidFill>
                  <a:prstClr val="white"/>
                </a:solidFill>
              </a:rPr>
              <a:pPr algn="ctr"/>
              <a:t>‹#›</a:t>
            </a:fld>
            <a:endParaRPr lang="en-US" b="1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>
          <a:xfrm>
            <a:off x="6934200" y="6492875"/>
            <a:ext cx="1219200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12/16/2011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09800" y="6553200"/>
            <a:ext cx="4724400" cy="3048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SoLID Update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686800" y="533400"/>
            <a:ext cx="4572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690030" y="468868"/>
            <a:ext cx="4539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fld id="{B6F15528-21DE-4FAA-801E-634DDDAF4B2B}" type="slidenum">
              <a:rPr lang="en-US" b="1" smtClean="0">
                <a:solidFill>
                  <a:prstClr val="white"/>
                </a:solidFill>
              </a:rPr>
              <a:pPr algn="ctr"/>
              <a:t>‹#›</a:t>
            </a:fld>
            <a:endParaRPr lang="en-US" b="1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2"/>
          </p:nvPr>
        </p:nvSpPr>
        <p:spPr>
          <a:xfrm>
            <a:off x="6934200" y="6492875"/>
            <a:ext cx="1219200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12/16/2011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09800" y="6553200"/>
            <a:ext cx="4724400" cy="3048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SoLID Update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686800" y="533400"/>
            <a:ext cx="4572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690030" y="468868"/>
            <a:ext cx="4539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fld id="{B6F15528-21DE-4FAA-801E-634DDDAF4B2B}" type="slidenum">
              <a:rPr lang="en-US" b="1" smtClean="0">
                <a:solidFill>
                  <a:prstClr val="white"/>
                </a:solidFill>
              </a:rPr>
              <a:pPr algn="ctr"/>
              <a:t>‹#›</a:t>
            </a:fld>
            <a:endParaRPr lang="en-US" b="1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2"/>
          </p:nvPr>
        </p:nvSpPr>
        <p:spPr>
          <a:xfrm>
            <a:off x="6934200" y="6492875"/>
            <a:ext cx="1219200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12/16/2011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09800" y="6553200"/>
            <a:ext cx="4724400" cy="3048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SoLID Update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686800" y="533400"/>
            <a:ext cx="4572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690030" y="468868"/>
            <a:ext cx="4539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fld id="{B6F15528-21DE-4FAA-801E-634DDDAF4B2B}" type="slidenum">
              <a:rPr lang="en-US" b="1" smtClean="0">
                <a:solidFill>
                  <a:prstClr val="white"/>
                </a:solidFill>
              </a:rPr>
              <a:pPr algn="ctr"/>
              <a:t>‹#›</a:t>
            </a:fld>
            <a:endParaRPr lang="en-US" b="1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4800">
                <a:solidFill>
                  <a:schemeClr val="tx2"/>
                </a:solidFill>
                <a:latin typeface="+mj-lt"/>
                <a:cs typeface="Adobe Hebrew" pitchFamily="18" charset="-79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  <a:lvl2pPr marL="514350" indent="-285750">
              <a:defRPr sz="2400">
                <a:solidFill>
                  <a:schemeClr val="tx1"/>
                </a:solidFill>
              </a:defRPr>
            </a:lvl2pPr>
            <a:lvl3pPr marL="685800" indent="-228600">
              <a:defRPr sz="2000">
                <a:solidFill>
                  <a:schemeClr val="accent3">
                    <a:lumMod val="50000"/>
                  </a:schemeClr>
                </a:solidFill>
              </a:defRPr>
            </a:lvl3pPr>
            <a:lvl4pPr marL="914400" indent="-228600"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 marL="1143000" indent="-228600">
              <a:defRPr sz="1600"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2"/>
          </p:nvPr>
        </p:nvSpPr>
        <p:spPr>
          <a:xfrm>
            <a:off x="6934200" y="6492875"/>
            <a:ext cx="1219200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12/16/2011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09800" y="6553200"/>
            <a:ext cx="4724400" cy="3048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SoLID Update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686800" y="533400"/>
            <a:ext cx="4572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690030" y="468868"/>
            <a:ext cx="4539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fld id="{B6F15528-21DE-4FAA-801E-634DDDAF4B2B}" type="slidenum">
              <a:rPr lang="en-US" b="1" smtClean="0">
                <a:solidFill>
                  <a:prstClr val="white"/>
                </a:solidFill>
              </a:rPr>
              <a:pPr algn="ctr"/>
              <a:t>‹#›</a:t>
            </a:fld>
            <a:endParaRPr lang="en-US" b="1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2"/>
          </p:nvPr>
        </p:nvSpPr>
        <p:spPr>
          <a:xfrm>
            <a:off x="6934200" y="6492875"/>
            <a:ext cx="1219200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12/16/2011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09800" y="6553200"/>
            <a:ext cx="4724400" cy="3048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SoLID Update</a:t>
            </a:r>
            <a:endParaRPr lang="en-US">
              <a:solidFill>
                <a:srgbClr val="1F497D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>
          <a:xfrm>
            <a:off x="6934200" y="6492875"/>
            <a:ext cx="1219200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12/16/2011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09800" y="6553200"/>
            <a:ext cx="4724400" cy="3048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SoLID Update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686800" y="533400"/>
            <a:ext cx="4572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690030" y="468868"/>
            <a:ext cx="4539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fld id="{B6F15528-21DE-4FAA-801E-634DDDAF4B2B}" type="slidenum">
              <a:rPr lang="en-US" b="1" smtClean="0">
                <a:solidFill>
                  <a:prstClr val="white"/>
                </a:solidFill>
              </a:rPr>
              <a:pPr algn="ctr"/>
              <a:t>‹#›</a:t>
            </a:fld>
            <a:endParaRPr lang="en-US" b="1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>
          <a:xfrm>
            <a:off x="6934200" y="6492875"/>
            <a:ext cx="1219200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12/16/2011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209800" y="6553200"/>
            <a:ext cx="4724400" cy="3048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SoLID Update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686800" y="533400"/>
            <a:ext cx="4572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690030" y="468868"/>
            <a:ext cx="4539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fld id="{B6F15528-21DE-4FAA-801E-634DDDAF4B2B}" type="slidenum">
              <a:rPr lang="en-US" b="1" smtClean="0">
                <a:solidFill>
                  <a:prstClr val="white"/>
                </a:solidFill>
              </a:rPr>
              <a:pPr algn="ctr"/>
              <a:t>‹#›</a:t>
            </a:fld>
            <a:endParaRPr lang="en-US" b="1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2"/>
          </p:nvPr>
        </p:nvSpPr>
        <p:spPr>
          <a:xfrm>
            <a:off x="6934200" y="6492875"/>
            <a:ext cx="1219200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12/16/2011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09800" y="6553200"/>
            <a:ext cx="4724400" cy="3048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SoLID Update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686800" y="533400"/>
            <a:ext cx="4572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690030" y="468868"/>
            <a:ext cx="4539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fld id="{B6F15528-21DE-4FAA-801E-634DDDAF4B2B}" type="slidenum">
              <a:rPr lang="en-US" b="1" smtClean="0">
                <a:solidFill>
                  <a:prstClr val="white"/>
                </a:solidFill>
              </a:rPr>
              <a:pPr algn="ctr"/>
              <a:t>‹#›</a:t>
            </a:fld>
            <a:endParaRPr lang="en-US" b="1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2"/>
          </p:nvPr>
        </p:nvSpPr>
        <p:spPr>
          <a:xfrm>
            <a:off x="6934200" y="6492875"/>
            <a:ext cx="1219200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12/16/2011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09800" y="6553200"/>
            <a:ext cx="4724400" cy="3048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SoLID Update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686800" y="533400"/>
            <a:ext cx="4572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690030" y="468868"/>
            <a:ext cx="4539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fld id="{B6F15528-21DE-4FAA-801E-634DDDAF4B2B}" type="slidenum">
              <a:rPr lang="en-US" b="1" smtClean="0">
                <a:solidFill>
                  <a:prstClr val="white"/>
                </a:solidFill>
              </a:rPr>
              <a:pPr algn="ctr"/>
              <a:t>‹#›</a:t>
            </a:fld>
            <a:endParaRPr lang="en-US" b="1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2"/>
          </p:nvPr>
        </p:nvSpPr>
        <p:spPr>
          <a:xfrm>
            <a:off x="6934200" y="6492875"/>
            <a:ext cx="1219200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12/16/2011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09800" y="6553200"/>
            <a:ext cx="4724400" cy="3048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SoLID Update</a:t>
            </a:r>
            <a:endParaRPr lang="en-US">
              <a:solidFill>
                <a:srgbClr val="1F497D"/>
              </a:solidFill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>
          <a:xfrm>
            <a:off x="6934200" y="6492875"/>
            <a:ext cx="1219200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12/16/2011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09800" y="6553200"/>
            <a:ext cx="4724400" cy="3048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SoLID Update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686800" y="533400"/>
            <a:ext cx="4572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690030" y="468868"/>
            <a:ext cx="4539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fld id="{B6F15528-21DE-4FAA-801E-634DDDAF4B2B}" type="slidenum">
              <a:rPr lang="en-US" b="1" smtClean="0">
                <a:solidFill>
                  <a:prstClr val="white"/>
                </a:solidFill>
              </a:rPr>
              <a:pPr algn="ctr"/>
              <a:t>‹#›</a:t>
            </a:fld>
            <a:endParaRPr lang="en-US" b="1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>
          <a:xfrm>
            <a:off x="6934200" y="6492875"/>
            <a:ext cx="1219200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12/16/2011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09800" y="6553200"/>
            <a:ext cx="4724400" cy="3048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SoLID Update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686800" y="533400"/>
            <a:ext cx="4572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690030" y="468868"/>
            <a:ext cx="4539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fld id="{B6F15528-21DE-4FAA-801E-634DDDAF4B2B}" type="slidenum">
              <a:rPr lang="en-US" b="1" smtClean="0">
                <a:solidFill>
                  <a:prstClr val="white"/>
                </a:solidFill>
              </a:rPr>
              <a:pPr algn="ctr"/>
              <a:t>‹#›</a:t>
            </a:fld>
            <a:endParaRPr lang="en-US" b="1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2"/>
          </p:nvPr>
        </p:nvSpPr>
        <p:spPr>
          <a:xfrm>
            <a:off x="6934200" y="6492875"/>
            <a:ext cx="1219200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12/16/2011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09800" y="6553200"/>
            <a:ext cx="4724400" cy="3048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SoLID Update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686800" y="533400"/>
            <a:ext cx="4572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690030" y="468868"/>
            <a:ext cx="4539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fld id="{B6F15528-21DE-4FAA-801E-634DDDAF4B2B}" type="slidenum">
              <a:rPr lang="en-US" b="1" smtClean="0">
                <a:solidFill>
                  <a:prstClr val="white"/>
                </a:solidFill>
              </a:rPr>
              <a:pPr algn="ctr"/>
              <a:t>‹#›</a:t>
            </a:fld>
            <a:endParaRPr lang="en-US" b="1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2"/>
          </p:nvPr>
        </p:nvSpPr>
        <p:spPr>
          <a:xfrm>
            <a:off x="6934200" y="6492875"/>
            <a:ext cx="1219200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12/16/2011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09800" y="6553200"/>
            <a:ext cx="4724400" cy="3048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SoLID Update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686800" y="533400"/>
            <a:ext cx="4572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690030" y="468868"/>
            <a:ext cx="4539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fld id="{B6F15528-21DE-4FAA-801E-634DDDAF4B2B}" type="slidenum">
              <a:rPr lang="en-US" b="1" smtClean="0">
                <a:solidFill>
                  <a:prstClr val="white"/>
                </a:solidFill>
              </a:rPr>
              <a:pPr algn="ctr"/>
              <a:t>‹#›</a:t>
            </a:fld>
            <a:endParaRPr lang="en-US" b="1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3D51D4-A357-440A-8941-1B2AEDDF9F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>
          <a:xfrm>
            <a:off x="6934200" y="6492875"/>
            <a:ext cx="1219200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12/16/2011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09800" y="6553200"/>
            <a:ext cx="4724400" cy="3048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SoLID Update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686800" y="533400"/>
            <a:ext cx="4572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690030" y="468868"/>
            <a:ext cx="4539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fld id="{B6F15528-21DE-4FAA-801E-634DDDAF4B2B}" type="slidenum">
              <a:rPr lang="en-US" b="1" smtClean="0">
                <a:solidFill>
                  <a:prstClr val="white"/>
                </a:solidFill>
              </a:rPr>
              <a:pPr algn="ctr"/>
              <a:t>‹#›</a:t>
            </a:fld>
            <a:endParaRPr lang="en-US" b="1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>
          <a:xfrm>
            <a:off x="6934200" y="6492875"/>
            <a:ext cx="1219200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12/16/2011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209800" y="6553200"/>
            <a:ext cx="4724400" cy="3048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SoLID Update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686800" y="533400"/>
            <a:ext cx="4572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690030" y="468868"/>
            <a:ext cx="4539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fld id="{B6F15528-21DE-4FAA-801E-634DDDAF4B2B}" type="slidenum">
              <a:rPr lang="en-US" b="1" smtClean="0">
                <a:solidFill>
                  <a:prstClr val="white"/>
                </a:solidFill>
              </a:rPr>
              <a:pPr algn="ctr"/>
              <a:t>‹#›</a:t>
            </a:fld>
            <a:endParaRPr lang="en-US" b="1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2"/>
          </p:nvPr>
        </p:nvSpPr>
        <p:spPr>
          <a:xfrm>
            <a:off x="6934200" y="6492875"/>
            <a:ext cx="1219200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12/16/2011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09800" y="6553200"/>
            <a:ext cx="4724400" cy="3048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SoLID Update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686800" y="533400"/>
            <a:ext cx="4572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690030" y="468868"/>
            <a:ext cx="4539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fld id="{B6F15528-21DE-4FAA-801E-634DDDAF4B2B}" type="slidenum">
              <a:rPr lang="en-US" b="1" smtClean="0">
                <a:solidFill>
                  <a:prstClr val="white"/>
                </a:solidFill>
              </a:rPr>
              <a:pPr algn="ctr"/>
              <a:t>‹#›</a:t>
            </a:fld>
            <a:endParaRPr lang="en-US" b="1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2"/>
          </p:nvPr>
        </p:nvSpPr>
        <p:spPr>
          <a:xfrm>
            <a:off x="6934200" y="6492875"/>
            <a:ext cx="1219200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12/16/2011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09800" y="6553200"/>
            <a:ext cx="4724400" cy="3048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SoLID Update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686800" y="533400"/>
            <a:ext cx="4572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690030" y="468868"/>
            <a:ext cx="4539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fld id="{B6F15528-21DE-4FAA-801E-634DDDAF4B2B}" type="slidenum">
              <a:rPr lang="en-US" b="1" smtClean="0">
                <a:solidFill>
                  <a:prstClr val="white"/>
                </a:solidFill>
              </a:rPr>
              <a:pPr algn="ctr"/>
              <a:t>‹#›</a:t>
            </a:fld>
            <a:endParaRPr lang="en-US" b="1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>
          <a:xfrm>
            <a:off x="6934200" y="6492875"/>
            <a:ext cx="1219200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12/16/2011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09800" y="6553200"/>
            <a:ext cx="4724400" cy="3048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SoLID Update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686800" y="533400"/>
            <a:ext cx="4572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690030" y="468868"/>
            <a:ext cx="4539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fld id="{B6F15528-21DE-4FAA-801E-634DDDAF4B2B}" type="slidenum">
              <a:rPr lang="en-US" b="1" smtClean="0">
                <a:solidFill>
                  <a:prstClr val="white"/>
                </a:solidFill>
              </a:rPr>
              <a:pPr algn="ctr"/>
              <a:t>‹#›</a:t>
            </a:fld>
            <a:endParaRPr lang="en-US" b="1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>
          <a:xfrm>
            <a:off x="6934200" y="6492875"/>
            <a:ext cx="1219200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12/16/2011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09800" y="6553200"/>
            <a:ext cx="4724400" cy="3048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SoLID Update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686800" y="533400"/>
            <a:ext cx="457200" cy="304800"/>
          </a:xfrm>
          <a:prstGeom prst="rect">
            <a:avLst/>
          </a:prstGeom>
          <a:solidFill>
            <a:schemeClr val="bg1">
              <a:lumMod val="75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2000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690030" y="468868"/>
            <a:ext cx="4539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fld id="{B6F15528-21DE-4FAA-801E-634DDDAF4B2B}" type="slidenum">
              <a:rPr lang="en-US" b="1" smtClean="0">
                <a:solidFill>
                  <a:prstClr val="white"/>
                </a:solidFill>
              </a:rPr>
              <a:pPr algn="ctr"/>
              <a:t>‹#›</a:t>
            </a:fld>
            <a:endParaRPr lang="en-US" b="1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76200"/>
            <a:ext cx="8305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838200"/>
            <a:ext cx="8382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2"/>
          </p:nvPr>
        </p:nvSpPr>
        <p:spPr>
          <a:xfrm>
            <a:off x="6934200" y="6492875"/>
            <a:ext cx="1219200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12/16/2011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09800" y="6553200"/>
            <a:ext cx="4724400" cy="3048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SoLID Update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8763000" y="4572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C0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9pPr>
    </p:titleStyle>
    <p:bodyStyle>
      <a:lvl1pPr marL="342900" indent="-342900" algn="l" rtl="0" eaLnBrk="1" fontAlgn="base" latinLnBrk="0" hangingPunct="1">
        <a:spcBef>
          <a:spcPct val="20000"/>
        </a:spcBef>
        <a:spcAft>
          <a:spcPct val="0"/>
        </a:spcAft>
        <a:buClrTx/>
        <a:buSzPct val="90000"/>
        <a:buFont typeface="Wingdings" pitchFamily="2" charset="2"/>
        <a:buChar char="Ø"/>
        <a:defRPr sz="2800">
          <a:solidFill>
            <a:srgbClr val="0070C0"/>
          </a:solidFill>
          <a:latin typeface="+mn-lt"/>
          <a:ea typeface="+mn-ea"/>
          <a:cs typeface="+mn-cs"/>
        </a:defRPr>
      </a:lvl1pPr>
      <a:lvl2pPr marL="514350" indent="-285750" algn="l" rtl="0" eaLnBrk="1" fontAlgn="base" latinLnBrk="0" hangingPunct="1">
        <a:spcBef>
          <a:spcPct val="20000"/>
        </a:spcBef>
        <a:spcAft>
          <a:spcPct val="0"/>
        </a:spcAft>
        <a:buSzPct val="70000"/>
        <a:buFont typeface="Wingdings" pitchFamily="2" charset="2"/>
        <a:buChar char="q"/>
        <a:defRPr sz="2400">
          <a:solidFill>
            <a:schemeClr val="tx1"/>
          </a:solidFill>
          <a:latin typeface="+mn-lt"/>
        </a:defRPr>
      </a:lvl2pPr>
      <a:lvl3pPr marL="685800" indent="-228600" algn="l" rtl="0" eaLnBrk="1" fontAlgn="base" latinLnBrk="0" hangingPunct="1">
        <a:spcBef>
          <a:spcPct val="20000"/>
        </a:spcBef>
        <a:spcAft>
          <a:spcPct val="0"/>
        </a:spcAft>
        <a:buFont typeface="Courier New" pitchFamily="49" charset="0"/>
        <a:buChar char="o"/>
        <a:defRPr sz="2000">
          <a:solidFill>
            <a:schemeClr val="accent3">
              <a:lumMod val="50000"/>
            </a:schemeClr>
          </a:solidFill>
          <a:latin typeface="+mn-lt"/>
        </a:defRPr>
      </a:lvl3pPr>
      <a:lvl4pPr marL="914400" indent="-228600" algn="l" rtl="0" eaLnBrk="1" fontAlgn="base" latinLnBrk="0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800">
          <a:solidFill>
            <a:schemeClr val="accent6">
              <a:lumMod val="50000"/>
            </a:schemeClr>
          </a:solidFill>
          <a:latin typeface="+mn-lt"/>
        </a:defRPr>
      </a:lvl4pPr>
      <a:lvl5pPr marL="1143000" indent="-228600" algn="l" rtl="0" eaLnBrk="1" fontAlgn="base" latinLnBrk="0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1600">
          <a:solidFill>
            <a:schemeClr val="accent5">
              <a:lumMod val="50000"/>
            </a:schemeClr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76200"/>
            <a:ext cx="8305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838200"/>
            <a:ext cx="8382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2"/>
          </p:nvPr>
        </p:nvSpPr>
        <p:spPr>
          <a:xfrm>
            <a:off x="6934200" y="6492875"/>
            <a:ext cx="1219200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12/16/2011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09800" y="6553200"/>
            <a:ext cx="4724400" cy="3048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SoLID Update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8763000" y="4572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C0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9pPr>
    </p:titleStyle>
    <p:bodyStyle>
      <a:lvl1pPr marL="342900" indent="-342900" algn="l" rtl="0" eaLnBrk="1" fontAlgn="base" latinLnBrk="0" hangingPunct="1">
        <a:spcBef>
          <a:spcPct val="20000"/>
        </a:spcBef>
        <a:spcAft>
          <a:spcPct val="0"/>
        </a:spcAft>
        <a:buClrTx/>
        <a:buSzPct val="90000"/>
        <a:buFont typeface="Wingdings" pitchFamily="2" charset="2"/>
        <a:buChar char="Ø"/>
        <a:defRPr sz="2800">
          <a:solidFill>
            <a:srgbClr val="0070C0"/>
          </a:solidFill>
          <a:latin typeface="+mn-lt"/>
          <a:ea typeface="+mn-ea"/>
          <a:cs typeface="+mn-cs"/>
        </a:defRPr>
      </a:lvl1pPr>
      <a:lvl2pPr marL="514350" indent="-285750" algn="l" rtl="0" eaLnBrk="1" fontAlgn="base" latinLnBrk="0" hangingPunct="1">
        <a:spcBef>
          <a:spcPct val="20000"/>
        </a:spcBef>
        <a:spcAft>
          <a:spcPct val="0"/>
        </a:spcAft>
        <a:buSzPct val="70000"/>
        <a:buFont typeface="Wingdings" pitchFamily="2" charset="2"/>
        <a:buChar char="q"/>
        <a:defRPr sz="2400">
          <a:solidFill>
            <a:schemeClr val="tx1"/>
          </a:solidFill>
          <a:latin typeface="+mn-lt"/>
        </a:defRPr>
      </a:lvl2pPr>
      <a:lvl3pPr marL="685800" indent="-228600" algn="l" rtl="0" eaLnBrk="1" fontAlgn="base" latinLnBrk="0" hangingPunct="1">
        <a:spcBef>
          <a:spcPct val="20000"/>
        </a:spcBef>
        <a:spcAft>
          <a:spcPct val="0"/>
        </a:spcAft>
        <a:buFont typeface="Courier New" pitchFamily="49" charset="0"/>
        <a:buChar char="o"/>
        <a:defRPr sz="2000">
          <a:solidFill>
            <a:schemeClr val="accent3">
              <a:lumMod val="50000"/>
            </a:schemeClr>
          </a:solidFill>
          <a:latin typeface="+mn-lt"/>
        </a:defRPr>
      </a:lvl3pPr>
      <a:lvl4pPr marL="914400" indent="-228600" algn="l" rtl="0" eaLnBrk="1" fontAlgn="base" latinLnBrk="0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800">
          <a:solidFill>
            <a:schemeClr val="accent6">
              <a:lumMod val="50000"/>
            </a:schemeClr>
          </a:solidFill>
          <a:latin typeface="+mn-lt"/>
        </a:defRPr>
      </a:lvl4pPr>
      <a:lvl5pPr marL="1143000" indent="-228600" algn="l" rtl="0" eaLnBrk="1" fontAlgn="base" latinLnBrk="0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1600">
          <a:solidFill>
            <a:schemeClr val="accent5">
              <a:lumMod val="50000"/>
            </a:schemeClr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76200"/>
            <a:ext cx="8305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838200"/>
            <a:ext cx="8382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2"/>
          </p:nvPr>
        </p:nvSpPr>
        <p:spPr>
          <a:xfrm>
            <a:off x="6934200" y="6492875"/>
            <a:ext cx="1219200" cy="36512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12/16/2011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209800" y="6553200"/>
            <a:ext cx="4724400" cy="3048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chemeClr val="tx2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smtClean="0">
                <a:solidFill>
                  <a:srgbClr val="1F497D"/>
                </a:solidFill>
              </a:rPr>
              <a:t>SoLID Update</a:t>
            </a:r>
            <a:endParaRPr lang="en-US">
              <a:solidFill>
                <a:srgbClr val="1F497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8763000" y="4572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C0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"/>
        </a:defRPr>
      </a:lvl9pPr>
    </p:titleStyle>
    <p:bodyStyle>
      <a:lvl1pPr marL="342900" indent="-342900" algn="l" rtl="0" eaLnBrk="1" fontAlgn="base" latinLnBrk="0" hangingPunct="1">
        <a:spcBef>
          <a:spcPct val="20000"/>
        </a:spcBef>
        <a:spcAft>
          <a:spcPct val="0"/>
        </a:spcAft>
        <a:buClrTx/>
        <a:buSzPct val="90000"/>
        <a:buFont typeface="Wingdings" pitchFamily="2" charset="2"/>
        <a:buChar char="Ø"/>
        <a:defRPr sz="2800">
          <a:solidFill>
            <a:srgbClr val="0070C0"/>
          </a:solidFill>
          <a:latin typeface="+mn-lt"/>
          <a:ea typeface="+mn-ea"/>
          <a:cs typeface="+mn-cs"/>
        </a:defRPr>
      </a:lvl1pPr>
      <a:lvl2pPr marL="514350" indent="-285750" algn="l" rtl="0" eaLnBrk="1" fontAlgn="base" latinLnBrk="0" hangingPunct="1">
        <a:spcBef>
          <a:spcPct val="20000"/>
        </a:spcBef>
        <a:spcAft>
          <a:spcPct val="0"/>
        </a:spcAft>
        <a:buSzPct val="70000"/>
        <a:buFont typeface="Wingdings" pitchFamily="2" charset="2"/>
        <a:buChar char="q"/>
        <a:defRPr sz="2400">
          <a:solidFill>
            <a:schemeClr val="tx1"/>
          </a:solidFill>
          <a:latin typeface="+mn-lt"/>
        </a:defRPr>
      </a:lvl2pPr>
      <a:lvl3pPr marL="685800" indent="-228600" algn="l" rtl="0" eaLnBrk="1" fontAlgn="base" latinLnBrk="0" hangingPunct="1">
        <a:spcBef>
          <a:spcPct val="20000"/>
        </a:spcBef>
        <a:spcAft>
          <a:spcPct val="0"/>
        </a:spcAft>
        <a:buFont typeface="Courier New" pitchFamily="49" charset="0"/>
        <a:buChar char="o"/>
        <a:defRPr sz="2000">
          <a:solidFill>
            <a:schemeClr val="accent3">
              <a:lumMod val="50000"/>
            </a:schemeClr>
          </a:solidFill>
          <a:latin typeface="+mn-lt"/>
        </a:defRPr>
      </a:lvl3pPr>
      <a:lvl4pPr marL="914400" indent="-228600" algn="l" rtl="0" eaLnBrk="1" fontAlgn="base" latinLnBrk="0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1800">
          <a:solidFill>
            <a:schemeClr val="accent6">
              <a:lumMod val="50000"/>
            </a:schemeClr>
          </a:solidFill>
          <a:latin typeface="+mn-lt"/>
        </a:defRPr>
      </a:lvl4pPr>
      <a:lvl5pPr marL="1143000" indent="-228600" algn="l" rtl="0" eaLnBrk="1" fontAlgn="base" latinLnBrk="0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1600">
          <a:solidFill>
            <a:schemeClr val="accent5">
              <a:lumMod val="50000"/>
            </a:schemeClr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31.png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1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notesSlide" Target="../notesSlides/notesSlide4.xml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diagramQuickStyle" Target="../diagrams/quickStyle1.xml"/><Relationship Id="rId11" Type="http://schemas.openxmlformats.org/officeDocument/2006/relationships/oleObject" Target="../embeddings/oleObject1.bin"/><Relationship Id="rId5" Type="http://schemas.openxmlformats.org/officeDocument/2006/relationships/diagramLayout" Target="../diagrams/layout1.xml"/><Relationship Id="rId10" Type="http://schemas.openxmlformats.org/officeDocument/2006/relationships/image" Target="../media/image38.png"/><Relationship Id="rId4" Type="http://schemas.openxmlformats.org/officeDocument/2006/relationships/diagramData" Target="../diagrams/data1.xml"/><Relationship Id="rId9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emf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6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5.png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9.png"/><Relationship Id="rId4" Type="http://schemas.openxmlformats.org/officeDocument/2006/relationships/image" Target="../media/image8.gi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71.png"/><Relationship Id="rId4" Type="http://schemas.openxmlformats.org/officeDocument/2006/relationships/oleObject" Target="../embeddings/oleObject4.bin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7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77.png"/><Relationship Id="rId5" Type="http://schemas.openxmlformats.org/officeDocument/2006/relationships/image" Target="../media/image76.emf"/><Relationship Id="rId10" Type="http://schemas.openxmlformats.org/officeDocument/2006/relationships/oleObject" Target="../embeddings/oleObject5.bin"/><Relationship Id="rId4" Type="http://schemas.openxmlformats.org/officeDocument/2006/relationships/image" Target="../media/image75.png"/><Relationship Id="rId9" Type="http://schemas.openxmlformats.org/officeDocument/2006/relationships/image" Target="../media/image80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84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83.png"/><Relationship Id="rId4" Type="http://schemas.openxmlformats.org/officeDocument/2006/relationships/image" Target="../media/image21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oleObject" Target="../embeddings/oleObject9.bin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295400"/>
            <a:ext cx="8534400" cy="2003425"/>
          </a:xfrm>
        </p:spPr>
        <p:txBody>
          <a:bodyPr/>
          <a:lstStyle/>
          <a:p>
            <a:r>
              <a:rPr lang="en-US" sz="5000" dirty="0" err="1" smtClean="0">
                <a:solidFill>
                  <a:srgbClr val="FF0000"/>
                </a:solidFill>
              </a:rPr>
              <a:t>SoLID</a:t>
            </a:r>
            <a:r>
              <a:rPr lang="en-US" sz="5000" dirty="0" smtClean="0">
                <a:solidFill>
                  <a:srgbClr val="FF0000"/>
                </a:solidFill>
              </a:rPr>
              <a:t> at Jefferson Lab</a:t>
            </a:r>
            <a:endParaRPr lang="en-US" sz="5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71800"/>
            <a:ext cx="6400800" cy="3048000"/>
          </a:xfrm>
        </p:spPr>
        <p:txBody>
          <a:bodyPr/>
          <a:lstStyle/>
          <a:p>
            <a:r>
              <a:rPr lang="en-US" sz="2500" i="1" dirty="0" err="1" smtClean="0"/>
              <a:t>Zhiwen</a:t>
            </a:r>
            <a:r>
              <a:rPr lang="en-US" sz="2500" i="1" dirty="0" smtClean="0"/>
              <a:t> Zhao (</a:t>
            </a:r>
            <a:r>
              <a:rPr lang="zh-CN" altLang="en-US" sz="2500" i="1" dirty="0" smtClean="0"/>
              <a:t>赵志文）</a:t>
            </a:r>
            <a:endParaRPr lang="en-US" sz="2500" dirty="0" smtClean="0"/>
          </a:p>
          <a:p>
            <a:r>
              <a:rPr lang="en-US" sz="2500" dirty="0" smtClean="0"/>
              <a:t>University of Virginia</a:t>
            </a:r>
          </a:p>
          <a:p>
            <a:r>
              <a:rPr lang="en-US" b="1" i="1" dirty="0" smtClean="0">
                <a:solidFill>
                  <a:srgbClr val="7030A0"/>
                </a:solidFill>
              </a:rPr>
              <a:t>for </a:t>
            </a:r>
            <a:r>
              <a:rPr lang="en-US" b="1" i="1" dirty="0" err="1" smtClean="0">
                <a:solidFill>
                  <a:srgbClr val="7030A0"/>
                </a:solidFill>
              </a:rPr>
              <a:t>SoLID</a:t>
            </a:r>
            <a:r>
              <a:rPr lang="en-US" b="1" i="1" dirty="0" smtClean="0">
                <a:solidFill>
                  <a:srgbClr val="7030A0"/>
                </a:solidFill>
              </a:rPr>
              <a:t> Collaboration</a:t>
            </a:r>
          </a:p>
          <a:p>
            <a:endParaRPr lang="en-US" b="1" i="1" dirty="0" smtClean="0">
              <a:solidFill>
                <a:srgbClr val="7030A0"/>
              </a:solidFill>
            </a:endParaRPr>
          </a:p>
          <a:p>
            <a:r>
              <a:rPr lang="en-US" altLang="zh-CN" sz="2400" dirty="0" smtClean="0">
                <a:solidFill>
                  <a:schemeClr val="tx1"/>
                </a:solidFill>
              </a:rPr>
              <a:t>SPCS 2013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201</a:t>
            </a:r>
            <a:r>
              <a:rPr lang="en-US" altLang="zh-CN" sz="2400" dirty="0" smtClean="0">
                <a:solidFill>
                  <a:schemeClr val="tx1"/>
                </a:solidFill>
              </a:rPr>
              <a:t>3</a:t>
            </a:r>
            <a:r>
              <a:rPr lang="en-US" sz="2400" dirty="0" smtClean="0">
                <a:solidFill>
                  <a:schemeClr val="tx1"/>
                </a:solidFill>
              </a:rPr>
              <a:t>/06/03-05</a:t>
            </a:r>
          </a:p>
          <a:p>
            <a:endParaRPr lang="en-US" sz="2400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384" y="15240"/>
            <a:ext cx="4787153" cy="914400"/>
          </a:xfrm>
          <a:prstGeom prst="rect">
            <a:avLst/>
          </a:prstGeom>
        </p:spPr>
      </p:pic>
      <p:pic>
        <p:nvPicPr>
          <p:cNvPr id="5" name="Picture 2" descr="J:\talk\UVA_Rotunda_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66128" y="4724400"/>
            <a:ext cx="1577872" cy="16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146" name="Rectangle 1"/>
          <p:cNvSpPr>
            <a:spLocks/>
          </p:cNvSpPr>
          <p:nvPr/>
        </p:nvSpPr>
        <p:spPr bwMode="auto">
          <a:xfrm>
            <a:off x="1414318" y="912813"/>
            <a:ext cx="672744" cy="334190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 wrap="none" lIns="28319" tIns="28319" rIns="28319" bIns="28319">
            <a:spAutoFit/>
          </a:bodyPr>
          <a:lstStyle/>
          <a:p>
            <a:pPr eaLnBrk="1" hangingPunct="1"/>
            <a:r>
              <a:rPr lang="en-US" b="0" i="0">
                <a:solidFill>
                  <a:srgbClr val="000000"/>
                </a:solidFill>
                <a:latin typeface="Helvetica" charset="0"/>
                <a:cs typeface="Helvetica" charset="0"/>
                <a:sym typeface="Helvetica" charset="0"/>
              </a:rPr>
              <a:t>TMDs</a:t>
            </a:r>
          </a:p>
        </p:txBody>
      </p:sp>
      <p:sp>
        <p:nvSpPr>
          <p:cNvPr id="518147" name="Rectangle 2"/>
          <p:cNvSpPr>
            <a:spLocks/>
          </p:cNvSpPr>
          <p:nvPr/>
        </p:nvSpPr>
        <p:spPr bwMode="auto">
          <a:xfrm>
            <a:off x="411307" y="1614488"/>
            <a:ext cx="3189459" cy="303412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 wrap="none" lIns="28319" tIns="28319" rIns="28319" bIns="28319">
            <a:spAutoFit/>
          </a:bodyPr>
          <a:lstStyle/>
          <a:p>
            <a:pPr eaLnBrk="1" hangingPunct="1"/>
            <a:r>
              <a:rPr lang="en-US" sz="1600" b="0" i="0" dirty="0">
                <a:solidFill>
                  <a:srgbClr val="000000"/>
                </a:solidFill>
                <a:latin typeface="Helvetica" charset="0"/>
                <a:cs typeface="Helvetica" charset="0"/>
                <a:sym typeface="Helvetica" charset="0"/>
              </a:rPr>
              <a:t>2+1 D picture in </a:t>
            </a:r>
            <a:r>
              <a:rPr lang="en-US" sz="1600" i="0" dirty="0">
                <a:solidFill>
                  <a:srgbClr val="FF0000"/>
                </a:solidFill>
                <a:latin typeface="Helvetica" charset="0"/>
                <a:cs typeface="Helvetica" charset="0"/>
                <a:sym typeface="Helvetica" charset="0"/>
              </a:rPr>
              <a:t>momentum space</a:t>
            </a:r>
          </a:p>
        </p:txBody>
      </p:sp>
      <p:pic>
        <p:nvPicPr>
          <p:cNvPr id="51814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205" y="2047876"/>
            <a:ext cx="3105727" cy="2327275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</p:pic>
      <p:sp>
        <p:nvSpPr>
          <p:cNvPr id="518149" name="Rectangle 4"/>
          <p:cNvSpPr>
            <a:spLocks/>
          </p:cNvSpPr>
          <p:nvPr/>
        </p:nvSpPr>
        <p:spPr bwMode="auto">
          <a:xfrm>
            <a:off x="2068080" y="4389438"/>
            <a:ext cx="1560551" cy="241857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 wrap="none" lIns="28319" tIns="28319" rIns="28319" bIns="28319">
            <a:spAutoFit/>
          </a:bodyPr>
          <a:lstStyle/>
          <a:p>
            <a:pPr eaLnBrk="1" hangingPunct="1"/>
            <a:r>
              <a:rPr lang="en-US" sz="1200" b="0" i="0">
                <a:solidFill>
                  <a:srgbClr val="008000"/>
                </a:solidFill>
                <a:latin typeface="Corbel" pitchFamily="34" charset="0"/>
                <a:ea typeface="Corbel" pitchFamily="34" charset="0"/>
                <a:cs typeface="Corbel" pitchFamily="34" charset="0"/>
                <a:sym typeface="Corbel" pitchFamily="34" charset="0"/>
              </a:rPr>
              <a:t>Bacchetta, Conti, Radici</a:t>
            </a:r>
          </a:p>
        </p:txBody>
      </p:sp>
      <p:sp>
        <p:nvSpPr>
          <p:cNvPr id="518150" name="Rectangle 5"/>
          <p:cNvSpPr>
            <a:spLocks/>
          </p:cNvSpPr>
          <p:nvPr/>
        </p:nvSpPr>
        <p:spPr bwMode="auto">
          <a:xfrm>
            <a:off x="6217228" y="922338"/>
            <a:ext cx="672744" cy="334190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 wrap="none" lIns="28319" tIns="28319" rIns="28319" bIns="28319">
            <a:spAutoFit/>
          </a:bodyPr>
          <a:lstStyle/>
          <a:p>
            <a:pPr eaLnBrk="1" hangingPunct="1"/>
            <a:r>
              <a:rPr lang="en-US" b="0" i="0">
                <a:solidFill>
                  <a:srgbClr val="000000"/>
                </a:solidFill>
                <a:latin typeface="Helvetica" charset="0"/>
                <a:cs typeface="Helvetica" charset="0"/>
                <a:sym typeface="Helvetica" charset="0"/>
              </a:rPr>
              <a:t>GPDs</a:t>
            </a:r>
          </a:p>
        </p:txBody>
      </p:sp>
      <p:sp>
        <p:nvSpPr>
          <p:cNvPr id="518151" name="Rectangle 6"/>
          <p:cNvSpPr>
            <a:spLocks/>
          </p:cNvSpPr>
          <p:nvPr/>
        </p:nvSpPr>
        <p:spPr bwMode="auto">
          <a:xfrm>
            <a:off x="4817341" y="1614488"/>
            <a:ext cx="3771349" cy="303412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 wrap="none" lIns="28319" tIns="28319" rIns="28319" bIns="28319">
            <a:spAutoFit/>
          </a:bodyPr>
          <a:lstStyle/>
          <a:p>
            <a:pPr eaLnBrk="1" hangingPunct="1"/>
            <a:r>
              <a:rPr lang="en-US" sz="1600" b="0" i="0">
                <a:solidFill>
                  <a:srgbClr val="000000"/>
                </a:solidFill>
                <a:latin typeface="Helvetica" charset="0"/>
                <a:cs typeface="Helvetica" charset="0"/>
                <a:sym typeface="Helvetica" charset="0"/>
              </a:rPr>
              <a:t>2+1 D picture in </a:t>
            </a:r>
            <a:r>
              <a:rPr lang="en-US" sz="1600" i="0">
                <a:solidFill>
                  <a:srgbClr val="FF0000"/>
                </a:solidFill>
                <a:latin typeface="Helvetica" charset="0"/>
                <a:cs typeface="Helvetica" charset="0"/>
                <a:sym typeface="Helvetica" charset="0"/>
              </a:rPr>
              <a:t>impact-parameter space</a:t>
            </a:r>
          </a:p>
        </p:txBody>
      </p:sp>
      <p:pic>
        <p:nvPicPr>
          <p:cNvPr id="518152" name="Picture 7"/>
          <p:cNvPicPr>
            <a:picLocks noChangeAspect="1" noChangeArrowheads="1"/>
          </p:cNvPicPr>
          <p:nvPr/>
        </p:nvPicPr>
        <p:blipFill>
          <a:blip r:embed="rId3" cstate="print">
            <a:lum contrast="-22000"/>
          </a:blip>
          <a:srcRect/>
          <a:stretch>
            <a:fillRect/>
          </a:stretch>
        </p:blipFill>
        <p:spPr bwMode="auto">
          <a:xfrm>
            <a:off x="5318126" y="2071689"/>
            <a:ext cx="3427556" cy="2344737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</p:pic>
      <p:sp>
        <p:nvSpPr>
          <p:cNvPr id="518153" name="Rectangle 8"/>
          <p:cNvSpPr>
            <a:spLocks/>
          </p:cNvSpPr>
          <p:nvPr/>
        </p:nvSpPr>
        <p:spPr bwMode="auto">
          <a:xfrm>
            <a:off x="7228898" y="4483100"/>
            <a:ext cx="1394096" cy="241857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 wrap="none" lIns="28319" tIns="28319" rIns="28319" bIns="28319">
            <a:spAutoFit/>
          </a:bodyPr>
          <a:lstStyle/>
          <a:p>
            <a:pPr eaLnBrk="1" hangingPunct="1"/>
            <a:r>
              <a:rPr lang="en-US" sz="1200" b="0" i="0">
                <a:solidFill>
                  <a:srgbClr val="008000"/>
                </a:solidFill>
                <a:latin typeface="Corbel" pitchFamily="34" charset="0"/>
                <a:ea typeface="Corbel" pitchFamily="34" charset="0"/>
                <a:cs typeface="Corbel" pitchFamily="34" charset="0"/>
                <a:sym typeface="Corbel" pitchFamily="34" charset="0"/>
              </a:rPr>
              <a:t>QCDSF collaboration</a:t>
            </a:r>
          </a:p>
        </p:txBody>
      </p:sp>
      <p:sp>
        <p:nvSpPr>
          <p:cNvPr id="518154" name="Rectangle 9"/>
          <p:cNvSpPr>
            <a:spLocks/>
          </p:cNvSpPr>
          <p:nvPr/>
        </p:nvSpPr>
        <p:spPr bwMode="auto">
          <a:xfrm>
            <a:off x="509444" y="249238"/>
            <a:ext cx="8125114" cy="4556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37759" tIns="37759" rIns="37759" bIns="37759"/>
          <a:lstStyle/>
          <a:p>
            <a:pPr algn="ctr" eaLnBrk="1" hangingPunct="1">
              <a:tabLst>
                <a:tab pos="792163" algn="l"/>
                <a:tab pos="7597775" algn="l"/>
              </a:tabLst>
            </a:pPr>
            <a:r>
              <a:rPr lang="en-US" sz="3200" dirty="0" smtClean="0">
                <a:solidFill>
                  <a:srgbClr val="FF0000"/>
                </a:solidFill>
                <a:latin typeface="Helvetica" charset="0"/>
                <a:cs typeface="Helvetica" charset="0"/>
                <a:sym typeface="Helvetica" charset="0"/>
              </a:rPr>
              <a:t>Imaging </a:t>
            </a:r>
            <a:r>
              <a:rPr lang="en-US" sz="3200" dirty="0">
                <a:solidFill>
                  <a:srgbClr val="FF0000"/>
                </a:solidFill>
                <a:latin typeface="Helvetica" charset="0"/>
                <a:cs typeface="Helvetica" charset="0"/>
                <a:sym typeface="Helvetica" charset="0"/>
              </a:rPr>
              <a:t>- Two Approaches</a:t>
            </a:r>
          </a:p>
        </p:txBody>
      </p:sp>
      <p:sp>
        <p:nvSpPr>
          <p:cNvPr id="518155" name="Rectangle 10"/>
          <p:cNvSpPr>
            <a:spLocks/>
          </p:cNvSpPr>
          <p:nvPr/>
        </p:nvSpPr>
        <p:spPr bwMode="auto">
          <a:xfrm>
            <a:off x="440171" y="4773614"/>
            <a:ext cx="3484928" cy="1254189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>
              <a:spcBef>
                <a:spcPts val="675"/>
              </a:spcBef>
              <a:buSzPct val="100000"/>
              <a:buFont typeface="Arial" pitchFamily="34" charset="0"/>
              <a:buChar char="•"/>
            </a:pPr>
            <a:r>
              <a:rPr lang="en-US" sz="1600" b="0" i="0" dirty="0">
                <a:solidFill>
                  <a:srgbClr val="000000"/>
                </a:solidFill>
                <a:latin typeface="Helvetica" charset="0"/>
                <a:cs typeface="Helvetica" charset="0"/>
                <a:sym typeface="Helvetica" charset="0"/>
              </a:rPr>
              <a:t> intrinsic transverse motion</a:t>
            </a:r>
            <a:endParaRPr lang="en-US" sz="1800" b="0" i="0" dirty="0">
              <a:solidFill>
                <a:srgbClr val="000000"/>
              </a:solidFill>
              <a:latin typeface="Helvetica" charset="0"/>
              <a:cs typeface="Helvetica" charset="0"/>
              <a:sym typeface="Helvetica" charset="0"/>
            </a:endParaRPr>
          </a:p>
          <a:p>
            <a:pPr eaLnBrk="1" hangingPunct="1">
              <a:spcBef>
                <a:spcPts val="675"/>
              </a:spcBef>
              <a:buSzPct val="100000"/>
              <a:buFont typeface="Arial" pitchFamily="34" charset="0"/>
              <a:buChar char="•"/>
            </a:pPr>
            <a:r>
              <a:rPr lang="en-US" sz="1600" b="0" i="0" dirty="0">
                <a:solidFill>
                  <a:srgbClr val="000000"/>
                </a:solidFill>
                <a:latin typeface="Helvetica" charset="0"/>
                <a:cs typeface="Helvetica" charset="0"/>
                <a:sym typeface="Helvetica" charset="0"/>
              </a:rPr>
              <a:t> spin-orbit correlations- relate to OAM</a:t>
            </a:r>
            <a:endParaRPr lang="en-US" sz="1800" b="0" i="0" dirty="0">
              <a:solidFill>
                <a:srgbClr val="000000"/>
              </a:solidFill>
              <a:latin typeface="Helvetica" charset="0"/>
              <a:cs typeface="Helvetica" charset="0"/>
              <a:sym typeface="Helvetica" charset="0"/>
            </a:endParaRPr>
          </a:p>
          <a:p>
            <a:pPr eaLnBrk="1" hangingPunct="1">
              <a:spcBef>
                <a:spcPts val="675"/>
              </a:spcBef>
              <a:buSzPct val="100000"/>
              <a:buFont typeface="Arial" pitchFamily="34" charset="0"/>
              <a:buChar char="•"/>
            </a:pPr>
            <a:r>
              <a:rPr lang="en-US" sz="1600" b="0" i="0" dirty="0">
                <a:solidFill>
                  <a:srgbClr val="000000"/>
                </a:solidFill>
                <a:latin typeface="Helvetica" charset="0"/>
                <a:cs typeface="Helvetica" charset="0"/>
                <a:sym typeface="Helvetica" charset="0"/>
              </a:rPr>
              <a:t> non-trivial factorization</a:t>
            </a:r>
          </a:p>
          <a:p>
            <a:pPr eaLnBrk="1" hangingPunct="1">
              <a:spcBef>
                <a:spcPts val="675"/>
              </a:spcBef>
              <a:buSzPct val="100000"/>
              <a:buFont typeface="Arial" pitchFamily="34" charset="0"/>
              <a:buChar char="•"/>
            </a:pPr>
            <a:r>
              <a:rPr lang="en-US" sz="1600" b="0" i="0" dirty="0">
                <a:solidFill>
                  <a:srgbClr val="000000"/>
                </a:solidFill>
                <a:latin typeface="Helvetica" charset="0"/>
                <a:cs typeface="Helvetica" charset="0"/>
                <a:sym typeface="Helvetica" charset="0"/>
              </a:rPr>
              <a:t> accessible in SIDIS (and </a:t>
            </a:r>
            <a:r>
              <a:rPr lang="en-US" sz="1600" b="0" i="0" dirty="0" err="1">
                <a:solidFill>
                  <a:srgbClr val="000000"/>
                </a:solidFill>
                <a:latin typeface="Helvetica" charset="0"/>
                <a:cs typeface="Helvetica" charset="0"/>
                <a:sym typeface="Helvetica" charset="0"/>
              </a:rPr>
              <a:t>Drell</a:t>
            </a:r>
            <a:r>
              <a:rPr lang="en-US" sz="1600" b="0" i="0" dirty="0">
                <a:solidFill>
                  <a:srgbClr val="000000"/>
                </a:solidFill>
                <a:latin typeface="Helvetica" charset="0"/>
                <a:cs typeface="Helvetica" charset="0"/>
                <a:sym typeface="Helvetica" charset="0"/>
              </a:rPr>
              <a:t>-Yan)</a:t>
            </a:r>
          </a:p>
        </p:txBody>
      </p:sp>
      <p:sp>
        <p:nvSpPr>
          <p:cNvPr id="518156" name="Rectangle 11"/>
          <p:cNvSpPr>
            <a:spLocks/>
          </p:cNvSpPr>
          <p:nvPr/>
        </p:nvSpPr>
        <p:spPr bwMode="auto">
          <a:xfrm>
            <a:off x="5101649" y="4754564"/>
            <a:ext cx="3970639" cy="1620957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1" hangingPunct="1">
              <a:spcBef>
                <a:spcPts val="675"/>
              </a:spcBef>
              <a:buSzPct val="100000"/>
              <a:buFont typeface="Arial" pitchFamily="34" charset="0"/>
              <a:buChar char="•"/>
            </a:pPr>
            <a:r>
              <a:rPr lang="en-US" sz="1600" b="0" i="0">
                <a:solidFill>
                  <a:srgbClr val="000000"/>
                </a:solidFill>
                <a:latin typeface="Helvetica" charset="0"/>
                <a:cs typeface="Helvetica" charset="0"/>
                <a:sym typeface="Helvetica" charset="0"/>
              </a:rPr>
              <a:t> collinear but long. momentum transfer</a:t>
            </a:r>
            <a:endParaRPr lang="en-US" sz="1800" b="0" i="0">
              <a:solidFill>
                <a:srgbClr val="000000"/>
              </a:solidFill>
              <a:latin typeface="Helvetica" charset="0"/>
              <a:cs typeface="Helvetica" charset="0"/>
              <a:sym typeface="Helvetica" charset="0"/>
            </a:endParaRPr>
          </a:p>
          <a:p>
            <a:pPr eaLnBrk="1" hangingPunct="1">
              <a:spcBef>
                <a:spcPts val="675"/>
              </a:spcBef>
              <a:buSzPct val="100000"/>
              <a:buFont typeface="Arial" pitchFamily="34" charset="0"/>
              <a:buChar char="•"/>
            </a:pPr>
            <a:r>
              <a:rPr lang="en-US" sz="1600" b="0" i="0">
                <a:solidFill>
                  <a:srgbClr val="000000"/>
                </a:solidFill>
                <a:latin typeface="Helvetica" charset="0"/>
                <a:cs typeface="Helvetica" charset="0"/>
                <a:sym typeface="Helvetica" charset="0"/>
              </a:rPr>
              <a:t> indicator of OAM; access to Ji’s total J</a:t>
            </a:r>
            <a:r>
              <a:rPr lang="en-US" sz="1600" b="0" i="0" baseline="-20000">
                <a:solidFill>
                  <a:srgbClr val="000000"/>
                </a:solidFill>
                <a:latin typeface="Helvetica" charset="0"/>
                <a:cs typeface="Helvetica" charset="0"/>
                <a:sym typeface="Helvetica" charset="0"/>
              </a:rPr>
              <a:t>q,g</a:t>
            </a:r>
            <a:endParaRPr lang="en-US" sz="1800" b="0" i="0">
              <a:solidFill>
                <a:srgbClr val="000000"/>
              </a:solidFill>
              <a:latin typeface="Helvetica" charset="0"/>
              <a:cs typeface="Helvetica" charset="0"/>
              <a:sym typeface="Helvetica" charset="0"/>
            </a:endParaRPr>
          </a:p>
          <a:p>
            <a:pPr eaLnBrk="1" hangingPunct="1">
              <a:spcBef>
                <a:spcPts val="675"/>
              </a:spcBef>
              <a:buSzPct val="100000"/>
              <a:buFont typeface="Arial" pitchFamily="34" charset="0"/>
              <a:buChar char="•"/>
            </a:pPr>
            <a:r>
              <a:rPr lang="en-US" sz="1600" b="0" i="0" baseline="-20000">
                <a:solidFill>
                  <a:srgbClr val="000000"/>
                </a:solidFill>
                <a:latin typeface="Helvetica" charset="0"/>
                <a:cs typeface="Helvetica" charset="0"/>
                <a:sym typeface="Helvetica" charset="0"/>
              </a:rPr>
              <a:t>  </a:t>
            </a:r>
            <a:r>
              <a:rPr lang="en-US" sz="1600" b="0" i="0">
                <a:solidFill>
                  <a:srgbClr val="000000"/>
                </a:solidFill>
                <a:latin typeface="Helvetica" charset="0"/>
                <a:cs typeface="Helvetica" charset="0"/>
                <a:sym typeface="Helvetica" charset="0"/>
              </a:rPr>
              <a:t>existing factorization proofs</a:t>
            </a:r>
          </a:p>
          <a:p>
            <a:pPr eaLnBrk="1" hangingPunct="1">
              <a:spcBef>
                <a:spcPts val="675"/>
              </a:spcBef>
              <a:buSzPct val="100000"/>
              <a:buFont typeface="Arial" pitchFamily="34" charset="0"/>
              <a:buChar char="•"/>
            </a:pPr>
            <a:r>
              <a:rPr lang="en-US" sz="1600" b="0" i="0">
                <a:solidFill>
                  <a:srgbClr val="000000"/>
                </a:solidFill>
                <a:latin typeface="Helvetica" charset="0"/>
                <a:cs typeface="Helvetica" charset="0"/>
                <a:sym typeface="Helvetica" charset="0"/>
              </a:rPr>
              <a:t> DVCS, exclusive vector-meson production</a:t>
            </a:r>
            <a:endParaRPr lang="en-US" sz="1800" b="0" i="0">
              <a:solidFill>
                <a:srgbClr val="000000"/>
              </a:solidFill>
              <a:latin typeface="Helvetica" charset="0"/>
              <a:cs typeface="Helvetica" charset="0"/>
              <a:sym typeface="Helvetica" charset="0"/>
            </a:endParaRPr>
          </a:p>
          <a:p>
            <a:pPr eaLnBrk="1" hangingPunct="1">
              <a:spcBef>
                <a:spcPts val="675"/>
              </a:spcBef>
            </a:pPr>
            <a:endParaRPr lang="en-US" sz="1800" b="0" i="0">
              <a:solidFill>
                <a:srgbClr val="000000"/>
              </a:solidFill>
              <a:latin typeface="Helvetica" charset="0"/>
              <a:cs typeface="Helvetica" charset="0"/>
              <a:sym typeface="Helvetica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ChangeArrowheads="1"/>
          </p:cNvSpPr>
          <p:nvPr/>
        </p:nvSpPr>
        <p:spPr bwMode="auto">
          <a:xfrm>
            <a:off x="1676400" y="1524000"/>
            <a:ext cx="6172200" cy="914400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152400"/>
            <a:ext cx="7923213" cy="576263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solidFill>
                  <a:srgbClr val="FF0000"/>
                </a:solidFill>
                <a:latin typeface="Comic Sans MS" pitchFamily="66" charset="0"/>
              </a:rPr>
              <a:t>The Spin Structure of the Proton</a:t>
            </a:r>
          </a:p>
        </p:txBody>
      </p:sp>
      <p:sp>
        <p:nvSpPr>
          <p:cNvPr id="69636" name="Text Box 6"/>
          <p:cNvSpPr txBox="1">
            <a:spLocks noChangeArrowheads="1"/>
          </p:cNvSpPr>
          <p:nvPr/>
        </p:nvSpPr>
        <p:spPr bwMode="auto">
          <a:xfrm>
            <a:off x="1752600" y="1592263"/>
            <a:ext cx="5959475" cy="769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en-US" sz="4400" dirty="0"/>
              <a:t>½ = ½ </a:t>
            </a:r>
            <a:r>
              <a:rPr lang="en-US" sz="4400" dirty="0">
                <a:latin typeface="Symbol" pitchFamily="18" charset="2"/>
              </a:rPr>
              <a:t>DS</a:t>
            </a:r>
            <a:r>
              <a:rPr lang="en-US" sz="4400" dirty="0"/>
              <a:t> + </a:t>
            </a:r>
            <a:r>
              <a:rPr lang="en-US" sz="4400" dirty="0">
                <a:latin typeface="Symbol" pitchFamily="18" charset="2"/>
              </a:rPr>
              <a:t>D</a:t>
            </a:r>
            <a:r>
              <a:rPr lang="en-US" sz="4400" dirty="0"/>
              <a:t>G + </a:t>
            </a:r>
            <a:r>
              <a:rPr lang="en-US" sz="4400" dirty="0" err="1"/>
              <a:t>L</a:t>
            </a:r>
            <a:r>
              <a:rPr lang="en-US" sz="4400" baseline="-25000" dirty="0" err="1"/>
              <a:t>q</a:t>
            </a:r>
            <a:r>
              <a:rPr lang="en-US" sz="4400" dirty="0"/>
              <a:t> + </a:t>
            </a:r>
            <a:r>
              <a:rPr lang="en-US" sz="4400" dirty="0" err="1"/>
              <a:t>L</a:t>
            </a:r>
            <a:r>
              <a:rPr lang="en-US" sz="4400" baseline="-25000" dirty="0" err="1"/>
              <a:t>g</a:t>
            </a:r>
            <a:endParaRPr lang="en-US" sz="4400" baseline="-25000" dirty="0"/>
          </a:p>
        </p:txBody>
      </p:sp>
      <p:sp>
        <p:nvSpPr>
          <p:cNvPr id="69637" name="TextBox 9"/>
          <p:cNvSpPr txBox="1">
            <a:spLocks noChangeArrowheads="1"/>
          </p:cNvSpPr>
          <p:nvPr/>
        </p:nvSpPr>
        <p:spPr bwMode="auto">
          <a:xfrm>
            <a:off x="685800" y="990600"/>
            <a:ext cx="36655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Proton </a:t>
            </a:r>
            <a:r>
              <a:rPr lang="en-US" dirty="0" err="1"/>
              <a:t>helicity</a:t>
            </a:r>
            <a:r>
              <a:rPr lang="en-US" dirty="0"/>
              <a:t> sum rule:</a:t>
            </a:r>
          </a:p>
        </p:txBody>
      </p:sp>
      <p:sp>
        <p:nvSpPr>
          <p:cNvPr id="15" name="Line 10"/>
          <p:cNvSpPr>
            <a:spLocks noChangeShapeType="1"/>
          </p:cNvSpPr>
          <p:nvPr/>
        </p:nvSpPr>
        <p:spPr bwMode="auto">
          <a:xfrm flipV="1">
            <a:off x="3733800" y="2667000"/>
            <a:ext cx="0" cy="533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3276600" y="3200400"/>
            <a:ext cx="912813" cy="46196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~ 0.3</a:t>
            </a:r>
          </a:p>
        </p:txBody>
      </p:sp>
      <p:sp>
        <p:nvSpPr>
          <p:cNvPr id="21" name="Line 12"/>
          <p:cNvSpPr>
            <a:spLocks noChangeShapeType="1"/>
          </p:cNvSpPr>
          <p:nvPr/>
        </p:nvSpPr>
        <p:spPr bwMode="auto">
          <a:xfrm flipV="1">
            <a:off x="5105400" y="2667000"/>
            <a:ext cx="0" cy="1219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" name="Text Box 13"/>
          <p:cNvSpPr txBox="1">
            <a:spLocks noChangeArrowheads="1"/>
          </p:cNvSpPr>
          <p:nvPr/>
        </p:nvSpPr>
        <p:spPr bwMode="auto">
          <a:xfrm>
            <a:off x="4572000" y="3886200"/>
            <a:ext cx="1125538" cy="4667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Small?</a:t>
            </a:r>
          </a:p>
        </p:txBody>
      </p:sp>
      <p:sp>
        <p:nvSpPr>
          <p:cNvPr id="24" name="Line 15"/>
          <p:cNvSpPr>
            <a:spLocks noChangeShapeType="1"/>
          </p:cNvSpPr>
          <p:nvPr/>
        </p:nvSpPr>
        <p:spPr bwMode="auto">
          <a:xfrm>
            <a:off x="7391400" y="2667000"/>
            <a:ext cx="0" cy="2438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" name="Line 15"/>
          <p:cNvSpPr>
            <a:spLocks noChangeShapeType="1"/>
          </p:cNvSpPr>
          <p:nvPr/>
        </p:nvSpPr>
        <p:spPr bwMode="auto">
          <a:xfrm>
            <a:off x="6248400" y="2667000"/>
            <a:ext cx="0" cy="2438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" name="Text Box 16"/>
          <p:cNvSpPr txBox="1">
            <a:spLocks noChangeArrowheads="1"/>
          </p:cNvSpPr>
          <p:nvPr/>
        </p:nvSpPr>
        <p:spPr bwMode="auto">
          <a:xfrm>
            <a:off x="5945188" y="4638675"/>
            <a:ext cx="1674812" cy="4667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 ? Large ? </a:t>
            </a:r>
          </a:p>
        </p:txBody>
      </p:sp>
      <p:sp>
        <p:nvSpPr>
          <p:cNvPr id="28" name="Text Box 2"/>
          <p:cNvSpPr txBox="1">
            <a:spLocks noChangeArrowheads="1"/>
          </p:cNvSpPr>
          <p:nvPr/>
        </p:nvSpPr>
        <p:spPr bwMode="auto">
          <a:xfrm>
            <a:off x="228600" y="5410200"/>
            <a:ext cx="7999306" cy="477054"/>
          </a:xfrm>
          <a:prstGeom prst="rect">
            <a:avLst/>
          </a:prstGeom>
          <a:noFill/>
          <a:ln w="76200">
            <a:solidFill>
              <a:srgbClr val="008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500" dirty="0"/>
              <a:t>The Impact of Quark and Gluon Motion on the Nucleon Spin</a:t>
            </a:r>
          </a:p>
        </p:txBody>
      </p:sp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2743200" y="5897563"/>
            <a:ext cx="35147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008000"/>
                </a:solidFill>
              </a:rPr>
              <a:t>“TMDs and GPDs”</a:t>
            </a:r>
          </a:p>
        </p:txBody>
      </p:sp>
      <p:sp>
        <p:nvSpPr>
          <p:cNvPr id="30" name="Line 3"/>
          <p:cNvSpPr>
            <a:spLocks noChangeShapeType="1"/>
          </p:cNvSpPr>
          <p:nvPr/>
        </p:nvSpPr>
        <p:spPr bwMode="auto">
          <a:xfrm flipH="1">
            <a:off x="4343400" y="4876800"/>
            <a:ext cx="1600200" cy="457200"/>
          </a:xfrm>
          <a:prstGeom prst="line">
            <a:avLst/>
          </a:prstGeom>
          <a:noFill/>
          <a:ln w="76200">
            <a:solidFill>
              <a:srgbClr val="0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0" grpId="0" animBg="1"/>
      <p:bldP spid="21" grpId="0" animBg="1"/>
      <p:bldP spid="22" grpId="0" animBg="1"/>
      <p:bldP spid="24" grpId="0" animBg="1"/>
      <p:bldP spid="27" grpId="0" animBg="1"/>
      <p:bldP spid="25" grpId="0" animBg="1"/>
      <p:bldP spid="28" grpId="0" animBg="1"/>
      <p:bldP spid="29" grpId="0"/>
      <p:bldP spid="3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7"/>
          <p:cNvGraphicFramePr>
            <a:graphicFrameLocks noGrp="1"/>
          </p:cNvGraphicFramePr>
          <p:nvPr/>
        </p:nvGraphicFramePr>
        <p:xfrm>
          <a:off x="298337" y="1092364"/>
          <a:ext cx="8617068" cy="485123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{7E9639D4-E3E2-4D34-9284-5A2195B3D0D7}</a:tableStyleId>
              </a:tblPr>
              <a:tblGrid>
                <a:gridCol w="493964"/>
                <a:gridCol w="439560"/>
                <a:gridCol w="2562080"/>
                <a:gridCol w="2560732"/>
                <a:gridCol w="2560732"/>
              </a:tblGrid>
              <a:tr h="489045">
                <a:tc rowSpan="2" gridSpan="2"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n>
                            <a:noFill/>
                          </a:ln>
                        </a:rPr>
                        <a:t>Quark polarization</a:t>
                      </a:r>
                      <a:endParaRPr lang="en-US" sz="1800" b="1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855828"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err="1" smtClean="0">
                          <a:solidFill>
                            <a:schemeClr val="bg1"/>
                          </a:solidFill>
                        </a:rPr>
                        <a:t>Unpolarized</a:t>
                      </a:r>
                      <a:endParaRPr lang="en-US" sz="1800" b="1" dirty="0" smtClean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(U)</a:t>
                      </a:r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Longitudinally Polarized (L)</a:t>
                      </a:r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Transversely Polarized (T)</a:t>
                      </a:r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984075">
                <a:tc rowSpan="3"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n>
                            <a:noFill/>
                          </a:ln>
                        </a:rPr>
                        <a:t>Nucleon</a:t>
                      </a:r>
                      <a:r>
                        <a:rPr lang="en-US" sz="1800" baseline="0" dirty="0" smtClean="0">
                          <a:ln>
                            <a:noFill/>
                          </a:ln>
                        </a:rPr>
                        <a:t> Polarization</a:t>
                      </a:r>
                      <a:endParaRPr lang="en-US" sz="1800" b="1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U</a:t>
                      </a:r>
                      <a:endParaRPr lang="en-U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93967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L</a:t>
                      </a:r>
                      <a:endParaRPr lang="en-U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82612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T</a:t>
                      </a:r>
                      <a:endParaRPr lang="en-U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43" name="椭圆 42"/>
          <p:cNvSpPr/>
          <p:nvPr/>
        </p:nvSpPr>
        <p:spPr>
          <a:xfrm>
            <a:off x="3874978" y="4743450"/>
            <a:ext cx="2437534" cy="1009650"/>
          </a:xfrm>
          <a:prstGeom prst="ellipse">
            <a:avLst/>
          </a:prstGeom>
          <a:noFill/>
          <a:ln w="31750" cmpd="dbl">
            <a:solidFill>
              <a:srgbClr val="FFC000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0960" tIns="45481" rIns="90960" bIns="45481" anchor="ctr"/>
          <a:lstStyle/>
          <a:p>
            <a:pPr algn="ctr"/>
            <a:endParaRPr lang="en-US" smtClean="0">
              <a:solidFill>
                <a:srgbClr val="FFC000"/>
              </a:solidFill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6400561" y="4343662"/>
            <a:ext cx="2438977" cy="1573213"/>
          </a:xfrm>
          <a:prstGeom prst="ellipse">
            <a:avLst/>
          </a:prstGeom>
          <a:noFill/>
          <a:ln w="31750" cmpd="dbl">
            <a:solidFill>
              <a:srgbClr val="FFC000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0960" tIns="45481" rIns="90960" bIns="45481" anchor="ctr"/>
          <a:lstStyle/>
          <a:p>
            <a:pPr algn="ctr"/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221189" name="标题 5"/>
          <p:cNvSpPr>
            <a:spLocks noGrp="1"/>
          </p:cNvSpPr>
          <p:nvPr>
            <p:ph type="title"/>
          </p:nvPr>
        </p:nvSpPr>
        <p:spPr>
          <a:xfrm>
            <a:off x="0" y="190878"/>
            <a:ext cx="9144000" cy="715274"/>
          </a:xfrm>
        </p:spPr>
        <p:txBody>
          <a:bodyPr/>
          <a:lstStyle/>
          <a:p>
            <a:r>
              <a:rPr lang="en-US" sz="4000" dirty="0">
                <a:solidFill>
                  <a:srgbClr val="FF0000"/>
                </a:solidFill>
              </a:rPr>
              <a:t>Leading-Twist TMD PDFs</a:t>
            </a:r>
          </a:p>
        </p:txBody>
      </p:sp>
      <p:grpSp>
        <p:nvGrpSpPr>
          <p:cNvPr id="2" name="组合 38"/>
          <p:cNvGrpSpPr>
            <a:grpSpLocks/>
          </p:cNvGrpSpPr>
          <p:nvPr/>
        </p:nvGrpSpPr>
        <p:grpSpPr bwMode="auto">
          <a:xfrm>
            <a:off x="1563122" y="2693957"/>
            <a:ext cx="1086715" cy="523220"/>
            <a:chOff x="1527744" y="3152766"/>
            <a:chExt cx="1086869" cy="521916"/>
          </a:xfrm>
        </p:grpSpPr>
        <p:sp>
          <p:nvSpPr>
            <p:cNvPr id="221234" name="TextBox 8"/>
            <p:cNvSpPr txBox="1">
              <a:spLocks noChangeArrowheads="1"/>
            </p:cNvSpPr>
            <p:nvPr/>
          </p:nvSpPr>
          <p:spPr bwMode="auto">
            <a:xfrm>
              <a:off x="1527744" y="3152766"/>
              <a:ext cx="720171" cy="521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r>
                <a:rPr lang="en-US" smtClean="0">
                  <a:solidFill>
                    <a:srgbClr val="0070C0"/>
                  </a:solidFill>
                </a:rPr>
                <a:t>f</a:t>
              </a:r>
              <a:r>
                <a:rPr lang="en-US" baseline="-25000" smtClean="0">
                  <a:solidFill>
                    <a:srgbClr val="0070C0"/>
                  </a:solidFill>
                </a:rPr>
                <a:t>1</a:t>
              </a:r>
              <a:r>
                <a:rPr lang="en-US" smtClean="0">
                  <a:solidFill>
                    <a:srgbClr val="000000"/>
                  </a:solidFill>
                </a:rPr>
                <a:t> =</a:t>
              </a:r>
            </a:p>
          </p:txBody>
        </p:sp>
        <p:pic>
          <p:nvPicPr>
            <p:cNvPr id="221235" name="Picture 1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0" y="3200400"/>
              <a:ext cx="328613" cy="328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组合 58"/>
          <p:cNvGrpSpPr>
            <a:grpSpLocks/>
          </p:cNvGrpSpPr>
          <p:nvPr/>
        </p:nvGrpSpPr>
        <p:grpSpPr bwMode="auto">
          <a:xfrm>
            <a:off x="1329200" y="4837589"/>
            <a:ext cx="2328400" cy="801813"/>
            <a:chOff x="1328570" y="4836389"/>
            <a:chExt cx="2328522" cy="801620"/>
          </a:xfrm>
        </p:grpSpPr>
        <p:sp>
          <p:nvSpPr>
            <p:cNvPr id="221231" name="TextBox 7"/>
            <p:cNvSpPr txBox="1">
              <a:spLocks noChangeArrowheads="1"/>
            </p:cNvSpPr>
            <p:nvPr/>
          </p:nvSpPr>
          <p:spPr bwMode="auto">
            <a:xfrm>
              <a:off x="1328570" y="4877313"/>
              <a:ext cx="1082405" cy="5230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r>
                <a:rPr lang="en-US" smtClean="0">
                  <a:solidFill>
                    <a:srgbClr val="00B050"/>
                  </a:solidFill>
                </a:rPr>
                <a:t>f</a:t>
              </a:r>
              <a:r>
                <a:rPr lang="en-US" baseline="-25000" smtClean="0">
                  <a:solidFill>
                    <a:srgbClr val="00B050"/>
                  </a:solidFill>
                  <a:sym typeface="Symbol" pitchFamily="18" charset="2"/>
                </a:rPr>
                <a:t> </a:t>
              </a:r>
              <a:r>
                <a:rPr lang="en-US" baseline="-25000" smtClean="0">
                  <a:solidFill>
                    <a:srgbClr val="00B050"/>
                  </a:solidFill>
                </a:rPr>
                <a:t>1T</a:t>
              </a:r>
              <a:r>
                <a:rPr lang="en-US" baseline="30000" smtClean="0">
                  <a:solidFill>
                    <a:srgbClr val="00B050"/>
                  </a:solidFill>
                  <a:sym typeface="Symbol" pitchFamily="18" charset="2"/>
                </a:rPr>
                <a:t></a:t>
              </a:r>
              <a:r>
                <a:rPr lang="en-US" smtClean="0">
                  <a:solidFill>
                    <a:srgbClr val="00B050"/>
                  </a:solidFill>
                  <a:sym typeface="Symbol" pitchFamily="18" charset="2"/>
                </a:rPr>
                <a:t> </a:t>
              </a:r>
              <a:r>
                <a:rPr lang="en-US" smtClean="0">
                  <a:solidFill>
                    <a:srgbClr val="000000"/>
                  </a:solidFill>
                </a:rPr>
                <a:t>=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167102" y="5299538"/>
              <a:ext cx="668103" cy="33847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600" dirty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Sivers</a:t>
              </a:r>
            </a:p>
          </p:txBody>
        </p:sp>
        <p:pic>
          <p:nvPicPr>
            <p:cNvPr id="221233" name="Picture 2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6929" y="4836389"/>
              <a:ext cx="1300163" cy="6486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组合 62"/>
          <p:cNvGrpSpPr>
            <a:grpSpLocks/>
          </p:cNvGrpSpPr>
          <p:nvPr/>
        </p:nvGrpSpPr>
        <p:grpSpPr bwMode="auto">
          <a:xfrm>
            <a:off x="3977410" y="3655981"/>
            <a:ext cx="2207162" cy="686215"/>
            <a:chOff x="3977308" y="3655977"/>
            <a:chExt cx="2207175" cy="686630"/>
          </a:xfrm>
        </p:grpSpPr>
        <p:sp>
          <p:nvSpPr>
            <p:cNvPr id="20" name="TextBox 19"/>
            <p:cNvSpPr txBox="1"/>
            <p:nvPr/>
          </p:nvSpPr>
          <p:spPr>
            <a:xfrm>
              <a:off x="4683029" y="4003848"/>
              <a:ext cx="803430" cy="33875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60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Helicity</a:t>
              </a:r>
            </a:p>
          </p:txBody>
        </p:sp>
        <p:grpSp>
          <p:nvGrpSpPr>
            <p:cNvPr id="5" name="组合 37"/>
            <p:cNvGrpSpPr>
              <a:grpSpLocks/>
            </p:cNvGrpSpPr>
            <p:nvPr/>
          </p:nvGrpSpPr>
          <p:grpSpPr bwMode="auto">
            <a:xfrm>
              <a:off x="3977308" y="3655977"/>
              <a:ext cx="2207175" cy="523536"/>
              <a:chOff x="3942443" y="4114801"/>
              <a:chExt cx="2207175" cy="523536"/>
            </a:xfrm>
          </p:grpSpPr>
          <p:sp>
            <p:nvSpPr>
              <p:cNvPr id="221229" name="TextBox 9"/>
              <p:cNvSpPr txBox="1">
                <a:spLocks noChangeArrowheads="1"/>
              </p:cNvSpPr>
              <p:nvPr/>
            </p:nvSpPr>
            <p:spPr bwMode="auto">
              <a:xfrm>
                <a:off x="3942443" y="4114801"/>
                <a:ext cx="779386" cy="5235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 b="1" i="1">
                    <a:solidFill>
                      <a:schemeClr val="tx2"/>
                    </a:solidFill>
                    <a:latin typeface="Times New Roman" pitchFamily="18" charset="0"/>
                  </a:defRPr>
                </a:lvl1pPr>
                <a:lvl2pPr marL="742950" indent="-285750">
                  <a:defRPr sz="2800" b="1" i="1">
                    <a:solidFill>
                      <a:schemeClr val="tx2"/>
                    </a:solidFill>
                    <a:latin typeface="Times New Roman" pitchFamily="18" charset="0"/>
                  </a:defRPr>
                </a:lvl2pPr>
                <a:lvl3pPr marL="1143000" indent="-228600">
                  <a:defRPr sz="2800" b="1" i="1">
                    <a:solidFill>
                      <a:schemeClr val="tx2"/>
                    </a:solidFill>
                    <a:latin typeface="Times New Roman" pitchFamily="18" charset="0"/>
                  </a:defRPr>
                </a:lvl3pPr>
                <a:lvl4pPr marL="1600200" indent="-228600">
                  <a:defRPr sz="2800" b="1" i="1">
                    <a:solidFill>
                      <a:schemeClr val="tx2"/>
                    </a:solidFill>
                    <a:latin typeface="Times New Roman" pitchFamily="18" charset="0"/>
                  </a:defRPr>
                </a:lvl4pPr>
                <a:lvl5pPr marL="2057400" indent="-228600">
                  <a:defRPr sz="2800" b="1" i="1">
                    <a:solidFill>
                      <a:schemeClr val="tx2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 i="1">
                    <a:solidFill>
                      <a:schemeClr val="tx2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 i="1">
                    <a:solidFill>
                      <a:schemeClr val="tx2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 i="1">
                    <a:solidFill>
                      <a:schemeClr val="tx2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 i="1">
                    <a:solidFill>
                      <a:schemeClr val="tx2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dirty="0" smtClean="0">
                    <a:solidFill>
                      <a:srgbClr val="0070C0"/>
                    </a:solidFill>
                  </a:rPr>
                  <a:t>g</a:t>
                </a:r>
                <a:r>
                  <a:rPr lang="en-US" baseline="-25000" dirty="0" smtClean="0">
                    <a:solidFill>
                      <a:srgbClr val="0070C0"/>
                    </a:solidFill>
                  </a:rPr>
                  <a:t>1</a:t>
                </a:r>
                <a:r>
                  <a:rPr lang="en-US" dirty="0" smtClean="0">
                    <a:solidFill>
                      <a:srgbClr val="000000"/>
                    </a:solidFill>
                  </a:rPr>
                  <a:t> =</a:t>
                </a:r>
              </a:p>
            </p:txBody>
          </p:sp>
          <p:pic>
            <p:nvPicPr>
              <p:cNvPr id="221230" name="Picture 3"/>
              <p:cNvPicPr>
                <a:picLocks noChangeAspect="1" noChangeArrowheads="1"/>
              </p:cNvPicPr>
              <p:nvPr/>
            </p:nvPicPr>
            <p:blipFill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89436" y="4245284"/>
                <a:ext cx="1460182" cy="3286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6" name="组合 60"/>
          <p:cNvGrpSpPr>
            <a:grpSpLocks/>
          </p:cNvGrpSpPr>
          <p:nvPr/>
        </p:nvGrpSpPr>
        <p:grpSpPr bwMode="auto">
          <a:xfrm>
            <a:off x="6498680" y="4495800"/>
            <a:ext cx="2303814" cy="681708"/>
            <a:chOff x="6498554" y="4495600"/>
            <a:chExt cx="2304354" cy="682537"/>
          </a:xfrm>
        </p:grpSpPr>
        <p:sp>
          <p:nvSpPr>
            <p:cNvPr id="221224" name="TextBox 13"/>
            <p:cNvSpPr txBox="1">
              <a:spLocks noChangeArrowheads="1"/>
            </p:cNvSpPr>
            <p:nvPr/>
          </p:nvSpPr>
          <p:spPr bwMode="auto">
            <a:xfrm>
              <a:off x="6498554" y="4515396"/>
              <a:ext cx="800406" cy="523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r>
                <a:rPr lang="en-US" dirty="0" smtClean="0">
                  <a:solidFill>
                    <a:srgbClr val="00B050"/>
                  </a:solidFill>
                </a:rPr>
                <a:t>h</a:t>
              </a:r>
              <a:r>
                <a:rPr lang="en-US" baseline="-25000" dirty="0" smtClean="0">
                  <a:solidFill>
                    <a:srgbClr val="00B050"/>
                  </a:solidFill>
                </a:rPr>
                <a:t>1</a:t>
              </a:r>
              <a:r>
                <a:rPr lang="en-US" dirty="0" smtClean="0">
                  <a:solidFill>
                    <a:srgbClr val="00B050"/>
                  </a:solidFill>
                </a:rPr>
                <a:t> </a:t>
              </a:r>
              <a:r>
                <a:rPr lang="en-US" dirty="0" smtClean="0">
                  <a:solidFill>
                    <a:srgbClr val="000000"/>
                  </a:solidFill>
                </a:rPr>
                <a:t>=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006674" y="4839171"/>
              <a:ext cx="1796234" cy="33896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600" dirty="0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Collins/</a:t>
              </a:r>
              <a:r>
                <a:rPr lang="en-US" sz="1600" dirty="0" err="1" smtClean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Transversity</a:t>
              </a:r>
              <a:endParaRPr lang="en-US" sz="16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221226" name="Picture 4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10804" y="4495600"/>
              <a:ext cx="1300164" cy="4886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组合 56"/>
          <p:cNvGrpSpPr>
            <a:grpSpLocks/>
          </p:cNvGrpSpPr>
          <p:nvPr/>
        </p:nvGrpSpPr>
        <p:grpSpPr bwMode="auto">
          <a:xfrm>
            <a:off x="6474115" y="2605339"/>
            <a:ext cx="2288885" cy="741779"/>
            <a:chOff x="6474509" y="2605001"/>
            <a:chExt cx="2288369" cy="742671"/>
          </a:xfrm>
        </p:grpSpPr>
        <p:sp>
          <p:nvSpPr>
            <p:cNvPr id="221221" name="TextBox 12"/>
            <p:cNvSpPr txBox="1">
              <a:spLocks noChangeArrowheads="1"/>
            </p:cNvSpPr>
            <p:nvPr/>
          </p:nvSpPr>
          <p:spPr bwMode="auto">
            <a:xfrm>
              <a:off x="6474509" y="2605001"/>
              <a:ext cx="957097" cy="5238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r>
                <a:rPr lang="en-US" smtClean="0">
                  <a:solidFill>
                    <a:srgbClr val="00B050"/>
                  </a:solidFill>
                </a:rPr>
                <a:t>h</a:t>
              </a:r>
              <a:r>
                <a:rPr lang="en-US" baseline="-25000" smtClean="0">
                  <a:solidFill>
                    <a:srgbClr val="00B050"/>
                  </a:solidFill>
                </a:rPr>
                <a:t>1</a:t>
              </a:r>
              <a:r>
                <a:rPr lang="en-US" baseline="30000" smtClean="0">
                  <a:solidFill>
                    <a:srgbClr val="00B050"/>
                  </a:solidFill>
                  <a:sym typeface="Symbol" pitchFamily="18" charset="2"/>
                </a:rPr>
                <a:t></a:t>
              </a:r>
              <a:r>
                <a:rPr lang="en-US" smtClean="0">
                  <a:solidFill>
                    <a:srgbClr val="00B050"/>
                  </a:solidFill>
                  <a:sym typeface="Symbol" pitchFamily="18" charset="2"/>
                </a:rPr>
                <a:t> </a:t>
              </a:r>
              <a:r>
                <a:rPr lang="en-US" smtClean="0">
                  <a:solidFill>
                    <a:srgbClr val="000000"/>
                  </a:solidFill>
                </a:rPr>
                <a:t>=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988166" y="3008711"/>
              <a:ext cx="1330192" cy="33896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600" dirty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Boer-</a:t>
              </a:r>
              <a:r>
                <a:rPr lang="en-US" sz="1600" dirty="0" err="1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Mulders</a:t>
              </a:r>
              <a:endParaRPr lang="en-US" sz="16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221223" name="Picture 5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62714" y="2719582"/>
              <a:ext cx="1300164" cy="328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组合 61"/>
          <p:cNvGrpSpPr>
            <a:grpSpLocks/>
          </p:cNvGrpSpPr>
          <p:nvPr/>
        </p:nvGrpSpPr>
        <p:grpSpPr bwMode="auto">
          <a:xfrm>
            <a:off x="6397621" y="5181600"/>
            <a:ext cx="2441578" cy="735399"/>
            <a:chOff x="6397565" y="5181575"/>
            <a:chExt cx="2442084" cy="735228"/>
          </a:xfrm>
        </p:grpSpPr>
        <p:sp>
          <p:nvSpPr>
            <p:cNvPr id="221218" name="TextBox 14"/>
            <p:cNvSpPr txBox="1">
              <a:spLocks noChangeArrowheads="1"/>
            </p:cNvSpPr>
            <p:nvPr/>
          </p:nvSpPr>
          <p:spPr bwMode="auto">
            <a:xfrm>
              <a:off x="6397565" y="5208091"/>
              <a:ext cx="1103415" cy="5230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r>
                <a:rPr lang="en-US" smtClean="0">
                  <a:solidFill>
                    <a:srgbClr val="002060"/>
                  </a:solidFill>
                </a:rPr>
                <a:t>h</a:t>
              </a:r>
              <a:r>
                <a:rPr lang="en-US" baseline="-25000" smtClean="0">
                  <a:solidFill>
                    <a:srgbClr val="002060"/>
                  </a:solidFill>
                </a:rPr>
                <a:t>1T</a:t>
              </a:r>
              <a:r>
                <a:rPr lang="en-US" baseline="30000" smtClean="0">
                  <a:solidFill>
                    <a:srgbClr val="002060"/>
                  </a:solidFill>
                  <a:sym typeface="Symbol" pitchFamily="18" charset="2"/>
                </a:rPr>
                <a:t></a:t>
              </a:r>
              <a:r>
                <a:rPr lang="en-US" smtClean="0">
                  <a:solidFill>
                    <a:srgbClr val="002060"/>
                  </a:solidFill>
                  <a:sym typeface="Symbol" pitchFamily="18" charset="2"/>
                </a:rPr>
                <a:t> </a:t>
              </a:r>
              <a:r>
                <a:rPr lang="en-US" smtClean="0">
                  <a:solidFill>
                    <a:srgbClr val="000000"/>
                  </a:solidFill>
                </a:rPr>
                <a:t>=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006714" y="5578328"/>
              <a:ext cx="1154337" cy="3384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600" dirty="0" err="1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Pretzelosity</a:t>
              </a:r>
              <a:endParaRPr lang="en-US" sz="1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221220" name="Picture 6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39486" y="5181575"/>
              <a:ext cx="1300163" cy="494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" name="组合 59"/>
          <p:cNvGrpSpPr>
            <a:grpSpLocks/>
          </p:cNvGrpSpPr>
          <p:nvPr/>
        </p:nvGrpSpPr>
        <p:grpSpPr bwMode="auto">
          <a:xfrm>
            <a:off x="3843197" y="4953000"/>
            <a:ext cx="2329003" cy="765814"/>
            <a:chOff x="3842802" y="4952735"/>
            <a:chExt cx="2328897" cy="765756"/>
          </a:xfrm>
        </p:grpSpPr>
        <p:sp>
          <p:nvSpPr>
            <p:cNvPr id="221215" name="TextBox 10"/>
            <p:cNvSpPr txBox="1">
              <a:spLocks noChangeArrowheads="1"/>
            </p:cNvSpPr>
            <p:nvPr/>
          </p:nvSpPr>
          <p:spPr bwMode="auto">
            <a:xfrm>
              <a:off x="3842802" y="4991634"/>
              <a:ext cx="984520" cy="523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r>
                <a:rPr lang="en-US" smtClean="0">
                  <a:solidFill>
                    <a:srgbClr val="D67000"/>
                  </a:solidFill>
                </a:rPr>
                <a:t>g</a:t>
              </a:r>
              <a:r>
                <a:rPr lang="en-US" baseline="-25000" smtClean="0">
                  <a:solidFill>
                    <a:srgbClr val="D67000"/>
                  </a:solidFill>
                </a:rPr>
                <a:t>1T</a:t>
              </a:r>
              <a:r>
                <a:rPr lang="en-US" baseline="30000" smtClean="0">
                  <a:solidFill>
                    <a:srgbClr val="FF0000"/>
                  </a:solidFill>
                  <a:sym typeface="Symbol" pitchFamily="18" charset="2"/>
                </a:rPr>
                <a:t> </a:t>
              </a:r>
              <a:r>
                <a:rPr lang="en-US" smtClean="0">
                  <a:solidFill>
                    <a:srgbClr val="FF0000"/>
                  </a:solidFill>
                </a:rPr>
                <a:t> </a:t>
              </a:r>
              <a:r>
                <a:rPr lang="en-US" smtClean="0">
                  <a:solidFill>
                    <a:srgbClr val="000000"/>
                  </a:solidFill>
                </a:rPr>
                <a:t>=</a:t>
              </a:r>
            </a:p>
          </p:txBody>
        </p:sp>
        <p:pic>
          <p:nvPicPr>
            <p:cNvPr id="221216" name="Picture 8"/>
            <p:cNvPicPr>
              <a:picLocks noChangeAspect="1" noChangeArrowheads="1"/>
            </p:cNvPicPr>
            <p:nvPr/>
          </p:nvPicPr>
          <p:blipFill>
            <a:blip r:embed="rId1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1536" y="4952735"/>
              <a:ext cx="1300163" cy="4914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" name="TextBox 34"/>
            <p:cNvSpPr txBox="1"/>
            <p:nvPr/>
          </p:nvSpPr>
          <p:spPr>
            <a:xfrm>
              <a:off x="4448911" y="5379963"/>
              <a:ext cx="1152250" cy="33852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600" dirty="0">
                  <a:solidFill>
                    <a:srgbClr val="D67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Worm Gear</a:t>
              </a:r>
            </a:p>
          </p:txBody>
        </p:sp>
      </p:grpSp>
      <p:grpSp>
        <p:nvGrpSpPr>
          <p:cNvPr id="11" name="组合 57"/>
          <p:cNvGrpSpPr>
            <a:grpSpLocks/>
          </p:cNvGrpSpPr>
          <p:nvPr/>
        </p:nvGrpSpPr>
        <p:grpSpPr bwMode="auto">
          <a:xfrm>
            <a:off x="6409210" y="3516885"/>
            <a:ext cx="2506189" cy="715806"/>
            <a:chOff x="6408786" y="3516879"/>
            <a:chExt cx="2506842" cy="716010"/>
          </a:xfrm>
        </p:grpSpPr>
        <p:grpSp>
          <p:nvGrpSpPr>
            <p:cNvPr id="12" name="组合 55"/>
            <p:cNvGrpSpPr>
              <a:grpSpLocks/>
            </p:cNvGrpSpPr>
            <p:nvPr/>
          </p:nvGrpSpPr>
          <p:grpSpPr bwMode="auto">
            <a:xfrm>
              <a:off x="6408786" y="3516879"/>
              <a:ext cx="2506842" cy="523369"/>
              <a:chOff x="6408786" y="3748628"/>
              <a:chExt cx="2506842" cy="523369"/>
            </a:xfrm>
          </p:grpSpPr>
          <p:sp>
            <p:nvSpPr>
              <p:cNvPr id="221213" name="TextBox 11"/>
              <p:cNvSpPr txBox="1">
                <a:spLocks noChangeArrowheads="1"/>
              </p:cNvSpPr>
              <p:nvPr/>
            </p:nvSpPr>
            <p:spPr bwMode="auto">
              <a:xfrm>
                <a:off x="6408786" y="3748628"/>
                <a:ext cx="1103474" cy="5233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800" b="1" i="1">
                    <a:solidFill>
                      <a:schemeClr val="tx2"/>
                    </a:solidFill>
                    <a:latin typeface="Times New Roman" pitchFamily="18" charset="0"/>
                  </a:defRPr>
                </a:lvl1pPr>
                <a:lvl2pPr marL="742950" indent="-285750">
                  <a:defRPr sz="2800" b="1" i="1">
                    <a:solidFill>
                      <a:schemeClr val="tx2"/>
                    </a:solidFill>
                    <a:latin typeface="Times New Roman" pitchFamily="18" charset="0"/>
                  </a:defRPr>
                </a:lvl2pPr>
                <a:lvl3pPr marL="1143000" indent="-228600">
                  <a:defRPr sz="2800" b="1" i="1">
                    <a:solidFill>
                      <a:schemeClr val="tx2"/>
                    </a:solidFill>
                    <a:latin typeface="Times New Roman" pitchFamily="18" charset="0"/>
                  </a:defRPr>
                </a:lvl3pPr>
                <a:lvl4pPr marL="1600200" indent="-228600">
                  <a:defRPr sz="2800" b="1" i="1">
                    <a:solidFill>
                      <a:schemeClr val="tx2"/>
                    </a:solidFill>
                    <a:latin typeface="Times New Roman" pitchFamily="18" charset="0"/>
                  </a:defRPr>
                </a:lvl4pPr>
                <a:lvl5pPr marL="2057400" indent="-228600">
                  <a:defRPr sz="2800" b="1" i="1">
                    <a:solidFill>
                      <a:schemeClr val="tx2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 i="1">
                    <a:solidFill>
                      <a:schemeClr val="tx2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 i="1">
                    <a:solidFill>
                      <a:schemeClr val="tx2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 i="1">
                    <a:solidFill>
                      <a:schemeClr val="tx2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 b="1" i="1">
                    <a:solidFill>
                      <a:schemeClr val="tx2"/>
                    </a:solidFill>
                    <a:latin typeface="Times New Roman" pitchFamily="18" charset="0"/>
                  </a:defRPr>
                </a:lvl9pPr>
              </a:lstStyle>
              <a:p>
                <a:r>
                  <a:rPr lang="en-US" smtClean="0">
                    <a:solidFill>
                      <a:srgbClr val="D67000"/>
                    </a:solidFill>
                  </a:rPr>
                  <a:t>h</a:t>
                </a:r>
                <a:r>
                  <a:rPr lang="en-US" baseline="-25000" smtClean="0">
                    <a:solidFill>
                      <a:srgbClr val="D67000"/>
                    </a:solidFill>
                  </a:rPr>
                  <a:t>1L</a:t>
                </a:r>
                <a:r>
                  <a:rPr lang="en-US" baseline="30000" smtClean="0">
                    <a:solidFill>
                      <a:srgbClr val="D67000"/>
                    </a:solidFill>
                    <a:sym typeface="Symbol" pitchFamily="18" charset="2"/>
                  </a:rPr>
                  <a:t></a:t>
                </a:r>
                <a:r>
                  <a:rPr lang="en-US" smtClean="0">
                    <a:solidFill>
                      <a:srgbClr val="D67000"/>
                    </a:solidFill>
                    <a:sym typeface="Symbol" pitchFamily="18" charset="2"/>
                  </a:rPr>
                  <a:t> </a:t>
                </a:r>
                <a:r>
                  <a:rPr lang="en-US" smtClean="0">
                    <a:solidFill>
                      <a:srgbClr val="000000"/>
                    </a:solidFill>
                  </a:rPr>
                  <a:t>=</a:t>
                </a:r>
              </a:p>
            </p:txBody>
          </p:sp>
          <p:pic>
            <p:nvPicPr>
              <p:cNvPr id="221214" name="Picture 7"/>
              <p:cNvPicPr>
                <a:picLocks noChangeAspect="1" noChangeArrowheads="1"/>
              </p:cNvPicPr>
              <p:nvPr/>
            </p:nvPicPr>
            <p:blipFill>
              <a:blip r:embed="rId11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55445" y="3857085"/>
                <a:ext cx="1460183" cy="3371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36" name="TextBox 35"/>
            <p:cNvSpPr txBox="1"/>
            <p:nvPr/>
          </p:nvSpPr>
          <p:spPr>
            <a:xfrm>
              <a:off x="7128800" y="3894238"/>
              <a:ext cx="1152603" cy="33865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1600" dirty="0">
                  <a:solidFill>
                    <a:srgbClr val="D67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Worm Gear</a:t>
              </a:r>
            </a:p>
          </p:txBody>
        </p:sp>
      </p:grpSp>
      <p:grpSp>
        <p:nvGrpSpPr>
          <p:cNvPr id="14" name="组合 44"/>
          <p:cNvGrpSpPr>
            <a:grpSpLocks/>
          </p:cNvGrpSpPr>
          <p:nvPr/>
        </p:nvGrpSpPr>
        <p:grpSpPr bwMode="auto">
          <a:xfrm>
            <a:off x="493392" y="6019800"/>
            <a:ext cx="3496523" cy="391606"/>
            <a:chOff x="7191752" y="98194"/>
            <a:chExt cx="3956439" cy="443195"/>
          </a:xfrm>
        </p:grpSpPr>
        <p:sp>
          <p:nvSpPr>
            <p:cNvPr id="221201" name="TextBox 47"/>
            <p:cNvSpPr txBox="1">
              <a:spLocks noChangeArrowheads="1"/>
            </p:cNvSpPr>
            <p:nvPr/>
          </p:nvSpPr>
          <p:spPr bwMode="auto">
            <a:xfrm>
              <a:off x="7684199" y="158235"/>
              <a:ext cx="1518560" cy="383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1600">
                  <a:solidFill>
                    <a:srgbClr val="000000"/>
                  </a:solidFill>
                </a:rPr>
                <a:t>Nucleon Spin</a:t>
              </a:r>
            </a:p>
          </p:txBody>
        </p:sp>
        <p:sp>
          <p:nvSpPr>
            <p:cNvPr id="221202" name="TextBox 48"/>
            <p:cNvSpPr txBox="1">
              <a:spLocks noChangeArrowheads="1"/>
            </p:cNvSpPr>
            <p:nvPr/>
          </p:nvSpPr>
          <p:spPr bwMode="auto">
            <a:xfrm>
              <a:off x="9823714" y="146233"/>
              <a:ext cx="1324477" cy="383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1pPr>
              <a:lvl2pPr marL="742950" indent="-285750"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2pPr>
              <a:lvl3pPr marL="1143000" indent="-228600"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3pPr>
              <a:lvl4pPr marL="1600200" indent="-228600"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4pPr>
              <a:lvl5pPr marL="2057400" indent="-228600"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 i="1">
                  <a:solidFill>
                    <a:schemeClr val="tx2"/>
                  </a:solidFill>
                  <a:latin typeface="Times New Roman" pitchFamily="18" charset="0"/>
                </a:defRPr>
              </a:lvl9pPr>
            </a:lstStyle>
            <a:p>
              <a:r>
                <a:rPr lang="en-US" sz="1600" dirty="0">
                  <a:solidFill>
                    <a:srgbClr val="FF0000"/>
                  </a:solidFill>
                </a:rPr>
                <a:t>Quark Spin</a:t>
              </a:r>
            </a:p>
          </p:txBody>
        </p:sp>
        <p:grpSp>
          <p:nvGrpSpPr>
            <p:cNvPr id="15" name="组合 42"/>
            <p:cNvGrpSpPr>
              <a:grpSpLocks/>
            </p:cNvGrpSpPr>
            <p:nvPr/>
          </p:nvGrpSpPr>
          <p:grpSpPr bwMode="auto">
            <a:xfrm>
              <a:off x="7191752" y="111005"/>
              <a:ext cx="533995" cy="380888"/>
              <a:chOff x="6963152" y="111005"/>
              <a:chExt cx="533995" cy="380888"/>
            </a:xfrm>
          </p:grpSpPr>
          <p:cxnSp>
            <p:nvCxnSpPr>
              <p:cNvPr id="54" name="Straight Arrow Connector 69"/>
              <p:cNvCxnSpPr>
                <a:stCxn id="55" idx="6"/>
              </p:cNvCxnSpPr>
              <p:nvPr/>
            </p:nvCxnSpPr>
            <p:spPr>
              <a:xfrm>
                <a:off x="7345277" y="301449"/>
                <a:ext cx="151870" cy="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5" name="椭圆 54"/>
              <p:cNvSpPr/>
              <p:nvPr/>
            </p:nvSpPr>
            <p:spPr>
              <a:xfrm>
                <a:off x="6963152" y="111005"/>
                <a:ext cx="382125" cy="380888"/>
              </a:xfrm>
              <a:prstGeom prst="ellipse">
                <a:avLst/>
              </a:prstGeom>
              <a:noFill/>
              <a:ln w="127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21" name="组合 43"/>
            <p:cNvGrpSpPr>
              <a:grpSpLocks/>
            </p:cNvGrpSpPr>
            <p:nvPr/>
          </p:nvGrpSpPr>
          <p:grpSpPr bwMode="auto">
            <a:xfrm>
              <a:off x="9389524" y="98194"/>
              <a:ext cx="380492" cy="382686"/>
              <a:chOff x="9176622" y="98194"/>
              <a:chExt cx="380492" cy="382686"/>
            </a:xfrm>
          </p:grpSpPr>
          <p:cxnSp>
            <p:nvCxnSpPr>
              <p:cNvPr id="52" name="Straight Arrow Connector 74"/>
              <p:cNvCxnSpPr/>
              <p:nvPr/>
            </p:nvCxnSpPr>
            <p:spPr>
              <a:xfrm flipV="1">
                <a:off x="9265922" y="287919"/>
                <a:ext cx="200861" cy="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headEnd type="oval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椭圆 52"/>
              <p:cNvSpPr/>
              <p:nvPr/>
            </p:nvSpPr>
            <p:spPr>
              <a:xfrm>
                <a:off x="9176622" y="98194"/>
                <a:ext cx="380492" cy="382686"/>
              </a:xfrm>
              <a:prstGeom prst="ellipse">
                <a:avLst/>
              </a:prstGeom>
              <a:noFill/>
              <a:ln w="127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en-US" sz="160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58" name="椭圆 42"/>
          <p:cNvSpPr/>
          <p:nvPr/>
        </p:nvSpPr>
        <p:spPr>
          <a:xfrm>
            <a:off x="1265827" y="4648202"/>
            <a:ext cx="2438977" cy="990600"/>
          </a:xfrm>
          <a:prstGeom prst="ellipse">
            <a:avLst/>
          </a:prstGeom>
          <a:noFill/>
          <a:ln w="31750" cmpd="dbl">
            <a:solidFill>
              <a:srgbClr val="FFC000"/>
            </a:solidFill>
          </a:ln>
          <a:effec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90960" tIns="45481" rIns="90960" bIns="45481" anchor="ctr"/>
          <a:lstStyle/>
          <a:p>
            <a:pPr algn="ctr"/>
            <a:endParaRPr lang="en-US" smtClean="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6529140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Semi-Inclusive DIS (SIDIS)</a:t>
            </a:r>
            <a:endParaRPr lang="en-US" dirty="0"/>
          </a:p>
        </p:txBody>
      </p:sp>
      <p:graphicFrame>
        <p:nvGraphicFramePr>
          <p:cNvPr id="29" name="Content Placeholder 3"/>
          <p:cNvGraphicFramePr>
            <a:graphicFrameLocks/>
          </p:cNvGraphicFramePr>
          <p:nvPr/>
        </p:nvGraphicFramePr>
        <p:xfrm>
          <a:off x="304800" y="990600"/>
          <a:ext cx="3810000" cy="2971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6" name="Rectangle 15"/>
          <p:cNvSpPr/>
          <p:nvPr/>
        </p:nvSpPr>
        <p:spPr>
          <a:xfrm>
            <a:off x="4343400" y="990600"/>
            <a:ext cx="480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Precision mapping of transverse momentum dependent </a:t>
            </a:r>
            <a:r>
              <a:rPr lang="en-US" b="1" dirty="0" err="1" smtClean="0">
                <a:solidFill>
                  <a:srgbClr val="0070C0"/>
                </a:solidFill>
              </a:rPr>
              <a:t>parton</a:t>
            </a:r>
            <a:r>
              <a:rPr lang="en-US" b="1" dirty="0" smtClean="0">
                <a:solidFill>
                  <a:srgbClr val="0070C0"/>
                </a:solidFill>
              </a:rPr>
              <a:t> distributions  (TMD)</a:t>
            </a:r>
            <a:endParaRPr lang="en-US" b="1" dirty="0" smtClean="0">
              <a:solidFill>
                <a:schemeClr val="tx2"/>
              </a:solidFill>
            </a:endParaRPr>
          </a:p>
        </p:txBody>
      </p:sp>
      <p:pic>
        <p:nvPicPr>
          <p:cNvPr id="218115" name="Picture 3" descr="C:\Users\zhao\Google Drive\solid_presentation\solid_Calor2012_20120604\g1TIllustration.png"/>
          <p:cNvPicPr>
            <a:picLocks noChangeAspect="1" noChangeArrowheads="1"/>
          </p:cNvPicPr>
          <p:nvPr/>
        </p:nvPicPr>
        <p:blipFill>
          <a:blip r:embed="rId9" cstate="print">
            <a:lum bright="-20000"/>
          </a:blip>
          <a:srcRect/>
          <a:stretch>
            <a:fillRect/>
          </a:stretch>
        </p:blipFill>
        <p:spPr bwMode="auto">
          <a:xfrm>
            <a:off x="132383" y="4495800"/>
            <a:ext cx="4592017" cy="2209800"/>
          </a:xfrm>
          <a:prstGeom prst="rect">
            <a:avLst/>
          </a:prstGeom>
          <a:noFill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73538" y="1676400"/>
            <a:ext cx="4894262" cy="2751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graphicFrame>
        <p:nvGraphicFramePr>
          <p:cNvPr id="232449" name="Object 1"/>
          <p:cNvGraphicFramePr>
            <a:graphicFrameLocks noChangeAspect="1"/>
          </p:cNvGraphicFramePr>
          <p:nvPr/>
        </p:nvGraphicFramePr>
        <p:xfrm>
          <a:off x="4953000" y="4648200"/>
          <a:ext cx="4191000" cy="1490941"/>
        </p:xfrm>
        <a:graphic>
          <a:graphicData uri="http://schemas.openxmlformats.org/presentationml/2006/ole">
            <p:oleObj spid="_x0000_s232449" name="Equation" r:id="rId11" imgW="2438400" imgH="952500" progId="">
              <p:embed/>
            </p:oleObj>
          </a:graphicData>
        </a:graphic>
      </p:graphicFrame>
      <p:sp>
        <p:nvSpPr>
          <p:cNvPr id="17" name="Rectangle 16"/>
          <p:cNvSpPr/>
          <p:nvPr/>
        </p:nvSpPr>
        <p:spPr>
          <a:xfrm>
            <a:off x="3429000" y="3200400"/>
            <a:ext cx="198120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TMD links: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1" dirty="0" smtClean="0">
                <a:solidFill>
                  <a:srgbClr val="0070C0"/>
                </a:solidFill>
              </a:rPr>
              <a:t>Nucleon spin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1" dirty="0" smtClean="0">
                <a:solidFill>
                  <a:srgbClr val="0070C0"/>
                </a:solidFill>
              </a:rPr>
              <a:t>Parton spin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b="1" dirty="0" smtClean="0">
                <a:solidFill>
                  <a:srgbClr val="0070C0"/>
                </a:solidFill>
              </a:rPr>
              <a:t>Parton intrinsic motion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2855" y="1676400"/>
            <a:ext cx="5910255" cy="439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Title 1"/>
          <p:cNvSpPr>
            <a:spLocks noGrp="1"/>
          </p:cNvSpPr>
          <p:nvPr>
            <p:ph type="title"/>
          </p:nvPr>
        </p:nvSpPr>
        <p:spPr>
          <a:xfrm>
            <a:off x="0" y="287"/>
            <a:ext cx="9144000" cy="792163"/>
          </a:xfrm>
        </p:spPr>
        <p:txBody>
          <a:bodyPr/>
          <a:lstStyle/>
          <a:p>
            <a:pPr algn="ctr" eaLnBrk="1" hangingPunct="1"/>
            <a:r>
              <a:rPr lang="en-US" sz="3000" b="1" dirty="0" smtClean="0">
                <a:solidFill>
                  <a:srgbClr val="FF0000"/>
                </a:solidFill>
              </a:rPr>
              <a:t>6GeV Neutron </a:t>
            </a:r>
            <a:r>
              <a:rPr lang="en-US" sz="3000" b="1" dirty="0">
                <a:solidFill>
                  <a:srgbClr val="FF0000"/>
                </a:solidFill>
              </a:rPr>
              <a:t>Results with Polarized </a:t>
            </a:r>
            <a:r>
              <a:rPr lang="en-US" sz="3000" b="1" baseline="30000" dirty="0">
                <a:solidFill>
                  <a:srgbClr val="FF0000"/>
                </a:solidFill>
              </a:rPr>
              <a:t>3</a:t>
            </a:r>
            <a:r>
              <a:rPr lang="en-US" sz="3000" b="1" dirty="0">
                <a:solidFill>
                  <a:srgbClr val="FF0000"/>
                </a:solidFill>
              </a:rPr>
              <a:t>He from </a:t>
            </a:r>
            <a:r>
              <a:rPr lang="en-US" sz="3000" b="1" dirty="0" err="1">
                <a:solidFill>
                  <a:srgbClr val="FF0000"/>
                </a:solidFill>
              </a:rPr>
              <a:t>JLab</a:t>
            </a:r>
            <a:endParaRPr lang="en-US" sz="3000" b="1" dirty="0">
              <a:solidFill>
                <a:srgbClr val="FF0000"/>
              </a:solidFill>
            </a:endParaRPr>
          </a:p>
        </p:txBody>
      </p:sp>
      <p:sp>
        <p:nvSpPr>
          <p:cNvPr id="4101" name="TextBox 7"/>
          <p:cNvSpPr txBox="1">
            <a:spLocks noChangeArrowheads="1"/>
          </p:cNvSpPr>
          <p:nvPr/>
        </p:nvSpPr>
        <p:spPr bwMode="auto">
          <a:xfrm>
            <a:off x="228600" y="762001"/>
            <a:ext cx="5562600" cy="1015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960" tIns="45481" rIns="90960" bIns="45481">
            <a:spAutoFit/>
          </a:bodyPr>
          <a:lstStyle>
            <a:lvl1pPr>
              <a:defRPr sz="2800" b="1" i="1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800" b="1" i="1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800" b="1" i="1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800" b="1" i="1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800" b="1" i="1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sz="2000" i="0" dirty="0" smtClean="0">
                <a:solidFill>
                  <a:srgbClr val="000000"/>
                </a:solidFill>
                <a:latin typeface="Constantia" pitchFamily="18" charset="0"/>
              </a:rPr>
              <a:t>Collins asymmetries </a:t>
            </a:r>
            <a:r>
              <a:rPr lang="en-US" sz="2000" b="0" i="0" dirty="0" smtClean="0">
                <a:solidFill>
                  <a:srgbClr val="000000"/>
                </a:solidFill>
                <a:latin typeface="Constantia" pitchFamily="18" charset="0"/>
              </a:rPr>
              <a:t>(top) for </a:t>
            </a:r>
            <a:r>
              <a:rPr lang="en-US" sz="2000" b="0" i="0" dirty="0" smtClean="0">
                <a:solidFill>
                  <a:srgbClr val="000000"/>
                </a:solidFill>
                <a:latin typeface="Constantia" pitchFamily="18" charset="0"/>
                <a:sym typeface="Symbol"/>
              </a:rPr>
              <a:t></a:t>
            </a:r>
            <a:r>
              <a:rPr lang="en-US" sz="2000" b="0" i="0" baseline="30000" dirty="0" smtClean="0">
                <a:solidFill>
                  <a:srgbClr val="000000"/>
                </a:solidFill>
                <a:latin typeface="Constantia" pitchFamily="18" charset="0"/>
                <a:sym typeface="Symbol"/>
              </a:rPr>
              <a:t>+</a:t>
            </a:r>
            <a:r>
              <a:rPr lang="en-US" sz="2000" b="0" i="0" dirty="0" smtClean="0">
                <a:solidFill>
                  <a:srgbClr val="000000"/>
                </a:solidFill>
                <a:latin typeface="Constantia" pitchFamily="18" charset="0"/>
                <a:sym typeface="Symbol"/>
              </a:rPr>
              <a:t> </a:t>
            </a:r>
            <a:r>
              <a:rPr lang="en-US" sz="2000" b="0" i="0" dirty="0" smtClean="0">
                <a:solidFill>
                  <a:srgbClr val="000000"/>
                </a:solidFill>
                <a:latin typeface="Constantia" pitchFamily="18" charset="0"/>
              </a:rPr>
              <a:t>are </a:t>
            </a:r>
            <a:r>
              <a:rPr lang="en-US" sz="2000" b="0" i="0" dirty="0">
                <a:solidFill>
                  <a:srgbClr val="000000"/>
                </a:solidFill>
                <a:latin typeface="Constantia" pitchFamily="18" charset="0"/>
              </a:rPr>
              <a:t>not large, except at </a:t>
            </a:r>
            <a:r>
              <a:rPr lang="en-US" sz="2000" b="0" i="0" dirty="0" smtClean="0">
                <a:solidFill>
                  <a:srgbClr val="000000"/>
                </a:solidFill>
                <a:latin typeface="Constantia" pitchFamily="18" charset="0"/>
              </a:rPr>
              <a:t>x=0.34</a:t>
            </a:r>
          </a:p>
          <a:p>
            <a:r>
              <a:rPr lang="en-US" sz="2000" i="0" dirty="0" err="1" smtClean="0">
                <a:solidFill>
                  <a:srgbClr val="000000"/>
                </a:solidFill>
                <a:latin typeface="Constantia" pitchFamily="18" charset="0"/>
              </a:rPr>
              <a:t>Sivers</a:t>
            </a:r>
            <a:r>
              <a:rPr lang="en-US" sz="2000" i="0" dirty="0" smtClean="0">
                <a:solidFill>
                  <a:srgbClr val="000000"/>
                </a:solidFill>
                <a:latin typeface="Constantia" pitchFamily="18" charset="0"/>
              </a:rPr>
              <a:t> asymmetries </a:t>
            </a:r>
            <a:r>
              <a:rPr lang="en-US" sz="2000" b="0" i="0" dirty="0" smtClean="0">
                <a:solidFill>
                  <a:srgbClr val="000000"/>
                </a:solidFill>
                <a:latin typeface="Constantia" pitchFamily="18" charset="0"/>
              </a:rPr>
              <a:t>(bottom) for </a:t>
            </a:r>
            <a:r>
              <a:rPr lang="en-US" sz="2000" b="0" i="0" dirty="0" smtClean="0">
                <a:solidFill>
                  <a:srgbClr val="000000"/>
                </a:solidFill>
                <a:latin typeface="Constantia" pitchFamily="18" charset="0"/>
                <a:sym typeface="Symbol"/>
              </a:rPr>
              <a:t></a:t>
            </a:r>
            <a:r>
              <a:rPr lang="en-US" sz="2000" b="0" i="0" baseline="30000" dirty="0" smtClean="0">
                <a:solidFill>
                  <a:srgbClr val="000000"/>
                </a:solidFill>
                <a:latin typeface="Constantia" pitchFamily="18" charset="0"/>
                <a:sym typeface="Symbol"/>
              </a:rPr>
              <a:t>+</a:t>
            </a:r>
            <a:r>
              <a:rPr lang="en-US" sz="2000" b="0" i="0" dirty="0" smtClean="0">
                <a:solidFill>
                  <a:srgbClr val="000000"/>
                </a:solidFill>
                <a:latin typeface="Constantia" pitchFamily="18" charset="0"/>
                <a:sym typeface="Symbol"/>
              </a:rPr>
              <a:t> </a:t>
            </a:r>
            <a:r>
              <a:rPr lang="en-US" sz="2000" b="0" i="0" dirty="0" smtClean="0">
                <a:solidFill>
                  <a:srgbClr val="000000"/>
                </a:solidFill>
                <a:latin typeface="Constantia" pitchFamily="18" charset="0"/>
              </a:rPr>
              <a:t>are negative</a:t>
            </a:r>
            <a:endParaRPr lang="en-US" sz="2000" b="0" i="0" dirty="0">
              <a:solidFill>
                <a:srgbClr val="000000"/>
              </a:solidFill>
              <a:latin typeface="Constantia" pitchFamily="18" charset="0"/>
            </a:endParaRPr>
          </a:p>
        </p:txBody>
      </p:sp>
      <p:sp>
        <p:nvSpPr>
          <p:cNvPr id="4104" name="TextBox 17"/>
          <p:cNvSpPr txBox="1">
            <a:spLocks noChangeArrowheads="1"/>
          </p:cNvSpPr>
          <p:nvPr/>
        </p:nvSpPr>
        <p:spPr bwMode="auto">
          <a:xfrm>
            <a:off x="633557" y="5896008"/>
            <a:ext cx="4768273" cy="645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960" tIns="45481" rIns="90960" bIns="45481">
            <a:spAutoFit/>
          </a:bodyPr>
          <a:lstStyle>
            <a:lvl1pPr>
              <a:defRPr sz="2800" b="1" i="1">
                <a:solidFill>
                  <a:schemeClr val="tx2"/>
                </a:solidFill>
                <a:latin typeface="Times New Roman" pitchFamily="18" charset="0"/>
              </a:defRPr>
            </a:lvl1pPr>
            <a:lvl2pPr marL="742950" indent="-285750">
              <a:defRPr sz="2800" b="1" i="1">
                <a:solidFill>
                  <a:schemeClr val="tx2"/>
                </a:solidFill>
                <a:latin typeface="Times New Roman" pitchFamily="18" charset="0"/>
              </a:defRPr>
            </a:lvl2pPr>
            <a:lvl3pPr marL="1143000" indent="-228600">
              <a:defRPr sz="2800" b="1" i="1">
                <a:solidFill>
                  <a:schemeClr val="tx2"/>
                </a:solidFill>
                <a:latin typeface="Times New Roman" pitchFamily="18" charset="0"/>
              </a:defRPr>
            </a:lvl3pPr>
            <a:lvl4pPr marL="1600200" indent="-228600">
              <a:defRPr sz="2800" b="1" i="1">
                <a:solidFill>
                  <a:schemeClr val="tx2"/>
                </a:solidFill>
                <a:latin typeface="Times New Roman" pitchFamily="18" charset="0"/>
              </a:defRPr>
            </a:lvl4pPr>
            <a:lvl5pPr marL="2057400" indent="-228600">
              <a:defRPr sz="2800" b="1" i="1">
                <a:solidFill>
                  <a:schemeClr val="tx2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 i="1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800" i="0">
                <a:solidFill>
                  <a:srgbClr val="0606BA"/>
                </a:solidFill>
                <a:latin typeface="Constantia" pitchFamily="18" charset="0"/>
              </a:rPr>
              <a:t>Blue band</a:t>
            </a:r>
            <a:r>
              <a:rPr lang="en-US" sz="1800" b="0" i="0">
                <a:solidFill>
                  <a:srgbClr val="000000"/>
                </a:solidFill>
                <a:latin typeface="Constantia" pitchFamily="18" charset="0"/>
              </a:rPr>
              <a:t>: model (fitting) uncertainties </a:t>
            </a:r>
          </a:p>
          <a:p>
            <a:pPr eaLnBrk="1" hangingPunct="1"/>
            <a:r>
              <a:rPr lang="en-US" sz="1800" i="0">
                <a:solidFill>
                  <a:srgbClr val="FF0000"/>
                </a:solidFill>
                <a:latin typeface="Constantia" pitchFamily="18" charset="0"/>
              </a:rPr>
              <a:t>Red band</a:t>
            </a:r>
            <a:r>
              <a:rPr lang="en-US" sz="1800" b="0" i="0">
                <a:solidFill>
                  <a:srgbClr val="000000"/>
                </a:solidFill>
                <a:latin typeface="Constantia" pitchFamily="18" charset="0"/>
              </a:rPr>
              <a:t>: other systematic uncertainties</a:t>
            </a:r>
          </a:p>
        </p:txBody>
      </p:sp>
      <p:pic>
        <p:nvPicPr>
          <p:cNvPr id="9" name="Picture 2" descr="E:\My Documents\my file\JLab\meeting\2009.05.03 APS April Meeting\ExpSetup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8833" y="1295400"/>
            <a:ext cx="3505167" cy="4423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903814042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667" y="122213"/>
            <a:ext cx="7772977" cy="592224"/>
          </a:xfrm>
        </p:spPr>
        <p:txBody>
          <a:bodyPr/>
          <a:lstStyle/>
          <a:p>
            <a:pPr eaLnBrk="1" hangingPunct="1"/>
            <a:r>
              <a:rPr lang="en-US" sz="3000" dirty="0" err="1" smtClean="0">
                <a:solidFill>
                  <a:srgbClr val="FF0000"/>
                </a:solidFill>
              </a:rPr>
              <a:t>SoLID</a:t>
            </a:r>
            <a:r>
              <a:rPr lang="en-US" sz="3000" dirty="0" smtClean="0">
                <a:solidFill>
                  <a:srgbClr val="FF0000"/>
                </a:solidFill>
              </a:rPr>
              <a:t>: Precision Study of </a:t>
            </a:r>
            <a:r>
              <a:rPr lang="en-US" sz="3000" i="1" dirty="0" smtClean="0">
                <a:solidFill>
                  <a:srgbClr val="FF0000"/>
                </a:solidFill>
              </a:rPr>
              <a:t>TMD</a:t>
            </a:r>
            <a:r>
              <a:rPr lang="en-US" sz="3000" dirty="0" smtClean="0">
                <a:solidFill>
                  <a:srgbClr val="FF0000"/>
                </a:solidFill>
              </a:rPr>
              <a:t>s</a:t>
            </a:r>
            <a:r>
              <a:rPr lang="en-US" sz="3000" dirty="0" smtClean="0"/>
              <a:t> </a:t>
            </a:r>
          </a:p>
        </p:txBody>
      </p:sp>
      <p:sp>
        <p:nvSpPr>
          <p:cNvPr id="22323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§"/>
            </a:pPr>
            <a:r>
              <a:rPr lang="en-US" sz="2400" dirty="0" smtClean="0"/>
              <a:t>From exploration to </a:t>
            </a:r>
            <a:r>
              <a:rPr lang="en-US" sz="2400" dirty="0" smtClean="0">
                <a:solidFill>
                  <a:schemeClr val="hlink"/>
                </a:solidFill>
              </a:rPr>
              <a:t>precision</a:t>
            </a:r>
            <a:r>
              <a:rPr lang="en-US" sz="2400" dirty="0" smtClean="0"/>
              <a:t> study with 12 </a:t>
            </a:r>
            <a:r>
              <a:rPr lang="en-US" sz="2400" dirty="0" err="1" smtClean="0"/>
              <a:t>GeV</a:t>
            </a:r>
            <a:r>
              <a:rPr lang="en-US" sz="2400" dirty="0" smtClean="0"/>
              <a:t> </a:t>
            </a:r>
            <a:r>
              <a:rPr lang="en-US" sz="2400" dirty="0" err="1" smtClean="0"/>
              <a:t>JLab</a:t>
            </a:r>
            <a:endParaRPr lang="en-US" sz="2400" dirty="0" smtClean="0"/>
          </a:p>
          <a:p>
            <a:pPr eaLnBrk="1" hangingPunct="1">
              <a:buFont typeface="Wingdings" pitchFamily="2" charset="2"/>
              <a:buChar char="§"/>
            </a:pPr>
            <a:r>
              <a:rPr lang="en-US" sz="2400" dirty="0" err="1" smtClean="0"/>
              <a:t>Transversity</a:t>
            </a:r>
            <a:r>
              <a:rPr lang="en-US" sz="2400" dirty="0" smtClean="0"/>
              <a:t>: fundamental </a:t>
            </a:r>
            <a:r>
              <a:rPr lang="en-US" sz="2400" i="1" dirty="0" smtClean="0"/>
              <a:t>PDF</a:t>
            </a:r>
            <a:r>
              <a:rPr lang="en-US" sz="2400" dirty="0" smtClean="0"/>
              <a:t>s, tensor charge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z="2400" i="1" dirty="0" smtClean="0"/>
              <a:t>TMD</a:t>
            </a:r>
            <a:r>
              <a:rPr lang="en-US" sz="2400" dirty="0" smtClean="0"/>
              <a:t>s: 3-d momentum structure of the nucleon</a:t>
            </a:r>
            <a:endParaRPr lang="en-US" sz="2400" i="1" dirty="0" smtClean="0"/>
          </a:p>
          <a:p>
            <a:pPr eaLnBrk="1" hangingPunct="1">
              <a:buFont typeface="Wingdings" pitchFamily="2" charset="2"/>
              <a:buChar char="§"/>
            </a:pPr>
            <a:r>
              <a:rPr lang="en-US" altLang="zh-CN" sz="2400" dirty="0" smtClean="0">
                <a:ea typeface="SimSun" pitchFamily="2" charset="-122"/>
                <a:sym typeface="Wingdings" pitchFamily="2" charset="2"/>
              </a:rPr>
              <a:t> </a:t>
            </a:r>
            <a:r>
              <a:rPr lang="en-US" altLang="zh-CN" sz="2400" dirty="0" smtClean="0">
                <a:ea typeface="SimSun" pitchFamily="2" charset="-122"/>
              </a:rPr>
              <a:t>Quark orbital angular momentum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hlink"/>
                </a:solidFill>
              </a:rPr>
              <a:t>Multi-dimensional</a:t>
            </a:r>
            <a:r>
              <a:rPr lang="en-US" sz="2400" dirty="0" smtClean="0"/>
              <a:t> mapping of </a:t>
            </a:r>
            <a:r>
              <a:rPr lang="en-US" sz="2400" i="1" dirty="0" smtClean="0"/>
              <a:t>TMD</a:t>
            </a:r>
            <a:r>
              <a:rPr lang="en-US" sz="2400" dirty="0" smtClean="0"/>
              <a:t>s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dirty="0" smtClean="0">
                <a:solidFill>
                  <a:srgbClr val="0000CC"/>
                </a:solidFill>
              </a:rPr>
              <a:t>4-d (</a:t>
            </a:r>
            <a:r>
              <a:rPr lang="en-US" i="1" dirty="0" smtClean="0">
                <a:solidFill>
                  <a:srgbClr val="0000CC"/>
                </a:solidFill>
              </a:rPr>
              <a:t>x,z,</a:t>
            </a:r>
            <a:r>
              <a:rPr lang="en-US" altLang="zh-CN" i="1" dirty="0" smtClean="0">
                <a:solidFill>
                  <a:srgbClr val="0000CC"/>
                </a:solidFill>
                <a:ea typeface="SimSun" pitchFamily="2" charset="-122"/>
              </a:rPr>
              <a:t>P</a:t>
            </a:r>
            <a:r>
              <a:rPr lang="en-US" altLang="zh-CN" i="1" baseline="-25000" dirty="0">
                <a:solidFill>
                  <a:srgbClr val="0000CC"/>
                </a:solidFill>
                <a:ea typeface="SimSun" pitchFamily="2" charset="-122"/>
              </a:rPr>
              <a:t>┴</a:t>
            </a:r>
            <a:r>
              <a:rPr lang="en-US" altLang="zh-CN" dirty="0" smtClean="0">
                <a:solidFill>
                  <a:srgbClr val="0000CC"/>
                </a:solidFill>
                <a:ea typeface="SimSun" pitchFamily="2" charset="-122"/>
              </a:rPr>
              <a:t>,Q</a:t>
            </a:r>
            <a:r>
              <a:rPr lang="en-US" altLang="zh-CN" baseline="30000" dirty="0" smtClean="0">
                <a:solidFill>
                  <a:srgbClr val="0000CC"/>
                </a:solidFill>
                <a:ea typeface="SimSun" pitchFamily="2" charset="-122"/>
              </a:rPr>
              <a:t>2</a:t>
            </a:r>
            <a:r>
              <a:rPr lang="en-US" altLang="zh-CN" dirty="0" smtClean="0">
                <a:solidFill>
                  <a:srgbClr val="0000CC"/>
                </a:solidFill>
                <a:ea typeface="SimSun" pitchFamily="2" charset="-122"/>
              </a:rPr>
              <a:t>)  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altLang="zh-CN" dirty="0" smtClean="0">
                <a:solidFill>
                  <a:srgbClr val="0000CC"/>
                </a:solidFill>
                <a:ea typeface="SimSun" pitchFamily="2" charset="-122"/>
              </a:rPr>
              <a:t>Multi-facilities, global effort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z="2400" dirty="0" smtClean="0">
                <a:ea typeface="SimSun" pitchFamily="2" charset="-122"/>
              </a:rPr>
              <a:t>Precision </a:t>
            </a:r>
            <a:r>
              <a:rPr lang="en-US" sz="2400" dirty="0" smtClean="0">
                <a:ea typeface="SimSun" pitchFamily="2" charset="-122"/>
                <a:sym typeface="Wingdings" pitchFamily="2" charset="2"/>
              </a:rPr>
              <a:t></a:t>
            </a:r>
            <a:r>
              <a:rPr lang="en-US" sz="2400" dirty="0" smtClean="0">
                <a:ea typeface="SimSun" pitchFamily="2" charset="-122"/>
              </a:rPr>
              <a:t> high statistics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dirty="0" smtClean="0">
                <a:solidFill>
                  <a:srgbClr val="FF0000"/>
                </a:solidFill>
                <a:ea typeface="SimSun" pitchFamily="2" charset="-122"/>
              </a:rPr>
              <a:t>high luminosity</a:t>
            </a:r>
          </a:p>
          <a:p>
            <a:pPr lvl="1" eaLnBrk="1" hangingPunct="1">
              <a:buFont typeface="Wingdings" pitchFamily="2" charset="2"/>
              <a:buChar char="§"/>
            </a:pPr>
            <a:r>
              <a:rPr lang="en-US" dirty="0" smtClean="0">
                <a:solidFill>
                  <a:srgbClr val="FF0000"/>
                </a:solidFill>
                <a:ea typeface="SimSun" pitchFamily="2" charset="-122"/>
              </a:rPr>
              <a:t>large acceptance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483" y="3200400"/>
            <a:ext cx="4355517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16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1447800"/>
            <a:ext cx="2362200" cy="167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733621375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3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30867"/>
            <a:ext cx="9144000" cy="899962"/>
          </a:xfrm>
        </p:spPr>
        <p:txBody>
          <a:bodyPr/>
          <a:lstStyle/>
          <a:p>
            <a:pPr eaLnBrk="1" hangingPunct="1"/>
            <a:r>
              <a:rPr lang="en-US" sz="2800" i="1" dirty="0" smtClean="0">
                <a:solidFill>
                  <a:srgbClr val="FF0000"/>
                </a:solidFill>
              </a:rPr>
              <a:t>Mapping of TMD </a:t>
            </a:r>
            <a:r>
              <a:rPr lang="en-US" sz="2800" i="1" dirty="0">
                <a:solidFill>
                  <a:srgbClr val="FF0000"/>
                </a:solidFill>
              </a:rPr>
              <a:t>Asymmetries with </a:t>
            </a:r>
            <a:r>
              <a:rPr lang="en-US" sz="2800" i="1" dirty="0" err="1">
                <a:solidFill>
                  <a:srgbClr val="FF0000"/>
                </a:solidFill>
              </a:rPr>
              <a:t>SoLID</a:t>
            </a:r>
            <a:r>
              <a:rPr lang="en-US" sz="2800" i="1" dirty="0">
                <a:solidFill>
                  <a:srgbClr val="FF0000"/>
                </a:solidFill>
              </a:rPr>
              <a:t> </a:t>
            </a:r>
            <a:endParaRPr lang="en-US" sz="2000" i="1" dirty="0">
              <a:solidFill>
                <a:srgbClr val="FF0000"/>
              </a:solidFill>
            </a:endParaRPr>
          </a:p>
        </p:txBody>
      </p:sp>
      <p:sp>
        <p:nvSpPr>
          <p:cNvPr id="357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7" y="1379549"/>
            <a:ext cx="2612159" cy="5021251"/>
          </a:xfrm>
        </p:spPr>
        <p:txBody>
          <a:bodyPr/>
          <a:lstStyle/>
          <a:p>
            <a:pPr eaLnBrk="1" hangingPunct="1"/>
            <a:r>
              <a:rPr lang="en-US" sz="2300" dirty="0"/>
              <a:t>Both </a:t>
            </a:r>
            <a:r>
              <a:rPr lang="en-US" sz="2300" dirty="0">
                <a:latin typeface="Symbol" pitchFamily="18" charset="2"/>
              </a:rPr>
              <a:t>p</a:t>
            </a:r>
            <a:r>
              <a:rPr lang="en-US" sz="2300" dirty="0"/>
              <a:t>+ and </a:t>
            </a:r>
            <a:r>
              <a:rPr lang="en-US" sz="2300" dirty="0">
                <a:latin typeface="Symbol" pitchFamily="18" charset="2"/>
              </a:rPr>
              <a:t>p</a:t>
            </a:r>
            <a:r>
              <a:rPr lang="en-US" sz="2300" dirty="0"/>
              <a:t>-</a:t>
            </a:r>
          </a:p>
          <a:p>
            <a:pPr eaLnBrk="1" hangingPunct="1"/>
            <a:r>
              <a:rPr lang="en-US" sz="2300" dirty="0"/>
              <a:t>Precision Map in region </a:t>
            </a:r>
          </a:p>
          <a:p>
            <a:pPr eaLnBrk="1" hangingPunct="1">
              <a:buFontTx/>
              <a:buNone/>
            </a:pPr>
            <a:r>
              <a:rPr lang="en-US" sz="2300" dirty="0"/>
              <a:t>     x(0.05-0.65)  z(0.3-0.7)</a:t>
            </a:r>
          </a:p>
          <a:p>
            <a:pPr eaLnBrk="1" hangingPunct="1">
              <a:buFontTx/>
              <a:buNone/>
            </a:pPr>
            <a:r>
              <a:rPr lang="en-US" sz="2300" dirty="0"/>
              <a:t>     Q</a:t>
            </a:r>
            <a:r>
              <a:rPr lang="en-US" sz="2300" baseline="30000" dirty="0"/>
              <a:t>2</a:t>
            </a:r>
            <a:r>
              <a:rPr lang="en-US" sz="2300" dirty="0"/>
              <a:t>(1-8)</a:t>
            </a:r>
          </a:p>
          <a:p>
            <a:pPr eaLnBrk="1" hangingPunct="1">
              <a:buFontTx/>
              <a:buNone/>
            </a:pPr>
            <a:r>
              <a:rPr lang="en-US" sz="2300" dirty="0"/>
              <a:t>     P</a:t>
            </a:r>
            <a:r>
              <a:rPr lang="en-US" sz="2300" baseline="-25000" dirty="0"/>
              <a:t>T</a:t>
            </a:r>
            <a:r>
              <a:rPr lang="en-US" sz="2300" dirty="0"/>
              <a:t>(0-1.6</a:t>
            </a:r>
            <a:r>
              <a:rPr lang="en-US" sz="2300" dirty="0" smtClean="0"/>
              <a:t>)</a:t>
            </a:r>
            <a:endParaRPr lang="en-US" sz="2300" dirty="0"/>
          </a:p>
          <a:p>
            <a:r>
              <a:rPr lang="en-US" sz="2300" dirty="0" smtClean="0"/>
              <a:t>Input for determining quark tensor charge (integral over x) </a:t>
            </a:r>
          </a:p>
          <a:p>
            <a:pPr eaLnBrk="1" hangingPunct="1"/>
            <a:endParaRPr lang="en-US" sz="2300" dirty="0"/>
          </a:p>
        </p:txBody>
      </p:sp>
      <p:pic>
        <p:nvPicPr>
          <p:cNvPr id="35738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0256" y="1495459"/>
            <a:ext cx="6277841" cy="495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7381" name="Rectangle 4"/>
          <p:cNvSpPr>
            <a:spLocks noChangeArrowheads="1"/>
          </p:cNvSpPr>
          <p:nvPr/>
        </p:nvSpPr>
        <p:spPr bwMode="auto">
          <a:xfrm>
            <a:off x="4654303" y="1484331"/>
            <a:ext cx="2497407" cy="461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928" tIns="45463" rIns="90928" bIns="45463">
            <a:spAutoFit/>
          </a:bodyPr>
          <a:lstStyle/>
          <a:p>
            <a:r>
              <a:rPr lang="en-US" sz="2400" dirty="0">
                <a:solidFill>
                  <a:srgbClr val="2D16D4"/>
                </a:solidFill>
              </a:rPr>
              <a:t>Collins Asymmetry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30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29" y="685804"/>
            <a:ext cx="8305512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6307" name="Title 1"/>
          <p:cNvSpPr>
            <a:spLocks noGrp="1"/>
          </p:cNvSpPr>
          <p:nvPr>
            <p:ph type="title"/>
          </p:nvPr>
        </p:nvSpPr>
        <p:spPr>
          <a:xfrm>
            <a:off x="0" y="101403"/>
            <a:ext cx="9144000" cy="530668"/>
          </a:xfrm>
        </p:spPr>
        <p:txBody>
          <a:bodyPr/>
          <a:lstStyle/>
          <a:p>
            <a:pPr eaLnBrk="1" hangingPunct="1"/>
            <a:r>
              <a:rPr lang="en-US" sz="2800" dirty="0"/>
              <a:t>Map </a:t>
            </a:r>
            <a:r>
              <a:rPr lang="en-US" sz="2800" dirty="0" smtClean="0"/>
              <a:t>TMD asymmetries </a:t>
            </a:r>
            <a:r>
              <a:rPr lang="en-US" sz="2800" dirty="0"/>
              <a:t>in 4-D (x, z, Q</a:t>
            </a:r>
            <a:r>
              <a:rPr lang="en-US" sz="2800" baseline="30000" dirty="0"/>
              <a:t>2</a:t>
            </a:r>
            <a:r>
              <a:rPr lang="en-US" sz="2800" dirty="0"/>
              <a:t>, P</a:t>
            </a:r>
            <a:r>
              <a:rPr lang="en-US" sz="2800" baseline="-25000" dirty="0"/>
              <a:t>T</a:t>
            </a:r>
            <a:r>
              <a:rPr lang="en-US" sz="28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="" val="1978033974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FF0000"/>
                </a:solidFill>
              </a:rPr>
              <a:t>Summary of </a:t>
            </a:r>
            <a:r>
              <a:rPr lang="en-US" dirty="0" err="1" smtClean="0">
                <a:solidFill>
                  <a:srgbClr val="FF0000"/>
                </a:solidFill>
              </a:rPr>
              <a:t>SoLID</a:t>
            </a:r>
            <a:r>
              <a:rPr lang="en-US" dirty="0" smtClean="0">
                <a:solidFill>
                  <a:srgbClr val="FF0000"/>
                </a:solidFill>
              </a:rPr>
              <a:t> TMD Program</a:t>
            </a:r>
          </a:p>
        </p:txBody>
      </p:sp>
      <p:sp>
        <p:nvSpPr>
          <p:cNvPr id="2283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803276"/>
            <a:ext cx="8510444" cy="54959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/>
              <a:t>Unprecedented precision </a:t>
            </a:r>
            <a:r>
              <a:rPr lang="en-US" sz="2400" i="1" dirty="0"/>
              <a:t>4-d</a:t>
            </a:r>
            <a:r>
              <a:rPr lang="en-US" sz="2400" dirty="0"/>
              <a:t> mapping of SSA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>
                <a:solidFill>
                  <a:srgbClr val="0000CC"/>
                </a:solidFill>
              </a:rPr>
              <a:t> </a:t>
            </a:r>
            <a:r>
              <a:rPr lang="en-US" sz="2000" dirty="0" smtClean="0">
                <a:solidFill>
                  <a:srgbClr val="0000CC"/>
                </a:solidFill>
              </a:rPr>
              <a:t>Collins, </a:t>
            </a:r>
            <a:r>
              <a:rPr lang="en-US" sz="2000" dirty="0" err="1" smtClean="0">
                <a:solidFill>
                  <a:srgbClr val="0000CC"/>
                </a:solidFill>
              </a:rPr>
              <a:t>Sivers</a:t>
            </a:r>
            <a:r>
              <a:rPr lang="en-US" sz="2000" dirty="0" smtClean="0">
                <a:solidFill>
                  <a:srgbClr val="0000CC"/>
                </a:solidFill>
              </a:rPr>
              <a:t>, </a:t>
            </a:r>
            <a:r>
              <a:rPr lang="en-US" sz="2000" dirty="0" err="1" smtClean="0">
                <a:solidFill>
                  <a:srgbClr val="0000CC"/>
                </a:solidFill>
              </a:rPr>
              <a:t>Pretzelosity</a:t>
            </a:r>
            <a:r>
              <a:rPr lang="en-US" sz="2000" dirty="0">
                <a:solidFill>
                  <a:srgbClr val="0000CC"/>
                </a:solidFill>
              </a:rPr>
              <a:t> </a:t>
            </a:r>
            <a:r>
              <a:rPr lang="en-US" sz="2000" dirty="0" smtClean="0">
                <a:solidFill>
                  <a:srgbClr val="0000CC"/>
                </a:solidFill>
              </a:rPr>
              <a:t>and Worm-Gear</a:t>
            </a:r>
            <a:endParaRPr lang="en-US" sz="2000" i="1" baseline="30000" dirty="0">
              <a:solidFill>
                <a:srgbClr val="0000CC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 smtClean="0"/>
              <a:t>Both polarized </a:t>
            </a:r>
            <a:r>
              <a:rPr lang="en-US" sz="2400" baseline="30000" dirty="0" smtClean="0"/>
              <a:t>3</a:t>
            </a:r>
            <a:r>
              <a:rPr lang="en-US" sz="2400" dirty="0" smtClean="0"/>
              <a:t>He (n) and polarized proton with </a:t>
            </a:r>
            <a:r>
              <a:rPr lang="en-US" sz="2400" dirty="0" err="1"/>
              <a:t>SoLID</a:t>
            </a:r>
            <a:endParaRPr lang="en-US" sz="2400" dirty="0"/>
          </a:p>
          <a:p>
            <a:pPr eaLnBrk="1" hangingPunct="1">
              <a:lnSpc>
                <a:spcPct val="90000"/>
              </a:lnSpc>
            </a:pPr>
            <a:r>
              <a:rPr lang="en-US" sz="2400" dirty="0"/>
              <a:t>Study factorization with </a:t>
            </a:r>
            <a:r>
              <a:rPr lang="en-US" sz="2400" i="1" dirty="0"/>
              <a:t>x</a:t>
            </a:r>
            <a:r>
              <a:rPr lang="en-US" sz="2400" dirty="0"/>
              <a:t> and </a:t>
            </a:r>
            <a:r>
              <a:rPr lang="en-US" sz="2400" i="1" dirty="0"/>
              <a:t>z</a:t>
            </a:r>
            <a:r>
              <a:rPr lang="en-US" sz="2400" dirty="0"/>
              <a:t>-dependences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/>
              <a:t>Study </a:t>
            </a:r>
            <a:r>
              <a:rPr lang="en-US" sz="2400" i="1" dirty="0"/>
              <a:t>P</a:t>
            </a:r>
            <a:r>
              <a:rPr lang="en-US" sz="2400" i="1" baseline="-25000" dirty="0"/>
              <a:t>T</a:t>
            </a:r>
            <a:r>
              <a:rPr lang="en-US" sz="2400" dirty="0"/>
              <a:t> dependence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/>
              <a:t>Combining with the world data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>
                <a:solidFill>
                  <a:srgbClr val="0000CC"/>
                </a:solidFill>
              </a:rPr>
              <a:t>extract </a:t>
            </a:r>
            <a:r>
              <a:rPr lang="en-US" sz="2000" dirty="0" err="1">
                <a:solidFill>
                  <a:srgbClr val="0000CC"/>
                </a:solidFill>
              </a:rPr>
              <a:t>transversity</a:t>
            </a:r>
            <a:r>
              <a:rPr lang="en-US" sz="2000" dirty="0">
                <a:solidFill>
                  <a:srgbClr val="0000CC"/>
                </a:solidFill>
              </a:rPr>
              <a:t> and fragmentation functions for both </a:t>
            </a:r>
            <a:r>
              <a:rPr lang="en-US" sz="2000" i="1" dirty="0">
                <a:solidFill>
                  <a:srgbClr val="0000CC"/>
                </a:solidFill>
              </a:rPr>
              <a:t>u</a:t>
            </a:r>
            <a:r>
              <a:rPr lang="en-US" sz="2000" dirty="0">
                <a:solidFill>
                  <a:srgbClr val="0000CC"/>
                </a:solidFill>
              </a:rPr>
              <a:t> and </a:t>
            </a:r>
            <a:r>
              <a:rPr lang="en-US" sz="2000" i="1" dirty="0">
                <a:solidFill>
                  <a:srgbClr val="0000CC"/>
                </a:solidFill>
              </a:rPr>
              <a:t>d </a:t>
            </a:r>
            <a:r>
              <a:rPr lang="en-US" sz="2000" dirty="0">
                <a:solidFill>
                  <a:srgbClr val="0000CC"/>
                </a:solidFill>
              </a:rPr>
              <a:t>quarks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>
                <a:solidFill>
                  <a:srgbClr val="0000CC"/>
                </a:solidFill>
              </a:rPr>
              <a:t>determine tensor charge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>
                <a:solidFill>
                  <a:srgbClr val="0000CC"/>
                </a:solidFill>
              </a:rPr>
              <a:t>study TMDs for both valence and </a:t>
            </a:r>
            <a:r>
              <a:rPr lang="en-US" sz="2000" dirty="0">
                <a:solidFill>
                  <a:srgbClr val="990099"/>
                </a:solidFill>
              </a:rPr>
              <a:t>sea</a:t>
            </a:r>
            <a:r>
              <a:rPr lang="en-US" sz="2000" dirty="0">
                <a:solidFill>
                  <a:srgbClr val="0000CC"/>
                </a:solidFill>
              </a:rPr>
              <a:t> quarks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>
                <a:solidFill>
                  <a:srgbClr val="0000CC"/>
                </a:solidFill>
              </a:rPr>
              <a:t>learn </a:t>
            </a:r>
            <a:r>
              <a:rPr lang="en-US" sz="2000" dirty="0">
                <a:solidFill>
                  <a:srgbClr val="0000CC"/>
                </a:solidFill>
              </a:rPr>
              <a:t>quark </a:t>
            </a:r>
            <a:r>
              <a:rPr lang="en-US" sz="2000" dirty="0" smtClean="0">
                <a:solidFill>
                  <a:srgbClr val="0000CC"/>
                </a:solidFill>
              </a:rPr>
              <a:t>orbital motion and quark orbital </a:t>
            </a:r>
            <a:r>
              <a:rPr lang="en-US" sz="2000" dirty="0">
                <a:solidFill>
                  <a:srgbClr val="0000CC"/>
                </a:solidFill>
              </a:rPr>
              <a:t>angular momentum</a:t>
            </a: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r>
              <a:rPr lang="en-US" sz="2000" dirty="0">
                <a:solidFill>
                  <a:srgbClr val="990099"/>
                </a:solidFill>
              </a:rPr>
              <a:t>study </a:t>
            </a:r>
            <a:r>
              <a:rPr lang="en-US" sz="2000" i="1" dirty="0">
                <a:solidFill>
                  <a:srgbClr val="990099"/>
                </a:solidFill>
              </a:rPr>
              <a:t>Q</a:t>
            </a:r>
            <a:r>
              <a:rPr lang="en-US" sz="2000" i="1" baseline="30000" dirty="0">
                <a:solidFill>
                  <a:srgbClr val="990099"/>
                </a:solidFill>
              </a:rPr>
              <a:t>2</a:t>
            </a:r>
            <a:r>
              <a:rPr lang="en-US" sz="2000" dirty="0">
                <a:solidFill>
                  <a:srgbClr val="990099"/>
                </a:solidFill>
              </a:rPr>
              <a:t> evolution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/>
              <a:t>Global efforts (experimentalists and theorists), global analysis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>
                <a:solidFill>
                  <a:srgbClr val="0000CC"/>
                </a:solidFill>
              </a:rPr>
              <a:t>much better understanding of multi-d nucleon structure and QCD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dirty="0"/>
              <a:t>Long-term future: EIC to map sea and gluon SSAs</a:t>
            </a:r>
          </a:p>
        </p:txBody>
      </p:sp>
    </p:spTree>
    <p:extLst>
      <p:ext uri="{BB962C8B-B14F-4D97-AF65-F5344CB8AC3E}">
        <p14:creationId xmlns:p14="http://schemas.microsoft.com/office/powerpoint/2010/main" xmlns="" val="341529634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8288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Generalized Parton Distribution (GPD)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0" y="685800"/>
            <a:ext cx="6248400" cy="1219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     A unified descriptions of </a:t>
            </a:r>
            <a:r>
              <a:rPr lang="en-US" sz="2000" dirty="0" err="1" smtClean="0">
                <a:solidFill>
                  <a:srgbClr val="000000"/>
                </a:solidFill>
              </a:rPr>
              <a:t>partons</a:t>
            </a:r>
            <a:r>
              <a:rPr lang="en-US" sz="2000" dirty="0" smtClean="0">
                <a:solidFill>
                  <a:srgbClr val="000000"/>
                </a:solidFill>
              </a:rPr>
              <a:t> (quarks and gluons) in the momentum and impact parameter space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C2DC643-54AA-4F48-B152-357DE8B706EB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505200"/>
            <a:ext cx="2373313" cy="19288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3505200"/>
            <a:ext cx="2081616" cy="2238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181600" y="5943600"/>
            <a:ext cx="3600450" cy="66569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hangingPunct="1">
              <a:lnSpc>
                <a:spcPct val="120000"/>
              </a:lnSpc>
              <a:spcBef>
                <a:spcPts val="75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US" sz="1600" b="1" dirty="0">
                <a:solidFill>
                  <a:srgbClr val="000000"/>
                </a:solidFill>
              </a:rPr>
              <a:t>Parton Distribution Functions</a:t>
            </a:r>
            <a:r>
              <a:rPr lang="en-US" sz="1600" dirty="0">
                <a:solidFill>
                  <a:srgbClr val="000000"/>
                </a:solidFill>
              </a:rPr>
              <a:t> Longitudinal momentum distributions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3505200"/>
            <a:ext cx="1838369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90599" y="3531658"/>
            <a:ext cx="1924801" cy="2411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ounded Rectangle 12"/>
          <p:cNvSpPr/>
          <p:nvPr/>
        </p:nvSpPr>
        <p:spPr>
          <a:xfrm>
            <a:off x="152400" y="609600"/>
            <a:ext cx="8915400" cy="2667000"/>
          </a:xfrm>
          <a:prstGeom prst="round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111712" y="3352800"/>
            <a:ext cx="4495800" cy="3352800"/>
          </a:xfrm>
          <a:prstGeom prst="round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4648200" y="3352800"/>
            <a:ext cx="4419600" cy="3352800"/>
          </a:xfrm>
          <a:prstGeom prst="round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" y="685800"/>
            <a:ext cx="2209800" cy="243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361950" y="5943600"/>
            <a:ext cx="3600450" cy="66569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lnSpc>
                <a:spcPct val="120000"/>
              </a:lnSpc>
              <a:spcBef>
                <a:spcPts val="750"/>
              </a:spcBef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US" sz="1600" b="1" dirty="0" smtClean="0">
                <a:solidFill>
                  <a:srgbClr val="000000"/>
                </a:solidFill>
              </a:rPr>
              <a:t>Elastic form factors                                       </a:t>
            </a:r>
            <a:r>
              <a:rPr lang="en-US" sz="1600" dirty="0" smtClean="0">
                <a:solidFill>
                  <a:srgbClr val="000000"/>
                </a:solidFill>
              </a:rPr>
              <a:t>Transverse spatial distributions</a:t>
            </a:r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19" name="Picture 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33800" y="1371600"/>
            <a:ext cx="3962400" cy="182839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>
                <a:solidFill>
                  <a:srgbClr val="FF0000"/>
                </a:solidFill>
              </a:rPr>
              <a:t>What Is the </a:t>
            </a:r>
            <a:r>
              <a:rPr lang="en-US" b="0" dirty="0" smtClean="0">
                <a:solidFill>
                  <a:schemeClr val="tx1"/>
                </a:solidFill>
              </a:rPr>
              <a:t>Visible </a:t>
            </a:r>
            <a:r>
              <a:rPr lang="en-US" i="1" dirty="0" smtClean="0">
                <a:solidFill>
                  <a:srgbClr val="FF0000"/>
                </a:solidFill>
              </a:rPr>
              <a:t>World Made of?</a:t>
            </a:r>
          </a:p>
        </p:txBody>
      </p:sp>
      <p:sp>
        <p:nvSpPr>
          <p:cNvPr id="503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 smtClean="0"/>
              <a:t> </a:t>
            </a:r>
          </a:p>
        </p:txBody>
      </p:sp>
      <p:pic>
        <p:nvPicPr>
          <p:cNvPr id="503813" name="Picture 5" descr="structu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7694" y="1801813"/>
            <a:ext cx="4014932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3814" name="Rectangle 6"/>
          <p:cNvSpPr>
            <a:spLocks noChangeArrowheads="1"/>
          </p:cNvSpPr>
          <p:nvPr/>
        </p:nvSpPr>
        <p:spPr bwMode="auto">
          <a:xfrm>
            <a:off x="453159" y="798514"/>
            <a:ext cx="7754216" cy="1015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9" tIns="45701" rIns="91409" bIns="45701">
            <a:spAutoFit/>
          </a:bodyPr>
          <a:lstStyle/>
          <a:p>
            <a:r>
              <a:rPr lang="en-US" sz="2000" b="0" i="0" dirty="0">
                <a:solidFill>
                  <a:schemeClr val="tx1"/>
                </a:solidFill>
              </a:rPr>
              <a:t>Visible Matter </a:t>
            </a:r>
            <a:r>
              <a:rPr lang="en-US" sz="2000" b="0" i="0" dirty="0">
                <a:solidFill>
                  <a:schemeClr val="tx1"/>
                </a:solidFill>
                <a:sym typeface="Wingdings" pitchFamily="2" charset="2"/>
              </a:rPr>
              <a:t> Atom  Electrons + Nucleus</a:t>
            </a:r>
          </a:p>
          <a:p>
            <a:r>
              <a:rPr lang="en-US" sz="2000" b="0" i="0" dirty="0">
                <a:solidFill>
                  <a:schemeClr val="tx1"/>
                </a:solidFill>
                <a:sym typeface="Wingdings" pitchFamily="2" charset="2"/>
              </a:rPr>
              <a:t> Nucleus   </a:t>
            </a:r>
            <a:r>
              <a:rPr lang="en-US" sz="2000" b="0" i="0" dirty="0" smtClean="0">
                <a:solidFill>
                  <a:srgbClr val="FF0000"/>
                </a:solidFill>
                <a:sym typeface="Wingdings" pitchFamily="2" charset="2"/>
              </a:rPr>
              <a:t>Nucleons  Quarks + </a:t>
            </a:r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G</a:t>
            </a:r>
            <a:r>
              <a:rPr lang="en-US" sz="2000" b="0" i="0" dirty="0" smtClean="0">
                <a:solidFill>
                  <a:srgbClr val="FF0000"/>
                </a:solidFill>
                <a:sym typeface="Wingdings" pitchFamily="2" charset="2"/>
              </a:rPr>
              <a:t>luons</a:t>
            </a:r>
          </a:p>
          <a:p>
            <a:r>
              <a:rPr lang="en-US" sz="2000" dirty="0" smtClean="0">
                <a:solidFill>
                  <a:srgbClr val="FF0000"/>
                </a:solidFill>
                <a:sym typeface="Wingdings" pitchFamily="2" charset="2"/>
              </a:rPr>
              <a:t>				</a:t>
            </a:r>
            <a:endParaRPr lang="en-US" sz="2000" b="0" i="0" dirty="0">
              <a:solidFill>
                <a:schemeClr val="tx1"/>
              </a:solidFill>
              <a:sym typeface="Wingdings" pitchFamily="2" charset="2"/>
            </a:endParaRPr>
          </a:p>
        </p:txBody>
      </p:sp>
      <p:pic>
        <p:nvPicPr>
          <p:cNvPr id="8" name="Picture 9" descr="quarkAnimation3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276600"/>
            <a:ext cx="4206726" cy="2953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4724400" y="1600200"/>
            <a:ext cx="3886200" cy="163121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500" dirty="0" smtClean="0">
                <a:solidFill>
                  <a:srgbClr val="000000"/>
                </a:solidFill>
              </a:rPr>
              <a:t>Nucleon has </a:t>
            </a:r>
            <a:r>
              <a:rPr lang="en-US" sz="2500" b="1" u="sng" dirty="0" smtClean="0">
                <a:solidFill>
                  <a:srgbClr val="0000FF"/>
                </a:solidFill>
              </a:rPr>
              <a:t>far more</a:t>
            </a:r>
            <a:r>
              <a:rPr lang="en-US" sz="2500" b="1" dirty="0" smtClean="0">
                <a:solidFill>
                  <a:srgbClr val="0000FF"/>
                </a:solidFill>
              </a:rPr>
              <a:t> </a:t>
            </a:r>
            <a:r>
              <a:rPr lang="en-US" sz="2500" dirty="0" smtClean="0">
                <a:solidFill>
                  <a:srgbClr val="000000"/>
                </a:solidFill>
              </a:rPr>
              <a:t>than just valence quark structure like proton (</a:t>
            </a:r>
            <a:r>
              <a:rPr lang="en-US" sz="2500" dirty="0" err="1" smtClean="0">
                <a:solidFill>
                  <a:srgbClr val="000000"/>
                </a:solidFill>
              </a:rPr>
              <a:t>uud</a:t>
            </a:r>
            <a:r>
              <a:rPr lang="en-US" sz="2500" dirty="0" smtClean="0">
                <a:solidFill>
                  <a:srgbClr val="000000"/>
                </a:solidFill>
              </a:rPr>
              <a:t>) and  neutron (</a:t>
            </a:r>
            <a:r>
              <a:rPr lang="en-US" sz="2500" dirty="0" err="1" smtClean="0">
                <a:solidFill>
                  <a:srgbClr val="000000"/>
                </a:solidFill>
              </a:rPr>
              <a:t>udd</a:t>
            </a:r>
            <a:r>
              <a:rPr lang="en-US" sz="2500" dirty="0" smtClean="0">
                <a:solidFill>
                  <a:srgbClr val="000000"/>
                </a:solidFill>
              </a:rPr>
              <a:t>)</a:t>
            </a:r>
            <a:endParaRPr lang="en-US" sz="25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DVCS and TCS: access the same GPDs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495800"/>
            <a:ext cx="8229600" cy="20574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“The amplitudes of these two reactions are related at Born order by a simple complex conjugation but they significantly differ at next to leading order (NLO)”</a:t>
            </a:r>
          </a:p>
          <a:p>
            <a:r>
              <a:rPr lang="en-US" dirty="0" smtClean="0"/>
              <a:t>“ The Born amplitudes get sizeable O(</a:t>
            </a:r>
            <a:r>
              <a:rPr lang="el-GR" dirty="0" smtClean="0"/>
              <a:t>α</a:t>
            </a:r>
            <a:r>
              <a:rPr lang="en-US" baseline="-25000" dirty="0" smtClean="0"/>
              <a:t>s</a:t>
            </a:r>
            <a:r>
              <a:rPr lang="en-US" dirty="0" smtClean="0"/>
              <a:t>) corrections and, even at moderate energies, the </a:t>
            </a:r>
            <a:r>
              <a:rPr lang="en-US" dirty="0" err="1" smtClean="0"/>
              <a:t>gluonic</a:t>
            </a:r>
            <a:r>
              <a:rPr lang="en-US" dirty="0" smtClean="0"/>
              <a:t> contributions are by no means negligible. </a:t>
            </a:r>
            <a:r>
              <a:rPr lang="en-US" dirty="0" smtClean="0">
                <a:solidFill>
                  <a:srgbClr val="FF0000"/>
                </a:solidFill>
              </a:rPr>
              <a:t>We stress that the </a:t>
            </a:r>
            <a:r>
              <a:rPr lang="en-US" dirty="0" err="1" smtClean="0">
                <a:solidFill>
                  <a:srgbClr val="FF0000"/>
                </a:solidFill>
              </a:rPr>
              <a:t>timelike</a:t>
            </a:r>
            <a:r>
              <a:rPr lang="en-US" dirty="0" smtClean="0">
                <a:solidFill>
                  <a:srgbClr val="FF0000"/>
                </a:solidFill>
              </a:rPr>
              <a:t> and </a:t>
            </a:r>
            <a:r>
              <a:rPr lang="en-US" dirty="0" err="1" smtClean="0">
                <a:solidFill>
                  <a:srgbClr val="FF0000"/>
                </a:solidFill>
              </a:rPr>
              <a:t>spacelike</a:t>
            </a:r>
            <a:r>
              <a:rPr lang="en-US" dirty="0" smtClean="0">
                <a:solidFill>
                  <a:srgbClr val="FF0000"/>
                </a:solidFill>
              </a:rPr>
              <a:t> cases are complementary and that their difference deserves much special attention.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C2DC643-54AA-4F48-B152-357DE8B706EB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1997075"/>
            <a:ext cx="3292475" cy="24225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27638" y="2020887"/>
            <a:ext cx="3382962" cy="23225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389239" y="1230868"/>
            <a:ext cx="43351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cs typeface="Times New Roman" pitchFamily="18" charset="0"/>
              </a:rPr>
              <a:t>Spacelike</a:t>
            </a:r>
            <a:r>
              <a:rPr lang="en-US" dirty="0" smtClean="0">
                <a:cs typeface="Times New Roman" pitchFamily="18" charset="0"/>
              </a:rPr>
              <a:t> Deeply Virtual Compton Scattering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297066" y="1230868"/>
            <a:ext cx="29325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cs typeface="Times New Roman" pitchFamily="18" charset="0"/>
              </a:rPr>
              <a:t>Timelike</a:t>
            </a:r>
            <a:r>
              <a:rPr lang="en-US" dirty="0" smtClean="0">
                <a:cs typeface="Times New Roman" pitchFamily="18" charset="0"/>
              </a:rPr>
              <a:t> Compton Scattering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5562600" y="1504146"/>
            <a:ext cx="373380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500" b="1" dirty="0" smtClean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 p → </a:t>
            </a:r>
            <a:r>
              <a:rPr lang="el-GR" sz="2500" b="1" dirty="0" smtClean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*(e</a:t>
            </a:r>
            <a:r>
              <a:rPr lang="en-US" sz="2500" b="1" baseline="30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 e</a:t>
            </a:r>
            <a:r>
              <a:rPr lang="en-US" sz="2500" b="1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500" dirty="0" smtClean="0"/>
              <a:t> </a:t>
            </a: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p′</a:t>
            </a:r>
            <a:endParaRPr lang="en-US" sz="2500" dirty="0"/>
          </a:p>
        </p:txBody>
      </p:sp>
      <p:sp>
        <p:nvSpPr>
          <p:cNvPr id="12" name="Rectangle 11"/>
          <p:cNvSpPr/>
          <p:nvPr/>
        </p:nvSpPr>
        <p:spPr>
          <a:xfrm>
            <a:off x="1752600" y="1504146"/>
            <a:ext cx="3733800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500" b="1" dirty="0" smtClean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*p → </a:t>
            </a:r>
            <a:r>
              <a:rPr lang="el-GR" sz="2500" b="1" dirty="0" smtClean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en-US" sz="2500" b="1" dirty="0" smtClean="0">
                <a:latin typeface="Times New Roman" pitchFamily="18" charset="0"/>
                <a:cs typeface="Times New Roman" pitchFamily="18" charset="0"/>
              </a:rPr>
              <a:t> p′</a:t>
            </a:r>
            <a:endParaRPr lang="en-US" sz="2500" dirty="0"/>
          </a:p>
        </p:txBody>
      </p:sp>
      <p:sp>
        <p:nvSpPr>
          <p:cNvPr id="13" name="Rectangle 12"/>
          <p:cNvSpPr/>
          <p:nvPr/>
        </p:nvSpPr>
        <p:spPr>
          <a:xfrm>
            <a:off x="4495800" y="6324600"/>
            <a:ext cx="3412666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500" i="1" dirty="0" smtClean="0"/>
              <a:t>H. Moutarde et al. </a:t>
            </a:r>
            <a:r>
              <a:rPr lang="fr-FR" sz="1500" i="1" dirty="0" err="1" smtClean="0"/>
              <a:t>arXiv</a:t>
            </a:r>
            <a:r>
              <a:rPr lang="fr-FR" sz="1500" i="1" dirty="0" smtClean="0"/>
              <a:t>:1301.3819, 2013</a:t>
            </a:r>
            <a:endParaRPr lang="en-US" sz="15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3"/>
          <p:cNvSpPr>
            <a:spLocks noGrp="1"/>
          </p:cNvSpPr>
          <p:nvPr>
            <p:ph type="sldNum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80DEB2-2CC7-44D5-9DC7-5019B2E6F30F}" type="slidenum">
              <a:rPr lang="en-US"/>
              <a:pPr/>
              <a:t>21</a:t>
            </a:fld>
            <a:endParaRPr lang="en-US"/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1416960" y="2151586"/>
            <a:ext cx="5209920" cy="2983993"/>
            <a:chOff x="984" y="1494"/>
            <a:chExt cx="3618" cy="2072"/>
          </a:xfrm>
        </p:grpSpPr>
        <p:pic>
          <p:nvPicPr>
            <p:cNvPr id="9218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2531" b="6380"/>
            <a:stretch>
              <a:fillRect/>
            </a:stretch>
          </p:blipFill>
          <p:spPr bwMode="auto">
            <a:xfrm>
              <a:off x="984" y="1494"/>
              <a:ext cx="3618" cy="2072"/>
            </a:xfrm>
            <a:prstGeom prst="rect">
              <a:avLst/>
            </a:prstGeom>
            <a:noFill/>
            <a:ln w="9525" cap="flat">
              <a:noFill/>
              <a:round/>
              <a:headEnd/>
              <a:tailEnd/>
            </a:ln>
            <a:effectLst/>
          </p:spPr>
        </p:pic>
        <p:sp>
          <p:nvSpPr>
            <p:cNvPr id="9219" name="Freeform 3"/>
            <p:cNvSpPr>
              <a:spLocks noChangeArrowheads="1"/>
            </p:cNvSpPr>
            <p:nvPr/>
          </p:nvSpPr>
          <p:spPr bwMode="auto">
            <a:xfrm>
              <a:off x="1523" y="1574"/>
              <a:ext cx="1764" cy="1404"/>
            </a:xfrm>
            <a:custGeom>
              <a:avLst/>
              <a:gdLst>
                <a:gd name="T0" fmla="*/ 0 w 1472"/>
                <a:gd name="T1" fmla="*/ 0 h 1171"/>
                <a:gd name="T2" fmla="*/ 1472 w 1472"/>
                <a:gd name="T3" fmla="*/ 1171 h 1171"/>
              </a:gdLst>
              <a:ahLst/>
              <a:cxnLst>
                <a:cxn ang="0">
                  <a:pos x="1472" y="0"/>
                </a:cxn>
                <a:cxn ang="0">
                  <a:pos x="1433" y="51"/>
                </a:cxn>
                <a:cxn ang="0">
                  <a:pos x="1369" y="167"/>
                </a:cxn>
                <a:cxn ang="0">
                  <a:pos x="1337" y="224"/>
                </a:cxn>
                <a:cxn ang="0">
                  <a:pos x="1299" y="275"/>
                </a:cxn>
                <a:cxn ang="0">
                  <a:pos x="1273" y="307"/>
                </a:cxn>
                <a:cxn ang="0">
                  <a:pos x="1248" y="346"/>
                </a:cxn>
                <a:cxn ang="0">
                  <a:pos x="1113" y="442"/>
                </a:cxn>
                <a:cxn ang="0">
                  <a:pos x="1024" y="512"/>
                </a:cxn>
                <a:cxn ang="0">
                  <a:pos x="928" y="576"/>
                </a:cxn>
                <a:cxn ang="0">
                  <a:pos x="812" y="653"/>
                </a:cxn>
                <a:cxn ang="0">
                  <a:pos x="716" y="711"/>
                </a:cxn>
                <a:cxn ang="0">
                  <a:pos x="486" y="864"/>
                </a:cxn>
                <a:cxn ang="0">
                  <a:pos x="371" y="947"/>
                </a:cxn>
                <a:cxn ang="0">
                  <a:pos x="313" y="986"/>
                </a:cxn>
                <a:cxn ang="0">
                  <a:pos x="294" y="999"/>
                </a:cxn>
                <a:cxn ang="0">
                  <a:pos x="243" y="1037"/>
                </a:cxn>
                <a:cxn ang="0">
                  <a:pos x="115" y="1101"/>
                </a:cxn>
                <a:cxn ang="0">
                  <a:pos x="64" y="1139"/>
                </a:cxn>
                <a:cxn ang="0">
                  <a:pos x="0" y="1171"/>
                </a:cxn>
              </a:cxnLst>
              <a:rect l="T0" t="T1" r="T2" b="T3"/>
              <a:pathLst>
                <a:path w="1472" h="1171">
                  <a:moveTo>
                    <a:pt x="1472" y="0"/>
                  </a:moveTo>
                  <a:cubicBezTo>
                    <a:pt x="1463" y="25"/>
                    <a:pt x="1456" y="37"/>
                    <a:pt x="1433" y="51"/>
                  </a:cubicBezTo>
                  <a:cubicBezTo>
                    <a:pt x="1422" y="97"/>
                    <a:pt x="1409" y="139"/>
                    <a:pt x="1369" y="167"/>
                  </a:cubicBezTo>
                  <a:cubicBezTo>
                    <a:pt x="1362" y="188"/>
                    <a:pt x="1337" y="224"/>
                    <a:pt x="1337" y="224"/>
                  </a:cubicBezTo>
                  <a:cubicBezTo>
                    <a:pt x="1329" y="249"/>
                    <a:pt x="1322" y="261"/>
                    <a:pt x="1299" y="275"/>
                  </a:cubicBezTo>
                  <a:cubicBezTo>
                    <a:pt x="1282" y="323"/>
                    <a:pt x="1306" y="269"/>
                    <a:pt x="1273" y="307"/>
                  </a:cubicBezTo>
                  <a:cubicBezTo>
                    <a:pt x="1263" y="319"/>
                    <a:pt x="1259" y="335"/>
                    <a:pt x="1248" y="346"/>
                  </a:cubicBezTo>
                  <a:cubicBezTo>
                    <a:pt x="1221" y="371"/>
                    <a:pt x="1150" y="428"/>
                    <a:pt x="1113" y="442"/>
                  </a:cubicBezTo>
                  <a:cubicBezTo>
                    <a:pt x="1097" y="465"/>
                    <a:pt x="1048" y="496"/>
                    <a:pt x="1024" y="512"/>
                  </a:cubicBezTo>
                  <a:cubicBezTo>
                    <a:pt x="994" y="532"/>
                    <a:pt x="954" y="551"/>
                    <a:pt x="928" y="576"/>
                  </a:cubicBezTo>
                  <a:cubicBezTo>
                    <a:pt x="896" y="607"/>
                    <a:pt x="855" y="640"/>
                    <a:pt x="812" y="653"/>
                  </a:cubicBezTo>
                  <a:cubicBezTo>
                    <a:pt x="784" y="672"/>
                    <a:pt x="742" y="689"/>
                    <a:pt x="716" y="711"/>
                  </a:cubicBezTo>
                  <a:cubicBezTo>
                    <a:pt x="645" y="769"/>
                    <a:pt x="575" y="836"/>
                    <a:pt x="486" y="864"/>
                  </a:cubicBezTo>
                  <a:cubicBezTo>
                    <a:pt x="446" y="891"/>
                    <a:pt x="408" y="918"/>
                    <a:pt x="371" y="947"/>
                  </a:cubicBezTo>
                  <a:cubicBezTo>
                    <a:pt x="353" y="961"/>
                    <a:pt x="332" y="973"/>
                    <a:pt x="313" y="986"/>
                  </a:cubicBezTo>
                  <a:cubicBezTo>
                    <a:pt x="307" y="990"/>
                    <a:pt x="294" y="999"/>
                    <a:pt x="294" y="999"/>
                  </a:cubicBezTo>
                  <a:cubicBezTo>
                    <a:pt x="279" y="1022"/>
                    <a:pt x="265" y="1022"/>
                    <a:pt x="243" y="1037"/>
                  </a:cubicBezTo>
                  <a:cubicBezTo>
                    <a:pt x="217" y="1076"/>
                    <a:pt x="159" y="1087"/>
                    <a:pt x="115" y="1101"/>
                  </a:cubicBezTo>
                  <a:cubicBezTo>
                    <a:pt x="94" y="1115"/>
                    <a:pt x="88" y="1131"/>
                    <a:pt x="64" y="1139"/>
                  </a:cubicBezTo>
                  <a:cubicBezTo>
                    <a:pt x="45" y="1151"/>
                    <a:pt x="15" y="1156"/>
                    <a:pt x="0" y="1171"/>
                  </a:cubicBezTo>
                </a:path>
              </a:pathLst>
            </a:custGeom>
            <a:noFill/>
            <a:ln w="57240" cap="flat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0" name="Freeform 4"/>
            <p:cNvSpPr>
              <a:spLocks noChangeArrowheads="1"/>
            </p:cNvSpPr>
            <p:nvPr/>
          </p:nvSpPr>
          <p:spPr bwMode="auto">
            <a:xfrm>
              <a:off x="1914" y="2473"/>
              <a:ext cx="2301" cy="229"/>
            </a:xfrm>
            <a:custGeom>
              <a:avLst/>
              <a:gdLst>
                <a:gd name="T0" fmla="*/ 0 w 1843"/>
                <a:gd name="T1" fmla="*/ 0 h 515"/>
                <a:gd name="T2" fmla="*/ 1843 w 1843"/>
                <a:gd name="T3" fmla="*/ 515 h 515"/>
              </a:gdLst>
              <a:ahLst/>
              <a:cxnLst>
                <a:cxn ang="0">
                  <a:pos x="0" y="28"/>
                </a:cxn>
                <a:cxn ang="0">
                  <a:pos x="173" y="41"/>
                </a:cxn>
                <a:cxn ang="0">
                  <a:pos x="403" y="9"/>
                </a:cxn>
                <a:cxn ang="0">
                  <a:pos x="435" y="35"/>
                </a:cxn>
                <a:cxn ang="0">
                  <a:pos x="659" y="60"/>
                </a:cxn>
                <a:cxn ang="0">
                  <a:pos x="1209" y="214"/>
                </a:cxn>
                <a:cxn ang="0">
                  <a:pos x="1286" y="246"/>
                </a:cxn>
                <a:cxn ang="0">
                  <a:pos x="1421" y="304"/>
                </a:cxn>
                <a:cxn ang="0">
                  <a:pos x="1497" y="348"/>
                </a:cxn>
                <a:cxn ang="0">
                  <a:pos x="1581" y="374"/>
                </a:cxn>
                <a:cxn ang="0">
                  <a:pos x="1657" y="406"/>
                </a:cxn>
                <a:cxn ang="0">
                  <a:pos x="1715" y="432"/>
                </a:cxn>
                <a:cxn ang="0">
                  <a:pos x="1753" y="457"/>
                </a:cxn>
                <a:cxn ang="0">
                  <a:pos x="1843" y="515"/>
                </a:cxn>
              </a:cxnLst>
              <a:rect l="T0" t="T1" r="T2" b="T3"/>
              <a:pathLst>
                <a:path w="1843" h="515">
                  <a:moveTo>
                    <a:pt x="0" y="28"/>
                  </a:moveTo>
                  <a:cubicBezTo>
                    <a:pt x="57" y="14"/>
                    <a:pt x="116" y="33"/>
                    <a:pt x="173" y="41"/>
                  </a:cubicBezTo>
                  <a:cubicBezTo>
                    <a:pt x="257" y="37"/>
                    <a:pt x="324" y="24"/>
                    <a:pt x="403" y="9"/>
                  </a:cubicBezTo>
                  <a:cubicBezTo>
                    <a:pt x="454" y="28"/>
                    <a:pt x="390" y="0"/>
                    <a:pt x="435" y="35"/>
                  </a:cubicBezTo>
                  <a:cubicBezTo>
                    <a:pt x="480" y="70"/>
                    <a:pt x="655" y="60"/>
                    <a:pt x="659" y="60"/>
                  </a:cubicBezTo>
                  <a:cubicBezTo>
                    <a:pt x="839" y="126"/>
                    <a:pt x="1027" y="157"/>
                    <a:pt x="1209" y="214"/>
                  </a:cubicBezTo>
                  <a:cubicBezTo>
                    <a:pt x="1233" y="230"/>
                    <a:pt x="1259" y="237"/>
                    <a:pt x="1286" y="246"/>
                  </a:cubicBezTo>
                  <a:cubicBezTo>
                    <a:pt x="1327" y="274"/>
                    <a:pt x="1377" y="283"/>
                    <a:pt x="1421" y="304"/>
                  </a:cubicBezTo>
                  <a:cubicBezTo>
                    <a:pt x="1442" y="314"/>
                    <a:pt x="1477" y="343"/>
                    <a:pt x="1497" y="348"/>
                  </a:cubicBezTo>
                  <a:cubicBezTo>
                    <a:pt x="1525" y="356"/>
                    <a:pt x="1553" y="366"/>
                    <a:pt x="1581" y="374"/>
                  </a:cubicBezTo>
                  <a:cubicBezTo>
                    <a:pt x="1604" y="390"/>
                    <a:pt x="1630" y="397"/>
                    <a:pt x="1657" y="406"/>
                  </a:cubicBezTo>
                  <a:cubicBezTo>
                    <a:pt x="1676" y="419"/>
                    <a:pt x="1693" y="424"/>
                    <a:pt x="1715" y="432"/>
                  </a:cubicBezTo>
                  <a:cubicBezTo>
                    <a:pt x="1758" y="475"/>
                    <a:pt x="1711" y="434"/>
                    <a:pt x="1753" y="457"/>
                  </a:cubicBezTo>
                  <a:cubicBezTo>
                    <a:pt x="1784" y="474"/>
                    <a:pt x="1811" y="498"/>
                    <a:pt x="1843" y="515"/>
                  </a:cubicBezTo>
                </a:path>
              </a:pathLst>
            </a:custGeom>
            <a:noFill/>
            <a:ln w="57240" cap="flat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1071360" y="1600008"/>
            <a:ext cx="2903040" cy="880823"/>
          </a:xfrm>
          <a:prstGeom prst="rect">
            <a:avLst/>
          </a:prstGeom>
          <a:solidFill>
            <a:srgbClr val="FFFF00"/>
          </a:solidFill>
          <a:ln w="9525" cap="flat">
            <a:noFill/>
            <a:round/>
            <a:headEnd/>
            <a:tailEnd/>
          </a:ln>
          <a:effectLst/>
        </p:spPr>
        <p:txBody>
          <a:bodyPr lIns="81639" tIns="42452" rIns="81639" bIns="42452">
            <a:spAutoFit/>
          </a:bodyPr>
          <a:lstStyle/>
          <a:p>
            <a:pPr eaLnBrk="0">
              <a:spcBef>
                <a:spcPts val="363"/>
              </a:spcBef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r>
              <a:rPr lang="en-US" sz="1500" b="1" dirty="0">
                <a:solidFill>
                  <a:srgbClr val="000000"/>
                </a:solidFill>
              </a:rPr>
              <a:t>(</a:t>
            </a:r>
            <a:r>
              <a:rPr lang="en-US" sz="1500" b="1" dirty="0" err="1">
                <a:solidFill>
                  <a:srgbClr val="000000"/>
                </a:solidFill>
              </a:rPr>
              <a:t>Im</a:t>
            </a:r>
            <a:r>
              <a:rPr lang="en-US" sz="1500" b="1" dirty="0">
                <a:solidFill>
                  <a:srgbClr val="000000"/>
                </a:solidFill>
              </a:rPr>
              <a:t>, </a:t>
            </a:r>
            <a:r>
              <a:rPr lang="en-US" sz="1500" b="1" dirty="0">
                <a:solidFill>
                  <a:srgbClr val="000000"/>
                </a:solidFill>
                <a:latin typeface="Comic Sans MS" pitchFamily="64" charset="0"/>
              </a:rPr>
              <a:t>x</a:t>
            </a:r>
            <a:r>
              <a:rPr lang="en-US" sz="1500" b="1" dirty="0">
                <a:solidFill>
                  <a:srgbClr val="000000"/>
                </a:solidFill>
              </a:rPr>
              <a:t>=</a:t>
            </a:r>
            <a:r>
              <a:rPr lang="en-US" sz="1500" b="1" dirty="0">
                <a:solidFill>
                  <a:srgbClr val="000000"/>
                </a:solidFill>
                <a:latin typeface="Symbol" pitchFamily="16" charset="2"/>
              </a:rPr>
              <a:t></a:t>
            </a:r>
            <a:r>
              <a:rPr lang="en-US" sz="1500" b="1" dirty="0">
                <a:solidFill>
                  <a:srgbClr val="000000"/>
                </a:solidFill>
              </a:rPr>
              <a:t>) </a:t>
            </a:r>
          </a:p>
          <a:p>
            <a:pPr eaLnBrk="0">
              <a:spcBef>
                <a:spcPts val="363"/>
              </a:spcBef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r>
              <a:rPr lang="en-US" sz="1500" b="1" dirty="0">
                <a:solidFill>
                  <a:srgbClr val="000000"/>
                </a:solidFill>
              </a:rPr>
              <a:t>DVCS: spin asymmetries</a:t>
            </a:r>
          </a:p>
          <a:p>
            <a:pPr eaLnBrk="0">
              <a:spcBef>
                <a:spcPts val="363"/>
              </a:spcBef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r>
              <a:rPr lang="en-US" sz="1500" b="1" dirty="0">
                <a:solidFill>
                  <a:srgbClr val="000000"/>
                </a:solidFill>
              </a:rPr>
              <a:t>(TCS with polarized beam)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5499361" y="5353043"/>
            <a:ext cx="2760480" cy="598694"/>
          </a:xfrm>
          <a:prstGeom prst="rect">
            <a:avLst/>
          </a:prstGeom>
          <a:solidFill>
            <a:srgbClr val="FF0000">
              <a:alpha val="81999"/>
            </a:srgbClr>
          </a:solidFill>
          <a:ln w="9525" cap="flat">
            <a:noFill/>
            <a:round/>
            <a:headEnd/>
            <a:tailEnd/>
          </a:ln>
          <a:effectLst/>
        </p:spPr>
        <p:txBody>
          <a:bodyPr lIns="81639" tIns="42452" rIns="81639" bIns="42452">
            <a:spAutoFit/>
          </a:bodyPr>
          <a:lstStyle/>
          <a:p>
            <a:pPr eaLnBrk="0">
              <a:spcBef>
                <a:spcPts val="363"/>
              </a:spcBef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r>
              <a:rPr lang="en-US" sz="1500" b="1" dirty="0">
                <a:solidFill>
                  <a:srgbClr val="000000"/>
                </a:solidFill>
              </a:rPr>
              <a:t>(|Im|</a:t>
            </a:r>
            <a:r>
              <a:rPr lang="en-US" sz="1500" b="1" baseline="33000" dirty="0">
                <a:solidFill>
                  <a:srgbClr val="000000"/>
                </a:solidFill>
              </a:rPr>
              <a:t>2</a:t>
            </a:r>
            <a:r>
              <a:rPr lang="en-US" sz="1500" b="1" dirty="0">
                <a:solidFill>
                  <a:srgbClr val="000000"/>
                </a:solidFill>
              </a:rPr>
              <a:t>+|Re|</a:t>
            </a:r>
            <a:r>
              <a:rPr lang="en-US" sz="1500" b="1" baseline="33000" dirty="0">
                <a:solidFill>
                  <a:srgbClr val="000000"/>
                </a:solidFill>
              </a:rPr>
              <a:t>2</a:t>
            </a:r>
            <a:r>
              <a:rPr lang="en-US" sz="1500" b="1" dirty="0">
                <a:solidFill>
                  <a:srgbClr val="000000"/>
                </a:solidFill>
              </a:rPr>
              <a:t>)</a:t>
            </a:r>
          </a:p>
          <a:p>
            <a:pPr eaLnBrk="0">
              <a:spcBef>
                <a:spcPts val="363"/>
              </a:spcBef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r>
              <a:rPr lang="en-US" sz="1500" b="1" dirty="0">
                <a:solidFill>
                  <a:srgbClr val="000000"/>
                </a:solidFill>
              </a:rPr>
              <a:t>DVCS: cross section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1140480" y="5296877"/>
            <a:ext cx="2350080" cy="675638"/>
          </a:xfrm>
          <a:prstGeom prst="rect">
            <a:avLst/>
          </a:prstGeom>
          <a:solidFill>
            <a:srgbClr val="00FF00"/>
          </a:solidFill>
          <a:ln w="9525" cap="flat">
            <a:noFill/>
            <a:round/>
            <a:headEnd/>
            <a:tailEnd/>
          </a:ln>
          <a:effectLst/>
        </p:spPr>
        <p:txBody>
          <a:bodyPr lIns="81639" tIns="42452" rIns="81639" bIns="42452">
            <a:spAutoFit/>
          </a:bodyPr>
          <a:lstStyle/>
          <a:p>
            <a:pPr eaLnBrk="0">
              <a:spcBef>
                <a:spcPts val="907"/>
              </a:spcBef>
              <a:tabLst>
                <a:tab pos="656650" algn="l"/>
                <a:tab pos="1313299" algn="l"/>
                <a:tab pos="1969949" algn="l"/>
              </a:tabLst>
            </a:pPr>
            <a:r>
              <a:rPr lang="en-US" sz="1500" b="1" dirty="0">
                <a:solidFill>
                  <a:srgbClr val="000000"/>
                </a:solidFill>
              </a:rPr>
              <a:t>(</a:t>
            </a:r>
            <a:r>
              <a:rPr lang="en-US" sz="1500" b="1" dirty="0" err="1">
                <a:solidFill>
                  <a:srgbClr val="000000"/>
                </a:solidFill>
              </a:rPr>
              <a:t>Im</a:t>
            </a:r>
            <a:r>
              <a:rPr lang="en-US" sz="1500" b="1" dirty="0">
                <a:solidFill>
                  <a:srgbClr val="000000"/>
                </a:solidFill>
              </a:rPr>
              <a:t>, x </a:t>
            </a:r>
            <a:r>
              <a:rPr lang="el-GR" sz="1500" b="1" dirty="0">
                <a:solidFill>
                  <a:srgbClr val="000000"/>
                </a:solidFill>
                <a:cs typeface="Times New Roman" pitchFamily="16" charset="0"/>
              </a:rPr>
              <a:t>≠</a:t>
            </a:r>
            <a:r>
              <a:rPr lang="en-US" sz="1500" b="1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 </a:t>
            </a:r>
            <a:r>
              <a:rPr lang="el-GR" sz="1500" b="1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ξ</a:t>
            </a:r>
            <a:r>
              <a:rPr lang="en-US" sz="1500" b="1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, x &lt; |</a:t>
            </a:r>
            <a:r>
              <a:rPr lang="el-GR" sz="1500" b="1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ξ</a:t>
            </a:r>
            <a:r>
              <a:rPr lang="en-US" sz="1500" b="1" dirty="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|</a:t>
            </a:r>
            <a:r>
              <a:rPr lang="en-US" sz="1500" b="1" dirty="0">
                <a:solidFill>
                  <a:srgbClr val="000000"/>
                </a:solidFill>
              </a:rPr>
              <a:t> )</a:t>
            </a:r>
          </a:p>
          <a:p>
            <a:pPr eaLnBrk="0">
              <a:spcBef>
                <a:spcPts val="907"/>
              </a:spcBef>
              <a:tabLst>
                <a:tab pos="656650" algn="l"/>
                <a:tab pos="1313299" algn="l"/>
                <a:tab pos="1969949" algn="l"/>
              </a:tabLst>
            </a:pPr>
            <a:r>
              <a:rPr lang="en-US" sz="1500" b="1" dirty="0">
                <a:solidFill>
                  <a:srgbClr val="000000"/>
                </a:solidFill>
              </a:rPr>
              <a:t>Double DVCS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5490720" y="1666255"/>
            <a:ext cx="2769120" cy="911600"/>
          </a:xfrm>
          <a:prstGeom prst="rect">
            <a:avLst/>
          </a:prstGeom>
          <a:solidFill>
            <a:srgbClr val="FF3300">
              <a:alpha val="81999"/>
            </a:srgbClr>
          </a:solidFill>
          <a:ln w="9525" cap="flat">
            <a:noFill/>
            <a:round/>
            <a:headEnd/>
            <a:tailEnd/>
          </a:ln>
          <a:effectLst/>
        </p:spPr>
        <p:txBody>
          <a:bodyPr lIns="81639" tIns="42452" rIns="81639" bIns="42452">
            <a:spAutoFit/>
          </a:bodyPr>
          <a:lstStyle/>
          <a:p>
            <a:pPr eaLnBrk="0">
              <a:spcBef>
                <a:spcPts val="363"/>
              </a:spcBef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r>
              <a:rPr lang="en-US" sz="1500" b="1" dirty="0">
                <a:solidFill>
                  <a:srgbClr val="000000"/>
                </a:solidFill>
              </a:rPr>
              <a:t>(Re)</a:t>
            </a:r>
          </a:p>
          <a:p>
            <a:pPr eaLnBrk="0">
              <a:spcBef>
                <a:spcPts val="363"/>
              </a:spcBef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r>
              <a:rPr lang="en-US" sz="1500" b="1" dirty="0">
                <a:solidFill>
                  <a:srgbClr val="000000"/>
                </a:solidFill>
              </a:rPr>
              <a:t>TCS: </a:t>
            </a:r>
            <a:r>
              <a:rPr lang="en-US" sz="1500" b="1" dirty="0" err="1">
                <a:solidFill>
                  <a:srgbClr val="000000"/>
                </a:solidFill>
              </a:rPr>
              <a:t>azimuthal</a:t>
            </a:r>
            <a:r>
              <a:rPr lang="en-US" sz="1500" b="1" dirty="0">
                <a:solidFill>
                  <a:srgbClr val="000000"/>
                </a:solidFill>
              </a:rPr>
              <a:t> asymmetry</a:t>
            </a:r>
          </a:p>
          <a:p>
            <a:pPr eaLnBrk="0">
              <a:spcBef>
                <a:spcPts val="363"/>
              </a:spcBef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r>
              <a:rPr lang="en-US" sz="1500" b="1" dirty="0">
                <a:solidFill>
                  <a:srgbClr val="000000"/>
                </a:solidFill>
              </a:rPr>
              <a:t>DVCS: charge asymmetry</a:t>
            </a:r>
          </a:p>
        </p:txBody>
      </p:sp>
      <p:sp>
        <p:nvSpPr>
          <p:cNvPr id="9225" name="Oval 9"/>
          <p:cNvSpPr>
            <a:spLocks noChangeArrowheads="1"/>
          </p:cNvSpPr>
          <p:nvPr/>
        </p:nvSpPr>
        <p:spPr bwMode="auto">
          <a:xfrm>
            <a:off x="4112640" y="4189400"/>
            <a:ext cx="138240" cy="69127"/>
          </a:xfrm>
          <a:prstGeom prst="ellipse">
            <a:avLst/>
          </a:prstGeom>
          <a:solidFill>
            <a:srgbClr val="008000"/>
          </a:solidFill>
          <a:ln w="9360" cap="flat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9226" name="Line 10"/>
          <p:cNvSpPr>
            <a:spLocks noChangeShapeType="1"/>
          </p:cNvSpPr>
          <p:nvPr/>
        </p:nvSpPr>
        <p:spPr bwMode="auto">
          <a:xfrm flipV="1">
            <a:off x="3011040" y="4356458"/>
            <a:ext cx="1036800" cy="843929"/>
          </a:xfrm>
          <a:prstGeom prst="line">
            <a:avLst/>
          </a:prstGeom>
          <a:noFill/>
          <a:ln w="9360" cap="flat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9227" name="Line 11"/>
          <p:cNvSpPr>
            <a:spLocks noChangeShapeType="1"/>
          </p:cNvSpPr>
          <p:nvPr/>
        </p:nvSpPr>
        <p:spPr bwMode="auto">
          <a:xfrm>
            <a:off x="2612160" y="2612435"/>
            <a:ext cx="1118880" cy="540057"/>
          </a:xfrm>
          <a:prstGeom prst="line">
            <a:avLst/>
          </a:prstGeom>
          <a:noFill/>
          <a:ln w="9360" cap="flat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 flipH="1" flipV="1">
            <a:off x="5556960" y="3974817"/>
            <a:ext cx="812160" cy="1251492"/>
          </a:xfrm>
          <a:prstGeom prst="line">
            <a:avLst/>
          </a:prstGeom>
          <a:noFill/>
          <a:ln w="9360" cap="flat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9229" name="Line 13"/>
          <p:cNvSpPr>
            <a:spLocks noChangeShapeType="1"/>
          </p:cNvSpPr>
          <p:nvPr/>
        </p:nvSpPr>
        <p:spPr bwMode="auto">
          <a:xfrm flipH="1">
            <a:off x="5556960" y="2612435"/>
            <a:ext cx="1301760" cy="1085874"/>
          </a:xfrm>
          <a:prstGeom prst="line">
            <a:avLst/>
          </a:prstGeom>
          <a:noFill/>
          <a:ln w="9360" cap="flat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General Compton Process: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access the same GPDs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TCS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500" dirty="0" smtClean="0"/>
              <a:t>    Information on the real (imaginary) part of the Compton amplitude can be obtained from </a:t>
            </a:r>
            <a:r>
              <a:rPr lang="en-US" sz="2500" dirty="0" err="1" smtClean="0"/>
              <a:t>photoproduction</a:t>
            </a:r>
            <a:r>
              <a:rPr lang="en-US" sz="2500" dirty="0" smtClean="0"/>
              <a:t> of lepton pairs using </a:t>
            </a:r>
            <a:r>
              <a:rPr lang="en-US" sz="2500" dirty="0" err="1" smtClean="0"/>
              <a:t>unpolarized</a:t>
            </a:r>
            <a:r>
              <a:rPr lang="en-US" sz="2500" dirty="0" smtClean="0"/>
              <a:t> (circularly polarized) photons </a:t>
            </a:r>
            <a:endParaRPr lang="en-US" sz="2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6218" y="6477000"/>
            <a:ext cx="2133600" cy="365125"/>
          </a:xfrm>
          <a:prstGeom prst="rect">
            <a:avLst/>
          </a:prstGeom>
        </p:spPr>
        <p:txBody>
          <a:bodyPr/>
          <a:lstStyle/>
          <a:p>
            <a:fld id="{9C2DC643-54AA-4F48-B152-357DE8B706EB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52400" y="2295419"/>
            <a:ext cx="5351813" cy="1819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01292" y="2819401"/>
            <a:ext cx="2074126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5418" y="3057831"/>
            <a:ext cx="1219200" cy="314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4218" y="3657600"/>
            <a:ext cx="1676400" cy="299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5418" y="3743381"/>
            <a:ext cx="1295400" cy="23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ounded Rectangle 10"/>
          <p:cNvSpPr/>
          <p:nvPr/>
        </p:nvSpPr>
        <p:spPr>
          <a:xfrm>
            <a:off x="4674078" y="2819400"/>
            <a:ext cx="4419600" cy="1295400"/>
          </a:xfrm>
          <a:prstGeom prst="round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879818" y="3048000"/>
            <a:ext cx="5213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TCS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879818" y="3657600"/>
            <a:ext cx="6832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DVCS</a:t>
            </a:r>
            <a:endParaRPr lang="en-US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12214" y="4343400"/>
            <a:ext cx="6764986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SoLID</a:t>
            </a:r>
            <a:r>
              <a:rPr lang="en-US" dirty="0" smtClean="0"/>
              <a:t> CLEO TCS</a:t>
            </a:r>
            <a:endParaRPr lang="en-US" dirty="0"/>
          </a:p>
        </p:txBody>
      </p:sp>
      <p:pic>
        <p:nvPicPr>
          <p:cNvPr id="2426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1600200"/>
            <a:ext cx="533266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52401" y="1676400"/>
            <a:ext cx="31242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dirty="0" smtClean="0"/>
              <a:t>Exclusive channel</a:t>
            </a:r>
          </a:p>
          <a:p>
            <a:endParaRPr lang="en-US" sz="2500" dirty="0" smtClean="0"/>
          </a:p>
          <a:p>
            <a:r>
              <a:rPr lang="en-US" sz="2500" dirty="0" smtClean="0"/>
              <a:t>Detect decay e</a:t>
            </a:r>
            <a:r>
              <a:rPr lang="en-US" sz="2500" baseline="30000" dirty="0" smtClean="0"/>
              <a:t>-</a:t>
            </a:r>
            <a:r>
              <a:rPr lang="en-US" sz="2500" dirty="0" smtClean="0"/>
              <a:t> e</a:t>
            </a:r>
            <a:r>
              <a:rPr lang="en-US" sz="2500" baseline="30000" dirty="0" smtClean="0"/>
              <a:t>+</a:t>
            </a:r>
            <a:r>
              <a:rPr lang="en-US" sz="2500" dirty="0" smtClean="0"/>
              <a:t> pair and recoil proton</a:t>
            </a:r>
            <a:endParaRPr lang="en-US" sz="2500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err="1" smtClean="0"/>
              <a:t>SoLID</a:t>
            </a:r>
            <a:r>
              <a:rPr lang="en-US" dirty="0" smtClean="0"/>
              <a:t> TCS Projection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79437"/>
            <a:ext cx="8229600" cy="79216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Blue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1"/>
                </a:solidFill>
              </a:rPr>
              <a:t>solid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accent1"/>
                </a:solidFill>
              </a:rPr>
              <a:t>line</a:t>
            </a:r>
            <a:r>
              <a:rPr lang="en-US" dirty="0" smtClean="0"/>
              <a:t>, dual parameterization model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Red dash-dot line</a:t>
            </a:r>
            <a:r>
              <a:rPr lang="en-US" dirty="0" smtClean="0"/>
              <a:t>, double distribution with D-term model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Red dash line</a:t>
            </a:r>
            <a:r>
              <a:rPr lang="en-US" dirty="0" smtClean="0"/>
              <a:t>, double distribution without D-term model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C2DC643-54AA-4F48-B152-357DE8B706EB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182274" name="Picture 2" descr="https://userweb.jlab.org/~zwzhao/TCS/SoLID_TCS_result/R_etabi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436" y="1295400"/>
            <a:ext cx="7559364" cy="3657600"/>
          </a:xfrm>
          <a:prstGeom prst="rect">
            <a:avLst/>
          </a:prstGeom>
          <a:noFill/>
        </p:spPr>
      </p:pic>
      <p:pic>
        <p:nvPicPr>
          <p:cNvPr id="182276" name="Picture 4" descr="https://userweb.jlab.org/~zwzhao/TCS/SoLID_TCS_result/R_Q2bi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7910" y="4953000"/>
            <a:ext cx="587969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err="1" smtClean="0"/>
              <a:t>SoLID</a:t>
            </a:r>
            <a:r>
              <a:rPr lang="en-US" dirty="0" smtClean="0"/>
              <a:t> TCS Projection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60437"/>
            <a:ext cx="8229600" cy="7921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Solid line: two models, LO</a:t>
            </a:r>
          </a:p>
          <a:p>
            <a:r>
              <a:rPr lang="en-US" dirty="0" smtClean="0"/>
              <a:t>dotted line: two models, NLO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C2DC643-54AA-4F48-B152-357DE8B706EB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183298" name="Picture 2" descr="https://userweb.jlab.org/~zwzhao/TCS/SoLID_TCS_result/R_NL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981200"/>
            <a:ext cx="70808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</a:t>
            </a:r>
            <a:r>
              <a:rPr lang="en-US" dirty="0" err="1" smtClean="0"/>
              <a:t>SoLID</a:t>
            </a:r>
            <a:r>
              <a:rPr lang="en-US" dirty="0" smtClean="0"/>
              <a:t> GPD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measurement on TCS within the resonance free region</a:t>
            </a:r>
          </a:p>
          <a:p>
            <a:r>
              <a:rPr lang="en-US" dirty="0" smtClean="0"/>
              <a:t>Open a new way to GPD study besides DVCS</a:t>
            </a:r>
          </a:p>
          <a:p>
            <a:r>
              <a:rPr lang="en-US" dirty="0" smtClean="0"/>
              <a:t>Coherent program with other GPD programs at </a:t>
            </a:r>
            <a:r>
              <a:rPr lang="en-US" dirty="0" err="1" smtClean="0"/>
              <a:t>Jlab</a:t>
            </a:r>
            <a:r>
              <a:rPr lang="en-US" dirty="0" smtClean="0"/>
              <a:t> 12 </a:t>
            </a:r>
            <a:r>
              <a:rPr lang="en-US" dirty="0" err="1" smtClean="0"/>
              <a:t>GeV</a:t>
            </a:r>
            <a:endParaRPr lang="en-US" dirty="0" smtClean="0"/>
          </a:p>
          <a:p>
            <a:r>
              <a:rPr lang="en-US" dirty="0" smtClean="0"/>
              <a:t>Other GPD programs may follow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399" y="1524000"/>
            <a:ext cx="8748597" cy="4203700"/>
          </a:xfrm>
        </p:spPr>
        <p:txBody>
          <a:bodyPr>
            <a:normAutofit/>
          </a:bodyPr>
          <a:lstStyle/>
          <a:p>
            <a:r>
              <a:rPr lang="en-US" b="1" dirty="0" smtClean="0"/>
              <a:t>J/</a:t>
            </a:r>
            <a:r>
              <a:rPr lang="el-GR" b="1" dirty="0" smtClean="0"/>
              <a:t>ψ</a:t>
            </a:r>
            <a:r>
              <a:rPr lang="en-US" b="1" dirty="0" smtClean="0"/>
              <a:t> is a charm-anti-charm system</a:t>
            </a:r>
          </a:p>
          <a:p>
            <a:pPr lvl="1"/>
            <a:r>
              <a:rPr lang="en-US" dirty="0" smtClean="0"/>
              <a:t>Little (if not zero) </a:t>
            </a:r>
            <a:r>
              <a:rPr lang="en-US" dirty="0"/>
              <a:t>common valence quark between J/</a:t>
            </a:r>
            <a:r>
              <a:rPr lang="el-GR" dirty="0"/>
              <a:t>ψ</a:t>
            </a:r>
            <a:r>
              <a:rPr lang="en-US" dirty="0"/>
              <a:t> and </a:t>
            </a:r>
            <a:r>
              <a:rPr lang="en-US" dirty="0" smtClean="0"/>
              <a:t>nucleon</a:t>
            </a:r>
          </a:p>
          <a:p>
            <a:pPr lvl="1"/>
            <a:r>
              <a:rPr lang="en-US" dirty="0" smtClean="0"/>
              <a:t>Quark exchange interactions are strongly suppressed</a:t>
            </a:r>
          </a:p>
          <a:p>
            <a:pPr lvl="1"/>
            <a:r>
              <a:rPr lang="en-US" dirty="0" smtClean="0"/>
              <a:t>Pure </a:t>
            </a:r>
            <a:r>
              <a:rPr lang="en-US" dirty="0" err="1" smtClean="0"/>
              <a:t>gluonic</a:t>
            </a:r>
            <a:r>
              <a:rPr lang="en-US" dirty="0" smtClean="0"/>
              <a:t> interactions are dominant</a:t>
            </a:r>
          </a:p>
          <a:p>
            <a:r>
              <a:rPr lang="en-US" b="1" dirty="0" smtClean="0"/>
              <a:t>Charm quark is heavy            </a:t>
            </a:r>
          </a:p>
          <a:p>
            <a:pPr lvl="1"/>
            <a:r>
              <a:rPr lang="en-US" dirty="0" smtClean="0"/>
              <a:t>Typical size of J/</a:t>
            </a:r>
            <a:r>
              <a:rPr lang="el-GR" dirty="0" smtClean="0"/>
              <a:t>ψ</a:t>
            </a:r>
            <a:r>
              <a:rPr lang="en-US" dirty="0" smtClean="0"/>
              <a:t> is 0.2-0.3 fm</a:t>
            </a:r>
          </a:p>
          <a:p>
            <a:r>
              <a:rPr lang="en-US" b="1" dirty="0" smtClean="0"/>
              <a:t>J/</a:t>
            </a:r>
            <a:r>
              <a:rPr lang="el-GR" b="1" dirty="0" smtClean="0"/>
              <a:t>ψ</a:t>
            </a:r>
            <a:r>
              <a:rPr lang="en-US" b="1" dirty="0" smtClean="0"/>
              <a:t>  as probe of the strong color </a:t>
            </a:r>
          </a:p>
          <a:p>
            <a:pPr>
              <a:buNone/>
            </a:pPr>
            <a:r>
              <a:rPr lang="en-US" b="1" dirty="0" smtClean="0"/>
              <a:t>    field in the nucleon</a:t>
            </a:r>
          </a:p>
          <a:p>
            <a:pPr lvl="1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xmlns:mv="urn:schemas-microsoft-com:mac:vml" xmlns:mc="http://schemas.openxmlformats.org/markup-compatibility/2006" val="3824337406"/>
              </p:ext>
            </p:extLst>
          </p:nvPr>
        </p:nvGraphicFramePr>
        <p:xfrm>
          <a:off x="1066800" y="838200"/>
          <a:ext cx="3491345" cy="533400"/>
        </p:xfrm>
        <a:graphic>
          <a:graphicData uri="http://schemas.openxmlformats.org/presentationml/2006/ole">
            <p:oleObj spid="_x0000_s236546" name="Equation" r:id="rId4" imgW="1828800" imgH="279360" progId="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xmlns:mv="urn:schemas-microsoft-com:mac:vml" xmlns:mc="http://schemas.openxmlformats.org/markup-compatibility/2006" val="2169841411"/>
              </p:ext>
            </p:extLst>
          </p:nvPr>
        </p:nvGraphicFramePr>
        <p:xfrm>
          <a:off x="5454316" y="838200"/>
          <a:ext cx="2526632" cy="533400"/>
        </p:xfrm>
        <a:graphic>
          <a:graphicData uri="http://schemas.openxmlformats.org/presentationml/2006/ole">
            <p:oleObj spid="_x0000_s236547" name="Equation" r:id="rId5" imgW="1143000" imgH="241200" progId="">
              <p:embed/>
            </p:oleObj>
          </a:graphicData>
        </a:graphic>
      </p:graphicFrame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114800"/>
            <a:ext cx="3689684" cy="2577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860800" y="3873500"/>
            <a:ext cx="1168400" cy="317500"/>
          </a:xfrm>
          <a:prstGeom prst="rect">
            <a:avLst/>
          </a:prstGeom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Gluon Study Using J/</a:t>
            </a:r>
            <a:r>
              <a:rPr lang="el-GR" dirty="0" smtClean="0"/>
              <a:t>ψ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2662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862794" cy="838200"/>
          </a:xfrm>
        </p:spPr>
        <p:txBody>
          <a:bodyPr>
            <a:normAutofit/>
          </a:bodyPr>
          <a:lstStyle/>
          <a:p>
            <a:r>
              <a:rPr lang="en-US" dirty="0" smtClean="0"/>
              <a:t>Interaction between J/</a:t>
            </a:r>
            <a:r>
              <a:rPr lang="el-GR" dirty="0" smtClean="0"/>
              <a:t>ψ</a:t>
            </a:r>
            <a:r>
              <a:rPr lang="en-US" dirty="0" smtClean="0"/>
              <a:t>-N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915400" cy="6019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New scale provided by the charm quark mass and size of the J/ψ</a:t>
            </a:r>
          </a:p>
          <a:p>
            <a:pPr lvl="1"/>
            <a:r>
              <a:rPr lang="en-US" sz="2000" dirty="0" smtClean="0"/>
              <a:t>OPE, Phenomenology, Lattice QCD  </a:t>
            </a:r>
            <a:r>
              <a:rPr lang="en-US" dirty="0" smtClean="0"/>
              <a:t>…</a:t>
            </a:r>
          </a:p>
          <a:p>
            <a:r>
              <a:rPr lang="en-US" sz="2400" dirty="0" smtClean="0"/>
              <a:t>High </a:t>
            </a:r>
            <a:r>
              <a:rPr lang="en-US" sz="2400" dirty="0"/>
              <a:t>Energy </a:t>
            </a:r>
            <a:r>
              <a:rPr lang="en-US" sz="2400" dirty="0" smtClean="0"/>
              <a:t>region:  </a:t>
            </a:r>
            <a:r>
              <a:rPr lang="en-US" sz="2400" dirty="0" err="1" smtClean="0"/>
              <a:t>Pomeron</a:t>
            </a:r>
            <a:r>
              <a:rPr lang="en-US" sz="2400" dirty="0" smtClean="0"/>
              <a:t> picture …</a:t>
            </a:r>
          </a:p>
          <a:p>
            <a:r>
              <a:rPr lang="en-US" sz="2400" dirty="0" smtClean="0"/>
              <a:t>Medium/Low Energy:  2-gluon exchange</a:t>
            </a:r>
          </a:p>
          <a:p>
            <a:r>
              <a:rPr lang="en-US" sz="2400" dirty="0" smtClean="0"/>
              <a:t>Very low energy: QCD </a:t>
            </a:r>
            <a:r>
              <a:rPr lang="en-US" sz="2400" dirty="0">
                <a:solidFill>
                  <a:srgbClr val="FF0000"/>
                </a:solidFill>
              </a:rPr>
              <a:t>c</a:t>
            </a:r>
            <a:r>
              <a:rPr lang="en-US" sz="2400" dirty="0">
                <a:solidFill>
                  <a:srgbClr val="008000"/>
                </a:solidFill>
              </a:rPr>
              <a:t>o</a:t>
            </a:r>
            <a:r>
              <a:rPr lang="en-US" sz="2400" dirty="0">
                <a:solidFill>
                  <a:srgbClr val="000090"/>
                </a:solidFill>
              </a:rPr>
              <a:t>l</a:t>
            </a:r>
            <a:r>
              <a:rPr lang="en-US" sz="2400" dirty="0">
                <a:solidFill>
                  <a:srgbClr val="FF0000"/>
                </a:solidFill>
              </a:rPr>
              <a:t>o</a:t>
            </a:r>
            <a:r>
              <a:rPr lang="en-US" sz="2400" dirty="0">
                <a:solidFill>
                  <a:srgbClr val="008000"/>
                </a:solidFill>
              </a:rPr>
              <a:t>r</a:t>
            </a:r>
            <a:r>
              <a:rPr lang="en-US" sz="2400" dirty="0"/>
              <a:t> Van der Waals </a:t>
            </a:r>
            <a:r>
              <a:rPr lang="en-US" sz="2400" dirty="0" smtClean="0"/>
              <a:t>force</a:t>
            </a:r>
            <a:endParaRPr lang="en-US" sz="2400" dirty="0"/>
          </a:p>
          <a:p>
            <a:pPr lvl="1"/>
            <a:r>
              <a:rPr lang="en-US" dirty="0"/>
              <a:t>Prediction of J/</a:t>
            </a:r>
            <a:r>
              <a:rPr lang="el-GR" dirty="0"/>
              <a:t>ψ</a:t>
            </a:r>
            <a:r>
              <a:rPr lang="en-US" dirty="0"/>
              <a:t>-Nuclei bound </a:t>
            </a:r>
            <a:r>
              <a:rPr lang="en-US" dirty="0" smtClean="0"/>
              <a:t>state </a:t>
            </a:r>
          </a:p>
          <a:p>
            <a:pPr lvl="2"/>
            <a:r>
              <a:rPr lang="en-US" dirty="0" smtClean="0"/>
              <a:t>Brodsky </a:t>
            </a:r>
            <a:r>
              <a:rPr lang="en-US" dirty="0"/>
              <a:t>et </a:t>
            </a:r>
            <a:r>
              <a:rPr lang="en-US" dirty="0" smtClean="0"/>
              <a:t>al. …. </a:t>
            </a:r>
          </a:p>
          <a:p>
            <a:r>
              <a:rPr lang="en-US" sz="2400" dirty="0" smtClean="0"/>
              <a:t>Experimentally no free J</a:t>
            </a:r>
            <a:r>
              <a:rPr lang="en-US" sz="2400" dirty="0"/>
              <a:t>/</a:t>
            </a:r>
            <a:r>
              <a:rPr lang="el-GR" sz="2400" dirty="0" smtClean="0"/>
              <a:t>ψ</a:t>
            </a:r>
            <a:r>
              <a:rPr lang="en-US" sz="2400" dirty="0" smtClean="0"/>
              <a:t> are available</a:t>
            </a:r>
          </a:p>
          <a:p>
            <a:pPr lvl="1"/>
            <a:r>
              <a:rPr lang="en-US" dirty="0" smtClean="0"/>
              <a:t>Challenging to produce close to threshold! </a:t>
            </a:r>
          </a:p>
          <a:p>
            <a:pPr lvl="1"/>
            <a:r>
              <a:rPr lang="en-US" b="1" dirty="0" smtClean="0"/>
              <a:t>Photo/electro-production of J/</a:t>
            </a:r>
            <a:r>
              <a:rPr lang="el-GR" b="1" dirty="0" smtClean="0"/>
              <a:t>ψ</a:t>
            </a:r>
            <a:r>
              <a:rPr lang="en-US" b="1" dirty="0" smtClean="0"/>
              <a:t> at </a:t>
            </a:r>
            <a:r>
              <a:rPr lang="en-US" b="1" dirty="0" err="1" smtClean="0"/>
              <a:t>JLab</a:t>
            </a:r>
            <a:r>
              <a:rPr lang="en-US" b="1" dirty="0" smtClean="0"/>
              <a:t> is an opportunity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772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Content Placeholder 5"/>
          <p:cNvPicPr>
            <a:picLocks noGrp="1"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mc="http://schemas.openxmlformats.org/markup-compatibility/2006" xmlns:mv="urn:schemas-microsoft-com:mac:vml" xmlns="" xmlns:a14="http://schemas.microsoft.com/office/drawing/2010/main" xmlns:lc="http://schemas.openxmlformats.org/drawingml/2006/lockedCanvas" val="0"/>
              </a:ext>
            </a:extLst>
          </a:blip>
          <a:srcRect t="9365" r="8563"/>
          <a:stretch>
            <a:fillRect/>
          </a:stretch>
        </p:blipFill>
        <p:spPr>
          <a:xfrm>
            <a:off x="1" y="1154668"/>
            <a:ext cx="5861582" cy="417514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929019" y="1154668"/>
            <a:ext cx="3443581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More data exist with inelastic scattering on nuclei, such as A-dependence.</a:t>
            </a:r>
          </a:p>
          <a:p>
            <a:endParaRPr lang="en-US" dirty="0" smtClean="0"/>
          </a:p>
          <a:p>
            <a:r>
              <a:rPr lang="en-US" dirty="0" smtClean="0"/>
              <a:t>Not included are the most recent results from HERA </a:t>
            </a:r>
          </a:p>
          <a:p>
            <a:r>
              <a:rPr lang="en-US" dirty="0" smtClean="0"/>
              <a:t>H1/ZEUS at large momentum transfers and diffractive production with electro-production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633400" y="1778000"/>
            <a:ext cx="25529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SLAC, Cornell, </a:t>
            </a:r>
            <a:r>
              <a:rPr lang="en-US" dirty="0" err="1"/>
              <a:t>Fermilab</a:t>
            </a:r>
            <a:r>
              <a:rPr lang="en-US" dirty="0"/>
              <a:t>, HERA …</a:t>
            </a:r>
          </a:p>
          <a:p>
            <a:endParaRPr lang="en-US" dirty="0"/>
          </a:p>
        </p:txBody>
      </p:sp>
      <p:grpSp>
        <p:nvGrpSpPr>
          <p:cNvPr id="2" name="Group 17"/>
          <p:cNvGrpSpPr/>
          <p:nvPr/>
        </p:nvGrpSpPr>
        <p:grpSpPr>
          <a:xfrm>
            <a:off x="4572000" y="222250"/>
            <a:ext cx="4451350" cy="692150"/>
            <a:chOff x="3886200" y="88900"/>
            <a:chExt cx="4451350" cy="692150"/>
          </a:xfrm>
        </p:grpSpPr>
        <p:sp>
          <p:nvSpPr>
            <p:cNvPr id="6" name="Title 1"/>
            <p:cNvSpPr txBox="1">
              <a:spLocks/>
            </p:cNvSpPr>
            <p:nvPr/>
          </p:nvSpPr>
          <p:spPr>
            <a:xfrm>
              <a:off x="3886200" y="88900"/>
              <a:ext cx="4451350" cy="692150"/>
            </a:xfrm>
            <a:prstGeom prst="rect">
              <a:avLst/>
            </a:prstGeom>
            <a:solidFill>
              <a:srgbClr val="000090"/>
            </a:solidFill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lIns="91440" tIns="45720" rIns="91440" bIns="45720" rtlCol="0" anchor="ctr">
              <a:norm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endParaRPr lang="en-US" sz="3200" dirty="0">
                <a:solidFill>
                  <a:schemeClr val="bg1"/>
                </a:solidFill>
              </a:endParaRPr>
            </a:p>
          </p:txBody>
        </p:sp>
        <p:pic>
          <p:nvPicPr>
            <p:cNvPr id="13" name="Picture 12" descr="latex-image-1.pd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030369" y="165100"/>
              <a:ext cx="4102100" cy="482600"/>
            </a:xfrm>
            <a:prstGeom prst="rect">
              <a:avLst/>
            </a:prstGeom>
          </p:spPr>
        </p:pic>
      </p:grpSp>
      <p:grpSp>
        <p:nvGrpSpPr>
          <p:cNvPr id="3" name="Group 21"/>
          <p:cNvGrpSpPr/>
          <p:nvPr/>
        </p:nvGrpSpPr>
        <p:grpSpPr>
          <a:xfrm>
            <a:off x="1027576" y="1930400"/>
            <a:ext cx="6402273" cy="4192032"/>
            <a:chOff x="1181100" y="1930400"/>
            <a:chExt cx="6402273" cy="4192032"/>
          </a:xfrm>
        </p:grpSpPr>
        <p:grpSp>
          <p:nvGrpSpPr>
            <p:cNvPr id="4" name="Group 19"/>
            <p:cNvGrpSpPr/>
            <p:nvPr/>
          </p:nvGrpSpPr>
          <p:grpSpPr>
            <a:xfrm>
              <a:off x="1181100" y="1930400"/>
              <a:ext cx="1689099" cy="4064000"/>
              <a:chOff x="1181100" y="1689100"/>
              <a:chExt cx="1689099" cy="4064000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1181100" y="1689100"/>
                <a:ext cx="670858" cy="3048000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  <a:alpha val="27000"/>
                </a:schemeClr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9" name="Straight Arrow Connector 18"/>
              <p:cNvCxnSpPr/>
              <p:nvPr/>
            </p:nvCxnSpPr>
            <p:spPr>
              <a:xfrm rot="16200000" flipV="1">
                <a:off x="1465728" y="4348629"/>
                <a:ext cx="1790700" cy="1018242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TextBox 20"/>
            <p:cNvSpPr txBox="1"/>
            <p:nvPr/>
          </p:nvSpPr>
          <p:spPr>
            <a:xfrm>
              <a:off x="2870199" y="5753100"/>
              <a:ext cx="4713174" cy="3693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90"/>
                  </a:solidFill>
                </a:rPr>
                <a:t>The physics focus is this threshold region</a:t>
              </a:r>
              <a:endParaRPr lang="en-US" dirty="0">
                <a:solidFill>
                  <a:srgbClr val="000090"/>
                </a:solidFill>
              </a:endParaRPr>
            </a:p>
          </p:txBody>
        </p:sp>
      </p:grpSp>
      <p:sp>
        <p:nvSpPr>
          <p:cNvPr id="25" name="Slide Number Placeholder 2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5B56A2D-B9AA-9D47-A6A7-53D1638EA1C5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14" name="Title 8"/>
          <p:cNvSpPr>
            <a:spLocks noGrp="1"/>
          </p:cNvSpPr>
          <p:nvPr>
            <p:ph type="title"/>
          </p:nvPr>
        </p:nvSpPr>
        <p:spPr>
          <a:xfrm>
            <a:off x="76200" y="76200"/>
            <a:ext cx="8305800" cy="762000"/>
          </a:xfrm>
        </p:spPr>
        <p:txBody>
          <a:bodyPr/>
          <a:lstStyle/>
          <a:p>
            <a:pPr algn="l"/>
            <a:r>
              <a:rPr lang="en-US" dirty="0" smtClean="0"/>
              <a:t>Experimental status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592909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331200" cy="403225"/>
          </a:xfrm>
          <a:noFill/>
        </p:spPr>
        <p:txBody>
          <a:bodyPr/>
          <a:lstStyle/>
          <a:p>
            <a:r>
              <a:rPr lang="en-US" b="1" smtClean="0">
                <a:solidFill>
                  <a:srgbClr val="FF0000"/>
                </a:solidFill>
                <a:latin typeface="Comic Sans MS" pitchFamily="66" charset="0"/>
              </a:rPr>
              <a:t>Q</a:t>
            </a:r>
            <a:r>
              <a:rPr lang="en-US" b="1" smtClean="0">
                <a:solidFill>
                  <a:srgbClr val="0000FF"/>
                </a:solidFill>
                <a:latin typeface="Comic Sans MS" pitchFamily="66" charset="0"/>
              </a:rPr>
              <a:t>C</a:t>
            </a:r>
            <a:r>
              <a:rPr lang="en-US" b="1" smtClean="0">
                <a:solidFill>
                  <a:srgbClr val="009900"/>
                </a:solidFill>
                <a:latin typeface="Comic Sans MS" pitchFamily="66" charset="0"/>
              </a:rPr>
              <a:t>D</a:t>
            </a:r>
            <a:r>
              <a:rPr lang="en-US" b="1" smtClean="0">
                <a:solidFill>
                  <a:srgbClr val="FF0000"/>
                </a:solidFill>
                <a:latin typeface="Comic Sans MS" pitchFamily="66" charset="0"/>
              </a:rPr>
              <a:t> and the Origin of Mass</a:t>
            </a:r>
          </a:p>
        </p:txBody>
      </p:sp>
      <p:pic>
        <p:nvPicPr>
          <p:cNvPr id="23555" name="Picture 5" descr="fig1-pg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25788"/>
            <a:ext cx="4343400" cy="335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Rectangle 9"/>
          <p:cNvSpPr>
            <a:spLocks noChangeArrowheads="1"/>
          </p:cNvSpPr>
          <p:nvPr/>
        </p:nvSpPr>
        <p:spPr bwMode="auto">
          <a:xfrm>
            <a:off x="4267200" y="982663"/>
            <a:ext cx="4572000" cy="518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10000"/>
              </a:spcBef>
              <a:spcAft>
                <a:spcPct val="10000"/>
              </a:spcAft>
              <a:buClr>
                <a:schemeClr val="tx2"/>
              </a:buClr>
              <a:buFont typeface="Wingdings" pitchFamily="2" charset="2"/>
              <a:buChar char="n"/>
            </a:pPr>
            <a:r>
              <a:rPr lang="en-US" sz="2400" dirty="0"/>
              <a:t>   99% of the proton’s mass/energy is due to the self-generating gluon field</a:t>
            </a:r>
          </a:p>
          <a:p>
            <a:pPr lvl="1" eaLnBrk="0" hangingPunct="0">
              <a:spcBef>
                <a:spcPct val="10000"/>
              </a:spcBef>
              <a:spcAft>
                <a:spcPct val="10000"/>
              </a:spcAft>
              <a:buClr>
                <a:schemeClr val="tx2"/>
              </a:buClr>
              <a:buFontTx/>
              <a:buChar char="–"/>
            </a:pPr>
            <a:r>
              <a:rPr lang="en-US" sz="2400" dirty="0"/>
              <a:t> Higgs mechanism has 	almost no role here.</a:t>
            </a:r>
          </a:p>
          <a:p>
            <a:pPr lvl="1" eaLnBrk="0" hangingPunct="0">
              <a:spcBef>
                <a:spcPct val="10000"/>
              </a:spcBef>
              <a:spcAft>
                <a:spcPct val="10000"/>
              </a:spcAft>
              <a:buClr>
                <a:schemeClr val="tx2"/>
              </a:buClr>
            </a:pPr>
            <a:endParaRPr lang="en-US" sz="2400" dirty="0"/>
          </a:p>
          <a:p>
            <a:pPr eaLnBrk="0" hangingPunct="0">
              <a:spcBef>
                <a:spcPct val="10000"/>
              </a:spcBef>
              <a:spcAft>
                <a:spcPct val="10000"/>
              </a:spcAft>
              <a:buClr>
                <a:schemeClr val="tx2"/>
              </a:buClr>
              <a:buFont typeface="Wingdings" pitchFamily="2" charset="2"/>
              <a:buChar char="n"/>
            </a:pPr>
            <a:r>
              <a:rPr lang="en-US" sz="2400" dirty="0"/>
              <a:t> The similarity of mass between the proton and neutron arises from the fact that the gluon dynamics are the same</a:t>
            </a:r>
          </a:p>
          <a:p>
            <a:pPr lvl="1" eaLnBrk="0" hangingPunct="0">
              <a:spcBef>
                <a:spcPct val="10000"/>
              </a:spcBef>
              <a:spcAft>
                <a:spcPct val="10000"/>
              </a:spcAft>
              <a:buClr>
                <a:schemeClr val="tx2"/>
              </a:buClr>
              <a:buFontTx/>
              <a:buChar char="–"/>
            </a:pPr>
            <a:r>
              <a:rPr lang="en-US" sz="2400" dirty="0"/>
              <a:t> Quarks contribute almost 	nothing.</a:t>
            </a:r>
          </a:p>
        </p:txBody>
      </p:sp>
      <p:pic>
        <p:nvPicPr>
          <p:cNvPr id="23557" name="Picture 10"/>
          <p:cNvPicPr>
            <a:picLocks noChangeAspect="1" noChangeArrowheads="1"/>
          </p:cNvPicPr>
          <p:nvPr/>
        </p:nvPicPr>
        <p:blipFill>
          <a:blip r:embed="rId3" cstate="print"/>
          <a:srcRect l="32661" t="12866" r="31624" b="63126"/>
          <a:stretch>
            <a:fillRect/>
          </a:stretch>
        </p:blipFill>
        <p:spPr bwMode="auto">
          <a:xfrm>
            <a:off x="0" y="838200"/>
            <a:ext cx="169015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004567" y="5791200"/>
            <a:ext cx="5291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33CC"/>
                </a:solidFill>
                <a:sym typeface="Wingdings" pitchFamily="2" charset="2"/>
              </a:rPr>
              <a:t>M(up) + M(up) + M(down) ~ 10 </a:t>
            </a:r>
            <a:r>
              <a:rPr lang="en-US" sz="1800" dirty="0" err="1" smtClean="0">
                <a:solidFill>
                  <a:srgbClr val="0033CC"/>
                </a:solidFill>
                <a:sym typeface="Wingdings" pitchFamily="2" charset="2"/>
              </a:rPr>
              <a:t>MeV</a:t>
            </a:r>
            <a:r>
              <a:rPr lang="en-US" sz="1800" dirty="0" smtClean="0">
                <a:solidFill>
                  <a:srgbClr val="0033CC"/>
                </a:solidFill>
                <a:sym typeface="Wingdings" pitchFamily="2" charset="2"/>
              </a:rPr>
              <a:t> &lt;&lt; M(proton)</a:t>
            </a:r>
            <a:endParaRPr lang="en-US" sz="1800" dirty="0"/>
          </a:p>
        </p:txBody>
      </p:sp>
      <p:pic>
        <p:nvPicPr>
          <p:cNvPr id="7" name="Picture 8" descr="ActionAPE5LQanimXs30small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6400" y="12954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3" descr="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76400" y="12954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3"/>
          <p:cNvPicPr>
            <a:picLocks noGrp="1"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a14="http://schemas.microsoft.com/office/drawing/2010/main" xmlns="" xmlns:mv="urn:schemas-microsoft-com:mac:vml" xmlns:mc="http://schemas.openxmlformats.org/markup-compatibility/2006" val="0"/>
              </a:ext>
            </a:extLst>
          </a:blip>
          <a:srcRect t="9219" r="7827"/>
          <a:stretch>
            <a:fillRect/>
          </a:stretch>
        </p:blipFill>
        <p:spPr>
          <a:xfrm>
            <a:off x="2971800" y="1600200"/>
            <a:ext cx="5975466" cy="4229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Reaction Mechanism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5746" y="762000"/>
            <a:ext cx="438852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Models (I):  Hard scattering </a:t>
            </a:r>
          </a:p>
          <a:p>
            <a:r>
              <a:rPr lang="en-US" sz="1600" dirty="0" smtClean="0"/>
              <a:t>(</a:t>
            </a:r>
            <a:r>
              <a:rPr lang="en-US" sz="1400" dirty="0" smtClean="0"/>
              <a:t>Brodsky, </a:t>
            </a:r>
            <a:r>
              <a:rPr lang="en-US" sz="1400" dirty="0" err="1" smtClean="0"/>
              <a:t>Chudakov</a:t>
            </a:r>
            <a:r>
              <a:rPr lang="en-US" sz="1400" dirty="0" smtClean="0"/>
              <a:t>, Hoyer, </a:t>
            </a:r>
            <a:r>
              <a:rPr lang="en-US" sz="1400" dirty="0" err="1" smtClean="0"/>
              <a:t>Laget</a:t>
            </a:r>
            <a:r>
              <a:rPr lang="en-US" sz="1400" dirty="0" smtClean="0"/>
              <a:t> 2001</a:t>
            </a:r>
            <a:r>
              <a:rPr lang="en-US" sz="1600" dirty="0" smtClean="0"/>
              <a:t>)</a:t>
            </a:r>
          </a:p>
          <a:p>
            <a:endParaRPr lang="en-US" sz="1600" dirty="0"/>
          </a:p>
          <a:p>
            <a:r>
              <a:rPr lang="en-US" sz="2000" dirty="0" smtClean="0"/>
              <a:t>Add in 3-gluon scattering</a:t>
            </a:r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xmlns:mv="urn:schemas-microsoft-com:mac:vml" xmlns:mc="http://schemas.openxmlformats.org/markup-compatibility/2006" val="2006793728"/>
              </p:ext>
            </p:extLst>
          </p:nvPr>
        </p:nvGraphicFramePr>
        <p:xfrm>
          <a:off x="403459" y="1905000"/>
          <a:ext cx="2590800" cy="2326306"/>
        </p:xfrm>
        <a:graphic>
          <a:graphicData uri="http://schemas.openxmlformats.org/presentationml/2006/ole">
            <p:oleObj spid="_x0000_s238594" name="Equation" r:id="rId4" imgW="1358640" imgH="1218960" progId="">
              <p:embed/>
            </p:oleObj>
          </a:graphicData>
        </a:graphic>
      </p:graphicFrame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61749" y="4544378"/>
            <a:ext cx="2895600" cy="165735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270500" y="2863164"/>
            <a:ext cx="3985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000090"/>
                </a:solidFill>
                <a:latin typeface="Calibri"/>
                <a:cs typeface="Calibri"/>
              </a:rPr>
              <a:t>?</a:t>
            </a:r>
            <a:endParaRPr lang="en-US" sz="3600" b="1" dirty="0">
              <a:solidFill>
                <a:srgbClr val="00009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9928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SoLID</a:t>
            </a:r>
            <a:r>
              <a:rPr lang="en-US" dirty="0" smtClean="0"/>
              <a:t> J/</a:t>
            </a:r>
            <a:r>
              <a:rPr lang="el-GR" dirty="0" smtClean="0"/>
              <a:t>ψ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437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1676400"/>
            <a:ext cx="540327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457200" y="1905000"/>
            <a:ext cx="31242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500" dirty="0" smtClean="0"/>
              <a:t>Exclusive channel</a:t>
            </a:r>
          </a:p>
          <a:p>
            <a:endParaRPr lang="en-US" sz="2500" dirty="0" smtClean="0"/>
          </a:p>
          <a:p>
            <a:r>
              <a:rPr lang="en-US" sz="2500" dirty="0" smtClean="0"/>
              <a:t>Detect decay e</a:t>
            </a:r>
            <a:r>
              <a:rPr lang="en-US" sz="2500" baseline="30000" dirty="0" smtClean="0"/>
              <a:t>-</a:t>
            </a:r>
            <a:r>
              <a:rPr lang="en-US" sz="2500" dirty="0" smtClean="0"/>
              <a:t> e</a:t>
            </a:r>
            <a:r>
              <a:rPr lang="en-US" sz="2500" baseline="30000" dirty="0" smtClean="0"/>
              <a:t>+</a:t>
            </a:r>
            <a:r>
              <a:rPr lang="en-US" sz="2500" dirty="0" smtClean="0"/>
              <a:t> pair and scattering e</a:t>
            </a:r>
            <a:r>
              <a:rPr lang="en-US" sz="2500" baseline="30000" dirty="0" smtClean="0"/>
              <a:t>-</a:t>
            </a:r>
            <a:endParaRPr lang="en-US" sz="2500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SoLID</a:t>
            </a:r>
            <a:r>
              <a:rPr lang="en-US" dirty="0" smtClean="0"/>
              <a:t> J/</a:t>
            </a:r>
            <a:r>
              <a:rPr lang="el-GR" dirty="0" smtClean="0"/>
              <a:t>ψ</a:t>
            </a:r>
            <a:r>
              <a:rPr lang="en-US" dirty="0" smtClean="0"/>
              <a:t> Projection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295400" y="838200"/>
            <a:ext cx="6362434" cy="457200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5971" y="5410201"/>
            <a:ext cx="8377029" cy="124649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lvl="1"/>
            <a:r>
              <a:rPr lang="en-US" sz="2500" dirty="0" smtClean="0">
                <a:latin typeface="Calibri"/>
                <a:cs typeface="Calibri"/>
              </a:rPr>
              <a:t>With &lt; 0.01 </a:t>
            </a:r>
            <a:r>
              <a:rPr lang="en-US" sz="2500" dirty="0" err="1" smtClean="0">
                <a:latin typeface="Calibri"/>
                <a:cs typeface="Calibri"/>
              </a:rPr>
              <a:t>GeV</a:t>
            </a:r>
            <a:r>
              <a:rPr lang="en-US" sz="2500" dirty="0" smtClean="0">
                <a:latin typeface="Calibri"/>
                <a:cs typeface="Calibri"/>
              </a:rPr>
              <a:t> energy resolution and small binning to </a:t>
            </a:r>
          </a:p>
          <a:p>
            <a:pPr marL="0" lvl="1"/>
            <a:r>
              <a:rPr lang="en-US" sz="2500" dirty="0" smtClean="0">
                <a:latin typeface="Calibri"/>
                <a:cs typeface="Calibri"/>
              </a:rPr>
              <a:t>study the threshold behavior of cross section</a:t>
            </a:r>
          </a:p>
          <a:p>
            <a:endParaRPr lang="en-US" sz="2500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115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Summery of </a:t>
            </a:r>
            <a:r>
              <a:rPr lang="en-US" dirty="0" err="1" smtClean="0"/>
              <a:t>SoLID</a:t>
            </a:r>
            <a:r>
              <a:rPr lang="en-US" dirty="0" smtClean="0"/>
              <a:t> J/</a:t>
            </a:r>
            <a:r>
              <a:rPr lang="el-GR" dirty="0" smtClean="0"/>
              <a:t>ψ</a:t>
            </a:r>
            <a:r>
              <a:rPr lang="en-US" dirty="0" smtClean="0"/>
              <a:t> Program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was not accessible at CLAS 6GeV, perfect for 12GeV</a:t>
            </a:r>
          </a:p>
          <a:p>
            <a:r>
              <a:rPr lang="en-US" dirty="0" smtClean="0"/>
              <a:t>Familiar resonance with a new perspective</a:t>
            </a:r>
          </a:p>
          <a:p>
            <a:r>
              <a:rPr lang="en-US" dirty="0" smtClean="0"/>
              <a:t>A unique approach to gluon study</a:t>
            </a:r>
          </a:p>
          <a:p>
            <a:r>
              <a:rPr lang="en-US" dirty="0" smtClean="0"/>
              <a:t>More studies on decay angle distribution and nuclei target may follow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5132832"/>
            <a:ext cx="823872" cy="838200"/>
          </a:xfrm>
          <a:prstGeom prst="rect">
            <a:avLst/>
          </a:prstGeom>
          <a:solidFill>
            <a:schemeClr val="accent2"/>
          </a:solidFill>
          <a:ln w="9525">
            <a:solidFill>
              <a:srgbClr val="FFFF00"/>
            </a:solidFill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535555" name="Title 1"/>
          <p:cNvSpPr>
            <a:spLocks noGrp="1"/>
          </p:cNvSpPr>
          <p:nvPr>
            <p:ph type="title"/>
          </p:nvPr>
        </p:nvSpPr>
        <p:spPr>
          <a:xfrm>
            <a:off x="457489" y="274639"/>
            <a:ext cx="8229023" cy="522287"/>
          </a:xfrm>
        </p:spPr>
        <p:txBody>
          <a:bodyPr/>
          <a:lstStyle/>
          <a:p>
            <a:r>
              <a:rPr lang="en-US" sz="3600" dirty="0" smtClean="0"/>
              <a:t>Parity Violation DIS (PVDIS)</a:t>
            </a:r>
            <a:endParaRPr lang="en-US" sz="3600" b="1" dirty="0" smtClean="0">
              <a:solidFill>
                <a:srgbClr val="FF0000"/>
              </a:solidFill>
              <a:ea typeface="ヒラギノ角ゴ Pro W3" pitchFamily="-65" charset="-128"/>
            </a:endParaRPr>
          </a:p>
        </p:txBody>
      </p:sp>
      <p:sp>
        <p:nvSpPr>
          <p:cNvPr id="535556" name="TextBox 26"/>
          <p:cNvSpPr txBox="1">
            <a:spLocks noChangeArrowheads="1"/>
          </p:cNvSpPr>
          <p:nvPr/>
        </p:nvSpPr>
        <p:spPr bwMode="auto">
          <a:xfrm>
            <a:off x="4267490" y="1135064"/>
            <a:ext cx="1013419" cy="369332"/>
          </a:xfrm>
          <a:prstGeom prst="rect">
            <a:avLst/>
          </a:prstGeom>
          <a:noFill/>
          <a:ln w="28575">
            <a:solidFill>
              <a:srgbClr val="FF505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 eaLnBrk="1" hangingPunct="1"/>
            <a:r>
              <a:rPr lang="en-US" sz="1800" b="0" i="0" dirty="0">
                <a:solidFill>
                  <a:srgbClr val="000000"/>
                </a:solidFill>
                <a:latin typeface="Calibri" pitchFamily="34" charset="0"/>
                <a:ea typeface="ヒラギノ角ゴ Pro W3" pitchFamily="-65" charset="-128"/>
              </a:rPr>
              <a:t>Weak PV</a:t>
            </a:r>
          </a:p>
        </p:txBody>
      </p:sp>
      <p:sp>
        <p:nvSpPr>
          <p:cNvPr id="535557" name="TextBox 27"/>
          <p:cNvSpPr txBox="1">
            <a:spLocks noChangeArrowheads="1"/>
          </p:cNvSpPr>
          <p:nvPr/>
        </p:nvSpPr>
        <p:spPr bwMode="auto">
          <a:xfrm>
            <a:off x="5140614" y="1504950"/>
            <a:ext cx="1705788" cy="369332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 eaLnBrk="1" hangingPunct="1"/>
            <a:r>
              <a:rPr lang="en-US" sz="1800" b="0" i="0">
                <a:solidFill>
                  <a:srgbClr val="000000"/>
                </a:solidFill>
                <a:latin typeface="Calibri" pitchFamily="34" charset="0"/>
                <a:ea typeface="ヒラギノ角ゴ Pro W3" pitchFamily="-65" charset="-128"/>
              </a:rPr>
              <a:t>Electromagnetic</a:t>
            </a:r>
          </a:p>
        </p:txBody>
      </p:sp>
      <p:cxnSp>
        <p:nvCxnSpPr>
          <p:cNvPr id="535558" name="Straight Arrow Connector 29"/>
          <p:cNvCxnSpPr>
            <a:cxnSpLocks noChangeShapeType="1"/>
            <a:stCxn id="535557" idx="1"/>
          </p:cNvCxnSpPr>
          <p:nvPr/>
        </p:nvCxnSpPr>
        <p:spPr bwMode="auto">
          <a:xfrm flipH="1">
            <a:off x="4173682" y="1689616"/>
            <a:ext cx="966932" cy="393184"/>
          </a:xfrm>
          <a:prstGeom prst="straightConnector1">
            <a:avLst/>
          </a:prstGeom>
          <a:noFill/>
          <a:ln w="28575">
            <a:solidFill>
              <a:srgbClr val="0000FF"/>
            </a:solidFill>
            <a:round/>
            <a:headEnd/>
            <a:tailEnd type="arrow" w="med" len="med"/>
          </a:ln>
        </p:spPr>
      </p:cxnSp>
      <p:cxnSp>
        <p:nvCxnSpPr>
          <p:cNvPr id="535559" name="Straight Arrow Connector 31"/>
          <p:cNvCxnSpPr>
            <a:cxnSpLocks noChangeShapeType="1"/>
            <a:stCxn id="535556" idx="1"/>
          </p:cNvCxnSpPr>
          <p:nvPr/>
        </p:nvCxnSpPr>
        <p:spPr bwMode="auto">
          <a:xfrm flipH="1">
            <a:off x="3535796" y="1319730"/>
            <a:ext cx="731694" cy="453509"/>
          </a:xfrm>
          <a:prstGeom prst="straightConnector1">
            <a:avLst/>
          </a:prstGeom>
          <a:noFill/>
          <a:ln w="28575">
            <a:solidFill>
              <a:srgbClr val="FF5050"/>
            </a:solidFill>
            <a:round/>
            <a:headEnd/>
            <a:tailEnd type="arrow" w="med" len="med"/>
          </a:ln>
        </p:spPr>
      </p:cxnSp>
      <p:sp>
        <p:nvSpPr>
          <p:cNvPr id="34" name="Content Placeholder 2"/>
          <p:cNvSpPr>
            <a:spLocks noGrp="1"/>
          </p:cNvSpPr>
          <p:nvPr>
            <p:ph idx="1"/>
          </p:nvPr>
        </p:nvSpPr>
        <p:spPr>
          <a:xfrm>
            <a:off x="163080" y="3397250"/>
            <a:ext cx="5671705" cy="29591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2000" dirty="0" smtClean="0">
                <a:solidFill>
                  <a:srgbClr val="0000FF"/>
                </a:solidFill>
                <a:ea typeface="ヒラギノ角ゴ Pro W3" pitchFamily="-65" charset="-128"/>
              </a:rPr>
              <a:t>The couplings g depend on electroweak physics as well as on the  weak vector and axial-vector </a:t>
            </a:r>
            <a:r>
              <a:rPr lang="en-US" sz="2000" dirty="0" err="1" smtClean="0">
                <a:solidFill>
                  <a:srgbClr val="0000FF"/>
                </a:solidFill>
                <a:ea typeface="ヒラギノ角ゴ Pro W3" pitchFamily="-65" charset="-128"/>
              </a:rPr>
              <a:t>hadronic</a:t>
            </a:r>
            <a:r>
              <a:rPr lang="en-US" sz="2000" dirty="0" smtClean="0">
                <a:solidFill>
                  <a:srgbClr val="0000FF"/>
                </a:solidFill>
                <a:ea typeface="ヒラギノ角ゴ Pro W3" pitchFamily="-65" charset="-128"/>
              </a:rPr>
              <a:t> current.</a:t>
            </a:r>
          </a:p>
          <a:p>
            <a:pPr eaLnBrk="1" hangingPunct="1">
              <a:defRPr/>
            </a:pPr>
            <a:r>
              <a:rPr lang="en-US" sz="2000" dirty="0" smtClean="0">
                <a:solidFill>
                  <a:srgbClr val="0000FF"/>
                </a:solidFill>
                <a:ea typeface="ヒラギノ角ゴ Pro W3" pitchFamily="-65" charset="-128"/>
              </a:rPr>
              <a:t>Both </a:t>
            </a: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ヒラギノ角ゴ Pro W3" pitchFamily="-65" charset="-128"/>
              </a:rPr>
              <a:t>new physics at high energy scales</a:t>
            </a:r>
            <a:r>
              <a:rPr lang="en-US" sz="2000" b="1" dirty="0" smtClean="0">
                <a:ea typeface="ヒラギノ角ゴ Pro W3" pitchFamily="-65" charset="-128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ea typeface="ヒラギノ角ゴ Pro W3" pitchFamily="-65" charset="-128"/>
              </a:rPr>
              <a:t>as well as interesting </a:t>
            </a: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ヒラギノ角ゴ Pro W3" pitchFamily="-65" charset="-128"/>
              </a:rPr>
              <a:t>features of </a:t>
            </a:r>
            <a:r>
              <a:rPr lang="en-US" sz="20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  <a:ea typeface="ヒラギノ角ゴ Pro W3" pitchFamily="-65" charset="-128"/>
              </a:rPr>
              <a:t>hadronic</a:t>
            </a: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ea typeface="ヒラギノ角ゴ Pro W3" pitchFamily="-65" charset="-128"/>
              </a:rPr>
              <a:t> structure</a:t>
            </a:r>
            <a:r>
              <a:rPr lang="en-US" sz="2000" b="1" dirty="0" smtClean="0">
                <a:ea typeface="ヒラギノ角ゴ Pro W3" pitchFamily="-65" charset="-128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ea typeface="ヒラギノ角ゴ Pro W3" pitchFamily="-65" charset="-128"/>
              </a:rPr>
              <a:t>come into play.</a:t>
            </a:r>
          </a:p>
          <a:p>
            <a:pPr eaLnBrk="1" hangingPunct="1">
              <a:defRPr/>
            </a:pPr>
            <a:r>
              <a:rPr lang="en-US" sz="2000" dirty="0" smtClean="0">
                <a:solidFill>
                  <a:srgbClr val="0000FF"/>
                </a:solidFill>
                <a:ea typeface="ヒラギノ角ゴ Pro W3" pitchFamily="-65" charset="-128"/>
              </a:rPr>
              <a:t>A program with many targets and a broad kinematic range can reveal the physics.</a:t>
            </a:r>
          </a:p>
          <a:p>
            <a:pPr eaLnBrk="1" hangingPunct="1">
              <a:defRPr/>
            </a:pPr>
            <a:endParaRPr lang="en-US" dirty="0" smtClean="0">
              <a:ea typeface="ヒラギノ角ゴ Pro W3" pitchFamily="-65" charset="-128"/>
            </a:endParaRPr>
          </a:p>
        </p:txBody>
      </p:sp>
      <p:sp>
        <p:nvSpPr>
          <p:cNvPr id="535561" name="TextBox 35"/>
          <p:cNvSpPr txBox="1">
            <a:spLocks noChangeArrowheads="1"/>
          </p:cNvSpPr>
          <p:nvPr/>
        </p:nvSpPr>
        <p:spPr bwMode="auto">
          <a:xfrm>
            <a:off x="5391728" y="2268539"/>
            <a:ext cx="1719510" cy="369332"/>
          </a:xfrm>
          <a:prstGeom prst="rect">
            <a:avLst/>
          </a:prstGeom>
          <a:noFill/>
          <a:ln w="28575">
            <a:solidFill>
              <a:srgbClr val="6600CC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 eaLnBrk="1" hangingPunct="1"/>
            <a:r>
              <a:rPr lang="en-US" sz="1800" b="0" i="0">
                <a:solidFill>
                  <a:srgbClr val="000000"/>
                </a:solidFill>
                <a:latin typeface="Calibri" pitchFamily="34" charset="0"/>
                <a:ea typeface="ヒラギノ角ゴ Pro W3" pitchFamily="-65" charset="-128"/>
              </a:rPr>
              <a:t>Kinematic factor</a:t>
            </a:r>
          </a:p>
        </p:txBody>
      </p:sp>
      <p:cxnSp>
        <p:nvCxnSpPr>
          <p:cNvPr id="535562" name="Elbow Connector 37"/>
          <p:cNvCxnSpPr>
            <a:cxnSpLocks noChangeShapeType="1"/>
            <a:stCxn id="535561" idx="1"/>
          </p:cNvCxnSpPr>
          <p:nvPr/>
        </p:nvCxnSpPr>
        <p:spPr bwMode="auto">
          <a:xfrm rot="10800000" flipV="1">
            <a:off x="4453660" y="2453204"/>
            <a:ext cx="938068" cy="236021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rgbClr val="6600CC"/>
            </a:solidFill>
            <a:round/>
            <a:headEnd/>
            <a:tailEnd type="arrow" w="med" len="med"/>
          </a:ln>
        </p:spPr>
      </p:cxnSp>
      <p:pic>
        <p:nvPicPr>
          <p:cNvPr id="535563" name="Picture 2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" y="1604964"/>
            <a:ext cx="5010727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5565" name="Content Placeholder 2"/>
          <p:cNvSpPr txBox="1">
            <a:spLocks/>
          </p:cNvSpPr>
          <p:nvPr/>
        </p:nvSpPr>
        <p:spPr bwMode="auto">
          <a:xfrm>
            <a:off x="6489989" y="5548314"/>
            <a:ext cx="2326409" cy="808037"/>
          </a:xfrm>
          <a:prstGeom prst="rect">
            <a:avLst/>
          </a:prstGeom>
          <a:noFill/>
          <a:ln w="38100">
            <a:solidFill>
              <a:srgbClr val="6600CC"/>
            </a:solidFill>
            <a:miter lim="800000"/>
            <a:headEnd/>
            <a:tailEnd/>
          </a:ln>
        </p:spPr>
        <p:txBody>
          <a:bodyPr/>
          <a:lstStyle/>
          <a:p>
            <a:pPr defTabSz="457200" eaLnBrk="1" hangingPunct="1">
              <a:spcBef>
                <a:spcPct val="20000"/>
              </a:spcBef>
              <a:buClr>
                <a:srgbClr val="1F497D"/>
              </a:buClr>
              <a:buFont typeface="Wingdings" pitchFamily="2" charset="2"/>
              <a:buNone/>
            </a:pPr>
            <a:r>
              <a:rPr lang="en-US" sz="2000" b="0" i="0">
                <a:solidFill>
                  <a:srgbClr val="000000"/>
                </a:solidFill>
                <a:latin typeface="Calibri" pitchFamily="34" charset="0"/>
                <a:ea typeface="ヒラギノ角ゴ Pro W3" pitchFamily="-65" charset="-128"/>
              </a:rPr>
              <a:t>Is the glass half full or half empty?</a:t>
            </a:r>
            <a:endParaRPr lang="en-US" sz="1800" b="0" i="0">
              <a:solidFill>
                <a:srgbClr val="000000"/>
              </a:solidFill>
              <a:latin typeface="Calibri" pitchFamily="34" charset="0"/>
              <a:ea typeface="ヒラギノ角ゴ Pro W3" pitchFamily="-65" charset="-128"/>
            </a:endParaRPr>
          </a:p>
        </p:txBody>
      </p:sp>
      <p:cxnSp>
        <p:nvCxnSpPr>
          <p:cNvPr id="535566" name="Curved Connector 20"/>
          <p:cNvCxnSpPr>
            <a:cxnSpLocks noChangeShapeType="1"/>
          </p:cNvCxnSpPr>
          <p:nvPr/>
        </p:nvCxnSpPr>
        <p:spPr bwMode="auto">
          <a:xfrm rot="10800000" flipH="1" flipV="1">
            <a:off x="5797262" y="5154613"/>
            <a:ext cx="656647" cy="787400"/>
          </a:xfrm>
          <a:prstGeom prst="bentConnector3">
            <a:avLst>
              <a:gd name="adj1" fmla="val -86412"/>
            </a:avLst>
          </a:prstGeom>
          <a:noFill/>
          <a:ln w="38100">
            <a:solidFill>
              <a:srgbClr val="6600CC"/>
            </a:solidFill>
            <a:round/>
            <a:headEnd/>
            <a:tailEnd/>
          </a:ln>
        </p:spPr>
      </p:cxnSp>
      <p:grpSp>
        <p:nvGrpSpPr>
          <p:cNvPr id="15" name="Group 24"/>
          <p:cNvGrpSpPr>
            <a:grpSpLocks/>
          </p:cNvGrpSpPr>
          <p:nvPr/>
        </p:nvGrpSpPr>
        <p:grpSpPr bwMode="auto">
          <a:xfrm>
            <a:off x="5867400" y="2743200"/>
            <a:ext cx="3040063" cy="2414588"/>
            <a:chOff x="193675" y="2540000"/>
            <a:chExt cx="4495800" cy="3557588"/>
          </a:xfrm>
        </p:grpSpPr>
        <p:grpSp>
          <p:nvGrpSpPr>
            <p:cNvPr id="16" name="Group 5"/>
            <p:cNvGrpSpPr>
              <a:grpSpLocks/>
            </p:cNvGrpSpPr>
            <p:nvPr/>
          </p:nvGrpSpPr>
          <p:grpSpPr bwMode="auto">
            <a:xfrm>
              <a:off x="529736" y="2540000"/>
              <a:ext cx="3657600" cy="1676400"/>
              <a:chOff x="0" y="0"/>
              <a:chExt cx="2304" cy="1056"/>
            </a:xfrm>
          </p:grpSpPr>
          <p:pic>
            <p:nvPicPr>
              <p:cNvPr id="18" name="Picture 6"/>
              <p:cNvPicPr>
                <a:picLocks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44" y="768"/>
                <a:ext cx="881" cy="247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</p:pic>
          <p:pic>
            <p:nvPicPr>
              <p:cNvPr id="19" name="Picture 7"/>
              <p:cNvPicPr>
                <a:picLocks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1296" y="768"/>
                <a:ext cx="864" cy="239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</p:pic>
          <p:pic>
            <p:nvPicPr>
              <p:cNvPr id="20" name="Picture 8"/>
              <p:cNvPicPr>
                <a:picLocks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95" y="96"/>
                <a:ext cx="986" cy="653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</p:pic>
          <p:pic>
            <p:nvPicPr>
              <p:cNvPr id="21" name="Picture 9"/>
              <p:cNvPicPr>
                <a:picLocks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1200" y="96"/>
                <a:ext cx="1043" cy="693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</p:pic>
          <p:sp>
            <p:nvSpPr>
              <p:cNvPr id="22" name="Rectangle 10"/>
              <p:cNvSpPr>
                <a:spLocks/>
              </p:cNvSpPr>
              <p:nvPr/>
            </p:nvSpPr>
            <p:spPr bwMode="auto">
              <a:xfrm>
                <a:off x="480" y="0"/>
                <a:ext cx="126" cy="17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0" tIns="0" rIns="40639" bIns="0">
                <a:spAutoFit/>
              </a:bodyPr>
              <a:lstStyle/>
              <a:p>
                <a:pPr marL="39688" defTabSz="457200" eaLnBrk="1" hangingPunct="1"/>
                <a:r>
                  <a:rPr lang="en-US" sz="1800">
                    <a:solidFill>
                      <a:srgbClr val="CF2900"/>
                    </a:solidFill>
                    <a:latin typeface="Calibri" pitchFamily="34" charset="0"/>
                    <a:ea typeface="MS PGothic" pitchFamily="34" charset="-128"/>
                  </a:rPr>
                  <a:t>A</a:t>
                </a:r>
              </a:p>
            </p:txBody>
          </p:sp>
          <p:sp>
            <p:nvSpPr>
              <p:cNvPr id="23" name="Rectangle 11"/>
              <p:cNvSpPr>
                <a:spLocks/>
              </p:cNvSpPr>
              <p:nvPr/>
            </p:nvSpPr>
            <p:spPr bwMode="auto">
              <a:xfrm>
                <a:off x="480" y="576"/>
                <a:ext cx="125" cy="17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0" tIns="0" rIns="40639" bIns="0">
                <a:spAutoFit/>
              </a:bodyPr>
              <a:lstStyle/>
              <a:p>
                <a:pPr marL="39688" defTabSz="457200" eaLnBrk="1" hangingPunct="1"/>
                <a:r>
                  <a:rPr lang="en-US" sz="1800" dirty="0">
                    <a:solidFill>
                      <a:srgbClr val="CF2900"/>
                    </a:solidFill>
                    <a:latin typeface="Calibri" pitchFamily="34" charset="0"/>
                    <a:ea typeface="MS PGothic" pitchFamily="34" charset="-128"/>
                  </a:rPr>
                  <a:t>V</a:t>
                </a:r>
              </a:p>
            </p:txBody>
          </p:sp>
          <p:sp>
            <p:nvSpPr>
              <p:cNvPr id="24" name="Rectangle 12"/>
              <p:cNvSpPr>
                <a:spLocks/>
              </p:cNvSpPr>
              <p:nvPr/>
            </p:nvSpPr>
            <p:spPr bwMode="auto">
              <a:xfrm>
                <a:off x="1632" y="48"/>
                <a:ext cx="125" cy="17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0" tIns="0" rIns="40639" bIns="0">
                <a:spAutoFit/>
              </a:bodyPr>
              <a:lstStyle/>
              <a:p>
                <a:pPr marL="39688" defTabSz="457200" eaLnBrk="1" hangingPunct="1"/>
                <a:r>
                  <a:rPr lang="en-US" sz="1800">
                    <a:solidFill>
                      <a:srgbClr val="CF2900"/>
                    </a:solidFill>
                    <a:latin typeface="Calibri" pitchFamily="34" charset="0"/>
                    <a:ea typeface="MS PGothic" pitchFamily="34" charset="-128"/>
                  </a:rPr>
                  <a:t>V</a:t>
                </a:r>
              </a:p>
            </p:txBody>
          </p:sp>
          <p:sp>
            <p:nvSpPr>
              <p:cNvPr id="25" name="Rectangle 13"/>
              <p:cNvSpPr>
                <a:spLocks/>
              </p:cNvSpPr>
              <p:nvPr/>
            </p:nvSpPr>
            <p:spPr bwMode="auto">
              <a:xfrm>
                <a:off x="1632" y="624"/>
                <a:ext cx="126" cy="17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0" tIns="0" rIns="40639" bIns="0">
                <a:spAutoFit/>
              </a:bodyPr>
              <a:lstStyle/>
              <a:p>
                <a:pPr marL="39688" defTabSz="457200" eaLnBrk="1" hangingPunct="1"/>
                <a:r>
                  <a:rPr lang="en-US" sz="1800">
                    <a:solidFill>
                      <a:srgbClr val="CF2900"/>
                    </a:solidFill>
                    <a:latin typeface="Calibri" pitchFamily="34" charset="0"/>
                    <a:ea typeface="MS PGothic" pitchFamily="34" charset="-128"/>
                  </a:rPr>
                  <a:t>A</a:t>
                </a:r>
              </a:p>
            </p:txBody>
          </p:sp>
          <p:sp>
            <p:nvSpPr>
              <p:cNvPr id="26" name="AutoShape 14"/>
              <p:cNvSpPr>
                <a:spLocks/>
              </p:cNvSpPr>
              <p:nvPr/>
            </p:nvSpPr>
            <p:spPr bwMode="auto">
              <a:xfrm>
                <a:off x="0" y="0"/>
                <a:ext cx="2304" cy="1056"/>
              </a:xfrm>
              <a:prstGeom prst="roundRect">
                <a:avLst>
                  <a:gd name="adj" fmla="val 16667"/>
                </a:avLst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lIns="0" tIns="0" rIns="0" bIns="0"/>
              <a:lstStyle/>
              <a:p>
                <a:pPr defTabSz="457200" eaLnBrk="1" hangingPunct="1"/>
                <a:endParaRPr lang="en-US" sz="1800" b="0" i="0">
                  <a:solidFill>
                    <a:srgbClr val="000000"/>
                  </a:solidFill>
                  <a:latin typeface="Calibri" pitchFamily="34" charset="0"/>
                  <a:ea typeface="MS PGothic" pitchFamily="34" charset="-128"/>
                </a:endParaRPr>
              </a:p>
            </p:txBody>
          </p:sp>
        </p:grpSp>
        <p:graphicFrame>
          <p:nvGraphicFramePr>
            <p:cNvPr id="17" name="Object 4"/>
            <p:cNvGraphicFramePr>
              <a:graphicFrameLocks noChangeAspect="1"/>
            </p:cNvGraphicFramePr>
            <p:nvPr/>
          </p:nvGraphicFramePr>
          <p:xfrm>
            <a:off x="193675" y="4438650"/>
            <a:ext cx="4495800" cy="1658938"/>
          </p:xfrm>
          <a:graphic>
            <a:graphicData uri="http://schemas.openxmlformats.org/presentationml/2006/ole">
              <p:oleObj spid="_x0000_s239618" name="Formula" r:id="rId10" imgW="2265840" imgH="834480" progId="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2438400"/>
            <a:ext cx="455374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SoLID</a:t>
            </a:r>
            <a:r>
              <a:rPr lang="en-US" dirty="0" smtClean="0"/>
              <a:t> PVDIS</a:t>
            </a:r>
            <a:endParaRPr lang="en-US" dirty="0"/>
          </a:p>
        </p:txBody>
      </p:sp>
      <p:grpSp>
        <p:nvGrpSpPr>
          <p:cNvPr id="9" name="Group 25"/>
          <p:cNvGrpSpPr/>
          <p:nvPr/>
        </p:nvGrpSpPr>
        <p:grpSpPr>
          <a:xfrm>
            <a:off x="365760" y="1252651"/>
            <a:ext cx="3825240" cy="1990421"/>
            <a:chOff x="316335" y="998426"/>
            <a:chExt cx="5187541" cy="3016167"/>
          </a:xfrm>
        </p:grpSpPr>
        <p:pic>
          <p:nvPicPr>
            <p:cNvPr id="6" name="Picture 2" descr="c2pm_las_small"/>
            <p:cNvPicPr>
              <a:picLocks noChangeAspect="1" noChangeArrowheads="1"/>
            </p:cNvPicPr>
            <p:nvPr/>
          </p:nvPicPr>
          <p:blipFill>
            <a:blip r:embed="rId5" cstate="print"/>
            <a:srcRect l="1920" r="3840"/>
            <a:stretch>
              <a:fillRect/>
            </a:stretch>
          </p:blipFill>
          <p:spPr bwMode="auto">
            <a:xfrm>
              <a:off x="316335" y="1474275"/>
              <a:ext cx="2692908" cy="2540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1" name="Group 21"/>
            <p:cNvGrpSpPr/>
            <p:nvPr/>
          </p:nvGrpSpPr>
          <p:grpSpPr>
            <a:xfrm>
              <a:off x="591044" y="998426"/>
              <a:ext cx="4912832" cy="2605097"/>
              <a:chOff x="591044" y="849836"/>
              <a:chExt cx="4912832" cy="2605097"/>
            </a:xfrm>
          </p:grpSpPr>
          <p:graphicFrame>
            <p:nvGraphicFramePr>
              <p:cNvPr id="14" name="Object 4"/>
              <p:cNvGraphicFramePr>
                <a:graphicFrameLocks noChangeAspect="1"/>
              </p:cNvGraphicFramePr>
              <p:nvPr/>
            </p:nvGraphicFramePr>
            <p:xfrm>
              <a:off x="3540464" y="2478861"/>
              <a:ext cx="1963412" cy="976072"/>
            </p:xfrm>
            <a:graphic>
              <a:graphicData uri="http://schemas.openxmlformats.org/presentationml/2006/ole">
                <p:oleObj spid="_x0000_s174085" name="Equation" r:id="rId6" imgW="1358900" imgH="673100" progId="">
                  <p:embed/>
                </p:oleObj>
              </a:graphicData>
            </a:graphic>
          </p:graphicFrame>
          <p:sp>
            <p:nvSpPr>
              <p:cNvPr id="15" name="Text Box 11"/>
              <p:cNvSpPr txBox="1">
                <a:spLocks noChangeArrowheads="1"/>
              </p:cNvSpPr>
              <p:nvPr/>
            </p:nvSpPr>
            <p:spPr bwMode="auto">
              <a:xfrm>
                <a:off x="591044" y="849836"/>
                <a:ext cx="1916045" cy="4897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500" b="1" dirty="0">
                    <a:solidFill>
                      <a:srgbClr val="0070C0"/>
                    </a:solidFill>
                  </a:rPr>
                  <a:t>Standard Model</a:t>
                </a:r>
              </a:p>
            </p:txBody>
          </p:sp>
        </p:grpSp>
      </p:grpSp>
      <p:sp>
        <p:nvSpPr>
          <p:cNvPr id="27" name="Rounded Rectangle 26"/>
          <p:cNvSpPr/>
          <p:nvPr/>
        </p:nvSpPr>
        <p:spPr bwMode="auto">
          <a:xfrm>
            <a:off x="381000" y="1295400"/>
            <a:ext cx="4419600" cy="1981200"/>
          </a:xfrm>
          <a:prstGeom prst="roundRect">
            <a:avLst>
              <a:gd name="adj" fmla="val 4518"/>
            </a:avLst>
          </a:pr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 smtClean="0">
              <a:solidFill>
                <a:prstClr val="black"/>
              </a:solidFill>
              <a:latin typeface="Times"/>
            </a:endParaRPr>
          </a:p>
        </p:txBody>
      </p:sp>
      <p:grpSp>
        <p:nvGrpSpPr>
          <p:cNvPr id="32" name="Group 15"/>
          <p:cNvGrpSpPr/>
          <p:nvPr/>
        </p:nvGrpSpPr>
        <p:grpSpPr>
          <a:xfrm>
            <a:off x="0" y="3276600"/>
            <a:ext cx="4343400" cy="3124200"/>
            <a:chOff x="2895600" y="2727945"/>
            <a:chExt cx="6060115" cy="3957117"/>
          </a:xfrm>
        </p:grpSpPr>
        <p:pic>
          <p:nvPicPr>
            <p:cNvPr id="33" name="Content Placeholder 6" descr="deut_BinEstimate.eps"/>
            <p:cNvPicPr>
              <a:picLocks noChangeAspect="1"/>
            </p:cNvPicPr>
            <p:nvPr/>
          </p:nvPicPr>
          <p:blipFill>
            <a:blip r:embed="rId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18000" contrast="24000"/>
            </a:blip>
            <a:srcRect l="2252" t="3523" r="6755" b="3523"/>
            <a:stretch>
              <a:fillRect/>
            </a:stretch>
          </p:blipFill>
          <p:spPr bwMode="auto">
            <a:xfrm>
              <a:off x="2895600" y="2727945"/>
              <a:ext cx="6060115" cy="39571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4" name="TextBox 7"/>
            <p:cNvSpPr txBox="1">
              <a:spLocks noChangeArrowheads="1"/>
            </p:cNvSpPr>
            <p:nvPr/>
          </p:nvSpPr>
          <p:spPr bwMode="auto">
            <a:xfrm>
              <a:off x="6400800" y="4634985"/>
              <a:ext cx="2444498" cy="409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500" b="1" dirty="0">
                  <a:solidFill>
                    <a:srgbClr val="7030A0"/>
                  </a:solidFill>
                  <a:latin typeface="Calibri" pitchFamily="34" charset="0"/>
                  <a:ea typeface="ＭＳ Ｐゴシック" pitchFamily="34" charset="-128"/>
                </a:rPr>
                <a:t>4 months at 11 GeV</a:t>
              </a:r>
            </a:p>
          </p:txBody>
        </p:sp>
        <p:sp>
          <p:nvSpPr>
            <p:cNvPr id="35" name="TextBox 8"/>
            <p:cNvSpPr txBox="1">
              <a:spLocks noChangeArrowheads="1"/>
            </p:cNvSpPr>
            <p:nvPr/>
          </p:nvSpPr>
          <p:spPr bwMode="auto">
            <a:xfrm>
              <a:off x="5867400" y="5503620"/>
              <a:ext cx="2516068" cy="4093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500" b="1" dirty="0">
                  <a:solidFill>
                    <a:schemeClr val="accent3">
                      <a:lumMod val="50000"/>
                    </a:schemeClr>
                  </a:solidFill>
                  <a:latin typeface="Calibri" pitchFamily="34" charset="0"/>
                  <a:ea typeface="ＭＳ Ｐゴシック" pitchFamily="34" charset="-128"/>
                </a:rPr>
                <a:t>2 months at 6.6 GeV</a:t>
              </a:r>
            </a:p>
          </p:txBody>
        </p:sp>
        <p:sp>
          <p:nvSpPr>
            <p:cNvPr id="36" name="TextBox 9"/>
            <p:cNvSpPr txBox="1">
              <a:spLocks noChangeArrowheads="1"/>
            </p:cNvSpPr>
            <p:nvPr/>
          </p:nvSpPr>
          <p:spPr bwMode="auto">
            <a:xfrm>
              <a:off x="3810000" y="2985745"/>
              <a:ext cx="2133600" cy="12864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500" b="1" dirty="0" smtClean="0">
                  <a:solidFill>
                    <a:srgbClr val="000000"/>
                  </a:solidFill>
                  <a:latin typeface="Calibri" pitchFamily="34" charset="0"/>
                  <a:ea typeface="ＭＳ Ｐゴシック" pitchFamily="34" charset="-128"/>
                </a:rPr>
                <a:t>Error </a:t>
              </a:r>
              <a:r>
                <a:rPr lang="en-US" sz="1500" b="1" dirty="0">
                  <a:solidFill>
                    <a:srgbClr val="000000"/>
                  </a:solidFill>
                  <a:latin typeface="Calibri" pitchFamily="34" charset="0"/>
                  <a:ea typeface="ＭＳ Ｐゴシック" pitchFamily="34" charset="-128"/>
                </a:rPr>
                <a:t>bar </a:t>
              </a:r>
              <a:r>
                <a:rPr lang="en-US" sz="1500" b="1" dirty="0" err="1">
                  <a:solidFill>
                    <a:srgbClr val="000000"/>
                  </a:solidFill>
                  <a:latin typeface="Calibri" pitchFamily="34" charset="0"/>
                  <a:ea typeface="ＭＳ Ｐゴシック" pitchFamily="34" charset="-128"/>
                </a:rPr>
                <a:t>σ</a:t>
              </a:r>
              <a:r>
                <a:rPr lang="en-US" sz="1500" b="1" baseline="-25000" dirty="0" err="1">
                  <a:solidFill>
                    <a:srgbClr val="000000"/>
                  </a:solidFill>
                  <a:latin typeface="Calibri" pitchFamily="34" charset="0"/>
                  <a:ea typeface="ＭＳ Ｐゴシック" pitchFamily="34" charset="-128"/>
                </a:rPr>
                <a:t>A</a:t>
              </a:r>
              <a:r>
                <a:rPr lang="en-US" sz="1500" b="1" dirty="0">
                  <a:solidFill>
                    <a:srgbClr val="000000"/>
                  </a:solidFill>
                  <a:latin typeface="Calibri" pitchFamily="34" charset="0"/>
                  <a:ea typeface="ＭＳ Ｐゴシック" pitchFamily="34" charset="-128"/>
                </a:rPr>
                <a:t>/A(%) shown at center of bins in Q</a:t>
              </a:r>
              <a:r>
                <a:rPr lang="en-US" sz="1500" b="1" baseline="30000" dirty="0">
                  <a:solidFill>
                    <a:srgbClr val="000000"/>
                  </a:solidFill>
                  <a:latin typeface="Calibri" pitchFamily="34" charset="0"/>
                  <a:ea typeface="ＭＳ Ｐゴシック" pitchFamily="34" charset="-128"/>
                </a:rPr>
                <a:t>2</a:t>
              </a:r>
              <a:r>
                <a:rPr lang="en-US" sz="1500" b="1" dirty="0">
                  <a:solidFill>
                    <a:srgbClr val="000000"/>
                  </a:solidFill>
                  <a:latin typeface="Calibri" pitchFamily="34" charset="0"/>
                  <a:ea typeface="ＭＳ Ｐゴシック" pitchFamily="34" charset="-128"/>
                </a:rPr>
                <a:t>, x</a:t>
              </a:r>
            </a:p>
          </p:txBody>
        </p:sp>
      </p:grpSp>
      <p:graphicFrame>
        <p:nvGraphicFramePr>
          <p:cNvPr id="174086" name="Object 6"/>
          <p:cNvGraphicFramePr>
            <a:graphicFrameLocks noChangeAspect="1"/>
          </p:cNvGraphicFramePr>
          <p:nvPr/>
        </p:nvGraphicFramePr>
        <p:xfrm>
          <a:off x="2431744" y="1600200"/>
          <a:ext cx="2292656" cy="463549"/>
        </p:xfrm>
        <a:graphic>
          <a:graphicData uri="http://schemas.openxmlformats.org/presentationml/2006/ole">
            <p:oleObj spid="_x0000_s174086" name="Equation" r:id="rId8" imgW="1917700" imgH="431800" progId="">
              <p:embed/>
            </p:oleObj>
          </a:graphicData>
        </a:graphic>
      </p:graphicFrame>
      <p:sp>
        <p:nvSpPr>
          <p:cNvPr id="46" name="Rectangle 45"/>
          <p:cNvSpPr/>
          <p:nvPr/>
        </p:nvSpPr>
        <p:spPr>
          <a:xfrm>
            <a:off x="990600" y="833735"/>
            <a:ext cx="7543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</a:rPr>
              <a:t>Approved beam time: 169 days, </a:t>
            </a:r>
            <a:r>
              <a:rPr lang="en-US" sz="2400" b="1" dirty="0" smtClean="0"/>
              <a:t>at 10</a:t>
            </a:r>
            <a:r>
              <a:rPr lang="en-US" sz="2400" b="1" baseline="30000" dirty="0" smtClean="0"/>
              <a:t>39</a:t>
            </a:r>
            <a:r>
              <a:rPr lang="en-US" sz="2400" b="1" dirty="0" smtClean="0"/>
              <a:t>cm</a:t>
            </a:r>
            <a:r>
              <a:rPr lang="en-US" sz="2400" b="1" baseline="30000" dirty="0" smtClean="0"/>
              <a:t>-2</a:t>
            </a:r>
            <a:r>
              <a:rPr lang="en-US" sz="2400" b="1" dirty="0" smtClean="0"/>
              <a:t>s</a:t>
            </a:r>
            <a:r>
              <a:rPr lang="en-US" sz="2400" b="1" baseline="30000" dirty="0" smtClean="0"/>
              <a:t>-1</a:t>
            </a:r>
            <a:r>
              <a:rPr lang="en-US" sz="2400" b="1" dirty="0" smtClean="0"/>
              <a:t> luminosity</a:t>
            </a:r>
            <a:endParaRPr lang="en-US" sz="2400" b="1" baseline="30000" dirty="0" smtClean="0"/>
          </a:p>
        </p:txBody>
      </p:sp>
      <p:sp>
        <p:nvSpPr>
          <p:cNvPr id="19" name="Rectangle 18"/>
          <p:cNvSpPr/>
          <p:nvPr/>
        </p:nvSpPr>
        <p:spPr>
          <a:xfrm>
            <a:off x="4876800" y="1219200"/>
            <a:ext cx="4267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Precision test of Standard Model by measuring parity violation DIS electron asymmetry (</a:t>
            </a:r>
            <a:r>
              <a:rPr lang="en-US" b="1" dirty="0" smtClean="0">
                <a:solidFill>
                  <a:srgbClr val="0070C0"/>
                </a:solidFill>
                <a:sym typeface="Symbol"/>
              </a:rPr>
              <a:t>A ~ </a:t>
            </a:r>
            <a:r>
              <a:rPr lang="en-US" b="1" dirty="0" smtClean="0">
                <a:solidFill>
                  <a:srgbClr val="0070C0"/>
                </a:solidFill>
              </a:rPr>
              <a:t>0.5ppm)</a:t>
            </a:r>
            <a:endParaRPr lang="en-US" b="1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SoLID</a:t>
            </a:r>
            <a:r>
              <a:rPr lang="en-US" dirty="0" smtClean="0"/>
              <a:t> PVDIS Projection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914400"/>
            <a:ext cx="4989749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14300" dist="1016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838200" y="4953000"/>
            <a:ext cx="7696200" cy="13234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000" dirty="0" err="1" smtClean="0"/>
              <a:t>Jlab</a:t>
            </a:r>
            <a:r>
              <a:rPr lang="en-US" sz="2000" dirty="0" smtClean="0"/>
              <a:t> SM test by Parity Violation electron scattering: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 err="1" smtClean="0"/>
              <a:t>Moller</a:t>
            </a:r>
            <a:r>
              <a:rPr lang="en-US" sz="2000" dirty="0" smtClean="0"/>
              <a:t>, </a:t>
            </a:r>
            <a:r>
              <a:rPr lang="en-US" sz="2000" dirty="0" err="1" smtClean="0"/>
              <a:t>ee</a:t>
            </a:r>
            <a:r>
              <a:rPr lang="en-US" sz="2000" dirty="0" smtClean="0"/>
              <a:t> scattering, no </a:t>
            </a:r>
            <a:r>
              <a:rPr lang="en-US" sz="2000" dirty="0" err="1" smtClean="0"/>
              <a:t>hadron</a:t>
            </a:r>
            <a:r>
              <a:rPr lang="en-US" sz="2000" dirty="0" smtClean="0"/>
              <a:t> involved,  will run at 12GeV era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 err="1" smtClean="0"/>
              <a:t>Qweak</a:t>
            </a:r>
            <a:r>
              <a:rPr lang="en-US" sz="2000" dirty="0" smtClean="0"/>
              <a:t>, </a:t>
            </a:r>
            <a:r>
              <a:rPr lang="en-US" sz="2000" dirty="0" err="1" smtClean="0"/>
              <a:t>ep</a:t>
            </a:r>
            <a:r>
              <a:rPr lang="en-US" sz="2000" dirty="0" smtClean="0"/>
              <a:t> elastic scattering, sensitive to C1, data is being analyzed</a:t>
            </a:r>
          </a:p>
          <a:p>
            <a:pPr>
              <a:buFont typeface="Wingdings" pitchFamily="2" charset="2"/>
              <a:buChar char="q"/>
            </a:pPr>
            <a:r>
              <a:rPr lang="en-US" sz="2000" dirty="0" smtClean="0"/>
              <a:t>PVDIS, </a:t>
            </a:r>
            <a:r>
              <a:rPr lang="en-US" sz="2000" dirty="0" err="1" smtClean="0"/>
              <a:t>ep</a:t>
            </a:r>
            <a:r>
              <a:rPr lang="en-US" sz="2000" dirty="0" smtClean="0"/>
              <a:t> DIS, sensitive to C2, will run at 12GeV era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itle 1"/>
          <p:cNvSpPr>
            <a:spLocks noGrp="1"/>
          </p:cNvSpPr>
          <p:nvPr>
            <p:ph type="title"/>
          </p:nvPr>
        </p:nvSpPr>
        <p:spPr>
          <a:xfrm>
            <a:off x="0" y="31750"/>
            <a:ext cx="9034318" cy="1022350"/>
          </a:xfrm>
        </p:spPr>
        <p:txBody>
          <a:bodyPr/>
          <a:lstStyle/>
          <a:p>
            <a:pPr eaLnBrk="1" hangingPunct="1"/>
            <a:r>
              <a:rPr lang="en-US" sz="3600" b="1" dirty="0" smtClean="0">
                <a:ea typeface="ヒラギノ角ゴ Pro W3" pitchFamily="-65" charset="-128"/>
              </a:rPr>
              <a:t>Charge Symmetry Violation</a:t>
            </a:r>
          </a:p>
        </p:txBody>
      </p:sp>
      <p:sp>
        <p:nvSpPr>
          <p:cNvPr id="10245" name="Content Placeholder 2"/>
          <p:cNvSpPr>
            <a:spLocks noGrp="1"/>
          </p:cNvSpPr>
          <p:nvPr>
            <p:ph idx="1"/>
          </p:nvPr>
        </p:nvSpPr>
        <p:spPr>
          <a:xfrm>
            <a:off x="1" y="1550989"/>
            <a:ext cx="5486977" cy="28416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dirty="0" smtClean="0">
                <a:solidFill>
                  <a:srgbClr val="0000FF"/>
                </a:solidFill>
                <a:ea typeface="ヒラギノ角ゴ Pro W3" pitchFamily="-65" charset="-128"/>
              </a:rPr>
              <a:t>We already know CSV exists: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>
                <a:solidFill>
                  <a:srgbClr val="0000FF"/>
                </a:solidFill>
                <a:ea typeface="ヒラギノ角ゴ Pro W3" pitchFamily="-65" charset="-128"/>
              </a:rPr>
              <a:t>u-d mass difference	</a:t>
            </a:r>
            <a:r>
              <a:rPr lang="el-GR" sz="2000" dirty="0" smtClean="0">
                <a:solidFill>
                  <a:srgbClr val="0000FF"/>
                </a:solidFill>
                <a:ea typeface="ヒラギノ角ゴ Pro W3" pitchFamily="-65" charset="-128"/>
              </a:rPr>
              <a:t>δ</a:t>
            </a:r>
            <a:r>
              <a:rPr lang="en-US" sz="2000" dirty="0" smtClean="0">
                <a:solidFill>
                  <a:srgbClr val="0000FF"/>
                </a:solidFill>
                <a:ea typeface="ヒラギノ角ゴ Pro W3" pitchFamily="-65" charset="-128"/>
              </a:rPr>
              <a:t>m = </a:t>
            </a:r>
            <a:r>
              <a:rPr lang="en-US" sz="2000" dirty="0" err="1" smtClean="0">
                <a:solidFill>
                  <a:srgbClr val="0000FF"/>
                </a:solidFill>
                <a:ea typeface="ヒラギノ角ゴ Pro W3" pitchFamily="-65" charset="-128"/>
              </a:rPr>
              <a:t>m</a:t>
            </a:r>
            <a:r>
              <a:rPr lang="en-US" sz="2000" baseline="-25000" dirty="0" err="1" smtClean="0">
                <a:solidFill>
                  <a:srgbClr val="0000FF"/>
                </a:solidFill>
                <a:ea typeface="ヒラギノ角ゴ Pro W3" pitchFamily="-65" charset="-128"/>
              </a:rPr>
              <a:t>d</a:t>
            </a:r>
            <a:r>
              <a:rPr lang="en-US" sz="2000" dirty="0" smtClean="0">
                <a:solidFill>
                  <a:srgbClr val="0000FF"/>
                </a:solidFill>
                <a:ea typeface="ヒラギノ角ゴ Pro W3" pitchFamily="-65" charset="-128"/>
              </a:rPr>
              <a:t>-m</a:t>
            </a:r>
            <a:r>
              <a:rPr lang="en-US" sz="2000" baseline="-25000" dirty="0" smtClean="0">
                <a:solidFill>
                  <a:srgbClr val="0000FF"/>
                </a:solidFill>
                <a:ea typeface="ヒラギノ角ゴ Pro W3" pitchFamily="-65" charset="-128"/>
              </a:rPr>
              <a:t>u </a:t>
            </a:r>
            <a:r>
              <a:rPr lang="en-US" sz="2000" dirty="0" smtClean="0">
                <a:solidFill>
                  <a:srgbClr val="0000FF"/>
                </a:solidFill>
                <a:ea typeface="ヒラギノ角ゴ Pro W3" pitchFamily="-65" charset="-128"/>
              </a:rPr>
              <a:t>≈ 4 </a:t>
            </a:r>
            <a:r>
              <a:rPr lang="en-US" sz="2000" dirty="0" err="1" smtClean="0">
                <a:solidFill>
                  <a:srgbClr val="0000FF"/>
                </a:solidFill>
                <a:ea typeface="ヒラギノ角ゴ Pro W3" pitchFamily="-65" charset="-128"/>
              </a:rPr>
              <a:t>MeV</a:t>
            </a:r>
            <a:endParaRPr lang="en-US" sz="2000" dirty="0" smtClean="0">
              <a:solidFill>
                <a:srgbClr val="0000FF"/>
              </a:solidFill>
              <a:ea typeface="ヒラギノ角ゴ Pro W3" pitchFamily="-65" charset="-128"/>
            </a:endParaRP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r>
              <a:rPr lang="en-US" sz="2000" dirty="0" smtClean="0">
                <a:solidFill>
                  <a:srgbClr val="0000FF"/>
                </a:solidFill>
                <a:ea typeface="ヒラギノ角ゴ Pro W3" pitchFamily="-65" charset="-128"/>
              </a:rPr>
              <a:t>		</a:t>
            </a:r>
            <a:r>
              <a:rPr lang="el-GR" sz="2000" dirty="0" smtClean="0">
                <a:solidFill>
                  <a:srgbClr val="0000FF"/>
                </a:solidFill>
                <a:ea typeface="ヒラギノ角ゴ Pro W3" pitchFamily="-65" charset="-128"/>
              </a:rPr>
              <a:t>δ</a:t>
            </a:r>
            <a:r>
              <a:rPr lang="en-US" sz="2000" dirty="0" smtClean="0">
                <a:solidFill>
                  <a:srgbClr val="0000FF"/>
                </a:solidFill>
                <a:ea typeface="ヒラギノ角ゴ Pro W3" pitchFamily="-65" charset="-128"/>
              </a:rPr>
              <a:t>M = </a:t>
            </a:r>
            <a:r>
              <a:rPr lang="en-US" sz="2000" dirty="0" err="1" smtClean="0">
                <a:solidFill>
                  <a:srgbClr val="0000FF"/>
                </a:solidFill>
                <a:ea typeface="ヒラギノ角ゴ Pro W3" pitchFamily="-65" charset="-128"/>
              </a:rPr>
              <a:t>M</a:t>
            </a:r>
            <a:r>
              <a:rPr lang="en-US" sz="2000" baseline="-25000" dirty="0" err="1" smtClean="0">
                <a:solidFill>
                  <a:srgbClr val="0000FF"/>
                </a:solidFill>
                <a:ea typeface="ヒラギノ角ゴ Pro W3" pitchFamily="-65" charset="-128"/>
              </a:rPr>
              <a:t>n</a:t>
            </a:r>
            <a:r>
              <a:rPr lang="en-US" sz="2000" dirty="0" smtClean="0">
                <a:solidFill>
                  <a:srgbClr val="0000FF"/>
                </a:solidFill>
                <a:ea typeface="ヒラギノ角ゴ Pro W3" pitchFamily="-65" charset="-128"/>
              </a:rPr>
              <a:t>-M</a:t>
            </a:r>
            <a:r>
              <a:rPr lang="en-US" sz="2000" baseline="-25000" dirty="0" smtClean="0">
                <a:solidFill>
                  <a:srgbClr val="0000FF"/>
                </a:solidFill>
                <a:ea typeface="ヒラギノ角ゴ Pro W3" pitchFamily="-65" charset="-128"/>
              </a:rPr>
              <a:t>p </a:t>
            </a:r>
            <a:r>
              <a:rPr lang="en-US" sz="2000" dirty="0" smtClean="0">
                <a:solidFill>
                  <a:srgbClr val="0000FF"/>
                </a:solidFill>
                <a:ea typeface="ヒラギノ角ゴ Pro W3" pitchFamily="-65" charset="-128"/>
              </a:rPr>
              <a:t>≈ 1.3 </a:t>
            </a:r>
            <a:r>
              <a:rPr lang="en-US" sz="2000" dirty="0" err="1" smtClean="0">
                <a:solidFill>
                  <a:srgbClr val="0000FF"/>
                </a:solidFill>
                <a:ea typeface="ヒラギノ角ゴ Pro W3" pitchFamily="-65" charset="-128"/>
              </a:rPr>
              <a:t>MeV</a:t>
            </a:r>
            <a:endParaRPr lang="en-US" sz="2000" dirty="0" smtClean="0">
              <a:solidFill>
                <a:srgbClr val="0000FF"/>
              </a:solidFill>
              <a:ea typeface="ヒラギノ角ゴ Pro W3" pitchFamily="-65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000" dirty="0" smtClean="0">
                <a:solidFill>
                  <a:srgbClr val="0000FF"/>
                </a:solidFill>
                <a:ea typeface="ヒラギノ角ゴ Pro W3" pitchFamily="-65" charset="-128"/>
              </a:rPr>
              <a:t>electromagnetic effects</a:t>
            </a:r>
          </a:p>
          <a:p>
            <a:pPr eaLnBrk="1" hangingPunct="1">
              <a:lnSpc>
                <a:spcPct val="80000"/>
              </a:lnSpc>
              <a:buFont typeface="Arial" pitchFamily="34" charset="0"/>
              <a:buNone/>
            </a:pPr>
            <a:endParaRPr lang="en-US" sz="2000" dirty="0" smtClean="0">
              <a:solidFill>
                <a:srgbClr val="0000FF"/>
              </a:solidFill>
              <a:ea typeface="ヒラギノ角ゴ Pro W3" pitchFamily="-65" charset="-128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000" dirty="0" smtClean="0">
                <a:solidFill>
                  <a:srgbClr val="0000FF"/>
                </a:solidFill>
                <a:ea typeface="ヒラギノ角ゴ Pro W3" pitchFamily="-65" charset="-128"/>
              </a:rPr>
              <a:t>Direct observation of CSV—very exciting!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>
                <a:solidFill>
                  <a:srgbClr val="0000FF"/>
                </a:solidFill>
                <a:ea typeface="ヒラギノ角ゴ Pro W3" pitchFamily="-65" charset="-128"/>
              </a:rPr>
              <a:t>Important implications for PDF’s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i="1" dirty="0" smtClean="0">
                <a:solidFill>
                  <a:srgbClr val="0000FF"/>
                </a:solidFill>
                <a:ea typeface="ヒラギノ角ゴ Pro W3" pitchFamily="-65" charset="-128"/>
              </a:rPr>
              <a:t>Could be a </a:t>
            </a:r>
            <a:r>
              <a:rPr lang="en-US" sz="2000" dirty="0" smtClean="0">
                <a:solidFill>
                  <a:srgbClr val="0000FF"/>
                </a:solidFill>
                <a:ea typeface="ヒラギノ角ゴ Pro W3" pitchFamily="-65" charset="-128"/>
              </a:rPr>
              <a:t>partial explanation of the </a:t>
            </a:r>
            <a:r>
              <a:rPr lang="en-US" sz="2000" dirty="0" err="1" smtClean="0">
                <a:solidFill>
                  <a:srgbClr val="0000FF"/>
                </a:solidFill>
                <a:ea typeface="ヒラギノ角ゴ Pro W3" pitchFamily="-65" charset="-128"/>
              </a:rPr>
              <a:t>NuTeV</a:t>
            </a:r>
            <a:r>
              <a:rPr lang="en-US" sz="2000" dirty="0" smtClean="0">
                <a:solidFill>
                  <a:srgbClr val="0000FF"/>
                </a:solidFill>
                <a:ea typeface="ヒラギノ角ゴ Pro W3" pitchFamily="-65" charset="-128"/>
              </a:rPr>
              <a:t> anomaly</a:t>
            </a:r>
          </a:p>
        </p:txBody>
      </p:sp>
      <p:sp>
        <p:nvSpPr>
          <p:cNvPr id="10246" name="Text Box 10"/>
          <p:cNvSpPr txBox="1">
            <a:spLocks noChangeArrowheads="1"/>
          </p:cNvSpPr>
          <p:nvPr/>
        </p:nvSpPr>
        <p:spPr bwMode="auto">
          <a:xfrm>
            <a:off x="5537489" y="2971800"/>
            <a:ext cx="328352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/>
            <a:r>
              <a:rPr lang="en-US" sz="2000" b="0" i="0">
                <a:solidFill>
                  <a:srgbClr val="800080"/>
                </a:solidFill>
                <a:latin typeface="Textile" charset="0"/>
                <a:ea typeface="ヒラギノ角ゴ Pro W3" pitchFamily="-65" charset="-128"/>
              </a:rPr>
              <a:t>For A</a:t>
            </a:r>
            <a:r>
              <a:rPr lang="en-US" sz="2000" b="0" i="0" baseline="-25000">
                <a:solidFill>
                  <a:srgbClr val="800080"/>
                </a:solidFill>
                <a:latin typeface="Textile" charset="0"/>
                <a:ea typeface="ヒラギノ角ゴ Pro W3" pitchFamily="-65" charset="-128"/>
              </a:rPr>
              <a:t>PV</a:t>
            </a:r>
            <a:r>
              <a:rPr lang="en-US" sz="2000" b="0" i="0">
                <a:solidFill>
                  <a:srgbClr val="800080"/>
                </a:solidFill>
                <a:latin typeface="Textile" charset="0"/>
                <a:ea typeface="ヒラギノ角ゴ Pro W3" pitchFamily="-65" charset="-128"/>
              </a:rPr>
              <a:t> in electron-</a:t>
            </a:r>
            <a:r>
              <a:rPr lang="en-US" sz="2000" b="0" i="0" baseline="30000">
                <a:solidFill>
                  <a:srgbClr val="800080"/>
                </a:solidFill>
                <a:latin typeface="Textile" charset="0"/>
                <a:ea typeface="ヒラギノ角ゴ Pro W3" pitchFamily="-65" charset="-128"/>
              </a:rPr>
              <a:t>2</a:t>
            </a:r>
            <a:r>
              <a:rPr lang="en-US" sz="2000" b="0" i="0">
                <a:solidFill>
                  <a:srgbClr val="800080"/>
                </a:solidFill>
                <a:latin typeface="Textile" charset="0"/>
                <a:ea typeface="ヒラギノ角ゴ Pro W3" pitchFamily="-65" charset="-128"/>
              </a:rPr>
              <a:t>H DIS: </a:t>
            </a:r>
          </a:p>
        </p:txBody>
      </p:sp>
      <p:graphicFrame>
        <p:nvGraphicFramePr>
          <p:cNvPr id="10242" name="Object 2"/>
          <p:cNvGraphicFramePr>
            <a:graphicFrameLocks noChangeAspect="1"/>
          </p:cNvGraphicFramePr>
          <p:nvPr/>
        </p:nvGraphicFramePr>
        <p:xfrm>
          <a:off x="4374284" y="1127125"/>
          <a:ext cx="4600864" cy="763588"/>
        </p:xfrm>
        <a:graphic>
          <a:graphicData uri="http://schemas.openxmlformats.org/presentationml/2006/ole">
            <p:oleObj spid="_x0000_s240642" name="Formula" r:id="rId3" imgW="2724480" imgH="451080" progId="">
              <p:embed/>
            </p:oleObj>
          </a:graphicData>
        </a:graphic>
      </p:graphicFrame>
      <p:graphicFrame>
        <p:nvGraphicFramePr>
          <p:cNvPr id="10243" name="Object 3"/>
          <p:cNvGraphicFramePr>
            <a:graphicFrameLocks noChangeAspect="1"/>
          </p:cNvGraphicFramePr>
          <p:nvPr/>
        </p:nvGraphicFramePr>
        <p:xfrm>
          <a:off x="5486977" y="2208214"/>
          <a:ext cx="3488171" cy="763587"/>
        </p:xfrm>
        <a:graphic>
          <a:graphicData uri="http://schemas.openxmlformats.org/presentationml/2006/ole">
            <p:oleObj spid="_x0000_s240643" name="Formula" r:id="rId4" imgW="1760400" imgH="383760" progId="">
              <p:embed/>
            </p:oleObj>
          </a:graphicData>
        </a:graphic>
      </p:graphicFrame>
      <p:grpSp>
        <p:nvGrpSpPr>
          <p:cNvPr id="2" name="Group 31"/>
          <p:cNvGrpSpPr>
            <a:grpSpLocks/>
          </p:cNvGrpSpPr>
          <p:nvPr/>
        </p:nvGrpSpPr>
        <p:grpSpPr bwMode="auto">
          <a:xfrm>
            <a:off x="5271944" y="4178301"/>
            <a:ext cx="3550227" cy="2409825"/>
            <a:chOff x="5430945" y="2930769"/>
            <a:chExt cx="3548932" cy="2411046"/>
          </a:xfrm>
        </p:grpSpPr>
        <p:pic>
          <p:nvPicPr>
            <p:cNvPr id="10253" name="Picture 7"/>
            <p:cNvPicPr>
              <a:picLocks noChangeAspect="1" noChangeArrowheads="1"/>
            </p:cNvPicPr>
            <p:nvPr/>
          </p:nvPicPr>
          <p:blipFill>
            <a:blip r:embed="rId5" cstate="print"/>
            <a:srcRect t="48181"/>
            <a:stretch>
              <a:fillRect/>
            </a:stretch>
          </p:blipFill>
          <p:spPr bwMode="auto">
            <a:xfrm>
              <a:off x="5430945" y="2930769"/>
              <a:ext cx="3548932" cy="24110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54" name="Line 8"/>
            <p:cNvSpPr>
              <a:spLocks noChangeShapeType="1"/>
            </p:cNvSpPr>
            <p:nvPr/>
          </p:nvSpPr>
          <p:spPr bwMode="auto">
            <a:xfrm flipV="1">
              <a:off x="6244492" y="3219938"/>
              <a:ext cx="0" cy="1665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55" name="Line 7"/>
            <p:cNvSpPr>
              <a:spLocks noChangeShapeType="1"/>
            </p:cNvSpPr>
            <p:nvPr/>
          </p:nvSpPr>
          <p:spPr bwMode="auto">
            <a:xfrm>
              <a:off x="8364416" y="3313724"/>
              <a:ext cx="0" cy="16002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56" name="TextBox 29"/>
            <p:cNvSpPr txBox="1">
              <a:spLocks noChangeArrowheads="1"/>
            </p:cNvSpPr>
            <p:nvPr/>
          </p:nvSpPr>
          <p:spPr bwMode="auto">
            <a:xfrm>
              <a:off x="6364691" y="3649784"/>
              <a:ext cx="1924313" cy="6466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defTabSz="457200" eaLnBrk="1" hangingPunct="1"/>
              <a:r>
                <a:rPr lang="en-US" sz="1800" b="0" i="0">
                  <a:solidFill>
                    <a:srgbClr val="000000"/>
                  </a:solidFill>
                  <a:latin typeface="Calibri" pitchFamily="34" charset="0"/>
                  <a:ea typeface="ヒラギノ角ゴ Pro W3" pitchFamily="-65" charset="-128"/>
                </a:rPr>
                <a:t>Broad </a:t>
              </a:r>
              <a:r>
                <a:rPr lang="el-GR" sz="1800" b="0" i="0">
                  <a:solidFill>
                    <a:srgbClr val="000000"/>
                  </a:solidFill>
                  <a:latin typeface="Calibri" pitchFamily="34" charset="0"/>
                  <a:ea typeface="ヒラギノ角ゴ Pro W3" pitchFamily="-65" charset="-128"/>
                </a:rPr>
                <a:t>χ</a:t>
              </a:r>
              <a:r>
                <a:rPr lang="en-US" sz="1800" b="0" i="0" baseline="30000">
                  <a:solidFill>
                    <a:srgbClr val="000000"/>
                  </a:solidFill>
                  <a:latin typeface="Calibri" pitchFamily="34" charset="0"/>
                  <a:ea typeface="ヒラギノ角ゴ Pro W3" pitchFamily="-65" charset="-128"/>
                </a:rPr>
                <a:t>2</a:t>
              </a:r>
              <a:r>
                <a:rPr lang="en-US" sz="1800" b="0" i="0">
                  <a:solidFill>
                    <a:srgbClr val="000000"/>
                  </a:solidFill>
                  <a:latin typeface="Calibri" pitchFamily="34" charset="0"/>
                  <a:ea typeface="ヒラギノ角ゴ Pro W3" pitchFamily="-65" charset="-128"/>
                </a:rPr>
                <a:t> minimum</a:t>
              </a:r>
            </a:p>
            <a:p>
              <a:pPr algn="ctr" defTabSz="457200" eaLnBrk="1" hangingPunct="1"/>
              <a:r>
                <a:rPr lang="en-US" i="0">
                  <a:solidFill>
                    <a:srgbClr val="FF0000"/>
                  </a:solidFill>
                  <a:latin typeface="Calibri" pitchFamily="34" charset="0"/>
                  <a:ea typeface="ヒラギノ角ゴ Pro W3" pitchFamily="-65" charset="-128"/>
                </a:rPr>
                <a:t>(90% CL)</a:t>
              </a:r>
            </a:p>
          </p:txBody>
        </p:sp>
      </p:grpSp>
      <p:sp>
        <p:nvSpPr>
          <p:cNvPr id="10248" name="Text Box 6"/>
          <p:cNvSpPr txBox="1">
            <a:spLocks noChangeArrowheads="1"/>
          </p:cNvSpPr>
          <p:nvPr/>
        </p:nvSpPr>
        <p:spPr bwMode="auto">
          <a:xfrm>
            <a:off x="5486978" y="3549650"/>
            <a:ext cx="3547341" cy="8001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457200" eaLnBrk="1" hangingPunct="1"/>
            <a:r>
              <a:rPr lang="en-US" sz="1800" b="0" i="0">
                <a:solidFill>
                  <a:srgbClr val="000000"/>
                </a:solidFill>
                <a:latin typeface="Calibri" pitchFamily="34" charset="0"/>
                <a:ea typeface="MS PGothic" pitchFamily="34" charset="-128"/>
              </a:rPr>
              <a:t>MRST PDF global with fit of CSV</a:t>
            </a:r>
          </a:p>
          <a:p>
            <a:pPr algn="ctr" defTabSz="457200" eaLnBrk="1" hangingPunct="1"/>
            <a:r>
              <a:rPr lang="en-US" sz="1400" b="0" i="0">
                <a:solidFill>
                  <a:srgbClr val="000000"/>
                </a:solidFill>
                <a:latin typeface="Calibri" pitchFamily="34" charset="0"/>
                <a:ea typeface="MS PGothic" pitchFamily="34" charset="-128"/>
              </a:rPr>
              <a:t>Martin, Roberts, Stirling, Thorne Eur Phys J C</a:t>
            </a:r>
            <a:r>
              <a:rPr lang="en-US" sz="1400" i="0">
                <a:solidFill>
                  <a:srgbClr val="000000"/>
                </a:solidFill>
                <a:latin typeface="Calibri" pitchFamily="34" charset="0"/>
                <a:ea typeface="MS PGothic" pitchFamily="34" charset="-128"/>
              </a:rPr>
              <a:t>35</a:t>
            </a:r>
            <a:r>
              <a:rPr lang="en-US" sz="1400" b="0" i="0">
                <a:solidFill>
                  <a:srgbClr val="000000"/>
                </a:solidFill>
                <a:latin typeface="Calibri" pitchFamily="34" charset="0"/>
                <a:ea typeface="MS PGothic" pitchFamily="34" charset="-128"/>
              </a:rPr>
              <a:t>, 325 (04)</a:t>
            </a:r>
            <a:endParaRPr lang="en-US" sz="2000" b="0" i="0">
              <a:solidFill>
                <a:srgbClr val="000000"/>
              </a:solidFill>
              <a:latin typeface="Calibri" pitchFamily="34" charset="0"/>
              <a:ea typeface="MS PGothic" pitchFamily="34" charset="-128"/>
            </a:endParaRPr>
          </a:p>
        </p:txBody>
      </p: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681182" y="4165601"/>
            <a:ext cx="3505489" cy="2436813"/>
            <a:chOff x="48" y="2208"/>
            <a:chExt cx="2208" cy="1535"/>
          </a:xfrm>
        </p:grpSpPr>
        <p:pic>
          <p:nvPicPr>
            <p:cNvPr id="10251" name="Picture 1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8" y="2208"/>
              <a:ext cx="2208" cy="15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252" name="Text Box 16"/>
            <p:cNvSpPr txBox="1">
              <a:spLocks noChangeArrowheads="1"/>
            </p:cNvSpPr>
            <p:nvPr/>
          </p:nvSpPr>
          <p:spPr bwMode="auto">
            <a:xfrm>
              <a:off x="1255" y="3360"/>
              <a:ext cx="785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457200" eaLnBrk="1" hangingPunct="1"/>
              <a:r>
                <a:rPr lang="en-US" sz="1400" i="0">
                  <a:solidFill>
                    <a:srgbClr val="FF0000"/>
                  </a:solidFill>
                  <a:latin typeface="Tahoma" pitchFamily="34" charset="0"/>
                  <a:ea typeface="MS PGothic" pitchFamily="34" charset="-128"/>
                </a:rPr>
                <a:t>MRST (2004)</a:t>
              </a:r>
            </a:p>
          </p:txBody>
        </p:sp>
      </p:grpSp>
      <p:sp>
        <p:nvSpPr>
          <p:cNvPr id="10250" name="AutoShape 13"/>
          <p:cNvSpPr>
            <a:spLocks noChangeArrowheads="1"/>
          </p:cNvSpPr>
          <p:nvPr/>
        </p:nvSpPr>
        <p:spPr bwMode="auto">
          <a:xfrm>
            <a:off x="6782955" y="2006601"/>
            <a:ext cx="148648" cy="403225"/>
          </a:xfrm>
          <a:prstGeom prst="downArrow">
            <a:avLst>
              <a:gd name="adj1" fmla="val 50000"/>
              <a:gd name="adj2" fmla="val 11349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defTabSz="457200" eaLnBrk="1" hangingPunct="1"/>
            <a:endParaRPr lang="en-US" sz="1800" b="0" i="0">
              <a:solidFill>
                <a:srgbClr val="000000"/>
              </a:solidFill>
              <a:latin typeface="Calibri" pitchFamily="34" charset="0"/>
              <a:ea typeface="ヒラギノ角ゴ Pro W3" pitchFamily="-65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Summery of </a:t>
            </a:r>
            <a:r>
              <a:rPr lang="en-US" dirty="0" err="1" smtClean="0"/>
              <a:t>SoLID</a:t>
            </a:r>
            <a:r>
              <a:rPr lang="en-US" dirty="0" smtClean="0"/>
              <a:t> PVDIS Program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Powerful and unique tool for SM test.</a:t>
            </a:r>
          </a:p>
          <a:p>
            <a:r>
              <a:rPr lang="en-US" dirty="0" smtClean="0"/>
              <a:t>Large kinematic coverage with good precision</a:t>
            </a:r>
          </a:p>
          <a:p>
            <a:r>
              <a:rPr lang="en-US" dirty="0" smtClean="0"/>
              <a:t>Shed light on </a:t>
            </a:r>
            <a:r>
              <a:rPr lang="en-US" dirty="0" err="1" smtClean="0"/>
              <a:t>hadron</a:t>
            </a:r>
            <a:r>
              <a:rPr lang="en-US" dirty="0" smtClean="0"/>
              <a:t> structure also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</a:t>
            </a:r>
            <a:r>
              <a:rPr lang="en-US" dirty="0" err="1" smtClean="0"/>
              <a:t>SoLID</a:t>
            </a:r>
            <a:r>
              <a:rPr lang="en-US" dirty="0" smtClean="0"/>
              <a:t> Program</a:t>
            </a:r>
            <a:endParaRPr lang="en-US" dirty="0"/>
          </a:p>
        </p:txBody>
      </p:sp>
      <p:sp>
        <p:nvSpPr>
          <p:cNvPr id="9" name="Content Placeholder 1"/>
          <p:cNvSpPr txBox="1">
            <a:spLocks/>
          </p:cNvSpPr>
          <p:nvPr/>
        </p:nvSpPr>
        <p:spPr bwMode="auto">
          <a:xfrm>
            <a:off x="457200" y="914401"/>
            <a:ext cx="82296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90000"/>
              <a:buFont typeface="Wingdings" pitchFamily="2" charset="2"/>
              <a:buChar char="Ø"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Content Placeholder 1"/>
          <p:cNvSpPr txBox="1">
            <a:spLocks/>
          </p:cNvSpPr>
          <p:nvPr/>
        </p:nvSpPr>
        <p:spPr bwMode="auto">
          <a:xfrm>
            <a:off x="152400" y="914401"/>
            <a:ext cx="82296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SzPct val="90000"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24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Jlab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12GeV upgrade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kumimoji="0" lang="en-US" sz="2400" b="0" i="0" u="none" strike="noStrike" kern="0" cap="none" spc="0" normalizeH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SoLID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spectrometer will open doors to exciting physics, including precision </a:t>
            </a:r>
            <a:r>
              <a:rPr lang="en-US" sz="2400" kern="0" dirty="0" smtClean="0"/>
              <a:t>study of nucleon structure, new study 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strong interaction, and </a:t>
            </a:r>
            <a:r>
              <a:rPr lang="en-US" sz="2400" kern="0" dirty="0" smtClean="0"/>
              <a:t>test of standard model </a:t>
            </a:r>
            <a:endParaRPr kumimoji="0" lang="en-US" sz="2400" b="0" i="0" u="none" strike="noStrike" kern="0" cap="none" spc="0" normalizeH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00100" lvl="1" indent="-342900" fontAlgn="base">
              <a:spcBef>
                <a:spcPct val="20000"/>
              </a:spcBef>
              <a:spcAft>
                <a:spcPct val="0"/>
              </a:spcAft>
              <a:buSzPct val="90000"/>
            </a:pPr>
            <a:endParaRPr lang="en-US" sz="2000" kern="0" dirty="0" smtClean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28600" y="2438400"/>
            <a:ext cx="4267200" cy="2286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90000"/>
              <a:tabLst/>
              <a:defRPr/>
            </a:pPr>
            <a:r>
              <a:rPr lang="en-US" kern="0" dirty="0" err="1" smtClean="0">
                <a:solidFill>
                  <a:srgbClr val="000000"/>
                </a:solidFill>
              </a:rPr>
              <a:t>Lumi</a:t>
            </a:r>
            <a:r>
              <a:rPr lang="en-US" kern="0" dirty="0" smtClean="0">
                <a:solidFill>
                  <a:srgbClr val="000000"/>
                </a:solidFill>
              </a:rPr>
              <a:t> 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1e</a:t>
            </a:r>
            <a:r>
              <a:rPr kumimoji="0" lang="en-US" b="0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37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/cm</a:t>
            </a:r>
            <a:r>
              <a:rPr kumimoji="0" lang="en-US" b="0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/s (open geometry)</a:t>
            </a:r>
            <a:endParaRPr lang="en-US" kern="0" dirty="0" smtClean="0">
              <a:solidFill>
                <a:srgbClr val="0000FF"/>
              </a:solidFill>
              <a:sym typeface="Wingdings" pitchFamily="2" charset="2"/>
            </a:endParaRPr>
          </a:p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90000"/>
              <a:buFont typeface="Wingdings" pitchFamily="2" charset="2"/>
              <a:buChar char="Ø"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sym typeface="Wingdings" pitchFamily="2" charset="2"/>
              </a:rPr>
              <a:t>3D </a:t>
            </a:r>
            <a:r>
              <a:rPr kumimoji="0" lang="en-US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sym typeface="Wingdings" pitchFamily="2" charset="2"/>
              </a:rPr>
              <a:t>hadron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sym typeface="Wingdings" pitchFamily="2" charset="2"/>
              </a:rPr>
              <a:t> structure</a:t>
            </a:r>
          </a:p>
          <a:p>
            <a:pPr marL="514350" lvl="1" indent="-285750" fontAlgn="base">
              <a:spcBef>
                <a:spcPct val="20000"/>
              </a:spcBef>
              <a:spcAft>
                <a:spcPct val="0"/>
              </a:spcAft>
              <a:buSzPct val="70000"/>
              <a:buFont typeface="Wingdings" pitchFamily="2" charset="2"/>
              <a:buChar char="q"/>
            </a:pPr>
            <a:r>
              <a:rPr lang="en-US" kern="0" dirty="0" smtClean="0">
                <a:solidFill>
                  <a:srgbClr val="0000FF"/>
                </a:solidFill>
                <a:sym typeface="Wingdings" pitchFamily="2" charset="2"/>
              </a:rPr>
              <a:t>TMD (SIDIS on both neutron and proton)</a:t>
            </a:r>
          </a:p>
          <a:p>
            <a:pPr marL="514350" lvl="1" indent="-285750" fontAlgn="base">
              <a:spcBef>
                <a:spcPct val="20000"/>
              </a:spcBef>
              <a:spcAft>
                <a:spcPct val="0"/>
              </a:spcAft>
              <a:buSzPct val="70000"/>
              <a:buFont typeface="Wingdings" pitchFamily="2" charset="2"/>
              <a:buChar char="q"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sym typeface="Wingdings" pitchFamily="2" charset="2"/>
              </a:rPr>
              <a:t>GPD (</a:t>
            </a:r>
            <a:r>
              <a:rPr kumimoji="0" lang="en-US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sym typeface="Wingdings" pitchFamily="2" charset="2"/>
              </a:rPr>
              <a:t>Timelike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sym typeface="Wingdings" pitchFamily="2" charset="2"/>
              </a:rPr>
              <a:t> Compton Scattering)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SzPct val="90000"/>
              <a:buFont typeface="Wingdings" pitchFamily="2" charset="2"/>
              <a:buChar char="Ø"/>
              <a:defRPr/>
            </a:pPr>
            <a:r>
              <a:rPr lang="en-US" dirty="0" smtClean="0">
                <a:solidFill>
                  <a:srgbClr val="0000FF"/>
                </a:solidFill>
                <a:sym typeface="Wingdings" pitchFamily="2" charset="2"/>
              </a:rPr>
              <a:t>Gluon study</a:t>
            </a:r>
            <a:endParaRPr lang="en-US" kern="0" dirty="0" smtClean="0">
              <a:solidFill>
                <a:srgbClr val="0000FF"/>
              </a:solidFill>
              <a:sym typeface="Wingdings" pitchFamily="2" charset="2"/>
            </a:endParaRPr>
          </a:p>
          <a:p>
            <a:pPr marL="514350" lvl="1" indent="-285750" fontAlgn="base">
              <a:spcBef>
                <a:spcPct val="20000"/>
              </a:spcBef>
              <a:spcAft>
                <a:spcPct val="0"/>
              </a:spcAft>
              <a:buSzPct val="70000"/>
              <a:buFont typeface="Wingdings" pitchFamily="2" charset="2"/>
              <a:buChar char="q"/>
            </a:pPr>
            <a:r>
              <a:rPr lang="en-US" dirty="0" smtClean="0">
                <a:solidFill>
                  <a:srgbClr val="0000FF"/>
                </a:solidFill>
                <a:sym typeface="Wingdings" pitchFamily="2" charset="2"/>
              </a:rPr>
              <a:t>J/</a:t>
            </a:r>
            <a:r>
              <a:rPr lang="en-US" dirty="0" smtClean="0">
                <a:solidFill>
                  <a:srgbClr val="0000FF"/>
                </a:solidFill>
                <a:sym typeface="Symbol"/>
              </a:rPr>
              <a:t>  production at threshold</a:t>
            </a:r>
            <a:endParaRPr lang="en-US" kern="0" dirty="0" smtClean="0">
              <a:solidFill>
                <a:srgbClr val="0000FF"/>
              </a:solidFill>
              <a:sym typeface="Wingdings" pitchFamily="2" charset="2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724400" y="2438400"/>
            <a:ext cx="4267200" cy="2286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90000"/>
              <a:tabLst/>
              <a:defRPr/>
            </a:pPr>
            <a:r>
              <a:rPr lang="en-US" kern="0" dirty="0" err="1" smtClean="0">
                <a:solidFill>
                  <a:srgbClr val="000000"/>
                </a:solidFill>
              </a:rPr>
              <a:t>Lumi</a:t>
            </a:r>
            <a:r>
              <a:rPr lang="en-US" kern="0" dirty="0" smtClean="0">
                <a:solidFill>
                  <a:srgbClr val="000000"/>
                </a:solidFill>
              </a:rPr>
              <a:t> 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1e</a:t>
            </a:r>
            <a:r>
              <a:rPr kumimoji="0" lang="en-US" b="0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39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/cm</a:t>
            </a:r>
            <a:r>
              <a:rPr kumimoji="0" lang="en-US" b="0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/s  (baffled geometry)</a:t>
            </a: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  <a:p>
            <a:pPr marL="57150" indent="-285750" fontAlgn="base">
              <a:spcBef>
                <a:spcPct val="20000"/>
              </a:spcBef>
              <a:spcAft>
                <a:spcPct val="0"/>
              </a:spcAft>
              <a:buSzPct val="70000"/>
              <a:buFont typeface="Wingdings" pitchFamily="2" charset="2"/>
              <a:buChar char="Ø"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sym typeface="Wingdings" pitchFamily="2" charset="2"/>
              </a:rPr>
              <a:t>Standard Model test and </a:t>
            </a:r>
            <a:r>
              <a:rPr kumimoji="0" lang="en-US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sym typeface="Wingdings" pitchFamily="2" charset="2"/>
              </a:rPr>
              <a:t>hadron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sym typeface="Wingdings" pitchFamily="2" charset="2"/>
              </a:rPr>
              <a:t> structure</a:t>
            </a:r>
          </a:p>
          <a:p>
            <a:pPr marL="514350" lvl="1" indent="-285750" fontAlgn="base">
              <a:spcBef>
                <a:spcPct val="20000"/>
              </a:spcBef>
              <a:spcAft>
                <a:spcPct val="0"/>
              </a:spcAft>
              <a:buSzPct val="70000"/>
              <a:buFont typeface="Wingdings" pitchFamily="2" charset="2"/>
              <a:buChar char="q"/>
            </a:pPr>
            <a:r>
              <a:rPr lang="en-US" kern="0" dirty="0" smtClean="0">
                <a:solidFill>
                  <a:srgbClr val="0000FF"/>
                </a:solidFill>
                <a:sym typeface="Wingdings" pitchFamily="2" charset="2"/>
              </a:rPr>
              <a:t>PVDIS on both deuterium and hydrogen</a:t>
            </a:r>
            <a:endParaRPr kumimoji="0" lang="en-US" b="0" i="0" u="none" strike="noStrike" kern="0" cap="none" spc="0" normalizeH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sym typeface="Symbol"/>
            </a:endParaRPr>
          </a:p>
          <a:p>
            <a:pPr marL="228600" lvl="1" indent="-22860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</a:pP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sym typeface="Wingdings" pitchFamily="2" charset="2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3400" y="4960203"/>
            <a:ext cx="8077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kern="0" dirty="0" smtClean="0"/>
              <a:t>More experiments will be proposed to take advantage of the feature of large acceptance and high luminosity of </a:t>
            </a:r>
            <a:r>
              <a:rPr lang="en-US" sz="2400" kern="0" dirty="0" err="1" smtClean="0"/>
              <a:t>SoLID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i="1" smtClean="0">
                <a:solidFill>
                  <a:srgbClr val="FF0000"/>
                </a:solidFill>
              </a:rPr>
              <a:t>What Are the Challenges?</a:t>
            </a:r>
          </a:p>
        </p:txBody>
      </p:sp>
      <p:sp>
        <p:nvSpPr>
          <p:cNvPr id="505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31876"/>
            <a:ext cx="9144000" cy="5368925"/>
          </a:xfrm>
        </p:spPr>
        <p:txBody>
          <a:bodyPr/>
          <a:lstStyle/>
          <a:p>
            <a:r>
              <a:rPr lang="en-US" dirty="0" smtClean="0"/>
              <a:t>Success of the Standard Model</a:t>
            </a:r>
          </a:p>
          <a:p>
            <a:pPr>
              <a:buFontTx/>
              <a:buNone/>
            </a:pPr>
            <a:r>
              <a:rPr lang="en-US" sz="2000" dirty="0" smtClean="0"/>
              <a:t>          Recent discovery of “Higgs-like” particle</a:t>
            </a:r>
          </a:p>
          <a:p>
            <a:pPr>
              <a:buFontTx/>
              <a:buNone/>
            </a:pPr>
            <a:r>
              <a:rPr lang="en-US" sz="2000" dirty="0" smtClean="0"/>
              <a:t>	     Electro-Weak theory tested to very good level of precision</a:t>
            </a:r>
          </a:p>
          <a:p>
            <a:pPr>
              <a:buFontTx/>
              <a:buNone/>
            </a:pPr>
            <a:r>
              <a:rPr lang="en-US" sz="2000" dirty="0" smtClean="0"/>
              <a:t>          Strong interaction theory (QCD) tested in the high energy (short distance) region      </a:t>
            </a:r>
          </a:p>
          <a:p>
            <a:r>
              <a:rPr lang="en-US" dirty="0" smtClean="0"/>
              <a:t>Major challenges: </a:t>
            </a:r>
          </a:p>
          <a:p>
            <a:pPr>
              <a:buFontTx/>
              <a:buNone/>
            </a:pPr>
            <a:r>
              <a:rPr lang="en-US" sz="2000" dirty="0" smtClean="0"/>
              <a:t>          </a:t>
            </a:r>
            <a:r>
              <a:rPr lang="en-US" sz="2000" dirty="0" smtClean="0">
                <a:solidFill>
                  <a:srgbClr val="FF0000"/>
                </a:solidFill>
              </a:rPr>
              <a:t>Understand QCD in the strong region (distance of the nucleon size)</a:t>
            </a:r>
          </a:p>
          <a:p>
            <a:pPr>
              <a:buFontTx/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          Understand quark-gluon structure of the nucleon</a:t>
            </a:r>
          </a:p>
          <a:p>
            <a:pPr>
              <a:buFontTx/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          Confinement</a:t>
            </a:r>
          </a:p>
          <a:p>
            <a:endParaRPr lang="en-US" sz="800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Beyond Standard Model</a:t>
            </a:r>
            <a:endParaRPr lang="en-US" sz="2000" dirty="0" smtClean="0"/>
          </a:p>
          <a:p>
            <a:pPr>
              <a:buFontTx/>
              <a:buNone/>
            </a:pPr>
            <a:r>
              <a:rPr lang="en-US" sz="2000" dirty="0" smtClean="0"/>
              <a:t>          Energy frontier: LHC search: confirm Higgs?  </a:t>
            </a:r>
            <a:r>
              <a:rPr lang="en-US" sz="2000" dirty="0" err="1" smtClean="0"/>
              <a:t>Supersymmetry</a:t>
            </a:r>
            <a:r>
              <a:rPr lang="en-US" sz="2000" dirty="0" smtClean="0"/>
              <a:t>?  …</a:t>
            </a:r>
          </a:p>
          <a:p>
            <a:pPr>
              <a:buFontTx/>
              <a:buNone/>
            </a:pPr>
            <a:r>
              <a:rPr lang="en-US" sz="2000" dirty="0" smtClean="0"/>
              <a:t>          	Dark matter?  Dark energy? … </a:t>
            </a:r>
          </a:p>
          <a:p>
            <a:pPr>
              <a:buFontTx/>
              <a:buNone/>
            </a:pPr>
            <a:r>
              <a:rPr lang="en-US" sz="2000" dirty="0" smtClean="0"/>
              <a:t>          Intensity frontier:  </a:t>
            </a:r>
            <a:r>
              <a:rPr lang="en-US" sz="2000" dirty="0" smtClean="0">
                <a:solidFill>
                  <a:srgbClr val="0000E7"/>
                </a:solidFill>
              </a:rPr>
              <a:t>Precision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chemeClr val="accent2"/>
                </a:solidFill>
              </a:rPr>
              <a:t>tests of Standard Model at low energy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Jlab</a:t>
            </a:r>
            <a:r>
              <a:rPr lang="en-US" dirty="0" smtClean="0"/>
              <a:t> and Chinese Collaboration</a:t>
            </a:r>
            <a:endParaRPr lang="en-US" altLang="zh-CN" b="1" i="1" dirty="0" smtClean="0">
              <a:solidFill>
                <a:srgbClr val="CC3300"/>
              </a:solidFill>
            </a:endParaRP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body" idx="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endParaRPr lang="en-US" altLang="zh-CN" b="1" dirty="0" smtClean="0">
              <a:solidFill>
                <a:srgbClr val="000090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endParaRPr lang="en-US" altLang="zh-CN" b="1" dirty="0" smtClean="0">
              <a:solidFill>
                <a:srgbClr val="000090"/>
              </a:solidFill>
            </a:endParaRPr>
          </a:p>
        </p:txBody>
      </p:sp>
      <p:sp>
        <p:nvSpPr>
          <p:cNvPr id="3076" name="Rectangle 5"/>
          <p:cNvSpPr>
            <a:spLocks noChangeArrowheads="1"/>
          </p:cNvSpPr>
          <p:nvPr/>
        </p:nvSpPr>
        <p:spPr bwMode="auto">
          <a:xfrm>
            <a:off x="76200" y="849312"/>
            <a:ext cx="5111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altLang="zh-CN" sz="2400" b="1" dirty="0">
                <a:solidFill>
                  <a:srgbClr val="003366"/>
                </a:solidFill>
                <a:latin typeface="Calibri" pitchFamily="34" charset="0"/>
                <a:sym typeface="Arial" charset="0"/>
              </a:rPr>
              <a:t>China Institute of Atomic Energy (CIAE)</a:t>
            </a:r>
          </a:p>
        </p:txBody>
      </p:sp>
      <p:sp>
        <p:nvSpPr>
          <p:cNvPr id="3077" name="Rectangle 9"/>
          <p:cNvSpPr>
            <a:spLocks noChangeArrowheads="1"/>
          </p:cNvSpPr>
          <p:nvPr/>
        </p:nvSpPr>
        <p:spPr bwMode="auto">
          <a:xfrm>
            <a:off x="0" y="2286000"/>
            <a:ext cx="2597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altLang="zh-CN" sz="2400" b="1" dirty="0">
                <a:solidFill>
                  <a:srgbClr val="003366"/>
                </a:solidFill>
                <a:latin typeface="Calibri" pitchFamily="34" charset="0"/>
              </a:rPr>
              <a:t>Lanzhou University</a:t>
            </a:r>
          </a:p>
        </p:txBody>
      </p:sp>
      <p:sp>
        <p:nvSpPr>
          <p:cNvPr id="3078" name="Rectangle 10"/>
          <p:cNvSpPr>
            <a:spLocks noChangeArrowheads="1"/>
          </p:cNvSpPr>
          <p:nvPr/>
        </p:nvSpPr>
        <p:spPr bwMode="auto">
          <a:xfrm>
            <a:off x="5399087" y="2514600"/>
            <a:ext cx="26765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 eaLnBrk="0" hangingPunct="0"/>
            <a:r>
              <a:rPr lang="en-US" altLang="zh-CN" sz="2400" b="1">
                <a:solidFill>
                  <a:srgbClr val="003366"/>
                </a:solidFill>
                <a:latin typeface="Calibri" pitchFamily="34" charset="0"/>
              </a:rPr>
              <a:t>Tsinghua University</a:t>
            </a:r>
          </a:p>
        </p:txBody>
      </p:sp>
      <p:sp>
        <p:nvSpPr>
          <p:cNvPr id="3079" name="Rectangle 11"/>
          <p:cNvSpPr>
            <a:spLocks noChangeArrowheads="1"/>
          </p:cNvSpPr>
          <p:nvPr/>
        </p:nvSpPr>
        <p:spPr bwMode="auto">
          <a:xfrm>
            <a:off x="76200" y="3851275"/>
            <a:ext cx="693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altLang="zh-CN" sz="2400" b="1" dirty="0">
                <a:solidFill>
                  <a:srgbClr val="003366"/>
                </a:solidFill>
                <a:latin typeface="Calibri" pitchFamily="34" charset="0"/>
              </a:rPr>
              <a:t>University of Science and Technology of China (USTC)</a:t>
            </a:r>
          </a:p>
        </p:txBody>
      </p:sp>
      <p:pic>
        <p:nvPicPr>
          <p:cNvPr id="3080" name="Picture 5" descr="Screen Shot 2011-10-10 at 3.50.51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" y="1382712"/>
            <a:ext cx="4343400" cy="750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3" descr="Screen Shot 2011-10-10 at 3.50.24 P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7083" b="27083"/>
          <a:stretch>
            <a:fillRect/>
          </a:stretch>
        </p:blipFill>
        <p:spPr bwMode="auto">
          <a:xfrm>
            <a:off x="0" y="2743200"/>
            <a:ext cx="4343400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3" descr="校徽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122"/>
          <a:stretch>
            <a:fillRect/>
          </a:stretch>
        </p:blipFill>
        <p:spPr bwMode="auto">
          <a:xfrm>
            <a:off x="5475287" y="3048000"/>
            <a:ext cx="2601913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Picture 17" descr="校徽中英文校名(透明)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300" y="4375150"/>
            <a:ext cx="4343400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Picture 1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752600"/>
            <a:ext cx="41529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5" name="Text Box 15"/>
          <p:cNvSpPr txBox="1">
            <a:spLocks noChangeArrowheads="1"/>
          </p:cNvSpPr>
          <p:nvPr/>
        </p:nvSpPr>
        <p:spPr bwMode="auto">
          <a:xfrm>
            <a:off x="4648200" y="1295400"/>
            <a:ext cx="40544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2060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4000">
                <a:solidFill>
                  <a:srgbClr val="FFFF00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 sz="4000">
                <a:solidFill>
                  <a:srgbClr val="FFFF00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 sz="4000">
                <a:solidFill>
                  <a:srgbClr val="FFFF00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 sz="4000">
                <a:solidFill>
                  <a:srgbClr val="FFFF00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 sz="4000">
                <a:solidFill>
                  <a:srgbClr val="FFFF00"/>
                </a:solidFill>
                <a:latin typeface="Arial" charset="0"/>
                <a:ea typeface="宋体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FFFF00"/>
                </a:solidFill>
                <a:latin typeface="Arial" charset="0"/>
                <a:ea typeface="宋体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FFFF00"/>
                </a:solidFill>
                <a:latin typeface="Arial" charset="0"/>
                <a:ea typeface="宋体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FFFF00"/>
                </a:solidFill>
                <a:latin typeface="Arial" charset="0"/>
                <a:ea typeface="宋体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FFFF00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rgbClr val="003366"/>
                </a:solidFill>
              </a:rPr>
              <a:t>Institute of Modern physics</a:t>
            </a: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157A55-FDEE-45C7-BAF3-46C795D32AA3}" type="slidenum">
              <a:rPr lang="en-US" altLang="zh-CN" smtClean="0"/>
              <a:pPr/>
              <a:t>40</a:t>
            </a:fld>
            <a:endParaRPr lang="en-US" altLang="zh-CN"/>
          </a:p>
        </p:txBody>
      </p:sp>
      <p:sp>
        <p:nvSpPr>
          <p:cNvPr id="18" name="Rectangle 17"/>
          <p:cNvSpPr/>
          <p:nvPr/>
        </p:nvSpPr>
        <p:spPr>
          <a:xfrm>
            <a:off x="4876800" y="4495800"/>
            <a:ext cx="4038600" cy="144655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200" kern="0" dirty="0" smtClean="0"/>
              <a:t>Besides Physics, </a:t>
            </a:r>
          </a:p>
          <a:p>
            <a:r>
              <a:rPr lang="en-US" sz="2200" kern="0" dirty="0" smtClean="0"/>
              <a:t>GEM ($5M) and MRPC ($2M) for production and funding in China,</a:t>
            </a:r>
          </a:p>
          <a:p>
            <a:r>
              <a:rPr lang="en-US" sz="2200" kern="0" dirty="0" err="1" smtClean="0"/>
              <a:t>pol</a:t>
            </a:r>
            <a:r>
              <a:rPr lang="en-US" sz="2200" kern="0" dirty="0" smtClean="0"/>
              <a:t> He3 target for collaboration</a:t>
            </a:r>
            <a:endParaRPr lang="en-US" sz="2200" dirty="0"/>
          </a:p>
        </p:txBody>
      </p:sp>
      <p:sp>
        <p:nvSpPr>
          <p:cNvPr id="19" name="Rectangle 18"/>
          <p:cNvSpPr/>
          <p:nvPr/>
        </p:nvSpPr>
        <p:spPr>
          <a:xfrm>
            <a:off x="228600" y="5181600"/>
            <a:ext cx="4343400" cy="1631216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000" b="1" dirty="0" smtClean="0"/>
              <a:t>The fifth workshop on </a:t>
            </a:r>
            <a:r>
              <a:rPr lang="en-US" sz="2000" b="1" dirty="0" err="1" smtClean="0"/>
              <a:t>hadron</a:t>
            </a:r>
            <a:r>
              <a:rPr lang="en-US" sz="2000" b="1" dirty="0" smtClean="0"/>
              <a:t> physics in China and Opportunities in US</a:t>
            </a:r>
          </a:p>
          <a:p>
            <a:pPr algn="ctr"/>
            <a:r>
              <a:rPr lang="en-US" sz="2000" dirty="0" smtClean="0"/>
              <a:t>July 2-6, 2013</a:t>
            </a:r>
          </a:p>
          <a:p>
            <a:pPr algn="ctr"/>
            <a:r>
              <a:rPr lang="en-US" sz="2000" dirty="0" smtClean="0"/>
              <a:t> USTC and </a:t>
            </a:r>
            <a:r>
              <a:rPr lang="en-US" sz="2000" dirty="0" err="1" smtClean="0"/>
              <a:t>Huangshan</a:t>
            </a:r>
            <a:r>
              <a:rPr lang="en-US" sz="2000" dirty="0" smtClean="0"/>
              <a:t> Univ.</a:t>
            </a:r>
          </a:p>
          <a:p>
            <a:pPr algn="ctr"/>
            <a:r>
              <a:rPr lang="en-US" sz="2000" dirty="0" smtClean="0"/>
              <a:t> </a:t>
            </a:r>
            <a:r>
              <a:rPr lang="en-US" sz="2000" dirty="0" err="1" smtClean="0"/>
              <a:t>Huangshan</a:t>
            </a:r>
            <a:r>
              <a:rPr lang="en-US" sz="2000" dirty="0" smtClean="0"/>
              <a:t>, Anhui, China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242266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4"/>
          <p:cNvSpPr>
            <a:spLocks noGrp="1"/>
          </p:cNvSpPr>
          <p:nvPr>
            <p:ph type="sldNum" sz="quarter" idx="4294967295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/>
          <a:lstStyle/>
          <a:p>
            <a:fld id="{EDE73889-8752-428C-A11C-8679396BAC9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Jefferson Lab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81000" y="914400"/>
            <a:ext cx="4069612" cy="52895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Newport News, Virginia, USA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SRF powered linear accelerator provides continuous polarized electron beam</a:t>
            </a:r>
          </a:p>
          <a:p>
            <a:pPr marL="621792" lvl="1" indent="-228600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/>
            </a:pPr>
            <a:r>
              <a:rPr kumimoji="0" lang="en-US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</a:t>
            </a:r>
            <a:r>
              <a:rPr kumimoji="0" lang="en-US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t>beam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t> = 6 </a:t>
            </a:r>
            <a:r>
              <a:rPr kumimoji="0" lang="en-US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t>GeV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t> -&gt; </a:t>
            </a:r>
            <a:r>
              <a:rPr lang="en-US" sz="2000" dirty="0" smtClean="0">
                <a:solidFill>
                  <a:srgbClr val="FF0000"/>
                </a:solidFill>
              </a:rPr>
              <a:t>12GeV upgrade</a:t>
            </a:r>
            <a:endParaRPr kumimoji="0" lang="en-US" sz="2000" b="0" i="0" u="none" strike="noStrike" kern="1200" cap="none" spc="0" normalizeH="0" baseline="3000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nstantia" pitchFamily="18" charset="0"/>
              <a:ea typeface="+mn-ea"/>
              <a:cs typeface="+mn-cs"/>
            </a:endParaRPr>
          </a:p>
          <a:p>
            <a:pPr marL="621792" marR="0" lvl="1" indent="-228600" algn="l" defTabSz="914400" rtl="0" eaLnBrk="1" fontAlgn="auto" latinLnBrk="0" hangingPunct="1">
              <a:lnSpc>
                <a:spcPct val="100000"/>
              </a:lnSpc>
              <a:spcBef>
                <a:spcPts val="324"/>
              </a:spcBef>
              <a:spcAft>
                <a:spcPts val="0"/>
              </a:spcAft>
              <a:buClr>
                <a:schemeClr val="accent1"/>
              </a:buClr>
              <a:buSzTx/>
              <a:buFont typeface="Verdana"/>
              <a:buChar char="◦"/>
              <a:tabLst/>
              <a:defRPr/>
            </a:pPr>
            <a:r>
              <a:rPr kumimoji="0" lang="en-US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t>P</a:t>
            </a:r>
            <a:r>
              <a:rPr kumimoji="0" lang="en-US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t>beam</a:t>
            </a: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tantia" pitchFamily="18" charset="0"/>
                <a:ea typeface="+mn-ea"/>
                <a:cs typeface="+mn-cs"/>
              </a:rPr>
              <a:t> = 85%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2000" dirty="0" smtClean="0"/>
              <a:t>Various fixed targets, both </a:t>
            </a:r>
            <a:r>
              <a:rPr lang="en-US" sz="2000" dirty="0" err="1" smtClean="0"/>
              <a:t>unpolarized</a:t>
            </a:r>
            <a:r>
              <a:rPr lang="en-US" sz="2000" dirty="0" smtClean="0"/>
              <a:t> and polarized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endParaRPr lang="en-US" sz="2000" dirty="0" smtClean="0"/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2000" dirty="0" smtClean="0"/>
              <a:t>15 years of 6 </a:t>
            </a:r>
            <a:r>
              <a:rPr lang="en-US" sz="2000" dirty="0" err="1" smtClean="0"/>
              <a:t>GeV</a:t>
            </a:r>
            <a:r>
              <a:rPr lang="en-US" sz="2000" dirty="0" smtClean="0"/>
              <a:t> programs finished, upgrading to 12GeV, beam on again in 2014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2000" dirty="0" smtClean="0"/>
              <a:t>Upgrading 3 existing Hall A, B, C</a:t>
            </a:r>
          </a:p>
          <a:p>
            <a:pPr marL="365760" indent="-256032">
              <a:spcBef>
                <a:spcPts val="400"/>
              </a:spcBef>
              <a:buClr>
                <a:schemeClr val="accent1"/>
              </a:buClr>
              <a:buSzPct val="68000"/>
              <a:buFont typeface="Wingdings 3"/>
              <a:buChar char=""/>
              <a:defRPr/>
            </a:pPr>
            <a:r>
              <a:rPr lang="en-US" sz="2000" dirty="0" smtClean="0"/>
              <a:t>Building new Hall D - </a:t>
            </a:r>
            <a:r>
              <a:rPr lang="en-US" sz="2000" dirty="0" err="1" smtClean="0"/>
              <a:t>GlueX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7" descr="lab_halla.jpg"/>
          <p:cNvPicPr>
            <a:picLocks noChangeAspect="1"/>
          </p:cNvPicPr>
          <p:nvPr/>
        </p:nvPicPr>
        <p:blipFill>
          <a:blip r:embed="rId3" cstate="print"/>
          <a:srcRect l="10971" r="12857"/>
          <a:stretch>
            <a:fillRect/>
          </a:stretch>
        </p:blipFill>
        <p:spPr>
          <a:xfrm>
            <a:off x="4425352" y="1325725"/>
            <a:ext cx="4063013" cy="5029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084922" y="4681913"/>
            <a:ext cx="458780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rtlCol="0">
            <a:spAutoFit/>
          </a:bodyPr>
          <a:lstStyle/>
          <a:p>
            <a:r>
              <a:rPr lang="en-US" sz="3200" b="1" smtClean="0">
                <a:solidFill>
                  <a:srgbClr val="FF0000"/>
                </a:solidFill>
              </a:rPr>
              <a:t>A</a:t>
            </a:r>
            <a:endParaRPr lang="en-US" sz="2800" b="1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45345" y="4791452"/>
            <a:ext cx="421910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rtlCol="0">
            <a:spAutoFit/>
          </a:bodyPr>
          <a:lstStyle/>
          <a:p>
            <a:r>
              <a:rPr lang="en-US" sz="2800" b="1" smtClean="0">
                <a:solidFill>
                  <a:srgbClr val="00B0F0"/>
                </a:solidFill>
              </a:rPr>
              <a:t>B</a:t>
            </a:r>
            <a:endParaRPr lang="en-US" sz="2800" b="1">
              <a:solidFill>
                <a:srgbClr val="00B0F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39092" y="4718426"/>
            <a:ext cx="421910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rtlCol="0">
            <a:spAutoFit/>
          </a:bodyPr>
          <a:lstStyle/>
          <a:p>
            <a:r>
              <a:rPr lang="en-US" sz="2800" b="1" smtClean="0">
                <a:solidFill>
                  <a:srgbClr val="FFFF00"/>
                </a:solidFill>
              </a:rPr>
              <a:t>C</a:t>
            </a:r>
            <a:endParaRPr lang="en-US" sz="2800" b="1">
              <a:solidFill>
                <a:srgbClr val="FFFF00"/>
              </a:solidFill>
            </a:endParaRPr>
          </a:p>
        </p:txBody>
      </p:sp>
      <p:sp>
        <p:nvSpPr>
          <p:cNvPr id="15" name="Right Arrow 13"/>
          <p:cNvSpPr/>
          <p:nvPr/>
        </p:nvSpPr>
        <p:spPr>
          <a:xfrm rot="16883058">
            <a:off x="4097095" y="2921491"/>
            <a:ext cx="1485900" cy="164444"/>
          </a:xfrm>
          <a:prstGeom prst="rightArrow">
            <a:avLst>
              <a:gd name="adj1" fmla="val 50000"/>
              <a:gd name="adj2" fmla="val 123518"/>
            </a:avLst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4"/>
          <p:cNvSpPr/>
          <p:nvPr/>
        </p:nvSpPr>
        <p:spPr>
          <a:xfrm rot="4717807">
            <a:off x="5884471" y="2961912"/>
            <a:ext cx="1490122" cy="166436"/>
          </a:xfrm>
          <a:prstGeom prst="rightArrow">
            <a:avLst>
              <a:gd name="adj1" fmla="val 50000"/>
              <a:gd name="adj2" fmla="val 157253"/>
            </a:avLst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右箭头 16"/>
          <p:cNvSpPr/>
          <p:nvPr/>
        </p:nvSpPr>
        <p:spPr>
          <a:xfrm rot="16815831">
            <a:off x="4416060" y="3992706"/>
            <a:ext cx="381000" cy="22860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曲线连接符 18"/>
          <p:cNvCxnSpPr>
            <a:stCxn id="16" idx="3"/>
            <a:endCxn id="15" idx="1"/>
          </p:cNvCxnSpPr>
          <p:nvPr/>
        </p:nvCxnSpPr>
        <p:spPr>
          <a:xfrm rot="5400000" flipH="1">
            <a:off x="5713143" y="2712298"/>
            <a:ext cx="43523" cy="2083020"/>
          </a:xfrm>
          <a:prstGeom prst="curvedConnector3">
            <a:avLst>
              <a:gd name="adj1" fmla="val -985930"/>
            </a:avLst>
          </a:prstGeom>
          <a:ln w="38100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曲线连接符 20"/>
          <p:cNvCxnSpPr>
            <a:stCxn id="15" idx="3"/>
            <a:endCxn id="16" idx="1"/>
          </p:cNvCxnSpPr>
          <p:nvPr/>
        </p:nvCxnSpPr>
        <p:spPr>
          <a:xfrm rot="16200000" flipH="1">
            <a:off x="5715016" y="1547058"/>
            <a:ext cx="39311" cy="1495954"/>
          </a:xfrm>
          <a:prstGeom prst="curvedConnector3">
            <a:avLst>
              <a:gd name="adj1" fmla="val -900552"/>
            </a:avLst>
          </a:prstGeom>
          <a:ln w="38100">
            <a:solidFill>
              <a:schemeClr val="accent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任意多边形 39"/>
          <p:cNvSpPr/>
          <p:nvPr/>
        </p:nvSpPr>
        <p:spPr>
          <a:xfrm>
            <a:off x="6315075" y="3800475"/>
            <a:ext cx="485775" cy="1038225"/>
          </a:xfrm>
          <a:custGeom>
            <a:avLst/>
            <a:gdLst>
              <a:gd name="connsiteX0" fmla="*/ 485775 w 485775"/>
              <a:gd name="connsiteY0" fmla="*/ 0 h 1038225"/>
              <a:gd name="connsiteX1" fmla="*/ 476250 w 485775"/>
              <a:gd name="connsiteY1" fmla="*/ 333375 h 1038225"/>
              <a:gd name="connsiteX2" fmla="*/ 466725 w 485775"/>
              <a:gd name="connsiteY2" fmla="*/ 381000 h 1038225"/>
              <a:gd name="connsiteX3" fmla="*/ 457200 w 485775"/>
              <a:gd name="connsiteY3" fmla="*/ 438150 h 1038225"/>
              <a:gd name="connsiteX4" fmla="*/ 428625 w 485775"/>
              <a:gd name="connsiteY4" fmla="*/ 514350 h 1038225"/>
              <a:gd name="connsiteX5" fmla="*/ 419100 w 485775"/>
              <a:gd name="connsiteY5" fmla="*/ 542925 h 1038225"/>
              <a:gd name="connsiteX6" fmla="*/ 400050 w 485775"/>
              <a:gd name="connsiteY6" fmla="*/ 571500 h 1038225"/>
              <a:gd name="connsiteX7" fmla="*/ 381000 w 485775"/>
              <a:gd name="connsiteY7" fmla="*/ 628650 h 1038225"/>
              <a:gd name="connsiteX8" fmla="*/ 314325 w 485775"/>
              <a:gd name="connsiteY8" fmla="*/ 723900 h 1038225"/>
              <a:gd name="connsiteX9" fmla="*/ 285750 w 485775"/>
              <a:gd name="connsiteY9" fmla="*/ 752475 h 1038225"/>
              <a:gd name="connsiteX10" fmla="*/ 247650 w 485775"/>
              <a:gd name="connsiteY10" fmla="*/ 800100 h 1038225"/>
              <a:gd name="connsiteX11" fmla="*/ 228600 w 485775"/>
              <a:gd name="connsiteY11" fmla="*/ 828675 h 1038225"/>
              <a:gd name="connsiteX12" fmla="*/ 200025 w 485775"/>
              <a:gd name="connsiteY12" fmla="*/ 857250 h 1038225"/>
              <a:gd name="connsiteX13" fmla="*/ 171450 w 485775"/>
              <a:gd name="connsiteY13" fmla="*/ 895350 h 1038225"/>
              <a:gd name="connsiteX14" fmla="*/ 142875 w 485775"/>
              <a:gd name="connsiteY14" fmla="*/ 923925 h 1038225"/>
              <a:gd name="connsiteX15" fmla="*/ 123825 w 485775"/>
              <a:gd name="connsiteY15" fmla="*/ 952500 h 1038225"/>
              <a:gd name="connsiteX16" fmla="*/ 38100 w 485775"/>
              <a:gd name="connsiteY16" fmla="*/ 1009650 h 1038225"/>
              <a:gd name="connsiteX17" fmla="*/ 0 w 485775"/>
              <a:gd name="connsiteY17" fmla="*/ 1038225 h 1038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85775" h="1038225">
                <a:moveTo>
                  <a:pt x="485775" y="0"/>
                </a:moveTo>
                <a:cubicBezTo>
                  <a:pt x="482600" y="111125"/>
                  <a:pt x="481802" y="222343"/>
                  <a:pt x="476250" y="333375"/>
                </a:cubicBezTo>
                <a:cubicBezTo>
                  <a:pt x="475442" y="349544"/>
                  <a:pt x="469621" y="365072"/>
                  <a:pt x="466725" y="381000"/>
                </a:cubicBezTo>
                <a:cubicBezTo>
                  <a:pt x="463270" y="400001"/>
                  <a:pt x="461390" y="419297"/>
                  <a:pt x="457200" y="438150"/>
                </a:cubicBezTo>
                <a:cubicBezTo>
                  <a:pt x="453269" y="455839"/>
                  <a:pt x="432670" y="503564"/>
                  <a:pt x="428625" y="514350"/>
                </a:cubicBezTo>
                <a:cubicBezTo>
                  <a:pt x="425100" y="523751"/>
                  <a:pt x="423590" y="533945"/>
                  <a:pt x="419100" y="542925"/>
                </a:cubicBezTo>
                <a:cubicBezTo>
                  <a:pt x="413980" y="553164"/>
                  <a:pt x="404699" y="561039"/>
                  <a:pt x="400050" y="571500"/>
                </a:cubicBezTo>
                <a:cubicBezTo>
                  <a:pt x="391895" y="589850"/>
                  <a:pt x="393048" y="612586"/>
                  <a:pt x="381000" y="628650"/>
                </a:cubicBezTo>
                <a:cubicBezTo>
                  <a:pt x="338688" y="685066"/>
                  <a:pt x="361231" y="653541"/>
                  <a:pt x="314325" y="723900"/>
                </a:cubicBezTo>
                <a:cubicBezTo>
                  <a:pt x="306853" y="735108"/>
                  <a:pt x="295275" y="742950"/>
                  <a:pt x="285750" y="752475"/>
                </a:cubicBezTo>
                <a:cubicBezTo>
                  <a:pt x="267207" y="808105"/>
                  <a:pt x="290734" y="757016"/>
                  <a:pt x="247650" y="800100"/>
                </a:cubicBezTo>
                <a:cubicBezTo>
                  <a:pt x="239555" y="808195"/>
                  <a:pt x="235929" y="819881"/>
                  <a:pt x="228600" y="828675"/>
                </a:cubicBezTo>
                <a:cubicBezTo>
                  <a:pt x="219976" y="839023"/>
                  <a:pt x="208791" y="847023"/>
                  <a:pt x="200025" y="857250"/>
                </a:cubicBezTo>
                <a:cubicBezTo>
                  <a:pt x="189694" y="869303"/>
                  <a:pt x="181781" y="883297"/>
                  <a:pt x="171450" y="895350"/>
                </a:cubicBezTo>
                <a:cubicBezTo>
                  <a:pt x="162684" y="905577"/>
                  <a:pt x="151499" y="913577"/>
                  <a:pt x="142875" y="923925"/>
                </a:cubicBezTo>
                <a:cubicBezTo>
                  <a:pt x="135546" y="932719"/>
                  <a:pt x="132440" y="944962"/>
                  <a:pt x="123825" y="952500"/>
                </a:cubicBezTo>
                <a:lnTo>
                  <a:pt x="38100" y="1009650"/>
                </a:lnTo>
                <a:cubicBezTo>
                  <a:pt x="5789" y="1031191"/>
                  <a:pt x="17620" y="1020605"/>
                  <a:pt x="0" y="1038225"/>
                </a:cubicBezTo>
              </a:path>
            </a:pathLst>
          </a:custGeom>
          <a:ln w="38100">
            <a:solidFill>
              <a:srgbClr val="7030A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 39"/>
          <p:cNvSpPr/>
          <p:nvPr/>
        </p:nvSpPr>
        <p:spPr>
          <a:xfrm flipH="1">
            <a:off x="6833616" y="3810000"/>
            <a:ext cx="252984" cy="1066800"/>
          </a:xfrm>
          <a:custGeom>
            <a:avLst/>
            <a:gdLst>
              <a:gd name="connsiteX0" fmla="*/ 485775 w 485775"/>
              <a:gd name="connsiteY0" fmla="*/ 0 h 1038225"/>
              <a:gd name="connsiteX1" fmla="*/ 476250 w 485775"/>
              <a:gd name="connsiteY1" fmla="*/ 333375 h 1038225"/>
              <a:gd name="connsiteX2" fmla="*/ 466725 w 485775"/>
              <a:gd name="connsiteY2" fmla="*/ 381000 h 1038225"/>
              <a:gd name="connsiteX3" fmla="*/ 457200 w 485775"/>
              <a:gd name="connsiteY3" fmla="*/ 438150 h 1038225"/>
              <a:gd name="connsiteX4" fmla="*/ 428625 w 485775"/>
              <a:gd name="connsiteY4" fmla="*/ 514350 h 1038225"/>
              <a:gd name="connsiteX5" fmla="*/ 419100 w 485775"/>
              <a:gd name="connsiteY5" fmla="*/ 542925 h 1038225"/>
              <a:gd name="connsiteX6" fmla="*/ 400050 w 485775"/>
              <a:gd name="connsiteY6" fmla="*/ 571500 h 1038225"/>
              <a:gd name="connsiteX7" fmla="*/ 381000 w 485775"/>
              <a:gd name="connsiteY7" fmla="*/ 628650 h 1038225"/>
              <a:gd name="connsiteX8" fmla="*/ 314325 w 485775"/>
              <a:gd name="connsiteY8" fmla="*/ 723900 h 1038225"/>
              <a:gd name="connsiteX9" fmla="*/ 285750 w 485775"/>
              <a:gd name="connsiteY9" fmla="*/ 752475 h 1038225"/>
              <a:gd name="connsiteX10" fmla="*/ 247650 w 485775"/>
              <a:gd name="connsiteY10" fmla="*/ 800100 h 1038225"/>
              <a:gd name="connsiteX11" fmla="*/ 228600 w 485775"/>
              <a:gd name="connsiteY11" fmla="*/ 828675 h 1038225"/>
              <a:gd name="connsiteX12" fmla="*/ 200025 w 485775"/>
              <a:gd name="connsiteY12" fmla="*/ 857250 h 1038225"/>
              <a:gd name="connsiteX13" fmla="*/ 171450 w 485775"/>
              <a:gd name="connsiteY13" fmla="*/ 895350 h 1038225"/>
              <a:gd name="connsiteX14" fmla="*/ 142875 w 485775"/>
              <a:gd name="connsiteY14" fmla="*/ 923925 h 1038225"/>
              <a:gd name="connsiteX15" fmla="*/ 123825 w 485775"/>
              <a:gd name="connsiteY15" fmla="*/ 952500 h 1038225"/>
              <a:gd name="connsiteX16" fmla="*/ 38100 w 485775"/>
              <a:gd name="connsiteY16" fmla="*/ 1009650 h 1038225"/>
              <a:gd name="connsiteX17" fmla="*/ 0 w 485775"/>
              <a:gd name="connsiteY17" fmla="*/ 1038225 h 1038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85775" h="1038225">
                <a:moveTo>
                  <a:pt x="485775" y="0"/>
                </a:moveTo>
                <a:cubicBezTo>
                  <a:pt x="482600" y="111125"/>
                  <a:pt x="481802" y="222343"/>
                  <a:pt x="476250" y="333375"/>
                </a:cubicBezTo>
                <a:cubicBezTo>
                  <a:pt x="475442" y="349544"/>
                  <a:pt x="469621" y="365072"/>
                  <a:pt x="466725" y="381000"/>
                </a:cubicBezTo>
                <a:cubicBezTo>
                  <a:pt x="463270" y="400001"/>
                  <a:pt x="461390" y="419297"/>
                  <a:pt x="457200" y="438150"/>
                </a:cubicBezTo>
                <a:cubicBezTo>
                  <a:pt x="453269" y="455839"/>
                  <a:pt x="432670" y="503564"/>
                  <a:pt x="428625" y="514350"/>
                </a:cubicBezTo>
                <a:cubicBezTo>
                  <a:pt x="425100" y="523751"/>
                  <a:pt x="423590" y="533945"/>
                  <a:pt x="419100" y="542925"/>
                </a:cubicBezTo>
                <a:cubicBezTo>
                  <a:pt x="413980" y="553164"/>
                  <a:pt x="404699" y="561039"/>
                  <a:pt x="400050" y="571500"/>
                </a:cubicBezTo>
                <a:cubicBezTo>
                  <a:pt x="391895" y="589850"/>
                  <a:pt x="393048" y="612586"/>
                  <a:pt x="381000" y="628650"/>
                </a:cubicBezTo>
                <a:cubicBezTo>
                  <a:pt x="338688" y="685066"/>
                  <a:pt x="361231" y="653541"/>
                  <a:pt x="314325" y="723900"/>
                </a:cubicBezTo>
                <a:cubicBezTo>
                  <a:pt x="306853" y="735108"/>
                  <a:pt x="295275" y="742950"/>
                  <a:pt x="285750" y="752475"/>
                </a:cubicBezTo>
                <a:cubicBezTo>
                  <a:pt x="267207" y="808105"/>
                  <a:pt x="290734" y="757016"/>
                  <a:pt x="247650" y="800100"/>
                </a:cubicBezTo>
                <a:cubicBezTo>
                  <a:pt x="239555" y="808195"/>
                  <a:pt x="235929" y="819881"/>
                  <a:pt x="228600" y="828675"/>
                </a:cubicBezTo>
                <a:cubicBezTo>
                  <a:pt x="219976" y="839023"/>
                  <a:pt x="208791" y="847023"/>
                  <a:pt x="200025" y="857250"/>
                </a:cubicBezTo>
                <a:cubicBezTo>
                  <a:pt x="189694" y="869303"/>
                  <a:pt x="181781" y="883297"/>
                  <a:pt x="171450" y="895350"/>
                </a:cubicBezTo>
                <a:cubicBezTo>
                  <a:pt x="162684" y="905577"/>
                  <a:pt x="151499" y="913577"/>
                  <a:pt x="142875" y="923925"/>
                </a:cubicBezTo>
                <a:cubicBezTo>
                  <a:pt x="135546" y="932719"/>
                  <a:pt x="132440" y="944962"/>
                  <a:pt x="123825" y="952500"/>
                </a:cubicBezTo>
                <a:lnTo>
                  <a:pt x="38100" y="1009650"/>
                </a:lnTo>
                <a:cubicBezTo>
                  <a:pt x="5789" y="1031191"/>
                  <a:pt x="17620" y="1020605"/>
                  <a:pt x="0" y="1038225"/>
                </a:cubicBezTo>
              </a:path>
            </a:pathLst>
          </a:custGeom>
          <a:ln w="38100">
            <a:solidFill>
              <a:srgbClr val="7030A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任意多边形 39"/>
          <p:cNvSpPr/>
          <p:nvPr/>
        </p:nvSpPr>
        <p:spPr>
          <a:xfrm flipH="1">
            <a:off x="6858000" y="3810000"/>
            <a:ext cx="914399" cy="1066800"/>
          </a:xfrm>
          <a:custGeom>
            <a:avLst/>
            <a:gdLst>
              <a:gd name="connsiteX0" fmla="*/ 485775 w 485775"/>
              <a:gd name="connsiteY0" fmla="*/ 0 h 1038225"/>
              <a:gd name="connsiteX1" fmla="*/ 476250 w 485775"/>
              <a:gd name="connsiteY1" fmla="*/ 333375 h 1038225"/>
              <a:gd name="connsiteX2" fmla="*/ 466725 w 485775"/>
              <a:gd name="connsiteY2" fmla="*/ 381000 h 1038225"/>
              <a:gd name="connsiteX3" fmla="*/ 457200 w 485775"/>
              <a:gd name="connsiteY3" fmla="*/ 438150 h 1038225"/>
              <a:gd name="connsiteX4" fmla="*/ 428625 w 485775"/>
              <a:gd name="connsiteY4" fmla="*/ 514350 h 1038225"/>
              <a:gd name="connsiteX5" fmla="*/ 419100 w 485775"/>
              <a:gd name="connsiteY5" fmla="*/ 542925 h 1038225"/>
              <a:gd name="connsiteX6" fmla="*/ 400050 w 485775"/>
              <a:gd name="connsiteY6" fmla="*/ 571500 h 1038225"/>
              <a:gd name="connsiteX7" fmla="*/ 381000 w 485775"/>
              <a:gd name="connsiteY7" fmla="*/ 628650 h 1038225"/>
              <a:gd name="connsiteX8" fmla="*/ 314325 w 485775"/>
              <a:gd name="connsiteY8" fmla="*/ 723900 h 1038225"/>
              <a:gd name="connsiteX9" fmla="*/ 285750 w 485775"/>
              <a:gd name="connsiteY9" fmla="*/ 752475 h 1038225"/>
              <a:gd name="connsiteX10" fmla="*/ 247650 w 485775"/>
              <a:gd name="connsiteY10" fmla="*/ 800100 h 1038225"/>
              <a:gd name="connsiteX11" fmla="*/ 228600 w 485775"/>
              <a:gd name="connsiteY11" fmla="*/ 828675 h 1038225"/>
              <a:gd name="connsiteX12" fmla="*/ 200025 w 485775"/>
              <a:gd name="connsiteY12" fmla="*/ 857250 h 1038225"/>
              <a:gd name="connsiteX13" fmla="*/ 171450 w 485775"/>
              <a:gd name="connsiteY13" fmla="*/ 895350 h 1038225"/>
              <a:gd name="connsiteX14" fmla="*/ 142875 w 485775"/>
              <a:gd name="connsiteY14" fmla="*/ 923925 h 1038225"/>
              <a:gd name="connsiteX15" fmla="*/ 123825 w 485775"/>
              <a:gd name="connsiteY15" fmla="*/ 952500 h 1038225"/>
              <a:gd name="connsiteX16" fmla="*/ 38100 w 485775"/>
              <a:gd name="connsiteY16" fmla="*/ 1009650 h 1038225"/>
              <a:gd name="connsiteX17" fmla="*/ 0 w 485775"/>
              <a:gd name="connsiteY17" fmla="*/ 1038225 h 1038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85775" h="1038225">
                <a:moveTo>
                  <a:pt x="485775" y="0"/>
                </a:moveTo>
                <a:cubicBezTo>
                  <a:pt x="482600" y="111125"/>
                  <a:pt x="481802" y="222343"/>
                  <a:pt x="476250" y="333375"/>
                </a:cubicBezTo>
                <a:cubicBezTo>
                  <a:pt x="475442" y="349544"/>
                  <a:pt x="469621" y="365072"/>
                  <a:pt x="466725" y="381000"/>
                </a:cubicBezTo>
                <a:cubicBezTo>
                  <a:pt x="463270" y="400001"/>
                  <a:pt x="461390" y="419297"/>
                  <a:pt x="457200" y="438150"/>
                </a:cubicBezTo>
                <a:cubicBezTo>
                  <a:pt x="453269" y="455839"/>
                  <a:pt x="432670" y="503564"/>
                  <a:pt x="428625" y="514350"/>
                </a:cubicBezTo>
                <a:cubicBezTo>
                  <a:pt x="425100" y="523751"/>
                  <a:pt x="423590" y="533945"/>
                  <a:pt x="419100" y="542925"/>
                </a:cubicBezTo>
                <a:cubicBezTo>
                  <a:pt x="413980" y="553164"/>
                  <a:pt x="404699" y="561039"/>
                  <a:pt x="400050" y="571500"/>
                </a:cubicBezTo>
                <a:cubicBezTo>
                  <a:pt x="391895" y="589850"/>
                  <a:pt x="393048" y="612586"/>
                  <a:pt x="381000" y="628650"/>
                </a:cubicBezTo>
                <a:cubicBezTo>
                  <a:pt x="338688" y="685066"/>
                  <a:pt x="361231" y="653541"/>
                  <a:pt x="314325" y="723900"/>
                </a:cubicBezTo>
                <a:cubicBezTo>
                  <a:pt x="306853" y="735108"/>
                  <a:pt x="295275" y="742950"/>
                  <a:pt x="285750" y="752475"/>
                </a:cubicBezTo>
                <a:cubicBezTo>
                  <a:pt x="267207" y="808105"/>
                  <a:pt x="290734" y="757016"/>
                  <a:pt x="247650" y="800100"/>
                </a:cubicBezTo>
                <a:cubicBezTo>
                  <a:pt x="239555" y="808195"/>
                  <a:pt x="235929" y="819881"/>
                  <a:pt x="228600" y="828675"/>
                </a:cubicBezTo>
                <a:cubicBezTo>
                  <a:pt x="219976" y="839023"/>
                  <a:pt x="208791" y="847023"/>
                  <a:pt x="200025" y="857250"/>
                </a:cubicBezTo>
                <a:cubicBezTo>
                  <a:pt x="189694" y="869303"/>
                  <a:pt x="181781" y="883297"/>
                  <a:pt x="171450" y="895350"/>
                </a:cubicBezTo>
                <a:cubicBezTo>
                  <a:pt x="162684" y="905577"/>
                  <a:pt x="151499" y="913577"/>
                  <a:pt x="142875" y="923925"/>
                </a:cubicBezTo>
                <a:cubicBezTo>
                  <a:pt x="135546" y="932719"/>
                  <a:pt x="132440" y="944962"/>
                  <a:pt x="123825" y="952500"/>
                </a:cubicBezTo>
                <a:lnTo>
                  <a:pt x="38100" y="1009650"/>
                </a:lnTo>
                <a:cubicBezTo>
                  <a:pt x="5789" y="1031191"/>
                  <a:pt x="17620" y="1020605"/>
                  <a:pt x="0" y="1038225"/>
                </a:cubicBezTo>
              </a:path>
            </a:pathLst>
          </a:custGeom>
          <a:ln w="38100">
            <a:solidFill>
              <a:srgbClr val="7030A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advTm="756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2" dur="25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3" dur="25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25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5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 animBg="1"/>
      <p:bldP spid="16" grpId="0" animBg="1"/>
      <p:bldP spid="17" grpId="0" animBg="1"/>
      <p:bldP spid="17" grpId="1" animBg="1"/>
      <p:bldP spid="40" grpId="0" animBg="1"/>
      <p:bldP spid="22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3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0513" y="1143000"/>
            <a:ext cx="3748087" cy="554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Text Box 4"/>
          <p:cNvSpPr txBox="1">
            <a:spLocks noChangeArrowheads="1"/>
          </p:cNvSpPr>
          <p:nvPr/>
        </p:nvSpPr>
        <p:spPr bwMode="auto">
          <a:xfrm>
            <a:off x="619125" y="6248400"/>
            <a:ext cx="2962275" cy="3810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marL="228600" indent="-228600" eaLnBrk="0" hangingPunct="0">
              <a:lnSpc>
                <a:spcPct val="80000"/>
              </a:lnSpc>
              <a:spcBef>
                <a:spcPct val="20000"/>
              </a:spcBef>
              <a:buFont typeface="Times"/>
              <a:buNone/>
            </a:pPr>
            <a:r>
              <a:rPr lang="en-US" b="1" dirty="0">
                <a:solidFill>
                  <a:schemeClr val="bg1"/>
                </a:solidFill>
              </a:rPr>
              <a:t>Hall C (SOS/HMS)</a:t>
            </a:r>
          </a:p>
        </p:txBody>
      </p:sp>
      <p:pic>
        <p:nvPicPr>
          <p:cNvPr id="31748" name="Picture 8"/>
          <p:cNvPicPr>
            <a:picLocks noChangeAspect="1" noChangeArrowheads="1"/>
          </p:cNvPicPr>
          <p:nvPr/>
        </p:nvPicPr>
        <p:blipFill>
          <a:blip r:embed="rId3" cstate="print"/>
          <a:srcRect r="-1129"/>
          <a:stretch>
            <a:fillRect/>
          </a:stretch>
        </p:blipFill>
        <p:spPr bwMode="auto">
          <a:xfrm>
            <a:off x="4191000" y="3321050"/>
            <a:ext cx="4679950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9" name="Text Box 9"/>
          <p:cNvSpPr txBox="1">
            <a:spLocks noChangeArrowheads="1"/>
          </p:cNvSpPr>
          <p:nvPr/>
        </p:nvSpPr>
        <p:spPr bwMode="auto">
          <a:xfrm>
            <a:off x="6465888" y="6248400"/>
            <a:ext cx="2220912" cy="3810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marL="228600" indent="-228600" eaLnBrk="0" hangingPunct="0">
              <a:lnSpc>
                <a:spcPct val="80000"/>
              </a:lnSpc>
              <a:spcBef>
                <a:spcPct val="20000"/>
              </a:spcBef>
              <a:buFont typeface="Times"/>
              <a:buNone/>
            </a:pPr>
            <a:r>
              <a:rPr lang="en-US" b="1">
                <a:solidFill>
                  <a:schemeClr val="bg1"/>
                </a:solidFill>
              </a:rPr>
              <a:t>Hall B (CLAS)</a:t>
            </a:r>
          </a:p>
        </p:txBody>
      </p:sp>
      <p:pic>
        <p:nvPicPr>
          <p:cNvPr id="31750" name="Picture 10" descr="HALA_15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68775" y="92075"/>
            <a:ext cx="4670425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1" name="Text Box 6"/>
          <p:cNvSpPr txBox="1">
            <a:spLocks noChangeArrowheads="1"/>
          </p:cNvSpPr>
          <p:nvPr/>
        </p:nvSpPr>
        <p:spPr bwMode="auto">
          <a:xfrm>
            <a:off x="5354638" y="2743200"/>
            <a:ext cx="2417762" cy="3810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marL="228600" indent="-228600" eaLnBrk="0" hangingPunct="0">
              <a:lnSpc>
                <a:spcPct val="80000"/>
              </a:lnSpc>
              <a:spcBef>
                <a:spcPct val="20000"/>
              </a:spcBef>
              <a:buFont typeface="Times"/>
              <a:buNone/>
            </a:pPr>
            <a:r>
              <a:rPr lang="en-US" b="1">
                <a:solidFill>
                  <a:schemeClr val="bg1"/>
                </a:solidFill>
              </a:rPr>
              <a:t>Hall A (2 HRS)</a:t>
            </a:r>
          </a:p>
        </p:txBody>
      </p:sp>
      <p:sp>
        <p:nvSpPr>
          <p:cNvPr id="31752" name="Text Box 11"/>
          <p:cNvSpPr txBox="1">
            <a:spLocks noChangeArrowheads="1"/>
          </p:cNvSpPr>
          <p:nvPr/>
        </p:nvSpPr>
        <p:spPr bwMode="auto">
          <a:xfrm>
            <a:off x="212725" y="76200"/>
            <a:ext cx="35972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 dirty="0">
                <a:solidFill>
                  <a:srgbClr val="FA3904"/>
                </a:solidFill>
              </a:rPr>
              <a:t>Halls A/B/C </a:t>
            </a:r>
            <a:r>
              <a:rPr lang="en-US" sz="3200" b="1" dirty="0" smtClean="0">
                <a:solidFill>
                  <a:srgbClr val="FA3904"/>
                </a:solidFill>
              </a:rPr>
              <a:t>6GeV</a:t>
            </a:r>
            <a:endParaRPr lang="en-US" sz="3200" b="1" dirty="0">
              <a:solidFill>
                <a:srgbClr val="FA390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14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762000"/>
            <a:ext cx="3733800" cy="2931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81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990600"/>
            <a:ext cx="387895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811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276600"/>
            <a:ext cx="426720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Text Box 4"/>
          <p:cNvSpPr txBox="1">
            <a:spLocks noChangeArrowheads="1"/>
          </p:cNvSpPr>
          <p:nvPr/>
        </p:nvSpPr>
        <p:spPr bwMode="auto">
          <a:xfrm>
            <a:off x="228600" y="990600"/>
            <a:ext cx="1492395" cy="31688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marL="228600" indent="-228600" eaLnBrk="0" hangingPunct="0">
              <a:lnSpc>
                <a:spcPct val="80000"/>
              </a:lnSpc>
              <a:spcBef>
                <a:spcPct val="20000"/>
              </a:spcBef>
              <a:buFont typeface="Times"/>
              <a:buNone/>
            </a:pPr>
            <a:r>
              <a:rPr lang="en-US" b="1" dirty="0">
                <a:solidFill>
                  <a:schemeClr val="bg1"/>
                </a:solidFill>
              </a:rPr>
              <a:t>Hall C </a:t>
            </a:r>
            <a:r>
              <a:rPr lang="en-US" b="1" dirty="0" smtClean="0">
                <a:solidFill>
                  <a:schemeClr val="bg1"/>
                </a:solidFill>
              </a:rPr>
              <a:t>(SHMS</a:t>
            </a:r>
            <a:r>
              <a:rPr lang="en-US" b="1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31749" name="Text Box 9"/>
          <p:cNvSpPr txBox="1">
            <a:spLocks noChangeArrowheads="1"/>
          </p:cNvSpPr>
          <p:nvPr/>
        </p:nvSpPr>
        <p:spPr bwMode="auto">
          <a:xfrm>
            <a:off x="6465888" y="6248400"/>
            <a:ext cx="1636665" cy="31136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marL="228600" indent="-228600" eaLnBrk="0" hangingPunct="0">
              <a:lnSpc>
                <a:spcPct val="80000"/>
              </a:lnSpc>
              <a:spcBef>
                <a:spcPct val="20000"/>
              </a:spcBef>
              <a:buFont typeface="Times"/>
              <a:buNone/>
            </a:pPr>
            <a:r>
              <a:rPr lang="en-US" b="1" dirty="0">
                <a:solidFill>
                  <a:schemeClr val="bg1"/>
                </a:solidFill>
              </a:rPr>
              <a:t>Hall B (</a:t>
            </a:r>
            <a:r>
              <a:rPr lang="en-US" b="1" dirty="0" smtClean="0">
                <a:solidFill>
                  <a:schemeClr val="bg1"/>
                </a:solidFill>
              </a:rPr>
              <a:t>CLAS12)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1751" name="Text Box 6"/>
          <p:cNvSpPr txBox="1">
            <a:spLocks noChangeArrowheads="1"/>
          </p:cNvSpPr>
          <p:nvPr/>
        </p:nvSpPr>
        <p:spPr bwMode="auto">
          <a:xfrm>
            <a:off x="6573838" y="838200"/>
            <a:ext cx="2417762" cy="3810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marL="228600" indent="-228600" eaLnBrk="0" hangingPunct="0">
              <a:lnSpc>
                <a:spcPct val="80000"/>
              </a:lnSpc>
              <a:spcBef>
                <a:spcPct val="20000"/>
              </a:spcBef>
              <a:buFont typeface="Times"/>
              <a:buNone/>
            </a:pPr>
            <a:r>
              <a:rPr lang="en-US" b="1" dirty="0">
                <a:solidFill>
                  <a:schemeClr val="bg1"/>
                </a:solidFill>
              </a:rPr>
              <a:t>Hall A (2 HRS)</a:t>
            </a:r>
          </a:p>
        </p:txBody>
      </p:sp>
      <p:sp>
        <p:nvSpPr>
          <p:cNvPr id="31752" name="Text Box 11"/>
          <p:cNvSpPr txBox="1">
            <a:spLocks noChangeArrowheads="1"/>
          </p:cNvSpPr>
          <p:nvPr/>
        </p:nvSpPr>
        <p:spPr bwMode="auto">
          <a:xfrm>
            <a:off x="0" y="76200"/>
            <a:ext cx="541019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rgbClr val="FA3904"/>
                </a:solidFill>
              </a:rPr>
              <a:t>Halls A/B/C </a:t>
            </a:r>
            <a:r>
              <a:rPr lang="en-US" sz="3200" b="1" dirty="0" smtClean="0">
                <a:solidFill>
                  <a:srgbClr val="FA3904"/>
                </a:solidFill>
              </a:rPr>
              <a:t>and D 12GeV</a:t>
            </a:r>
            <a:endParaRPr lang="en-US" sz="3200" b="1" dirty="0">
              <a:solidFill>
                <a:srgbClr val="FA3904"/>
              </a:solidFill>
            </a:endParaRPr>
          </a:p>
        </p:txBody>
      </p:sp>
      <p:pic>
        <p:nvPicPr>
          <p:cNvPr id="21914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" y="4240651"/>
            <a:ext cx="4343400" cy="2160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152400" y="4191000"/>
            <a:ext cx="1519646" cy="31136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lIns="90487" tIns="44450" rIns="90487" bIns="44450">
            <a:spAutoFit/>
          </a:bodyPr>
          <a:lstStyle/>
          <a:p>
            <a:pPr marL="228600" indent="-228600" eaLnBrk="0" hangingPunct="0">
              <a:lnSpc>
                <a:spcPct val="80000"/>
              </a:lnSpc>
              <a:spcBef>
                <a:spcPct val="20000"/>
              </a:spcBef>
              <a:buFont typeface="Times"/>
              <a:buNone/>
            </a:pPr>
            <a:r>
              <a:rPr lang="en-US" b="1" dirty="0">
                <a:solidFill>
                  <a:schemeClr val="bg1"/>
                </a:solidFill>
              </a:rPr>
              <a:t>Hall </a:t>
            </a:r>
            <a:r>
              <a:rPr lang="en-US" b="1" dirty="0" smtClean="0">
                <a:solidFill>
                  <a:schemeClr val="bg1"/>
                </a:solidFill>
              </a:rPr>
              <a:t>D (</a:t>
            </a:r>
            <a:r>
              <a:rPr lang="en-US" b="1" smtClean="0">
                <a:solidFill>
                  <a:schemeClr val="bg1"/>
                </a:solidFill>
              </a:rPr>
              <a:t>GlueX)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4724400" y="914400"/>
            <a:ext cx="3352800" cy="2362200"/>
          </a:xfrm>
          <a:prstGeom prst="ellipse">
            <a:avLst/>
          </a:prstGeom>
          <a:noFill/>
          <a:ln w="63500"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/>
            </a:endParaRPr>
          </a:p>
        </p:txBody>
      </p:sp>
      <p:pic>
        <p:nvPicPr>
          <p:cNvPr id="181250" name="Picture 2" descr="Hall 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38400" y="1981200"/>
            <a:ext cx="4419600" cy="3579878"/>
          </a:xfrm>
          <a:prstGeom prst="rect">
            <a:avLst/>
          </a:prstGeom>
          <a:noFill/>
        </p:spPr>
      </p:pic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2514600" y="2133600"/>
            <a:ext cx="1186221" cy="31688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marL="228600" indent="-228600" eaLnBrk="0" hangingPunct="0">
              <a:lnSpc>
                <a:spcPct val="80000"/>
              </a:lnSpc>
              <a:spcBef>
                <a:spcPct val="20000"/>
              </a:spcBef>
              <a:buFont typeface="Times"/>
              <a:buNone/>
            </a:pPr>
            <a:r>
              <a:rPr lang="en-US" b="1" dirty="0" err="1" smtClean="0">
                <a:solidFill>
                  <a:schemeClr val="bg1"/>
                </a:solidFill>
              </a:rPr>
              <a:t>HallA</a:t>
            </a:r>
            <a:r>
              <a:rPr lang="en-US" b="1" dirty="0" smtClean="0">
                <a:solidFill>
                  <a:schemeClr val="bg1"/>
                </a:solidFill>
              </a:rPr>
              <a:t>(SBS)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81252" name="Picture 4" descr="http://hallaweb.jlab.org/12GeV/Moller/index_files/image40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" y="3048000"/>
            <a:ext cx="8766495" cy="1447800"/>
          </a:xfrm>
          <a:prstGeom prst="rect">
            <a:avLst/>
          </a:prstGeom>
          <a:noFill/>
        </p:spPr>
      </p:pic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3995379" y="4026518"/>
            <a:ext cx="1473159" cy="31688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487" tIns="44450" rIns="90487" bIns="44450">
            <a:spAutoFit/>
          </a:bodyPr>
          <a:lstStyle/>
          <a:p>
            <a:pPr marL="228600" indent="-228600" eaLnBrk="0" hangingPunct="0">
              <a:lnSpc>
                <a:spcPct val="80000"/>
              </a:lnSpc>
              <a:spcBef>
                <a:spcPct val="20000"/>
              </a:spcBef>
              <a:buFont typeface="Times"/>
              <a:buNone/>
            </a:pPr>
            <a:r>
              <a:rPr lang="en-US" b="1" dirty="0" err="1" smtClean="0">
                <a:solidFill>
                  <a:schemeClr val="bg1"/>
                </a:solidFill>
              </a:rPr>
              <a:t>HallA</a:t>
            </a:r>
            <a:r>
              <a:rPr lang="en-US" b="1" dirty="0" smtClean="0">
                <a:solidFill>
                  <a:schemeClr val="bg1"/>
                </a:solidFill>
              </a:rPr>
              <a:t>(</a:t>
            </a:r>
            <a:r>
              <a:rPr lang="en-US" b="1" dirty="0" err="1" smtClean="0">
                <a:solidFill>
                  <a:schemeClr val="bg1"/>
                </a:solidFill>
              </a:rPr>
              <a:t>Moller</a:t>
            </a:r>
            <a:r>
              <a:rPr lang="en-US" b="1" dirty="0" smtClean="0">
                <a:solidFill>
                  <a:schemeClr val="bg1"/>
                </a:solidFill>
              </a:rPr>
              <a:t>)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0283" y="1828800"/>
            <a:ext cx="4355517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495800" y="1828800"/>
            <a:ext cx="455374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81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81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/>
      <p:bldP spid="16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SoLID</a:t>
            </a:r>
            <a:r>
              <a:rPr lang="en-US" dirty="0" smtClean="0"/>
              <a:t> </a:t>
            </a:r>
            <a:r>
              <a:rPr lang="en-US" sz="3000" dirty="0" smtClean="0"/>
              <a:t>(</a:t>
            </a:r>
            <a:r>
              <a:rPr lang="en-US" sz="3000" dirty="0" err="1" smtClean="0"/>
              <a:t>Solenoidal</a:t>
            </a:r>
            <a:r>
              <a:rPr lang="en-US" sz="3000" dirty="0" smtClean="0"/>
              <a:t> Large Intensity Device)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838200"/>
            <a:ext cx="6324600" cy="457200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en-US" sz="2000" dirty="0" smtClean="0">
                <a:solidFill>
                  <a:schemeClr val="bg1"/>
                </a:solidFill>
              </a:rPr>
              <a:t>General purpose device, large acceptance, high luminosity </a:t>
            </a:r>
          </a:p>
        </p:txBody>
      </p:sp>
      <p:pic>
        <p:nvPicPr>
          <p:cNvPr id="1751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657600"/>
            <a:ext cx="3811077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511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3581400"/>
            <a:ext cx="3984527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228600" y="1319784"/>
            <a:ext cx="4267200" cy="2286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90000"/>
              <a:tabLst/>
              <a:defRPr/>
            </a:pPr>
            <a:r>
              <a:rPr lang="en-US" kern="0" dirty="0" err="1" smtClean="0">
                <a:solidFill>
                  <a:srgbClr val="000000"/>
                </a:solidFill>
              </a:rPr>
              <a:t>Lumi</a:t>
            </a:r>
            <a:r>
              <a:rPr lang="en-US" kern="0" dirty="0" smtClean="0">
                <a:solidFill>
                  <a:srgbClr val="000000"/>
                </a:solidFill>
              </a:rPr>
              <a:t> 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1e</a:t>
            </a:r>
            <a:r>
              <a:rPr kumimoji="0" lang="en-US" b="0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37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/cm</a:t>
            </a:r>
            <a:r>
              <a:rPr kumimoji="0" lang="en-US" b="0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/s (open geometry)</a:t>
            </a:r>
            <a:endParaRPr lang="en-US" kern="0" dirty="0" smtClean="0">
              <a:solidFill>
                <a:srgbClr val="0000FF"/>
              </a:solidFill>
              <a:sym typeface="Wingdings" pitchFamily="2" charset="2"/>
            </a:endParaRPr>
          </a:p>
          <a:p>
            <a:pPr marL="342900" marR="0" lvl="0" indent="-34290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90000"/>
              <a:buFont typeface="Wingdings" pitchFamily="2" charset="2"/>
              <a:buChar char="Ø"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sym typeface="Wingdings" pitchFamily="2" charset="2"/>
              </a:rPr>
              <a:t>3D </a:t>
            </a:r>
            <a:r>
              <a:rPr kumimoji="0" lang="en-US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sym typeface="Wingdings" pitchFamily="2" charset="2"/>
              </a:rPr>
              <a:t>hadron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sym typeface="Wingdings" pitchFamily="2" charset="2"/>
              </a:rPr>
              <a:t> structure</a:t>
            </a:r>
          </a:p>
          <a:p>
            <a:pPr marL="514350" lvl="1" indent="-285750" fontAlgn="base">
              <a:spcBef>
                <a:spcPct val="20000"/>
              </a:spcBef>
              <a:spcAft>
                <a:spcPct val="0"/>
              </a:spcAft>
              <a:buSzPct val="70000"/>
              <a:buFont typeface="Wingdings" pitchFamily="2" charset="2"/>
              <a:buChar char="q"/>
            </a:pPr>
            <a:r>
              <a:rPr lang="en-US" kern="0" dirty="0" smtClean="0">
                <a:solidFill>
                  <a:srgbClr val="0000FF"/>
                </a:solidFill>
                <a:sym typeface="Wingdings" pitchFamily="2" charset="2"/>
              </a:rPr>
              <a:t>TMD (SIDIS on both neutron and proton)</a:t>
            </a:r>
          </a:p>
          <a:p>
            <a:pPr marL="514350" lvl="1" indent="-285750" fontAlgn="base">
              <a:spcBef>
                <a:spcPct val="20000"/>
              </a:spcBef>
              <a:spcAft>
                <a:spcPct val="0"/>
              </a:spcAft>
              <a:buSzPct val="70000"/>
              <a:buFont typeface="Wingdings" pitchFamily="2" charset="2"/>
              <a:buChar char="q"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sym typeface="Wingdings" pitchFamily="2" charset="2"/>
              </a:rPr>
              <a:t>GPD (</a:t>
            </a:r>
            <a:r>
              <a:rPr kumimoji="0" lang="en-US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sym typeface="Wingdings" pitchFamily="2" charset="2"/>
              </a:rPr>
              <a:t>Timelike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sym typeface="Wingdings" pitchFamily="2" charset="2"/>
              </a:rPr>
              <a:t> Compton Scattering)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SzPct val="90000"/>
              <a:buFont typeface="Wingdings" pitchFamily="2" charset="2"/>
              <a:buChar char="Ø"/>
              <a:defRPr/>
            </a:pPr>
            <a:r>
              <a:rPr lang="en-US" dirty="0" smtClean="0">
                <a:solidFill>
                  <a:srgbClr val="0000FF"/>
                </a:solidFill>
                <a:sym typeface="Wingdings" pitchFamily="2" charset="2"/>
              </a:rPr>
              <a:t>Gluon study</a:t>
            </a:r>
            <a:endParaRPr lang="en-US" kern="0" dirty="0" smtClean="0">
              <a:solidFill>
                <a:srgbClr val="0000FF"/>
              </a:solidFill>
              <a:sym typeface="Wingdings" pitchFamily="2" charset="2"/>
            </a:endParaRPr>
          </a:p>
          <a:p>
            <a:pPr marL="514350" lvl="1" indent="-285750" fontAlgn="base">
              <a:spcBef>
                <a:spcPct val="20000"/>
              </a:spcBef>
              <a:spcAft>
                <a:spcPct val="0"/>
              </a:spcAft>
              <a:buSzPct val="70000"/>
              <a:buFont typeface="Wingdings" pitchFamily="2" charset="2"/>
              <a:buChar char="q"/>
            </a:pPr>
            <a:r>
              <a:rPr lang="en-US" dirty="0" smtClean="0">
                <a:solidFill>
                  <a:srgbClr val="0000FF"/>
                </a:solidFill>
                <a:sym typeface="Wingdings" pitchFamily="2" charset="2"/>
              </a:rPr>
              <a:t>J/</a:t>
            </a:r>
            <a:r>
              <a:rPr lang="en-US" dirty="0" smtClean="0">
                <a:solidFill>
                  <a:srgbClr val="0000FF"/>
                </a:solidFill>
                <a:sym typeface="Symbol"/>
              </a:rPr>
              <a:t>  production at threshold</a:t>
            </a:r>
            <a:endParaRPr lang="en-US" kern="0" dirty="0" smtClean="0">
              <a:solidFill>
                <a:srgbClr val="0000FF"/>
              </a:solidFill>
              <a:sym typeface="Wingdings" pitchFamily="2" charset="2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724400" y="1319784"/>
            <a:ext cx="4267200" cy="2286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90000"/>
              <a:tabLst/>
              <a:defRPr/>
            </a:pPr>
            <a:r>
              <a:rPr lang="en-US" kern="0" dirty="0" err="1" smtClean="0">
                <a:solidFill>
                  <a:srgbClr val="000000"/>
                </a:solidFill>
              </a:rPr>
              <a:t>Lumi</a:t>
            </a:r>
            <a:r>
              <a:rPr lang="en-US" kern="0" dirty="0" smtClean="0">
                <a:solidFill>
                  <a:srgbClr val="000000"/>
                </a:solidFill>
              </a:rPr>
              <a:t> 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1e</a:t>
            </a:r>
            <a:r>
              <a:rPr kumimoji="0" lang="en-US" b="0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39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/cm</a:t>
            </a:r>
            <a:r>
              <a:rPr kumimoji="0" lang="en-US" b="0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/s  (baffled geometry)</a:t>
            </a: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  <a:p>
            <a:pPr marL="57150" indent="-285750" fontAlgn="base">
              <a:spcBef>
                <a:spcPct val="20000"/>
              </a:spcBef>
              <a:spcAft>
                <a:spcPct val="0"/>
              </a:spcAft>
              <a:buSzPct val="70000"/>
              <a:buFont typeface="Wingdings" pitchFamily="2" charset="2"/>
              <a:buChar char="Ø"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sym typeface="Wingdings" pitchFamily="2" charset="2"/>
              </a:rPr>
              <a:t>Standard Model test and </a:t>
            </a:r>
            <a:r>
              <a:rPr kumimoji="0" lang="en-US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sym typeface="Wingdings" pitchFamily="2" charset="2"/>
              </a:rPr>
              <a:t>hadron</a:t>
            </a: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sym typeface="Wingdings" pitchFamily="2" charset="2"/>
              </a:rPr>
              <a:t> structure</a:t>
            </a:r>
          </a:p>
          <a:p>
            <a:pPr marL="514350" lvl="1" indent="-285750" fontAlgn="base">
              <a:spcBef>
                <a:spcPct val="20000"/>
              </a:spcBef>
              <a:spcAft>
                <a:spcPct val="0"/>
              </a:spcAft>
              <a:buSzPct val="70000"/>
              <a:buFont typeface="Wingdings" pitchFamily="2" charset="2"/>
              <a:buChar char="q"/>
            </a:pPr>
            <a:r>
              <a:rPr lang="en-US" kern="0" dirty="0" smtClean="0">
                <a:solidFill>
                  <a:srgbClr val="0000FF"/>
                </a:solidFill>
                <a:sym typeface="Wingdings" pitchFamily="2" charset="2"/>
              </a:rPr>
              <a:t>PVDIS on both deuterium and hydrogen</a:t>
            </a:r>
            <a:endParaRPr kumimoji="0" lang="en-US" b="0" i="0" u="none" strike="noStrike" kern="0" cap="none" spc="0" normalizeH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sym typeface="Symbol"/>
            </a:endParaRPr>
          </a:p>
          <a:p>
            <a:pPr marL="228600" lvl="1" indent="-228600" fontAlgn="base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Ø"/>
            </a:pPr>
            <a:endParaRPr kumimoji="0" lang="en-US" b="0" i="0" u="none" strike="noStrike" kern="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sym typeface="Wingdings" pitchFamily="2" charset="2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114800" y="6044184"/>
            <a:ext cx="957313" cy="7848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500" kern="0" dirty="0" smtClean="0">
                <a:solidFill>
                  <a:srgbClr val="FF0000"/>
                </a:solidFill>
                <a:sym typeface="Wingdings" pitchFamily="2" charset="2"/>
              </a:rPr>
              <a:t>High rate</a:t>
            </a:r>
          </a:p>
          <a:p>
            <a:r>
              <a:rPr lang="en-US" sz="1500" kern="0" dirty="0" smtClean="0">
                <a:solidFill>
                  <a:srgbClr val="FF0000"/>
                </a:solidFill>
                <a:sym typeface="Wingdings" pitchFamily="2" charset="2"/>
              </a:rPr>
              <a:t>High dose</a:t>
            </a:r>
          </a:p>
          <a:p>
            <a:r>
              <a:rPr lang="en-US" sz="1500" kern="0" dirty="0" smtClean="0">
                <a:solidFill>
                  <a:srgbClr val="FF0000"/>
                </a:solidFill>
                <a:sym typeface="Wingdings" pitchFamily="2" charset="2"/>
              </a:rPr>
              <a:t>High field</a:t>
            </a:r>
            <a:endParaRPr lang="en-US" sz="15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ChangeArrowheads="1"/>
          </p:cNvSpPr>
          <p:nvPr/>
        </p:nvSpPr>
        <p:spPr bwMode="auto">
          <a:xfrm>
            <a:off x="228600" y="188913"/>
            <a:ext cx="8915400" cy="719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lnSpc>
                <a:spcPct val="81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GB" altLang="zh-CN" sz="3600" b="1">
              <a:solidFill>
                <a:srgbClr val="000000"/>
              </a:solidFill>
            </a:endParaRPr>
          </a:p>
        </p:txBody>
      </p:sp>
      <p:sp>
        <p:nvSpPr>
          <p:cNvPr id="19459" name="Text Box 2"/>
          <p:cNvSpPr txBox="1">
            <a:spLocks noChangeArrowheads="1"/>
          </p:cNvSpPr>
          <p:nvPr/>
        </p:nvSpPr>
        <p:spPr bwMode="auto">
          <a:xfrm>
            <a:off x="2133600" y="908050"/>
            <a:ext cx="4267200" cy="380746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zh-CN" sz="2000" dirty="0" err="1">
                <a:solidFill>
                  <a:srgbClr val="000000"/>
                </a:solidFill>
              </a:rPr>
              <a:t>W</a:t>
            </a:r>
            <a:r>
              <a:rPr lang="en-GB" altLang="zh-CN" sz="2000" baseline="-25000" dirty="0" err="1">
                <a:solidFill>
                  <a:srgbClr val="000000"/>
                </a:solidFill>
              </a:rPr>
              <a:t>p</a:t>
            </a:r>
            <a:r>
              <a:rPr lang="en-GB" altLang="zh-CN" sz="2000" baseline="30000" dirty="0" err="1">
                <a:solidFill>
                  <a:srgbClr val="000000"/>
                </a:solidFill>
              </a:rPr>
              <a:t>u</a:t>
            </a:r>
            <a:r>
              <a:rPr lang="en-GB" altLang="zh-CN" sz="2000" dirty="0">
                <a:solidFill>
                  <a:srgbClr val="000000"/>
                </a:solidFill>
              </a:rPr>
              <a:t>(</a:t>
            </a:r>
            <a:r>
              <a:rPr lang="en-GB" altLang="zh-CN" sz="2000" dirty="0" err="1">
                <a:solidFill>
                  <a:srgbClr val="000000"/>
                </a:solidFill>
              </a:rPr>
              <a:t>x,k</a:t>
            </a:r>
            <a:r>
              <a:rPr lang="en-GB" altLang="zh-CN" sz="2000" baseline="-33000" dirty="0" err="1">
                <a:solidFill>
                  <a:srgbClr val="000000"/>
                </a:solidFill>
              </a:rPr>
              <a:t>T</a:t>
            </a:r>
            <a:r>
              <a:rPr lang="en-GB" altLang="zh-CN" sz="2000" dirty="0" err="1">
                <a:solidFill>
                  <a:srgbClr val="000000"/>
                </a:solidFill>
              </a:rPr>
              <a:t>,</a:t>
            </a:r>
            <a:r>
              <a:rPr lang="en-GB" altLang="zh-CN" sz="2000" b="1" i="1" dirty="0" err="1">
                <a:solidFill>
                  <a:srgbClr val="000000"/>
                </a:solidFill>
              </a:rPr>
              <a:t>r</a:t>
            </a:r>
            <a:r>
              <a:rPr lang="en-GB" altLang="zh-CN" sz="2000" b="1" i="1" dirty="0">
                <a:solidFill>
                  <a:srgbClr val="000000"/>
                </a:solidFill>
              </a:rPr>
              <a:t> </a:t>
            </a:r>
            <a:r>
              <a:rPr lang="en-GB" altLang="zh-CN" sz="2000" dirty="0">
                <a:solidFill>
                  <a:srgbClr val="000000"/>
                </a:solidFill>
              </a:rPr>
              <a:t>)  Wigner distributions</a:t>
            </a:r>
          </a:p>
        </p:txBody>
      </p:sp>
      <p:grpSp>
        <p:nvGrpSpPr>
          <p:cNvPr id="2" name="Group 36"/>
          <p:cNvGrpSpPr/>
          <p:nvPr/>
        </p:nvGrpSpPr>
        <p:grpSpPr>
          <a:xfrm>
            <a:off x="3200400" y="3068638"/>
            <a:ext cx="623887" cy="2376487"/>
            <a:chOff x="3200400" y="3068638"/>
            <a:chExt cx="623887" cy="2376487"/>
          </a:xfrm>
        </p:grpSpPr>
        <p:sp>
          <p:nvSpPr>
            <p:cNvPr id="19485" name="Text Box 8"/>
            <p:cNvSpPr txBox="1">
              <a:spLocks noChangeArrowheads="1"/>
            </p:cNvSpPr>
            <p:nvPr/>
          </p:nvSpPr>
          <p:spPr bwMode="auto">
            <a:xfrm>
              <a:off x="3200400" y="4005263"/>
              <a:ext cx="623887" cy="41592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93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altLang="zh-CN" sz="2000" dirty="0">
                  <a:solidFill>
                    <a:srgbClr val="000000"/>
                  </a:solidFill>
                </a:rPr>
                <a:t>d</a:t>
              </a:r>
              <a:r>
                <a:rPr lang="en-GB" altLang="zh-CN" sz="2000" baseline="30000" dirty="0">
                  <a:solidFill>
                    <a:srgbClr val="000000"/>
                  </a:solidFill>
                </a:rPr>
                <a:t>2</a:t>
              </a:r>
              <a:r>
                <a:rPr lang="en-GB" altLang="zh-CN" sz="2000" dirty="0">
                  <a:solidFill>
                    <a:srgbClr val="000000"/>
                  </a:solidFill>
                </a:rPr>
                <a:t>k</a:t>
              </a:r>
              <a:r>
                <a:rPr lang="en-GB" altLang="zh-CN" sz="2000" baseline="-25000" dirty="0">
                  <a:solidFill>
                    <a:srgbClr val="000000"/>
                  </a:solidFill>
                </a:rPr>
                <a:t>T</a:t>
              </a:r>
            </a:p>
          </p:txBody>
        </p:sp>
        <p:sp>
          <p:nvSpPr>
            <p:cNvPr id="19486" name="Line 10"/>
            <p:cNvSpPr>
              <a:spLocks noChangeShapeType="1"/>
            </p:cNvSpPr>
            <p:nvPr/>
          </p:nvSpPr>
          <p:spPr bwMode="auto">
            <a:xfrm>
              <a:off x="3203575" y="3068638"/>
              <a:ext cx="1587" cy="2376487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</p:grpSp>
      <p:sp>
        <p:nvSpPr>
          <p:cNvPr id="19487" name="Text Box 11"/>
          <p:cNvSpPr txBox="1">
            <a:spLocks noChangeArrowheads="1"/>
          </p:cNvSpPr>
          <p:nvPr/>
        </p:nvSpPr>
        <p:spPr bwMode="auto">
          <a:xfrm>
            <a:off x="2514600" y="5581422"/>
            <a:ext cx="1841500" cy="66697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zh-CN" sz="2000" dirty="0">
                <a:solidFill>
                  <a:srgbClr val="000000"/>
                </a:solidFill>
              </a:rPr>
              <a:t>PDFs</a:t>
            </a:r>
            <a:r>
              <a:rPr lang="en-GB" altLang="zh-CN" sz="2000" dirty="0">
                <a:solidFill>
                  <a:srgbClr val="0066FF"/>
                </a:solidFill>
              </a:rPr>
              <a:t> </a:t>
            </a:r>
          </a:p>
          <a:p>
            <a:pPr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zh-CN" sz="2000" dirty="0">
                <a:solidFill>
                  <a:srgbClr val="0066FF"/>
                </a:solidFill>
              </a:rPr>
              <a:t>f</a:t>
            </a:r>
            <a:r>
              <a:rPr lang="en-GB" altLang="zh-CN" sz="2000" baseline="-25000" dirty="0">
                <a:solidFill>
                  <a:srgbClr val="0066FF"/>
                </a:solidFill>
              </a:rPr>
              <a:t>1</a:t>
            </a:r>
            <a:r>
              <a:rPr lang="en-GB" altLang="zh-CN" sz="2000" baseline="30000" dirty="0">
                <a:solidFill>
                  <a:srgbClr val="000000"/>
                </a:solidFill>
              </a:rPr>
              <a:t>u</a:t>
            </a:r>
            <a:r>
              <a:rPr lang="en-GB" altLang="zh-CN" sz="2000" dirty="0">
                <a:solidFill>
                  <a:srgbClr val="000000"/>
                </a:solidFill>
              </a:rPr>
              <a:t>(x), .. </a:t>
            </a:r>
            <a:r>
              <a:rPr lang="en-GB" altLang="zh-CN" sz="2000" dirty="0">
                <a:solidFill>
                  <a:srgbClr val="FF3300"/>
                </a:solidFill>
              </a:rPr>
              <a:t>h</a:t>
            </a:r>
            <a:r>
              <a:rPr lang="en-GB" altLang="zh-CN" sz="2000" baseline="-25000" dirty="0">
                <a:solidFill>
                  <a:srgbClr val="FF3300"/>
                </a:solidFill>
              </a:rPr>
              <a:t>1</a:t>
            </a:r>
            <a:r>
              <a:rPr lang="en-GB" altLang="zh-CN" sz="2000" baseline="30000" dirty="0">
                <a:solidFill>
                  <a:srgbClr val="000000"/>
                </a:solidFill>
              </a:rPr>
              <a:t>u</a:t>
            </a:r>
            <a:r>
              <a:rPr lang="en-GB" altLang="zh-CN" sz="2000" dirty="0">
                <a:solidFill>
                  <a:srgbClr val="000000"/>
                </a:solidFill>
              </a:rPr>
              <a:t>(x)</a:t>
            </a:r>
            <a:r>
              <a:rPr lang="ar-SA" altLang="zh-CN" sz="2000" dirty="0">
                <a:solidFill>
                  <a:srgbClr val="000000"/>
                </a:solidFill>
              </a:rPr>
              <a:t>‏</a:t>
            </a:r>
            <a:endParaRPr lang="en-GB" altLang="zh-CN" sz="2000" dirty="0">
              <a:solidFill>
                <a:srgbClr val="000000"/>
              </a:solidFill>
            </a:endParaRPr>
          </a:p>
        </p:txBody>
      </p: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179388" y="4365625"/>
            <a:ext cx="2301875" cy="1939925"/>
            <a:chOff x="113" y="2750"/>
            <a:chExt cx="1450" cy="1222"/>
          </a:xfrm>
        </p:grpSpPr>
        <p:pic>
          <p:nvPicPr>
            <p:cNvPr id="19489" name="Picture 1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3" y="2750"/>
              <a:ext cx="1451" cy="122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9490" name="Rectangle 14"/>
            <p:cNvSpPr>
              <a:spLocks noChangeArrowheads="1"/>
            </p:cNvSpPr>
            <p:nvPr/>
          </p:nvSpPr>
          <p:spPr bwMode="auto">
            <a:xfrm>
              <a:off x="1062" y="2866"/>
              <a:ext cx="369" cy="1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</p:grpSp>
      <p:grpSp>
        <p:nvGrpSpPr>
          <p:cNvPr id="4" name="Group 28"/>
          <p:cNvGrpSpPr>
            <a:grpSpLocks/>
          </p:cNvGrpSpPr>
          <p:nvPr/>
        </p:nvGrpSpPr>
        <p:grpSpPr bwMode="auto">
          <a:xfrm>
            <a:off x="73025" y="1365250"/>
            <a:ext cx="4422775" cy="2495550"/>
            <a:chOff x="46" y="860"/>
            <a:chExt cx="2786" cy="1572"/>
          </a:xfrm>
        </p:grpSpPr>
        <p:sp>
          <p:nvSpPr>
            <p:cNvPr id="19477" name="Line 3"/>
            <p:cNvSpPr>
              <a:spLocks noChangeShapeType="1"/>
            </p:cNvSpPr>
            <p:nvPr/>
          </p:nvSpPr>
          <p:spPr bwMode="auto">
            <a:xfrm flipH="1">
              <a:off x="2106" y="860"/>
              <a:ext cx="627" cy="574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19478" name="Text Box 4"/>
            <p:cNvSpPr txBox="1">
              <a:spLocks noChangeArrowheads="1"/>
            </p:cNvSpPr>
            <p:nvPr/>
          </p:nvSpPr>
          <p:spPr bwMode="auto">
            <a:xfrm>
              <a:off x="2016" y="1026"/>
              <a:ext cx="408" cy="23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lnSpc>
                  <a:spcPct val="93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altLang="zh-CN" sz="2000" dirty="0">
                  <a:solidFill>
                    <a:srgbClr val="000000"/>
                  </a:solidFill>
                </a:rPr>
                <a:t>d</a:t>
              </a:r>
              <a:r>
                <a:rPr lang="en-GB" altLang="zh-CN" sz="2000" baseline="30000" dirty="0">
                  <a:solidFill>
                    <a:srgbClr val="000000"/>
                  </a:solidFill>
                </a:rPr>
                <a:t>3</a:t>
              </a:r>
              <a:r>
                <a:rPr lang="en-GB" altLang="zh-CN" sz="2000" b="1" i="1" dirty="0">
                  <a:solidFill>
                    <a:srgbClr val="000000"/>
                  </a:solidFill>
                </a:rPr>
                <a:t>r</a:t>
              </a:r>
              <a:r>
                <a:rPr lang="en-GB" altLang="zh-CN" sz="2000" dirty="0">
                  <a:solidFill>
                    <a:srgbClr val="000000"/>
                  </a:solidFill>
                </a:rPr>
                <a:t>   </a:t>
              </a:r>
            </a:p>
          </p:txBody>
        </p:sp>
        <p:sp>
          <p:nvSpPr>
            <p:cNvPr id="19479" name="Text Box 9"/>
            <p:cNvSpPr txBox="1">
              <a:spLocks noChangeArrowheads="1"/>
            </p:cNvSpPr>
            <p:nvPr/>
          </p:nvSpPr>
          <p:spPr bwMode="auto">
            <a:xfrm>
              <a:off x="1406" y="1480"/>
              <a:ext cx="1426" cy="402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square" lIns="90000" tIns="46800" rIns="90000" bIns="46800">
              <a:spAutoFit/>
            </a:bodyPr>
            <a:lstStyle/>
            <a:p>
              <a:pPr>
                <a:lnSpc>
                  <a:spcPct val="93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altLang="zh-CN" sz="2000">
                  <a:solidFill>
                    <a:srgbClr val="000000"/>
                  </a:solidFill>
                </a:rPr>
                <a:t>TMD PDFs </a:t>
              </a:r>
              <a:r>
                <a:rPr lang="en-GB" altLang="zh-CN" sz="1800">
                  <a:solidFill>
                    <a:srgbClr val="0066FF"/>
                  </a:solidFill>
                </a:rPr>
                <a:t>f</a:t>
              </a:r>
              <a:r>
                <a:rPr lang="en-GB" altLang="zh-CN" sz="1800" baseline="-25000">
                  <a:solidFill>
                    <a:srgbClr val="0066FF"/>
                  </a:solidFill>
                </a:rPr>
                <a:t>1</a:t>
              </a:r>
              <a:r>
                <a:rPr lang="en-GB" altLang="zh-CN" sz="1800" baseline="30000">
                  <a:solidFill>
                    <a:srgbClr val="000000"/>
                  </a:solidFill>
                </a:rPr>
                <a:t>u</a:t>
              </a:r>
              <a:r>
                <a:rPr lang="en-GB" altLang="zh-CN" sz="1800">
                  <a:solidFill>
                    <a:srgbClr val="000000"/>
                  </a:solidFill>
                </a:rPr>
                <a:t>(x,k</a:t>
              </a:r>
              <a:r>
                <a:rPr lang="en-GB" altLang="zh-CN" sz="1800" baseline="-25000">
                  <a:solidFill>
                    <a:srgbClr val="000000"/>
                  </a:solidFill>
                </a:rPr>
                <a:t>T</a:t>
              </a:r>
              <a:r>
                <a:rPr lang="en-GB" altLang="zh-CN" sz="1800">
                  <a:solidFill>
                    <a:srgbClr val="000000"/>
                  </a:solidFill>
                </a:rPr>
                <a:t>), .. </a:t>
              </a:r>
              <a:r>
                <a:rPr lang="en-GB" altLang="zh-CN" sz="1800">
                  <a:solidFill>
                    <a:srgbClr val="FF3300"/>
                  </a:solidFill>
                </a:rPr>
                <a:t>h</a:t>
              </a:r>
              <a:r>
                <a:rPr lang="en-GB" altLang="zh-CN" sz="1800" baseline="-25000">
                  <a:solidFill>
                    <a:srgbClr val="FF3300"/>
                  </a:solidFill>
                </a:rPr>
                <a:t>1</a:t>
              </a:r>
              <a:r>
                <a:rPr lang="en-GB" altLang="zh-CN" sz="1800" baseline="30000">
                  <a:solidFill>
                    <a:srgbClr val="000000"/>
                  </a:solidFill>
                </a:rPr>
                <a:t>u</a:t>
              </a:r>
              <a:r>
                <a:rPr lang="en-GB" altLang="zh-CN" sz="1800">
                  <a:solidFill>
                    <a:srgbClr val="000000"/>
                  </a:solidFill>
                </a:rPr>
                <a:t>(x,k</a:t>
              </a:r>
              <a:r>
                <a:rPr lang="en-GB" altLang="zh-CN" sz="1800" baseline="-25000">
                  <a:solidFill>
                    <a:srgbClr val="000000"/>
                  </a:solidFill>
                </a:rPr>
                <a:t>T</a:t>
              </a:r>
              <a:r>
                <a:rPr lang="en-GB" altLang="zh-CN" sz="1800">
                  <a:solidFill>
                    <a:srgbClr val="000000"/>
                  </a:solidFill>
                </a:rPr>
                <a:t>)</a:t>
              </a:r>
              <a:r>
                <a:rPr lang="ar-SA" altLang="zh-CN" sz="1800">
                  <a:solidFill>
                    <a:srgbClr val="000000"/>
                  </a:solidFill>
                </a:rPr>
                <a:t>‏</a:t>
              </a:r>
              <a:endParaRPr lang="en-GB" altLang="zh-CN" sz="1800">
                <a:solidFill>
                  <a:srgbClr val="000000"/>
                </a:solidFill>
              </a:endParaRPr>
            </a:p>
          </p:txBody>
        </p:sp>
        <p:pic>
          <p:nvPicPr>
            <p:cNvPr id="19480" name="Picture 1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" y="976"/>
              <a:ext cx="1250" cy="145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7192" name="Text Box 24"/>
          <p:cNvSpPr txBox="1">
            <a:spLocks noChangeArrowheads="1"/>
          </p:cNvSpPr>
          <p:nvPr/>
        </p:nvSpPr>
        <p:spPr bwMode="auto">
          <a:xfrm>
            <a:off x="3176588" y="3055938"/>
            <a:ext cx="2921000" cy="657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>
              <a:lnSpc>
                <a:spcPct val="76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zh-CN" sz="4000" b="1" u="sng" dirty="0">
                <a:solidFill>
                  <a:srgbClr val="007A77"/>
                </a:solidFill>
                <a:latin typeface="Arial" pitchFamily="34" charset="0"/>
                <a:cs typeface="Arial" pitchFamily="34" charset="0"/>
              </a:rPr>
              <a:t>3D imaging</a:t>
            </a:r>
          </a:p>
        </p:txBody>
      </p:sp>
      <p:sp>
        <p:nvSpPr>
          <p:cNvPr id="19464" name="Text Box 25"/>
          <p:cNvSpPr txBox="1">
            <a:spLocks noChangeArrowheads="1"/>
          </p:cNvSpPr>
          <p:nvPr/>
        </p:nvSpPr>
        <p:spPr bwMode="auto">
          <a:xfrm>
            <a:off x="6637338" y="788988"/>
            <a:ext cx="828675" cy="657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>
              <a:lnSpc>
                <a:spcPct val="76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zh-CN" sz="4000" b="1" u="sng" dirty="0">
                <a:solidFill>
                  <a:srgbClr val="007A77"/>
                </a:solidFill>
                <a:latin typeface="Arial" pitchFamily="34" charset="0"/>
                <a:cs typeface="Arial" pitchFamily="34" charset="0"/>
              </a:rPr>
              <a:t>6D Dist.</a:t>
            </a:r>
          </a:p>
        </p:txBody>
      </p:sp>
      <p:sp>
        <p:nvSpPr>
          <p:cNvPr id="19473" name="Text Box 20"/>
          <p:cNvSpPr txBox="1">
            <a:spLocks noChangeArrowheads="1"/>
          </p:cNvSpPr>
          <p:nvPr/>
        </p:nvSpPr>
        <p:spPr bwMode="auto">
          <a:xfrm>
            <a:off x="5321300" y="5029200"/>
            <a:ext cx="1155700" cy="123944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zh-CN" sz="2000">
                <a:solidFill>
                  <a:srgbClr val="000000"/>
                </a:solidFill>
              </a:rPr>
              <a:t>Form Factors</a:t>
            </a:r>
          </a:p>
          <a:p>
            <a:pPr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zh-CN" sz="2000">
                <a:solidFill>
                  <a:srgbClr val="000000"/>
                </a:solidFill>
              </a:rPr>
              <a:t>G</a:t>
            </a:r>
            <a:r>
              <a:rPr lang="en-GB" altLang="zh-CN" sz="2000" baseline="-25000">
                <a:solidFill>
                  <a:srgbClr val="000000"/>
                </a:solidFill>
              </a:rPr>
              <a:t>E</a:t>
            </a:r>
            <a:r>
              <a:rPr lang="en-GB" altLang="zh-CN" sz="2000">
                <a:solidFill>
                  <a:srgbClr val="000000"/>
                </a:solidFill>
              </a:rPr>
              <a:t>(Q</a:t>
            </a:r>
            <a:r>
              <a:rPr lang="en-GB" altLang="zh-CN" sz="2000" baseline="30000">
                <a:solidFill>
                  <a:srgbClr val="000000"/>
                </a:solidFill>
              </a:rPr>
              <a:t>2</a:t>
            </a:r>
            <a:r>
              <a:rPr lang="en-GB" altLang="zh-CN" sz="2000">
                <a:solidFill>
                  <a:srgbClr val="000000"/>
                </a:solidFill>
              </a:rPr>
              <a:t>), </a:t>
            </a:r>
          </a:p>
          <a:p>
            <a:pPr>
              <a:lnSpc>
                <a:spcPct val="93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zh-CN" sz="2000">
                <a:solidFill>
                  <a:srgbClr val="000000"/>
                </a:solidFill>
              </a:rPr>
              <a:t>G</a:t>
            </a:r>
            <a:r>
              <a:rPr lang="en-GB" altLang="zh-CN" sz="2000" baseline="-25000">
                <a:solidFill>
                  <a:srgbClr val="000000"/>
                </a:solidFill>
              </a:rPr>
              <a:t>M</a:t>
            </a:r>
            <a:r>
              <a:rPr lang="en-GB" altLang="zh-CN" sz="2000">
                <a:solidFill>
                  <a:srgbClr val="000000"/>
                </a:solidFill>
              </a:rPr>
              <a:t>(Q</a:t>
            </a:r>
            <a:r>
              <a:rPr lang="en-GB" altLang="zh-CN" sz="2000" baseline="30000">
                <a:solidFill>
                  <a:srgbClr val="000000"/>
                </a:solidFill>
              </a:rPr>
              <a:t>2</a:t>
            </a:r>
            <a:r>
              <a:rPr lang="en-GB" altLang="zh-CN" sz="2000">
                <a:solidFill>
                  <a:srgbClr val="000000"/>
                </a:solidFill>
              </a:rPr>
              <a:t>)</a:t>
            </a:r>
            <a:r>
              <a:rPr lang="ar-SA" altLang="zh-CN" sz="2000">
                <a:solidFill>
                  <a:srgbClr val="000000"/>
                </a:solidFill>
              </a:rPr>
              <a:t>‏</a:t>
            </a:r>
            <a:endParaRPr lang="en-GB" altLang="zh-CN" sz="2000">
              <a:solidFill>
                <a:srgbClr val="000000"/>
              </a:solidFill>
            </a:endParaRPr>
          </a:p>
        </p:txBody>
      </p:sp>
      <p:pic>
        <p:nvPicPr>
          <p:cNvPr id="19474" name="Picture 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43675" y="4419610"/>
            <a:ext cx="2371725" cy="19272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5" name="Group 37"/>
          <p:cNvGrpSpPr/>
          <p:nvPr/>
        </p:nvGrpSpPr>
        <p:grpSpPr>
          <a:xfrm>
            <a:off x="3846513" y="2852738"/>
            <a:ext cx="5260975" cy="2520967"/>
            <a:chOff x="3846513" y="2852738"/>
            <a:chExt cx="5260975" cy="2520967"/>
          </a:xfrm>
        </p:grpSpPr>
        <p:sp>
          <p:nvSpPr>
            <p:cNvPr id="19470" name="Line 17"/>
            <p:cNvSpPr>
              <a:spLocks noChangeShapeType="1"/>
            </p:cNvSpPr>
            <p:nvPr/>
          </p:nvSpPr>
          <p:spPr bwMode="auto">
            <a:xfrm flipH="1">
              <a:off x="3846513" y="2852738"/>
              <a:ext cx="1860550" cy="2520967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19471" name="Text Box 18"/>
            <p:cNvSpPr txBox="1">
              <a:spLocks noChangeArrowheads="1"/>
            </p:cNvSpPr>
            <p:nvPr/>
          </p:nvSpPr>
          <p:spPr bwMode="auto">
            <a:xfrm>
              <a:off x="4648200" y="4149734"/>
              <a:ext cx="762000" cy="38074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square" lIns="90000" tIns="46800" rIns="90000" bIns="46800">
              <a:spAutoFit/>
            </a:bodyPr>
            <a:lstStyle/>
            <a:p>
              <a:pPr>
                <a:lnSpc>
                  <a:spcPct val="93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altLang="zh-CN" sz="2000" dirty="0">
                  <a:solidFill>
                    <a:srgbClr val="000000"/>
                  </a:solidFill>
                </a:rPr>
                <a:t>d</a:t>
              </a:r>
              <a:r>
                <a:rPr lang="en-GB" altLang="zh-CN" sz="2000" baseline="30000" dirty="0">
                  <a:solidFill>
                    <a:srgbClr val="000000"/>
                  </a:solidFill>
                </a:rPr>
                <a:t>2</a:t>
              </a:r>
              <a:r>
                <a:rPr lang="en-GB" altLang="zh-CN" sz="2000" dirty="0">
                  <a:solidFill>
                    <a:srgbClr val="000000"/>
                  </a:solidFill>
                </a:rPr>
                <a:t>r</a:t>
              </a:r>
              <a:r>
                <a:rPr lang="en-GB" altLang="zh-CN" sz="2000" baseline="-25000" dirty="0">
                  <a:solidFill>
                    <a:srgbClr val="000000"/>
                  </a:solidFill>
                </a:rPr>
                <a:t>T</a:t>
              </a:r>
              <a:r>
                <a:rPr lang="en-GB" altLang="zh-CN" sz="2000" dirty="0">
                  <a:solidFill>
                    <a:srgbClr val="000000"/>
                  </a:solidFill>
                </a:rPr>
                <a:t>   </a:t>
              </a:r>
            </a:p>
          </p:txBody>
        </p:sp>
        <p:sp>
          <p:nvSpPr>
            <p:cNvPr id="19472" name="Line 19"/>
            <p:cNvSpPr>
              <a:spLocks noChangeShapeType="1"/>
            </p:cNvSpPr>
            <p:nvPr/>
          </p:nvSpPr>
          <p:spPr bwMode="auto">
            <a:xfrm flipH="1">
              <a:off x="5940425" y="2852738"/>
              <a:ext cx="127000" cy="1947875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19475" name="Text Box 22"/>
            <p:cNvSpPr txBox="1">
              <a:spLocks noChangeArrowheads="1"/>
            </p:cNvSpPr>
            <p:nvPr/>
          </p:nvSpPr>
          <p:spPr bwMode="auto">
            <a:xfrm>
              <a:off x="6119813" y="3825881"/>
              <a:ext cx="2987675" cy="66040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lnSpc>
                  <a:spcPct val="93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altLang="zh-CN" sz="2000" dirty="0" err="1">
                  <a:solidFill>
                    <a:srgbClr val="000000"/>
                  </a:solidFill>
                </a:rPr>
                <a:t>dx</a:t>
              </a:r>
              <a:r>
                <a:rPr lang="en-GB" altLang="zh-CN" sz="2000" dirty="0">
                  <a:solidFill>
                    <a:srgbClr val="000000"/>
                  </a:solidFill>
                </a:rPr>
                <a:t> &amp;</a:t>
              </a:r>
            </a:p>
            <a:p>
              <a:pPr>
                <a:lnSpc>
                  <a:spcPct val="93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altLang="zh-CN" sz="2000" dirty="0">
                  <a:solidFill>
                    <a:srgbClr val="000000"/>
                  </a:solidFill>
                </a:rPr>
                <a:t>Fourier Transformation    </a:t>
              </a:r>
            </a:p>
          </p:txBody>
        </p:sp>
      </p:grpSp>
      <p:sp>
        <p:nvSpPr>
          <p:cNvPr id="19476" name="Text Box 26"/>
          <p:cNvSpPr txBox="1">
            <a:spLocks noChangeArrowheads="1"/>
          </p:cNvSpPr>
          <p:nvPr/>
        </p:nvSpPr>
        <p:spPr bwMode="auto">
          <a:xfrm>
            <a:off x="4429125" y="5516581"/>
            <a:ext cx="828675" cy="65722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5000" rIns="90000" bIns="45000"/>
          <a:lstStyle/>
          <a:p>
            <a:pPr>
              <a:lnSpc>
                <a:spcPct val="76000"/>
              </a:lnSpc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zh-CN" sz="4000" b="1" u="sng" dirty="0">
                <a:solidFill>
                  <a:srgbClr val="007A77"/>
                </a:solidFill>
                <a:latin typeface="Arial" pitchFamily="34" charset="0"/>
                <a:cs typeface="Arial" pitchFamily="34" charset="0"/>
              </a:rPr>
              <a:t>1D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57200" y="39469"/>
            <a:ext cx="82806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kern="0" dirty="0">
                <a:solidFill>
                  <a:srgbClr val="FF0000"/>
                </a:solidFill>
                <a:latin typeface="Comic Sans MS"/>
                <a:ea typeface="ＭＳ Ｐゴシック" charset="-128"/>
                <a:cs typeface="Arial" pitchFamily="34" charset="0"/>
              </a:rPr>
              <a:t>Unified View of Nucleon Structure</a:t>
            </a:r>
            <a:endParaRPr lang="en-US" sz="3600" b="1" dirty="0">
              <a:solidFill>
                <a:srgbClr val="FF0000"/>
              </a:solidFill>
              <a:latin typeface="Comic Sans MS"/>
              <a:cs typeface="Arial" pitchFamily="34" charset="0"/>
            </a:endParaRPr>
          </a:p>
        </p:txBody>
      </p:sp>
      <p:grpSp>
        <p:nvGrpSpPr>
          <p:cNvPr id="6" name="Group 41"/>
          <p:cNvGrpSpPr/>
          <p:nvPr/>
        </p:nvGrpSpPr>
        <p:grpSpPr>
          <a:xfrm>
            <a:off x="4427538" y="1341438"/>
            <a:ext cx="4508818" cy="1935162"/>
            <a:chOff x="4427538" y="1341438"/>
            <a:chExt cx="4508818" cy="1935162"/>
          </a:xfrm>
        </p:grpSpPr>
        <p:sp>
          <p:nvSpPr>
            <p:cNvPr id="19481" name="Text Box 5"/>
            <p:cNvSpPr txBox="1">
              <a:spLocks noChangeArrowheads="1"/>
            </p:cNvSpPr>
            <p:nvPr/>
          </p:nvSpPr>
          <p:spPr bwMode="auto">
            <a:xfrm>
              <a:off x="5154613" y="2349501"/>
              <a:ext cx="1481137" cy="377825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93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altLang="zh-CN" sz="2000">
                  <a:solidFill>
                    <a:srgbClr val="000000"/>
                  </a:solidFill>
                </a:rPr>
                <a:t>GPDs/IPDs</a:t>
              </a:r>
            </a:p>
          </p:txBody>
        </p:sp>
        <p:sp>
          <p:nvSpPr>
            <p:cNvPr id="19482" name="Line 6"/>
            <p:cNvSpPr>
              <a:spLocks noChangeShapeType="1"/>
            </p:cNvSpPr>
            <p:nvPr/>
          </p:nvSpPr>
          <p:spPr bwMode="auto">
            <a:xfrm>
              <a:off x="4427538" y="1341438"/>
              <a:ext cx="1152525" cy="93503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19483" name="Text Box 7"/>
            <p:cNvSpPr txBox="1">
              <a:spLocks noChangeArrowheads="1"/>
            </p:cNvSpPr>
            <p:nvPr/>
          </p:nvSpPr>
          <p:spPr bwMode="auto">
            <a:xfrm>
              <a:off x="5105400" y="1616076"/>
              <a:ext cx="965200" cy="41592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93000"/>
                </a:lnSpc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</a:pPr>
              <a:r>
                <a:rPr lang="en-GB" altLang="zh-CN" sz="2000" dirty="0">
                  <a:solidFill>
                    <a:srgbClr val="000000"/>
                  </a:solidFill>
                </a:rPr>
                <a:t>d</a:t>
              </a:r>
              <a:r>
                <a:rPr lang="en-GB" altLang="zh-CN" sz="2000" baseline="30000" dirty="0">
                  <a:solidFill>
                    <a:srgbClr val="000000"/>
                  </a:solidFill>
                </a:rPr>
                <a:t>2</a:t>
              </a:r>
              <a:r>
                <a:rPr lang="en-GB" altLang="zh-CN" sz="2000" dirty="0">
                  <a:solidFill>
                    <a:srgbClr val="000000"/>
                  </a:solidFill>
                </a:rPr>
                <a:t>k</a:t>
              </a:r>
              <a:r>
                <a:rPr lang="en-GB" altLang="zh-CN" sz="2000" baseline="-25000" dirty="0">
                  <a:solidFill>
                    <a:srgbClr val="000000"/>
                  </a:solidFill>
                </a:rPr>
                <a:t>T </a:t>
              </a:r>
              <a:r>
                <a:rPr lang="en-GB" altLang="zh-CN" sz="2000" dirty="0" err="1">
                  <a:solidFill>
                    <a:srgbClr val="000000"/>
                  </a:solidFill>
                </a:rPr>
                <a:t>dr</a:t>
              </a:r>
              <a:r>
                <a:rPr lang="en-GB" altLang="zh-CN" sz="2000" baseline="-25000" dirty="0" err="1">
                  <a:solidFill>
                    <a:srgbClr val="000000"/>
                  </a:solidFill>
                </a:rPr>
                <a:t>z</a:t>
              </a:r>
              <a:endParaRPr lang="en-GB" altLang="zh-CN" sz="2000" baseline="-25000" dirty="0">
                <a:solidFill>
                  <a:srgbClr val="000000"/>
                </a:solidFill>
              </a:endParaRPr>
            </a:p>
          </p:txBody>
        </p:sp>
        <p:grpSp>
          <p:nvGrpSpPr>
            <p:cNvPr id="7" name="Group 40"/>
            <p:cNvGrpSpPr/>
            <p:nvPr/>
          </p:nvGrpSpPr>
          <p:grpSpPr>
            <a:xfrm>
              <a:off x="6781800" y="1447800"/>
              <a:ext cx="2154556" cy="1828800"/>
              <a:chOff x="6727508" y="1371600"/>
              <a:chExt cx="2154556" cy="1828800"/>
            </a:xfrm>
          </p:grpSpPr>
          <p:pic>
            <p:nvPicPr>
              <p:cNvPr id="33" name="Picture 15" descr="fig02-3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 l="20296" b="53353"/>
              <a:stretch>
                <a:fillRect/>
              </a:stretch>
            </p:blipFill>
            <p:spPr bwMode="auto">
              <a:xfrm>
                <a:off x="6727508" y="1371600"/>
                <a:ext cx="2154556" cy="182880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39" name="Rectangle 38"/>
              <p:cNvSpPr/>
              <p:nvPr/>
            </p:nvSpPr>
            <p:spPr>
              <a:xfrm>
                <a:off x="7010400" y="1447800"/>
                <a:ext cx="533400" cy="3048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800">
                  <a:solidFill>
                    <a:srgbClr val="FFFFFF"/>
                  </a:solidFill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7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9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2.7"/>
</p:tagLst>
</file>

<file path=ppt/theme/theme1.xml><?xml version="1.0" encoding="utf-8"?>
<a:theme xmlns:a="http://schemas.openxmlformats.org/drawingml/2006/main" name="JLab_theme_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JLab_theme_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JLab_theme_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15549</TotalTime>
  <Words>2024</Words>
  <Application>Microsoft Office PowerPoint</Application>
  <PresentationFormat>On-screen Show (4:3)</PresentationFormat>
  <Paragraphs>386</Paragraphs>
  <Slides>40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19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40</vt:i4>
      </vt:variant>
    </vt:vector>
  </HeadingPairs>
  <TitlesOfParts>
    <vt:vector size="64" baseType="lpstr">
      <vt:lpstr>Arial</vt:lpstr>
      <vt:lpstr>Calibri</vt:lpstr>
      <vt:lpstr>Adobe Hebrew</vt:lpstr>
      <vt:lpstr>宋体</vt:lpstr>
      <vt:lpstr>Wingdings</vt:lpstr>
      <vt:lpstr>Comic Sans MS</vt:lpstr>
      <vt:lpstr>Constantia</vt:lpstr>
      <vt:lpstr>Wingdings 3</vt:lpstr>
      <vt:lpstr>Verdana</vt:lpstr>
      <vt:lpstr>Times</vt:lpstr>
      <vt:lpstr>Symbol</vt:lpstr>
      <vt:lpstr>ＭＳ Ｐゴシック</vt:lpstr>
      <vt:lpstr>Helvetica</vt:lpstr>
      <vt:lpstr>Corbel</vt:lpstr>
      <vt:lpstr>Times New Roman</vt:lpstr>
      <vt:lpstr>Courier New</vt:lpstr>
      <vt:lpstr>ヒラギノ角ゴ Pro W3</vt:lpstr>
      <vt:lpstr>Textile</vt:lpstr>
      <vt:lpstr>Tahoma</vt:lpstr>
      <vt:lpstr>JLab_theme_1</vt:lpstr>
      <vt:lpstr>1_JLab_theme_1</vt:lpstr>
      <vt:lpstr>2_JLab_theme_1</vt:lpstr>
      <vt:lpstr>Equation</vt:lpstr>
      <vt:lpstr>Formula</vt:lpstr>
      <vt:lpstr>SoLID at Jefferson Lab</vt:lpstr>
      <vt:lpstr>What Is the Visible World Made of?</vt:lpstr>
      <vt:lpstr>QCD and the Origin of Mass</vt:lpstr>
      <vt:lpstr>What Are the Challenges?</vt:lpstr>
      <vt:lpstr>Jefferson Lab</vt:lpstr>
      <vt:lpstr>Slide 6</vt:lpstr>
      <vt:lpstr>Slide 7</vt:lpstr>
      <vt:lpstr>SoLID (Solenoidal Large Intensity Device)</vt:lpstr>
      <vt:lpstr>Slide 9</vt:lpstr>
      <vt:lpstr>Slide 10</vt:lpstr>
      <vt:lpstr>The Spin Structure of the Proton</vt:lpstr>
      <vt:lpstr>Leading-Twist TMD PDFs</vt:lpstr>
      <vt:lpstr>Semi-Inclusive DIS (SIDIS)</vt:lpstr>
      <vt:lpstr>6GeV Neutron Results with Polarized 3He from JLab</vt:lpstr>
      <vt:lpstr>SoLID: Precision Study of TMDs </vt:lpstr>
      <vt:lpstr>Mapping of TMD Asymmetries with SoLID </vt:lpstr>
      <vt:lpstr>Map TMD asymmetries in 4-D (x, z, Q2, PT)</vt:lpstr>
      <vt:lpstr>Summary of SoLID TMD Program</vt:lpstr>
      <vt:lpstr>Generalized Parton Distribution (GPD)</vt:lpstr>
      <vt:lpstr>DVCS and TCS: access the same GPDs</vt:lpstr>
      <vt:lpstr>Slide 21</vt:lpstr>
      <vt:lpstr>TCS</vt:lpstr>
      <vt:lpstr>SoLID CLEO TCS</vt:lpstr>
      <vt:lpstr>SoLID TCS Projection</vt:lpstr>
      <vt:lpstr>SoLID TCS Projection</vt:lpstr>
      <vt:lpstr>Summary of SoLID GPD Program</vt:lpstr>
      <vt:lpstr>Gluon Study Using J/ψ</vt:lpstr>
      <vt:lpstr>Interaction between J/ψ-N</vt:lpstr>
      <vt:lpstr>Experimental status</vt:lpstr>
      <vt:lpstr>Reaction Mechanism</vt:lpstr>
      <vt:lpstr>SoLID J/ψ</vt:lpstr>
      <vt:lpstr>SoLID J/ψ Projection</vt:lpstr>
      <vt:lpstr>Summery of SoLID J/ψ Program </vt:lpstr>
      <vt:lpstr>Parity Violation DIS (PVDIS)</vt:lpstr>
      <vt:lpstr>SoLID PVDIS</vt:lpstr>
      <vt:lpstr>SoLID PVDIS Projection</vt:lpstr>
      <vt:lpstr>Charge Symmetry Violation</vt:lpstr>
      <vt:lpstr>Summery of SoLID PVDIS Program </vt:lpstr>
      <vt:lpstr>Summary of SoLID Program</vt:lpstr>
      <vt:lpstr>Jlab and Chinese Collaboration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SoLID simulation</dc:title>
  <dc:creator>Windows User</dc:creator>
  <cp:lastModifiedBy>owner</cp:lastModifiedBy>
  <cp:revision>922</cp:revision>
  <dcterms:created xsi:type="dcterms:W3CDTF">2011-03-23T02:33:56Z</dcterms:created>
  <dcterms:modified xsi:type="dcterms:W3CDTF">2013-08-23T02:27:53Z</dcterms:modified>
</cp:coreProperties>
</file>