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  <p:sldMasterId id="2147483853" r:id="rId2"/>
  </p:sldMasterIdLst>
  <p:notesMasterIdLst>
    <p:notesMasterId r:id="rId52"/>
  </p:notesMasterIdLst>
  <p:sldIdLst>
    <p:sldId id="256" r:id="rId3"/>
    <p:sldId id="369" r:id="rId4"/>
    <p:sldId id="342" r:id="rId5"/>
    <p:sldId id="385" r:id="rId6"/>
    <p:sldId id="370" r:id="rId7"/>
    <p:sldId id="344" r:id="rId8"/>
    <p:sldId id="368" r:id="rId9"/>
    <p:sldId id="373" r:id="rId10"/>
    <p:sldId id="346" r:id="rId11"/>
    <p:sldId id="348" r:id="rId12"/>
    <p:sldId id="347" r:id="rId13"/>
    <p:sldId id="378" r:id="rId14"/>
    <p:sldId id="374" r:id="rId15"/>
    <p:sldId id="386" r:id="rId16"/>
    <p:sldId id="388" r:id="rId17"/>
    <p:sldId id="395" r:id="rId18"/>
    <p:sldId id="389" r:id="rId19"/>
    <p:sldId id="390" r:id="rId20"/>
    <p:sldId id="394" r:id="rId21"/>
    <p:sldId id="391" r:id="rId22"/>
    <p:sldId id="392" r:id="rId23"/>
    <p:sldId id="396" r:id="rId24"/>
    <p:sldId id="379" r:id="rId25"/>
    <p:sldId id="372" r:id="rId26"/>
    <p:sldId id="303" r:id="rId27"/>
    <p:sldId id="304" r:id="rId28"/>
    <p:sldId id="305" r:id="rId29"/>
    <p:sldId id="306" r:id="rId30"/>
    <p:sldId id="307" r:id="rId31"/>
    <p:sldId id="351" r:id="rId32"/>
    <p:sldId id="339" r:id="rId33"/>
    <p:sldId id="311" r:id="rId34"/>
    <p:sldId id="321" r:id="rId35"/>
    <p:sldId id="312" r:id="rId36"/>
    <p:sldId id="322" r:id="rId37"/>
    <p:sldId id="350" r:id="rId38"/>
    <p:sldId id="341" r:id="rId39"/>
    <p:sldId id="403" r:id="rId40"/>
    <p:sldId id="404" r:id="rId41"/>
    <p:sldId id="405" r:id="rId42"/>
    <p:sldId id="357" r:id="rId43"/>
    <p:sldId id="356" r:id="rId44"/>
    <p:sldId id="393" r:id="rId45"/>
    <p:sldId id="401" r:id="rId46"/>
    <p:sldId id="397" r:id="rId47"/>
    <p:sldId id="398" r:id="rId48"/>
    <p:sldId id="400" r:id="rId49"/>
    <p:sldId id="358" r:id="rId50"/>
    <p:sldId id="299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43" autoAdjust="0"/>
    <p:restoredTop sz="94705" autoAdjust="0"/>
  </p:normalViewPr>
  <p:slideViewPr>
    <p:cSldViewPr>
      <p:cViewPr varScale="1">
        <p:scale>
          <a:sx n="84" d="100"/>
          <a:sy n="84" d="100"/>
        </p:scale>
        <p:origin x="1200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6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AA136D-9023-48FA-B90E-2E00DE123211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1FDE72-5EA7-46C9-9AE4-801B00EE6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420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FDE72-5EA7-46C9-9AE4-801B00EE66E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583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9E130-B5DA-44A8-9668-C33E0D1F9FBB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2266F-B3D0-447E-A3C1-5DE5BDA0C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9015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9E130-B5DA-44A8-9668-C33E0D1F9FBB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2266F-B3D0-447E-A3C1-5DE5BDA0C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550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9E130-B5DA-44A8-9668-C33E0D1F9FBB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2266F-B3D0-447E-A3C1-5DE5BDA0C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515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9E130-B5DA-44A8-9668-C33E0D1F9FBB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2266F-B3D0-447E-A3C1-5DE5BDA0C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8866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9E130-B5DA-44A8-9668-C33E0D1F9FBB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2266F-B3D0-447E-A3C1-5DE5BDA0C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126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9E130-B5DA-44A8-9668-C33E0D1F9FBB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2266F-B3D0-447E-A3C1-5DE5BDA0C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65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9E130-B5DA-44A8-9668-C33E0D1F9FBB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2266F-B3D0-447E-A3C1-5DE5BDA0C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63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9E130-B5DA-44A8-9668-C33E0D1F9FBB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2266F-B3D0-447E-A3C1-5DE5BDA0C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244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 marL="694944" indent="0">
              <a:buNone/>
              <a:defRPr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2"/>
            <a:r>
              <a:rPr lang="en-US" dirty="0" smtClean="0"/>
              <a:t>  Second level</a:t>
            </a:r>
          </a:p>
          <a:p>
            <a:pPr lvl="3"/>
            <a:r>
              <a:rPr lang="en-US" dirty="0" smtClean="0"/>
              <a:t> 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9E130-B5DA-44A8-9668-C33E0D1F9FBB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2266F-B3D0-447E-A3C1-5DE5BDA0C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695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9E130-B5DA-44A8-9668-C33E0D1F9FBB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2266F-B3D0-447E-A3C1-5DE5BDA0C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044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9E130-B5DA-44A8-9668-C33E0D1F9FBB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2266F-B3D0-447E-A3C1-5DE5BDA0C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580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9E130-B5DA-44A8-9668-C33E0D1F9FBB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2266F-B3D0-447E-A3C1-5DE5BDA0C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903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JP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3050802"/>
            <a:ext cx="6581774" cy="1368798"/>
          </a:xfrm>
        </p:spPr>
        <p:txBody>
          <a:bodyPr>
            <a:normAutofit/>
          </a:bodyPr>
          <a:lstStyle/>
          <a:p>
            <a:r>
              <a:rPr lang="en-US" altLang="zh-CN" b="1" i="0" dirty="0" smtClean="0"/>
              <a:t>Xiangdong Ji </a:t>
            </a:r>
            <a:r>
              <a:rPr lang="zh-CN" altLang="en-US" b="1" i="0" dirty="0" smtClean="0"/>
              <a:t> </a:t>
            </a:r>
            <a:r>
              <a:rPr lang="en-US" altLang="zh-CN" b="1" i="0" dirty="0" smtClean="0"/>
              <a:t>(</a:t>
            </a:r>
            <a:r>
              <a:rPr lang="zh-CN" altLang="en-US" b="1" i="0" dirty="0" smtClean="0"/>
              <a:t>季向东）</a:t>
            </a:r>
            <a:endParaRPr lang="en-US" altLang="zh-CN" b="1" i="0" dirty="0" smtClean="0"/>
          </a:p>
          <a:p>
            <a:r>
              <a:rPr lang="en-US" i="0" dirty="0" smtClean="0"/>
              <a:t>Shanghai </a:t>
            </a:r>
            <a:r>
              <a:rPr lang="en-US" i="0" dirty="0" smtClean="0"/>
              <a:t>Jiao Tong University (</a:t>
            </a:r>
            <a:r>
              <a:rPr lang="zh-CN" altLang="en-US" i="0" dirty="0" smtClean="0"/>
              <a:t>上海交通大学</a:t>
            </a:r>
            <a:r>
              <a:rPr lang="zh-CN" altLang="en-US" i="0" dirty="0" smtClean="0"/>
              <a:t>）</a:t>
            </a:r>
            <a:endParaRPr lang="en-US" altLang="zh-CN" i="0" dirty="0" smtClean="0"/>
          </a:p>
          <a:p>
            <a:r>
              <a:rPr lang="en-US" i="0" dirty="0"/>
              <a:t>University of Maryland </a:t>
            </a:r>
          </a:p>
          <a:p>
            <a:endParaRPr lang="en-US" i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>
                <a:solidFill>
                  <a:srgbClr val="FFFF00"/>
                </a:solidFill>
                <a:latin typeface="Andalus" pitchFamily="18" charset="-78"/>
                <a:cs typeface="Andalus" pitchFamily="18" charset="-78"/>
              </a:rPr>
              <a:t>PandaX</a:t>
            </a:r>
            <a:r>
              <a:rPr lang="en-US" sz="3600" dirty="0" smtClean="0">
                <a:solidFill>
                  <a:srgbClr val="FFFF00"/>
                </a:solidFill>
                <a:latin typeface="Andalus" pitchFamily="18" charset="-78"/>
                <a:cs typeface="Andalus" pitchFamily="18" charset="-78"/>
              </a:rPr>
              <a:t>: Direct Dark Matter Search Experiment in China </a:t>
            </a:r>
            <a:r>
              <a:rPr lang="en-US" sz="3600" dirty="0" err="1" smtClean="0">
                <a:solidFill>
                  <a:srgbClr val="FFFF00"/>
                </a:solidFill>
                <a:latin typeface="Andalus" pitchFamily="18" charset="-78"/>
                <a:cs typeface="Andalus" pitchFamily="18" charset="-78"/>
              </a:rPr>
              <a:t>Jinping</a:t>
            </a:r>
            <a:r>
              <a:rPr lang="en-US" sz="3600" dirty="0" smtClean="0">
                <a:solidFill>
                  <a:srgbClr val="FFFF00"/>
                </a:solidFill>
                <a:latin typeface="Andalus" pitchFamily="18" charset="-78"/>
                <a:cs typeface="Andalus" pitchFamily="18" charset="-78"/>
              </a:rPr>
              <a:t> Underground Lab</a:t>
            </a:r>
            <a:endParaRPr lang="en-US" sz="3600" dirty="0">
              <a:solidFill>
                <a:srgbClr val="FFFF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4600" y="5486400"/>
            <a:ext cx="1712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SJTU</a:t>
            </a:r>
            <a:r>
              <a:rPr lang="en-US" dirty="0" smtClean="0"/>
              <a:t>, </a:t>
            </a:r>
            <a:r>
              <a:rPr lang="en-US" dirty="0" smtClean="0"/>
              <a:t>2013, </a:t>
            </a:r>
            <a:r>
              <a:rPr lang="en-US" dirty="0" smtClean="0"/>
              <a:t>6, </a:t>
            </a:r>
            <a:r>
              <a:rPr lang="en-US" dirty="0" smtClean="0"/>
              <a:t>5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13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41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Three types of signals </a:t>
            </a:r>
            <a:endParaRPr lang="zh-CN" altLang="en-US" dirty="0" smtClean="0"/>
          </a:p>
        </p:txBody>
      </p:sp>
      <p:pic>
        <p:nvPicPr>
          <p:cNvPr id="6042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200"/>
            <a:ext cx="840105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8839200" cy="527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507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7878"/>
            <a:ext cx="9109850" cy="6770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223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17436"/>
            <a:ext cx="8610600" cy="6076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600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DAMA/LIBRA (</a:t>
            </a:r>
            <a:r>
              <a:rPr lang="en-US" dirty="0" err="1" smtClean="0"/>
              <a:t>NaI</a:t>
            </a:r>
            <a:r>
              <a:rPr lang="en-US" dirty="0" smtClean="0"/>
              <a:t> crystal) </a:t>
            </a:r>
          </a:p>
          <a:p>
            <a:r>
              <a:rPr lang="en-US" dirty="0" err="1" smtClean="0"/>
              <a:t>CoGeNT</a:t>
            </a:r>
            <a:r>
              <a:rPr lang="en-US" dirty="0" smtClean="0"/>
              <a:t> (</a:t>
            </a:r>
            <a:r>
              <a:rPr lang="en-US" dirty="0" err="1" smtClean="0"/>
              <a:t>Ge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dirty="0" smtClean="0"/>
              <a:t>CRESST (crystal)</a:t>
            </a:r>
          </a:p>
          <a:p>
            <a:r>
              <a:rPr lang="en-US" dirty="0" smtClean="0"/>
              <a:t>XENON100 (</a:t>
            </a:r>
            <a:r>
              <a:rPr lang="en-US" dirty="0" err="1" smtClean="0"/>
              <a:t>Xe</a:t>
            </a:r>
            <a:r>
              <a:rPr lang="en-US" dirty="0" smtClean="0"/>
              <a:t>)</a:t>
            </a:r>
          </a:p>
          <a:p>
            <a:r>
              <a:rPr lang="en-US" dirty="0" smtClean="0"/>
              <a:t>CDMS</a:t>
            </a:r>
          </a:p>
          <a:p>
            <a:r>
              <a:rPr lang="en-US" dirty="0" smtClean="0"/>
              <a:t>…..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high-lights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4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DAMA/LIBRA</a:t>
            </a:r>
            <a:endParaRPr lang="en-US" dirty="0"/>
          </a:p>
        </p:txBody>
      </p:sp>
      <p:sp>
        <p:nvSpPr>
          <p:cNvPr id="19459" name="Content Placeholder 4"/>
          <p:cNvSpPr>
            <a:spLocks noGrp="1"/>
          </p:cNvSpPr>
          <p:nvPr>
            <p:ph idx="4294967295"/>
          </p:nvPr>
        </p:nvSpPr>
        <p:spPr>
          <a:xfrm>
            <a:off x="457200" y="1622425"/>
            <a:ext cx="8229600" cy="4625975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991" y="1752600"/>
            <a:ext cx="7508875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1" y="3962400"/>
            <a:ext cx="7780337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120" y="0"/>
            <a:ext cx="3800475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253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Direct detection status: CoGeNT</a:t>
            </a:r>
            <a:endParaRPr lang="en-US" dirty="0"/>
          </a:p>
        </p:txBody>
      </p:sp>
      <p:sp>
        <p:nvSpPr>
          <p:cNvPr id="21507" name="Content Placeholder 4"/>
          <p:cNvSpPr>
            <a:spLocks noGrp="1"/>
          </p:cNvSpPr>
          <p:nvPr>
            <p:ph idx="4294967295"/>
          </p:nvPr>
        </p:nvSpPr>
        <p:spPr>
          <a:xfrm>
            <a:off x="457200" y="1622425"/>
            <a:ext cx="8229600" cy="4625975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76400"/>
            <a:ext cx="7820025" cy="478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326" y="1352550"/>
            <a:ext cx="4962525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499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328613"/>
            <a:ext cx="8562975" cy="620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8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CRESST</a:t>
            </a:r>
            <a:endParaRPr lang="en-US" dirty="0"/>
          </a:p>
        </p:txBody>
      </p:sp>
      <p:sp>
        <p:nvSpPr>
          <p:cNvPr id="2253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22425"/>
            <a:ext cx="8229600" cy="462597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An experiment in Gran Sasso</a:t>
            </a:r>
          </a:p>
          <a:p>
            <a:r>
              <a:rPr lang="en-US" smtClean="0"/>
              <a:t>Using 10x300g  CaWO</a:t>
            </a:r>
            <a:r>
              <a:rPr lang="en-US" baseline="-25000" smtClean="0"/>
              <a:t>4</a:t>
            </a:r>
            <a:r>
              <a:rPr lang="en-US" smtClean="0"/>
              <a:t> crystals</a:t>
            </a:r>
          </a:p>
          <a:p>
            <a:r>
              <a:rPr lang="en-US" smtClean="0"/>
              <a:t>Measure both light and heat (phonon)</a:t>
            </a:r>
          </a:p>
          <a:p>
            <a:r>
              <a:rPr lang="en-US" smtClean="0"/>
              <a:t>Different element has different sensitivity on the different WIMP mass</a:t>
            </a:r>
          </a:p>
          <a:p>
            <a:endParaRPr lang="en-US" smtClean="0"/>
          </a:p>
          <a:p>
            <a:endParaRPr lang="en-US" smtClean="0"/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429000"/>
            <a:ext cx="4267200" cy="309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199" y="533400"/>
            <a:ext cx="4904661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200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Recent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22425"/>
            <a:ext cx="8229600" cy="46259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Nuclear recoil vs. </a:t>
            </a:r>
          </a:p>
          <a:p>
            <a:pPr marL="119062" indent="0">
              <a:buFont typeface="Wingdings 2" pitchFamily="18" charset="2"/>
              <a:buNone/>
              <a:defRPr/>
            </a:pPr>
            <a:r>
              <a:rPr lang="en-US" dirty="0" smtClean="0"/>
              <a:t>Electron recoil</a:t>
            </a:r>
            <a:endParaRPr lang="en-US" dirty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0"/>
            <a:ext cx="42164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600200"/>
            <a:ext cx="4122738" cy="2547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950" y="3962400"/>
            <a:ext cx="3990975" cy="274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092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57188"/>
            <a:ext cx="8534400" cy="614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450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DARK MATTER?</a:t>
            </a:r>
          </a:p>
          <a:p>
            <a:r>
              <a:rPr lang="en-US" altLang="zh-CN" dirty="0" smtClean="0"/>
              <a:t>DARKMATTER RUSH</a:t>
            </a:r>
          </a:p>
          <a:p>
            <a:pPr lvl="2"/>
            <a:r>
              <a:rPr lang="en-US" dirty="0" smtClean="0">
                <a:solidFill>
                  <a:srgbClr val="FFFF00"/>
                </a:solidFill>
              </a:rPr>
              <a:t>FERMI  &amp; AMS-2</a:t>
            </a:r>
          </a:p>
          <a:p>
            <a:pPr lvl="2"/>
            <a:r>
              <a:rPr lang="en-US" dirty="0" smtClean="0">
                <a:solidFill>
                  <a:srgbClr val="FFFF00"/>
                </a:solidFill>
              </a:rPr>
              <a:t>LHC</a:t>
            </a:r>
          </a:p>
          <a:p>
            <a:pPr lvl="2"/>
            <a:r>
              <a:rPr lang="en-US" dirty="0" smtClean="0">
                <a:solidFill>
                  <a:srgbClr val="FFFF00"/>
                </a:solidFill>
              </a:rPr>
              <a:t>Direct Detection (DAMA, </a:t>
            </a:r>
            <a:r>
              <a:rPr lang="en-US" dirty="0" err="1" smtClean="0">
                <a:solidFill>
                  <a:srgbClr val="FFFF00"/>
                </a:solidFill>
              </a:rPr>
              <a:t>CoGeNT</a:t>
            </a:r>
            <a:r>
              <a:rPr lang="en-US" dirty="0" smtClean="0">
                <a:solidFill>
                  <a:srgbClr val="FFFF00"/>
                </a:solidFill>
              </a:rPr>
              <a:t>, CRESST, XENON100, CDMS)</a:t>
            </a:r>
          </a:p>
          <a:p>
            <a:r>
              <a:rPr lang="en-US" dirty="0" err="1" smtClean="0"/>
              <a:t>PandaX</a:t>
            </a:r>
            <a:endParaRPr lang="en-US" dirty="0" smtClean="0"/>
          </a:p>
          <a:p>
            <a:r>
              <a:rPr lang="en-US" dirty="0" smtClean="0"/>
              <a:t>Summary</a:t>
            </a:r>
          </a:p>
          <a:p>
            <a:pPr marL="179388" lvl="2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</a:p>
          <a:p>
            <a:pPr lvl="3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8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XE100 latest</a:t>
            </a:r>
            <a:endParaRPr lang="en-US" dirty="0"/>
          </a:p>
        </p:txBody>
      </p:sp>
      <p:sp>
        <p:nvSpPr>
          <p:cNvPr id="4505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22425"/>
            <a:ext cx="8229600" cy="4625975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918" y="1263139"/>
            <a:ext cx="7481888" cy="3059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0" y="4419600"/>
            <a:ext cx="8610601" cy="2267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355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063"/>
            <a:ext cx="8229600" cy="12525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XENON100 bound</a:t>
            </a:r>
            <a:endParaRPr lang="en-US" dirty="0"/>
          </a:p>
        </p:txBody>
      </p:sp>
      <p:sp>
        <p:nvSpPr>
          <p:cNvPr id="4608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22425"/>
            <a:ext cx="8229600" cy="4625975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456055"/>
            <a:ext cx="4770069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8435"/>
            <a:ext cx="3721100" cy="492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84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Total exposure 140 </a:t>
            </a:r>
            <a:r>
              <a:rPr lang="en-US" dirty="0" err="1" smtClean="0"/>
              <a:t>kg.day</a:t>
            </a:r>
            <a:endParaRPr lang="en-US" dirty="0" smtClean="0"/>
          </a:p>
          <a:p>
            <a:r>
              <a:rPr lang="en-US" dirty="0" smtClean="0"/>
              <a:t>3 events with background &lt; 0.2</a:t>
            </a:r>
          </a:p>
          <a:p>
            <a:r>
              <a:rPr lang="en-US" dirty="0" smtClean="0"/>
              <a:t>Fit: WIMP mass 8.6 </a:t>
            </a:r>
            <a:r>
              <a:rPr lang="en-US" dirty="0" err="1" smtClean="0"/>
              <a:t>GeV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cross section 1.9 x 10</a:t>
            </a:r>
            <a:r>
              <a:rPr lang="en-US" baseline="30000" dirty="0" smtClean="0"/>
              <a:t>-44</a:t>
            </a:r>
            <a:r>
              <a:rPr lang="en-US" dirty="0" smtClean="0"/>
              <a:t> cm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CDMSII Silicon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533400"/>
            <a:ext cx="3505200" cy="592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94564"/>
            <a:ext cx="4343400" cy="298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61438" y="6488668"/>
            <a:ext cx="2977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arXiv:1304.4279, April 15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1442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Associated production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Collider search </a:t>
            </a:r>
            <a:endParaRPr lang="en-US" dirty="0"/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5410200" y="169341"/>
            <a:ext cx="3505200" cy="3200400"/>
            <a:chOff x="5149036" y="1288869"/>
            <a:chExt cx="2909888" cy="2952544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9036" y="1650612"/>
              <a:ext cx="2909888" cy="2590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7"/>
            <p:cNvSpPr txBox="1">
              <a:spLocks noChangeArrowheads="1"/>
            </p:cNvSpPr>
            <p:nvPr/>
          </p:nvSpPr>
          <p:spPr bwMode="auto">
            <a:xfrm>
              <a:off x="5410200" y="1288869"/>
              <a:ext cx="2327909" cy="369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20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33600"/>
            <a:ext cx="4648200" cy="1284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75" y="3560944"/>
            <a:ext cx="5015181" cy="317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72200" y="4459069"/>
            <a:ext cx="2679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An, Ji, and Wang, </a:t>
            </a:r>
          </a:p>
          <a:p>
            <a:r>
              <a:rPr lang="en-US" b="1" dirty="0" smtClean="0"/>
              <a:t>arXiv:1202.2894 </a:t>
            </a:r>
            <a:r>
              <a:rPr lang="en-US" b="1" dirty="0"/>
              <a:t>[</a:t>
            </a:r>
            <a:r>
              <a:rPr lang="en-US" b="1" dirty="0" err="1"/>
              <a:t>hep-ph</a:t>
            </a:r>
            <a:r>
              <a:rPr lang="en-US" b="1" dirty="0"/>
              <a:t>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84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PandaX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06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Content Placeholder 2"/>
          <p:cNvSpPr>
            <a:spLocks noGrp="1"/>
          </p:cNvSpPr>
          <p:nvPr>
            <p:ph idx="13"/>
          </p:nvPr>
        </p:nvSpPr>
        <p:spPr>
          <a:xfrm>
            <a:off x="352426" y="1463040"/>
            <a:ext cx="8791574" cy="4724400"/>
          </a:xfrm>
        </p:spPr>
        <p:txBody>
          <a:bodyPr/>
          <a:lstStyle/>
          <a:p>
            <a:r>
              <a:rPr lang="en-US" dirty="0" smtClean="0"/>
              <a:t>Started in 2009 and evolving…  </a:t>
            </a:r>
          </a:p>
          <a:p>
            <a:pPr lvl="1"/>
            <a:r>
              <a:rPr lang="zh-CN" altLang="en-US" dirty="0" smtClean="0"/>
              <a:t>上海交通大学 </a:t>
            </a:r>
            <a:r>
              <a:rPr lang="en-US" altLang="zh-CN" dirty="0" smtClean="0"/>
              <a:t>(Shanghai Jiao Tong University)</a:t>
            </a:r>
          </a:p>
          <a:p>
            <a:pPr lvl="1"/>
            <a:r>
              <a:rPr lang="zh-CN" altLang="en-US" dirty="0" smtClean="0"/>
              <a:t>中科院上海应用物理研究所 </a:t>
            </a:r>
            <a:r>
              <a:rPr lang="en-US" altLang="zh-CN" dirty="0" smtClean="0"/>
              <a:t>(Shanghai Inst. of Applied Physics)</a:t>
            </a:r>
            <a:endParaRPr lang="en-US" dirty="0" smtClean="0"/>
          </a:p>
          <a:p>
            <a:pPr lvl="1"/>
            <a:r>
              <a:rPr lang="zh-CN" altLang="en-US" dirty="0" smtClean="0"/>
              <a:t>山东大学 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Shangdong</a:t>
            </a:r>
            <a:r>
              <a:rPr lang="en-US" altLang="zh-CN" dirty="0" smtClean="0"/>
              <a:t> University)</a:t>
            </a:r>
            <a:endParaRPr lang="en-US" dirty="0" smtClean="0"/>
          </a:p>
          <a:p>
            <a:pPr lvl="1"/>
            <a:r>
              <a:rPr lang="zh-CN" altLang="en-US" dirty="0" smtClean="0"/>
              <a:t>北京大学 </a:t>
            </a:r>
            <a:r>
              <a:rPr lang="en-US" altLang="zh-CN" dirty="0" smtClean="0"/>
              <a:t>(Peking University)</a:t>
            </a:r>
          </a:p>
          <a:p>
            <a:pPr lvl="1"/>
            <a:r>
              <a:rPr lang="zh-CN" altLang="en-US" dirty="0"/>
              <a:t>二</a:t>
            </a:r>
            <a:r>
              <a:rPr lang="zh-CN" altLang="en-US" dirty="0" smtClean="0"/>
              <a:t>滩</a:t>
            </a:r>
            <a:r>
              <a:rPr lang="zh-CN" altLang="en-US" dirty="0"/>
              <a:t>水电</a:t>
            </a:r>
            <a:r>
              <a:rPr lang="zh-CN" altLang="en-US" dirty="0" smtClean="0"/>
              <a:t>公</a:t>
            </a:r>
            <a:r>
              <a:rPr lang="zh-CN" altLang="en-US" dirty="0"/>
              <a:t>司</a:t>
            </a:r>
            <a:endParaRPr lang="en-US" dirty="0" smtClean="0"/>
          </a:p>
          <a:p>
            <a:pPr lvl="1"/>
            <a:r>
              <a:rPr lang="en-US" dirty="0" smtClean="0"/>
              <a:t>University of Michigan</a:t>
            </a:r>
          </a:p>
          <a:p>
            <a:pPr lvl="1"/>
            <a:r>
              <a:rPr lang="en-US" dirty="0" smtClean="0"/>
              <a:t>University of Maryland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PandaX collaboration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0"/>
            <a:ext cx="7627281" cy="4965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980108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Content Placeholder 2"/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C00000"/>
                </a:solidFill>
              </a:rPr>
              <a:t>PandaX</a:t>
            </a:r>
            <a:r>
              <a:rPr lang="en-US" dirty="0" smtClean="0">
                <a:solidFill>
                  <a:srgbClr val="C00000"/>
                </a:solidFill>
              </a:rPr>
              <a:t>:  Particle AND Astrophysical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 		Xenon TPC</a:t>
            </a:r>
          </a:p>
          <a:p>
            <a:r>
              <a:rPr lang="en-US" dirty="0" smtClean="0"/>
              <a:t>Build a state-of-art large-size xenon dual-phase TPC detector working at the lowest background possible</a:t>
            </a:r>
          </a:p>
          <a:p>
            <a:pPr lvl="2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92D050"/>
                </a:solidFill>
              </a:rPr>
              <a:t> Used for both dark matter search and   </a:t>
            </a:r>
          </a:p>
          <a:p>
            <a:pPr lvl="2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92D050"/>
                </a:solidFill>
              </a:rPr>
              <a:t> 136Xe double beta decay search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Two important features: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 Emphasize light collection efficiency so as to enhance the sensitivity to low-mass WIMPs (</a:t>
            </a:r>
            <a:r>
              <a:rPr lang="en-US" dirty="0" smtClean="0">
                <a:solidFill>
                  <a:srgbClr val="FF0000"/>
                </a:solidFill>
              </a:rPr>
              <a:t>stage 1</a:t>
            </a:r>
            <a:r>
              <a:rPr lang="en-US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 Accommodate a ton-scale experiment (</a:t>
            </a:r>
            <a:r>
              <a:rPr lang="en-US" dirty="0" smtClean="0">
                <a:solidFill>
                  <a:srgbClr val="FF0000"/>
                </a:solidFill>
              </a:rPr>
              <a:t>stage 2</a:t>
            </a:r>
            <a:r>
              <a:rPr lang="en-US" dirty="0" smtClean="0"/>
              <a:t>) </a:t>
            </a:r>
          </a:p>
        </p:txBody>
      </p:sp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PandaX goal </a:t>
            </a:r>
            <a:endParaRPr lang="en-US" dirty="0" smtClean="0"/>
          </a:p>
        </p:txBody>
      </p:sp>
      <p:pic>
        <p:nvPicPr>
          <p:cNvPr id="4" name="Picture 5" descr="http://blogs.orlandosentinel.com/sports_college_uf/files/2010/06/Kung-Fu-Pand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131" y="0"/>
            <a:ext cx="2009869" cy="2229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332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Liquid </a:t>
            </a:r>
            <a:r>
              <a:rPr lang="en-US" dirty="0" err="1" smtClean="0"/>
              <a:t>Xe</a:t>
            </a:r>
            <a:r>
              <a:rPr lang="en-US" dirty="0" smtClean="0"/>
              <a:t> is an excellent liquid scintillator (S1)</a:t>
            </a:r>
          </a:p>
          <a:p>
            <a:r>
              <a:rPr lang="en-US" dirty="0" smtClean="0"/>
              <a:t>Free charges In </a:t>
            </a:r>
            <a:r>
              <a:rPr lang="en-US" dirty="0" err="1" smtClean="0"/>
              <a:t>LXe</a:t>
            </a:r>
            <a:r>
              <a:rPr lang="en-US" dirty="0" smtClean="0"/>
              <a:t> drift under an electric field and can be collected/detected through a proportional chamber (gas phase) (S2).</a:t>
            </a:r>
          </a:p>
          <a:p>
            <a:r>
              <a:rPr lang="en-US" dirty="0" smtClean="0"/>
              <a:t>With S1 and S2 signals, one can construct the location of events and veto gamma rays.  </a:t>
            </a:r>
          </a:p>
          <a:p>
            <a:r>
              <a:rPr lang="en-US" dirty="0" smtClean="0"/>
              <a:t>Xenon does not have long-lived radioactive isotopes, can be purified relatively easily. </a:t>
            </a:r>
          </a:p>
          <a:p>
            <a:r>
              <a:rPr lang="en-US" dirty="0" smtClean="0"/>
              <a:t>Xenon is not terribly expensive and the cost for ton scale experiment is manageable. 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Xe?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98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All aspects of the </a:t>
            </a:r>
            <a:r>
              <a:rPr lang="en-US" dirty="0" err="1" smtClean="0"/>
              <a:t>exp</a:t>
            </a:r>
            <a:r>
              <a:rPr lang="en-US" dirty="0" smtClean="0"/>
              <a:t> are designed for 1 ton </a:t>
            </a:r>
            <a:r>
              <a:rPr lang="en-US" dirty="0" err="1" smtClean="0"/>
              <a:t>LXe</a:t>
            </a:r>
            <a:r>
              <a:rPr lang="en-US" dirty="0" smtClean="0"/>
              <a:t> </a:t>
            </a:r>
            <a:r>
              <a:rPr lang="en-US" dirty="0" err="1" smtClean="0"/>
              <a:t>fiducial</a:t>
            </a:r>
            <a:r>
              <a:rPr lang="en-US" dirty="0" smtClean="0"/>
              <a:t> target. </a:t>
            </a:r>
          </a:p>
          <a:p>
            <a:r>
              <a:rPr lang="en-US" dirty="0" smtClean="0"/>
              <a:t>Except for the central TPC, which depends on the funding stages…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Stage 1a:  100kg target (25kg </a:t>
            </a:r>
            <a:r>
              <a:rPr lang="en-US" dirty="0" err="1" smtClean="0">
                <a:solidFill>
                  <a:srgbClr val="FFFF00"/>
                </a:solidFill>
              </a:rPr>
              <a:t>fiducial</a:t>
            </a:r>
            <a:r>
              <a:rPr lang="en-US" dirty="0" smtClean="0">
                <a:solidFill>
                  <a:srgbClr val="FFFF00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Stage 1b:  500kg target (200kg </a:t>
            </a:r>
            <a:r>
              <a:rPr lang="en-US" dirty="0" err="1" smtClean="0">
                <a:solidFill>
                  <a:srgbClr val="FFFF00"/>
                </a:solidFill>
              </a:rPr>
              <a:t>fiducial</a:t>
            </a:r>
            <a:r>
              <a:rPr lang="en-US" dirty="0" smtClean="0">
                <a:solidFill>
                  <a:srgbClr val="FFFF00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Stage 2:  1.5 ton target (~ 1ton </a:t>
            </a:r>
            <a:r>
              <a:rPr lang="en-US" dirty="0" err="1" smtClean="0">
                <a:solidFill>
                  <a:srgbClr val="FFFF00"/>
                </a:solidFill>
              </a:rPr>
              <a:t>fiducial</a:t>
            </a:r>
            <a:r>
              <a:rPr lang="en-US" dirty="0" smtClean="0">
                <a:solidFill>
                  <a:srgbClr val="FFFF00"/>
                </a:solidFill>
              </a:rPr>
              <a:t>) </a:t>
            </a:r>
          </a:p>
          <a:p>
            <a:pPr lvl="1"/>
            <a:r>
              <a:rPr lang="en-US" dirty="0" smtClean="0"/>
              <a:t>  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PandaX Design Concept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8305800" cy="520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065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58" y="152400"/>
            <a:ext cx="9028257" cy="66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14288"/>
            <a:ext cx="9096375" cy="682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686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+mj-lt"/>
              </a:rPr>
              <a:t>There are plenty of astrophysical and cosmological evidence for DM,</a:t>
            </a:r>
          </a:p>
          <a:p>
            <a:pPr lvl="2"/>
            <a:r>
              <a:rPr lang="en-US" dirty="0" smtClean="0"/>
              <a:t>All gravitational effects </a:t>
            </a:r>
          </a:p>
          <a:p>
            <a:pPr lvl="2"/>
            <a:r>
              <a:rPr lang="en-US" dirty="0" smtClean="0"/>
              <a:t>Galaxy rotation curve, hot X-ray, gravitational  lensing, bullet cluster….</a:t>
            </a:r>
          </a:p>
          <a:p>
            <a:pPr lvl="2"/>
            <a:r>
              <a:rPr lang="en-US" dirty="0" smtClean="0"/>
              <a:t>Large scale structure, CMB fluctuation….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There are plenty of DM candidates in theories </a:t>
            </a:r>
          </a:p>
          <a:p>
            <a:pPr lvl="2"/>
            <a:r>
              <a:rPr lang="en-US" dirty="0" smtClean="0"/>
              <a:t>Color and electric neutral, long-lived</a:t>
            </a:r>
          </a:p>
          <a:p>
            <a:pPr lvl="2"/>
            <a:r>
              <a:rPr lang="en-US" dirty="0" smtClean="0">
                <a:solidFill>
                  <a:srgbClr val="FFFF00"/>
                </a:solidFill>
              </a:rPr>
              <a:t>Might have weak-scale interactions (WIMPs)</a:t>
            </a:r>
          </a:p>
          <a:p>
            <a:pPr lvl="2"/>
            <a:r>
              <a:rPr lang="en-US" dirty="0" smtClean="0"/>
              <a:t>SUSY, extra dimension, …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Dark Matter?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78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TPC construction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048000"/>
            <a:ext cx="2872264" cy="469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463040"/>
            <a:ext cx="5881221" cy="389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561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150 1-in R8520-406 PMT, bases and </a:t>
            </a:r>
            <a:r>
              <a:rPr lang="en-US" dirty="0" err="1" smtClean="0"/>
              <a:t>decoupler</a:t>
            </a:r>
            <a:r>
              <a:rPr lang="en-US" dirty="0" smtClean="0"/>
              <a:t> designed and constructed. PMT’s tested . A data base has been established. </a:t>
            </a:r>
          </a:p>
          <a:p>
            <a:r>
              <a:rPr lang="en-US" dirty="0" smtClean="0"/>
              <a:t>50 3-in PMT for the bottom TPC.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PMTs</a:t>
            </a:r>
            <a:endParaRPr lang="en-US" dirty="0"/>
          </a:p>
        </p:txBody>
      </p:sp>
      <p:pic>
        <p:nvPicPr>
          <p:cNvPr id="4" name="图片 4" descr="DSCF02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9127" y="3787968"/>
            <a:ext cx="3552395" cy="2664296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59399"/>
            <a:ext cx="5647840" cy="3092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343150"/>
            <a:ext cx="2838450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394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9" y="36968"/>
            <a:ext cx="9160477" cy="6821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427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InnerVessel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0"/>
            <a:ext cx="3897184" cy="507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76800" y="1219200"/>
            <a:ext cx="41541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Two stages: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First stage: a steel vessel to make sure  it works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Second stage: a pure Ti vessel </a:t>
            </a:r>
          </a:p>
        </p:txBody>
      </p:sp>
      <p:pic>
        <p:nvPicPr>
          <p:cNvPr id="7" name="Picture 4" descr="DSC0078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67200" y="762000"/>
            <a:ext cx="4491990" cy="5989320"/>
          </a:xfrm>
          <a:prstGeom prst="rect">
            <a:avLst/>
          </a:pr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"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319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704" name="Picture 16" descr="img233"/>
          <p:cNvPicPr>
            <a:picLocks noGrp="1" noChangeAspect="1" noChangeArrowheads="1"/>
          </p:cNvPicPr>
          <p:nvPr>
            <p:ph sz="half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9098" y="2036762"/>
            <a:ext cx="3435702" cy="428783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2426" y="304800"/>
            <a:ext cx="7680960" cy="1066800"/>
          </a:xfrm>
        </p:spPr>
        <p:txBody>
          <a:bodyPr/>
          <a:lstStyle/>
          <a:p>
            <a:r>
              <a:rPr lang="en-US" dirty="0" smtClean="0"/>
              <a:t>Cryogenic system</a:t>
            </a:r>
            <a:endParaRPr lang="en-US" dirty="0"/>
          </a:p>
        </p:txBody>
      </p:sp>
      <p:sp>
        <p:nvSpPr>
          <p:cNvPr id="114710" name="Text Box 22"/>
          <p:cNvSpPr txBox="1">
            <a:spLocks/>
          </p:cNvSpPr>
          <p:nvPr/>
        </p:nvSpPr>
        <p:spPr bwMode="auto">
          <a:xfrm>
            <a:off x="4552950" y="1444526"/>
            <a:ext cx="4286250" cy="4727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4236" tIns="32116" rIns="64236" bIns="32116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marL="455613"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marL="1370013"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endParaRPr lang="en-US" altLang="zh-CN" sz="28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endParaRPr lang="en-US" sz="2500" dirty="0">
              <a:latin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500" dirty="0">
                <a:latin typeface="Times New Roman" pitchFamily="18" charset="0"/>
              </a:rPr>
              <a:t>Outer Vessel (vacuum) part of shield 5 cm OFHC copper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500" dirty="0">
                <a:latin typeface="Times New Roman" pitchFamily="18" charset="0"/>
              </a:rPr>
              <a:t>All </a:t>
            </a:r>
            <a:r>
              <a:rPr lang="en-US" sz="2500" dirty="0" err="1">
                <a:latin typeface="Times New Roman" pitchFamily="18" charset="0"/>
              </a:rPr>
              <a:t>auxillary</a:t>
            </a:r>
            <a:r>
              <a:rPr lang="en-US" sz="2500" dirty="0">
                <a:latin typeface="Times New Roman" pitchFamily="18" charset="0"/>
              </a:rPr>
              <a:t> structures removed to </a:t>
            </a:r>
            <a:r>
              <a:rPr lang="en-US" sz="2500" dirty="0" smtClean="0">
                <a:latin typeface="Times New Roman" pitchFamily="18" charset="0"/>
              </a:rPr>
              <a:t>outside </a:t>
            </a:r>
            <a:r>
              <a:rPr lang="en-US" sz="2500" dirty="0">
                <a:latin typeface="Times New Roman" pitchFamily="18" charset="0"/>
              </a:rPr>
              <a:t>of </a:t>
            </a:r>
            <a:r>
              <a:rPr lang="en-US" sz="2500" dirty="0" smtClean="0">
                <a:latin typeface="Times New Roman" pitchFamily="18" charset="0"/>
              </a:rPr>
              <a:t>shield</a:t>
            </a:r>
            <a:endParaRPr lang="en-US" sz="2500" dirty="0">
              <a:latin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500" dirty="0">
                <a:latin typeface="Times New Roman" pitchFamily="18" charset="0"/>
              </a:rPr>
              <a:t>‘Weir’ structure instead of ‘Bell</a:t>
            </a:r>
            <a:r>
              <a:rPr lang="en-US" sz="2500" dirty="0" smtClean="0">
                <a:latin typeface="Times New Roman" pitchFamily="18" charset="0"/>
              </a:rPr>
              <a:t>’</a:t>
            </a:r>
            <a:endParaRPr lang="en-US" sz="2500" dirty="0">
              <a:latin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500" dirty="0">
                <a:latin typeface="Times New Roman" pitchFamily="18" charset="0"/>
              </a:rPr>
              <a:t>Minimize PTFE use. </a:t>
            </a:r>
            <a:r>
              <a:rPr lang="en-US" sz="2500" dirty="0" smtClean="0">
                <a:latin typeface="Times New Roman" pitchFamily="18" charset="0"/>
              </a:rPr>
              <a:t>Neutron </a:t>
            </a:r>
            <a:r>
              <a:rPr lang="en-US" sz="2500" dirty="0">
                <a:latin typeface="Times New Roman" pitchFamily="18" charset="0"/>
              </a:rPr>
              <a:t>production on </a:t>
            </a:r>
            <a:r>
              <a:rPr lang="en-US" sz="2500" dirty="0" smtClean="0">
                <a:latin typeface="Times New Roman" pitchFamily="18" charset="0"/>
              </a:rPr>
              <a:t>Fluorine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500" dirty="0" smtClean="0">
                <a:latin typeface="Times New Roman" pitchFamily="18" charset="0"/>
              </a:rPr>
              <a:t>Reduced </a:t>
            </a:r>
            <a:r>
              <a:rPr lang="en-US" sz="2500" dirty="0">
                <a:latin typeface="Times New Roman" pitchFamily="18" charset="0"/>
              </a:rPr>
              <a:t>cabling in xenon</a:t>
            </a:r>
            <a:r>
              <a:rPr lang="en-US" sz="2500" dirty="0" smtClean="0">
                <a:latin typeface="Times New Roman" pitchFamily="18" charset="0"/>
              </a:rPr>
              <a:t>.               </a:t>
            </a:r>
            <a:r>
              <a:rPr lang="en-US" sz="2500" dirty="0">
                <a:latin typeface="Times New Roman" pitchFamily="18" charset="0"/>
              </a:rPr>
              <a:t>Less outgassing</a:t>
            </a:r>
          </a:p>
        </p:txBody>
      </p:sp>
    </p:spTree>
    <p:extLst>
      <p:ext uri="{BB962C8B-B14F-4D97-AF65-F5344CB8AC3E}">
        <p14:creationId xmlns:p14="http://schemas.microsoft.com/office/powerpoint/2010/main" val="336778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Vessel and gas handling</a:t>
            </a:r>
            <a:endParaRPr lang="en-US" dirty="0"/>
          </a:p>
        </p:txBody>
      </p:sp>
      <p:pic>
        <p:nvPicPr>
          <p:cNvPr id="6" name="Picture 4" descr="DSC0078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402080"/>
            <a:ext cx="7239000" cy="5429250"/>
          </a:xfrm>
          <a:prstGeom prst="rect">
            <a:avLst/>
          </a:pr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"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600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bus</a:t>
            </a:r>
            <a:endParaRPr lang="en-US" dirty="0"/>
          </a:p>
        </p:txBody>
      </p:sp>
      <p:pic>
        <p:nvPicPr>
          <p:cNvPr id="4" name="Picture 4" descr="DSC00790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295400"/>
            <a:ext cx="7315200" cy="5486400"/>
          </a:xfr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"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62400" y="352961"/>
            <a:ext cx="32866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with Heat Exchanger</a:t>
            </a:r>
            <a:r>
              <a:rPr lang="zh-CN" altLang="en-US" sz="2000" b="1" dirty="0"/>
              <a:t> </a:t>
            </a:r>
            <a:r>
              <a:rPr lang="en-US" altLang="zh-CN" sz="2000" b="1" dirty="0"/>
              <a:t>, </a:t>
            </a:r>
            <a:endParaRPr lang="en-US" altLang="zh-CN" sz="2000" b="1" dirty="0" smtClean="0"/>
          </a:p>
          <a:p>
            <a:r>
              <a:rPr lang="en-US" altLang="zh-CN" sz="2000" b="1" dirty="0" smtClean="0"/>
              <a:t>with </a:t>
            </a:r>
            <a:r>
              <a:rPr lang="en-US" altLang="zh-CN" sz="2000" b="1" dirty="0"/>
              <a:t>speed </a:t>
            </a:r>
            <a:r>
              <a:rPr lang="en-US" altLang="zh-CN" sz="2000" b="1" dirty="0" smtClean="0"/>
              <a:t>up to </a:t>
            </a:r>
            <a:r>
              <a:rPr lang="en-US" sz="2000" b="1" dirty="0" smtClean="0"/>
              <a:t>100 </a:t>
            </a:r>
            <a:r>
              <a:rPr lang="en-US" sz="2000" b="1" dirty="0"/>
              <a:t>SLPM. </a:t>
            </a:r>
          </a:p>
          <a:p>
            <a:endParaRPr lang="en-US" sz="2000" b="1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996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7680960" cy="1066800"/>
          </a:xfrm>
        </p:spPr>
        <p:txBody>
          <a:bodyPr/>
          <a:lstStyle/>
          <a:p>
            <a:r>
              <a:rPr lang="en-US" altLang="zh-CN" dirty="0" err="1" smtClean="0"/>
              <a:t>Jinping</a:t>
            </a:r>
            <a:r>
              <a:rPr lang="en-US" altLang="zh-CN" dirty="0" smtClean="0"/>
              <a:t> lab in Sichuan, China </a:t>
            </a:r>
            <a:endParaRPr lang="zh-CN" altLang="en-US" dirty="0" smtClean="0"/>
          </a:p>
        </p:txBody>
      </p:sp>
      <p:pic>
        <p:nvPicPr>
          <p:cNvPr id="3789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62100"/>
            <a:ext cx="3894138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ji\Desktop\DSC0257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520" y="4140414"/>
            <a:ext cx="3826308" cy="2544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520" y="1562100"/>
            <a:ext cx="3733800" cy="2611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590" y="1216572"/>
            <a:ext cx="1644650" cy="546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153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060180" cy="6326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666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" y="457199"/>
            <a:ext cx="8892540" cy="632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880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WIMPs Detection</a:t>
            </a:r>
            <a:endParaRPr lang="zh-CN" altLang="en-US" dirty="0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838200" y="4114800"/>
            <a:ext cx="2667000" cy="2743200"/>
            <a:chOff x="5410200" y="1288869"/>
            <a:chExt cx="2909888" cy="2978331"/>
          </a:xfrm>
        </p:grpSpPr>
        <p:pic>
          <p:nvPicPr>
            <p:cNvPr id="358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0200" y="1676400"/>
              <a:ext cx="2909888" cy="259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51" name="TextBox 7"/>
            <p:cNvSpPr txBox="1">
              <a:spLocks noChangeArrowheads="1"/>
            </p:cNvSpPr>
            <p:nvPr/>
          </p:nvSpPr>
          <p:spPr bwMode="auto">
            <a:xfrm>
              <a:off x="5943599" y="1288869"/>
              <a:ext cx="1794511" cy="434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000" b="1" dirty="0" smtClean="0">
                  <a:solidFill>
                    <a:srgbClr val="FF0000"/>
                  </a:solidFill>
                  <a:latin typeface="华文楷体"/>
                  <a:ea typeface="华文楷体"/>
                  <a:cs typeface="华文楷体"/>
                </a:rPr>
                <a:t>Accelerator</a:t>
              </a:r>
              <a:endParaRPr lang="zh-CN" altLang="en-US" sz="2000" b="1" dirty="0">
                <a:solidFill>
                  <a:srgbClr val="FF0000"/>
                </a:solidFill>
                <a:latin typeface="华文楷体"/>
                <a:ea typeface="华文楷体"/>
                <a:cs typeface="华文楷体"/>
              </a:endParaRP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5715000" y="4114800"/>
            <a:ext cx="2438400" cy="2743200"/>
            <a:chOff x="1447800" y="4114800"/>
            <a:chExt cx="2438400" cy="2743200"/>
          </a:xfrm>
        </p:grpSpPr>
        <p:pic>
          <p:nvPicPr>
            <p:cNvPr id="3584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4467225"/>
              <a:ext cx="2362200" cy="2390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49" name="TextBox 8"/>
            <p:cNvSpPr txBox="1">
              <a:spLocks noChangeArrowheads="1"/>
            </p:cNvSpPr>
            <p:nvPr/>
          </p:nvSpPr>
          <p:spPr bwMode="auto">
            <a:xfrm>
              <a:off x="1447800" y="4114800"/>
              <a:ext cx="24384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000" b="1" dirty="0" smtClean="0">
                  <a:solidFill>
                    <a:srgbClr val="FF0000"/>
                  </a:solidFill>
                  <a:latin typeface="华文楷体"/>
                  <a:ea typeface="华文楷体"/>
                  <a:cs typeface="华文楷体"/>
                </a:rPr>
                <a:t>Indirect Detection</a:t>
              </a:r>
              <a:endParaRPr lang="zh-CN" altLang="en-US" sz="2000" b="1" dirty="0">
                <a:solidFill>
                  <a:srgbClr val="FF0000"/>
                </a:solidFill>
                <a:latin typeface="华文楷体"/>
                <a:ea typeface="华文楷体"/>
                <a:cs typeface="华文楷体"/>
              </a:endParaRP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3200400" y="1447800"/>
            <a:ext cx="2590800" cy="2895600"/>
            <a:chOff x="3505200" y="3962400"/>
            <a:chExt cx="2590800" cy="2895600"/>
          </a:xfrm>
        </p:grpSpPr>
        <p:pic>
          <p:nvPicPr>
            <p:cNvPr id="35846" name="Picture 9" descr="xenon1t-section-w-r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5200" y="4319588"/>
              <a:ext cx="2590800" cy="2538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47" name="TextBox 9"/>
            <p:cNvSpPr txBox="1">
              <a:spLocks noChangeArrowheads="1"/>
            </p:cNvSpPr>
            <p:nvPr/>
          </p:nvSpPr>
          <p:spPr bwMode="auto">
            <a:xfrm>
              <a:off x="3657600" y="3962400"/>
              <a:ext cx="21336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000" b="1" dirty="0" smtClean="0">
                  <a:solidFill>
                    <a:srgbClr val="FF0000"/>
                  </a:solidFill>
                  <a:latin typeface="华文楷体"/>
                  <a:ea typeface="华文楷体"/>
                  <a:cs typeface="华文楷体"/>
                </a:rPr>
                <a:t>Direct Detection</a:t>
              </a:r>
              <a:endParaRPr lang="zh-CN" altLang="en-US" sz="2000" b="1" dirty="0">
                <a:solidFill>
                  <a:srgbClr val="FF0000"/>
                </a:solidFill>
                <a:latin typeface="华文楷体"/>
                <a:ea typeface="华文楷体"/>
                <a:cs typeface="华文楷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440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" y="596900"/>
            <a:ext cx="8483600" cy="566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653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Layout of the exp in Jinping lab 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50752"/>
            <a:ext cx="7458215" cy="5331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67100" y="609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Shield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886200" y="978932"/>
            <a:ext cx="228600" cy="3164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14400" y="6096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Xe</a:t>
            </a:r>
            <a:r>
              <a:rPr lang="en-US" b="1" dirty="0" smtClean="0">
                <a:solidFill>
                  <a:schemeClr val="bg1"/>
                </a:solidFill>
              </a:rPr>
              <a:t> Storage 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562100" y="5257800"/>
            <a:ext cx="8001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245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moving in</a:t>
            </a:r>
            <a:endParaRPr lang="en-US" dirty="0"/>
          </a:p>
        </p:txBody>
      </p:sp>
      <p:pic>
        <p:nvPicPr>
          <p:cNvPr id="1026" name="Picture 2" descr="C:\Users\ji\Documents\Dark Matter\PandaX\shielding_and_lowbackground\shield\DSC012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743200"/>
            <a:ext cx="39624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i\Documents\Dark Matter\PandaX\shielding_and_lowbackground\shield\DSC012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0" y="304800"/>
            <a:ext cx="4114800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ji\Documents\Dark Matter\PandaX\shielding_and_lowbackground\shield\DSC0123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52800"/>
            <a:ext cx="4108027" cy="3081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59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ji\AppData\Local\Microsoft\Windows\Temporary Internet Files\Content.Outlook\1D66WAET\DSC023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64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i\Documents\Dark Matter\PandaX\shielding_and_lowbackground\shield\DSC0148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81000"/>
            <a:ext cx="39624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ji\AppData\Local\Microsoft\Windows\Temporary Internet Files\Content.Outlook\1D66WAET\DSC02417 (3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260" y="3581400"/>
            <a:ext cx="39624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969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45820"/>
            <a:ext cx="83394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416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TPC &amp; PMT  at </a:t>
            </a:r>
            <a:r>
              <a:rPr lang="en-US" dirty="0" err="1" smtClean="0"/>
              <a:t>Jinping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47800"/>
            <a:ext cx="7620000" cy="4628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772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Cabling, </a:t>
            </a:r>
            <a:r>
              <a:rPr lang="en-US" dirty="0" err="1" smtClean="0"/>
              <a:t>decouplers</a:t>
            </a:r>
            <a:r>
              <a:rPr lang="en-US" dirty="0" smtClean="0"/>
              <a:t>, DAQ at </a:t>
            </a:r>
            <a:r>
              <a:rPr lang="en-US" dirty="0" err="1" smtClean="0"/>
              <a:t>jinping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942940"/>
            <a:ext cx="3909060" cy="3201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5365076" cy="4072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050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</a:t>
            </a:r>
            <a:r>
              <a:rPr lang="en-US" dirty="0" err="1" smtClean="0"/>
              <a:t>LXe</a:t>
            </a:r>
            <a:r>
              <a:rPr lang="en-US" dirty="0" smtClean="0"/>
              <a:t> Test Run (450kg </a:t>
            </a:r>
            <a:r>
              <a:rPr lang="en-US" dirty="0" err="1" smtClean="0"/>
              <a:t>Xe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" t="21937"/>
          <a:stretch/>
        </p:blipFill>
        <p:spPr bwMode="auto">
          <a:xfrm>
            <a:off x="58882" y="3868975"/>
            <a:ext cx="2895435" cy="291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1905000" y="44196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87690" y="3868974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>
                <a:solidFill>
                  <a:schemeClr val="bg1"/>
                </a:solidFill>
              </a:rPr>
              <a:t>60</a:t>
            </a:r>
            <a:r>
              <a:rPr lang="en-US" dirty="0" smtClean="0">
                <a:solidFill>
                  <a:schemeClr val="bg1"/>
                </a:solidFill>
              </a:rPr>
              <a:t>Co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237" y="1632466"/>
            <a:ext cx="5767163" cy="415873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780"/>
          <a:stretch/>
        </p:blipFill>
        <p:spPr>
          <a:xfrm>
            <a:off x="60366" y="1600200"/>
            <a:ext cx="2893951" cy="2209800"/>
          </a:xfrm>
          <a:prstGeom prst="rect">
            <a:avLst/>
          </a:prstGeom>
        </p:spPr>
      </p:pic>
      <p:cxnSp>
        <p:nvCxnSpPr>
          <p:cNvPr id="15" name="Straight Arrow Connector 14"/>
          <p:cNvCxnSpPr>
            <a:endCxn id="6" idx="0"/>
          </p:cNvCxnSpPr>
          <p:nvPr/>
        </p:nvCxnSpPr>
        <p:spPr>
          <a:xfrm>
            <a:off x="1981200" y="4129840"/>
            <a:ext cx="0" cy="28976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352800" y="5867400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Light signals only (bottom PMT array only): functional cryogenic liquid scintillator</a:t>
            </a:r>
          </a:p>
        </p:txBody>
      </p:sp>
    </p:spTree>
    <p:extLst>
      <p:ext uri="{BB962C8B-B14F-4D97-AF65-F5344CB8AC3E}">
        <p14:creationId xmlns:p14="http://schemas.microsoft.com/office/powerpoint/2010/main" val="144436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PandaX</a:t>
            </a:r>
            <a:r>
              <a:rPr lang="en-US" dirty="0" smtClean="0"/>
              <a:t> sensitivity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50322"/>
            <a:ext cx="8153400" cy="527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ji\AppData\Local\Microsoft\Windows\Temporary Internet Files\Content.Outlook\1D66WAET\PXSensitivity_BUCH_2013_05_02_PXIa180day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03363"/>
            <a:ext cx="5410200" cy="3691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9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There are multiple evidences  indicating that the dark matter might be found just around the corner.</a:t>
            </a:r>
          </a:p>
          <a:p>
            <a:r>
              <a:rPr lang="en-US" dirty="0" err="1" smtClean="0"/>
              <a:t>PandaX</a:t>
            </a:r>
            <a:r>
              <a:rPr lang="en-US" dirty="0" smtClean="0"/>
              <a:t> is a first large scale experiment in China aiming to: 1) detect low-mass WIMPs with unprecedented sensitivity 2) enhance the detection threshold for WIMPs by a ton-scale target. </a:t>
            </a:r>
          </a:p>
          <a:p>
            <a:r>
              <a:rPr lang="en-US" dirty="0" err="1" smtClean="0"/>
              <a:t>PandaX</a:t>
            </a:r>
            <a:r>
              <a:rPr lang="en-US" dirty="0" smtClean="0"/>
              <a:t> is on its way to prepare a first stage running.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9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matter rush…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14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Sources of standard model particles from dark matter annihilations  in our galaxy</a:t>
            </a:r>
          </a:p>
          <a:p>
            <a:pPr lvl="1"/>
            <a:r>
              <a:rPr lang="en-US" dirty="0" smtClean="0"/>
              <a:t>Gamma ray</a:t>
            </a:r>
          </a:p>
          <a:p>
            <a:pPr lvl="1"/>
            <a:r>
              <a:rPr lang="en-US" dirty="0" smtClean="0"/>
              <a:t>Electrons and positions, neutrinos…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Positrons and electrons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Indirect signals 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85176"/>
            <a:ext cx="3536812" cy="2510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40200" y="3468988"/>
            <a:ext cx="4738256" cy="2743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297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Lunched June 11, 2008</a:t>
            </a:r>
          </a:p>
          <a:p>
            <a:r>
              <a:rPr lang="en-US" dirty="0" smtClean="0"/>
              <a:t>Gamma Ray detector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Fermi Satellite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762" y="3733800"/>
            <a:ext cx="4186238" cy="2894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682" y="457199"/>
            <a:ext cx="4191318" cy="312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" y="2514600"/>
            <a:ext cx="4574919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419600"/>
            <a:ext cx="3657600" cy="2300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 descr="C:\Users\ji\Desktop\spacecraft_s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76200"/>
            <a:ext cx="1485335" cy="1980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94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Lunched May 16, 2011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AMS-2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86" y="1875833"/>
            <a:ext cx="3452812" cy="2543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42" y="4419600"/>
            <a:ext cx="4025900" cy="237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063" y="228600"/>
            <a:ext cx="4398962" cy="3173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344" y="4267200"/>
            <a:ext cx="3371056" cy="256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025" y="3497104"/>
            <a:ext cx="5133975" cy="770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222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5438774" cy="4724400"/>
          </a:xfrm>
        </p:spPr>
        <p:txBody>
          <a:bodyPr/>
          <a:lstStyle/>
          <a:p>
            <a:r>
              <a:rPr lang="en-US" altLang="zh-CN" b="1" dirty="0">
                <a:latin typeface="+mj-lt"/>
                <a:cs typeface="Times New Roman" pitchFamily="18" charset="0"/>
              </a:rPr>
              <a:t>Dark matter forms a giant sea, </a:t>
            </a:r>
            <a:r>
              <a:rPr lang="en-US" altLang="zh-CN" b="1" dirty="0" smtClean="0">
                <a:latin typeface="+mj-lt"/>
                <a:cs typeface="Times New Roman" pitchFamily="18" charset="0"/>
              </a:rPr>
              <a:t>enclosing </a:t>
            </a:r>
            <a:r>
              <a:rPr lang="en-US" altLang="zh-CN" b="1" dirty="0">
                <a:latin typeface="+mj-lt"/>
                <a:cs typeface="Times New Roman" pitchFamily="18" charset="0"/>
              </a:rPr>
              <a:t>the milky way. The earth and solar system like a small fish, swimming in it. </a:t>
            </a:r>
          </a:p>
          <a:p>
            <a:r>
              <a:rPr lang="en-US" altLang="zh-CN" b="1" dirty="0">
                <a:latin typeface="+mj-lt"/>
                <a:cs typeface="Times New Roman" pitchFamily="18" charset="0"/>
              </a:rPr>
              <a:t>Dark Matter particle has a small probability hitting the atomic nuclei </a:t>
            </a:r>
            <a:r>
              <a:rPr lang="zh-CN" altLang="en-US" b="1" dirty="0">
                <a:latin typeface="+mj-lt"/>
                <a:cs typeface="Times New Roman" pitchFamily="18" charset="0"/>
              </a:rPr>
              <a:t> </a:t>
            </a:r>
            <a:r>
              <a:rPr lang="en-US" altLang="zh-CN" b="1" dirty="0" smtClean="0">
                <a:latin typeface="+mj-lt"/>
                <a:cs typeface="Times New Roman" pitchFamily="18" charset="0"/>
              </a:rPr>
              <a:t>(&lt;1 time/ 100kg day</a:t>
            </a:r>
            <a:r>
              <a:rPr lang="en-US" altLang="zh-CN" b="1" dirty="0">
                <a:latin typeface="+mj-lt"/>
                <a:cs typeface="Times New Roman" pitchFamily="18" charset="0"/>
              </a:rPr>
              <a:t>)</a:t>
            </a:r>
            <a:r>
              <a:rPr lang="zh-CN" altLang="en-US" b="1" dirty="0" smtClean="0">
                <a:latin typeface="+mj-lt"/>
                <a:cs typeface="Times New Roman" pitchFamily="18" charset="0"/>
              </a:rPr>
              <a:t>，</a:t>
            </a:r>
            <a:r>
              <a:rPr lang="en-US" altLang="zh-CN" b="1" dirty="0">
                <a:latin typeface="+mj-lt"/>
                <a:cs typeface="Times New Roman" pitchFamily="18" charset="0"/>
              </a:rPr>
              <a:t>producing </a:t>
            </a:r>
            <a:r>
              <a:rPr lang="en-US" altLang="zh-CN" b="1" dirty="0" smtClean="0">
                <a:latin typeface="+mj-lt"/>
                <a:cs typeface="Times New Roman" pitchFamily="18" charset="0"/>
              </a:rPr>
              <a:t>nuclei recoil</a:t>
            </a:r>
          </a:p>
          <a:p>
            <a:r>
              <a:rPr lang="en-US" altLang="zh-CN" b="1" dirty="0" smtClean="0">
                <a:latin typeface="+mj-lt"/>
                <a:cs typeface="Times New Roman" pitchFamily="18" charset="0"/>
              </a:rPr>
              <a:t>Direct detection is to detect the atomic excitations due to nuclear recoil </a:t>
            </a:r>
            <a:endParaRPr lang="en-US" altLang="zh-CN" b="1" dirty="0">
              <a:latin typeface="+mj-lt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searches</a:t>
            </a:r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905000"/>
            <a:ext cx="294322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565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Mylar</Template>
  <TotalTime>7041</TotalTime>
  <Words>796</Words>
  <Application>Microsoft Office PowerPoint</Application>
  <PresentationFormat>On-screen Show (4:3)</PresentationFormat>
  <Paragraphs>145</Paragraphs>
  <Slides>49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49</vt:i4>
      </vt:variant>
    </vt:vector>
  </HeadingPairs>
  <TitlesOfParts>
    <vt:vector size="61" baseType="lpstr">
      <vt:lpstr>华文楷体</vt:lpstr>
      <vt:lpstr>Andalus</vt:lpstr>
      <vt:lpstr>Arial</vt:lpstr>
      <vt:lpstr>Calibri</vt:lpstr>
      <vt:lpstr>Corbel</vt:lpstr>
      <vt:lpstr>Tahoma</vt:lpstr>
      <vt:lpstr>Times New Roman</vt:lpstr>
      <vt:lpstr>Tunga</vt:lpstr>
      <vt:lpstr>Wingdings</vt:lpstr>
      <vt:lpstr>Wingdings 2</vt:lpstr>
      <vt:lpstr>Mylar</vt:lpstr>
      <vt:lpstr>Custom Design</vt:lpstr>
      <vt:lpstr>PandaX: Direct Dark Matter Search Experiment in China Jinping Underground Lab</vt:lpstr>
      <vt:lpstr>Outline</vt:lpstr>
      <vt:lpstr>Why Dark Matter?  </vt:lpstr>
      <vt:lpstr>WIMPs Detection</vt:lpstr>
      <vt:lpstr>Dark matter rush…</vt:lpstr>
      <vt:lpstr>Indirect signals </vt:lpstr>
      <vt:lpstr>Fermi Satellite</vt:lpstr>
      <vt:lpstr>AMS-2</vt:lpstr>
      <vt:lpstr>Direct searches</vt:lpstr>
      <vt:lpstr>Three types of signals </vt:lpstr>
      <vt:lpstr>PowerPoint Presentation</vt:lpstr>
      <vt:lpstr>PowerPoint Presentation</vt:lpstr>
      <vt:lpstr>Some high-lights</vt:lpstr>
      <vt:lpstr>DAMA/LIBRA</vt:lpstr>
      <vt:lpstr>Direct detection status: CoGeNT</vt:lpstr>
      <vt:lpstr>PowerPoint Presentation</vt:lpstr>
      <vt:lpstr>CRESST</vt:lpstr>
      <vt:lpstr>Recent results</vt:lpstr>
      <vt:lpstr>PowerPoint Presentation</vt:lpstr>
      <vt:lpstr>XE100 latest</vt:lpstr>
      <vt:lpstr>XENON100 bound</vt:lpstr>
      <vt:lpstr>CDMSII Silicon</vt:lpstr>
      <vt:lpstr>Collider search </vt:lpstr>
      <vt:lpstr>PandaX</vt:lpstr>
      <vt:lpstr>PandaX collaboration </vt:lpstr>
      <vt:lpstr>PandaX goal </vt:lpstr>
      <vt:lpstr>Why Xe? </vt:lpstr>
      <vt:lpstr>PandaX Design Concept</vt:lpstr>
      <vt:lpstr>PowerPoint Presentation</vt:lpstr>
      <vt:lpstr>TPC construction</vt:lpstr>
      <vt:lpstr>PMTs</vt:lpstr>
      <vt:lpstr>PowerPoint Presentation</vt:lpstr>
      <vt:lpstr>InnerVessel </vt:lpstr>
      <vt:lpstr>Cryogenic system</vt:lpstr>
      <vt:lpstr>Testing Vessel and gas handling</vt:lpstr>
      <vt:lpstr>Cooling bus</vt:lpstr>
      <vt:lpstr>Jinping lab in Sichuan, China </vt:lpstr>
      <vt:lpstr>PowerPoint Presentation</vt:lpstr>
      <vt:lpstr>PowerPoint Presentation</vt:lpstr>
      <vt:lpstr>PowerPoint Presentation</vt:lpstr>
      <vt:lpstr>Layout of the exp in Jinping lab </vt:lpstr>
      <vt:lpstr>Before moving in</vt:lpstr>
      <vt:lpstr>PowerPoint Presentation</vt:lpstr>
      <vt:lpstr>PowerPoint Presentation</vt:lpstr>
      <vt:lpstr>TPC &amp; PMT  at Jinping</vt:lpstr>
      <vt:lpstr>Cabling, decouplers, DAQ at jinping</vt:lpstr>
      <vt:lpstr>First LXe Test Run (450kg Xe)</vt:lpstr>
      <vt:lpstr>PandaX sensitivity 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PandaX: A dark matter experiment at JinPing Lab</dc:title>
  <dc:creator>ji</dc:creator>
  <cp:lastModifiedBy>Xiangdong Ji</cp:lastModifiedBy>
  <cp:revision>286</cp:revision>
  <dcterms:created xsi:type="dcterms:W3CDTF">2006-08-16T00:00:00Z</dcterms:created>
  <dcterms:modified xsi:type="dcterms:W3CDTF">2013-06-05T00:03:25Z</dcterms:modified>
</cp:coreProperties>
</file>