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78" r:id="rId3"/>
    <p:sldId id="304" r:id="rId4"/>
    <p:sldId id="306" r:id="rId5"/>
    <p:sldId id="313" r:id="rId6"/>
    <p:sldId id="317" r:id="rId7"/>
    <p:sldId id="322" r:id="rId8"/>
    <p:sldId id="323" r:id="rId9"/>
    <p:sldId id="330" r:id="rId10"/>
    <p:sldId id="331" r:id="rId11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4D8D-40D1-3948-8C15-7F0A30CA7A2D}" type="datetimeFigureOut">
              <a:rPr lang="en-US" smtClean="0"/>
              <a:t>3/17/2013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CE99E-1F1C-6242-A539-EE7F0CD7D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470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4D8D-40D1-3948-8C15-7F0A30CA7A2D}" type="datetimeFigureOut">
              <a:rPr lang="en-US" smtClean="0"/>
              <a:t>3/17/2013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CE99E-1F1C-6242-A539-EE7F0CD7D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925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4D8D-40D1-3948-8C15-7F0A30CA7A2D}" type="datetimeFigureOut">
              <a:rPr lang="en-US" smtClean="0"/>
              <a:t>3/17/2013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CE99E-1F1C-6242-A539-EE7F0CD7D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212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4D8D-40D1-3948-8C15-7F0A30CA7A2D}" type="datetimeFigureOut">
              <a:rPr lang="en-US" smtClean="0"/>
              <a:t>3/17/2013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CE99E-1F1C-6242-A539-EE7F0CD7D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195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4D8D-40D1-3948-8C15-7F0A30CA7A2D}" type="datetimeFigureOut">
              <a:rPr lang="en-US" smtClean="0"/>
              <a:t>3/17/2013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CE99E-1F1C-6242-A539-EE7F0CD7D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692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4D8D-40D1-3948-8C15-7F0A30CA7A2D}" type="datetimeFigureOut">
              <a:rPr lang="en-US" smtClean="0"/>
              <a:t>3/17/2013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CE99E-1F1C-6242-A539-EE7F0CD7D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9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4D8D-40D1-3948-8C15-7F0A30CA7A2D}" type="datetimeFigureOut">
              <a:rPr lang="en-US" smtClean="0"/>
              <a:t>3/17/2013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CE99E-1F1C-6242-A539-EE7F0CD7D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62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4D8D-40D1-3948-8C15-7F0A30CA7A2D}" type="datetimeFigureOut">
              <a:rPr lang="en-US" smtClean="0"/>
              <a:t>3/17/2013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CE99E-1F1C-6242-A539-EE7F0CD7D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417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4D8D-40D1-3948-8C15-7F0A30CA7A2D}" type="datetimeFigureOut">
              <a:rPr lang="en-US" smtClean="0"/>
              <a:t>3/17/2013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CE99E-1F1C-6242-A539-EE7F0CD7D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40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4D8D-40D1-3948-8C15-7F0A30CA7A2D}" type="datetimeFigureOut">
              <a:rPr lang="en-US" smtClean="0"/>
              <a:t>3/17/2013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CE99E-1F1C-6242-A539-EE7F0CD7D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821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4D8D-40D1-3948-8C15-7F0A30CA7A2D}" type="datetimeFigureOut">
              <a:rPr lang="en-US" smtClean="0"/>
              <a:t>3/17/2013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CE99E-1F1C-6242-A539-EE7F0CD7D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116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04D8D-40D1-3948-8C15-7F0A30CA7A2D}" type="datetimeFigureOut">
              <a:rPr lang="en-US" smtClean="0"/>
              <a:t>3/17/2013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CE99E-1F1C-6242-A539-EE7F0CD7D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739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10098" y="282298"/>
            <a:ext cx="58262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Review on Functional Requirements </a:t>
            </a:r>
          </a:p>
          <a:p>
            <a:pPr algn="ctr"/>
            <a:r>
              <a:rPr lang="en-US" sz="2400" dirty="0" smtClean="0"/>
              <a:t>for LHC Transverse Instability Diagnostics (2)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876725" y="1957727"/>
            <a:ext cx="7492955" cy="3498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Scope and Aims of the Review:</a:t>
            </a:r>
          </a:p>
          <a:p>
            <a:endParaRPr lang="en-US" dirty="0"/>
          </a:p>
          <a:p>
            <a:pPr marL="285750" indent="-285750">
              <a:spcAft>
                <a:spcPts val="400"/>
              </a:spcAft>
              <a:buFont typeface="Wingdings" pitchFamily="2" charset="2"/>
              <a:buChar char="q"/>
            </a:pPr>
            <a:r>
              <a:rPr lang="en-US" dirty="0" smtClean="0"/>
              <a:t>collect user requirements</a:t>
            </a:r>
          </a:p>
          <a:p>
            <a:pPr marL="285750" indent="-285750">
              <a:spcAft>
                <a:spcPts val="400"/>
              </a:spcAft>
              <a:buFont typeface="Wingdings" pitchFamily="2" charset="2"/>
              <a:buChar char="q"/>
            </a:pPr>
            <a:r>
              <a:rPr lang="en-US" dirty="0"/>
              <a:t>p</a:t>
            </a:r>
            <a:r>
              <a:rPr lang="en-US" dirty="0" smtClean="0"/>
              <a:t>resent capabilities of existing systems and options for upgrades</a:t>
            </a:r>
          </a:p>
          <a:p>
            <a:pPr marL="285750" indent="-285750">
              <a:spcAft>
                <a:spcPts val="400"/>
              </a:spcAft>
              <a:buFont typeface="Wingdings" pitchFamily="2" charset="2"/>
              <a:buChar char="q"/>
            </a:pPr>
            <a:r>
              <a:rPr lang="en-US" dirty="0"/>
              <a:t>e</a:t>
            </a:r>
            <a:r>
              <a:rPr lang="en-US" dirty="0" smtClean="0"/>
              <a:t>nsure technology and infrastructure in place to optimally use available instruments  (triggers, logging, software)</a:t>
            </a:r>
          </a:p>
          <a:p>
            <a:pPr marL="285750" indent="-285750">
              <a:spcAft>
                <a:spcPts val="400"/>
              </a:spcAft>
              <a:buFont typeface="Wingdings" pitchFamily="2" charset="2"/>
              <a:buChar char="q"/>
            </a:pPr>
            <a:endParaRPr lang="en-US" dirty="0" smtClean="0"/>
          </a:p>
          <a:p>
            <a:pPr marL="285750" indent="-285750">
              <a:spcAft>
                <a:spcPts val="400"/>
              </a:spcAft>
              <a:buFont typeface="Wingdings" pitchFamily="2" charset="2"/>
              <a:buChar char="q"/>
            </a:pPr>
            <a:r>
              <a:rPr lang="en-US" dirty="0" smtClean="0"/>
              <a:t>identify missing technologies and systems that need further development</a:t>
            </a:r>
          </a:p>
          <a:p>
            <a:pPr marL="285750" indent="-285750">
              <a:spcAft>
                <a:spcPts val="400"/>
              </a:spcAft>
              <a:buFont typeface="Wingdings" pitchFamily="2" charset="2"/>
              <a:buChar char="q"/>
            </a:pPr>
            <a:r>
              <a:rPr lang="en-US" dirty="0" smtClean="0"/>
              <a:t>prioritize requests (feasibility, resources, impact)</a:t>
            </a:r>
          </a:p>
          <a:p>
            <a:pPr marL="285750" indent="-285750">
              <a:spcAft>
                <a:spcPts val="400"/>
              </a:spcAft>
              <a:buFont typeface="Wingdings" pitchFamily="2" charset="2"/>
              <a:buChar char="q"/>
            </a:pPr>
            <a:r>
              <a:rPr lang="en-US" dirty="0" smtClean="0"/>
              <a:t>identify requests that cannot be fulfilled for the start-up after LS1</a:t>
            </a:r>
          </a:p>
          <a:p>
            <a:pPr marL="285750" indent="-285750">
              <a:spcAft>
                <a:spcPts val="400"/>
              </a:spcAft>
              <a:buFont typeface="Wingdings" pitchFamily="2" charset="2"/>
              <a:buChar char="q"/>
            </a:pPr>
            <a:r>
              <a:rPr lang="en-US" dirty="0"/>
              <a:t>r</a:t>
            </a:r>
            <a:r>
              <a:rPr lang="en-US" dirty="0" smtClean="0"/>
              <a:t>ecommend allocation of resources to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1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Logging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Provided we specify there is some flexibility for long term storage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284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Do we need to comment on the need?</a:t>
            </a:r>
          </a:p>
          <a:p>
            <a:pPr lvl="1"/>
            <a:r>
              <a:rPr lang="en-US" sz="2400" dirty="0" smtClean="0"/>
              <a:t>Already limited in 2012 performance by instabilities.</a:t>
            </a:r>
          </a:p>
          <a:p>
            <a:pPr lvl="1"/>
            <a:r>
              <a:rPr lang="en-US" sz="2400" dirty="0" smtClean="0"/>
              <a:t>It is going to be worse in 2015:</a:t>
            </a:r>
          </a:p>
          <a:p>
            <a:pPr lvl="2"/>
            <a:r>
              <a:rPr lang="en-US" sz="2000" dirty="0" smtClean="0"/>
              <a:t>High intensity</a:t>
            </a:r>
          </a:p>
          <a:p>
            <a:pPr lvl="2"/>
            <a:r>
              <a:rPr lang="en-US" sz="2000" dirty="0" smtClean="0"/>
              <a:t>Less tolerance to losses due to higher energy</a:t>
            </a:r>
          </a:p>
          <a:p>
            <a:pPr lvl="2"/>
            <a:endParaRPr lang="en-US" sz="2000" dirty="0"/>
          </a:p>
          <a:p>
            <a:r>
              <a:rPr lang="en-US" dirty="0" smtClean="0"/>
              <a:t>We (all) need to understand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751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Autofit/>
          </a:bodyPr>
          <a:lstStyle/>
          <a:p>
            <a:r>
              <a:rPr lang="en-US" sz="2800" dirty="0" smtClean="0"/>
              <a:t>Requirements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836712"/>
            <a:ext cx="9046724" cy="5904656"/>
          </a:xfrm>
        </p:spPr>
        <p:txBody>
          <a:bodyPr>
            <a:noAutofit/>
          </a:bodyPr>
          <a:lstStyle/>
          <a:p>
            <a:pPr indent="-285750"/>
            <a:r>
              <a:rPr lang="en-US" sz="2000" b="1" dirty="0" smtClean="0"/>
              <a:t>All through the cycle:</a:t>
            </a:r>
            <a:endParaRPr lang="en-GB" sz="2000" b="1" dirty="0"/>
          </a:p>
          <a:p>
            <a:pPr lvl="1"/>
            <a:r>
              <a:rPr lang="en-US" sz="1600" b="1" dirty="0" smtClean="0">
                <a:solidFill>
                  <a:srgbClr val="FF0000"/>
                </a:solidFill>
              </a:rPr>
              <a:t>bunch by bunch tunes (10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-4</a:t>
            </a:r>
            <a:r>
              <a:rPr lang="en-US" sz="1600" b="1" dirty="0" smtClean="0">
                <a:solidFill>
                  <a:srgbClr val="FF0000"/>
                </a:solidFill>
              </a:rPr>
              <a:t> resolution) to provide snapshot of the machine just before the instability occurs.</a:t>
            </a:r>
          </a:p>
          <a:p>
            <a:pPr lvl="1"/>
            <a:r>
              <a:rPr lang="en-GB" sz="1600" b="1" dirty="0" smtClean="0">
                <a:solidFill>
                  <a:srgbClr val="FF0000"/>
                </a:solidFill>
              </a:rPr>
              <a:t>Accurate knowledge of chromaticity at the moment of the instability with a precision of ~2 units</a:t>
            </a:r>
            <a:endParaRPr lang="en-GB" sz="1600" b="1" dirty="0">
              <a:solidFill>
                <a:srgbClr val="FF0000"/>
              </a:solidFill>
            </a:endParaRPr>
          </a:p>
          <a:p>
            <a:pPr lvl="2"/>
            <a:r>
              <a:rPr lang="en-GB" sz="1600" b="1" dirty="0" smtClean="0">
                <a:solidFill>
                  <a:srgbClr val="FF0000"/>
                </a:solidFill>
              </a:rPr>
              <a:t>Systematic </a:t>
            </a:r>
            <a:r>
              <a:rPr lang="en-GB" sz="1600" b="1" dirty="0">
                <a:solidFill>
                  <a:srgbClr val="FF0000"/>
                </a:solidFill>
              </a:rPr>
              <a:t>measurement every week if not possible </a:t>
            </a:r>
            <a:r>
              <a:rPr lang="en-GB" sz="1600" b="1" dirty="0" smtClean="0">
                <a:solidFill>
                  <a:srgbClr val="FF0000"/>
                </a:solidFill>
              </a:rPr>
              <a:t>online. </a:t>
            </a:r>
          </a:p>
          <a:p>
            <a:pPr lvl="2"/>
            <a:endParaRPr lang="en-US" sz="1600" b="1" dirty="0">
              <a:solidFill>
                <a:srgbClr val="FF0000"/>
              </a:solidFill>
            </a:endParaRPr>
          </a:p>
          <a:p>
            <a:r>
              <a:rPr lang="en-US" sz="2000" b="1" dirty="0" smtClean="0"/>
              <a:t>6 seconds around the moment of the instability </a:t>
            </a:r>
            <a:endParaRPr lang="en-GB" sz="2000" b="1" dirty="0"/>
          </a:p>
          <a:p>
            <a:pPr lvl="1"/>
            <a:r>
              <a:rPr lang="en-GB" sz="1600" b="1" dirty="0" smtClean="0">
                <a:solidFill>
                  <a:srgbClr val="FF0000"/>
                </a:solidFill>
              </a:rPr>
              <a:t>Continuous “turn by turn” “bunch by bunch” positions during the instability. Resolution of few um.</a:t>
            </a:r>
          </a:p>
          <a:p>
            <a:pPr lvl="1"/>
            <a:r>
              <a:rPr lang="en-GB" sz="1600" b="1" dirty="0" smtClean="0">
                <a:solidFill>
                  <a:srgbClr val="FF0000"/>
                </a:solidFill>
              </a:rPr>
              <a:t>Intra-bunch </a:t>
            </a:r>
            <a:r>
              <a:rPr lang="en-GB" sz="1600" b="1" dirty="0">
                <a:solidFill>
                  <a:srgbClr val="FF0000"/>
                </a:solidFill>
              </a:rPr>
              <a:t>time domain </a:t>
            </a:r>
            <a:r>
              <a:rPr lang="en-GB" sz="1600" b="1" dirty="0" smtClean="0">
                <a:solidFill>
                  <a:srgbClr val="FF0000"/>
                </a:solidFill>
              </a:rPr>
              <a:t>signals: resolution (100 um sufficient?)</a:t>
            </a:r>
            <a:endParaRPr lang="en-GB" sz="1600" b="1" dirty="0">
              <a:solidFill>
                <a:srgbClr val="FF0000"/>
              </a:solidFill>
            </a:endParaRPr>
          </a:p>
          <a:p>
            <a:pPr lvl="1"/>
            <a:r>
              <a:rPr lang="en-GB" sz="1600" dirty="0" smtClean="0"/>
              <a:t>Continuous bunch by bunch intensity at high rate (10 Hz?). BI can remind us what we have</a:t>
            </a:r>
          </a:p>
          <a:p>
            <a:pPr lvl="1"/>
            <a:r>
              <a:rPr lang="en-GB" sz="1600" dirty="0" smtClean="0"/>
              <a:t>Continuous bunch by bunch transverse emittance at high rate (already exists if BSRT is calibrated to also give absolute </a:t>
            </a:r>
            <a:r>
              <a:rPr lang="en-GB" sz="1600" dirty="0" err="1" smtClean="0"/>
              <a:t>emittance</a:t>
            </a:r>
            <a:r>
              <a:rPr lang="en-GB" sz="1600" dirty="0" smtClean="0"/>
              <a:t>). Sufficient what we have. BI can remind us what we have?</a:t>
            </a:r>
          </a:p>
          <a:p>
            <a:pPr lvl="1"/>
            <a:endParaRPr lang="en-US" sz="1600" dirty="0"/>
          </a:p>
          <a:p>
            <a:r>
              <a:rPr lang="en-US" sz="2000" b="1" dirty="0" smtClean="0"/>
              <a:t>This should be stored on reception of a trigger:</a:t>
            </a:r>
          </a:p>
          <a:p>
            <a:pPr lvl="1"/>
            <a:r>
              <a:rPr lang="en-US" sz="1600" b="1" dirty="0" smtClean="0">
                <a:solidFill>
                  <a:srgbClr val="FF0000"/>
                </a:solidFill>
              </a:rPr>
              <a:t>External (SW-button). Could be used for tuning of the trigger level.</a:t>
            </a:r>
          </a:p>
          <a:p>
            <a:pPr lvl="1"/>
            <a:r>
              <a:rPr lang="en-US" sz="1600" b="1" dirty="0" smtClean="0">
                <a:solidFill>
                  <a:srgbClr val="FF0000"/>
                </a:solidFill>
              </a:rPr>
              <a:t>Automatic (based on a device measuring instabilities). </a:t>
            </a:r>
          </a:p>
          <a:p>
            <a:pPr lvl="2"/>
            <a:r>
              <a:rPr lang="en-US" sz="1200" dirty="0" smtClean="0"/>
              <a:t>Which instrument?</a:t>
            </a:r>
          </a:p>
          <a:p>
            <a:pPr lvl="2"/>
            <a:r>
              <a:rPr lang="en-US" sz="1200" dirty="0" smtClean="0"/>
              <a:t>Which  observable  and trigger level?</a:t>
            </a:r>
          </a:p>
          <a:p>
            <a:pPr lvl="2"/>
            <a:r>
              <a:rPr lang="en-US" sz="1200" dirty="0" smtClean="0"/>
              <a:t>Precision of the trigger? </a:t>
            </a:r>
          </a:p>
          <a:p>
            <a:pPr lvl="1"/>
            <a:endParaRPr lang="en-GB" sz="1600" dirty="0" smtClean="0"/>
          </a:p>
          <a:p>
            <a:pPr lvl="1"/>
            <a:endParaRPr lang="en-GB" sz="1400" dirty="0" smtClean="0"/>
          </a:p>
          <a:p>
            <a:pPr marL="457200" lvl="1" indent="0">
              <a:buNone/>
            </a:pPr>
            <a:r>
              <a:rPr lang="en-GB" sz="1400" dirty="0" smtClean="0"/>
              <a:t/>
            </a:r>
            <a:br>
              <a:rPr lang="en-GB" sz="1400" dirty="0" smtClean="0"/>
            </a:b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62075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Storage of the parameters during the cycle:</a:t>
            </a:r>
          </a:p>
          <a:p>
            <a:pPr lvl="1"/>
            <a:r>
              <a:rPr lang="en-US" dirty="0" smtClean="0"/>
              <a:t>1Hz?</a:t>
            </a:r>
          </a:p>
          <a:p>
            <a:r>
              <a:rPr lang="en-US" dirty="0" smtClean="0"/>
              <a:t>Storage of the instability data (a la PM)</a:t>
            </a:r>
          </a:p>
          <a:p>
            <a:pPr lvl="1"/>
            <a:r>
              <a:rPr lang="en-US" dirty="0" smtClean="0"/>
              <a:t>No compression. For ever?</a:t>
            </a:r>
          </a:p>
          <a:p>
            <a:r>
              <a:rPr lang="en-US" dirty="0" smtClean="0"/>
              <a:t>Offline </a:t>
            </a:r>
            <a:r>
              <a:rPr lang="en-US" dirty="0"/>
              <a:t>tools </a:t>
            </a:r>
            <a:r>
              <a:rPr lang="en-US" dirty="0" smtClean="0"/>
              <a:t>for analysis not addressed but need to be specified</a:t>
            </a:r>
          </a:p>
          <a:p>
            <a:pPr lvl="1"/>
            <a:r>
              <a:rPr lang="en-US" dirty="0" smtClean="0"/>
              <a:t>are </a:t>
            </a:r>
            <a:r>
              <a:rPr lang="en-US" dirty="0"/>
              <a:t>the basis for providing specs for on-line </a:t>
            </a:r>
            <a:r>
              <a:rPr lang="en-US" dirty="0" smtClean="0"/>
              <a:t>acquisitions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802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Requirements vs. availability</a:t>
            </a:r>
            <a:br>
              <a:rPr lang="en-US" dirty="0" smtClean="0"/>
            </a:br>
            <a:r>
              <a:rPr lang="en-US" dirty="0" smtClean="0"/>
              <a:t>All through the cycle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B</a:t>
            </a:r>
            <a:r>
              <a:rPr lang="en-US" sz="2000" dirty="0" smtClean="0"/>
              <a:t>unch </a:t>
            </a:r>
            <a:r>
              <a:rPr lang="en-US" sz="2000" dirty="0"/>
              <a:t>by bunch tunes (10</a:t>
            </a:r>
            <a:r>
              <a:rPr lang="en-US" sz="2000" baseline="30000" dirty="0"/>
              <a:t>-4</a:t>
            </a:r>
            <a:r>
              <a:rPr lang="en-US" sz="2000" dirty="0"/>
              <a:t> resolution) to provide snapshot of the machine just before the instability occurs</a:t>
            </a:r>
            <a:r>
              <a:rPr lang="en-US" sz="2000" dirty="0" smtClean="0"/>
              <a:t>.</a:t>
            </a:r>
          </a:p>
          <a:p>
            <a:pPr lvl="1"/>
            <a:endParaRPr lang="en-US" sz="1600" dirty="0"/>
          </a:p>
          <a:p>
            <a:pPr lvl="1"/>
            <a:r>
              <a:rPr lang="en-US" sz="1600" dirty="0" smtClean="0"/>
              <a:t>Possible with the damper but with lower resolution (0.001)</a:t>
            </a:r>
          </a:p>
          <a:p>
            <a:pPr lvl="1"/>
            <a:r>
              <a:rPr lang="en-US" sz="1600" dirty="0" smtClean="0"/>
              <a:t>Possibility to have this resolution on a small number of bunches (gated </a:t>
            </a:r>
            <a:r>
              <a:rPr lang="en-US" sz="1600" dirty="0" err="1" smtClean="0"/>
              <a:t>BBQ+damper</a:t>
            </a:r>
            <a:r>
              <a:rPr lang="en-US" sz="1600" dirty="0" smtClean="0"/>
              <a:t> pick-ups) with low damper gain</a:t>
            </a:r>
          </a:p>
          <a:p>
            <a:pPr lvl="1"/>
            <a:r>
              <a:rPr lang="en-US" sz="1600" dirty="0" smtClean="0"/>
              <a:t>Excluded to use the </a:t>
            </a:r>
            <a:r>
              <a:rPr lang="en-US" sz="1600" dirty="0" err="1" smtClean="0"/>
              <a:t>Schottky</a:t>
            </a:r>
            <a:r>
              <a:rPr lang="en-US" sz="1600" dirty="0" smtClean="0"/>
              <a:t>?</a:t>
            </a:r>
          </a:p>
          <a:p>
            <a:endParaRPr lang="en-US" sz="2000" dirty="0"/>
          </a:p>
          <a:p>
            <a:r>
              <a:rPr lang="en-GB" sz="2000" dirty="0"/>
              <a:t>Accurate knowledge of chromaticity at the moment of the instability with a precision of ~2 units</a:t>
            </a:r>
          </a:p>
          <a:p>
            <a:pPr lvl="2"/>
            <a:r>
              <a:rPr lang="en-GB" sz="1600" dirty="0"/>
              <a:t>Systematic measurement every week if not possible </a:t>
            </a:r>
            <a:r>
              <a:rPr lang="en-GB" sz="1600" dirty="0" smtClean="0"/>
              <a:t>online</a:t>
            </a:r>
            <a:endParaRPr lang="en-GB" sz="1600" dirty="0"/>
          </a:p>
          <a:p>
            <a:pPr lvl="2"/>
            <a:r>
              <a:rPr lang="en-US" sz="1600" dirty="0" smtClean="0"/>
              <a:t>Any possible mean to measure chromaticity on line?</a:t>
            </a:r>
          </a:p>
          <a:p>
            <a:pPr lvl="2"/>
            <a:r>
              <a:rPr lang="en-US" sz="1600" dirty="0" smtClean="0"/>
              <a:t>Longitudinal oscillations on small number of bunches?</a:t>
            </a:r>
          </a:p>
          <a:p>
            <a:pPr lvl="2"/>
            <a:r>
              <a:rPr lang="en-US" sz="1600" dirty="0" smtClean="0"/>
              <a:t>Excluded to use the </a:t>
            </a:r>
            <a:r>
              <a:rPr lang="en-US" sz="1600" dirty="0" err="1" smtClean="0"/>
              <a:t>Schottky</a:t>
            </a:r>
            <a:r>
              <a:rPr lang="en-US" sz="1600" dirty="0" smtClean="0"/>
              <a:t>?</a:t>
            </a:r>
            <a:endParaRPr lang="en-GB" sz="1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197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Around the instability (+/- 3 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b="1" dirty="0" smtClean="0"/>
              <a:t>Continuous </a:t>
            </a:r>
            <a:r>
              <a:rPr lang="en-GB" sz="2000" b="1" dirty="0"/>
              <a:t>“turn by turn” “bunch by bunch” positions during the instability. Resolution of few um</a:t>
            </a:r>
            <a:r>
              <a:rPr lang="en-GB" sz="2000" b="1" dirty="0" smtClean="0"/>
              <a:t>.</a:t>
            </a:r>
          </a:p>
          <a:p>
            <a:pPr lvl="1"/>
            <a:r>
              <a:rPr lang="en-US" sz="1600" dirty="0" smtClean="0"/>
              <a:t>Possible with damper</a:t>
            </a:r>
          </a:p>
          <a:p>
            <a:pPr lvl="1"/>
            <a:endParaRPr lang="en-US" sz="1600" dirty="0"/>
          </a:p>
          <a:p>
            <a:r>
              <a:rPr lang="en-GB" sz="2000" b="1" dirty="0" smtClean="0">
                <a:solidFill>
                  <a:srgbClr val="FF0000"/>
                </a:solidFill>
              </a:rPr>
              <a:t>Intra-bunch </a:t>
            </a:r>
            <a:r>
              <a:rPr lang="en-GB" sz="2000" b="1" dirty="0">
                <a:solidFill>
                  <a:srgbClr val="FF0000"/>
                </a:solidFill>
              </a:rPr>
              <a:t>time domain </a:t>
            </a:r>
            <a:r>
              <a:rPr lang="en-GB" sz="2000" b="1" dirty="0" smtClean="0">
                <a:solidFill>
                  <a:srgbClr val="FF0000"/>
                </a:solidFill>
              </a:rPr>
              <a:t>signals</a:t>
            </a:r>
          </a:p>
          <a:p>
            <a:pPr lvl="1"/>
            <a:r>
              <a:rPr lang="en-US" sz="1600" b="1" dirty="0" smtClean="0">
                <a:solidFill>
                  <a:srgbClr val="FF0000"/>
                </a:solidFill>
              </a:rPr>
              <a:t>Could be possible with HT monitor and new scopes (400 </a:t>
            </a:r>
            <a:r>
              <a:rPr lang="en-US" sz="1600" b="1" dirty="0" err="1" smtClean="0">
                <a:solidFill>
                  <a:srgbClr val="FF0000"/>
                </a:solidFill>
              </a:rPr>
              <a:t>kCHF</a:t>
            </a:r>
            <a:r>
              <a:rPr lang="en-US" sz="1600" b="1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US" sz="1600" b="1" dirty="0" smtClean="0">
                <a:solidFill>
                  <a:srgbClr val="FF0000"/>
                </a:solidFill>
              </a:rPr>
              <a:t>Is the resolution sufficient?</a:t>
            </a:r>
          </a:p>
          <a:p>
            <a:pPr lvl="1"/>
            <a:r>
              <a:rPr lang="en-US" sz="1600" b="1" dirty="0" smtClean="0">
                <a:solidFill>
                  <a:srgbClr val="FF0000"/>
                </a:solidFill>
              </a:rPr>
              <a:t>Is the MIM technique giving us what we need? Why the resolution is better?</a:t>
            </a:r>
          </a:p>
          <a:p>
            <a:pPr lvl="1"/>
            <a:endParaRPr lang="en-US" sz="1600" b="1" dirty="0">
              <a:solidFill>
                <a:srgbClr val="FF0000"/>
              </a:solidFill>
            </a:endParaRPr>
          </a:p>
          <a:p>
            <a:pPr lvl="1"/>
            <a:r>
              <a:rPr lang="en-US" sz="1600" b="1" dirty="0" smtClean="0">
                <a:solidFill>
                  <a:srgbClr val="FF0000"/>
                </a:solidFill>
              </a:rPr>
              <a:t>ABP/BI to see whether this covers what we need</a:t>
            </a:r>
          </a:p>
          <a:p>
            <a:pPr marL="457200" lvl="1" indent="0">
              <a:buNone/>
            </a:pPr>
            <a:endParaRPr lang="en-GB" sz="16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35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Trigger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PM style trigger could be implemented but:</a:t>
            </a:r>
          </a:p>
          <a:p>
            <a:pPr lvl="1"/>
            <a:r>
              <a:rPr lang="en-US" dirty="0" smtClean="0"/>
              <a:t>Identify one channel</a:t>
            </a:r>
          </a:p>
          <a:p>
            <a:pPr lvl="1"/>
            <a:r>
              <a:rPr lang="en-US" dirty="0" smtClean="0"/>
              <a:t>Latency? </a:t>
            </a:r>
          </a:p>
          <a:p>
            <a:pPr lvl="1"/>
            <a:r>
              <a:rPr lang="en-US" dirty="0" smtClean="0"/>
              <a:t>Issues for the sequencing?</a:t>
            </a:r>
          </a:p>
          <a:p>
            <a:r>
              <a:rPr lang="en-US" dirty="0" smtClean="0"/>
              <a:t>White Rabbit?</a:t>
            </a:r>
          </a:p>
          <a:p>
            <a:r>
              <a:rPr lang="en-US" dirty="0" smtClean="0"/>
              <a:t>BST?</a:t>
            </a:r>
          </a:p>
          <a:p>
            <a:endParaRPr lang="en-US" dirty="0"/>
          </a:p>
          <a:p>
            <a:r>
              <a:rPr lang="en-US" dirty="0" smtClean="0"/>
              <a:t>Which instrument? Damper?</a:t>
            </a:r>
          </a:p>
          <a:p>
            <a:endParaRPr lang="en-US" dirty="0" smtClean="0"/>
          </a:p>
          <a:p>
            <a:r>
              <a:rPr lang="en-US" dirty="0" smtClean="0"/>
              <a:t>CO to look for options with BI/RF?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9193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we have sufficient information for the characterization of the longitudinal properties?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214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we analyze all that?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050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1075</TotalTime>
  <Words>626</Words>
  <Application>Microsoft Office PowerPoint</Application>
  <PresentationFormat>On-screen Show (4:3)</PresentationFormat>
  <Paragraphs>87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Motivation</vt:lpstr>
      <vt:lpstr>Requirements</vt:lpstr>
      <vt:lpstr>Requirements</vt:lpstr>
      <vt:lpstr>Requirements vs. availability All through the cycle</vt:lpstr>
      <vt:lpstr>Around the instability (+/- 3 s)</vt:lpstr>
      <vt:lpstr>Trigger</vt:lpstr>
      <vt:lpstr>Others</vt:lpstr>
      <vt:lpstr>Applications</vt:lpstr>
      <vt:lpstr>Logging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Wolfgang Hofle</dc:creator>
  <cp:lastModifiedBy>Gianluigi Arduini</cp:lastModifiedBy>
  <cp:revision>49</cp:revision>
  <cp:lastPrinted>2013-03-14T16:03:27Z</cp:lastPrinted>
  <dcterms:created xsi:type="dcterms:W3CDTF">2013-03-12T09:57:04Z</dcterms:created>
  <dcterms:modified xsi:type="dcterms:W3CDTF">2013-03-17T15:34:05Z</dcterms:modified>
</cp:coreProperties>
</file>