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media/image31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  <p:sldMasterId id="2147483699" r:id="rId2"/>
    <p:sldMasterId id="2147483701" r:id="rId3"/>
  </p:sldMasterIdLst>
  <p:notesMasterIdLst>
    <p:notesMasterId r:id="rId66"/>
  </p:notesMasterIdLst>
  <p:handoutMasterIdLst>
    <p:handoutMasterId r:id="rId67"/>
  </p:handoutMasterIdLst>
  <p:sldIdLst>
    <p:sldId id="592" r:id="rId4"/>
    <p:sldId id="577" r:id="rId5"/>
    <p:sldId id="594" r:id="rId6"/>
    <p:sldId id="595" r:id="rId7"/>
    <p:sldId id="596" r:id="rId8"/>
    <p:sldId id="597" r:id="rId9"/>
    <p:sldId id="598" r:id="rId10"/>
    <p:sldId id="599" r:id="rId11"/>
    <p:sldId id="606" r:id="rId12"/>
    <p:sldId id="607" r:id="rId13"/>
    <p:sldId id="608" r:id="rId14"/>
    <p:sldId id="609" r:id="rId15"/>
    <p:sldId id="610" r:id="rId16"/>
    <p:sldId id="615" r:id="rId17"/>
    <p:sldId id="613" r:id="rId18"/>
    <p:sldId id="614" r:id="rId19"/>
    <p:sldId id="623" r:id="rId20"/>
    <p:sldId id="611" r:id="rId21"/>
    <p:sldId id="617" r:id="rId22"/>
    <p:sldId id="618" r:id="rId23"/>
    <p:sldId id="619" r:id="rId24"/>
    <p:sldId id="620" r:id="rId25"/>
    <p:sldId id="624" r:id="rId26"/>
    <p:sldId id="625" r:id="rId27"/>
    <p:sldId id="651" r:id="rId28"/>
    <p:sldId id="652" r:id="rId29"/>
    <p:sldId id="600" r:id="rId30"/>
    <p:sldId id="630" r:id="rId31"/>
    <p:sldId id="627" r:id="rId32"/>
    <p:sldId id="628" r:id="rId33"/>
    <p:sldId id="629" r:id="rId34"/>
    <p:sldId id="626" r:id="rId35"/>
    <p:sldId id="631" r:id="rId36"/>
    <p:sldId id="621" r:id="rId37"/>
    <p:sldId id="622" r:id="rId38"/>
    <p:sldId id="601" r:id="rId39"/>
    <p:sldId id="646" r:id="rId40"/>
    <p:sldId id="648" r:id="rId41"/>
    <p:sldId id="649" r:id="rId42"/>
    <p:sldId id="647" r:id="rId43"/>
    <p:sldId id="650" r:id="rId44"/>
    <p:sldId id="653" r:id="rId45"/>
    <p:sldId id="654" r:id="rId46"/>
    <p:sldId id="655" r:id="rId47"/>
    <p:sldId id="656" r:id="rId48"/>
    <p:sldId id="645" r:id="rId49"/>
    <p:sldId id="632" r:id="rId50"/>
    <p:sldId id="633" r:id="rId51"/>
    <p:sldId id="634" r:id="rId52"/>
    <p:sldId id="602" r:id="rId53"/>
    <p:sldId id="390" r:id="rId54"/>
    <p:sldId id="383" r:id="rId55"/>
    <p:sldId id="593" r:id="rId56"/>
    <p:sldId id="635" r:id="rId57"/>
    <p:sldId id="642" r:id="rId58"/>
    <p:sldId id="644" r:id="rId59"/>
    <p:sldId id="638" r:id="rId60"/>
    <p:sldId id="636" r:id="rId61"/>
    <p:sldId id="639" r:id="rId62"/>
    <p:sldId id="640" r:id="rId63"/>
    <p:sldId id="603" r:id="rId64"/>
    <p:sldId id="641" r:id="rId65"/>
  </p:sldIdLst>
  <p:sldSz cx="9144000" cy="6858000" type="screen4x3"/>
  <p:notesSz cx="6797675" cy="9926638"/>
  <p:embeddedFontLst>
    <p:embeddedFont>
      <p:font typeface="Times" pitchFamily="18" charset="0"/>
      <p:regular r:id="rId68"/>
      <p:bold r:id="rId69"/>
      <p:italic r:id="rId70"/>
      <p:boldItalic r:id="rId71"/>
    </p:embeddedFont>
    <p:embeddedFont>
      <p:font typeface="Cambria Math" pitchFamily="18" charset="0"/>
      <p:regular r:id="rId72"/>
    </p:embeddedFont>
    <p:embeddedFont>
      <p:font typeface="ＭＳ Ｐゴシック" pitchFamily="34" charset="-128"/>
      <p:regular r:id="rId73"/>
    </p:embeddedFont>
    <p:embeddedFont>
      <p:font typeface="Arial Black" pitchFamily="34" charset="0"/>
      <p:bold r:id="rId74"/>
    </p:embeddedFont>
    <p:embeddedFont>
      <p:font typeface="Lucida Sans" pitchFamily="34" charset="0"/>
      <p:bold r:id="rId75"/>
      <p:italic r:id="rId76"/>
      <p:boldItalic r:id="rId77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33CC"/>
    <a:srgbClr val="FFFF99"/>
    <a:srgbClr val="FF0000"/>
    <a:srgbClr val="3333CC"/>
    <a:srgbClr val="FFFF00"/>
    <a:srgbClr val="800080"/>
    <a:srgbClr val="4D4D4D"/>
    <a:srgbClr val="FFFF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609" autoAdjust="0"/>
    <p:restoredTop sz="94660"/>
  </p:normalViewPr>
  <p:slideViewPr>
    <p:cSldViewPr>
      <p:cViewPr varScale="1">
        <p:scale>
          <a:sx n="62" d="100"/>
          <a:sy n="62" d="100"/>
        </p:scale>
        <p:origin x="-10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1100"/>
    </p:cViewPr>
  </p:sorterViewPr>
  <p:notesViewPr>
    <p:cSldViewPr>
      <p:cViewPr>
        <p:scale>
          <a:sx n="100" d="100"/>
          <a:sy n="100" d="100"/>
        </p:scale>
        <p:origin x="-318" y="2562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font" Target="fonts/font1.fntdata"/><Relationship Id="rId76" Type="http://schemas.openxmlformats.org/officeDocument/2006/relationships/font" Target="fonts/font9.fntdata"/><Relationship Id="rId7" Type="http://schemas.openxmlformats.org/officeDocument/2006/relationships/slide" Target="slides/slide4.xml"/><Relationship Id="rId71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notesMaster" Target="notesMasters/notesMaster1.xml"/><Relationship Id="rId74" Type="http://schemas.openxmlformats.org/officeDocument/2006/relationships/font" Target="fonts/font7.fntdata"/><Relationship Id="rId79" Type="http://schemas.openxmlformats.org/officeDocument/2006/relationships/viewProps" Target="viewProp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font" Target="fonts/font6.fntdata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font" Target="fonts/font2.fntdata"/><Relationship Id="rId77" Type="http://schemas.openxmlformats.org/officeDocument/2006/relationships/font" Target="fonts/font10.fntdata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font" Target="fonts/font5.fntdata"/><Relationship Id="rId80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font" Target="fonts/font3.fntdata"/><Relationship Id="rId75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90" tIns="46144" rIns="92290" bIns="46144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2975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90" tIns="46144" rIns="92290" bIns="46144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latin typeface="Arial" charset="0"/>
              </a:defRPr>
            </a:lvl1pPr>
          </a:lstStyle>
          <a:p>
            <a:pPr>
              <a:defRPr/>
            </a:pPr>
            <a:fld id="{E6DCFC85-6A29-40F4-84F1-39D396A366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639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56582" tIns="78291" rIns="156582" bIns="78291" numCol="1" anchor="t" anchorCtr="0" compatLnSpc="1">
            <a:prstTxWarp prst="textNoShape">
              <a:avLst/>
            </a:prstTxWarp>
          </a:bodyPr>
          <a:lstStyle>
            <a:lvl1pPr defTabSz="1565275">
              <a:defRPr sz="21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56582" tIns="78291" rIns="156582" bIns="78291" numCol="1" anchor="t" anchorCtr="0" compatLnSpc="1">
            <a:prstTxWarp prst="textNoShape">
              <a:avLst/>
            </a:prstTxWarp>
          </a:bodyPr>
          <a:lstStyle>
            <a:lvl1pPr algn="r" defTabSz="1565275">
              <a:defRPr sz="21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08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56582" tIns="78291" rIns="156582" bIns="782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56582" tIns="78291" rIns="156582" bIns="78291" numCol="1" anchor="b" anchorCtr="0" compatLnSpc="1">
            <a:prstTxWarp prst="textNoShape">
              <a:avLst/>
            </a:prstTxWarp>
          </a:bodyPr>
          <a:lstStyle>
            <a:lvl1pPr defTabSz="1565275">
              <a:defRPr sz="21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48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56582" tIns="78291" rIns="156582" bIns="78291" numCol="1" anchor="b" anchorCtr="0" compatLnSpc="1">
            <a:prstTxWarp prst="textNoShape">
              <a:avLst/>
            </a:prstTxWarp>
          </a:bodyPr>
          <a:lstStyle>
            <a:lvl1pPr algn="r" defTabSz="1565275">
              <a:defRPr sz="2100">
                <a:latin typeface="Arial" charset="0"/>
              </a:defRPr>
            </a:lvl1pPr>
          </a:lstStyle>
          <a:p>
            <a:pPr>
              <a:defRPr/>
            </a:pPr>
            <a:fld id="{3D3CBE22-C7CE-497A-9D1C-AB6B4D003C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3962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F893C0-628D-46FD-98BE-0E14BD298B23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542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mailto:Ken.Peach@ptcri.ox.ac.uk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ptcri.ox.ac.uk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jpeg"/><Relationship Id="rId4" Type="http://schemas.openxmlformats.org/officeDocument/2006/relationships/image" Target="../media/image1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6381751"/>
            <a:ext cx="29876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b="1" smtClean="0">
                <a:hlinkClick r:id="rId2"/>
              </a:rPr>
              <a:t>http://www.ptcri.ox.ac.uk</a:t>
            </a:r>
            <a:endParaRPr lang="en-GB" b="1" smtClean="0"/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5795977" y="6437317"/>
            <a:ext cx="32035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b="1" smtClean="0">
                <a:hlinkClick r:id="rId3"/>
              </a:rPr>
              <a:t>Ken.Peach@ptcri.ox.ac.uk</a:t>
            </a:r>
            <a:endParaRPr lang="en-GB" b="1" smtClean="0"/>
          </a:p>
        </p:txBody>
      </p:sp>
      <p:pic>
        <p:nvPicPr>
          <p:cNvPr id="6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36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3" y="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" y="323856"/>
            <a:ext cx="857251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239" y="36515"/>
            <a:ext cx="900112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67189432"/>
      </p:ext>
    </p:extLst>
  </p:cSld>
  <p:clrMapOvr>
    <a:masterClrMapping/>
  </p:clrMapOvr>
  <p:transition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252078"/>
      </p:ext>
    </p:extLst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5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5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263650"/>
      </p:ext>
    </p:extLst>
  </p:cSld>
  <p:clrMapOvr>
    <a:masterClrMapping/>
  </p:clrMapOvr>
  <p:transition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10"/>
            <a:ext cx="7129463" cy="549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692150"/>
            <a:ext cx="3810000" cy="590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692150"/>
            <a:ext cx="3810000" cy="2876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721100"/>
            <a:ext cx="3810000" cy="2876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374065"/>
      </p:ext>
    </p:extLst>
  </p:cSld>
  <p:clrMapOvr>
    <a:masterClrMapping/>
  </p:clrMapOvr>
  <p:transition>
    <p:pull dir="l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10"/>
            <a:ext cx="7129463" cy="549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692150"/>
            <a:ext cx="3810000" cy="590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692150"/>
            <a:ext cx="3810000" cy="590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728180"/>
      </p:ext>
    </p:extLst>
  </p:cSld>
  <p:clrMapOvr>
    <a:masterClrMapping/>
  </p:clrMapOvr>
  <p:transition>
    <p:pull dir="l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10"/>
            <a:ext cx="7129463" cy="549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692150"/>
            <a:ext cx="7772400" cy="5905500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1321456874"/>
      </p:ext>
    </p:extLst>
  </p:cSld>
  <p:clrMapOvr>
    <a:masterClrMapping/>
  </p:clrMapOvr>
  <p:transition>
    <p:pull dir="l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10"/>
            <a:ext cx="7129463" cy="549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692150"/>
            <a:ext cx="7772400" cy="2876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3721100"/>
            <a:ext cx="7772400" cy="28765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987069"/>
      </p:ext>
    </p:extLst>
  </p:cSld>
  <p:clrMapOvr>
    <a:masterClrMapping/>
  </p:clrMapOvr>
  <p:transition>
    <p:pull dir="l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10"/>
            <a:ext cx="7129463" cy="549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692150"/>
            <a:ext cx="3810000" cy="590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692150"/>
            <a:ext cx="3810000" cy="590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661557"/>
      </p:ext>
    </p:extLst>
  </p:cSld>
  <p:clrMapOvr>
    <a:masterClrMapping/>
  </p:clrMapOvr>
  <p:transition>
    <p:pull dir="l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26876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3568" y="2600908"/>
            <a:ext cx="7776864" cy="3037892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t="5604" b="10342"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4642" y="126059"/>
            <a:ext cx="2865896" cy="8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-27384"/>
            <a:ext cx="1533581" cy="532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592227"/>
            <a:ext cx="1533581" cy="539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0951C-163B-42F7-9ECC-7B17C7515D7B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6/11/2013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C2512-B368-4BA7-8012-8F04E163006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234062"/>
      </p:ext>
    </p:extLst>
  </p:cSld>
  <p:clrMapOvr>
    <a:masterClrMapping/>
  </p:clrMapOvr>
  <p:transition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3094151"/>
      </p:ext>
    </p:extLst>
  </p:cSld>
  <p:clrMapOvr>
    <a:masterClrMapping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692150"/>
            <a:ext cx="3810000" cy="590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692150"/>
            <a:ext cx="3810000" cy="590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135673"/>
      </p:ext>
    </p:extLst>
  </p:cSld>
  <p:clrMapOvr>
    <a:masterClrMapping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647432"/>
      </p:ext>
    </p:extLst>
  </p:cSld>
  <p:clrMapOvr>
    <a:masterClrMapping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606056"/>
      </p:ext>
    </p:extLst>
  </p:cSld>
  <p:clrMapOvr>
    <a:masterClrMapping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3329996"/>
      </p:ext>
    </p:extLst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62" y="273060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3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4381475"/>
      </p:ext>
    </p:extLst>
  </p:cSld>
  <p:clrMapOvr>
    <a:masterClrMapping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2911661"/>
      </p:ext>
    </p:extLst>
  </p:cSld>
  <p:clrMapOvr>
    <a:masterClrMapping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7"/>
            </a:gs>
            <a:gs pos="100000">
              <a:srgbClr val="F3F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10"/>
            <a:ext cx="71294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692150"/>
            <a:ext cx="7772400" cy="590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Click to edit Master text styles</a:t>
            </a:r>
          </a:p>
          <a:p>
            <a:pPr lvl="1"/>
            <a:r>
              <a:rPr lang="en-GB" altLang="en-GB" smtClean="0"/>
              <a:t>Second level</a:t>
            </a:r>
          </a:p>
          <a:p>
            <a:pPr lvl="2"/>
            <a:r>
              <a:rPr lang="en-GB" altLang="en-GB" smtClean="0"/>
              <a:t>Third level</a:t>
            </a:r>
          </a:p>
          <a:p>
            <a:pPr lvl="3"/>
            <a:r>
              <a:rPr lang="en-GB" altLang="en-GB" smtClean="0"/>
              <a:t>Fourth level</a:t>
            </a:r>
          </a:p>
          <a:p>
            <a:pPr lvl="4"/>
            <a:r>
              <a:rPr lang="en-GB" altLang="en-GB" smtClean="0"/>
              <a:t>Fifth level</a:t>
            </a:r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0" y="6656868"/>
            <a:ext cx="9144000" cy="2308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</a:rPr>
              <a:t>Ken Peach		Accelerators for</a:t>
            </a:r>
            <a:r>
              <a:rPr lang="en-GB" sz="900" baseline="0" dirty="0" smtClean="0">
                <a:solidFill>
                  <a:schemeClr val="bg1"/>
                </a:solidFill>
              </a:rPr>
              <a:t> the next 50 years</a:t>
            </a:r>
            <a:r>
              <a:rPr lang="en-GB" sz="900" dirty="0" smtClean="0">
                <a:solidFill>
                  <a:schemeClr val="bg1"/>
                </a:solidFill>
              </a:rPr>
              <a:t>			11</a:t>
            </a:r>
            <a:r>
              <a:rPr lang="en-GB" sz="900" baseline="30000" dirty="0" smtClean="0">
                <a:solidFill>
                  <a:schemeClr val="bg1"/>
                </a:solidFill>
              </a:rPr>
              <a:t>th</a:t>
            </a:r>
            <a:r>
              <a:rPr lang="en-GB" sz="900" dirty="0" smtClean="0">
                <a:solidFill>
                  <a:schemeClr val="bg1"/>
                </a:solidFill>
              </a:rPr>
              <a:t> June </a:t>
            </a:r>
            <a:r>
              <a:rPr lang="en-GB" sz="900" baseline="0" dirty="0" smtClean="0">
                <a:solidFill>
                  <a:schemeClr val="bg1"/>
                </a:solidFill>
              </a:rPr>
              <a:t>2013</a:t>
            </a:r>
            <a:r>
              <a:rPr lang="en-GB" sz="900" dirty="0" smtClean="0">
                <a:solidFill>
                  <a:schemeClr val="bg1"/>
                </a:solidFill>
              </a:rPr>
              <a:t>			</a:t>
            </a:r>
            <a:fld id="{445AD920-9B42-4AAF-8605-8061915CD231}" type="slidenum">
              <a:rPr lang="en-GB" sz="900" smtClean="0">
                <a:solidFill>
                  <a:schemeClr val="bg1"/>
                </a:solidFill>
              </a:rPr>
              <a:pPr>
                <a:spcBef>
                  <a:spcPct val="50000"/>
                </a:spcBef>
                <a:defRPr/>
              </a:pPr>
              <a:t>‹#›</a:t>
            </a:fld>
            <a:endParaRPr lang="en-GB" sz="900" dirty="0" smtClean="0">
              <a:solidFill>
                <a:schemeClr val="bg1"/>
              </a:solidFill>
            </a:endParaRPr>
          </a:p>
        </p:txBody>
      </p:sp>
      <p:sp>
        <p:nvSpPr>
          <p:cNvPr id="2" name="Line 13"/>
          <p:cNvSpPr>
            <a:spLocks noChangeShapeType="1"/>
          </p:cNvSpPr>
          <p:nvPr/>
        </p:nvSpPr>
        <p:spPr bwMode="auto">
          <a:xfrm>
            <a:off x="0" y="620713"/>
            <a:ext cx="9144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</p:sldLayoutIdLst>
  <p:transition>
    <p:pull dir="lu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7"/>
            </a:gs>
            <a:gs pos="100000">
              <a:srgbClr val="F3F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696785"/>
            <a:ext cx="7772400" cy="590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0" y="6643366"/>
            <a:ext cx="9144000" cy="23083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 smtClean="0">
                <a:solidFill>
                  <a:srgbClr val="FFFFFF"/>
                </a:solidFill>
                <a:ea typeface="ＭＳ Ｐゴシック" pitchFamily="34" charset="-128"/>
              </a:rPr>
              <a:t>NOVE/Venice March 14 2013: The LNGS Scientific Programme	</a:t>
            </a:r>
            <a:r>
              <a:rPr lang="en-GB" sz="900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en-GB" sz="900" dirty="0" smtClean="0">
                <a:solidFill>
                  <a:srgbClr val="FFFFFF"/>
                </a:solidFill>
                <a:ea typeface="ＭＳ Ｐゴシック" pitchFamily="34" charset="-128"/>
              </a:rPr>
              <a:t>                       </a:t>
            </a:r>
            <a:fld id="{8271069F-2A6D-4553-9E5B-4AD62DD3B5D5}" type="slidenum">
              <a:rPr lang="en-GB" sz="900" smtClean="0">
                <a:solidFill>
                  <a:srgbClr val="FFFFFF"/>
                </a:solidFill>
                <a:ea typeface="ＭＳ Ｐゴシック" pitchFamily="34" charset="-128"/>
              </a:rPr>
              <a:pPr marL="228600" indent="-22860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r>
              <a:rPr lang="en-GB" sz="900" dirty="0" smtClean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en-GB" sz="900" dirty="0">
                <a:solidFill>
                  <a:srgbClr val="FFFFFF"/>
                </a:solidFill>
                <a:ea typeface="ＭＳ Ｐゴシック" pitchFamily="34" charset="-128"/>
              </a:rPr>
              <a:t>			</a:t>
            </a:r>
            <a:r>
              <a:rPr lang="en-GB" sz="900" dirty="0" smtClean="0">
                <a:solidFill>
                  <a:srgbClr val="FFFFFF"/>
                </a:solidFill>
                <a:ea typeface="ＭＳ Ｐゴシック" pitchFamily="34" charset="-128"/>
              </a:rPr>
              <a:t>                           Ken Peach JAI </a:t>
            </a:r>
            <a:endParaRPr lang="en-GB" sz="9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8939" y="116632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7271" t="11251" r="18139" b="8266"/>
          <a:stretch/>
        </p:blipFill>
        <p:spPr bwMode="auto">
          <a:xfrm>
            <a:off x="-508" y="44624"/>
            <a:ext cx="2114146" cy="652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35496" y="642784"/>
            <a:ext cx="9108504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b="1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420938"/>
            <a:ext cx="648176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6" tIns="45700" rIns="91396" bIns="457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700" rIns="91396" bIns="4570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0375B62-6069-45EF-B4C4-8F7D14221FE2}" type="datetimeFigureOut">
              <a:rPr lang="en-US">
                <a:solidFill>
                  <a:srgbClr val="000000"/>
                </a:solidFill>
                <a:latin typeface="Lucida San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6/11/2013</a:t>
            </a:fld>
            <a:endParaRPr lang="en-GB">
              <a:solidFill>
                <a:srgbClr val="000000"/>
              </a:solidFill>
              <a:latin typeface="Lucida San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6" tIns="45700" rIns="91396" bIns="4570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1296897A-CE11-4A9C-9AC8-A768C427B5E3}" type="slidenum">
              <a:rPr lang="en-GB">
                <a:solidFill>
                  <a:srgbClr val="000000"/>
                </a:solidFill>
                <a:latin typeface="Lucida San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  <a:latin typeface="Lucida Sans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773113"/>
            <a:ext cx="7200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6" tIns="45700" rIns="91396" bIns="457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1031" name="Picture 13" descr="clf 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13" y="0"/>
            <a:ext cx="8270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9" descr="SCI_PPT_templ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0" descr="libra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75"/>
            <a:ext cx="1493837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4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39.jpg"/><Relationship Id="rId4" Type="http://schemas.openxmlformats.org/officeDocument/2006/relationships/image" Target="../media/image35.jpg"/><Relationship Id="rId9" Type="http://schemas.openxmlformats.org/officeDocument/2006/relationships/image" Target="../media/image38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gi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jpg"/><Relationship Id="rId4" Type="http://schemas.openxmlformats.org/officeDocument/2006/relationships/image" Target="../media/image64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jp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0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Bronco%20Clip.wmv" TargetMode="External"/><Relationship Id="rId2" Type="http://schemas.openxmlformats.org/officeDocument/2006/relationships/hyperlink" Target="http://www.youtube.com/watch?feature=player_detailpage&amp;v=wHN0eldgXqQ#t=22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0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Accelerator Needs from Medical and Industrial Applications for the next 50 years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1500" y="2600908"/>
            <a:ext cx="8892988" cy="356439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Ken Peach</a:t>
            </a:r>
          </a:p>
          <a:p>
            <a:pPr>
              <a:lnSpc>
                <a:spcPct val="90000"/>
              </a:lnSpc>
            </a:pPr>
            <a:endParaRPr lang="en-GB" sz="700" dirty="0"/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FF0000"/>
                </a:solidFill>
              </a:rPr>
              <a:t>Particle Therapy Cancer Research Institute </a:t>
            </a:r>
            <a:endParaRPr lang="en-GB" sz="20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000" dirty="0" smtClean="0">
                <a:solidFill>
                  <a:srgbClr val="FF0000"/>
                </a:solidFill>
              </a:rPr>
              <a:t>(</a:t>
            </a:r>
            <a:r>
              <a:rPr lang="en-GB" sz="2000" dirty="0">
                <a:solidFill>
                  <a:srgbClr val="FF0000"/>
                </a:solidFill>
              </a:rPr>
              <a:t>Oxford Martin School)</a:t>
            </a: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FF0000"/>
                </a:solidFill>
              </a:rPr>
              <a:t>&amp;</a:t>
            </a: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FF0000"/>
                </a:solidFill>
              </a:rPr>
              <a:t>John Adams Institute for Accelerator Science</a:t>
            </a:r>
          </a:p>
          <a:p>
            <a:pPr>
              <a:lnSpc>
                <a:spcPct val="90000"/>
              </a:lnSpc>
            </a:pPr>
            <a:r>
              <a:rPr lang="en-GB" sz="2000" dirty="0">
                <a:solidFill>
                  <a:srgbClr val="FF0000"/>
                </a:solidFill>
              </a:rPr>
              <a:t>University of </a:t>
            </a:r>
            <a:r>
              <a:rPr lang="en-GB" sz="2000" dirty="0" smtClean="0">
                <a:solidFill>
                  <a:srgbClr val="FF0000"/>
                </a:solidFill>
              </a:rPr>
              <a:t>Oxford</a:t>
            </a:r>
          </a:p>
          <a:p>
            <a:pPr>
              <a:lnSpc>
                <a:spcPct val="90000"/>
              </a:lnSpc>
            </a:pPr>
            <a:endParaRPr lang="en-GB" sz="2000" dirty="0" smtClean="0">
              <a:solidFill>
                <a:srgbClr val="3399FF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400" dirty="0">
                <a:solidFill>
                  <a:schemeClr val="tx1"/>
                </a:solidFill>
              </a:rPr>
              <a:t>final </a:t>
            </a:r>
            <a:r>
              <a:rPr lang="en-GB" sz="2400" dirty="0" err="1">
                <a:solidFill>
                  <a:schemeClr val="tx1"/>
                </a:solidFill>
              </a:rPr>
              <a:t>EuCARD</a:t>
            </a:r>
            <a:r>
              <a:rPr lang="en-GB" sz="2400" dirty="0">
                <a:solidFill>
                  <a:schemeClr val="tx1"/>
                </a:solidFill>
              </a:rPr>
              <a:t> meeting &amp; EuCARD2 </a:t>
            </a:r>
            <a:r>
              <a:rPr lang="en-GB" sz="2400" dirty="0" err="1">
                <a:solidFill>
                  <a:schemeClr val="tx1"/>
                </a:solidFill>
              </a:rPr>
              <a:t>kickoff</a:t>
            </a:r>
            <a:r>
              <a:rPr lang="en-GB" sz="2400" dirty="0">
                <a:solidFill>
                  <a:schemeClr val="tx1"/>
                </a:solidFill>
              </a:rPr>
              <a:t> meeting </a:t>
            </a:r>
            <a:endParaRPr lang="en-GB" sz="24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chemeClr val="tx1"/>
                </a:solidFill>
              </a:rPr>
              <a:t>11</a:t>
            </a:r>
            <a:r>
              <a:rPr lang="en-GB" sz="2400" baseline="30000" dirty="0" smtClean="0">
                <a:solidFill>
                  <a:schemeClr val="tx1"/>
                </a:solidFill>
              </a:rPr>
              <a:t>th</a:t>
            </a:r>
            <a:r>
              <a:rPr lang="en-GB" sz="2400" dirty="0" smtClean="0">
                <a:solidFill>
                  <a:schemeClr val="tx1"/>
                </a:solidFill>
              </a:rPr>
              <a:t> June 2013</a:t>
            </a:r>
            <a:endParaRPr lang="en-GB" sz="24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872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Coulomb Barrier for p, d, </a:t>
            </a:r>
            <a:r>
              <a:rPr lang="en-GB" baseline="30000" dirty="0" smtClean="0"/>
              <a:t>3</a:t>
            </a:r>
            <a:r>
              <a:rPr lang="en-GB" dirty="0" smtClean="0"/>
              <a:t>He, </a:t>
            </a:r>
            <a:r>
              <a:rPr lang="en-GB" baseline="30000" dirty="0" smtClean="0"/>
              <a:t>4</a:t>
            </a:r>
            <a:r>
              <a:rPr lang="en-GB" dirty="0" smtClean="0"/>
              <a:t>He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5" t="24638" r="10612" b="18302"/>
          <a:stretch/>
        </p:blipFill>
        <p:spPr bwMode="auto">
          <a:xfrm>
            <a:off x="628700" y="980728"/>
            <a:ext cx="7576457" cy="5402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40637" y="6237312"/>
            <a:ext cx="2304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From IAEA Technical report 468 (2009)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00247665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example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6" t="23356" r="17423" b="43334"/>
          <a:stretch/>
        </p:blipFill>
        <p:spPr bwMode="auto">
          <a:xfrm>
            <a:off x="323528" y="1196752"/>
            <a:ext cx="837423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40637" y="6237312"/>
            <a:ext cx="2304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From IAEA Technical report 468 (2009)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32226988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list of 49 “useful” radionuclides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40637" y="6294512"/>
            <a:ext cx="2304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From IAEA Technical report 468 (2009)</a:t>
            </a:r>
            <a:endParaRPr lang="en-GB" sz="9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8" t="45134" r="31658" b="14853"/>
          <a:stretch/>
        </p:blipFill>
        <p:spPr bwMode="auto">
          <a:xfrm>
            <a:off x="1799692" y="1016732"/>
            <a:ext cx="6048672" cy="5280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55745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IBA Cyclone 30 – industrial production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22" t="29332" r="13234" b="35714"/>
          <a:stretch/>
        </p:blipFill>
        <p:spPr bwMode="auto">
          <a:xfrm>
            <a:off x="1151620" y="980727"/>
            <a:ext cx="6768752" cy="5419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798396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Siemens 11 MeV Eclipse cyclotron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47621"/>
            <a:ext cx="7419583" cy="5525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497512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"/>
            <a:ext cx="9144000" cy="549275"/>
          </a:xfrm>
        </p:spPr>
        <p:txBody>
          <a:bodyPr/>
          <a:lstStyle/>
          <a:p>
            <a:r>
              <a:rPr lang="en-GB" dirty="0" smtClean="0"/>
              <a:t>Current commercial radiopharmaceutical cyclotrons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06" t="15130" r="19360" b="8983"/>
          <a:stretch/>
        </p:blipFill>
        <p:spPr bwMode="auto">
          <a:xfrm>
            <a:off x="755576" y="692696"/>
            <a:ext cx="7344816" cy="5764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00392" y="6381328"/>
            <a:ext cx="1043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JM Le Goff/CERN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15270346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AMIT Technical Specification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7" t="14894" r="20170" b="16280"/>
          <a:stretch/>
        </p:blipFill>
        <p:spPr bwMode="auto">
          <a:xfrm>
            <a:off x="12018" y="869268"/>
            <a:ext cx="6231551" cy="439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018" y="5786680"/>
            <a:ext cx="898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Courtesy of P. </a:t>
            </a:r>
            <a:r>
              <a:rPr lang="en-GB" dirty="0" err="1"/>
              <a:t>Arce</a:t>
            </a:r>
            <a:r>
              <a:rPr lang="en-GB" dirty="0"/>
              <a:t>/CIEMAT, D. M. Lewis/CERN: Development and design of low energy</a:t>
            </a:r>
            <a:r>
              <a:rPr lang="en-GB" dirty="0" smtClean="0"/>
              <a:t>, small </a:t>
            </a:r>
            <a:r>
              <a:rPr lang="en-GB" dirty="0"/>
              <a:t>cyclotrons;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Accelerator-Driven Production of Medical Isotopes Workshop </a:t>
            </a:r>
            <a:r>
              <a:rPr lang="en-GB" dirty="0" smtClean="0"/>
              <a:t>held at </a:t>
            </a:r>
            <a:r>
              <a:rPr lang="en-GB" dirty="0"/>
              <a:t>the Cockcroft Institute 8/9 </a:t>
            </a:r>
            <a:r>
              <a:rPr lang="en-GB" dirty="0" smtClean="0"/>
              <a:t>-12-2011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23" t="18234" r="27583" b="24941"/>
          <a:stretch/>
        </p:blipFill>
        <p:spPr bwMode="auto">
          <a:xfrm>
            <a:off x="6338118" y="1373323"/>
            <a:ext cx="2662374" cy="3315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35508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Custom radiopharmaceuticals</a:t>
            </a:r>
          </a:p>
          <a:p>
            <a:pPr lvl="1"/>
            <a:r>
              <a:rPr lang="en-GB" dirty="0" smtClean="0"/>
              <a:t>Created close to the patient</a:t>
            </a:r>
          </a:p>
          <a:p>
            <a:pPr lvl="2"/>
            <a:r>
              <a:rPr lang="en-GB" dirty="0" smtClean="0"/>
              <a:t>Small enough to be moved …</a:t>
            </a:r>
          </a:p>
          <a:p>
            <a:pPr lvl="3"/>
            <a:r>
              <a:rPr lang="en-GB" dirty="0" smtClean="0"/>
              <a:t>Shielding!!!!!!!!!!!!!!!!!!</a:t>
            </a:r>
          </a:p>
          <a:p>
            <a:pPr lvl="2"/>
            <a:r>
              <a:rPr lang="en-GB" dirty="0" smtClean="0"/>
              <a:t>Cheap enough for every doctor’s surgery</a:t>
            </a:r>
          </a:p>
          <a:p>
            <a:pPr lvl="3"/>
            <a:r>
              <a:rPr lang="en-GB" dirty="0" smtClean="0"/>
              <a:t>Tens of thousands of something, not millions …</a:t>
            </a:r>
          </a:p>
          <a:p>
            <a:pPr lvl="1"/>
            <a:r>
              <a:rPr lang="en-GB" dirty="0" smtClean="0"/>
              <a:t>Not just the radiopharmaceutical</a:t>
            </a:r>
          </a:p>
          <a:p>
            <a:pPr lvl="2"/>
            <a:r>
              <a:rPr lang="en-GB" dirty="0" smtClean="0"/>
              <a:t>But also the agent</a:t>
            </a:r>
          </a:p>
          <a:p>
            <a:pPr lvl="3"/>
            <a:r>
              <a:rPr lang="en-GB" dirty="0"/>
              <a:t>e</a:t>
            </a:r>
            <a:r>
              <a:rPr lang="en-GB" dirty="0" smtClean="0"/>
              <a:t>.g. targeted radiotherapy</a:t>
            </a:r>
          </a:p>
          <a:p>
            <a:pPr lvl="4"/>
            <a:r>
              <a:rPr lang="en-GB" dirty="0" smtClean="0"/>
              <a:t>cancer-specific molecules as delivery agents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69473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radiopharmaceuticals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70628" y="907752"/>
            <a:ext cx="7005198" cy="5329560"/>
          </a:xfrm>
        </p:spPr>
        <p:txBody>
          <a:bodyPr/>
          <a:lstStyle/>
          <a:p>
            <a:r>
              <a:rPr lang="en-GB" dirty="0" smtClean="0"/>
              <a:t>Positron Emission Tomography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Also for therapy?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753976" y="3451980"/>
            <a:ext cx="20286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/>
              <a:t>Excerpt </a:t>
            </a:r>
            <a:r>
              <a:rPr lang="en-GB" sz="1050" dirty="0"/>
              <a:t>of PET-CT clinical images from a 69-yrs old female with metastases in the pelvic area, evidenced by </a:t>
            </a:r>
            <a:r>
              <a:rPr lang="en-GB" sz="1050" dirty="0" err="1"/>
              <a:t>hypermetabolic</a:t>
            </a:r>
            <a:r>
              <a:rPr lang="en-GB" sz="1050" dirty="0"/>
              <a:t> spots, one near the sigmoid colon (at right), another in a lymphatic node (at left).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72446"/>
            <a:ext cx="1563124" cy="47611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0" r="72440"/>
          <a:stretch/>
        </p:blipFill>
        <p:spPr>
          <a:xfrm>
            <a:off x="6624228" y="1988839"/>
            <a:ext cx="2051598" cy="440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44113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1304764"/>
            <a:ext cx="7772400" cy="136207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800" dirty="0" smtClean="0"/>
              <a:t>Charged Particle Therapy</a:t>
            </a:r>
          </a:p>
          <a:p>
            <a:pPr algn="ctr"/>
            <a:r>
              <a:rPr lang="en-GB" sz="2800" dirty="0" smtClean="0"/>
              <a:t>(protons … carbon ions…)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050460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8" y="692150"/>
            <a:ext cx="8642351" cy="5689600"/>
          </a:xfrm>
        </p:spPr>
        <p:txBody>
          <a:bodyPr/>
          <a:lstStyle/>
          <a:p>
            <a:r>
              <a:rPr lang="en-GB" sz="2800" dirty="0" smtClean="0"/>
              <a:t>What is problem? Where is the Challenge?</a:t>
            </a:r>
          </a:p>
          <a:p>
            <a:r>
              <a:rPr lang="en-GB" sz="2800" dirty="0" smtClean="0"/>
              <a:t>Medical Applications</a:t>
            </a:r>
          </a:p>
          <a:p>
            <a:r>
              <a:rPr lang="en-GB" sz="2800" dirty="0" smtClean="0"/>
              <a:t>Industrial Applications</a:t>
            </a:r>
          </a:p>
          <a:p>
            <a:r>
              <a:rPr lang="en-GB" sz="2800" dirty="0" smtClean="0"/>
              <a:t>Neutron Radiography</a:t>
            </a:r>
          </a:p>
          <a:p>
            <a:r>
              <a:rPr lang="en-GB" sz="2800" dirty="0" smtClean="0"/>
              <a:t>Energy</a:t>
            </a:r>
          </a:p>
          <a:p>
            <a:r>
              <a:rPr lang="en-GB" sz="2800" dirty="0" smtClean="0"/>
              <a:t>Security Applications</a:t>
            </a:r>
          </a:p>
          <a:p>
            <a:r>
              <a:rPr lang="en-GB" sz="2800" dirty="0" smtClean="0"/>
              <a:t>Are lasers the answer?</a:t>
            </a:r>
          </a:p>
          <a:p>
            <a:r>
              <a:rPr lang="en-GB" sz="2800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2302098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Parameters</a:t>
            </a:r>
            <a:endParaRPr lang="en-GB" dirty="0"/>
          </a:p>
        </p:txBody>
      </p:sp>
      <p:pic>
        <p:nvPicPr>
          <p:cNvPr id="68611" name="Picture 3" descr="Graph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6" t="7953" b="4503"/>
          <a:stretch>
            <a:fillRect/>
          </a:stretch>
        </p:blipFill>
        <p:spPr bwMode="auto">
          <a:xfrm>
            <a:off x="824531" y="940828"/>
            <a:ext cx="7636869" cy="5571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5651500" y="1557338"/>
            <a:ext cx="0" cy="42481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>
            <a:off x="7092950" y="1557338"/>
            <a:ext cx="0" cy="4176712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 rot="-5400000">
            <a:off x="4788694" y="-962819"/>
            <a:ext cx="0" cy="6046788"/>
          </a:xfrm>
          <a:prstGeom prst="line">
            <a:avLst/>
          </a:prstGeom>
          <a:noFill/>
          <a:ln w="38100">
            <a:solidFill>
              <a:schemeClr val="folHlink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IBA &amp; Varian cyclotrons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4" y="3983721"/>
            <a:ext cx="5404490" cy="2268252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Cyclotrons are essentially fixed energy extraction</a:t>
            </a:r>
            <a:endParaRPr lang="en-GB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3" t="13409" r="50057" b="52727"/>
          <a:stretch/>
        </p:blipFill>
        <p:spPr bwMode="auto">
          <a:xfrm>
            <a:off x="118747" y="908894"/>
            <a:ext cx="4752512" cy="3204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68" t="13585" r="24943" b="47556"/>
          <a:stretch/>
        </p:blipFill>
        <p:spPr bwMode="auto">
          <a:xfrm>
            <a:off x="4969100" y="908720"/>
            <a:ext cx="4031392" cy="5343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4897372"/>
            <a:ext cx="2376054" cy="1559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178189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0"/>
            <a:ext cx="8844480" cy="549275"/>
          </a:xfrm>
        </p:spPr>
        <p:txBody>
          <a:bodyPr/>
          <a:lstStyle/>
          <a:p>
            <a:r>
              <a:rPr lang="en-GB" sz="2400" dirty="0"/>
              <a:t>PIMMS (</a:t>
            </a:r>
            <a:r>
              <a:rPr lang="en-GB" sz="2400" dirty="0" smtClean="0"/>
              <a:t>CERN/TERA) </a:t>
            </a:r>
            <a:r>
              <a:rPr lang="en-GB" sz="2400" dirty="0"/>
              <a:t>Synchrotron Hall @ CNAO</a:t>
            </a:r>
          </a:p>
        </p:txBody>
      </p:sp>
      <p:pic>
        <p:nvPicPr>
          <p:cNvPr id="131075" name="Picture 5" descr="IMG_00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36613"/>
            <a:ext cx="8280400" cy="57340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7343775" y="6381750"/>
            <a:ext cx="1800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00" b="1">
                <a:solidFill>
                  <a:srgbClr val="000000"/>
                </a:solidFill>
                <a:latin typeface="Arial" charset="0"/>
                <a:ea typeface="+mn-ea"/>
              </a:rPr>
              <a:t>Ugo Amaldi/TERA</a:t>
            </a:r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34925" y="6381750"/>
            <a:ext cx="1223963" cy="2444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000" b="1">
                <a:solidFill>
                  <a:srgbClr val="000000"/>
                </a:solidFill>
                <a:latin typeface="Arial" charset="0"/>
                <a:ea typeface="+mn-ea"/>
              </a:rPr>
              <a:t>Courtesy Amaldi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"/>
          <a:stretch/>
        </p:blipFill>
        <p:spPr>
          <a:xfrm>
            <a:off x="179512" y="655454"/>
            <a:ext cx="8844480" cy="5473846"/>
          </a:xfrm>
          <a:prstGeom prst="rect">
            <a:avLst/>
          </a:prstGeom>
          <a:effectLst>
            <a:outerShdw blurRad="50800" dist="127000" dir="2700000" algn="tl" rotWithShape="0">
              <a:schemeClr val="bg2">
                <a:alpha val="40000"/>
              </a:scheme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089073" y="5085184"/>
            <a:ext cx="738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400" b="1" dirty="0" smtClean="0">
                <a:solidFill>
                  <a:srgbClr val="FFFFFF"/>
                </a:solidFill>
                <a:latin typeface="Arial" charset="0"/>
                <a:ea typeface="+mn-ea"/>
              </a:rPr>
              <a:t>2012</a:t>
            </a:r>
            <a:endParaRPr lang="en-GB" sz="1400" b="1" dirty="0">
              <a:solidFill>
                <a:srgbClr val="FFFFFF"/>
              </a:solidFill>
              <a:latin typeface="Arial" charset="0"/>
              <a:ea typeface="+mn-ea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31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gantry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067" y="1556792"/>
            <a:ext cx="4782277" cy="3586708"/>
          </a:xfrm>
          <a:prstGeom prst="rect">
            <a:avLst/>
          </a:prstGeom>
        </p:spPr>
      </p:pic>
      <p:pic>
        <p:nvPicPr>
          <p:cNvPr id="4" name="Picture 6" descr="IBA-gantr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4"/>
          <a:stretch/>
        </p:blipFill>
        <p:spPr bwMode="auto">
          <a:xfrm>
            <a:off x="1" y="1556792"/>
            <a:ext cx="4177741" cy="3600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03969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&gt; 2Gy/minute rate for volumes ~1L</a:t>
            </a:r>
          </a:p>
          <a:p>
            <a:r>
              <a:rPr lang="en-GB" dirty="0" smtClean="0"/>
              <a:t>Dose uncertainty &lt;2%</a:t>
            </a:r>
          </a:p>
          <a:p>
            <a:r>
              <a:rPr lang="en-GB" dirty="0" smtClean="0"/>
              <a:t>Dose conformity &lt;2% (to plan)</a:t>
            </a:r>
          </a:p>
          <a:p>
            <a:r>
              <a:rPr lang="en-GB" dirty="0" smtClean="0"/>
              <a:t>Lateral position precision &lt;1mm</a:t>
            </a:r>
          </a:p>
          <a:p>
            <a:r>
              <a:rPr lang="en-GB" dirty="0" smtClean="0"/>
              <a:t>(Kinetic) Energy uncertainty &lt;3 MeV</a:t>
            </a:r>
          </a:p>
          <a:p>
            <a:pPr lvl="8"/>
            <a:endParaRPr lang="en-GB" dirty="0"/>
          </a:p>
          <a:p>
            <a:r>
              <a:rPr lang="en-GB" dirty="0" smtClean="0"/>
              <a:t>Cost</a:t>
            </a:r>
          </a:p>
          <a:p>
            <a:pPr lvl="1"/>
            <a:r>
              <a:rPr lang="en-GB" dirty="0" smtClean="0"/>
              <a:t>10M (Accelerator) + 10M (Infrastructure) + 10M/Treatment Room</a:t>
            </a:r>
          </a:p>
          <a:p>
            <a:r>
              <a:rPr lang="en-GB" dirty="0" smtClean="0"/>
              <a:t>Size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151025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000" dirty="0" smtClean="0"/>
              <a:t>Other Medical Accelerators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5457046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X-rays</a:t>
            </a:r>
            <a:endParaRPr lang="en-GB" dirty="0"/>
          </a:p>
        </p:txBody>
      </p:sp>
      <p:pic>
        <p:nvPicPr>
          <p:cNvPr id="5" name="Picture 4" descr="IG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9" y="692696"/>
            <a:ext cx="2939165" cy="23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735753"/>
            <a:ext cx="2297203" cy="2297203"/>
          </a:xfrm>
          <a:prstGeom prst="rect">
            <a:avLst/>
          </a:prstGeom>
        </p:spPr>
      </p:pic>
      <p:pic>
        <p:nvPicPr>
          <p:cNvPr id="9" name="Picture 4" descr="New Papillon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3642243"/>
            <a:ext cx="2124235" cy="2923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SCN00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772" y="3642242"/>
            <a:ext cx="3917804" cy="293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65666" y="6411465"/>
            <a:ext cx="1908212" cy="307777"/>
          </a:xfrm>
          <a:prstGeom prst="rect">
            <a:avLst/>
          </a:prstGeom>
          <a:solidFill>
            <a:srgbClr val="FF33CC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Images: -P Gerard</a:t>
            </a:r>
            <a:endParaRPr lang="en-GB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501899"/>
              </p:ext>
            </p:extLst>
          </p:nvPr>
        </p:nvGraphicFramePr>
        <p:xfrm>
          <a:off x="6564226" y="5252780"/>
          <a:ext cx="2446765" cy="1333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Image" r:id="rId7" imgW="2736878" imgH="1480955" progId="PhotoshopElements.Image.3">
                  <p:embed/>
                </p:oleObj>
              </mc:Choice>
              <mc:Fallback>
                <p:oleObj name="Image" r:id="rId7" imgW="2736878" imgH="1480955" progId="PhotoshopElements.Image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4226" y="5252780"/>
                        <a:ext cx="2446765" cy="13336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596336" y="5877272"/>
            <a:ext cx="154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Axxent</a:t>
            </a:r>
            <a:r>
              <a:rPr lang="en-GB" dirty="0" smtClean="0"/>
              <a:t> </a:t>
            </a:r>
            <a:r>
              <a:rPr lang="en-GB" dirty="0" err="1" smtClean="0"/>
              <a:t>Xoft</a:t>
            </a:r>
            <a:endParaRPr lang="en-GB" dirty="0" smtClean="0"/>
          </a:p>
          <a:p>
            <a:pPr algn="ctr"/>
            <a:r>
              <a:rPr lang="en-GB" dirty="0" smtClean="0"/>
              <a:t>“brachytherapy”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084" y="668816"/>
            <a:ext cx="3283416" cy="24107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217886"/>
            <a:ext cx="2268251" cy="21193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23528" y="3217886"/>
            <a:ext cx="5796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Radiotherapy			CT scanner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552220" y="2960948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cyberknife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776790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9572" y="1052736"/>
            <a:ext cx="7772400" cy="1362075"/>
          </a:xfrm>
        </p:spPr>
        <p:txBody>
          <a:bodyPr/>
          <a:lstStyle/>
          <a:p>
            <a:r>
              <a:rPr lang="en-GB" dirty="0" smtClean="0"/>
              <a:t>Industrial Applications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792511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Industrial Accelerators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Direct Voltage</a:t>
            </a:r>
          </a:p>
          <a:p>
            <a:pPr lvl="1"/>
            <a:r>
              <a:rPr lang="en-GB" sz="2000" dirty="0" smtClean="0"/>
              <a:t>Van de </a:t>
            </a:r>
            <a:r>
              <a:rPr lang="en-GB" sz="2000" dirty="0" err="1" smtClean="0"/>
              <a:t>Graaf</a:t>
            </a:r>
            <a:r>
              <a:rPr lang="en-GB" sz="2000" dirty="0" smtClean="0"/>
              <a:t>, Cockcroft Walton …</a:t>
            </a:r>
          </a:p>
          <a:p>
            <a:pPr lvl="2"/>
            <a:r>
              <a:rPr lang="en-GB" sz="1800" dirty="0" smtClean="0"/>
              <a:t>Protons, ions to a few MeV (~5)</a:t>
            </a:r>
          </a:p>
          <a:p>
            <a:r>
              <a:rPr lang="en-GB" sz="2400" dirty="0" err="1" smtClean="0"/>
              <a:t>Linacs</a:t>
            </a:r>
            <a:endParaRPr lang="en-GB" sz="2400" dirty="0" smtClean="0"/>
          </a:p>
          <a:p>
            <a:pPr lvl="1"/>
            <a:r>
              <a:rPr lang="en-GB" sz="2000" dirty="0" smtClean="0"/>
              <a:t>Electron beam</a:t>
            </a:r>
          </a:p>
          <a:p>
            <a:pPr lvl="2"/>
            <a:r>
              <a:rPr lang="en-GB" sz="1800" dirty="0" smtClean="0"/>
              <a:t>Up to 16 MeV</a:t>
            </a:r>
          </a:p>
          <a:p>
            <a:pPr lvl="1"/>
            <a:r>
              <a:rPr lang="en-GB" sz="2000" dirty="0" smtClean="0"/>
              <a:t>Ion beam</a:t>
            </a:r>
          </a:p>
          <a:p>
            <a:pPr lvl="2"/>
            <a:r>
              <a:rPr lang="en-GB" sz="1800" dirty="0" smtClean="0"/>
              <a:t>Up to ~70 MeV</a:t>
            </a:r>
          </a:p>
          <a:p>
            <a:r>
              <a:rPr lang="en-GB" sz="2400" dirty="0" smtClean="0"/>
              <a:t>Rings</a:t>
            </a:r>
          </a:p>
          <a:p>
            <a:pPr lvl="1"/>
            <a:r>
              <a:rPr lang="en-GB" sz="2000" dirty="0" smtClean="0"/>
              <a:t>Cyclotrons</a:t>
            </a:r>
          </a:p>
          <a:p>
            <a:pPr lvl="2"/>
            <a:r>
              <a:rPr lang="en-GB" sz="1800" dirty="0" smtClean="0"/>
              <a:t>Ions up to ~70+ MeV</a:t>
            </a:r>
          </a:p>
          <a:p>
            <a:pPr lvl="1"/>
            <a:r>
              <a:rPr lang="en-GB" sz="2000" dirty="0" err="1" smtClean="0"/>
              <a:t>Betatrons</a:t>
            </a:r>
            <a:r>
              <a:rPr lang="en-GB" sz="2000" dirty="0" smtClean="0"/>
              <a:t> </a:t>
            </a:r>
          </a:p>
          <a:p>
            <a:pPr lvl="2"/>
            <a:r>
              <a:rPr lang="en-GB" sz="1800" dirty="0" smtClean="0"/>
              <a:t>Electrons up to a few 10s of MeV</a:t>
            </a:r>
          </a:p>
          <a:p>
            <a:pPr lvl="1"/>
            <a:r>
              <a:rPr lang="en-GB" sz="2000" dirty="0" smtClean="0"/>
              <a:t>Synchrotrons</a:t>
            </a:r>
            <a:r>
              <a:rPr lang="en-GB" sz="1600" dirty="0" smtClean="0"/>
              <a:t> </a:t>
            </a:r>
          </a:p>
          <a:p>
            <a:pPr lvl="2"/>
            <a:r>
              <a:rPr lang="en-GB" sz="1800" dirty="0" smtClean="0"/>
              <a:t>Up to several </a:t>
            </a:r>
            <a:r>
              <a:rPr lang="en-GB" sz="1800" dirty="0" err="1" smtClean="0"/>
              <a:t>GeV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4789290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33" t="25313" r="13376" b="26998"/>
          <a:stretch/>
        </p:blipFill>
        <p:spPr bwMode="auto">
          <a:xfrm>
            <a:off x="2699792" y="926124"/>
            <a:ext cx="6321110" cy="465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 Implantation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3508" y="907752"/>
            <a:ext cx="8604956" cy="5689600"/>
          </a:xfrm>
        </p:spPr>
        <p:txBody>
          <a:bodyPr/>
          <a:lstStyle/>
          <a:p>
            <a:r>
              <a:rPr lang="en-GB" sz="2400" dirty="0" smtClean="0"/>
              <a:t>Semiconductors</a:t>
            </a:r>
          </a:p>
          <a:p>
            <a:pPr lvl="1"/>
            <a:r>
              <a:rPr lang="en-GB" sz="2000" dirty="0" smtClean="0"/>
              <a:t>Precision composition</a:t>
            </a:r>
          </a:p>
          <a:p>
            <a:r>
              <a:rPr lang="en-GB" sz="2400" dirty="0" smtClean="0"/>
              <a:t>Metals</a:t>
            </a:r>
          </a:p>
          <a:p>
            <a:pPr lvl="1"/>
            <a:r>
              <a:rPr lang="en-GB" sz="2000" dirty="0" smtClean="0"/>
              <a:t>hardening</a:t>
            </a:r>
          </a:p>
          <a:p>
            <a:r>
              <a:rPr lang="en-GB" sz="2400" dirty="0" smtClean="0"/>
              <a:t>Glass</a:t>
            </a:r>
          </a:p>
          <a:p>
            <a:pPr lvl="1"/>
            <a:r>
              <a:rPr lang="en-GB" sz="2000" dirty="0" smtClean="0"/>
              <a:t>Hardening</a:t>
            </a:r>
          </a:p>
          <a:p>
            <a:pPr lvl="1"/>
            <a:r>
              <a:rPr lang="en-GB" sz="2000" dirty="0" smtClean="0"/>
              <a:t>Modified optics</a:t>
            </a:r>
          </a:p>
          <a:p>
            <a:pPr lvl="1"/>
            <a:endParaRPr lang="en-GB" sz="2000" dirty="0"/>
          </a:p>
          <a:p>
            <a:pPr lvl="1"/>
            <a:endParaRPr lang="en-GB" sz="2000" dirty="0" smtClean="0"/>
          </a:p>
          <a:p>
            <a:pPr lvl="1"/>
            <a:endParaRPr lang="en-GB" sz="2000" dirty="0"/>
          </a:p>
          <a:p>
            <a:pPr lvl="1"/>
            <a:endParaRPr lang="en-GB" sz="2000" dirty="0" smtClean="0"/>
          </a:p>
          <a:p>
            <a:pPr lvl="1"/>
            <a:endParaRPr lang="en-GB" sz="2000" dirty="0"/>
          </a:p>
          <a:p>
            <a:pPr lvl="2"/>
            <a:endParaRPr lang="en-GB" sz="1600" dirty="0" smtClean="0"/>
          </a:p>
          <a:p>
            <a:pPr lvl="2"/>
            <a:r>
              <a:rPr lang="en-GB" sz="1600" dirty="0" smtClean="0"/>
              <a:t>Note: All digital electronics depends upon ion implantation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4563087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Predicting the future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9844" y="1448780"/>
            <a:ext cx="8658640" cy="2124236"/>
          </a:xfrm>
        </p:spPr>
        <p:txBody>
          <a:bodyPr/>
          <a:lstStyle/>
          <a:p>
            <a:pPr marL="0" indent="0">
              <a:buNone/>
            </a:pPr>
            <a:endParaRPr lang="en-GB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“In 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long run we are all 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dead” </a:t>
            </a:r>
          </a:p>
          <a:p>
            <a:pPr marL="1257300" lvl="3" indent="0" algn="r">
              <a:buNone/>
            </a:pPr>
            <a:r>
              <a:rPr lang="en-GB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John Maynard Keynes A </a:t>
            </a:r>
            <a:r>
              <a:rPr lang="en-GB" sz="1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Tract on Monetary Reform</a:t>
            </a:r>
            <a:r>
              <a:rPr lang="en-GB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(1923</a:t>
            </a:r>
            <a:r>
              <a:rPr lang="en-GB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1005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Beam Materials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Usually low energy</a:t>
            </a:r>
          </a:p>
          <a:p>
            <a:pPr lvl="1"/>
            <a:r>
              <a:rPr lang="en-GB" dirty="0" smtClean="0"/>
              <a:t>Few hundred </a:t>
            </a:r>
            <a:r>
              <a:rPr lang="en-GB" dirty="0" err="1" smtClean="0"/>
              <a:t>keV</a:t>
            </a:r>
            <a:endParaRPr lang="en-GB" dirty="0" smtClean="0"/>
          </a:p>
          <a:p>
            <a:pPr lvl="1"/>
            <a:r>
              <a:rPr lang="en-GB" dirty="0" smtClean="0"/>
              <a:t>Used for precision </a:t>
            </a:r>
          </a:p>
          <a:p>
            <a:pPr marL="457200" lvl="1" indent="0">
              <a:buNone/>
            </a:pPr>
            <a:r>
              <a:rPr lang="en-GB" dirty="0" smtClean="0"/>
              <a:t>	engineering</a:t>
            </a:r>
          </a:p>
          <a:p>
            <a:pPr marL="457200" lvl="1" indent="0">
              <a:buNone/>
            </a:pPr>
            <a:r>
              <a:rPr lang="en-GB" dirty="0" smtClean="0"/>
              <a:t>(cutting, welding)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10" t="23594" r="14110" b="21407"/>
          <a:stretch/>
        </p:blipFill>
        <p:spPr bwMode="auto">
          <a:xfrm>
            <a:off x="5265184" y="980728"/>
            <a:ext cx="3611880" cy="536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41130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Beam Irradiators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7752"/>
            <a:ext cx="5976664" cy="5689600"/>
          </a:xfrm>
        </p:spPr>
        <p:txBody>
          <a:bodyPr/>
          <a:lstStyle/>
          <a:p>
            <a:r>
              <a:rPr lang="en-GB" sz="2800" dirty="0" smtClean="0"/>
              <a:t>Low energy (&lt;300 </a:t>
            </a:r>
            <a:r>
              <a:rPr lang="en-GB" sz="2800" dirty="0" err="1" smtClean="0"/>
              <a:t>keV</a:t>
            </a:r>
            <a:r>
              <a:rPr lang="en-GB" sz="2800" dirty="0" smtClean="0"/>
              <a:t>)</a:t>
            </a:r>
          </a:p>
          <a:p>
            <a:pPr lvl="2"/>
            <a:r>
              <a:rPr lang="en-GB" sz="2000" dirty="0" smtClean="0"/>
              <a:t>Curing, laminating </a:t>
            </a:r>
          </a:p>
          <a:p>
            <a:pPr lvl="1"/>
            <a:r>
              <a:rPr lang="en-GB" sz="2400" dirty="0"/>
              <a:t>u</a:t>
            </a:r>
            <a:r>
              <a:rPr lang="en-GB" sz="2400" dirty="0" smtClean="0"/>
              <a:t>p to 1 MeV</a:t>
            </a:r>
          </a:p>
          <a:p>
            <a:pPr lvl="2"/>
            <a:r>
              <a:rPr lang="en-GB" sz="2000" dirty="0" smtClean="0"/>
              <a:t>Also polymerisation</a:t>
            </a:r>
          </a:p>
          <a:p>
            <a:r>
              <a:rPr lang="en-GB" sz="2800" dirty="0" smtClean="0"/>
              <a:t>Medium energy (&lt;5 MeV)</a:t>
            </a:r>
          </a:p>
          <a:p>
            <a:pPr lvl="1"/>
            <a:r>
              <a:rPr lang="en-GB" sz="2400" dirty="0" err="1" smtClean="0"/>
              <a:t>Polimerisation</a:t>
            </a:r>
            <a:endParaRPr lang="en-GB" sz="2400" dirty="0" smtClean="0"/>
          </a:p>
          <a:p>
            <a:pPr lvl="1"/>
            <a:r>
              <a:rPr lang="en-GB" sz="2400" dirty="0" smtClean="0"/>
              <a:t>Sterilisation (medical)</a:t>
            </a:r>
          </a:p>
          <a:p>
            <a:r>
              <a:rPr lang="en-GB" sz="2800" dirty="0" smtClean="0"/>
              <a:t>High Energy (~10 MeV)</a:t>
            </a:r>
          </a:p>
          <a:p>
            <a:pPr lvl="1"/>
            <a:r>
              <a:rPr lang="en-GB" sz="2400" dirty="0" smtClean="0"/>
              <a:t>Food irradiation</a:t>
            </a:r>
          </a:p>
          <a:p>
            <a:pPr lvl="1"/>
            <a:r>
              <a:rPr lang="en-GB" sz="2400" dirty="0" smtClean="0"/>
              <a:t>Waste water treatment</a:t>
            </a:r>
          </a:p>
          <a:p>
            <a:pPr lvl="1"/>
            <a:r>
              <a:rPr lang="en-GB" sz="2400" dirty="0" smtClean="0"/>
              <a:t>Gemstone colour enhancement</a:t>
            </a:r>
            <a:endParaRPr lang="en-GB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5339062" y="944724"/>
            <a:ext cx="3553418" cy="5379876"/>
            <a:chOff x="5076056" y="944724"/>
            <a:chExt cx="3553418" cy="5379876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103" t="23594" r="11288" b="21248"/>
            <a:stretch/>
          </p:blipFill>
          <p:spPr bwMode="auto">
            <a:xfrm>
              <a:off x="5076056" y="944724"/>
              <a:ext cx="3553418" cy="53798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5076056" y="2960948"/>
              <a:ext cx="540060" cy="324036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6164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Ion Implantation to Meta-materials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692150"/>
            <a:ext cx="7772400" cy="5617170"/>
          </a:xfrm>
        </p:spPr>
        <p:txBody>
          <a:bodyPr/>
          <a:lstStyle/>
          <a:p>
            <a:r>
              <a:rPr lang="en-GB" dirty="0" smtClean="0"/>
              <a:t>Can we move from embedding ions in substrates to building complex (meta)-materials?</a:t>
            </a:r>
          </a:p>
          <a:p>
            <a:pPr lvl="1"/>
            <a:r>
              <a:rPr lang="en-GB" dirty="0" smtClean="0"/>
              <a:t>3-d printing at the </a:t>
            </a:r>
            <a:r>
              <a:rPr lang="en-GB" dirty="0" err="1" smtClean="0"/>
              <a:t>milli</a:t>
            </a:r>
            <a:r>
              <a:rPr lang="en-GB" dirty="0" smtClean="0"/>
              <a:t>-scale</a:t>
            </a:r>
          </a:p>
          <a:p>
            <a:pPr lvl="2"/>
            <a:r>
              <a:rPr lang="en-GB" dirty="0" smtClean="0"/>
              <a:t>e.g. customised “factory-on-a-chip”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142081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Beam Welding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980728"/>
            <a:ext cx="3384376" cy="40499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285" y="1149350"/>
            <a:ext cx="4527698" cy="339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014030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not proton beam welding?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692150"/>
            <a:ext cx="3959795" cy="5905500"/>
          </a:xfrm>
        </p:spPr>
        <p:txBody>
          <a:bodyPr/>
          <a:lstStyle/>
          <a:p>
            <a:r>
              <a:rPr lang="en-GB" dirty="0" smtClean="0"/>
              <a:t>Requirements</a:t>
            </a:r>
          </a:p>
          <a:p>
            <a:pPr lvl="1"/>
            <a:r>
              <a:rPr lang="en-GB" dirty="0" smtClean="0"/>
              <a:t>10-100 MeV</a:t>
            </a:r>
          </a:p>
          <a:p>
            <a:pPr lvl="1"/>
            <a:r>
              <a:rPr lang="en-GB" dirty="0" smtClean="0"/>
              <a:t>10</a:t>
            </a:r>
            <a:r>
              <a:rPr lang="en-GB" baseline="30000" dirty="0" smtClean="0"/>
              <a:t>3 </a:t>
            </a:r>
            <a:r>
              <a:rPr lang="en-GB" dirty="0" smtClean="0"/>
              <a:t>- 10</a:t>
            </a:r>
            <a:r>
              <a:rPr lang="en-GB" baseline="30000" dirty="0" smtClean="0"/>
              <a:t>8</a:t>
            </a:r>
            <a:r>
              <a:rPr lang="en-GB" dirty="0" smtClean="0"/>
              <a:t> W/mm</a:t>
            </a:r>
            <a:r>
              <a:rPr lang="en-GB" baseline="30000" dirty="0" smtClean="0"/>
              <a:t>3</a:t>
            </a:r>
          </a:p>
          <a:p>
            <a:pPr lvl="1"/>
            <a:r>
              <a:rPr lang="en-GB" dirty="0" smtClean="0"/>
              <a:t>2 - 50 mm/s </a:t>
            </a:r>
          </a:p>
          <a:p>
            <a:pPr marL="457200" lvl="1" indent="0">
              <a:buNone/>
            </a:pPr>
            <a:r>
              <a:rPr lang="en-GB" dirty="0"/>
              <a:t>	</a:t>
            </a:r>
            <a:r>
              <a:rPr lang="en-GB" dirty="0" smtClean="0"/>
              <a:t>(~10</a:t>
            </a:r>
            <a:r>
              <a:rPr lang="en-GB" baseline="30000" dirty="0" smtClean="0"/>
              <a:t>12</a:t>
            </a:r>
            <a:r>
              <a:rPr lang="en-GB" dirty="0" smtClean="0"/>
              <a:t>-10</a:t>
            </a:r>
            <a:r>
              <a:rPr lang="en-GB" baseline="30000" dirty="0" smtClean="0"/>
              <a:t>14</a:t>
            </a:r>
            <a:r>
              <a:rPr lang="en-GB" dirty="0" smtClean="0"/>
              <a:t> p/s)</a:t>
            </a:r>
          </a:p>
          <a:p>
            <a:pPr marL="514350" indent="-457200"/>
            <a:r>
              <a:rPr lang="en-GB" dirty="0" smtClean="0"/>
              <a:t>So why not</a:t>
            </a:r>
          </a:p>
          <a:p>
            <a:pPr marL="914400" lvl="1" indent="-457200"/>
            <a:r>
              <a:rPr lang="en-GB" dirty="0" smtClean="0"/>
              <a:t>Size</a:t>
            </a:r>
          </a:p>
          <a:p>
            <a:pPr marL="914400" lvl="1" indent="-457200"/>
            <a:r>
              <a:rPr lang="en-GB" dirty="0" smtClean="0"/>
              <a:t>Cost</a:t>
            </a:r>
          </a:p>
          <a:p>
            <a:pPr marL="914400" lvl="1" indent="-457200"/>
            <a:r>
              <a:rPr lang="en-GB" dirty="0" smtClean="0"/>
              <a:t>Shielding!!!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410" y="764704"/>
            <a:ext cx="4204886" cy="526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4779293" y="782216"/>
            <a:ext cx="4188071" cy="5527104"/>
            <a:chOff x="4779293" y="782216"/>
            <a:chExt cx="4188071" cy="5527104"/>
          </a:xfrm>
        </p:grpSpPr>
        <p:pic>
          <p:nvPicPr>
            <p:cNvPr id="7" name="Content Placeholder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337" r="50000"/>
            <a:stretch/>
          </p:blipFill>
          <p:spPr bwMode="auto">
            <a:xfrm>
              <a:off x="4779293" y="782216"/>
              <a:ext cx="4188071" cy="5527104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 bwMode="auto">
            <a:xfrm>
              <a:off x="5796136" y="1232756"/>
              <a:ext cx="2340260" cy="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7668344" y="1088740"/>
              <a:ext cx="0" cy="4824536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07434800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possible mobile EPM device</a:t>
            </a:r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9732" y="682924"/>
            <a:ext cx="4283968" cy="5950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848241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9572" y="1052736"/>
            <a:ext cx="7772400" cy="1362075"/>
          </a:xfrm>
        </p:spPr>
        <p:txBody>
          <a:bodyPr/>
          <a:lstStyle/>
          <a:p>
            <a:r>
              <a:rPr lang="en-GB" dirty="0" smtClean="0"/>
              <a:t>Neutron RADIOLOGY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05242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Neutron Radiology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098"/>
          <a:stretch/>
        </p:blipFill>
        <p:spPr>
          <a:xfrm>
            <a:off x="187797" y="692150"/>
            <a:ext cx="5652452" cy="1776730"/>
          </a:xfrm>
        </p:spPr>
      </p:pic>
      <p:sp>
        <p:nvSpPr>
          <p:cNvPr id="7" name="TextBox 6"/>
          <p:cNvSpPr txBox="1"/>
          <p:nvPr/>
        </p:nvSpPr>
        <p:spPr>
          <a:xfrm>
            <a:off x="539552" y="2456892"/>
            <a:ext cx="1908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neutron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99892" y="2456892"/>
            <a:ext cx="1908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X-ray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9" t="3328" r="31932" b="7016"/>
          <a:stretch/>
        </p:blipFill>
        <p:spPr bwMode="auto">
          <a:xfrm>
            <a:off x="7110748" y="692697"/>
            <a:ext cx="1682062" cy="234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17653" y="3263787"/>
            <a:ext cx="1908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162 pages!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3032956"/>
            <a:ext cx="40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FF0000"/>
                </a:solidFill>
              </a:rPr>
              <a:t>From this</a:t>
            </a:r>
            <a:endParaRPr lang="en-GB" sz="4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5556" y="5301208"/>
            <a:ext cx="1908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Chadwick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865861" y="5467871"/>
            <a:ext cx="2354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>
                <a:solidFill>
                  <a:srgbClr val="FF0000"/>
                </a:solidFill>
              </a:rPr>
              <a:t>to this</a:t>
            </a:r>
            <a:endParaRPr lang="en-GB" sz="4400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933056"/>
            <a:ext cx="3870640" cy="12556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237" y="3933056"/>
            <a:ext cx="3334237" cy="237724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17653" y="3006392"/>
            <a:ext cx="2268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IAEAL 12-00724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47564" y="6181563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Images from  IAEAL 12-00724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888770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2" t="19064" r="16216" b="15447"/>
          <a:stretch/>
        </p:blipFill>
        <p:spPr bwMode="auto">
          <a:xfrm>
            <a:off x="287524" y="800708"/>
            <a:ext cx="8644085" cy="5610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20" y="6411642"/>
            <a:ext cx="2268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 IAEAL 12-00724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521600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7544" y="673183"/>
            <a:ext cx="8136904" cy="6007430"/>
            <a:chOff x="467544" y="673183"/>
            <a:chExt cx="8136904" cy="600743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28" t="7897" r="34155" b="12102"/>
            <a:stretch/>
          </p:blipFill>
          <p:spPr bwMode="auto">
            <a:xfrm>
              <a:off x="467544" y="673183"/>
              <a:ext cx="4139738" cy="5852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4"/>
            <p:cNvGrpSpPr/>
            <p:nvPr/>
          </p:nvGrpSpPr>
          <p:grpSpPr>
            <a:xfrm>
              <a:off x="4535544" y="692696"/>
              <a:ext cx="4068904" cy="5987917"/>
              <a:chOff x="4067945" y="897467"/>
              <a:chExt cx="4068904" cy="5987917"/>
            </a:xfrm>
          </p:grpSpPr>
          <p:pic>
            <p:nvPicPr>
              <p:cNvPr id="6" name="Picture 4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028" t="10607" r="34411" b="13466"/>
              <a:stretch/>
            </p:blipFill>
            <p:spPr bwMode="auto">
              <a:xfrm>
                <a:off x="4067945" y="897467"/>
                <a:ext cx="4068904" cy="5503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5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755" t="13683" r="34428" b="78239"/>
              <a:stretch/>
            </p:blipFill>
            <p:spPr bwMode="auto">
              <a:xfrm>
                <a:off x="4996282" y="6309320"/>
                <a:ext cx="3140567" cy="57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8" name="Straight Connector 7"/>
              <p:cNvCxnSpPr/>
              <p:nvPr/>
            </p:nvCxnSpPr>
            <p:spPr>
              <a:xfrm>
                <a:off x="4978800" y="6309320"/>
                <a:ext cx="0" cy="54868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4211960" y="6309320"/>
                <a:ext cx="0" cy="54868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H="1">
                <a:off x="4211960" y="6669360"/>
                <a:ext cx="756938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>
                <a:off x="4211960" y="6858000"/>
                <a:ext cx="3816424" cy="2738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538830" y="659491"/>
            <a:ext cx="8136904" cy="6007430"/>
            <a:chOff x="467544" y="673183"/>
            <a:chExt cx="8136904" cy="6007430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28" t="7897" r="34155" b="12102"/>
            <a:stretch/>
          </p:blipFill>
          <p:spPr bwMode="auto">
            <a:xfrm>
              <a:off x="467544" y="673183"/>
              <a:ext cx="4139738" cy="5852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4535544" y="692696"/>
              <a:ext cx="4068904" cy="5987917"/>
              <a:chOff x="4067945" y="897467"/>
              <a:chExt cx="4068904" cy="5987917"/>
            </a:xfrm>
          </p:grpSpPr>
          <p:pic>
            <p:nvPicPr>
              <p:cNvPr id="16" name="Picture 4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028" t="10607" r="34411" b="13466"/>
              <a:stretch/>
            </p:blipFill>
            <p:spPr bwMode="auto">
              <a:xfrm>
                <a:off x="4067945" y="897467"/>
                <a:ext cx="4068904" cy="5503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5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755" t="13683" r="34428" b="78239"/>
              <a:stretch/>
            </p:blipFill>
            <p:spPr bwMode="auto">
              <a:xfrm>
                <a:off x="4996282" y="6309320"/>
                <a:ext cx="3140567" cy="57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8" name="Straight Connector 17"/>
              <p:cNvCxnSpPr/>
              <p:nvPr/>
            </p:nvCxnSpPr>
            <p:spPr>
              <a:xfrm>
                <a:off x="4978800" y="6309320"/>
                <a:ext cx="0" cy="54868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4211960" y="6309320"/>
                <a:ext cx="0" cy="54868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>
                <a:off x="4211960" y="6669360"/>
                <a:ext cx="756938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4211960" y="6858000"/>
                <a:ext cx="3816424" cy="2738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Box 21"/>
          <p:cNvSpPr txBox="1"/>
          <p:nvPr/>
        </p:nvSpPr>
        <p:spPr>
          <a:xfrm>
            <a:off x="1511660" y="6411642"/>
            <a:ext cx="2268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 IAEAL 12-00724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564323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9572" y="1052736"/>
            <a:ext cx="7772400" cy="1362075"/>
          </a:xfrm>
        </p:spPr>
        <p:txBody>
          <a:bodyPr/>
          <a:lstStyle/>
          <a:p>
            <a:r>
              <a:rPr lang="en-GB" dirty="0" smtClean="0"/>
              <a:t>What is the Problem?</a:t>
            </a:r>
            <a:br>
              <a:rPr lang="en-GB" dirty="0" smtClean="0"/>
            </a:br>
            <a:r>
              <a:rPr lang="en-GB" dirty="0" smtClean="0"/>
              <a:t>What is the Challenge?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78678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typical Neutron Generator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4" y="908720"/>
            <a:ext cx="8616958" cy="4788532"/>
          </a:xfrm>
        </p:spPr>
      </p:pic>
    </p:spTree>
    <p:extLst>
      <p:ext uri="{BB962C8B-B14F-4D97-AF65-F5344CB8AC3E}">
        <p14:creationId xmlns:p14="http://schemas.microsoft.com/office/powerpoint/2010/main" val="327614417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practical implementation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" t="27334" r="25483" b="17339"/>
          <a:stretch/>
        </p:blipFill>
        <p:spPr bwMode="auto">
          <a:xfrm>
            <a:off x="378371" y="944724"/>
            <a:ext cx="8245367" cy="375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92834" y="6273316"/>
            <a:ext cx="26527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http://www.sciner.com/Neutron/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880" y="4699777"/>
            <a:ext cx="1905000" cy="1685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696917"/>
            <a:ext cx="19050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7658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95214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Neutral Beam Accelerator for ITER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724" y="661705"/>
            <a:ext cx="5256584" cy="585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 bwMode="auto">
          <a:xfrm>
            <a:off x="467544" y="1448780"/>
            <a:ext cx="2700300" cy="540060"/>
          </a:xfrm>
          <a:prstGeom prst="rightArrow">
            <a:avLst/>
          </a:prstGeom>
          <a:solidFill>
            <a:srgbClr val="FFFF99"/>
          </a:solidFill>
          <a:ln w="9525" cap="flat" cmpd="sng" algn="ctr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Vacuum Vesse</a:t>
            </a:r>
            <a:r>
              <a:rPr lang="en-GB" dirty="0">
                <a:latin typeface="Arial" charset="0"/>
              </a:rPr>
              <a:t>l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flipH="1">
            <a:off x="5724128" y="2600908"/>
            <a:ext cx="2700300" cy="540060"/>
          </a:xfrm>
          <a:prstGeom prst="rightArrow">
            <a:avLst/>
          </a:prstGeom>
          <a:solidFill>
            <a:srgbClr val="FFFF99"/>
          </a:solidFill>
          <a:ln w="9525" cap="flat" cmpd="sng" algn="ctr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Beam Source</a:t>
            </a:r>
          </a:p>
        </p:txBody>
      </p:sp>
      <p:sp>
        <p:nvSpPr>
          <p:cNvPr id="6" name="Right Arrow 5"/>
          <p:cNvSpPr/>
          <p:nvPr/>
        </p:nvSpPr>
        <p:spPr bwMode="auto">
          <a:xfrm rot="7741934" flipV="1">
            <a:off x="2704763" y="3744803"/>
            <a:ext cx="2340260" cy="1046777"/>
          </a:xfrm>
          <a:prstGeom prst="rightArrow">
            <a:avLst/>
          </a:prstGeom>
          <a:solidFill>
            <a:srgbClr val="FF33CC">
              <a:alpha val="50196"/>
            </a:srgbClr>
          </a:solidFill>
          <a:ln w="9525" cap="flat" cmpd="sng" algn="ctr">
            <a:solidFill>
              <a:srgbClr val="FF33CC">
                <a:alpha val="52941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FF66"/>
                </a:solidFill>
                <a:effectLst/>
                <a:latin typeface="Arial" charset="0"/>
              </a:rPr>
              <a:t>Beam Direction</a:t>
            </a:r>
          </a:p>
        </p:txBody>
      </p:sp>
      <p:sp>
        <p:nvSpPr>
          <p:cNvPr id="9" name="Right Arrow 8"/>
          <p:cNvSpPr/>
          <p:nvPr/>
        </p:nvSpPr>
        <p:spPr bwMode="auto">
          <a:xfrm>
            <a:off x="1403648" y="2888940"/>
            <a:ext cx="2700300" cy="540060"/>
          </a:xfrm>
          <a:prstGeom prst="rightArrow">
            <a:avLst/>
          </a:prstGeom>
          <a:solidFill>
            <a:srgbClr val="FFFF99"/>
          </a:solidFill>
          <a:ln w="9525" cap="flat" cmpd="sng" algn="ctr">
            <a:solidFill>
              <a:srgbClr val="FFFF9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Accelerator/Extractor Grid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6063679"/>
            <a:ext cx="48388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33 MW of beam power required</a:t>
            </a:r>
          </a:p>
          <a:p>
            <a:r>
              <a:rPr lang="en-GB" b="1" dirty="0" smtClean="0"/>
              <a:t>(2 </a:t>
            </a:r>
            <a:r>
              <a:rPr lang="en-GB" b="1" dirty="0" err="1" smtClean="0"/>
              <a:t>Neutra;l</a:t>
            </a:r>
            <a:r>
              <a:rPr lang="en-GB" b="1" dirty="0" smtClean="0"/>
              <a:t> Beam Injectors planned)</a:t>
            </a:r>
          </a:p>
        </p:txBody>
      </p:sp>
    </p:spTree>
    <p:extLst>
      <p:ext uri="{BB962C8B-B14F-4D97-AF65-F5344CB8AC3E}">
        <p14:creationId xmlns:p14="http://schemas.microsoft.com/office/powerpoint/2010/main" val="86334922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Accelerator-Driven Inertial Confinement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00" y="872716"/>
            <a:ext cx="3873476" cy="29163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28700"/>
            <a:ext cx="3852428" cy="5778642"/>
          </a:xfrm>
          <a:prstGeom prst="rect">
            <a:avLst/>
          </a:prstGeom>
        </p:spPr>
      </p:pic>
      <p:sp>
        <p:nvSpPr>
          <p:cNvPr id="5" name="Left Arrow 4"/>
          <p:cNvSpPr/>
          <p:nvPr/>
        </p:nvSpPr>
        <p:spPr bwMode="auto">
          <a:xfrm>
            <a:off x="4241460" y="3684436"/>
            <a:ext cx="4104456" cy="1656184"/>
          </a:xfrm>
          <a:prstGeom prst="leftArrow">
            <a:avLst/>
          </a:prstGeom>
          <a:solidFill>
            <a:srgbClr val="FF33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NDCX-II @ LNBL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400" b="1" dirty="0" smtClean="0">
                <a:latin typeface="Arial" charset="0"/>
              </a:rPr>
              <a:t>Induction </a:t>
            </a:r>
            <a:r>
              <a:rPr lang="en-GB" sz="2400" b="1" dirty="0" err="1" smtClean="0">
                <a:latin typeface="Arial" charset="0"/>
              </a:rPr>
              <a:t>Linac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65700" y="5625244"/>
            <a:ext cx="3873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 ions, 1.25 MeV, 50nC, 38A, 8.6J/cm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121198220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Accelerators for Energy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Fusion is a Big Business</a:t>
            </a:r>
          </a:p>
          <a:p>
            <a:pPr lvl="1"/>
            <a:r>
              <a:rPr lang="en-GB" dirty="0" smtClean="0"/>
              <a:t>Billions of </a:t>
            </a:r>
            <a:r>
              <a:rPr lang="en-GB" dirty="0" err="1" smtClean="0"/>
              <a:t>somethings</a:t>
            </a:r>
            <a:r>
              <a:rPr lang="en-GB" dirty="0" smtClean="0"/>
              <a:t> ($, €, £…)</a:t>
            </a:r>
          </a:p>
          <a:p>
            <a:pPr lvl="1"/>
            <a:r>
              <a:rPr lang="en-GB" dirty="0" smtClean="0"/>
              <a:t>Mega (amps, watts, joules…)</a:t>
            </a:r>
          </a:p>
          <a:p>
            <a:pPr lvl="1"/>
            <a:r>
              <a:rPr lang="en-GB" dirty="0" smtClean="0"/>
              <a:t>Heavy Engineering</a:t>
            </a:r>
          </a:p>
          <a:p>
            <a:pPr lvl="2"/>
            <a:r>
              <a:rPr lang="en-GB" dirty="0" smtClean="0"/>
              <a:t>99% uptime is poor!</a:t>
            </a:r>
          </a:p>
          <a:p>
            <a:pPr lvl="3"/>
            <a:r>
              <a:rPr lang="en-GB" dirty="0" smtClean="0"/>
              <a:t>15 minutes downtime per day</a:t>
            </a:r>
          </a:p>
          <a:p>
            <a:pPr lvl="2"/>
            <a:r>
              <a:rPr lang="en-GB" dirty="0" smtClean="0"/>
              <a:t>Maintenance</a:t>
            </a:r>
          </a:p>
          <a:p>
            <a:pPr lvl="3"/>
            <a:r>
              <a:rPr lang="en-GB" dirty="0" smtClean="0"/>
              <a:t>Radiation …</a:t>
            </a:r>
          </a:p>
          <a:p>
            <a:pPr lvl="2"/>
            <a:r>
              <a:rPr lang="en-GB" dirty="0" smtClean="0"/>
              <a:t>Safety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17635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9572" y="1052736"/>
            <a:ext cx="7772400" cy="1362075"/>
          </a:xfrm>
        </p:spPr>
        <p:txBody>
          <a:bodyPr/>
          <a:lstStyle/>
          <a:p>
            <a:r>
              <a:rPr lang="en-GB" dirty="0" smtClean="0"/>
              <a:t>Security Applications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32619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Cargo Scanners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37" y="810580"/>
            <a:ext cx="3124955" cy="27682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916" y="3753036"/>
            <a:ext cx="5184576" cy="26889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437" y="810580"/>
            <a:ext cx="3690967" cy="2768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" y="3753036"/>
            <a:ext cx="3618021" cy="268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737152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Siemens SILAC 6-9 MeV scanner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88068"/>
            <a:ext cx="4384896" cy="57652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6" r="10269"/>
          <a:stretch/>
        </p:blipFill>
        <p:spPr>
          <a:xfrm>
            <a:off x="457639" y="791868"/>
            <a:ext cx="3916681" cy="57614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260" y="791868"/>
            <a:ext cx="3997548" cy="3861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166466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SILAC parameters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8" t="34825" r="31817" b="18024"/>
          <a:stretch/>
        </p:blipFill>
        <p:spPr bwMode="auto">
          <a:xfrm>
            <a:off x="1330744" y="656692"/>
            <a:ext cx="7129688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62088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Today’s accelerators are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Large</a:t>
            </a:r>
          </a:p>
          <a:p>
            <a:pPr lvl="1"/>
            <a:r>
              <a:rPr lang="en-GB" dirty="0" smtClean="0"/>
              <a:t>Limited by either Magnetic Field</a:t>
            </a:r>
          </a:p>
          <a:p>
            <a:pPr lvl="2"/>
            <a:r>
              <a:rPr lang="en-GB" dirty="0" smtClean="0"/>
              <a:t>R ~ P/(0.3B) 		 </a:t>
            </a:r>
            <a:r>
              <a:rPr lang="en-GB" sz="1400" dirty="0" smtClean="0"/>
              <a:t>[R in m, P in GeV/c, B in T]</a:t>
            </a:r>
            <a:r>
              <a:rPr lang="en-GB" dirty="0" smtClean="0"/>
              <a:t> </a:t>
            </a:r>
          </a:p>
          <a:p>
            <a:pPr lvl="3"/>
            <a:r>
              <a:rPr lang="en-GB" dirty="0"/>
              <a:t>e</a:t>
            </a:r>
            <a:r>
              <a:rPr lang="en-GB" dirty="0" smtClean="0"/>
              <a:t>.g. P=0.8 GeV/c , B=1 T, R=2.7 m</a:t>
            </a:r>
          </a:p>
          <a:p>
            <a:pPr lvl="1"/>
            <a:r>
              <a:rPr lang="en-GB" dirty="0"/>
              <a:t>o</a:t>
            </a:r>
            <a:r>
              <a:rPr lang="en-GB" dirty="0" smtClean="0"/>
              <a:t>r Gradient</a:t>
            </a:r>
          </a:p>
          <a:p>
            <a:pPr lvl="2"/>
            <a:r>
              <a:rPr lang="en-GB" dirty="0" smtClean="0"/>
              <a:t>L=E/V	</a:t>
            </a:r>
            <a:r>
              <a:rPr lang="en-GB" sz="2000" dirty="0"/>
              <a:t> </a:t>
            </a:r>
            <a:r>
              <a:rPr lang="en-GB" sz="2000" dirty="0" smtClean="0"/>
              <a:t>		</a:t>
            </a:r>
            <a:r>
              <a:rPr lang="en-GB" sz="1400" dirty="0" smtClean="0"/>
              <a:t>[L </a:t>
            </a:r>
            <a:r>
              <a:rPr lang="en-GB" sz="1400" dirty="0"/>
              <a:t>in m, </a:t>
            </a:r>
            <a:r>
              <a:rPr lang="en-GB" sz="1400" dirty="0" smtClean="0"/>
              <a:t>E </a:t>
            </a:r>
            <a:r>
              <a:rPr lang="en-GB" sz="1400" dirty="0"/>
              <a:t>in </a:t>
            </a:r>
            <a:r>
              <a:rPr lang="en-GB" sz="1400" dirty="0" smtClean="0"/>
              <a:t>MeV, V </a:t>
            </a:r>
            <a:r>
              <a:rPr lang="en-GB" sz="1400" dirty="0"/>
              <a:t>in </a:t>
            </a:r>
            <a:r>
              <a:rPr lang="en-GB" sz="1400" dirty="0" smtClean="0"/>
              <a:t>MV/m] </a:t>
            </a:r>
            <a:r>
              <a:rPr lang="en-GB" sz="1600" dirty="0" smtClean="0"/>
              <a:t>	</a:t>
            </a:r>
          </a:p>
          <a:p>
            <a:pPr lvl="3"/>
            <a:r>
              <a:rPr lang="en-GB" dirty="0"/>
              <a:t>e</a:t>
            </a:r>
            <a:r>
              <a:rPr lang="en-GB" dirty="0" smtClean="0"/>
              <a:t>.g. E=300 MeV, V=10 MV/m, L= 30 m </a:t>
            </a:r>
          </a:p>
          <a:p>
            <a:pPr lvl="3"/>
            <a:endParaRPr lang="en-GB" dirty="0"/>
          </a:p>
          <a:p>
            <a:pPr lvl="4"/>
            <a:r>
              <a:rPr lang="en-GB" dirty="0" smtClean="0"/>
              <a:t>Examples are for a Proton Therapy Machine with proton radiography as an option</a:t>
            </a:r>
          </a:p>
        </p:txBody>
      </p:sp>
    </p:spTree>
    <p:extLst>
      <p:ext uri="{BB962C8B-B14F-4D97-AF65-F5344CB8AC3E}">
        <p14:creationId xmlns:p14="http://schemas.microsoft.com/office/powerpoint/2010/main" val="183545262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9572" y="1052736"/>
            <a:ext cx="7772400" cy="1362075"/>
          </a:xfrm>
        </p:spPr>
        <p:txBody>
          <a:bodyPr/>
          <a:lstStyle/>
          <a:p>
            <a:r>
              <a:rPr lang="en-GB" dirty="0" smtClean="0"/>
              <a:t>Are Lasers the Answer?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626869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Classical Accelerator Types</a:t>
            </a:r>
          </a:p>
        </p:txBody>
      </p:sp>
      <p:graphicFrame>
        <p:nvGraphicFramePr>
          <p:cNvPr id="248873" name="Group 41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550866411"/>
              </p:ext>
            </p:extLst>
          </p:nvPr>
        </p:nvGraphicFramePr>
        <p:xfrm>
          <a:off x="542935" y="836623"/>
          <a:ext cx="8277226" cy="5148661"/>
        </p:xfrm>
        <a:graphic>
          <a:graphicData uri="http://schemas.openxmlformats.org/drawingml/2006/table">
            <a:tbl>
              <a:tblPr/>
              <a:tblGrid>
                <a:gridCol w="2808288"/>
                <a:gridCol w="2012951"/>
                <a:gridCol w="1512887"/>
                <a:gridCol w="1943100"/>
              </a:tblGrid>
              <a:tr h="7033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RF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Radius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3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Electrostatic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/>
                          <a:sym typeface="Symbol" pitchFamily="18" charset="2"/>
                        </a:rPr>
                        <a:t>×</a:t>
                      </a:r>
                      <a:endParaRPr kumimoji="0" lang="en-GB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Black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/>
                          <a:sym typeface="Symbol" pitchFamily="18" charset="2"/>
                        </a:rPr>
                        <a:t>×</a:t>
                      </a:r>
                      <a:endParaRPr kumimoji="0" lang="en-GB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Black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" pitchFamily="1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3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Betatron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sym typeface="Times" pitchFamily="1" charset="0"/>
                        </a:rPr>
                        <a:t>Variable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/>
                          <a:sym typeface="Symbol" pitchFamily="18" charset="2"/>
                        </a:rPr>
                        <a:t>×</a:t>
                      </a:r>
                      <a:endParaRPr kumimoji="0" lang="en-GB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Black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Fixed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2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Linear accelerators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GB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Linacs</a:t>
                      </a: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Black"/>
                          <a:sym typeface="Symbol" pitchFamily="18" charset="2"/>
                        </a:rPr>
                        <a:t>×</a:t>
                      </a:r>
                      <a:endParaRPr kumimoji="0" lang="en-GB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Black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Wingdings" pitchFamily="2" charset="2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" pitchFamily="1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3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Cyclotron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sym typeface="Times" pitchFamily="1" charset="0"/>
                        </a:rPr>
                        <a:t>Fixed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Wingdings" pitchFamily="2" charset="2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Variable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3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Synchrotron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sym typeface="Times" pitchFamily="1" charset="0"/>
                        </a:rPr>
                        <a:t>Variable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Wingdings" pitchFamily="2" charset="2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Fixed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947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FFAG (Fixed Field Alternating Gradient)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sym typeface="Times" pitchFamily="1" charset="0"/>
                        </a:rPr>
                        <a:t>Fixed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Wingdings" pitchFamily="2" charset="2"/>
                          <a:sym typeface="Wingdings" pitchFamily="2" charset="2"/>
                        </a:rPr>
                        <a:t>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~Fixed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Maxwell’s Equations</a:t>
            </a:r>
          </a:p>
        </p:txBody>
      </p:sp>
      <p:graphicFrame>
        <p:nvGraphicFramePr>
          <p:cNvPr id="239676" name="Group 60"/>
          <p:cNvGraphicFramePr>
            <a:graphicFrameLocks noGrp="1"/>
          </p:cNvGraphicFramePr>
          <p:nvPr/>
        </p:nvGraphicFramePr>
        <p:xfrm>
          <a:off x="611188" y="1412875"/>
          <a:ext cx="3905251" cy="4550745"/>
        </p:xfrm>
        <a:graphic>
          <a:graphicData uri="http://schemas.openxmlformats.org/drawingml/2006/table">
            <a:tbl>
              <a:tblPr/>
              <a:tblGrid>
                <a:gridCol w="3905251"/>
              </a:tblGrid>
              <a:tr h="89859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Gauss's law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927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Gauss's law for magnetism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43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Maxwell–Faraday law</a:t>
                      </a:r>
                    </a:p>
                  </a:txBody>
                  <a:tcPr marT="45724" marB="45724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8556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Maxwell-Ampère law</a:t>
                      </a:r>
                      <a:b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endParaRPr kumimoji="0" lang="en-GB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4" marB="45724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344" name="Picture 10" descr="\nabla \cdot \mathbf{E} = \frac {\rho} {\varepsilon_0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988" y="1268413"/>
            <a:ext cx="18129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5" descr="\nabla \cdot \mathbf{B} = 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75" y="2492375"/>
            <a:ext cx="1614488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20" descr="\nabla \times \mathbf{E} = -\frac{\partial \mathbf{B}} {\partial t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3141663"/>
            <a:ext cx="25241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25" descr="\nabla \times \mathbf{B} = \mu_0\mathbf{J} + \mu_0 \varepsilon_0 \frac{\partial \mathbf{E}} {\partial t}\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7" y="4149726"/>
            <a:ext cx="4021139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8" name="Rectangle 56"/>
          <p:cNvSpPr>
            <a:spLocks noChangeArrowheads="1"/>
          </p:cNvSpPr>
          <p:nvPr/>
        </p:nvSpPr>
        <p:spPr bwMode="auto">
          <a:xfrm>
            <a:off x="250827" y="1125538"/>
            <a:ext cx="8713788" cy="40322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Line 57"/>
          <p:cNvSpPr>
            <a:spLocks noChangeShapeType="1"/>
          </p:cNvSpPr>
          <p:nvPr/>
        </p:nvSpPr>
        <p:spPr bwMode="auto">
          <a:xfrm>
            <a:off x="250827" y="2133600"/>
            <a:ext cx="87137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0" name="Line 58"/>
          <p:cNvSpPr>
            <a:spLocks noChangeShapeType="1"/>
          </p:cNvSpPr>
          <p:nvPr/>
        </p:nvSpPr>
        <p:spPr bwMode="auto">
          <a:xfrm>
            <a:off x="250827" y="2997200"/>
            <a:ext cx="87137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1" name="Line 59"/>
          <p:cNvSpPr>
            <a:spLocks noChangeShapeType="1"/>
          </p:cNvSpPr>
          <p:nvPr/>
        </p:nvSpPr>
        <p:spPr bwMode="auto">
          <a:xfrm>
            <a:off x="250827" y="4076700"/>
            <a:ext cx="87137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2" name="Line 61"/>
          <p:cNvSpPr>
            <a:spLocks noChangeShapeType="1"/>
          </p:cNvSpPr>
          <p:nvPr/>
        </p:nvSpPr>
        <p:spPr bwMode="auto">
          <a:xfrm>
            <a:off x="4500563" y="1125538"/>
            <a:ext cx="0" cy="4032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239681" name="Group 65"/>
          <p:cNvGrpSpPr>
            <a:grpSpLocks/>
          </p:cNvGrpSpPr>
          <p:nvPr/>
        </p:nvGrpSpPr>
        <p:grpSpPr bwMode="auto">
          <a:xfrm>
            <a:off x="539756" y="3284539"/>
            <a:ext cx="3816351" cy="3097212"/>
            <a:chOff x="340" y="2069"/>
            <a:chExt cx="2404" cy="1951"/>
          </a:xfrm>
        </p:grpSpPr>
        <p:sp>
          <p:nvSpPr>
            <p:cNvPr id="14354" name="AutoShape 62"/>
            <p:cNvSpPr>
              <a:spLocks noChangeArrowheads="1"/>
            </p:cNvSpPr>
            <p:nvPr/>
          </p:nvSpPr>
          <p:spPr bwMode="auto">
            <a:xfrm rot="-2806728">
              <a:off x="1996" y="2591"/>
              <a:ext cx="1270" cy="226"/>
            </a:xfrm>
            <a:prstGeom prst="rightArrow">
              <a:avLst>
                <a:gd name="adj1" fmla="val 50000"/>
                <a:gd name="adj2" fmla="val 140487"/>
              </a:avLst>
            </a:prstGeom>
            <a:solidFill>
              <a:srgbClr val="FFFF99">
                <a:alpha val="749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5" name="AutoShape 63"/>
            <p:cNvSpPr>
              <a:spLocks noChangeArrowheads="1"/>
            </p:cNvSpPr>
            <p:nvPr/>
          </p:nvSpPr>
          <p:spPr bwMode="auto">
            <a:xfrm rot="-2806728">
              <a:off x="1860" y="3226"/>
              <a:ext cx="1270" cy="226"/>
            </a:xfrm>
            <a:prstGeom prst="rightArrow">
              <a:avLst>
                <a:gd name="adj1" fmla="val 50000"/>
                <a:gd name="adj2" fmla="val 140487"/>
              </a:avLst>
            </a:prstGeom>
            <a:solidFill>
              <a:srgbClr val="FFFF99">
                <a:alpha val="749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6" name="Rectangle 64"/>
            <p:cNvSpPr>
              <a:spLocks noChangeArrowheads="1"/>
            </p:cNvSpPr>
            <p:nvPr/>
          </p:nvSpPr>
          <p:spPr bwMode="auto">
            <a:xfrm>
              <a:off x="340" y="3339"/>
              <a:ext cx="1587" cy="681"/>
            </a:xfrm>
            <a:prstGeom prst="rect">
              <a:avLst/>
            </a:prstGeom>
            <a:solidFill>
              <a:srgbClr val="FFFF99">
                <a:alpha val="749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GB" sz="2400"/>
                <a:t>Mix electric &amp; </a:t>
              </a:r>
            </a:p>
            <a:p>
              <a:pPr algn="ctr"/>
              <a:r>
                <a:rPr lang="en-GB" sz="2400"/>
                <a:t>magnetic fields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137608" y="5373216"/>
                <a:ext cx="3898888" cy="704295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sz="2800" i="1" smtClean="0">
                            <a:latin typeface="Cambria Math"/>
                            <a:ea typeface="Cambria Math"/>
                          </a:rPr>
                          <m:t>𝜇𝜈</m:t>
                        </m:r>
                      </m:sub>
                    </m:sSub>
                    <m:r>
                      <a:rPr lang="en-GB" sz="2800" b="0" i="1" smtClean="0">
                        <a:latin typeface="Cambria Math"/>
                      </a:rPr>
                      <m:t>−</m:t>
                    </m:r>
                    <m:box>
                      <m:boxPr>
                        <m:ctrlPr>
                          <a:rPr lang="en-GB" sz="2800" b="0" i="1" smtClean="0">
                            <a:latin typeface="Cambria Math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sz="28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sz="2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/>
                          </a:rPr>
                          <m:t>𝑅</m:t>
                        </m:r>
                        <m:r>
                          <a:rPr lang="en-GB" sz="2800" b="0" i="1" smtClean="0">
                            <a:latin typeface="Cambria Math"/>
                          </a:rPr>
                          <m:t> </m:t>
                        </m:r>
                        <m:r>
                          <a:rPr lang="en-GB" sz="2800" b="0" i="1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GB" sz="2800" i="1">
                            <a:latin typeface="Cambria Math"/>
                            <a:ea typeface="Cambria Math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n-GB" sz="2800" dirty="0" smtClean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GB" sz="28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sz="2800" b="0" i="1" smtClean="0">
                                <a:latin typeface="Cambria Math"/>
                              </a:rPr>
                              <m:t>8</m:t>
                            </m:r>
                            <m:r>
                              <a:rPr lang="en-GB" sz="28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GB" sz="28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800" b="0" i="1" smtClean="0">
                                    <a:latin typeface="Cambria Math"/>
                                    <a:ea typeface="Cambria Math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GB" sz="2800" b="0" i="1" smtClean="0">
                                    <a:latin typeface="Cambria Math"/>
                                    <a:ea typeface="Cambria Math"/>
                                  </a:rPr>
                                  <m:t>𝑁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GB" sz="280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sz="2800" b="0" i="1" smtClean="0">
                                    <a:latin typeface="Cambria Math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GB" sz="2800" b="0" i="1" smtClean="0"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</m:den>
                        </m:f>
                        <m:r>
                          <a:rPr lang="en-GB" sz="28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GB" sz="2800" i="1">
                            <a:latin typeface="Cambria Math"/>
                            <a:ea typeface="Cambria Math"/>
                          </a:rPr>
                          <m:t>𝜇𝜈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7608" y="5373216"/>
                <a:ext cx="3898888" cy="704295"/>
              </a:xfrm>
              <a:prstGeom prst="rect">
                <a:avLst/>
              </a:prstGeom>
              <a:blipFill rotWithShape="1">
                <a:blip r:embed="rId6"/>
                <a:stretch>
                  <a:fillRect b="-7627"/>
                </a:stretch>
              </a:blipFill>
              <a:ln>
                <a:solidFill>
                  <a:schemeClr val="bg2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177052" y="6073974"/>
            <a:ext cx="3823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Einstein Gravitational Equation</a:t>
            </a:r>
            <a:endParaRPr lang="en-GB" sz="2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9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9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59632" y="6361583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http://www.youtube.com/watch?feature=player_detailpage&amp;v=wHN0eldgXqQ#t=22s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Riding the electromagnetic wave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620688"/>
            <a:ext cx="8784975" cy="612068"/>
          </a:xfrm>
        </p:spPr>
        <p:txBody>
          <a:bodyPr/>
          <a:lstStyle/>
          <a:p>
            <a:r>
              <a:rPr lang="en-GB" dirty="0" smtClean="0"/>
              <a:t>It is difficult to control, but not impossible</a:t>
            </a:r>
            <a:endParaRPr lang="en-GB" dirty="0"/>
          </a:p>
        </p:txBody>
      </p:sp>
      <p:pic>
        <p:nvPicPr>
          <p:cNvPr id="1027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2" t="3125" r="14860" b="5581"/>
          <a:stretch/>
        </p:blipFill>
        <p:spPr bwMode="auto">
          <a:xfrm>
            <a:off x="971600" y="1281407"/>
            <a:ext cx="7009811" cy="5119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81411" y="2960948"/>
            <a:ext cx="1019081" cy="738664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 smtClean="0"/>
              <a:t>Thanks to Dan Warren for help with the video</a:t>
            </a:r>
            <a:endParaRPr lang="en-GB" sz="1050" b="1" dirty="0"/>
          </a:p>
        </p:txBody>
      </p:sp>
    </p:spTree>
    <p:extLst>
      <p:ext uri="{BB962C8B-B14F-4D97-AF65-F5344CB8AC3E}">
        <p14:creationId xmlns:p14="http://schemas.microsoft.com/office/powerpoint/2010/main" val="1861155436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6692"/>
          </a:xfrm>
        </p:spPr>
        <p:txBody>
          <a:bodyPr/>
          <a:lstStyle/>
          <a:p>
            <a:r>
              <a:rPr lang="en-GB" dirty="0" smtClean="0"/>
              <a:t>Laser-plasma accelerators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3" y="764705"/>
            <a:ext cx="4040188" cy="501906"/>
          </a:xfrm>
        </p:spPr>
        <p:txBody>
          <a:bodyPr/>
          <a:lstStyle/>
          <a:p>
            <a:pPr algn="ctr"/>
            <a:r>
              <a:rPr lang="en-GB" dirty="0" smtClean="0"/>
              <a:t>Electron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38" y="764705"/>
            <a:ext cx="4041775" cy="504056"/>
          </a:xfrm>
        </p:spPr>
        <p:txBody>
          <a:bodyPr/>
          <a:lstStyle/>
          <a:p>
            <a:pPr algn="ctr"/>
            <a:r>
              <a:rPr lang="en-GB" dirty="0" smtClean="0"/>
              <a:t>Proton/ion</a:t>
            </a:r>
            <a:endParaRPr lang="en-GB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" t="25499" r="50188" b="13516"/>
          <a:stretch/>
        </p:blipFill>
        <p:spPr bwMode="auto">
          <a:xfrm>
            <a:off x="5973843" y="1356835"/>
            <a:ext cx="1965825" cy="196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4796153" y="4113076"/>
            <a:ext cx="3844299" cy="2016224"/>
            <a:chOff x="432" y="1392"/>
            <a:chExt cx="2304" cy="1032"/>
          </a:xfrm>
        </p:grpSpPr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816" y="1416"/>
              <a:ext cx="96" cy="100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1584" y="1416"/>
              <a:ext cx="96" cy="100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1584" y="1656"/>
              <a:ext cx="96" cy="48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0000EE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5"/>
            <p:cNvSpPr>
              <a:spLocks noChangeArrowheads="1"/>
            </p:cNvSpPr>
            <p:nvPr/>
          </p:nvSpPr>
          <p:spPr bwMode="auto">
            <a:xfrm rot="5400000">
              <a:off x="1164" y="1724"/>
              <a:ext cx="792" cy="3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964 w 21600"/>
                <a:gd name="T13" fmla="*/ 0 h 21600"/>
                <a:gd name="T14" fmla="*/ 19636 w 21600"/>
                <a:gd name="T15" fmla="*/ 597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123" y="4629"/>
                  </a:moveTo>
                  <a:cubicBezTo>
                    <a:pt x="6670" y="3205"/>
                    <a:pt x="8696" y="2414"/>
                    <a:pt x="10800" y="2415"/>
                  </a:cubicBezTo>
                  <a:cubicBezTo>
                    <a:pt x="12903" y="2415"/>
                    <a:pt x="14929" y="3205"/>
                    <a:pt x="16476" y="4629"/>
                  </a:cubicBezTo>
                  <a:lnTo>
                    <a:pt x="18111" y="2851"/>
                  </a:lnTo>
                  <a:cubicBezTo>
                    <a:pt x="16118" y="1017"/>
                    <a:pt x="13508" y="-1"/>
                    <a:pt x="10799" y="0"/>
                  </a:cubicBezTo>
                  <a:cubicBezTo>
                    <a:pt x="8091" y="0"/>
                    <a:pt x="5481" y="1017"/>
                    <a:pt x="3488" y="285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16"/>
            <p:cNvSpPr>
              <a:spLocks noChangeAspect="1" noChangeShapeType="1"/>
            </p:cNvSpPr>
            <p:nvPr/>
          </p:nvSpPr>
          <p:spPr bwMode="auto">
            <a:xfrm>
              <a:off x="432" y="1920"/>
              <a:ext cx="33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17"/>
            <p:cNvSpPr>
              <a:spLocks noChangeAspect="1" noChangeShapeType="1"/>
            </p:cNvSpPr>
            <p:nvPr/>
          </p:nvSpPr>
          <p:spPr bwMode="auto">
            <a:xfrm>
              <a:off x="1320" y="1920"/>
              <a:ext cx="33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2496" y="1416"/>
              <a:ext cx="96" cy="1008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2496" y="1640"/>
              <a:ext cx="96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auto">
            <a:xfrm rot="5400000">
              <a:off x="1956" y="1532"/>
              <a:ext cx="792" cy="7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55 w 21600"/>
                <a:gd name="T13" fmla="*/ 0 h 21600"/>
                <a:gd name="T14" fmla="*/ 17945 w 21600"/>
                <a:gd name="T15" fmla="*/ 329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54" y="2165"/>
                  </a:moveTo>
                  <a:cubicBezTo>
                    <a:pt x="7285" y="1270"/>
                    <a:pt x="9026" y="798"/>
                    <a:pt x="10800" y="799"/>
                  </a:cubicBezTo>
                  <a:cubicBezTo>
                    <a:pt x="12573" y="799"/>
                    <a:pt x="14314" y="1270"/>
                    <a:pt x="15845" y="2165"/>
                  </a:cubicBezTo>
                  <a:lnTo>
                    <a:pt x="16248" y="1475"/>
                  </a:lnTo>
                  <a:cubicBezTo>
                    <a:pt x="14595" y="509"/>
                    <a:pt x="12715" y="-1"/>
                    <a:pt x="10799" y="0"/>
                  </a:cubicBezTo>
                  <a:cubicBezTo>
                    <a:pt x="8884" y="0"/>
                    <a:pt x="7004" y="509"/>
                    <a:pt x="5351" y="1475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21"/>
            <p:cNvSpPr>
              <a:spLocks noChangeAspect="1" noChangeShapeType="1"/>
            </p:cNvSpPr>
            <p:nvPr/>
          </p:nvSpPr>
          <p:spPr bwMode="auto">
            <a:xfrm>
              <a:off x="2256" y="1928"/>
              <a:ext cx="33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AutoShape 22"/>
            <p:cNvSpPr>
              <a:spLocks noChangeArrowheads="1"/>
            </p:cNvSpPr>
            <p:nvPr/>
          </p:nvSpPr>
          <p:spPr bwMode="auto">
            <a:xfrm rot="5400000">
              <a:off x="1882" y="1514"/>
              <a:ext cx="868" cy="7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58 w 21600"/>
                <a:gd name="T13" fmla="*/ 0 h 21600"/>
                <a:gd name="T14" fmla="*/ 17942 w 21600"/>
                <a:gd name="T15" fmla="*/ 466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6669" y="3740"/>
                  </a:moveTo>
                  <a:cubicBezTo>
                    <a:pt x="7922" y="3007"/>
                    <a:pt x="9348" y="2620"/>
                    <a:pt x="10800" y="2621"/>
                  </a:cubicBezTo>
                  <a:cubicBezTo>
                    <a:pt x="12251" y="2621"/>
                    <a:pt x="13677" y="3007"/>
                    <a:pt x="14930" y="3740"/>
                  </a:cubicBezTo>
                  <a:lnTo>
                    <a:pt x="16254" y="1478"/>
                  </a:lnTo>
                  <a:cubicBezTo>
                    <a:pt x="14599" y="510"/>
                    <a:pt x="12717" y="-1"/>
                    <a:pt x="10799" y="0"/>
                  </a:cubicBezTo>
                  <a:cubicBezTo>
                    <a:pt x="8882" y="0"/>
                    <a:pt x="7000" y="510"/>
                    <a:pt x="5345" y="147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rgbClr val="0000EE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en-US" i="0">
                <a:solidFill>
                  <a:schemeClr val="accent2"/>
                </a:solidFill>
              </a:endParaRPr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 flipH="1">
              <a:off x="432" y="1824"/>
              <a:ext cx="288" cy="0"/>
            </a:xfrm>
            <a:prstGeom prst="line">
              <a:avLst/>
            </a:prstGeom>
            <a:noFill/>
            <a:ln w="57150">
              <a:solidFill>
                <a:srgbClr val="9F0F18"/>
              </a:solidFill>
              <a:round/>
              <a:headEnd/>
              <a:tailEnd type="triangle" w="med" len="med"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10" charset="0"/>
                <a:ea typeface="+mn-ea"/>
              </a:endParaRPr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 flipH="1">
              <a:off x="1344" y="1824"/>
              <a:ext cx="288" cy="0"/>
            </a:xfrm>
            <a:prstGeom prst="line">
              <a:avLst/>
            </a:prstGeom>
            <a:noFill/>
            <a:ln w="57150">
              <a:solidFill>
                <a:srgbClr val="9F0F18"/>
              </a:solidFill>
              <a:round/>
              <a:headEnd/>
              <a:tailEnd type="triangle" w="med" len="med"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10" charset="0"/>
                <a:ea typeface="+mn-ea"/>
              </a:endParaRP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 flipH="1">
              <a:off x="2256" y="1824"/>
              <a:ext cx="288" cy="0"/>
            </a:xfrm>
            <a:prstGeom prst="line">
              <a:avLst/>
            </a:prstGeom>
            <a:noFill/>
            <a:ln w="57150">
              <a:solidFill>
                <a:srgbClr val="9F0F18"/>
              </a:solidFill>
              <a:round/>
              <a:headEnd/>
              <a:tailEnd type="triangle" w="med" len="med"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110" charset="0"/>
                <a:ea typeface="+mn-ea"/>
              </a:endParaRPr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1776" y="1392"/>
              <a:ext cx="41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1pPr>
              <a:lvl2pPr marL="37931725" indent="-37474525"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2pPr>
              <a:lvl3pPr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3pPr>
              <a:lvl4pPr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4pPr>
              <a:lvl5pPr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i="0"/>
                <a:t>e-</a:t>
              </a:r>
            </a:p>
          </p:txBody>
        </p:sp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>
              <a:off x="1344" y="1392"/>
              <a:ext cx="24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1pPr>
              <a:lvl2pPr marL="37931725" indent="-37474525"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2pPr>
              <a:lvl3pPr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3pPr>
              <a:lvl4pPr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4pPr>
              <a:lvl5pPr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400" i="1">
                  <a:solidFill>
                    <a:schemeClr val="tx1"/>
                  </a:solidFill>
                  <a:latin typeface="Arial" charset="0"/>
                  <a:ea typeface="ＭＳ Ｐゴシック" pitchFamily="-110" charset="-128"/>
                </a:defRPr>
              </a:lvl9pPr>
            </a:lstStyle>
            <a:p>
              <a:r>
                <a:rPr lang="en-US" b="1" i="0">
                  <a:solidFill>
                    <a:srgbClr val="0000EE"/>
                  </a:solidFill>
                </a:rPr>
                <a:t>Z</a:t>
              </a:r>
              <a:r>
                <a:rPr lang="en-US" b="1" i="0" baseline="30000">
                  <a:solidFill>
                    <a:srgbClr val="0000EE"/>
                  </a:solidFill>
                </a:rPr>
                <a:t>+</a:t>
              </a:r>
              <a:endParaRPr lang="en-US" b="1" i="0">
                <a:solidFill>
                  <a:srgbClr val="0000EE"/>
                </a:solidFill>
              </a:endParaRPr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1488" y="1536"/>
              <a:ext cx="96" cy="144"/>
            </a:xfrm>
            <a:prstGeom prst="line">
              <a:avLst/>
            </a:prstGeom>
            <a:noFill/>
            <a:ln w="9525">
              <a:solidFill>
                <a:srgbClr val="0000EE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 flipH="1">
              <a:off x="1728" y="1536"/>
              <a:ext cx="9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5" b="37456"/>
          <a:stretch/>
        </p:blipFill>
        <p:spPr>
          <a:xfrm>
            <a:off x="116108" y="1376772"/>
            <a:ext cx="4680045" cy="1921588"/>
          </a:xfrm>
          <a:prstGeom prst="rect">
            <a:avLst/>
          </a:prstGeom>
        </p:spPr>
      </p:pic>
      <p:pic>
        <p:nvPicPr>
          <p:cNvPr id="28" name="PrettyExSweep3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" y="3568173"/>
            <a:ext cx="4067943" cy="28618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6276153"/>
            <a:ext cx="3236116" cy="30777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Simulation Jimmy Holloway, UCL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723593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8"/>
                </p:tgtEl>
              </p:cMediaNode>
            </p:vide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But not SO compact …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796" y="692696"/>
            <a:ext cx="5333500" cy="33524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20" y="3852757"/>
            <a:ext cx="4267014" cy="27354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07" y="3852757"/>
            <a:ext cx="4094743" cy="2735492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 bwMode="auto">
          <a:xfrm>
            <a:off x="287524" y="1880828"/>
            <a:ext cx="2232248" cy="864096"/>
          </a:xfrm>
          <a:prstGeom prst="rightArrow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Vulcan@RAL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Left-Right Arrow 6"/>
          <p:cNvSpPr/>
          <p:nvPr/>
        </p:nvSpPr>
        <p:spPr bwMode="auto">
          <a:xfrm>
            <a:off x="3383868" y="4725144"/>
            <a:ext cx="2304256" cy="684076"/>
          </a:xfrm>
          <a:prstGeom prst="leftRightArrow">
            <a:avLst/>
          </a:prstGeom>
          <a:solidFill>
            <a:srgbClr val="FF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NIG @ LLNL</a:t>
            </a:r>
          </a:p>
        </p:txBody>
      </p:sp>
    </p:spTree>
    <p:extLst>
      <p:ext uri="{BB962C8B-B14F-4D97-AF65-F5344CB8AC3E}">
        <p14:creationId xmlns:p14="http://schemas.microsoft.com/office/powerpoint/2010/main" val="367976463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51202" name="Title 1"/>
          <p:cNvSpPr>
            <a:spLocks/>
          </p:cNvSpPr>
          <p:nvPr/>
        </p:nvSpPr>
        <p:spPr bwMode="auto">
          <a:xfrm>
            <a:off x="-76200" y="-76200"/>
            <a:ext cx="9372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FFFFFF"/>
                </a:solidFill>
                <a:latin typeface="Lucida Sans"/>
              </a:rPr>
              <a:t>TARANIS Laser at Queen’s University Belfast</a:t>
            </a:r>
          </a:p>
        </p:txBody>
      </p:sp>
      <p:sp>
        <p:nvSpPr>
          <p:cNvPr id="51203" name="Rectangle 7"/>
          <p:cNvSpPr>
            <a:spLocks noChangeArrowheads="1"/>
          </p:cNvSpPr>
          <p:nvPr/>
        </p:nvSpPr>
        <p:spPr bwMode="auto">
          <a:xfrm>
            <a:off x="70339" y="1552576"/>
            <a:ext cx="5598007" cy="2947089"/>
          </a:xfrm>
          <a:prstGeom prst="rect">
            <a:avLst/>
          </a:prstGeom>
          <a:gradFill rotWithShape="1">
            <a:gsLst>
              <a:gs pos="0">
                <a:srgbClr val="C9FF74"/>
              </a:gs>
              <a:gs pos="85001">
                <a:srgbClr val="FFFFFF"/>
              </a:gs>
              <a:gs pos="92000">
                <a:srgbClr val="CCFFCC"/>
              </a:gs>
              <a:gs pos="100000">
                <a:srgbClr val="CCFFCC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latin typeface="Lucida Sans"/>
              </a:rPr>
              <a:t>Type:   </a:t>
            </a:r>
            <a:r>
              <a:rPr lang="en-US" sz="1800" b="1" dirty="0" err="1">
                <a:solidFill>
                  <a:srgbClr val="000000"/>
                </a:solidFill>
                <a:latin typeface="Lucida Sans"/>
              </a:rPr>
              <a:t>Ti:Sapphire-Nd:glass</a:t>
            </a:r>
            <a:endParaRPr lang="en-US" sz="1800" b="1" dirty="0">
              <a:solidFill>
                <a:srgbClr val="000000"/>
              </a:solidFill>
              <a:latin typeface="Lucida Sans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latin typeface="Lucida Sans"/>
              </a:rPr>
              <a:t>Wavelength: 1053nm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latin typeface="Lucida Sans"/>
              </a:rPr>
              <a:t>Pulse duration of ~500fs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latin typeface="Lucida Sans"/>
              </a:rPr>
              <a:t>Beam energy up to 30J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latin typeface="Lucida Sans"/>
              </a:rPr>
              <a:t>Beam profile               </a:t>
            </a:r>
            <a:r>
              <a:rPr lang="en-US" sz="1600" b="1" dirty="0">
                <a:solidFill>
                  <a:srgbClr val="000000"/>
                </a:solidFill>
                <a:latin typeface="Lucida Sans"/>
              </a:rPr>
              <a:t>Flat top relay imaged</a:t>
            </a:r>
            <a:endParaRPr lang="en-US" sz="1800" b="1" dirty="0">
              <a:solidFill>
                <a:srgbClr val="000000"/>
              </a:solidFill>
              <a:latin typeface="Lucida Sans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latin typeface="Lucida Sans"/>
              </a:rPr>
              <a:t>Repetition rate           </a:t>
            </a:r>
            <a:r>
              <a:rPr lang="en-US" sz="1600" b="1" dirty="0">
                <a:solidFill>
                  <a:srgbClr val="000000"/>
                </a:solidFill>
                <a:latin typeface="Lucida Sans"/>
              </a:rPr>
              <a:t>One shot every 12 minutes</a:t>
            </a:r>
            <a:endParaRPr lang="en-US" sz="1800" b="1" dirty="0">
              <a:solidFill>
                <a:srgbClr val="000000"/>
              </a:solidFill>
              <a:latin typeface="Lucida Sans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rgbClr val="000000"/>
              </a:solidFill>
              <a:latin typeface="Lucida Sans"/>
            </a:endParaRPr>
          </a:p>
        </p:txBody>
      </p:sp>
      <p:pic>
        <p:nvPicPr>
          <p:cNvPr id="51204" name="Picture 165" descr="laser3 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0071" y="1496786"/>
            <a:ext cx="3657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3" descr="DSCN02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1692" y="4495800"/>
            <a:ext cx="2820866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7" name="TextBox 9"/>
          <p:cNvSpPr txBox="1">
            <a:spLocks noChangeArrowheads="1"/>
          </p:cNvSpPr>
          <p:nvPr/>
        </p:nvSpPr>
        <p:spPr bwMode="auto">
          <a:xfrm>
            <a:off x="3886200" y="5105400"/>
            <a:ext cx="47500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9500"/>
                </a:solidFill>
                <a:latin typeface="Lucida Sans"/>
              </a:rPr>
              <a:t>T. </a:t>
            </a:r>
            <a:r>
              <a:rPr lang="en-US" sz="1800" b="1" dirty="0" err="1">
                <a:solidFill>
                  <a:srgbClr val="009500"/>
                </a:solidFill>
                <a:latin typeface="Lucida Sans"/>
              </a:rPr>
              <a:t>Dzelzainis</a:t>
            </a:r>
            <a:r>
              <a:rPr lang="en-US" sz="1800" b="1" dirty="0">
                <a:solidFill>
                  <a:srgbClr val="009500"/>
                </a:solidFill>
                <a:latin typeface="Lucida Sans"/>
              </a:rPr>
              <a:t> et al, LPB, 28, 451 (2010)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99892" y="5638800"/>
            <a:ext cx="2661317" cy="307777"/>
          </a:xfrm>
          <a:prstGeom prst="rect">
            <a:avLst/>
          </a:prstGeom>
          <a:solidFill>
            <a:srgbClr val="FF33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Courtesy Dave Neely (RAL)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compact high-power fibre laser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56692"/>
            <a:ext cx="4212468" cy="31593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12" y="656692"/>
            <a:ext cx="4212468" cy="3159351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4" t="56259" r="9137" b="7683"/>
          <a:stretch/>
        </p:blipFill>
        <p:spPr bwMode="auto">
          <a:xfrm>
            <a:off x="827088" y="4333956"/>
            <a:ext cx="7380176" cy="237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187624" y="3743821"/>
            <a:ext cx="71294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charset="0"/>
              </a:defRPr>
            </a:lvl9pPr>
          </a:lstStyle>
          <a:p>
            <a:r>
              <a:rPr lang="en-GB" kern="0" dirty="0" smtClean="0"/>
              <a:t>Laser-Plasma Proton Therapy</a:t>
            </a:r>
            <a:endParaRPr lang="en-GB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3312195" y="656692"/>
            <a:ext cx="2880320" cy="30777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Courtesy Laurie Nevay/Oxford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23632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0" t="18749" r="39223" b="18751"/>
          <a:stretch/>
        </p:blipFill>
        <p:spPr bwMode="auto">
          <a:xfrm>
            <a:off x="410639" y="3669037"/>
            <a:ext cx="3992271" cy="2928315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127000" dir="2700000" algn="tl" rotWithShape="0">
              <a:schemeClr val="bg1">
                <a:lumMod val="75000"/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7524" y="10"/>
            <a:ext cx="8676964" cy="549275"/>
          </a:xfrm>
        </p:spPr>
        <p:txBody>
          <a:bodyPr/>
          <a:lstStyle/>
          <a:p>
            <a:r>
              <a:rPr lang="en-GB" dirty="0" smtClean="0"/>
              <a:t>Which accelerators are useful?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t="11959" r="46652" b="6659"/>
          <a:stretch/>
        </p:blipFill>
        <p:spPr bwMode="auto">
          <a:xfrm>
            <a:off x="393320" y="692696"/>
            <a:ext cx="2702516" cy="298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 bwMode="auto">
          <a:xfrm>
            <a:off x="357316" y="2851903"/>
            <a:ext cx="1199808" cy="136815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159" y="5323431"/>
            <a:ext cx="2104228" cy="136815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47864" y="722352"/>
            <a:ext cx="5436604" cy="1200329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Low energy (&lt; or &lt;&lt; 1 GeV)</a:t>
            </a:r>
          </a:p>
          <a:p>
            <a:pPr algn="ctr"/>
            <a:r>
              <a:rPr lang="en-GB" sz="2400" b="1" dirty="0" smtClean="0"/>
              <a:t> Low Power (&lt;&lt;&lt; MW) [often &lt;W)</a:t>
            </a:r>
          </a:p>
          <a:p>
            <a:pPr algn="ctr"/>
            <a:r>
              <a:rPr lang="en-GB" sz="2400" b="1" dirty="0" smtClean="0"/>
              <a:t>Modest emittance</a:t>
            </a:r>
            <a:endParaRPr lang="en-GB" sz="2400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24" t="7084" r="34187" b="55833"/>
          <a:stretch/>
        </p:blipFill>
        <p:spPr bwMode="auto">
          <a:xfrm>
            <a:off x="4626554" y="3674667"/>
            <a:ext cx="4301930" cy="2922685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127000" dir="2700000" algn="tl" rotWithShape="0">
              <a:schemeClr val="bg1">
                <a:lumMod val="65000"/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 bwMode="auto">
          <a:xfrm>
            <a:off x="4626554" y="3704188"/>
            <a:ext cx="2104228" cy="136815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187767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2" grpId="0" animBg="1"/>
      <p:bldP spid="12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Accelerator-on-a-chip?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692150"/>
            <a:ext cx="8604955" cy="5905500"/>
          </a:xfrm>
        </p:spPr>
        <p:txBody>
          <a:bodyPr/>
          <a:lstStyle/>
          <a:p>
            <a:r>
              <a:rPr lang="en-GB" dirty="0" smtClean="0"/>
              <a:t>Electron/proton/ion beams</a:t>
            </a:r>
          </a:p>
          <a:p>
            <a:pPr lvl="1"/>
            <a:r>
              <a:rPr lang="en-GB" dirty="0" smtClean="0"/>
              <a:t>Few MeV ; </a:t>
            </a:r>
            <a:r>
              <a:rPr lang="en-GB" dirty="0" err="1" smtClean="0"/>
              <a:t>nA</a:t>
            </a:r>
            <a:r>
              <a:rPr lang="en-GB" dirty="0" err="1" smtClean="0">
                <a:sym typeface="Wingdings" pitchFamily="2" charset="2"/>
              </a:rPr>
              <a:t></a:t>
            </a:r>
            <a:r>
              <a:rPr lang="en-GB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dirty="0" err="1" smtClean="0">
                <a:sym typeface="Wingdings" pitchFamily="2" charset="2"/>
              </a:rPr>
              <a:t>A</a:t>
            </a:r>
            <a:r>
              <a:rPr lang="en-GB" dirty="0" smtClean="0">
                <a:sym typeface="Wingdings" pitchFamily="2" charset="2"/>
              </a:rPr>
              <a:t> ; small spot (</a:t>
            </a:r>
            <a:r>
              <a:rPr lang="en-GB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dirty="0" smtClean="0">
                <a:sym typeface="Wingdings" pitchFamily="2" charset="2"/>
              </a:rPr>
              <a:t>m not mm)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Low emittance (</a:t>
            </a:r>
            <a:r>
              <a:rPr lang="en-GB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dirty="0" err="1" smtClean="0">
                <a:sym typeface="Wingdings" pitchFamily="2" charset="2"/>
              </a:rPr>
              <a:t>m·mrad</a:t>
            </a:r>
            <a:r>
              <a:rPr lang="en-GB" dirty="0" smtClean="0">
                <a:sym typeface="Wingdings" pitchFamily="2" charset="2"/>
              </a:rPr>
              <a:t>)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 </a:t>
            </a:r>
            <a:r>
              <a:rPr lang="en-GB" dirty="0" smtClean="0">
                <a:sym typeface="Wingdings" pitchFamily="2" charset="2"/>
              </a:rPr>
              <a:t>   would have many uses</a:t>
            </a:r>
          </a:p>
          <a:p>
            <a:pPr marL="857250" lvl="1" indent="-457200"/>
            <a:r>
              <a:rPr lang="en-GB" dirty="0" smtClean="0">
                <a:sym typeface="Wingdings" pitchFamily="2" charset="2"/>
              </a:rPr>
              <a:t>Micro-surgery</a:t>
            </a:r>
          </a:p>
          <a:p>
            <a:pPr marL="857250" lvl="1" indent="-457200"/>
            <a:r>
              <a:rPr lang="en-GB" dirty="0" smtClean="0">
                <a:sym typeface="Wingdings" pitchFamily="2" charset="2"/>
              </a:rPr>
              <a:t>Welding/</a:t>
            </a:r>
            <a:r>
              <a:rPr lang="en-GB" dirty="0" err="1" smtClean="0">
                <a:sym typeface="Wingdings" pitchFamily="2" charset="2"/>
              </a:rPr>
              <a:t>edtching</a:t>
            </a:r>
            <a:r>
              <a:rPr lang="en-GB" dirty="0" smtClean="0">
                <a:sym typeface="Wingdings" pitchFamily="2" charset="2"/>
              </a:rPr>
              <a:t>/engraving</a:t>
            </a:r>
          </a:p>
          <a:p>
            <a:pPr marL="857250" lvl="1" indent="-457200"/>
            <a:r>
              <a:rPr lang="en-GB" dirty="0" smtClean="0">
                <a:sym typeface="Wingdings" pitchFamily="2" charset="2"/>
              </a:rPr>
              <a:t>Micro-lithography</a:t>
            </a:r>
          </a:p>
          <a:p>
            <a:pPr marL="857250" lvl="1" indent="-457200"/>
            <a:r>
              <a:rPr lang="en-GB" dirty="0" smtClean="0">
                <a:sym typeface="Wingdings" pitchFamily="2" charset="2"/>
              </a:rPr>
              <a:t>Meta-materials</a:t>
            </a:r>
          </a:p>
          <a:p>
            <a:pPr marL="1257300" lvl="2" indent="-457200"/>
            <a:r>
              <a:rPr lang="en-GB" dirty="0" smtClean="0">
                <a:sym typeface="Wingdings" pitchFamily="2" charset="2"/>
              </a:rPr>
              <a:t>3-d micro-printing</a:t>
            </a:r>
          </a:p>
          <a:p>
            <a:pPr marL="857250" lvl="1" indent="-457200"/>
            <a:r>
              <a:rPr lang="en-GB" dirty="0" smtClean="0">
                <a:sym typeface="Wingdings" pitchFamily="2" charset="2"/>
              </a:rPr>
              <a:t>…</a:t>
            </a:r>
          </a:p>
          <a:p>
            <a:pPr marL="457200" indent="-457200"/>
            <a:r>
              <a:rPr lang="en-GB" dirty="0" smtClean="0">
                <a:sym typeface="Wingdings" pitchFamily="2" charset="2"/>
              </a:rPr>
              <a:t>Can this be packaged on a chip?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6139349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 and today’s accelerators are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Expensive</a:t>
            </a:r>
          </a:p>
          <a:p>
            <a:pPr lvl="1"/>
            <a:r>
              <a:rPr lang="en-GB" dirty="0" smtClean="0"/>
              <a:t>Large high-field magnets</a:t>
            </a:r>
          </a:p>
          <a:p>
            <a:pPr lvl="1"/>
            <a:r>
              <a:rPr lang="en-GB" dirty="0" smtClean="0"/>
              <a:t>High power RF</a:t>
            </a:r>
          </a:p>
          <a:p>
            <a:pPr lvl="1"/>
            <a:endParaRPr lang="en-GB" dirty="0"/>
          </a:p>
          <a:p>
            <a:pPr marL="914400" lvl="2" indent="0">
              <a:buNone/>
            </a:pPr>
            <a:r>
              <a:rPr lang="en-GB" dirty="0" smtClean="0"/>
              <a:t>… and …</a:t>
            </a:r>
          </a:p>
          <a:p>
            <a:pPr lvl="2"/>
            <a:endParaRPr lang="en-GB" dirty="0"/>
          </a:p>
          <a:p>
            <a:r>
              <a:rPr lang="en-GB" dirty="0" smtClean="0"/>
              <a:t>Difficult to move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356158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 idea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143508" y="4005064"/>
            <a:ext cx="8712967" cy="2628292"/>
          </a:xfrm>
        </p:spPr>
        <p:txBody>
          <a:bodyPr/>
          <a:lstStyle/>
          <a:p>
            <a:r>
              <a:rPr lang="en-GB" dirty="0" smtClean="0"/>
              <a:t>Assume 1 cm length for acceleration</a:t>
            </a:r>
          </a:p>
          <a:p>
            <a:pPr lvl="1"/>
            <a:r>
              <a:rPr lang="en-GB" dirty="0" smtClean="0"/>
              <a:t>100 MV/m per MeV</a:t>
            </a:r>
          </a:p>
          <a:p>
            <a:r>
              <a:rPr lang="en-GB" dirty="0" smtClean="0"/>
              <a:t>Could suitable materials be engineered?</a:t>
            </a:r>
          </a:p>
          <a:p>
            <a:pPr lvl="1"/>
            <a:r>
              <a:rPr lang="en-GB" dirty="0" smtClean="0"/>
              <a:t>Not today …</a:t>
            </a:r>
          </a:p>
          <a:p>
            <a:pPr marL="914400" lvl="2" indent="0">
              <a:buNone/>
            </a:pPr>
            <a:r>
              <a:rPr lang="en-GB" dirty="0" smtClean="0"/>
              <a:t>… but in 50 years?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8" r="9401" b="33298"/>
          <a:stretch/>
        </p:blipFill>
        <p:spPr>
          <a:xfrm>
            <a:off x="143508" y="818569"/>
            <a:ext cx="5059681" cy="3042479"/>
          </a:xfrm>
          <a:prstGeom prst="rect">
            <a:avLst/>
          </a:prstGeom>
          <a:ln>
            <a:noFill/>
            <a:headEnd type="triangle" w="med" len="med"/>
            <a:tailEnd type="triangle" w="med" len="med"/>
          </a:ln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143508" y="710557"/>
            <a:ext cx="3996444" cy="13321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 rot="20605583">
            <a:off x="1245087" y="1120059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2.54 cm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rot="21172956">
            <a:off x="4493966" y="804153"/>
            <a:ext cx="669446" cy="52552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 rot="1950743">
            <a:off x="4528284" y="818512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0.76 cm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7" t="20385"/>
          <a:stretch/>
        </p:blipFill>
        <p:spPr>
          <a:xfrm>
            <a:off x="5425596" y="830009"/>
            <a:ext cx="3670562" cy="200185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30884" y="2865201"/>
            <a:ext cx="36705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err="1" smtClean="0"/>
              <a:t>Staude</a:t>
            </a:r>
            <a:r>
              <a:rPr lang="en-GB" sz="1050" dirty="0" smtClean="0"/>
              <a:t> et al, Optics Express </a:t>
            </a:r>
            <a:r>
              <a:rPr lang="en-GB" sz="1050" b="1" dirty="0" smtClean="0"/>
              <a:t>20</a:t>
            </a:r>
            <a:r>
              <a:rPr lang="en-GB" sz="1050" dirty="0" smtClean="0"/>
              <a:t> 5607 (2102)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73172418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9572" y="1052736"/>
            <a:ext cx="7772400" cy="1362075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53836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9532" y="692150"/>
            <a:ext cx="8532947" cy="5905500"/>
          </a:xfrm>
        </p:spPr>
        <p:txBody>
          <a:bodyPr/>
          <a:lstStyle/>
          <a:p>
            <a:r>
              <a:rPr lang="en-GB" sz="2800" dirty="0" smtClean="0"/>
              <a:t>Medical, Industrial and Security need</a:t>
            </a:r>
          </a:p>
          <a:p>
            <a:pPr lvl="1"/>
            <a:r>
              <a:rPr lang="en-GB" sz="2400" dirty="0" err="1" smtClean="0"/>
              <a:t>keV</a:t>
            </a:r>
            <a:r>
              <a:rPr lang="en-GB" sz="2400" dirty="0" smtClean="0"/>
              <a:t> to a few MeV</a:t>
            </a:r>
          </a:p>
          <a:p>
            <a:pPr lvl="1"/>
            <a:r>
              <a:rPr lang="en-GB" sz="2400" dirty="0" err="1" smtClean="0"/>
              <a:t>nA</a:t>
            </a:r>
            <a:r>
              <a:rPr lang="en-GB" sz="2400" dirty="0" smtClean="0"/>
              <a:t> to mA</a:t>
            </a:r>
          </a:p>
          <a:p>
            <a:pPr lvl="1"/>
            <a:r>
              <a:rPr lang="en-GB" sz="2400" dirty="0" smtClean="0"/>
              <a:t>Stringent control on both</a:t>
            </a:r>
          </a:p>
          <a:p>
            <a:pPr lvl="1"/>
            <a:r>
              <a:rPr lang="en-GB" sz="2400" dirty="0" smtClean="0"/>
              <a:t>Usually small emittance</a:t>
            </a:r>
          </a:p>
          <a:p>
            <a:r>
              <a:rPr lang="en-GB" sz="2800" dirty="0" smtClean="0"/>
              <a:t>Challenges: accelerators are</a:t>
            </a:r>
          </a:p>
          <a:p>
            <a:pPr lvl="1"/>
            <a:r>
              <a:rPr lang="en-GB" sz="2400" dirty="0" smtClean="0"/>
              <a:t>Large</a:t>
            </a:r>
          </a:p>
          <a:p>
            <a:pPr lvl="1"/>
            <a:r>
              <a:rPr lang="en-GB" sz="2400" dirty="0" smtClean="0"/>
              <a:t>Expensive</a:t>
            </a:r>
          </a:p>
          <a:p>
            <a:pPr lvl="1"/>
            <a:r>
              <a:rPr lang="en-GB" sz="2400" dirty="0" smtClean="0"/>
              <a:t>Often no mobile (or not very mobile)</a:t>
            </a:r>
          </a:p>
          <a:p>
            <a:r>
              <a:rPr lang="en-GB" sz="2800" dirty="0" smtClean="0"/>
              <a:t>In 50 years they may be</a:t>
            </a:r>
          </a:p>
          <a:p>
            <a:pPr lvl="1"/>
            <a:r>
              <a:rPr lang="en-GB" sz="2400" dirty="0" smtClean="0"/>
              <a:t>Small, Cheap and mobile …</a:t>
            </a:r>
          </a:p>
          <a:p>
            <a:pPr lvl="2"/>
            <a:r>
              <a:rPr lang="en-GB" dirty="0" smtClean="0"/>
              <a:t>Shielding????</a:t>
            </a:r>
          </a:p>
          <a:p>
            <a:pPr lvl="2"/>
            <a:r>
              <a:rPr lang="en-GB" dirty="0" smtClean="0"/>
              <a:t>Do small precise accelerators need shielding?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5892037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Moving an Accelerator …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509120"/>
            <a:ext cx="2088232" cy="2088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470412"/>
            <a:ext cx="3646183" cy="21269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878" y="4509119"/>
            <a:ext cx="2083595" cy="20835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99464"/>
            <a:ext cx="5876804" cy="37376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12360" y="836712"/>
            <a:ext cx="1260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Artist’s Impression</a:t>
            </a:r>
            <a:endParaRPr lang="en-GB" dirty="0"/>
          </a:p>
        </p:txBody>
      </p:sp>
      <p:sp>
        <p:nvSpPr>
          <p:cNvPr id="10" name="Down Arrow Callout 9"/>
          <p:cNvSpPr/>
          <p:nvPr/>
        </p:nvSpPr>
        <p:spPr bwMode="auto">
          <a:xfrm>
            <a:off x="111193" y="3503711"/>
            <a:ext cx="1688499" cy="933400"/>
          </a:xfrm>
          <a:prstGeom prst="downArrowCallou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  version of the salesman problem</a:t>
            </a:r>
          </a:p>
        </p:txBody>
      </p:sp>
    </p:spTree>
    <p:extLst>
      <p:ext uri="{BB962C8B-B14F-4D97-AF65-F5344CB8AC3E}">
        <p14:creationId xmlns:p14="http://schemas.microsoft.com/office/powerpoint/2010/main" val="1722026765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9572" y="1052736"/>
            <a:ext cx="7772400" cy="1362075"/>
          </a:xfrm>
        </p:spPr>
        <p:txBody>
          <a:bodyPr/>
          <a:lstStyle/>
          <a:p>
            <a:r>
              <a:rPr lang="en-GB" dirty="0" smtClean="0"/>
              <a:t>Medical Applications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1366461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1304764"/>
            <a:ext cx="7772400" cy="136207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800" dirty="0"/>
              <a:t>Radionuclide Production</a:t>
            </a:r>
          </a:p>
        </p:txBody>
      </p:sp>
    </p:spTree>
    <p:extLst>
      <p:ext uri="{BB962C8B-B14F-4D97-AF65-F5344CB8AC3E}">
        <p14:creationId xmlns:p14="http://schemas.microsoft.com/office/powerpoint/2010/main" val="2195009854"/>
      </p:ext>
    </p:extLst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TCRi-main">
  <a:themeElements>
    <a:clrScheme name="PTCRi-mai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FF3300"/>
      </a:folHlink>
    </a:clrScheme>
    <a:fontScheme name="PTCRi-mai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TCRi-mai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CRi-mai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TCRi-mai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CRi-mai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CRi-mai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CRi-mai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CRi-mai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TCRi-mai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JAI-templates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PTCRi-main</Template>
  <TotalTime>26688</TotalTime>
  <Words>1164</Words>
  <Application>Microsoft Office PowerPoint</Application>
  <PresentationFormat>On-screen Show (4:3)</PresentationFormat>
  <Paragraphs>325</Paragraphs>
  <Slides>62</Slides>
  <Notes>1</Notes>
  <HiddenSlides>0</HiddenSlides>
  <MMClips>1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5" baseType="lpstr">
      <vt:lpstr>Arial</vt:lpstr>
      <vt:lpstr>Times</vt:lpstr>
      <vt:lpstr>Cambria Math</vt:lpstr>
      <vt:lpstr>Wingdings</vt:lpstr>
      <vt:lpstr>ＭＳ Ｐゴシック</vt:lpstr>
      <vt:lpstr>Arial Black</vt:lpstr>
      <vt:lpstr>Times New Roman</vt:lpstr>
      <vt:lpstr>Lucida Sans</vt:lpstr>
      <vt:lpstr>Symbol</vt:lpstr>
      <vt:lpstr>PTCRi-main</vt:lpstr>
      <vt:lpstr>JAI-templates</vt:lpstr>
      <vt:lpstr>Theme1</vt:lpstr>
      <vt:lpstr>Image</vt:lpstr>
      <vt:lpstr>Accelerator Needs from Medical and Industrial Applications for the next 50 years</vt:lpstr>
      <vt:lpstr>Outline</vt:lpstr>
      <vt:lpstr>Predicting the future</vt:lpstr>
      <vt:lpstr>What is the Problem? What is the Challenge?</vt:lpstr>
      <vt:lpstr>Today’s accelerators are …</vt:lpstr>
      <vt:lpstr>… and today’s accelerators are …</vt:lpstr>
      <vt:lpstr>Moving an Accelerator …</vt:lpstr>
      <vt:lpstr>Medical Applications</vt:lpstr>
      <vt:lpstr>PowerPoint Presentation</vt:lpstr>
      <vt:lpstr>Coulomb Barrier for p, d, 3He, 4He</vt:lpstr>
      <vt:lpstr>An example</vt:lpstr>
      <vt:lpstr>A list of 49 “useful” radionuclides</vt:lpstr>
      <vt:lpstr>IBA Cyclone 30 – industrial production</vt:lpstr>
      <vt:lpstr>Siemens 11 MeV Eclipse cyclotron</vt:lpstr>
      <vt:lpstr>Current commercial radiopharmaceutical cyclotrons</vt:lpstr>
      <vt:lpstr>AMIT Technical Specification</vt:lpstr>
      <vt:lpstr>The challenge</vt:lpstr>
      <vt:lpstr>Using radiopharmaceuticals</vt:lpstr>
      <vt:lpstr>PowerPoint Presentation</vt:lpstr>
      <vt:lpstr>Parameters</vt:lpstr>
      <vt:lpstr>IBA &amp; Varian cyclotrons</vt:lpstr>
      <vt:lpstr>PIMMS (CERN/TERA) Synchrotron Hall @ CNAO</vt:lpstr>
      <vt:lpstr>The gantry</vt:lpstr>
      <vt:lpstr>The challenges</vt:lpstr>
      <vt:lpstr>PowerPoint Presentation</vt:lpstr>
      <vt:lpstr>X-rays</vt:lpstr>
      <vt:lpstr>Industrial Applications</vt:lpstr>
      <vt:lpstr>Industrial Accelerators</vt:lpstr>
      <vt:lpstr>Ion Implantation</vt:lpstr>
      <vt:lpstr>Electron Beam Materials Processing</vt:lpstr>
      <vt:lpstr>Electron Beam Irradiators</vt:lpstr>
      <vt:lpstr>From Ion Implantation to Meta-materials</vt:lpstr>
      <vt:lpstr>Electron Beam Welding</vt:lpstr>
      <vt:lpstr>Why not proton beam welding?</vt:lpstr>
      <vt:lpstr>A possible mobile EPM device</vt:lpstr>
      <vt:lpstr>Neutron RADIOLOGY</vt:lpstr>
      <vt:lpstr>Neutron Radiology</vt:lpstr>
      <vt:lpstr>Applications</vt:lpstr>
      <vt:lpstr>Applications</vt:lpstr>
      <vt:lpstr>A typical Neutron Generator</vt:lpstr>
      <vt:lpstr>A practical implementation</vt:lpstr>
      <vt:lpstr>Energy</vt:lpstr>
      <vt:lpstr>Neutral Beam Accelerator for ITER</vt:lpstr>
      <vt:lpstr>Accelerator-Driven Inertial Confinement</vt:lpstr>
      <vt:lpstr>Accelerators for Energy</vt:lpstr>
      <vt:lpstr>Security Applications</vt:lpstr>
      <vt:lpstr>Cargo Scanners</vt:lpstr>
      <vt:lpstr>Siemens SILAC 6-9 MeV scanner</vt:lpstr>
      <vt:lpstr>SILAC parameters</vt:lpstr>
      <vt:lpstr>Are Lasers the Answer?</vt:lpstr>
      <vt:lpstr>Classical Accelerator Types</vt:lpstr>
      <vt:lpstr>Maxwell’s Equations</vt:lpstr>
      <vt:lpstr>Riding the electromagnetic wave</vt:lpstr>
      <vt:lpstr>Laser-plasma accelerators</vt:lpstr>
      <vt:lpstr>But not SO compact …</vt:lpstr>
      <vt:lpstr>PowerPoint Presentation</vt:lpstr>
      <vt:lpstr>A compact high-power fibre laser</vt:lpstr>
      <vt:lpstr>Which accelerators are useful?</vt:lpstr>
      <vt:lpstr>Accelerator-on-a-chip?</vt:lpstr>
      <vt:lpstr>An idea</vt:lpstr>
      <vt:lpstr>Summary</vt:lpstr>
      <vt:lpstr>Summary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 technologies in radiation therapy</dc:title>
  <dc:creator>Peach</dc:creator>
  <cp:lastModifiedBy>Peach</cp:lastModifiedBy>
  <cp:revision>252</cp:revision>
  <cp:lastPrinted>2003-03-04T14:06:22Z</cp:lastPrinted>
  <dcterms:created xsi:type="dcterms:W3CDTF">2010-01-24T19:06:55Z</dcterms:created>
  <dcterms:modified xsi:type="dcterms:W3CDTF">2013-06-11T08:56:42Z</dcterms:modified>
</cp:coreProperties>
</file>