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72" r:id="rId2"/>
  </p:sldMasterIdLst>
  <p:notesMasterIdLst>
    <p:notesMasterId r:id="rId27"/>
  </p:notesMasterIdLst>
  <p:handoutMasterIdLst>
    <p:handoutMasterId r:id="rId28"/>
  </p:handoutMasterIdLst>
  <p:sldIdLst>
    <p:sldId id="256" r:id="rId3"/>
    <p:sldId id="669" r:id="rId4"/>
    <p:sldId id="671" r:id="rId5"/>
    <p:sldId id="672" r:id="rId6"/>
    <p:sldId id="673" r:id="rId7"/>
    <p:sldId id="675" r:id="rId8"/>
    <p:sldId id="674" r:id="rId9"/>
    <p:sldId id="676" r:id="rId10"/>
    <p:sldId id="677" r:id="rId11"/>
    <p:sldId id="678" r:id="rId12"/>
    <p:sldId id="679" r:id="rId13"/>
    <p:sldId id="680" r:id="rId14"/>
    <p:sldId id="681" r:id="rId15"/>
    <p:sldId id="682" r:id="rId16"/>
    <p:sldId id="692" r:id="rId17"/>
    <p:sldId id="683" r:id="rId18"/>
    <p:sldId id="684" r:id="rId19"/>
    <p:sldId id="685" r:id="rId20"/>
    <p:sldId id="687" r:id="rId21"/>
    <p:sldId id="686" r:id="rId22"/>
    <p:sldId id="690" r:id="rId23"/>
    <p:sldId id="688" r:id="rId24"/>
    <p:sldId id="689" r:id="rId25"/>
    <p:sldId id="670" r:id="rId26"/>
  </p:sldIdLst>
  <p:sldSz cx="9144000" cy="6858000" type="screen4x3"/>
  <p:notesSz cx="9855200" cy="67183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C377B"/>
    <a:srgbClr val="00FF99"/>
    <a:srgbClr val="00FFCC"/>
    <a:srgbClr val="66FF99"/>
    <a:srgbClr val="66FFFF"/>
    <a:srgbClr val="FF9933"/>
    <a:srgbClr val="0000FF"/>
    <a:srgbClr val="FF0000"/>
    <a:srgbClr val="2255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25" autoAdjust="0"/>
  </p:normalViewPr>
  <p:slideViewPr>
    <p:cSldViewPr>
      <p:cViewPr>
        <p:scale>
          <a:sx n="100" d="100"/>
          <a:sy n="100" d="100"/>
        </p:scale>
        <p:origin x="-2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810" y="-90"/>
      </p:cViewPr>
      <p:guideLst>
        <p:guide orient="horz" pos="2117"/>
        <p:guide pos="31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Arnaud Devred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</a:defRPr>
            </a:lvl1pPr>
          </a:lstStyle>
          <a:p>
            <a:fld id="{37CE4E23-16E5-974B-9B3C-98D8B54195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7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9613" y="504825"/>
            <a:ext cx="3359150" cy="2519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4450" y="3192463"/>
            <a:ext cx="7226300" cy="302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Arnaud Devred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</a:defRPr>
            </a:lvl1pPr>
          </a:lstStyle>
          <a:p>
            <a:fld id="{0A1DCB63-B0E9-544F-9E07-A55C4C68C5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16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oleObject" Target="file:///\\localhost\Users\gijsbertderijk\Desktop\EuCARD-April\!OLE_LINK2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3.jp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 rot="16200000">
            <a:off x="-2590800" y="3886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0" dirty="0" smtClean="0">
                <a:solidFill>
                  <a:schemeClr val="bg2"/>
                </a:solidFill>
              </a:rPr>
              <a:t>EuCARD’13,  Progress--HFM, 11</a:t>
            </a:r>
            <a:r>
              <a:rPr lang="en-US" sz="1400" b="0" baseline="30000" dirty="0" smtClean="0">
                <a:solidFill>
                  <a:schemeClr val="bg2"/>
                </a:solidFill>
              </a:rPr>
              <a:t>th</a:t>
            </a:r>
            <a:r>
              <a:rPr lang="en-US" sz="1400" b="0" baseline="0" dirty="0" smtClean="0">
                <a:solidFill>
                  <a:schemeClr val="bg2"/>
                </a:solidFill>
              </a:rPr>
              <a:t> June </a:t>
            </a:r>
            <a:r>
              <a:rPr lang="en-US" sz="1400" b="0" dirty="0" smtClean="0">
                <a:solidFill>
                  <a:schemeClr val="bg2"/>
                </a:solidFill>
              </a:rPr>
              <a:t>2013, GdR</a:t>
            </a:r>
            <a:endParaRPr lang="en-US" sz="1400" b="0" dirty="0">
              <a:solidFill>
                <a:schemeClr val="bg2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65100" y="5549900"/>
            <a:ext cx="1841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en-GB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996741-AF1D-D64C-9899-B6D81FF77E14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9" name="Picture 8" descr="LogoOutline-Blue-0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792088" cy="792088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6305128" cy="381000"/>
          </a:xfrm>
          <a:prstGeom prst="rect">
            <a:avLst/>
          </a:prstGeom>
          <a:solidFill>
            <a:srgbClr val="0C37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11" name="Object 2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429201929"/>
              </p:ext>
            </p:extLst>
          </p:nvPr>
        </p:nvGraphicFramePr>
        <p:xfrm>
          <a:off x="7668344" y="116632"/>
          <a:ext cx="1361654" cy="57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2" name="Document" r:id="rId4" imgW="12647619" imgH="8228571" progId="Word.Document.12">
                  <p:link updateAutomatic="1"/>
                </p:oleObj>
              </mc:Choice>
              <mc:Fallback>
                <p:oleObj name="Document" r:id="rId4" imgW="12647619" imgH="8228571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497" b="17497"/>
                      <a:stretch>
                        <a:fillRect/>
                      </a:stretch>
                    </p:blipFill>
                    <p:spPr bwMode="auto">
                      <a:xfrm>
                        <a:off x="7668344" y="116632"/>
                        <a:ext cx="1361654" cy="57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 descr="logoEuCARD2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692696"/>
            <a:ext cx="1331640" cy="58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56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D481BF-D856-4845-9DBE-EBA93BB7C5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3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0"/>
            <a:ext cx="2190750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41985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544DA-F879-6A4E-B2F9-E8B8192C90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68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C57388-5BA1-214C-B04D-06BAAA3280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596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>
            <a:lvl1pPr marL="36576" indent="0">
              <a:buNone/>
              <a:defRPr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278DA-FC37-D546-B04B-ACB975305F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1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E73F2-704C-DB4F-92A8-BBA19C93E7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461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327776-9446-1744-AB0B-6079ED86D1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1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871864-7C32-DE4E-8D05-CF0114A137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412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F6357B-6A2F-6646-A898-56152AFF36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64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A00DEC-34D9-814C-98B9-9E868A54BF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53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B791C-9880-704D-9E49-1FD0BC564F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3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image" Target="../media/image2.jpg"/><Relationship Id="rId15" Type="http://schemas.openxmlformats.org/officeDocument/2006/relationships/oleObject" Target="file:///\\localhost\Users\gijsbertderijk\Desktop\EuCARD-April\!OLE_LINK2" TargetMode="External"/><Relationship Id="rId16" Type="http://schemas.openxmlformats.org/officeDocument/2006/relationships/image" Target="../media/image1.png"/><Relationship Id="rId17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theme" Target="../theme/theme2.xml"/><Relationship Id="rId15" Type="http://schemas.openxmlformats.org/officeDocument/2006/relationships/image" Target="../media/image4.em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624" y="0"/>
            <a:ext cx="7956376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610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charset="0"/>
              </a:defRPr>
            </a:lvl1pPr>
          </a:lstStyle>
          <a:p>
            <a:fld id="{C8506450-7D1F-554C-9F3F-EA915644AE6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 rot="16200000">
            <a:off x="-2590800" y="3886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0" dirty="0" smtClean="0">
                <a:solidFill>
                  <a:schemeClr val="bg2"/>
                </a:solidFill>
              </a:rPr>
              <a:t>EuCARD’13,  Progress--HFM, 11</a:t>
            </a:r>
            <a:r>
              <a:rPr lang="en-US" sz="1400" b="0" baseline="30000" dirty="0" smtClean="0">
                <a:solidFill>
                  <a:schemeClr val="bg2"/>
                </a:solidFill>
              </a:rPr>
              <a:t>th</a:t>
            </a:r>
            <a:r>
              <a:rPr lang="en-US" sz="1400" b="0" baseline="0" dirty="0" smtClean="0">
                <a:solidFill>
                  <a:schemeClr val="bg2"/>
                </a:solidFill>
              </a:rPr>
              <a:t> June </a:t>
            </a:r>
            <a:r>
              <a:rPr lang="en-US" sz="1400" b="0" dirty="0" smtClean="0">
                <a:solidFill>
                  <a:schemeClr val="bg2"/>
                </a:solidFill>
              </a:rPr>
              <a:t>2013, GdR</a:t>
            </a:r>
            <a:endParaRPr lang="en-US" sz="1400" b="0" dirty="0">
              <a:solidFill>
                <a:schemeClr val="bg2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6305128" cy="381000"/>
          </a:xfrm>
          <a:prstGeom prst="rect">
            <a:avLst/>
          </a:prstGeom>
          <a:solidFill>
            <a:srgbClr val="0C37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8" name="Picture 7" descr="LogoOutline-Blue-02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792088" cy="792088"/>
          </a:xfrm>
          <a:prstGeom prst="rect">
            <a:avLst/>
          </a:prstGeom>
        </p:spPr>
      </p:pic>
      <p:graphicFrame>
        <p:nvGraphicFramePr>
          <p:cNvPr id="9" name="Object 2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462435638"/>
              </p:ext>
            </p:extLst>
          </p:nvPr>
        </p:nvGraphicFramePr>
        <p:xfrm>
          <a:off x="7738268" y="116632"/>
          <a:ext cx="1361654" cy="57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" name="Document" r:id="rId15" imgW="12647619" imgH="8228571" progId="Word.Document.12">
                  <p:link updateAutomatic="1"/>
                </p:oleObj>
              </mc:Choice>
              <mc:Fallback>
                <p:oleObj name="Document" r:id="rId15" imgW="12647619" imgH="8228571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497" b="17497"/>
                      <a:stretch>
                        <a:fillRect/>
                      </a:stretch>
                    </p:blipFill>
                    <p:spPr bwMode="auto">
                      <a:xfrm>
                        <a:off x="7738268" y="116632"/>
                        <a:ext cx="1361654" cy="57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 descr="logoEuCARD2.jp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276" y="692696"/>
            <a:ext cx="1331640" cy="5883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31" y="5171606"/>
            <a:ext cx="9504905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emf"/><Relationship Id="rId5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Relationship Id="rId3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3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3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77768C6F-8B60-544A-8084-CE853B9143E3}" type="slidenum">
              <a:rPr lang="en-US" sz="1200" b="0">
                <a:latin typeface="Times New Roman" charset="0"/>
              </a:rPr>
              <a:pPr/>
              <a:t>1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143000"/>
            <a:ext cx="8077200" cy="1828800"/>
          </a:xfrm>
        </p:spPr>
        <p:txBody>
          <a:bodyPr/>
          <a:lstStyle/>
          <a:p>
            <a:r>
              <a:rPr lang="en-US" sz="2800" dirty="0"/>
              <a:t>Progress in </a:t>
            </a:r>
            <a:r>
              <a:rPr lang="en-US" sz="2800" dirty="0" err="1"/>
              <a:t>EuCARD</a:t>
            </a:r>
            <a:r>
              <a:rPr lang="en-US" sz="2800" dirty="0"/>
              <a:t> and plans for EuCARD2 </a:t>
            </a:r>
            <a:br>
              <a:rPr lang="en-US" sz="2800" dirty="0"/>
            </a:br>
            <a:r>
              <a:rPr lang="en-US" sz="2800" dirty="0"/>
              <a:t> </a:t>
            </a:r>
          </a:p>
        </p:txBody>
      </p:sp>
      <p:sp>
        <p:nvSpPr>
          <p:cNvPr id="15364" name="Rectangle 9"/>
          <p:cNvSpPr>
            <a:spLocks noChangeArrowheads="1"/>
          </p:cNvSpPr>
          <p:nvPr/>
        </p:nvSpPr>
        <p:spPr bwMode="auto">
          <a:xfrm>
            <a:off x="1724025" y="4038600"/>
            <a:ext cx="569595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 dirty="0" err="1">
                <a:latin typeface="Arial" charset="0"/>
                <a:cs typeface="Arial" charset="0"/>
              </a:rPr>
              <a:t>Gijs</a:t>
            </a:r>
            <a:r>
              <a:rPr lang="en-US" sz="2000" dirty="0">
                <a:latin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cs typeface="Arial" charset="0"/>
              </a:rPr>
              <a:t>de Rijk</a:t>
            </a:r>
            <a:endParaRPr lang="en-US" sz="2000" dirty="0">
              <a:latin typeface="Arial" charset="0"/>
              <a:cs typeface="Arial" charset="0"/>
            </a:endParaRPr>
          </a:p>
          <a:p>
            <a:pPr algn="ctr"/>
            <a:endParaRPr lang="en-US" sz="2000" b="0" dirty="0">
              <a:latin typeface="Arial" charset="0"/>
              <a:cs typeface="Arial" charset="0"/>
            </a:endParaRPr>
          </a:p>
          <a:p>
            <a:pPr algn="ctr"/>
            <a:r>
              <a:rPr lang="en-US" sz="2000" b="0" dirty="0" smtClean="0">
                <a:latin typeface="Arial" charset="0"/>
                <a:cs typeface="Arial" charset="0"/>
              </a:rPr>
              <a:t>11</a:t>
            </a:r>
            <a:r>
              <a:rPr lang="en-US" sz="2000" b="0" baseline="30000" dirty="0" smtClean="0">
                <a:latin typeface="Arial" charset="0"/>
                <a:cs typeface="Arial" charset="0"/>
              </a:rPr>
              <a:t>th</a:t>
            </a:r>
            <a:r>
              <a:rPr lang="en-US" sz="2000" b="0" dirty="0" smtClean="0">
                <a:latin typeface="Arial" charset="0"/>
                <a:cs typeface="Arial" charset="0"/>
              </a:rPr>
              <a:t> June 2013</a:t>
            </a:r>
            <a:endParaRPr lang="en-US" sz="2000" b="0" dirty="0">
              <a:latin typeface="Arial" charset="0"/>
              <a:cs typeface="Arial" charset="0"/>
            </a:endParaRPr>
          </a:p>
          <a:p>
            <a:pPr algn="ctr"/>
            <a:r>
              <a:rPr lang="en-US" sz="2000" b="0" dirty="0" smtClean="0">
                <a:latin typeface="Arial" charset="0"/>
                <a:cs typeface="Arial" charset="0"/>
              </a:rPr>
              <a:t>CERN </a:t>
            </a:r>
          </a:p>
        </p:txBody>
      </p:sp>
      <p:sp>
        <p:nvSpPr>
          <p:cNvPr id="15365" name="Rectangle 23"/>
          <p:cNvSpPr>
            <a:spLocks noChangeArrowheads="1"/>
          </p:cNvSpPr>
          <p:nvPr/>
        </p:nvSpPr>
        <p:spPr bwMode="auto">
          <a:xfrm>
            <a:off x="533400" y="2971800"/>
            <a:ext cx="8610600" cy="457200"/>
          </a:xfrm>
          <a:prstGeom prst="rect">
            <a:avLst/>
          </a:prstGeom>
          <a:solidFill>
            <a:srgbClr val="0C377B"/>
          </a:solidFill>
          <a:ln>
            <a:noFill/>
          </a:ln>
          <a:ex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Fresac2 magnet </a:t>
            </a:r>
            <a:r>
              <a:rPr lang="en-US" dirty="0" smtClean="0"/>
              <a:t>(2), Structure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2353" b="2353"/>
          <a:stretch>
            <a:fillRect/>
          </a:stretch>
        </p:blipFill>
        <p:spPr>
          <a:xfrm>
            <a:off x="6911305" y="1196752"/>
            <a:ext cx="2232695" cy="283685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4077072"/>
            <a:ext cx="4215750" cy="25031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4077072"/>
            <a:ext cx="4139952" cy="24971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35696" y="6581001"/>
            <a:ext cx="41890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Arial"/>
                <a:cs typeface="Arial"/>
              </a:rPr>
              <a:t>J. Munoz, P. </a:t>
            </a:r>
            <a:r>
              <a:rPr lang="en-US" sz="1200" b="0" dirty="0" err="1">
                <a:latin typeface="Arial"/>
                <a:cs typeface="Arial"/>
              </a:rPr>
              <a:t>F</a:t>
            </a:r>
            <a:r>
              <a:rPr lang="en-US" sz="1200" b="0" dirty="0" err="1" smtClean="0">
                <a:latin typeface="Arial"/>
                <a:cs typeface="Arial"/>
              </a:rPr>
              <a:t>erracin</a:t>
            </a:r>
            <a:r>
              <a:rPr lang="en-US" sz="1200" b="0" dirty="0" smtClean="0">
                <a:latin typeface="Arial"/>
                <a:cs typeface="Arial"/>
              </a:rPr>
              <a:t>, J-C. Perez + the whole collaboration </a:t>
            </a:r>
            <a:endParaRPr lang="en-US" sz="1200" b="0" dirty="0">
              <a:latin typeface="Arial"/>
              <a:cs typeface="Arial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81000" y="1143000"/>
            <a:ext cx="6423248" cy="2862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None/>
            </a:pPr>
            <a:r>
              <a:rPr lang="en-US" b="0" dirty="0" smtClean="0"/>
              <a:t>Structure is completed</a:t>
            </a:r>
          </a:p>
          <a:p>
            <a:pPr marL="177800" indent="-177800"/>
            <a:r>
              <a:rPr lang="en-US" b="0" dirty="0" smtClean="0"/>
              <a:t>Tested at CERN at 77K in the LN2                     cryostat using Al dummy coils</a:t>
            </a:r>
          </a:p>
          <a:p>
            <a:pPr marL="177800" indent="-177800"/>
            <a:r>
              <a:rPr lang="en-US" b="0" dirty="0" smtClean="0"/>
              <a:t>Preliminary results show a good                           correspondence with the FE model:                               permits us to fine-tune the models                                   and to aim for a precisely calibrate                               pre-stress on the coils</a:t>
            </a:r>
            <a:endParaRPr lang="en-US" b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25386" t="10297" r="17839" b="21282"/>
          <a:stretch/>
        </p:blipFill>
        <p:spPr>
          <a:xfrm>
            <a:off x="4644008" y="1268760"/>
            <a:ext cx="2302892" cy="208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613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354" y="3861048"/>
            <a:ext cx="1779370" cy="23697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Fresac2 magnet </a:t>
            </a:r>
            <a:r>
              <a:rPr lang="en-US" dirty="0" smtClean="0"/>
              <a:t>(3)</a:t>
            </a:r>
            <a:r>
              <a:rPr lang="en-US" dirty="0"/>
              <a:t>, </a:t>
            </a:r>
            <a:r>
              <a:rPr lang="en-US" dirty="0" smtClean="0"/>
              <a:t>coil manufacturing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763000" cy="77383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Do a stepwise approach, testing a maximum of intermediate steps, we addressed a large number of outstanding issues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23528" y="6237312"/>
            <a:ext cx="8352928" cy="353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FontTx/>
              <a:buNone/>
            </a:pPr>
            <a:r>
              <a:rPr lang="en-US" b="0" dirty="0" smtClean="0"/>
              <a:t>Results: we claim to know how to make the coils: Very useful feedback to the other Nb</a:t>
            </a:r>
            <a:r>
              <a:rPr lang="en-US" b="0" baseline="-25000" dirty="0" smtClean="0"/>
              <a:t>3</a:t>
            </a:r>
            <a:r>
              <a:rPr lang="en-US" b="0" dirty="0" smtClean="0"/>
              <a:t>Sn projects</a:t>
            </a:r>
            <a:endParaRPr lang="en-US" b="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23528" y="1844824"/>
            <a:ext cx="3816424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r>
              <a:rPr lang="en-US" sz="1800" b="0" dirty="0" smtClean="0"/>
              <a:t>Make racetrack coils with small cable (SMC)</a:t>
            </a:r>
          </a:p>
          <a:p>
            <a:r>
              <a:rPr lang="en-US" sz="1800" b="0" dirty="0" smtClean="0"/>
              <a:t>Winding tests</a:t>
            </a:r>
          </a:p>
          <a:p>
            <a:r>
              <a:rPr lang="en-US" sz="1800" b="0" dirty="0" smtClean="0"/>
              <a:t>Layer jump tests</a:t>
            </a:r>
          </a:p>
          <a:p>
            <a:r>
              <a:rPr lang="en-US" sz="1800" b="0" dirty="0" smtClean="0"/>
              <a:t>Cable reaction tests</a:t>
            </a:r>
          </a:p>
          <a:p>
            <a:r>
              <a:rPr lang="en-US" sz="1800" b="0" dirty="0" smtClean="0"/>
              <a:t>Insulation development</a:t>
            </a:r>
          </a:p>
          <a:p>
            <a:r>
              <a:rPr lang="en-US" sz="1800" b="0" dirty="0" smtClean="0"/>
              <a:t>Make racetrack coils with Fresca2 cable (RMC)</a:t>
            </a:r>
          </a:p>
          <a:p>
            <a:r>
              <a:rPr lang="en-US" sz="1800" b="0" dirty="0" smtClean="0"/>
              <a:t>Furnace and impregnation tank</a:t>
            </a:r>
          </a:p>
          <a:p>
            <a:r>
              <a:rPr lang="en-US" sz="1800" b="0" dirty="0" smtClean="0"/>
              <a:t>Design the coil in all details</a:t>
            </a:r>
          </a:p>
          <a:p>
            <a:r>
              <a:rPr lang="en-US" sz="1800" b="0" dirty="0" smtClean="0"/>
              <a:t>Design de manufacturing procedure and tooling</a:t>
            </a:r>
          </a:p>
          <a:p>
            <a:r>
              <a:rPr lang="en-US" sz="1800" b="0" dirty="0" smtClean="0"/>
              <a:t>Make Cu coils</a:t>
            </a:r>
          </a:p>
          <a:p>
            <a:r>
              <a:rPr lang="en-US" sz="1800" b="0" dirty="0" smtClean="0"/>
              <a:t>Make final coils</a:t>
            </a:r>
          </a:p>
          <a:p>
            <a:pPr marL="0" indent="0">
              <a:buFontTx/>
              <a:buNone/>
            </a:pPr>
            <a:endParaRPr lang="en-US" sz="1800" b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1740" y="1556792"/>
            <a:ext cx="2374652" cy="11658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6700" y="2780928"/>
            <a:ext cx="2527300" cy="1028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7904" y="4365104"/>
            <a:ext cx="3521720" cy="194538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/>
          <a:srcRect l="71454"/>
          <a:stretch/>
        </p:blipFill>
        <p:spPr>
          <a:xfrm>
            <a:off x="4572000" y="1772816"/>
            <a:ext cx="2044700" cy="260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572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Fresca2 </a:t>
            </a:r>
            <a:r>
              <a:rPr lang="en-US" dirty="0"/>
              <a:t>magnet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Fresca2 results </a:t>
            </a:r>
            <a:r>
              <a:rPr lang="en-US" dirty="0" err="1" smtClean="0"/>
              <a:t>dd</a:t>
            </a:r>
            <a:r>
              <a:rPr lang="en-US" dirty="0" smtClean="0"/>
              <a:t> June2013:</a:t>
            </a:r>
          </a:p>
          <a:p>
            <a:r>
              <a:rPr lang="en-US" dirty="0" smtClean="0"/>
              <a:t>We have a conductor design for which measurements have shown it is in specification</a:t>
            </a:r>
          </a:p>
          <a:p>
            <a:r>
              <a:rPr lang="en-US" dirty="0" smtClean="0"/>
              <a:t>We have 2 conductor suppliers, and strand for 1 magnet in-house</a:t>
            </a:r>
          </a:p>
          <a:p>
            <a:r>
              <a:rPr lang="en-US" dirty="0" smtClean="0"/>
              <a:t>We have a tested structure</a:t>
            </a:r>
          </a:p>
          <a:p>
            <a:r>
              <a:rPr lang="en-US" dirty="0" smtClean="0"/>
              <a:t>We have the coil manufacturing infrastructure</a:t>
            </a:r>
          </a:p>
          <a:p>
            <a:r>
              <a:rPr lang="en-US" dirty="0" smtClean="0"/>
              <a:t>We know how to make the coils</a:t>
            </a:r>
          </a:p>
          <a:p>
            <a:r>
              <a:rPr lang="en-US" dirty="0" smtClean="0"/>
              <a:t>We have the tooling for half of the coils in house</a:t>
            </a:r>
          </a:p>
          <a:p>
            <a:r>
              <a:rPr lang="en-US" dirty="0" smtClean="0"/>
              <a:t>We know from scaled-down models that the technology can </a:t>
            </a:r>
            <a:r>
              <a:rPr lang="en-US" dirty="0" smtClean="0"/>
              <a:t>work</a:t>
            </a:r>
          </a:p>
          <a:p>
            <a:r>
              <a:rPr lang="en-US" dirty="0" smtClean="0"/>
              <a:t>We are manufacturing coils now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So we are learning how to build a 15 T large aperture magnet: this looks very much a HE-LHC </a:t>
            </a:r>
            <a:r>
              <a:rPr lang="en-US" dirty="0" err="1" smtClean="0"/>
              <a:t>outsert</a:t>
            </a:r>
            <a:r>
              <a:rPr lang="en-US" dirty="0" smtClean="0"/>
              <a:t> magnet.  It also points to how to build a 15 T accelerator dipole with small aperture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452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EuCARD</a:t>
            </a:r>
            <a:r>
              <a:rPr lang="en-US" dirty="0" smtClean="0"/>
              <a:t> Insert, Conductor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5919192" cy="5562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YBCO conductor</a:t>
            </a:r>
          </a:p>
          <a:p>
            <a:pPr marL="0" indent="0">
              <a:buNone/>
            </a:pPr>
            <a:r>
              <a:rPr lang="en-US" dirty="0" smtClean="0"/>
              <a:t>Special cable for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eng</a:t>
            </a:r>
            <a:r>
              <a:rPr lang="en-US" dirty="0" smtClean="0"/>
              <a:t>=2800A@20T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Will get the experience with YBCO tape despite the fact that the cable is not the final </a:t>
            </a:r>
            <a:r>
              <a:rPr lang="en-US" dirty="0" smtClean="0"/>
              <a:t>one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We </a:t>
            </a:r>
            <a:r>
              <a:rPr lang="en-US" dirty="0" smtClean="0"/>
              <a:t>are gaining </a:t>
            </a:r>
            <a:r>
              <a:rPr lang="en-US" dirty="0" smtClean="0"/>
              <a:t>experience on</a:t>
            </a:r>
          </a:p>
          <a:p>
            <a:r>
              <a:rPr lang="en-US" dirty="0" smtClean="0"/>
              <a:t>Long length tapes</a:t>
            </a:r>
          </a:p>
          <a:p>
            <a:r>
              <a:rPr lang="en-US" dirty="0" smtClean="0"/>
              <a:t>Angular field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eng</a:t>
            </a:r>
            <a:r>
              <a:rPr lang="en-US" dirty="0" smtClean="0"/>
              <a:t> dependence</a:t>
            </a:r>
          </a:p>
          <a:p>
            <a:r>
              <a:rPr lang="en-US" dirty="0" smtClean="0"/>
              <a:t>Splicing connection</a:t>
            </a:r>
          </a:p>
          <a:p>
            <a:r>
              <a:rPr lang="en-US" dirty="0" smtClean="0"/>
              <a:t>Stress sensitivity</a:t>
            </a:r>
          </a:p>
          <a:p>
            <a:r>
              <a:rPr lang="en-US" dirty="0" smtClean="0"/>
              <a:t>‘</a:t>
            </a:r>
            <a:r>
              <a:rPr lang="en-US" dirty="0" err="1" smtClean="0"/>
              <a:t>windability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Conductor current and mechanical stability</a:t>
            </a:r>
          </a:p>
          <a:p>
            <a:r>
              <a:rPr lang="en-US" dirty="0" smtClean="0"/>
              <a:t>Quench development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2864" y="1340768"/>
            <a:ext cx="2442840" cy="17448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7832" y="2996952"/>
            <a:ext cx="2836168" cy="16198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160" y="4797152"/>
            <a:ext cx="2920132" cy="13136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00192" y="6237312"/>
            <a:ext cx="1234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Arial"/>
                <a:cs typeface="Arial"/>
              </a:rPr>
              <a:t>P. </a:t>
            </a:r>
            <a:r>
              <a:rPr lang="en-US" sz="1200" b="0" dirty="0" err="1" smtClean="0">
                <a:latin typeface="Arial"/>
                <a:cs typeface="Arial"/>
              </a:rPr>
              <a:t>Tixador</a:t>
            </a:r>
            <a:r>
              <a:rPr lang="en-US" sz="1200" b="0" dirty="0" smtClean="0">
                <a:latin typeface="Arial"/>
                <a:cs typeface="Arial"/>
              </a:rPr>
              <a:t> at al.</a:t>
            </a:r>
            <a:endParaRPr lang="en-US" sz="1200" b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9313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EuCARD</a:t>
            </a:r>
            <a:r>
              <a:rPr lang="en-US" dirty="0" smtClean="0"/>
              <a:t> Insert</a:t>
            </a:r>
            <a:r>
              <a:rPr lang="en-US" dirty="0"/>
              <a:t>,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At the start in 2009 the WP did not have an idea how to do it. So, they went into uncharted territory.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Simplifications introduced:</a:t>
            </a:r>
          </a:p>
          <a:p>
            <a:r>
              <a:rPr lang="en-US" dirty="0" smtClean="0"/>
              <a:t>Racetrack coils, no free bore</a:t>
            </a:r>
          </a:p>
          <a:p>
            <a:r>
              <a:rPr lang="en-US" dirty="0"/>
              <a:t>3</a:t>
            </a:r>
            <a:r>
              <a:rPr lang="en-US" dirty="0" smtClean="0"/>
              <a:t> double pancake coils, 700 total length but 2 are shorter</a:t>
            </a:r>
          </a:p>
          <a:p>
            <a:r>
              <a:rPr lang="en-US" dirty="0" smtClean="0"/>
              <a:t>Should fit in the central homogeneous  field region to avoid axial forces (no launcher)</a:t>
            </a:r>
          </a:p>
          <a:p>
            <a:r>
              <a:rPr lang="en-US" dirty="0" smtClean="0"/>
              <a:t>2x2 tape cable: 2 core conductors of 2 tapes soldered together face to face</a:t>
            </a:r>
          </a:p>
          <a:p>
            <a:r>
              <a:rPr lang="en-US" dirty="0" smtClean="0"/>
              <a:t>Reinforcement of core conductor with </a:t>
            </a:r>
            <a:r>
              <a:rPr lang="en-US" dirty="0" err="1" smtClean="0"/>
              <a:t>CuBe</a:t>
            </a:r>
            <a:r>
              <a:rPr lang="en-US" dirty="0" smtClean="0"/>
              <a:t> strips</a:t>
            </a:r>
          </a:p>
          <a:p>
            <a:r>
              <a:rPr lang="en-US" dirty="0" smtClean="0"/>
              <a:t>Insert to be mechanically independent of the </a:t>
            </a:r>
            <a:r>
              <a:rPr lang="en-US" dirty="0" err="1" smtClean="0"/>
              <a:t>outsert</a:t>
            </a:r>
            <a:endParaRPr lang="en-US" dirty="0" smtClean="0"/>
          </a:p>
          <a:p>
            <a:r>
              <a:rPr lang="en-US" dirty="0" smtClean="0"/>
              <a:t>Dry operation </a:t>
            </a:r>
            <a:r>
              <a:rPr lang="en-US" dirty="0" smtClean="0"/>
              <a:t>for coil and T &gt; </a:t>
            </a:r>
            <a:r>
              <a:rPr lang="en-US" dirty="0" err="1" smtClean="0"/>
              <a:t>T</a:t>
            </a:r>
            <a:r>
              <a:rPr lang="en-US" dirty="0" err="1" smtClean="0">
                <a:latin typeface="Symbol" charset="2"/>
                <a:cs typeface="Symbol" charset="2"/>
              </a:rPr>
              <a:t>l</a:t>
            </a:r>
            <a:r>
              <a:rPr lang="en-US" dirty="0" smtClean="0"/>
              <a:t>  (2.17 K) to avoid He infiltration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8233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0545" y="4869160"/>
            <a:ext cx="3973455" cy="19562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EuCARD</a:t>
            </a:r>
            <a:r>
              <a:rPr lang="en-US" dirty="0" smtClean="0"/>
              <a:t> Insert</a:t>
            </a:r>
            <a:r>
              <a:rPr lang="en-US" dirty="0"/>
              <a:t>,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5487144" cy="559836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Results:</a:t>
            </a:r>
          </a:p>
          <a:p>
            <a:r>
              <a:rPr lang="en-US" dirty="0"/>
              <a:t>M</a:t>
            </a:r>
            <a:r>
              <a:rPr lang="en-US" dirty="0" smtClean="0"/>
              <a:t>echanical </a:t>
            </a:r>
            <a:r>
              <a:rPr lang="en-US" dirty="0" smtClean="0"/>
              <a:t>structure designed</a:t>
            </a:r>
            <a:endParaRPr lang="en-US" dirty="0" smtClean="0"/>
          </a:p>
          <a:p>
            <a:pPr lvl="1"/>
            <a:r>
              <a:rPr lang="en-US" dirty="0" smtClean="0"/>
              <a:t>Steel pads</a:t>
            </a:r>
          </a:p>
          <a:p>
            <a:pPr lvl="1"/>
            <a:r>
              <a:rPr lang="en-US" dirty="0" smtClean="0"/>
              <a:t>Shrinking cylinder</a:t>
            </a:r>
          </a:p>
          <a:p>
            <a:r>
              <a:rPr lang="en-US" dirty="0" smtClean="0"/>
              <a:t>New connection </a:t>
            </a:r>
            <a:r>
              <a:rPr lang="en-US" dirty="0" smtClean="0"/>
              <a:t>scheme designed</a:t>
            </a:r>
            <a:endParaRPr lang="en-US" dirty="0" smtClean="0"/>
          </a:p>
          <a:p>
            <a:pPr lvl="1"/>
            <a:r>
              <a:rPr lang="en-US" dirty="0" smtClean="0"/>
              <a:t>Transpose poles</a:t>
            </a:r>
          </a:p>
          <a:p>
            <a:pPr lvl="1"/>
            <a:r>
              <a:rPr lang="en-US" dirty="0" smtClean="0"/>
              <a:t>Splices of double core conductors</a:t>
            </a:r>
          </a:p>
          <a:p>
            <a:r>
              <a:rPr lang="en-US" dirty="0" smtClean="0"/>
              <a:t>Insulation scheme</a:t>
            </a:r>
          </a:p>
          <a:p>
            <a:pPr lvl="1"/>
            <a:r>
              <a:rPr lang="en-US" dirty="0" smtClean="0"/>
              <a:t>0.03 mm polyester tape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9868" y="1196752"/>
            <a:ext cx="3374132" cy="15311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144" y="2636912"/>
            <a:ext cx="3109325" cy="222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0479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EuCARD</a:t>
            </a:r>
            <a:r>
              <a:rPr lang="en-US" dirty="0" smtClean="0"/>
              <a:t> Insert</a:t>
            </a:r>
            <a:r>
              <a:rPr lang="en-US" dirty="0"/>
              <a:t>, </a:t>
            </a:r>
            <a:r>
              <a:rPr lang="en-US" dirty="0" smtClean="0"/>
              <a:t>quench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610600" cy="293407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“In 2009 HTS coils would mostly burn out at the first quench”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Results of </a:t>
            </a:r>
            <a:r>
              <a:rPr lang="en-US" dirty="0" err="1" smtClean="0"/>
              <a:t>EuCARD</a:t>
            </a:r>
            <a:r>
              <a:rPr lang="en-US" dirty="0" smtClean="0"/>
              <a:t>:</a:t>
            </a:r>
          </a:p>
          <a:p>
            <a:r>
              <a:rPr lang="en-US" dirty="0" smtClean="0"/>
              <a:t>Model software made for HTS coils</a:t>
            </a:r>
          </a:p>
          <a:p>
            <a:r>
              <a:rPr lang="en-US" dirty="0" smtClean="0"/>
              <a:t>Models compared to small coil tests</a:t>
            </a:r>
            <a:endParaRPr lang="en-US" dirty="0"/>
          </a:p>
          <a:p>
            <a:r>
              <a:rPr lang="en-US" dirty="0" smtClean="0"/>
              <a:t>Feasible quenching scheme for stand alone developed</a:t>
            </a:r>
          </a:p>
          <a:p>
            <a:r>
              <a:rPr lang="en-US" dirty="0"/>
              <a:t>Feasible q</a:t>
            </a:r>
            <a:r>
              <a:rPr lang="en-US" dirty="0" smtClean="0"/>
              <a:t>uenching scheme for insert in </a:t>
            </a:r>
            <a:r>
              <a:rPr lang="en-US" dirty="0" err="1" smtClean="0"/>
              <a:t>outsert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3717151"/>
            <a:ext cx="3107680" cy="3115945"/>
          </a:xfrm>
          <a:prstGeom prst="rect">
            <a:avLst/>
          </a:prstGeom>
        </p:spPr>
      </p:pic>
      <p:pic>
        <p:nvPicPr>
          <p:cNvPr id="6" name="Picture 5" descr="C:\Users\stenvala\Work_async\ComsolMallinnus\20120625 EuCARD-Quench\Figs\InsertDischarge-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716552"/>
            <a:ext cx="3011041" cy="30210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12961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EuCARD</a:t>
            </a:r>
            <a:r>
              <a:rPr lang="en-US" dirty="0" smtClean="0"/>
              <a:t> Insert</a:t>
            </a:r>
            <a:r>
              <a:rPr lang="en-US" dirty="0"/>
              <a:t>, </a:t>
            </a: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Many of the completely open issues in the beginning have been addressed</a:t>
            </a:r>
          </a:p>
          <a:p>
            <a:r>
              <a:rPr lang="en-US" dirty="0" smtClean="0"/>
              <a:t>The stand alone test will tell us already what some of the remaining issues are</a:t>
            </a:r>
          </a:p>
          <a:p>
            <a:r>
              <a:rPr lang="en-US" dirty="0" smtClean="0"/>
              <a:t>The final test in an </a:t>
            </a:r>
            <a:r>
              <a:rPr lang="en-US" dirty="0" err="1" smtClean="0"/>
              <a:t>outsert</a:t>
            </a:r>
            <a:r>
              <a:rPr lang="en-US" dirty="0" smtClean="0"/>
              <a:t> (Fresca2 ?) will be crucial for continuing with 20 T projects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436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EuCARD2 :  the next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is the next step ?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Build a accelerator compatible 5 T dipole with HTS conductor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What is accelerator compatibility (with the HE-LHC in mind) ?</a:t>
            </a:r>
          </a:p>
          <a:p>
            <a:r>
              <a:rPr lang="en-US" dirty="0" smtClean="0"/>
              <a:t>Field quality (</a:t>
            </a:r>
            <a:r>
              <a:rPr lang="en-US" dirty="0" err="1" smtClean="0"/>
              <a:t>b</a:t>
            </a:r>
            <a:r>
              <a:rPr lang="en-US" baseline="-25000" dirty="0" err="1" smtClean="0"/>
              <a:t>n</a:t>
            </a:r>
            <a:r>
              <a:rPr lang="en-US" dirty="0" smtClean="0"/>
              <a:t> &lt; few units 10</a:t>
            </a:r>
            <a:r>
              <a:rPr lang="en-US" baseline="30000" dirty="0" smtClean="0"/>
              <a:t>-4</a:t>
            </a:r>
            <a:r>
              <a:rPr lang="en-US" dirty="0" smtClean="0"/>
              <a:t>)</a:t>
            </a:r>
          </a:p>
          <a:p>
            <a:r>
              <a:rPr lang="en-US" dirty="0" smtClean="0"/>
              <a:t>Free aperture of 40 mm</a:t>
            </a:r>
          </a:p>
          <a:p>
            <a:r>
              <a:rPr lang="en-US" dirty="0" smtClean="0"/>
              <a:t>Be able to ramp up in a few minutes</a:t>
            </a:r>
          </a:p>
          <a:p>
            <a:r>
              <a:rPr lang="en-US" dirty="0" smtClean="0"/>
              <a:t>Cable with &gt; 10kA@20T  (less turns, less inductance)</a:t>
            </a:r>
          </a:p>
          <a:p>
            <a:r>
              <a:rPr lang="en-US" dirty="0" smtClean="0"/>
              <a:t>Compatible with high mechanical stresses</a:t>
            </a:r>
          </a:p>
          <a:p>
            <a:r>
              <a:rPr lang="en-US" dirty="0" smtClean="0"/>
              <a:t>Quenchable </a:t>
            </a:r>
          </a:p>
          <a:p>
            <a:r>
              <a:rPr lang="en-US" dirty="0" smtClean="0"/>
              <a:t>Dynamic field quality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5279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EuCARD2 :  the </a:t>
            </a:r>
            <a:r>
              <a:rPr lang="en-US" dirty="0"/>
              <a:t>conductor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There are 2 types of conductors available: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YBCO</a:t>
            </a:r>
          </a:p>
          <a:p>
            <a:r>
              <a:rPr lang="en-US" dirty="0" smtClean="0"/>
              <a:t>Tape, cable concepts to be proven (</a:t>
            </a:r>
            <a:r>
              <a:rPr lang="en-US" dirty="0" err="1" smtClean="0"/>
              <a:t>Roebel</a:t>
            </a:r>
            <a:r>
              <a:rPr lang="en-US" dirty="0" smtClean="0"/>
              <a:t>, Cork, or ?)</a:t>
            </a:r>
          </a:p>
          <a:p>
            <a:r>
              <a:rPr lang="en-US" dirty="0" smtClean="0"/>
              <a:t>Mechanically strong (700 </a:t>
            </a:r>
            <a:r>
              <a:rPr lang="en-US" dirty="0" err="1" smtClean="0"/>
              <a:t>MPa</a:t>
            </a:r>
            <a:r>
              <a:rPr lang="en-US" dirty="0" smtClean="0"/>
              <a:t> in tension)</a:t>
            </a:r>
          </a:p>
          <a:p>
            <a:r>
              <a:rPr lang="en-US" dirty="0" smtClean="0"/>
              <a:t>High current density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eng</a:t>
            </a:r>
            <a:r>
              <a:rPr lang="en-US" dirty="0" smtClean="0"/>
              <a:t> &gt;250A/mm</a:t>
            </a:r>
            <a:r>
              <a:rPr lang="en-US" baseline="30000" dirty="0" smtClean="0"/>
              <a:t>2 </a:t>
            </a:r>
            <a:r>
              <a:rPr lang="en-US" dirty="0" smtClean="0"/>
              <a:t>@20T (dream 750A</a:t>
            </a:r>
            <a:r>
              <a:rPr lang="en-US" dirty="0"/>
              <a:t>/mm</a:t>
            </a:r>
            <a:r>
              <a:rPr lang="en-US" baseline="30000" dirty="0"/>
              <a:t>2 </a:t>
            </a:r>
            <a:r>
              <a:rPr lang="en-US" dirty="0" smtClean="0"/>
              <a:t>)</a:t>
            </a:r>
          </a:p>
          <a:p>
            <a:r>
              <a:rPr lang="en-US" dirty="0" smtClean="0"/>
              <a:t>Some known problems with tape stability (delamination)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Bi-2212</a:t>
            </a:r>
          </a:p>
          <a:p>
            <a:r>
              <a:rPr lang="en-US" dirty="0" smtClean="0"/>
              <a:t>Round wire, can be cabled into a Rutherford cable</a:t>
            </a:r>
          </a:p>
          <a:p>
            <a:r>
              <a:rPr lang="en-US" dirty="0" smtClean="0"/>
              <a:t>Mechanically fragile (ceramic in a silver matrix)</a:t>
            </a:r>
          </a:p>
          <a:p>
            <a:r>
              <a:rPr lang="en-US" dirty="0" smtClean="0"/>
              <a:t>Need to react the coil at 850° with a 1° precision in a O</a:t>
            </a:r>
            <a:r>
              <a:rPr lang="en-US" baseline="-25000" dirty="0" smtClean="0"/>
              <a:t>2</a:t>
            </a:r>
            <a:r>
              <a:rPr lang="en-US" dirty="0" smtClean="0"/>
              <a:t> atmosphere under pressure</a:t>
            </a:r>
          </a:p>
          <a:p>
            <a:r>
              <a:rPr lang="en-US" dirty="0" smtClean="0"/>
              <a:t>Insulation needs to withstand the treatment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499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</a:rPr>
              <a:t>Contents</a:t>
            </a:r>
            <a:endParaRPr lang="en-GB" dirty="0">
              <a:latin typeface="Arial" charset="0"/>
              <a:ea typeface="ＭＳ Ｐゴシック" charset="0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583488" cy="55626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en-GB" dirty="0" smtClean="0">
              <a:latin typeface="Arial" charset="0"/>
              <a:ea typeface="ＭＳ Ｐゴシック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 err="1" smtClean="0">
                <a:latin typeface="Arial" charset="0"/>
                <a:ea typeface="ＭＳ Ｐゴシック" charset="0"/>
              </a:rPr>
              <a:t>EuCARD</a:t>
            </a:r>
            <a:r>
              <a:rPr lang="en-GB" dirty="0" smtClean="0">
                <a:latin typeface="Arial" charset="0"/>
                <a:ea typeface="ＭＳ Ｐゴシック" charset="0"/>
              </a:rPr>
              <a:t> HFM progress for magnets</a:t>
            </a:r>
          </a:p>
          <a:p>
            <a:pPr marL="857250" lvl="1" indent="-457200"/>
            <a:r>
              <a:rPr lang="en-GB" dirty="0" smtClean="0">
                <a:latin typeface="Arial" charset="0"/>
                <a:ea typeface="ＭＳ Ｐゴシック" charset="0"/>
              </a:rPr>
              <a:t>Why this dipole and insert ?</a:t>
            </a:r>
          </a:p>
          <a:p>
            <a:pPr marL="857250" lvl="1" indent="-457200"/>
            <a:r>
              <a:rPr lang="en-GB" dirty="0" smtClean="0">
                <a:latin typeface="Arial" charset="0"/>
                <a:ea typeface="ＭＳ Ｐゴシック" charset="0"/>
              </a:rPr>
              <a:t>High field dipole magnet: Fresca2</a:t>
            </a:r>
          </a:p>
          <a:p>
            <a:pPr marL="857250" lvl="1" indent="-457200"/>
            <a:r>
              <a:rPr lang="en-GB" dirty="0" smtClean="0">
                <a:latin typeface="Arial" charset="0"/>
                <a:ea typeface="ＭＳ Ｐゴシック" charset="0"/>
              </a:rPr>
              <a:t>Very high field dipole insert</a:t>
            </a:r>
            <a:endParaRPr lang="en-GB" dirty="0">
              <a:latin typeface="Arial" charset="0"/>
              <a:ea typeface="ＭＳ Ｐゴシック" charset="0"/>
            </a:endParaRPr>
          </a:p>
          <a:p>
            <a:pPr marL="457200" indent="-457200">
              <a:buFont typeface="+mj-lt"/>
              <a:buAutoNum type="arabicPeriod"/>
            </a:pPr>
            <a:endParaRPr lang="en-GB" dirty="0" smtClean="0">
              <a:latin typeface="Arial" charset="0"/>
              <a:ea typeface="ＭＳ Ｐゴシック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 smtClean="0">
                <a:latin typeface="Arial" charset="0"/>
                <a:ea typeface="ＭＳ Ｐゴシック" charset="0"/>
              </a:rPr>
              <a:t>EuCARD2 plans for magnets</a:t>
            </a:r>
          </a:p>
          <a:p>
            <a:pPr marL="857250" lvl="1" indent="-457200"/>
            <a:r>
              <a:rPr lang="en-GB" dirty="0" smtClean="0">
                <a:latin typeface="Arial" charset="0"/>
                <a:ea typeface="ＭＳ Ｐゴシック" charset="0"/>
              </a:rPr>
              <a:t>Conductors</a:t>
            </a:r>
            <a:endParaRPr lang="en-GB" dirty="0">
              <a:latin typeface="Arial" charset="0"/>
              <a:ea typeface="ＭＳ Ｐゴシック" charset="0"/>
            </a:endParaRPr>
          </a:p>
          <a:p>
            <a:pPr marL="857250" lvl="1" indent="-457200"/>
            <a:r>
              <a:rPr lang="en-GB" dirty="0" smtClean="0">
                <a:latin typeface="Arial" charset="0"/>
                <a:ea typeface="ＭＳ Ｐゴシック" charset="0"/>
              </a:rPr>
              <a:t>A 5 T accelerator quality HTS dipole magnet : the core of a 20 T magnet </a:t>
            </a:r>
          </a:p>
          <a:p>
            <a:pPr marL="457200" indent="-457200">
              <a:buFont typeface="+mj-lt"/>
              <a:buAutoNum type="arabicPeriod"/>
            </a:pPr>
            <a:endParaRPr lang="en-GB" dirty="0" smtClean="0">
              <a:latin typeface="Arial" charset="0"/>
              <a:ea typeface="ＭＳ Ｐゴシック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 smtClean="0">
                <a:latin typeface="Arial" charset="0"/>
                <a:ea typeface="ＭＳ Ｐゴシック" charset="0"/>
              </a:rPr>
              <a:t>Conclusions</a:t>
            </a:r>
            <a:endParaRPr lang="en-GB" dirty="0">
              <a:latin typeface="Arial" charset="0"/>
              <a:ea typeface="ＭＳ Ｐゴシック" charset="0"/>
            </a:endParaRPr>
          </a:p>
          <a:p>
            <a:pPr marL="0" indent="0">
              <a:buNone/>
            </a:pPr>
            <a:endParaRPr lang="en-GB" dirty="0">
              <a:latin typeface="Arial" charset="0"/>
              <a:ea typeface="ＭＳ Ｐゴシック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E9E06224-6FA2-204D-BEAF-600646D3117B}" type="slidenum">
              <a:rPr lang="en-US" sz="1200" b="0">
                <a:latin typeface="Times New Roman" charset="0"/>
              </a:rPr>
              <a:pPr/>
              <a:t>2</a:t>
            </a:fld>
            <a:endParaRPr lang="en-US" sz="1200" b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EuCARD2 :  </a:t>
            </a:r>
            <a:r>
              <a:rPr lang="en-US" smtClean="0"/>
              <a:t>the conductor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Program for EuCARD2</a:t>
            </a:r>
          </a:p>
          <a:p>
            <a:r>
              <a:rPr lang="en-US" dirty="0" smtClean="0"/>
              <a:t>Develop with industry strand for both Bi-2212 and YBCO going towards 750 A/mm</a:t>
            </a:r>
            <a:r>
              <a:rPr lang="en-US" baseline="30000" dirty="0" smtClean="0"/>
              <a:t>2</a:t>
            </a:r>
            <a:r>
              <a:rPr lang="en-US" dirty="0" smtClean="0"/>
              <a:t> @20T</a:t>
            </a:r>
          </a:p>
          <a:p>
            <a:r>
              <a:rPr lang="en-US" dirty="0" smtClean="0"/>
              <a:t>Develop YBCO cable for &gt;10kA@20T</a:t>
            </a:r>
          </a:p>
          <a:p>
            <a:r>
              <a:rPr lang="en-US" dirty="0" smtClean="0"/>
              <a:t>Develop Bi-2212 cable for </a:t>
            </a:r>
            <a:r>
              <a:rPr lang="en-US" dirty="0"/>
              <a:t>&gt;10kA@20T</a:t>
            </a:r>
          </a:p>
          <a:p>
            <a:r>
              <a:rPr lang="en-US" dirty="0" smtClean="0"/>
              <a:t>Test and characterize the cables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These cables can then be directly used for an HTS dipole (2 versions).</a:t>
            </a:r>
          </a:p>
          <a:p>
            <a:pPr marL="0" indent="0">
              <a:buNone/>
            </a:pPr>
            <a:r>
              <a:rPr lang="en-US" dirty="0" smtClean="0"/>
              <a:t>Effort shared by 2 geographical poles Europe and US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This will be a “fly or bust” effort:  if we cannot make a viable cable out of HTS we will probably have a hard time getting a 20T HE-LHC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5432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EuCARD2 :  the magnet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EuCARD</a:t>
            </a:r>
            <a:r>
              <a:rPr lang="en-US" dirty="0" smtClean="0"/>
              <a:t> 2 magnet program:</a:t>
            </a:r>
          </a:p>
          <a:p>
            <a:pPr marL="0" indent="0">
              <a:buNone/>
            </a:pPr>
            <a:r>
              <a:rPr lang="en-US" dirty="0" smtClean="0"/>
              <a:t>Construct 5 T HTS magnets</a:t>
            </a:r>
          </a:p>
          <a:p>
            <a:r>
              <a:rPr lang="en-US" dirty="0" smtClean="0"/>
              <a:t>Using a Bi-2212 cable (probably in the USA)</a:t>
            </a:r>
          </a:p>
          <a:p>
            <a:r>
              <a:rPr lang="en-US" dirty="0" smtClean="0"/>
              <a:t>Using a YBCO cable (probably in Europe)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Pull all experience from NED, </a:t>
            </a:r>
            <a:r>
              <a:rPr lang="en-US" dirty="0" err="1" smtClean="0"/>
              <a:t>EuCARD</a:t>
            </a:r>
            <a:r>
              <a:rPr lang="en-US" dirty="0" smtClean="0"/>
              <a:t>, LARP, LBNL, FNAL, BNL, </a:t>
            </a:r>
            <a:r>
              <a:rPr lang="en-US" dirty="0" err="1" smtClean="0"/>
              <a:t>etc</a:t>
            </a:r>
            <a:r>
              <a:rPr lang="en-US" dirty="0" smtClean="0"/>
              <a:t> together and build the 2 magnets.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Test the magnets in stand-alone: The YBCO magnet is to be tested at LASA  (the USA has &gt;3 stations available)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This will be a “fly or bust” effort:  if we cannot make a viable </a:t>
            </a:r>
            <a:r>
              <a:rPr lang="en-US" dirty="0" smtClean="0"/>
              <a:t>dipole magnet </a:t>
            </a:r>
            <a:r>
              <a:rPr lang="en-US" dirty="0"/>
              <a:t>out of HTS we will probably have a hard time getting a 20T HE-</a:t>
            </a:r>
            <a:r>
              <a:rPr lang="en-US" dirty="0" smtClean="0"/>
              <a:t>LHC.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Once the magnet works in standalone mode other accelerator applications will immediately be attracted to this type of magnet.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1869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EuCARD2 :  the magnet as an insert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43000"/>
            <a:ext cx="8610600" cy="5562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successful magnet(s) will be modified into a smaller structure (no yoke) to be tested as an insert in a high field large aperture magnet (the </a:t>
            </a:r>
            <a:r>
              <a:rPr lang="en-US" dirty="0" err="1" smtClean="0"/>
              <a:t>outsert</a:t>
            </a:r>
            <a:r>
              <a:rPr lang="en-US" dirty="0" smtClean="0"/>
              <a:t>).</a:t>
            </a:r>
          </a:p>
          <a:p>
            <a:pPr marL="0" indent="0">
              <a:buNone/>
            </a:pPr>
            <a:r>
              <a:rPr lang="en-US" dirty="0" smtClean="0"/>
              <a:t>The possible candidate </a:t>
            </a:r>
            <a:r>
              <a:rPr lang="en-US" dirty="0" err="1" smtClean="0"/>
              <a:t>outserts</a:t>
            </a:r>
            <a:r>
              <a:rPr lang="en-US" dirty="0" smtClean="0"/>
              <a:t> are:</a:t>
            </a:r>
            <a:endParaRPr lang="en-US" dirty="0"/>
          </a:p>
          <a:p>
            <a:r>
              <a:rPr lang="en-US" dirty="0" smtClean="0"/>
              <a:t>Fresca2 at CERN  13 T – 15 T in a 100 mm bore (under construction)</a:t>
            </a:r>
          </a:p>
          <a:p>
            <a:r>
              <a:rPr lang="en-US" dirty="0" smtClean="0"/>
              <a:t>LD1 at LBNL 15 T in a 150 mm x 100 mm bore (planned)</a:t>
            </a:r>
          </a:p>
          <a:p>
            <a:r>
              <a:rPr lang="en-US" dirty="0" smtClean="0"/>
              <a:t>EDIPO (PSI-CCRP) 12.5 T in a 140 mm x 91 mm bore (operational)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This test should bring us to a real 20 T range dipole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3675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NED, </a:t>
            </a:r>
            <a:r>
              <a:rPr lang="en-US" dirty="0" err="1" smtClean="0"/>
              <a:t>EuCARD</a:t>
            </a:r>
            <a:r>
              <a:rPr lang="en-US" dirty="0" smtClean="0"/>
              <a:t> and EuCARD2 HFM projects are a logical chain of projects leading from 8T </a:t>
            </a:r>
            <a:r>
              <a:rPr lang="en-US" dirty="0" err="1" smtClean="0"/>
              <a:t>Nb</a:t>
            </a:r>
            <a:r>
              <a:rPr lang="en-US" dirty="0" smtClean="0"/>
              <a:t>-Ti magnets to 15 T Nb</a:t>
            </a:r>
            <a:r>
              <a:rPr lang="en-US" baseline="-25000" dirty="0" smtClean="0"/>
              <a:t>3</a:t>
            </a:r>
            <a:r>
              <a:rPr lang="en-US" dirty="0" smtClean="0"/>
              <a:t>Sn magnets and after that to 20 T HTS-Nb</a:t>
            </a:r>
            <a:r>
              <a:rPr lang="en-US" baseline="-25000" dirty="0" smtClean="0"/>
              <a:t>3</a:t>
            </a:r>
            <a:r>
              <a:rPr lang="en-US" dirty="0" smtClean="0"/>
              <a:t>Sn magnets.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We have to watch out not to try and jump </a:t>
            </a:r>
            <a:r>
              <a:rPr lang="en-US" smtClean="0"/>
              <a:t>stages </a:t>
            </a:r>
            <a:r>
              <a:rPr lang="en-US" smtClean="0"/>
              <a:t>as </a:t>
            </a:r>
            <a:r>
              <a:rPr lang="en-US" dirty="0" smtClean="0"/>
              <a:t>history has shown us that SC magnet development is a road full of holes and bumps.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EuCARD2 stage will tell us whether we got close or we still have to interject additional development stages.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7158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742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EuCARD</a:t>
            </a:r>
            <a:r>
              <a:rPr lang="en-US" dirty="0" smtClean="0"/>
              <a:t> HFMs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763000" cy="552636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Why build a 13 T, 100 mm aperture dipole ?</a:t>
            </a:r>
          </a:p>
          <a:p>
            <a:r>
              <a:rPr lang="en-US" dirty="0" smtClean="0"/>
              <a:t>We need such a magnet for testing high field cables</a:t>
            </a:r>
          </a:p>
          <a:p>
            <a:pPr lvl="1"/>
            <a:r>
              <a:rPr lang="en-US" dirty="0" smtClean="0"/>
              <a:t>A 13 T ‘nominal’ field means it should run at 80% of the short sample current:  you need to design it for an ultimate current (92%) of 15 T</a:t>
            </a:r>
          </a:p>
          <a:p>
            <a:pPr lvl="1"/>
            <a:r>
              <a:rPr lang="en-US" dirty="0" smtClean="0"/>
              <a:t>If you do this at 4.2 K you get a 15 T magnet at 86%ss at 1.9 K</a:t>
            </a:r>
          </a:p>
          <a:p>
            <a:pPr lvl="1"/>
            <a:r>
              <a:rPr lang="en-US" dirty="0" smtClean="0"/>
              <a:t>13 T to 15 T range is targeted for HL-LHC type conductors</a:t>
            </a:r>
          </a:p>
          <a:p>
            <a:pPr lvl="1"/>
            <a:r>
              <a:rPr lang="en-US" dirty="0" smtClean="0"/>
              <a:t>It also opens the way to test cables at 1 T or 2 T self field higher than 15 T </a:t>
            </a:r>
            <a:r>
              <a:rPr lang="en-US" dirty="0" smtClean="0">
                <a:sym typeface="Wingdings"/>
              </a:rPr>
              <a:t> the HE-LHC domain</a:t>
            </a:r>
          </a:p>
          <a:p>
            <a:r>
              <a:rPr lang="en-US" dirty="0" smtClean="0">
                <a:sym typeface="Wingdings"/>
              </a:rPr>
              <a:t>A 100 mm aperture is very generous for cable tests</a:t>
            </a:r>
          </a:p>
          <a:p>
            <a:pPr lvl="1"/>
            <a:r>
              <a:rPr lang="en-US" dirty="0" smtClean="0">
                <a:sym typeface="Wingdings"/>
              </a:rPr>
              <a:t>But opens the way for serving as 15 T </a:t>
            </a:r>
            <a:r>
              <a:rPr lang="en-US" dirty="0" err="1" smtClean="0">
                <a:sym typeface="Wingdings"/>
              </a:rPr>
              <a:t>outsert</a:t>
            </a:r>
            <a:r>
              <a:rPr lang="en-US" dirty="0" smtClean="0">
                <a:sym typeface="Wingdings"/>
              </a:rPr>
              <a:t> for a dipole insert</a:t>
            </a:r>
          </a:p>
          <a:p>
            <a:pPr lvl="1"/>
            <a:r>
              <a:rPr lang="en-US" dirty="0" smtClean="0">
                <a:sym typeface="Wingdings"/>
              </a:rPr>
              <a:t>Fresca2 shall be used to test the </a:t>
            </a:r>
            <a:r>
              <a:rPr lang="en-US" dirty="0" err="1" smtClean="0">
                <a:sym typeface="Wingdings"/>
              </a:rPr>
              <a:t>EuCARD</a:t>
            </a:r>
            <a:r>
              <a:rPr lang="en-US" dirty="0" smtClean="0">
                <a:sym typeface="Wingdings"/>
              </a:rPr>
              <a:t> insert to approach 20 T</a:t>
            </a:r>
          </a:p>
          <a:p>
            <a:pPr lvl="1"/>
            <a:r>
              <a:rPr lang="en-US" dirty="0" smtClean="0">
                <a:sym typeface="Wingdings"/>
              </a:rPr>
              <a:t>Fresca2 will be used as </a:t>
            </a:r>
            <a:r>
              <a:rPr lang="en-US" dirty="0" err="1" smtClean="0">
                <a:sym typeface="Wingdings"/>
              </a:rPr>
              <a:t>outsert</a:t>
            </a:r>
            <a:r>
              <a:rPr lang="en-US" dirty="0" smtClean="0">
                <a:sym typeface="Wingdings"/>
              </a:rPr>
              <a:t> for the EuCARD2 magnet</a:t>
            </a:r>
          </a:p>
          <a:p>
            <a:r>
              <a:rPr lang="en-US" dirty="0" smtClean="0">
                <a:sym typeface="Wingdings"/>
              </a:rPr>
              <a:t>B =13 T with a 100 mm aperture asks for more than a simple scale-up of the LHC dipole type due to the stress on the Nb</a:t>
            </a:r>
            <a:r>
              <a:rPr lang="en-US" baseline="-25000" dirty="0" smtClean="0">
                <a:sym typeface="Wingdings"/>
              </a:rPr>
              <a:t>3</a:t>
            </a:r>
            <a:r>
              <a:rPr lang="en-US" dirty="0" smtClean="0">
                <a:sym typeface="Wingdings"/>
              </a:rPr>
              <a:t>Sn:  prepare for HE-LHC magnets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76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EuCARD</a:t>
            </a:r>
            <a:r>
              <a:rPr lang="en-US" dirty="0" smtClean="0"/>
              <a:t> HFMs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763000" cy="552636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Why build a 6 T racetrack HTS dipole insert ?</a:t>
            </a:r>
          </a:p>
          <a:p>
            <a:r>
              <a:rPr lang="en-US" dirty="0" smtClean="0">
                <a:sym typeface="Wingdings"/>
              </a:rPr>
              <a:t>There is virtually no experience with 20 T dipolar fields</a:t>
            </a:r>
          </a:p>
          <a:p>
            <a:r>
              <a:rPr lang="en-US" dirty="0" smtClean="0">
                <a:sym typeface="Wingdings"/>
              </a:rPr>
              <a:t>To get close to 20 T will already gain us a lot of valuable experience</a:t>
            </a:r>
          </a:p>
          <a:p>
            <a:r>
              <a:rPr lang="en-US" dirty="0" smtClean="0">
                <a:sym typeface="Wingdings"/>
              </a:rPr>
              <a:t>We need to get experience with using HTS in a magnet</a:t>
            </a:r>
          </a:p>
          <a:p>
            <a:r>
              <a:rPr lang="en-US" dirty="0" smtClean="0">
                <a:sym typeface="Wingdings"/>
              </a:rPr>
              <a:t>We need to get experience with high field usage of HTS</a:t>
            </a:r>
          </a:p>
          <a:p>
            <a:r>
              <a:rPr lang="en-US" dirty="0" smtClean="0">
                <a:sym typeface="Wingdings"/>
              </a:rPr>
              <a:t>Best strategy: start simple, do things step by step, learn while doing</a:t>
            </a:r>
          </a:p>
          <a:p>
            <a:pPr marL="0" indent="0">
              <a:buNone/>
            </a:pPr>
            <a:endParaRPr lang="en-US" dirty="0" smtClean="0">
              <a:sym typeface="Wingdings"/>
            </a:endParaRP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So: </a:t>
            </a:r>
          </a:p>
          <a:p>
            <a:r>
              <a:rPr lang="en-US" dirty="0" smtClean="0">
                <a:sym typeface="Wingdings"/>
              </a:rPr>
              <a:t>Don’t try to build a 20 T in one go: but build </a:t>
            </a:r>
            <a:r>
              <a:rPr lang="en-US" dirty="0" smtClean="0">
                <a:sym typeface="Wingdings"/>
              </a:rPr>
              <a:t>insert and </a:t>
            </a:r>
            <a:r>
              <a:rPr lang="en-US" dirty="0" err="1" smtClean="0">
                <a:sym typeface="Wingdings"/>
              </a:rPr>
              <a:t>outsert</a:t>
            </a:r>
            <a:r>
              <a:rPr lang="en-US" dirty="0" smtClean="0">
                <a:sym typeface="Wingdings"/>
              </a:rPr>
              <a:t> separately</a:t>
            </a:r>
          </a:p>
          <a:p>
            <a:r>
              <a:rPr lang="en-US" dirty="0" smtClean="0">
                <a:sym typeface="Wingdings"/>
              </a:rPr>
              <a:t>Make them mechanically independent</a:t>
            </a:r>
          </a:p>
          <a:p>
            <a:r>
              <a:rPr lang="en-US" dirty="0" smtClean="0">
                <a:sym typeface="Wingdings"/>
              </a:rPr>
              <a:t>Start with a racetrack, with a medium current cable, low inductance, short length (we don’t want a launcher)  build a racetrack insert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15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Fresca2, conductor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strand do we need for Fresca2 ?</a:t>
            </a:r>
          </a:p>
          <a:p>
            <a:r>
              <a:rPr lang="en-US" dirty="0" smtClean="0"/>
              <a:t>Performance: </a:t>
            </a:r>
            <a:r>
              <a:rPr lang="en-US" dirty="0" err="1" smtClean="0"/>
              <a:t>Jc</a:t>
            </a:r>
            <a:r>
              <a:rPr lang="en-US" dirty="0" smtClean="0"/>
              <a:t> ≥ 1200 A/mm</a:t>
            </a:r>
            <a:r>
              <a:rPr lang="en-US" baseline="30000" dirty="0" smtClean="0"/>
              <a:t>2</a:t>
            </a:r>
            <a:r>
              <a:rPr lang="en-US" dirty="0" smtClean="0"/>
              <a:t> @15 T, Cu to </a:t>
            </a:r>
            <a:r>
              <a:rPr lang="en-US" dirty="0" err="1" smtClean="0"/>
              <a:t>nonCu</a:t>
            </a:r>
            <a:r>
              <a:rPr lang="en-US" dirty="0" smtClean="0"/>
              <a:t> ratio 1.25, </a:t>
            </a:r>
          </a:p>
          <a:p>
            <a:r>
              <a:rPr lang="en-US" dirty="0" smtClean="0"/>
              <a:t>For stability: RRR &gt;150, 1 mm diam.</a:t>
            </a:r>
          </a:p>
          <a:p>
            <a:r>
              <a:rPr lang="en-US" dirty="0" smtClean="0"/>
              <a:t>High I, low L: 40 strand cable with &lt; 10% cabling degradation</a:t>
            </a:r>
          </a:p>
          <a:p>
            <a:pPr marL="0" indent="0">
              <a:buNone/>
            </a:pPr>
            <a:r>
              <a:rPr lang="en-US" dirty="0" smtClean="0"/>
              <a:t>We started from the NED strand of 1.25 mm</a:t>
            </a:r>
          </a:p>
          <a:p>
            <a:r>
              <a:rPr lang="en-US" dirty="0" smtClean="0"/>
              <a:t>1.25 mm is risky for stability reasons</a:t>
            </a:r>
          </a:p>
          <a:p>
            <a:r>
              <a:rPr lang="en-US" dirty="0" smtClean="0"/>
              <a:t>Makes for very stiff cables: hard to wind</a:t>
            </a:r>
          </a:p>
          <a:p>
            <a:pPr marL="0" indent="0">
              <a:buNone/>
            </a:pPr>
            <a:r>
              <a:rPr lang="en-US" dirty="0" smtClean="0"/>
              <a:t>Development done </a:t>
            </a:r>
            <a:r>
              <a:rPr lang="en-US" dirty="0" smtClean="0"/>
              <a:t>with/in </a:t>
            </a:r>
            <a:r>
              <a:rPr lang="en-US" dirty="0" smtClean="0"/>
              <a:t>industry:</a:t>
            </a:r>
          </a:p>
          <a:p>
            <a:r>
              <a:rPr lang="en-US" dirty="0" smtClean="0"/>
              <a:t>PIT with </a:t>
            </a:r>
            <a:r>
              <a:rPr lang="en-US" dirty="0" err="1" smtClean="0"/>
              <a:t>Bruker</a:t>
            </a:r>
            <a:r>
              <a:rPr lang="en-US" dirty="0"/>
              <a:t> </a:t>
            </a:r>
            <a:r>
              <a:rPr lang="en-US" dirty="0" smtClean="0"/>
              <a:t>(D)</a:t>
            </a:r>
          </a:p>
          <a:p>
            <a:r>
              <a:rPr lang="en-US" dirty="0" smtClean="0"/>
              <a:t>RRP with OST (US)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What cable do we need ?</a:t>
            </a:r>
          </a:p>
          <a:p>
            <a:r>
              <a:rPr lang="en-US" dirty="0" smtClean="0"/>
              <a:t>I &gt;12kA@15T  </a:t>
            </a:r>
          </a:p>
          <a:p>
            <a:r>
              <a:rPr lang="en-US" dirty="0" smtClean="0"/>
              <a:t>40 strands Rutherford cable</a:t>
            </a:r>
          </a:p>
          <a:p>
            <a:r>
              <a:rPr lang="en-US" dirty="0" smtClean="0"/>
              <a:t>&lt;10% cabling degradation, RRR&gt;120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020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Fresca2, conductor (2)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1000" y="1143000"/>
            <a:ext cx="2534816" cy="5562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 qualification phase yielded the required performance for both vendors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6" name="Group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162545"/>
              </p:ext>
            </p:extLst>
          </p:nvPr>
        </p:nvGraphicFramePr>
        <p:xfrm>
          <a:off x="3023320" y="1252063"/>
          <a:ext cx="6120680" cy="5233496"/>
        </p:xfrm>
        <a:graphic>
          <a:graphicData uri="http://schemas.openxmlformats.org/drawingml/2006/table">
            <a:tbl>
              <a:tblPr/>
              <a:tblGrid>
                <a:gridCol w="1645344"/>
                <a:gridCol w="730920"/>
                <a:gridCol w="1008112"/>
                <a:gridCol w="1296144"/>
                <a:gridCol w="1440160"/>
              </a:tblGrid>
              <a:tr h="638876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FRESCA2 specification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RRP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48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Strand diameter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(mm)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48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Strand layout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192 filaments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132/169 stack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48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Sub-element diameter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</a:rPr>
                        <a:t>&lt; 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 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 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2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Copper to non-Copper volume ratio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 +/- 0.1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s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0.02)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s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0.02)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48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(12 T, 4.2 K)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(A/mm</a:t>
                      </a:r>
                      <a:r>
                        <a:rPr kumimoji="0" lang="en-U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2497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2842</a:t>
                      </a:r>
                      <a:endParaRPr lang="en-US" sz="1200" b="1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48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</a:t>
                      </a:r>
                      <a:r>
                        <a:rPr kumimoji="0" lang="en-US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(15 T, 4.2 K)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(A/mm</a:t>
                      </a:r>
                      <a:r>
                        <a:rPr kumimoji="0" lang="en-U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1623</a:t>
                      </a:r>
                      <a:endParaRPr lang="en-US" sz="1200" b="1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2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n-value @15 T and 4.2 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 44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s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8)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 50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s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10)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48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RRR (after full reaction)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150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192 (average)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260 (average)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48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D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  at 3 T and 1.9 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323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48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Effective filament diameter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90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Piece length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7% below 1 km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40 % below 1 km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084168" y="6525344"/>
            <a:ext cx="7662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Arial"/>
                <a:cs typeface="Arial"/>
              </a:rPr>
              <a:t>L. </a:t>
            </a:r>
            <a:r>
              <a:rPr lang="en-US" sz="1200" b="0" dirty="0" err="1" smtClean="0">
                <a:latin typeface="Arial"/>
                <a:cs typeface="Arial"/>
              </a:rPr>
              <a:t>Oberli</a:t>
            </a:r>
            <a:endParaRPr lang="en-US" sz="1200" b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8937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Fresca2, conductor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610600" cy="170993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Stability of the strand was an initial worry: 1 mm strand performs ok for both PIT and RRP</a:t>
            </a:r>
          </a:p>
          <a:p>
            <a:pPr marL="0" indent="0">
              <a:buNone/>
            </a:pPr>
            <a:r>
              <a:rPr lang="en-US" dirty="0" smtClean="0"/>
              <a:t>Stability margin at low field is &gt; factor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996952"/>
            <a:ext cx="4194766" cy="29523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9118" y="2996952"/>
            <a:ext cx="4534882" cy="29523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42125" y="6021288"/>
            <a:ext cx="7662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Arial"/>
                <a:cs typeface="Arial"/>
              </a:rPr>
              <a:t>L. </a:t>
            </a:r>
            <a:r>
              <a:rPr lang="en-US" sz="1200" b="0" dirty="0" err="1" smtClean="0">
                <a:latin typeface="Arial"/>
                <a:cs typeface="Arial"/>
              </a:rPr>
              <a:t>Oberli</a:t>
            </a:r>
            <a:endParaRPr lang="en-US" sz="1200" b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2426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t="8321" r="16986"/>
          <a:stretch/>
        </p:blipFill>
        <p:spPr>
          <a:xfrm>
            <a:off x="3707904" y="2959100"/>
            <a:ext cx="5170264" cy="3898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Fresca2, conductor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884368" y="6581001"/>
            <a:ext cx="7662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Arial"/>
                <a:cs typeface="Arial"/>
              </a:rPr>
              <a:t>L. </a:t>
            </a:r>
            <a:r>
              <a:rPr lang="en-US" sz="1200" b="0" dirty="0" err="1" smtClean="0">
                <a:latin typeface="Arial"/>
                <a:cs typeface="Arial"/>
              </a:rPr>
              <a:t>Oberli</a:t>
            </a:r>
            <a:endParaRPr lang="en-US" sz="1200" b="0" dirty="0">
              <a:latin typeface="Arial"/>
              <a:cs typeface="Arial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 flipV="1">
            <a:off x="251520" y="6669360"/>
            <a:ext cx="8610600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FontTx/>
              <a:buNone/>
            </a:pPr>
            <a:endParaRPr lang="en-US" b="0" dirty="0"/>
          </a:p>
        </p:txBody>
      </p:sp>
      <p:pic>
        <p:nvPicPr>
          <p:cNvPr id="9" name="Picture 8" descr="\\cern.ch\dfs\Workspaces\d\div_lhc\MMS_SECA\CABLAGE\Câblage Nb3Sn\40 brins\40 x 1 mm\20.85 mm\Run 60A\pas de 120 mm\vue complete 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1331640" y="1916832"/>
            <a:ext cx="6336704" cy="866983"/>
          </a:xfrm>
          <a:prstGeom prst="rect">
            <a:avLst/>
          </a:prstGeom>
          <a:noFill/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81000" y="1143000"/>
            <a:ext cx="8610600" cy="509431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Fresac2 cable:</a:t>
            </a:r>
          </a:p>
          <a:p>
            <a:pPr marL="0" indent="0">
              <a:buNone/>
            </a:pPr>
            <a:r>
              <a:rPr lang="en-US" dirty="0" smtClean="0"/>
              <a:t>40 strands, 20.9 mm wide, 1.82 mm thick, rectangular, pitch 120 mm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 smtClean="0"/>
              <a:t>After </a:t>
            </a:r>
            <a:r>
              <a:rPr lang="en-US" dirty="0"/>
              <a:t>one year of development </a:t>
            </a:r>
            <a:r>
              <a:rPr lang="en-US" dirty="0" smtClean="0"/>
              <a:t>					     cabling </a:t>
            </a:r>
            <a:r>
              <a:rPr lang="en-US" dirty="0"/>
              <a:t>degradation is now </a:t>
            </a:r>
            <a:r>
              <a:rPr lang="en-US" dirty="0" smtClean="0"/>
              <a:t>				  	      reliably </a:t>
            </a:r>
            <a:r>
              <a:rPr lang="en-US" dirty="0"/>
              <a:t>≤5%</a:t>
            </a:r>
          </a:p>
          <a:p>
            <a:pPr marL="0" indent="0">
              <a:buNone/>
            </a:pPr>
            <a:r>
              <a:rPr lang="en-US" dirty="0"/>
              <a:t>The good stability is </a:t>
            </a:r>
            <a:r>
              <a:rPr lang="en-US" dirty="0" smtClean="0"/>
              <a:t>					            maintained </a:t>
            </a:r>
            <a:r>
              <a:rPr lang="en-US" dirty="0"/>
              <a:t>for the cables.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851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3897908"/>
            <a:ext cx="5115784" cy="29255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Fresac2 magnet (1),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610600" cy="192596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13T nominal field at 4.2K, max length 1.6m , diameter 1.03m</a:t>
            </a:r>
          </a:p>
          <a:p>
            <a:pPr marL="0" indent="0">
              <a:buNone/>
            </a:pPr>
            <a:r>
              <a:rPr lang="en-US" dirty="0" smtClean="0"/>
              <a:t>Very systematic design effort: 3D models, FE models, all details addressed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After an ‘intense’ conceptual design phase a layout was chosen with:</a:t>
            </a:r>
          </a:p>
          <a:p>
            <a:r>
              <a:rPr lang="en-US" dirty="0" smtClean="0"/>
              <a:t>Block coil with flared ends	(LBNL style)</a:t>
            </a:r>
          </a:p>
          <a:p>
            <a:r>
              <a:rPr lang="en-US" dirty="0" smtClean="0"/>
              <a:t>Shell, bladder and keys structure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4797152"/>
            <a:ext cx="2048396" cy="20483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160" y="2204864"/>
            <a:ext cx="2892460" cy="18072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552" y="2996952"/>
            <a:ext cx="3107184" cy="167496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99792" y="6581001"/>
            <a:ext cx="4233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Arial"/>
                <a:cs typeface="Arial"/>
              </a:rPr>
              <a:t>A. Milanese, P. </a:t>
            </a:r>
            <a:r>
              <a:rPr lang="en-US" sz="1200" b="0" dirty="0" err="1" smtClean="0">
                <a:latin typeface="Arial"/>
                <a:cs typeface="Arial"/>
              </a:rPr>
              <a:t>Manil</a:t>
            </a:r>
            <a:r>
              <a:rPr lang="en-US" sz="1200" b="0" dirty="0" smtClean="0">
                <a:latin typeface="Arial"/>
                <a:cs typeface="Arial"/>
              </a:rPr>
              <a:t>, P. </a:t>
            </a:r>
            <a:r>
              <a:rPr lang="en-US" sz="1200" b="0" dirty="0" err="1" smtClean="0">
                <a:latin typeface="Arial"/>
                <a:cs typeface="Arial"/>
              </a:rPr>
              <a:t>Ferracin</a:t>
            </a:r>
            <a:r>
              <a:rPr lang="en-US" sz="1200" b="0" dirty="0" smtClean="0">
                <a:latin typeface="Arial"/>
                <a:cs typeface="Arial"/>
              </a:rPr>
              <a:t>, + the whole collaboration </a:t>
            </a:r>
            <a:endParaRPr lang="en-US" sz="1200" b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0811685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ERNPré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20197</TotalTime>
  <Words>2029</Words>
  <Application>Microsoft Macintosh PowerPoint</Application>
  <PresentationFormat>On-screen Show (4:3)</PresentationFormat>
  <Paragraphs>307</Paragraphs>
  <Slides>24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Modèle par défaut</vt:lpstr>
      <vt:lpstr>CERNPrésentation2</vt:lpstr>
      <vt:lpstr>\\localhost\Users\gijsbertderijk\Desktop\EuCARD-April\!OLE_LINK2</vt:lpstr>
      <vt:lpstr>\\localhost\Users\gijsbertderijk\Desktop\EuCARD-April\!OLE_LINK2</vt:lpstr>
      <vt:lpstr>Progress in EuCARD and plans for EuCARD2   </vt:lpstr>
      <vt:lpstr>Contents</vt:lpstr>
      <vt:lpstr>EuCARD HFMs</vt:lpstr>
      <vt:lpstr>EuCARD HFMs (2)</vt:lpstr>
      <vt:lpstr>Fresca2, conductor</vt:lpstr>
      <vt:lpstr>Fresca2, conductor (2)</vt:lpstr>
      <vt:lpstr>Fresca2, conductor (3)</vt:lpstr>
      <vt:lpstr>Fresca2, conductor (4)</vt:lpstr>
      <vt:lpstr>Fresac2 magnet (1), design</vt:lpstr>
      <vt:lpstr>Fresac2 magnet (2), Structure</vt:lpstr>
      <vt:lpstr>Fresac2 magnet (3), coil manufacturing</vt:lpstr>
      <vt:lpstr>Fresca2 magnet (4)</vt:lpstr>
      <vt:lpstr>EuCARD Insert, Conductor</vt:lpstr>
      <vt:lpstr>EuCARD Insert, design</vt:lpstr>
      <vt:lpstr>EuCARD Insert, design</vt:lpstr>
      <vt:lpstr>EuCARD Insert, quench</vt:lpstr>
      <vt:lpstr>EuCARD Insert, conclusions</vt:lpstr>
      <vt:lpstr>EuCARD2 :  the next step</vt:lpstr>
      <vt:lpstr>EuCARD2 :  the conductor</vt:lpstr>
      <vt:lpstr>EuCARD2 :  the conductor (2)</vt:lpstr>
      <vt:lpstr>EuCARD2 :  the magnet</vt:lpstr>
      <vt:lpstr>EuCARD2 :  the magnet as an insert</vt:lpstr>
      <vt:lpstr>conclusions</vt:lpstr>
      <vt:lpstr>PowerPoint Presentation</vt:lpstr>
    </vt:vector>
  </TitlesOfParts>
  <Company>DSM/DAPNIA/STCM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Pré-étude Mécanique du quadripôle Nb3Sn</dc:title>
  <dc:creator>Cédric GOURDIN</dc:creator>
  <cp:lastModifiedBy>Gijsbert de Rijk</cp:lastModifiedBy>
  <cp:revision>1809</cp:revision>
  <cp:lastPrinted>2008-12-04T13:32:35Z</cp:lastPrinted>
  <dcterms:created xsi:type="dcterms:W3CDTF">2010-06-06T10:48:50Z</dcterms:created>
  <dcterms:modified xsi:type="dcterms:W3CDTF">2013-06-11T07:15:36Z</dcterms:modified>
</cp:coreProperties>
</file>