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74" r:id="rId3"/>
    <p:sldId id="263" r:id="rId4"/>
    <p:sldId id="264" r:id="rId5"/>
    <p:sldId id="269" r:id="rId6"/>
    <p:sldId id="265" r:id="rId7"/>
    <p:sldId id="266" r:id="rId8"/>
    <p:sldId id="267" r:id="rId9"/>
    <p:sldId id="262" r:id="rId10"/>
    <p:sldId id="258" r:id="rId11"/>
    <p:sldId id="281" r:id="rId12"/>
    <p:sldId id="282" r:id="rId13"/>
    <p:sldId id="283" r:id="rId14"/>
    <p:sldId id="284" r:id="rId15"/>
    <p:sldId id="259" r:id="rId16"/>
    <p:sldId id="272" r:id="rId17"/>
    <p:sldId id="279" r:id="rId18"/>
    <p:sldId id="275" r:id="rId19"/>
    <p:sldId id="276" r:id="rId20"/>
    <p:sldId id="289" r:id="rId21"/>
    <p:sldId id="280" r:id="rId22"/>
    <p:sldId id="292" r:id="rId23"/>
    <p:sldId id="290" r:id="rId24"/>
    <p:sldId id="291" r:id="rId25"/>
    <p:sldId id="268" r:id="rId26"/>
    <p:sldId id="260" r:id="rId27"/>
    <p:sldId id="261" r:id="rId28"/>
    <p:sldId id="270" r:id="rId29"/>
    <p:sldId id="29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84" y="-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7D36A2-D770-45BD-9378-4196339B9A6E}" type="datetimeFigureOut">
              <a:rPr lang="en-GB" smtClean="0"/>
              <a:t>10/06/2013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D4DEDB-BEBB-4F37-AF8E-1D0C513C7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051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36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329B71C-833C-406F-A530-795873401527}" type="slidenum">
              <a:rPr lang="en-US">
                <a:solidFill>
                  <a:prstClr val="black"/>
                </a:solidFill>
              </a:rPr>
              <a:pPr eaLnBrk="1" hangingPunct="1"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5FE1361-03C6-472F-A5F1-457EF374C2CD}" type="slidenum">
              <a:rPr lang="en-US">
                <a:solidFill>
                  <a:prstClr val="black"/>
                </a:solidFill>
              </a:rPr>
              <a:pPr eaLnBrk="1" hangingPunct="1"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A3098B6-4687-4214-BB8B-3880F3973BDE}" type="slidenum">
              <a:rPr lang="en-GB">
                <a:solidFill>
                  <a:prstClr val="black"/>
                </a:solidFill>
              </a:rPr>
              <a:pPr eaLnBrk="1" hangingPunct="1"/>
              <a:t>13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>
              <a:latin typeface="Arial" charset="0"/>
              <a:ea typeface="ＭＳ Ｐゴシック" pitchFamily="-108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E494C4-0856-415A-8CEF-67D21D7C4B48}" type="slidenum">
              <a:rPr lang="en-GB">
                <a:solidFill>
                  <a:prstClr val="black"/>
                </a:solidFill>
              </a:rPr>
              <a:pPr eaLnBrk="1" hangingPunct="1"/>
              <a:t>14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>
              <a:latin typeface="Arial" charset="0"/>
              <a:ea typeface="ＭＳ Ｐゴシック" pitchFamily="-10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3D7E-27EA-4C16-8EB1-30880B1BDE7A}" type="datetimeFigureOut">
              <a:rPr lang="en-GB" smtClean="0"/>
              <a:t>10/06/2013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D95F2-9E0E-4A08-8E55-C0E5953EC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214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3D7E-27EA-4C16-8EB1-30880B1BDE7A}" type="datetimeFigureOut">
              <a:rPr lang="en-GB" smtClean="0"/>
              <a:t>10/06/2013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D95F2-9E0E-4A08-8E55-C0E5953EC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54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3D7E-27EA-4C16-8EB1-30880B1BDE7A}" type="datetimeFigureOut">
              <a:rPr lang="en-GB" smtClean="0"/>
              <a:t>10/06/2013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D95F2-9E0E-4A08-8E55-C0E5953EC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969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3D7E-27EA-4C16-8EB1-30880B1BDE7A}" type="datetimeFigureOut">
              <a:rPr lang="en-GB" smtClean="0"/>
              <a:t>10/06/2013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D95F2-9E0E-4A08-8E55-C0E5953EC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523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3D7E-27EA-4C16-8EB1-30880B1BDE7A}" type="datetimeFigureOut">
              <a:rPr lang="en-GB" smtClean="0"/>
              <a:t>10/06/2013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D95F2-9E0E-4A08-8E55-C0E5953EC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382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3D7E-27EA-4C16-8EB1-30880B1BDE7A}" type="datetimeFigureOut">
              <a:rPr lang="en-GB" smtClean="0"/>
              <a:t>10/06/2013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D95F2-9E0E-4A08-8E55-C0E5953EC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624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3D7E-27EA-4C16-8EB1-30880B1BDE7A}" type="datetimeFigureOut">
              <a:rPr lang="en-GB" smtClean="0"/>
              <a:t>10/06/2013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D95F2-9E0E-4A08-8E55-C0E5953EC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686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3D7E-27EA-4C16-8EB1-30880B1BDE7A}" type="datetimeFigureOut">
              <a:rPr lang="en-GB" smtClean="0"/>
              <a:t>10/06/2013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D95F2-9E0E-4A08-8E55-C0E5953EC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948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3D7E-27EA-4C16-8EB1-30880B1BDE7A}" type="datetimeFigureOut">
              <a:rPr lang="en-GB" smtClean="0"/>
              <a:t>10/06/2013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D95F2-9E0E-4A08-8E55-C0E5953EC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227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3D7E-27EA-4C16-8EB1-30880B1BDE7A}" type="datetimeFigureOut">
              <a:rPr lang="en-GB" smtClean="0"/>
              <a:t>10/06/2013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D95F2-9E0E-4A08-8E55-C0E5953EC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587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3D7E-27EA-4C16-8EB1-30880B1BDE7A}" type="datetimeFigureOut">
              <a:rPr lang="en-GB" smtClean="0"/>
              <a:t>10/06/2013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D95F2-9E0E-4A08-8E55-C0E5953EC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735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13D7E-27EA-4C16-8EB1-30880B1BDE7A}" type="datetimeFigureOut">
              <a:rPr lang="en-GB" smtClean="0"/>
              <a:t>10/06/2013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D95F2-9E0E-4A08-8E55-C0E5953EC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643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0" contrast="-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" y="0"/>
            <a:ext cx="9144000" cy="68436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1470025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/>
            </a:r>
            <a:br>
              <a:rPr lang="en-US" sz="5400" dirty="0" smtClean="0">
                <a:solidFill>
                  <a:schemeClr val="bg1"/>
                </a:solidFill>
              </a:rPr>
            </a:br>
            <a:r>
              <a:rPr lang="en-US" sz="5400" dirty="0" smtClean="0">
                <a:solidFill>
                  <a:schemeClr val="bg1"/>
                </a:solidFill>
              </a:rPr>
              <a:t>bending and focusing with plasmas and crystals - potential and challenges</a:t>
            </a:r>
            <a:endParaRPr lang="en-GB" sz="54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8888" y="5065889"/>
            <a:ext cx="6400800" cy="1752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Frank Zimmermann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EuCARD2013, 11 June 2013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04609" y="6211669"/>
            <a:ext cx="746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</a:t>
            </a:r>
            <a:r>
              <a:rPr lang="en-US" dirty="0" smtClean="0">
                <a:solidFill>
                  <a:schemeClr val="bg1"/>
                </a:solidFill>
              </a:rPr>
              <a:t>hoto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SLAC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25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580" y="-169570"/>
            <a:ext cx="8577572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crystals - world’s strongest “magnets</a:t>
            </a:r>
            <a:endParaRPr lang="en-GB" b="1" i="1" dirty="0">
              <a:solidFill>
                <a:srgbClr val="0070C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9552" y="7239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68" y="971491"/>
            <a:ext cx="5518503" cy="46231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636" y="6287834"/>
            <a:ext cx="2401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W</a:t>
            </a:r>
            <a:r>
              <a:rPr lang="en-US" sz="1600" dirty="0" smtClean="0">
                <a:solidFill>
                  <a:prstClr val="black"/>
                </a:solidFill>
              </a:rPr>
              <a:t>. Scandale, MPL A (2012)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81740" y="3793799"/>
            <a:ext cx="2076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Symbol" pitchFamily="18" charset="2"/>
              </a:rPr>
              <a:t>l</a:t>
            </a:r>
            <a:r>
              <a:rPr lang="en-US" sz="2000" dirty="0" smtClean="0">
                <a:solidFill>
                  <a:prstClr val="black"/>
                </a:solidFill>
              </a:rPr>
              <a:t>=2</a:t>
            </a:r>
            <a:r>
              <a:rPr lang="en-US" sz="2000" dirty="0" smtClean="0">
                <a:solidFill>
                  <a:prstClr val="black"/>
                </a:solidFill>
                <a:latin typeface="Symbol" pitchFamily="18" charset="2"/>
              </a:rPr>
              <a:t>pb</a:t>
            </a:r>
            <a:r>
              <a:rPr lang="en-US" sz="2000" dirty="0" smtClean="0">
                <a:solidFill>
                  <a:prstClr val="black"/>
                </a:solidFill>
              </a:rPr>
              <a:t>=2</a:t>
            </a:r>
            <a:r>
              <a:rPr lang="en-US" sz="2000" dirty="0" smtClean="0">
                <a:solidFill>
                  <a:prstClr val="black"/>
                </a:solidFill>
                <a:latin typeface="Symbol" pitchFamily="18" charset="2"/>
              </a:rPr>
              <a:t>p</a:t>
            </a:r>
            <a:r>
              <a:rPr lang="en-US" sz="2000" dirty="0" smtClean="0">
                <a:solidFill>
                  <a:prstClr val="black"/>
                </a:solidFill>
              </a:rPr>
              <a:t> (</a:t>
            </a:r>
            <a:r>
              <a:rPr lang="en-US" sz="2000" i="1" dirty="0" smtClean="0">
                <a:solidFill>
                  <a:prstClr val="black"/>
                </a:solidFill>
              </a:rPr>
              <a:t>E</a:t>
            </a:r>
            <a:r>
              <a:rPr lang="en-US" sz="2000" dirty="0" smtClean="0">
                <a:solidFill>
                  <a:prstClr val="black"/>
                </a:solidFill>
              </a:rPr>
              <a:t>/</a:t>
            </a:r>
            <a:r>
              <a:rPr lang="en-US" sz="2000" dirty="0" smtClean="0">
                <a:solidFill>
                  <a:prstClr val="black"/>
                </a:solidFill>
                <a:latin typeface="Symbol" pitchFamily="18" charset="2"/>
              </a:rPr>
              <a:t>f</a:t>
            </a:r>
            <a:r>
              <a:rPr lang="en-US" sz="2000" dirty="0" smtClean="0">
                <a:solidFill>
                  <a:prstClr val="black"/>
                </a:solidFill>
              </a:rPr>
              <a:t>)</a:t>
            </a:r>
            <a:r>
              <a:rPr lang="en-US" sz="2000" baseline="30000" dirty="0" smtClean="0">
                <a:solidFill>
                  <a:prstClr val="black"/>
                </a:solidFill>
              </a:rPr>
              <a:t>1/2</a:t>
            </a:r>
            <a:endParaRPr lang="en-GB" sz="2000" baseline="300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79003" y="1607653"/>
            <a:ext cx="22952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Symbol" pitchFamily="18" charset="2"/>
              </a:rPr>
              <a:t>f</a:t>
            </a:r>
            <a:r>
              <a:rPr lang="en-US" sz="2800" dirty="0" smtClean="0">
                <a:solidFill>
                  <a:prstClr val="black"/>
                </a:solidFill>
              </a:rPr>
              <a:t>~20-60 </a:t>
            </a:r>
            <a:r>
              <a:rPr lang="en-US" sz="2800" dirty="0" err="1" smtClean="0">
                <a:solidFill>
                  <a:prstClr val="black"/>
                </a:solidFill>
              </a:rPr>
              <a:t>eV</a:t>
            </a:r>
            <a:r>
              <a:rPr lang="en-US" sz="2800" dirty="0" smtClean="0">
                <a:solidFill>
                  <a:prstClr val="black"/>
                </a:solidFill>
              </a:rPr>
              <a:t>/Å</a:t>
            </a:r>
            <a:r>
              <a:rPr lang="en-US" sz="2800" baseline="30000" dirty="0" smtClean="0">
                <a:solidFill>
                  <a:prstClr val="black"/>
                </a:solidFill>
              </a:rPr>
              <a:t>2</a:t>
            </a:r>
            <a:endParaRPr lang="en-GB" sz="2800" baseline="300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79003" y="1223875"/>
            <a:ext cx="27155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c</a:t>
            </a:r>
            <a:r>
              <a:rPr lang="en-US" sz="2000" dirty="0" smtClean="0">
                <a:solidFill>
                  <a:prstClr val="black"/>
                </a:solidFill>
              </a:rPr>
              <a:t>rystal focusing strength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9592" y="1186806"/>
            <a:ext cx="1749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s</a:t>
            </a:r>
            <a:r>
              <a:rPr lang="en-US" b="1" dirty="0" smtClean="0">
                <a:solidFill>
                  <a:srgbClr val="0000CC"/>
                </a:solidFill>
              </a:rPr>
              <a:t>traight crystal</a:t>
            </a:r>
            <a:endParaRPr lang="en-GB" b="1" dirty="0">
              <a:solidFill>
                <a:srgbClr val="0000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9251" y="5085184"/>
            <a:ext cx="1434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bent crystal</a:t>
            </a:r>
            <a:endParaRPr lang="en-GB" b="1" dirty="0">
              <a:solidFill>
                <a:srgbClr val="0000C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69156" y="2564904"/>
            <a:ext cx="27081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>
                <a:solidFill>
                  <a:srgbClr val="FF0000"/>
                </a:solidFill>
              </a:rPr>
              <a:t>B</a:t>
            </a:r>
            <a:r>
              <a:rPr lang="en-US" sz="3600" baseline="-25000" dirty="0" smtClean="0">
                <a:solidFill>
                  <a:srgbClr val="FF0000"/>
                </a:solidFill>
              </a:rPr>
              <a:t>max</a:t>
            </a:r>
            <a:r>
              <a:rPr lang="en-US" sz="3600" dirty="0">
                <a:solidFill>
                  <a:srgbClr val="FF0000"/>
                </a:solidFill>
              </a:rPr>
              <a:t>≈</a:t>
            </a:r>
            <a:r>
              <a:rPr lang="en-US" sz="3600" dirty="0" smtClean="0">
                <a:solidFill>
                  <a:srgbClr val="FF0000"/>
                </a:solidFill>
              </a:rPr>
              <a:t>2000 T !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16216" y="6163806"/>
            <a:ext cx="2418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S.A. Bogacz, D. Cline, 1997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748414" y="2493059"/>
            <a:ext cx="3015701" cy="790019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93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ch9fig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7" y="889574"/>
            <a:ext cx="7696200" cy="450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Text Box 5"/>
          <p:cNvSpPr txBox="1">
            <a:spLocks noChangeArrowheads="1"/>
          </p:cNvSpPr>
          <p:nvPr/>
        </p:nvSpPr>
        <p:spPr bwMode="auto">
          <a:xfrm>
            <a:off x="-97891" y="61178"/>
            <a:ext cx="929132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70C0"/>
                </a:solidFill>
              </a:rPr>
              <a:t>crystal extraction from stored proton/ion beam</a:t>
            </a:r>
          </a:p>
        </p:txBody>
      </p:sp>
      <p:sp>
        <p:nvSpPr>
          <p:cNvPr id="56324" name="Text Box 6"/>
          <p:cNvSpPr txBox="1">
            <a:spLocks noChangeArrowheads="1"/>
          </p:cNvSpPr>
          <p:nvPr/>
        </p:nvSpPr>
        <p:spPr bwMode="auto">
          <a:xfrm>
            <a:off x="517525" y="3966783"/>
            <a:ext cx="190308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err="1" smtClean="0">
                <a:solidFill>
                  <a:srgbClr val="000000"/>
                </a:solidFill>
              </a:rPr>
              <a:t>Dubna</a:t>
            </a:r>
            <a:r>
              <a:rPr lang="en-US" dirty="0" smtClean="0">
                <a:solidFill>
                  <a:srgbClr val="000000"/>
                </a:solidFill>
              </a:rPr>
              <a:t>, Protvino,</a:t>
            </a:r>
            <a:endParaRPr lang="en-US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CERN </a:t>
            </a:r>
            <a:r>
              <a:rPr lang="en-US" dirty="0" smtClean="0">
                <a:solidFill>
                  <a:srgbClr val="000000"/>
                </a:solidFill>
              </a:rPr>
              <a:t>SPS,</a:t>
            </a:r>
            <a:endParaRPr lang="en-US" dirty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err="1" smtClean="0">
                <a:solidFill>
                  <a:srgbClr val="000000"/>
                </a:solidFill>
              </a:rPr>
              <a:t>Tevatron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6939" y="5536590"/>
            <a:ext cx="90364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00CC"/>
                </a:solidFill>
              </a:rPr>
              <a:t>s</a:t>
            </a:r>
            <a:r>
              <a:rPr lang="en-US" sz="2800" b="1" dirty="0" smtClean="0">
                <a:solidFill>
                  <a:srgbClr val="0000CC"/>
                </a:solidFill>
              </a:rPr>
              <a:t>ince 1978 crystals are used for extracting high-energy protons or ions from storage rings; </a:t>
            </a:r>
            <a:r>
              <a:rPr lang="en-US" sz="2800" b="1" dirty="0" smtClean="0">
                <a:solidFill>
                  <a:srgbClr val="FF0000"/>
                </a:solidFill>
              </a:rPr>
              <a:t>can they </a:t>
            </a:r>
            <a:r>
              <a:rPr lang="en-US" sz="2800" b="1" dirty="0" smtClean="0">
                <a:solidFill>
                  <a:srgbClr val="FF0000"/>
                </a:solidFill>
              </a:rPr>
              <a:t>also be </a:t>
            </a:r>
            <a:r>
              <a:rPr lang="en-US" sz="2800" b="1" dirty="0" smtClean="0">
                <a:solidFill>
                  <a:srgbClr val="FF0000"/>
                </a:solidFill>
              </a:rPr>
              <a:t>used for a circular collider?! 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32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4"/>
          <p:cNvSpPr txBox="1">
            <a:spLocks noChangeArrowheads="1"/>
          </p:cNvSpPr>
          <p:nvPr/>
        </p:nvSpPr>
        <p:spPr bwMode="auto">
          <a:xfrm>
            <a:off x="179512" y="620688"/>
            <a:ext cx="9217024" cy="59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</a:rPr>
              <a:t>channeling condition: angle of incidence &lt; </a:t>
            </a:r>
            <a:r>
              <a:rPr lang="en-US" sz="2800" dirty="0" err="1" smtClean="0">
                <a:solidFill>
                  <a:srgbClr val="000000"/>
                </a:solidFill>
              </a:rPr>
              <a:t>Lindhard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critical angle ~5 </a:t>
            </a:r>
            <a:r>
              <a:rPr lang="en-US" sz="2800" b="1" dirty="0" err="1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2800" b="1" dirty="0" err="1" smtClean="0">
                <a:solidFill>
                  <a:srgbClr val="FF0000"/>
                </a:solidFill>
              </a:rPr>
              <a:t>rad</a:t>
            </a:r>
            <a:r>
              <a:rPr lang="en-US" sz="2800" b="1" dirty="0" smtClean="0">
                <a:solidFill>
                  <a:srgbClr val="FF0000"/>
                </a:solidFill>
              </a:rPr>
              <a:t> (</a:t>
            </a:r>
            <a:r>
              <a:rPr lang="en-US" sz="2800" b="1" i="1" dirty="0" smtClean="0">
                <a:solidFill>
                  <a:srgbClr val="FF0000"/>
                </a:solidFill>
              </a:rPr>
              <a:t>Z</a:t>
            </a:r>
            <a:r>
              <a:rPr lang="en-US" sz="2800" b="1" dirty="0" smtClean="0">
                <a:solidFill>
                  <a:srgbClr val="FF0000"/>
                </a:solidFill>
              </a:rPr>
              <a:t>/</a:t>
            </a:r>
            <a:r>
              <a:rPr lang="en-US" sz="2800" b="1" i="1" dirty="0" smtClean="0">
                <a:solidFill>
                  <a:srgbClr val="FF0000"/>
                </a:solidFill>
              </a:rPr>
              <a:t>p</a:t>
            </a:r>
            <a:r>
              <a:rPr lang="en-US" sz="2800" b="1" dirty="0" smtClean="0">
                <a:solidFill>
                  <a:srgbClr val="FF0000"/>
                </a:solidFill>
              </a:rPr>
              <a:t> [</a:t>
            </a:r>
            <a:r>
              <a:rPr lang="en-US" sz="2800" b="1" dirty="0" err="1" smtClean="0">
                <a:solidFill>
                  <a:srgbClr val="FF0000"/>
                </a:solidFill>
              </a:rPr>
              <a:t>TeV</a:t>
            </a:r>
            <a:r>
              <a:rPr lang="en-US" sz="2800" b="1" dirty="0" smtClean="0">
                <a:solidFill>
                  <a:srgbClr val="FF0000"/>
                </a:solidFill>
              </a:rPr>
              <a:t>/</a:t>
            </a:r>
            <a:r>
              <a:rPr lang="en-US" sz="2800" b="1" i="1" dirty="0" smtClean="0">
                <a:solidFill>
                  <a:srgbClr val="FF0000"/>
                </a:solidFill>
              </a:rPr>
              <a:t>c</a:t>
            </a:r>
            <a:r>
              <a:rPr lang="en-US" sz="2800" b="1" dirty="0" smtClean="0">
                <a:solidFill>
                  <a:srgbClr val="FF0000"/>
                </a:solidFill>
              </a:rPr>
              <a:t>])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1/2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</a:rPr>
              <a:t>thermal vibrations, discreteness of lattice, electrons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→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dechanneling</a:t>
            </a:r>
            <a:r>
              <a:rPr lang="en-US" sz="2800" dirty="0" smtClean="0">
                <a:solidFill>
                  <a:srgbClr val="000000"/>
                </a:solidFill>
              </a:rPr>
              <a:t> (</a:t>
            </a:r>
            <a:r>
              <a:rPr lang="en-US" sz="2800" dirty="0" smtClean="0">
                <a:solidFill>
                  <a:srgbClr val="000000"/>
                </a:solidFill>
              </a:rPr>
              <a:t>exponential </a:t>
            </a:r>
            <a:r>
              <a:rPr lang="en-US" sz="2800" dirty="0" smtClean="0">
                <a:solidFill>
                  <a:srgbClr val="000000"/>
                </a:solidFill>
              </a:rPr>
              <a:t>decrease of channeled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</a:rPr>
              <a:t>protons)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solidFill>
                  <a:srgbClr val="FF0000"/>
                </a:solidFill>
              </a:rPr>
              <a:t>dechanneling</a:t>
            </a:r>
            <a:r>
              <a:rPr lang="en-US" sz="2800" b="1" dirty="0" smtClean="0">
                <a:solidFill>
                  <a:srgbClr val="FF0000"/>
                </a:solidFill>
              </a:rPr>
              <a:t> length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b="1" i="1" dirty="0" smtClean="0">
                <a:solidFill>
                  <a:srgbClr val="FF0000"/>
                </a:solidFill>
              </a:rPr>
              <a:t>L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0</a:t>
            </a:r>
            <a:r>
              <a:rPr lang="en-US" sz="2800" b="1" dirty="0" smtClean="0">
                <a:solidFill>
                  <a:srgbClr val="FF0000"/>
                </a:solidFill>
              </a:rPr>
              <a:t>~0.9 m </a:t>
            </a:r>
            <a:r>
              <a:rPr lang="en-US" sz="2800" b="1" i="1" dirty="0" smtClean="0">
                <a:solidFill>
                  <a:srgbClr val="FF0000"/>
                </a:solidFill>
              </a:rPr>
              <a:t>p</a:t>
            </a:r>
            <a:r>
              <a:rPr lang="en-US" sz="2800" b="1" dirty="0" smtClean="0">
                <a:solidFill>
                  <a:srgbClr val="FF0000"/>
                </a:solidFill>
              </a:rPr>
              <a:t>[</a:t>
            </a:r>
            <a:r>
              <a:rPr lang="en-US" sz="2800" b="1" dirty="0" err="1" smtClean="0">
                <a:solidFill>
                  <a:srgbClr val="FF0000"/>
                </a:solidFill>
              </a:rPr>
              <a:t>TeV</a:t>
            </a:r>
            <a:r>
              <a:rPr lang="en-US" sz="2800" b="1" dirty="0" smtClean="0">
                <a:solidFill>
                  <a:srgbClr val="FF0000"/>
                </a:solidFill>
              </a:rPr>
              <a:t>/c]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CC"/>
                </a:solidFill>
              </a:rPr>
              <a:t>cooling of crystal increases </a:t>
            </a:r>
            <a:r>
              <a:rPr lang="en-US" sz="2800" b="1" i="1" dirty="0" smtClean="0">
                <a:solidFill>
                  <a:srgbClr val="0000CC"/>
                </a:solidFill>
              </a:rPr>
              <a:t>L</a:t>
            </a:r>
            <a:r>
              <a:rPr lang="en-US" sz="2800" b="1" baseline="-25000" dirty="0" smtClean="0">
                <a:solidFill>
                  <a:srgbClr val="0000CC"/>
                </a:solidFill>
              </a:rPr>
              <a:t>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800" baseline="-25000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</a:rPr>
              <a:t>minimum bending radius</a:t>
            </a:r>
            <a:r>
              <a:rPr lang="en-US" sz="2800" dirty="0" smtClean="0">
                <a:solidFill>
                  <a:srgbClr val="000000"/>
                </a:solidFill>
              </a:rPr>
              <a:t> for channeling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i="1" dirty="0" smtClean="0">
                <a:solidFill>
                  <a:srgbClr val="FF0000"/>
                </a:solidFill>
              </a:rPr>
              <a:t>R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c</a:t>
            </a:r>
            <a:r>
              <a:rPr lang="en-US" sz="2800" b="1" dirty="0" smtClean="0">
                <a:solidFill>
                  <a:srgbClr val="FF0000"/>
                </a:solidFill>
              </a:rPr>
              <a:t>~0.4 </a:t>
            </a:r>
            <a:r>
              <a:rPr lang="en-US" sz="2800" b="1" i="1" dirty="0" smtClean="0">
                <a:solidFill>
                  <a:srgbClr val="FF0000"/>
                </a:solidFill>
              </a:rPr>
              <a:t>p</a:t>
            </a:r>
            <a:r>
              <a:rPr lang="en-US" sz="2800" b="1" dirty="0" smtClean="0">
                <a:solidFill>
                  <a:srgbClr val="FF0000"/>
                </a:solidFill>
              </a:rPr>
              <a:t> [</a:t>
            </a:r>
            <a:r>
              <a:rPr lang="en-US" sz="2800" b="1" dirty="0" err="1" smtClean="0">
                <a:solidFill>
                  <a:srgbClr val="FF0000"/>
                </a:solidFill>
              </a:rPr>
              <a:t>TeV</a:t>
            </a:r>
            <a:r>
              <a:rPr lang="en-US" sz="2800" b="1" dirty="0" smtClean="0">
                <a:solidFill>
                  <a:srgbClr val="FF0000"/>
                </a:solidFill>
              </a:rPr>
              <a:t>/c] meter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05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Box 12"/>
          <p:cNvSpPr txBox="1"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80000"/>
            </a:pPr>
            <a:r>
              <a:rPr lang="en-US" sz="3200" smtClean="0">
                <a:solidFill>
                  <a:srgbClr val="0000FF"/>
                </a:solidFill>
              </a:rPr>
              <a:t>crystal extraction experiment UA9 at SPS (2009)</a:t>
            </a:r>
          </a:p>
        </p:txBody>
      </p:sp>
      <p:grpSp>
        <p:nvGrpSpPr>
          <p:cNvPr id="58371" name="Group 28"/>
          <p:cNvGrpSpPr>
            <a:grpSpLocks/>
          </p:cNvGrpSpPr>
          <p:nvPr/>
        </p:nvGrpSpPr>
        <p:grpSpPr bwMode="auto">
          <a:xfrm>
            <a:off x="762000" y="609600"/>
            <a:ext cx="8088313" cy="5715000"/>
            <a:chOff x="685800" y="685800"/>
            <a:chExt cx="8088060" cy="5715000"/>
          </a:xfrm>
        </p:grpSpPr>
        <p:grpSp>
          <p:nvGrpSpPr>
            <p:cNvPr id="58375" name="Group 13"/>
            <p:cNvGrpSpPr>
              <a:grpSpLocks/>
            </p:cNvGrpSpPr>
            <p:nvPr/>
          </p:nvGrpSpPr>
          <p:grpSpPr bwMode="auto">
            <a:xfrm>
              <a:off x="685800" y="685800"/>
              <a:ext cx="8088060" cy="5715000"/>
              <a:chOff x="685800" y="762000"/>
              <a:chExt cx="8088060" cy="5715000"/>
            </a:xfrm>
          </p:grpSpPr>
          <p:pic>
            <p:nvPicPr>
              <p:cNvPr id="58386" name="Picture 7" descr="Channelling crystal 1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800" y="762000"/>
                <a:ext cx="8088060" cy="5715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8387" name="Rectangle 8"/>
              <p:cNvSpPr>
                <a:spLocks noChangeArrowheads="1"/>
              </p:cNvSpPr>
              <p:nvPr/>
            </p:nvSpPr>
            <p:spPr bwMode="auto">
              <a:xfrm>
                <a:off x="3352800" y="4343400"/>
                <a:ext cx="45878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mtClean="0">
                    <a:solidFill>
                      <a:srgbClr val="000000"/>
                    </a:solidFill>
                    <a:latin typeface="Wingdings" pitchFamily="2" charset="2"/>
                  </a:rPr>
                  <a:t></a:t>
                </a: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388" name="TextBox 9"/>
              <p:cNvSpPr txBox="1">
                <a:spLocks noChangeArrowheads="1"/>
              </p:cNvSpPr>
              <p:nvPr/>
            </p:nvSpPr>
            <p:spPr bwMode="auto">
              <a:xfrm>
                <a:off x="2667000" y="4648200"/>
                <a:ext cx="1935163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mtClean="0">
                    <a:solidFill>
                      <a:srgbClr val="000000"/>
                    </a:solidFill>
                  </a:rPr>
                  <a:t>Channeling peak</a:t>
                </a:r>
              </a:p>
            </p:txBody>
          </p:sp>
          <p:cxnSp>
            <p:nvCxnSpPr>
              <p:cNvPr id="58389" name="Straight Arrow Connector 11"/>
              <p:cNvCxnSpPr>
                <a:cxnSpLocks noChangeShapeType="1"/>
              </p:cNvCxnSpPr>
              <p:nvPr/>
            </p:nvCxnSpPr>
            <p:spPr bwMode="auto">
              <a:xfrm>
                <a:off x="3962400" y="3810000"/>
                <a:ext cx="1371600" cy="158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58390" name="TextBox 12"/>
              <p:cNvSpPr txBox="1">
                <a:spLocks noChangeArrowheads="1"/>
              </p:cNvSpPr>
              <p:nvPr/>
            </p:nvSpPr>
            <p:spPr bwMode="auto">
              <a:xfrm>
                <a:off x="4038600" y="3886200"/>
                <a:ext cx="1295400" cy="646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mtClean="0">
                    <a:solidFill>
                      <a:srgbClr val="000000"/>
                    </a:solidFill>
                  </a:rPr>
                  <a:t>Reflection range</a:t>
                </a:r>
              </a:p>
            </p:txBody>
          </p:sp>
          <p:cxnSp>
            <p:nvCxnSpPr>
              <p:cNvPr id="58391" name="Straight Arrow Connector 14"/>
              <p:cNvCxnSpPr>
                <a:cxnSpLocks noChangeShapeType="1"/>
              </p:cNvCxnSpPr>
              <p:nvPr/>
            </p:nvCxnSpPr>
            <p:spPr bwMode="auto">
              <a:xfrm flipV="1">
                <a:off x="1600200" y="1981200"/>
                <a:ext cx="990600" cy="158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8392" name="Straight Arrow Connector 15"/>
              <p:cNvCxnSpPr>
                <a:cxnSpLocks noChangeShapeType="1"/>
              </p:cNvCxnSpPr>
              <p:nvPr/>
            </p:nvCxnSpPr>
            <p:spPr bwMode="auto">
              <a:xfrm rot="10800000">
                <a:off x="5791200" y="2133600"/>
                <a:ext cx="1447800" cy="158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58393" name="TextBox 19"/>
              <p:cNvSpPr txBox="1">
                <a:spLocks noChangeArrowheads="1"/>
              </p:cNvSpPr>
              <p:nvPr/>
            </p:nvSpPr>
            <p:spPr bwMode="auto">
              <a:xfrm>
                <a:off x="1524000" y="1981200"/>
                <a:ext cx="1371600" cy="646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mtClean="0">
                    <a:solidFill>
                      <a:srgbClr val="000000"/>
                    </a:solidFill>
                  </a:rPr>
                  <a:t>Amorphous orientation</a:t>
                </a:r>
              </a:p>
            </p:txBody>
          </p:sp>
          <p:sp>
            <p:nvSpPr>
              <p:cNvPr id="58394" name="TextBox 20"/>
              <p:cNvSpPr txBox="1">
                <a:spLocks noChangeArrowheads="1"/>
              </p:cNvSpPr>
              <p:nvPr/>
            </p:nvSpPr>
            <p:spPr bwMode="auto">
              <a:xfrm>
                <a:off x="5867400" y="2133600"/>
                <a:ext cx="1371600" cy="646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mtClean="0">
                    <a:solidFill>
                      <a:srgbClr val="000000"/>
                    </a:solidFill>
                  </a:rPr>
                  <a:t>Amorphous orientation</a:t>
                </a:r>
              </a:p>
            </p:txBody>
          </p:sp>
        </p:grpSp>
        <p:sp>
          <p:nvSpPr>
            <p:cNvPr id="58376" name="TextBox 15"/>
            <p:cNvSpPr txBox="1">
              <a:spLocks noChangeArrowheads="1"/>
            </p:cNvSpPr>
            <p:nvPr/>
          </p:nvSpPr>
          <p:spPr bwMode="auto">
            <a:xfrm rot="-5400000">
              <a:off x="2655930" y="2906671"/>
              <a:ext cx="170152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400" smtClean="0">
                  <a:solidFill>
                    <a:srgbClr val="0000FF"/>
                  </a:solidFill>
                </a:rPr>
                <a:t>× 5 reduction rate</a:t>
              </a:r>
            </a:p>
          </p:txBody>
        </p:sp>
        <p:cxnSp>
          <p:nvCxnSpPr>
            <p:cNvPr id="58377" name="Straight Arrow Connector 19"/>
            <p:cNvCxnSpPr>
              <a:cxnSpLocks noChangeShapeType="1"/>
              <a:endCxn id="58387" idx="0"/>
            </p:cNvCxnSpPr>
            <p:nvPr/>
          </p:nvCxnSpPr>
          <p:spPr bwMode="auto">
            <a:xfrm rot="16200000" flipH="1">
              <a:off x="2324497" y="3009503"/>
              <a:ext cx="2514600" cy="794"/>
            </a:xfrm>
            <a:prstGeom prst="straightConnector1">
              <a:avLst/>
            </a:prstGeom>
            <a:noFill/>
            <a:ln w="6350">
              <a:solidFill>
                <a:srgbClr val="0000FF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8378" name="TextBox 21"/>
            <p:cNvSpPr txBox="1">
              <a:spLocks noChangeArrowheads="1"/>
            </p:cNvSpPr>
            <p:nvPr/>
          </p:nvSpPr>
          <p:spPr bwMode="auto">
            <a:xfrm>
              <a:off x="6019800" y="5105400"/>
              <a:ext cx="167608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2000" smtClean="0">
                  <a:solidFill>
                    <a:srgbClr val="000000"/>
                  </a:solidFill>
                </a:rPr>
                <a:t>Angle [</a:t>
              </a:r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m</a:t>
              </a:r>
              <a:r>
                <a:rPr lang="en-US" sz="2000" smtClean="0">
                  <a:solidFill>
                    <a:srgbClr val="000000"/>
                  </a:solidFill>
                </a:rPr>
                <a:t>rad]</a:t>
              </a:r>
            </a:p>
          </p:txBody>
        </p:sp>
        <p:sp>
          <p:nvSpPr>
            <p:cNvPr id="58379" name="TextBox 22"/>
            <p:cNvSpPr txBox="1">
              <a:spLocks noChangeArrowheads="1"/>
            </p:cNvSpPr>
            <p:nvPr/>
          </p:nvSpPr>
          <p:spPr bwMode="auto">
            <a:xfrm rot="-5400000">
              <a:off x="3152976" y="5229024"/>
              <a:ext cx="7382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600" smtClean="0">
                  <a:solidFill>
                    <a:srgbClr val="000000"/>
                  </a:solidFill>
                </a:rPr>
                <a:t>-1700</a:t>
              </a:r>
            </a:p>
          </p:txBody>
        </p:sp>
        <p:sp>
          <p:nvSpPr>
            <p:cNvPr id="58380" name="TextBox 23"/>
            <p:cNvSpPr txBox="1">
              <a:spLocks noChangeArrowheads="1"/>
            </p:cNvSpPr>
            <p:nvPr/>
          </p:nvSpPr>
          <p:spPr bwMode="auto">
            <a:xfrm rot="-5400000">
              <a:off x="2162376" y="5229024"/>
              <a:ext cx="7382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600" smtClean="0">
                  <a:solidFill>
                    <a:srgbClr val="000000"/>
                  </a:solidFill>
                </a:rPr>
                <a:t>-1800</a:t>
              </a:r>
            </a:p>
          </p:txBody>
        </p:sp>
        <p:sp>
          <p:nvSpPr>
            <p:cNvPr id="58381" name="TextBox 24"/>
            <p:cNvSpPr txBox="1">
              <a:spLocks noChangeArrowheads="1"/>
            </p:cNvSpPr>
            <p:nvPr/>
          </p:nvSpPr>
          <p:spPr bwMode="auto">
            <a:xfrm rot="-5400000">
              <a:off x="4143576" y="5229024"/>
              <a:ext cx="7382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600" smtClean="0">
                  <a:solidFill>
                    <a:srgbClr val="000000"/>
                  </a:solidFill>
                </a:rPr>
                <a:t>-1600</a:t>
              </a:r>
            </a:p>
          </p:txBody>
        </p:sp>
        <p:sp>
          <p:nvSpPr>
            <p:cNvPr id="58382" name="TextBox 25"/>
            <p:cNvSpPr txBox="1">
              <a:spLocks noChangeArrowheads="1"/>
            </p:cNvSpPr>
            <p:nvPr/>
          </p:nvSpPr>
          <p:spPr bwMode="auto">
            <a:xfrm rot="-5400000">
              <a:off x="632141" y="3101658"/>
              <a:ext cx="96462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2000" smtClean="0">
                  <a:solidFill>
                    <a:srgbClr val="000000"/>
                  </a:solidFill>
                </a:rPr>
                <a:t>counts</a:t>
              </a:r>
            </a:p>
          </p:txBody>
        </p:sp>
        <p:sp>
          <p:nvSpPr>
            <p:cNvPr id="58383" name="TextBox 26"/>
            <p:cNvSpPr txBox="1">
              <a:spLocks noChangeArrowheads="1"/>
            </p:cNvSpPr>
            <p:nvPr/>
          </p:nvSpPr>
          <p:spPr bwMode="auto">
            <a:xfrm>
              <a:off x="838200" y="4114800"/>
              <a:ext cx="52750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600" smtClean="0">
                  <a:solidFill>
                    <a:srgbClr val="000000"/>
                  </a:solidFill>
                </a:rPr>
                <a:t>100</a:t>
              </a:r>
            </a:p>
          </p:txBody>
        </p:sp>
        <p:sp>
          <p:nvSpPr>
            <p:cNvPr id="58384" name="TextBox 27"/>
            <p:cNvSpPr txBox="1">
              <a:spLocks noChangeArrowheads="1"/>
            </p:cNvSpPr>
            <p:nvPr/>
          </p:nvSpPr>
          <p:spPr bwMode="auto">
            <a:xfrm>
              <a:off x="838200" y="1676400"/>
              <a:ext cx="56037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600" smtClean="0">
                  <a:solidFill>
                    <a:srgbClr val="000000"/>
                  </a:solidFill>
                </a:rPr>
                <a:t>500</a:t>
              </a:r>
            </a:p>
          </p:txBody>
        </p:sp>
        <p:sp>
          <p:nvSpPr>
            <p:cNvPr id="58385" name="TextBox 31"/>
            <p:cNvSpPr txBox="1">
              <a:spLocks noChangeArrowheads="1"/>
            </p:cNvSpPr>
            <p:nvPr/>
          </p:nvSpPr>
          <p:spPr bwMode="auto">
            <a:xfrm rot="-5400000">
              <a:off x="5057976" y="5229024"/>
              <a:ext cx="7382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600" smtClean="0">
                  <a:solidFill>
                    <a:srgbClr val="000000"/>
                  </a:solidFill>
                </a:rPr>
                <a:t>-1500</a:t>
              </a:r>
            </a:p>
          </p:txBody>
        </p:sp>
      </p:grpSp>
      <p:sp>
        <p:nvSpPr>
          <p:cNvPr id="58372" name="TextBox 29"/>
          <p:cNvSpPr txBox="1">
            <a:spLocks noChangeArrowheads="1"/>
          </p:cNvSpPr>
          <p:nvPr/>
        </p:nvSpPr>
        <p:spPr bwMode="auto">
          <a:xfrm rot="-5400000">
            <a:off x="-1416050" y="3092450"/>
            <a:ext cx="3873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FF0000"/>
                </a:solidFill>
              </a:rPr>
              <a:t>Nuclear loss rate seen by a scintillator telescope downstream of the crystal </a:t>
            </a:r>
          </a:p>
        </p:txBody>
      </p:sp>
      <p:sp>
        <p:nvSpPr>
          <p:cNvPr id="58373" name="Rectangle 32"/>
          <p:cNvSpPr>
            <a:spLocks noChangeArrowheads="1"/>
          </p:cNvSpPr>
          <p:nvPr/>
        </p:nvSpPr>
        <p:spPr bwMode="auto">
          <a:xfrm>
            <a:off x="0" y="632460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 algn="ctr" fontAlgn="base">
              <a:spcBef>
                <a:spcPts val="18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u"/>
            </a:pPr>
            <a:r>
              <a:rPr lang="en-US" i="1" smtClean="0">
                <a:solidFill>
                  <a:srgbClr val="000000"/>
                </a:solidFill>
              </a:rPr>
              <a:t>Nuclear loss rate </a:t>
            </a:r>
            <a:r>
              <a:rPr lang="en-US" smtClean="0">
                <a:solidFill>
                  <a:srgbClr val="000000"/>
                </a:solidFill>
              </a:rPr>
              <a:t>(including diffractive) strongly</a:t>
            </a:r>
            <a:r>
              <a:rPr lang="en-US" i="1" smtClean="0">
                <a:solidFill>
                  <a:srgbClr val="000000"/>
                </a:solidFill>
              </a:rPr>
              <a:t> </a:t>
            </a:r>
            <a:r>
              <a:rPr lang="en-US" smtClean="0">
                <a:solidFill>
                  <a:srgbClr val="000000"/>
                </a:solidFill>
              </a:rPr>
              <a:t>depressed</a:t>
            </a:r>
          </a:p>
        </p:txBody>
      </p:sp>
      <p:sp>
        <p:nvSpPr>
          <p:cNvPr id="58374" name="TextBox 25"/>
          <p:cNvSpPr txBox="1">
            <a:spLocks noChangeArrowheads="1"/>
          </p:cNvSpPr>
          <p:nvPr/>
        </p:nvSpPr>
        <p:spPr bwMode="auto">
          <a:xfrm>
            <a:off x="7953375" y="6550025"/>
            <a:ext cx="1190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</a:rPr>
              <a:t>W. Scandale</a:t>
            </a:r>
          </a:p>
        </p:txBody>
      </p:sp>
    </p:spTree>
    <p:extLst>
      <p:ext uri="{BB962C8B-B14F-4D97-AF65-F5344CB8AC3E}">
        <p14:creationId xmlns:p14="http://schemas.microsoft.com/office/powerpoint/2010/main" val="178674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crystal1-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95400"/>
            <a:ext cx="4267200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5" name="Picture 7" descr="crystal1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8800"/>
            <a:ext cx="5032375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4800"/>
            <a:ext cx="9372600" cy="838200"/>
          </a:xfrm>
        </p:spPr>
        <p:txBody>
          <a:bodyPr/>
          <a:lstStyle/>
          <a:p>
            <a:r>
              <a:rPr lang="en-US" sz="3200" smtClean="0">
                <a:solidFill>
                  <a:srgbClr val="0000FF"/>
                </a:solidFill>
                <a:latin typeface="Comic Sans MS" pitchFamily="66" charset="0"/>
              </a:rPr>
              <a:t>profile of “beam” deflected by crystal</a:t>
            </a:r>
            <a:endParaRPr lang="en-GB" sz="3200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59397" name="TextBox 9"/>
          <p:cNvSpPr txBox="1">
            <a:spLocks noChangeArrowheads="1"/>
          </p:cNvSpPr>
          <p:nvPr/>
        </p:nvSpPr>
        <p:spPr bwMode="auto">
          <a:xfrm>
            <a:off x="5029200" y="4724400"/>
            <a:ext cx="31734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55600" indent="-355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u"/>
            </a:pPr>
            <a:r>
              <a:rPr lang="en-US" sz="1600" smtClean="0">
                <a:solidFill>
                  <a:srgbClr val="000000"/>
                </a:solidFill>
              </a:rPr>
              <a:t>256×256 square pixels</a:t>
            </a:r>
          </a:p>
          <a:p>
            <a:pPr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u"/>
            </a:pPr>
            <a:r>
              <a:rPr lang="en-US" sz="1600" smtClean="0">
                <a:solidFill>
                  <a:srgbClr val="000000"/>
                </a:solidFill>
              </a:rPr>
              <a:t>1 pixel size = 55 </a:t>
            </a:r>
            <a:r>
              <a:rPr lang="en-US" sz="1600" smtClean="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sz="1600" smtClean="0">
                <a:solidFill>
                  <a:srgbClr val="000000"/>
                </a:solidFill>
              </a:rPr>
              <a:t>m</a:t>
            </a:r>
          </a:p>
          <a:p>
            <a:pPr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u"/>
            </a:pPr>
            <a:r>
              <a:rPr lang="en-US" sz="1600" smtClean="0">
                <a:solidFill>
                  <a:srgbClr val="000000"/>
                </a:solidFill>
              </a:rPr>
              <a:t>1 frame integration time 1 s</a:t>
            </a:r>
          </a:p>
        </p:txBody>
      </p:sp>
      <p:sp>
        <p:nvSpPr>
          <p:cNvPr id="59398" name="TextBox 8"/>
          <p:cNvSpPr txBox="1">
            <a:spLocks noChangeArrowheads="1"/>
          </p:cNvSpPr>
          <p:nvPr/>
        </p:nvSpPr>
        <p:spPr bwMode="auto">
          <a:xfrm>
            <a:off x="7953375" y="6550025"/>
            <a:ext cx="1190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</a:rPr>
              <a:t>W. Scandale</a:t>
            </a:r>
          </a:p>
        </p:txBody>
      </p:sp>
    </p:spTree>
    <p:extLst>
      <p:ext uri="{BB962C8B-B14F-4D97-AF65-F5344CB8AC3E}">
        <p14:creationId xmlns:p14="http://schemas.microsoft.com/office/powerpoint/2010/main" val="303012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47925" y="-8486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staging of crystal deflectors</a:t>
            </a:r>
            <a:endParaRPr lang="en-GB" sz="5400" b="1" i="1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3826" y="6019547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W. Scandale et al, Observation </a:t>
            </a:r>
            <a:r>
              <a:rPr lang="en-US" dirty="0"/>
              <a:t>of Multiple Volume Reflection of </a:t>
            </a:r>
            <a:r>
              <a:rPr lang="en-US" dirty="0" err="1"/>
              <a:t>Ultrarelativistic</a:t>
            </a:r>
            <a:r>
              <a:rPr lang="en-US" dirty="0"/>
              <a:t> Protons by a Sequence of Several Bent Silicon Crystals, </a:t>
            </a:r>
            <a:r>
              <a:rPr lang="en-US" dirty="0" err="1"/>
              <a:t>Phys.Rev.Lett</a:t>
            </a:r>
            <a:r>
              <a:rPr lang="en-US" dirty="0"/>
              <a:t>. 102 (2009) </a:t>
            </a:r>
            <a:r>
              <a:rPr lang="en-US" dirty="0" smtClean="0"/>
              <a:t>084801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03" y="941731"/>
            <a:ext cx="6040423" cy="18332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34" y="2958000"/>
            <a:ext cx="4104456" cy="28028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55885" y="3020596"/>
            <a:ext cx="410860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CC"/>
                </a:solidFill>
              </a:rPr>
              <a:t>6 strip crystals in series</a:t>
            </a:r>
          </a:p>
          <a:p>
            <a:r>
              <a:rPr lang="en-US" sz="2800" dirty="0" smtClean="0"/>
              <a:t>(each 2 mm long):</a:t>
            </a:r>
          </a:p>
          <a:p>
            <a:r>
              <a:rPr lang="en-US" sz="2800" b="1" dirty="0" smtClean="0">
                <a:solidFill>
                  <a:srgbClr val="0000CC"/>
                </a:solidFill>
              </a:rPr>
              <a:t>400 GeV/</a:t>
            </a:r>
            <a:r>
              <a:rPr lang="en-US" sz="2800" b="1" i="1" dirty="0" smtClean="0">
                <a:solidFill>
                  <a:srgbClr val="0000CC"/>
                </a:solidFill>
              </a:rPr>
              <a:t>c</a:t>
            </a:r>
            <a:r>
              <a:rPr lang="en-US" sz="2800" b="1" dirty="0" smtClean="0">
                <a:solidFill>
                  <a:srgbClr val="0000CC"/>
                </a:solidFill>
              </a:rPr>
              <a:t> protons</a:t>
            </a:r>
          </a:p>
          <a:p>
            <a:r>
              <a:rPr lang="en-US" sz="2800" b="1" dirty="0">
                <a:solidFill>
                  <a:srgbClr val="0000CC"/>
                </a:solidFill>
              </a:rPr>
              <a:t>r</a:t>
            </a:r>
            <a:r>
              <a:rPr lang="en-US" sz="2800" b="1" dirty="0" smtClean="0">
                <a:solidFill>
                  <a:srgbClr val="0000CC"/>
                </a:solidFill>
              </a:rPr>
              <a:t>eflected </a:t>
            </a:r>
            <a:r>
              <a:rPr lang="en-US" sz="2800" b="1" dirty="0" smtClean="0">
                <a:solidFill>
                  <a:srgbClr val="0000CC"/>
                </a:solidFill>
              </a:rPr>
              <a:t>by 40</a:t>
            </a:r>
            <a:r>
              <a:rPr lang="en-US" sz="2800" b="1" dirty="0" smtClean="0">
                <a:solidFill>
                  <a:srgbClr val="0000CC"/>
                </a:solidFill>
                <a:latin typeface="Calibri"/>
              </a:rPr>
              <a:t>±2 </a:t>
            </a:r>
            <a:r>
              <a:rPr lang="en-US" sz="2800" b="1" dirty="0" err="1" smtClean="0">
                <a:solidFill>
                  <a:srgbClr val="0000CC"/>
                </a:solidFill>
                <a:latin typeface="Symbol" pitchFamily="18" charset="2"/>
              </a:rPr>
              <a:t>m</a:t>
            </a:r>
            <a:r>
              <a:rPr lang="en-US" sz="2800" b="1" dirty="0" err="1" smtClean="0">
                <a:solidFill>
                  <a:srgbClr val="0000CC"/>
                </a:solidFill>
                <a:latin typeface="Calibri"/>
              </a:rPr>
              <a:t>rad</a:t>
            </a:r>
            <a:r>
              <a:rPr lang="en-US" sz="2800" b="1" dirty="0" smtClean="0">
                <a:solidFill>
                  <a:srgbClr val="0000CC"/>
                </a:solidFill>
                <a:latin typeface="Calibri"/>
              </a:rPr>
              <a:t> </a:t>
            </a:r>
          </a:p>
          <a:p>
            <a:pPr lvl="0"/>
            <a:r>
              <a:rPr lang="en-US" sz="2800" dirty="0">
                <a:solidFill>
                  <a:prstClr val="black"/>
                </a:solidFill>
              </a:rPr>
              <a:t>[effective field </a:t>
            </a:r>
            <a:r>
              <a:rPr lang="en-US" sz="2800" b="1" dirty="0">
                <a:solidFill>
                  <a:srgbClr val="FF0000"/>
                </a:solidFill>
              </a:rPr>
              <a:t>16 T</a:t>
            </a:r>
            <a:r>
              <a:rPr lang="en-US" sz="2800" dirty="0" smtClean="0">
                <a:solidFill>
                  <a:prstClr val="black"/>
                </a:solidFill>
              </a:rPr>
              <a:t>]</a:t>
            </a:r>
            <a:endParaRPr lang="en-US" sz="2800" b="1" dirty="0">
              <a:solidFill>
                <a:srgbClr val="0000CC"/>
              </a:solidFill>
              <a:latin typeface="Calibri"/>
            </a:endParaRPr>
          </a:p>
          <a:p>
            <a:r>
              <a:rPr lang="en-US" sz="2800" dirty="0" smtClean="0">
                <a:latin typeface="Calibri"/>
              </a:rPr>
              <a:t>with </a:t>
            </a:r>
            <a:r>
              <a:rPr lang="en-US" sz="2800" b="1" dirty="0" smtClean="0">
                <a:solidFill>
                  <a:srgbClr val="0000CC"/>
                </a:solidFill>
                <a:latin typeface="Calibri"/>
              </a:rPr>
              <a:t>efficiency </a:t>
            </a:r>
            <a:r>
              <a:rPr lang="en-US" sz="2800" b="1" dirty="0" smtClean="0">
                <a:solidFill>
                  <a:srgbClr val="0000CC"/>
                </a:solidFill>
                <a:latin typeface="Calibri"/>
              </a:rPr>
              <a:t>0.93±0.04</a:t>
            </a:r>
            <a:endParaRPr lang="en-GB" sz="2800" b="1" dirty="0">
              <a:solidFill>
                <a:srgbClr val="0000C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146032" y="1058140"/>
            <a:ext cx="19979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schematic </a:t>
            </a:r>
            <a:r>
              <a:rPr lang="en-US" sz="1600" dirty="0"/>
              <a:t>layout</a:t>
            </a:r>
          </a:p>
          <a:p>
            <a:r>
              <a:rPr lang="en-US" sz="1600" dirty="0"/>
              <a:t>of the experimental setup used to</a:t>
            </a:r>
          </a:p>
          <a:p>
            <a:r>
              <a:rPr lang="en-US" sz="1600" dirty="0"/>
              <a:t>study multiple volume reflection at </a:t>
            </a:r>
            <a:r>
              <a:rPr lang="en-US" sz="1600" dirty="0" smtClean="0"/>
              <a:t>the H8 </a:t>
            </a:r>
            <a:r>
              <a:rPr lang="en-US" sz="1600" dirty="0"/>
              <a:t>beam line of the CERN SPS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807204" y="1365887"/>
            <a:ext cx="136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quasimosaic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180383" y="2243470"/>
            <a:ext cx="899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</a:t>
            </a:r>
            <a:r>
              <a:rPr lang="en-US" b="1" dirty="0" smtClean="0"/>
              <a:t>trip</a:t>
            </a:r>
          </a:p>
          <a:p>
            <a:r>
              <a:rPr lang="en-US" b="1" dirty="0" smtClean="0"/>
              <a:t>crystals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 rot="19546446">
            <a:off x="-159177" y="3074160"/>
            <a:ext cx="7779758" cy="769441"/>
          </a:xfrm>
          <a:prstGeom prst="rect">
            <a:avLst/>
          </a:prstGeom>
          <a:solidFill>
            <a:srgbClr val="0000CC">
              <a:alpha val="6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4400" i="1" dirty="0">
                <a:solidFill>
                  <a:schemeClr val="bg1"/>
                </a:solidFill>
              </a:rPr>
              <a:t>p</a:t>
            </a:r>
            <a:r>
              <a:rPr lang="en-US" sz="4400" i="1" dirty="0" smtClean="0">
                <a:solidFill>
                  <a:schemeClr val="bg1"/>
                </a:solidFill>
              </a:rPr>
              <a:t>roof of principle demonstration!</a:t>
            </a:r>
            <a:endParaRPr lang="en-GB" sz="4400" i="1" dirty="0">
              <a:solidFill>
                <a:schemeClr val="bg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6910186" y="4725144"/>
            <a:ext cx="974182" cy="504056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49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99392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c</a:t>
            </a:r>
            <a:r>
              <a:rPr lang="en-US" b="1" dirty="0" smtClean="0">
                <a:solidFill>
                  <a:srgbClr val="0070C0"/>
                </a:solidFill>
              </a:rPr>
              <a:t>rystal channeling efficiency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640960" cy="452596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for </a:t>
            </a:r>
            <a:r>
              <a:rPr lang="en-US" sz="2800" dirty="0"/>
              <a:t>single crystal </a:t>
            </a:r>
            <a:r>
              <a:rPr lang="en-US" sz="2800" dirty="0" smtClean="0"/>
              <a:t>traversal:  </a:t>
            </a:r>
            <a:r>
              <a:rPr lang="en-US" sz="2800" b="1" dirty="0" smtClean="0">
                <a:solidFill>
                  <a:srgbClr val="0000CC"/>
                </a:solidFill>
              </a:rPr>
              <a:t>present deflection efficiency &gt;0.8-0.9  </a:t>
            </a:r>
            <a:r>
              <a:rPr lang="en-US" sz="2800" b="1" dirty="0" err="1" smtClean="0">
                <a:solidFill>
                  <a:srgbClr val="0000CC"/>
                </a:solidFill>
              </a:rPr>
              <a:t>t.b.c.w</a:t>
            </a:r>
            <a:r>
              <a:rPr lang="en-US" sz="2800" b="1" dirty="0" smtClean="0">
                <a:solidFill>
                  <a:srgbClr val="0000CC"/>
                </a:solidFill>
              </a:rPr>
              <a:t>. 1990’s : 0.1-0.2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/>
              <a:t> </a:t>
            </a:r>
            <a:r>
              <a:rPr lang="en-US" sz="1400" dirty="0" smtClean="0"/>
              <a:t>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b="1" dirty="0" smtClean="0">
                <a:solidFill>
                  <a:srgbClr val="0000CC"/>
                </a:solidFill>
              </a:rPr>
              <a:t>gain </a:t>
            </a:r>
            <a:r>
              <a:rPr lang="en-US" sz="2800" b="1" dirty="0">
                <a:solidFill>
                  <a:srgbClr val="0000CC"/>
                </a:solidFill>
              </a:rPr>
              <a:t>in deflection probability </a:t>
            </a:r>
            <a:r>
              <a:rPr lang="en-US" sz="2800" b="1" dirty="0" smtClean="0">
                <a:solidFill>
                  <a:srgbClr val="0000CC"/>
                </a:solidFill>
              </a:rPr>
              <a:t>over last </a:t>
            </a:r>
            <a:r>
              <a:rPr lang="en-US" sz="2800" b="1" dirty="0" smtClean="0">
                <a:solidFill>
                  <a:srgbClr val="0000CC"/>
                </a:solidFill>
              </a:rPr>
              <a:t>decades</a:t>
            </a:r>
            <a:r>
              <a:rPr lang="en-US" sz="2800" dirty="0" smtClean="0"/>
              <a:t>:</a:t>
            </a:r>
            <a:endParaRPr lang="en-US" sz="2800" dirty="0"/>
          </a:p>
          <a:p>
            <a:pPr>
              <a:spcBef>
                <a:spcPts val="0"/>
              </a:spcBef>
            </a:pPr>
            <a:r>
              <a:rPr lang="en-US" sz="2800" dirty="0" smtClean="0"/>
              <a:t>now short </a:t>
            </a:r>
            <a:r>
              <a:rPr lang="en-US" sz="2800" dirty="0" smtClean="0"/>
              <a:t>crystals </a:t>
            </a:r>
            <a:r>
              <a:rPr lang="en-US" sz="2800" dirty="0"/>
              <a:t>bent with constant curvature </a:t>
            </a:r>
            <a:r>
              <a:rPr lang="en-US" sz="2800" dirty="0" smtClean="0"/>
              <a:t>(anticlastic bending); crystal </a:t>
            </a:r>
            <a:r>
              <a:rPr lang="en-US" sz="2800" dirty="0"/>
              <a:t>length in the </a:t>
            </a:r>
            <a:r>
              <a:rPr lang="en-US" sz="2800" dirty="0" smtClean="0"/>
              <a:t>1990’s was </a:t>
            </a:r>
            <a:r>
              <a:rPr lang="en-US" sz="2800" dirty="0"/>
              <a:t>5 cm or more and </a:t>
            </a:r>
            <a:r>
              <a:rPr lang="en-US" sz="2800" dirty="0" smtClean="0"/>
              <a:t>now it is 5 </a:t>
            </a:r>
            <a:r>
              <a:rPr lang="en-US" sz="2800" dirty="0"/>
              <a:t>mm or </a:t>
            </a:r>
            <a:r>
              <a:rPr lang="en-US" sz="2800" dirty="0" smtClean="0"/>
              <a:t>less</a:t>
            </a:r>
            <a:endParaRPr lang="en-US" sz="2800" dirty="0"/>
          </a:p>
          <a:p>
            <a:pPr>
              <a:spcBef>
                <a:spcPts val="0"/>
              </a:spcBef>
            </a:pPr>
            <a:endParaRPr lang="en-US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800" b="1" dirty="0" smtClean="0">
                <a:solidFill>
                  <a:srgbClr val="0000CC"/>
                </a:solidFill>
              </a:rPr>
              <a:t>multi-reflection / multi-strip </a:t>
            </a:r>
            <a:r>
              <a:rPr lang="en-US" sz="2800" b="1" dirty="0">
                <a:solidFill>
                  <a:srgbClr val="0000CC"/>
                </a:solidFill>
              </a:rPr>
              <a:t>crystal </a:t>
            </a:r>
            <a:r>
              <a:rPr lang="en-US" sz="2800" b="1" dirty="0" smtClean="0">
                <a:solidFill>
                  <a:srgbClr val="0000CC"/>
                </a:solidFill>
              </a:rPr>
              <a:t>-  drawbacks:</a:t>
            </a:r>
            <a:endParaRPr lang="en-US" sz="2800" b="1" dirty="0">
              <a:solidFill>
                <a:srgbClr val="0000CC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/>
              <a:t>1. </a:t>
            </a:r>
            <a:r>
              <a:rPr lang="en-US" sz="2800" dirty="0" smtClean="0"/>
              <a:t>difficult </a:t>
            </a:r>
            <a:r>
              <a:rPr lang="en-US" sz="2800" dirty="0"/>
              <a:t>to produce a multi-crystal with coherent </a:t>
            </a:r>
            <a:r>
              <a:rPr lang="en-US" sz="2800" dirty="0" smtClean="0"/>
              <a:t>reflections</a:t>
            </a:r>
            <a:r>
              <a:rPr lang="en-US" sz="2800" dirty="0" smtClean="0">
                <a:solidFill>
                  <a:prstClr val="black"/>
                </a:solidFill>
              </a:rPr>
              <a:t> (alignment </a:t>
            </a:r>
            <a:r>
              <a:rPr lang="en-US" sz="2800" dirty="0">
                <a:solidFill>
                  <a:prstClr val="black"/>
                </a:solidFill>
              </a:rPr>
              <a:t>imperfections </a:t>
            </a:r>
            <a:r>
              <a:rPr lang="en-US" sz="2800" dirty="0" smtClean="0">
                <a:solidFill>
                  <a:prstClr val="black"/>
                </a:solidFill>
              </a:rPr>
              <a:t>)</a:t>
            </a:r>
            <a:endParaRPr lang="en-US" sz="28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/>
              <a:t>2. </a:t>
            </a:r>
            <a:r>
              <a:rPr lang="en-US" sz="2800" dirty="0"/>
              <a:t>f</a:t>
            </a:r>
            <a:r>
              <a:rPr lang="en-US" sz="2800" dirty="0" smtClean="0"/>
              <a:t>or high energy the </a:t>
            </a:r>
            <a:r>
              <a:rPr lang="en-US" sz="2800" dirty="0"/>
              <a:t>multi-crystal length should be </a:t>
            </a:r>
            <a:r>
              <a:rPr lang="en-US" sz="2800" dirty="0" smtClean="0"/>
              <a:t>large</a:t>
            </a:r>
            <a:endParaRPr lang="en-US" sz="2800" dirty="0"/>
          </a:p>
          <a:p>
            <a:pPr lvl="1">
              <a:spcBef>
                <a:spcPts val="0"/>
              </a:spcBef>
            </a:pPr>
            <a:r>
              <a:rPr lang="en-US" sz="2000" dirty="0" smtClean="0"/>
              <a:t>large </a:t>
            </a:r>
            <a:r>
              <a:rPr lang="en-US" sz="2000" dirty="0"/>
              <a:t>production of </a:t>
            </a:r>
            <a:r>
              <a:rPr lang="en-US" sz="2000" dirty="0" smtClean="0"/>
              <a:t>diffractive </a:t>
            </a:r>
            <a:r>
              <a:rPr lang="en-US" sz="2000" dirty="0" smtClean="0"/>
              <a:t>protons</a:t>
            </a:r>
            <a:r>
              <a:rPr lang="en-US" sz="2000" dirty="0"/>
              <a:t> </a:t>
            </a:r>
            <a:r>
              <a:rPr lang="en-US" sz="2000" dirty="0" smtClean="0"/>
              <a:t>!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US" dirty="0" smtClean="0"/>
              <a:t>3</a:t>
            </a:r>
            <a:r>
              <a:rPr lang="en-US" dirty="0" smtClean="0"/>
              <a:t>. </a:t>
            </a:r>
            <a:r>
              <a:rPr lang="en-US" dirty="0" smtClean="0"/>
              <a:t>larger </a:t>
            </a:r>
            <a:r>
              <a:rPr lang="en-US" dirty="0" smtClean="0"/>
              <a:t>radiation </a:t>
            </a:r>
            <a:r>
              <a:rPr lang="en-US" dirty="0"/>
              <a:t>damage of the </a:t>
            </a:r>
            <a:r>
              <a:rPr lang="en-US" dirty="0" smtClean="0"/>
              <a:t>crystal (larger </a:t>
            </a:r>
            <a:r>
              <a:rPr lang="en-US" dirty="0"/>
              <a:t>ionization energy deposition again because of </a:t>
            </a:r>
            <a:r>
              <a:rPr lang="en-US" dirty="0" smtClean="0"/>
              <a:t>longer paths)</a:t>
            </a:r>
            <a:endParaRPr lang="en-US" dirty="0"/>
          </a:p>
          <a:p>
            <a:pPr marL="0" lvl="1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740352" y="6484694"/>
            <a:ext cx="1312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W. Scandale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8940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40" y="5589240"/>
            <a:ext cx="9132560" cy="10801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 err="1" smtClean="0"/>
              <a:t>Z.Huang</a:t>
            </a:r>
            <a:r>
              <a:rPr lang="en-GB" sz="2800" dirty="0" smtClean="0"/>
              <a:t>, </a:t>
            </a:r>
            <a:r>
              <a:rPr lang="en-GB" sz="2800" dirty="0" err="1" smtClean="0"/>
              <a:t>P.Chen</a:t>
            </a:r>
            <a:r>
              <a:rPr lang="en-GB" sz="2800" dirty="0" smtClean="0"/>
              <a:t>, </a:t>
            </a:r>
            <a:r>
              <a:rPr lang="en-GB" sz="2800" dirty="0" err="1" smtClean="0"/>
              <a:t>R.D.Ruth</a:t>
            </a:r>
            <a:r>
              <a:rPr lang="en-GB" sz="2800" dirty="0" smtClean="0"/>
              <a:t>, Radiation </a:t>
            </a:r>
            <a:r>
              <a:rPr lang="en-GB" sz="2800" dirty="0"/>
              <a:t>reaction in a continuous focusing </a:t>
            </a:r>
            <a:r>
              <a:rPr lang="en-GB" sz="2800" dirty="0" smtClean="0"/>
              <a:t>channel, </a:t>
            </a:r>
            <a:r>
              <a:rPr lang="en-GB" sz="2800" dirty="0" err="1" smtClean="0"/>
              <a:t>Phys.Rev.Lett</a:t>
            </a:r>
            <a:r>
              <a:rPr lang="en-GB" sz="2800" dirty="0"/>
              <a:t>. 74 (1995) 1759-1762 </a:t>
            </a:r>
          </a:p>
        </p:txBody>
      </p:sp>
      <p:sp>
        <p:nvSpPr>
          <p:cNvPr id="4" name="Rectangle 3"/>
          <p:cNvSpPr/>
          <p:nvPr/>
        </p:nvSpPr>
        <p:spPr>
          <a:xfrm>
            <a:off x="186376" y="1179073"/>
            <a:ext cx="864096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00CC"/>
                </a:solidFill>
              </a:rPr>
              <a:t>t</a:t>
            </a:r>
            <a:r>
              <a:rPr lang="en-US" sz="3200" b="1" dirty="0" smtClean="0">
                <a:solidFill>
                  <a:srgbClr val="0000CC"/>
                </a:solidFill>
              </a:rPr>
              <a:t>ransverse radiation </a:t>
            </a:r>
            <a:r>
              <a:rPr lang="en-US" sz="3200" b="1" dirty="0">
                <a:solidFill>
                  <a:srgbClr val="0000CC"/>
                </a:solidFill>
              </a:rPr>
              <a:t>damping </a:t>
            </a:r>
            <a:endParaRPr lang="en-US" sz="3200" b="1" dirty="0" smtClean="0">
              <a:solidFill>
                <a:srgbClr val="0000CC"/>
              </a:solidFill>
            </a:endParaRPr>
          </a:p>
          <a:p>
            <a:r>
              <a:rPr lang="en-US" sz="3200" dirty="0"/>
              <a:t>	</a:t>
            </a:r>
            <a:r>
              <a:rPr lang="en-US" sz="3200" dirty="0" smtClean="0"/>
              <a:t>- independent </a:t>
            </a:r>
            <a:r>
              <a:rPr lang="en-US" sz="3200" dirty="0"/>
              <a:t>of </a:t>
            </a:r>
            <a:r>
              <a:rPr lang="en-US" sz="3200" dirty="0"/>
              <a:t>p</a:t>
            </a:r>
            <a:r>
              <a:rPr lang="en-US" sz="3200" dirty="0" smtClean="0"/>
              <a:t>article energy!</a:t>
            </a:r>
            <a:endParaRPr lang="en-US" sz="3200" dirty="0"/>
          </a:p>
          <a:p>
            <a:r>
              <a:rPr lang="en-US" sz="3200" b="1" dirty="0" smtClean="0">
                <a:solidFill>
                  <a:srgbClr val="0000CC"/>
                </a:solidFill>
              </a:rPr>
              <a:t>no quantum </a:t>
            </a:r>
            <a:r>
              <a:rPr lang="en-US" sz="3200" b="1" dirty="0">
                <a:solidFill>
                  <a:srgbClr val="0000CC"/>
                </a:solidFill>
              </a:rPr>
              <a:t>excitation </a:t>
            </a:r>
            <a:endParaRPr lang="en-US" sz="3200" b="1" dirty="0" smtClean="0">
              <a:solidFill>
                <a:srgbClr val="0000CC"/>
              </a:solidFill>
            </a:endParaRPr>
          </a:p>
          <a:p>
            <a:r>
              <a:rPr lang="en-US" sz="3200" b="1" dirty="0">
                <a:solidFill>
                  <a:srgbClr val="0000CC"/>
                </a:solidFill>
              </a:rPr>
              <a:t>d</a:t>
            </a:r>
            <a:r>
              <a:rPr lang="en-US" sz="3200" b="1" dirty="0" smtClean="0">
                <a:solidFill>
                  <a:srgbClr val="0000CC"/>
                </a:solidFill>
              </a:rPr>
              <a:t>ecay to transverse </a:t>
            </a:r>
            <a:r>
              <a:rPr lang="en-US" sz="3200" b="1" dirty="0">
                <a:solidFill>
                  <a:srgbClr val="0000CC"/>
                </a:solidFill>
              </a:rPr>
              <a:t>ground state </a:t>
            </a:r>
            <a:endParaRPr lang="en-US" sz="3200" b="1" dirty="0" smtClean="0">
              <a:solidFill>
                <a:srgbClr val="0000CC"/>
              </a:solidFill>
            </a:endParaRPr>
          </a:p>
          <a:p>
            <a:r>
              <a:rPr lang="en-US" sz="3200" b="1" dirty="0" smtClean="0">
                <a:solidFill>
                  <a:srgbClr val="0000CC"/>
                </a:solidFill>
              </a:rPr>
              <a:t>minimum beam </a:t>
            </a:r>
            <a:r>
              <a:rPr lang="en-US" sz="3200" b="1" dirty="0" err="1" smtClean="0">
                <a:solidFill>
                  <a:srgbClr val="0000CC"/>
                </a:solidFill>
              </a:rPr>
              <a:t>emittance</a:t>
            </a:r>
            <a:r>
              <a:rPr lang="en-US" sz="3200" b="1" dirty="0" smtClean="0">
                <a:solidFill>
                  <a:srgbClr val="0000CC"/>
                </a:solidFill>
              </a:rPr>
              <a:t>: </a:t>
            </a:r>
            <a:r>
              <a:rPr lang="en-US" sz="3200" b="1" dirty="0" err="1" smtClean="0">
                <a:solidFill>
                  <a:srgbClr val="0000CC"/>
                </a:solidFill>
                <a:latin typeface="Symbol" pitchFamily="18" charset="2"/>
              </a:rPr>
              <a:t>ge</a:t>
            </a:r>
            <a:r>
              <a:rPr lang="en-US" sz="3200" b="1" baseline="-25000" dirty="0" err="1" smtClean="0">
                <a:solidFill>
                  <a:srgbClr val="0000CC"/>
                </a:solidFill>
              </a:rPr>
              <a:t>min</a:t>
            </a:r>
            <a:r>
              <a:rPr lang="en-US" sz="3200" b="1" dirty="0" smtClean="0">
                <a:solidFill>
                  <a:srgbClr val="0000CC"/>
                </a:solidFill>
              </a:rPr>
              <a:t> </a:t>
            </a:r>
            <a:r>
              <a:rPr lang="en-US" sz="3200" b="1" dirty="0">
                <a:solidFill>
                  <a:srgbClr val="0000CC"/>
                </a:solidFill>
              </a:rPr>
              <a:t>= </a:t>
            </a:r>
            <a:r>
              <a:rPr lang="en-US" sz="3200" b="1" dirty="0" smtClean="0">
                <a:solidFill>
                  <a:srgbClr val="0000CC"/>
                </a:solidFill>
              </a:rPr>
              <a:t>ħ/2mc</a:t>
            </a:r>
          </a:p>
          <a:p>
            <a:r>
              <a:rPr lang="en-US" sz="3200" dirty="0" smtClean="0"/>
              <a:t>	limited </a:t>
            </a:r>
            <a:r>
              <a:rPr lang="en-US" sz="3200" dirty="0"/>
              <a:t>only by the </a:t>
            </a:r>
            <a:r>
              <a:rPr lang="en-US" sz="3200" dirty="0" smtClean="0"/>
              <a:t>uncertainty principle</a:t>
            </a:r>
          </a:p>
          <a:p>
            <a:r>
              <a:rPr lang="en-US" sz="3200" dirty="0" smtClean="0"/>
              <a:t>particle </a:t>
            </a:r>
            <a:r>
              <a:rPr lang="en-US" sz="3200" dirty="0"/>
              <a:t>can be accelerated </a:t>
            </a:r>
            <a:r>
              <a:rPr lang="en-US" sz="3200" dirty="0" smtClean="0"/>
              <a:t>along focusing channel </a:t>
            </a:r>
            <a:r>
              <a:rPr lang="en-US" sz="3200" dirty="0"/>
              <a:t>in its ground state without any </a:t>
            </a:r>
            <a:r>
              <a:rPr lang="en-US" sz="3200" dirty="0" smtClean="0"/>
              <a:t>energy loss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81752" y="48"/>
            <a:ext cx="8229600" cy="1287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rgbClr val="0070C0"/>
                </a:solidFill>
              </a:rPr>
              <a:t>r</a:t>
            </a:r>
            <a:r>
              <a:rPr lang="en-US" sz="4800" b="1" dirty="0" smtClean="0">
                <a:solidFill>
                  <a:srgbClr val="0070C0"/>
                </a:solidFill>
              </a:rPr>
              <a:t>adiation damping in ideal crystal</a:t>
            </a:r>
            <a:endParaRPr lang="en-GB" sz="4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636950" y="-171400"/>
            <a:ext cx="8229600" cy="1287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>
                <a:solidFill>
                  <a:srgbClr val="0070C0"/>
                </a:solidFill>
              </a:rPr>
              <a:t>crystal </a:t>
            </a:r>
            <a:r>
              <a:rPr lang="en-US" sz="4800" b="1" dirty="0" smtClean="0">
                <a:solidFill>
                  <a:srgbClr val="0070C0"/>
                </a:solidFill>
              </a:rPr>
              <a:t>accelerators</a:t>
            </a:r>
            <a:endParaRPr lang="en-GB" sz="4800" b="1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8765" y="908720"/>
            <a:ext cx="9073008" cy="666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00CC"/>
                </a:solidFill>
                <a:cs typeface="Calibri"/>
              </a:rPr>
              <a:t>a</a:t>
            </a:r>
            <a:r>
              <a:rPr lang="en-US" sz="3200" b="1" dirty="0" smtClean="0">
                <a:solidFill>
                  <a:srgbClr val="0000CC"/>
                </a:solidFill>
                <a:cs typeface="Calibri"/>
              </a:rPr>
              <a:t>cceleration in crystal channels </a:t>
            </a:r>
          </a:p>
          <a:p>
            <a:r>
              <a:rPr lang="en-US" sz="3200" dirty="0" smtClean="0">
                <a:solidFill>
                  <a:srgbClr val="0000CC"/>
                </a:solidFill>
                <a:cs typeface="Calibri"/>
              </a:rPr>
              <a:t>G</a:t>
            </a:r>
            <a:r>
              <a:rPr lang="en-US" sz="3200" dirty="0">
                <a:solidFill>
                  <a:srgbClr val="0000CC"/>
                </a:solidFill>
                <a:cs typeface="Calibri"/>
              </a:rPr>
              <a:t>≈ </a:t>
            </a:r>
            <a:r>
              <a:rPr lang="en-US" sz="3200" dirty="0" smtClean="0">
                <a:solidFill>
                  <a:srgbClr val="0000CC"/>
                </a:solidFill>
                <a:cs typeface="Calibri"/>
              </a:rPr>
              <a:t>10 TV/m </a:t>
            </a:r>
            <a:r>
              <a:rPr lang="en-US" sz="3200" dirty="0">
                <a:solidFill>
                  <a:srgbClr val="0000CC"/>
                </a:solidFill>
                <a:cs typeface="Calibri"/>
              </a:rPr>
              <a:t>(</a:t>
            </a:r>
            <a:r>
              <a:rPr lang="en-US" sz="3200" i="1" dirty="0">
                <a:solidFill>
                  <a:srgbClr val="0000CC"/>
                </a:solidFill>
                <a:cs typeface="Calibri"/>
              </a:rPr>
              <a:t>n</a:t>
            </a:r>
            <a:r>
              <a:rPr lang="en-US" sz="3200" baseline="-25000" dirty="0">
                <a:solidFill>
                  <a:srgbClr val="0000CC"/>
                </a:solidFill>
                <a:cs typeface="Calibri"/>
              </a:rPr>
              <a:t>0</a:t>
            </a:r>
            <a:r>
              <a:rPr lang="en-US" sz="3200" dirty="0">
                <a:solidFill>
                  <a:srgbClr val="0000CC"/>
                </a:solidFill>
                <a:cs typeface="Calibri"/>
              </a:rPr>
              <a:t> [</a:t>
            </a:r>
            <a:r>
              <a:rPr lang="en-US" sz="3200" dirty="0" smtClean="0">
                <a:solidFill>
                  <a:srgbClr val="0000CC"/>
                </a:solidFill>
                <a:cs typeface="Calibri"/>
              </a:rPr>
              <a:t>10</a:t>
            </a:r>
            <a:r>
              <a:rPr lang="en-US" sz="3200" baseline="30000" dirty="0" smtClean="0">
                <a:solidFill>
                  <a:srgbClr val="0000CC"/>
                </a:solidFill>
                <a:cs typeface="Calibri"/>
              </a:rPr>
              <a:t>22</a:t>
            </a:r>
            <a:r>
              <a:rPr lang="en-US" sz="3200" dirty="0" smtClean="0">
                <a:solidFill>
                  <a:srgbClr val="0000CC"/>
                </a:solidFill>
                <a:cs typeface="Calibri"/>
              </a:rPr>
              <a:t> </a:t>
            </a:r>
            <a:r>
              <a:rPr lang="en-US" sz="3200" dirty="0">
                <a:solidFill>
                  <a:srgbClr val="0000CC"/>
                </a:solidFill>
                <a:cs typeface="Calibri"/>
              </a:rPr>
              <a:t>cm</a:t>
            </a:r>
            <a:r>
              <a:rPr lang="en-US" sz="3200" baseline="30000" dirty="0">
                <a:solidFill>
                  <a:srgbClr val="0000CC"/>
                </a:solidFill>
                <a:cs typeface="Calibri"/>
              </a:rPr>
              <a:t>-3</a:t>
            </a:r>
            <a:r>
              <a:rPr lang="en-US" sz="3200" dirty="0">
                <a:solidFill>
                  <a:srgbClr val="0000CC"/>
                </a:solidFill>
                <a:cs typeface="Calibri"/>
              </a:rPr>
              <a:t>])</a:t>
            </a:r>
            <a:r>
              <a:rPr lang="en-US" sz="3200" baseline="30000" dirty="0" smtClean="0">
                <a:solidFill>
                  <a:srgbClr val="0000CC"/>
                </a:solidFill>
                <a:cs typeface="Calibri"/>
              </a:rPr>
              <a:t>1/2</a:t>
            </a:r>
            <a:r>
              <a:rPr lang="en-US" sz="3200" dirty="0">
                <a:solidFill>
                  <a:srgbClr val="0000CC"/>
                </a:solidFill>
                <a:cs typeface="Calibri"/>
              </a:rPr>
              <a:t> </a:t>
            </a:r>
            <a:r>
              <a:rPr lang="en-US" sz="3200" dirty="0" smtClean="0">
                <a:solidFill>
                  <a:srgbClr val="0000CC"/>
                </a:solidFill>
                <a:cs typeface="Calibri"/>
              </a:rPr>
              <a:t>; </a:t>
            </a:r>
            <a:r>
              <a:rPr lang="en-US" sz="3200" i="1" dirty="0" smtClean="0">
                <a:solidFill>
                  <a:srgbClr val="0000CC"/>
                </a:solidFill>
                <a:cs typeface="Calibri"/>
              </a:rPr>
              <a:t>n</a:t>
            </a:r>
            <a:r>
              <a:rPr lang="en-US" sz="3200" baseline="-25000" dirty="0" smtClean="0">
                <a:solidFill>
                  <a:srgbClr val="0000CC"/>
                </a:solidFill>
                <a:cs typeface="Calibri"/>
              </a:rPr>
              <a:t>0</a:t>
            </a:r>
            <a:r>
              <a:rPr lang="en-US" sz="3200" dirty="0" smtClean="0">
                <a:solidFill>
                  <a:srgbClr val="0000CC"/>
                </a:solidFill>
                <a:cs typeface="Calibri"/>
              </a:rPr>
              <a:t> </a:t>
            </a:r>
            <a:r>
              <a:rPr lang="en-US" sz="3200" dirty="0">
                <a:solidFill>
                  <a:srgbClr val="0000CC"/>
                </a:solidFill>
                <a:cs typeface="Calibri"/>
              </a:rPr>
              <a:t>≈</a:t>
            </a:r>
            <a:r>
              <a:rPr lang="en-US" sz="3200" dirty="0" smtClean="0">
                <a:solidFill>
                  <a:srgbClr val="0000CC"/>
                </a:solidFill>
                <a:cs typeface="Calibri"/>
              </a:rPr>
              <a:t>10</a:t>
            </a:r>
            <a:r>
              <a:rPr lang="en-US" sz="3200" baseline="30000" dirty="0" smtClean="0">
                <a:solidFill>
                  <a:srgbClr val="0000CC"/>
                </a:solidFill>
                <a:cs typeface="Calibri"/>
              </a:rPr>
              <a:t>22</a:t>
            </a:r>
            <a:r>
              <a:rPr lang="en-US" sz="3200" dirty="0" smtClean="0">
                <a:solidFill>
                  <a:srgbClr val="0000CC"/>
                </a:solidFill>
                <a:cs typeface="Calibri"/>
              </a:rPr>
              <a:t>-10</a:t>
            </a:r>
            <a:r>
              <a:rPr lang="en-US" sz="3200" baseline="30000" dirty="0" smtClean="0">
                <a:solidFill>
                  <a:srgbClr val="0000CC"/>
                </a:solidFill>
                <a:cs typeface="Calibri"/>
              </a:rPr>
              <a:t>23</a:t>
            </a:r>
            <a:r>
              <a:rPr lang="en-US" sz="3200" dirty="0" smtClean="0">
                <a:solidFill>
                  <a:srgbClr val="0000CC"/>
                </a:solidFill>
                <a:cs typeface="Calibri"/>
              </a:rPr>
              <a:t> cm</a:t>
            </a:r>
            <a:r>
              <a:rPr lang="en-US" sz="3200" baseline="30000" dirty="0" smtClean="0">
                <a:solidFill>
                  <a:srgbClr val="0000CC"/>
                </a:solidFill>
                <a:cs typeface="Calibri"/>
              </a:rPr>
              <a:t>-3</a:t>
            </a:r>
            <a:endParaRPr lang="en-US" sz="3200" baseline="30000" dirty="0">
              <a:solidFill>
                <a:srgbClr val="0000CC"/>
              </a:solidFill>
              <a:cs typeface="Calibri"/>
            </a:endParaRPr>
          </a:p>
          <a:p>
            <a:r>
              <a:rPr lang="en-US" sz="3200" dirty="0">
                <a:solidFill>
                  <a:srgbClr val="FF0000"/>
                </a:solidFill>
                <a:cs typeface="Calibri"/>
              </a:rPr>
              <a:t>driven </a:t>
            </a:r>
            <a:r>
              <a:rPr lang="en-US" sz="3200" dirty="0" smtClean="0">
                <a:solidFill>
                  <a:srgbClr val="FF0000"/>
                </a:solidFill>
                <a:cs typeface="Calibri"/>
              </a:rPr>
              <a:t>by x-ray laser</a:t>
            </a:r>
          </a:p>
          <a:p>
            <a:pPr>
              <a:spcBef>
                <a:spcPct val="20000"/>
              </a:spcBef>
            </a:pPr>
            <a:r>
              <a:rPr lang="en-US" sz="3600" b="1" u="sng" dirty="0" smtClean="0">
                <a:solidFill>
                  <a:srgbClr val="0000CC"/>
                </a:solidFill>
              </a:rPr>
              <a:t>max</a:t>
            </a:r>
            <a:r>
              <a:rPr lang="en-US" sz="3600" b="1" u="sng" dirty="0" smtClean="0">
                <a:solidFill>
                  <a:srgbClr val="0000CC"/>
                </a:solidFill>
              </a:rPr>
              <a:t>. energy </a:t>
            </a:r>
            <a:r>
              <a:rPr lang="en-US" sz="3600" b="1" dirty="0" smtClean="0">
                <a:solidFill>
                  <a:srgbClr val="0000CC"/>
                </a:solidFill>
              </a:rPr>
              <a:t>set by radiation emission due to </a:t>
            </a:r>
            <a:r>
              <a:rPr lang="en-US" sz="3600" b="1" dirty="0" err="1" smtClean="0">
                <a:solidFill>
                  <a:srgbClr val="0000CC"/>
                </a:solidFill>
              </a:rPr>
              <a:t>betatron</a:t>
            </a:r>
            <a:r>
              <a:rPr lang="en-US" sz="3600" b="1" dirty="0" smtClean="0">
                <a:solidFill>
                  <a:srgbClr val="0000CC"/>
                </a:solidFill>
              </a:rPr>
              <a:t> oscillations </a:t>
            </a:r>
            <a:r>
              <a:rPr lang="en-US" sz="3600" b="1" dirty="0" smtClean="0">
                <a:solidFill>
                  <a:srgbClr val="0000CC"/>
                </a:solidFill>
              </a:rPr>
              <a:t>between </a:t>
            </a:r>
            <a:r>
              <a:rPr lang="en-US" sz="3600" b="1" dirty="0" smtClean="0">
                <a:solidFill>
                  <a:srgbClr val="0000CC"/>
                </a:solidFill>
              </a:rPr>
              <a:t>crystal </a:t>
            </a:r>
            <a:r>
              <a:rPr lang="en-US" sz="3600" b="1" dirty="0" smtClean="0">
                <a:solidFill>
                  <a:srgbClr val="0000CC"/>
                </a:solidFill>
              </a:rPr>
              <a:t>planes, </a:t>
            </a:r>
            <a:r>
              <a:rPr lang="en-US" sz="3600" b="1" dirty="0">
                <a:solidFill>
                  <a:srgbClr val="0000CC"/>
                </a:solidFill>
              </a:rPr>
              <a:t>excited </a:t>
            </a:r>
            <a:r>
              <a:rPr lang="en-US" sz="3600" b="1" dirty="0" smtClean="0">
                <a:solidFill>
                  <a:srgbClr val="0000CC"/>
                </a:solidFill>
              </a:rPr>
              <a:t>by </a:t>
            </a:r>
            <a:r>
              <a:rPr lang="en-US" sz="3600" b="1" dirty="0">
                <a:solidFill>
                  <a:srgbClr val="0000CC"/>
                </a:solidFill>
              </a:rPr>
              <a:t>multiple scattering off channel </a:t>
            </a:r>
            <a:r>
              <a:rPr lang="en-US" sz="3600" b="1" dirty="0" smtClean="0">
                <a:solidFill>
                  <a:srgbClr val="0000CC"/>
                </a:solidFill>
              </a:rPr>
              <a:t>e</a:t>
            </a:r>
            <a:r>
              <a:rPr lang="en-US" sz="3600" b="1" baseline="30000" dirty="0" smtClean="0">
                <a:solidFill>
                  <a:srgbClr val="0000CC"/>
                </a:solidFill>
              </a:rPr>
              <a:t>-</a:t>
            </a:r>
            <a:endParaRPr lang="en-US" sz="3200" baseline="30000" dirty="0">
              <a:solidFill>
                <a:srgbClr val="FF0000"/>
              </a:solidFill>
              <a:cs typeface="Calibri"/>
            </a:endParaRPr>
          </a:p>
          <a:p>
            <a:r>
              <a:rPr lang="en-US" sz="3600" b="1" i="1" dirty="0" err="1" smtClean="0">
                <a:solidFill>
                  <a:srgbClr val="FF0000"/>
                </a:solidFill>
              </a:rPr>
              <a:t>E</a:t>
            </a:r>
            <a:r>
              <a:rPr lang="en-US" sz="3600" b="1" baseline="-25000" dirty="0" err="1" smtClean="0">
                <a:solidFill>
                  <a:srgbClr val="FF0000"/>
                </a:solidFill>
              </a:rPr>
              <a:t>max</a:t>
            </a:r>
            <a:r>
              <a:rPr lang="en-US" sz="3600" b="1" baseline="-25000" dirty="0" smtClean="0">
                <a:solidFill>
                  <a:srgbClr val="FF0000"/>
                </a:solidFill>
              </a:rPr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≈300 GeV for </a:t>
            </a:r>
            <a:r>
              <a:rPr lang="en-US" sz="3600" i="1" dirty="0" smtClean="0">
                <a:solidFill>
                  <a:srgbClr val="FF0000"/>
                </a:solidFill>
              </a:rPr>
              <a:t>e</a:t>
            </a:r>
            <a:r>
              <a:rPr lang="en-US" sz="3600" baseline="30000" dirty="0" smtClean="0">
                <a:solidFill>
                  <a:srgbClr val="FF0000"/>
                </a:solidFill>
              </a:rPr>
              <a:t>+</a:t>
            </a:r>
            <a:r>
              <a:rPr lang="en-US" sz="3600" dirty="0" smtClean="0">
                <a:solidFill>
                  <a:srgbClr val="FF0000"/>
                </a:solidFill>
              </a:rPr>
              <a:t>, 10</a:t>
            </a:r>
            <a:r>
              <a:rPr lang="en-US" sz="3600" baseline="30000" dirty="0" smtClean="0">
                <a:solidFill>
                  <a:srgbClr val="FF0000"/>
                </a:solidFill>
              </a:rPr>
              <a:t>4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TeV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i="1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3600" i="1" dirty="0" smtClean="0">
                <a:solidFill>
                  <a:srgbClr val="FF0000"/>
                </a:solidFill>
              </a:rPr>
              <a:t>, </a:t>
            </a:r>
            <a:r>
              <a:rPr lang="en-US" sz="3600" dirty="0" smtClean="0">
                <a:solidFill>
                  <a:srgbClr val="FF0000"/>
                </a:solidFill>
              </a:rPr>
              <a:t>10</a:t>
            </a:r>
            <a:r>
              <a:rPr lang="en-US" sz="3600" baseline="30000" dirty="0" smtClean="0">
                <a:solidFill>
                  <a:srgbClr val="FF0000"/>
                </a:solidFill>
              </a:rPr>
              <a:t>6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TeV</a:t>
            </a:r>
            <a:r>
              <a:rPr lang="en-US" sz="3600" dirty="0" smtClean="0">
                <a:solidFill>
                  <a:srgbClr val="FF0000"/>
                </a:solidFill>
              </a:rPr>
              <a:t> for </a:t>
            </a:r>
            <a:r>
              <a:rPr lang="en-US" sz="3600" i="1" dirty="0" smtClean="0">
                <a:solidFill>
                  <a:srgbClr val="FF0000"/>
                </a:solidFill>
              </a:rPr>
              <a:t>p </a:t>
            </a:r>
            <a:r>
              <a:rPr lang="en-US" sz="3600" dirty="0" smtClean="0">
                <a:solidFill>
                  <a:srgbClr val="FF0000"/>
                </a:solidFill>
              </a:rPr>
              <a:t>?!              </a:t>
            </a:r>
            <a:r>
              <a:rPr lang="en-US" sz="2000" dirty="0" smtClean="0">
                <a:solidFill>
                  <a:prstClr val="black"/>
                </a:solidFill>
              </a:rPr>
              <a:t>			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          </a:t>
            </a:r>
            <a:endParaRPr lang="en-US" sz="2000" dirty="0">
              <a:solidFill>
                <a:prstClr val="black"/>
              </a:solidFill>
            </a:endParaRPr>
          </a:p>
          <a:p>
            <a:r>
              <a:rPr lang="en-US" sz="2000" dirty="0" smtClean="0">
                <a:solidFill>
                  <a:prstClr val="black"/>
                </a:solidFill>
              </a:rPr>
              <a:t>			Chen </a:t>
            </a:r>
            <a:r>
              <a:rPr lang="en-US" sz="2000" dirty="0" smtClean="0">
                <a:solidFill>
                  <a:prstClr val="black"/>
                </a:solidFill>
              </a:rPr>
              <a:t>&amp; Noble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1997; </a:t>
            </a:r>
            <a:r>
              <a:rPr lang="en-US" sz="2000" dirty="0" err="1" smtClean="0">
                <a:solidFill>
                  <a:prstClr val="black"/>
                </a:solidFill>
              </a:rPr>
              <a:t>Dodin</a:t>
            </a:r>
            <a:r>
              <a:rPr lang="en-US" sz="2000" dirty="0" smtClean="0">
                <a:solidFill>
                  <a:prstClr val="black"/>
                </a:solidFill>
              </a:rPr>
              <a:t> &amp; </a:t>
            </a:r>
            <a:r>
              <a:rPr lang="en-US" sz="2000" dirty="0" err="1" smtClean="0">
                <a:solidFill>
                  <a:prstClr val="black"/>
                </a:solidFill>
              </a:rPr>
              <a:t>Fisch</a:t>
            </a:r>
            <a:r>
              <a:rPr lang="en-US" sz="2000" dirty="0" smtClean="0">
                <a:solidFill>
                  <a:prstClr val="black"/>
                </a:solidFill>
              </a:rPr>
              <a:t> 2008; </a:t>
            </a:r>
            <a:r>
              <a:rPr lang="en-US" sz="2000" dirty="0" err="1" smtClean="0">
                <a:solidFill>
                  <a:prstClr val="black"/>
                </a:solidFill>
              </a:rPr>
              <a:t>Shiltsev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‘12</a:t>
            </a:r>
            <a:r>
              <a:rPr lang="en-US" sz="2000" i="1" dirty="0" smtClean="0">
                <a:solidFill>
                  <a:srgbClr val="FF0000"/>
                </a:solidFill>
                <a:cs typeface="Calibri"/>
              </a:rPr>
              <a:t>      </a:t>
            </a:r>
            <a:r>
              <a:rPr lang="en-US" sz="3200" dirty="0" smtClean="0">
                <a:solidFill>
                  <a:srgbClr val="0000CC"/>
                </a:solidFill>
                <a:cs typeface="Calibri"/>
              </a:rPr>
              <a:t>10 </a:t>
            </a:r>
            <a:r>
              <a:rPr lang="en-US" sz="3200" dirty="0" smtClean="0">
                <a:solidFill>
                  <a:srgbClr val="0000CC"/>
                </a:solidFill>
                <a:cs typeface="Calibri"/>
              </a:rPr>
              <a:t>TV/m – disposable crystal </a:t>
            </a:r>
            <a:r>
              <a:rPr lang="en-US" sz="3200" dirty="0" smtClean="0">
                <a:solidFill>
                  <a:srgbClr val="0000CC"/>
                </a:solidFill>
                <a:cs typeface="Calibri"/>
              </a:rPr>
              <a:t>accelerator</a:t>
            </a:r>
            <a:endParaRPr lang="en-US" sz="1200" dirty="0">
              <a:solidFill>
                <a:srgbClr val="0000CC"/>
              </a:solidFill>
              <a:cs typeface="Calibri"/>
            </a:endParaRPr>
          </a:p>
          <a:p>
            <a:r>
              <a:rPr lang="en-US" sz="3200" dirty="0">
                <a:solidFill>
                  <a:srgbClr val="0000CC"/>
                </a:solidFill>
                <a:cs typeface="Calibri"/>
              </a:rPr>
              <a:t>o</a:t>
            </a:r>
            <a:r>
              <a:rPr lang="en-US" sz="3200" dirty="0" smtClean="0">
                <a:solidFill>
                  <a:srgbClr val="0000CC"/>
                </a:solidFill>
                <a:cs typeface="Calibri"/>
              </a:rPr>
              <a:t>r 0.1 TV/m – reusable crystal </a:t>
            </a:r>
            <a:r>
              <a:rPr lang="en-US" sz="3200" dirty="0" smtClean="0">
                <a:solidFill>
                  <a:srgbClr val="0000CC"/>
                </a:solidFill>
                <a:cs typeface="Calibri"/>
              </a:rPr>
              <a:t>accelerator</a:t>
            </a:r>
            <a:endParaRPr lang="en-US" sz="1200" dirty="0" smtClean="0">
              <a:solidFill>
                <a:srgbClr val="FF0000"/>
              </a:solidFill>
              <a:cs typeface="Calibri"/>
            </a:endParaRPr>
          </a:p>
          <a:p>
            <a:r>
              <a:rPr lang="en-US" sz="3200" dirty="0" smtClean="0">
                <a:solidFill>
                  <a:srgbClr val="FF0000"/>
                </a:solidFill>
                <a:cs typeface="Calibri"/>
              </a:rPr>
              <a:t>side </a:t>
            </a:r>
            <a:r>
              <a:rPr lang="en-US" sz="3200" dirty="0" smtClean="0">
                <a:solidFill>
                  <a:srgbClr val="FF0000"/>
                </a:solidFill>
                <a:cs typeface="Calibri"/>
              </a:rPr>
              <a:t>injection of x-ray pulses using long fibers</a:t>
            </a:r>
            <a:endParaRPr lang="en-US" sz="3200" dirty="0">
              <a:solidFill>
                <a:srgbClr val="FF0000"/>
              </a:solidFill>
              <a:cs typeface="Calibri"/>
            </a:endParaRPr>
          </a:p>
          <a:p>
            <a:endParaRPr lang="en-US" sz="3200" dirty="0">
              <a:solidFill>
                <a:srgbClr val="0000CC"/>
              </a:solidFill>
              <a:cs typeface="Calibri"/>
            </a:endParaRPr>
          </a:p>
          <a:p>
            <a:endParaRPr lang="en-US" sz="1200" dirty="0">
              <a:solidFill>
                <a:srgbClr val="0000CC"/>
              </a:solidFill>
              <a:cs typeface="Calibri"/>
            </a:endParaRPr>
          </a:p>
        </p:txBody>
      </p:sp>
      <p:sp>
        <p:nvSpPr>
          <p:cNvPr id="4" name="Oval 3"/>
          <p:cNvSpPr/>
          <p:nvPr/>
        </p:nvSpPr>
        <p:spPr>
          <a:xfrm>
            <a:off x="161850" y="4077072"/>
            <a:ext cx="3961187" cy="93610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32038" y="1916832"/>
            <a:ext cx="36903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rgbClr val="00B050"/>
                </a:solidFill>
              </a:rPr>
              <a:t>n</a:t>
            </a:r>
            <a:r>
              <a:rPr lang="en-US" sz="2000" b="1" i="1" dirty="0" smtClean="0">
                <a:solidFill>
                  <a:srgbClr val="00B050"/>
                </a:solidFill>
              </a:rPr>
              <a:t>ow/soon  available!</a:t>
            </a:r>
          </a:p>
          <a:p>
            <a:r>
              <a:rPr lang="en-US" sz="2000" b="1" i="1" dirty="0" smtClean="0">
                <a:solidFill>
                  <a:srgbClr val="00B050"/>
                </a:solidFill>
              </a:rPr>
              <a:t> LCLS, Spring-8, XFEL, </a:t>
            </a:r>
            <a:r>
              <a:rPr lang="en-US" sz="2000" b="1" i="1" dirty="0" err="1" smtClean="0">
                <a:solidFill>
                  <a:srgbClr val="00B050"/>
                </a:solidFill>
              </a:rPr>
              <a:t>SwissFEL</a:t>
            </a:r>
            <a:r>
              <a:rPr lang="en-US" sz="2000" b="1" i="1" dirty="0" smtClean="0">
                <a:solidFill>
                  <a:srgbClr val="00B050"/>
                </a:solidFill>
              </a:rPr>
              <a:t> … </a:t>
            </a:r>
            <a:endParaRPr lang="en-GB" sz="20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949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64892" y="2060848"/>
            <a:ext cx="8229600" cy="1287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>
                <a:solidFill>
                  <a:prstClr val="black"/>
                </a:solidFill>
              </a:rPr>
              <a:t>l</a:t>
            </a:r>
            <a:r>
              <a:rPr lang="en-US" sz="4800" dirty="0" smtClean="0">
                <a:solidFill>
                  <a:prstClr val="black"/>
                </a:solidFill>
              </a:rPr>
              <a:t>inear X-ray crystal </a:t>
            </a:r>
            <a:r>
              <a:rPr lang="en-US" sz="4800" dirty="0" smtClean="0">
                <a:solidFill>
                  <a:prstClr val="black"/>
                </a:solidFill>
                <a:latin typeface="Symbol" pitchFamily="18" charset="2"/>
              </a:rPr>
              <a:t>m</a:t>
            </a:r>
            <a:r>
              <a:rPr lang="en-US" sz="4800" dirty="0" smtClean="0">
                <a:solidFill>
                  <a:prstClr val="black"/>
                </a:solidFill>
              </a:rPr>
              <a:t> collider</a:t>
            </a:r>
            <a:endParaRPr lang="en-GB" sz="4800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83" y="3028310"/>
            <a:ext cx="8870796" cy="259228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667684" y="5446144"/>
            <a:ext cx="2381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Times New Roman"/>
              </a:rPr>
              <a:t>Vladimir </a:t>
            </a:r>
            <a:r>
              <a:rPr lang="en-US" dirty="0" err="1" smtClean="0">
                <a:solidFill>
                  <a:prstClr val="black"/>
                </a:solidFill>
                <a:latin typeface="Times New Roman"/>
              </a:rPr>
              <a:t>Shiltsev</a:t>
            </a:r>
            <a:r>
              <a:rPr lang="en-US" dirty="0" smtClean="0">
                <a:solidFill>
                  <a:prstClr val="black"/>
                </a:solidFill>
                <a:latin typeface="Times New Roman"/>
              </a:rPr>
              <a:t>, 2012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9184" y="24048"/>
            <a:ext cx="94624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smtClean="0">
                <a:solidFill>
                  <a:srgbClr val="FF0000"/>
                </a:solidFill>
              </a:rPr>
              <a:t>e</a:t>
            </a:r>
            <a:r>
              <a:rPr lang="en-US" sz="4800" baseline="30000" dirty="0" smtClean="0">
                <a:solidFill>
                  <a:srgbClr val="FF0000"/>
                </a:solidFill>
              </a:rPr>
              <a:t>±</a:t>
            </a:r>
            <a:r>
              <a:rPr lang="en-US" sz="4800" dirty="0" smtClean="0">
                <a:solidFill>
                  <a:srgbClr val="FF0000"/>
                </a:solidFill>
              </a:rPr>
              <a:t> may soon run </a:t>
            </a:r>
            <a:r>
              <a:rPr lang="en-US" sz="4800" dirty="0" smtClean="0">
                <a:solidFill>
                  <a:srgbClr val="FF0000"/>
                </a:solidFill>
              </a:rPr>
              <a:t>out </a:t>
            </a:r>
            <a:r>
              <a:rPr lang="en-US" sz="4800" dirty="0" smtClean="0">
                <a:solidFill>
                  <a:srgbClr val="FF0000"/>
                </a:solidFill>
              </a:rPr>
              <a:t>of steam in </a:t>
            </a:r>
            <a:r>
              <a:rPr lang="en-US" sz="4800" dirty="0" smtClean="0">
                <a:solidFill>
                  <a:srgbClr val="FF0000"/>
                </a:solidFill>
              </a:rPr>
              <a:t>the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high-gradient </a:t>
            </a:r>
            <a:r>
              <a:rPr lang="en-US" sz="4800" dirty="0" smtClean="0">
                <a:solidFill>
                  <a:srgbClr val="FF0000"/>
                </a:solidFill>
              </a:rPr>
              <a:t>world!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537628"/>
            <a:ext cx="68423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6600"/>
                </a:solidFill>
              </a:rPr>
              <a:t>→ need to change particle type</a:t>
            </a:r>
            <a:endParaRPr lang="en-GB" sz="4000" dirty="0">
              <a:solidFill>
                <a:srgbClr val="006600"/>
              </a:solidFill>
            </a:endParaRPr>
          </a:p>
        </p:txBody>
      </p:sp>
      <p:sp>
        <p:nvSpPr>
          <p:cNvPr id="8" name="Arc 7"/>
          <p:cNvSpPr/>
          <p:nvPr/>
        </p:nvSpPr>
        <p:spPr>
          <a:xfrm rot="18785404">
            <a:off x="3030782" y="6204932"/>
            <a:ext cx="2897818" cy="2923756"/>
          </a:xfrm>
          <a:prstGeom prst="arc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360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626" y="5360707"/>
            <a:ext cx="24581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CC"/>
                </a:solidFill>
              </a:rPr>
              <a:t>i</a:t>
            </a:r>
            <a:r>
              <a:rPr lang="en-US" sz="2400" b="1" dirty="0" smtClean="0">
                <a:solidFill>
                  <a:srgbClr val="0000CC"/>
                </a:solidFill>
              </a:rPr>
              <a:t>ssues:</a:t>
            </a:r>
          </a:p>
          <a:p>
            <a:r>
              <a:rPr lang="en-US" sz="2400" dirty="0" smtClean="0">
                <a:solidFill>
                  <a:srgbClr val="0000CC"/>
                </a:solidFill>
                <a:latin typeface="Symbol" pitchFamily="18" charset="2"/>
              </a:rPr>
              <a:t>m</a:t>
            </a:r>
            <a:r>
              <a:rPr lang="en-US" sz="2400" dirty="0" smtClean="0">
                <a:solidFill>
                  <a:srgbClr val="0000CC"/>
                </a:solidFill>
              </a:rPr>
              <a:t> production rate</a:t>
            </a:r>
          </a:p>
          <a:p>
            <a:r>
              <a:rPr lang="en-US" sz="2400" dirty="0">
                <a:solidFill>
                  <a:srgbClr val="0000CC"/>
                </a:solidFill>
              </a:rPr>
              <a:t>n</a:t>
            </a:r>
            <a:r>
              <a:rPr lang="en-US" sz="2400" dirty="0" smtClean="0">
                <a:solidFill>
                  <a:srgbClr val="0000CC"/>
                </a:solidFill>
              </a:rPr>
              <a:t>eutrino radiation</a:t>
            </a:r>
            <a:endParaRPr lang="en-GB" sz="2400" dirty="0">
              <a:solidFill>
                <a:srgbClr val="0000CC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491880" y="6188256"/>
            <a:ext cx="850314" cy="372780"/>
          </a:xfrm>
          <a:prstGeom prst="straightConnector1">
            <a:avLst/>
          </a:prstGeom>
          <a:ln w="47625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4387245" y="6198538"/>
            <a:ext cx="976843" cy="279885"/>
          </a:xfrm>
          <a:prstGeom prst="straightConnector1">
            <a:avLst/>
          </a:prstGeom>
          <a:ln w="47625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037629" y="6478423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earth</a:t>
            </a:r>
            <a:endParaRPr lang="en-GB" b="1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30870" y="6049197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linac</a:t>
            </a:r>
            <a:r>
              <a:rPr lang="en-US" b="1" dirty="0" smtClean="0">
                <a:solidFill>
                  <a:srgbClr val="FF0000"/>
                </a:solidFill>
              </a:rPr>
              <a:t> 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6109091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linac</a:t>
            </a:r>
            <a:r>
              <a:rPr lang="en-US" b="1" dirty="0" smtClean="0">
                <a:solidFill>
                  <a:srgbClr val="FF0000"/>
                </a:solidFill>
              </a:rPr>
              <a:t> 2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4342194" y="5807529"/>
            <a:ext cx="850314" cy="372780"/>
          </a:xfrm>
          <a:prstGeom prst="straightConnector1">
            <a:avLst/>
          </a:prstGeom>
          <a:ln w="47625">
            <a:solidFill>
              <a:srgbClr val="FF0000"/>
            </a:solidFill>
            <a:prstDash val="sysDash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3347864" y="5815476"/>
            <a:ext cx="1039380" cy="383062"/>
          </a:xfrm>
          <a:prstGeom prst="straightConnector1">
            <a:avLst/>
          </a:prstGeom>
          <a:ln w="47625">
            <a:solidFill>
              <a:srgbClr val="FF0000"/>
            </a:solidFill>
            <a:prstDash val="sysDash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192508" y="5651627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n</a:t>
            </a:r>
            <a:r>
              <a:rPr lang="en-US" b="1" dirty="0" smtClean="0">
                <a:solidFill>
                  <a:srgbClr val="FF0000"/>
                </a:solidFill>
              </a:rPr>
              <a:t>  beam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69228" y="5461356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n</a:t>
            </a:r>
            <a:r>
              <a:rPr lang="en-US" b="1" dirty="0" smtClean="0">
                <a:solidFill>
                  <a:srgbClr val="FF0000"/>
                </a:solidFill>
              </a:rPr>
              <a:t>  beam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329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8" grpId="0" animBg="1"/>
      <p:bldP spid="9" grpId="0"/>
      <p:bldP spid="17" grpId="0"/>
      <p:bldP spid="18" grpId="0"/>
      <p:bldP spid="19" grpId="0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0070C0"/>
                </a:solidFill>
              </a:rPr>
              <a:t>outline</a:t>
            </a:r>
            <a:endParaRPr lang="en-GB" sz="6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229600" cy="4525963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0000CC"/>
                </a:solidFill>
              </a:rPr>
              <a:t>p</a:t>
            </a:r>
            <a:r>
              <a:rPr lang="en-US" sz="3600" dirty="0" smtClean="0">
                <a:solidFill>
                  <a:srgbClr val="0000CC"/>
                </a:solidFill>
              </a:rPr>
              <a:t>lasmas</a:t>
            </a:r>
          </a:p>
          <a:p>
            <a:pPr lvl="1"/>
            <a:r>
              <a:rPr lang="en-US" sz="3200" dirty="0"/>
              <a:t>p</a:t>
            </a:r>
            <a:r>
              <a:rPr lang="en-US" sz="3200" dirty="0" smtClean="0"/>
              <a:t>lasma lenses</a:t>
            </a:r>
          </a:p>
          <a:p>
            <a:pPr lvl="1"/>
            <a:r>
              <a:rPr lang="en-US" sz="3200" dirty="0"/>
              <a:t>p</a:t>
            </a:r>
            <a:r>
              <a:rPr lang="en-US" sz="3200" dirty="0" smtClean="0"/>
              <a:t>lasma wiggler</a:t>
            </a:r>
          </a:p>
          <a:p>
            <a:pPr lvl="1"/>
            <a:r>
              <a:rPr lang="en-US" sz="3200" dirty="0"/>
              <a:t>p</a:t>
            </a:r>
            <a:r>
              <a:rPr lang="en-US" sz="3200" dirty="0" smtClean="0"/>
              <a:t>lasma dipole</a:t>
            </a:r>
          </a:p>
          <a:p>
            <a:r>
              <a:rPr lang="en-US" sz="3600" dirty="0">
                <a:solidFill>
                  <a:srgbClr val="0000CC"/>
                </a:solidFill>
              </a:rPr>
              <a:t>c</a:t>
            </a:r>
            <a:r>
              <a:rPr lang="en-US" sz="3600" dirty="0" smtClean="0">
                <a:solidFill>
                  <a:srgbClr val="0000CC"/>
                </a:solidFill>
              </a:rPr>
              <a:t>rystals</a:t>
            </a:r>
          </a:p>
          <a:p>
            <a:pPr lvl="1"/>
            <a:r>
              <a:rPr lang="en-US" sz="3200" dirty="0"/>
              <a:t>c</a:t>
            </a:r>
            <a:r>
              <a:rPr lang="en-US" sz="3200" dirty="0" smtClean="0"/>
              <a:t>rystal channeling &amp; reflection </a:t>
            </a:r>
          </a:p>
          <a:p>
            <a:pPr lvl="1"/>
            <a:r>
              <a:rPr lang="en-US" sz="3200" dirty="0"/>
              <a:t>l</a:t>
            </a:r>
            <a:r>
              <a:rPr lang="en-US" sz="3200" dirty="0" smtClean="0"/>
              <a:t>eptons in crystals</a:t>
            </a:r>
          </a:p>
          <a:p>
            <a:pPr lvl="1"/>
            <a:r>
              <a:rPr lang="en-US" sz="3200" dirty="0"/>
              <a:t>c</a:t>
            </a:r>
            <a:r>
              <a:rPr lang="en-US" sz="3200" dirty="0" smtClean="0"/>
              <a:t>rystal accelerators</a:t>
            </a:r>
          </a:p>
          <a:p>
            <a:pPr lvl="1"/>
            <a:r>
              <a:rPr lang="en-US" sz="3200" dirty="0"/>
              <a:t>c</a:t>
            </a:r>
            <a:r>
              <a:rPr lang="en-US" sz="3200" dirty="0" smtClean="0"/>
              <a:t>rystalline beams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75708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556792"/>
            <a:ext cx="4799408" cy="407431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23528" y="5742901"/>
            <a:ext cx="66133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 smtClean="0"/>
              <a:t>Schottky</a:t>
            </a:r>
            <a:r>
              <a:rPr lang="en-US" sz="2800" dirty="0" smtClean="0"/>
              <a:t> </a:t>
            </a:r>
            <a:r>
              <a:rPr lang="en-US" sz="2800" dirty="0"/>
              <a:t>noise </a:t>
            </a:r>
            <a:r>
              <a:rPr lang="en-US" sz="2800" dirty="0" smtClean="0"/>
              <a:t>power </a:t>
            </a:r>
            <a:r>
              <a:rPr lang="en-US" sz="2800" dirty="0" err="1" smtClean="0"/>
              <a:t>vs</a:t>
            </a:r>
            <a:r>
              <a:rPr lang="en-US" sz="2800" dirty="0" smtClean="0"/>
              <a:t> number </a:t>
            </a:r>
          </a:p>
          <a:p>
            <a:r>
              <a:rPr lang="en-US" sz="2800" dirty="0" smtClean="0"/>
              <a:t>of </a:t>
            </a:r>
            <a:r>
              <a:rPr lang="en-US" sz="2800" dirty="0"/>
              <a:t>particles in the beam (</a:t>
            </a:r>
            <a:r>
              <a:rPr lang="en-US" sz="2800" i="1" dirty="0"/>
              <a:t>N</a:t>
            </a:r>
            <a:r>
              <a:rPr lang="en-US" sz="2800" dirty="0" smtClean="0"/>
              <a:t>)</a:t>
            </a: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5556886" y="4895086"/>
            <a:ext cx="35871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latin typeface="Times New Roman"/>
              </a:rPr>
              <a:t>E.N. </a:t>
            </a:r>
            <a:r>
              <a:rPr lang="fr-FR" dirty="0" err="1">
                <a:latin typeface="Times New Roman"/>
              </a:rPr>
              <a:t>Dementiev</a:t>
            </a:r>
            <a:r>
              <a:rPr lang="fr-FR" dirty="0">
                <a:latin typeface="Times New Roman"/>
              </a:rPr>
              <a:t> et al., </a:t>
            </a:r>
            <a:r>
              <a:rPr lang="fr-FR" dirty="0" err="1">
                <a:latin typeface="Times New Roman"/>
              </a:rPr>
              <a:t>Sov</a:t>
            </a:r>
            <a:r>
              <a:rPr lang="fr-FR" dirty="0">
                <a:latin typeface="Times New Roman"/>
              </a:rPr>
              <a:t>. J. Tech. Phys. 50 (1980) 1717.</a:t>
            </a:r>
          </a:p>
          <a:p>
            <a:r>
              <a:rPr lang="en-GB" dirty="0">
                <a:latin typeface="Times New Roman"/>
              </a:rPr>
              <a:t>V.V. </a:t>
            </a:r>
            <a:r>
              <a:rPr lang="en-GB" dirty="0" err="1" smtClean="0">
                <a:latin typeface="Times New Roman"/>
              </a:rPr>
              <a:t>Parkhomchuk</a:t>
            </a:r>
            <a:r>
              <a:rPr lang="en-GB" dirty="0" smtClean="0">
                <a:latin typeface="Times New Roman"/>
              </a:rPr>
              <a:t> and </a:t>
            </a:r>
            <a:r>
              <a:rPr lang="en-GB" dirty="0">
                <a:latin typeface="Times New Roman"/>
              </a:rPr>
              <a:t>D.V. </a:t>
            </a:r>
            <a:r>
              <a:rPr lang="en-GB" dirty="0" err="1">
                <a:latin typeface="Times New Roman"/>
              </a:rPr>
              <a:t>Pestrikov</a:t>
            </a:r>
            <a:r>
              <a:rPr lang="en-GB" dirty="0">
                <a:latin typeface="Times New Roman"/>
              </a:rPr>
              <a:t>, </a:t>
            </a:r>
            <a:r>
              <a:rPr lang="en-GB" dirty="0" err="1">
                <a:latin typeface="Times New Roman"/>
              </a:rPr>
              <a:t>Sov</a:t>
            </a:r>
            <a:r>
              <a:rPr lang="en-GB" dirty="0">
                <a:latin typeface="Times New Roman"/>
              </a:rPr>
              <a:t>. J. Tech. Phys. </a:t>
            </a:r>
            <a:r>
              <a:rPr lang="en-GB" dirty="0" smtClean="0">
                <a:latin typeface="Times New Roman"/>
              </a:rPr>
              <a:t>50 </a:t>
            </a:r>
            <a:r>
              <a:rPr lang="en-GB" dirty="0">
                <a:latin typeface="Times New Roman"/>
              </a:rPr>
              <a:t>(1980) 1411</a:t>
            </a:r>
            <a:r>
              <a:rPr lang="en-GB" dirty="0" smtClean="0">
                <a:latin typeface="Times New Roman"/>
              </a:rPr>
              <a:t>.</a:t>
            </a:r>
          </a:p>
          <a:p>
            <a:r>
              <a:rPr lang="en-US" dirty="0" smtClean="0">
                <a:latin typeface="Times New Roman"/>
              </a:rPr>
              <a:t>D. </a:t>
            </a:r>
            <a:r>
              <a:rPr lang="en-US" dirty="0" err="1" smtClean="0">
                <a:latin typeface="Times New Roman"/>
              </a:rPr>
              <a:t>Pestrikov</a:t>
            </a:r>
            <a:r>
              <a:rPr lang="en-US" dirty="0" smtClean="0">
                <a:latin typeface="Times New Roman"/>
              </a:rPr>
              <a:t>, NIM A 379,  1996</a:t>
            </a:r>
            <a:endParaRPr lang="en-GB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508994" y="1079592"/>
            <a:ext cx="8015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</a:t>
            </a:r>
            <a:r>
              <a:rPr lang="en-US" sz="2800" dirty="0" smtClean="0"/>
              <a:t>-cooled </a:t>
            </a:r>
            <a:r>
              <a:rPr lang="en-US" sz="2800" i="1" dirty="0" smtClean="0"/>
              <a:t>p</a:t>
            </a:r>
            <a:r>
              <a:rPr lang="en-US" sz="2800" dirty="0" smtClean="0"/>
              <a:t> beam at BINP NAP-M, 1980 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844864" y="8037"/>
            <a:ext cx="51781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0070C0"/>
                </a:solidFill>
              </a:rPr>
              <a:t>c</a:t>
            </a:r>
            <a:r>
              <a:rPr lang="en-US" sz="5400" b="1" dirty="0" smtClean="0">
                <a:solidFill>
                  <a:srgbClr val="0070C0"/>
                </a:solidFill>
              </a:rPr>
              <a:t>rystalline beams</a:t>
            </a:r>
            <a:endParaRPr lang="en-GB" sz="5400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5772996" y="1873990"/>
                <a:ext cx="2808141" cy="10404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BR" sz="2800" b="1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t-BR" sz="2800" b="1" i="1" smtClean="0">
                              <a:solidFill>
                                <a:srgbClr val="0000CC"/>
                              </a:solidFill>
                              <a:latin typeface="Cambria Math"/>
                              <a:ea typeface="Cambria Math"/>
                            </a:rPr>
                            <m:t>𝝈</m:t>
                          </m:r>
                        </m:e>
                        <m:sup>
                          <m:r>
                            <a:rPr lang="en-US" sz="2800" b="1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pt-BR" sz="2800" b="1" i="1" smtClean="0">
                          <a:solidFill>
                            <a:srgbClr val="0000CC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t-BR" sz="2800" b="1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pt-BR" sz="2800" b="1" i="1" smtClean="0">
                                  <a:solidFill>
                                    <a:srgbClr val="0000CC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sSubSup>
                                <m:sSubSupPr>
                                  <m:ctrlPr>
                                    <a:rPr lang="pt-BR" sz="2800" b="1" i="1">
                                      <a:solidFill>
                                        <a:srgbClr val="0000CC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pt-BR" sz="2800" b="1" i="1">
                                      <a:solidFill>
                                        <a:srgbClr val="0000CC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sz="2800" b="1" i="1">
                                      <a:solidFill>
                                        <a:srgbClr val="0000CC"/>
                                      </a:solidFill>
                                      <a:latin typeface="Cambria Math"/>
                                    </a:rPr>
                                    <m:t>𝟎</m:t>
                                  </m:r>
                                </m:sub>
                                <m:sup/>
                              </m:sSubSup>
                            </m:e>
                            <m:sup>
                              <m:r>
                                <a:rPr lang="en-US" sz="2800" b="1" i="1" smtClean="0">
                                  <a:solidFill>
                                    <a:srgbClr val="0000CC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n-US" sz="2800" b="1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en-US" sz="2800" b="1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type m:val="lin"/>
                              <m:ctrlPr>
                                <a:rPr lang="en-US" sz="2800" b="1" i="1" smtClean="0">
                                  <a:solidFill>
                                    <a:srgbClr val="0000CC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b="1" i="1" smtClean="0">
                                  <a:solidFill>
                                    <a:srgbClr val="0000CC"/>
                                  </a:solidFill>
                                  <a:latin typeface="Cambria Math"/>
                                </a:rPr>
                                <m:t>𝑵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800" b="1" i="1" smtClean="0">
                                      <a:solidFill>
                                        <a:srgbClr val="0000CC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1" i="1" smtClean="0">
                                      <a:solidFill>
                                        <a:srgbClr val="0000CC"/>
                                      </a:solidFill>
                                      <a:latin typeface="Cambria Math"/>
                                    </a:rPr>
                                    <m:t>𝑵</m:t>
                                  </m:r>
                                </m:e>
                                <m:sub>
                                  <m:r>
                                    <a:rPr lang="en-US" sz="2800" b="1" i="1" smtClean="0">
                                      <a:solidFill>
                                        <a:srgbClr val="0000CC"/>
                                      </a:solidFill>
                                      <a:latin typeface="Cambria Math"/>
                                    </a:rPr>
                                    <m:t>𝒕𝒉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en-GB" sz="2800" b="1" dirty="0">
                  <a:solidFill>
                    <a:srgbClr val="0000CC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2996" y="1873990"/>
                <a:ext cx="2808141" cy="104047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6009470" y="3005166"/>
                <a:ext cx="2335191" cy="8476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0000CC"/>
                              </a:solidFill>
                              <a:latin typeface="Cambria Math"/>
                              <a:ea typeface="Cambria Math"/>
                            </a:rPr>
                            <m:t>𝝈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𝟎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0000CC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00CC"/>
                          </a:solidFill>
                          <a:latin typeface="Cambria Math"/>
                        </a:rPr>
                        <m:t>𝟏</m:t>
                      </m:r>
                      <m:r>
                        <a:rPr lang="en-US" sz="2400" b="1" i="1" smtClean="0">
                          <a:solidFill>
                            <a:srgbClr val="0000CC"/>
                          </a:solidFill>
                          <a:latin typeface="Cambria Math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rgbClr val="0000CC"/>
                          </a:solidFill>
                          <a:latin typeface="Cambria Math"/>
                        </a:rPr>
                        <m:t>𝟒</m:t>
                      </m:r>
                      <m:r>
                        <a:rPr lang="en-US" sz="2400" b="1" i="1" smtClean="0">
                          <a:solidFill>
                            <a:srgbClr val="0000CC"/>
                          </a:solidFill>
                          <a:latin typeface="Cambria Math"/>
                        </a:rPr>
                        <m:t>𝒙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400" b="1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𝟔</m:t>
                          </m:r>
                        </m:sup>
                      </m:sSup>
                    </m:oMath>
                  </m:oMathPara>
                </a14:m>
                <a:endParaRPr lang="en-US" sz="2400" b="1" dirty="0" smtClean="0">
                  <a:solidFill>
                    <a:srgbClr val="0000CC"/>
                  </a:solidFill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𝑵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𝒕𝒉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rgbClr val="0000CC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00CC"/>
                          </a:solidFill>
                          <a:latin typeface="Cambria Math"/>
                        </a:rPr>
                        <m:t>𝟏</m:t>
                      </m:r>
                      <m:r>
                        <a:rPr lang="en-US" sz="2400" b="1" i="1" smtClean="0">
                          <a:solidFill>
                            <a:srgbClr val="0000CC"/>
                          </a:solidFill>
                          <a:latin typeface="Cambria Math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rgbClr val="0000CC"/>
                          </a:solidFill>
                          <a:latin typeface="Cambria Math"/>
                        </a:rPr>
                        <m:t>𝟐</m:t>
                      </m:r>
                      <m:r>
                        <a:rPr lang="en-US" sz="2400" b="1" i="1" smtClean="0">
                          <a:solidFill>
                            <a:srgbClr val="0000CC"/>
                          </a:solidFill>
                          <a:latin typeface="Cambria Math"/>
                        </a:rPr>
                        <m:t>𝒙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𝟖</m:t>
                          </m:r>
                        </m:sup>
                      </m:sSup>
                    </m:oMath>
                  </m:oMathPara>
                </a14:m>
                <a:endParaRPr lang="en-US" sz="2400" b="1" dirty="0" smtClean="0">
                  <a:solidFill>
                    <a:srgbClr val="0000CC"/>
                  </a:solidFill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9470" y="3005166"/>
                <a:ext cx="2335191" cy="847668"/>
              </a:xfrm>
              <a:prstGeom prst="rect">
                <a:avLst/>
              </a:prstGeom>
              <a:blipFill rotWithShape="1">
                <a:blip r:embed="rId4"/>
                <a:stretch>
                  <a:fillRect b="-14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2288650" y="2083471"/>
            <a:ext cx="2282356" cy="1200329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e</a:t>
            </a:r>
            <a:r>
              <a:rPr lang="en-US" sz="2400" b="1" dirty="0" smtClean="0">
                <a:solidFill>
                  <a:srgbClr val="FF0000"/>
                </a:solidFill>
              </a:rPr>
              <a:t>xplanation: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formation of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crystalline beam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62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  <p:bldP spid="9" grpId="0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96" y="404664"/>
            <a:ext cx="842493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t</a:t>
            </a:r>
            <a:r>
              <a:rPr lang="en-US" sz="4000" b="1" dirty="0" smtClean="0">
                <a:solidFill>
                  <a:srgbClr val="0070C0"/>
                </a:solidFill>
              </a:rPr>
              <a:t>heoretical studies: </a:t>
            </a:r>
          </a:p>
          <a:p>
            <a:r>
              <a:rPr lang="en-US" sz="3200" dirty="0" smtClean="0"/>
              <a:t>constant gradient rings, alternating focusing, effect of bending-magnets shear… :</a:t>
            </a:r>
          </a:p>
          <a:p>
            <a:endParaRPr lang="en-GB" sz="2400" dirty="0" smtClean="0"/>
          </a:p>
          <a:p>
            <a:r>
              <a:rPr lang="en-GB" sz="2400" dirty="0" smtClean="0"/>
              <a:t>A</a:t>
            </a:r>
            <a:r>
              <a:rPr lang="en-GB" sz="2400" dirty="0"/>
              <a:t>. </a:t>
            </a:r>
            <a:r>
              <a:rPr lang="en-GB" sz="2400" dirty="0" err="1"/>
              <a:t>Rahman</a:t>
            </a:r>
            <a:r>
              <a:rPr lang="en-GB" sz="2400" dirty="0"/>
              <a:t> and J.P. </a:t>
            </a:r>
            <a:r>
              <a:rPr lang="en-GB" sz="2400" dirty="0" err="1"/>
              <a:t>Schiffer</a:t>
            </a:r>
            <a:r>
              <a:rPr lang="en-GB" sz="2400" dirty="0"/>
              <a:t>, Phys. Rev. Letts. </a:t>
            </a:r>
            <a:r>
              <a:rPr lang="en-GB" sz="2400" dirty="0" smtClean="0"/>
              <a:t>57, 1133 </a:t>
            </a:r>
            <a:r>
              <a:rPr lang="en-GB" sz="2400" dirty="0"/>
              <a:t>(1986</a:t>
            </a:r>
            <a:r>
              <a:rPr lang="en-GB" sz="2400" dirty="0" smtClean="0"/>
              <a:t>);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 smtClean="0"/>
              <a:t>R.W</a:t>
            </a:r>
            <a:r>
              <a:rPr lang="en-US" sz="2400" dirty="0"/>
              <a:t>. </a:t>
            </a:r>
            <a:r>
              <a:rPr lang="en-US" sz="2400" dirty="0" err="1"/>
              <a:t>Hasse</a:t>
            </a:r>
            <a:r>
              <a:rPr lang="en-US" sz="2400" dirty="0"/>
              <a:t> and J.P. </a:t>
            </a:r>
            <a:r>
              <a:rPr lang="en-US" sz="2400" dirty="0" err="1"/>
              <a:t>Schiffer</a:t>
            </a:r>
            <a:r>
              <a:rPr lang="en-US" sz="2400" dirty="0"/>
              <a:t> Annals, of Physics </a:t>
            </a:r>
            <a:r>
              <a:rPr lang="en-US" sz="2400" dirty="0" smtClean="0"/>
              <a:t>203, </a:t>
            </a:r>
            <a:r>
              <a:rPr lang="en-GB" sz="2400" dirty="0" smtClean="0"/>
              <a:t>419 </a:t>
            </a:r>
            <a:r>
              <a:rPr lang="en-GB" sz="2400" dirty="0"/>
              <a:t>(1990).</a:t>
            </a:r>
            <a:endParaRPr lang="en-GB" sz="2400" dirty="0" smtClean="0"/>
          </a:p>
          <a:p>
            <a:r>
              <a:rPr lang="en-GB" sz="2400" dirty="0"/>
              <a:t>J. Wei, T.P. Li, and A. </a:t>
            </a:r>
            <a:r>
              <a:rPr lang="en-GB" sz="2400" dirty="0" err="1"/>
              <a:t>Sessler</a:t>
            </a:r>
            <a:r>
              <a:rPr lang="en-GB" sz="2400" dirty="0"/>
              <a:t>, Phys. Rev. Letts. </a:t>
            </a:r>
            <a:r>
              <a:rPr lang="en-GB" sz="2400" dirty="0" smtClean="0"/>
              <a:t>73, 3089 </a:t>
            </a:r>
            <a:r>
              <a:rPr lang="en-GB" sz="2400" dirty="0"/>
              <a:t>(1994</a:t>
            </a:r>
            <a:r>
              <a:rPr lang="en-GB" sz="2400" dirty="0" smtClean="0"/>
              <a:t>).</a:t>
            </a:r>
          </a:p>
          <a:p>
            <a:endParaRPr lang="en-US" dirty="0" smtClean="0"/>
          </a:p>
          <a:p>
            <a:endParaRPr lang="en-US" sz="4000" b="1" dirty="0">
              <a:solidFill>
                <a:srgbClr val="0000CC"/>
              </a:solidFill>
            </a:endParaRPr>
          </a:p>
          <a:p>
            <a:r>
              <a:rPr lang="en-US" sz="4000" b="1" dirty="0">
                <a:solidFill>
                  <a:srgbClr val="0000CC"/>
                </a:solidFill>
              </a:rPr>
              <a:t>i</a:t>
            </a:r>
            <a:r>
              <a:rPr lang="en-US" sz="4000" b="1" dirty="0" smtClean="0">
                <a:solidFill>
                  <a:srgbClr val="0000CC"/>
                </a:solidFill>
              </a:rPr>
              <a:t>ncreasing beam density:</a:t>
            </a:r>
          </a:p>
          <a:p>
            <a:endParaRPr lang="en-US" sz="4000" b="1" dirty="0">
              <a:solidFill>
                <a:srgbClr val="0000CC"/>
              </a:solidFill>
            </a:endParaRPr>
          </a:p>
          <a:p>
            <a:r>
              <a:rPr lang="en-US" sz="4000" b="1" dirty="0" smtClean="0">
                <a:solidFill>
                  <a:srgbClr val="0000CC"/>
                </a:solidFill>
              </a:rPr>
              <a:t>1-D crystal </a:t>
            </a:r>
            <a:r>
              <a:rPr lang="en-US" sz="4000" b="1" dirty="0" smtClean="0">
                <a:solidFill>
                  <a:srgbClr val="0000CC"/>
                </a:solidFill>
                <a:latin typeface="Calibri"/>
              </a:rPr>
              <a:t>→ 2-D crystal → 3-D crystal</a:t>
            </a:r>
            <a:endParaRPr lang="en-US" sz="4000" b="1" dirty="0" smtClean="0">
              <a:solidFill>
                <a:srgbClr val="0000CC"/>
              </a:solidFill>
            </a:endParaRPr>
          </a:p>
          <a:p>
            <a:endParaRPr lang="en-US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5302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392" y="813026"/>
            <a:ext cx="5864632" cy="55754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6126902"/>
            <a:ext cx="8493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</a:t>
            </a:r>
            <a:r>
              <a:rPr lang="en-US" sz="2800" dirty="0" smtClean="0"/>
              <a:t>rojection onto </a:t>
            </a:r>
            <a:r>
              <a:rPr lang="en-US" sz="2800" i="1" dirty="0" smtClean="0"/>
              <a:t>x-y</a:t>
            </a:r>
            <a:r>
              <a:rPr lang="en-US" sz="2800" dirty="0" smtClean="0"/>
              <a:t> plane with strong continuous cooling 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36208" y="78415"/>
            <a:ext cx="76878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0070C0"/>
                </a:solidFill>
              </a:rPr>
              <a:t>m</a:t>
            </a:r>
            <a:r>
              <a:rPr lang="en-US" sz="4400" b="1" dirty="0" smtClean="0">
                <a:solidFill>
                  <a:srgbClr val="0070C0"/>
                </a:solidFill>
              </a:rPr>
              <a:t>olecular dynamics simulations</a:t>
            </a:r>
            <a:endParaRPr lang="en-GB" sz="44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92280" y="1628800"/>
            <a:ext cx="1220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J.P. </a:t>
            </a:r>
            <a:r>
              <a:rPr lang="en-US" dirty="0" err="1" smtClean="0"/>
              <a:t>Schiffer</a:t>
            </a:r>
            <a:endParaRPr lang="en-US" dirty="0" smtClean="0"/>
          </a:p>
          <a:p>
            <a:r>
              <a:rPr lang="en-US" dirty="0" smtClean="0"/>
              <a:t>IEEE 1996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963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21759"/>
            <a:ext cx="734481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rgbClr val="0070C0"/>
                </a:solidFill>
              </a:rPr>
              <a:t>e</a:t>
            </a:r>
            <a:r>
              <a:rPr lang="en-GB" sz="3600" b="1" dirty="0" smtClean="0">
                <a:solidFill>
                  <a:srgbClr val="0070C0"/>
                </a:solidFill>
              </a:rPr>
              <a:t>xperiments</a:t>
            </a:r>
            <a:r>
              <a:rPr lang="en-GB" sz="3600" dirty="0" smtClean="0">
                <a:solidFill>
                  <a:srgbClr val="0070C0"/>
                </a:solidFill>
              </a:rPr>
              <a:t> </a:t>
            </a:r>
            <a:r>
              <a:rPr lang="en-GB" sz="3600" b="1" dirty="0">
                <a:solidFill>
                  <a:srgbClr val="0070C0"/>
                </a:solidFill>
              </a:rPr>
              <a:t>o</a:t>
            </a:r>
            <a:r>
              <a:rPr lang="en-GB" sz="3600" b="1" dirty="0" smtClean="0">
                <a:solidFill>
                  <a:srgbClr val="0070C0"/>
                </a:solidFill>
              </a:rPr>
              <a:t>n crystalline beams </a:t>
            </a:r>
          </a:p>
          <a:p>
            <a:endParaRPr lang="en-GB" sz="2800" dirty="0"/>
          </a:p>
          <a:p>
            <a:r>
              <a:rPr lang="en-GB" sz="2800" dirty="0" smtClean="0"/>
              <a:t>BINP NAP-M, e-cooling</a:t>
            </a:r>
          </a:p>
          <a:p>
            <a:r>
              <a:rPr lang="en-GB" sz="2800" dirty="0" smtClean="0"/>
              <a:t>TSR Heidelberg, laser cooling, &lt; 1 K 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ASTRID Arhus, laser cooling Laser , ~</a:t>
            </a:r>
            <a:r>
              <a:rPr lang="en-US" sz="2800" b="1" dirty="0" err="1" smtClean="0">
                <a:solidFill>
                  <a:srgbClr val="FF0000"/>
                </a:solidFill>
              </a:rPr>
              <a:t>mK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r>
              <a:rPr lang="en-US" sz="2800" b="1" dirty="0" smtClean="0">
                <a:solidFill>
                  <a:srgbClr val="0000CC"/>
                </a:solidFill>
              </a:rPr>
              <a:t>PALLAS, LMU Munich</a:t>
            </a:r>
            <a:endParaRPr lang="en-GB" sz="2800" b="1" dirty="0" smtClean="0">
              <a:solidFill>
                <a:srgbClr val="0000CC"/>
              </a:solidFill>
            </a:endParaRPr>
          </a:p>
          <a:p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4103440" y="683404"/>
            <a:ext cx="5040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J. S. </a:t>
            </a:r>
            <a:r>
              <a:rPr lang="en-GB" b="1" dirty="0" err="1">
                <a:solidFill>
                  <a:srgbClr val="FF0000"/>
                </a:solidFill>
              </a:rPr>
              <a:t>Hangst</a:t>
            </a:r>
            <a:r>
              <a:rPr lang="en-GB" b="1" dirty="0">
                <a:solidFill>
                  <a:srgbClr val="FF0000"/>
                </a:solidFill>
              </a:rPr>
              <a:t> et al., Phys. Rev. Letts. 67, 1238 (1991).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099564" y="1148520"/>
            <a:ext cx="792088" cy="741857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748082"/>
            <a:ext cx="2736304" cy="40804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452" y="2785773"/>
            <a:ext cx="2633472" cy="40050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916724" y="3253413"/>
            <a:ext cx="1917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higher line density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889316" y="4847843"/>
            <a:ext cx="1848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lower line density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095437" y="5286172"/>
            <a:ext cx="1780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crystalline,  helix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28010" y="3107603"/>
            <a:ext cx="1652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n</a:t>
            </a:r>
            <a:r>
              <a:rPr lang="en-US" b="1" dirty="0" smtClean="0">
                <a:solidFill>
                  <a:schemeClr val="bg1"/>
                </a:solidFill>
              </a:rPr>
              <a:t>on-crystalline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28100" y="2238543"/>
            <a:ext cx="18694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U. Schramm et al,</a:t>
            </a:r>
          </a:p>
          <a:p>
            <a:r>
              <a:rPr lang="en-US" b="1" dirty="0" smtClean="0">
                <a:solidFill>
                  <a:srgbClr val="0000CC"/>
                </a:solidFill>
              </a:rPr>
              <a:t>PRE 66 (2002)</a:t>
            </a:r>
            <a:endParaRPr lang="en-GB" b="1" dirty="0">
              <a:solidFill>
                <a:srgbClr val="0000CC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3707904" y="2549517"/>
            <a:ext cx="2940104" cy="12191"/>
          </a:xfrm>
          <a:prstGeom prst="straightConnector1">
            <a:avLst/>
          </a:prstGeom>
          <a:ln w="4762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380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8640"/>
            <a:ext cx="69033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u="sng" dirty="0">
                <a:solidFill>
                  <a:srgbClr val="0070C0"/>
                </a:solidFill>
              </a:rPr>
              <a:t>c</a:t>
            </a:r>
            <a:r>
              <a:rPr lang="en-US" sz="4800" b="1" u="sng" dirty="0" smtClean="0">
                <a:solidFill>
                  <a:srgbClr val="0070C0"/>
                </a:solidFill>
              </a:rPr>
              <a:t>olliding</a:t>
            </a:r>
            <a:r>
              <a:rPr lang="en-US" sz="4800" b="1" dirty="0" smtClean="0">
                <a:solidFill>
                  <a:srgbClr val="0070C0"/>
                </a:solidFill>
              </a:rPr>
              <a:t> crystalline beams</a:t>
            </a:r>
            <a:endParaRPr lang="en-GB" sz="48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6185840"/>
            <a:ext cx="7998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J. Wei, A. </a:t>
            </a:r>
            <a:r>
              <a:rPr lang="en-US" sz="2400" dirty="0" err="1" smtClean="0"/>
              <a:t>Sessler</a:t>
            </a:r>
            <a:r>
              <a:rPr lang="en-US" sz="2400" dirty="0" smtClean="0"/>
              <a:t>, Colliding Crystalline Beams, BNL-65137, 1998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348837"/>
            <a:ext cx="6120680" cy="46962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89369" y="1550671"/>
            <a:ext cx="190311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MD simulations</a:t>
            </a:r>
          </a:p>
          <a:p>
            <a:r>
              <a:rPr lang="en-US" sz="2400" dirty="0" smtClean="0"/>
              <a:t>showing</a:t>
            </a:r>
          </a:p>
          <a:p>
            <a:r>
              <a:rPr lang="en-US" sz="2400" dirty="0"/>
              <a:t>f</a:t>
            </a:r>
            <a:r>
              <a:rPr lang="en-US" sz="2400" dirty="0" smtClean="0"/>
              <a:t>ormation of </a:t>
            </a:r>
          </a:p>
          <a:p>
            <a:r>
              <a:rPr lang="en-US" sz="2400" dirty="0" smtClean="0"/>
              <a:t>crystalline</a:t>
            </a:r>
          </a:p>
          <a:p>
            <a:r>
              <a:rPr lang="en-US" sz="2400" dirty="0" smtClean="0"/>
              <a:t>ground states with</a:t>
            </a:r>
          </a:p>
          <a:p>
            <a:r>
              <a:rPr lang="en-US" sz="2400" dirty="0" smtClean="0"/>
              <a:t>1000 macro-particles / </a:t>
            </a:r>
          </a:p>
          <a:p>
            <a:r>
              <a:rPr lang="en-US" sz="2400" dirty="0" smtClean="0"/>
              <a:t>beam</a:t>
            </a:r>
          </a:p>
          <a:p>
            <a:r>
              <a:rPr lang="en-US" sz="2400" dirty="0" smtClean="0"/>
              <a:t> 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3103" y="1164171"/>
            <a:ext cx="12843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00CC"/>
                </a:solidFill>
                <a:latin typeface="Symbol" pitchFamily="18" charset="2"/>
              </a:rPr>
              <a:t>D</a:t>
            </a:r>
            <a:r>
              <a:rPr lang="en-US" sz="2000" b="1" i="1" dirty="0" err="1" smtClean="0">
                <a:solidFill>
                  <a:srgbClr val="0000CC"/>
                </a:solidFill>
              </a:rPr>
              <a:t>Q</a:t>
            </a:r>
            <a:r>
              <a:rPr lang="en-US" sz="2000" b="1" baseline="-25000" dirty="0" err="1" smtClean="0">
                <a:solidFill>
                  <a:srgbClr val="0000CC"/>
                </a:solidFill>
              </a:rPr>
              <a:t>bb</a:t>
            </a:r>
            <a:r>
              <a:rPr lang="en-US" sz="2000" b="1" dirty="0" smtClean="0">
                <a:solidFill>
                  <a:srgbClr val="0000CC"/>
                </a:solidFill>
              </a:rPr>
              <a:t>=0.27</a:t>
            </a:r>
            <a:endParaRPr lang="en-GB" sz="2000" b="1" dirty="0">
              <a:solidFill>
                <a:srgbClr val="0000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103" y="3496913"/>
            <a:ext cx="1154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00CC"/>
                </a:solidFill>
                <a:latin typeface="Symbol" pitchFamily="18" charset="2"/>
              </a:rPr>
              <a:t>D</a:t>
            </a:r>
            <a:r>
              <a:rPr lang="en-US" sz="2000" b="1" i="1" dirty="0" err="1" smtClean="0">
                <a:solidFill>
                  <a:srgbClr val="0000CC"/>
                </a:solidFill>
              </a:rPr>
              <a:t>Q</a:t>
            </a:r>
            <a:r>
              <a:rPr lang="en-US" sz="2000" b="1" baseline="-25000" dirty="0" err="1" smtClean="0">
                <a:solidFill>
                  <a:srgbClr val="0000CC"/>
                </a:solidFill>
              </a:rPr>
              <a:t>bb</a:t>
            </a:r>
            <a:r>
              <a:rPr lang="en-US" sz="2000" b="1" dirty="0" smtClean="0">
                <a:solidFill>
                  <a:srgbClr val="0000CC"/>
                </a:solidFill>
              </a:rPr>
              <a:t>=2.7</a:t>
            </a:r>
            <a:endParaRPr lang="en-GB" sz="2000" b="1" dirty="0">
              <a:solidFill>
                <a:srgbClr val="0000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9868153">
            <a:off x="-159806" y="3009564"/>
            <a:ext cx="9176936" cy="584775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100 times higher luminosity than in normal colliders!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9960673">
            <a:off x="-167882" y="3887416"/>
            <a:ext cx="9807878" cy="584775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00CC"/>
                </a:solidFill>
              </a:rPr>
              <a:t>c</a:t>
            </a:r>
            <a:r>
              <a:rPr lang="en-US" sz="3200" b="1" dirty="0" smtClean="0">
                <a:solidFill>
                  <a:srgbClr val="0000CC"/>
                </a:solidFill>
              </a:rPr>
              <a:t>an we use crystals to bend and focus crystalline beams?</a:t>
            </a:r>
            <a:endParaRPr lang="en-GB" sz="32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719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186864" y="2972085"/>
            <a:ext cx="3796547" cy="162334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240692" y="2906331"/>
            <a:ext cx="1430352" cy="464957"/>
          </a:xfrm>
          <a:prstGeom prst="ellipse">
            <a:avLst/>
          </a:prstGeom>
          <a:noFill/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880652" y="2756061"/>
            <a:ext cx="720080" cy="216024"/>
          </a:xfrm>
          <a:prstGeom prst="ellipse">
            <a:avLst/>
          </a:prstGeom>
          <a:noFill/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66916" y="2667353"/>
            <a:ext cx="451664" cy="108624"/>
          </a:xfrm>
          <a:prstGeom prst="ellipse">
            <a:avLst/>
          </a:prstGeom>
          <a:noFill/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5921" y="228522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8064A2">
                    <a:lumMod val="60000"/>
                    <a:lumOff val="40000"/>
                  </a:srgbClr>
                </a:solidFill>
              </a:rPr>
              <a:t>PSB</a:t>
            </a:r>
            <a:endParaRPr lang="en-GB" b="1" dirty="0">
              <a:solidFill>
                <a:srgbClr val="8064A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25727" y="2353273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8064A2">
                    <a:lumMod val="60000"/>
                    <a:lumOff val="40000"/>
                  </a:srgbClr>
                </a:solidFill>
              </a:rPr>
              <a:t>PS (0.6 km)</a:t>
            </a:r>
            <a:endParaRPr lang="en-GB" b="1" dirty="0">
              <a:solidFill>
                <a:srgbClr val="8064A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56808" y="2646563"/>
            <a:ext cx="136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8064A2">
                    <a:lumMod val="60000"/>
                    <a:lumOff val="40000"/>
                  </a:srgbClr>
                </a:solidFill>
              </a:rPr>
              <a:t>SPS (6.9 km)</a:t>
            </a:r>
            <a:endParaRPr lang="en-GB" b="1" dirty="0">
              <a:solidFill>
                <a:srgbClr val="8064A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70912" y="1499081"/>
            <a:ext cx="6416556" cy="3248744"/>
          </a:xfrm>
          <a:prstGeom prst="ellipse">
            <a:avLst/>
          </a:prstGeom>
          <a:noFill/>
          <a:ln w="508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782" y="2417324"/>
            <a:ext cx="16578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LHC (26.7 km)</a:t>
            </a:r>
            <a:endParaRPr lang="en-GB" sz="2000" b="1" dirty="0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214928" y="1519077"/>
            <a:ext cx="6416556" cy="3248744"/>
          </a:xfrm>
          <a:prstGeom prst="ellipse">
            <a:avLst/>
          </a:prstGeom>
          <a:noFill/>
          <a:ln w="50800">
            <a:solidFill>
              <a:srgbClr val="0000C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93840" y="1246179"/>
            <a:ext cx="309892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00CC"/>
                </a:solidFill>
              </a:rPr>
              <a:t>TLEP (80-100 km,</a:t>
            </a:r>
          </a:p>
          <a:p>
            <a:r>
              <a:rPr lang="en-US" sz="2800" b="1" i="1" dirty="0">
                <a:solidFill>
                  <a:srgbClr val="0000CC"/>
                </a:solidFill>
              </a:rPr>
              <a:t>        </a:t>
            </a:r>
            <a:r>
              <a:rPr lang="en-US" sz="2800" b="1" i="1" dirty="0" err="1">
                <a:solidFill>
                  <a:srgbClr val="0000CC"/>
                </a:solidFill>
              </a:rPr>
              <a:t>e</a:t>
            </a:r>
            <a:r>
              <a:rPr lang="en-US" sz="2800" b="1" baseline="30000" dirty="0" err="1">
                <a:solidFill>
                  <a:srgbClr val="0000CC"/>
                </a:solidFill>
              </a:rPr>
              <a:t>+</a:t>
            </a:r>
            <a:r>
              <a:rPr lang="en-US" sz="2800" b="1" i="1" dirty="0" err="1">
                <a:solidFill>
                  <a:srgbClr val="0000CC"/>
                </a:solidFill>
              </a:rPr>
              <a:t>e</a:t>
            </a:r>
            <a:r>
              <a:rPr lang="en-US" sz="2800" b="1" baseline="30000" dirty="0">
                <a:solidFill>
                  <a:srgbClr val="0000CC"/>
                </a:solidFill>
              </a:rPr>
              <a:t>-</a:t>
            </a:r>
            <a:r>
              <a:rPr lang="en-US" sz="2800" b="1" dirty="0">
                <a:solidFill>
                  <a:srgbClr val="0000CC"/>
                </a:solidFill>
              </a:rPr>
              <a:t>, up to</a:t>
            </a:r>
          </a:p>
          <a:p>
            <a:r>
              <a:rPr lang="en-US" sz="2800" b="1" dirty="0">
                <a:solidFill>
                  <a:srgbClr val="0000CC"/>
                </a:solidFill>
              </a:rPr>
              <a:t>        ~350 GeV </a:t>
            </a:r>
            <a:r>
              <a:rPr lang="en-US" sz="2800" b="1" dirty="0" err="1">
                <a:solidFill>
                  <a:srgbClr val="0000CC"/>
                </a:solidFill>
              </a:rPr>
              <a:t>c.m</a:t>
            </a:r>
            <a:r>
              <a:rPr lang="en-US" sz="2800" b="1" dirty="0">
                <a:solidFill>
                  <a:srgbClr val="0000CC"/>
                </a:solidFill>
              </a:rPr>
              <a:t>.)</a:t>
            </a:r>
          </a:p>
          <a:p>
            <a:r>
              <a:rPr lang="en-US" sz="2800" b="1" i="1" dirty="0">
                <a:solidFill>
                  <a:srgbClr val="0000CC"/>
                </a:solidFill>
              </a:rPr>
              <a:t>       </a:t>
            </a:r>
            <a:endParaRPr lang="en-US" sz="1600" b="1" dirty="0">
              <a:solidFill>
                <a:srgbClr val="0000C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1112" y="3433912"/>
            <a:ext cx="218303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VHE-LHC 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(</a:t>
            </a:r>
            <a:r>
              <a:rPr lang="en-US" sz="2800" b="1" i="1" dirty="0" err="1">
                <a:solidFill>
                  <a:srgbClr val="FF0000"/>
                </a:solidFill>
              </a:rPr>
              <a:t>pp</a:t>
            </a:r>
            <a:r>
              <a:rPr lang="en-US" sz="2800" b="1" dirty="0">
                <a:solidFill>
                  <a:srgbClr val="FF0000"/>
                </a:solidFill>
              </a:rPr>
              <a:t>, up to 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100 </a:t>
            </a:r>
            <a:r>
              <a:rPr lang="en-US" sz="2800" b="1" dirty="0" err="1">
                <a:solidFill>
                  <a:srgbClr val="FF0000"/>
                </a:solidFill>
              </a:rPr>
              <a:t>TeV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c.m</a:t>
            </a:r>
            <a:r>
              <a:rPr lang="en-US" sz="2800" b="1" dirty="0">
                <a:solidFill>
                  <a:srgbClr val="FF0000"/>
                </a:solidFill>
              </a:rPr>
              <a:t>.)</a:t>
            </a:r>
          </a:p>
        </p:txBody>
      </p:sp>
      <p:sp>
        <p:nvSpPr>
          <p:cNvPr id="16" name="Oval 15"/>
          <p:cNvSpPr/>
          <p:nvPr/>
        </p:nvSpPr>
        <p:spPr>
          <a:xfrm>
            <a:off x="398870" y="1570163"/>
            <a:ext cx="6416556" cy="324874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8870" y="129751"/>
            <a:ext cx="78388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i="1" dirty="0">
                <a:solidFill>
                  <a:prstClr val="black"/>
                </a:solidFill>
              </a:rPr>
              <a:t>possible long-term strategy</a:t>
            </a:r>
            <a:endParaRPr lang="en-GB" sz="5400" i="1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0451" y="5320783"/>
            <a:ext cx="9228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&amp; </a:t>
            </a:r>
            <a:r>
              <a:rPr lang="en-US" sz="2800" b="1" i="1" dirty="0">
                <a:solidFill>
                  <a:srgbClr val="00B050"/>
                </a:solidFill>
              </a:rPr>
              <a:t>e</a:t>
            </a:r>
            <a:r>
              <a:rPr lang="en-US" sz="2800" b="1" i="1" baseline="30000" dirty="0">
                <a:solidFill>
                  <a:srgbClr val="00B050"/>
                </a:solidFill>
                <a:cs typeface="Calibri"/>
              </a:rPr>
              <a:t>±</a:t>
            </a:r>
            <a:r>
              <a:rPr lang="en-US" sz="2800" b="1" dirty="0">
                <a:solidFill>
                  <a:srgbClr val="00B050"/>
                </a:solidFill>
              </a:rPr>
              <a:t> (120 GeV) – </a:t>
            </a:r>
            <a:r>
              <a:rPr lang="en-US" sz="2800" b="1" i="1" dirty="0">
                <a:solidFill>
                  <a:srgbClr val="00B050"/>
                </a:solidFill>
              </a:rPr>
              <a:t>p</a:t>
            </a:r>
            <a:r>
              <a:rPr lang="en-US" sz="2800" b="1" dirty="0">
                <a:solidFill>
                  <a:srgbClr val="00B050"/>
                </a:solidFill>
              </a:rPr>
              <a:t> (7, 16 &amp; 50 </a:t>
            </a:r>
            <a:r>
              <a:rPr lang="en-US" sz="2800" b="1" dirty="0" err="1">
                <a:solidFill>
                  <a:srgbClr val="00B050"/>
                </a:solidFill>
              </a:rPr>
              <a:t>TeV</a:t>
            </a:r>
            <a:r>
              <a:rPr lang="en-US" sz="2800" b="1" dirty="0">
                <a:solidFill>
                  <a:srgbClr val="00B050"/>
                </a:solidFill>
              </a:rPr>
              <a:t>) </a:t>
            </a:r>
            <a:r>
              <a:rPr lang="en-US" sz="2800" dirty="0">
                <a:solidFill>
                  <a:srgbClr val="00B050"/>
                </a:solidFill>
              </a:rPr>
              <a:t>collisions (</a:t>
            </a:r>
            <a:r>
              <a:rPr lang="en-US" sz="2800" b="1" dirty="0">
                <a:solidFill>
                  <a:srgbClr val="00B050"/>
                </a:solidFill>
              </a:rPr>
              <a:t>[(V)HE-]</a:t>
            </a:r>
            <a:r>
              <a:rPr lang="en-US" sz="2800" b="1" dirty="0" err="1">
                <a:solidFill>
                  <a:srgbClr val="00B050"/>
                </a:solidFill>
              </a:rPr>
              <a:t>TLHeC</a:t>
            </a:r>
            <a:r>
              <a:rPr lang="en-US" sz="2800" dirty="0">
                <a:solidFill>
                  <a:srgbClr val="00B050"/>
                </a:solidFill>
              </a:rPr>
              <a:t>) </a:t>
            </a:r>
            <a:endParaRPr lang="en-GB" sz="2800" dirty="0">
              <a:solidFill>
                <a:srgbClr val="00B05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128" y="5813225"/>
            <a:ext cx="92161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00CC"/>
                </a:solidFill>
                <a:cs typeface="Calibri"/>
              </a:rPr>
              <a:t>≥</a:t>
            </a:r>
            <a:r>
              <a:rPr lang="en-US" sz="3200" b="1" dirty="0">
                <a:solidFill>
                  <a:srgbClr val="0000CC"/>
                </a:solidFill>
              </a:rPr>
              <a:t>50 years of </a:t>
            </a:r>
            <a:r>
              <a:rPr lang="en-US" sz="3200" b="1" i="1" dirty="0" err="1">
                <a:solidFill>
                  <a:srgbClr val="0000CC"/>
                </a:solidFill>
              </a:rPr>
              <a:t>e</a:t>
            </a:r>
            <a:r>
              <a:rPr lang="en-US" sz="3200" b="1" i="1" baseline="30000" dirty="0" err="1">
                <a:solidFill>
                  <a:srgbClr val="0000CC"/>
                </a:solidFill>
              </a:rPr>
              <a:t>+</a:t>
            </a:r>
            <a:r>
              <a:rPr lang="en-US" sz="3200" b="1" i="1" dirty="0" err="1">
                <a:solidFill>
                  <a:srgbClr val="0000CC"/>
                </a:solidFill>
              </a:rPr>
              <a:t>e</a:t>
            </a:r>
            <a:r>
              <a:rPr lang="en-US" sz="3200" b="1" i="1" baseline="30000" dirty="0">
                <a:solidFill>
                  <a:srgbClr val="0000CC"/>
                </a:solidFill>
              </a:rPr>
              <a:t>-</a:t>
            </a:r>
            <a:r>
              <a:rPr lang="en-US" sz="3200" b="1" dirty="0">
                <a:solidFill>
                  <a:srgbClr val="0000CC"/>
                </a:solidFill>
              </a:rPr>
              <a:t>, </a:t>
            </a:r>
            <a:r>
              <a:rPr lang="en-US" sz="3200" b="1" i="1" dirty="0" err="1">
                <a:solidFill>
                  <a:srgbClr val="0000CC"/>
                </a:solidFill>
              </a:rPr>
              <a:t>pp</a:t>
            </a:r>
            <a:r>
              <a:rPr lang="en-US" sz="3200" b="1" dirty="0">
                <a:solidFill>
                  <a:srgbClr val="0000CC"/>
                </a:solidFill>
              </a:rPr>
              <a:t>, </a:t>
            </a:r>
            <a:r>
              <a:rPr lang="en-US" sz="3200" b="1" i="1" dirty="0" err="1">
                <a:solidFill>
                  <a:srgbClr val="0000CC"/>
                </a:solidFill>
              </a:rPr>
              <a:t>ep</a:t>
            </a:r>
            <a:r>
              <a:rPr lang="en-US" sz="3200" b="1" i="1" dirty="0">
                <a:solidFill>
                  <a:srgbClr val="0000CC"/>
                </a:solidFill>
              </a:rPr>
              <a:t>/A</a:t>
            </a:r>
            <a:r>
              <a:rPr lang="en-US" sz="3200" b="1" dirty="0">
                <a:solidFill>
                  <a:srgbClr val="0000CC"/>
                </a:solidFill>
              </a:rPr>
              <a:t> physics at highest energies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6636" y="1057948"/>
            <a:ext cx="2391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(CERN implementation)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1187" y="6334780"/>
            <a:ext cx="8297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100 </a:t>
            </a:r>
            <a:r>
              <a:rPr lang="en-US" sz="2800" b="1" dirty="0" err="1" smtClean="0">
                <a:solidFill>
                  <a:srgbClr val="FF0000"/>
                </a:solidFill>
              </a:rPr>
              <a:t>TeV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i="1" dirty="0" err="1" smtClean="0">
                <a:solidFill>
                  <a:srgbClr val="FF0000"/>
                </a:solidFill>
              </a:rPr>
              <a:t>pp</a:t>
            </a:r>
            <a:r>
              <a:rPr lang="en-US" sz="2800" b="1" dirty="0" smtClean="0">
                <a:solidFill>
                  <a:srgbClr val="FF0000"/>
                </a:solidFill>
              </a:rPr>
              <a:t> collider may not be enough ?!? (D. Schulte)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88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2" grpId="0" animBg="1"/>
      <p:bldP spid="11" grpId="0"/>
      <p:bldP spid="13" grpId="0" animBg="1"/>
      <p:bldP spid="15" grpId="0"/>
      <p:bldP spid="16" grpId="0" animBg="1"/>
      <p:bldP spid="24" grpId="0"/>
      <p:bldP spid="25" grpId="0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186864" y="2972085"/>
            <a:ext cx="3796547" cy="162334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240692" y="2906331"/>
            <a:ext cx="1430352" cy="464957"/>
          </a:xfrm>
          <a:prstGeom prst="ellipse">
            <a:avLst/>
          </a:prstGeom>
          <a:noFill/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880652" y="2756061"/>
            <a:ext cx="720080" cy="216024"/>
          </a:xfrm>
          <a:prstGeom prst="ellipse">
            <a:avLst/>
          </a:prstGeom>
          <a:noFill/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66916" y="2667353"/>
            <a:ext cx="451664" cy="108624"/>
          </a:xfrm>
          <a:prstGeom prst="ellipse">
            <a:avLst/>
          </a:prstGeom>
          <a:noFill/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5921" y="228522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8064A2">
                    <a:lumMod val="60000"/>
                    <a:lumOff val="40000"/>
                  </a:srgbClr>
                </a:solidFill>
              </a:rPr>
              <a:t>PSB</a:t>
            </a:r>
            <a:endParaRPr lang="en-GB" b="1" dirty="0">
              <a:solidFill>
                <a:srgbClr val="8064A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25727" y="2353273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8064A2">
                    <a:lumMod val="60000"/>
                    <a:lumOff val="40000"/>
                  </a:srgbClr>
                </a:solidFill>
              </a:rPr>
              <a:t>PS (0.6 km)</a:t>
            </a:r>
            <a:endParaRPr lang="en-GB" b="1" dirty="0">
              <a:solidFill>
                <a:srgbClr val="8064A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56808" y="2646563"/>
            <a:ext cx="136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8064A2">
                    <a:lumMod val="60000"/>
                    <a:lumOff val="40000"/>
                  </a:srgbClr>
                </a:solidFill>
              </a:rPr>
              <a:t>SPS (6.9 km)</a:t>
            </a:r>
            <a:endParaRPr lang="en-GB" b="1" dirty="0">
              <a:solidFill>
                <a:srgbClr val="8064A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70912" y="1499081"/>
            <a:ext cx="6416556" cy="3248744"/>
          </a:xfrm>
          <a:prstGeom prst="ellipse">
            <a:avLst/>
          </a:prstGeom>
          <a:noFill/>
          <a:ln w="508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782" y="2417324"/>
            <a:ext cx="16578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LHC (26.7 km)</a:t>
            </a:r>
            <a:endParaRPr lang="en-GB" sz="2000" b="1" dirty="0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214928" y="1519077"/>
            <a:ext cx="6416556" cy="3248744"/>
          </a:xfrm>
          <a:prstGeom prst="ellipse">
            <a:avLst/>
          </a:prstGeom>
          <a:noFill/>
          <a:ln w="50800">
            <a:solidFill>
              <a:srgbClr val="0000C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93840" y="1246179"/>
            <a:ext cx="309892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00CC"/>
                </a:solidFill>
              </a:rPr>
              <a:t>TLEP (80-100 km,</a:t>
            </a:r>
          </a:p>
          <a:p>
            <a:r>
              <a:rPr lang="en-US" sz="2800" b="1" i="1" dirty="0">
                <a:solidFill>
                  <a:srgbClr val="0000CC"/>
                </a:solidFill>
              </a:rPr>
              <a:t>        </a:t>
            </a:r>
            <a:r>
              <a:rPr lang="en-US" sz="2800" b="1" i="1" dirty="0" err="1">
                <a:solidFill>
                  <a:srgbClr val="0000CC"/>
                </a:solidFill>
              </a:rPr>
              <a:t>e</a:t>
            </a:r>
            <a:r>
              <a:rPr lang="en-US" sz="2800" b="1" baseline="30000" dirty="0" err="1">
                <a:solidFill>
                  <a:srgbClr val="0000CC"/>
                </a:solidFill>
              </a:rPr>
              <a:t>+</a:t>
            </a:r>
            <a:r>
              <a:rPr lang="en-US" sz="2800" b="1" i="1" dirty="0" err="1">
                <a:solidFill>
                  <a:srgbClr val="0000CC"/>
                </a:solidFill>
              </a:rPr>
              <a:t>e</a:t>
            </a:r>
            <a:r>
              <a:rPr lang="en-US" sz="2800" b="1" baseline="30000" dirty="0">
                <a:solidFill>
                  <a:srgbClr val="0000CC"/>
                </a:solidFill>
              </a:rPr>
              <a:t>-</a:t>
            </a:r>
            <a:r>
              <a:rPr lang="en-US" sz="2800" b="1" dirty="0">
                <a:solidFill>
                  <a:srgbClr val="0000CC"/>
                </a:solidFill>
              </a:rPr>
              <a:t>, up to</a:t>
            </a:r>
          </a:p>
          <a:p>
            <a:r>
              <a:rPr lang="en-US" sz="2800" b="1" dirty="0">
                <a:solidFill>
                  <a:srgbClr val="0000CC"/>
                </a:solidFill>
              </a:rPr>
              <a:t>        ~350 GeV </a:t>
            </a:r>
            <a:r>
              <a:rPr lang="en-US" sz="2800" b="1" dirty="0" err="1">
                <a:solidFill>
                  <a:srgbClr val="0000CC"/>
                </a:solidFill>
              </a:rPr>
              <a:t>c.m</a:t>
            </a:r>
            <a:r>
              <a:rPr lang="en-US" sz="2800" b="1" dirty="0">
                <a:solidFill>
                  <a:srgbClr val="0000CC"/>
                </a:solidFill>
              </a:rPr>
              <a:t>.)</a:t>
            </a:r>
          </a:p>
          <a:p>
            <a:r>
              <a:rPr lang="en-US" sz="2800" b="1" i="1" dirty="0">
                <a:solidFill>
                  <a:srgbClr val="0000CC"/>
                </a:solidFill>
              </a:rPr>
              <a:t>       </a:t>
            </a:r>
            <a:endParaRPr lang="en-US" sz="1600" b="1" dirty="0">
              <a:solidFill>
                <a:srgbClr val="0000C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1112" y="3433912"/>
            <a:ext cx="218303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VHE-LHC 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(</a:t>
            </a:r>
            <a:r>
              <a:rPr lang="en-US" sz="2800" b="1" i="1" dirty="0" err="1">
                <a:solidFill>
                  <a:srgbClr val="FF0000"/>
                </a:solidFill>
              </a:rPr>
              <a:t>pp</a:t>
            </a:r>
            <a:r>
              <a:rPr lang="en-US" sz="2800" b="1" dirty="0">
                <a:solidFill>
                  <a:srgbClr val="FF0000"/>
                </a:solidFill>
              </a:rPr>
              <a:t>, up to 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100 </a:t>
            </a:r>
            <a:r>
              <a:rPr lang="en-US" sz="2800" b="1" dirty="0" err="1">
                <a:solidFill>
                  <a:srgbClr val="FF0000"/>
                </a:solidFill>
              </a:rPr>
              <a:t>TeV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c.m</a:t>
            </a:r>
            <a:r>
              <a:rPr lang="en-US" sz="2800" b="1" dirty="0">
                <a:solidFill>
                  <a:srgbClr val="FF0000"/>
                </a:solidFill>
              </a:rPr>
              <a:t>.)</a:t>
            </a:r>
          </a:p>
        </p:txBody>
      </p:sp>
      <p:sp>
        <p:nvSpPr>
          <p:cNvPr id="16" name="Oval 15"/>
          <p:cNvSpPr/>
          <p:nvPr/>
        </p:nvSpPr>
        <p:spPr>
          <a:xfrm>
            <a:off x="398870" y="1570163"/>
            <a:ext cx="6416556" cy="324874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8870" y="129751"/>
            <a:ext cx="84062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i="1" dirty="0" smtClean="0">
                <a:solidFill>
                  <a:prstClr val="black"/>
                </a:solidFill>
              </a:rPr>
              <a:t>p</a:t>
            </a:r>
            <a:r>
              <a:rPr lang="en-US" sz="5400" i="1" dirty="0" smtClean="0">
                <a:solidFill>
                  <a:prstClr val="black"/>
                </a:solidFill>
              </a:rPr>
              <a:t>ossible longer-term </a:t>
            </a:r>
            <a:r>
              <a:rPr lang="en-US" sz="5400" i="1" dirty="0" smtClean="0">
                <a:solidFill>
                  <a:prstClr val="black"/>
                </a:solidFill>
              </a:rPr>
              <a:t>strategy</a:t>
            </a:r>
            <a:endParaRPr lang="en-GB" sz="5400" i="1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0451" y="5320783"/>
            <a:ext cx="9228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&amp; </a:t>
            </a:r>
            <a:r>
              <a:rPr lang="en-US" sz="2800" b="1" i="1" dirty="0">
                <a:solidFill>
                  <a:srgbClr val="00B050"/>
                </a:solidFill>
              </a:rPr>
              <a:t>e</a:t>
            </a:r>
            <a:r>
              <a:rPr lang="en-US" sz="2800" b="1" i="1" baseline="30000" dirty="0">
                <a:solidFill>
                  <a:srgbClr val="00B050"/>
                </a:solidFill>
                <a:cs typeface="Calibri"/>
              </a:rPr>
              <a:t>±</a:t>
            </a:r>
            <a:r>
              <a:rPr lang="en-US" sz="2800" b="1" dirty="0">
                <a:solidFill>
                  <a:srgbClr val="00B050"/>
                </a:solidFill>
              </a:rPr>
              <a:t> (120 GeV) – </a:t>
            </a:r>
            <a:r>
              <a:rPr lang="en-US" sz="2800" b="1" i="1" dirty="0">
                <a:solidFill>
                  <a:srgbClr val="00B050"/>
                </a:solidFill>
              </a:rPr>
              <a:t>p</a:t>
            </a:r>
            <a:r>
              <a:rPr lang="en-US" sz="2800" b="1" dirty="0">
                <a:solidFill>
                  <a:srgbClr val="00B050"/>
                </a:solidFill>
              </a:rPr>
              <a:t> (7, 16 &amp; 50 </a:t>
            </a:r>
            <a:r>
              <a:rPr lang="en-US" sz="2800" b="1" dirty="0" err="1">
                <a:solidFill>
                  <a:srgbClr val="00B050"/>
                </a:solidFill>
              </a:rPr>
              <a:t>TeV</a:t>
            </a:r>
            <a:r>
              <a:rPr lang="en-US" sz="2800" b="1" dirty="0">
                <a:solidFill>
                  <a:srgbClr val="00B050"/>
                </a:solidFill>
              </a:rPr>
              <a:t>) </a:t>
            </a:r>
            <a:r>
              <a:rPr lang="en-US" sz="2800" dirty="0">
                <a:solidFill>
                  <a:srgbClr val="00B050"/>
                </a:solidFill>
              </a:rPr>
              <a:t>collisions (</a:t>
            </a:r>
            <a:r>
              <a:rPr lang="en-US" sz="2800" b="1" dirty="0">
                <a:solidFill>
                  <a:srgbClr val="00B050"/>
                </a:solidFill>
              </a:rPr>
              <a:t>[(V)HE-]</a:t>
            </a:r>
            <a:r>
              <a:rPr lang="en-US" sz="2800" b="1" dirty="0" err="1">
                <a:solidFill>
                  <a:srgbClr val="00B050"/>
                </a:solidFill>
              </a:rPr>
              <a:t>TLHeC</a:t>
            </a:r>
            <a:r>
              <a:rPr lang="en-US" sz="2800" dirty="0">
                <a:solidFill>
                  <a:srgbClr val="00B050"/>
                </a:solidFill>
              </a:rPr>
              <a:t>) </a:t>
            </a:r>
            <a:endParaRPr lang="en-GB" sz="2800" dirty="0">
              <a:solidFill>
                <a:srgbClr val="00B05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128" y="5813225"/>
            <a:ext cx="92161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00CC"/>
                </a:solidFill>
                <a:cs typeface="Calibri"/>
              </a:rPr>
              <a:t>≥</a:t>
            </a:r>
            <a:r>
              <a:rPr lang="en-US" sz="3200" b="1" dirty="0">
                <a:solidFill>
                  <a:srgbClr val="0000CC"/>
                </a:solidFill>
              </a:rPr>
              <a:t>50 years of </a:t>
            </a:r>
            <a:r>
              <a:rPr lang="en-US" sz="3200" b="1" i="1" dirty="0" err="1">
                <a:solidFill>
                  <a:srgbClr val="0000CC"/>
                </a:solidFill>
              </a:rPr>
              <a:t>e</a:t>
            </a:r>
            <a:r>
              <a:rPr lang="en-US" sz="3200" b="1" i="1" baseline="30000" dirty="0" err="1">
                <a:solidFill>
                  <a:srgbClr val="0000CC"/>
                </a:solidFill>
              </a:rPr>
              <a:t>+</a:t>
            </a:r>
            <a:r>
              <a:rPr lang="en-US" sz="3200" b="1" i="1" dirty="0" err="1">
                <a:solidFill>
                  <a:srgbClr val="0000CC"/>
                </a:solidFill>
              </a:rPr>
              <a:t>e</a:t>
            </a:r>
            <a:r>
              <a:rPr lang="en-US" sz="3200" b="1" i="1" baseline="30000" dirty="0">
                <a:solidFill>
                  <a:srgbClr val="0000CC"/>
                </a:solidFill>
              </a:rPr>
              <a:t>-</a:t>
            </a:r>
            <a:r>
              <a:rPr lang="en-US" sz="3200" b="1" dirty="0">
                <a:solidFill>
                  <a:srgbClr val="0000CC"/>
                </a:solidFill>
              </a:rPr>
              <a:t>, </a:t>
            </a:r>
            <a:r>
              <a:rPr lang="en-US" sz="3200" b="1" i="1" dirty="0" err="1">
                <a:solidFill>
                  <a:srgbClr val="0000CC"/>
                </a:solidFill>
              </a:rPr>
              <a:t>pp</a:t>
            </a:r>
            <a:r>
              <a:rPr lang="en-US" sz="3200" b="1" dirty="0">
                <a:solidFill>
                  <a:srgbClr val="0000CC"/>
                </a:solidFill>
              </a:rPr>
              <a:t>, </a:t>
            </a:r>
            <a:r>
              <a:rPr lang="en-US" sz="3200" b="1" i="1" dirty="0" err="1">
                <a:solidFill>
                  <a:srgbClr val="0000CC"/>
                </a:solidFill>
              </a:rPr>
              <a:t>ep</a:t>
            </a:r>
            <a:r>
              <a:rPr lang="en-US" sz="3200" b="1" i="1" dirty="0">
                <a:solidFill>
                  <a:srgbClr val="0000CC"/>
                </a:solidFill>
              </a:rPr>
              <a:t>/A</a:t>
            </a:r>
            <a:r>
              <a:rPr lang="en-US" sz="3200" b="1" dirty="0">
                <a:solidFill>
                  <a:srgbClr val="0000CC"/>
                </a:solidFill>
              </a:rPr>
              <a:t> physics at highest energies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6636" y="1057948"/>
            <a:ext cx="2391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(CERN implementation)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38044" y="6374580"/>
            <a:ext cx="77928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CC3300"/>
                </a:solidFill>
              </a:rPr>
              <a:t>f</a:t>
            </a:r>
            <a:r>
              <a:rPr lang="en-US" sz="2800" b="1" dirty="0" smtClean="0">
                <a:solidFill>
                  <a:srgbClr val="CC3300"/>
                </a:solidFill>
              </a:rPr>
              <a:t>ollowed by &gt;1 </a:t>
            </a:r>
            <a:r>
              <a:rPr lang="en-US" sz="2800" b="1" dirty="0" err="1" smtClean="0">
                <a:solidFill>
                  <a:srgbClr val="CC3300"/>
                </a:solidFill>
              </a:rPr>
              <a:t>PeV</a:t>
            </a:r>
            <a:r>
              <a:rPr lang="en-US" sz="2800" b="1" dirty="0" smtClean="0">
                <a:solidFill>
                  <a:srgbClr val="CC3300"/>
                </a:solidFill>
              </a:rPr>
              <a:t> circular crystal </a:t>
            </a:r>
            <a:r>
              <a:rPr lang="en-US" sz="2800" b="1" dirty="0">
                <a:solidFill>
                  <a:srgbClr val="CC3300"/>
                </a:solidFill>
              </a:rPr>
              <a:t>c</a:t>
            </a:r>
            <a:r>
              <a:rPr lang="en-US" sz="2800" b="1" dirty="0" smtClean="0">
                <a:solidFill>
                  <a:srgbClr val="CC3300"/>
                </a:solidFill>
              </a:rPr>
              <a:t>ollider </a:t>
            </a:r>
            <a:r>
              <a:rPr lang="en-US" sz="2800" b="1" dirty="0">
                <a:solidFill>
                  <a:srgbClr val="CC3300"/>
                </a:solidFill>
              </a:rPr>
              <a:t>(</a:t>
            </a:r>
            <a:r>
              <a:rPr lang="en-US" sz="2800" b="1" dirty="0" smtClean="0">
                <a:solidFill>
                  <a:srgbClr val="CC3300"/>
                </a:solidFill>
              </a:rPr>
              <a:t>CCC</a:t>
            </a:r>
            <a:r>
              <a:rPr lang="en-US" sz="2800" b="1" dirty="0" smtClean="0">
                <a:solidFill>
                  <a:srgbClr val="CC3300"/>
                </a:solidFill>
              </a:rPr>
              <a:t>)?!?</a:t>
            </a:r>
            <a:endParaRPr lang="en-GB" sz="2800" b="1" dirty="0">
              <a:solidFill>
                <a:srgbClr val="CC3300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529796" y="1618909"/>
            <a:ext cx="6416556" cy="3248744"/>
          </a:xfrm>
          <a:prstGeom prst="ellipse">
            <a:avLst/>
          </a:prstGeom>
          <a:noFill/>
          <a:ln w="50800"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3956" y="4685186"/>
            <a:ext cx="20339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C3300"/>
                </a:solidFill>
              </a:rPr>
              <a:t>CCC, &gt; 1 </a:t>
            </a:r>
            <a:r>
              <a:rPr lang="en-US" sz="2800" b="1" dirty="0" err="1">
                <a:solidFill>
                  <a:srgbClr val="CC3300"/>
                </a:solidFill>
              </a:rPr>
              <a:t>P</a:t>
            </a:r>
            <a:r>
              <a:rPr lang="en-US" sz="2800" b="1" dirty="0" err="1" smtClean="0">
                <a:solidFill>
                  <a:srgbClr val="CC3300"/>
                </a:solidFill>
              </a:rPr>
              <a:t>eV</a:t>
            </a:r>
            <a:endParaRPr lang="en-US" sz="2800" b="1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565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6" grpId="0" animBg="1"/>
      <p:bldP spid="2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296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circular crystal collider?</a:t>
            </a:r>
            <a:endParaRPr lang="en-GB" b="1" dirty="0">
              <a:solidFill>
                <a:srgbClr val="0070C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1126136">
            <a:off x="5889684" y="1731237"/>
            <a:ext cx="1431992" cy="370560"/>
            <a:chOff x="779493" y="2350637"/>
            <a:chExt cx="1431992" cy="370560"/>
          </a:xfrm>
        </p:grpSpPr>
        <p:sp>
          <p:nvSpPr>
            <p:cNvPr id="6" name="Rectangle 5"/>
            <p:cNvSpPr/>
            <p:nvPr/>
          </p:nvSpPr>
          <p:spPr>
            <a:xfrm rot="20206609">
              <a:off x="779493" y="2495715"/>
              <a:ext cx="425861" cy="2254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 rot="21052568">
              <a:off x="1247740" y="2350637"/>
              <a:ext cx="425861" cy="2254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 rot="222769">
              <a:off x="1785624" y="2350637"/>
              <a:ext cx="425861" cy="2254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 rot="20107098">
            <a:off x="931893" y="2503037"/>
            <a:ext cx="1431992" cy="370560"/>
            <a:chOff x="779493" y="2350637"/>
            <a:chExt cx="1431992" cy="370560"/>
          </a:xfrm>
        </p:grpSpPr>
        <p:sp>
          <p:nvSpPr>
            <p:cNvPr id="13" name="Rectangle 12"/>
            <p:cNvSpPr/>
            <p:nvPr/>
          </p:nvSpPr>
          <p:spPr>
            <a:xfrm rot="20206609">
              <a:off x="779493" y="2495715"/>
              <a:ext cx="425861" cy="2254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 rot="21052568">
              <a:off x="1247740" y="2350637"/>
              <a:ext cx="425861" cy="2254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 rot="222769">
              <a:off x="1785624" y="2350637"/>
              <a:ext cx="425861" cy="2254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7" name="Straight Connector 16"/>
          <p:cNvCxnSpPr>
            <a:endCxn id="10" idx="2"/>
          </p:cNvCxnSpPr>
          <p:nvPr/>
        </p:nvCxnSpPr>
        <p:spPr>
          <a:xfrm flipH="1" flipV="1">
            <a:off x="7062224" y="2113871"/>
            <a:ext cx="1758248" cy="1315129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0" idx="2"/>
            <a:endCxn id="9" idx="2"/>
          </p:cNvCxnSpPr>
          <p:nvPr/>
        </p:nvCxnSpPr>
        <p:spPr>
          <a:xfrm flipH="1" flipV="1">
            <a:off x="6577164" y="1947779"/>
            <a:ext cx="485060" cy="166092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9" idx="2"/>
            <a:endCxn id="6" idx="2"/>
          </p:cNvCxnSpPr>
          <p:nvPr/>
        </p:nvCxnSpPr>
        <p:spPr>
          <a:xfrm flipH="1" flipV="1">
            <a:off x="6114782" y="1935736"/>
            <a:ext cx="462382" cy="12043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6" idx="2"/>
            <a:endCxn id="15" idx="2"/>
          </p:cNvCxnSpPr>
          <p:nvPr/>
        </p:nvCxnSpPr>
        <p:spPr>
          <a:xfrm flipH="1">
            <a:off x="2114452" y="1935736"/>
            <a:ext cx="4000330" cy="580245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5" idx="2"/>
            <a:endCxn id="14" idx="2"/>
          </p:cNvCxnSpPr>
          <p:nvPr/>
        </p:nvCxnSpPr>
        <p:spPr>
          <a:xfrm flipH="1">
            <a:off x="1648835" y="2515981"/>
            <a:ext cx="465617" cy="21464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4" idx="2"/>
            <a:endCxn id="13" idx="2"/>
          </p:cNvCxnSpPr>
          <p:nvPr/>
        </p:nvCxnSpPr>
        <p:spPr>
          <a:xfrm flipH="1">
            <a:off x="1305961" y="2730621"/>
            <a:ext cx="342874" cy="31045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3" idx="2"/>
          </p:cNvCxnSpPr>
          <p:nvPr/>
        </p:nvCxnSpPr>
        <p:spPr>
          <a:xfrm flipH="1">
            <a:off x="323528" y="3041071"/>
            <a:ext cx="982433" cy="1540057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23304" y="1299862"/>
            <a:ext cx="13168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c</a:t>
            </a:r>
            <a:r>
              <a:rPr lang="en-US" sz="2000" b="1" dirty="0" smtClean="0">
                <a:solidFill>
                  <a:srgbClr val="0070C0"/>
                </a:solidFill>
              </a:rPr>
              <a:t>ryogenic?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crystal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b</a:t>
            </a:r>
            <a:r>
              <a:rPr lang="en-US" sz="2000" b="1" dirty="0" smtClean="0">
                <a:solidFill>
                  <a:srgbClr val="0070C0"/>
                </a:solidFill>
              </a:rPr>
              <a:t>ending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stage</a:t>
            </a:r>
            <a:endParaRPr lang="en-GB" sz="2000" b="1" dirty="0">
              <a:solidFill>
                <a:srgbClr val="0070C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03637" y="868213"/>
            <a:ext cx="13168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c</a:t>
            </a:r>
            <a:r>
              <a:rPr lang="en-US" sz="2000" b="1" dirty="0" smtClean="0">
                <a:solidFill>
                  <a:srgbClr val="0070C0"/>
                </a:solidFill>
              </a:rPr>
              <a:t>ryogenic?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crystal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b</a:t>
            </a:r>
            <a:r>
              <a:rPr lang="en-US" sz="2000" b="1" dirty="0" smtClean="0">
                <a:solidFill>
                  <a:srgbClr val="0070C0"/>
                </a:solidFill>
              </a:rPr>
              <a:t>ending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stage</a:t>
            </a:r>
            <a:endParaRPr lang="en-GB" sz="2000" b="1" dirty="0">
              <a:solidFill>
                <a:srgbClr val="0070C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7936" y="4437112"/>
            <a:ext cx="212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p</a:t>
            </a:r>
            <a:r>
              <a:rPr lang="en-US" sz="2800" b="1" dirty="0" smtClean="0">
                <a:solidFill>
                  <a:srgbClr val="FF0000"/>
                </a:solidFill>
              </a:rPr>
              <a:t>roton beam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66807" y="2914014"/>
            <a:ext cx="27735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</a:t>
            </a:r>
            <a:r>
              <a:rPr lang="en-US" sz="2400" dirty="0" smtClean="0"/>
              <a:t>unnel mostly empty</a:t>
            </a:r>
            <a:endParaRPr lang="en-GB" sz="2400" dirty="0"/>
          </a:p>
        </p:txBody>
      </p:sp>
      <p:sp>
        <p:nvSpPr>
          <p:cNvPr id="43" name="TextBox 42"/>
          <p:cNvSpPr txBox="1"/>
          <p:nvPr/>
        </p:nvSpPr>
        <p:spPr>
          <a:xfrm>
            <a:off x="507280" y="6090592"/>
            <a:ext cx="8130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energy ramp using induction acceleration?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992547" y="4083169"/>
            <a:ext cx="5142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00CC"/>
                </a:solidFill>
              </a:rPr>
              <a:t>a</a:t>
            </a:r>
            <a:r>
              <a:rPr lang="en-US" sz="4000" b="1" i="1" dirty="0" smtClean="0">
                <a:solidFill>
                  <a:srgbClr val="0000CC"/>
                </a:solidFill>
              </a:rPr>
              <a:t> dream or our future ?</a:t>
            </a:r>
            <a:endParaRPr lang="en-GB" sz="4000" b="1" i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08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conclusions</a:t>
            </a:r>
            <a:endParaRPr lang="en-GB" sz="5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424936" cy="4525963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p</a:t>
            </a:r>
            <a:r>
              <a:rPr lang="en-US" b="1" dirty="0" smtClean="0">
                <a:solidFill>
                  <a:srgbClr val="0000CC"/>
                </a:solidFill>
              </a:rPr>
              <a:t>lasmas &amp; crystals demonstrate large focusing forces, </a:t>
            </a:r>
            <a:r>
              <a:rPr lang="en-US" b="1" dirty="0" smtClean="0">
                <a:solidFill>
                  <a:srgbClr val="0000CC"/>
                </a:solidFill>
              </a:rPr>
              <a:t>10</a:t>
            </a:r>
            <a:r>
              <a:rPr lang="en-US" b="1" baseline="30000" dirty="0">
                <a:solidFill>
                  <a:srgbClr val="0000CC"/>
                </a:solidFill>
              </a:rPr>
              <a:t>3</a:t>
            </a:r>
            <a:r>
              <a:rPr lang="en-US" b="1" dirty="0" smtClean="0">
                <a:solidFill>
                  <a:srgbClr val="0000CC"/>
                </a:solidFill>
              </a:rPr>
              <a:t>-10</a:t>
            </a:r>
            <a:r>
              <a:rPr lang="en-US" b="1" baseline="30000" dirty="0" smtClean="0">
                <a:solidFill>
                  <a:srgbClr val="0000CC"/>
                </a:solidFill>
              </a:rPr>
              <a:t>4</a:t>
            </a:r>
            <a:r>
              <a:rPr lang="en-US" b="1" dirty="0" smtClean="0">
                <a:solidFill>
                  <a:srgbClr val="0000CC"/>
                </a:solidFill>
              </a:rPr>
              <a:t>x </a:t>
            </a:r>
            <a:r>
              <a:rPr lang="en-US" b="1" dirty="0" smtClean="0">
                <a:solidFill>
                  <a:srgbClr val="0000CC"/>
                </a:solidFill>
              </a:rPr>
              <a:t>stronger than SC </a:t>
            </a:r>
            <a:r>
              <a:rPr lang="en-US" b="1" dirty="0" err="1" smtClean="0">
                <a:solidFill>
                  <a:srgbClr val="0000CC"/>
                </a:solidFill>
              </a:rPr>
              <a:t>quadrupole</a:t>
            </a:r>
            <a:r>
              <a:rPr lang="en-US" b="1" dirty="0" err="1">
                <a:solidFill>
                  <a:srgbClr val="0000CC"/>
                </a:solidFill>
              </a:rPr>
              <a:t>s</a:t>
            </a:r>
            <a:endParaRPr lang="en-US" b="1" dirty="0" smtClean="0">
              <a:solidFill>
                <a:srgbClr val="0000CC"/>
              </a:solidFill>
            </a:endParaRPr>
          </a:p>
          <a:p>
            <a:r>
              <a:rPr lang="en-US" dirty="0"/>
              <a:t>t</a:t>
            </a:r>
            <a:r>
              <a:rPr lang="en-US" dirty="0" smtClean="0"/>
              <a:t>hey could also provide large </a:t>
            </a:r>
            <a:r>
              <a:rPr lang="en-US" b="1" dirty="0" smtClean="0">
                <a:solidFill>
                  <a:srgbClr val="0000CC"/>
                </a:solidFill>
              </a:rPr>
              <a:t>dipole field</a:t>
            </a:r>
            <a:r>
              <a:rPr lang="en-US" dirty="0" smtClean="0"/>
              <a:t>; so far </a:t>
            </a:r>
            <a:r>
              <a:rPr lang="en-US" dirty="0" smtClean="0"/>
              <a:t>bending </a:t>
            </a:r>
            <a:r>
              <a:rPr lang="en-US" dirty="0" smtClean="0"/>
              <a:t>fields of </a:t>
            </a:r>
            <a:r>
              <a:rPr lang="en-US" b="1" dirty="0" smtClean="0">
                <a:solidFill>
                  <a:srgbClr val="0000CC"/>
                </a:solidFill>
              </a:rPr>
              <a:t>5-100 </a:t>
            </a:r>
            <a:r>
              <a:rPr lang="en-US" b="1" dirty="0" smtClean="0">
                <a:solidFill>
                  <a:srgbClr val="0000CC"/>
                </a:solidFill>
              </a:rPr>
              <a:t>T </a:t>
            </a:r>
            <a:r>
              <a:rPr lang="en-US" dirty="0" smtClean="0"/>
              <a:t>demonstrated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beam-matter </a:t>
            </a:r>
            <a:r>
              <a:rPr lang="en-US" b="1" dirty="0" smtClean="0">
                <a:solidFill>
                  <a:srgbClr val="FF0000"/>
                </a:solidFill>
              </a:rPr>
              <a:t>interaction &amp; efficiency </a:t>
            </a:r>
            <a:r>
              <a:rPr lang="en-US" dirty="0" smtClean="0"/>
              <a:t>are the critical issues for circular ring applications</a:t>
            </a:r>
          </a:p>
          <a:p>
            <a:r>
              <a:rPr lang="en-US" dirty="0" smtClean="0"/>
              <a:t>straightforward </a:t>
            </a:r>
            <a:r>
              <a:rPr lang="en-US" b="1" dirty="0" smtClean="0">
                <a:solidFill>
                  <a:srgbClr val="0000CC"/>
                </a:solidFill>
              </a:rPr>
              <a:t>use in single-pass systems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incentive to strengthen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crystal R&amp;D!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0811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688"/>
            <a:ext cx="9396536" cy="69369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4052" y="299552"/>
            <a:ext cx="893994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… and how about plasma crystals?</a:t>
            </a:r>
          </a:p>
          <a:p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92751" y="6213766"/>
            <a:ext cx="1279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Sandia Labs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744" y="3897616"/>
            <a:ext cx="83417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</a:rPr>
              <a:t>m</a:t>
            </a:r>
            <a:r>
              <a:rPr lang="en-US" sz="4800" b="1" dirty="0" smtClean="0">
                <a:solidFill>
                  <a:schemeClr val="bg1"/>
                </a:solidFill>
              </a:rPr>
              <a:t>any thanks for your attention!</a:t>
            </a:r>
            <a:endParaRPr lang="en-GB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563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70C0"/>
                </a:solidFill>
              </a:rPr>
              <a:t>plasma focusing: plasma lens</a:t>
            </a:r>
            <a:endParaRPr lang="en-GB" sz="48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496944" cy="4525963"/>
          </a:xfrm>
        </p:spPr>
        <p:txBody>
          <a:bodyPr>
            <a:noAutofit/>
          </a:bodyPr>
          <a:lstStyle/>
          <a:p>
            <a:r>
              <a:rPr lang="en-US" dirty="0"/>
              <a:t>p</a:t>
            </a:r>
            <a:r>
              <a:rPr lang="en-US" dirty="0" smtClean="0"/>
              <a:t>roposed as </a:t>
            </a:r>
            <a:r>
              <a:rPr lang="en-US" b="1" dirty="0" smtClean="0">
                <a:solidFill>
                  <a:srgbClr val="0000CC"/>
                </a:solidFill>
              </a:rPr>
              <a:t>final focusing element for future high energy electron-positron colliders 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00CC"/>
                </a:solidFill>
              </a:rPr>
              <a:t>	</a:t>
            </a:r>
            <a:r>
              <a:rPr lang="en-US" sz="2800" dirty="0" smtClean="0"/>
              <a:t>– P. Chen, 1987</a:t>
            </a:r>
          </a:p>
          <a:p>
            <a:r>
              <a:rPr lang="en-US" dirty="0" smtClean="0"/>
              <a:t>early experiments with</a:t>
            </a:r>
            <a:r>
              <a:rPr lang="en-US" i="1" dirty="0" smtClean="0"/>
              <a:t> e</a:t>
            </a:r>
            <a:r>
              <a:rPr lang="en-US" i="1" baseline="30000" dirty="0" smtClean="0"/>
              <a:t>-</a:t>
            </a:r>
            <a:r>
              <a:rPr lang="en-US" i="1" dirty="0" smtClean="0"/>
              <a:t> </a:t>
            </a:r>
            <a:r>
              <a:rPr lang="en-US" dirty="0" smtClean="0"/>
              <a:t>at low energy (50 MeV)</a:t>
            </a:r>
          </a:p>
          <a:p>
            <a:pPr marL="1249363" lvl="1" indent="-350838"/>
            <a:r>
              <a:rPr lang="en-US" dirty="0" smtClean="0"/>
              <a:t>J. </a:t>
            </a:r>
            <a:r>
              <a:rPr lang="en-US" dirty="0" err="1" smtClean="0"/>
              <a:t>Rosenzweig</a:t>
            </a:r>
            <a:r>
              <a:rPr lang="en-US" dirty="0" smtClean="0"/>
              <a:t>, H, Nakanishi </a:t>
            </a:r>
            <a:r>
              <a:rPr lang="en-US" dirty="0" err="1" smtClean="0"/>
              <a:t>etc</a:t>
            </a:r>
            <a:r>
              <a:rPr lang="en-US" dirty="0" smtClean="0"/>
              <a:t>, 1990, 1991</a:t>
            </a:r>
          </a:p>
          <a:p>
            <a:r>
              <a:rPr lang="en-US" b="1" dirty="0" smtClean="0">
                <a:solidFill>
                  <a:srgbClr val="0000CC"/>
                </a:solidFill>
              </a:rPr>
              <a:t>SLAC FFTB experiment </a:t>
            </a:r>
            <a:r>
              <a:rPr lang="en-US" dirty="0" smtClean="0"/>
              <a:t>(2001): focusing of </a:t>
            </a:r>
            <a:r>
              <a:rPr lang="en-US" b="1" dirty="0" smtClean="0">
                <a:solidFill>
                  <a:srgbClr val="0000CC"/>
                </a:solidFill>
              </a:rPr>
              <a:t>28.5 GeV </a:t>
            </a:r>
            <a:r>
              <a:rPr lang="en-US" b="1" i="1" dirty="0" smtClean="0">
                <a:solidFill>
                  <a:srgbClr val="0000CC"/>
                </a:solidFill>
              </a:rPr>
              <a:t>e</a:t>
            </a:r>
            <a:r>
              <a:rPr lang="en-US" b="1" baseline="30000" dirty="0" smtClean="0">
                <a:solidFill>
                  <a:srgbClr val="0000CC"/>
                </a:solidFill>
              </a:rPr>
              <a:t>+</a:t>
            </a:r>
            <a:r>
              <a:rPr lang="en-US" b="1" dirty="0" smtClean="0">
                <a:solidFill>
                  <a:srgbClr val="0000CC"/>
                </a:solidFill>
              </a:rPr>
              <a:t> beam </a:t>
            </a:r>
            <a:r>
              <a:rPr lang="en-US" dirty="0" smtClean="0"/>
              <a:t>using plasma formed by ionizing a 3-mm </a:t>
            </a:r>
            <a:r>
              <a:rPr lang="en-US" i="1" dirty="0" smtClean="0"/>
              <a:t>N</a:t>
            </a:r>
            <a:r>
              <a:rPr lang="en-US" baseline="-25000" dirty="0" smtClean="0"/>
              <a:t>2 </a:t>
            </a:r>
            <a:r>
              <a:rPr lang="en-US" dirty="0" smtClean="0"/>
              <a:t>gas jet; </a:t>
            </a:r>
            <a:r>
              <a:rPr lang="en-US" b="1" dirty="0">
                <a:solidFill>
                  <a:srgbClr val="0000CC"/>
                </a:solidFill>
              </a:rPr>
              <a:t>s</a:t>
            </a:r>
            <a:r>
              <a:rPr lang="en-US" b="1" dirty="0" smtClean="0">
                <a:solidFill>
                  <a:srgbClr val="0000CC"/>
                </a:solidFill>
              </a:rPr>
              <a:t>imultaneous focusing in both transverse dimensions </a:t>
            </a:r>
          </a:p>
          <a:p>
            <a:r>
              <a:rPr lang="en-US" dirty="0" smtClean="0"/>
              <a:t>effective focusing strength: </a:t>
            </a:r>
            <a:r>
              <a:rPr lang="en-US" b="1" dirty="0" smtClean="0">
                <a:solidFill>
                  <a:srgbClr val="FF0000"/>
                </a:solidFill>
              </a:rPr>
              <a:t>10</a:t>
            </a:r>
            <a:r>
              <a:rPr lang="en-US" b="1" baseline="30000" dirty="0" smtClean="0">
                <a:solidFill>
                  <a:srgbClr val="FF0000"/>
                </a:solidFill>
              </a:rPr>
              <a:t>6 </a:t>
            </a:r>
            <a:r>
              <a:rPr lang="en-US" b="1" dirty="0" smtClean="0">
                <a:solidFill>
                  <a:srgbClr val="FF0000"/>
                </a:solidFill>
              </a:rPr>
              <a:t>T/m </a:t>
            </a:r>
          </a:p>
        </p:txBody>
      </p:sp>
      <p:sp>
        <p:nvSpPr>
          <p:cNvPr id="4" name="Oval 3"/>
          <p:cNvSpPr/>
          <p:nvPr/>
        </p:nvSpPr>
        <p:spPr>
          <a:xfrm>
            <a:off x="5076056" y="6165304"/>
            <a:ext cx="1512168" cy="692696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039825" y="6151552"/>
            <a:ext cx="1723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-Roman-A"/>
              </a:rPr>
              <a:t>p</a:t>
            </a:r>
            <a:r>
              <a:rPr lang="en-US" dirty="0" smtClean="0">
                <a:latin typeface="Times-Roman-A"/>
              </a:rPr>
              <a:t>lasma density</a:t>
            </a:r>
          </a:p>
          <a:p>
            <a:r>
              <a:rPr lang="en-US" i="1" dirty="0" smtClean="0">
                <a:latin typeface="Times-Roman-A"/>
              </a:rPr>
              <a:t>n</a:t>
            </a:r>
            <a:r>
              <a:rPr lang="en-US" dirty="0">
                <a:latin typeface="Times-Roman-A"/>
              </a:rPr>
              <a:t>≈</a:t>
            </a:r>
            <a:r>
              <a:rPr lang="en-US" dirty="0" smtClean="0">
                <a:latin typeface="Times-Roman-A"/>
              </a:rPr>
              <a:t>5x10</a:t>
            </a:r>
            <a:r>
              <a:rPr lang="en-US" baseline="30000" dirty="0" smtClean="0">
                <a:latin typeface="Times-Roman-A"/>
              </a:rPr>
              <a:t>17</a:t>
            </a:r>
            <a:r>
              <a:rPr lang="en-US" sz="100" baseline="30000" dirty="0" smtClean="0">
                <a:latin typeface="Times-Roman-A"/>
              </a:rPr>
              <a:t> </a:t>
            </a:r>
            <a:r>
              <a:rPr lang="en-US" dirty="0">
                <a:latin typeface="Times-Roman"/>
              </a:rPr>
              <a:t>cm</a:t>
            </a:r>
            <a:r>
              <a:rPr lang="en-US" baseline="30000" dirty="0">
                <a:latin typeface="Times-Roman"/>
              </a:rPr>
              <a:t>-3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160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44896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plasma lens @ FFTB (2001)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287469"/>
            <a:ext cx="3672408" cy="33456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63974"/>
            <a:ext cx="6044856" cy="20869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800" y="2221143"/>
            <a:ext cx="3246120" cy="440740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986024" y="3436788"/>
            <a:ext cx="14500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CC"/>
                </a:solidFill>
              </a:rPr>
              <a:t>minimum area of beam spot reduced by  factor  ~2</a:t>
            </a:r>
            <a:endParaRPr lang="en-GB" sz="2400" dirty="0">
              <a:solidFill>
                <a:srgbClr val="0000CC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164288" y="980728"/>
            <a:ext cx="179587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J. S. T. Ng et al,</a:t>
            </a:r>
          </a:p>
          <a:p>
            <a:r>
              <a:rPr lang="en-US" dirty="0" smtClean="0"/>
              <a:t>Phys. Rev. Letters</a:t>
            </a:r>
          </a:p>
          <a:p>
            <a:r>
              <a:rPr lang="en-US" dirty="0" smtClean="0"/>
              <a:t> 87, 24 (2001)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985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908720"/>
            <a:ext cx="9036496" cy="1143000"/>
          </a:xfrm>
        </p:spPr>
        <p:txBody>
          <a:bodyPr>
            <a:noAutofit/>
          </a:bodyPr>
          <a:lstStyle/>
          <a:p>
            <a:r>
              <a:rPr lang="en-US" sz="3600" i="1" dirty="0" smtClean="0">
                <a:latin typeface="Times-Roman-A"/>
              </a:rPr>
              <a:t>n</a:t>
            </a:r>
            <a:r>
              <a:rPr lang="en-US" sz="3600" b="0" i="0" u="none" strike="noStrike" baseline="0" dirty="0" smtClean="0">
                <a:latin typeface="Times-Roman-A"/>
              </a:rPr>
              <a:t>=1.7x10</a:t>
            </a:r>
            <a:r>
              <a:rPr lang="en-US" sz="3600" b="0" i="0" u="none" strike="noStrike" baseline="30000" dirty="0" smtClean="0">
                <a:latin typeface="Times-Roman-A"/>
              </a:rPr>
              <a:t>14</a:t>
            </a:r>
            <a:r>
              <a:rPr lang="en-US" sz="600" b="0" i="0" u="none" strike="noStrike" baseline="30000" dirty="0" smtClean="0">
                <a:latin typeface="Times-Roman-A"/>
              </a:rPr>
              <a:t> </a:t>
            </a:r>
            <a:r>
              <a:rPr lang="en-US" sz="3600" b="0" i="0" u="none" strike="noStrike" baseline="0" dirty="0" smtClean="0">
                <a:latin typeface="Times-Roman"/>
              </a:rPr>
              <a:t>cm</a:t>
            </a:r>
            <a:r>
              <a:rPr lang="en-US" sz="3600" b="0" i="0" u="none" strike="noStrike" baseline="30000" dirty="0" smtClean="0">
                <a:latin typeface="Times-Roman"/>
              </a:rPr>
              <a:t>-3</a:t>
            </a:r>
            <a:r>
              <a:rPr lang="en-US" sz="3600" dirty="0" smtClean="0">
                <a:latin typeface="Times-Roman"/>
              </a:rPr>
              <a:t>: f</a:t>
            </a:r>
            <a:r>
              <a:rPr lang="en-US" sz="3600" b="0" i="0" u="none" strike="noStrike" baseline="0" dirty="0" smtClean="0">
                <a:latin typeface="Times-Roman"/>
              </a:rPr>
              <a:t>ocusing</a:t>
            </a:r>
            <a:r>
              <a:rPr lang="en-US" sz="3600" b="0" i="0" u="none" strike="noStrike" dirty="0" smtClean="0">
                <a:latin typeface="Times-Roman"/>
              </a:rPr>
              <a:t> force </a:t>
            </a:r>
            <a:r>
              <a:rPr lang="en-US" sz="3600" b="0" i="0" u="none" strike="noStrike" dirty="0" smtClean="0">
                <a:solidFill>
                  <a:srgbClr val="FF0000"/>
                </a:solidFill>
                <a:latin typeface="Times-Roman"/>
              </a:rPr>
              <a:t>~</a:t>
            </a:r>
            <a:r>
              <a:rPr lang="en-US" sz="3600" b="0" i="0" u="none" strike="noStrike" baseline="0" dirty="0" smtClean="0">
                <a:solidFill>
                  <a:srgbClr val="FF0000"/>
                </a:solidFill>
                <a:latin typeface="Times-Roman-A"/>
              </a:rPr>
              <a:t>5x10</a:t>
            </a:r>
            <a:r>
              <a:rPr lang="en-US" sz="3600" b="0" i="0" u="none" strike="noStrike" baseline="30000" dirty="0" smtClean="0">
                <a:solidFill>
                  <a:srgbClr val="FF0000"/>
                </a:solidFill>
                <a:latin typeface="Times-Roman-A"/>
              </a:rPr>
              <a:t>6</a:t>
            </a:r>
            <a:r>
              <a:rPr lang="en-US" sz="3600" dirty="0">
                <a:solidFill>
                  <a:srgbClr val="FF0000"/>
                </a:solidFill>
                <a:latin typeface="Times-Roman-A"/>
              </a:rPr>
              <a:t> </a:t>
            </a:r>
            <a:r>
              <a:rPr lang="en-US" sz="3600" b="0" i="0" u="none" strike="noStrike" baseline="0" dirty="0" smtClean="0">
                <a:solidFill>
                  <a:srgbClr val="FF0000"/>
                </a:solidFill>
                <a:latin typeface="Times-Roman-A"/>
              </a:rPr>
              <a:t>T/</a:t>
            </a:r>
            <a:r>
              <a:rPr lang="en-US" sz="3600" b="0" i="0" u="none" strike="noStrike" baseline="0" dirty="0" smtClean="0">
                <a:solidFill>
                  <a:srgbClr val="FF0000"/>
                </a:solidFill>
                <a:latin typeface="Times-Roman"/>
              </a:rPr>
              <a:t>m</a:t>
            </a:r>
            <a:r>
              <a:rPr lang="en-US" sz="3600" b="0" i="0" u="none" strike="noStrike" baseline="0" dirty="0" smtClean="0">
                <a:latin typeface="Times-Roman"/>
              </a:rPr>
              <a:t>, </a:t>
            </a:r>
            <a:br>
              <a:rPr lang="en-US" sz="3600" b="0" i="0" u="none" strike="noStrike" baseline="0" dirty="0" smtClean="0">
                <a:latin typeface="Times-Roman"/>
              </a:rPr>
            </a:br>
            <a:r>
              <a:rPr lang="en-US" sz="3600" b="0" i="0" u="none" strike="noStrike" baseline="0" dirty="0" smtClean="0">
                <a:latin typeface="Times-Roman"/>
              </a:rPr>
              <a:t>shrinking beam size from </a:t>
            </a:r>
            <a:r>
              <a:rPr lang="en-US" sz="3600" b="0" i="0" u="none" strike="noStrike" baseline="0" dirty="0" smtClean="0">
                <a:latin typeface="Times-Roman-A"/>
              </a:rPr>
              <a:t>40 </a:t>
            </a:r>
            <a:r>
              <a:rPr lang="en-US" sz="3600" b="0" i="0" u="none" strike="noStrike" baseline="0" dirty="0" smtClean="0">
                <a:latin typeface="Symbol" pitchFamily="18" charset="2"/>
              </a:rPr>
              <a:t>m</a:t>
            </a:r>
            <a:r>
              <a:rPr lang="en-US" sz="3600" b="0" i="0" u="none" strike="noStrike" baseline="0" dirty="0" smtClean="0">
                <a:latin typeface="Times-Roman"/>
              </a:rPr>
              <a:t>m to </a:t>
            </a:r>
            <a:r>
              <a:rPr lang="en-US" sz="3600" dirty="0">
                <a:latin typeface="MathematicalPi-One-A"/>
              </a:rPr>
              <a:t>&lt;</a:t>
            </a:r>
            <a:r>
              <a:rPr lang="en-US" sz="3600" b="0" i="0" u="none" strike="noStrike" baseline="0" dirty="0" smtClean="0">
                <a:latin typeface="Times-Roman-A"/>
              </a:rPr>
              <a:t>5 </a:t>
            </a:r>
            <a:r>
              <a:rPr lang="en-US" sz="3600" b="0" i="0" u="none" strike="noStrike" baseline="0" dirty="0" smtClean="0">
                <a:latin typeface="Symbol" pitchFamily="18" charset="2"/>
              </a:rPr>
              <a:t>m</a:t>
            </a:r>
            <a:r>
              <a:rPr lang="en-US" sz="3600" b="0" i="0" u="none" strike="noStrike" baseline="0" dirty="0" smtClean="0">
                <a:latin typeface="Times-Roman"/>
              </a:rPr>
              <a:t>m</a:t>
            </a:r>
            <a:endParaRPr lang="en-GB" sz="3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7504" y="-99392"/>
            <a:ext cx="90364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>
                <a:solidFill>
                  <a:srgbClr val="0070C0"/>
                </a:solidFill>
              </a:rPr>
              <a:t>plasma </a:t>
            </a:r>
            <a:r>
              <a:rPr lang="en-US" sz="4800" b="1" dirty="0" err="1" smtClean="0">
                <a:solidFill>
                  <a:srgbClr val="0070C0"/>
                </a:solidFill>
              </a:rPr>
              <a:t>betatron</a:t>
            </a:r>
            <a:r>
              <a:rPr lang="en-US" sz="4800" b="1" dirty="0" smtClean="0">
                <a:solidFill>
                  <a:srgbClr val="0070C0"/>
                </a:solidFill>
              </a:rPr>
              <a:t> wiggler: FFTB (2001)</a:t>
            </a:r>
            <a:endParaRPr lang="en-GB" sz="4800" b="1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48880"/>
            <a:ext cx="3888432" cy="43071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431" y="2348880"/>
            <a:ext cx="4980031" cy="39016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78217" y="6211669"/>
            <a:ext cx="4965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S. Wang et al, Phys. Rev. Letters, 88, 13 (2002);</a:t>
            </a:r>
          </a:p>
          <a:p>
            <a:r>
              <a:rPr lang="en-US" dirty="0" smtClean="0"/>
              <a:t>also see M. </a:t>
            </a:r>
            <a:r>
              <a:rPr lang="en-US" dirty="0" err="1" smtClean="0"/>
              <a:t>Litos</a:t>
            </a:r>
            <a:r>
              <a:rPr lang="en-US" dirty="0" smtClean="0"/>
              <a:t>, S. </a:t>
            </a:r>
            <a:r>
              <a:rPr lang="en-US" dirty="0" err="1" smtClean="0"/>
              <a:t>Corde</a:t>
            </a:r>
            <a:r>
              <a:rPr lang="en-US" dirty="0" smtClean="0"/>
              <a:t>, SLAC-PUB-15215 (2012)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6599446" y="836712"/>
            <a:ext cx="2490016" cy="72008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03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664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p</a:t>
            </a:r>
            <a:r>
              <a:rPr lang="en-US" b="1" dirty="0" smtClean="0">
                <a:solidFill>
                  <a:srgbClr val="0070C0"/>
                </a:solidFill>
              </a:rPr>
              <a:t>lasma bending: FFTB (2000)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Collective Refraction of a Beam of Electrons at a Plasma-Gas Interface</a:t>
            </a:r>
          </a:p>
          <a:p>
            <a:pPr marL="0" indent="0">
              <a:buNone/>
            </a:pPr>
            <a:r>
              <a:rPr lang="en-US" sz="2800" dirty="0" smtClean="0"/>
              <a:t>collective response of the plasma produces a deflection of the electron beam of the order of one </a:t>
            </a:r>
            <a:r>
              <a:rPr lang="en-US" sz="2800" dirty="0" err="1" smtClean="0"/>
              <a:t>millirad</a:t>
            </a:r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43054"/>
            <a:ext cx="6840760" cy="3116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0" y="6027003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1.9x10</a:t>
            </a:r>
            <a:r>
              <a:rPr lang="en-GB" sz="2400" baseline="30000" dirty="0"/>
              <a:t>10</a:t>
            </a:r>
            <a:r>
              <a:rPr lang="en-GB" sz="2400" dirty="0"/>
              <a:t> electrons </a:t>
            </a:r>
            <a:r>
              <a:rPr lang="en-GB" sz="2400" dirty="0" smtClean="0"/>
              <a:t>at </a:t>
            </a:r>
            <a:r>
              <a:rPr lang="en-US" sz="2400" dirty="0" smtClean="0"/>
              <a:t>28.5 </a:t>
            </a:r>
            <a:r>
              <a:rPr lang="en-US" sz="2400" dirty="0"/>
              <a:t>GeV in a Gaussian bunch of length </a:t>
            </a:r>
            <a:r>
              <a:rPr lang="en-US" sz="2400" dirty="0" err="1" smtClean="0"/>
              <a:t>σ</a:t>
            </a:r>
            <a:r>
              <a:rPr lang="en-US" sz="2400" baseline="-25000" dirty="0" err="1" smtClean="0"/>
              <a:t>z</a:t>
            </a:r>
            <a:r>
              <a:rPr lang="en-US" sz="2400" dirty="0" smtClean="0"/>
              <a:t>=0.7mm </a:t>
            </a:r>
            <a:r>
              <a:rPr lang="en-US" sz="2400" dirty="0"/>
              <a:t>and spot size </a:t>
            </a:r>
            <a:r>
              <a:rPr lang="en-US" sz="2400" dirty="0" err="1"/>
              <a:t>σ</a:t>
            </a:r>
            <a:r>
              <a:rPr lang="en-US" sz="2400" baseline="-25000" dirty="0" err="1"/>
              <a:t>x</a:t>
            </a:r>
            <a:r>
              <a:rPr lang="en-US" sz="2400" dirty="0"/>
              <a:t>~ σ</a:t>
            </a:r>
            <a:r>
              <a:rPr lang="en-US" sz="2400" baseline="-25000" dirty="0"/>
              <a:t>y</a:t>
            </a:r>
            <a:r>
              <a:rPr lang="en-US" sz="2400" dirty="0"/>
              <a:t>~40 </a:t>
            </a:r>
            <a:r>
              <a:rPr lang="en-US" sz="2400" dirty="0" err="1"/>
              <a:t>μm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503958" y="3645024"/>
            <a:ext cx="14462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P. Muggli,</a:t>
            </a:r>
          </a:p>
          <a:p>
            <a:r>
              <a:rPr lang="en-US" dirty="0" smtClean="0"/>
              <a:t>T. </a:t>
            </a:r>
            <a:r>
              <a:rPr lang="en-US" dirty="0" err="1" smtClean="0"/>
              <a:t>Katsouleas</a:t>
            </a:r>
            <a:r>
              <a:rPr lang="en-US" dirty="0" smtClean="0"/>
              <a:t>,</a:t>
            </a:r>
          </a:p>
          <a:p>
            <a:r>
              <a:rPr lang="en-US" dirty="0" smtClean="0"/>
              <a:t>et al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5842742" y="1556792"/>
            <a:ext cx="29311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effectLst/>
              </a:rPr>
              <a:t>Nature</a:t>
            </a:r>
            <a:r>
              <a:rPr lang="en-US" dirty="0" smtClean="0">
                <a:effectLst/>
              </a:rPr>
              <a:t> </a:t>
            </a:r>
            <a:r>
              <a:rPr lang="en-US" b="1" dirty="0" smtClean="0">
                <a:effectLst/>
              </a:rPr>
              <a:t>411</a:t>
            </a:r>
            <a:r>
              <a:rPr lang="en-US" dirty="0" smtClean="0">
                <a:effectLst/>
              </a:rPr>
              <a:t>, 43 (3 May 2001)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538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67" y="1403296"/>
            <a:ext cx="8064895" cy="5343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7504" y="692696"/>
            <a:ext cx="90364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Cerenkov images </a:t>
            </a:r>
            <a:r>
              <a:rPr lang="en-US" sz="2800" dirty="0"/>
              <a:t>of </a:t>
            </a:r>
            <a:r>
              <a:rPr lang="en-US" sz="2800" i="1" dirty="0" smtClean="0"/>
              <a:t>e</a:t>
            </a:r>
            <a:r>
              <a:rPr lang="en-US" sz="2800" baseline="30000" dirty="0" smtClean="0"/>
              <a:t>-</a:t>
            </a:r>
            <a:r>
              <a:rPr lang="en-US" sz="2800" dirty="0" smtClean="0"/>
              <a:t> </a:t>
            </a:r>
            <a:r>
              <a:rPr lang="en-US" sz="2800" dirty="0"/>
              <a:t>beam showing refraction of a portion of the </a:t>
            </a:r>
            <a:r>
              <a:rPr lang="en-US" sz="2800" dirty="0" smtClean="0"/>
              <a:t>beam with the </a:t>
            </a:r>
            <a:r>
              <a:rPr lang="en-US" sz="2800" dirty="0"/>
              <a:t>plasma </a:t>
            </a:r>
            <a:r>
              <a:rPr lang="en-US" sz="2800" dirty="0" smtClean="0"/>
              <a:t>(i.e., laser on) &amp; PIC simulation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5805264"/>
            <a:ext cx="14462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P. Muggli,</a:t>
            </a:r>
          </a:p>
          <a:p>
            <a:r>
              <a:rPr lang="en-US" dirty="0" smtClean="0"/>
              <a:t>T. </a:t>
            </a:r>
            <a:r>
              <a:rPr lang="en-US" dirty="0" err="1" smtClean="0"/>
              <a:t>Katsouleas</a:t>
            </a:r>
            <a:r>
              <a:rPr lang="en-US" dirty="0" smtClean="0"/>
              <a:t>,</a:t>
            </a:r>
          </a:p>
          <a:p>
            <a:r>
              <a:rPr lang="en-US" dirty="0" smtClean="0"/>
              <a:t>et al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1614" y="0"/>
            <a:ext cx="8229600" cy="935360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p</a:t>
            </a:r>
            <a:r>
              <a:rPr lang="en-US" b="1" dirty="0" smtClean="0">
                <a:solidFill>
                  <a:srgbClr val="0070C0"/>
                </a:solidFill>
              </a:rPr>
              <a:t>lasma bending at FFTB</a:t>
            </a:r>
            <a:endParaRPr lang="en-GB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09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91" y="1052736"/>
            <a:ext cx="7972539" cy="5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5797" y="729747"/>
            <a:ext cx="9098203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M</a:t>
            </a:r>
            <a:r>
              <a:rPr lang="en-US" sz="2400" dirty="0" smtClean="0"/>
              <a:t>easured e- beam deflection θ versus angle</a:t>
            </a:r>
            <a:r>
              <a:rPr lang="en-US" sz="2400" dirty="0">
                <a:solidFill>
                  <a:prstClr val="black"/>
                </a:solidFill>
              </a:rPr>
              <a:t> φ</a:t>
            </a:r>
            <a:r>
              <a:rPr lang="en-US" sz="2400" dirty="0" smtClean="0"/>
              <a:t> between laser and e-beam/ Solid curve is an analytical model  prediction. The bunch length </a:t>
            </a:r>
            <a:r>
              <a:rPr lang="en-US" sz="2400" dirty="0"/>
              <a:t>&amp;</a:t>
            </a:r>
            <a:r>
              <a:rPr lang="en-US" sz="2400" dirty="0" smtClean="0"/>
              <a:t> plasma density were 0.7 mm and 1x10</a:t>
            </a:r>
            <a:r>
              <a:rPr lang="en-US" sz="2400" baseline="30000" dirty="0" smtClean="0"/>
              <a:t>14</a:t>
            </a:r>
            <a:r>
              <a:rPr lang="en-US" sz="2400" dirty="0" smtClean="0"/>
              <a:t> cm</a:t>
            </a:r>
            <a:r>
              <a:rPr lang="en-US" sz="2400" baseline="30000" dirty="0" smtClean="0"/>
              <a:t>-3</a:t>
            </a:r>
            <a:r>
              <a:rPr lang="en-US" sz="2400" dirty="0" smtClean="0"/>
              <a:t> (</a:t>
            </a:r>
            <a:r>
              <a:rPr lang="en-US" sz="2400" dirty="0" smtClean="0">
                <a:latin typeface="Symbol" pitchFamily="18" charset="2"/>
              </a:rPr>
              <a:t>l</a:t>
            </a:r>
            <a:r>
              <a:rPr lang="en-US" sz="2400" baseline="-25000" dirty="0" smtClean="0"/>
              <a:t>p</a:t>
            </a:r>
            <a:r>
              <a:rPr lang="en-US" sz="2400" dirty="0" smtClean="0"/>
              <a:t>~3 mm, </a:t>
            </a:r>
            <a:r>
              <a:rPr lang="en-US" sz="2400" i="1" dirty="0" smtClean="0"/>
              <a:t>r</a:t>
            </a:r>
            <a:r>
              <a:rPr lang="en-US" sz="2400" i="1" baseline="-25000" dirty="0" smtClean="0"/>
              <a:t>c</a:t>
            </a:r>
            <a:r>
              <a:rPr lang="en-US" sz="2400" dirty="0" smtClean="0"/>
              <a:t>~0.2 mm?)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697770" y="5733256"/>
            <a:ext cx="14462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P. Muggli,</a:t>
            </a:r>
          </a:p>
          <a:p>
            <a:r>
              <a:rPr lang="en-US" dirty="0" smtClean="0"/>
              <a:t>T. </a:t>
            </a:r>
            <a:r>
              <a:rPr lang="en-US" dirty="0" err="1" smtClean="0"/>
              <a:t>Katsouleas</a:t>
            </a:r>
            <a:r>
              <a:rPr lang="en-US" dirty="0" smtClean="0"/>
              <a:t>,</a:t>
            </a:r>
          </a:p>
          <a:p>
            <a:r>
              <a:rPr lang="en-US" dirty="0" smtClean="0"/>
              <a:t>et al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195736" y="2204863"/>
            <a:ext cx="20569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/>
              </a:rPr>
              <a:t>l</a:t>
            </a:r>
            <a:r>
              <a:rPr lang="en-US" b="0" i="0" u="none" strike="noStrike" baseline="0" dirty="0" smtClean="0">
                <a:latin typeface="Times New Roman"/>
              </a:rPr>
              <a:t>ength of interaction</a:t>
            </a:r>
            <a:endParaRPr lang="en-GB" b="0" i="0" u="none" strike="noStrike" baseline="0" dirty="0" smtClean="0">
              <a:latin typeface="Times New Roman"/>
            </a:endParaRPr>
          </a:p>
          <a:p>
            <a:r>
              <a:rPr lang="en-GB" b="0" i="0" u="none" strike="noStrike" baseline="0" dirty="0" smtClean="0">
                <a:latin typeface="Times New Roman"/>
              </a:rPr>
              <a:t>2r</a:t>
            </a:r>
            <a:r>
              <a:rPr lang="en-GB" sz="1050" b="0" i="0" u="none" strike="noStrike" baseline="0" dirty="0" smtClean="0">
                <a:latin typeface="Times New Roman"/>
              </a:rPr>
              <a:t>c</a:t>
            </a:r>
            <a:r>
              <a:rPr lang="en-GB" b="0" i="0" u="none" strike="noStrike" baseline="0" dirty="0" smtClean="0">
                <a:latin typeface="Times New Roman"/>
              </a:rPr>
              <a:t>/sin</a:t>
            </a:r>
            <a:r>
              <a:rPr lang="en-US" dirty="0" smtClean="0">
                <a:latin typeface="Symbol"/>
              </a:rPr>
              <a:t>f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13288" y="2970202"/>
            <a:ext cx="18456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e</a:t>
            </a:r>
            <a:r>
              <a:rPr lang="en-US" sz="2000" b="1" dirty="0" smtClean="0">
                <a:solidFill>
                  <a:srgbClr val="FF0000"/>
                </a:solidFill>
              </a:rPr>
              <a:t>quivalent field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~5 T – 100 T?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51614" y="0"/>
            <a:ext cx="8229600" cy="93536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p</a:t>
            </a:r>
            <a:r>
              <a:rPr lang="en-US" b="1" dirty="0" smtClean="0">
                <a:solidFill>
                  <a:schemeClr val="accent1"/>
                </a:solidFill>
              </a:rPr>
              <a:t>lasma bending at FFTB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195736" y="3324145"/>
            <a:ext cx="1656184" cy="35394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42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solidFill>
                  <a:srgbClr val="0070C0"/>
                </a:solidFill>
              </a:rPr>
              <a:t>f</a:t>
            </a:r>
            <a:r>
              <a:rPr lang="en-US" sz="5400" b="1" dirty="0" smtClean="0">
                <a:solidFill>
                  <a:srgbClr val="0070C0"/>
                </a:solidFill>
              </a:rPr>
              <a:t>rom plasmas to crystals !?</a:t>
            </a:r>
            <a:endParaRPr lang="en-GB" sz="54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66408" y="1645350"/>
            <a:ext cx="81369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00CC"/>
                </a:solidFill>
                <a:cs typeface="Calibri"/>
              </a:rPr>
              <a:t>maximum field in a plasma</a:t>
            </a:r>
          </a:p>
          <a:p>
            <a:r>
              <a:rPr lang="en-US" sz="3200" dirty="0" smtClean="0">
                <a:solidFill>
                  <a:srgbClr val="0000CC"/>
                </a:solidFill>
                <a:cs typeface="Calibri"/>
              </a:rPr>
              <a:t>G≈ 100 GV/m (</a:t>
            </a:r>
            <a:r>
              <a:rPr lang="en-US" sz="3200" i="1" dirty="0" smtClean="0">
                <a:solidFill>
                  <a:srgbClr val="0000CC"/>
                </a:solidFill>
                <a:cs typeface="Calibri"/>
              </a:rPr>
              <a:t>n</a:t>
            </a:r>
            <a:r>
              <a:rPr lang="en-US" sz="3200" baseline="-25000" dirty="0" smtClean="0">
                <a:solidFill>
                  <a:srgbClr val="0000CC"/>
                </a:solidFill>
                <a:cs typeface="Calibri"/>
              </a:rPr>
              <a:t>0</a:t>
            </a:r>
            <a:r>
              <a:rPr lang="en-US" sz="3200" dirty="0" smtClean="0">
                <a:solidFill>
                  <a:srgbClr val="0000CC"/>
                </a:solidFill>
                <a:cs typeface="Calibri"/>
              </a:rPr>
              <a:t> [10</a:t>
            </a:r>
            <a:r>
              <a:rPr lang="en-US" sz="3200" baseline="30000" dirty="0" smtClean="0">
                <a:solidFill>
                  <a:srgbClr val="0000CC"/>
                </a:solidFill>
                <a:cs typeface="Calibri"/>
              </a:rPr>
              <a:t>18</a:t>
            </a:r>
            <a:r>
              <a:rPr lang="en-US" sz="3200" dirty="0" smtClean="0">
                <a:solidFill>
                  <a:srgbClr val="0000CC"/>
                </a:solidFill>
                <a:cs typeface="Calibri"/>
              </a:rPr>
              <a:t> cm</a:t>
            </a:r>
            <a:r>
              <a:rPr lang="en-US" sz="3200" baseline="30000" dirty="0" smtClean="0">
                <a:solidFill>
                  <a:srgbClr val="0000CC"/>
                </a:solidFill>
                <a:cs typeface="Calibri"/>
              </a:rPr>
              <a:t>-3</a:t>
            </a:r>
            <a:r>
              <a:rPr lang="en-US" sz="3200" dirty="0" smtClean="0">
                <a:solidFill>
                  <a:srgbClr val="0000CC"/>
                </a:solidFill>
                <a:cs typeface="Calibri"/>
              </a:rPr>
              <a:t>])</a:t>
            </a:r>
            <a:r>
              <a:rPr lang="en-US" sz="3200" baseline="30000" dirty="0" smtClean="0">
                <a:solidFill>
                  <a:srgbClr val="0000CC"/>
                </a:solidFill>
                <a:cs typeface="Calibri"/>
              </a:rPr>
              <a:t>1/2 </a:t>
            </a:r>
            <a:r>
              <a:rPr lang="en-US" sz="3200" dirty="0" smtClean="0">
                <a:solidFill>
                  <a:srgbClr val="0000CC"/>
                </a:solidFill>
                <a:cs typeface="Calibri"/>
              </a:rPr>
              <a:t>;</a:t>
            </a:r>
          </a:p>
          <a:p>
            <a:r>
              <a:rPr lang="en-US" sz="3200" dirty="0" smtClean="0">
                <a:solidFill>
                  <a:srgbClr val="0000CC"/>
                </a:solidFill>
                <a:cs typeface="Calibri"/>
              </a:rPr>
              <a:t>	 </a:t>
            </a:r>
            <a:r>
              <a:rPr lang="en-US" sz="3200" i="1" dirty="0" smtClean="0">
                <a:solidFill>
                  <a:srgbClr val="0000CC"/>
                </a:solidFill>
                <a:cs typeface="Calibri"/>
              </a:rPr>
              <a:t>n</a:t>
            </a:r>
            <a:r>
              <a:rPr lang="en-US" sz="3200" baseline="-25000" dirty="0" smtClean="0">
                <a:solidFill>
                  <a:srgbClr val="0000CC"/>
                </a:solidFill>
                <a:cs typeface="Calibri"/>
              </a:rPr>
              <a:t>0</a:t>
            </a:r>
            <a:r>
              <a:rPr lang="en-US" sz="3200" dirty="0" smtClean="0">
                <a:solidFill>
                  <a:srgbClr val="0000CC"/>
                </a:solidFill>
                <a:cs typeface="Calibri"/>
              </a:rPr>
              <a:t> ≈10</a:t>
            </a:r>
            <a:r>
              <a:rPr lang="en-US" sz="3200" baseline="30000" dirty="0" smtClean="0">
                <a:solidFill>
                  <a:srgbClr val="0000CC"/>
                </a:solidFill>
                <a:cs typeface="Calibri"/>
              </a:rPr>
              <a:t>17</a:t>
            </a:r>
            <a:r>
              <a:rPr lang="en-US" sz="3200" dirty="0" smtClean="0">
                <a:solidFill>
                  <a:srgbClr val="0000CC"/>
                </a:solidFill>
                <a:cs typeface="Calibri"/>
              </a:rPr>
              <a:t>-10</a:t>
            </a:r>
            <a:r>
              <a:rPr lang="en-US" sz="3200" baseline="30000" dirty="0" smtClean="0">
                <a:solidFill>
                  <a:srgbClr val="0000CC"/>
                </a:solidFill>
                <a:cs typeface="Calibri"/>
              </a:rPr>
              <a:t>18</a:t>
            </a:r>
            <a:r>
              <a:rPr lang="en-US" sz="3200" dirty="0" smtClean="0">
                <a:solidFill>
                  <a:srgbClr val="0000CC"/>
                </a:solidFill>
                <a:cs typeface="Calibri"/>
              </a:rPr>
              <a:t> cm</a:t>
            </a:r>
            <a:r>
              <a:rPr lang="en-US" sz="3200" baseline="30000" dirty="0" smtClean="0">
                <a:solidFill>
                  <a:srgbClr val="0000CC"/>
                </a:solidFill>
                <a:cs typeface="Calibri"/>
              </a:rPr>
              <a:t>-3</a:t>
            </a:r>
          </a:p>
          <a:p>
            <a:pPr lvl="0"/>
            <a:endParaRPr lang="en-US" sz="3200" b="1" dirty="0" smtClean="0">
              <a:solidFill>
                <a:srgbClr val="0000CC"/>
              </a:solidFill>
              <a:cs typeface="Calibri"/>
            </a:endParaRPr>
          </a:p>
          <a:p>
            <a:pPr lvl="0"/>
            <a:r>
              <a:rPr lang="en-US" sz="3200" b="1" dirty="0" smtClean="0">
                <a:solidFill>
                  <a:srgbClr val="0000CC"/>
                </a:solidFill>
                <a:cs typeface="Calibri"/>
              </a:rPr>
              <a:t>maximum </a:t>
            </a:r>
            <a:r>
              <a:rPr lang="en-US" sz="3200" b="1" dirty="0">
                <a:solidFill>
                  <a:srgbClr val="0000CC"/>
                </a:solidFill>
                <a:cs typeface="Calibri"/>
              </a:rPr>
              <a:t>field in a </a:t>
            </a:r>
            <a:r>
              <a:rPr lang="en-US" sz="3200" b="1" dirty="0" smtClean="0">
                <a:solidFill>
                  <a:srgbClr val="0000CC"/>
                </a:solidFill>
                <a:cs typeface="Calibri"/>
              </a:rPr>
              <a:t>crystal</a:t>
            </a:r>
            <a:endParaRPr lang="en-US" sz="3200" baseline="30000" dirty="0">
              <a:solidFill>
                <a:srgbClr val="0000CC"/>
              </a:solidFill>
            </a:endParaRPr>
          </a:p>
          <a:p>
            <a:pPr lvl="0"/>
            <a:r>
              <a:rPr lang="en-US" sz="3200" dirty="0">
                <a:solidFill>
                  <a:srgbClr val="0000CC"/>
                </a:solidFill>
                <a:cs typeface="Calibri"/>
              </a:rPr>
              <a:t>G≈ 10 TV/m (</a:t>
            </a:r>
            <a:r>
              <a:rPr lang="en-US" sz="3200" i="1" dirty="0">
                <a:solidFill>
                  <a:srgbClr val="0000CC"/>
                </a:solidFill>
                <a:cs typeface="Calibri"/>
              </a:rPr>
              <a:t>n</a:t>
            </a:r>
            <a:r>
              <a:rPr lang="en-US" sz="3200" baseline="-25000" dirty="0">
                <a:solidFill>
                  <a:srgbClr val="0000CC"/>
                </a:solidFill>
                <a:cs typeface="Calibri"/>
              </a:rPr>
              <a:t>0</a:t>
            </a:r>
            <a:r>
              <a:rPr lang="en-US" sz="3200" dirty="0">
                <a:solidFill>
                  <a:srgbClr val="0000CC"/>
                </a:solidFill>
                <a:cs typeface="Calibri"/>
              </a:rPr>
              <a:t> [10</a:t>
            </a:r>
            <a:r>
              <a:rPr lang="en-US" sz="3200" baseline="30000" dirty="0">
                <a:solidFill>
                  <a:srgbClr val="0000CC"/>
                </a:solidFill>
                <a:cs typeface="Calibri"/>
              </a:rPr>
              <a:t>22</a:t>
            </a:r>
            <a:r>
              <a:rPr lang="en-US" sz="3200" dirty="0">
                <a:solidFill>
                  <a:srgbClr val="0000CC"/>
                </a:solidFill>
                <a:cs typeface="Calibri"/>
              </a:rPr>
              <a:t> cm</a:t>
            </a:r>
            <a:r>
              <a:rPr lang="en-US" sz="3200" baseline="30000" dirty="0">
                <a:solidFill>
                  <a:srgbClr val="0000CC"/>
                </a:solidFill>
                <a:cs typeface="Calibri"/>
              </a:rPr>
              <a:t>-3</a:t>
            </a:r>
            <a:r>
              <a:rPr lang="en-US" sz="3200" dirty="0">
                <a:solidFill>
                  <a:srgbClr val="0000CC"/>
                </a:solidFill>
                <a:cs typeface="Calibri"/>
              </a:rPr>
              <a:t>])</a:t>
            </a:r>
            <a:r>
              <a:rPr lang="en-US" sz="3200" baseline="30000" dirty="0">
                <a:solidFill>
                  <a:srgbClr val="0000CC"/>
                </a:solidFill>
                <a:cs typeface="Calibri"/>
              </a:rPr>
              <a:t>1/2</a:t>
            </a:r>
            <a:r>
              <a:rPr lang="en-US" sz="3200" dirty="0">
                <a:solidFill>
                  <a:srgbClr val="0000CC"/>
                </a:solidFill>
                <a:cs typeface="Calibri"/>
              </a:rPr>
              <a:t> ; </a:t>
            </a:r>
            <a:endParaRPr lang="en-US" sz="3200" dirty="0" smtClean="0">
              <a:solidFill>
                <a:srgbClr val="0000CC"/>
              </a:solidFill>
              <a:cs typeface="Calibri"/>
            </a:endParaRPr>
          </a:p>
          <a:p>
            <a:pPr lvl="0"/>
            <a:r>
              <a:rPr lang="en-US" sz="3200" i="1" dirty="0">
                <a:solidFill>
                  <a:srgbClr val="0000CC"/>
                </a:solidFill>
                <a:cs typeface="Calibri"/>
              </a:rPr>
              <a:t>	</a:t>
            </a:r>
            <a:r>
              <a:rPr lang="en-US" sz="3200" i="1" dirty="0" smtClean="0">
                <a:solidFill>
                  <a:srgbClr val="0000CC"/>
                </a:solidFill>
                <a:cs typeface="Calibri"/>
              </a:rPr>
              <a:t>n</a:t>
            </a:r>
            <a:r>
              <a:rPr lang="en-US" sz="3200" baseline="-25000" dirty="0" smtClean="0">
                <a:solidFill>
                  <a:srgbClr val="0000CC"/>
                </a:solidFill>
                <a:cs typeface="Calibri"/>
              </a:rPr>
              <a:t>0</a:t>
            </a:r>
            <a:r>
              <a:rPr lang="en-US" sz="3200" dirty="0" smtClean="0">
                <a:solidFill>
                  <a:srgbClr val="0000CC"/>
                </a:solidFill>
                <a:cs typeface="Calibri"/>
              </a:rPr>
              <a:t> </a:t>
            </a:r>
            <a:r>
              <a:rPr lang="en-US" sz="3200" dirty="0">
                <a:solidFill>
                  <a:srgbClr val="0000CC"/>
                </a:solidFill>
                <a:cs typeface="Calibri"/>
              </a:rPr>
              <a:t>≈10</a:t>
            </a:r>
            <a:r>
              <a:rPr lang="en-US" sz="3200" baseline="30000" dirty="0">
                <a:solidFill>
                  <a:srgbClr val="0000CC"/>
                </a:solidFill>
                <a:cs typeface="Calibri"/>
              </a:rPr>
              <a:t>22</a:t>
            </a:r>
            <a:r>
              <a:rPr lang="en-US" sz="3200" dirty="0">
                <a:solidFill>
                  <a:srgbClr val="0000CC"/>
                </a:solidFill>
                <a:cs typeface="Calibri"/>
              </a:rPr>
              <a:t>-10</a:t>
            </a:r>
            <a:r>
              <a:rPr lang="en-US" sz="3200" baseline="30000" dirty="0">
                <a:solidFill>
                  <a:srgbClr val="0000CC"/>
                </a:solidFill>
                <a:cs typeface="Calibri"/>
              </a:rPr>
              <a:t>23</a:t>
            </a:r>
            <a:r>
              <a:rPr lang="en-US" sz="3200" dirty="0">
                <a:solidFill>
                  <a:srgbClr val="0000CC"/>
                </a:solidFill>
                <a:cs typeface="Calibri"/>
              </a:rPr>
              <a:t> cm</a:t>
            </a:r>
            <a:r>
              <a:rPr lang="en-US" sz="3200" baseline="30000" dirty="0">
                <a:solidFill>
                  <a:srgbClr val="0000CC"/>
                </a:solidFill>
                <a:cs typeface="Calibri"/>
              </a:rPr>
              <a:t>-3</a:t>
            </a:r>
          </a:p>
          <a:p>
            <a:endParaRPr lang="en-US" sz="3200" dirty="0" smtClean="0">
              <a:solidFill>
                <a:prstClr val="black"/>
              </a:solidFill>
            </a:endParaRPr>
          </a:p>
          <a:p>
            <a:r>
              <a:rPr lang="en-US" sz="3200" dirty="0">
                <a:solidFill>
                  <a:prstClr val="black"/>
                </a:solidFill>
              </a:rPr>
              <a:t>c</a:t>
            </a:r>
            <a:r>
              <a:rPr lang="en-US" sz="3200" dirty="0" smtClean="0">
                <a:solidFill>
                  <a:prstClr val="black"/>
                </a:solidFill>
              </a:rPr>
              <a:t>rystals are also more regular and could be cooled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→</a:t>
            </a:r>
            <a:r>
              <a:rPr lang="en-US" sz="3200" dirty="0" smtClean="0">
                <a:solidFill>
                  <a:prstClr val="black"/>
                </a:solidFill>
              </a:rPr>
              <a:t> less beam interaction with nuclei, etc.</a:t>
            </a:r>
            <a:endParaRPr 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97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1706</TotalTime>
  <Words>1589</Words>
  <Application>Microsoft Office PowerPoint</Application>
  <PresentationFormat>On-screen Show (4:3)</PresentationFormat>
  <Paragraphs>289</Paragraphs>
  <Slides>29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 bending and focusing with plasmas and crystals - potential and challenges</vt:lpstr>
      <vt:lpstr>outline</vt:lpstr>
      <vt:lpstr>plasma focusing: plasma lens</vt:lpstr>
      <vt:lpstr>plasma lens @ FFTB (2001)</vt:lpstr>
      <vt:lpstr>n=1.7x1014 cm-3: focusing force ~5x106 T/m,  shrinking beam size from 40 mm to &lt;5 mm</vt:lpstr>
      <vt:lpstr>plasma bending: FFTB (2000)</vt:lpstr>
      <vt:lpstr>plasma bending at FFTB</vt:lpstr>
      <vt:lpstr>plasma bending at FFTB</vt:lpstr>
      <vt:lpstr>from plasmas to crystals !?</vt:lpstr>
      <vt:lpstr>crystals - world’s strongest “magnets</vt:lpstr>
      <vt:lpstr>PowerPoint Presentation</vt:lpstr>
      <vt:lpstr>PowerPoint Presentation</vt:lpstr>
      <vt:lpstr>PowerPoint Presentation</vt:lpstr>
      <vt:lpstr>profile of “beam” deflected by crystal</vt:lpstr>
      <vt:lpstr>staging of crystal deflectors</vt:lpstr>
      <vt:lpstr>crystal channeling efficiency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circular crystal collider?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bending and focusing with plasmas and crystals - potential and challenges</dc:title>
  <dc:creator>Frank Zimmermann</dc:creator>
  <cp:lastModifiedBy>Frank Zimmermann</cp:lastModifiedBy>
  <cp:revision>44</cp:revision>
  <dcterms:created xsi:type="dcterms:W3CDTF">2013-06-04T18:41:55Z</dcterms:created>
  <dcterms:modified xsi:type="dcterms:W3CDTF">2013-06-10T22:38:42Z</dcterms:modified>
</cp:coreProperties>
</file>