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0" r:id="rId3"/>
    <p:sldId id="279" r:id="rId4"/>
    <p:sldId id="277" r:id="rId5"/>
    <p:sldId id="271" r:id="rId6"/>
    <p:sldId id="280" r:id="rId7"/>
    <p:sldId id="281" r:id="rId8"/>
    <p:sldId id="282" r:id="rId9"/>
    <p:sldId id="289" r:id="rId10"/>
    <p:sldId id="290" r:id="rId11"/>
    <p:sldId id="272" r:id="rId12"/>
    <p:sldId id="273" r:id="rId13"/>
    <p:sldId id="275" r:id="rId14"/>
    <p:sldId id="291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51366-2EA1-154E-B6A5-C5F36F60DD93}" type="datetimeFigureOut">
              <a:rPr lang="en-US" smtClean="0"/>
              <a:t>6/6/13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5DD0C-8D0E-FB48-AEE4-950A1C4D5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86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6/6/13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41667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2514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EUCARD'13, YP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16/06/13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01000" y="-1"/>
            <a:ext cx="1143000" cy="13335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ysics.ox.ac.uk/lowemittance13/index.asp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00200"/>
            <a:ext cx="8458200" cy="2285999"/>
          </a:xfrm>
        </p:spPr>
        <p:txBody>
          <a:bodyPr/>
          <a:lstStyle/>
          <a:p>
            <a:r>
              <a:rPr lang="en-GB" sz="5400" dirty="0" smtClean="0">
                <a:solidFill>
                  <a:srgbClr val="005490"/>
                </a:solidFill>
              </a:rPr>
              <a:t>LOW-</a:t>
            </a:r>
            <a:r>
              <a:rPr lang="en-GB" sz="5400" dirty="0" err="1" smtClean="0">
                <a:solidFill>
                  <a:srgbClr val="005490"/>
                </a:solidFill>
              </a:rPr>
              <a:t>ε</a:t>
            </a:r>
            <a:r>
              <a:rPr lang="en-GB" sz="5400" dirty="0" smtClean="0">
                <a:solidFill>
                  <a:srgbClr val="005490"/>
                </a:solidFill>
              </a:rPr>
              <a:t>-RING network: </a:t>
            </a:r>
            <a:br>
              <a:rPr lang="en-GB" sz="5400" dirty="0" smtClean="0">
                <a:solidFill>
                  <a:srgbClr val="005490"/>
                </a:solidFill>
              </a:rPr>
            </a:br>
            <a:r>
              <a:rPr lang="en-GB" sz="5400" dirty="0" smtClean="0">
                <a:solidFill>
                  <a:srgbClr val="005490"/>
                </a:solidFill>
              </a:rPr>
              <a:t>Common </a:t>
            </a:r>
            <a:r>
              <a:rPr lang="en-GB" sz="5400" dirty="0">
                <a:solidFill>
                  <a:srgbClr val="005490"/>
                </a:solidFill>
              </a:rPr>
              <a:t>challenges and common solutions</a:t>
            </a:r>
            <a:endParaRPr lang="en-GB" sz="5400" dirty="0">
              <a:solidFill>
                <a:srgbClr val="0054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4038600"/>
            <a:ext cx="8915400" cy="1219200"/>
          </a:xfrm>
        </p:spPr>
        <p:txBody>
          <a:bodyPr>
            <a:normAutofit fontScale="92500"/>
          </a:bodyPr>
          <a:lstStyle/>
          <a:p>
            <a:r>
              <a:rPr lang="en-GB" sz="3200" b="1" dirty="0" smtClean="0"/>
              <a:t>R. </a:t>
            </a:r>
            <a:r>
              <a:rPr lang="en-GB" sz="3200" b="1" dirty="0" err="1" smtClean="0"/>
              <a:t>Bartolini</a:t>
            </a:r>
            <a:r>
              <a:rPr lang="en-GB" sz="3200" b="1" dirty="0" smtClean="0"/>
              <a:t> (Oxford Un.), S. </a:t>
            </a:r>
            <a:r>
              <a:rPr lang="en-GB" sz="3200" b="1" dirty="0" err="1" smtClean="0"/>
              <a:t>Guiducci</a:t>
            </a:r>
            <a:r>
              <a:rPr lang="en-GB" sz="3200" b="1" dirty="0" smtClean="0"/>
              <a:t> (INFN-LNF) and </a:t>
            </a:r>
          </a:p>
          <a:p>
            <a:r>
              <a:rPr lang="en-GB" sz="3200" b="1" dirty="0" smtClean="0"/>
              <a:t>Y. Papaphilippou (CERN)</a:t>
            </a:r>
          </a:p>
          <a:p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915400" cy="56388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>
                <a:latin typeface="+mj-lt"/>
              </a:rPr>
              <a:t>Coordinator: H. </a:t>
            </a:r>
            <a:r>
              <a:rPr lang="en-US" sz="3400" dirty="0" err="1" smtClean="0">
                <a:latin typeface="+mj-lt"/>
              </a:rPr>
              <a:t>Schmickler</a:t>
            </a:r>
            <a:r>
              <a:rPr lang="en-US" sz="3400" dirty="0" smtClean="0">
                <a:latin typeface="+mj-lt"/>
              </a:rPr>
              <a:t> (CERN)</a:t>
            </a:r>
          </a:p>
          <a:p>
            <a:r>
              <a:rPr lang="en-US" sz="3300" dirty="0">
                <a:latin typeface="+mj-lt"/>
              </a:rPr>
              <a:t>Sub-Task </a:t>
            </a:r>
            <a:r>
              <a:rPr lang="en-US" sz="3300" dirty="0" smtClean="0">
                <a:latin typeface="+mj-lt"/>
              </a:rPr>
              <a:t>6.4.1</a:t>
            </a:r>
            <a:r>
              <a:rPr lang="en-US" sz="3300" dirty="0">
                <a:latin typeface="+mj-lt"/>
              </a:rPr>
              <a:t>: </a:t>
            </a:r>
            <a:r>
              <a:rPr lang="en-US" sz="3300" dirty="0" smtClean="0">
                <a:latin typeface="+mj-lt"/>
              </a:rPr>
              <a:t>Insertion </a:t>
            </a:r>
            <a:r>
              <a:rPr lang="en-US" sz="3300" dirty="0">
                <a:latin typeface="+mj-lt"/>
              </a:rPr>
              <a:t>Device, Magnet </a:t>
            </a:r>
            <a:r>
              <a:rPr lang="en-US" sz="3300" dirty="0" smtClean="0">
                <a:latin typeface="+mj-lt"/>
              </a:rPr>
              <a:t>Design </a:t>
            </a:r>
            <a:r>
              <a:rPr lang="en-US" sz="3300" dirty="0">
                <a:latin typeface="+mj-lt"/>
              </a:rPr>
              <a:t>and Alignment </a:t>
            </a:r>
            <a:endParaRPr lang="en-US" sz="3300" dirty="0" smtClean="0">
              <a:latin typeface="+mj-lt"/>
            </a:endParaRPr>
          </a:p>
          <a:p>
            <a:pPr lvl="1"/>
            <a:r>
              <a:rPr lang="en-US" sz="2600" dirty="0" smtClean="0">
                <a:latin typeface="+mj-lt"/>
                <a:cs typeface="Bookman Old Style"/>
              </a:rPr>
              <a:t>Manufacturing and operation of insertion </a:t>
            </a:r>
            <a:r>
              <a:rPr lang="en-US" sz="2600" dirty="0">
                <a:latin typeface="+mj-lt"/>
                <a:cs typeface="Bookman Old Style"/>
              </a:rPr>
              <a:t>devices </a:t>
            </a:r>
            <a:r>
              <a:rPr lang="en-US" sz="2600" dirty="0" smtClean="0">
                <a:latin typeface="+mj-lt"/>
                <a:cs typeface="Bookman Old Style"/>
              </a:rPr>
              <a:t>with new super</a:t>
            </a:r>
            <a:r>
              <a:rPr lang="en-US" sz="2600" dirty="0">
                <a:latin typeface="+mj-lt"/>
                <a:cs typeface="Bookman Old Style"/>
              </a:rPr>
              <a:t>-conducting materials </a:t>
            </a:r>
            <a:endParaRPr lang="en-US" sz="2600" dirty="0" smtClean="0">
              <a:latin typeface="+mj-lt"/>
              <a:cs typeface="Bookman Old Style"/>
            </a:endParaRPr>
          </a:p>
          <a:p>
            <a:pPr lvl="1"/>
            <a:r>
              <a:rPr lang="en-GB" sz="2600" dirty="0" smtClean="0">
                <a:latin typeface="+mj-lt"/>
                <a:cs typeface="Bookman Old Style"/>
              </a:rPr>
              <a:t>Cryogenic </a:t>
            </a:r>
            <a:r>
              <a:rPr lang="en-GB" sz="2600" dirty="0">
                <a:latin typeface="+mj-lt"/>
                <a:cs typeface="Bookman Old Style"/>
              </a:rPr>
              <a:t>and vacuum technology in the presence of synchrotron </a:t>
            </a:r>
            <a:r>
              <a:rPr lang="en-GB" sz="2600" dirty="0" smtClean="0">
                <a:latin typeface="+mj-lt"/>
                <a:cs typeface="Bookman Old Style"/>
              </a:rPr>
              <a:t>radiation</a:t>
            </a:r>
            <a:r>
              <a:rPr lang="en-US" sz="2600" dirty="0" smtClean="0">
                <a:latin typeface="+mj-lt"/>
                <a:cs typeface="Bookman Old Style"/>
              </a:rPr>
              <a:t> </a:t>
            </a:r>
            <a:r>
              <a:rPr lang="en-GB" sz="2600" dirty="0" smtClean="0">
                <a:latin typeface="+mj-lt"/>
                <a:cs typeface="Bookman Old Style"/>
              </a:rPr>
              <a:t>heat loads</a:t>
            </a:r>
          </a:p>
          <a:p>
            <a:pPr lvl="1"/>
            <a:r>
              <a:rPr lang="en-GB" sz="2600" dirty="0" smtClean="0">
                <a:latin typeface="+mj-lt"/>
                <a:cs typeface="Bookman Old Style"/>
              </a:rPr>
              <a:t>Novel </a:t>
            </a:r>
            <a:r>
              <a:rPr lang="en-GB" sz="2600" dirty="0">
                <a:latin typeface="+mj-lt"/>
                <a:cs typeface="Bookman Old Style"/>
              </a:rPr>
              <a:t>measurement techniques </a:t>
            </a:r>
            <a:r>
              <a:rPr lang="en-GB" sz="2600" dirty="0" smtClean="0">
                <a:latin typeface="+mj-lt"/>
                <a:cs typeface="Bookman Old Style"/>
              </a:rPr>
              <a:t>for estimating magnetic </a:t>
            </a:r>
            <a:r>
              <a:rPr lang="en-GB" sz="2600" dirty="0">
                <a:latin typeface="+mj-lt"/>
                <a:cs typeface="Bookman Old Style"/>
              </a:rPr>
              <a:t>errors </a:t>
            </a:r>
          </a:p>
          <a:p>
            <a:pPr lvl="1">
              <a:lnSpc>
                <a:spcPct val="110000"/>
              </a:lnSpc>
            </a:pPr>
            <a:r>
              <a:rPr lang="en-GB" sz="2600" dirty="0" smtClean="0">
                <a:latin typeface="+mj-lt"/>
                <a:cs typeface="Bookman Old Style"/>
              </a:rPr>
              <a:t>Beam </a:t>
            </a:r>
            <a:r>
              <a:rPr lang="en-GB" sz="2600" dirty="0">
                <a:latin typeface="+mj-lt"/>
                <a:cs typeface="Bookman Old Style"/>
              </a:rPr>
              <a:t>based alignment techniques and real time alignment technologies for </a:t>
            </a:r>
            <a:r>
              <a:rPr lang="en-GB" sz="2600" dirty="0" smtClean="0">
                <a:latin typeface="+mj-lt"/>
                <a:cs typeface="Bookman Old Style"/>
              </a:rPr>
              <a:t>very </a:t>
            </a:r>
            <a:r>
              <a:rPr lang="en-GB" sz="2600" dirty="0">
                <a:latin typeface="+mj-lt"/>
                <a:cs typeface="Bookman Old Style"/>
              </a:rPr>
              <a:t>low emittance and </a:t>
            </a:r>
            <a:r>
              <a:rPr lang="en-GB" sz="2600" dirty="0" smtClean="0">
                <a:latin typeface="+mj-lt"/>
                <a:cs typeface="Bookman Old Style"/>
              </a:rPr>
              <a:t>long</a:t>
            </a:r>
            <a:r>
              <a:rPr lang="en-GB" sz="2600" dirty="0">
                <a:latin typeface="+mj-lt"/>
                <a:cs typeface="Bookman Old Style"/>
              </a:rPr>
              <a:t>-term </a:t>
            </a:r>
            <a:r>
              <a:rPr lang="en-GB" sz="2600" dirty="0" smtClean="0">
                <a:latin typeface="+mj-lt"/>
                <a:cs typeface="Bookman Old Style"/>
              </a:rPr>
              <a:t>stability</a:t>
            </a:r>
            <a:endParaRPr lang="en-GB" sz="2600" dirty="0">
              <a:latin typeface="+mj-lt"/>
              <a:cs typeface="Bookman Old Style"/>
            </a:endParaRPr>
          </a:p>
          <a:p>
            <a:r>
              <a:rPr lang="en-US" sz="3300" dirty="0" smtClean="0">
                <a:latin typeface="+mj-lt"/>
              </a:rPr>
              <a:t>Sub</a:t>
            </a:r>
            <a:r>
              <a:rPr lang="en-US" sz="3300" dirty="0">
                <a:latin typeface="+mj-lt"/>
              </a:rPr>
              <a:t>-Task </a:t>
            </a:r>
            <a:r>
              <a:rPr lang="en-US" sz="3300" dirty="0" smtClean="0">
                <a:latin typeface="+mj-lt"/>
              </a:rPr>
              <a:t>6.4.2: </a:t>
            </a:r>
            <a:r>
              <a:rPr lang="en-US" dirty="0">
                <a:latin typeface="+mj-lt"/>
              </a:rPr>
              <a:t>Instrumentation for Low Emittance </a:t>
            </a:r>
            <a:endParaRPr lang="en-US" sz="3300" dirty="0" smtClean="0">
              <a:latin typeface="+mj-lt"/>
            </a:endParaRPr>
          </a:p>
          <a:p>
            <a:pPr lvl="1"/>
            <a:r>
              <a:rPr lang="en-US" sz="2500" dirty="0">
                <a:latin typeface="+mj-lt"/>
                <a:cs typeface="Bookman Old Style"/>
              </a:rPr>
              <a:t>BPM systems for submicron orbit feedback and vertical dispersion control of a few mm, including turn-by-turn capabilities with micrometer resolution</a:t>
            </a:r>
          </a:p>
          <a:p>
            <a:pPr lvl="1"/>
            <a:r>
              <a:rPr lang="en-US" sz="2500" dirty="0">
                <a:latin typeface="+mj-lt"/>
                <a:cs typeface="Bookman Old Style"/>
              </a:rPr>
              <a:t>Synchrotron radiation monitors </a:t>
            </a:r>
            <a:r>
              <a:rPr lang="en-US" sz="2500" dirty="0" smtClean="0">
                <a:latin typeface="+mj-lt"/>
                <a:cs typeface="Bookman Old Style"/>
              </a:rPr>
              <a:t>for </a:t>
            </a:r>
            <a:r>
              <a:rPr lang="en-US" sz="2500" dirty="0">
                <a:latin typeface="+mj-lt"/>
                <a:cs typeface="Bookman Old Style"/>
              </a:rPr>
              <a:t>measuring </a:t>
            </a:r>
            <a:r>
              <a:rPr lang="en-US" sz="2500" dirty="0" smtClean="0">
                <a:latin typeface="+mj-lt"/>
                <a:cs typeface="Bookman Old Style"/>
              </a:rPr>
              <a:t>ultra-low beam </a:t>
            </a:r>
            <a:r>
              <a:rPr lang="en-US" sz="2500" dirty="0">
                <a:latin typeface="+mj-lt"/>
                <a:cs typeface="Bookman Old Style"/>
              </a:rPr>
              <a:t>sizes </a:t>
            </a:r>
            <a:r>
              <a:rPr lang="en-US" sz="2500" dirty="0" smtClean="0">
                <a:latin typeface="+mj-lt"/>
                <a:cs typeface="Bookman Old Style"/>
              </a:rPr>
              <a:t>and bunch lengths</a:t>
            </a:r>
            <a:endParaRPr lang="en-US" sz="2500" dirty="0">
              <a:latin typeface="+mj-lt"/>
              <a:cs typeface="Bookman Old Style"/>
            </a:endParaRPr>
          </a:p>
          <a:p>
            <a:pPr lvl="1"/>
            <a:r>
              <a:rPr lang="en-US" sz="2500" dirty="0">
                <a:latin typeface="+mj-lt"/>
                <a:cs typeface="Bookman Old Style"/>
              </a:rPr>
              <a:t>Wideband feedback systems in the range of GHz able to measure, control and damp multi-bunch instabilities with fast rise </a:t>
            </a:r>
            <a:r>
              <a:rPr lang="en-US" sz="2500" dirty="0" smtClean="0">
                <a:latin typeface="+mj-lt"/>
                <a:cs typeface="Bookman Old Style"/>
              </a:rPr>
              <a:t>times</a:t>
            </a:r>
          </a:p>
          <a:p>
            <a:r>
              <a:rPr lang="en-US" dirty="0" smtClean="0">
                <a:latin typeface="+mj-lt"/>
              </a:rPr>
              <a:t>Sub</a:t>
            </a:r>
            <a:r>
              <a:rPr lang="en-US" dirty="0">
                <a:latin typeface="+mj-lt"/>
              </a:rPr>
              <a:t>-Task </a:t>
            </a:r>
            <a:r>
              <a:rPr lang="en-US" dirty="0" smtClean="0">
                <a:latin typeface="+mj-lt"/>
              </a:rPr>
              <a:t>6.4.3</a:t>
            </a:r>
            <a:r>
              <a:rPr lang="en-US" dirty="0">
                <a:latin typeface="+mj-lt"/>
              </a:rPr>
              <a:t>: </a:t>
            </a:r>
            <a:r>
              <a:rPr lang="en-US" dirty="0" smtClean="0">
                <a:latin typeface="+mj-lt"/>
              </a:rPr>
              <a:t>Design </a:t>
            </a:r>
            <a:r>
              <a:rPr lang="en-US" dirty="0">
                <a:latin typeface="+mj-lt"/>
              </a:rPr>
              <a:t>of Fast </a:t>
            </a:r>
            <a:r>
              <a:rPr lang="en-US" dirty="0" smtClean="0">
                <a:latin typeface="+mj-lt"/>
              </a:rPr>
              <a:t>Kicker </a:t>
            </a:r>
            <a:r>
              <a:rPr lang="en-US" dirty="0">
                <a:latin typeface="+mj-lt"/>
              </a:rPr>
              <a:t>Systems </a:t>
            </a:r>
            <a:endParaRPr lang="en-US" dirty="0" smtClean="0">
              <a:latin typeface="+mj-lt"/>
            </a:endParaRPr>
          </a:p>
          <a:p>
            <a:pPr lvl="1"/>
            <a:r>
              <a:rPr lang="en-US" sz="2600" dirty="0">
                <a:latin typeface="+mj-lt"/>
              </a:rPr>
              <a:t>Low impedance </a:t>
            </a:r>
            <a:r>
              <a:rPr lang="en-US" sz="2600" dirty="0" smtClean="0">
                <a:latin typeface="+mj-lt"/>
              </a:rPr>
              <a:t>fast strip</a:t>
            </a:r>
            <a:r>
              <a:rPr lang="en-US" sz="2600" dirty="0">
                <a:latin typeface="+mj-lt"/>
              </a:rPr>
              <a:t>-line kickers with </a:t>
            </a:r>
            <a:r>
              <a:rPr lang="en-US" sz="2600" dirty="0" smtClean="0">
                <a:latin typeface="+mj-lt"/>
              </a:rPr>
              <a:t>tight field tolerances</a:t>
            </a:r>
            <a:endParaRPr lang="en-US" sz="2600" dirty="0">
              <a:latin typeface="+mj-lt"/>
            </a:endParaRPr>
          </a:p>
          <a:p>
            <a:pPr lvl="1"/>
            <a:r>
              <a:rPr lang="en-US" sz="2600" dirty="0">
                <a:latin typeface="+mj-lt"/>
              </a:rPr>
              <a:t>Fast rise- and fall-time high voltage </a:t>
            </a:r>
            <a:r>
              <a:rPr lang="en-US" sz="2600" dirty="0" err="1">
                <a:latin typeface="+mj-lt"/>
              </a:rPr>
              <a:t>pulsers</a:t>
            </a:r>
            <a:r>
              <a:rPr lang="en-US" sz="2600" dirty="0">
                <a:latin typeface="+mj-lt"/>
              </a:rPr>
              <a:t> with good amplitude stability and high reliability. </a:t>
            </a:r>
            <a:endParaRPr lang="en-US" sz="2600" dirty="0" smtClean="0">
              <a:latin typeface="+mj-lt"/>
            </a:endParaRPr>
          </a:p>
          <a:p>
            <a:pPr lvl="1"/>
            <a:r>
              <a:rPr lang="en-US" sz="2600" dirty="0">
                <a:latin typeface="+mj-lt"/>
              </a:rPr>
              <a:t>Experimental methods for minimizing kicker-induced orbit </a:t>
            </a:r>
            <a:r>
              <a:rPr lang="en-US" sz="2600" dirty="0" smtClean="0">
                <a:latin typeface="+mj-lt"/>
              </a:rPr>
              <a:t>errors</a:t>
            </a:r>
            <a:endParaRPr lang="en-US" sz="26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Sub</a:t>
            </a:r>
            <a:r>
              <a:rPr lang="en-US" dirty="0">
                <a:latin typeface="+mj-lt"/>
              </a:rPr>
              <a:t>-Task </a:t>
            </a:r>
            <a:r>
              <a:rPr lang="en-US" dirty="0" smtClean="0">
                <a:latin typeface="+mj-lt"/>
              </a:rPr>
              <a:t>6.4.4: </a:t>
            </a:r>
            <a:r>
              <a:rPr lang="en-US" dirty="0">
                <a:latin typeface="+mj-lt"/>
              </a:rPr>
              <a:t>RF </a:t>
            </a:r>
            <a:r>
              <a:rPr lang="en-US" dirty="0" smtClean="0">
                <a:latin typeface="+mj-lt"/>
              </a:rPr>
              <a:t>Design </a:t>
            </a:r>
            <a:endParaRPr lang="en-US" sz="3300" dirty="0">
              <a:latin typeface="+mj-lt"/>
            </a:endParaRPr>
          </a:p>
          <a:p>
            <a:pPr lvl="1"/>
            <a:r>
              <a:rPr lang="en-US" sz="2500" dirty="0">
                <a:latin typeface="+mj-lt"/>
                <a:cs typeface="Bookman Old Style"/>
              </a:rPr>
              <a:t>RF </a:t>
            </a:r>
            <a:r>
              <a:rPr lang="en-US" sz="2500" dirty="0" smtClean="0">
                <a:latin typeface="+mj-lt"/>
                <a:cs typeface="Bookman Old Style"/>
              </a:rPr>
              <a:t>powering, super</a:t>
            </a:r>
            <a:r>
              <a:rPr lang="en-US" sz="2500" dirty="0">
                <a:latin typeface="+mj-lt"/>
                <a:cs typeface="Bookman Old Style"/>
              </a:rPr>
              <a:t>-conducting RF technology, and </a:t>
            </a:r>
            <a:r>
              <a:rPr lang="en-US" sz="2500" dirty="0" smtClean="0">
                <a:latin typeface="+mj-lt"/>
                <a:cs typeface="Bookman Old Style"/>
              </a:rPr>
              <a:t>low </a:t>
            </a:r>
            <a:r>
              <a:rPr lang="en-US" sz="2500" dirty="0">
                <a:latin typeface="+mj-lt"/>
                <a:cs typeface="Bookman Old Style"/>
              </a:rPr>
              <a:t>level RF system design</a:t>
            </a:r>
          </a:p>
          <a:p>
            <a:pPr lvl="1"/>
            <a:r>
              <a:rPr lang="en-US" sz="2500" dirty="0">
                <a:latin typeface="+mj-lt"/>
                <a:cs typeface="Bookman Old Style"/>
              </a:rPr>
              <a:t>RF systems contribution in total machine impedance and </a:t>
            </a:r>
            <a:r>
              <a:rPr lang="en-US" sz="2500" dirty="0" smtClean="0">
                <a:latin typeface="+mj-lt"/>
                <a:cs typeface="Bookman Old Style"/>
              </a:rPr>
              <a:t>parameter optimization </a:t>
            </a:r>
            <a:r>
              <a:rPr lang="en-US" sz="2500" dirty="0">
                <a:latin typeface="+mj-lt"/>
                <a:cs typeface="Bookman Old Style"/>
              </a:rPr>
              <a:t>to reduce it</a:t>
            </a:r>
          </a:p>
        </p:txBody>
      </p:sp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2362200" y="76200"/>
            <a:ext cx="5715000" cy="1184275"/>
          </a:xfrm>
        </p:spPr>
        <p:txBody>
          <a:bodyPr/>
          <a:lstStyle/>
          <a:p>
            <a:r>
              <a:rPr lang="en-GB" sz="4400" dirty="0" smtClean="0">
                <a:cs typeface="Calibri"/>
              </a:rPr>
              <a:t>Task 6.4: </a:t>
            </a:r>
            <a:r>
              <a:rPr lang="en-GB" sz="4400" dirty="0"/>
              <a:t>Low Emittance Ring </a:t>
            </a:r>
            <a:r>
              <a:rPr lang="en-GB" sz="4400" dirty="0" smtClean="0"/>
              <a:t>Technology</a:t>
            </a:r>
            <a:endParaRPr lang="en-GB" sz="4400" dirty="0" smtClean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6375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62250" y="39688"/>
            <a:ext cx="6381750" cy="1412875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Deliverables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871" y="2514600"/>
            <a:ext cx="7637929" cy="3657600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19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One interim and one final report per task</a:t>
            </a:r>
          </a:p>
          <a:p>
            <a:r>
              <a:rPr lang="en-US" dirty="0" smtClean="0"/>
              <a:t>Help provided by sub-task coordinators (already identified)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27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1077218"/>
          </a:xfrm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2000" dirty="0" smtClean="0"/>
              <a:t>3 topical and 3 general workshops </a:t>
            </a:r>
            <a:r>
              <a:rPr lang="en-US" sz="2000" dirty="0" smtClean="0"/>
              <a:t>(dates may be slightly adapted)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2000" dirty="0" smtClean="0"/>
              <a:t>Organize common events with other WPs (X-BEAM, Future magnets, Innovative RF technologies)</a:t>
            </a:r>
            <a:endParaRPr lang="en-GB" sz="20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62250" y="39688"/>
            <a:ext cx="6381750" cy="1412875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Milestones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66800" y="2590800"/>
            <a:ext cx="6934200" cy="4267200"/>
            <a:chOff x="1447800" y="1600200"/>
            <a:chExt cx="7696200" cy="47413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7800" y="3315108"/>
              <a:ext cx="7696200" cy="302645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7801" y="1600200"/>
              <a:ext cx="7696199" cy="25526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271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84776"/>
          </a:xfr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Total of 15.75 person months and 330KEuros</a:t>
            </a:r>
            <a:endParaRPr lang="en-GB" sz="32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62250" y="39688"/>
            <a:ext cx="6381750" cy="1412875"/>
          </a:xfrm>
        </p:spPr>
        <p:txBody>
          <a:bodyPr/>
          <a:lstStyle/>
          <a:p>
            <a:r>
              <a:rPr lang="en-GB" sz="5400" dirty="0" smtClean="0">
                <a:latin typeface="Bookman Old Style" pitchFamily="18" charset="0"/>
              </a:rPr>
              <a:t>Resources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917"/>
          <a:stretch/>
        </p:blipFill>
        <p:spPr>
          <a:xfrm>
            <a:off x="1066800" y="2438400"/>
            <a:ext cx="6749687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115247"/>
          </a:xfrm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dirty="0"/>
              <a:t>1st </a:t>
            </a:r>
            <a:r>
              <a:rPr lang="en-GB" dirty="0" smtClean="0"/>
              <a:t>coordination meeting</a:t>
            </a:r>
            <a:r>
              <a:rPr lang="en-GB" dirty="0"/>
              <a:t>, room 304-1-</a:t>
            </a:r>
            <a:r>
              <a:rPr lang="en-GB" dirty="0" smtClean="0"/>
              <a:t>007, Friday </a:t>
            </a:r>
            <a:r>
              <a:rPr lang="en-GB" dirty="0"/>
              <a:t>14 </a:t>
            </a:r>
            <a:r>
              <a:rPr lang="en-GB" dirty="0" smtClean="0"/>
              <a:t>June, </a:t>
            </a:r>
            <a:r>
              <a:rPr lang="en-GB" dirty="0"/>
              <a:t>9:00-12:00 </a:t>
            </a:r>
          </a:p>
          <a:p>
            <a:pPr fontAlgn="auto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3200" dirty="0" smtClean="0"/>
              <a:t>Draft Agenda: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GB" sz="2800" dirty="0" smtClean="0"/>
              <a:t>Organisation of general workshop (program finalisation)</a:t>
            </a:r>
          </a:p>
          <a:p>
            <a:pPr lvl="1"/>
            <a:r>
              <a:rPr lang="en-US" dirty="0" smtClean="0"/>
              <a:t>Future </a:t>
            </a:r>
            <a:r>
              <a:rPr lang="en-US" dirty="0"/>
              <a:t>topical </a:t>
            </a:r>
            <a:r>
              <a:rPr lang="en-US" dirty="0" smtClean="0"/>
              <a:t>workshops: time, place and </a:t>
            </a:r>
            <a:r>
              <a:rPr lang="en-US" smtClean="0"/>
              <a:t>budget allocation</a:t>
            </a:r>
            <a:endParaRPr lang="en-US" dirty="0"/>
          </a:p>
          <a:p>
            <a:pPr lvl="1"/>
            <a:r>
              <a:rPr lang="en-US" dirty="0" smtClean="0"/>
              <a:t>Collaboration </a:t>
            </a:r>
            <a:r>
              <a:rPr lang="en-US" dirty="0"/>
              <a:t>board: membership and next meetings</a:t>
            </a:r>
          </a:p>
          <a:p>
            <a:pPr lvl="1"/>
            <a:r>
              <a:rPr lang="en-US" dirty="0" smtClean="0"/>
              <a:t>Synergy </a:t>
            </a:r>
            <a:r>
              <a:rPr lang="en-US" dirty="0"/>
              <a:t>with other EUCARD2 </a:t>
            </a:r>
            <a:r>
              <a:rPr lang="en-US" dirty="0" smtClean="0"/>
              <a:t>WPs</a:t>
            </a:r>
            <a:endParaRPr lang="en-US" dirty="0"/>
          </a:p>
          <a:p>
            <a:pPr lvl="1"/>
            <a:r>
              <a:rPr lang="en-US" dirty="0" smtClean="0"/>
              <a:t>Low </a:t>
            </a:r>
            <a:r>
              <a:rPr lang="en-US" dirty="0"/>
              <a:t>Emittance Ring’s student prize</a:t>
            </a:r>
            <a:endParaRPr lang="en-GB" sz="2800" dirty="0" smtClean="0"/>
          </a:p>
        </p:txBody>
      </p:sp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2762250" y="39688"/>
            <a:ext cx="6381750" cy="1412875"/>
          </a:xfrm>
        </p:spPr>
        <p:txBody>
          <a:bodyPr/>
          <a:lstStyle/>
          <a:p>
            <a:r>
              <a:rPr lang="en-GB" sz="5400" dirty="0" smtClean="0">
                <a:latin typeface="Bookman Old Style" pitchFamily="18" charset="0"/>
              </a:rPr>
              <a:t>Next steps</a:t>
            </a:r>
            <a:endParaRPr lang="en-GB" sz="5400" dirty="0" smtClean="0">
              <a:latin typeface="Bookman Old Style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28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 idx="4294967295"/>
          </p:nvPr>
        </p:nvSpPr>
        <p:spPr>
          <a:xfrm>
            <a:off x="0" y="2708275"/>
            <a:ext cx="3276600" cy="2233613"/>
          </a:xfrm>
        </p:spPr>
        <p:txBody>
          <a:bodyPr/>
          <a:lstStyle/>
          <a:p>
            <a:r>
              <a:rPr lang="en-GB" dirty="0" smtClean="0">
                <a:latin typeface="Bookman Old Style" pitchFamily="18" charset="0"/>
              </a:rPr>
              <a:t>THANK YOU</a:t>
            </a:r>
            <a:r>
              <a:rPr lang="en-GB" dirty="0" smtClean="0">
                <a:latin typeface="Bookman Old Style" pitchFamily="18" charset="0"/>
              </a:rPr>
              <a:t>!!!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-27384"/>
            <a:ext cx="5904656" cy="688876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0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953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Bring together scientific communities of </a:t>
            </a:r>
            <a:r>
              <a:rPr lang="en-US" sz="2200" b="1" dirty="0" smtClean="0"/>
              <a:t>synchrotron light sources’ storage rings, damping rings </a:t>
            </a:r>
            <a:r>
              <a:rPr lang="en-US" sz="2200" dirty="0" smtClean="0"/>
              <a:t>and </a:t>
            </a:r>
            <a:r>
              <a:rPr lang="en-US" sz="2200" b="1" dirty="0" smtClean="0"/>
              <a:t>e+/e- ring colliders</a:t>
            </a:r>
            <a:r>
              <a:rPr lang="en-US" sz="2200" dirty="0" smtClean="0"/>
              <a:t> in order to communicate</a:t>
            </a:r>
            <a:r>
              <a:rPr lang="en-US" sz="2200" dirty="0" smtClean="0"/>
              <a:t>, identify and promote common work on topics affecting the design of </a:t>
            </a:r>
            <a:r>
              <a:rPr lang="en-US" sz="2200" b="1" dirty="0" smtClean="0"/>
              <a:t>low emittance </a:t>
            </a:r>
            <a:r>
              <a:rPr lang="en-US" sz="2200" b="1" dirty="0" smtClean="0"/>
              <a:t>electron and positron rings</a:t>
            </a:r>
          </a:p>
          <a:p>
            <a:endParaRPr lang="en-US" sz="2200" dirty="0" smtClean="0"/>
          </a:p>
          <a:p>
            <a:r>
              <a:rPr lang="en-US" sz="2200" dirty="0" smtClean="0"/>
              <a:t>Initiated by </a:t>
            </a:r>
            <a:r>
              <a:rPr lang="en-US" sz="2200" dirty="0" smtClean="0"/>
              <a:t>the CLIC-ILC collaboration working group on damping rings, chaired by YP and Mark Palmer (now at FNAL) </a:t>
            </a:r>
          </a:p>
          <a:p>
            <a:endParaRPr lang="en-US" sz="2200" dirty="0" smtClean="0"/>
          </a:p>
          <a:p>
            <a:r>
              <a:rPr lang="en-US" sz="2200" dirty="0" smtClean="0"/>
              <a:t>State </a:t>
            </a:r>
            <a:r>
              <a:rPr lang="en-US" sz="2200" dirty="0"/>
              <a:t>of the art in design of accelerator systems especially in </a:t>
            </a:r>
            <a:r>
              <a:rPr lang="en-US" sz="2200" b="1" dirty="0"/>
              <a:t>X-ray storage rings</a:t>
            </a:r>
            <a:r>
              <a:rPr lang="en-US" sz="2200" dirty="0"/>
              <a:t> approaches the </a:t>
            </a:r>
            <a:r>
              <a:rPr lang="en-US" sz="2200" b="1" dirty="0"/>
              <a:t>goals of damping rings </a:t>
            </a:r>
            <a:r>
              <a:rPr lang="en-US" sz="2200" dirty="0"/>
              <a:t>for linear colliders and </a:t>
            </a:r>
            <a:r>
              <a:rPr lang="en-US" sz="2200" b="1" dirty="0"/>
              <a:t>future</a:t>
            </a:r>
            <a:r>
              <a:rPr lang="en-US" sz="2200" dirty="0"/>
              <a:t> </a:t>
            </a:r>
            <a:r>
              <a:rPr lang="en-US" sz="2200" b="1" dirty="0"/>
              <a:t>e+/e- </a:t>
            </a:r>
            <a:r>
              <a:rPr lang="en-US" sz="2200" b="1" dirty="0" smtClean="0"/>
              <a:t>ring collider</a:t>
            </a:r>
            <a:r>
              <a:rPr lang="en-US" sz="2200" dirty="0" smtClean="0"/>
              <a:t> projects</a:t>
            </a:r>
            <a:endParaRPr lang="en-GB" sz="2200" b="1" dirty="0" smtClean="0"/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362200" y="0"/>
            <a:ext cx="5638800" cy="1255712"/>
          </a:xfrm>
        </p:spPr>
        <p:txBody>
          <a:bodyPr/>
          <a:lstStyle/>
          <a:p>
            <a:r>
              <a:rPr lang="en-US" dirty="0" smtClean="0"/>
              <a:t>WP6 - Low Emittance Rings: scope and background</a:t>
            </a: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22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0" y="2362200"/>
            <a:ext cx="3048000" cy="33528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O</a:t>
            </a:r>
            <a:r>
              <a:rPr lang="en-US" sz="2200" dirty="0" smtClean="0"/>
              <a:t>rganization of the 1st </a:t>
            </a:r>
            <a:r>
              <a:rPr lang="en-US" sz="2200" dirty="0" smtClean="0"/>
              <a:t>Low Emittance </a:t>
            </a:r>
            <a:r>
              <a:rPr lang="en-US" sz="2200" dirty="0" smtClean="0"/>
              <a:t>Rings’ workshop in January 2010, at CERN (~70 participants)</a:t>
            </a:r>
          </a:p>
          <a:p>
            <a:r>
              <a:rPr lang="en-US" sz="2200" dirty="0" smtClean="0"/>
              <a:t>Common </a:t>
            </a:r>
            <a:r>
              <a:rPr lang="en-US" sz="2200" dirty="0" smtClean="0"/>
              <a:t>tasks identified including beam dynamics but also technology </a:t>
            </a:r>
            <a:endParaRPr lang="en-US" sz="2200" dirty="0"/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514600" y="39688"/>
            <a:ext cx="5486400" cy="1412875"/>
          </a:xfrm>
        </p:spPr>
        <p:txBody>
          <a:bodyPr/>
          <a:lstStyle/>
          <a:p>
            <a:r>
              <a:rPr lang="en-US" dirty="0" smtClean="0"/>
              <a:t>First Low Emittance Rings’ workshop</a:t>
            </a:r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813" y="1905000"/>
            <a:ext cx="6229987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32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0" y="5410200"/>
            <a:ext cx="9144000" cy="1524000"/>
          </a:xfrm>
        </p:spPr>
        <p:txBody>
          <a:bodyPr>
            <a:normAutofit fontScale="92500"/>
          </a:bodyPr>
          <a:lstStyle/>
          <a:p>
            <a:r>
              <a:rPr lang="en-US" sz="2200" dirty="0"/>
              <a:t>Second workshop </a:t>
            </a:r>
            <a:r>
              <a:rPr lang="en-US" sz="2200" dirty="0" smtClean="0"/>
              <a:t>on October 2011 in </a:t>
            </a:r>
            <a:r>
              <a:rPr lang="en-US" sz="2200" dirty="0" err="1" smtClean="0"/>
              <a:t>Creta</a:t>
            </a:r>
            <a:r>
              <a:rPr lang="en-US" sz="2200" dirty="0" smtClean="0"/>
              <a:t> acted as </a:t>
            </a:r>
            <a:r>
              <a:rPr lang="en-US" sz="2200" dirty="0"/>
              <a:t>a </a:t>
            </a:r>
            <a:r>
              <a:rPr lang="en-US" sz="2200" dirty="0" smtClean="0"/>
              <a:t>catalyzer</a:t>
            </a:r>
          </a:p>
          <a:p>
            <a:r>
              <a:rPr lang="en-US" sz="2200" dirty="0" smtClean="0"/>
              <a:t>Proposal of a collaboration </a:t>
            </a:r>
            <a:r>
              <a:rPr lang="en-US" sz="2200" dirty="0"/>
              <a:t>network </a:t>
            </a:r>
            <a:r>
              <a:rPr lang="en-US" sz="2200" dirty="0" smtClean="0"/>
              <a:t>enabling</a:t>
            </a:r>
            <a:r>
              <a:rPr lang="en-US" sz="2200" dirty="0"/>
              <a:t> scientific interaction and coordination for common design work including measurements and tests in existing facilities for achieving ultra-low emittance, high intensity beams with remarkable stability</a:t>
            </a:r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362200" y="-117475"/>
            <a:ext cx="5791200" cy="1412875"/>
          </a:xfrm>
        </p:spPr>
        <p:txBody>
          <a:bodyPr/>
          <a:lstStyle/>
          <a:p>
            <a:r>
              <a:rPr lang="en-US" sz="3600" dirty="0" smtClean="0"/>
              <a:t>Second Low Emittance Rings’ workshop</a:t>
            </a:r>
            <a:endParaRPr lang="en-GB" sz="3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47800"/>
            <a:ext cx="7538418" cy="403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4625126"/>
            <a:ext cx="4495800" cy="78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54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Task 6.1: </a:t>
            </a:r>
            <a:r>
              <a:rPr lang="en-US" sz="2800" dirty="0"/>
              <a:t>Coordination and </a:t>
            </a:r>
            <a:r>
              <a:rPr lang="en-US" sz="2800" dirty="0" smtClean="0"/>
              <a:t>Communication</a:t>
            </a:r>
          </a:p>
          <a:p>
            <a:endParaRPr lang="en-US" sz="2800" dirty="0" smtClean="0"/>
          </a:p>
          <a:p>
            <a:r>
              <a:rPr lang="en-US" sz="2800" dirty="0" smtClean="0"/>
              <a:t>Task 6.2: </a:t>
            </a:r>
            <a:r>
              <a:rPr lang="en-US" sz="2800" dirty="0"/>
              <a:t>Low Emittance Ring Design (LERD</a:t>
            </a:r>
            <a:r>
              <a:rPr lang="en-US" sz="2800" dirty="0" smtClean="0"/>
              <a:t>) </a:t>
            </a:r>
          </a:p>
          <a:p>
            <a:endParaRPr lang="en-US" sz="2800" dirty="0" smtClean="0"/>
          </a:p>
          <a:p>
            <a:r>
              <a:rPr lang="en-US" sz="2800" dirty="0" smtClean="0"/>
              <a:t>Task 6.3: </a:t>
            </a:r>
            <a:r>
              <a:rPr lang="en-US" sz="2800" dirty="0"/>
              <a:t>Instabilities, Impedances and Collective Effects (IICE</a:t>
            </a:r>
            <a:r>
              <a:rPr lang="en-US" sz="2800" dirty="0" smtClean="0"/>
              <a:t>)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Task 6.4: </a:t>
            </a:r>
            <a:r>
              <a:rPr lang="en-US" sz="2800" dirty="0"/>
              <a:t>Low Emittance Rings Technology (LERT</a:t>
            </a:r>
            <a:r>
              <a:rPr lang="en-US" sz="2800" dirty="0" smtClean="0"/>
              <a:t>)</a:t>
            </a:r>
            <a:endParaRPr lang="en-US" sz="2800" dirty="0">
              <a:latin typeface="Calibri"/>
              <a:cs typeface="Calibri"/>
            </a:endParaRPr>
          </a:p>
        </p:txBody>
      </p:sp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2743200" y="-76200"/>
            <a:ext cx="5257800" cy="1412875"/>
          </a:xfrm>
        </p:spPr>
        <p:txBody>
          <a:bodyPr/>
          <a:lstStyle/>
          <a:p>
            <a:r>
              <a:rPr lang="en-GB" sz="6000" dirty="0" smtClean="0">
                <a:latin typeface="Calibri"/>
                <a:cs typeface="Calibri"/>
              </a:rPr>
              <a:t>WP6: Objectives</a:t>
            </a:r>
            <a:endParaRPr lang="en-GB" sz="6000" dirty="0" smtClean="0">
              <a:latin typeface="Calibri"/>
              <a:cs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769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Coordinators: </a:t>
            </a:r>
          </a:p>
          <a:p>
            <a:pPr lvl="1"/>
            <a:r>
              <a:rPr lang="en-US" dirty="0" smtClean="0"/>
              <a:t>R. </a:t>
            </a:r>
            <a:r>
              <a:rPr lang="en-US" dirty="0" err="1" smtClean="0"/>
              <a:t>Bartolini</a:t>
            </a:r>
            <a:r>
              <a:rPr lang="en-US" dirty="0" smtClean="0"/>
              <a:t> (UOXF)</a:t>
            </a:r>
          </a:p>
          <a:p>
            <a:pPr lvl="1"/>
            <a:r>
              <a:rPr lang="en-US" dirty="0" smtClean="0"/>
              <a:t>S. </a:t>
            </a:r>
            <a:r>
              <a:rPr lang="en-US" dirty="0" err="1" smtClean="0"/>
              <a:t>Guiducci</a:t>
            </a:r>
            <a:r>
              <a:rPr lang="en-US" dirty="0" smtClean="0"/>
              <a:t> (INFN-LNF)</a:t>
            </a:r>
          </a:p>
          <a:p>
            <a:pPr lvl="1"/>
            <a:r>
              <a:rPr lang="en-US" dirty="0" smtClean="0"/>
              <a:t>Y. Papaphilippou (CERN) </a:t>
            </a:r>
          </a:p>
          <a:p>
            <a:r>
              <a:rPr lang="en-US" dirty="0" smtClean="0"/>
              <a:t>Form </a:t>
            </a:r>
            <a:r>
              <a:rPr lang="en-US" dirty="0"/>
              <a:t>a </a:t>
            </a:r>
            <a:r>
              <a:rPr lang="en-US" b="1" dirty="0"/>
              <a:t>coordination board</a:t>
            </a:r>
            <a:r>
              <a:rPr lang="en-US" dirty="0"/>
              <a:t>, representing the Low Emittance Rings </a:t>
            </a:r>
            <a:r>
              <a:rPr lang="en-US" dirty="0" smtClean="0"/>
              <a:t>community (including non-EU members)</a:t>
            </a:r>
          </a:p>
          <a:p>
            <a:pPr lvl="1"/>
            <a:r>
              <a:rPr lang="en-US" dirty="0" smtClean="0"/>
              <a:t>B</a:t>
            </a:r>
            <a:r>
              <a:rPr lang="en-US" dirty="0"/>
              <a:t>. </a:t>
            </a:r>
            <a:r>
              <a:rPr lang="en-US" dirty="0" err="1" smtClean="0"/>
              <a:t>Hettel</a:t>
            </a:r>
            <a:r>
              <a:rPr lang="en-US" dirty="0" smtClean="0"/>
              <a:t> (SLAC)</a:t>
            </a:r>
          </a:p>
          <a:p>
            <a:pPr lvl="1"/>
            <a:r>
              <a:rPr lang="en-US" dirty="0" smtClean="0"/>
              <a:t>Q</a:t>
            </a:r>
            <a:r>
              <a:rPr lang="en-US" dirty="0"/>
              <a:t>. </a:t>
            </a:r>
            <a:r>
              <a:rPr lang="en-US" dirty="0" smtClean="0"/>
              <a:t>Qin (IHEP)</a:t>
            </a:r>
          </a:p>
          <a:p>
            <a:pPr lvl="1"/>
            <a:r>
              <a:rPr lang="en-US" dirty="0" smtClean="0"/>
              <a:t>D</a:t>
            </a:r>
            <a:r>
              <a:rPr lang="en-US" dirty="0"/>
              <a:t>. </a:t>
            </a:r>
            <a:r>
              <a:rPr lang="en-US" dirty="0" smtClean="0"/>
              <a:t>Rubin</a:t>
            </a:r>
            <a:r>
              <a:rPr lang="en-US" dirty="0"/>
              <a:t> </a:t>
            </a:r>
            <a:r>
              <a:rPr lang="en-US" dirty="0" smtClean="0"/>
              <a:t>(Cornell)</a:t>
            </a:r>
          </a:p>
          <a:p>
            <a:pPr lvl="1"/>
            <a:r>
              <a:rPr lang="en-US" dirty="0" smtClean="0"/>
              <a:t>J</a:t>
            </a:r>
            <a:r>
              <a:rPr lang="en-US" dirty="0"/>
              <a:t>. </a:t>
            </a:r>
            <a:r>
              <a:rPr lang="en-US" dirty="0" smtClean="0"/>
              <a:t>Urakawa (KEK)</a:t>
            </a:r>
          </a:p>
          <a:p>
            <a:pPr lvl="1"/>
            <a:r>
              <a:rPr lang="en-US" dirty="0" smtClean="0"/>
              <a:t>Task coordinators: M</a:t>
            </a:r>
            <a:r>
              <a:rPr lang="en-US" dirty="0"/>
              <a:t>. </a:t>
            </a:r>
            <a:r>
              <a:rPr lang="en-US" dirty="0" err="1"/>
              <a:t>Böge</a:t>
            </a:r>
            <a:r>
              <a:rPr lang="en-US" dirty="0"/>
              <a:t> </a:t>
            </a:r>
            <a:r>
              <a:rPr lang="en-US" dirty="0" smtClean="0"/>
              <a:t> (PSI), R. </a:t>
            </a:r>
            <a:r>
              <a:rPr lang="en-US" dirty="0" err="1" smtClean="0"/>
              <a:t>Nagaoka</a:t>
            </a:r>
            <a:r>
              <a:rPr lang="en-US" dirty="0" smtClean="0"/>
              <a:t> (Soleil), H. </a:t>
            </a:r>
            <a:r>
              <a:rPr lang="en-US" dirty="0" err="1" smtClean="0"/>
              <a:t>Schmickler</a:t>
            </a:r>
            <a:r>
              <a:rPr lang="en-US" dirty="0" smtClean="0"/>
              <a:t> (CERN)</a:t>
            </a:r>
            <a:endParaRPr lang="en-US" dirty="0"/>
          </a:p>
          <a:p>
            <a:r>
              <a:rPr lang="en-US" dirty="0" smtClean="0"/>
              <a:t>Organize </a:t>
            </a:r>
            <a:r>
              <a:rPr lang="en-US" dirty="0"/>
              <a:t>Low Emittance </a:t>
            </a:r>
            <a:r>
              <a:rPr lang="en-US" dirty="0" smtClean="0"/>
              <a:t>Rings’ </a:t>
            </a:r>
            <a:r>
              <a:rPr lang="en-US" dirty="0"/>
              <a:t>general and topical </a:t>
            </a:r>
            <a:r>
              <a:rPr lang="en-US" dirty="0" smtClean="0"/>
              <a:t>workshops</a:t>
            </a:r>
            <a:endParaRPr lang="en-US" dirty="0"/>
          </a:p>
        </p:txBody>
      </p:sp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2590800" y="-76200"/>
            <a:ext cx="5410200" cy="1412875"/>
          </a:xfrm>
        </p:spPr>
        <p:txBody>
          <a:bodyPr/>
          <a:lstStyle/>
          <a:p>
            <a:r>
              <a:rPr lang="en-GB" sz="4400" dirty="0" smtClean="0">
                <a:latin typeface="Calibri"/>
                <a:cs typeface="Calibri"/>
              </a:rPr>
              <a:t>Task 6.1: Coordination and Communication</a:t>
            </a:r>
            <a:endParaRPr lang="en-GB" sz="4400" dirty="0" smtClean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4419600" y="1828800"/>
            <a:ext cx="381000" cy="9906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76800" y="1828800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Each one representing </a:t>
            </a:r>
            <a:r>
              <a:rPr lang="en-US" dirty="0"/>
              <a:t>community of X-ray storage rings of  e+/e- colliders and damping rings </a:t>
            </a:r>
          </a:p>
        </p:txBody>
      </p:sp>
      <p:sp>
        <p:nvSpPr>
          <p:cNvPr id="9" name="Right Brace 8"/>
          <p:cNvSpPr/>
          <p:nvPr/>
        </p:nvSpPr>
        <p:spPr>
          <a:xfrm>
            <a:off x="3962400" y="3810000"/>
            <a:ext cx="381000" cy="1295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19600" y="4029670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Representing “Ultimate-storage ring” community and damping ring test facilities</a:t>
            </a:r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200400" y="6416675"/>
            <a:ext cx="2971800" cy="365125"/>
          </a:xfrm>
        </p:spPr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98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0" y="5334000"/>
            <a:ext cx="9144000" cy="15240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Third workshop to be held on July 2013 </a:t>
            </a:r>
            <a:r>
              <a:rPr lang="en-US" sz="2200" dirty="0"/>
              <a:t>in </a:t>
            </a:r>
            <a:r>
              <a:rPr lang="en-US" sz="2200" dirty="0" smtClean="0"/>
              <a:t>Oxford</a:t>
            </a:r>
            <a:r>
              <a:rPr lang="en-US" sz="2200" dirty="0"/>
              <a:t> </a:t>
            </a:r>
          </a:p>
          <a:p>
            <a:pPr marL="0" indent="0">
              <a:buNone/>
            </a:pPr>
            <a:r>
              <a:rPr lang="en-US" sz="2200" dirty="0" smtClean="0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://www.physics.ox.ac.uk/lowemittance13/index.asp</a:t>
            </a:r>
            <a:r>
              <a:rPr lang="en-US" sz="2200" dirty="0"/>
              <a:t> </a:t>
            </a:r>
            <a:endParaRPr lang="en-US" sz="2200" dirty="0" smtClean="0"/>
          </a:p>
          <a:p>
            <a:r>
              <a:rPr lang="en-US" sz="2200" dirty="0"/>
              <a:t>A</a:t>
            </a:r>
            <a:r>
              <a:rPr lang="en-US" sz="2200" dirty="0" smtClean="0"/>
              <a:t>lready ~70 registered delegates</a:t>
            </a:r>
          </a:p>
          <a:p>
            <a:r>
              <a:rPr lang="en-US" sz="2200" dirty="0" smtClean="0"/>
              <a:t>Agenda to be finalized by the end of this week</a:t>
            </a:r>
            <a:endParaRPr lang="en-US" sz="2200" dirty="0"/>
          </a:p>
        </p:txBody>
      </p:sp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2209800" y="-228600"/>
            <a:ext cx="5791200" cy="1412875"/>
          </a:xfrm>
        </p:spPr>
        <p:txBody>
          <a:bodyPr/>
          <a:lstStyle/>
          <a:p>
            <a:r>
              <a:rPr lang="en-US" sz="4000" dirty="0" smtClean="0"/>
              <a:t>Third Low Emittance Rings’ workshop</a:t>
            </a:r>
            <a:endParaRPr lang="en-GB" sz="4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858" y="1219200"/>
            <a:ext cx="6772742" cy="4162603"/>
          </a:xfrm>
          <a:prstGeom prst="rect">
            <a:avLst/>
          </a:prstGeom>
        </p:spPr>
      </p:pic>
      <p:pic>
        <p:nvPicPr>
          <p:cNvPr id="7" name="Picture 2" descr="\\cern.ch\dfs\Users\a\ASZEBERE\Documents\DG-EU\EuCARD2\EuCARD2-logo-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4" b="17126"/>
          <a:stretch/>
        </p:blipFill>
        <p:spPr bwMode="auto">
          <a:xfrm>
            <a:off x="5562600" y="1295400"/>
            <a:ext cx="1295400" cy="65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555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/>
              <a:t>Coordinator: </a:t>
            </a:r>
            <a:r>
              <a:rPr lang="en-US" sz="3400" dirty="0"/>
              <a:t>M. </a:t>
            </a:r>
            <a:r>
              <a:rPr lang="en-US" sz="3400" dirty="0" err="1" smtClean="0"/>
              <a:t>Böge</a:t>
            </a:r>
            <a:r>
              <a:rPr lang="en-US" sz="3400" dirty="0" smtClean="0"/>
              <a:t> </a:t>
            </a:r>
            <a:r>
              <a:rPr lang="en-US" sz="3400" dirty="0"/>
              <a:t>(PSI</a:t>
            </a:r>
            <a:r>
              <a:rPr lang="en-US" sz="3400" dirty="0" smtClean="0"/>
              <a:t>)</a:t>
            </a:r>
          </a:p>
          <a:p>
            <a:r>
              <a:rPr lang="en-US" sz="3300" dirty="0" smtClean="0"/>
              <a:t>Sub</a:t>
            </a:r>
            <a:r>
              <a:rPr lang="en-US" sz="3300" dirty="0"/>
              <a:t>-Task 6.2.1. Optics Design of Low Emittance </a:t>
            </a:r>
            <a:r>
              <a:rPr lang="en-US" sz="3300" dirty="0" smtClean="0"/>
              <a:t>Rings</a:t>
            </a:r>
          </a:p>
          <a:p>
            <a:pPr lvl="1"/>
            <a:r>
              <a:rPr lang="en-US" sz="3000" dirty="0" smtClean="0"/>
              <a:t>Optics design of multi-bend </a:t>
            </a:r>
            <a:r>
              <a:rPr lang="en-US" sz="3000" dirty="0" err="1" smtClean="0"/>
              <a:t>achromats</a:t>
            </a:r>
            <a:r>
              <a:rPr lang="en-US" sz="3000" dirty="0" smtClean="0"/>
              <a:t> in conjunction with damping wigglers</a:t>
            </a:r>
          </a:p>
          <a:p>
            <a:pPr lvl="1"/>
            <a:r>
              <a:rPr lang="en-US" sz="3000" dirty="0" smtClean="0"/>
              <a:t>Potential benefit </a:t>
            </a:r>
            <a:r>
              <a:rPr lang="en-US" sz="3000" dirty="0"/>
              <a:t>of dipole magnets with longitudinally variable bending </a:t>
            </a:r>
            <a:r>
              <a:rPr lang="en-US" sz="3000" dirty="0" smtClean="0"/>
              <a:t>field </a:t>
            </a:r>
            <a:r>
              <a:rPr lang="en-US" sz="3000" dirty="0"/>
              <a:t>or Robinson wigglers </a:t>
            </a:r>
            <a:endParaRPr lang="en-US" sz="3000" dirty="0" smtClean="0"/>
          </a:p>
          <a:p>
            <a:pPr lvl="1"/>
            <a:r>
              <a:rPr lang="en-US" sz="3000" dirty="0"/>
              <a:t>N</a:t>
            </a:r>
            <a:r>
              <a:rPr lang="en-US" sz="3000" dirty="0" smtClean="0"/>
              <a:t>umerical </a:t>
            </a:r>
            <a:r>
              <a:rPr lang="en-US" sz="3000" dirty="0"/>
              <a:t>tools </a:t>
            </a:r>
            <a:r>
              <a:rPr lang="en-US" sz="3000" dirty="0" smtClean="0"/>
              <a:t> (GLASS, multi</a:t>
            </a:r>
            <a:r>
              <a:rPr lang="en-US" sz="3000" dirty="0"/>
              <a:t>-objective </a:t>
            </a:r>
            <a:r>
              <a:rPr lang="en-US" sz="3000" dirty="0" smtClean="0"/>
              <a:t>algorithms) for linear and non</a:t>
            </a:r>
            <a:r>
              <a:rPr lang="en-US" sz="3000" dirty="0"/>
              <a:t>-linear dynamics </a:t>
            </a:r>
            <a:r>
              <a:rPr lang="en-US" sz="3000" dirty="0" smtClean="0"/>
              <a:t>optimization</a:t>
            </a:r>
          </a:p>
          <a:p>
            <a:pPr lvl="1"/>
            <a:r>
              <a:rPr lang="en-US" sz="3000" dirty="0" smtClean="0"/>
              <a:t>Reduction of collective effects through optics design</a:t>
            </a:r>
          </a:p>
          <a:p>
            <a:pPr lvl="1"/>
            <a:r>
              <a:rPr lang="en-US" sz="3000" dirty="0"/>
              <a:t>D</a:t>
            </a:r>
            <a:r>
              <a:rPr lang="en-US" sz="3000" dirty="0" smtClean="0"/>
              <a:t>esign </a:t>
            </a:r>
            <a:r>
              <a:rPr lang="en-US" sz="3000" dirty="0"/>
              <a:t>of low momentum compaction factor optics for </a:t>
            </a:r>
            <a:r>
              <a:rPr lang="en-US" sz="3000" dirty="0" smtClean="0"/>
              <a:t>bunch </a:t>
            </a:r>
            <a:r>
              <a:rPr lang="en-US" sz="3000" dirty="0"/>
              <a:t>length </a:t>
            </a:r>
            <a:r>
              <a:rPr lang="en-US" sz="3000" dirty="0" smtClean="0"/>
              <a:t>reduction and production of coherent </a:t>
            </a:r>
            <a:r>
              <a:rPr lang="en-US" sz="3000" dirty="0"/>
              <a:t>synchrotron </a:t>
            </a:r>
            <a:r>
              <a:rPr lang="en-US" sz="3000" dirty="0" smtClean="0"/>
              <a:t>radiation</a:t>
            </a:r>
            <a:endParaRPr lang="en-US" sz="3000" dirty="0"/>
          </a:p>
          <a:p>
            <a:pPr lvl="1"/>
            <a:r>
              <a:rPr lang="en-US" sz="3000" dirty="0" smtClean="0"/>
              <a:t>Experimental tests for understanding limitations of existing theories and benchmarking of numerical codes </a:t>
            </a:r>
          </a:p>
          <a:p>
            <a:r>
              <a:rPr lang="en-US" sz="3300" dirty="0" smtClean="0"/>
              <a:t>Sub</a:t>
            </a:r>
            <a:r>
              <a:rPr lang="en-US" sz="3300" dirty="0"/>
              <a:t>-Task 6.2.2. </a:t>
            </a:r>
            <a:r>
              <a:rPr lang="en-US" sz="3300" dirty="0" smtClean="0"/>
              <a:t>Minimization </a:t>
            </a:r>
            <a:r>
              <a:rPr lang="en-US" sz="3300" dirty="0"/>
              <a:t>of Vertical </a:t>
            </a:r>
            <a:r>
              <a:rPr lang="en-US" sz="3300" dirty="0" smtClean="0"/>
              <a:t>Emittance</a:t>
            </a:r>
          </a:p>
          <a:p>
            <a:pPr lvl="1"/>
            <a:r>
              <a:rPr lang="en-US" sz="3000" dirty="0" smtClean="0"/>
              <a:t>Methods for obtaining sub-</a:t>
            </a:r>
            <a:r>
              <a:rPr lang="en-US" sz="3000" dirty="0" err="1" smtClean="0"/>
              <a:t>picometer</a:t>
            </a:r>
            <a:r>
              <a:rPr lang="en-US" sz="3000" dirty="0" smtClean="0"/>
              <a:t> vertical emittance in high intensity beam conditions (</a:t>
            </a:r>
            <a:r>
              <a:rPr lang="en-US" sz="3000" dirty="0" err="1" smtClean="0"/>
              <a:t>betatron</a:t>
            </a:r>
            <a:r>
              <a:rPr lang="en-US" sz="3000" dirty="0" smtClean="0"/>
              <a:t> coupling and vertical dispersion)</a:t>
            </a:r>
          </a:p>
          <a:p>
            <a:pPr lvl="1"/>
            <a:r>
              <a:rPr lang="en-US" sz="3000" dirty="0" smtClean="0"/>
              <a:t>Evaluation of magnetic </a:t>
            </a:r>
            <a:r>
              <a:rPr lang="en-US" sz="3000" dirty="0"/>
              <a:t>error tolerances and </a:t>
            </a:r>
            <a:r>
              <a:rPr lang="en-US" sz="3000" dirty="0" smtClean="0"/>
              <a:t>control </a:t>
            </a:r>
            <a:r>
              <a:rPr lang="en-US" sz="3000" dirty="0"/>
              <a:t>of </a:t>
            </a:r>
            <a:r>
              <a:rPr lang="en-US" sz="3000" dirty="0" smtClean="0"/>
              <a:t>geometric </a:t>
            </a:r>
            <a:r>
              <a:rPr lang="en-US" sz="3000" dirty="0"/>
              <a:t>alignment </a:t>
            </a:r>
            <a:r>
              <a:rPr lang="en-US" sz="3000" dirty="0" smtClean="0"/>
              <a:t>(see task 6.4.1)</a:t>
            </a:r>
          </a:p>
          <a:p>
            <a:pPr lvl="1"/>
            <a:r>
              <a:rPr lang="en-US" sz="3000" dirty="0" smtClean="0"/>
              <a:t>Diagnostics’ requirements for </a:t>
            </a:r>
            <a:r>
              <a:rPr lang="en-US" sz="3000" dirty="0"/>
              <a:t>precise beam size, position and emittance measurement as well as on-line correction techniques (see task 6.4.2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2743200" y="-76200"/>
            <a:ext cx="5257800" cy="1412875"/>
          </a:xfrm>
        </p:spPr>
        <p:txBody>
          <a:bodyPr/>
          <a:lstStyle/>
          <a:p>
            <a:r>
              <a:rPr lang="en-GB" sz="4400" dirty="0" smtClean="0">
                <a:latin typeface="Calibri"/>
                <a:cs typeface="Calibri"/>
              </a:rPr>
              <a:t>Task 6.2: </a:t>
            </a:r>
            <a:r>
              <a:rPr lang="en-US" sz="4400" dirty="0" smtClean="0"/>
              <a:t>Low </a:t>
            </a:r>
            <a:r>
              <a:rPr lang="en-US" sz="4400" dirty="0"/>
              <a:t>Emittance Ring </a:t>
            </a:r>
            <a:r>
              <a:rPr lang="en-US" sz="4400" dirty="0" smtClean="0"/>
              <a:t>Design</a:t>
            </a:r>
            <a:endParaRPr lang="en-GB" sz="4400" dirty="0" smtClean="0">
              <a:latin typeface="Calibri"/>
              <a:cs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16/06/13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EUCARD'13, YP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77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791200"/>
          </a:xfrm>
        </p:spPr>
        <p:txBody>
          <a:bodyPr>
            <a:normAutofit fontScale="77500" lnSpcReduction="20000"/>
          </a:bodyPr>
          <a:lstStyle/>
          <a:p>
            <a:r>
              <a:rPr lang="en-US" sz="2900" dirty="0" smtClean="0"/>
              <a:t>Coordinator: R. </a:t>
            </a:r>
            <a:r>
              <a:rPr lang="en-US" sz="2900" dirty="0" err="1" smtClean="0"/>
              <a:t>Nagaoka</a:t>
            </a:r>
            <a:r>
              <a:rPr lang="en-US" sz="2900" dirty="0" smtClean="0"/>
              <a:t> (Soleil)</a:t>
            </a:r>
          </a:p>
          <a:p>
            <a:r>
              <a:rPr lang="en-US" sz="2900" dirty="0"/>
              <a:t>Sub-Task </a:t>
            </a:r>
            <a:r>
              <a:rPr lang="en-US" sz="2900" dirty="0" smtClean="0"/>
              <a:t>6.3.1: </a:t>
            </a:r>
            <a:r>
              <a:rPr lang="en-US" sz="2900" dirty="0"/>
              <a:t>Impedances and Instabilities </a:t>
            </a:r>
          </a:p>
          <a:p>
            <a:pPr lvl="1"/>
            <a:r>
              <a:rPr lang="en-US" sz="2300" dirty="0" smtClean="0"/>
              <a:t>Single and multi-bunch instability evaluation for ultra-high brightness, short bunches</a:t>
            </a:r>
          </a:p>
          <a:p>
            <a:pPr lvl="1"/>
            <a:r>
              <a:rPr lang="en-US" sz="2300" dirty="0" smtClean="0"/>
              <a:t>Estimation and optimization </a:t>
            </a:r>
            <a:r>
              <a:rPr lang="en-US" sz="2300" dirty="0"/>
              <a:t>of accelerator </a:t>
            </a:r>
            <a:r>
              <a:rPr lang="en-US" sz="2300" dirty="0" smtClean="0"/>
              <a:t>components’ impedance in the presence of coating</a:t>
            </a:r>
          </a:p>
          <a:p>
            <a:pPr lvl="1"/>
            <a:r>
              <a:rPr lang="en-US" sz="2300" dirty="0"/>
              <a:t>E</a:t>
            </a:r>
            <a:r>
              <a:rPr lang="en-US" sz="2300" dirty="0" smtClean="0"/>
              <a:t>xperience in existing </a:t>
            </a:r>
            <a:r>
              <a:rPr lang="en-US" sz="2300" dirty="0"/>
              <a:t>machines on impedance reduction campaigns </a:t>
            </a:r>
            <a:r>
              <a:rPr lang="en-US" sz="2300" dirty="0" smtClean="0"/>
              <a:t>and </a:t>
            </a:r>
            <a:r>
              <a:rPr lang="en-US" sz="2300" dirty="0"/>
              <a:t>impedance degradation due to </a:t>
            </a:r>
            <a:r>
              <a:rPr lang="en-US" sz="2300" dirty="0"/>
              <a:t>new </a:t>
            </a:r>
            <a:r>
              <a:rPr lang="en-US" sz="2300" dirty="0" smtClean="0"/>
              <a:t>equipment installation</a:t>
            </a:r>
          </a:p>
          <a:p>
            <a:r>
              <a:rPr lang="en-US" sz="2900" dirty="0" smtClean="0"/>
              <a:t>Sub-Task 6.3.2: Two-Stream Instabilities </a:t>
            </a:r>
          </a:p>
          <a:p>
            <a:pPr lvl="1"/>
            <a:r>
              <a:rPr lang="en-US" sz="2300" dirty="0" smtClean="0"/>
              <a:t>Numerical </a:t>
            </a:r>
            <a:r>
              <a:rPr lang="en-US" sz="2300" dirty="0"/>
              <a:t>and experimental methods to estimate impact of two-stream </a:t>
            </a:r>
            <a:r>
              <a:rPr lang="en-US" sz="2300" dirty="0" smtClean="0"/>
              <a:t>instabilities, including code-benchmarking</a:t>
            </a:r>
          </a:p>
          <a:p>
            <a:pPr lvl="1"/>
            <a:r>
              <a:rPr lang="en-US" sz="2300" dirty="0" smtClean="0"/>
              <a:t>Choice </a:t>
            </a:r>
            <a:r>
              <a:rPr lang="en-US" sz="2300" dirty="0"/>
              <a:t>of </a:t>
            </a:r>
            <a:r>
              <a:rPr lang="en-US" sz="2300" dirty="0" smtClean="0"/>
              <a:t>most </a:t>
            </a:r>
            <a:r>
              <a:rPr lang="en-US" sz="2300" dirty="0"/>
              <a:t>appropriate </a:t>
            </a:r>
            <a:r>
              <a:rPr lang="en-US" sz="2300" dirty="0" smtClean="0"/>
              <a:t>cures, </a:t>
            </a:r>
            <a:r>
              <a:rPr lang="en-US" sz="2300" dirty="0"/>
              <a:t>including </a:t>
            </a:r>
            <a:r>
              <a:rPr lang="en-US" sz="2300" dirty="0" smtClean="0"/>
              <a:t>vacuum </a:t>
            </a:r>
            <a:r>
              <a:rPr lang="en-US" sz="2300" dirty="0"/>
              <a:t>(coating for low pressure and/or secondary electron yield)</a:t>
            </a:r>
            <a:r>
              <a:rPr lang="en-US" sz="2300" dirty="0" smtClean="0"/>
              <a:t> </a:t>
            </a:r>
            <a:r>
              <a:rPr lang="en-US" sz="2300" dirty="0"/>
              <a:t>and feedback </a:t>
            </a:r>
            <a:r>
              <a:rPr lang="en-US" sz="2300" dirty="0" smtClean="0"/>
              <a:t>systems and their impact to impedance budget</a:t>
            </a:r>
          </a:p>
          <a:p>
            <a:pPr lvl="1"/>
            <a:r>
              <a:rPr lang="en-US" sz="2300" dirty="0" smtClean="0"/>
              <a:t>Vacuum </a:t>
            </a:r>
            <a:r>
              <a:rPr lang="en-US" sz="2300" dirty="0"/>
              <a:t>methods including laboratory tests and impedance degradation leading to heating, pressure rise and ion </a:t>
            </a:r>
            <a:r>
              <a:rPr lang="en-US" sz="2300" dirty="0" smtClean="0"/>
              <a:t>instabilities</a:t>
            </a:r>
          </a:p>
          <a:p>
            <a:r>
              <a:rPr lang="en-US" sz="2900" dirty="0" smtClean="0"/>
              <a:t>Sub</a:t>
            </a:r>
            <a:r>
              <a:rPr lang="en-US" sz="2900" dirty="0"/>
              <a:t>-Task </a:t>
            </a:r>
            <a:r>
              <a:rPr lang="en-US" sz="2900" dirty="0" smtClean="0"/>
              <a:t>6.3.3: Particle </a:t>
            </a:r>
            <a:r>
              <a:rPr lang="en-US" sz="2900" dirty="0"/>
              <a:t>Scattering </a:t>
            </a:r>
            <a:endParaRPr lang="en-US" sz="2900" dirty="0"/>
          </a:p>
          <a:p>
            <a:pPr lvl="1"/>
            <a:r>
              <a:rPr lang="en-US" sz="2300" dirty="0" smtClean="0"/>
              <a:t>Scattering theory extension for non-Gaussian beams and benchmarking with simulations and experiments</a:t>
            </a:r>
          </a:p>
          <a:p>
            <a:r>
              <a:rPr lang="en-US" sz="2900" dirty="0" smtClean="0"/>
              <a:t>Sub</a:t>
            </a:r>
            <a:r>
              <a:rPr lang="en-US" sz="2900" dirty="0"/>
              <a:t>-Task </a:t>
            </a:r>
            <a:r>
              <a:rPr lang="en-US" sz="2900" dirty="0" smtClean="0"/>
              <a:t>6.3.4: </a:t>
            </a:r>
            <a:r>
              <a:rPr lang="en-US" sz="2900" dirty="0"/>
              <a:t>Coherent Synchrotron Radiation Instabilities </a:t>
            </a:r>
            <a:endParaRPr lang="en-US" sz="2900" dirty="0" smtClean="0"/>
          </a:p>
          <a:p>
            <a:pPr lvl="1"/>
            <a:r>
              <a:rPr lang="en-US" sz="2300" dirty="0" smtClean="0"/>
              <a:t>Theory and simulation comparison of micro-bunching instability thresholds with experiments</a:t>
            </a:r>
            <a:endParaRPr lang="en-US" sz="2300" dirty="0"/>
          </a:p>
        </p:txBody>
      </p:sp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2209800" y="76200"/>
            <a:ext cx="5791200" cy="1184275"/>
          </a:xfrm>
        </p:spPr>
        <p:txBody>
          <a:bodyPr/>
          <a:lstStyle/>
          <a:p>
            <a:r>
              <a:rPr lang="en-GB" sz="3200" dirty="0" smtClean="0">
                <a:latin typeface="Calibri"/>
                <a:cs typeface="Calibri"/>
              </a:rPr>
              <a:t>Task 6.3: </a:t>
            </a:r>
            <a:r>
              <a:rPr lang="en-GB" sz="3200" dirty="0"/>
              <a:t>Instabilities, Impedances and Collective </a:t>
            </a:r>
            <a:r>
              <a:rPr lang="en-GB" sz="3200" dirty="0" smtClean="0"/>
              <a:t>Effects</a:t>
            </a:r>
            <a:endParaRPr lang="en-GB" sz="32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711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9970</TotalTime>
  <Words>1091</Words>
  <Application>Microsoft Macintosh PowerPoint</Application>
  <PresentationFormat>On-screen Show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LOW-ε-RING network:  Common challenges and common solutions</vt:lpstr>
      <vt:lpstr>WP6 - Low Emittance Rings: scope and background</vt:lpstr>
      <vt:lpstr>First Low Emittance Rings’ workshop</vt:lpstr>
      <vt:lpstr>Second Low Emittance Rings’ workshop</vt:lpstr>
      <vt:lpstr>WP6: Objectives</vt:lpstr>
      <vt:lpstr>Task 6.1: Coordination and Communication</vt:lpstr>
      <vt:lpstr>Third Low Emittance Rings’ workshop</vt:lpstr>
      <vt:lpstr>Task 6.2: Low Emittance Ring Design</vt:lpstr>
      <vt:lpstr>Task 6.3: Instabilities, Impedances and Collective Effects</vt:lpstr>
      <vt:lpstr>Task 6.4: Low Emittance Ring Technology</vt:lpstr>
      <vt:lpstr>Deliverables</vt:lpstr>
      <vt:lpstr>Milestones</vt:lpstr>
      <vt:lpstr>Resources</vt:lpstr>
      <vt:lpstr>Next steps</vt:lpstr>
      <vt:lpstr>THANK YOU!!!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Ioannis Papapaphilippou</cp:lastModifiedBy>
  <cp:revision>91</cp:revision>
  <dcterms:created xsi:type="dcterms:W3CDTF">2006-08-16T00:00:00Z</dcterms:created>
  <dcterms:modified xsi:type="dcterms:W3CDTF">2013-06-13T09:33:18Z</dcterms:modified>
</cp:coreProperties>
</file>