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28"/>
  </p:notesMasterIdLst>
  <p:handoutMasterIdLst>
    <p:handoutMasterId r:id="rId29"/>
  </p:handoutMasterIdLst>
  <p:sldIdLst>
    <p:sldId id="1055" r:id="rId2"/>
    <p:sldId id="1058" r:id="rId3"/>
    <p:sldId id="1031" r:id="rId4"/>
    <p:sldId id="1033" r:id="rId5"/>
    <p:sldId id="1032" r:id="rId6"/>
    <p:sldId id="1034" r:id="rId7"/>
    <p:sldId id="1069" r:id="rId8"/>
    <p:sldId id="1068" r:id="rId9"/>
    <p:sldId id="1066" r:id="rId10"/>
    <p:sldId id="1059" r:id="rId11"/>
    <p:sldId id="1036" r:id="rId12"/>
    <p:sldId id="1041" r:id="rId13"/>
    <p:sldId id="1062" r:id="rId14"/>
    <p:sldId id="1037" r:id="rId15"/>
    <p:sldId id="1038" r:id="rId16"/>
    <p:sldId id="1039" r:id="rId17"/>
    <p:sldId id="1040" r:id="rId18"/>
    <p:sldId id="1045" r:id="rId19"/>
    <p:sldId id="1044" r:id="rId20"/>
    <p:sldId id="1063" r:id="rId21"/>
    <p:sldId id="1065" r:id="rId22"/>
    <p:sldId id="1067" r:id="rId23"/>
    <p:sldId id="1071" r:id="rId24"/>
    <p:sldId id="1064" r:id="rId25"/>
    <p:sldId id="1070" r:id="rId26"/>
    <p:sldId id="1057" r:id="rId27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  <a:srgbClr val="FF0000"/>
    <a:srgbClr val="0000CC"/>
    <a:srgbClr val="FFFF00"/>
    <a:srgbClr val="CCFFFF"/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63" autoAdjust="0"/>
    <p:restoredTop sz="95584" autoAdjust="0"/>
  </p:normalViewPr>
  <p:slideViewPr>
    <p:cSldViewPr>
      <p:cViewPr>
        <p:scale>
          <a:sx n="90" d="100"/>
          <a:sy n="90" d="100"/>
        </p:scale>
        <p:origin x="-456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5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2700" y="-108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EUCARD-2\EuCARD2_Negotiations_MasterFile-06%2009%20201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Requested EU funding (8M€ in total)</a:t>
            </a:r>
          </a:p>
        </c:rich>
      </c:tx>
      <c:layout>
        <c:manualLayout>
          <c:xMode val="edge"/>
          <c:yMode val="edge"/>
          <c:x val="0.1637631702785757"/>
          <c:y val="0.83454708485861651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dLbl>
              <c:idx val="9"/>
              <c:layout/>
              <c:tx>
                <c:rich>
                  <a:bodyPr/>
                  <a:lstStyle/>
                  <a:p>
                    <a:r>
                      <a:rPr lang="en-US" sz="1400"/>
                      <a:t>N</a:t>
                    </a:r>
                    <a:r>
                      <a:rPr lang="en-US"/>
                      <a:t>etherlands
1%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en-US" sz="1400"/>
                      <a:t>S</a:t>
                    </a:r>
                    <a:r>
                      <a:rPr lang="en-US"/>
                      <a:t>pain
0.6%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tx>
                <c:rich>
                  <a:bodyPr/>
                  <a:lstStyle/>
                  <a:p>
                    <a:r>
                      <a:rPr lang="en-US" sz="1400"/>
                      <a:t>D</a:t>
                    </a:r>
                    <a:r>
                      <a:rPr lang="en-US"/>
                      <a:t>enmark
0.6%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tx>
                <c:rich>
                  <a:bodyPr/>
                  <a:lstStyle/>
                  <a:p>
                    <a:r>
                      <a:rPr lang="en-US" sz="1400"/>
                      <a:t>R</a:t>
                    </a:r>
                    <a:r>
                      <a:rPr lang="en-US"/>
                      <a:t>ussia
0.3%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tx>
                <c:rich>
                  <a:bodyPr/>
                  <a:lstStyle/>
                  <a:p>
                    <a:r>
                      <a:rPr lang="en-US" sz="1400"/>
                      <a:t>F</a:t>
                    </a:r>
                    <a:r>
                      <a:rPr lang="en-US"/>
                      <a:t>inland
0.3%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5"/>
              <c:layout/>
              <c:tx>
                <c:rich>
                  <a:bodyPr/>
                  <a:lstStyle/>
                  <a:p>
                    <a:r>
                      <a:rPr lang="en-US" sz="1400"/>
                      <a:t>M</a:t>
                    </a:r>
                    <a:r>
                      <a:rPr lang="en-US"/>
                      <a:t>alta
0.3%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'Tot. Bud &amp; EC fundi per cou (2)'!$E$66:$E$81</c:f>
              <c:strCache>
                <c:ptCount val="16"/>
                <c:pt idx="0">
                  <c:v>Project Support</c:v>
                </c:pt>
                <c:pt idx="1">
                  <c:v>CERN</c:v>
                </c:pt>
                <c:pt idx="2">
                  <c:v>Germany</c:v>
                </c:pt>
                <c:pt idx="3">
                  <c:v>France</c:v>
                </c:pt>
                <c:pt idx="4">
                  <c:v>UK</c:v>
                </c:pt>
                <c:pt idx="5">
                  <c:v>Switzerland</c:v>
                </c:pt>
                <c:pt idx="6">
                  <c:v>Italy</c:v>
                </c:pt>
                <c:pt idx="7">
                  <c:v>Poland</c:v>
                </c:pt>
                <c:pt idx="8">
                  <c:v>Sweden</c:v>
                </c:pt>
                <c:pt idx="9">
                  <c:v>Netherlands</c:v>
                </c:pt>
                <c:pt idx="10">
                  <c:v>Austria</c:v>
                </c:pt>
                <c:pt idx="11">
                  <c:v>Spain</c:v>
                </c:pt>
                <c:pt idx="12">
                  <c:v>Denmark</c:v>
                </c:pt>
                <c:pt idx="13">
                  <c:v>Russia</c:v>
                </c:pt>
                <c:pt idx="14">
                  <c:v>Finland</c:v>
                </c:pt>
                <c:pt idx="15">
                  <c:v>Malta</c:v>
                </c:pt>
              </c:strCache>
            </c:strRef>
          </c:cat>
          <c:val>
            <c:numRef>
              <c:f>'Tot. Bud &amp; EC fundi per cou (2)'!$F$66:$F$81</c:f>
              <c:numCache>
                <c:formatCode>0.0%</c:formatCode>
                <c:ptCount val="16"/>
                <c:pt idx="0">
                  <c:v>0.22673537500000013</c:v>
                </c:pt>
                <c:pt idx="1">
                  <c:v>0.12811187499999988</c:v>
                </c:pt>
                <c:pt idx="2">
                  <c:v>0.19892012500000006</c:v>
                </c:pt>
                <c:pt idx="3">
                  <c:v>0.138629</c:v>
                </c:pt>
                <c:pt idx="4">
                  <c:v>0.12659562499999988</c:v>
                </c:pt>
                <c:pt idx="5">
                  <c:v>5.3554500000000012E-2</c:v>
                </c:pt>
                <c:pt idx="6">
                  <c:v>5.2989000000000022E-2</c:v>
                </c:pt>
                <c:pt idx="7">
                  <c:v>2.109175000000001E-2</c:v>
                </c:pt>
                <c:pt idx="8">
                  <c:v>1.8551375000000012E-2</c:v>
                </c:pt>
                <c:pt idx="9">
                  <c:v>1.3744500000000017E-2</c:v>
                </c:pt>
                <c:pt idx="10">
                  <c:v>4.3750000000000022E-3</c:v>
                </c:pt>
                <c:pt idx="11">
                  <c:v>2.5000000000000018E-3</c:v>
                </c:pt>
                <c:pt idx="12">
                  <c:v>6.7198750000000062E-3</c:v>
                </c:pt>
                <c:pt idx="13">
                  <c:v>0</c:v>
                </c:pt>
                <c:pt idx="14">
                  <c:v>3.6070000000000043E-3</c:v>
                </c:pt>
                <c:pt idx="15">
                  <c:v>3.8750000000000017E-3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t" anchorCtr="0" compatLnSpc="1">
            <a:prstTxWarp prst="textNoShape">
              <a:avLst/>
            </a:prstTxWarp>
          </a:bodyPr>
          <a:lstStyle>
            <a:lvl1pPr defTabSz="901700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81" y="0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t" anchorCtr="0" compatLnSpc="1">
            <a:prstTxWarp prst="textNoShape">
              <a:avLst/>
            </a:prstTxWarp>
          </a:bodyPr>
          <a:lstStyle>
            <a:lvl1pPr algn="r" defTabSz="901700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836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b" anchorCtr="0" compatLnSpc="1">
            <a:prstTxWarp prst="textNoShape">
              <a:avLst/>
            </a:prstTxWarp>
          </a:bodyPr>
          <a:lstStyle>
            <a:lvl1pPr defTabSz="901700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81" y="9430836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b" anchorCtr="0" compatLnSpc="1">
            <a:prstTxWarp prst="textNoShape">
              <a:avLst/>
            </a:prstTxWarp>
          </a:bodyPr>
          <a:lstStyle>
            <a:lvl1pPr algn="r" defTabSz="901700" eaLnBrk="1" hangingPunct="1">
              <a:defRPr sz="1200"/>
            </a:lvl1pPr>
          </a:lstStyle>
          <a:p>
            <a:fld id="{A84F1FC3-AF5C-4A43-889A-BC4A01DC30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9041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81" y="0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6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6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3" y="4714603"/>
            <a:ext cx="5438771" cy="4468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836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6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81" y="9430836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DB6B913-EDB6-49CB-A6D9-A41AA22AF8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6924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Reduced budget</a:t>
            </a:r>
            <a:r>
              <a:rPr lang="en-US" baseline="0" dirty="0" smtClean="0"/>
              <a:t> for general R&amp;D, increasing competition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6B913-EDB6-49CB-A6D9-A41AA22AF8C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724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Global, increase the focus, where to do the job?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6B913-EDB6-49CB-A6D9-A41AA22AF8C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417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Global, increase the focus, where to do the job?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6B913-EDB6-49CB-A6D9-A41AA22AF8C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4179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CERN 8/20, </a:t>
            </a:r>
            <a:r>
              <a:rPr lang="fr-CH" dirty="0" err="1" smtClean="0"/>
              <a:t>female</a:t>
            </a:r>
            <a:r>
              <a:rPr lang="fr-CH" dirty="0" smtClean="0"/>
              <a:t> 4/20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6B913-EDB6-49CB-A6D9-A41AA22AF8C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7712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Go down </a:t>
            </a:r>
            <a:r>
              <a:rPr lang="fr-CH" dirty="0" err="1" smtClean="0"/>
              <a:t>from</a:t>
            </a:r>
            <a:r>
              <a:rPr lang="fr-CH" dirty="0" smtClean="0"/>
              <a:t> 1’000 pages/</a:t>
            </a:r>
            <a:r>
              <a:rPr lang="fr-CH" dirty="0" err="1" smtClean="0"/>
              <a:t>year</a:t>
            </a:r>
            <a:r>
              <a:rPr lang="fr-CH" baseline="0" dirty="0" smtClean="0"/>
              <a:t> to 100 pages/</a:t>
            </a:r>
            <a:r>
              <a:rPr lang="fr-CH" baseline="0" dirty="0" err="1" smtClean="0"/>
              <a:t>year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6B913-EDB6-49CB-A6D9-A41AA22AF8CA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265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80999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EuCARD-2 is co-funded by the partners and the European Commission under Capacities 7th Framework Programme, Grant Agreement 312453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190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6480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486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8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829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74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507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788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0709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567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4204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669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 descr="\\cern.ch\dfs\Users\a\ASZEBERE\Documents\DG-EU\EuCARD2\EuCARD2-logo-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-76200"/>
            <a:ext cx="2514600" cy="177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02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microsoft.com/office/2007/relationships/hdphoto" Target="../media/hdphoto2.wdp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38400"/>
            <a:ext cx="7772400" cy="1470025"/>
          </a:xfrm>
        </p:spPr>
        <p:txBody>
          <a:bodyPr/>
          <a:lstStyle/>
          <a:p>
            <a:r>
              <a:rPr lang="fr-CH" sz="4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Introducing</a:t>
            </a:r>
            <a:r>
              <a:rPr lang="en-GB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EuCARD</a:t>
            </a:r>
            <a:r>
              <a:rPr lang="fr-CH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</a:t>
            </a:r>
            <a:endParaRPr lang="en-GB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457200" y="5342203"/>
            <a:ext cx="3505200" cy="83820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2800" b="1" i="1" kern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M. Vretenar, CERN</a:t>
            </a:r>
            <a:endParaRPr lang="en-US" sz="2800" b="1" i="1" kern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5" name="Picture 57" descr="C:\Users\Garbil\Pictures\EU 50 YEARS PEAC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827025"/>
            <a:ext cx="2251075" cy="1335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9905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274638"/>
            <a:ext cx="6172200" cy="1020762"/>
          </a:xfrm>
        </p:spPr>
        <p:txBody>
          <a:bodyPr/>
          <a:lstStyle/>
          <a:p>
            <a:r>
              <a:rPr lang="fr-CH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EuCARD-2: </a:t>
            </a:r>
            <a:r>
              <a:rPr lang="fr-CH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</a:t>
            </a:r>
            <a:r>
              <a:rPr lang="fr-CH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dimensions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1905000"/>
            <a:ext cx="8229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With respect to the previous </a:t>
            </a:r>
            <a:r>
              <a:rPr lang="en-US" sz="2000" b="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programmes</a:t>
            </a:r>
            <a:r>
              <a:rPr lang="en-US" sz="20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EuCARD-2: 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</a:t>
            </a:r>
            <a:r>
              <a:rPr lang="en-US" sz="20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ncreases 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share of </a:t>
            </a:r>
            <a:r>
              <a:rPr lang="en-US" sz="2000" b="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Networking Activities; 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P</a:t>
            </a:r>
            <a:r>
              <a:rPr lang="en-US" sz="20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uts priority to </a:t>
            </a:r>
            <a:r>
              <a:rPr lang="en-US" sz="2000" b="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innovation and outreach to industry </a:t>
            </a:r>
            <a:r>
              <a:rPr lang="en-US" sz="20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→ new Networks </a:t>
            </a:r>
            <a:r>
              <a:rPr lang="en-U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n-US" sz="20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innovative technologies, applications and technology transfer).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Improved </a:t>
            </a:r>
            <a:r>
              <a:rPr lang="en-US" sz="2000" b="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Transnational Access 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 our Test Facilities.</a:t>
            </a:r>
            <a:endParaRPr lang="en-US" sz="2000" b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Improved </a:t>
            </a:r>
            <a:r>
              <a:rPr lang="en-US" sz="20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coordination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with other EU accelerator projects.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Give </a:t>
            </a:r>
            <a:r>
              <a:rPr lang="en-U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preference 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 </a:t>
            </a:r>
            <a:r>
              <a:rPr lang="en-US" sz="2000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high-risk, high pay-off </a:t>
            </a:r>
            <a:r>
              <a:rPr lang="en-U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activities.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endParaRPr lang="en-US" sz="2000" b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91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152400"/>
            <a:ext cx="5638800" cy="1020762"/>
          </a:xfrm>
        </p:spPr>
        <p:txBody>
          <a:bodyPr/>
          <a:lstStyle/>
          <a:p>
            <a:r>
              <a:rPr lang="fr-CH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EuCARD-2 WBS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74B2F72-5111-4132-B1DA-339737C8F277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" y="1219200"/>
            <a:ext cx="9145081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42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04800"/>
            <a:ext cx="6400800" cy="685800"/>
          </a:xfrm>
        </p:spPr>
        <p:txBody>
          <a:bodyPr/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EuCARD-2 partners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74B2F72-5111-4132-B1DA-339737C8F277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32637" y="1752600"/>
            <a:ext cx="6214730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40 partners from 15 European countries, including Russia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628" y="2514600"/>
            <a:ext cx="6761560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441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Management structure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74B2F72-5111-4132-B1DA-339737C8F277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082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32" name="Rectangle 8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099" name="Group 51"/>
          <p:cNvGrpSpPr>
            <a:grpSpLocks noChangeAspect="1"/>
          </p:cNvGrpSpPr>
          <p:nvPr/>
        </p:nvGrpSpPr>
        <p:grpSpPr bwMode="auto">
          <a:xfrm>
            <a:off x="1447800" y="1524000"/>
            <a:ext cx="5875338" cy="4751388"/>
            <a:chOff x="1443" y="1343"/>
            <a:chExt cx="9253" cy="7483"/>
          </a:xfrm>
        </p:grpSpPr>
        <p:sp>
          <p:nvSpPr>
            <p:cNvPr id="2131" name="AutoShape 83"/>
            <p:cNvSpPr>
              <a:spLocks noChangeAspect="1" noChangeArrowheads="1" noTextEdit="1"/>
            </p:cNvSpPr>
            <p:nvPr/>
          </p:nvSpPr>
          <p:spPr bwMode="auto">
            <a:xfrm>
              <a:off x="1443" y="1343"/>
              <a:ext cx="9253" cy="7483"/>
            </a:xfrm>
            <a:prstGeom prst="rect">
              <a:avLst/>
            </a:prstGeom>
            <a:noFill/>
            <a:ln w="19050"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0" name="AutoShape 82"/>
            <p:cNvSpPr>
              <a:spLocks noChangeArrowheads="1"/>
            </p:cNvSpPr>
            <p:nvPr/>
          </p:nvSpPr>
          <p:spPr bwMode="auto">
            <a:xfrm>
              <a:off x="1978" y="3579"/>
              <a:ext cx="8061" cy="5079"/>
            </a:xfrm>
            <a:prstGeom prst="roundRect">
              <a:avLst>
                <a:gd name="adj" fmla="val 16667"/>
              </a:avLst>
            </a:prstGeom>
            <a:solidFill>
              <a:srgbClr val="00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3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                        Steering Committee</a:t>
              </a: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9" name="AutoShape 81"/>
            <p:cNvSpPr>
              <a:spLocks noChangeArrowheads="1"/>
            </p:cNvSpPr>
            <p:nvPr/>
          </p:nvSpPr>
          <p:spPr bwMode="auto">
            <a:xfrm>
              <a:off x="5055" y="2913"/>
              <a:ext cx="255" cy="666"/>
            </a:xfrm>
            <a:prstGeom prst="upDownArrow">
              <a:avLst>
                <a:gd name="adj1" fmla="val 50000"/>
                <a:gd name="adj2" fmla="val 52235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8" name="AutoShape 80"/>
            <p:cNvSpPr>
              <a:spLocks noChangeArrowheads="1"/>
            </p:cNvSpPr>
            <p:nvPr/>
          </p:nvSpPr>
          <p:spPr bwMode="auto">
            <a:xfrm>
              <a:off x="2218" y="1467"/>
              <a:ext cx="6111" cy="1426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3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Governing Board</a:t>
              </a: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One representative from each beneficiary</a:t>
              </a: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Project Coordinator (ex-officio)</a:t>
              </a: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Deputy Project Coordinator (ex-officio)</a:t>
              </a: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7" name="AutoShape 79"/>
            <p:cNvSpPr>
              <a:spLocks noChangeArrowheads="1"/>
            </p:cNvSpPr>
            <p:nvPr/>
          </p:nvSpPr>
          <p:spPr bwMode="auto">
            <a:xfrm>
              <a:off x="2712" y="4270"/>
              <a:ext cx="7161" cy="1388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3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Management Team</a:t>
              </a: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Project Coordinator  </a:t>
              </a: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Deputy Project Coordinator </a:t>
              </a: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Administrative Manager</a:t>
              </a: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6" name="AutoShape 78"/>
            <p:cNvSpPr>
              <a:spLocks noChangeArrowheads="1"/>
            </p:cNvSpPr>
            <p:nvPr/>
          </p:nvSpPr>
          <p:spPr bwMode="auto">
            <a:xfrm>
              <a:off x="2128" y="6181"/>
              <a:ext cx="1172" cy="736"/>
            </a:xfrm>
            <a:prstGeom prst="roundRect">
              <a:avLst>
                <a:gd name="adj" fmla="val 16667"/>
              </a:avLst>
            </a:prstGeom>
            <a:solidFill>
              <a:srgbClr val="E5B8B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WP2-NA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5" name="AutoShape 77"/>
            <p:cNvSpPr>
              <a:spLocks noChangeArrowheads="1"/>
            </p:cNvSpPr>
            <p:nvPr/>
          </p:nvSpPr>
          <p:spPr bwMode="auto">
            <a:xfrm>
              <a:off x="5319" y="6178"/>
              <a:ext cx="1172" cy="736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WP8-TA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4" name="AutoShape 76"/>
            <p:cNvSpPr>
              <a:spLocks noChangeArrowheads="1"/>
            </p:cNvSpPr>
            <p:nvPr/>
          </p:nvSpPr>
          <p:spPr bwMode="auto">
            <a:xfrm>
              <a:off x="6755" y="6171"/>
              <a:ext cx="1356" cy="736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WP10-JRA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3" name="AutoShape 75"/>
            <p:cNvSpPr>
              <a:spLocks noChangeArrowheads="1"/>
            </p:cNvSpPr>
            <p:nvPr/>
          </p:nvSpPr>
          <p:spPr bwMode="auto">
            <a:xfrm>
              <a:off x="2342" y="7019"/>
              <a:ext cx="1172" cy="736"/>
            </a:xfrm>
            <a:prstGeom prst="roundRect">
              <a:avLst>
                <a:gd name="adj" fmla="val 16667"/>
              </a:avLst>
            </a:prstGeom>
            <a:solidFill>
              <a:srgbClr val="E5B8B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WP4-NA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2" name="AutoShape 74"/>
            <p:cNvSpPr>
              <a:spLocks noChangeArrowheads="1"/>
            </p:cNvSpPr>
            <p:nvPr/>
          </p:nvSpPr>
          <p:spPr bwMode="auto">
            <a:xfrm>
              <a:off x="3724" y="6171"/>
              <a:ext cx="1172" cy="736"/>
            </a:xfrm>
            <a:prstGeom prst="roundRect">
              <a:avLst>
                <a:gd name="adj" fmla="val 16667"/>
              </a:avLst>
            </a:prstGeom>
            <a:solidFill>
              <a:srgbClr val="E5B8B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WP3-NA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1" name="AutoShape 73"/>
            <p:cNvSpPr>
              <a:spLocks noChangeArrowheads="1"/>
            </p:cNvSpPr>
            <p:nvPr/>
          </p:nvSpPr>
          <p:spPr bwMode="auto">
            <a:xfrm>
              <a:off x="3932" y="7001"/>
              <a:ext cx="1172" cy="736"/>
            </a:xfrm>
            <a:prstGeom prst="roundRect">
              <a:avLst>
                <a:gd name="adj" fmla="val 16667"/>
              </a:avLst>
            </a:prstGeom>
            <a:solidFill>
              <a:srgbClr val="E5B8B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WP5-NA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0" name="AutoShape 72"/>
            <p:cNvSpPr>
              <a:spLocks noChangeArrowheads="1"/>
            </p:cNvSpPr>
            <p:nvPr/>
          </p:nvSpPr>
          <p:spPr bwMode="auto">
            <a:xfrm>
              <a:off x="5611" y="6990"/>
              <a:ext cx="1172" cy="736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WP9-TA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19" name="AutoShape 71"/>
            <p:cNvSpPr>
              <a:spLocks noChangeArrowheads="1"/>
            </p:cNvSpPr>
            <p:nvPr/>
          </p:nvSpPr>
          <p:spPr bwMode="auto">
            <a:xfrm>
              <a:off x="7060" y="7009"/>
              <a:ext cx="1375" cy="736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WP12-JRA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18" name="AutoShape 70"/>
            <p:cNvSpPr>
              <a:spLocks noChangeArrowheads="1"/>
            </p:cNvSpPr>
            <p:nvPr/>
          </p:nvSpPr>
          <p:spPr bwMode="auto">
            <a:xfrm>
              <a:off x="8296" y="6171"/>
              <a:ext cx="1375" cy="736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WP11-JRA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17" name="AutoShape 69"/>
            <p:cNvSpPr>
              <a:spLocks noChangeArrowheads="1"/>
            </p:cNvSpPr>
            <p:nvPr/>
          </p:nvSpPr>
          <p:spPr bwMode="auto">
            <a:xfrm>
              <a:off x="8576" y="7021"/>
              <a:ext cx="1375" cy="736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WP13-JRA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16" name="AutoShape 68"/>
            <p:cNvSpPr>
              <a:spLocks noChangeShapeType="1"/>
            </p:cNvSpPr>
            <p:nvPr/>
          </p:nvSpPr>
          <p:spPr bwMode="auto">
            <a:xfrm>
              <a:off x="2924" y="5658"/>
              <a:ext cx="1" cy="532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5" name="AutoShape 67"/>
            <p:cNvSpPr>
              <a:spLocks noChangeShapeType="1"/>
            </p:cNvSpPr>
            <p:nvPr/>
          </p:nvSpPr>
          <p:spPr bwMode="auto">
            <a:xfrm>
              <a:off x="3385" y="5664"/>
              <a:ext cx="1" cy="136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4" name="AutoShape 66"/>
            <p:cNvSpPr>
              <a:spLocks noChangeShapeType="1"/>
            </p:cNvSpPr>
            <p:nvPr/>
          </p:nvSpPr>
          <p:spPr bwMode="auto">
            <a:xfrm>
              <a:off x="4308" y="5651"/>
              <a:ext cx="1" cy="532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3" name="AutoShape 65"/>
            <p:cNvSpPr>
              <a:spLocks noChangeShapeType="1"/>
            </p:cNvSpPr>
            <p:nvPr/>
          </p:nvSpPr>
          <p:spPr bwMode="auto">
            <a:xfrm>
              <a:off x="4990" y="5657"/>
              <a:ext cx="1" cy="136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2" name="AutoShape 64"/>
            <p:cNvSpPr>
              <a:spLocks noChangeShapeType="1"/>
            </p:cNvSpPr>
            <p:nvPr/>
          </p:nvSpPr>
          <p:spPr bwMode="auto">
            <a:xfrm>
              <a:off x="5942" y="5665"/>
              <a:ext cx="1" cy="532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1" name="AutoShape 63"/>
            <p:cNvSpPr>
              <a:spLocks noChangeShapeType="1"/>
            </p:cNvSpPr>
            <p:nvPr/>
          </p:nvSpPr>
          <p:spPr bwMode="auto">
            <a:xfrm>
              <a:off x="6608" y="5650"/>
              <a:ext cx="1" cy="136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0" name="AutoShape 62"/>
            <p:cNvSpPr>
              <a:spLocks noChangeShapeType="1"/>
            </p:cNvSpPr>
            <p:nvPr/>
          </p:nvSpPr>
          <p:spPr bwMode="auto">
            <a:xfrm>
              <a:off x="3624" y="5656"/>
              <a:ext cx="1" cy="2154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9" name="AutoShape 61"/>
            <p:cNvSpPr>
              <a:spLocks noChangeShapeType="1"/>
            </p:cNvSpPr>
            <p:nvPr/>
          </p:nvSpPr>
          <p:spPr bwMode="auto">
            <a:xfrm>
              <a:off x="7524" y="5644"/>
              <a:ext cx="1" cy="532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8" name="AutoShape 60"/>
            <p:cNvSpPr>
              <a:spLocks noChangeShapeType="1"/>
            </p:cNvSpPr>
            <p:nvPr/>
          </p:nvSpPr>
          <p:spPr bwMode="auto">
            <a:xfrm>
              <a:off x="8200" y="5643"/>
              <a:ext cx="1" cy="136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7" name="AutoShape 59"/>
            <p:cNvSpPr>
              <a:spLocks noChangeShapeType="1"/>
            </p:cNvSpPr>
            <p:nvPr/>
          </p:nvSpPr>
          <p:spPr bwMode="auto">
            <a:xfrm>
              <a:off x="8931" y="5664"/>
              <a:ext cx="1" cy="532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6" name="AutoShape 58"/>
            <p:cNvSpPr>
              <a:spLocks noChangeShapeType="1"/>
            </p:cNvSpPr>
            <p:nvPr/>
          </p:nvSpPr>
          <p:spPr bwMode="auto">
            <a:xfrm>
              <a:off x="9753" y="5636"/>
              <a:ext cx="1" cy="136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5" name="AutoShape 57"/>
            <p:cNvSpPr>
              <a:spLocks noChangeArrowheads="1"/>
            </p:cNvSpPr>
            <p:nvPr/>
          </p:nvSpPr>
          <p:spPr bwMode="auto">
            <a:xfrm>
              <a:off x="2368" y="4846"/>
              <a:ext cx="350" cy="233"/>
            </a:xfrm>
            <a:prstGeom prst="leftRightArrow">
              <a:avLst>
                <a:gd name="adj1" fmla="val 50000"/>
                <a:gd name="adj2" fmla="val 3004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4" name="AutoShape 56"/>
            <p:cNvSpPr>
              <a:spLocks noChangeArrowheads="1"/>
            </p:cNvSpPr>
            <p:nvPr/>
          </p:nvSpPr>
          <p:spPr bwMode="auto">
            <a:xfrm>
              <a:off x="8864" y="1617"/>
              <a:ext cx="1414" cy="93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Advisory Board</a:t>
              </a: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03" name="AutoShape 55"/>
            <p:cNvSpPr>
              <a:spLocks noChangeArrowheads="1"/>
            </p:cNvSpPr>
            <p:nvPr/>
          </p:nvSpPr>
          <p:spPr bwMode="auto">
            <a:xfrm>
              <a:off x="8355" y="1989"/>
              <a:ext cx="473" cy="234"/>
            </a:xfrm>
            <a:prstGeom prst="leftArrow">
              <a:avLst>
                <a:gd name="adj1" fmla="val 50000"/>
                <a:gd name="adj2" fmla="val 5053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2" name="AutoShape 54"/>
            <p:cNvSpPr>
              <a:spLocks noChangeArrowheads="1"/>
            </p:cNvSpPr>
            <p:nvPr/>
          </p:nvSpPr>
          <p:spPr bwMode="auto">
            <a:xfrm>
              <a:off x="2574" y="7828"/>
              <a:ext cx="1193" cy="715"/>
            </a:xfrm>
            <a:prstGeom prst="roundRect">
              <a:avLst>
                <a:gd name="adj" fmla="val 16667"/>
              </a:avLst>
            </a:prstGeom>
            <a:solidFill>
              <a:srgbClr val="E5B8B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WP6-NA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01" name="AutoShape 53"/>
            <p:cNvSpPr>
              <a:spLocks noChangeArrowheads="1"/>
            </p:cNvSpPr>
            <p:nvPr/>
          </p:nvSpPr>
          <p:spPr bwMode="auto">
            <a:xfrm>
              <a:off x="4210" y="7828"/>
              <a:ext cx="1193" cy="715"/>
            </a:xfrm>
            <a:prstGeom prst="roundRect">
              <a:avLst>
                <a:gd name="adj" fmla="val 16667"/>
              </a:avLst>
            </a:prstGeom>
            <a:solidFill>
              <a:srgbClr val="E5B8B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WP7-NA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00" name="AutoShape 52"/>
            <p:cNvSpPr>
              <a:spLocks noChangeShapeType="1"/>
            </p:cNvSpPr>
            <p:nvPr/>
          </p:nvSpPr>
          <p:spPr bwMode="auto">
            <a:xfrm>
              <a:off x="5229" y="5675"/>
              <a:ext cx="1" cy="2154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1306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381000"/>
            <a:ext cx="5890561" cy="685800"/>
          </a:xfrm>
        </p:spPr>
        <p:txBody>
          <a:bodyPr/>
          <a:lstStyle/>
          <a:p>
            <a:r>
              <a:rPr lang="fr-CH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Networks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442228" y="6289142"/>
            <a:ext cx="533400" cy="365125"/>
          </a:xfrm>
        </p:spPr>
        <p:txBody>
          <a:bodyPr>
            <a:normAutofit/>
          </a:bodyPr>
          <a:lstStyle/>
          <a:p>
            <a:fld id="{D74B2F72-5111-4132-B1DA-339737C8F277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3400" y="1363437"/>
            <a:ext cx="8061228" cy="83099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b="1" dirty="0">
                <a:solidFill>
                  <a:srgbClr val="FF0000"/>
                </a:solidFill>
              </a:rPr>
              <a:t>Extreme Beams 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(XBEAM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) – </a:t>
            </a:r>
            <a:r>
              <a:rPr lang="en-US" sz="1600" dirty="0" err="1" smtClean="0">
                <a:solidFill>
                  <a:schemeClr val="accent2">
                    <a:lumMod val="75000"/>
                  </a:schemeClr>
                </a:solidFill>
              </a:rPr>
              <a:t>coord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.: F. Zimmermann (CERN) – 330 k€ EU contribution </a:t>
            </a:r>
          </a:p>
          <a:p>
            <a:pPr>
              <a:spcBef>
                <a:spcPts val="0"/>
              </a:spcBef>
            </a:pPr>
            <a:r>
              <a:rPr lang="en-US" sz="1600" dirty="0" smtClean="0"/>
              <a:t>Frontier performance of colliders </a:t>
            </a:r>
            <a:r>
              <a:rPr lang="en-US" sz="1600" dirty="0"/>
              <a:t>and </a:t>
            </a:r>
            <a:r>
              <a:rPr lang="en-US" sz="1600" dirty="0" smtClean="0"/>
              <a:t>other accelerators (including SC </a:t>
            </a:r>
            <a:r>
              <a:rPr lang="en-US" sz="1600" dirty="0" err="1" smtClean="0"/>
              <a:t>linacs</a:t>
            </a:r>
            <a:r>
              <a:rPr lang="en-US" sz="1600" dirty="0" smtClean="0"/>
              <a:t>, </a:t>
            </a:r>
            <a:r>
              <a:rPr lang="en-US" sz="1600" dirty="0" err="1" smtClean="0"/>
              <a:t>polarisation</a:t>
            </a:r>
            <a:r>
              <a:rPr lang="en-US" sz="1600" dirty="0" smtClean="0"/>
              <a:t>,…). Interest </a:t>
            </a:r>
            <a:r>
              <a:rPr lang="en-US" sz="1600" dirty="0"/>
              <a:t>for HL-LHC, ESS, FAIR, </a:t>
            </a:r>
            <a:r>
              <a:rPr lang="en-US" sz="1600" dirty="0" smtClean="0">
                <a:solidFill>
                  <a:schemeClr val="bg1"/>
                </a:solidFill>
              </a:rPr>
              <a:t>HE-LHC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LHeC</a:t>
            </a:r>
            <a:r>
              <a:rPr lang="en-US" sz="1600" dirty="0"/>
              <a:t>, </a:t>
            </a:r>
            <a:r>
              <a:rPr lang="en-US" sz="1600" dirty="0" smtClean="0"/>
              <a:t>VHE-LHC, etc</a:t>
            </a:r>
            <a:r>
              <a:rPr lang="en-US" sz="1600" dirty="0"/>
              <a:t>.). </a:t>
            </a:r>
            <a:endParaRPr lang="en-US" sz="16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19485" y="2277837"/>
            <a:ext cx="8075143" cy="90794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b="1" dirty="0" smtClean="0">
                <a:solidFill>
                  <a:srgbClr val="FF0000"/>
                </a:solidFill>
              </a:rPr>
              <a:t>Low </a:t>
            </a:r>
            <a:r>
              <a:rPr lang="en-US" sz="1600" b="1" dirty="0" err="1">
                <a:solidFill>
                  <a:srgbClr val="FF0000"/>
                </a:solidFill>
              </a:rPr>
              <a:t>emittance</a:t>
            </a:r>
            <a:r>
              <a:rPr lang="en-US" sz="1600" b="1" dirty="0">
                <a:solidFill>
                  <a:srgbClr val="FF0000"/>
                </a:solidFill>
              </a:rPr>
              <a:t> rings 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</a:rPr>
              <a:t>coord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.: </a:t>
            </a: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</a:rPr>
              <a:t>Y.Papaphilippou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(CERN), </a:t>
            </a: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</a:rPr>
              <a:t>S.Guiducci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(INFN), </a:t>
            </a: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</a:rPr>
              <a:t>R.Bartolini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(UOXF) – 330k€ 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New synergy between </a:t>
            </a:r>
            <a:r>
              <a:rPr lang="en-GB" sz="1600" dirty="0"/>
              <a:t>synchrotron light sources, storage rings, damping rings and lepton colliders </a:t>
            </a:r>
            <a:r>
              <a:rPr lang="en-US" sz="1600" dirty="0" smtClean="0"/>
              <a:t>facilities (activity started under ICFA, now integrated </a:t>
            </a:r>
            <a:r>
              <a:rPr lang="en-US" sz="1600" dirty="0"/>
              <a:t>into </a:t>
            </a:r>
            <a:r>
              <a:rPr lang="en-US" sz="1600" dirty="0" smtClean="0"/>
              <a:t>EuCARD-2).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485" y="3268437"/>
            <a:ext cx="8075143" cy="90794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b="1" dirty="0">
                <a:solidFill>
                  <a:srgbClr val="FF0000"/>
                </a:solidFill>
              </a:rPr>
              <a:t>Novel Accelerators 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en-US" sz="1600" dirty="0" err="1" smtClean="0">
                <a:solidFill>
                  <a:schemeClr val="accent2">
                    <a:lumMod val="75000"/>
                  </a:schemeClr>
                </a:solidFill>
              </a:rPr>
              <a:t>EuroNNAC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) 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en-US" sz="1600" dirty="0" err="1" smtClean="0">
                <a:solidFill>
                  <a:schemeClr val="accent2">
                    <a:lumMod val="75000"/>
                  </a:schemeClr>
                </a:solidFill>
              </a:rPr>
              <a:t>coord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.: R. </a:t>
            </a:r>
            <a:r>
              <a:rPr lang="en-US" sz="1600" dirty="0" err="1" smtClean="0">
                <a:solidFill>
                  <a:schemeClr val="accent2">
                    <a:lumMod val="75000"/>
                  </a:schemeClr>
                </a:solidFill>
              </a:rPr>
              <a:t>Assmann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 (DESY) – 330k€ </a:t>
            </a:r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GB" sz="1600" dirty="0"/>
              <a:t>F</a:t>
            </a:r>
            <a:r>
              <a:rPr lang="en-GB" sz="1600" dirty="0" smtClean="0"/>
              <a:t>ederating </a:t>
            </a:r>
            <a:r>
              <a:rPr lang="en-GB" sz="1600" dirty="0"/>
              <a:t>the European effort in plasma-based </a:t>
            </a:r>
            <a:r>
              <a:rPr lang="en-GB" sz="1600" dirty="0" smtClean="0"/>
              <a:t>accelerators, prepare </a:t>
            </a:r>
            <a:r>
              <a:rPr lang="en-GB" sz="1600" dirty="0"/>
              <a:t>a roadmap for an efficient use in full-scale accelerators (from acceleration to accelerators</a:t>
            </a:r>
            <a:r>
              <a:rPr lang="en-GB" sz="1600" dirty="0" smtClean="0"/>
              <a:t>...). 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15841" y="4259037"/>
            <a:ext cx="8078787" cy="83099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b="1" dirty="0">
                <a:solidFill>
                  <a:srgbClr val="FF0000"/>
                </a:solidFill>
              </a:rPr>
              <a:t>Energy Efficiency 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en-US" sz="1600" dirty="0" err="1" smtClean="0">
                <a:solidFill>
                  <a:schemeClr val="accent2">
                    <a:lumMod val="75000"/>
                  </a:schemeClr>
                </a:solidFill>
              </a:rPr>
              <a:t>coord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.: M. Seidel (PSI) – 350 k€ </a:t>
            </a:r>
          </a:p>
          <a:p>
            <a:pPr>
              <a:spcBef>
                <a:spcPts val="0"/>
              </a:spcBef>
            </a:pPr>
            <a:r>
              <a:rPr lang="en-US" sz="1600" dirty="0"/>
              <a:t>O</a:t>
            </a:r>
            <a:r>
              <a:rPr lang="en-US" sz="1600" dirty="0" smtClean="0"/>
              <a:t>ptimized </a:t>
            </a:r>
            <a:r>
              <a:rPr lang="en-US" sz="1600" dirty="0"/>
              <a:t>energy management for a sustainable accelerator science. </a:t>
            </a:r>
            <a:r>
              <a:rPr lang="en-US" sz="1600" dirty="0" smtClean="0"/>
              <a:t>Energy </a:t>
            </a:r>
            <a:r>
              <a:rPr lang="en-US" sz="1600" dirty="0"/>
              <a:t>recovery from cooling, efficient klystrons, energy storage, virtual power plant, low-power transport channels</a:t>
            </a:r>
            <a:r>
              <a:rPr lang="en-US" sz="1600" dirty="0" smtClean="0"/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5841" y="5173437"/>
            <a:ext cx="8078787" cy="90794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b="1" dirty="0">
                <a:solidFill>
                  <a:srgbClr val="FF0000"/>
                </a:solidFill>
              </a:rPr>
              <a:t>Accelerator Applications 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en-US" sz="1600" dirty="0" err="1" smtClean="0">
                <a:solidFill>
                  <a:schemeClr val="accent2">
                    <a:lumMod val="75000"/>
                  </a:schemeClr>
                </a:solidFill>
              </a:rPr>
              <a:t>coord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.: R. </a:t>
            </a:r>
            <a:r>
              <a:rPr lang="en-US" sz="1600" dirty="0" err="1" smtClean="0">
                <a:solidFill>
                  <a:schemeClr val="accent2">
                    <a:lumMod val="75000"/>
                  </a:schemeClr>
                </a:solidFill>
              </a:rPr>
              <a:t>Edgecock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 (HUD) – 350k€ </a:t>
            </a:r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US" sz="1600" dirty="0"/>
              <a:t>R</a:t>
            </a:r>
            <a:r>
              <a:rPr lang="en-US" sz="1600" dirty="0" smtClean="0"/>
              <a:t>eviewing </a:t>
            </a:r>
            <a:r>
              <a:rPr lang="en-US" sz="1600" dirty="0"/>
              <a:t>and analyzing present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1600" dirty="0"/>
              <a:t>applications, propose how to adapt existing accelerator technology to industry, health care, energy, security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5841" y="6136742"/>
            <a:ext cx="8078788" cy="6617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600" b="1" dirty="0">
                <a:solidFill>
                  <a:srgbClr val="FF0000"/>
                </a:solidFill>
              </a:rPr>
              <a:t>Catalysing </a:t>
            </a:r>
            <a:r>
              <a:rPr lang="en-GB" sz="1600" b="1" dirty="0" smtClean="0">
                <a:solidFill>
                  <a:srgbClr val="FF0000"/>
                </a:solidFill>
              </a:rPr>
              <a:t>Innovation</a:t>
            </a:r>
            <a:r>
              <a:rPr lang="en-US" sz="1600" b="1" dirty="0" smtClean="0">
                <a:solidFill>
                  <a:srgbClr val="FF0000"/>
                </a:solidFill>
              </a:rPr>
              <a:t>  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en-US" sz="1600" dirty="0" err="1" smtClean="0">
                <a:solidFill>
                  <a:schemeClr val="accent2">
                    <a:lumMod val="75000"/>
                  </a:schemeClr>
                </a:solidFill>
              </a:rPr>
              <a:t>coord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.: G. Anelli (CERN), P. 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W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oodman (STFC) – 126k€ </a:t>
            </a:r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GB" sz="1600" dirty="0" smtClean="0"/>
              <a:t>Technology </a:t>
            </a:r>
            <a:r>
              <a:rPr lang="en-GB" sz="1600" dirty="0"/>
              <a:t>transfer Network based on the existing CERN and STFC structures. 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1111856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Transnational Access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74B2F72-5111-4132-B1DA-339737C8F277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71525" y="2075540"/>
            <a:ext cx="75057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dirty="0">
                <a:solidFill>
                  <a:srgbClr val="FF3300"/>
                </a:solidFill>
              </a:rPr>
              <a:t>Ion Cooling Test Facility (ICTF) </a:t>
            </a:r>
            <a:r>
              <a:rPr lang="en-GB" dirty="0" smtClean="0">
                <a:solidFill>
                  <a:srgbClr val="FF3300"/>
                </a:solidFill>
              </a:rPr>
              <a:t>at </a:t>
            </a:r>
            <a:r>
              <a:rPr lang="en-GB" dirty="0">
                <a:solidFill>
                  <a:srgbClr val="FF3300"/>
                </a:solidFill>
              </a:rPr>
              <a:t>STFC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en-US" sz="1600" dirty="0" err="1" smtClean="0">
                <a:solidFill>
                  <a:schemeClr val="accent2">
                    <a:lumMod val="75000"/>
                  </a:schemeClr>
                </a:solidFill>
              </a:rPr>
              <a:t>coord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.: R. Preece (STFC) – 200 k€ 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en-GB" dirty="0" smtClean="0"/>
              <a:t>Tests </a:t>
            </a:r>
            <a:r>
              <a:rPr lang="en-GB" dirty="0"/>
              <a:t>with high-quality low-energy beams </a:t>
            </a:r>
            <a:r>
              <a:rPr lang="en-GB" dirty="0" smtClean="0"/>
              <a:t>(MICE and others)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2971800"/>
            <a:ext cx="7515225" cy="12003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dirty="0" err="1" smtClean="0">
                <a:solidFill>
                  <a:srgbClr val="FF3300"/>
                </a:solidFill>
              </a:rPr>
              <a:t>HighRadMat</a:t>
            </a:r>
            <a:r>
              <a:rPr lang="en-GB" dirty="0" smtClean="0">
                <a:solidFill>
                  <a:srgbClr val="FF3300"/>
                </a:solidFill>
              </a:rPr>
              <a:t> and </a:t>
            </a:r>
            <a:r>
              <a:rPr lang="en-GB" dirty="0" err="1" smtClean="0">
                <a:solidFill>
                  <a:srgbClr val="FF3300"/>
                </a:solidFill>
              </a:rPr>
              <a:t>MagNet</a:t>
            </a:r>
            <a:r>
              <a:rPr lang="en-GB" dirty="0" smtClean="0">
                <a:solidFill>
                  <a:srgbClr val="FF3300"/>
                </a:solidFill>
              </a:rPr>
              <a:t> at CERN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en-US" sz="1600" dirty="0" err="1" smtClean="0">
                <a:solidFill>
                  <a:schemeClr val="accent2">
                    <a:lumMod val="75000"/>
                  </a:schemeClr>
                </a:solidFill>
              </a:rPr>
              <a:t>coord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.: A. Fabich and M. </a:t>
            </a:r>
            <a:r>
              <a:rPr lang="en-US" sz="1600" dirty="0" err="1" smtClean="0">
                <a:solidFill>
                  <a:schemeClr val="accent2">
                    <a:lumMod val="75000"/>
                  </a:schemeClr>
                </a:solidFill>
              </a:rPr>
              <a:t>Bajko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 (CERN) – 500 k€ 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en-GB" dirty="0" smtClean="0"/>
              <a:t>Measure performance of materials bombarded with intense proton beams; Open SM18 (superconducting </a:t>
            </a:r>
            <a:r>
              <a:rPr lang="en-GB" dirty="0"/>
              <a:t>cable and magnet test </a:t>
            </a:r>
            <a:r>
              <a:rPr lang="en-GB" dirty="0" smtClean="0"/>
              <a:t>station) </a:t>
            </a:r>
            <a:r>
              <a:rPr lang="en-GB" dirty="0"/>
              <a:t>at CERN </a:t>
            </a:r>
            <a:r>
              <a:rPr lang="en-GB" dirty="0" smtClean="0"/>
              <a:t>to external users.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056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0115" y="304800"/>
            <a:ext cx="6172200" cy="685800"/>
          </a:xfrm>
        </p:spPr>
        <p:txBody>
          <a:bodyPr/>
          <a:lstStyle/>
          <a:p>
            <a:r>
              <a:rPr lang="fr-CH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Joint </a:t>
            </a:r>
            <a:r>
              <a:rPr lang="fr-CH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</a:t>
            </a:r>
            <a:r>
              <a:rPr lang="fr-CH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Activities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74B2F72-5111-4132-B1DA-339737C8F277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52400" y="1295400"/>
            <a:ext cx="8846388" cy="12003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b="1" dirty="0" smtClean="0">
                <a:solidFill>
                  <a:srgbClr val="FF3300"/>
                </a:solidFill>
              </a:rPr>
              <a:t>Future Magnets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en-US" sz="1600" dirty="0" err="1" smtClean="0">
                <a:solidFill>
                  <a:schemeClr val="accent2">
                    <a:lumMod val="75000"/>
                  </a:schemeClr>
                </a:solidFill>
              </a:rPr>
              <a:t>coord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.: L. Rossi (CERN) – 1.31 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M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€ - CERN, CEA, INFN, INP, BHTS &amp;others 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</a:rPr>
              <a:t>R&amp;D towards a 20 T dipole magnet for the HE-LHC (2 x 16.5 </a:t>
            </a:r>
            <a:r>
              <a:rPr lang="en-US" dirty="0" err="1">
                <a:solidFill>
                  <a:schemeClr val="bg1"/>
                </a:solidFill>
              </a:rPr>
              <a:t>TeV</a:t>
            </a:r>
            <a:r>
              <a:rPr lang="en-US" dirty="0">
                <a:solidFill>
                  <a:schemeClr val="bg1"/>
                </a:solidFill>
              </a:rPr>
              <a:t>) </a:t>
            </a:r>
            <a:r>
              <a:rPr lang="en-US" dirty="0" smtClean="0">
                <a:solidFill>
                  <a:schemeClr val="bg1"/>
                </a:solidFill>
              </a:rPr>
              <a:t>based on </a:t>
            </a:r>
            <a:r>
              <a:rPr lang="en-US" dirty="0" smtClean="0"/>
              <a:t>High-Temperature Superconductors </a:t>
            </a:r>
            <a:r>
              <a:rPr lang="en-US" dirty="0"/>
              <a:t>(10 kA). M</a:t>
            </a:r>
            <a:r>
              <a:rPr lang="en-US" dirty="0" smtClean="0"/>
              <a:t>agnet </a:t>
            </a:r>
            <a:r>
              <a:rPr lang="en-US" dirty="0"/>
              <a:t>design, choice of HTS </a:t>
            </a:r>
            <a:r>
              <a:rPr lang="en-US" dirty="0" smtClean="0"/>
              <a:t>material, </a:t>
            </a:r>
            <a:r>
              <a:rPr lang="en-US" dirty="0"/>
              <a:t>manufacturing and characterization at low field </a:t>
            </a:r>
            <a:r>
              <a:rPr lang="en-US" dirty="0" smtClean="0"/>
              <a:t>of </a:t>
            </a:r>
            <a:r>
              <a:rPr lang="en-US" dirty="0"/>
              <a:t>an HTS coil </a:t>
            </a:r>
            <a:r>
              <a:rPr lang="en-US" dirty="0" smtClean="0"/>
              <a:t>as full-bore </a:t>
            </a:r>
            <a:r>
              <a:rPr lang="en-US" dirty="0"/>
              <a:t>high-field insert of a 20 T </a:t>
            </a:r>
            <a:r>
              <a:rPr lang="en-US" dirty="0" smtClean="0"/>
              <a:t>dipole.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33349" y="2590800"/>
            <a:ext cx="8865438" cy="12003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>
                <a:solidFill>
                  <a:srgbClr val="FF0000"/>
                </a:solidFill>
              </a:rPr>
              <a:t>Collimator Materials 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for fast 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high dens. en. dep.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en-US" sz="1600" dirty="0" err="1" smtClean="0">
                <a:solidFill>
                  <a:schemeClr val="accent2">
                    <a:lumMod val="75000"/>
                  </a:schemeClr>
                </a:solidFill>
              </a:rPr>
              <a:t>coord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.: A. Rossi (CERN), J. </a:t>
            </a:r>
            <a:r>
              <a:rPr lang="en-US" sz="1600" dirty="0" err="1" smtClean="0">
                <a:solidFill>
                  <a:schemeClr val="accent2">
                    <a:lumMod val="75000"/>
                  </a:schemeClr>
                </a:solidFill>
              </a:rPr>
              <a:t>Stadlmann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 (GSI) – 0.4 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M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€  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en-US" dirty="0" smtClean="0"/>
              <a:t>Material </a:t>
            </a:r>
            <a:r>
              <a:rPr lang="en-US" dirty="0"/>
              <a:t>studies and collimator </a:t>
            </a:r>
            <a:r>
              <a:rPr lang="en-US" dirty="0" smtClean="0"/>
              <a:t>tests. </a:t>
            </a:r>
            <a:r>
              <a:rPr lang="en-US" dirty="0"/>
              <a:t>Building of samples made of new (and old) materials and test them under high energy beam impact. Material mechanical </a:t>
            </a:r>
            <a:r>
              <a:rPr lang="en-US" dirty="0" err="1"/>
              <a:t>modelling</a:t>
            </a:r>
            <a:r>
              <a:rPr lang="en-US" dirty="0"/>
              <a:t>; specification of materials using collimation simulation codes</a:t>
            </a:r>
            <a:r>
              <a:rPr lang="en-US" dirty="0" smtClean="0"/>
              <a:t>. CERN, GSI, KUG, POLITO, UM &amp;others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2769" y="3886200"/>
            <a:ext cx="8836863" cy="14773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b="1" dirty="0" smtClean="0">
                <a:solidFill>
                  <a:srgbClr val="FF3300"/>
                </a:solidFill>
              </a:rPr>
              <a:t>Innovative RF Technologies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en-US" sz="1600" dirty="0" err="1" smtClean="0">
                <a:solidFill>
                  <a:schemeClr val="accent2">
                    <a:lumMod val="75000"/>
                  </a:schemeClr>
                </a:solidFill>
              </a:rPr>
              <a:t>coord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.: P. Macintosh (STFC) – 2.18 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M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€ - CEA, UNIMAN, ULANC, PSI, etc.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</a:rPr>
              <a:t>Multi-disciplinary </a:t>
            </a:r>
            <a:r>
              <a:rPr lang="en-US" dirty="0" smtClean="0">
                <a:solidFill>
                  <a:schemeClr val="bg1"/>
                </a:solidFill>
              </a:rPr>
              <a:t>(NC </a:t>
            </a:r>
            <a:r>
              <a:rPr lang="en-US" dirty="0">
                <a:solidFill>
                  <a:schemeClr val="bg1"/>
                </a:solidFill>
              </a:rPr>
              <a:t>and SC) </a:t>
            </a:r>
            <a:r>
              <a:rPr lang="en-US" dirty="0" smtClean="0">
                <a:solidFill>
                  <a:schemeClr val="bg1"/>
                </a:solidFill>
              </a:rPr>
              <a:t>grouping </a:t>
            </a:r>
            <a:r>
              <a:rPr lang="en-US" dirty="0">
                <a:solidFill>
                  <a:schemeClr val="bg1"/>
                </a:solidFill>
              </a:rPr>
              <a:t>a number of </a:t>
            </a:r>
            <a:r>
              <a:rPr lang="en-US" dirty="0" smtClean="0">
                <a:solidFill>
                  <a:schemeClr val="bg1"/>
                </a:solidFill>
              </a:rPr>
              <a:t>promising RF R&amp;D activities: </a:t>
            </a:r>
            <a:r>
              <a:rPr lang="en-US" dirty="0" smtClean="0"/>
              <a:t>1</a:t>
            </a:r>
            <a:r>
              <a:rPr lang="en-US" dirty="0"/>
              <a:t>) </a:t>
            </a:r>
            <a:r>
              <a:rPr lang="en-US" dirty="0">
                <a:solidFill>
                  <a:srgbClr val="FF0000"/>
                </a:solidFill>
              </a:rPr>
              <a:t>thin film </a:t>
            </a:r>
            <a:r>
              <a:rPr lang="en-US" dirty="0"/>
              <a:t>deposition technologies for </a:t>
            </a:r>
            <a:r>
              <a:rPr lang="en-US" dirty="0" smtClean="0"/>
              <a:t>SC cavities (CEA et al.); </a:t>
            </a:r>
            <a:r>
              <a:rPr lang="en-US" dirty="0"/>
              <a:t>2) advances in </a:t>
            </a:r>
            <a:r>
              <a:rPr lang="en-US" dirty="0">
                <a:solidFill>
                  <a:srgbClr val="FF0000"/>
                </a:solidFill>
              </a:rPr>
              <a:t>X-band </a:t>
            </a:r>
            <a:r>
              <a:rPr lang="en-US" dirty="0" smtClean="0">
                <a:solidFill>
                  <a:srgbClr val="FF0000"/>
                </a:solidFill>
              </a:rPr>
              <a:t>technology</a:t>
            </a:r>
            <a:r>
              <a:rPr lang="en-US" dirty="0" smtClean="0"/>
              <a:t>: high-gradient</a:t>
            </a:r>
            <a:r>
              <a:rPr lang="en-US" dirty="0"/>
              <a:t>, low-</a:t>
            </a:r>
            <a:r>
              <a:rPr lang="en-US" dirty="0" err="1"/>
              <a:t>wakefield</a:t>
            </a:r>
            <a:r>
              <a:rPr lang="en-US" dirty="0"/>
              <a:t> </a:t>
            </a:r>
            <a:r>
              <a:rPr lang="en-US" dirty="0" smtClean="0"/>
              <a:t>structures, novel </a:t>
            </a:r>
            <a:r>
              <a:rPr lang="en-US" dirty="0"/>
              <a:t>power </a:t>
            </a:r>
            <a:r>
              <a:rPr lang="en-US" dirty="0" smtClean="0"/>
              <a:t>sources </a:t>
            </a:r>
            <a:r>
              <a:rPr lang="en-US" dirty="0"/>
              <a:t>(CERN et al</a:t>
            </a:r>
            <a:r>
              <a:rPr lang="en-US" dirty="0" smtClean="0"/>
              <a:t>.); </a:t>
            </a:r>
            <a:r>
              <a:rPr lang="en-US" dirty="0"/>
              <a:t>3) </a:t>
            </a:r>
            <a:r>
              <a:rPr lang="en-US" dirty="0" smtClean="0">
                <a:solidFill>
                  <a:srgbClr val="FF0000"/>
                </a:solidFill>
              </a:rPr>
              <a:t>HOM-based</a:t>
            </a:r>
            <a:r>
              <a:rPr lang="en-US" dirty="0" smtClean="0"/>
              <a:t> </a:t>
            </a:r>
            <a:r>
              <a:rPr lang="en-US" dirty="0"/>
              <a:t>analysis for XFEL-type </a:t>
            </a:r>
            <a:r>
              <a:rPr lang="en-US" dirty="0" smtClean="0"/>
              <a:t>cavities (DESY et al.); </a:t>
            </a:r>
            <a:r>
              <a:rPr lang="en-US" dirty="0"/>
              <a:t>4) </a:t>
            </a:r>
            <a:r>
              <a:rPr lang="en-US" dirty="0" smtClean="0"/>
              <a:t>new </a:t>
            </a:r>
            <a:r>
              <a:rPr lang="en-US" dirty="0">
                <a:solidFill>
                  <a:srgbClr val="FF0000"/>
                </a:solidFill>
              </a:rPr>
              <a:t>RF </a:t>
            </a:r>
            <a:r>
              <a:rPr lang="en-US" dirty="0" smtClean="0">
                <a:solidFill>
                  <a:srgbClr val="FF0000"/>
                </a:solidFill>
              </a:rPr>
              <a:t>photocathodes </a:t>
            </a:r>
            <a:r>
              <a:rPr lang="en-US" dirty="0" smtClean="0">
                <a:solidFill>
                  <a:schemeClr val="bg1"/>
                </a:solidFill>
              </a:rPr>
              <a:t>(NCBJ et al.).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9434" y="5467529"/>
            <a:ext cx="8846389" cy="12003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 smtClean="0">
                <a:solidFill>
                  <a:srgbClr val="FF0000"/>
                </a:solidFill>
              </a:rPr>
              <a:t>Novel Acceleration Techniques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en-US" sz="1600" dirty="0" err="1" smtClean="0">
                <a:solidFill>
                  <a:schemeClr val="accent2">
                    <a:lumMod val="75000"/>
                  </a:schemeClr>
                </a:solidFill>
              </a:rPr>
              <a:t>coord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.: V. </a:t>
            </a:r>
            <a:r>
              <a:rPr lang="en-US" sz="1600" dirty="0" err="1" smtClean="0">
                <a:solidFill>
                  <a:schemeClr val="accent2">
                    <a:lumMod val="75000"/>
                  </a:schemeClr>
                </a:solidFill>
              </a:rPr>
              <a:t>Malka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 (CNRS) – 0.927 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M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€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bg1"/>
                </a:solidFill>
              </a:rPr>
              <a:t>Selected R&amp;D topics on </a:t>
            </a:r>
            <a:r>
              <a:rPr lang="en-GB" dirty="0">
                <a:solidFill>
                  <a:srgbClr val="FF0000"/>
                </a:solidFill>
              </a:rPr>
              <a:t>laser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plasma</a:t>
            </a:r>
            <a:r>
              <a:rPr lang="en-GB" dirty="0"/>
              <a:t> acceleration, </a:t>
            </a:r>
            <a:r>
              <a:rPr lang="en-GB" dirty="0">
                <a:solidFill>
                  <a:srgbClr val="FF0000"/>
                </a:solidFill>
              </a:rPr>
              <a:t>ultra-fast</a:t>
            </a:r>
            <a:r>
              <a:rPr lang="en-GB" dirty="0"/>
              <a:t> accelerator science and long plasmas. Develop laser-driven and proton-driven plasma-</a:t>
            </a:r>
            <a:r>
              <a:rPr lang="en-GB" dirty="0" err="1"/>
              <a:t>wakefield</a:t>
            </a:r>
            <a:r>
              <a:rPr lang="en-GB" dirty="0"/>
              <a:t> acceleration, including femtosecond arrival time control</a:t>
            </a:r>
            <a:r>
              <a:rPr lang="en-GB" dirty="0" smtClean="0"/>
              <a:t>.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CNRS, INFN, UDUS, UCL, </a:t>
            </a:r>
            <a:r>
              <a:rPr lang="en-US" dirty="0" smtClean="0">
                <a:solidFill>
                  <a:schemeClr val="bg1"/>
                </a:solidFill>
              </a:rPr>
              <a:t>DESY, etc.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30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381000"/>
            <a:ext cx="6172200" cy="685800"/>
          </a:xfrm>
        </p:spPr>
        <p:txBody>
          <a:bodyPr/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Internal and external links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74B2F72-5111-4132-B1DA-339737C8F277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4" name="Picture 3" descr="Pert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447800"/>
            <a:ext cx="66294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91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400800" cy="685800"/>
          </a:xfrm>
        </p:spPr>
        <p:txBody>
          <a:bodyPr/>
          <a:lstStyle/>
          <a:p>
            <a:r>
              <a:rPr lang="fr-CH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Eucard-2 budget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74B2F72-5111-4132-B1DA-339737C8F277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0386845"/>
              </p:ext>
            </p:extLst>
          </p:nvPr>
        </p:nvGraphicFramePr>
        <p:xfrm>
          <a:off x="-127507" y="1447800"/>
          <a:ext cx="5590903" cy="5122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62400" y="3733800"/>
            <a:ext cx="5181600" cy="299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299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381000"/>
            <a:ext cx="6248400" cy="685800"/>
          </a:xfrm>
        </p:spPr>
        <p:txBody>
          <a:bodyPr/>
          <a:lstStyle/>
          <a:p>
            <a:r>
              <a:rPr lang="fr-CH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</a:t>
            </a:r>
            <a:r>
              <a:rPr lang="fr-CH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EuCARD</a:t>
            </a:r>
            <a:r>
              <a:rPr lang="fr-CH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</a:t>
            </a:r>
            <a:r>
              <a:rPr lang="fr-CH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EuCARD</a:t>
            </a:r>
            <a:r>
              <a:rPr lang="fr-CH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57061"/>
            <a:ext cx="8418512" cy="5364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614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318161"/>
            <a:ext cx="9144000" cy="5539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11580"/>
            <a:ext cx="8382000" cy="4953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CH" sz="3600" b="1" dirty="0" smtClean="0">
                <a:solidFill>
                  <a:schemeClr val="tx2">
                    <a:lumMod val="50000"/>
                  </a:schemeClr>
                </a:solidFill>
              </a:rPr>
              <a:t>Good bye </a:t>
            </a:r>
            <a:r>
              <a:rPr lang="fr-CH" sz="3600" b="1" dirty="0" err="1" smtClean="0">
                <a:solidFill>
                  <a:schemeClr val="tx2">
                    <a:lumMod val="50000"/>
                  </a:schemeClr>
                </a:solidFill>
              </a:rPr>
              <a:t>EuCARD</a:t>
            </a:r>
            <a:r>
              <a:rPr lang="fr-CH" sz="3600" b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fr-CH" sz="3600" b="1" dirty="0" err="1" smtClean="0">
                <a:solidFill>
                  <a:schemeClr val="tx2">
                    <a:lumMod val="50000"/>
                  </a:schemeClr>
                </a:solidFill>
              </a:rPr>
              <a:t>welcome</a:t>
            </a:r>
            <a:r>
              <a:rPr lang="fr-CH" sz="3600" b="1" dirty="0" smtClean="0">
                <a:solidFill>
                  <a:schemeClr val="tx2">
                    <a:lumMod val="50000"/>
                  </a:schemeClr>
                </a:solidFill>
              </a:rPr>
              <a:t> EuCARD-2 !</a:t>
            </a:r>
          </a:p>
          <a:p>
            <a:pPr marL="0" indent="0">
              <a:buNone/>
            </a:pPr>
            <a:endParaRPr lang="fr-CH" sz="36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fr-CH" sz="3600" dirty="0" smtClean="0">
                <a:solidFill>
                  <a:schemeClr val="tx2">
                    <a:lumMod val="50000"/>
                  </a:schemeClr>
                </a:solidFill>
              </a:rPr>
              <a:t>The </a:t>
            </a:r>
            <a:r>
              <a:rPr lang="fr-CH" sz="3600" dirty="0" err="1" smtClean="0">
                <a:solidFill>
                  <a:schemeClr val="tx2">
                    <a:lumMod val="50000"/>
                  </a:schemeClr>
                </a:solidFill>
              </a:rPr>
              <a:t>adventure</a:t>
            </a:r>
            <a:r>
              <a:rPr lang="fr-CH" sz="3600" dirty="0" smtClean="0">
                <a:solidFill>
                  <a:schemeClr val="tx2">
                    <a:lumMod val="50000"/>
                  </a:schemeClr>
                </a:solidFill>
              </a:rPr>
              <a:t> continues…</a:t>
            </a:r>
          </a:p>
          <a:p>
            <a:pPr marL="0" indent="0">
              <a:buNone/>
            </a:pPr>
            <a:r>
              <a:rPr lang="fr-CH" sz="3600" dirty="0" smtClean="0">
                <a:solidFill>
                  <a:schemeClr val="tx2">
                    <a:lumMod val="50000"/>
                  </a:schemeClr>
                </a:solidFill>
              </a:rPr>
              <a:t>but </a:t>
            </a:r>
            <a:r>
              <a:rPr lang="fr-CH" sz="3600" dirty="0" err="1" smtClean="0">
                <a:solidFill>
                  <a:schemeClr val="tx2">
                    <a:lumMod val="50000"/>
                  </a:schemeClr>
                </a:solidFill>
              </a:rPr>
              <a:t>themes</a:t>
            </a:r>
            <a:r>
              <a:rPr lang="fr-CH" sz="3600" dirty="0" smtClean="0">
                <a:solidFill>
                  <a:schemeClr val="tx2">
                    <a:lumMod val="50000"/>
                  </a:schemeClr>
                </a:solidFill>
              </a:rPr>
              <a:t> and </a:t>
            </a:r>
            <a:r>
              <a:rPr lang="fr-CH" sz="3600" dirty="0" err="1" smtClean="0">
                <a:solidFill>
                  <a:schemeClr val="tx2">
                    <a:lumMod val="50000"/>
                  </a:schemeClr>
                </a:solidFill>
              </a:rPr>
              <a:t>priorites</a:t>
            </a:r>
            <a:r>
              <a:rPr lang="fr-CH" sz="3600" dirty="0" smtClean="0">
                <a:solidFill>
                  <a:schemeClr val="tx2">
                    <a:lumMod val="50000"/>
                  </a:schemeClr>
                </a:solidFill>
              </a:rPr>
              <a:t> change.</a:t>
            </a:r>
          </a:p>
          <a:p>
            <a:pPr marL="0" indent="0">
              <a:buNone/>
            </a:pPr>
            <a:endParaRPr lang="fr-CH" sz="21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Tx/>
              <a:buChar char="-"/>
            </a:pP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The </a:t>
            </a:r>
            <a:r>
              <a:rPr lang="fr-CH" sz="2800" dirty="0" err="1" smtClean="0">
                <a:solidFill>
                  <a:schemeClr val="tx2">
                    <a:lumMod val="50000"/>
                  </a:schemeClr>
                </a:solidFill>
              </a:rPr>
              <a:t>approval</a:t>
            </a: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 of the EuCARD-2 </a:t>
            </a:r>
            <a:r>
              <a:rPr lang="fr-CH" sz="2800" dirty="0" err="1" smtClean="0">
                <a:solidFill>
                  <a:schemeClr val="tx2">
                    <a:lumMod val="50000"/>
                  </a:schemeClr>
                </a:solidFill>
              </a:rPr>
              <a:t>project</a:t>
            </a: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 shows </a:t>
            </a:r>
            <a:r>
              <a:rPr lang="fr-CH" sz="2800" dirty="0" err="1" smtClean="0">
                <a:solidFill>
                  <a:schemeClr val="tx2">
                    <a:lumMod val="50000"/>
                  </a:schemeClr>
                </a:solidFill>
              </a:rPr>
              <a:t>that</a:t>
            </a: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 R&amp;D for </a:t>
            </a:r>
            <a:r>
              <a:rPr lang="fr-CH" sz="2800" dirty="0" err="1" smtClean="0">
                <a:solidFill>
                  <a:schemeClr val="tx2">
                    <a:lumMod val="50000"/>
                  </a:schemeClr>
                </a:solidFill>
              </a:rPr>
              <a:t>particle</a:t>
            </a: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fr-CH" sz="2800" dirty="0" err="1" smtClean="0">
                <a:solidFill>
                  <a:schemeClr val="tx2">
                    <a:lumMod val="50000"/>
                  </a:schemeClr>
                </a:solidFill>
              </a:rPr>
              <a:t>accelerators</a:t>
            </a: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fr-CH" sz="2800" dirty="0" err="1" smtClean="0">
                <a:solidFill>
                  <a:schemeClr val="tx2">
                    <a:lumMod val="50000"/>
                  </a:schemeClr>
                </a:solidFill>
              </a:rPr>
              <a:t>remains</a:t>
            </a: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 a global </a:t>
            </a:r>
            <a:r>
              <a:rPr lang="fr-CH" sz="2800" dirty="0" err="1" smtClean="0">
                <a:solidFill>
                  <a:schemeClr val="tx2">
                    <a:lumMod val="50000"/>
                  </a:schemeClr>
                </a:solidFill>
              </a:rPr>
              <a:t>priority</a:t>
            </a: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 for </a:t>
            </a:r>
            <a:r>
              <a:rPr lang="fr-CH" sz="2800" dirty="0" err="1" smtClean="0">
                <a:solidFill>
                  <a:schemeClr val="tx2">
                    <a:lumMod val="50000"/>
                  </a:schemeClr>
                </a:solidFill>
              </a:rPr>
              <a:t>improving</a:t>
            </a: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 the </a:t>
            </a:r>
            <a:r>
              <a:rPr lang="fr-CH" sz="2800" dirty="0" err="1" smtClean="0">
                <a:solidFill>
                  <a:schemeClr val="tx2">
                    <a:lumMod val="50000"/>
                  </a:schemeClr>
                </a:solidFill>
              </a:rPr>
              <a:t>European</a:t>
            </a: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fr-CH" sz="2800" dirty="0" err="1" smtClean="0">
                <a:solidFill>
                  <a:schemeClr val="tx2">
                    <a:lumMod val="50000"/>
                  </a:schemeClr>
                </a:solidFill>
              </a:rPr>
              <a:t>Research</a:t>
            </a: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 Infrastructure.</a:t>
            </a:r>
          </a:p>
          <a:p>
            <a:pPr>
              <a:buFontTx/>
              <a:buChar char="-"/>
            </a:pP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The transition </a:t>
            </a:r>
            <a:r>
              <a:rPr lang="fr-CH" sz="2800" dirty="0" err="1" smtClean="0">
                <a:solidFill>
                  <a:schemeClr val="tx2">
                    <a:lumMod val="50000"/>
                  </a:schemeClr>
                </a:solidFill>
              </a:rPr>
              <a:t>from</a:t>
            </a: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fr-CH" sz="2800" dirty="0" err="1" smtClean="0">
                <a:solidFill>
                  <a:schemeClr val="tx2">
                    <a:lumMod val="50000"/>
                  </a:schemeClr>
                </a:solidFill>
              </a:rPr>
              <a:t>EuCARD</a:t>
            </a: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 to EuCARD-2 </a:t>
            </a:r>
            <a:r>
              <a:rPr lang="fr-CH" sz="2800" dirty="0" err="1" smtClean="0">
                <a:solidFill>
                  <a:schemeClr val="tx2">
                    <a:lumMod val="50000"/>
                  </a:schemeClr>
                </a:solidFill>
              </a:rPr>
              <a:t>allows</a:t>
            </a: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 to </a:t>
            </a:r>
            <a:r>
              <a:rPr lang="fr-CH" sz="2800" dirty="0" err="1" smtClean="0">
                <a:solidFill>
                  <a:schemeClr val="tx2">
                    <a:lumMod val="50000"/>
                  </a:schemeClr>
                </a:solidFill>
              </a:rPr>
              <a:t>redefine</a:t>
            </a: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fr-CH" sz="2800" dirty="0" err="1" smtClean="0">
                <a:solidFill>
                  <a:schemeClr val="tx2">
                    <a:lumMod val="50000"/>
                  </a:schemeClr>
                </a:solidFill>
              </a:rPr>
              <a:t>our</a:t>
            </a: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fr-CH" sz="2800" dirty="0" err="1" smtClean="0">
                <a:solidFill>
                  <a:schemeClr val="tx2">
                    <a:lumMod val="50000"/>
                  </a:schemeClr>
                </a:solidFill>
              </a:rPr>
              <a:t>strategy</a:t>
            </a: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, in accordance </a:t>
            </a:r>
            <a:r>
              <a:rPr lang="fr-CH" sz="2800" dirty="0" err="1" smtClean="0">
                <a:solidFill>
                  <a:schemeClr val="tx2">
                    <a:lumMod val="50000"/>
                  </a:schemeClr>
                </a:solidFill>
              </a:rPr>
              <a:t>with</a:t>
            </a: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 the guidelines </a:t>
            </a:r>
            <a:r>
              <a:rPr lang="fr-CH" sz="2800" dirty="0" err="1" smtClean="0">
                <a:solidFill>
                  <a:schemeClr val="tx2">
                    <a:lumMod val="50000"/>
                  </a:schemeClr>
                </a:solidFill>
              </a:rPr>
              <a:t>from</a:t>
            </a: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 the </a:t>
            </a:r>
            <a:r>
              <a:rPr lang="fr-CH" sz="2800" dirty="0" err="1" smtClean="0">
                <a:solidFill>
                  <a:schemeClr val="tx2">
                    <a:lumMod val="50000"/>
                  </a:schemeClr>
                </a:solidFill>
              </a:rPr>
              <a:t>particle</a:t>
            </a: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fr-CH" sz="2800" dirty="0" err="1" smtClean="0">
                <a:solidFill>
                  <a:schemeClr val="tx2">
                    <a:lumMod val="50000"/>
                  </a:schemeClr>
                </a:solidFill>
              </a:rPr>
              <a:t>accelerator</a:t>
            </a: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fr-CH" sz="2800" dirty="0" err="1" smtClean="0">
                <a:solidFill>
                  <a:schemeClr val="tx2">
                    <a:lumMod val="50000"/>
                  </a:schemeClr>
                </a:solidFill>
              </a:rPr>
              <a:t>community</a:t>
            </a: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 and </a:t>
            </a:r>
            <a:r>
              <a:rPr lang="fr-CH" sz="2800" dirty="0" err="1" smtClean="0">
                <a:solidFill>
                  <a:schemeClr val="tx2">
                    <a:lumMod val="50000"/>
                  </a:schemeClr>
                </a:solidFill>
              </a:rPr>
              <a:t>from</a:t>
            </a: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 the </a:t>
            </a:r>
            <a:r>
              <a:rPr lang="fr-CH" sz="2800" dirty="0" err="1" smtClean="0">
                <a:solidFill>
                  <a:schemeClr val="tx2">
                    <a:lumMod val="50000"/>
                  </a:schemeClr>
                </a:solidFill>
              </a:rPr>
              <a:t>European</a:t>
            </a: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 Commission. </a:t>
            </a:r>
          </a:p>
          <a:p>
            <a:pPr marL="0" indent="0">
              <a:buNone/>
            </a:pPr>
            <a:endParaRPr lang="fr-CH" sz="2800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And </a:t>
            </a:r>
            <a:r>
              <a:rPr lang="fr-CH" sz="2800" dirty="0" err="1" smtClean="0">
                <a:solidFill>
                  <a:schemeClr val="tx2">
                    <a:lumMod val="50000"/>
                  </a:schemeClr>
                </a:solidFill>
              </a:rPr>
              <a:t>we</a:t>
            </a: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fr-CH" sz="2800" dirty="0" err="1" smtClean="0">
                <a:solidFill>
                  <a:schemeClr val="tx2">
                    <a:lumMod val="50000"/>
                  </a:schemeClr>
                </a:solidFill>
              </a:rPr>
              <a:t>warmly</a:t>
            </a: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fr-CH" sz="2800" dirty="0" err="1" smtClean="0">
                <a:solidFill>
                  <a:schemeClr val="tx2">
                    <a:lumMod val="50000"/>
                  </a:schemeClr>
                </a:solidFill>
              </a:rPr>
              <a:t>welcome</a:t>
            </a:r>
            <a:r>
              <a:rPr lang="fr-CH" sz="2800" dirty="0" smtClean="0">
                <a:solidFill>
                  <a:schemeClr val="tx2">
                    <a:lumMod val="50000"/>
                  </a:schemeClr>
                </a:solidFill>
              </a:rPr>
              <a:t> the new EuCARD-2 participants ! </a:t>
            </a:r>
            <a:endParaRPr lang="en-GB" sz="21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90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b="1" dirty="0" smtClean="0"/>
              <a:t>EuCARD-2 </a:t>
            </a:r>
            <a:r>
              <a:rPr lang="fr-CH" sz="3600" b="1" dirty="0" err="1" smtClean="0"/>
              <a:t>reporting</a:t>
            </a:r>
            <a:r>
              <a:rPr lang="fr-CH" sz="3600" b="1" dirty="0" smtClean="0"/>
              <a:t> </a:t>
            </a:r>
            <a:r>
              <a:rPr lang="fr-CH" sz="3600" b="1" dirty="0" err="1" smtClean="0"/>
              <a:t>strategy</a:t>
            </a:r>
            <a:endParaRPr lang="en-GB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1524000"/>
            <a:ext cx="8686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Goal: simplification, respect the engagements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with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the EC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while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mininising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the administrative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overheads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r>
              <a:rPr lang="fr-CH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O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 report/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year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with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arrangements to match the EC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reporting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periodicity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(IAR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becomes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P1R).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709530"/>
            <a:ext cx="7781323" cy="1976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75545" y="4343400"/>
            <a:ext cx="81534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Deadlines</a:t>
            </a:r>
            <a:r>
              <a:rPr lang="en-GB" sz="1400" dirty="0" smtClean="0"/>
              <a:t> </a:t>
            </a:r>
            <a:r>
              <a:rPr lang="en-GB" sz="1400" dirty="0"/>
              <a:t>(for each report):</a:t>
            </a:r>
          </a:p>
          <a:p>
            <a:pPr lvl="0"/>
            <a:r>
              <a:rPr lang="en-GB" sz="1400" dirty="0"/>
              <a:t>Input from Task Leaders to WP Coordinators	Y+10		10 May </a:t>
            </a:r>
          </a:p>
          <a:p>
            <a:pPr lvl="0"/>
            <a:r>
              <a:rPr lang="en-GB" sz="1400" dirty="0"/>
              <a:t>Input from WP Coordinators to Project </a:t>
            </a:r>
            <a:r>
              <a:rPr lang="en-GB" sz="1400" dirty="0" err="1"/>
              <a:t>Coord</a:t>
            </a:r>
            <a:r>
              <a:rPr lang="en-GB" sz="1400" dirty="0"/>
              <a:t>.	Y+20		20 May</a:t>
            </a:r>
          </a:p>
          <a:p>
            <a:pPr lvl="0"/>
            <a:r>
              <a:rPr lang="en-GB" sz="1400" dirty="0"/>
              <a:t>Draft submitted to Steering Committee	</a:t>
            </a:r>
            <a:r>
              <a:rPr lang="en-GB" sz="1400" dirty="0" smtClean="0"/>
              <a:t>Y+30</a:t>
            </a:r>
            <a:r>
              <a:rPr lang="en-GB" sz="1400" dirty="0"/>
              <a:t>		30 May</a:t>
            </a:r>
          </a:p>
          <a:p>
            <a:pPr lvl="0"/>
            <a:r>
              <a:rPr lang="en-GB" sz="1400" dirty="0"/>
              <a:t>Draft approved by GB at Annual Meeting			</a:t>
            </a:r>
            <a:r>
              <a:rPr lang="en-GB" sz="1400" dirty="0" smtClean="0"/>
              <a:t>~</a:t>
            </a:r>
            <a:r>
              <a:rPr lang="en-GB" sz="1400" dirty="0"/>
              <a:t>10 June</a:t>
            </a:r>
          </a:p>
          <a:p>
            <a:pPr lvl="0"/>
            <a:r>
              <a:rPr lang="en-GB" sz="1400" dirty="0"/>
              <a:t>Report submitted to EC (when required)	</a:t>
            </a:r>
            <a:r>
              <a:rPr lang="en-GB" sz="1400" dirty="0" smtClean="0"/>
              <a:t>Y+60</a:t>
            </a:r>
            <a:r>
              <a:rPr lang="en-GB" sz="1400" dirty="0"/>
              <a:t>		30 June</a:t>
            </a:r>
          </a:p>
          <a:p>
            <a:r>
              <a:rPr lang="en-GB" sz="1400" dirty="0"/>
              <a:t> </a:t>
            </a:r>
          </a:p>
          <a:p>
            <a:r>
              <a:rPr lang="en-GB" sz="1400" b="1" dirty="0"/>
              <a:t>Size:</a:t>
            </a:r>
            <a:endParaRPr lang="en-GB" sz="1400" dirty="0"/>
          </a:p>
          <a:p>
            <a:pPr lvl="0"/>
            <a:r>
              <a:rPr lang="en-GB" sz="1400" dirty="0"/>
              <a:t>Inputs from Task Leaders: maximum 2 pages, including 1 or 2 pictures, graphs, tables.</a:t>
            </a:r>
          </a:p>
          <a:p>
            <a:pPr lvl="0"/>
            <a:r>
              <a:rPr lang="en-GB" sz="1400" dirty="0"/>
              <a:t>Inputs from WP coordinators: input from Tasks (between 8 and 12 pages) plus an executive summary. </a:t>
            </a:r>
          </a:p>
          <a:p>
            <a:endParaRPr lang="fr-CH" sz="16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07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EuCARD-2 </a:t>
            </a:r>
            <a:r>
              <a:rPr lang="fr-CH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deliverables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12785" y="1524000"/>
            <a:ext cx="8763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Our first objective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is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to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produce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(in time) all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our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62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deliverables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239" y="1981200"/>
            <a:ext cx="4602895" cy="3388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4239" y="5522402"/>
            <a:ext cx="84887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deliverable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reports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can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be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short –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its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main goal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is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to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demonstrate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that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the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result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has been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achieved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and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it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can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make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reference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to more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detailed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reports and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papers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144" y="2133599"/>
            <a:ext cx="3998422" cy="30380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742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28600"/>
            <a:ext cx="5638800" cy="1020762"/>
          </a:xfrm>
        </p:spPr>
        <p:txBody>
          <a:bodyPr/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1</a:t>
            </a:r>
            <a:r>
              <a:rPr lang="en-US" sz="40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Workshop in the frame of EuCARD-2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8600" y="1447800"/>
            <a:ext cx="5504427" cy="5273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33027" y="1452069"/>
            <a:ext cx="3258575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1st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European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Advanced Accelerator Workshop</a:t>
            </a:r>
          </a:p>
          <a:p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June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2-7, 2013</a:t>
            </a:r>
          </a:p>
          <a:p>
            <a:endParaRPr lang="fr-CH" sz="10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Co-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organized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by the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EuroNNAC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Network (WP7) of EuCARD-2.</a:t>
            </a:r>
          </a:p>
          <a:p>
            <a:endParaRPr lang="fr-CH" sz="105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Idea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to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foster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European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research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on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innovative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acceleration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techniques (plasmas,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dielectrics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high-gradient)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launching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series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of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European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workshops in alternance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with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the US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series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(running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since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several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years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…). </a:t>
            </a:r>
          </a:p>
          <a:p>
            <a:endParaRPr lang="fr-CH" sz="10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Large participation (150) and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interest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lot of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young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people, impressive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amount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of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presentations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</a:p>
          <a:p>
            <a:endParaRPr lang="fr-CH" sz="10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See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R.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Assmann’s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presentation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for </a:t>
            </a:r>
            <a:r>
              <a:rPr lang="fr-CH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details</a:t>
            </a:r>
            <a:r>
              <a:rPr lang="fr-CH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1370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Website is up and running 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2135" y="1414820"/>
            <a:ext cx="4494971" cy="539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34000" y="1752600"/>
            <a:ext cx="36576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Thanks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to Agnes Szeberenyi,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our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Communication Manager, the web site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is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open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since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March:</a:t>
            </a:r>
          </a:p>
          <a:p>
            <a:endParaRPr lang="fr-CH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fr-CH" sz="16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</a:t>
            </a:r>
            <a:r>
              <a:rPr lang="fr-CH" sz="16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://</a:t>
            </a:r>
            <a:r>
              <a:rPr lang="fr-CH" sz="16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eucard2.web.cern.ch</a:t>
            </a:r>
          </a:p>
          <a:p>
            <a:endParaRPr lang="fr-CH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Two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WP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websites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are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already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available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and accessible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from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the main site:</a:t>
            </a:r>
          </a:p>
          <a:p>
            <a:endParaRPr lang="fr-CH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WP3 (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Energy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efficiency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WP13 (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Novel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Acc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Techniques)</a:t>
            </a:r>
          </a:p>
          <a:p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fr-CH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15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EuCARD-2 </a:t>
            </a:r>
            <a:r>
              <a:rPr lang="fr-CH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</a:t>
            </a:r>
            <a:r>
              <a:rPr lang="fr-CH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steps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1562654"/>
            <a:ext cx="8077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Forms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 (Grant Accession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Forms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 have been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signed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and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received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by the EC on May 30th. </a:t>
            </a:r>
          </a:p>
          <a:p>
            <a:endParaRPr lang="fr-CH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Prefinancing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received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by CERN on May 2</a:t>
            </a:r>
            <a:r>
              <a:rPr lang="fr-CH" sz="1600" baseline="30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nd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being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now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distributed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to all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partners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proportionally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to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their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share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of the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overall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budget). </a:t>
            </a:r>
          </a:p>
          <a:p>
            <a:endParaRPr lang="fr-CH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Consortium agreement: all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comments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to the 2</a:t>
            </a:r>
            <a:r>
              <a:rPr lang="fr-CH" sz="1600" baseline="30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nd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draft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have been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received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the CERN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legal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service 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finalised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document. One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week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more for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additional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comments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will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be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then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distributed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for signature. </a:t>
            </a:r>
            <a:endParaRPr lang="fr-CH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fr-CH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Setting up the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governance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first 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meeting of the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Governing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Board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today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at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17:00;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approval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of the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Steering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Committee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(WP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Coordinators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and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Deputies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).</a:t>
            </a:r>
            <a:endParaRPr lang="fr-CH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fr-CH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fr-CH" sz="16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fr-CH" sz="16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great</a:t>
            </a:r>
            <a:r>
              <a:rPr lang="fr-CH" sz="16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thank</a:t>
            </a:r>
            <a:r>
              <a:rPr lang="fr-CH" sz="16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to the administrative services and to the </a:t>
            </a:r>
            <a:r>
              <a:rPr lang="fr-CH" sz="16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technical</a:t>
            </a:r>
            <a:r>
              <a:rPr lang="fr-CH" sz="16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contacts of all </a:t>
            </a:r>
            <a:r>
              <a:rPr lang="fr-CH" sz="16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partners</a:t>
            </a:r>
            <a:r>
              <a:rPr lang="fr-CH" sz="16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for </a:t>
            </a:r>
            <a:r>
              <a:rPr lang="fr-CH" sz="16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their</a:t>
            </a:r>
            <a:r>
              <a:rPr lang="fr-CH" sz="16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kind</a:t>
            </a:r>
            <a:r>
              <a:rPr lang="fr-CH" sz="16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and </a:t>
            </a:r>
            <a:r>
              <a:rPr lang="fr-CH" sz="16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fruitful</a:t>
            </a:r>
            <a:r>
              <a:rPr lang="fr-CH" sz="16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collaboration and to the CERN EU office (the </a:t>
            </a:r>
            <a:r>
              <a:rPr lang="fr-CH" sz="16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great</a:t>
            </a:r>
            <a:r>
              <a:rPr lang="fr-CH" sz="16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trio!) for </a:t>
            </a:r>
            <a:r>
              <a:rPr lang="fr-CH" sz="16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successfully</a:t>
            </a:r>
            <a:r>
              <a:rPr lang="fr-CH" sz="16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going</a:t>
            </a:r>
            <a:r>
              <a:rPr lang="fr-CH" sz="16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through</a:t>
            </a:r>
            <a:r>
              <a:rPr lang="fr-CH" sz="16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all the administrative </a:t>
            </a:r>
            <a:r>
              <a:rPr lang="fr-CH" sz="16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procedures</a:t>
            </a:r>
            <a:r>
              <a:rPr lang="fr-CH" sz="16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</a:p>
          <a:p>
            <a:endParaRPr lang="fr-CH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fr-CH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	…and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now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we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have no excuses not to do the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work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!</a:t>
            </a:r>
            <a:endParaRPr lang="fr-CH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40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152400"/>
            <a:ext cx="5638800" cy="1020762"/>
          </a:xfrm>
        </p:spPr>
        <p:txBody>
          <a:bodyPr/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Today, June 13</a:t>
            </a:r>
            <a:r>
              <a:rPr lang="en-US" sz="36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EuCARD-2 kick-off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5350" y="1381240"/>
            <a:ext cx="4947250" cy="5394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91200" y="2334002"/>
            <a:ext cx="279783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 smtClean="0"/>
              <a:t>Presenting</a:t>
            </a:r>
            <a:r>
              <a:rPr lang="fr-CH" sz="1600" dirty="0" smtClean="0"/>
              <a:t> all </a:t>
            </a:r>
            <a:r>
              <a:rPr lang="fr-CH" sz="1600" dirty="0" err="1" smtClean="0"/>
              <a:t>WPs</a:t>
            </a:r>
            <a:r>
              <a:rPr lang="fr-CH" sz="1600" dirty="0" smtClean="0"/>
              <a:t> </a:t>
            </a:r>
            <a:r>
              <a:rPr lang="fr-CH" sz="1600" dirty="0" err="1" smtClean="0"/>
              <a:t>that</a:t>
            </a:r>
            <a:r>
              <a:rPr lang="fr-CH" sz="1600" dirty="0" smtClean="0"/>
              <a:t> </a:t>
            </a:r>
            <a:r>
              <a:rPr lang="fr-CH" sz="1600" dirty="0" err="1" smtClean="0"/>
              <a:t>were</a:t>
            </a:r>
            <a:r>
              <a:rPr lang="fr-CH" sz="1600" dirty="0" smtClean="0"/>
              <a:t> not </a:t>
            </a:r>
            <a:r>
              <a:rPr lang="fr-CH" sz="1600" dirty="0" err="1" smtClean="0"/>
              <a:t>already</a:t>
            </a:r>
            <a:r>
              <a:rPr lang="fr-CH" sz="1600" dirty="0" smtClean="0"/>
              <a:t> </a:t>
            </a:r>
            <a:r>
              <a:rPr lang="fr-CH" sz="1600" dirty="0" err="1" smtClean="0"/>
              <a:t>introduced</a:t>
            </a:r>
            <a:r>
              <a:rPr lang="fr-CH" sz="1600" dirty="0" smtClean="0"/>
              <a:t> </a:t>
            </a:r>
            <a:r>
              <a:rPr lang="fr-CH" sz="1600" dirty="0" err="1" smtClean="0"/>
              <a:t>during</a:t>
            </a:r>
            <a:r>
              <a:rPr lang="fr-CH" sz="1600" dirty="0" smtClean="0"/>
              <a:t> the </a:t>
            </a:r>
            <a:r>
              <a:rPr lang="fr-CH" sz="1600" dirty="0" err="1" smtClean="0"/>
              <a:t>common</a:t>
            </a:r>
            <a:r>
              <a:rPr lang="fr-CH" sz="1600" dirty="0" smtClean="0"/>
              <a:t> workshop of Tue/</a:t>
            </a:r>
            <a:r>
              <a:rPr lang="fr-CH" sz="1600" dirty="0" err="1" smtClean="0"/>
              <a:t>Wed</a:t>
            </a:r>
            <a:r>
              <a:rPr lang="fr-CH" sz="1600" dirty="0" smtClean="0"/>
              <a:t> </a:t>
            </a:r>
          </a:p>
          <a:p>
            <a:endParaRPr lang="fr-CH" sz="1600" dirty="0" smtClean="0"/>
          </a:p>
          <a:p>
            <a:endParaRPr lang="fr-CH" sz="1600" dirty="0"/>
          </a:p>
          <a:p>
            <a:r>
              <a:rPr lang="fr-CH" sz="1600" dirty="0" smtClean="0"/>
              <a:t>17:00-19:00</a:t>
            </a:r>
          </a:p>
          <a:p>
            <a:r>
              <a:rPr lang="fr-CH" sz="1600" dirty="0" smtClean="0"/>
              <a:t>Joint </a:t>
            </a:r>
            <a:r>
              <a:rPr lang="fr-CH" sz="1600" dirty="0" err="1" smtClean="0"/>
              <a:t>Governing</a:t>
            </a:r>
            <a:r>
              <a:rPr lang="fr-CH" sz="1600" dirty="0" smtClean="0"/>
              <a:t> </a:t>
            </a:r>
            <a:r>
              <a:rPr lang="fr-CH" sz="1600" dirty="0" err="1" smtClean="0"/>
              <a:t>Board</a:t>
            </a:r>
            <a:r>
              <a:rPr lang="fr-CH" sz="1600" dirty="0" smtClean="0"/>
              <a:t> and </a:t>
            </a:r>
            <a:r>
              <a:rPr lang="fr-CH" sz="1600" dirty="0" err="1" smtClean="0"/>
              <a:t>Steering</a:t>
            </a:r>
            <a:r>
              <a:rPr lang="fr-CH" sz="1600" dirty="0" smtClean="0"/>
              <a:t> </a:t>
            </a:r>
            <a:r>
              <a:rPr lang="fr-CH" sz="1600" dirty="0" err="1" smtClean="0"/>
              <a:t>Committee</a:t>
            </a:r>
            <a:r>
              <a:rPr lang="fr-CH" sz="1600" dirty="0" smtClean="0"/>
              <a:t> Meeting</a:t>
            </a:r>
          </a:p>
          <a:p>
            <a:endParaRPr lang="fr-CH" sz="1600" dirty="0" smtClean="0"/>
          </a:p>
          <a:p>
            <a:endParaRPr lang="fr-CH" sz="1600" dirty="0"/>
          </a:p>
          <a:p>
            <a:r>
              <a:rPr lang="fr-CH" sz="1600" dirty="0" smtClean="0"/>
              <a:t>19:30</a:t>
            </a:r>
          </a:p>
          <a:p>
            <a:r>
              <a:rPr lang="fr-CH" sz="1600" dirty="0" smtClean="0"/>
              <a:t>EuCARD-2 Cocktail (Glass Box)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83582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7482" cy="6094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4570"/>
            <a:ext cx="9157482" cy="685800"/>
          </a:xfrm>
        </p:spPr>
        <p:txBody>
          <a:bodyPr/>
          <a:lstStyle/>
          <a:p>
            <a:pPr algn="l"/>
            <a:r>
              <a:rPr lang="fr-CH" sz="2400" dirty="0" smtClean="0"/>
              <a:t>And </a:t>
            </a:r>
            <a:r>
              <a:rPr lang="fr-CH" sz="2400" dirty="0" err="1" smtClean="0"/>
              <a:t>now</a:t>
            </a:r>
            <a:r>
              <a:rPr lang="fr-CH" sz="2400" dirty="0" smtClean="0"/>
              <a:t> </a:t>
            </a:r>
            <a:r>
              <a:rPr lang="fr-CH" sz="2400" dirty="0" err="1" smtClean="0"/>
              <a:t>it’s</a:t>
            </a:r>
            <a:r>
              <a:rPr lang="fr-CH" sz="2400" dirty="0" smtClean="0"/>
              <a:t> time to set </a:t>
            </a:r>
            <a:r>
              <a:rPr lang="fr-CH" sz="2400" dirty="0" err="1" smtClean="0"/>
              <a:t>sail</a:t>
            </a:r>
            <a:r>
              <a:rPr lang="fr-CH" sz="2400" dirty="0" smtClean="0"/>
              <a:t> for a new </a:t>
            </a:r>
            <a:r>
              <a:rPr lang="fr-CH" sz="2400" dirty="0" err="1" smtClean="0"/>
              <a:t>adventure</a:t>
            </a:r>
            <a:r>
              <a:rPr lang="fr-CH" sz="2400" dirty="0" smtClean="0"/>
              <a:t> !</a:t>
            </a:r>
            <a:br>
              <a:rPr lang="fr-CH" sz="2400" dirty="0" smtClean="0"/>
            </a:br>
            <a:r>
              <a:rPr lang="fr-CH" sz="2400" dirty="0" smtClean="0"/>
              <a:t>					           </a:t>
            </a:r>
            <a:r>
              <a:rPr lang="fr-CH" sz="2400" dirty="0" err="1" smtClean="0"/>
              <a:t>Thank</a:t>
            </a:r>
            <a:r>
              <a:rPr lang="fr-CH" sz="2400" dirty="0" smtClean="0"/>
              <a:t> </a:t>
            </a:r>
            <a:r>
              <a:rPr lang="fr-CH" sz="2400" dirty="0" err="1" smtClean="0"/>
              <a:t>you</a:t>
            </a:r>
            <a:r>
              <a:rPr lang="fr-CH" sz="2400" dirty="0" smtClean="0"/>
              <a:t> for </a:t>
            </a:r>
            <a:r>
              <a:rPr lang="fr-CH" sz="2400" dirty="0" err="1" smtClean="0"/>
              <a:t>your</a:t>
            </a:r>
            <a:r>
              <a:rPr lang="fr-CH" sz="2400" dirty="0" smtClean="0"/>
              <a:t> attention</a:t>
            </a:r>
            <a:endParaRPr lang="en-GB" sz="1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951" y="3657600"/>
            <a:ext cx="4198426" cy="296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507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4734" y="152400"/>
            <a:ext cx="5665840" cy="1035178"/>
          </a:xfrm>
        </p:spPr>
        <p:txBody>
          <a:bodyPr/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 and accelerators- 10 years of success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74B2F72-5111-4132-B1DA-339737C8F277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10672" y="2588426"/>
            <a:ext cx="5334001" cy="86177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0000CC"/>
                </a:solidFill>
              </a:rPr>
              <a:t>CARE</a:t>
            </a:r>
          </a:p>
          <a:p>
            <a:r>
              <a:rPr lang="fr-CH" sz="1400" dirty="0" err="1" smtClean="0"/>
              <a:t>Coordinated</a:t>
            </a:r>
            <a:r>
              <a:rPr lang="fr-CH" sz="1400" dirty="0" smtClean="0"/>
              <a:t> Accelerator </a:t>
            </a:r>
            <a:r>
              <a:rPr lang="fr-CH" sz="1400" dirty="0" err="1" smtClean="0"/>
              <a:t>Research</a:t>
            </a:r>
            <a:r>
              <a:rPr lang="fr-CH" sz="1400" dirty="0" smtClean="0"/>
              <a:t> in Europe for </a:t>
            </a:r>
            <a:r>
              <a:rPr lang="fr-CH" sz="1400" dirty="0" err="1" smtClean="0"/>
              <a:t>Particle</a:t>
            </a:r>
            <a:r>
              <a:rPr lang="fr-CH" sz="1400" dirty="0" smtClean="0"/>
              <a:t> </a:t>
            </a:r>
            <a:r>
              <a:rPr lang="fr-CH" sz="1400" dirty="0" err="1" smtClean="0"/>
              <a:t>Physics</a:t>
            </a:r>
            <a:endParaRPr lang="fr-CH" sz="1400" dirty="0" smtClean="0"/>
          </a:p>
          <a:p>
            <a:r>
              <a:rPr lang="fr-CH" dirty="0" smtClean="0"/>
              <a:t>01/2004 – 12/2008 (5 </a:t>
            </a:r>
            <a:r>
              <a:rPr lang="fr-CH" dirty="0" err="1" smtClean="0"/>
              <a:t>years</a:t>
            </a:r>
            <a:r>
              <a:rPr lang="fr-CH" dirty="0" smtClean="0"/>
              <a:t>) 15.2 M€ EU contribution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10674" y="3813182"/>
            <a:ext cx="5334000" cy="86177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err="1" smtClean="0">
                <a:solidFill>
                  <a:srgbClr val="0000CC"/>
                </a:solidFill>
              </a:rPr>
              <a:t>EuCARD</a:t>
            </a:r>
            <a:endParaRPr lang="fr-CH" b="1" dirty="0" smtClean="0">
              <a:solidFill>
                <a:srgbClr val="0000CC"/>
              </a:solidFill>
            </a:endParaRPr>
          </a:p>
          <a:p>
            <a:r>
              <a:rPr lang="fr-CH" sz="1400" dirty="0" err="1" smtClean="0"/>
              <a:t>European</a:t>
            </a:r>
            <a:r>
              <a:rPr lang="fr-CH" sz="1400" dirty="0" smtClean="0"/>
              <a:t> Coordination for Accelerator </a:t>
            </a:r>
            <a:r>
              <a:rPr lang="fr-CH" sz="1400" dirty="0" err="1" smtClean="0"/>
              <a:t>Research</a:t>
            </a:r>
            <a:r>
              <a:rPr lang="fr-CH" sz="1400" dirty="0" smtClean="0"/>
              <a:t> and </a:t>
            </a:r>
            <a:r>
              <a:rPr lang="fr-CH" sz="1400" dirty="0" err="1" smtClean="0"/>
              <a:t>Development</a:t>
            </a:r>
            <a:endParaRPr lang="fr-CH" sz="1400" dirty="0" smtClean="0"/>
          </a:p>
          <a:p>
            <a:r>
              <a:rPr lang="fr-CH" dirty="0" smtClean="0"/>
              <a:t>04/2009 – 03/2013 (4 </a:t>
            </a:r>
            <a:r>
              <a:rPr lang="fr-CH" dirty="0" err="1" smtClean="0"/>
              <a:t>years</a:t>
            </a:r>
            <a:r>
              <a:rPr lang="fr-CH" dirty="0" smtClean="0"/>
              <a:t>) 10.0 M€ EU contribution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96294" y="5066179"/>
            <a:ext cx="5334002" cy="86177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0000CC"/>
                </a:solidFill>
              </a:rPr>
              <a:t>EuCARD-2</a:t>
            </a:r>
          </a:p>
          <a:p>
            <a:r>
              <a:rPr lang="fr-CH" sz="1400" dirty="0" err="1" smtClean="0"/>
              <a:t>Enhanced</a:t>
            </a:r>
            <a:r>
              <a:rPr lang="fr-CH" sz="1400" dirty="0" smtClean="0"/>
              <a:t> </a:t>
            </a:r>
            <a:r>
              <a:rPr lang="fr-CH" sz="1400" dirty="0" err="1" smtClean="0"/>
              <a:t>Eur</a:t>
            </a:r>
            <a:r>
              <a:rPr lang="fr-CH" sz="1400" dirty="0" smtClean="0"/>
              <a:t>. Coordination for Accelerator </a:t>
            </a:r>
            <a:r>
              <a:rPr lang="fr-CH" sz="1400" dirty="0" err="1" smtClean="0"/>
              <a:t>Research</a:t>
            </a:r>
            <a:r>
              <a:rPr lang="fr-CH" sz="1400" dirty="0" smtClean="0"/>
              <a:t> and </a:t>
            </a:r>
            <a:r>
              <a:rPr lang="fr-CH" sz="1400" dirty="0" err="1" smtClean="0"/>
              <a:t>Development</a:t>
            </a:r>
            <a:endParaRPr lang="fr-CH" sz="1400" dirty="0" smtClean="0"/>
          </a:p>
          <a:p>
            <a:r>
              <a:rPr lang="fr-CH" dirty="0" smtClean="0"/>
              <a:t>05/2013 – 04/2017 (4 </a:t>
            </a:r>
            <a:r>
              <a:rPr lang="fr-CH" dirty="0" err="1" smtClean="0"/>
              <a:t>years</a:t>
            </a:r>
            <a:r>
              <a:rPr lang="fr-CH" dirty="0" smtClean="0"/>
              <a:t>) 8.0 M€ EU contribution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893212" y="1485080"/>
            <a:ext cx="479940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 err="1" smtClean="0"/>
              <a:t>Capacity</a:t>
            </a:r>
            <a:r>
              <a:rPr lang="fr-CH" dirty="0" smtClean="0"/>
              <a:t> – </a:t>
            </a:r>
            <a:r>
              <a:rPr lang="fr-CH" dirty="0" err="1" smtClean="0"/>
              <a:t>research</a:t>
            </a:r>
            <a:r>
              <a:rPr lang="fr-CH" dirty="0" smtClean="0"/>
              <a:t> infrastructures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893212" y="1969583"/>
            <a:ext cx="210197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Integrating</a:t>
            </a:r>
            <a:r>
              <a:rPr lang="fr-CH" dirty="0" smtClean="0"/>
              <a:t> </a:t>
            </a:r>
            <a:r>
              <a:rPr lang="fr-CH" dirty="0" err="1" smtClean="0"/>
              <a:t>Activities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212662" y="1971794"/>
            <a:ext cx="2479958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/>
              <a:t>D</a:t>
            </a:r>
            <a:r>
              <a:rPr lang="fr-CH" dirty="0" smtClean="0"/>
              <a:t>esign </a:t>
            </a:r>
            <a:r>
              <a:rPr lang="fr-CH" dirty="0" err="1"/>
              <a:t>S</a:t>
            </a:r>
            <a:r>
              <a:rPr lang="fr-CH" dirty="0" err="1" smtClean="0"/>
              <a:t>tudies</a:t>
            </a:r>
            <a:r>
              <a:rPr lang="fr-CH" dirty="0" smtClean="0"/>
              <a:t>, </a:t>
            </a:r>
          </a:p>
          <a:p>
            <a:r>
              <a:rPr lang="fr-CH" dirty="0" err="1" smtClean="0"/>
              <a:t>Preparatory</a:t>
            </a:r>
            <a:r>
              <a:rPr lang="fr-CH" dirty="0" smtClean="0"/>
              <a:t> Phases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132408" y="3378725"/>
            <a:ext cx="2903933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EuroNu</a:t>
            </a:r>
            <a:r>
              <a:rPr lang="fr-CH" dirty="0" smtClean="0"/>
              <a:t> DS, 2008/12, 4M€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143575" y="5546006"/>
            <a:ext cx="2903933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HiLumi</a:t>
            </a:r>
            <a:r>
              <a:rPr lang="fr-CH" dirty="0" smtClean="0"/>
              <a:t> LHC, 2011/15, 4.9M€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149933" y="4465018"/>
            <a:ext cx="2891218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ILC-</a:t>
            </a:r>
            <a:r>
              <a:rPr lang="fr-CH" dirty="0" err="1" smtClean="0"/>
              <a:t>HiGrade</a:t>
            </a:r>
            <a:r>
              <a:rPr lang="fr-CH" dirty="0" smtClean="0"/>
              <a:t>, 2008/12, 5M€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141036" y="3909213"/>
            <a:ext cx="2895306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SLHC-PP,  2008/11, 5.2M€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143575" y="5067854"/>
            <a:ext cx="2903933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TIARA-PP, 2011/13, 3.9M€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-132561" y="2842535"/>
            <a:ext cx="84599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FP6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-766947" y="4685901"/>
            <a:ext cx="211477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FP7</a:t>
            </a:r>
            <a:endParaRPr lang="en-GB" dirty="0"/>
          </a:p>
        </p:txBody>
      </p:sp>
      <p:sp>
        <p:nvSpPr>
          <p:cNvPr id="18" name="Down Arrow 17"/>
          <p:cNvSpPr/>
          <p:nvPr/>
        </p:nvSpPr>
        <p:spPr>
          <a:xfrm>
            <a:off x="1636160" y="3465978"/>
            <a:ext cx="228600" cy="3472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Down Arrow 20"/>
          <p:cNvSpPr/>
          <p:nvPr/>
        </p:nvSpPr>
        <p:spPr>
          <a:xfrm>
            <a:off x="1636160" y="4692532"/>
            <a:ext cx="228600" cy="3736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 rot="19414503">
            <a:off x="2063892" y="1722756"/>
            <a:ext cx="1061509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CH" sz="2000" dirty="0" smtClean="0"/>
              <a:t>ESGARD</a:t>
            </a:r>
            <a:endParaRPr lang="en-GB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125083" y="6019800"/>
            <a:ext cx="64233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Long </a:t>
            </a:r>
            <a:r>
              <a:rPr lang="fr-CH" sz="1400" dirty="0" err="1" smtClean="0"/>
              <a:t>series</a:t>
            </a:r>
            <a:r>
              <a:rPr lang="fr-CH" sz="1400" dirty="0" smtClean="0"/>
              <a:t> of </a:t>
            </a:r>
            <a:r>
              <a:rPr lang="fr-CH" sz="1400" dirty="0" err="1" smtClean="0"/>
              <a:t>projects</a:t>
            </a:r>
            <a:r>
              <a:rPr lang="fr-CH" sz="1400" dirty="0" smtClean="0"/>
              <a:t> </a:t>
            </a:r>
            <a:r>
              <a:rPr lang="fr-CH" sz="1400" dirty="0" err="1" smtClean="0"/>
              <a:t>co-funded</a:t>
            </a:r>
            <a:r>
              <a:rPr lang="fr-CH" sz="1400" dirty="0" smtClean="0"/>
              <a:t> by the </a:t>
            </a:r>
            <a:r>
              <a:rPr lang="fr-CH" sz="1400" dirty="0" err="1" smtClean="0"/>
              <a:t>European</a:t>
            </a:r>
            <a:r>
              <a:rPr lang="fr-CH" sz="1400" dirty="0" smtClean="0"/>
              <a:t> Commission </a:t>
            </a:r>
            <a:r>
              <a:rPr lang="fr-CH" sz="1400" dirty="0" err="1" smtClean="0"/>
              <a:t>since</a:t>
            </a:r>
            <a:r>
              <a:rPr lang="fr-CH" sz="1400" dirty="0" smtClean="0"/>
              <a:t> 2004:</a:t>
            </a:r>
          </a:p>
          <a:p>
            <a:r>
              <a:rPr lang="fr-CH" sz="1400" dirty="0" smtClean="0"/>
              <a:t>68 </a:t>
            </a:r>
            <a:r>
              <a:rPr lang="fr-CH" sz="1400" dirty="0" smtClean="0"/>
              <a:t>M€ </a:t>
            </a:r>
            <a:r>
              <a:rPr lang="fr-CH" sz="1400" dirty="0" err="1" smtClean="0"/>
              <a:t>from</a:t>
            </a:r>
            <a:r>
              <a:rPr lang="fr-CH" sz="1400" dirty="0" smtClean="0"/>
              <a:t> the EU for the </a:t>
            </a:r>
            <a:r>
              <a:rPr lang="fr-CH" sz="1400" dirty="0" err="1" smtClean="0"/>
              <a:t>accelerator</a:t>
            </a:r>
            <a:r>
              <a:rPr lang="fr-CH" sz="1400" dirty="0" smtClean="0"/>
              <a:t> </a:t>
            </a:r>
            <a:r>
              <a:rPr lang="fr-CH" sz="1400" dirty="0" err="1" smtClean="0"/>
              <a:t>community</a:t>
            </a:r>
            <a:r>
              <a:rPr lang="fr-CH" sz="1400" dirty="0" smtClean="0"/>
              <a:t> </a:t>
            </a:r>
            <a:r>
              <a:rPr lang="fr-CH" sz="1400" dirty="0" smtClean="0"/>
              <a:t>in 2004/2017, </a:t>
            </a:r>
          </a:p>
          <a:p>
            <a:r>
              <a:rPr lang="fr-CH" sz="1400" dirty="0" err="1" smtClean="0"/>
              <a:t>with</a:t>
            </a:r>
            <a:r>
              <a:rPr lang="fr-CH" sz="1400" dirty="0" smtClean="0"/>
              <a:t> </a:t>
            </a:r>
            <a:r>
              <a:rPr lang="fr-CH" sz="1400" dirty="0" smtClean="0"/>
              <a:t>a </a:t>
            </a:r>
            <a:r>
              <a:rPr lang="fr-CH" sz="1400" dirty="0" err="1" smtClean="0"/>
              <a:t>peak</a:t>
            </a:r>
            <a:r>
              <a:rPr lang="fr-CH" sz="1400" dirty="0" smtClean="0"/>
              <a:t> of ~7 M€/</a:t>
            </a:r>
            <a:r>
              <a:rPr lang="fr-CH" sz="1400" dirty="0" err="1" smtClean="0"/>
              <a:t>year</a:t>
            </a:r>
            <a:r>
              <a:rPr lang="fr-CH" sz="1400" dirty="0" smtClean="0"/>
              <a:t> in 2011 (~5 </a:t>
            </a:r>
            <a:r>
              <a:rPr lang="fr-CH" sz="1400" dirty="0"/>
              <a:t>M€/</a:t>
            </a:r>
            <a:r>
              <a:rPr lang="fr-CH" sz="1400" dirty="0" err="1"/>
              <a:t>year</a:t>
            </a:r>
            <a:r>
              <a:rPr lang="fr-CH" sz="1400" dirty="0"/>
              <a:t> in </a:t>
            </a:r>
            <a:r>
              <a:rPr lang="fr-CH" sz="1400" dirty="0" smtClean="0"/>
              <a:t>2013).</a:t>
            </a:r>
            <a:endParaRPr lang="en-GB" sz="1400" dirty="0"/>
          </a:p>
        </p:txBody>
      </p:sp>
      <p:sp>
        <p:nvSpPr>
          <p:cNvPr id="24" name="Down Arrow 23"/>
          <p:cNvSpPr/>
          <p:nvPr/>
        </p:nvSpPr>
        <p:spPr>
          <a:xfrm rot="19386011">
            <a:off x="2666273" y="2043813"/>
            <a:ext cx="543107" cy="4197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Bent Arrow 7"/>
          <p:cNvSpPr/>
          <p:nvPr/>
        </p:nvSpPr>
        <p:spPr>
          <a:xfrm rot="5400000">
            <a:off x="6319848" y="2711797"/>
            <a:ext cx="457200" cy="76369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258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856" y="381000"/>
            <a:ext cx="6400800" cy="685800"/>
          </a:xfrm>
        </p:spPr>
        <p:txBody>
          <a:bodyPr/>
          <a:lstStyle/>
          <a:p>
            <a:r>
              <a:rPr lang="fr-CH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EuCARD-2 </a:t>
            </a:r>
            <a:r>
              <a:rPr lang="fr-CH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Timeline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74B2F72-5111-4132-B1DA-339737C8F277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522898" cy="5324535"/>
          </a:xfrm>
          <a:prstGeom prst="rect">
            <a:avLst/>
          </a:prstGeom>
          <a:ln cap="rnd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80000">
              <a:spcBef>
                <a:spcPts val="600"/>
              </a:spcBef>
              <a:buClr>
                <a:srgbClr val="FF0000"/>
              </a:buClr>
              <a:buSzPct val="120000"/>
              <a:buFont typeface="Wingdings" pitchFamily="2" charset="2"/>
              <a:buChar char="F"/>
            </a:pPr>
            <a:r>
              <a:rPr lang="fr-CH" dirty="0" smtClean="0"/>
              <a:t>   </a:t>
            </a:r>
            <a:r>
              <a:rPr lang="fr-CH" dirty="0" err="1" smtClean="0"/>
              <a:t>January</a:t>
            </a:r>
            <a:r>
              <a:rPr lang="fr-CH" dirty="0" smtClean="0"/>
              <a:t>/</a:t>
            </a:r>
            <a:r>
              <a:rPr lang="fr-CH" dirty="0" err="1" smtClean="0"/>
              <a:t>September</a:t>
            </a:r>
            <a:r>
              <a:rPr lang="fr-CH" dirty="0" smtClean="0"/>
              <a:t> 2011 	Project </a:t>
            </a:r>
            <a:r>
              <a:rPr lang="fr-CH" dirty="0" err="1" smtClean="0"/>
              <a:t>definition</a:t>
            </a:r>
            <a:r>
              <a:rPr lang="fr-CH" dirty="0" smtClean="0"/>
              <a:t> (on </a:t>
            </a:r>
            <a:r>
              <a:rPr lang="fr-CH" dirty="0" err="1" smtClean="0"/>
              <a:t>priorities</a:t>
            </a:r>
            <a:r>
              <a:rPr lang="fr-CH" dirty="0" smtClean="0"/>
              <a:t> set by ESGARD)</a:t>
            </a:r>
          </a:p>
          <a:p>
            <a:pPr marL="180000">
              <a:spcBef>
                <a:spcPts val="600"/>
              </a:spcBef>
              <a:buClr>
                <a:srgbClr val="FF0000"/>
              </a:buClr>
              <a:buSzPct val="120000"/>
              <a:buFont typeface="Wingdings" pitchFamily="2" charset="2"/>
              <a:buChar char="F"/>
            </a:pPr>
            <a:r>
              <a:rPr lang="fr-CH" dirty="0"/>
              <a:t>  </a:t>
            </a:r>
            <a:r>
              <a:rPr lang="fr-CH" dirty="0" smtClean="0"/>
              <a:t> </a:t>
            </a:r>
            <a:r>
              <a:rPr lang="fr-CH" dirty="0" err="1" smtClean="0"/>
              <a:t>September</a:t>
            </a:r>
            <a:r>
              <a:rPr lang="fr-CH" dirty="0" smtClean="0"/>
              <a:t>/</a:t>
            </a:r>
            <a:r>
              <a:rPr lang="fr-CH" dirty="0" err="1" smtClean="0"/>
              <a:t>November</a:t>
            </a:r>
            <a:r>
              <a:rPr lang="fr-CH" dirty="0" smtClean="0"/>
              <a:t> 2011 	</a:t>
            </a:r>
            <a:r>
              <a:rPr lang="fr-CH" dirty="0"/>
              <a:t>Nomination of </a:t>
            </a:r>
            <a:r>
              <a:rPr lang="fr-CH" dirty="0" err="1" smtClean="0"/>
              <a:t>coordinator</a:t>
            </a:r>
            <a:r>
              <a:rPr lang="fr-CH" dirty="0" smtClean="0"/>
              <a:t>, Project </a:t>
            </a:r>
            <a:r>
              <a:rPr lang="fr-CH" dirty="0" err="1" smtClean="0"/>
              <a:t>finalization</a:t>
            </a:r>
            <a:endParaRPr lang="fr-CH" dirty="0" smtClean="0"/>
          </a:p>
          <a:p>
            <a:pPr marL="180000">
              <a:spcBef>
                <a:spcPts val="600"/>
              </a:spcBef>
              <a:buClr>
                <a:srgbClr val="FF0000"/>
              </a:buClr>
              <a:buSzPct val="120000"/>
              <a:buFont typeface="Wingdings" pitchFamily="2" charset="2"/>
              <a:buChar char="F"/>
            </a:pPr>
            <a:r>
              <a:rPr lang="fr-CH" dirty="0" smtClean="0"/>
              <a:t>   24.11.2011 	</a:t>
            </a:r>
            <a:r>
              <a:rPr lang="fr-CH" dirty="0" err="1" smtClean="0"/>
              <a:t>Proposal</a:t>
            </a:r>
            <a:r>
              <a:rPr lang="fr-CH" dirty="0" smtClean="0"/>
              <a:t> </a:t>
            </a:r>
            <a:r>
              <a:rPr lang="fr-CH" dirty="0" err="1" smtClean="0"/>
              <a:t>submitted</a:t>
            </a:r>
            <a:r>
              <a:rPr lang="fr-CH" dirty="0" smtClean="0"/>
              <a:t> (</a:t>
            </a:r>
            <a:r>
              <a:rPr lang="fr-CH" dirty="0" smtClean="0">
                <a:solidFill>
                  <a:srgbClr val="FF0000"/>
                </a:solidFill>
              </a:rPr>
              <a:t>10 M€</a:t>
            </a:r>
            <a:r>
              <a:rPr lang="fr-CH" dirty="0" smtClean="0"/>
              <a:t> </a:t>
            </a:r>
            <a:r>
              <a:rPr lang="fr-CH" dirty="0" err="1" smtClean="0"/>
              <a:t>requested</a:t>
            </a:r>
            <a:r>
              <a:rPr lang="fr-CH" dirty="0" smtClean="0"/>
              <a:t> EU contribution)</a:t>
            </a:r>
          </a:p>
          <a:p>
            <a:pPr marL="180000">
              <a:spcBef>
                <a:spcPts val="600"/>
              </a:spcBef>
              <a:buClr>
                <a:srgbClr val="FF0000"/>
              </a:buClr>
              <a:buSzPct val="120000"/>
              <a:buFont typeface="Wingdings" pitchFamily="2" charset="2"/>
              <a:buChar char="F"/>
            </a:pPr>
            <a:r>
              <a:rPr lang="fr-CH" dirty="0" smtClean="0"/>
              <a:t>   08.03.2012	Evaluation </a:t>
            </a:r>
            <a:r>
              <a:rPr lang="fr-CH" dirty="0" err="1" smtClean="0"/>
              <a:t>Summary</a:t>
            </a:r>
            <a:r>
              <a:rPr lang="fr-CH" dirty="0" smtClean="0"/>
              <a:t> Report </a:t>
            </a:r>
            <a:r>
              <a:rPr lang="fr-CH" dirty="0" err="1" smtClean="0"/>
              <a:t>received</a:t>
            </a:r>
            <a:r>
              <a:rPr lang="fr-CH" dirty="0" smtClean="0"/>
              <a:t>: 14/15</a:t>
            </a:r>
          </a:p>
          <a:p>
            <a:pPr marL="180000">
              <a:spcBef>
                <a:spcPts val="600"/>
              </a:spcBef>
              <a:buClr>
                <a:srgbClr val="FF0000"/>
              </a:buClr>
              <a:buSzPct val="120000"/>
              <a:buFont typeface="Wingdings" pitchFamily="2" charset="2"/>
              <a:buChar char="F"/>
            </a:pPr>
            <a:r>
              <a:rPr lang="fr-CH" dirty="0" smtClean="0"/>
              <a:t>   30.03.2012	</a:t>
            </a:r>
            <a:r>
              <a:rPr lang="fr-CH" dirty="0" err="1" smtClean="0"/>
              <a:t>Favourable</a:t>
            </a:r>
            <a:r>
              <a:rPr lang="fr-CH" dirty="0" smtClean="0"/>
              <a:t> </a:t>
            </a:r>
            <a:r>
              <a:rPr lang="fr-CH" dirty="0" err="1" smtClean="0"/>
              <a:t>evaluation</a:t>
            </a:r>
            <a:r>
              <a:rPr lang="fr-CH" dirty="0" smtClean="0"/>
              <a:t> for </a:t>
            </a:r>
            <a:r>
              <a:rPr lang="fr-CH" dirty="0" err="1" smtClean="0"/>
              <a:t>funding</a:t>
            </a:r>
            <a:r>
              <a:rPr lang="fr-CH" dirty="0" smtClean="0"/>
              <a:t>, in stand-by for 2013 EC budget</a:t>
            </a:r>
          </a:p>
          <a:p>
            <a:pPr marL="180000">
              <a:spcBef>
                <a:spcPts val="600"/>
              </a:spcBef>
              <a:buClr>
                <a:srgbClr val="FF0000"/>
              </a:buClr>
              <a:buSzPct val="120000"/>
              <a:buFont typeface="Wingdings" pitchFamily="2" charset="2"/>
              <a:buChar char="F"/>
            </a:pPr>
            <a:r>
              <a:rPr lang="fr-CH" dirty="0" smtClean="0"/>
              <a:t>   16.07.2012	Invitation to </a:t>
            </a:r>
            <a:r>
              <a:rPr lang="fr-CH" dirty="0" err="1" smtClean="0"/>
              <a:t>negotiations</a:t>
            </a:r>
            <a:r>
              <a:rPr lang="fr-CH" dirty="0" smtClean="0"/>
              <a:t> </a:t>
            </a:r>
            <a:r>
              <a:rPr lang="fr-CH" dirty="0" err="1" smtClean="0"/>
              <a:t>received</a:t>
            </a:r>
            <a:r>
              <a:rPr lang="fr-CH" dirty="0" smtClean="0"/>
              <a:t> (</a:t>
            </a:r>
            <a:r>
              <a:rPr lang="fr-CH" dirty="0" smtClean="0">
                <a:solidFill>
                  <a:srgbClr val="FF0000"/>
                </a:solidFill>
              </a:rPr>
              <a:t>8 M€</a:t>
            </a:r>
            <a:r>
              <a:rPr lang="fr-CH" dirty="0" smtClean="0"/>
              <a:t> contribution)</a:t>
            </a:r>
          </a:p>
          <a:p>
            <a:pPr marL="180000">
              <a:spcBef>
                <a:spcPts val="600"/>
              </a:spcBef>
              <a:buClr>
                <a:srgbClr val="FF0000"/>
              </a:buClr>
              <a:buSzPct val="120000"/>
              <a:buFont typeface="Wingdings" pitchFamily="2" charset="2"/>
              <a:buChar char="F"/>
            </a:pPr>
            <a:r>
              <a:rPr lang="fr-CH" dirty="0" smtClean="0"/>
              <a:t>   27.08.2012	</a:t>
            </a:r>
            <a:r>
              <a:rPr lang="fr-CH" dirty="0" err="1" smtClean="0">
                <a:solidFill>
                  <a:srgbClr val="FF0000"/>
                </a:solidFill>
              </a:rPr>
              <a:t>Negotiation</a:t>
            </a:r>
            <a:r>
              <a:rPr lang="fr-CH" dirty="0" smtClean="0">
                <a:solidFill>
                  <a:srgbClr val="FF0000"/>
                </a:solidFill>
              </a:rPr>
              <a:t> meeting </a:t>
            </a:r>
            <a:r>
              <a:rPr lang="fr-CH" dirty="0" err="1" smtClean="0"/>
              <a:t>with</a:t>
            </a:r>
            <a:r>
              <a:rPr lang="fr-CH" dirty="0" smtClean="0"/>
              <a:t> EU </a:t>
            </a:r>
            <a:r>
              <a:rPr lang="fr-CH" dirty="0" err="1" smtClean="0"/>
              <a:t>officer</a:t>
            </a:r>
            <a:endParaRPr lang="fr-CH" dirty="0" smtClean="0"/>
          </a:p>
          <a:p>
            <a:pPr marL="180000">
              <a:spcBef>
                <a:spcPts val="600"/>
              </a:spcBef>
              <a:buClr>
                <a:srgbClr val="FF0000"/>
              </a:buClr>
              <a:buSzPct val="120000"/>
              <a:buFont typeface="Wingdings" pitchFamily="2" charset="2"/>
              <a:buChar char="F"/>
            </a:pPr>
            <a:r>
              <a:rPr lang="fr-CH" dirty="0" smtClean="0"/>
              <a:t>   07.09.2012	</a:t>
            </a:r>
            <a:r>
              <a:rPr lang="fr-CH" dirty="0" err="1" smtClean="0"/>
              <a:t>Draft</a:t>
            </a:r>
            <a:r>
              <a:rPr lang="fr-CH" dirty="0" smtClean="0"/>
              <a:t> Annex1(</a:t>
            </a:r>
            <a:r>
              <a:rPr lang="fr-CH" dirty="0" err="1" smtClean="0"/>
              <a:t>reference</a:t>
            </a:r>
            <a:r>
              <a:rPr lang="fr-CH" dirty="0" smtClean="0"/>
              <a:t> document) </a:t>
            </a:r>
            <a:r>
              <a:rPr lang="fr-CH" dirty="0" err="1" smtClean="0">
                <a:solidFill>
                  <a:srgbClr val="FF0000"/>
                </a:solidFill>
              </a:rPr>
              <a:t>submitted</a:t>
            </a:r>
            <a:r>
              <a:rPr lang="fr-CH" dirty="0" smtClean="0"/>
              <a:t> </a:t>
            </a:r>
          </a:p>
          <a:p>
            <a:pPr marL="180000">
              <a:spcBef>
                <a:spcPts val="600"/>
              </a:spcBef>
              <a:buClr>
                <a:srgbClr val="FF0000"/>
              </a:buClr>
              <a:buSzPct val="120000"/>
              <a:buFont typeface="Wingdings" pitchFamily="2" charset="2"/>
              <a:buChar char="F"/>
            </a:pPr>
            <a:r>
              <a:rPr lang="fr-CH" dirty="0" smtClean="0"/>
              <a:t>   19.10.2012	New version of Annex1 </a:t>
            </a:r>
            <a:r>
              <a:rPr lang="fr-CH" dirty="0" err="1" smtClean="0">
                <a:solidFill>
                  <a:schemeClr val="tx1"/>
                </a:solidFill>
              </a:rPr>
              <a:t>incorporating</a:t>
            </a:r>
            <a:r>
              <a:rPr lang="fr-CH" dirty="0" smtClean="0">
                <a:solidFill>
                  <a:schemeClr val="tx1"/>
                </a:solidFill>
              </a:rPr>
              <a:t> EC </a:t>
            </a:r>
            <a:r>
              <a:rPr lang="fr-CH" dirty="0" err="1" smtClean="0">
                <a:solidFill>
                  <a:schemeClr val="tx1"/>
                </a:solidFill>
              </a:rPr>
              <a:t>comments</a:t>
            </a:r>
            <a:r>
              <a:rPr lang="fr-CH" dirty="0" smtClean="0">
                <a:solidFill>
                  <a:schemeClr val="tx1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submitted</a:t>
            </a:r>
            <a:endParaRPr lang="fr-CH" dirty="0" smtClean="0">
              <a:solidFill>
                <a:schemeClr val="tx1"/>
              </a:solidFill>
            </a:endParaRPr>
          </a:p>
          <a:p>
            <a:pPr marL="180000">
              <a:spcBef>
                <a:spcPts val="600"/>
              </a:spcBef>
              <a:buClr>
                <a:srgbClr val="FF0000"/>
              </a:buClr>
              <a:buSzPct val="120000"/>
              <a:buFont typeface="Wingdings" pitchFamily="2" charset="2"/>
              <a:buChar char="F"/>
            </a:pPr>
            <a:r>
              <a:rPr lang="fr-CH" dirty="0" smtClean="0"/>
              <a:t>   24.10.2012	Final Annex1 </a:t>
            </a:r>
            <a:r>
              <a:rPr lang="fr-CH" dirty="0" err="1" smtClean="0">
                <a:solidFill>
                  <a:srgbClr val="FF0000"/>
                </a:solidFill>
              </a:rPr>
              <a:t>accepted</a:t>
            </a:r>
            <a:r>
              <a:rPr lang="fr-CH" dirty="0" smtClean="0"/>
              <a:t> by EC – end of </a:t>
            </a:r>
            <a:r>
              <a:rPr lang="fr-CH" dirty="0" err="1" smtClean="0"/>
              <a:t>negotiation</a:t>
            </a:r>
            <a:r>
              <a:rPr lang="fr-CH" dirty="0" smtClean="0"/>
              <a:t> phase</a:t>
            </a:r>
          </a:p>
          <a:p>
            <a:pPr marL="180000">
              <a:spcBef>
                <a:spcPts val="600"/>
              </a:spcBef>
              <a:buClr>
                <a:srgbClr val="FF0000"/>
              </a:buClr>
              <a:buSzPct val="120000"/>
              <a:buFont typeface="Wingdings" pitchFamily="2" charset="2"/>
              <a:buChar char="F"/>
            </a:pPr>
            <a:r>
              <a:rPr lang="fr-CH" dirty="0" smtClean="0"/>
              <a:t>   14.12.2012 All </a:t>
            </a:r>
            <a:r>
              <a:rPr lang="fr-CH" dirty="0" err="1" smtClean="0"/>
              <a:t>signed</a:t>
            </a:r>
            <a:r>
              <a:rPr lang="fr-CH" dirty="0" smtClean="0"/>
              <a:t> documents (Grant </a:t>
            </a:r>
            <a:r>
              <a:rPr lang="fr-CH" dirty="0" err="1" smtClean="0"/>
              <a:t>Preparation</a:t>
            </a:r>
            <a:r>
              <a:rPr lang="fr-CH" dirty="0" smtClean="0"/>
              <a:t> </a:t>
            </a:r>
            <a:r>
              <a:rPr lang="fr-CH" dirty="0" err="1" smtClean="0"/>
              <a:t>Forms</a:t>
            </a:r>
            <a:r>
              <a:rPr lang="fr-CH" dirty="0" smtClean="0"/>
              <a:t>) sent to Brussels</a:t>
            </a:r>
          </a:p>
          <a:p>
            <a:pPr marL="180000">
              <a:spcBef>
                <a:spcPts val="600"/>
              </a:spcBef>
              <a:buClr>
                <a:srgbClr val="FF0000"/>
              </a:buClr>
              <a:buSzPct val="120000"/>
              <a:buFont typeface="Wingdings" pitchFamily="2" charset="2"/>
              <a:buChar char="F"/>
            </a:pPr>
            <a:r>
              <a:rPr lang="fr-CH" dirty="0" smtClean="0"/>
              <a:t>   01.03.2013 Grant Agreement </a:t>
            </a:r>
            <a:r>
              <a:rPr lang="fr-CH" dirty="0" err="1" smtClean="0"/>
              <a:t>received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EU (</a:t>
            </a:r>
            <a:r>
              <a:rPr lang="fr-CH" dirty="0" err="1" smtClean="0"/>
              <a:t>after</a:t>
            </a:r>
            <a:r>
              <a:rPr lang="fr-CH" dirty="0" smtClean="0"/>
              <a:t> clearing </a:t>
            </a:r>
            <a:r>
              <a:rPr lang="fr-CH" dirty="0" err="1" smtClean="0"/>
              <a:t>technical</a:t>
            </a:r>
            <a:r>
              <a:rPr lang="fr-CH" dirty="0" smtClean="0"/>
              <a:t> </a:t>
            </a:r>
            <a:r>
              <a:rPr lang="fr-CH" dirty="0" err="1" smtClean="0"/>
              <a:t>details</a:t>
            </a:r>
            <a:r>
              <a:rPr lang="fr-CH" dirty="0" smtClean="0"/>
              <a:t>)</a:t>
            </a:r>
          </a:p>
          <a:p>
            <a:pPr marL="180000">
              <a:spcBef>
                <a:spcPts val="600"/>
              </a:spcBef>
              <a:buClr>
                <a:srgbClr val="FF0000"/>
              </a:buClr>
              <a:buSzPct val="120000"/>
              <a:buFont typeface="Wingdings" pitchFamily="2" charset="2"/>
              <a:buChar char="F"/>
            </a:pPr>
            <a:r>
              <a:rPr lang="fr-CH" dirty="0" smtClean="0"/>
              <a:t>   12.03.2013 </a:t>
            </a:r>
            <a:r>
              <a:rPr lang="fr-CH" dirty="0" err="1" smtClean="0"/>
              <a:t>Signed</a:t>
            </a:r>
            <a:r>
              <a:rPr lang="fr-CH" dirty="0" smtClean="0"/>
              <a:t> Grant Agreement sent to EU</a:t>
            </a:r>
          </a:p>
          <a:p>
            <a:pPr marL="180000">
              <a:spcBef>
                <a:spcPts val="600"/>
              </a:spcBef>
              <a:buClr>
                <a:srgbClr val="FF0000"/>
              </a:buClr>
              <a:buSzPct val="120000"/>
              <a:buFont typeface="Wingdings" pitchFamily="2" charset="2"/>
              <a:buChar char="F"/>
            </a:pPr>
            <a:r>
              <a:rPr lang="fr-CH" dirty="0"/>
              <a:t> </a:t>
            </a:r>
            <a:r>
              <a:rPr lang="fr-CH" dirty="0" smtClean="0"/>
              <a:t>  22.04.2013 </a:t>
            </a:r>
            <a:r>
              <a:rPr lang="fr-CH" dirty="0" err="1" smtClean="0"/>
              <a:t>Signed</a:t>
            </a:r>
            <a:r>
              <a:rPr lang="fr-CH" dirty="0" smtClean="0"/>
              <a:t> Grant Agreement </a:t>
            </a:r>
            <a:r>
              <a:rPr lang="fr-CH" dirty="0" err="1" smtClean="0">
                <a:solidFill>
                  <a:srgbClr val="FF0000"/>
                </a:solidFill>
              </a:rPr>
              <a:t>received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from</a:t>
            </a:r>
            <a:r>
              <a:rPr lang="fr-CH" dirty="0" smtClean="0">
                <a:solidFill>
                  <a:srgbClr val="FF0000"/>
                </a:solidFill>
              </a:rPr>
              <a:t> EU </a:t>
            </a:r>
            <a:r>
              <a:rPr lang="fr-CH" dirty="0" smtClean="0"/>
              <a:t>+ autorisation </a:t>
            </a:r>
            <a:r>
              <a:rPr lang="fr-CH" dirty="0" smtClean="0">
                <a:solidFill>
                  <a:srgbClr val="FF0000"/>
                </a:solidFill>
              </a:rPr>
              <a:t>1st </a:t>
            </a:r>
            <a:r>
              <a:rPr lang="fr-CH" dirty="0" err="1" smtClean="0">
                <a:solidFill>
                  <a:srgbClr val="FF0000"/>
                </a:solidFill>
              </a:rPr>
              <a:t>payment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</a:p>
          <a:p>
            <a:pPr marL="180000">
              <a:spcBef>
                <a:spcPts val="600"/>
              </a:spcBef>
              <a:buClr>
                <a:srgbClr val="FF0000"/>
              </a:buClr>
              <a:buSzPct val="120000"/>
              <a:buFont typeface="Wingdings" pitchFamily="2" charset="2"/>
              <a:buChar char="F"/>
            </a:pPr>
            <a:r>
              <a:rPr lang="fr-CH" dirty="0" smtClean="0"/>
              <a:t>   </a:t>
            </a:r>
            <a:r>
              <a:rPr lang="fr-CH" b="1" dirty="0" smtClean="0">
                <a:solidFill>
                  <a:srgbClr val="0000CC"/>
                </a:solidFill>
              </a:rPr>
              <a:t>01.05.2013</a:t>
            </a:r>
            <a:r>
              <a:rPr lang="fr-CH" dirty="0" smtClean="0"/>
              <a:t>	</a:t>
            </a:r>
            <a:r>
              <a:rPr lang="fr-CH" dirty="0" smtClean="0">
                <a:solidFill>
                  <a:srgbClr val="FF0000"/>
                </a:solidFill>
              </a:rPr>
              <a:t>Start of the </a:t>
            </a:r>
            <a:r>
              <a:rPr lang="fr-CH" dirty="0" err="1" smtClean="0">
                <a:solidFill>
                  <a:srgbClr val="FF0000"/>
                </a:solidFill>
              </a:rPr>
              <a:t>project</a:t>
            </a:r>
            <a:r>
              <a:rPr lang="fr-CH" dirty="0" smtClean="0"/>
              <a:t>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31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81000"/>
            <a:ext cx="6400800" cy="685800"/>
          </a:xfrm>
        </p:spPr>
        <p:txBody>
          <a:bodyPr/>
          <a:lstStyle/>
          <a:p>
            <a:r>
              <a:rPr lang="fr-CH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EuCARD</a:t>
            </a:r>
            <a:r>
              <a:rPr lang="fr-CH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 in </a:t>
            </a:r>
            <a:r>
              <a:rPr lang="fr-CH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74B2F72-5111-4132-B1DA-339737C8F277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92989" y="1524000"/>
            <a:ext cx="7772400" cy="4773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tIns="108000" bIns="108000" rtlCol="0">
            <a:spAutoFit/>
          </a:bodyPr>
          <a:lstStyle/>
          <a:p>
            <a:pPr marL="180000">
              <a:spcBef>
                <a:spcPts val="1200"/>
              </a:spcBef>
            </a:pPr>
            <a:r>
              <a:rPr lang="fr-CH" sz="2400" b="1" dirty="0" smtClean="0"/>
              <a:t>48 </a:t>
            </a:r>
            <a:r>
              <a:rPr lang="fr-CH" sz="2400" b="1" dirty="0" err="1" smtClean="0"/>
              <a:t>months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duration</a:t>
            </a:r>
            <a:r>
              <a:rPr lang="fr-CH" sz="2400" b="1" dirty="0" smtClean="0"/>
              <a:t> </a:t>
            </a:r>
            <a:r>
              <a:rPr lang="fr-CH" sz="1600" b="1" dirty="0" smtClean="0"/>
              <a:t>(01.05.2013 - 30.04.2017)</a:t>
            </a:r>
            <a:endParaRPr lang="fr-CH" sz="2400" b="1" dirty="0" smtClean="0"/>
          </a:p>
          <a:p>
            <a:pPr marL="180000">
              <a:spcBef>
                <a:spcPts val="1200"/>
              </a:spcBef>
            </a:pPr>
            <a:r>
              <a:rPr lang="fr-CH" sz="2400" b="1" dirty="0" smtClean="0"/>
              <a:t>13 Workpackages </a:t>
            </a:r>
            <a:r>
              <a:rPr lang="fr-CH" b="1" dirty="0" smtClean="0"/>
              <a:t>(6 Networks, 2 Transnational Access, 4 </a:t>
            </a:r>
            <a:r>
              <a:rPr lang="fr-CH" b="1" dirty="0" err="1" smtClean="0"/>
              <a:t>JRAs</a:t>
            </a:r>
            <a:r>
              <a:rPr lang="fr-CH" b="1" dirty="0" smtClean="0"/>
              <a:t>)</a:t>
            </a:r>
            <a:endParaRPr lang="fr-CH" sz="2400" b="1" dirty="0" smtClean="0"/>
          </a:p>
          <a:p>
            <a:pPr marL="180000">
              <a:spcBef>
                <a:spcPts val="1200"/>
              </a:spcBef>
            </a:pPr>
            <a:r>
              <a:rPr lang="fr-CH" sz="2400" b="1" dirty="0" smtClean="0"/>
              <a:t>40 </a:t>
            </a:r>
            <a:r>
              <a:rPr lang="fr-CH" sz="2400" b="1" dirty="0" err="1" smtClean="0"/>
              <a:t>beneficiaries</a:t>
            </a:r>
            <a:r>
              <a:rPr lang="fr-CH" sz="2400" b="1" dirty="0" smtClean="0"/>
              <a:t> </a:t>
            </a:r>
            <a:r>
              <a:rPr lang="fr-CH" dirty="0" smtClean="0"/>
              <a:t>(3 </a:t>
            </a:r>
            <a:r>
              <a:rPr lang="fr-CH" dirty="0" err="1" smtClean="0"/>
              <a:t>with</a:t>
            </a:r>
            <a:r>
              <a:rPr lang="fr-CH" dirty="0" smtClean="0"/>
              <a:t> 0 EU contribution)</a:t>
            </a:r>
            <a:endParaRPr lang="fr-CH" sz="2000" dirty="0" smtClean="0"/>
          </a:p>
          <a:p>
            <a:pPr marL="180000">
              <a:spcBef>
                <a:spcPts val="1200"/>
              </a:spcBef>
            </a:pPr>
            <a:r>
              <a:rPr lang="fr-CH" sz="2400" b="1" dirty="0" smtClean="0"/>
              <a:t>14 countries </a:t>
            </a:r>
            <a:r>
              <a:rPr lang="fr-CH" dirty="0" smtClean="0"/>
              <a:t>(+ CERN)</a:t>
            </a:r>
            <a:endParaRPr lang="fr-CH" sz="2000" dirty="0" smtClean="0"/>
          </a:p>
          <a:p>
            <a:pPr marL="180000">
              <a:spcBef>
                <a:spcPts val="1200"/>
              </a:spcBef>
            </a:pPr>
            <a:r>
              <a:rPr lang="fr-CH" sz="2400" b="1" dirty="0" smtClean="0"/>
              <a:t>23.5 M€ total </a:t>
            </a:r>
            <a:r>
              <a:rPr lang="fr-CH" sz="2400" b="1" dirty="0" err="1" smtClean="0"/>
              <a:t>cost</a:t>
            </a:r>
            <a:r>
              <a:rPr lang="fr-CH" sz="2400" b="1" dirty="0" smtClean="0"/>
              <a:t> </a:t>
            </a:r>
            <a:r>
              <a:rPr lang="fr-CH" dirty="0" smtClean="0"/>
              <a:t>(13.4 M€ direct </a:t>
            </a:r>
            <a:r>
              <a:rPr lang="fr-CH" dirty="0" err="1" smtClean="0"/>
              <a:t>costs</a:t>
            </a:r>
            <a:r>
              <a:rPr lang="fr-CH" dirty="0" smtClean="0"/>
              <a:t>, 10.1 M€ </a:t>
            </a:r>
            <a:r>
              <a:rPr lang="fr-CH" dirty="0" err="1" smtClean="0"/>
              <a:t>indirect+access</a:t>
            </a:r>
            <a:r>
              <a:rPr lang="fr-CH" dirty="0" smtClean="0"/>
              <a:t> </a:t>
            </a:r>
            <a:r>
              <a:rPr lang="fr-CH" dirty="0" err="1" smtClean="0"/>
              <a:t>cost</a:t>
            </a:r>
            <a:r>
              <a:rPr lang="fr-CH" dirty="0" smtClean="0"/>
              <a:t>)</a:t>
            </a:r>
            <a:endParaRPr lang="fr-CH" sz="2000" dirty="0" smtClean="0"/>
          </a:p>
          <a:p>
            <a:pPr marL="180000">
              <a:spcBef>
                <a:spcPts val="1200"/>
              </a:spcBef>
            </a:pPr>
            <a:r>
              <a:rPr lang="fr-CH" sz="2400" b="1" dirty="0" smtClean="0"/>
              <a:t>8 M€ EC contribution </a:t>
            </a:r>
            <a:r>
              <a:rPr lang="fr-CH" dirty="0" smtClean="0"/>
              <a:t>(34% of total </a:t>
            </a:r>
            <a:r>
              <a:rPr lang="fr-CH" dirty="0" err="1" smtClean="0"/>
              <a:t>cost</a:t>
            </a:r>
            <a:r>
              <a:rPr lang="fr-CH" dirty="0" smtClean="0"/>
              <a:t>, 59.7% of direct </a:t>
            </a:r>
            <a:r>
              <a:rPr lang="fr-CH" dirty="0" err="1" smtClean="0"/>
              <a:t>cost</a:t>
            </a:r>
            <a:r>
              <a:rPr lang="fr-CH" dirty="0" smtClean="0"/>
              <a:t>)</a:t>
            </a:r>
            <a:endParaRPr lang="fr-CH" sz="2000" dirty="0" smtClean="0"/>
          </a:p>
          <a:p>
            <a:pPr marL="180000">
              <a:spcBef>
                <a:spcPts val="1200"/>
              </a:spcBef>
            </a:pPr>
            <a:r>
              <a:rPr lang="fr-CH" sz="2400" b="1" dirty="0" smtClean="0"/>
              <a:t>1288 </a:t>
            </a:r>
            <a:r>
              <a:rPr lang="fr-CH" sz="2400" b="1" dirty="0" err="1" smtClean="0"/>
              <a:t>persons.month</a:t>
            </a:r>
            <a:r>
              <a:rPr lang="fr-CH" sz="2400" b="1" dirty="0" smtClean="0"/>
              <a:t> </a:t>
            </a:r>
            <a:r>
              <a:rPr lang="fr-CH" dirty="0" smtClean="0"/>
              <a:t>(</a:t>
            </a:r>
            <a:r>
              <a:rPr lang="fr-CH" dirty="0" err="1" smtClean="0"/>
              <a:t>average</a:t>
            </a:r>
            <a:r>
              <a:rPr lang="fr-CH" dirty="0" smtClean="0"/>
              <a:t> 8 pm/</a:t>
            </a:r>
            <a:r>
              <a:rPr lang="fr-CH" dirty="0" err="1" smtClean="0"/>
              <a:t>participant.year</a:t>
            </a:r>
            <a:r>
              <a:rPr lang="fr-CH" dirty="0" smtClean="0"/>
              <a:t>)</a:t>
            </a:r>
            <a:endParaRPr lang="fr-CH" sz="2000" dirty="0" smtClean="0"/>
          </a:p>
          <a:p>
            <a:pPr marL="180000">
              <a:spcBef>
                <a:spcPts val="1200"/>
              </a:spcBef>
            </a:pPr>
            <a:r>
              <a:rPr lang="fr-CH" sz="2400" b="1" dirty="0" smtClean="0"/>
              <a:t>62 </a:t>
            </a:r>
            <a:r>
              <a:rPr lang="fr-CH" sz="2400" b="1" dirty="0" err="1" smtClean="0"/>
              <a:t>deliverables</a:t>
            </a:r>
            <a:endParaRPr lang="fr-CH" sz="2400" b="1" dirty="0" smtClean="0"/>
          </a:p>
          <a:p>
            <a:pPr marL="180000">
              <a:spcBef>
                <a:spcPts val="1200"/>
              </a:spcBef>
            </a:pPr>
            <a:r>
              <a:rPr lang="fr-CH" sz="2400" b="1" dirty="0" smtClean="0"/>
              <a:t>86 </a:t>
            </a:r>
            <a:r>
              <a:rPr lang="fr-CH" sz="2400" b="1" dirty="0" err="1" smtClean="0"/>
              <a:t>milestones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2205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152400"/>
            <a:ext cx="5715000" cy="1066800"/>
          </a:xfrm>
        </p:spPr>
        <p:txBody>
          <a:bodyPr/>
          <a:lstStyle/>
          <a:p>
            <a:r>
              <a:rPr lang="fr-CH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EuCARD-2 objectives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406442" y="6324600"/>
            <a:ext cx="533400" cy="244476"/>
          </a:xfrm>
        </p:spPr>
        <p:txBody>
          <a:bodyPr>
            <a:normAutofit fontScale="92500" lnSpcReduction="10000"/>
          </a:bodyPr>
          <a:lstStyle/>
          <a:p>
            <a:fld id="{D74B2F72-5111-4132-B1DA-339737C8F277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62000" y="1524000"/>
            <a:ext cx="7644442" cy="17851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err="1" smtClean="0">
                <a:solidFill>
                  <a:srgbClr val="FF0000"/>
                </a:solidFill>
              </a:rPr>
              <a:t>Scientific</a:t>
            </a:r>
            <a:r>
              <a:rPr lang="fr-CH" b="1" dirty="0" smtClean="0">
                <a:solidFill>
                  <a:srgbClr val="FF0000"/>
                </a:solidFill>
              </a:rPr>
              <a:t> objectives</a:t>
            </a:r>
            <a:r>
              <a:rPr lang="fr-CH" dirty="0" smtClean="0"/>
              <a:t>: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fr-CH" dirty="0" smtClean="0"/>
              <a:t>Contributions to few </a:t>
            </a:r>
            <a:r>
              <a:rPr lang="fr-CH" dirty="0" smtClean="0">
                <a:solidFill>
                  <a:srgbClr val="FF0000"/>
                </a:solidFill>
              </a:rPr>
              <a:t>R&amp;D </a:t>
            </a:r>
            <a:r>
              <a:rPr lang="fr-CH" dirty="0" err="1" smtClean="0">
                <a:solidFill>
                  <a:srgbClr val="FF0000"/>
                </a:solidFill>
              </a:rPr>
              <a:t>topics</a:t>
            </a:r>
            <a:r>
              <a:rPr lang="fr-CH" dirty="0" smtClean="0">
                <a:solidFill>
                  <a:srgbClr val="FF0000"/>
                </a:solidFill>
              </a:rPr>
              <a:t> of excellence </a:t>
            </a:r>
            <a:r>
              <a:rPr lang="fr-CH" dirty="0" smtClean="0"/>
              <a:t>(high </a:t>
            </a:r>
            <a:r>
              <a:rPr lang="fr-CH" dirty="0" err="1" smtClean="0"/>
              <a:t>risk</a:t>
            </a:r>
            <a:r>
              <a:rPr lang="fr-CH" dirty="0" smtClean="0"/>
              <a:t>, high </a:t>
            </a:r>
            <a:r>
              <a:rPr lang="fr-CH" dirty="0" err="1" smtClean="0"/>
              <a:t>pay-off</a:t>
            </a:r>
            <a:r>
              <a:rPr lang="fr-CH" dirty="0" smtClean="0"/>
              <a:t>) on </a:t>
            </a:r>
            <a:r>
              <a:rPr lang="fr-CH" dirty="0" err="1" smtClean="0"/>
              <a:t>accelerators</a:t>
            </a:r>
            <a:r>
              <a:rPr lang="fr-CH" dirty="0" smtClean="0"/>
              <a:t> for </a:t>
            </a:r>
            <a:r>
              <a:rPr lang="fr-CH" dirty="0" err="1" smtClean="0">
                <a:solidFill>
                  <a:srgbClr val="FF0000"/>
                </a:solidFill>
              </a:rPr>
              <a:t>research</a:t>
            </a:r>
            <a:r>
              <a:rPr lang="fr-CH" dirty="0" smtClean="0"/>
              <a:t> (HEP, </a:t>
            </a:r>
            <a:r>
              <a:rPr lang="fr-CH" dirty="0" err="1" smtClean="0"/>
              <a:t>nuclear</a:t>
            </a:r>
            <a:r>
              <a:rPr lang="fr-CH" dirty="0" smtClean="0"/>
              <a:t> </a:t>
            </a:r>
            <a:r>
              <a:rPr lang="fr-CH" dirty="0" err="1" smtClean="0"/>
              <a:t>physics</a:t>
            </a:r>
            <a:r>
              <a:rPr lang="fr-CH" dirty="0" smtClean="0"/>
              <a:t>, synchrotron lights, etc.).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fr-CH" dirty="0" err="1" smtClean="0"/>
              <a:t>Include</a:t>
            </a:r>
            <a:r>
              <a:rPr lang="fr-CH" dirty="0" smtClean="0"/>
              <a:t> new dimension of innovation, </a:t>
            </a:r>
            <a:r>
              <a:rPr lang="fr-CH" dirty="0" smtClean="0">
                <a:solidFill>
                  <a:srgbClr val="FF0000"/>
                </a:solidFill>
              </a:rPr>
              <a:t>applications</a:t>
            </a:r>
            <a:r>
              <a:rPr lang="fr-CH" dirty="0" smtClean="0"/>
              <a:t>, relations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>
                <a:solidFill>
                  <a:srgbClr val="FF0000"/>
                </a:solidFill>
              </a:rPr>
              <a:t>industry</a:t>
            </a:r>
            <a:r>
              <a:rPr lang="fr-CH" dirty="0" smtClean="0"/>
              <a:t> (</a:t>
            </a:r>
            <a:r>
              <a:rPr lang="fr-CH" dirty="0" err="1" smtClean="0"/>
              <a:t>healthcare</a:t>
            </a:r>
            <a:r>
              <a:rPr lang="fr-CH" dirty="0" smtClean="0"/>
              <a:t>, </a:t>
            </a:r>
            <a:r>
              <a:rPr lang="fr-CH" dirty="0" err="1" smtClean="0"/>
              <a:t>energy</a:t>
            </a:r>
            <a:r>
              <a:rPr lang="fr-CH" dirty="0" smtClean="0"/>
              <a:t>, </a:t>
            </a:r>
            <a:r>
              <a:rPr lang="fr-CH" dirty="0" err="1" smtClean="0"/>
              <a:t>environment</a:t>
            </a:r>
            <a:r>
              <a:rPr lang="fr-CH" dirty="0" smtClean="0"/>
              <a:t>, etc.).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3873245"/>
            <a:ext cx="7644442" cy="276998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err="1" smtClean="0">
                <a:solidFill>
                  <a:srgbClr val="FF0000"/>
                </a:solidFill>
              </a:rPr>
              <a:t>Political</a:t>
            </a:r>
            <a:r>
              <a:rPr lang="fr-CH" b="1" dirty="0" smtClean="0">
                <a:solidFill>
                  <a:srgbClr val="FF0000"/>
                </a:solidFill>
              </a:rPr>
              <a:t> objectives</a:t>
            </a:r>
            <a:r>
              <a:rPr lang="fr-CH" dirty="0" smtClean="0"/>
              <a:t>: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fr-CH" dirty="0" smtClean="0"/>
              <a:t>For </a:t>
            </a:r>
            <a:r>
              <a:rPr lang="fr-CH" b="1" dirty="0" smtClean="0">
                <a:solidFill>
                  <a:srgbClr val="0070C0"/>
                </a:solidFill>
              </a:rPr>
              <a:t>EU</a:t>
            </a:r>
            <a:r>
              <a:rPr lang="fr-CH" dirty="0" smtClean="0"/>
              <a:t>: </a:t>
            </a:r>
            <a:r>
              <a:rPr lang="fr-CH" dirty="0" err="1" smtClean="0"/>
              <a:t>strenghten</a:t>
            </a:r>
            <a:r>
              <a:rPr lang="fr-CH" dirty="0" smtClean="0"/>
              <a:t> </a:t>
            </a:r>
            <a:r>
              <a:rPr lang="fr-CH" dirty="0" smtClean="0">
                <a:solidFill>
                  <a:srgbClr val="FF0000"/>
                </a:solidFill>
              </a:rPr>
              <a:t>collaboration</a:t>
            </a:r>
            <a:r>
              <a:rPr lang="fr-CH" dirty="0" smtClean="0"/>
              <a:t> and </a:t>
            </a:r>
            <a:r>
              <a:rPr lang="fr-CH" dirty="0" err="1" smtClean="0"/>
              <a:t>foster</a:t>
            </a:r>
            <a:r>
              <a:rPr lang="fr-CH" dirty="0" smtClean="0"/>
              <a:t> synergies, </a:t>
            </a:r>
            <a:r>
              <a:rPr lang="fr-CH" dirty="0" err="1" smtClean="0"/>
              <a:t>create</a:t>
            </a:r>
            <a:r>
              <a:rPr lang="fr-CH" dirty="0" smtClean="0"/>
              <a:t> a network of </a:t>
            </a:r>
            <a:r>
              <a:rPr lang="fr-CH" dirty="0" err="1" smtClean="0"/>
              <a:t>complementary</a:t>
            </a:r>
            <a:r>
              <a:rPr lang="fr-CH" dirty="0" smtClean="0"/>
              <a:t> </a:t>
            </a:r>
            <a:r>
              <a:rPr lang="fr-CH" dirty="0" err="1" smtClean="0"/>
              <a:t>scientific</a:t>
            </a:r>
            <a:r>
              <a:rPr lang="fr-CH" dirty="0" smtClean="0"/>
              <a:t> infrastructures, </a:t>
            </a:r>
            <a:r>
              <a:rPr lang="fr-CH" dirty="0" err="1" smtClean="0"/>
              <a:t>enhance</a:t>
            </a:r>
            <a:r>
              <a:rPr lang="fr-CH" dirty="0" smtClean="0"/>
              <a:t> EU </a:t>
            </a:r>
            <a:r>
              <a:rPr lang="fr-CH" dirty="0" err="1" smtClean="0">
                <a:solidFill>
                  <a:srgbClr val="FF0000"/>
                </a:solidFill>
              </a:rPr>
              <a:t>competitiveness</a:t>
            </a:r>
            <a:r>
              <a:rPr lang="fr-CH" dirty="0" smtClean="0"/>
              <a:t>.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fr-CH" dirty="0" smtClean="0"/>
              <a:t>For </a:t>
            </a:r>
            <a:r>
              <a:rPr lang="fr-CH" b="1" dirty="0" smtClean="0">
                <a:solidFill>
                  <a:srgbClr val="0070C0"/>
                </a:solidFill>
              </a:rPr>
              <a:t>large </a:t>
            </a:r>
            <a:r>
              <a:rPr lang="fr-CH" b="1" dirty="0" err="1" smtClean="0">
                <a:solidFill>
                  <a:srgbClr val="0070C0"/>
                </a:solidFill>
              </a:rPr>
              <a:t>laboratories</a:t>
            </a:r>
            <a:r>
              <a:rPr lang="fr-CH" dirty="0" smtClean="0"/>
              <a:t>: </a:t>
            </a:r>
            <a:r>
              <a:rPr lang="fr-CH" dirty="0" err="1" smtClean="0"/>
              <a:t>attract</a:t>
            </a:r>
            <a:r>
              <a:rPr lang="fr-CH" dirty="0" smtClean="0"/>
              <a:t> </a:t>
            </a:r>
            <a:r>
              <a:rPr lang="fr-CH" dirty="0" err="1" smtClean="0">
                <a:solidFill>
                  <a:srgbClr val="FF0000"/>
                </a:solidFill>
              </a:rPr>
              <a:t>partners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/>
              <a:t>into</a:t>
            </a:r>
            <a:r>
              <a:rPr lang="fr-CH" dirty="0" smtClean="0"/>
              <a:t> (long-</a:t>
            </a:r>
            <a:r>
              <a:rPr lang="fr-CH" dirty="0" err="1" smtClean="0"/>
              <a:t>term</a:t>
            </a:r>
            <a:r>
              <a:rPr lang="fr-CH" dirty="0" smtClean="0"/>
              <a:t>) </a:t>
            </a:r>
            <a:r>
              <a:rPr lang="fr-CH" dirty="0" err="1" smtClean="0"/>
              <a:t>projects</a:t>
            </a:r>
            <a:r>
              <a:rPr lang="fr-CH" dirty="0" smtClean="0"/>
              <a:t>, </a:t>
            </a:r>
            <a:r>
              <a:rPr lang="fr-CH" dirty="0" err="1" smtClean="0"/>
              <a:t>connect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high-</a:t>
            </a:r>
            <a:r>
              <a:rPr lang="fr-CH" dirty="0" err="1" smtClean="0"/>
              <a:t>level</a:t>
            </a:r>
            <a:r>
              <a:rPr lang="fr-CH" dirty="0" smtClean="0"/>
              <a:t> R&amp;D, </a:t>
            </a:r>
            <a:r>
              <a:rPr lang="fr-CH" dirty="0" err="1" smtClean="0"/>
              <a:t>create</a:t>
            </a:r>
            <a:r>
              <a:rPr lang="fr-CH" dirty="0" smtClean="0"/>
              <a:t> a network of </a:t>
            </a:r>
            <a:r>
              <a:rPr lang="fr-CH" dirty="0" err="1" smtClean="0"/>
              <a:t>competences</a:t>
            </a:r>
            <a:r>
              <a:rPr lang="fr-CH" dirty="0" smtClean="0"/>
              <a:t> </a:t>
            </a:r>
            <a:r>
              <a:rPr lang="fr-CH" dirty="0" err="1" smtClean="0"/>
              <a:t>around</a:t>
            </a:r>
            <a:r>
              <a:rPr lang="fr-CH" dirty="0" smtClean="0"/>
              <a:t> the large </a:t>
            </a:r>
            <a:r>
              <a:rPr lang="fr-CH" dirty="0" err="1" smtClean="0"/>
              <a:t>laboratories</a:t>
            </a:r>
            <a:r>
              <a:rPr lang="fr-CH" dirty="0" smtClean="0"/>
              <a:t>. 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fr-CH" dirty="0" smtClean="0"/>
              <a:t>For </a:t>
            </a:r>
            <a:r>
              <a:rPr lang="fr-CH" b="1" dirty="0" err="1" smtClean="0">
                <a:solidFill>
                  <a:srgbClr val="0070C0"/>
                </a:solidFill>
              </a:rPr>
              <a:t>small</a:t>
            </a:r>
            <a:r>
              <a:rPr lang="fr-CH" b="1" dirty="0" smtClean="0">
                <a:solidFill>
                  <a:srgbClr val="0070C0"/>
                </a:solidFill>
              </a:rPr>
              <a:t> Institutes</a:t>
            </a:r>
            <a:r>
              <a:rPr lang="fr-CH" dirty="0" smtClean="0"/>
              <a:t>: </a:t>
            </a:r>
            <a:r>
              <a:rPr lang="fr-CH" dirty="0" err="1" smtClean="0"/>
              <a:t>get</a:t>
            </a:r>
            <a:r>
              <a:rPr lang="fr-CH" dirty="0" smtClean="0"/>
              <a:t> </a:t>
            </a:r>
            <a:r>
              <a:rPr lang="fr-CH" dirty="0" err="1" smtClean="0"/>
              <a:t>access</a:t>
            </a:r>
            <a:r>
              <a:rPr lang="fr-CH" dirty="0" smtClean="0"/>
              <a:t> to </a:t>
            </a:r>
            <a:r>
              <a:rPr lang="fr-CH" dirty="0" err="1" smtClean="0"/>
              <a:t>big</a:t>
            </a:r>
            <a:r>
              <a:rPr lang="fr-CH" dirty="0" smtClean="0"/>
              <a:t> </a:t>
            </a:r>
            <a:r>
              <a:rPr lang="fr-CH" dirty="0" err="1" smtClean="0"/>
              <a:t>labs</a:t>
            </a:r>
            <a:r>
              <a:rPr lang="fr-CH" dirty="0" smtClean="0"/>
              <a:t> and to </a:t>
            </a:r>
            <a:r>
              <a:rPr lang="fr-CH" dirty="0" smtClean="0">
                <a:solidFill>
                  <a:srgbClr val="FF0000"/>
                </a:solidFill>
              </a:rPr>
              <a:t>large </a:t>
            </a:r>
            <a:r>
              <a:rPr lang="fr-CH" dirty="0" err="1" smtClean="0">
                <a:solidFill>
                  <a:srgbClr val="FF0000"/>
                </a:solidFill>
              </a:rPr>
              <a:t>scientific</a:t>
            </a:r>
            <a:r>
              <a:rPr lang="fr-CH" dirty="0" smtClean="0">
                <a:solidFill>
                  <a:srgbClr val="FF0000"/>
                </a:solidFill>
              </a:rPr>
              <a:t> programmes</a:t>
            </a:r>
            <a:r>
              <a:rPr lang="fr-CH" dirty="0" smtClean="0"/>
              <a:t>, </a:t>
            </a:r>
            <a:r>
              <a:rPr lang="fr-CH" dirty="0" err="1" smtClean="0"/>
              <a:t>get</a:t>
            </a:r>
            <a:r>
              <a:rPr lang="fr-CH" dirty="0" smtClean="0"/>
              <a:t> the recognition (and the </a:t>
            </a:r>
            <a:r>
              <a:rPr lang="fr-CH" dirty="0" err="1" smtClean="0"/>
              <a:t>internal</a:t>
            </a:r>
            <a:r>
              <a:rPr lang="fr-CH" dirty="0" smtClean="0"/>
              <a:t> </a:t>
            </a:r>
            <a:r>
              <a:rPr lang="fr-CH" dirty="0" err="1" smtClean="0"/>
              <a:t>matching</a:t>
            </a:r>
            <a:r>
              <a:rPr lang="fr-CH" dirty="0" smtClean="0"/>
              <a:t> </a:t>
            </a:r>
            <a:r>
              <a:rPr lang="fr-CH" dirty="0" err="1" smtClean="0">
                <a:solidFill>
                  <a:srgbClr val="FF0000"/>
                </a:solidFill>
              </a:rPr>
              <a:t>funds</a:t>
            </a:r>
            <a:r>
              <a:rPr lang="fr-CH" dirty="0" smtClean="0"/>
              <a:t>) </a:t>
            </a:r>
            <a:r>
              <a:rPr lang="fr-CH" dirty="0" err="1" smtClean="0"/>
              <a:t>related</a:t>
            </a:r>
            <a:r>
              <a:rPr lang="fr-CH" dirty="0" smtClean="0"/>
              <a:t> to EU </a:t>
            </a:r>
            <a:r>
              <a:rPr lang="fr-CH" dirty="0" err="1" smtClean="0"/>
              <a:t>projects</a:t>
            </a:r>
            <a:r>
              <a:rPr lang="fr-CH" dirty="0" smtClean="0"/>
              <a:t>. </a:t>
            </a:r>
          </a:p>
        </p:txBody>
      </p:sp>
      <p:sp>
        <p:nvSpPr>
          <p:cNvPr id="7" name="Up-Down Arrow 6"/>
          <p:cNvSpPr/>
          <p:nvPr/>
        </p:nvSpPr>
        <p:spPr>
          <a:xfrm>
            <a:off x="2158042" y="3385304"/>
            <a:ext cx="304800" cy="47136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00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5943587" y="1371021"/>
            <a:ext cx="1289276" cy="809326"/>
          </a:xfrm>
          <a:prstGeom prst="roundRect">
            <a:avLst/>
          </a:prstGeom>
          <a:noFill/>
          <a:ln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0944" y="2410615"/>
            <a:ext cx="1838158" cy="1225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738" y="3502607"/>
            <a:ext cx="2270789" cy="1226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180" y="1573034"/>
            <a:ext cx="1933503" cy="12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88069"/>
            <a:ext cx="6172200" cy="1020762"/>
          </a:xfrm>
        </p:spPr>
        <p:txBody>
          <a:bodyPr/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EuCARD-2 as a global actor for accelerators’ future  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90880"/>
            <a:ext cx="1904470" cy="1370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220" y="1420743"/>
            <a:ext cx="1830699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105044" y="1674233"/>
            <a:ext cx="1781773" cy="101566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</a:rPr>
              <a:t>Size, Cost, Power, Physics motivations </a:t>
            </a:r>
            <a:endParaRPr lang="en-GB" sz="20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97462" y="1405969"/>
            <a:ext cx="1473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Break </a:t>
            </a:r>
            <a:r>
              <a:rPr lang="en-US" sz="1200" dirty="0" smtClean="0"/>
              <a:t>the wall:</a:t>
            </a:r>
          </a:p>
          <a:p>
            <a:r>
              <a:rPr lang="en-US" sz="1200" dirty="0" smtClean="0"/>
              <a:t>Push B, E </a:t>
            </a:r>
          </a:p>
          <a:p>
            <a:r>
              <a:rPr lang="en-US" sz="1200" dirty="0" smtClean="0"/>
              <a:t>reduce P 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7924800" y="3411970"/>
            <a:ext cx="10737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Go round the wall:</a:t>
            </a:r>
          </a:p>
          <a:p>
            <a:r>
              <a:rPr lang="en-US" sz="1200" dirty="0"/>
              <a:t>b</a:t>
            </a:r>
            <a:r>
              <a:rPr lang="en-US" sz="1200" dirty="0" smtClean="0"/>
              <a:t>eyond </a:t>
            </a:r>
            <a:r>
              <a:rPr lang="en-US" sz="1200" dirty="0" smtClean="0"/>
              <a:t>cyclic RF </a:t>
            </a:r>
            <a:r>
              <a:rPr lang="en-US" sz="1200" dirty="0" smtClean="0"/>
              <a:t>acceleration, lasers </a:t>
            </a:r>
            <a:r>
              <a:rPr lang="en-US" sz="1200" dirty="0" smtClean="0"/>
              <a:t>and plasmas</a:t>
            </a:r>
            <a:endParaRPr lang="en-GB" sz="1200" dirty="0"/>
          </a:p>
        </p:txBody>
      </p:sp>
      <p:sp>
        <p:nvSpPr>
          <p:cNvPr id="8" name="Bent Arrow 7"/>
          <p:cNvSpPr/>
          <p:nvPr/>
        </p:nvSpPr>
        <p:spPr>
          <a:xfrm rot="5400000">
            <a:off x="3062225" y="5267534"/>
            <a:ext cx="852861" cy="855119"/>
          </a:xfrm>
          <a:prstGeom prst="ben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Bent Arrow 13"/>
          <p:cNvSpPr/>
          <p:nvPr/>
        </p:nvSpPr>
        <p:spPr>
          <a:xfrm rot="5400000">
            <a:off x="4165855" y="4597363"/>
            <a:ext cx="852861" cy="855119"/>
          </a:xfrm>
          <a:prstGeom prst="ben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70825" y="6178329"/>
            <a:ext cx="1005403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Industry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218035" y="5511432"/>
            <a:ext cx="1073036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Medicine</a:t>
            </a:r>
            <a:endParaRPr lang="en-GB" dirty="0"/>
          </a:p>
        </p:txBody>
      </p:sp>
      <p:sp>
        <p:nvSpPr>
          <p:cNvPr id="17" name="Bent Arrow 16"/>
          <p:cNvSpPr/>
          <p:nvPr/>
        </p:nvSpPr>
        <p:spPr>
          <a:xfrm rot="5400000">
            <a:off x="5157603" y="3998998"/>
            <a:ext cx="852861" cy="855119"/>
          </a:xfrm>
          <a:prstGeom prst="ben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65299" y="4886920"/>
            <a:ext cx="935502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Applied science</a:t>
            </a:r>
            <a:endParaRPr lang="en-GB" dirty="0"/>
          </a:p>
        </p:txBody>
      </p:sp>
      <p:pic>
        <p:nvPicPr>
          <p:cNvPr id="1026" name="Picture 2" descr="C:\CAS\Ising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2400" y="5575134"/>
            <a:ext cx="1779197" cy="1206391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Notched Right Arrow 12"/>
          <p:cNvSpPr/>
          <p:nvPr/>
        </p:nvSpPr>
        <p:spPr>
          <a:xfrm rot="19666978">
            <a:off x="1375108" y="3607080"/>
            <a:ext cx="5725957" cy="1133752"/>
          </a:xfrm>
          <a:prstGeom prst="notchedRightArrow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89 years of cyclic RF particle accelerators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931597" y="6184017"/>
            <a:ext cx="6976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1924 </a:t>
            </a:r>
          </a:p>
          <a:p>
            <a:r>
              <a:rPr lang="en-US" sz="1600" dirty="0" err="1" smtClean="0">
                <a:solidFill>
                  <a:schemeClr val="tx2">
                    <a:lumMod val="50000"/>
                  </a:schemeClr>
                </a:solidFill>
              </a:rPr>
              <a:t>Ising</a:t>
            </a:r>
            <a:endParaRPr lang="en-GB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940" y="4765809"/>
            <a:ext cx="9476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1928 </a:t>
            </a:r>
          </a:p>
          <a:p>
            <a:r>
              <a:rPr lang="en-US" sz="1600" dirty="0" err="1" smtClean="0">
                <a:solidFill>
                  <a:schemeClr val="tx2">
                    <a:lumMod val="50000"/>
                  </a:schemeClr>
                </a:solidFill>
              </a:rPr>
              <a:t>Wideroe</a:t>
            </a:r>
            <a:endParaRPr lang="en-GB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3360" y="3903895"/>
            <a:ext cx="10727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1931</a:t>
            </a:r>
          </a:p>
          <a:p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Lawrence</a:t>
            </a:r>
            <a:endParaRPr lang="en-GB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8848" y="2862033"/>
            <a:ext cx="18020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1970</a:t>
            </a:r>
            <a:r>
              <a:rPr lang="fr-CH" sz="1600" dirty="0" smtClean="0">
                <a:solidFill>
                  <a:schemeClr val="tx2">
                    <a:lumMod val="50000"/>
                  </a:schemeClr>
                </a:solidFill>
              </a:rPr>
              <a:t>’s</a:t>
            </a: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Superconductivity</a:t>
            </a:r>
            <a:endParaRPr lang="en-GB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6060388" y="2201740"/>
            <a:ext cx="525592" cy="28053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Bent Arrow 20"/>
          <p:cNvSpPr/>
          <p:nvPr/>
        </p:nvSpPr>
        <p:spPr>
          <a:xfrm rot="16200000" flipV="1">
            <a:off x="8025929" y="2153909"/>
            <a:ext cx="589656" cy="1494083"/>
          </a:xfrm>
          <a:prstGeom prst="ben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960727" y="1189156"/>
            <a:ext cx="668689" cy="3157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38" name="Rounded Rectangle 37"/>
          <p:cNvSpPr/>
          <p:nvPr/>
        </p:nvSpPr>
        <p:spPr>
          <a:xfrm>
            <a:off x="7924800" y="3377926"/>
            <a:ext cx="983182" cy="1415705"/>
          </a:xfrm>
          <a:prstGeom prst="roundRect">
            <a:avLst/>
          </a:prstGeom>
          <a:noFill/>
          <a:ln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9" name="Picture 6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455183" y="3148517"/>
            <a:ext cx="668689" cy="3157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40" name="TextBox 39"/>
          <p:cNvSpPr txBox="1"/>
          <p:nvPr/>
        </p:nvSpPr>
        <p:spPr>
          <a:xfrm rot="19593854">
            <a:off x="3565321" y="4655133"/>
            <a:ext cx="2293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Enhance the transfer process</a:t>
            </a:r>
            <a:endParaRPr lang="en-GB" sz="1200" dirty="0"/>
          </a:p>
        </p:txBody>
      </p:sp>
      <p:sp>
        <p:nvSpPr>
          <p:cNvPr id="41" name="Rounded Rectangle 40"/>
          <p:cNvSpPr/>
          <p:nvPr/>
        </p:nvSpPr>
        <p:spPr>
          <a:xfrm rot="19632396">
            <a:off x="3279027" y="4643387"/>
            <a:ext cx="2928173" cy="319494"/>
          </a:xfrm>
          <a:prstGeom prst="roundRect">
            <a:avLst/>
          </a:prstGeom>
          <a:noFill/>
          <a:ln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2" name="Picture 6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9779084">
            <a:off x="4588429" y="4216018"/>
            <a:ext cx="668689" cy="3157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43" name="TextBox 42"/>
          <p:cNvSpPr txBox="1"/>
          <p:nvPr/>
        </p:nvSpPr>
        <p:spPr>
          <a:xfrm>
            <a:off x="6505915" y="3025351"/>
            <a:ext cx="1067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Climb the wall: optimize </a:t>
            </a:r>
            <a:r>
              <a:rPr lang="en-US" sz="1200" dirty="0" smtClean="0"/>
              <a:t>the frontier accelerators</a:t>
            </a:r>
            <a:endParaRPr lang="en-GB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2908617" y="1504909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>
                <a:solidFill>
                  <a:schemeClr val="tx2">
                    <a:lumMod val="50000"/>
                  </a:schemeClr>
                </a:solidFill>
              </a:rPr>
              <a:t>2013 …</a:t>
            </a:r>
            <a:endParaRPr lang="en-GB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6561743" y="3025351"/>
            <a:ext cx="956143" cy="1061043"/>
          </a:xfrm>
          <a:prstGeom prst="roundRect">
            <a:avLst/>
          </a:prstGeom>
          <a:noFill/>
          <a:ln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7" name="Picture 6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980855" y="4000127"/>
            <a:ext cx="668689" cy="3157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27" name="TextBox 26"/>
          <p:cNvSpPr txBox="1"/>
          <p:nvPr/>
        </p:nvSpPr>
        <p:spPr>
          <a:xfrm>
            <a:off x="6400801" y="4000127"/>
            <a:ext cx="37484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600" dirty="0" smtClean="0">
                <a:solidFill>
                  <a:srgbClr val="C00000"/>
                </a:solidFill>
                <a:latin typeface="Rockwell Extra Bold" pitchFamily="18" charset="0"/>
              </a:rPr>
              <a:t>1</a:t>
            </a:r>
            <a:endParaRPr lang="en-GB" sz="1600" dirty="0">
              <a:solidFill>
                <a:srgbClr val="C00000"/>
              </a:solidFill>
              <a:latin typeface="Rockwell Extra Bold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770185" y="1975134"/>
            <a:ext cx="32573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600" dirty="0">
                <a:solidFill>
                  <a:srgbClr val="C00000"/>
                </a:solidFill>
                <a:latin typeface="Rockwell Extra Bold" pitchFamily="18" charset="0"/>
              </a:rPr>
              <a:t>2</a:t>
            </a:r>
            <a:endParaRPr lang="en-GB" sz="1600" dirty="0">
              <a:solidFill>
                <a:srgbClr val="C00000"/>
              </a:solidFill>
              <a:latin typeface="Rockwell Extra Bold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659834" y="4624354"/>
            <a:ext cx="32573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600" dirty="0">
                <a:solidFill>
                  <a:srgbClr val="C00000"/>
                </a:solidFill>
                <a:latin typeface="Rockwell Extra Bold" pitchFamily="18" charset="0"/>
              </a:rPr>
              <a:t>3</a:t>
            </a:r>
            <a:endParaRPr lang="en-GB" sz="1600" dirty="0">
              <a:solidFill>
                <a:srgbClr val="C00000"/>
              </a:solidFill>
              <a:latin typeface="Rockwell Extra Bold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710570" y="4790977"/>
            <a:ext cx="32573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600" dirty="0">
                <a:solidFill>
                  <a:srgbClr val="C00000"/>
                </a:solidFill>
                <a:latin typeface="Rockwell Extra Bold" pitchFamily="18" charset="0"/>
              </a:rPr>
              <a:t>4</a:t>
            </a:r>
            <a:endParaRPr lang="en-GB" sz="1600" dirty="0">
              <a:solidFill>
                <a:srgbClr val="C00000"/>
              </a:solidFill>
              <a:latin typeface="Rockwell Extra Bold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77203" y="5353020"/>
            <a:ext cx="22374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>
                <a:solidFill>
                  <a:srgbClr val="C00000"/>
                </a:solidFill>
              </a:rPr>
              <a:t>The four EuCARD-2 </a:t>
            </a:r>
            <a:r>
              <a:rPr lang="fr-CH" sz="1600" dirty="0" err="1" smtClean="0">
                <a:solidFill>
                  <a:srgbClr val="C00000"/>
                </a:solidFill>
              </a:rPr>
              <a:t>themes</a:t>
            </a:r>
            <a:r>
              <a:rPr lang="fr-CH" sz="1600" dirty="0" smtClean="0">
                <a:solidFill>
                  <a:srgbClr val="C00000"/>
                </a:solidFill>
              </a:rPr>
              <a:t> for the future of </a:t>
            </a:r>
            <a:r>
              <a:rPr lang="fr-CH" sz="1600" dirty="0" err="1" smtClean="0">
                <a:solidFill>
                  <a:srgbClr val="C00000"/>
                </a:solidFill>
              </a:rPr>
              <a:t>particle</a:t>
            </a:r>
            <a:r>
              <a:rPr lang="fr-CH" sz="1600" dirty="0" smtClean="0">
                <a:solidFill>
                  <a:srgbClr val="C00000"/>
                </a:solidFill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</a:rPr>
              <a:t>accelerators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76034" y="1573033"/>
            <a:ext cx="1472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>
                <a:solidFill>
                  <a:srgbClr val="C00000"/>
                </a:solidFill>
              </a:rPr>
              <a:t>89 </a:t>
            </a:r>
            <a:r>
              <a:rPr lang="fr-CH" sz="1600" dirty="0" err="1" smtClean="0">
                <a:solidFill>
                  <a:srgbClr val="C00000"/>
                </a:solidFill>
              </a:rPr>
              <a:t>years</a:t>
            </a:r>
            <a:r>
              <a:rPr lang="fr-CH" sz="1600" dirty="0" smtClean="0">
                <a:solidFill>
                  <a:srgbClr val="C00000"/>
                </a:solidFill>
              </a:rPr>
              <a:t> of </a:t>
            </a:r>
            <a:r>
              <a:rPr lang="fr-CH" sz="1600" dirty="0" err="1" smtClean="0">
                <a:solidFill>
                  <a:srgbClr val="C00000"/>
                </a:solidFill>
              </a:rPr>
              <a:t>progress</a:t>
            </a:r>
            <a:r>
              <a:rPr lang="fr-CH" sz="1600" dirty="0" smtClean="0">
                <a:solidFill>
                  <a:srgbClr val="C00000"/>
                </a:solidFill>
              </a:rPr>
              <a:t>… </a:t>
            </a:r>
            <a:r>
              <a:rPr lang="fr-CH" sz="1600" dirty="0" err="1" smtClean="0">
                <a:solidFill>
                  <a:srgbClr val="C00000"/>
                </a:solidFill>
              </a:rPr>
              <a:t>what’s</a:t>
            </a:r>
            <a:r>
              <a:rPr lang="fr-CH" sz="1600" dirty="0" smtClean="0">
                <a:solidFill>
                  <a:srgbClr val="C00000"/>
                </a:solidFill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</a:rPr>
              <a:t>next</a:t>
            </a:r>
            <a:r>
              <a:rPr lang="fr-CH" sz="1600" dirty="0" smtClean="0">
                <a:solidFill>
                  <a:srgbClr val="C00000"/>
                </a:solidFill>
              </a:rPr>
              <a:t>?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45" name="Right Arrow 44"/>
          <p:cNvSpPr/>
          <p:nvPr/>
        </p:nvSpPr>
        <p:spPr>
          <a:xfrm rot="16200000">
            <a:off x="6554676" y="2458968"/>
            <a:ext cx="525592" cy="28053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472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6" grpId="0"/>
      <p:bldP spid="7" grpId="0"/>
      <p:bldP spid="12" grpId="0"/>
      <p:bldP spid="8" grpId="0" animBg="1"/>
      <p:bldP spid="14" grpId="0" animBg="1"/>
      <p:bldP spid="9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38" grpId="0" animBg="1"/>
      <p:bldP spid="40" grpId="0"/>
      <p:bldP spid="41" grpId="0" animBg="1"/>
      <p:bldP spid="43" grpId="0"/>
      <p:bldP spid="46" grpId="0" animBg="1"/>
      <p:bldP spid="27" grpId="0" animBg="1"/>
      <p:bldP spid="49" grpId="0" animBg="1"/>
      <p:bldP spid="50" grpId="0" animBg="1"/>
      <p:bldP spid="51" grpId="0" animBg="1"/>
      <p:bldP spid="28" grpId="0"/>
      <p:bldP spid="4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EuCARD-2: motivations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1371600"/>
            <a:ext cx="8153400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 are at a </a:t>
            </a:r>
            <a:r>
              <a:rPr lang="en-US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turning poin</a:t>
            </a:r>
            <a:r>
              <a:rPr lang="en-US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 particle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ccelerators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Accelerator technology is rapidly moving from basic science to applied science, medicine, industry.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Size and complexity of large machines start rising questions of sustainability and societal acceptance.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ambition of EuCARD-2 is to play a role in this process, fostering a </a:t>
            </a:r>
            <a:r>
              <a:rPr lang="en-US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global and cooperative approach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to address the main open issues, acting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at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 levels: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Explore limitations and frontier performance of 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present machines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(WP5).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Address the technological limits: bending field (WP10),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RF and accelerating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gradient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(WP11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), power consumption (WP3), collimation (WP11).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Strengthen and focus the research on alternative approaches (WP6) and support their R&amp;D effort (WP13)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Support the transfer of technology from research to industrial accelerators (WP2, WP4). </a:t>
            </a:r>
          </a:p>
        </p:txBody>
      </p:sp>
    </p:spTree>
    <p:extLst>
      <p:ext uri="{BB962C8B-B14F-4D97-AF65-F5344CB8AC3E}">
        <p14:creationId xmlns:p14="http://schemas.microsoft.com/office/powerpoint/2010/main" val="319139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96000" cy="1020762"/>
          </a:xfrm>
        </p:spPr>
        <p:txBody>
          <a:bodyPr/>
          <a:lstStyle/>
          <a:p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EuCARD-2: the </a:t>
            </a: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</a:t>
            </a:r>
            <a:endParaRPr lang="en-GB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45698" y="2133600"/>
            <a:ext cx="8012502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 this critical moment, </a:t>
            </a:r>
            <a:r>
              <a:rPr lang="en-US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accelerator </a:t>
            </a:r>
            <a:r>
              <a:rPr lang="en-US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R&amp;D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tends to be second priority for large laboratories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that are focused on their short-term </a:t>
            </a: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programmes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and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is often left to small institutes and universities that do not have the critical mass for breakthrough achievements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>
              <a:spcBef>
                <a:spcPts val="600"/>
              </a:spcBef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EuCARD-2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follows in the line of </a:t>
            </a: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EuCARD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and aims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at joining the </a:t>
            </a:r>
            <a:r>
              <a:rPr lang="en-US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experience and infrastructure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of the major labs with the </a:t>
            </a:r>
            <a:r>
              <a:rPr lang="en-US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intellectual potential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and creativity of smaller universities and institutions on few research topics of excellence to prepare the </a:t>
            </a:r>
            <a:r>
              <a:rPr lang="en-US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future evolution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of the European particle accelerator infrastructure. </a:t>
            </a:r>
          </a:p>
        </p:txBody>
      </p:sp>
    </p:spTree>
    <p:extLst>
      <p:ext uri="{BB962C8B-B14F-4D97-AF65-F5344CB8AC3E}">
        <p14:creationId xmlns:p14="http://schemas.microsoft.com/office/powerpoint/2010/main" val="188412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uCARD-2">
      <a:dk1>
        <a:srgbClr val="0070C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FFC000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64215</TotalTime>
  <Words>2127</Words>
  <Application>Microsoft Office PowerPoint</Application>
  <PresentationFormat>On-screen Show (4:3)</PresentationFormat>
  <Paragraphs>274</Paragraphs>
  <Slides>26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Introducing EuCARD-2</vt:lpstr>
      <vt:lpstr>PowerPoint Presentation</vt:lpstr>
      <vt:lpstr>EU and accelerators- 10 years of success</vt:lpstr>
      <vt:lpstr>The EuCARD-2 Timeline</vt:lpstr>
      <vt:lpstr>EuCARD-2 in numbers</vt:lpstr>
      <vt:lpstr>EuCARD-2 objectives</vt:lpstr>
      <vt:lpstr>EuCARD-2 as a global actor for accelerators’ future  </vt:lpstr>
      <vt:lpstr>EuCARD-2: motivations</vt:lpstr>
      <vt:lpstr>EuCARD-2: the context</vt:lpstr>
      <vt:lpstr>EuCARD-2: new dimensions</vt:lpstr>
      <vt:lpstr>EuCARD-2 WBS</vt:lpstr>
      <vt:lpstr>The EuCARD-2 partners</vt:lpstr>
      <vt:lpstr>Management structure</vt:lpstr>
      <vt:lpstr>6 Networks</vt:lpstr>
      <vt:lpstr>2 Transnational Access</vt:lpstr>
      <vt:lpstr>4 Joint Research Activities</vt:lpstr>
      <vt:lpstr>Internal and external links</vt:lpstr>
      <vt:lpstr>The Eucard-2 budget</vt:lpstr>
      <vt:lpstr>From EuCARD to EuCARD-2</vt:lpstr>
      <vt:lpstr>EuCARD-2 reporting strategy</vt:lpstr>
      <vt:lpstr>The EuCARD-2 deliverables</vt:lpstr>
      <vt:lpstr>A 1st Workshop in the frame of EuCARD-2</vt:lpstr>
      <vt:lpstr>The Website is up and running !</vt:lpstr>
      <vt:lpstr>EuCARD-2 next steps</vt:lpstr>
      <vt:lpstr>Today, June 13th: EuCARD-2 kick-off</vt:lpstr>
      <vt:lpstr>And now it’s time to set sail for a new adventure !                 Thank you for your attention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linacs</dc:title>
  <dc:creator>Vretenar</dc:creator>
  <cp:lastModifiedBy>Maurizio Vretenar</cp:lastModifiedBy>
  <cp:revision>1096</cp:revision>
  <cp:lastPrinted>2013-04-11T16:26:13Z</cp:lastPrinted>
  <dcterms:created xsi:type="dcterms:W3CDTF">2003-10-13T09:06:55Z</dcterms:created>
  <dcterms:modified xsi:type="dcterms:W3CDTF">2013-06-11T19:29:47Z</dcterms:modified>
</cp:coreProperties>
</file>