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49" r:id="rId3"/>
    <p:sldMasterId id="2147483706" r:id="rId4"/>
    <p:sldMasterId id="2147483720" r:id="rId5"/>
    <p:sldMasterId id="2147483734" r:id="rId6"/>
    <p:sldMasterId id="2147483748" r:id="rId7"/>
    <p:sldMasterId id="2147483762" r:id="rId8"/>
  </p:sldMasterIdLst>
  <p:notesMasterIdLst>
    <p:notesMasterId r:id="rId30"/>
  </p:notesMasterIdLst>
  <p:sldIdLst>
    <p:sldId id="256" r:id="rId9"/>
    <p:sldId id="275" r:id="rId10"/>
    <p:sldId id="350" r:id="rId11"/>
    <p:sldId id="366" r:id="rId12"/>
    <p:sldId id="351" r:id="rId13"/>
    <p:sldId id="365" r:id="rId14"/>
    <p:sldId id="349" r:id="rId15"/>
    <p:sldId id="334" r:id="rId16"/>
    <p:sldId id="363" r:id="rId17"/>
    <p:sldId id="364" r:id="rId18"/>
    <p:sldId id="361" r:id="rId19"/>
    <p:sldId id="356" r:id="rId20"/>
    <p:sldId id="360" r:id="rId21"/>
    <p:sldId id="354" r:id="rId22"/>
    <p:sldId id="353" r:id="rId23"/>
    <p:sldId id="299" r:id="rId24"/>
    <p:sldId id="355" r:id="rId25"/>
    <p:sldId id="357" r:id="rId26"/>
    <p:sldId id="358" r:id="rId27"/>
    <p:sldId id="362" r:id="rId28"/>
    <p:sldId id="279" r:id="rId29"/>
  </p:sldIdLst>
  <p:sldSz cx="9144000" cy="6858000" type="overhead"/>
  <p:notesSz cx="6811963" cy="99425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FF00"/>
    <a:srgbClr val="0066CC"/>
    <a:srgbClr val="3366FF"/>
    <a:srgbClr val="CCECFF"/>
    <a:srgbClr val="00589C"/>
    <a:srgbClr val="0066FF"/>
    <a:srgbClr val="4FC7E3"/>
    <a:srgbClr val="CF6800"/>
    <a:srgbClr val="003E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Designformatvorlage 1 - Akz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50" autoAdjust="0"/>
    <p:restoredTop sz="94660"/>
  </p:normalViewPr>
  <p:slideViewPr>
    <p:cSldViewPr>
      <p:cViewPr>
        <p:scale>
          <a:sx n="90" d="100"/>
          <a:sy n="90" d="100"/>
        </p:scale>
        <p:origin x="-1506" y="-516"/>
      </p:cViewPr>
      <p:guideLst>
        <p:guide orient="horz" pos="247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11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9213" y="0"/>
            <a:ext cx="29511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0750" y="746125"/>
            <a:ext cx="497046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9887" cy="44735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5116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27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9213" y="9444038"/>
            <a:ext cx="2951162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0052A828-44DC-4D65-8609-6E05CFF7A91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9240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09BA6B3-A06C-4248-81FC-B488003E8266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3078D64-E747-4AA4-BDC3-AABEE03F438C}" type="slidenum">
              <a:rPr lang="de-DE" smtClean="0"/>
              <a:pPr eaLnBrk="1" hangingPunct="1"/>
              <a:t>15</a:t>
            </a:fld>
            <a:endParaRPr lang="de-DE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72050" cy="3729037"/>
          </a:xfrm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22813"/>
            <a:ext cx="5449887" cy="4475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28600" indent="-228600">
              <a:buFontTx/>
              <a:buChar char="•"/>
            </a:pPr>
            <a:r>
              <a:rPr lang="en-US" smtClean="0"/>
              <a:t>After preparation the cathodes needs to be stored and later moved into the gun, this is done by a transfer system with the requirements shown above.</a:t>
            </a:r>
          </a:p>
          <a:p>
            <a:pPr marL="228600" indent="-228600">
              <a:buFontTx/>
              <a:buChar char="•"/>
            </a:pPr>
            <a:r>
              <a:rPr lang="en-US" smtClean="0"/>
              <a:t>What we see at every cathode is an early q-drop right after preparation were we do not know were it comes from</a:t>
            </a:r>
          </a:p>
          <a:p>
            <a:pPr marL="228600" indent="-228600">
              <a:buFontTx/>
              <a:buChar char="•"/>
            </a:pPr>
            <a:r>
              <a:rPr lang="en-US" smtClean="0"/>
              <a:t>But this is stabilized at about 1% which is enough and can be preserved in the gun</a:t>
            </a:r>
          </a:p>
          <a:p>
            <a:pPr marL="228600" indent="-228600">
              <a:buFontTx/>
              <a:buChar char="•"/>
            </a:pPr>
            <a:r>
              <a:rPr lang="en-US" smtClean="0"/>
              <a:t>The table shows the operation days and the QE in the gun of the cathode being used in the gun</a:t>
            </a:r>
          </a:p>
          <a:p>
            <a:pPr marL="228600" indent="-228600">
              <a:buFontTx/>
              <a:buChar char="•"/>
            </a:pPr>
            <a:r>
              <a:rPr lang="en-US" smtClean="0"/>
              <a:t>The best one was in operation for more than 400 days, with an QE of at least 1%</a:t>
            </a:r>
          </a:p>
          <a:p>
            <a:pPr marL="228600" indent="-228600">
              <a:buFontTx/>
              <a:buChar char="•"/>
            </a:pPr>
            <a:r>
              <a:rPr lang="en-US" smtClean="0"/>
              <a:t>The total beam time was 1013h and the total extracted charge was 35C</a:t>
            </a:r>
          </a:p>
          <a:p>
            <a:pPr marL="228600" indent="-228600">
              <a:buFontTx/>
              <a:buChar char="•"/>
            </a:pPr>
            <a:r>
              <a:rPr lang="en-US" smtClean="0"/>
              <a:t>Unfortunately the cathode died during a vacuum problem</a:t>
            </a:r>
          </a:p>
          <a:p>
            <a:pPr marL="228600" indent="-228600"/>
            <a:endParaRPr lang="en-US" smtClean="0"/>
          </a:p>
          <a:p>
            <a:pPr marL="228600" indent="-228600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6372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45401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26159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84130078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64094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434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532916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3"/>
          <p:cNvSpPr txBox="1"/>
          <p:nvPr userDrawn="1"/>
        </p:nvSpPr>
        <p:spPr>
          <a:xfrm>
            <a:off x="71438" y="6215063"/>
            <a:ext cx="714375" cy="3667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CD40B398-F623-46F9-8127-79B515FA22F1}" type="slidenum">
              <a:rPr lang="de-DE" sz="1800" b="0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 sz="18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08377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5715540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5925993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74595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806619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8118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7523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020415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43963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8518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13483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886675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610695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7842881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5862523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25045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56109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489059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628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2641418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041398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14330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952204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21969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7651235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2922766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343502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78216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9751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622005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906162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440213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0226292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09195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08760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351499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460309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4347012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536858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6714614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14873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369417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06770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603225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30599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879331163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016485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62473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4028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793745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2813710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1638862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938256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975795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88268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5718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jpe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4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32.xml"/><Relationship Id="rId19" Type="http://schemas.openxmlformats.org/officeDocument/2006/relationships/image" Target="../media/image9.png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7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image" Target="../media/image10.jpeg"/><Relationship Id="rId2" Type="http://schemas.openxmlformats.org/officeDocument/2006/relationships/slideLayout" Target="../slideLayouts/slideLayout36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image" Target="../media/image8.png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7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image" Target="../media/image10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13" Type="http://schemas.openxmlformats.org/officeDocument/2006/relationships/slideLayout" Target="../slideLayouts/slideLayout70.xml"/><Relationship Id="rId18" Type="http://schemas.openxmlformats.org/officeDocument/2006/relationships/image" Target="../media/image13.png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slideLayout" Target="../slideLayouts/slideLayout69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59.xml"/><Relationship Id="rId16" Type="http://schemas.openxmlformats.org/officeDocument/2006/relationships/image" Target="../media/image12.jpe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67.xml"/><Relationship Id="rId19" Type="http://schemas.openxmlformats.org/officeDocument/2006/relationships/image" Target="../media/image14.jpeg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slideLayout" Target="../slideLayouts/slideLayout83.xml"/><Relationship Id="rId18" Type="http://schemas.openxmlformats.org/officeDocument/2006/relationships/image" Target="../media/image13.png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72.xml"/><Relationship Id="rId16" Type="http://schemas.openxmlformats.org/officeDocument/2006/relationships/image" Target="../media/image12.jpe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80.xml"/><Relationship Id="rId19" Type="http://schemas.openxmlformats.org/officeDocument/2006/relationships/image" Target="../media/image14.jpeg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slideLayout" Target="../slideLayouts/slideLayout96.xml"/><Relationship Id="rId18" Type="http://schemas.openxmlformats.org/officeDocument/2006/relationships/image" Target="../media/image13.png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17" Type="http://schemas.openxmlformats.org/officeDocument/2006/relationships/image" Target="../media/image8.png"/><Relationship Id="rId2" Type="http://schemas.openxmlformats.org/officeDocument/2006/relationships/slideLayout" Target="../slideLayouts/slideLayout85.xml"/><Relationship Id="rId16" Type="http://schemas.openxmlformats.org/officeDocument/2006/relationships/image" Target="../media/image12.jpeg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5" Type="http://schemas.openxmlformats.org/officeDocument/2006/relationships/image" Target="../media/image7.png"/><Relationship Id="rId10" Type="http://schemas.openxmlformats.org/officeDocument/2006/relationships/slideLayout" Target="../slideLayouts/slideLayout93.xml"/><Relationship Id="rId19" Type="http://schemas.openxmlformats.org/officeDocument/2006/relationships/image" Target="../media/image14.jpeg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7938" y="5667375"/>
            <a:ext cx="9142412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de-DE" sz="1800" b="0"/>
          </a:p>
        </p:txBody>
      </p:sp>
      <p:pic>
        <p:nvPicPr>
          <p:cNvPr id="1027" name="Picture 29"/>
          <p:cNvPicPr>
            <a:picLocks noChangeAspect="1" noChangeArrowheads="1"/>
          </p:cNvPicPr>
          <p:nvPr userDrawn="1"/>
        </p:nvPicPr>
        <p:blipFill>
          <a:blip r:embed="rId13" cstate="print"/>
          <a:srcRect b="26974"/>
          <a:stretch>
            <a:fillRect/>
          </a:stretch>
        </p:blipFill>
        <p:spPr bwMode="auto">
          <a:xfrm>
            <a:off x="4183063" y="0"/>
            <a:ext cx="495935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30"/>
          <p:cNvPicPr>
            <a:picLocks noChangeAspect="1" noChangeArrowheads="1"/>
          </p:cNvPicPr>
          <p:nvPr userDrawn="1"/>
        </p:nvPicPr>
        <p:blipFill>
          <a:blip r:embed="rId14" cstate="print"/>
          <a:srcRect b="26974"/>
          <a:stretch>
            <a:fillRect/>
          </a:stretch>
        </p:blipFill>
        <p:spPr bwMode="auto">
          <a:xfrm>
            <a:off x="-7938" y="0"/>
            <a:ext cx="4191001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 userDrawn="1"/>
        </p:nvSpPr>
        <p:spPr bwMode="auto">
          <a:xfrm>
            <a:off x="-7938" y="0"/>
            <a:ext cx="9150351" cy="574675"/>
          </a:xfrm>
          <a:prstGeom prst="rect">
            <a:avLst/>
          </a:prstGeom>
          <a:solidFill>
            <a:srgbClr val="00589C">
              <a:alpha val="60000"/>
            </a:srgbClr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 dirty="0"/>
          </a:p>
        </p:txBody>
      </p:sp>
      <p:sp>
        <p:nvSpPr>
          <p:cNvPr id="13" name="Rechteck 12"/>
          <p:cNvSpPr/>
          <p:nvPr userDrawn="1"/>
        </p:nvSpPr>
        <p:spPr bwMode="auto">
          <a:xfrm>
            <a:off x="-7938" y="6489700"/>
            <a:ext cx="9150351" cy="376238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-7938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/>
          </a:p>
        </p:txBody>
      </p:sp>
      <p:pic>
        <p:nvPicPr>
          <p:cNvPr id="1032" name="Grafik 13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83500" y="115888"/>
            <a:ext cx="1296988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24"/>
          <p:cNvSpPr>
            <a:spLocks noChangeArrowheads="1"/>
          </p:cNvSpPr>
          <p:nvPr userDrawn="1"/>
        </p:nvSpPr>
        <p:spPr bwMode="auto">
          <a:xfrm>
            <a:off x="3040063" y="6615113"/>
            <a:ext cx="3048000" cy="1254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19" name="Rectangle 24"/>
          <p:cNvSpPr>
            <a:spLocks noChangeArrowheads="1"/>
          </p:cNvSpPr>
          <p:nvPr userDrawn="1"/>
        </p:nvSpPr>
        <p:spPr bwMode="auto">
          <a:xfrm>
            <a:off x="-7938" y="6740525"/>
            <a:ext cx="3048001" cy="1254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-7938" y="6489700"/>
            <a:ext cx="3048001" cy="125413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24" name="Rectangle 24"/>
          <p:cNvSpPr>
            <a:spLocks noChangeArrowheads="1"/>
          </p:cNvSpPr>
          <p:nvPr userDrawn="1"/>
        </p:nvSpPr>
        <p:spPr bwMode="auto">
          <a:xfrm>
            <a:off x="-7938" y="6615113"/>
            <a:ext cx="3048001" cy="125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25" name="Rectangle 24"/>
          <p:cNvSpPr>
            <a:spLocks noChangeArrowheads="1"/>
          </p:cNvSpPr>
          <p:nvPr userDrawn="1"/>
        </p:nvSpPr>
        <p:spPr bwMode="auto">
          <a:xfrm>
            <a:off x="3040063" y="6740525"/>
            <a:ext cx="6103937" cy="125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27" name="Rechteck 26"/>
          <p:cNvSpPr/>
          <p:nvPr userDrawn="1"/>
        </p:nvSpPr>
        <p:spPr bwMode="auto">
          <a:xfrm>
            <a:off x="-6350" y="574675"/>
            <a:ext cx="9150350" cy="5915025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/>
          </a:p>
        </p:txBody>
      </p:sp>
      <p:sp>
        <p:nvSpPr>
          <p:cNvPr id="5" name="Textfeld 4"/>
          <p:cNvSpPr txBox="1"/>
          <p:nvPr userDrawn="1"/>
        </p:nvSpPr>
        <p:spPr>
          <a:xfrm>
            <a:off x="7519988" y="6573838"/>
            <a:ext cx="1452562" cy="184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600" b="0" dirty="0">
                <a:solidFill>
                  <a:schemeClr val="bg1"/>
                </a:solidFill>
              </a:rPr>
              <a:t>Mitglied der Helmholtz-Gemeinschaft</a:t>
            </a:r>
          </a:p>
        </p:txBody>
      </p:sp>
      <p:sp>
        <p:nvSpPr>
          <p:cNvPr id="31" name="Text Box 8"/>
          <p:cNvSpPr txBox="1">
            <a:spLocks noChangeArrowheads="1"/>
          </p:cNvSpPr>
          <p:nvPr userDrawn="1"/>
        </p:nvSpPr>
        <p:spPr bwMode="auto">
          <a:xfrm>
            <a:off x="4763" y="6597650"/>
            <a:ext cx="2982912" cy="184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0">
                <a:solidFill>
                  <a:srgbClr val="00589C"/>
                </a:solidFill>
                <a:sym typeface="Wingdings 2" pitchFamily="18" charset="2"/>
              </a:rPr>
              <a:t>Jochen Teichert </a:t>
            </a:r>
            <a:r>
              <a:rPr lang="de-DE" sz="600" b="0">
                <a:solidFill>
                  <a:srgbClr val="00589C"/>
                </a:solidFill>
                <a:sym typeface="Wingdings 2" pitchFamily="18" charset="2"/>
              </a:rPr>
              <a:t> j.teichert@hzdr.de</a:t>
            </a:r>
            <a:r>
              <a:rPr lang="en-US" sz="600" b="0">
                <a:solidFill>
                  <a:srgbClr val="00589C"/>
                </a:solidFill>
                <a:sym typeface="Wingdings 2" pitchFamily="18" charset="2"/>
              </a:rPr>
              <a:t> </a:t>
            </a:r>
            <a:r>
              <a:rPr lang="de-DE" sz="600" b="0">
                <a:solidFill>
                  <a:srgbClr val="00589C"/>
                </a:solidFill>
                <a:sym typeface="Wingdings 2" pitchFamily="18" charset="2"/>
              </a:rPr>
              <a:t> </a:t>
            </a:r>
            <a:r>
              <a:rPr lang="en-US" sz="600" b="0">
                <a:solidFill>
                  <a:srgbClr val="00589C"/>
                </a:solidFill>
                <a:sym typeface="Wingdings 2" pitchFamily="18" charset="2"/>
              </a:rPr>
              <a:t> www.hzdr.de  </a:t>
            </a:r>
            <a:r>
              <a:rPr lang="de-DE" sz="600" b="0">
                <a:solidFill>
                  <a:srgbClr val="00589C"/>
                </a:solidFill>
                <a:sym typeface="Wingdings 2" pitchFamily="18" charset="2"/>
              </a:rPr>
              <a:t>  HZDR</a:t>
            </a:r>
          </a:p>
        </p:txBody>
      </p:sp>
      <p:pic>
        <p:nvPicPr>
          <p:cNvPr id="1041" name="Grafik 3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308850" y="5253038"/>
            <a:ext cx="1628775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Bild 4" descr="DDC_Sticker_groß_Schatten_RGB.png"/>
          <p:cNvPicPr>
            <a:picLocks noChangeAspect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275388" y="5683250"/>
            <a:ext cx="7810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amplitude_tisa_b1"/>
          <p:cNvPicPr>
            <a:picLocks noChangeAspect="1" noChangeArrowheads="1"/>
          </p:cNvPicPr>
          <p:nvPr userDrawn="1"/>
        </p:nvPicPr>
        <p:blipFill>
          <a:blip r:embed="rId13" cstate="print"/>
          <a:srcRect t="-308" b="6068"/>
          <a:stretch>
            <a:fillRect/>
          </a:stretch>
        </p:blipFill>
        <p:spPr bwMode="auto">
          <a:xfrm>
            <a:off x="-7938" y="541338"/>
            <a:ext cx="9151938" cy="619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9"/>
          <p:cNvPicPr>
            <a:picLocks noChangeAspect="1" noChangeArrowheads="1"/>
          </p:cNvPicPr>
          <p:nvPr userDrawn="1"/>
        </p:nvPicPr>
        <p:blipFill>
          <a:blip r:embed="rId14" cstate="print"/>
          <a:srcRect b="26974"/>
          <a:stretch>
            <a:fillRect/>
          </a:stretch>
        </p:blipFill>
        <p:spPr bwMode="auto">
          <a:xfrm>
            <a:off x="4183063" y="0"/>
            <a:ext cx="495935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0"/>
          <p:cNvPicPr>
            <a:picLocks noChangeAspect="1" noChangeArrowheads="1"/>
          </p:cNvPicPr>
          <p:nvPr userDrawn="1"/>
        </p:nvPicPr>
        <p:blipFill>
          <a:blip r:embed="rId15" cstate="print"/>
          <a:srcRect b="26974"/>
          <a:stretch>
            <a:fillRect/>
          </a:stretch>
        </p:blipFill>
        <p:spPr bwMode="auto">
          <a:xfrm>
            <a:off x="-7938" y="0"/>
            <a:ext cx="4191001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 userDrawn="1"/>
        </p:nvSpPr>
        <p:spPr bwMode="auto">
          <a:xfrm>
            <a:off x="-7938" y="0"/>
            <a:ext cx="9150351" cy="574675"/>
          </a:xfrm>
          <a:prstGeom prst="rect">
            <a:avLst/>
          </a:prstGeom>
          <a:solidFill>
            <a:srgbClr val="00589C">
              <a:alpha val="60000"/>
            </a:srgbClr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 dirty="0"/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-7938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/>
          </a:p>
        </p:txBody>
      </p:sp>
      <p:pic>
        <p:nvPicPr>
          <p:cNvPr id="13319" name="Grafik 13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83500" y="115888"/>
            <a:ext cx="1296988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3"/>
          <p:cNvSpPr txBox="1">
            <a:spLocks noChangeArrowheads="1"/>
          </p:cNvSpPr>
          <p:nvPr userDrawn="1"/>
        </p:nvSpPr>
        <p:spPr bwMode="auto">
          <a:xfrm>
            <a:off x="-7938" y="574675"/>
            <a:ext cx="9151938" cy="6165850"/>
          </a:xfrm>
          <a:prstGeom prst="rect">
            <a:avLst/>
          </a:prstGeom>
          <a:solidFill>
            <a:srgbClr val="00589C">
              <a:alpha val="80000"/>
            </a:srgbClr>
          </a:solidFill>
          <a:ln>
            <a:noFill/>
          </a:ln>
          <a:effectLst/>
          <a:ex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 sz="1800" b="0">
              <a:solidFill>
                <a:srgbClr val="000000"/>
              </a:solidFill>
            </a:endParaRPr>
          </a:p>
        </p:txBody>
      </p:sp>
      <p:pic>
        <p:nvPicPr>
          <p:cNvPr id="13321" name="Grafik 3"/>
          <p:cNvPicPr>
            <a:picLocks noChangeAspect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308850" y="5253038"/>
            <a:ext cx="1628775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24"/>
          <p:cNvSpPr>
            <a:spLocks noChangeArrowheads="1"/>
          </p:cNvSpPr>
          <p:nvPr userDrawn="1"/>
        </p:nvSpPr>
        <p:spPr bwMode="auto">
          <a:xfrm>
            <a:off x="3040063" y="6615113"/>
            <a:ext cx="3048000" cy="1254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19" name="Rectangle 24"/>
          <p:cNvSpPr>
            <a:spLocks noChangeArrowheads="1"/>
          </p:cNvSpPr>
          <p:nvPr userDrawn="1"/>
        </p:nvSpPr>
        <p:spPr bwMode="auto">
          <a:xfrm>
            <a:off x="-7938" y="6740525"/>
            <a:ext cx="3048001" cy="1254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-7938" y="6489700"/>
            <a:ext cx="3048001" cy="125413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24" name="Rectangle 24"/>
          <p:cNvSpPr>
            <a:spLocks noChangeArrowheads="1"/>
          </p:cNvSpPr>
          <p:nvPr userDrawn="1"/>
        </p:nvSpPr>
        <p:spPr bwMode="auto">
          <a:xfrm>
            <a:off x="-7938" y="6615113"/>
            <a:ext cx="3048001" cy="125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25" name="Rectangle 24"/>
          <p:cNvSpPr>
            <a:spLocks noChangeArrowheads="1"/>
          </p:cNvSpPr>
          <p:nvPr userDrawn="1"/>
        </p:nvSpPr>
        <p:spPr bwMode="auto">
          <a:xfrm>
            <a:off x="3040063" y="6740525"/>
            <a:ext cx="6103937" cy="125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31" name="Text Box 8"/>
          <p:cNvSpPr txBox="1">
            <a:spLocks noChangeArrowheads="1"/>
          </p:cNvSpPr>
          <p:nvPr userDrawn="1"/>
        </p:nvSpPr>
        <p:spPr bwMode="auto">
          <a:xfrm>
            <a:off x="4763" y="6597650"/>
            <a:ext cx="2982912" cy="184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0">
                <a:solidFill>
                  <a:srgbClr val="00589C"/>
                </a:solidFill>
                <a:sym typeface="Wingdings 2" pitchFamily="18" charset="2"/>
              </a:rPr>
              <a:t>Jochen Teichert </a:t>
            </a:r>
            <a:r>
              <a:rPr lang="de-DE" sz="600" b="0">
                <a:solidFill>
                  <a:srgbClr val="00589C"/>
                </a:solidFill>
                <a:sym typeface="Wingdings 2" pitchFamily="18" charset="2"/>
              </a:rPr>
              <a:t> j.teichert@hzdr.de</a:t>
            </a:r>
            <a:r>
              <a:rPr lang="en-US" sz="600" b="0">
                <a:solidFill>
                  <a:srgbClr val="00589C"/>
                </a:solidFill>
                <a:sym typeface="Wingdings 2" pitchFamily="18" charset="2"/>
              </a:rPr>
              <a:t> </a:t>
            </a:r>
            <a:r>
              <a:rPr lang="de-DE" sz="600" b="0">
                <a:solidFill>
                  <a:srgbClr val="00589C"/>
                </a:solidFill>
                <a:sym typeface="Wingdings 2" pitchFamily="18" charset="2"/>
              </a:rPr>
              <a:t> </a:t>
            </a:r>
            <a:r>
              <a:rPr lang="en-US" sz="600" b="0">
                <a:solidFill>
                  <a:srgbClr val="00589C"/>
                </a:solidFill>
                <a:sym typeface="Wingdings 2" pitchFamily="18" charset="2"/>
              </a:rPr>
              <a:t> www.hzdr.de  </a:t>
            </a:r>
            <a:r>
              <a:rPr lang="de-DE" sz="600" b="0">
                <a:solidFill>
                  <a:srgbClr val="00589C"/>
                </a:solidFill>
                <a:sym typeface="Wingdings 2" pitchFamily="18" charset="2"/>
              </a:rPr>
              <a:t>  HZDR</a:t>
            </a:r>
          </a:p>
        </p:txBody>
      </p:sp>
      <p:sp>
        <p:nvSpPr>
          <p:cNvPr id="5" name="Textfeld 4"/>
          <p:cNvSpPr txBox="1"/>
          <p:nvPr userDrawn="1"/>
        </p:nvSpPr>
        <p:spPr>
          <a:xfrm>
            <a:off x="7519988" y="6573838"/>
            <a:ext cx="1452562" cy="184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600" b="0" dirty="0">
                <a:solidFill>
                  <a:schemeClr val="bg1"/>
                </a:solidFill>
              </a:rPr>
              <a:t>Mitglied der Helmholtz-Gemeinschaft</a:t>
            </a:r>
          </a:p>
        </p:txBody>
      </p:sp>
      <p:sp>
        <p:nvSpPr>
          <p:cNvPr id="26" name="Text Box 3"/>
          <p:cNvSpPr txBox="1">
            <a:spLocks noChangeArrowheads="1"/>
          </p:cNvSpPr>
          <p:nvPr userDrawn="1"/>
        </p:nvSpPr>
        <p:spPr bwMode="auto">
          <a:xfrm>
            <a:off x="0" y="574678"/>
            <a:ext cx="2708176" cy="1846210"/>
          </a:xfrm>
          <a:prstGeom prst="rect">
            <a:avLst/>
          </a:prstGeom>
          <a:gradFill flip="none" rotWithShape="1">
            <a:gsLst>
              <a:gs pos="0">
                <a:srgbClr val="00519E">
                  <a:gamma/>
                  <a:shade val="92941"/>
                  <a:invGamma/>
                  <a:alpha val="50000"/>
                </a:srgbClr>
              </a:gs>
              <a:gs pos="64195">
                <a:srgbClr val="004E98">
                  <a:alpha val="10000"/>
                </a:srgbClr>
              </a:gs>
              <a:gs pos="23000">
                <a:srgbClr val="00519E">
                  <a:alpha val="45000"/>
                </a:srgbClr>
              </a:gs>
              <a:gs pos="100000">
                <a:srgbClr val="00519E">
                  <a:gamma/>
                  <a:shade val="92941"/>
                  <a:invGamma/>
                  <a:alpha val="0"/>
                </a:srgbClr>
              </a:gs>
            </a:gsLst>
            <a:lin ang="4800000" scaled="0"/>
            <a:tileRect/>
          </a:gradFill>
          <a:ln>
            <a:noFill/>
          </a:ln>
          <a:effectLst/>
          <a:extLst/>
        </p:spPr>
        <p:txBody>
          <a:bodyPr/>
          <a:lstStyle/>
          <a:p>
            <a:pPr>
              <a:spcBef>
                <a:spcPct val="50000"/>
              </a:spcBef>
              <a:defRPr/>
            </a:pPr>
            <a:endParaRPr lang="en-US" sz="1800" b="0">
              <a:solidFill>
                <a:srgbClr val="000000"/>
              </a:solidFill>
            </a:endParaRPr>
          </a:p>
        </p:txBody>
      </p:sp>
      <p:pic>
        <p:nvPicPr>
          <p:cNvPr id="13332" name="Bild 4" descr="DDC_Sticker_groß_Schatten_RGB.png"/>
          <p:cNvPicPr>
            <a:picLocks noChangeAspect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6275388" y="5683250"/>
            <a:ext cx="78105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33" name="Text Box 21"/>
          <p:cNvSpPr txBox="1">
            <a:spLocks noChangeArrowheads="1"/>
          </p:cNvSpPr>
          <p:nvPr userDrawn="1"/>
        </p:nvSpPr>
        <p:spPr bwMode="auto">
          <a:xfrm>
            <a:off x="6135688" y="6499225"/>
            <a:ext cx="4460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fld id="{9FF96E9F-78C0-4280-9629-6BFA6E6B2811}" type="slidenum">
              <a:rPr lang="en-US" sz="1000"/>
              <a:pPr>
                <a:defRPr/>
              </a:pPr>
              <a:t>‹Nr.›</a:t>
            </a:fld>
            <a:endParaRPr lang="en-US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Line 10"/>
          <p:cNvSpPr>
            <a:spLocks noChangeShapeType="1"/>
          </p:cNvSpPr>
          <p:nvPr userDrawn="1"/>
        </p:nvSpPr>
        <p:spPr bwMode="auto">
          <a:xfrm>
            <a:off x="0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de-DE" sz="1800" b="0"/>
          </a:p>
        </p:txBody>
      </p:sp>
      <p:pic>
        <p:nvPicPr>
          <p:cNvPr id="25603" name="Picture 18" descr="FZD-Bildmarke_Preussel_wtransparent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2813" y="44450"/>
            <a:ext cx="32543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01" name="Text Box 29"/>
          <p:cNvSpPr txBox="1">
            <a:spLocks noChangeArrowheads="1"/>
          </p:cNvSpPr>
          <p:nvPr userDrawn="1"/>
        </p:nvSpPr>
        <p:spPr bwMode="auto">
          <a:xfrm>
            <a:off x="287338" y="6619875"/>
            <a:ext cx="2438400" cy="1222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de-DE" sz="800" b="0">
                <a:solidFill>
                  <a:schemeClr val="bg1"/>
                </a:solidFill>
              </a:rPr>
              <a:t>Seite </a:t>
            </a:r>
            <a:fld id="{EE3A1643-19DD-42AD-B1E3-72145523B6DB}" type="slidenum">
              <a:rPr lang="de-DE" sz="800" b="0">
                <a:solidFill>
                  <a:schemeClr val="bg1"/>
                </a:solidFill>
              </a:rPr>
              <a:pPr eaLnBrk="0" hangingPunct="0">
                <a:spcBef>
                  <a:spcPct val="50000"/>
                </a:spcBef>
                <a:defRPr/>
              </a:pPr>
              <a:t>‹Nr.›</a:t>
            </a:fld>
            <a:endParaRPr lang="de-DE" sz="800" b="0">
              <a:solidFill>
                <a:schemeClr val="bg1"/>
              </a:solidFill>
            </a:endParaRPr>
          </a:p>
        </p:txBody>
      </p:sp>
      <p:pic>
        <p:nvPicPr>
          <p:cNvPr id="25605" name="Bild 5" descr="DDC_Logo_110x50_4C.eps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732588" y="6237288"/>
            <a:ext cx="719137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29"/>
          <p:cNvPicPr>
            <a:picLocks noChangeAspect="1" noChangeArrowheads="1"/>
          </p:cNvPicPr>
          <p:nvPr userDrawn="1"/>
        </p:nvPicPr>
        <p:blipFill>
          <a:blip r:embed="rId16" cstate="print"/>
          <a:srcRect b="26974"/>
          <a:stretch>
            <a:fillRect/>
          </a:stretch>
        </p:blipFill>
        <p:spPr bwMode="auto">
          <a:xfrm>
            <a:off x="4183063" y="0"/>
            <a:ext cx="495935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30"/>
          <p:cNvPicPr>
            <a:picLocks noChangeAspect="1" noChangeArrowheads="1"/>
          </p:cNvPicPr>
          <p:nvPr userDrawn="1"/>
        </p:nvPicPr>
        <p:blipFill>
          <a:blip r:embed="rId17" cstate="print"/>
          <a:srcRect b="26974"/>
          <a:stretch>
            <a:fillRect/>
          </a:stretch>
        </p:blipFill>
        <p:spPr bwMode="auto">
          <a:xfrm>
            <a:off x="-7938" y="0"/>
            <a:ext cx="4191001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eck 10"/>
          <p:cNvSpPr/>
          <p:nvPr userDrawn="1"/>
        </p:nvSpPr>
        <p:spPr bwMode="auto">
          <a:xfrm>
            <a:off x="-7938" y="0"/>
            <a:ext cx="9150351" cy="574675"/>
          </a:xfrm>
          <a:prstGeom prst="rect">
            <a:avLst/>
          </a:prstGeom>
          <a:solidFill>
            <a:srgbClr val="00589C">
              <a:alpha val="60000"/>
            </a:srgbClr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 dirty="0"/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-7938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/>
          </a:p>
        </p:txBody>
      </p:sp>
      <p:pic>
        <p:nvPicPr>
          <p:cNvPr id="25610" name="Grafik 12"/>
          <p:cNvPicPr>
            <a:picLocks noChangeAspect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683500" y="115888"/>
            <a:ext cx="1296988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24"/>
          <p:cNvSpPr>
            <a:spLocks noChangeArrowheads="1"/>
          </p:cNvSpPr>
          <p:nvPr userDrawn="1"/>
        </p:nvSpPr>
        <p:spPr bwMode="auto">
          <a:xfrm>
            <a:off x="-7938" y="6619875"/>
            <a:ext cx="3048001" cy="1254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15" name="Rectangle 24"/>
          <p:cNvSpPr>
            <a:spLocks noChangeArrowheads="1"/>
          </p:cNvSpPr>
          <p:nvPr userDrawn="1"/>
        </p:nvSpPr>
        <p:spPr bwMode="auto">
          <a:xfrm>
            <a:off x="3038475" y="6619875"/>
            <a:ext cx="6103938" cy="125413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16" name="Rectangle 24"/>
          <p:cNvSpPr>
            <a:spLocks noChangeArrowheads="1"/>
          </p:cNvSpPr>
          <p:nvPr userDrawn="1"/>
        </p:nvSpPr>
        <p:spPr bwMode="auto">
          <a:xfrm>
            <a:off x="-7938" y="6742113"/>
            <a:ext cx="3048001" cy="125412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17" name="Textfeld 16"/>
          <p:cNvSpPr txBox="1"/>
          <p:nvPr userDrawn="1"/>
        </p:nvSpPr>
        <p:spPr>
          <a:xfrm>
            <a:off x="7637463" y="6591300"/>
            <a:ext cx="1452562" cy="184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600" b="0" dirty="0">
                <a:solidFill>
                  <a:schemeClr val="bg1"/>
                </a:solidFill>
              </a:rPr>
              <a:t>Mitglied der Helmholtz-Gemeinschaft</a:t>
            </a:r>
          </a:p>
        </p:txBody>
      </p:sp>
      <p:pic>
        <p:nvPicPr>
          <p:cNvPr id="25615" name="Grafik 1"/>
          <p:cNvPicPr>
            <a:picLocks noChangeAspect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83500" y="6288088"/>
            <a:ext cx="12858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24"/>
          <p:cNvSpPr>
            <a:spLocks noChangeArrowheads="1"/>
          </p:cNvSpPr>
          <p:nvPr userDrawn="1"/>
        </p:nvSpPr>
        <p:spPr bwMode="auto">
          <a:xfrm>
            <a:off x="3038475" y="6742113"/>
            <a:ext cx="6103938" cy="125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/>
          </a:p>
        </p:txBody>
      </p:sp>
      <p:sp>
        <p:nvSpPr>
          <p:cNvPr id="20" name="Text Box 8"/>
          <p:cNvSpPr txBox="1">
            <a:spLocks noChangeArrowheads="1"/>
          </p:cNvSpPr>
          <p:nvPr userDrawn="1"/>
        </p:nvSpPr>
        <p:spPr bwMode="auto">
          <a:xfrm>
            <a:off x="4763" y="6597650"/>
            <a:ext cx="2982912" cy="184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0">
                <a:solidFill>
                  <a:srgbClr val="00589C"/>
                </a:solidFill>
                <a:sym typeface="Wingdings 2" pitchFamily="18" charset="2"/>
              </a:rPr>
              <a:t>Jochen Teichert  </a:t>
            </a:r>
            <a:r>
              <a:rPr lang="de-DE" sz="600" b="0">
                <a:solidFill>
                  <a:srgbClr val="00589C"/>
                </a:solidFill>
                <a:sym typeface="Wingdings 2" pitchFamily="18" charset="2"/>
              </a:rPr>
              <a:t> j.teichertl@hzdr.de</a:t>
            </a:r>
            <a:r>
              <a:rPr lang="en-US" sz="600" b="0">
                <a:solidFill>
                  <a:srgbClr val="00589C"/>
                </a:solidFill>
                <a:sym typeface="Wingdings 2" pitchFamily="18" charset="2"/>
              </a:rPr>
              <a:t> </a:t>
            </a:r>
            <a:r>
              <a:rPr lang="de-DE" sz="600" b="0">
                <a:solidFill>
                  <a:srgbClr val="00589C"/>
                </a:solidFill>
                <a:sym typeface="Wingdings 2" pitchFamily="18" charset="2"/>
              </a:rPr>
              <a:t> </a:t>
            </a:r>
            <a:r>
              <a:rPr lang="en-US" sz="600" b="0">
                <a:solidFill>
                  <a:srgbClr val="00589C"/>
                </a:solidFill>
                <a:sym typeface="Wingdings 2" pitchFamily="18" charset="2"/>
              </a:rPr>
              <a:t> www.hzdr.de  </a:t>
            </a:r>
            <a:r>
              <a:rPr lang="de-DE" sz="600" b="0">
                <a:solidFill>
                  <a:srgbClr val="00589C"/>
                </a:solidFill>
                <a:sym typeface="Wingdings 2" pitchFamily="18" charset="2"/>
              </a:rPr>
              <a:t>  HZDR</a:t>
            </a:r>
          </a:p>
        </p:txBody>
      </p:sp>
      <p:sp>
        <p:nvSpPr>
          <p:cNvPr id="25618" name="Text Box 18"/>
          <p:cNvSpPr txBox="1">
            <a:spLocks noChangeArrowheads="1"/>
          </p:cNvSpPr>
          <p:nvPr userDrawn="1"/>
        </p:nvSpPr>
        <p:spPr bwMode="auto">
          <a:xfrm>
            <a:off x="6280150" y="6354763"/>
            <a:ext cx="4460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fld id="{19CEC517-64B9-4C8F-BA6F-C5DD8E3399D7}" type="slidenum">
              <a:rPr lang="en-US" sz="1000"/>
              <a:pPr>
                <a:defRPr/>
              </a:pPr>
              <a:t>‹Nr.›</a:t>
            </a:fld>
            <a:endParaRPr lang="en-US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7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Line 10"/>
          <p:cNvSpPr>
            <a:spLocks noChangeShapeType="1"/>
          </p:cNvSpPr>
          <p:nvPr userDrawn="1"/>
        </p:nvSpPr>
        <p:spPr bwMode="auto">
          <a:xfrm>
            <a:off x="0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pic>
        <p:nvPicPr>
          <p:cNvPr id="6147" name="Picture 18" descr="FZD-Bildmarke_Preussel_wtransparent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44450"/>
            <a:ext cx="3254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1" name="Text Box 29"/>
          <p:cNvSpPr txBox="1">
            <a:spLocks noChangeArrowheads="1"/>
          </p:cNvSpPr>
          <p:nvPr userDrawn="1"/>
        </p:nvSpPr>
        <p:spPr bwMode="auto">
          <a:xfrm>
            <a:off x="287338" y="6619875"/>
            <a:ext cx="2438400" cy="1222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de-DE" sz="800" b="0">
                <a:solidFill>
                  <a:srgbClr val="FFFFFF"/>
                </a:solidFill>
              </a:rPr>
              <a:t>Seite </a:t>
            </a:r>
            <a:fld id="{031F22FA-DD2A-40B5-8A4B-FDF362CB1471}" type="slidenum">
              <a:rPr lang="de-DE" sz="800" b="0">
                <a:solidFill>
                  <a:srgbClr val="FFFFFF"/>
                </a:solidFill>
              </a:rPr>
              <a:pPr eaLnBrk="0" hangingPunct="0">
                <a:spcBef>
                  <a:spcPct val="50000"/>
                </a:spcBef>
                <a:defRPr/>
              </a:pPr>
              <a:t>‹Nr.›</a:t>
            </a:fld>
            <a:endParaRPr lang="de-DE" sz="800" b="0">
              <a:solidFill>
                <a:srgbClr val="FFFFFF"/>
              </a:solidFill>
            </a:endParaRPr>
          </a:p>
        </p:txBody>
      </p:sp>
      <p:pic>
        <p:nvPicPr>
          <p:cNvPr id="6149" name="Bild 5" descr="DDC_Logo_110x50_4C.eps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6237288"/>
            <a:ext cx="719137" cy="32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29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74"/>
          <a:stretch>
            <a:fillRect/>
          </a:stretch>
        </p:blipFill>
        <p:spPr bwMode="auto">
          <a:xfrm>
            <a:off x="4183063" y="0"/>
            <a:ext cx="49593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30"/>
          <p:cNvPicPr>
            <a:picLocks noChangeAspect="1" noChangeArrowheads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74"/>
          <a:stretch>
            <a:fillRect/>
          </a:stretch>
        </p:blipFill>
        <p:spPr bwMode="auto">
          <a:xfrm>
            <a:off x="-7938" y="0"/>
            <a:ext cx="4191001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 userDrawn="1"/>
        </p:nvSpPr>
        <p:spPr bwMode="auto">
          <a:xfrm>
            <a:off x="-7938" y="0"/>
            <a:ext cx="9150351" cy="574675"/>
          </a:xfrm>
          <a:prstGeom prst="rect">
            <a:avLst/>
          </a:prstGeom>
          <a:solidFill>
            <a:srgbClr val="00589C">
              <a:alpha val="60000"/>
            </a:srgbClr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 dirty="0">
              <a:solidFill>
                <a:srgbClr val="000000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-7938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pic>
        <p:nvPicPr>
          <p:cNvPr id="6154" name="Grafik 12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0" y="115888"/>
            <a:ext cx="1296988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4"/>
          <p:cNvSpPr>
            <a:spLocks noChangeArrowheads="1"/>
          </p:cNvSpPr>
          <p:nvPr userDrawn="1"/>
        </p:nvSpPr>
        <p:spPr bwMode="auto">
          <a:xfrm>
            <a:off x="-7938" y="6619875"/>
            <a:ext cx="3048001" cy="1254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sp>
        <p:nvSpPr>
          <p:cNvPr id="15" name="Rectangle 24"/>
          <p:cNvSpPr>
            <a:spLocks noChangeArrowheads="1"/>
          </p:cNvSpPr>
          <p:nvPr userDrawn="1"/>
        </p:nvSpPr>
        <p:spPr bwMode="auto">
          <a:xfrm>
            <a:off x="3038475" y="6619875"/>
            <a:ext cx="6103938" cy="125413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sp>
        <p:nvSpPr>
          <p:cNvPr id="16" name="Rectangle 24"/>
          <p:cNvSpPr>
            <a:spLocks noChangeArrowheads="1"/>
          </p:cNvSpPr>
          <p:nvPr userDrawn="1"/>
        </p:nvSpPr>
        <p:spPr bwMode="auto">
          <a:xfrm>
            <a:off x="-7938" y="6742113"/>
            <a:ext cx="3048001" cy="125412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sp>
        <p:nvSpPr>
          <p:cNvPr id="17" name="Textfeld 16"/>
          <p:cNvSpPr txBox="1"/>
          <p:nvPr userDrawn="1"/>
        </p:nvSpPr>
        <p:spPr>
          <a:xfrm>
            <a:off x="7637463" y="6591300"/>
            <a:ext cx="1452562" cy="184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600" b="0" dirty="0">
                <a:solidFill>
                  <a:srgbClr val="FFFFFF"/>
                </a:solidFill>
              </a:rPr>
              <a:t>Mitglied der Helmholtz-Gemeinschaft</a:t>
            </a:r>
          </a:p>
        </p:txBody>
      </p:sp>
      <p:pic>
        <p:nvPicPr>
          <p:cNvPr id="6159" name="Grafik 1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6286500"/>
            <a:ext cx="128587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4"/>
          <p:cNvSpPr>
            <a:spLocks noChangeArrowheads="1"/>
          </p:cNvSpPr>
          <p:nvPr userDrawn="1"/>
        </p:nvSpPr>
        <p:spPr bwMode="auto">
          <a:xfrm>
            <a:off x="3038475" y="6742113"/>
            <a:ext cx="6103938" cy="125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sp>
        <p:nvSpPr>
          <p:cNvPr id="20" name="Text Box 8"/>
          <p:cNvSpPr txBox="1">
            <a:spLocks noChangeArrowheads="1"/>
          </p:cNvSpPr>
          <p:nvPr userDrawn="1"/>
        </p:nvSpPr>
        <p:spPr bwMode="auto">
          <a:xfrm>
            <a:off x="4763" y="6597650"/>
            <a:ext cx="2982912" cy="184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0" dirty="0" err="1">
                <a:solidFill>
                  <a:srgbClr val="00589C"/>
                </a:solidFill>
                <a:sym typeface="Wingdings 2" pitchFamily="18" charset="2"/>
              </a:rPr>
              <a:t>Jochen</a:t>
            </a:r>
            <a:r>
              <a:rPr lang="en-US" sz="600" b="0" dirty="0">
                <a:solidFill>
                  <a:srgbClr val="00589C"/>
                </a:solidFill>
                <a:sym typeface="Wingdings 2" pitchFamily="18" charset="2"/>
              </a:rPr>
              <a:t> </a:t>
            </a:r>
            <a:r>
              <a:rPr lang="en-US" sz="600" b="0" dirty="0" err="1">
                <a:solidFill>
                  <a:srgbClr val="00589C"/>
                </a:solidFill>
                <a:sym typeface="Wingdings 2" pitchFamily="18" charset="2"/>
              </a:rPr>
              <a:t>Teichert</a:t>
            </a:r>
            <a:r>
              <a:rPr lang="en-US" sz="600" b="0" dirty="0">
                <a:solidFill>
                  <a:srgbClr val="00589C"/>
                </a:solidFill>
                <a:sym typeface="Wingdings 2" pitchFamily="18" charset="2"/>
              </a:rPr>
              <a:t>  </a:t>
            </a:r>
            <a:r>
              <a:rPr lang="de-DE" sz="600" b="0" dirty="0">
                <a:solidFill>
                  <a:srgbClr val="00589C"/>
                </a:solidFill>
                <a:sym typeface="Wingdings 2" pitchFamily="18" charset="2"/>
              </a:rPr>
              <a:t> j.teichert@hzdr.de</a:t>
            </a:r>
            <a:r>
              <a:rPr lang="en-US" sz="600" b="0" dirty="0">
                <a:solidFill>
                  <a:srgbClr val="00589C"/>
                </a:solidFill>
                <a:sym typeface="Wingdings 2" pitchFamily="18" charset="2"/>
              </a:rPr>
              <a:t> </a:t>
            </a:r>
            <a:r>
              <a:rPr lang="de-DE" sz="600" b="0" dirty="0">
                <a:solidFill>
                  <a:srgbClr val="00589C"/>
                </a:solidFill>
                <a:sym typeface="Wingdings 2" pitchFamily="18" charset="2"/>
              </a:rPr>
              <a:t> </a:t>
            </a:r>
            <a:r>
              <a:rPr lang="en-US" sz="600" b="0" dirty="0">
                <a:solidFill>
                  <a:srgbClr val="00589C"/>
                </a:solidFill>
                <a:sym typeface="Wingdings 2" pitchFamily="18" charset="2"/>
              </a:rPr>
              <a:t> www.hzdr.de  </a:t>
            </a:r>
            <a:r>
              <a:rPr lang="de-DE" sz="600" b="0" dirty="0">
                <a:solidFill>
                  <a:srgbClr val="00589C"/>
                </a:solidFill>
                <a:sym typeface="Wingdings 2" pitchFamily="18" charset="2"/>
              </a:rPr>
              <a:t>  HZDR</a:t>
            </a:r>
          </a:p>
        </p:txBody>
      </p:sp>
      <p:sp>
        <p:nvSpPr>
          <p:cNvPr id="22" name="Textfeld 21"/>
          <p:cNvSpPr txBox="1"/>
          <p:nvPr userDrawn="1"/>
        </p:nvSpPr>
        <p:spPr>
          <a:xfrm>
            <a:off x="142875" y="6215063"/>
            <a:ext cx="357188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de-DE" sz="1800" b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777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9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7938" y="5667375"/>
            <a:ext cx="9142412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pic>
        <p:nvPicPr>
          <p:cNvPr id="4099" name="Picture 29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74"/>
          <a:stretch>
            <a:fillRect/>
          </a:stretch>
        </p:blipFill>
        <p:spPr bwMode="auto">
          <a:xfrm>
            <a:off x="4183063" y="0"/>
            <a:ext cx="49593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30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974"/>
          <a:stretch>
            <a:fillRect/>
          </a:stretch>
        </p:blipFill>
        <p:spPr bwMode="auto">
          <a:xfrm>
            <a:off x="-7938" y="0"/>
            <a:ext cx="4191001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 userDrawn="1"/>
        </p:nvSpPr>
        <p:spPr bwMode="auto">
          <a:xfrm>
            <a:off x="-7938" y="0"/>
            <a:ext cx="9150351" cy="574675"/>
          </a:xfrm>
          <a:prstGeom prst="rect">
            <a:avLst/>
          </a:prstGeom>
          <a:solidFill>
            <a:srgbClr val="00589C">
              <a:alpha val="60000"/>
            </a:srgbClr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 dirty="0">
              <a:solidFill>
                <a:srgbClr val="000000"/>
              </a:solidFill>
            </a:endParaRPr>
          </a:p>
        </p:txBody>
      </p:sp>
      <p:sp>
        <p:nvSpPr>
          <p:cNvPr id="13" name="Rechteck 12"/>
          <p:cNvSpPr/>
          <p:nvPr userDrawn="1"/>
        </p:nvSpPr>
        <p:spPr bwMode="auto">
          <a:xfrm>
            <a:off x="-7938" y="6489700"/>
            <a:ext cx="9150351" cy="376238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sp>
        <p:nvSpPr>
          <p:cNvPr id="10" name="Rechteck 9"/>
          <p:cNvSpPr/>
          <p:nvPr userDrawn="1"/>
        </p:nvSpPr>
        <p:spPr bwMode="auto">
          <a:xfrm>
            <a:off x="-7938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pic>
        <p:nvPicPr>
          <p:cNvPr id="4104" name="Grafik 13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0" y="115888"/>
            <a:ext cx="1296988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24"/>
          <p:cNvSpPr>
            <a:spLocks noChangeArrowheads="1"/>
          </p:cNvSpPr>
          <p:nvPr userDrawn="1"/>
        </p:nvSpPr>
        <p:spPr bwMode="auto">
          <a:xfrm>
            <a:off x="3040063" y="6615113"/>
            <a:ext cx="3048000" cy="1254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sp>
        <p:nvSpPr>
          <p:cNvPr id="19" name="Rectangle 24"/>
          <p:cNvSpPr>
            <a:spLocks noChangeArrowheads="1"/>
          </p:cNvSpPr>
          <p:nvPr userDrawn="1"/>
        </p:nvSpPr>
        <p:spPr bwMode="auto">
          <a:xfrm>
            <a:off x="-7938" y="6740525"/>
            <a:ext cx="3048001" cy="12541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-7938" y="6489700"/>
            <a:ext cx="3048001" cy="125413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sp>
        <p:nvSpPr>
          <p:cNvPr id="24" name="Rectangle 24"/>
          <p:cNvSpPr>
            <a:spLocks noChangeArrowheads="1"/>
          </p:cNvSpPr>
          <p:nvPr userDrawn="1"/>
        </p:nvSpPr>
        <p:spPr bwMode="auto">
          <a:xfrm>
            <a:off x="-7938" y="6615113"/>
            <a:ext cx="3048001" cy="1254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>
            <a:spLocks noChangeArrowheads="1"/>
          </p:cNvSpPr>
          <p:nvPr userDrawn="1"/>
        </p:nvSpPr>
        <p:spPr bwMode="auto">
          <a:xfrm>
            <a:off x="3040063" y="6740525"/>
            <a:ext cx="6103937" cy="12541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sp>
        <p:nvSpPr>
          <p:cNvPr id="27" name="Rechteck 26"/>
          <p:cNvSpPr/>
          <p:nvPr userDrawn="1"/>
        </p:nvSpPr>
        <p:spPr bwMode="auto">
          <a:xfrm>
            <a:off x="-6350" y="574675"/>
            <a:ext cx="9150350" cy="5915025"/>
          </a:xfrm>
          <a:prstGeom prst="rect">
            <a:avLst/>
          </a:prstGeom>
          <a:solidFill>
            <a:srgbClr val="00589C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sp>
        <p:nvSpPr>
          <p:cNvPr id="5" name="Textfeld 4"/>
          <p:cNvSpPr txBox="1"/>
          <p:nvPr userDrawn="1"/>
        </p:nvSpPr>
        <p:spPr>
          <a:xfrm>
            <a:off x="7519988" y="6573838"/>
            <a:ext cx="1452562" cy="184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600" b="0" dirty="0">
                <a:solidFill>
                  <a:srgbClr val="FFFFFF"/>
                </a:solidFill>
              </a:rPr>
              <a:t>Mitglied der Helmholtz-Gemeinschaft</a:t>
            </a:r>
          </a:p>
        </p:txBody>
      </p:sp>
      <p:sp>
        <p:nvSpPr>
          <p:cNvPr id="31" name="Text Box 8"/>
          <p:cNvSpPr txBox="1">
            <a:spLocks noChangeArrowheads="1"/>
          </p:cNvSpPr>
          <p:nvPr userDrawn="1"/>
        </p:nvSpPr>
        <p:spPr bwMode="auto">
          <a:xfrm>
            <a:off x="4763" y="6597650"/>
            <a:ext cx="2982912" cy="1841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600" b="0" dirty="0" err="1">
                <a:solidFill>
                  <a:srgbClr val="00589C"/>
                </a:solidFill>
                <a:sym typeface="Wingdings 2" pitchFamily="18" charset="2"/>
              </a:rPr>
              <a:t>Jochen</a:t>
            </a:r>
            <a:r>
              <a:rPr lang="en-US" sz="600" b="0" dirty="0">
                <a:solidFill>
                  <a:srgbClr val="00589C"/>
                </a:solidFill>
                <a:sym typeface="Wingdings 2" pitchFamily="18" charset="2"/>
              </a:rPr>
              <a:t> </a:t>
            </a:r>
            <a:r>
              <a:rPr lang="en-US" sz="600" b="0" dirty="0" err="1">
                <a:solidFill>
                  <a:srgbClr val="00589C"/>
                </a:solidFill>
                <a:sym typeface="Wingdings 2" pitchFamily="18" charset="2"/>
              </a:rPr>
              <a:t>Teichert</a:t>
            </a:r>
            <a:r>
              <a:rPr lang="en-US" sz="600" b="0" dirty="0">
                <a:solidFill>
                  <a:srgbClr val="00589C"/>
                </a:solidFill>
                <a:sym typeface="Wingdings 2" pitchFamily="18" charset="2"/>
              </a:rPr>
              <a:t>  </a:t>
            </a:r>
            <a:r>
              <a:rPr lang="de-DE" sz="600" b="0" dirty="0">
                <a:solidFill>
                  <a:srgbClr val="00589C"/>
                </a:solidFill>
                <a:sym typeface="Wingdings 2" pitchFamily="18" charset="2"/>
              </a:rPr>
              <a:t> j.teichert@hzdr.de</a:t>
            </a:r>
            <a:r>
              <a:rPr lang="en-US" sz="600" b="0" dirty="0">
                <a:solidFill>
                  <a:srgbClr val="00589C"/>
                </a:solidFill>
                <a:sym typeface="Wingdings 2" pitchFamily="18" charset="2"/>
              </a:rPr>
              <a:t> </a:t>
            </a:r>
            <a:r>
              <a:rPr lang="de-DE" sz="600" b="0" dirty="0">
                <a:solidFill>
                  <a:srgbClr val="00589C"/>
                </a:solidFill>
                <a:sym typeface="Wingdings 2" pitchFamily="18" charset="2"/>
              </a:rPr>
              <a:t> </a:t>
            </a:r>
            <a:r>
              <a:rPr lang="en-US" sz="600" b="0" dirty="0">
                <a:solidFill>
                  <a:srgbClr val="00589C"/>
                </a:solidFill>
                <a:sym typeface="Wingdings 2" pitchFamily="18" charset="2"/>
              </a:rPr>
              <a:t> www.hzdr.de  </a:t>
            </a:r>
            <a:r>
              <a:rPr lang="de-DE" sz="600" b="0" dirty="0">
                <a:solidFill>
                  <a:srgbClr val="00589C"/>
                </a:solidFill>
                <a:sym typeface="Wingdings 2" pitchFamily="18" charset="2"/>
              </a:rPr>
              <a:t>  HZDR</a:t>
            </a:r>
          </a:p>
        </p:txBody>
      </p:sp>
      <p:pic>
        <p:nvPicPr>
          <p:cNvPr id="4113" name="Grafik 3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5253038"/>
            <a:ext cx="1628775" cy="112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14" name="Bild 4" descr="DDC_Sticker_groß_Schatten_RGB.png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388" y="5683250"/>
            <a:ext cx="78105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937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0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b="0" smtClean="0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3090" name="Picture 18" descr="FZD-Bildmarke_Preussel_wtransparent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44450"/>
            <a:ext cx="325437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Folgefolie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b="0" smtClean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287338" y="6619875"/>
            <a:ext cx="2438400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sz="800" b="0" smtClean="0">
                <a:solidFill>
                  <a:srgbClr val="FFFFFF"/>
                </a:solidFill>
                <a:latin typeface="Arial" pitchFamily="34" charset="0"/>
              </a:rPr>
              <a:t>Seite </a:t>
            </a:r>
            <a:fld id="{C095BB82-152A-46BB-A293-1B70453D270F}" type="slidenum">
              <a:rPr lang="de-DE" sz="800" b="0" smtClean="0">
                <a:solidFill>
                  <a:srgbClr val="FFFFFF"/>
                </a:solidFill>
                <a:latin typeface="Arial" pitchFamily="34" charset="0"/>
              </a:rPr>
              <a:pPr eaLnBrk="0" hangingPunct="0">
                <a:spcBef>
                  <a:spcPct val="50000"/>
                </a:spcBef>
              </a:pPr>
              <a:t>‹Nr.›</a:t>
            </a:fld>
            <a:endParaRPr lang="de-DE" sz="800" b="0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3102" name="Bild 5" descr="DDC_Logo_110x50_4C.eps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713" y="6124575"/>
            <a:ext cx="719137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ine 10"/>
          <p:cNvSpPr>
            <a:spLocks noChangeShapeType="1"/>
          </p:cNvSpPr>
          <p:nvPr userDrawn="1"/>
        </p:nvSpPr>
        <p:spPr bwMode="auto">
          <a:xfrm>
            <a:off x="0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pic>
        <p:nvPicPr>
          <p:cNvPr id="3110" name="Picture 18" descr="FZD-Bildmarke_Preussel_wtransparent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44450"/>
            <a:ext cx="3254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1" name="Picture 29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063" y="0"/>
            <a:ext cx="49593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2" name="Picture 30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4191001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 userDrawn="1"/>
        </p:nvSpPr>
        <p:spPr bwMode="auto">
          <a:xfrm>
            <a:off x="-7938" y="0"/>
            <a:ext cx="9150351" cy="574675"/>
          </a:xfrm>
          <a:prstGeom prst="rect">
            <a:avLst/>
          </a:prstGeom>
          <a:solidFill>
            <a:srgbClr val="00589C">
              <a:alpha val="60000"/>
            </a:srgbClr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 dirty="0">
              <a:solidFill>
                <a:srgbClr val="000000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-7938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pic>
        <p:nvPicPr>
          <p:cNvPr id="3115" name="Grafik 12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0" y="115888"/>
            <a:ext cx="1296988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4276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  <p:sldLayoutId id="2147483746" r:id="rId12"/>
    <p:sldLayoutId id="214748374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0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b="0" smtClean="0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3090" name="Picture 18" descr="FZD-Bildmarke_Preussel_wtransparent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44450"/>
            <a:ext cx="325437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Folgefolie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b="0" smtClean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287338" y="6619875"/>
            <a:ext cx="2438400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sz="800" b="0" smtClean="0">
                <a:solidFill>
                  <a:srgbClr val="FFFFFF"/>
                </a:solidFill>
                <a:latin typeface="Arial" pitchFamily="34" charset="0"/>
              </a:rPr>
              <a:t>Seite </a:t>
            </a:r>
            <a:fld id="{C095BB82-152A-46BB-A293-1B70453D270F}" type="slidenum">
              <a:rPr lang="de-DE" sz="800" b="0" smtClean="0">
                <a:solidFill>
                  <a:srgbClr val="FFFFFF"/>
                </a:solidFill>
                <a:latin typeface="Arial" pitchFamily="34" charset="0"/>
              </a:rPr>
              <a:pPr eaLnBrk="0" hangingPunct="0">
                <a:spcBef>
                  <a:spcPct val="50000"/>
                </a:spcBef>
              </a:pPr>
              <a:t>‹Nr.›</a:t>
            </a:fld>
            <a:endParaRPr lang="de-DE" sz="800" b="0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3102" name="Bild 5" descr="DDC_Logo_110x50_4C.eps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713" y="6124575"/>
            <a:ext cx="719137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ine 10"/>
          <p:cNvSpPr>
            <a:spLocks noChangeShapeType="1"/>
          </p:cNvSpPr>
          <p:nvPr userDrawn="1"/>
        </p:nvSpPr>
        <p:spPr bwMode="auto">
          <a:xfrm>
            <a:off x="0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pic>
        <p:nvPicPr>
          <p:cNvPr id="3110" name="Picture 18" descr="FZD-Bildmarke_Preussel_wtransparent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44450"/>
            <a:ext cx="3254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1" name="Picture 29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063" y="0"/>
            <a:ext cx="49593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2" name="Picture 30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4191001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 userDrawn="1"/>
        </p:nvSpPr>
        <p:spPr bwMode="auto">
          <a:xfrm>
            <a:off x="-7938" y="0"/>
            <a:ext cx="9150351" cy="574675"/>
          </a:xfrm>
          <a:prstGeom prst="rect">
            <a:avLst/>
          </a:prstGeom>
          <a:solidFill>
            <a:srgbClr val="00589C">
              <a:alpha val="60000"/>
            </a:srgbClr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 dirty="0">
              <a:solidFill>
                <a:srgbClr val="000000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-7938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pic>
        <p:nvPicPr>
          <p:cNvPr id="3115" name="Grafik 12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0" y="115888"/>
            <a:ext cx="1296988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9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0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b="0" smtClean="0">
              <a:solidFill>
                <a:srgbClr val="000000"/>
              </a:solidFill>
              <a:latin typeface="Palatino Linotype" pitchFamily="18" charset="0"/>
            </a:endParaRPr>
          </a:p>
        </p:txBody>
      </p:sp>
      <p:pic>
        <p:nvPicPr>
          <p:cNvPr id="3090" name="Picture 18" descr="FZD-Bildmarke_Preussel_wtransparent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44450"/>
            <a:ext cx="325437" cy="36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Folgefolie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0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b="0" smtClean="0">
              <a:solidFill>
                <a:srgbClr val="000000"/>
              </a:solidFill>
              <a:latin typeface="Palatino Linotype" pitchFamily="18" charset="0"/>
            </a:endParaRPr>
          </a:p>
        </p:txBody>
      </p:sp>
      <p:sp>
        <p:nvSpPr>
          <p:cNvPr id="3101" name="Text Box 29"/>
          <p:cNvSpPr txBox="1">
            <a:spLocks noChangeArrowheads="1"/>
          </p:cNvSpPr>
          <p:nvPr/>
        </p:nvSpPr>
        <p:spPr bwMode="auto">
          <a:xfrm>
            <a:off x="287338" y="6619875"/>
            <a:ext cx="2438400" cy="12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sz="800" b="0" smtClean="0">
                <a:solidFill>
                  <a:srgbClr val="FFFFFF"/>
                </a:solidFill>
                <a:latin typeface="Arial" pitchFamily="34" charset="0"/>
              </a:rPr>
              <a:t>Seite </a:t>
            </a:r>
            <a:fld id="{C095BB82-152A-46BB-A293-1B70453D270F}" type="slidenum">
              <a:rPr lang="de-DE" sz="800" b="0" smtClean="0">
                <a:solidFill>
                  <a:srgbClr val="FFFFFF"/>
                </a:solidFill>
                <a:latin typeface="Arial" pitchFamily="34" charset="0"/>
              </a:rPr>
              <a:pPr eaLnBrk="0" hangingPunct="0">
                <a:spcBef>
                  <a:spcPct val="50000"/>
                </a:spcBef>
              </a:pPr>
              <a:t>‹Nr.›</a:t>
            </a:fld>
            <a:endParaRPr lang="de-DE" sz="800" b="0" smtClean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3102" name="Bild 5" descr="DDC_Logo_110x50_4C.eps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713" y="6124575"/>
            <a:ext cx="719137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Line 10"/>
          <p:cNvSpPr>
            <a:spLocks noChangeShapeType="1"/>
          </p:cNvSpPr>
          <p:nvPr userDrawn="1"/>
        </p:nvSpPr>
        <p:spPr bwMode="auto">
          <a:xfrm>
            <a:off x="0" y="466725"/>
            <a:ext cx="9142413" cy="1588"/>
          </a:xfrm>
          <a:prstGeom prst="line">
            <a:avLst/>
          </a:prstGeom>
          <a:noFill/>
          <a:ln w="19050" cap="rnd">
            <a:solidFill>
              <a:schemeClr val="bg1"/>
            </a:solidFill>
            <a:prstDash val="sysDot"/>
            <a:round/>
            <a:headEnd/>
            <a:tailEnd/>
          </a:ln>
          <a:effectLst/>
          <a:extLst/>
        </p:spPr>
        <p:txBody>
          <a:bodyPr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pic>
        <p:nvPicPr>
          <p:cNvPr id="3110" name="Picture 18" descr="FZD-Bildmarke_Preussel_wtransparent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2813" y="44450"/>
            <a:ext cx="325437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1" name="Picture 29"/>
          <p:cNvPicPr>
            <a:picLocks noChangeAspect="1" noChangeArrowheads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3063" y="0"/>
            <a:ext cx="4959350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12" name="Picture 30"/>
          <p:cNvPicPr>
            <a:picLocks noChangeAspect="1" noChangeArrowheads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0"/>
            <a:ext cx="4191001" cy="57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 userDrawn="1"/>
        </p:nvSpPr>
        <p:spPr bwMode="auto">
          <a:xfrm>
            <a:off x="-7938" y="0"/>
            <a:ext cx="9150351" cy="574675"/>
          </a:xfrm>
          <a:prstGeom prst="rect">
            <a:avLst/>
          </a:prstGeom>
          <a:solidFill>
            <a:srgbClr val="00589C">
              <a:alpha val="60000"/>
            </a:srgbClr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 dirty="0">
              <a:solidFill>
                <a:srgbClr val="000000"/>
              </a:solidFill>
            </a:endParaRPr>
          </a:p>
        </p:txBody>
      </p:sp>
      <p:sp>
        <p:nvSpPr>
          <p:cNvPr id="12" name="Rechteck 11"/>
          <p:cNvSpPr/>
          <p:nvPr userDrawn="1"/>
        </p:nvSpPr>
        <p:spPr bwMode="auto">
          <a:xfrm>
            <a:off x="-7938" y="0"/>
            <a:ext cx="287338" cy="287338"/>
          </a:xfrm>
          <a:prstGeom prst="rect">
            <a:avLst/>
          </a:prstGeom>
          <a:solidFill>
            <a:srgbClr val="CF6800"/>
          </a:solidFill>
          <a:ln>
            <a:noFill/>
          </a:ln>
          <a:effectLst/>
        </p:spPr>
        <p:txBody>
          <a:bodyPr lIns="90000" tIns="46800" rIns="90000" bIns="46800"/>
          <a:lstStyle/>
          <a:p>
            <a:pPr>
              <a:defRPr/>
            </a:pPr>
            <a:endParaRPr lang="de-DE" sz="1800" b="0">
              <a:solidFill>
                <a:srgbClr val="000000"/>
              </a:solidFill>
            </a:endParaRPr>
          </a:p>
        </p:txBody>
      </p:sp>
      <p:pic>
        <p:nvPicPr>
          <p:cNvPr id="3115" name="Grafik 12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0" y="115888"/>
            <a:ext cx="1296988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180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003E89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6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0"/>
          <p:cNvSpPr txBox="1">
            <a:spLocks noChangeArrowheads="1"/>
          </p:cNvSpPr>
          <p:nvPr/>
        </p:nvSpPr>
        <p:spPr bwMode="auto">
          <a:xfrm>
            <a:off x="2250286" y="3287886"/>
            <a:ext cx="464903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0" dirty="0" smtClean="0">
                <a:solidFill>
                  <a:schemeClr val="bg1"/>
                </a:solidFill>
              </a:rPr>
              <a:t>Polarized Photocathode </a:t>
            </a:r>
          </a:p>
          <a:p>
            <a:pPr algn="ctr"/>
            <a:r>
              <a:rPr lang="en-US" sz="3200" b="0" dirty="0" smtClean="0">
                <a:solidFill>
                  <a:schemeClr val="bg1"/>
                </a:solidFill>
              </a:rPr>
              <a:t>SRF Guns</a:t>
            </a:r>
            <a:endParaRPr lang="en-US" sz="3200" b="0" dirty="0">
              <a:solidFill>
                <a:schemeClr val="bg1"/>
              </a:solidFill>
            </a:endParaRPr>
          </a:p>
        </p:txBody>
      </p:sp>
      <p:sp>
        <p:nvSpPr>
          <p:cNvPr id="38915" name="Text Box 9"/>
          <p:cNvSpPr txBox="1">
            <a:spLocks noChangeArrowheads="1"/>
          </p:cNvSpPr>
          <p:nvPr/>
        </p:nvSpPr>
        <p:spPr bwMode="auto">
          <a:xfrm>
            <a:off x="179512" y="5805264"/>
            <a:ext cx="454938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chemeClr val="bg1"/>
                </a:solidFill>
              </a:rPr>
              <a:t>EuCARD´13</a:t>
            </a:r>
          </a:p>
          <a:p>
            <a:r>
              <a:rPr lang="en-US" b="0" dirty="0" smtClean="0">
                <a:solidFill>
                  <a:schemeClr val="bg1"/>
                </a:solidFill>
              </a:rPr>
              <a:t>June 10-14, 2013, CERN, Geneva, Switzerland</a:t>
            </a:r>
            <a:endParaRPr lang="en-US" b="0" dirty="0">
              <a:solidFill>
                <a:schemeClr val="bg1"/>
              </a:solidFill>
            </a:endParaRP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8224838" y="6669088"/>
            <a:ext cx="184150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800"/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1527175" y="5992813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83568" y="548680"/>
            <a:ext cx="777686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0" dirty="0" err="1" smtClean="0">
                <a:solidFill>
                  <a:schemeClr val="bg1"/>
                </a:solidFill>
              </a:rPr>
              <a:t>Jochen</a:t>
            </a:r>
            <a:r>
              <a:rPr lang="en-US" sz="2400" b="0" dirty="0" smtClean="0">
                <a:solidFill>
                  <a:schemeClr val="bg1"/>
                </a:solidFill>
              </a:rPr>
              <a:t> </a:t>
            </a:r>
            <a:r>
              <a:rPr lang="en-US" sz="2400" b="0" dirty="0" err="1" smtClean="0">
                <a:solidFill>
                  <a:schemeClr val="bg1"/>
                </a:solidFill>
              </a:rPr>
              <a:t>Teichert</a:t>
            </a:r>
            <a:endParaRPr lang="en-US" sz="2400" b="0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0" dirty="0" smtClean="0">
                <a:solidFill>
                  <a:schemeClr val="bg1"/>
                </a:solidFill>
              </a:rPr>
              <a:t>for the </a:t>
            </a:r>
            <a:r>
              <a:rPr lang="en-US" sz="2400" b="0" dirty="0" err="1" smtClean="0">
                <a:solidFill>
                  <a:schemeClr val="bg1"/>
                </a:solidFill>
              </a:rPr>
              <a:t>Rossendorf</a:t>
            </a:r>
            <a:r>
              <a:rPr lang="en-US" sz="2400" b="0" dirty="0" smtClean="0">
                <a:solidFill>
                  <a:schemeClr val="bg1"/>
                </a:solidFill>
              </a:rPr>
              <a:t> SRF gun collaboration</a:t>
            </a:r>
          </a:p>
          <a:p>
            <a:pPr algn="ctr"/>
            <a:endParaRPr lang="en-US" sz="1200" b="0" dirty="0" smtClean="0">
              <a:solidFill>
                <a:schemeClr val="bg1"/>
              </a:solidFill>
            </a:endParaRPr>
          </a:p>
          <a:p>
            <a:pPr marL="342900" indent="-342900" algn="ctr">
              <a:buAutoNum type="alphaUcPeriod"/>
            </a:pPr>
            <a:r>
              <a:rPr lang="en-US" sz="1800" b="0" dirty="0" smtClean="0">
                <a:solidFill>
                  <a:schemeClr val="bg1"/>
                </a:solidFill>
              </a:rPr>
              <a:t>Arnold, P. Lu, P. </a:t>
            </a:r>
            <a:r>
              <a:rPr lang="en-US" sz="1800" b="0" dirty="0" err="1" smtClean="0">
                <a:solidFill>
                  <a:schemeClr val="bg1"/>
                </a:solidFill>
              </a:rPr>
              <a:t>Murcek</a:t>
            </a:r>
            <a:r>
              <a:rPr lang="en-US" sz="1800" b="0" dirty="0" smtClean="0">
                <a:solidFill>
                  <a:schemeClr val="bg1"/>
                </a:solidFill>
              </a:rPr>
              <a:t>,  H. </a:t>
            </a:r>
            <a:r>
              <a:rPr lang="en-US" sz="1800" b="0" dirty="0" err="1" smtClean="0">
                <a:solidFill>
                  <a:schemeClr val="bg1"/>
                </a:solidFill>
              </a:rPr>
              <a:t>Vennekate</a:t>
            </a:r>
            <a:r>
              <a:rPr lang="en-US" sz="1800" b="0" dirty="0" smtClean="0">
                <a:solidFill>
                  <a:schemeClr val="bg1"/>
                </a:solidFill>
              </a:rPr>
              <a:t>, R. Xiang (HZDR)</a:t>
            </a:r>
          </a:p>
          <a:p>
            <a:pPr algn="ctr"/>
            <a:r>
              <a:rPr lang="en-US" sz="1800" b="0" dirty="0" smtClean="0">
                <a:solidFill>
                  <a:schemeClr val="bg1"/>
                </a:solidFill>
              </a:rPr>
              <a:t>T. </a:t>
            </a:r>
            <a:r>
              <a:rPr lang="en-US" sz="1800" b="0" dirty="0" err="1" smtClean="0">
                <a:solidFill>
                  <a:schemeClr val="bg1"/>
                </a:solidFill>
              </a:rPr>
              <a:t>Kamps</a:t>
            </a:r>
            <a:r>
              <a:rPr lang="en-US" sz="1800" b="0" dirty="0" smtClean="0">
                <a:solidFill>
                  <a:schemeClr val="bg1"/>
                </a:solidFill>
              </a:rPr>
              <a:t>, J. Rudolph (HZB)</a:t>
            </a:r>
          </a:p>
          <a:p>
            <a:pPr algn="ctr"/>
            <a:r>
              <a:rPr lang="en-US" sz="1800" b="0" dirty="0" smtClean="0">
                <a:solidFill>
                  <a:schemeClr val="bg1"/>
                </a:solidFill>
              </a:rPr>
              <a:t>P. </a:t>
            </a:r>
            <a:r>
              <a:rPr lang="en-US" sz="1800" b="0" dirty="0" err="1" smtClean="0">
                <a:solidFill>
                  <a:schemeClr val="bg1"/>
                </a:solidFill>
              </a:rPr>
              <a:t>Kneisel</a:t>
            </a:r>
            <a:r>
              <a:rPr lang="en-US" sz="1800" b="0" dirty="0" smtClean="0">
                <a:solidFill>
                  <a:schemeClr val="bg1"/>
                </a:solidFill>
              </a:rPr>
              <a:t> (</a:t>
            </a:r>
            <a:r>
              <a:rPr lang="en-US" sz="1800" b="0" dirty="0" err="1" smtClean="0">
                <a:solidFill>
                  <a:schemeClr val="bg1"/>
                </a:solidFill>
              </a:rPr>
              <a:t>Jlab</a:t>
            </a:r>
            <a:r>
              <a:rPr lang="en-US" sz="1800" b="0" dirty="0" smtClean="0">
                <a:solidFill>
                  <a:schemeClr val="bg1"/>
                </a:solidFill>
              </a:rPr>
              <a:t>), </a:t>
            </a:r>
            <a:r>
              <a:rPr lang="en-US" sz="1800" b="0" dirty="0" err="1" smtClean="0">
                <a:solidFill>
                  <a:schemeClr val="bg1"/>
                </a:solidFill>
              </a:rPr>
              <a:t>I.Will</a:t>
            </a:r>
            <a:r>
              <a:rPr lang="en-US" sz="1800" b="0" dirty="0" smtClean="0">
                <a:solidFill>
                  <a:schemeClr val="bg1"/>
                </a:solidFill>
              </a:rPr>
              <a:t> (MBI)</a:t>
            </a:r>
          </a:p>
          <a:p>
            <a:pPr algn="ctr"/>
            <a:endParaRPr lang="de-DE" sz="1800" b="0" dirty="0">
              <a:solidFill>
                <a:schemeClr val="bg1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931637"/>
            <a:ext cx="1020078" cy="693101"/>
          </a:xfrm>
          <a:prstGeom prst="rect">
            <a:avLst/>
          </a:prstGeom>
        </p:spPr>
      </p:pic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959648"/>
            <a:ext cx="1328045" cy="629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3571" y="4941168"/>
            <a:ext cx="1358749" cy="626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uppieren 14"/>
          <p:cNvGrpSpPr/>
          <p:nvPr/>
        </p:nvGrpSpPr>
        <p:grpSpPr>
          <a:xfrm>
            <a:off x="2699792" y="4941168"/>
            <a:ext cx="1368152" cy="648072"/>
            <a:chOff x="2771800" y="4941168"/>
            <a:chExt cx="1368152" cy="648072"/>
          </a:xfrm>
        </p:grpSpPr>
        <p:sp>
          <p:nvSpPr>
            <p:cNvPr id="13" name="Rechteck 12"/>
            <p:cNvSpPr/>
            <p:nvPr/>
          </p:nvSpPr>
          <p:spPr bwMode="auto">
            <a:xfrm>
              <a:off x="2771800" y="4941168"/>
              <a:ext cx="1368152" cy="648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2" name="Grafik 11" descr="EuCARD2-logo-Fabienne_withoutEdges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771800" y="4991771"/>
              <a:ext cx="1368152" cy="525461"/>
            </a:xfrm>
            <a:prstGeom prst="rect">
              <a:avLst/>
            </a:prstGeom>
          </p:spPr>
        </p:pic>
      </p:grpSp>
      <p:pic>
        <p:nvPicPr>
          <p:cNvPr id="14" name="Grafik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515" y="4941168"/>
            <a:ext cx="1844645" cy="649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80929"/>
            <a:ext cx="4283968" cy="3154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045" y="620688"/>
            <a:ext cx="4839443" cy="231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251520" y="620688"/>
            <a:ext cx="39864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589C"/>
                </a:solidFill>
              </a:rPr>
              <a:t>GunBNL</a:t>
            </a:r>
            <a:r>
              <a:rPr lang="en-US" dirty="0" smtClean="0">
                <a:solidFill>
                  <a:srgbClr val="00589C"/>
                </a:solidFill>
              </a:rPr>
              <a:t> Polarized  SRF Photocathode </a:t>
            </a:r>
            <a:endParaRPr lang="en-US" dirty="0">
              <a:solidFill>
                <a:srgbClr val="00589C"/>
              </a:solidFill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6149417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Previous </a:t>
            </a:r>
            <a:r>
              <a:rPr lang="en-US" sz="1800" b="0" dirty="0" err="1" smtClean="0">
                <a:solidFill>
                  <a:schemeClr val="bg1"/>
                </a:solidFill>
              </a:rPr>
              <a:t>GaAs</a:t>
            </a:r>
            <a:r>
              <a:rPr lang="en-US" sz="1800" b="0" dirty="0" smtClean="0">
                <a:solidFill>
                  <a:schemeClr val="bg1"/>
                </a:solidFill>
              </a:rPr>
              <a:t> PC activities at RT and SC RF photo guns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51520" y="1124744"/>
            <a:ext cx="3816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0" dirty="0" smtClean="0"/>
              <a:t>Test </a:t>
            </a:r>
            <a:r>
              <a:rPr lang="de-DE" b="0" dirty="0" err="1" smtClean="0"/>
              <a:t>set-up</a:t>
            </a:r>
            <a:r>
              <a:rPr lang="de-DE" b="0" dirty="0" smtClean="0"/>
              <a:t> </a:t>
            </a:r>
            <a:r>
              <a:rPr lang="de-DE" b="0" dirty="0" err="1" smtClean="0"/>
              <a:t>with</a:t>
            </a:r>
            <a:r>
              <a:rPr lang="de-DE" b="0" dirty="0" smtClean="0"/>
              <a:t> ½-cavity </a:t>
            </a:r>
            <a:r>
              <a:rPr lang="de-DE" b="0" dirty="0" err="1" smtClean="0"/>
              <a:t>installed</a:t>
            </a:r>
            <a:r>
              <a:rPr lang="de-DE" b="0" dirty="0" smtClean="0"/>
              <a:t>,</a:t>
            </a:r>
          </a:p>
          <a:p>
            <a:r>
              <a:rPr lang="de-DE" b="0" dirty="0" err="1" smtClean="0"/>
              <a:t>GaAs</a:t>
            </a:r>
            <a:r>
              <a:rPr lang="de-DE" b="0" dirty="0" smtClean="0"/>
              <a:t> (</a:t>
            </a:r>
            <a:r>
              <a:rPr lang="de-DE" b="0" dirty="0" err="1" smtClean="0"/>
              <a:t>Cs,O</a:t>
            </a:r>
            <a:r>
              <a:rPr lang="de-DE" b="0" dirty="0" smtClean="0"/>
              <a:t>) </a:t>
            </a:r>
            <a:r>
              <a:rPr lang="de-DE" b="0" dirty="0" err="1" smtClean="0"/>
              <a:t>preparation</a:t>
            </a:r>
            <a:r>
              <a:rPr lang="de-DE" b="0" dirty="0" smtClean="0"/>
              <a:t> </a:t>
            </a:r>
            <a:r>
              <a:rPr lang="de-DE" b="0" dirty="0" err="1" smtClean="0"/>
              <a:t>system</a:t>
            </a:r>
            <a:r>
              <a:rPr lang="de-DE" b="0" dirty="0" smtClean="0"/>
              <a:t> </a:t>
            </a:r>
            <a:r>
              <a:rPr lang="de-DE" b="0" dirty="0" err="1" smtClean="0"/>
              <a:t>exists</a:t>
            </a:r>
            <a:r>
              <a:rPr lang="de-DE" b="0" dirty="0" smtClean="0"/>
              <a:t>,</a:t>
            </a:r>
          </a:p>
          <a:p>
            <a:r>
              <a:rPr lang="de-DE" b="0" dirty="0" smtClean="0"/>
              <a:t>NEA </a:t>
            </a:r>
            <a:r>
              <a:rPr lang="de-DE" b="0" dirty="0" err="1" smtClean="0"/>
              <a:t>GaAs</a:t>
            </a:r>
            <a:r>
              <a:rPr lang="de-DE" b="0" dirty="0" smtClean="0"/>
              <a:t> PC </a:t>
            </a:r>
            <a:r>
              <a:rPr lang="de-DE" b="0" dirty="0" err="1" smtClean="0"/>
              <a:t>prepared</a:t>
            </a:r>
            <a:r>
              <a:rPr lang="de-DE" b="0" dirty="0" smtClean="0"/>
              <a:t>, QE=10%,</a:t>
            </a:r>
          </a:p>
          <a:p>
            <a:r>
              <a:rPr lang="de-DE" b="0" dirty="0" smtClean="0"/>
              <a:t>First </a:t>
            </a:r>
            <a:r>
              <a:rPr lang="de-DE" b="0" dirty="0" err="1" smtClean="0"/>
              <a:t>tests</a:t>
            </a:r>
            <a:r>
              <a:rPr lang="de-DE" b="0" dirty="0" smtClean="0"/>
              <a:t> </a:t>
            </a:r>
            <a:r>
              <a:rPr lang="de-DE" b="0" dirty="0" err="1" smtClean="0"/>
              <a:t>with</a:t>
            </a:r>
            <a:r>
              <a:rPr lang="de-DE" b="0" dirty="0" smtClean="0"/>
              <a:t> </a:t>
            </a:r>
            <a:r>
              <a:rPr lang="de-DE" b="0" dirty="0" err="1" smtClean="0"/>
              <a:t>cavity</a:t>
            </a:r>
            <a:r>
              <a:rPr lang="de-DE" b="0" dirty="0" smtClean="0"/>
              <a:t>,</a:t>
            </a:r>
          </a:p>
          <a:p>
            <a:r>
              <a:rPr lang="de-DE" b="0" dirty="0" smtClean="0"/>
              <a:t>Experiments </a:t>
            </a:r>
            <a:r>
              <a:rPr lang="de-DE" b="0" dirty="0" err="1" smtClean="0"/>
              <a:t>ongoing</a:t>
            </a:r>
            <a:r>
              <a:rPr lang="de-DE" b="0" dirty="0" smtClean="0"/>
              <a:t>    </a:t>
            </a:r>
            <a:endParaRPr lang="de-DE" b="0" dirty="0"/>
          </a:p>
        </p:txBody>
      </p:sp>
      <p:sp>
        <p:nvSpPr>
          <p:cNvPr id="7" name="Textfeld 6"/>
          <p:cNvSpPr txBox="1"/>
          <p:nvPr/>
        </p:nvSpPr>
        <p:spPr>
          <a:xfrm>
            <a:off x="3635896" y="2636912"/>
            <a:ext cx="5282614" cy="1477328"/>
          </a:xfrm>
          <a:prstGeom prst="rect">
            <a:avLst/>
          </a:prstGeom>
          <a:solidFill>
            <a:srgbClr val="CCECFF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Problems:</a:t>
            </a:r>
          </a:p>
          <a:p>
            <a:r>
              <a:rPr lang="en-US" sz="1800" dirty="0" smtClean="0"/>
              <a:t>- transport of PC from preparation chamber</a:t>
            </a:r>
          </a:p>
          <a:p>
            <a:r>
              <a:rPr lang="en-US" sz="1800" dirty="0" smtClean="0"/>
              <a:t>  to gun: vacuum only ~10</a:t>
            </a:r>
            <a:r>
              <a:rPr lang="en-US" sz="1800" baseline="30000" dirty="0" smtClean="0"/>
              <a:t>-9</a:t>
            </a:r>
            <a:r>
              <a:rPr lang="en-US" sz="1800" dirty="0" smtClean="0"/>
              <a:t> mbar </a:t>
            </a:r>
          </a:p>
          <a:p>
            <a:pPr marL="285750" indent="-285750"/>
            <a:r>
              <a:rPr lang="en-US" sz="1800" dirty="0" smtClean="0"/>
              <a:t>- RF heat load in the </a:t>
            </a:r>
            <a:r>
              <a:rPr lang="en-US" sz="1800" dirty="0" err="1" smtClean="0"/>
              <a:t>GaAs</a:t>
            </a:r>
            <a:r>
              <a:rPr lang="en-US" sz="1800" dirty="0" smtClean="0"/>
              <a:t> crystal</a:t>
            </a:r>
          </a:p>
          <a:p>
            <a:pPr marL="285750" indent="-285750"/>
            <a:r>
              <a:rPr lang="de-DE" sz="1800" dirty="0" smtClean="0"/>
              <a:t>- </a:t>
            </a:r>
            <a:r>
              <a:rPr lang="en-US" sz="1800" dirty="0" smtClean="0"/>
              <a:t>Solution to prevent e</a:t>
            </a:r>
            <a:r>
              <a:rPr lang="en-US" sz="1800" baseline="30000" dirty="0" smtClean="0"/>
              <a:t>- </a:t>
            </a:r>
            <a:r>
              <a:rPr lang="en-US" sz="1800" dirty="0" smtClean="0"/>
              <a:t>back bombardment</a:t>
            </a:r>
            <a:endParaRPr lang="en-US" sz="1800" baseline="30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1138" y="4378027"/>
            <a:ext cx="39433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Gerade Verbindung mit Pfeil 9"/>
          <p:cNvCxnSpPr/>
          <p:nvPr/>
        </p:nvCxnSpPr>
        <p:spPr bwMode="auto">
          <a:xfrm>
            <a:off x="4788024" y="3789040"/>
            <a:ext cx="1224136" cy="2232248"/>
          </a:xfrm>
          <a:prstGeom prst="straightConnector1">
            <a:avLst/>
          </a:prstGeom>
          <a:solidFill>
            <a:srgbClr val="003E89"/>
          </a:solidFill>
          <a:ln w="19050">
            <a:solidFill>
              <a:srgbClr val="FF0000"/>
            </a:solidFill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Rechteck 2"/>
          <p:cNvSpPr/>
          <p:nvPr/>
        </p:nvSpPr>
        <p:spPr>
          <a:xfrm>
            <a:off x="672624" y="5948000"/>
            <a:ext cx="35571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b="0" dirty="0" smtClean="0"/>
              <a:t>J. Park, et al., PAC´11, New York,  p.385</a:t>
            </a:r>
          </a:p>
          <a:p>
            <a:r>
              <a:rPr lang="de-DE" sz="1400" b="0" dirty="0" smtClean="0"/>
              <a:t>E. Wang, et. al., PAC´11, New York, p. 388</a:t>
            </a:r>
            <a:endParaRPr lang="de-DE" sz="1400" b="0" dirty="0"/>
          </a:p>
        </p:txBody>
      </p:sp>
    </p:spTree>
    <p:extLst>
      <p:ext uri="{BB962C8B-B14F-4D97-AF65-F5344CB8AC3E}">
        <p14:creationId xmlns:p14="http://schemas.microsoft.com/office/powerpoint/2010/main" val="1056663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4897" descr="Figure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384376" cy="2789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81129" y="4438273"/>
            <a:ext cx="323357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zh-CN" sz="1100" dirty="0" smtClean="0">
                <a:ea typeface="SimSun" pitchFamily="2" charset="-122"/>
              </a:rPr>
              <a:t>R. Xiang, et al., </a:t>
            </a:r>
            <a:r>
              <a:rPr lang="en-US" altLang="zh-CN" sz="1100" dirty="0" smtClean="0">
                <a:ea typeface="SimSun" pitchFamily="2" charset="-122"/>
              </a:rPr>
              <a:t>FEL´10</a:t>
            </a:r>
            <a:r>
              <a:rPr lang="en-US" altLang="zh-CN" sz="1100" dirty="0">
                <a:ea typeface="SimSun" pitchFamily="2" charset="-122"/>
              </a:rPr>
              <a:t>, </a:t>
            </a:r>
            <a:r>
              <a:rPr lang="en-US" altLang="zh-CN" sz="1100" dirty="0" smtClean="0">
                <a:ea typeface="SimSun" pitchFamily="2" charset="-122"/>
              </a:rPr>
              <a:t>Malmö, p. 449 </a:t>
            </a:r>
            <a:endParaRPr lang="en-US" altLang="zh-CN" sz="1100" dirty="0" smtClean="0">
              <a:ea typeface="SimSun" pitchFamily="2" charset="-122"/>
            </a:endParaRPr>
          </a:p>
          <a:p>
            <a:r>
              <a:rPr lang="en-US" altLang="zh-CN" sz="1100" dirty="0" err="1" smtClean="0">
                <a:ea typeface="SimSun" pitchFamily="2" charset="-122"/>
              </a:rPr>
              <a:t>R.Xiang</a:t>
            </a:r>
            <a:r>
              <a:rPr lang="en-US" altLang="zh-CN" sz="1100" dirty="0" smtClean="0">
                <a:ea typeface="SimSun" pitchFamily="2" charset="-122"/>
              </a:rPr>
              <a:t>, et al., </a:t>
            </a:r>
            <a:r>
              <a:rPr lang="en-US" altLang="zh-CN" sz="1100" dirty="0" smtClean="0">
                <a:ea typeface="SimSun" pitchFamily="2" charset="-122"/>
              </a:rPr>
              <a:t>IPAC´12, New </a:t>
            </a:r>
            <a:r>
              <a:rPr lang="en-US" altLang="zh-CN" sz="1100" dirty="0" smtClean="0">
                <a:ea typeface="SimSun" pitchFamily="2" charset="-122"/>
              </a:rPr>
              <a:t>O</a:t>
            </a:r>
            <a:r>
              <a:rPr lang="en-US" altLang="zh-CN" sz="1100" dirty="0" smtClean="0">
                <a:ea typeface="SimSun" pitchFamily="2" charset="-122"/>
              </a:rPr>
              <a:t>rleans, p. 1524</a:t>
            </a:r>
            <a:endParaRPr lang="en-US" altLang="zh-CN" sz="1100" dirty="0">
              <a:ea typeface="SimSun" pitchFamily="2" charset="-122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6149417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Previous </a:t>
            </a:r>
            <a:r>
              <a:rPr lang="en-US" sz="1800" b="0" dirty="0" err="1" smtClean="0">
                <a:solidFill>
                  <a:schemeClr val="bg1"/>
                </a:solidFill>
              </a:rPr>
              <a:t>GaAs</a:t>
            </a:r>
            <a:r>
              <a:rPr lang="en-US" sz="1800" b="0" dirty="0" smtClean="0">
                <a:solidFill>
                  <a:schemeClr val="bg1"/>
                </a:solidFill>
              </a:rPr>
              <a:t> PC activities at RT and SC RF photo guns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827584" y="980728"/>
            <a:ext cx="24077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0" dirty="0" smtClean="0"/>
              <a:t>Inside </a:t>
            </a:r>
            <a:r>
              <a:rPr lang="de-DE" b="0" dirty="0" err="1" smtClean="0"/>
              <a:t>view</a:t>
            </a:r>
            <a:r>
              <a:rPr lang="de-DE" b="0" dirty="0" smtClean="0"/>
              <a:t> </a:t>
            </a:r>
            <a:r>
              <a:rPr lang="de-DE" b="0" dirty="0" err="1" smtClean="0"/>
              <a:t>of</a:t>
            </a:r>
            <a:r>
              <a:rPr lang="de-DE" b="0" dirty="0" smtClean="0"/>
              <a:t> </a:t>
            </a:r>
            <a:r>
              <a:rPr lang="de-DE" b="0" dirty="0" err="1" smtClean="0"/>
              <a:t>the</a:t>
            </a:r>
            <a:r>
              <a:rPr lang="de-DE" b="0" dirty="0" smtClean="0"/>
              <a:t> Cs2Te</a:t>
            </a:r>
          </a:p>
          <a:p>
            <a:pPr algn="ctr"/>
            <a:r>
              <a:rPr lang="de-DE" b="0" dirty="0" err="1" smtClean="0"/>
              <a:t>preparation</a:t>
            </a:r>
            <a:r>
              <a:rPr lang="de-DE" b="0" dirty="0" smtClean="0"/>
              <a:t> </a:t>
            </a:r>
            <a:r>
              <a:rPr lang="de-DE" b="0" dirty="0" err="1" smtClean="0"/>
              <a:t>system</a:t>
            </a:r>
            <a:endParaRPr lang="de-DE" b="0" dirty="0"/>
          </a:p>
        </p:txBody>
      </p:sp>
      <p:sp>
        <p:nvSpPr>
          <p:cNvPr id="31" name="Textfeld 30"/>
          <p:cNvSpPr txBox="1"/>
          <p:nvPr/>
        </p:nvSpPr>
        <p:spPr>
          <a:xfrm>
            <a:off x="251520" y="620688"/>
            <a:ext cx="56220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</a:rPr>
              <a:t>HZDR  </a:t>
            </a:r>
            <a:r>
              <a:rPr lang="en-US" dirty="0" err="1" smtClean="0">
                <a:solidFill>
                  <a:srgbClr val="00589C"/>
                </a:solidFill>
              </a:rPr>
              <a:t>GaAs</a:t>
            </a:r>
            <a:r>
              <a:rPr lang="en-US" dirty="0" smtClean="0">
                <a:solidFill>
                  <a:srgbClr val="00589C"/>
                </a:solidFill>
              </a:rPr>
              <a:t> PC preparation system for ELBE SRF Gun </a:t>
            </a:r>
            <a:endParaRPr lang="en-US" dirty="0">
              <a:solidFill>
                <a:srgbClr val="00589C"/>
              </a:solidFill>
            </a:endParaRPr>
          </a:p>
        </p:txBody>
      </p:sp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3E8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feld 32"/>
          <p:cNvSpPr txBox="1"/>
          <p:nvPr/>
        </p:nvSpPr>
        <p:spPr>
          <a:xfrm>
            <a:off x="4155521" y="980728"/>
            <a:ext cx="45368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b="0" dirty="0" smtClean="0"/>
              <a:t>Compact </a:t>
            </a:r>
            <a:r>
              <a:rPr lang="de-DE" b="0" dirty="0" err="1" smtClean="0"/>
              <a:t>GaAs</a:t>
            </a:r>
            <a:endParaRPr lang="de-DE" b="0" dirty="0" smtClean="0"/>
          </a:p>
          <a:p>
            <a:pPr algn="ctr"/>
            <a:r>
              <a:rPr lang="de-DE" b="0" dirty="0" err="1" smtClean="0"/>
              <a:t>preparation</a:t>
            </a:r>
            <a:r>
              <a:rPr lang="de-DE" b="0" dirty="0" smtClean="0"/>
              <a:t> </a:t>
            </a:r>
            <a:r>
              <a:rPr lang="de-DE" b="0" dirty="0" err="1" smtClean="0"/>
              <a:t>system</a:t>
            </a:r>
            <a:r>
              <a:rPr lang="de-DE" b="0" dirty="0" smtClean="0"/>
              <a:t> (</a:t>
            </a:r>
            <a:r>
              <a:rPr lang="de-DE" b="0" dirty="0" err="1" smtClean="0"/>
              <a:t>developed</a:t>
            </a:r>
            <a:r>
              <a:rPr lang="de-DE" b="0" dirty="0" smtClean="0"/>
              <a:t> </a:t>
            </a:r>
            <a:r>
              <a:rPr lang="de-DE" b="0" dirty="0" err="1" smtClean="0"/>
              <a:t>within</a:t>
            </a:r>
            <a:r>
              <a:rPr lang="de-DE" b="0" dirty="0" smtClean="0"/>
              <a:t> </a:t>
            </a:r>
            <a:r>
              <a:rPr lang="de-DE" b="0" dirty="0" err="1" smtClean="0"/>
              <a:t>EuCARD</a:t>
            </a:r>
            <a:r>
              <a:rPr lang="de-DE" b="0" dirty="0" smtClean="0"/>
              <a:t>)</a:t>
            </a:r>
            <a:endParaRPr lang="de-DE" b="0" dirty="0"/>
          </a:p>
        </p:txBody>
      </p:sp>
      <p:sp>
        <p:nvSpPr>
          <p:cNvPr id="35" name="Textfeld 34"/>
          <p:cNvSpPr txBox="1"/>
          <p:nvPr/>
        </p:nvSpPr>
        <p:spPr>
          <a:xfrm>
            <a:off x="4657711" y="4365104"/>
            <a:ext cx="2938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b="0" dirty="0" err="1" smtClean="0"/>
              <a:t>should</a:t>
            </a:r>
            <a:r>
              <a:rPr lang="de-DE" sz="1200" b="0" dirty="0" smtClean="0"/>
              <a:t> </a:t>
            </a:r>
            <a:r>
              <a:rPr lang="de-DE" sz="1200" b="0" dirty="0" err="1" smtClean="0"/>
              <a:t>be</a:t>
            </a:r>
            <a:r>
              <a:rPr lang="de-DE" sz="1200" b="0" dirty="0" smtClean="0"/>
              <a:t> </a:t>
            </a:r>
            <a:r>
              <a:rPr lang="de-DE" sz="1200" b="0" dirty="0" err="1" smtClean="0"/>
              <a:t>later</a:t>
            </a:r>
            <a:r>
              <a:rPr lang="de-DE" sz="1200" b="0" dirty="0" smtClean="0"/>
              <a:t> </a:t>
            </a:r>
            <a:r>
              <a:rPr lang="de-DE" sz="1200" b="0" dirty="0" err="1" smtClean="0"/>
              <a:t>integrated</a:t>
            </a:r>
            <a:r>
              <a:rPr lang="de-DE" sz="1200" b="0" dirty="0" smtClean="0"/>
              <a:t> in </a:t>
            </a:r>
            <a:r>
              <a:rPr lang="de-DE" sz="1200" b="0" dirty="0" err="1" smtClean="0"/>
              <a:t>the</a:t>
            </a:r>
            <a:r>
              <a:rPr lang="de-DE" sz="1200" b="0" dirty="0" smtClean="0"/>
              <a:t> </a:t>
            </a:r>
            <a:r>
              <a:rPr lang="de-DE" sz="1200" b="0" dirty="0" err="1" smtClean="0"/>
              <a:t>existing</a:t>
            </a:r>
            <a:r>
              <a:rPr lang="de-DE" sz="1200" b="0" dirty="0" smtClean="0"/>
              <a:t> </a:t>
            </a:r>
          </a:p>
          <a:p>
            <a:r>
              <a:rPr lang="de-DE" sz="1200" b="0" dirty="0" smtClean="0"/>
              <a:t>Cs2Te </a:t>
            </a:r>
            <a:r>
              <a:rPr lang="de-DE" sz="1200" b="0" dirty="0" err="1" smtClean="0"/>
              <a:t>chamber</a:t>
            </a:r>
            <a:endParaRPr lang="de-DE" sz="1200" b="0" dirty="0"/>
          </a:p>
        </p:txBody>
      </p:sp>
      <p:sp>
        <p:nvSpPr>
          <p:cNvPr id="36" name="Textfeld 35"/>
          <p:cNvSpPr txBox="1"/>
          <p:nvPr/>
        </p:nvSpPr>
        <p:spPr>
          <a:xfrm>
            <a:off x="1141316" y="4941168"/>
            <a:ext cx="5282614" cy="1384995"/>
          </a:xfrm>
          <a:prstGeom prst="rect">
            <a:avLst/>
          </a:prstGeom>
          <a:solidFill>
            <a:srgbClr val="CCECFF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Problems:</a:t>
            </a:r>
          </a:p>
          <a:p>
            <a:pPr algn="ctr"/>
            <a:r>
              <a:rPr lang="en-US" sz="1800" dirty="0" smtClean="0"/>
              <a:t>Preparation of </a:t>
            </a:r>
            <a:r>
              <a:rPr lang="en-US" sz="1800" dirty="0" err="1" smtClean="0"/>
              <a:t>GaAs</a:t>
            </a:r>
            <a:r>
              <a:rPr lang="en-US" sz="1800" dirty="0" smtClean="0"/>
              <a:t> failed</a:t>
            </a:r>
          </a:p>
          <a:p>
            <a:r>
              <a:rPr lang="en-US" sz="1800" dirty="0" smtClean="0"/>
              <a:t>- To many compromises in design </a:t>
            </a:r>
          </a:p>
          <a:p>
            <a:pPr marL="285750" indent="-285750"/>
            <a:r>
              <a:rPr lang="en-US" sz="1800" dirty="0" smtClean="0"/>
              <a:t>- Low QE, very short storage time</a:t>
            </a:r>
          </a:p>
          <a:p>
            <a:pPr marL="285750" indent="-285750"/>
            <a:endParaRPr lang="en-US" sz="1800" baseline="30000" dirty="0"/>
          </a:p>
        </p:txBody>
      </p:sp>
    </p:spTree>
    <p:extLst>
      <p:ext uri="{BB962C8B-B14F-4D97-AF65-F5344CB8AC3E}">
        <p14:creationId xmlns:p14="http://schemas.microsoft.com/office/powerpoint/2010/main" val="89332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"/>
          <p:cNvSpPr txBox="1">
            <a:spLocks noChangeArrowheads="1"/>
          </p:cNvSpPr>
          <p:nvPr/>
        </p:nvSpPr>
        <p:spPr bwMode="auto">
          <a:xfrm>
            <a:off x="107504" y="6381328"/>
            <a:ext cx="446449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zh-CN" sz="1100" dirty="0" smtClean="0">
                <a:ea typeface="SimSun" pitchFamily="2" charset="-122"/>
              </a:rPr>
              <a:t>R</a:t>
            </a:r>
            <a:r>
              <a:rPr lang="en-US" altLang="zh-CN" sz="1100" dirty="0">
                <a:ea typeface="SimSun" pitchFamily="2" charset="-122"/>
              </a:rPr>
              <a:t>. Xiang, </a:t>
            </a:r>
            <a:r>
              <a:rPr lang="en-US" altLang="zh-CN" sz="1100" dirty="0" smtClean="0">
                <a:ea typeface="SimSun" pitchFamily="2" charset="-122"/>
              </a:rPr>
              <a:t>Phys. Rev. Special Topics AB 13 043501 (2010)</a:t>
            </a:r>
            <a:endParaRPr lang="de-DE" altLang="zh-CN" sz="1100" dirty="0">
              <a:ea typeface="SimSun" pitchFamily="2" charset="-122"/>
            </a:endParaRPr>
          </a:p>
        </p:txBody>
      </p:sp>
      <p:grpSp>
        <p:nvGrpSpPr>
          <p:cNvPr id="3" name="Group 29"/>
          <p:cNvGrpSpPr/>
          <p:nvPr/>
        </p:nvGrpSpPr>
        <p:grpSpPr>
          <a:xfrm>
            <a:off x="107504" y="1232536"/>
            <a:ext cx="5181373" cy="4165518"/>
            <a:chOff x="-105329" y="1610801"/>
            <a:chExt cx="5181373" cy="4165518"/>
          </a:xfrm>
        </p:grpSpPr>
        <p:pic>
          <p:nvPicPr>
            <p:cNvPr id="31" name="Picture 8" descr="FZD_Gun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4685" y="1774387"/>
              <a:ext cx="3521600" cy="28055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Text Box 173"/>
            <p:cNvSpPr txBox="1">
              <a:spLocks noChangeArrowheads="1"/>
            </p:cNvSpPr>
            <p:nvPr/>
          </p:nvSpPr>
          <p:spPr bwMode="auto">
            <a:xfrm>
              <a:off x="4081893" y="2720461"/>
              <a:ext cx="994151" cy="494624"/>
            </a:xfrm>
            <a:prstGeom prst="rect">
              <a:avLst/>
            </a:prstGeom>
            <a:solidFill>
              <a:srgbClr val="FFFF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/>
              <a:r>
                <a:rPr lang="en-US" sz="1200" dirty="0">
                  <a:latin typeface="Arial" charset="0"/>
                  <a:ea typeface="Geneva" pitchFamily="34" charset="-128"/>
                  <a:cs typeface="Arial" charset="0"/>
                </a:rPr>
                <a:t>Transport</a:t>
              </a:r>
            </a:p>
            <a:p>
              <a:pPr algn="ctr"/>
              <a:r>
                <a:rPr lang="en-US" sz="1400" dirty="0">
                  <a:latin typeface="Arial" charset="0"/>
                  <a:ea typeface="Geneva" pitchFamily="34" charset="-128"/>
                  <a:cs typeface="Arial" charset="0"/>
                </a:rPr>
                <a:t>chamber</a:t>
              </a:r>
            </a:p>
          </p:txBody>
        </p:sp>
        <p:sp>
          <p:nvSpPr>
            <p:cNvPr id="33" name="Text Box 174"/>
            <p:cNvSpPr txBox="1">
              <a:spLocks noChangeArrowheads="1"/>
            </p:cNvSpPr>
            <p:nvPr/>
          </p:nvSpPr>
          <p:spPr bwMode="auto">
            <a:xfrm>
              <a:off x="3117393" y="3371939"/>
              <a:ext cx="997935" cy="288672"/>
            </a:xfrm>
            <a:prstGeom prst="rect">
              <a:avLst/>
            </a:prstGeom>
            <a:solidFill>
              <a:srgbClr val="FFFF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/>
              <a:r>
                <a:rPr lang="en-US" sz="1200" dirty="0">
                  <a:latin typeface="Arial" charset="0"/>
                  <a:ea typeface="Geneva" pitchFamily="34" charset="-128"/>
                  <a:cs typeface="Arial" charset="0"/>
                </a:rPr>
                <a:t>Load-lock</a:t>
              </a:r>
            </a:p>
          </p:txBody>
        </p:sp>
        <p:sp>
          <p:nvSpPr>
            <p:cNvPr id="34" name="Line 177"/>
            <p:cNvSpPr>
              <a:spLocks noChangeShapeType="1"/>
            </p:cNvSpPr>
            <p:nvPr/>
          </p:nvSpPr>
          <p:spPr bwMode="auto">
            <a:xfrm flipH="1">
              <a:off x="403528" y="3208100"/>
              <a:ext cx="2254475" cy="55301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en-US" dirty="0"/>
            </a:p>
          </p:txBody>
        </p:sp>
        <p:sp>
          <p:nvSpPr>
            <p:cNvPr id="35" name="Line 179"/>
            <p:cNvSpPr>
              <a:spLocks noChangeShapeType="1"/>
            </p:cNvSpPr>
            <p:nvPr/>
          </p:nvSpPr>
          <p:spPr bwMode="auto">
            <a:xfrm flipH="1" flipV="1">
              <a:off x="3742077" y="2674192"/>
              <a:ext cx="341486" cy="19355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6" name="Line 180"/>
            <p:cNvSpPr>
              <a:spLocks noChangeShapeType="1"/>
            </p:cNvSpPr>
            <p:nvPr/>
          </p:nvSpPr>
          <p:spPr bwMode="auto">
            <a:xfrm flipH="1" flipV="1">
              <a:off x="3350014" y="2794233"/>
              <a:ext cx="266347" cy="57770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37" name="Line 181"/>
            <p:cNvSpPr>
              <a:spLocks noChangeShapeType="1"/>
            </p:cNvSpPr>
            <p:nvPr/>
          </p:nvSpPr>
          <p:spPr bwMode="auto">
            <a:xfrm flipV="1">
              <a:off x="2339396" y="3226772"/>
              <a:ext cx="577556" cy="57681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en-US"/>
            </a:p>
          </p:txBody>
        </p:sp>
        <p:grpSp>
          <p:nvGrpSpPr>
            <p:cNvPr id="4" name="Gruppieren 4"/>
            <p:cNvGrpSpPr>
              <a:grpSpLocks/>
            </p:cNvGrpSpPr>
            <p:nvPr/>
          </p:nvGrpSpPr>
          <p:grpSpPr bwMode="auto">
            <a:xfrm>
              <a:off x="-105329" y="3790477"/>
              <a:ext cx="2444729" cy="1985842"/>
              <a:chOff x="14899975" y="19800430"/>
              <a:chExt cx="4196516" cy="3192329"/>
            </a:xfrm>
          </p:grpSpPr>
          <p:pic>
            <p:nvPicPr>
              <p:cNvPr id="43" name="Picture 4" descr="2011-10-20 14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911248" y="19800430"/>
                <a:ext cx="4185243" cy="3192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4" name="Line 5"/>
              <p:cNvSpPr>
                <a:spLocks noChangeShapeType="1"/>
              </p:cNvSpPr>
              <p:nvPr/>
            </p:nvSpPr>
            <p:spPr bwMode="auto">
              <a:xfrm flipV="1">
                <a:off x="15843500" y="21799746"/>
                <a:ext cx="353866" cy="29453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Text Box 6"/>
              <p:cNvSpPr txBox="1">
                <a:spLocks noChangeArrowheads="1"/>
              </p:cNvSpPr>
              <p:nvPr/>
            </p:nvSpPr>
            <p:spPr bwMode="auto">
              <a:xfrm>
                <a:off x="14899975" y="21693402"/>
                <a:ext cx="1002150" cy="420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r>
                  <a:rPr lang="de-DE" sz="1100" b="1" dirty="0">
                    <a:solidFill>
                      <a:srgbClr val="FFFF00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Cs</a:t>
                </a:r>
                <a:r>
                  <a:rPr lang="de-DE" sz="1100" b="1" baseline="-25000" dirty="0">
                    <a:solidFill>
                      <a:srgbClr val="FFFF00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2</a:t>
                </a:r>
                <a:r>
                  <a:rPr lang="de-DE" sz="1100" b="1" dirty="0">
                    <a:solidFill>
                      <a:srgbClr val="FFFF00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Te</a:t>
                </a:r>
              </a:p>
            </p:txBody>
          </p:sp>
          <p:sp>
            <p:nvSpPr>
              <p:cNvPr id="46" name="Line 7"/>
              <p:cNvSpPr>
                <a:spLocks noChangeShapeType="1"/>
              </p:cNvSpPr>
              <p:nvPr/>
            </p:nvSpPr>
            <p:spPr bwMode="auto">
              <a:xfrm>
                <a:off x="15843500" y="21514403"/>
                <a:ext cx="434316" cy="178998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Line 9"/>
              <p:cNvSpPr>
                <a:spLocks noChangeShapeType="1"/>
              </p:cNvSpPr>
              <p:nvPr/>
            </p:nvSpPr>
            <p:spPr bwMode="auto">
              <a:xfrm>
                <a:off x="15821481" y="21025705"/>
                <a:ext cx="496037" cy="578197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Text Box 10"/>
              <p:cNvSpPr txBox="1">
                <a:spLocks noChangeArrowheads="1"/>
              </p:cNvSpPr>
              <p:nvPr/>
            </p:nvSpPr>
            <p:spPr bwMode="auto">
              <a:xfrm>
                <a:off x="14974489" y="20756157"/>
                <a:ext cx="965828" cy="3902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r>
                  <a:rPr lang="de-DE" sz="1050" b="1" dirty="0" err="1">
                    <a:solidFill>
                      <a:srgbClr val="FFFF00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Pb</a:t>
                </a:r>
                <a:r>
                  <a:rPr lang="de-DE" sz="1050" b="1" dirty="0">
                    <a:solidFill>
                      <a:srgbClr val="FFFF00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/</a:t>
                </a:r>
                <a:r>
                  <a:rPr lang="de-DE" sz="1050" b="1" dirty="0" err="1">
                    <a:solidFill>
                      <a:srgbClr val="FFFF00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Nb</a:t>
                </a:r>
                <a:endParaRPr lang="de-DE" sz="1050" b="1" dirty="0">
                  <a:solidFill>
                    <a:srgbClr val="FFFF00"/>
                  </a:solidFill>
                  <a:latin typeface="Arial" charset="0"/>
                  <a:ea typeface="Geneva" pitchFamily="34" charset="-128"/>
                  <a:cs typeface="Arial" charset="0"/>
                </a:endParaRPr>
              </a:p>
            </p:txBody>
          </p:sp>
          <p:sp>
            <p:nvSpPr>
              <p:cNvPr id="49" name="Line 11"/>
              <p:cNvSpPr>
                <a:spLocks noChangeShapeType="1"/>
              </p:cNvSpPr>
              <p:nvPr/>
            </p:nvSpPr>
            <p:spPr bwMode="auto">
              <a:xfrm>
                <a:off x="15843499" y="20556347"/>
                <a:ext cx="519167" cy="996755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Text Box 12"/>
              <p:cNvSpPr txBox="1">
                <a:spLocks noChangeArrowheads="1"/>
              </p:cNvSpPr>
              <p:nvPr/>
            </p:nvSpPr>
            <p:spPr bwMode="auto">
              <a:xfrm>
                <a:off x="15288948" y="20093111"/>
                <a:ext cx="694498" cy="3902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r>
                  <a:rPr lang="de-DE" sz="1100" b="1" dirty="0">
                    <a:solidFill>
                      <a:srgbClr val="FFFF00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Mo </a:t>
                </a:r>
              </a:p>
            </p:txBody>
          </p:sp>
          <p:sp>
            <p:nvSpPr>
              <p:cNvPr id="51" name="Line 13"/>
              <p:cNvSpPr>
                <a:spLocks noChangeShapeType="1"/>
              </p:cNvSpPr>
              <p:nvPr/>
            </p:nvSpPr>
            <p:spPr bwMode="auto">
              <a:xfrm>
                <a:off x="16197366" y="20359719"/>
                <a:ext cx="211536" cy="1077974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Text Box 14"/>
              <p:cNvSpPr txBox="1">
                <a:spLocks noChangeArrowheads="1"/>
              </p:cNvSpPr>
              <p:nvPr/>
            </p:nvSpPr>
            <p:spPr bwMode="auto">
              <a:xfrm>
                <a:off x="15940317" y="19969512"/>
                <a:ext cx="694498" cy="3902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r>
                  <a:rPr lang="de-DE" sz="1050" b="1" dirty="0">
                    <a:solidFill>
                      <a:srgbClr val="FFFF00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Mo</a:t>
                </a:r>
                <a:r>
                  <a:rPr lang="de-DE" sz="1050" b="1" dirty="0">
                    <a:solidFill>
                      <a:schemeClr val="bg1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 </a:t>
                </a:r>
              </a:p>
            </p:txBody>
          </p:sp>
          <p:sp>
            <p:nvSpPr>
              <p:cNvPr id="53" name="Line 5"/>
              <p:cNvSpPr>
                <a:spLocks noChangeShapeType="1"/>
              </p:cNvSpPr>
              <p:nvPr/>
            </p:nvSpPr>
            <p:spPr bwMode="auto">
              <a:xfrm flipV="1">
                <a:off x="15768273" y="22039474"/>
                <a:ext cx="333431" cy="383276"/>
              </a:xfrm>
              <a:prstGeom prst="line">
                <a:avLst/>
              </a:prstGeom>
              <a:noFill/>
              <a:ln w="28575">
                <a:solidFill>
                  <a:srgbClr val="FFFF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Text Box 6"/>
              <p:cNvSpPr txBox="1">
                <a:spLocks noChangeArrowheads="1"/>
              </p:cNvSpPr>
              <p:nvPr/>
            </p:nvSpPr>
            <p:spPr bwMode="auto">
              <a:xfrm>
                <a:off x="14899975" y="22240618"/>
                <a:ext cx="1040341" cy="445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" pitchFamily="18" charset="0"/>
                  </a:defRPr>
                </a:lvl9pPr>
              </a:lstStyle>
              <a:p>
                <a:r>
                  <a:rPr lang="de-DE" sz="1200" b="1" dirty="0">
                    <a:solidFill>
                      <a:srgbClr val="FFFF00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Cs</a:t>
                </a:r>
                <a:r>
                  <a:rPr lang="de-DE" sz="1200" b="1" baseline="-25000" dirty="0">
                    <a:solidFill>
                      <a:srgbClr val="FFFF00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2</a:t>
                </a:r>
                <a:r>
                  <a:rPr lang="de-DE" sz="1200" b="1" dirty="0">
                    <a:solidFill>
                      <a:srgbClr val="FFFF00"/>
                    </a:solidFill>
                    <a:latin typeface="Arial" charset="0"/>
                    <a:ea typeface="Geneva" pitchFamily="34" charset="-128"/>
                    <a:cs typeface="Arial" charset="0"/>
                  </a:rPr>
                  <a:t>Te</a:t>
                </a:r>
              </a:p>
            </p:txBody>
          </p:sp>
        </p:grpSp>
        <p:sp>
          <p:nvSpPr>
            <p:cNvPr id="39" name="Rectangle 27"/>
            <p:cNvSpPr>
              <a:spLocks noChangeArrowheads="1"/>
            </p:cNvSpPr>
            <p:nvPr/>
          </p:nvSpPr>
          <p:spPr bwMode="auto">
            <a:xfrm>
              <a:off x="2658005" y="2939400"/>
              <a:ext cx="258949" cy="287372"/>
            </a:xfrm>
            <a:prstGeom prst="rect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Arial" charset="0"/>
                <a:cs typeface="Arial" charset="0"/>
              </a:endParaRPr>
            </a:p>
          </p:txBody>
        </p:sp>
        <p:sp>
          <p:nvSpPr>
            <p:cNvPr id="40" name="Text Box 173"/>
            <p:cNvSpPr txBox="1">
              <a:spLocks noChangeArrowheads="1"/>
            </p:cNvSpPr>
            <p:nvPr/>
          </p:nvSpPr>
          <p:spPr bwMode="auto">
            <a:xfrm>
              <a:off x="2783812" y="1610801"/>
              <a:ext cx="1014072" cy="279180"/>
            </a:xfrm>
            <a:prstGeom prst="rect">
              <a:avLst/>
            </a:prstGeom>
            <a:solidFill>
              <a:srgbClr val="FFFF99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ctr"/>
              <a:r>
                <a:rPr lang="en-US" sz="1200" dirty="0">
                  <a:latin typeface="Arial" charset="0"/>
                  <a:ea typeface="Geneva" pitchFamily="34" charset="-128"/>
                  <a:cs typeface="Arial" charset="0"/>
                </a:rPr>
                <a:t>SRF Gun</a:t>
              </a:r>
            </a:p>
          </p:txBody>
        </p:sp>
        <p:sp>
          <p:nvSpPr>
            <p:cNvPr id="41" name="Line 179"/>
            <p:cNvSpPr>
              <a:spLocks noChangeShapeType="1"/>
            </p:cNvSpPr>
            <p:nvPr/>
          </p:nvSpPr>
          <p:spPr bwMode="auto">
            <a:xfrm flipH="1">
              <a:off x="2349938" y="1895534"/>
              <a:ext cx="437541" cy="28812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42" name="Text Box 8"/>
            <p:cNvSpPr txBox="1">
              <a:spLocks noChangeArrowheads="1"/>
            </p:cNvSpPr>
            <p:nvPr/>
          </p:nvSpPr>
          <p:spPr bwMode="auto">
            <a:xfrm>
              <a:off x="-105138" y="4678819"/>
              <a:ext cx="561134" cy="2427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r>
                <a:rPr lang="de-DE" sz="1100" b="1" dirty="0">
                  <a:solidFill>
                    <a:srgbClr val="FFFF00"/>
                  </a:solidFill>
                  <a:latin typeface="Arial" charset="0"/>
                  <a:ea typeface="Geneva" pitchFamily="34" charset="-128"/>
                  <a:cs typeface="Arial" charset="0"/>
                </a:rPr>
                <a:t> </a:t>
              </a:r>
              <a:r>
                <a:rPr lang="de-DE" sz="1100" b="1" dirty="0" err="1">
                  <a:solidFill>
                    <a:srgbClr val="FFFF00"/>
                  </a:solidFill>
                  <a:latin typeface="Arial" charset="0"/>
                  <a:ea typeface="Geneva" pitchFamily="34" charset="-128"/>
                  <a:cs typeface="Arial" charset="0"/>
                </a:rPr>
                <a:t>GaAs</a:t>
              </a:r>
              <a:endParaRPr lang="de-DE" sz="1100" b="1" dirty="0">
                <a:solidFill>
                  <a:srgbClr val="FFFF00"/>
                </a:solidFill>
                <a:latin typeface="Arial" charset="0"/>
                <a:ea typeface="Geneva" pitchFamily="34" charset="-128"/>
                <a:cs typeface="Arial" charset="0"/>
              </a:endParaRPr>
            </a:p>
          </p:txBody>
        </p:sp>
      </p:grpSp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64704"/>
            <a:ext cx="3423474" cy="2786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6149417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Previous </a:t>
            </a:r>
            <a:r>
              <a:rPr lang="en-US" sz="1800" b="0" dirty="0" err="1" smtClean="0">
                <a:solidFill>
                  <a:schemeClr val="bg1"/>
                </a:solidFill>
              </a:rPr>
              <a:t>GaAs</a:t>
            </a:r>
            <a:r>
              <a:rPr lang="en-US" sz="1800" b="0" dirty="0" smtClean="0">
                <a:solidFill>
                  <a:schemeClr val="bg1"/>
                </a:solidFill>
              </a:rPr>
              <a:t> PC activities at RT and SC RF photo guns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pic>
        <p:nvPicPr>
          <p:cNvPr id="57" name="Picture 6" descr="W:\SRF_2010\04.27 GaAs chamber\Kathode-GaAs-02-Emiter-1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899170"/>
            <a:ext cx="2376264" cy="2122118"/>
          </a:xfrm>
          <a:prstGeom prst="rect">
            <a:avLst/>
          </a:prstGeom>
          <a:noFill/>
          <a:scene3d>
            <a:camera prst="orthographicFront">
              <a:rot lat="0" lon="0" rev="42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39952" y="3717032"/>
            <a:ext cx="2382837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" name="Textfeld 57"/>
          <p:cNvSpPr txBox="1"/>
          <p:nvPr/>
        </p:nvSpPr>
        <p:spPr>
          <a:xfrm>
            <a:off x="5652131" y="5661248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GaAs</a:t>
            </a:r>
            <a:endParaRPr lang="de-DE" dirty="0"/>
          </a:p>
        </p:txBody>
      </p:sp>
      <p:cxnSp>
        <p:nvCxnSpPr>
          <p:cNvPr id="60" name="Gerade Verbindung mit Pfeil 59"/>
          <p:cNvCxnSpPr/>
          <p:nvPr/>
        </p:nvCxnSpPr>
        <p:spPr bwMode="auto">
          <a:xfrm flipH="1" flipV="1">
            <a:off x="5508104" y="4941168"/>
            <a:ext cx="576059" cy="792088"/>
          </a:xfrm>
          <a:prstGeom prst="straightConnector1">
            <a:avLst/>
          </a:prstGeom>
          <a:solidFill>
            <a:srgbClr val="003E89"/>
          </a:solidFill>
          <a:ln w="19050">
            <a:solidFill>
              <a:srgbClr val="FF0000"/>
            </a:solidFill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Textfeld 63"/>
          <p:cNvSpPr txBox="1"/>
          <p:nvPr/>
        </p:nvSpPr>
        <p:spPr>
          <a:xfrm>
            <a:off x="4788024" y="3717032"/>
            <a:ext cx="30139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Modified PC design for </a:t>
            </a:r>
            <a:r>
              <a:rPr lang="en-US" dirty="0" err="1" smtClean="0"/>
              <a:t>GaAs</a:t>
            </a:r>
            <a:endParaRPr lang="en-US" dirty="0"/>
          </a:p>
        </p:txBody>
      </p:sp>
      <p:sp>
        <p:nvSpPr>
          <p:cNvPr id="65" name="TextBox 29"/>
          <p:cNvSpPr txBox="1">
            <a:spLocks noChangeArrowheads="1"/>
          </p:cNvSpPr>
          <p:nvPr/>
        </p:nvSpPr>
        <p:spPr bwMode="auto">
          <a:xfrm>
            <a:off x="2843808" y="5200744"/>
            <a:ext cx="136287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0" dirty="0">
                <a:ea typeface="SimSun" pitchFamily="2" charset="-122"/>
              </a:rPr>
              <a:t>With Pierce cone</a:t>
            </a:r>
            <a:endParaRPr lang="de-DE" altLang="zh-CN" sz="1200" b="0" dirty="0">
              <a:ea typeface="SimSun" pitchFamily="2" charset="-122"/>
            </a:endParaRPr>
          </a:p>
          <a:p>
            <a:r>
              <a:rPr lang="de-DE" altLang="zh-CN" sz="1200" b="0" dirty="0">
                <a:ea typeface="SimSun" pitchFamily="2" charset="-122"/>
              </a:rPr>
              <a:t>Inside ɸ 4.75 mm</a:t>
            </a:r>
          </a:p>
          <a:p>
            <a:r>
              <a:rPr lang="en-US" altLang="zh-CN" sz="1200" b="0" dirty="0">
                <a:ea typeface="SimSun" pitchFamily="2" charset="-122"/>
              </a:rPr>
              <a:t>Outside </a:t>
            </a:r>
            <a:r>
              <a:rPr lang="de-DE" altLang="zh-CN" sz="1200" b="0" dirty="0">
                <a:ea typeface="SimSun" pitchFamily="2" charset="-122"/>
              </a:rPr>
              <a:t>ɸ 10 mm</a:t>
            </a:r>
          </a:p>
          <a:p>
            <a:endParaRPr lang="de-DE" altLang="zh-CN" dirty="0">
              <a:ea typeface="SimSun" pitchFamily="2" charset="-122"/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323528" y="692696"/>
            <a:ext cx="32263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</a:rPr>
              <a:t>Test of non-activated </a:t>
            </a:r>
            <a:r>
              <a:rPr lang="en-US" dirty="0" err="1" smtClean="0">
                <a:solidFill>
                  <a:srgbClr val="00589C"/>
                </a:solidFill>
              </a:rPr>
              <a:t>GaAs</a:t>
            </a:r>
            <a:r>
              <a:rPr lang="en-US" dirty="0" smtClean="0">
                <a:solidFill>
                  <a:srgbClr val="00589C"/>
                </a:solidFill>
              </a:rPr>
              <a:t> PC </a:t>
            </a:r>
            <a:endParaRPr lang="en-US" dirty="0">
              <a:solidFill>
                <a:srgbClr val="0058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4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18" r="10992"/>
          <a:stretch/>
        </p:blipFill>
        <p:spPr>
          <a:xfrm>
            <a:off x="1" y="1248568"/>
            <a:ext cx="4283968" cy="35564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4869160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detectable dark current from </a:t>
            </a:r>
            <a:r>
              <a:rPr lang="en-US" dirty="0" err="1" smtClean="0"/>
              <a:t>GaAs</a:t>
            </a:r>
            <a:r>
              <a:rPr lang="en-US" dirty="0" smtClean="0"/>
              <a:t>-crystal. </a:t>
            </a:r>
          </a:p>
        </p:txBody>
      </p:sp>
      <p:grpSp>
        <p:nvGrpSpPr>
          <p:cNvPr id="2" name="Group 7"/>
          <p:cNvGrpSpPr/>
          <p:nvPr/>
        </p:nvGrpSpPr>
        <p:grpSpPr>
          <a:xfrm>
            <a:off x="4426105" y="1196751"/>
            <a:ext cx="4684937" cy="3608289"/>
            <a:chOff x="314845" y="980728"/>
            <a:chExt cx="5184576" cy="3615018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845" y="980728"/>
              <a:ext cx="5184576" cy="361501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482306" y="4204284"/>
              <a:ext cx="1225598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 time (</a:t>
              </a:r>
              <a:r>
                <a:rPr lang="en-US" sz="1100" dirty="0" err="1" smtClean="0"/>
                <a:t>hh:mm</a:t>
              </a:r>
              <a:r>
                <a:rPr lang="en-US" sz="1100" dirty="0" smtClean="0"/>
                <a:t>)</a:t>
              </a:r>
              <a:endParaRPr lang="de-DE" sz="1100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46547" y="4869160"/>
            <a:ext cx="4464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Gun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GaAs</a:t>
            </a:r>
            <a:r>
              <a:rPr lang="de-DE" dirty="0" smtClean="0"/>
              <a:t> </a:t>
            </a:r>
            <a:r>
              <a:rPr lang="de-DE" dirty="0" err="1" smtClean="0"/>
              <a:t>crystal</a:t>
            </a:r>
            <a:r>
              <a:rPr lang="de-DE" dirty="0" smtClean="0"/>
              <a:t> (</a:t>
            </a:r>
            <a:r>
              <a:rPr lang="en-US" dirty="0" smtClean="0"/>
              <a:t>0.35mm) </a:t>
            </a:r>
            <a:r>
              <a:rPr lang="de-DE" dirty="0" err="1" smtClean="0"/>
              <a:t>and</a:t>
            </a:r>
            <a:r>
              <a:rPr lang="de-DE" dirty="0" smtClean="0"/>
              <a:t> holder</a:t>
            </a:r>
          </a:p>
          <a:p>
            <a:r>
              <a:rPr lang="de-DE" dirty="0" err="1" smtClean="0"/>
              <a:t>Without</a:t>
            </a:r>
            <a:r>
              <a:rPr lang="de-DE" dirty="0" smtClean="0"/>
              <a:t> RF, P</a:t>
            </a:r>
            <a:r>
              <a:rPr lang="de-DE" baseline="-25000" dirty="0" smtClean="0"/>
              <a:t>N</a:t>
            </a:r>
            <a:r>
              <a:rPr lang="de-DE" sz="1600" baseline="-25000" dirty="0" smtClean="0"/>
              <a:t>2</a:t>
            </a:r>
            <a:r>
              <a:rPr lang="de-DE" dirty="0" smtClean="0"/>
              <a:t>=34.52W</a:t>
            </a:r>
          </a:p>
          <a:p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RF</a:t>
            </a:r>
            <a:r>
              <a:rPr lang="de-DE" baseline="-25000" dirty="0" err="1" smtClean="0"/>
              <a:t>max</a:t>
            </a:r>
            <a:r>
              <a:rPr lang="de-DE" dirty="0" smtClean="0"/>
              <a:t>=5.5MV/m on </a:t>
            </a:r>
            <a:r>
              <a:rPr lang="de-DE" dirty="0" err="1" smtClean="0"/>
              <a:t>surface</a:t>
            </a:r>
            <a:r>
              <a:rPr lang="de-DE" dirty="0" smtClean="0"/>
              <a:t> </a:t>
            </a:r>
            <a:r>
              <a:rPr lang="de-DE" dirty="0"/>
              <a:t>, </a:t>
            </a:r>
            <a:r>
              <a:rPr lang="de-DE" dirty="0" smtClean="0"/>
              <a:t>P</a:t>
            </a:r>
            <a:r>
              <a:rPr lang="de-DE" baseline="-25000" dirty="0" smtClean="0"/>
              <a:t>N</a:t>
            </a:r>
            <a:r>
              <a:rPr lang="de-DE" sz="1400" baseline="-25000" dirty="0" smtClean="0"/>
              <a:t>2</a:t>
            </a:r>
            <a:r>
              <a:rPr lang="de-DE" dirty="0" smtClean="0"/>
              <a:t>=35 W</a:t>
            </a:r>
            <a:endParaRPr lang="de-DE" dirty="0"/>
          </a:p>
        </p:txBody>
      </p:sp>
      <p:sp>
        <p:nvSpPr>
          <p:cNvPr id="15" name="TextBox 14"/>
          <p:cNvSpPr txBox="1"/>
          <p:nvPr/>
        </p:nvSpPr>
        <p:spPr>
          <a:xfrm>
            <a:off x="233027" y="6111649"/>
            <a:ext cx="38874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R. Xiang</a:t>
            </a:r>
            <a:r>
              <a:rPr lang="en-US" sz="1100" dirty="0"/>
              <a:t>, Task </a:t>
            </a:r>
            <a:r>
              <a:rPr lang="en-US" sz="1100" dirty="0" smtClean="0"/>
              <a:t>10.7, </a:t>
            </a:r>
            <a:r>
              <a:rPr lang="en-US" sz="1100" dirty="0" err="1"/>
              <a:t>EuCARD</a:t>
            </a:r>
            <a:r>
              <a:rPr lang="en-US" sz="1100" dirty="0"/>
              <a:t>-SRF Annual Review </a:t>
            </a:r>
            <a:r>
              <a:rPr lang="en-US" sz="1100" dirty="0" smtClean="0"/>
              <a:t>2012</a:t>
            </a:r>
            <a:endParaRPr lang="en-US" sz="1100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6149417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Previous </a:t>
            </a:r>
            <a:r>
              <a:rPr lang="en-US" sz="1800" b="0" dirty="0" err="1" smtClean="0">
                <a:solidFill>
                  <a:schemeClr val="bg1"/>
                </a:solidFill>
              </a:rPr>
              <a:t>GaAs</a:t>
            </a:r>
            <a:r>
              <a:rPr lang="en-US" sz="1800" b="0" dirty="0" smtClean="0">
                <a:solidFill>
                  <a:schemeClr val="bg1"/>
                </a:solidFill>
              </a:rPr>
              <a:t> PC activities at RT and SC RF photo guns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043608" y="836712"/>
            <a:ext cx="7053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HZDR design:</a:t>
            </a:r>
          </a:p>
          <a:p>
            <a:r>
              <a:rPr lang="de-DE" dirty="0" smtClean="0"/>
              <a:t>Higher RF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BNL, but </a:t>
            </a:r>
            <a:r>
              <a:rPr lang="de-DE" dirty="0" err="1" smtClean="0">
                <a:solidFill>
                  <a:srgbClr val="FF0000"/>
                </a:solidFill>
              </a:rPr>
              <a:t>no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dark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current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or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heat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load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problems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2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69" b="1492"/>
          <a:stretch/>
        </p:blipFill>
        <p:spPr>
          <a:xfrm>
            <a:off x="57150" y="1082694"/>
            <a:ext cx="8640960" cy="3430990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439" b="60866"/>
          <a:stretch/>
        </p:blipFill>
        <p:spPr>
          <a:xfrm>
            <a:off x="6193085" y="2204864"/>
            <a:ext cx="2699395" cy="106153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4" t="7660" r="11250" b="4669"/>
          <a:stretch/>
        </p:blipFill>
        <p:spPr>
          <a:xfrm>
            <a:off x="1010575" y="4437112"/>
            <a:ext cx="2409297" cy="182881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3" t="7811" r="10417" b="3448"/>
          <a:stretch/>
        </p:blipFill>
        <p:spPr>
          <a:xfrm>
            <a:off x="3707904" y="4437112"/>
            <a:ext cx="2430086" cy="182881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0" t="7960" r="10833" b="5417"/>
          <a:stretch/>
        </p:blipFill>
        <p:spPr>
          <a:xfrm>
            <a:off x="6372201" y="4437112"/>
            <a:ext cx="2376263" cy="1782197"/>
          </a:xfrm>
          <a:prstGeom prst="rect">
            <a:avLst/>
          </a:prstGeom>
        </p:spPr>
      </p:pic>
      <p:cxnSp>
        <p:nvCxnSpPr>
          <p:cNvPr id="11" name="Gerade Verbindung mit Pfeil 10"/>
          <p:cNvCxnSpPr/>
          <p:nvPr/>
        </p:nvCxnSpPr>
        <p:spPr bwMode="auto">
          <a:xfrm flipV="1">
            <a:off x="7308304" y="1844824"/>
            <a:ext cx="720080" cy="288032"/>
          </a:xfrm>
          <a:prstGeom prst="straightConnector1">
            <a:avLst/>
          </a:prstGeom>
          <a:solidFill>
            <a:srgbClr val="003E89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1456933" y="6265931"/>
            <a:ext cx="1283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FEL spectra</a:t>
            </a:r>
            <a:endParaRPr lang="en-US" b="0" dirty="0"/>
          </a:p>
        </p:txBody>
      </p:sp>
      <p:sp>
        <p:nvSpPr>
          <p:cNvPr id="15" name="Textfeld 14"/>
          <p:cNvSpPr txBox="1"/>
          <p:nvPr/>
        </p:nvSpPr>
        <p:spPr>
          <a:xfrm>
            <a:off x="4067944" y="6258798"/>
            <a:ext cx="1954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FEL detuning curve</a:t>
            </a:r>
            <a:endParaRPr lang="en-US" b="0" dirty="0"/>
          </a:p>
        </p:txBody>
      </p:sp>
      <p:sp>
        <p:nvSpPr>
          <p:cNvPr id="16" name="Textfeld 15"/>
          <p:cNvSpPr txBox="1"/>
          <p:nvPr/>
        </p:nvSpPr>
        <p:spPr>
          <a:xfrm>
            <a:off x="7236296" y="4170566"/>
            <a:ext cx="8226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err="1" smtClean="0"/>
              <a:t>stabilty</a:t>
            </a:r>
            <a:endParaRPr lang="en-US" b="0" dirty="0"/>
          </a:p>
        </p:txBody>
      </p:sp>
      <p:sp>
        <p:nvSpPr>
          <p:cNvPr id="17" name="Textfeld 16"/>
          <p:cNvSpPr txBox="1"/>
          <p:nvPr/>
        </p:nvSpPr>
        <p:spPr>
          <a:xfrm>
            <a:off x="6084168" y="3068960"/>
            <a:ext cx="575799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before</a:t>
            </a:r>
            <a:endParaRPr lang="en-US" sz="1000" dirty="0"/>
          </a:p>
        </p:txBody>
      </p:sp>
      <p:sp>
        <p:nvSpPr>
          <p:cNvPr id="18" name="Textfeld 17"/>
          <p:cNvSpPr txBox="1"/>
          <p:nvPr/>
        </p:nvSpPr>
        <p:spPr>
          <a:xfrm>
            <a:off x="7125699" y="3182779"/>
            <a:ext cx="830677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first lasing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8037885" y="3182779"/>
            <a:ext cx="782587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000" dirty="0" smtClean="0"/>
              <a:t>optimized</a:t>
            </a:r>
            <a:endParaRPr lang="en-US" sz="1000" dirty="0"/>
          </a:p>
        </p:txBody>
      </p:sp>
      <p:graphicFrame>
        <p:nvGraphicFramePr>
          <p:cNvPr id="20" name="Tabel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537783"/>
              </p:ext>
            </p:extLst>
          </p:nvPr>
        </p:nvGraphicFramePr>
        <p:xfrm>
          <a:off x="225846" y="897689"/>
          <a:ext cx="4151784" cy="20726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783632"/>
                <a:gridCol w="1368152"/>
              </a:tblGrid>
              <a:tr h="234466">
                <a:tc>
                  <a:txBody>
                    <a:bodyPr/>
                    <a:lstStyle/>
                    <a:p>
                      <a:r>
                        <a:rPr lang="de-DE" sz="1100" b="0" dirty="0" err="1" smtClean="0"/>
                        <a:t>E</a:t>
                      </a:r>
                      <a:r>
                        <a:rPr lang="de-DE" sz="1100" b="0" baseline="-25000" dirty="0" err="1" smtClean="0"/>
                        <a:t>kin</a:t>
                      </a:r>
                      <a:r>
                        <a:rPr lang="de-DE" sz="1100" b="0" dirty="0" smtClean="0"/>
                        <a:t> </a:t>
                      </a:r>
                      <a:r>
                        <a:rPr lang="de-DE" sz="1100" b="0" dirty="0" err="1" smtClean="0"/>
                        <a:t>at</a:t>
                      </a:r>
                      <a:r>
                        <a:rPr lang="de-DE" sz="1100" b="0" dirty="0" smtClean="0"/>
                        <a:t> </a:t>
                      </a:r>
                      <a:r>
                        <a:rPr lang="de-DE" sz="1100" b="0" dirty="0" err="1" smtClean="0"/>
                        <a:t>gun</a:t>
                      </a:r>
                      <a:r>
                        <a:rPr lang="de-DE" sz="1100" b="0" dirty="0" smtClean="0"/>
                        <a:t> </a:t>
                      </a:r>
                      <a:r>
                        <a:rPr lang="de-DE" sz="1100" b="0" dirty="0" err="1" smtClean="0"/>
                        <a:t>exit</a:t>
                      </a:r>
                      <a:endParaRPr lang="de-DE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b="0" dirty="0" smtClean="0"/>
                        <a:t>3.3 </a:t>
                      </a:r>
                      <a:r>
                        <a:rPr lang="de-DE" sz="1100" b="0" dirty="0" err="1" smtClean="0"/>
                        <a:t>MeV</a:t>
                      </a:r>
                      <a:endParaRPr lang="de-DE" sz="1100" b="0" dirty="0"/>
                    </a:p>
                  </a:txBody>
                  <a:tcPr/>
                </a:tc>
              </a:tr>
              <a:tr h="234466"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Micro</a:t>
                      </a:r>
                      <a:r>
                        <a:rPr lang="de-DE" sz="1100" dirty="0" smtClean="0"/>
                        <a:t> pulse </a:t>
                      </a:r>
                      <a:r>
                        <a:rPr lang="de-DE" sz="1100" dirty="0" err="1" smtClean="0"/>
                        <a:t>repetition</a:t>
                      </a:r>
                      <a:r>
                        <a:rPr lang="de-DE" sz="1100" dirty="0" smtClean="0"/>
                        <a:t> rate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13 MHz</a:t>
                      </a:r>
                      <a:endParaRPr lang="de-DE" sz="1100" dirty="0"/>
                    </a:p>
                  </a:txBody>
                  <a:tcPr/>
                </a:tc>
              </a:tr>
              <a:tr h="234466"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Macro</a:t>
                      </a:r>
                      <a:r>
                        <a:rPr lang="de-DE" sz="1100" dirty="0" smtClean="0"/>
                        <a:t> pulse </a:t>
                      </a:r>
                      <a:r>
                        <a:rPr lang="de-DE" sz="1100" dirty="0" err="1" smtClean="0"/>
                        <a:t>repetition</a:t>
                      </a:r>
                      <a:r>
                        <a:rPr lang="de-DE" sz="1100" dirty="0" smtClean="0"/>
                        <a:t> rate / </a:t>
                      </a:r>
                      <a:r>
                        <a:rPr lang="de-DE" sz="1100" dirty="0" err="1" smtClean="0"/>
                        <a:t>length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1.25 Hz </a:t>
                      </a:r>
                      <a:r>
                        <a:rPr lang="de-DE" sz="1100" smtClean="0"/>
                        <a:t>/ 2 </a:t>
                      </a:r>
                      <a:r>
                        <a:rPr lang="de-DE" sz="1100" dirty="0" err="1" smtClean="0"/>
                        <a:t>ms</a:t>
                      </a:r>
                      <a:endParaRPr lang="de-DE" sz="1100" dirty="0"/>
                    </a:p>
                  </a:txBody>
                  <a:tcPr/>
                </a:tc>
              </a:tr>
              <a:tr h="234466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Beam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energy</a:t>
                      </a:r>
                      <a:r>
                        <a:rPr lang="de-DE" sz="1100" baseline="0" dirty="0" smtClean="0"/>
                        <a:t>  </a:t>
                      </a:r>
                      <a:r>
                        <a:rPr lang="de-DE" sz="1100" baseline="0" dirty="0" err="1" smtClean="0"/>
                        <a:t>at</a:t>
                      </a:r>
                      <a:r>
                        <a:rPr lang="de-DE" sz="1100" baseline="0" dirty="0" smtClean="0"/>
                        <a:t> FEL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27.9 </a:t>
                      </a:r>
                      <a:r>
                        <a:rPr lang="de-DE" sz="1100" dirty="0" err="1" smtClean="0"/>
                        <a:t>MeV</a:t>
                      </a:r>
                      <a:endParaRPr lang="de-DE" sz="1100" dirty="0"/>
                    </a:p>
                  </a:txBody>
                  <a:tcPr/>
                </a:tc>
              </a:tr>
              <a:tr h="234466"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Bunch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charge</a:t>
                      </a:r>
                      <a:r>
                        <a:rPr lang="de-DE" sz="1100" dirty="0" smtClean="0"/>
                        <a:t> / beam </a:t>
                      </a:r>
                      <a:r>
                        <a:rPr lang="de-DE" sz="1100" dirty="0" err="1" smtClean="0"/>
                        <a:t>current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20 </a:t>
                      </a:r>
                      <a:r>
                        <a:rPr lang="de-DE" sz="1100" dirty="0" err="1" smtClean="0"/>
                        <a:t>pC</a:t>
                      </a:r>
                      <a:r>
                        <a:rPr lang="de-DE" sz="1100" dirty="0" smtClean="0"/>
                        <a:t> / 260 µA</a:t>
                      </a:r>
                      <a:endParaRPr lang="de-DE" sz="1100" dirty="0"/>
                    </a:p>
                  </a:txBody>
                  <a:tcPr/>
                </a:tc>
              </a:tr>
              <a:tr h="234466">
                <a:tc>
                  <a:txBody>
                    <a:bodyPr/>
                    <a:lstStyle/>
                    <a:p>
                      <a:r>
                        <a:rPr lang="de-DE" sz="1100" dirty="0" err="1" smtClean="0"/>
                        <a:t>Photo</a:t>
                      </a:r>
                      <a:r>
                        <a:rPr lang="de-DE" sz="1100" dirty="0" smtClean="0"/>
                        <a:t> </a:t>
                      </a:r>
                      <a:r>
                        <a:rPr lang="de-DE" sz="1100" dirty="0" err="1" smtClean="0"/>
                        <a:t>cathode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Cs</a:t>
                      </a:r>
                      <a:r>
                        <a:rPr lang="de-DE" sz="1100" baseline="-25000" dirty="0" smtClean="0"/>
                        <a:t>2</a:t>
                      </a:r>
                      <a:r>
                        <a:rPr lang="de-DE" sz="1100" dirty="0" smtClean="0"/>
                        <a:t>Te</a:t>
                      </a:r>
                      <a:endParaRPr lang="de-DE" sz="1100" dirty="0"/>
                    </a:p>
                  </a:txBody>
                  <a:tcPr/>
                </a:tc>
              </a:tr>
              <a:tr h="225143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RMS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bunch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length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1.6 </a:t>
                      </a:r>
                      <a:r>
                        <a:rPr lang="de-DE" sz="1100" dirty="0" err="1" smtClean="0"/>
                        <a:t>ps</a:t>
                      </a:r>
                      <a:endParaRPr lang="de-DE" sz="1100" dirty="0"/>
                    </a:p>
                  </a:txBody>
                  <a:tcPr/>
                </a:tc>
              </a:tr>
              <a:tr h="155918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Normal. RMS </a:t>
                      </a:r>
                      <a:r>
                        <a:rPr lang="de-DE" sz="1100" dirty="0" err="1" smtClean="0"/>
                        <a:t>emittance</a:t>
                      </a:r>
                      <a:endParaRPr lang="de-DE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 mm </a:t>
                      </a:r>
                      <a:r>
                        <a:rPr lang="de-DE" sz="1100" dirty="0" err="1" smtClean="0"/>
                        <a:t>mrad</a:t>
                      </a:r>
                      <a:endParaRPr lang="de-DE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feld 20"/>
          <p:cNvSpPr txBox="1"/>
          <p:nvPr/>
        </p:nvSpPr>
        <p:spPr>
          <a:xfrm>
            <a:off x="5394276" y="887056"/>
            <a:ext cx="3354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ELBE infrared FEL (20 – 250 µm) </a:t>
            </a:r>
            <a:endParaRPr lang="en-US" b="0" dirty="0"/>
          </a:p>
        </p:txBody>
      </p:sp>
      <p:sp>
        <p:nvSpPr>
          <p:cNvPr id="22" name="Textfeld 21"/>
          <p:cNvSpPr txBox="1"/>
          <p:nvPr/>
        </p:nvSpPr>
        <p:spPr>
          <a:xfrm>
            <a:off x="7153380" y="3425949"/>
            <a:ext cx="12757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0" dirty="0" smtClean="0"/>
              <a:t>April 11, 2013</a:t>
            </a:r>
            <a:endParaRPr lang="de-DE" sz="1400" b="0" dirty="0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4323917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Status and future of the HZDR SRF gun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323528" y="560714"/>
            <a:ext cx="7704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</a:rPr>
              <a:t>First lasing with the SRF Gun at ELBE – Successful proof of the basic design</a:t>
            </a:r>
            <a:endParaRPr lang="en-US" dirty="0">
              <a:solidFill>
                <a:srgbClr val="0058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18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5" name="Text Box 11"/>
          <p:cNvSpPr txBox="1">
            <a:spLocks noChangeArrowheads="1"/>
          </p:cNvSpPr>
          <p:nvPr/>
        </p:nvSpPr>
        <p:spPr bwMode="auto">
          <a:xfrm>
            <a:off x="2411413" y="1124744"/>
            <a:ext cx="3097212" cy="1602619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sz="1400" dirty="0">
                <a:latin typeface="+mn-lt"/>
              </a:rPr>
              <a:t>Requirements </a:t>
            </a:r>
            <a:r>
              <a:rPr lang="en-US" sz="1400" dirty="0" smtClean="0">
                <a:latin typeface="+mn-lt"/>
              </a:rPr>
              <a:t>for Transfer: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  <a:defRPr/>
            </a:pPr>
            <a:r>
              <a:rPr lang="en-US" sz="1400" dirty="0" smtClean="0">
                <a:latin typeface="+mn-lt"/>
              </a:rPr>
              <a:t>Load </a:t>
            </a:r>
            <a:r>
              <a:rPr lang="en-US" sz="1400" dirty="0">
                <a:latin typeface="+mn-lt"/>
              </a:rPr>
              <a:t>lock system with &lt; 10</a:t>
            </a:r>
            <a:r>
              <a:rPr lang="en-US" sz="1400" baseline="30000" dirty="0">
                <a:latin typeface="+mn-lt"/>
              </a:rPr>
              <a:t>-9</a:t>
            </a:r>
            <a:r>
              <a:rPr lang="en-US" sz="1400" dirty="0">
                <a:latin typeface="+mn-lt"/>
              </a:rPr>
              <a:t> mbar to preserve QE  ≥ 1 %</a:t>
            </a:r>
            <a:endParaRPr lang="en-US" sz="1400" dirty="0">
              <a:latin typeface="+mn-lt"/>
              <a:cs typeface="Arial" pitchFamily="34" charset="0"/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r>
              <a:rPr lang="en-US" sz="1400" dirty="0">
                <a:latin typeface="+mn-lt"/>
                <a:cs typeface="Arial" pitchFamily="34" charset="0"/>
              </a:rPr>
              <a:t>Exchange w/o warm-up &amp; in short time and low particle generation </a:t>
            </a:r>
          </a:p>
        </p:txBody>
      </p:sp>
      <p:pic>
        <p:nvPicPr>
          <p:cNvPr id="10243" name="Picture 14" descr="FZD_Gu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347913"/>
            <a:ext cx="3889375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Rectangle 17"/>
          <p:cNvSpPr>
            <a:spLocks noChangeArrowheads="1"/>
          </p:cNvSpPr>
          <p:nvPr/>
        </p:nvSpPr>
        <p:spPr bwMode="auto">
          <a:xfrm>
            <a:off x="2195513" y="3500438"/>
            <a:ext cx="431800" cy="43338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89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de-DE"/>
          </a:p>
        </p:txBody>
      </p:sp>
      <p:graphicFrame>
        <p:nvGraphicFramePr>
          <p:cNvPr id="180297" name="Group 7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847546361"/>
              </p:ext>
            </p:extLst>
          </p:nvPr>
        </p:nvGraphicFramePr>
        <p:xfrm>
          <a:off x="4211265" y="2884842"/>
          <a:ext cx="4825231" cy="2992430"/>
        </p:xfrm>
        <a:graphic>
          <a:graphicData uri="http://schemas.openxmlformats.org/drawingml/2006/table">
            <a:tbl>
              <a:tblPr/>
              <a:tblGrid>
                <a:gridCol w="991015"/>
                <a:gridCol w="1385249"/>
                <a:gridCol w="991153"/>
                <a:gridCol w="1457814"/>
              </a:tblGrid>
              <a:tr h="5040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Cathode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Operation days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Extracted charge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Q.E. in gun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35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#090508Mo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30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&lt; 1 C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0.05%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35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#070708Mo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60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&lt; 1 C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0.1%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35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#310309Mo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109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&lt; 1 C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1.1%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35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#040809Mo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182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&lt; 1 C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0.6%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35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#230709Mo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56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</a:rPr>
                        <a:t>&lt; 1 C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0.03%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alatino Linotype" pitchFamily="18" charset="0"/>
                      </a:endParaRP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35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#250310Mo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427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35 C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1.0%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35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#090611Mo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&lt; 1 C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1.2%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359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#300311Mo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76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 C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1.0 %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#170412Mo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From 12.05.2012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236 C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Palatino Linotype" pitchFamily="18" charset="0"/>
                          <a:cs typeface="Times New Roman" pitchFamily="18" charset="0"/>
                        </a:rPr>
                        <a:t>~ 0.6 %</a:t>
                      </a:r>
                    </a:p>
                  </a:txBody>
                  <a:tcPr marL="90000" marR="90000" marT="46803" marB="4680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285" name="Line 74"/>
          <p:cNvSpPr>
            <a:spLocks noChangeShapeType="1"/>
          </p:cNvSpPr>
          <p:nvPr/>
        </p:nvSpPr>
        <p:spPr bwMode="auto">
          <a:xfrm flipH="1" flipV="1">
            <a:off x="107950" y="2205038"/>
            <a:ext cx="2087563" cy="17287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e-DE"/>
          </a:p>
        </p:txBody>
      </p:sp>
      <p:sp>
        <p:nvSpPr>
          <p:cNvPr id="10286" name="Line 75"/>
          <p:cNvSpPr>
            <a:spLocks noChangeShapeType="1"/>
          </p:cNvSpPr>
          <p:nvPr/>
        </p:nvSpPr>
        <p:spPr bwMode="auto">
          <a:xfrm flipH="1" flipV="1">
            <a:off x="1692275" y="692150"/>
            <a:ext cx="935038" cy="2808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e-DE"/>
          </a:p>
        </p:txBody>
      </p:sp>
      <p:sp>
        <p:nvSpPr>
          <p:cNvPr id="7178" name="TextBox 3"/>
          <p:cNvSpPr txBox="1">
            <a:spLocks noChangeArrowheads="1"/>
          </p:cNvSpPr>
          <p:nvPr/>
        </p:nvSpPr>
        <p:spPr bwMode="auto">
          <a:xfrm>
            <a:off x="468313" y="4893200"/>
            <a:ext cx="3239590" cy="83099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Char char="•"/>
              <a:defRPr/>
            </a:pPr>
            <a:r>
              <a:rPr lang="en-US" dirty="0">
                <a:latin typeface="+mj-lt"/>
              </a:rPr>
              <a:t>fresh QE 8</a:t>
            </a:r>
            <a:r>
              <a:rPr lang="en-US" dirty="0" smtClean="0">
                <a:latin typeface="+mj-lt"/>
              </a:rPr>
              <a:t>.5</a:t>
            </a:r>
            <a:r>
              <a:rPr lang="en-US" dirty="0">
                <a:latin typeface="+mj-lt"/>
              </a:rPr>
              <a:t>%, in gun </a:t>
            </a:r>
            <a:r>
              <a:rPr lang="en-US" dirty="0" smtClean="0">
                <a:latin typeface="+mj-lt"/>
              </a:rPr>
              <a:t>0.6% </a:t>
            </a:r>
            <a:endParaRPr lang="en-US" dirty="0">
              <a:latin typeface="+mj-lt"/>
            </a:endParaRPr>
          </a:p>
          <a:p>
            <a:pPr>
              <a:buFontTx/>
              <a:buChar char="•"/>
              <a:defRPr/>
            </a:pPr>
            <a:r>
              <a:rPr lang="en-US" dirty="0">
                <a:latin typeface="+mj-lt"/>
              </a:rPr>
              <a:t>total beam time 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575 h </a:t>
            </a:r>
            <a:r>
              <a:rPr lang="en-US" dirty="0" smtClean="0">
                <a:latin typeface="+mj-lt"/>
              </a:rPr>
              <a:t> </a:t>
            </a:r>
            <a:endParaRPr lang="en-US" dirty="0">
              <a:latin typeface="+mj-lt"/>
            </a:endParaRPr>
          </a:p>
          <a:p>
            <a:pPr>
              <a:buFontTx/>
              <a:buChar char="•"/>
              <a:defRPr/>
            </a:pPr>
            <a:r>
              <a:rPr lang="en-US" dirty="0">
                <a:latin typeface="+mj-lt"/>
              </a:rPr>
              <a:t>extracted charge </a:t>
            </a:r>
            <a:r>
              <a:rPr lang="en-US" dirty="0" smtClean="0">
                <a:solidFill>
                  <a:srgbClr val="C00000"/>
                </a:solidFill>
                <a:latin typeface="+mj-lt"/>
              </a:rPr>
              <a:t>236 C</a:t>
            </a:r>
          </a:p>
        </p:txBody>
      </p:sp>
      <p:pic>
        <p:nvPicPr>
          <p:cNvPr id="1028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2" r="8035"/>
          <a:stretch>
            <a:fillRect/>
          </a:stretch>
        </p:blipFill>
        <p:spPr bwMode="auto">
          <a:xfrm>
            <a:off x="107950" y="692150"/>
            <a:ext cx="1943100" cy="178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741" y="1001289"/>
            <a:ext cx="2299756" cy="177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7812360" y="5873323"/>
            <a:ext cx="10791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0" dirty="0" smtClean="0"/>
              <a:t>05.06.2013</a:t>
            </a:r>
            <a:endParaRPr lang="de-DE" sz="1400" b="0" dirty="0"/>
          </a:p>
        </p:txBody>
      </p:sp>
      <p:cxnSp>
        <p:nvCxnSpPr>
          <p:cNvPr id="4" name="Gerade Verbindung mit Pfeil 3"/>
          <p:cNvCxnSpPr/>
          <p:nvPr/>
        </p:nvCxnSpPr>
        <p:spPr bwMode="auto">
          <a:xfrm flipV="1">
            <a:off x="3707904" y="5873323"/>
            <a:ext cx="36215" cy="75957"/>
          </a:xfrm>
          <a:prstGeom prst="straightConnector1">
            <a:avLst/>
          </a:prstGeom>
          <a:solidFill>
            <a:srgbClr val="003E89"/>
          </a:soli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Gerade Verbindung mit Pfeil 5"/>
          <p:cNvCxnSpPr/>
          <p:nvPr/>
        </p:nvCxnSpPr>
        <p:spPr bwMode="auto">
          <a:xfrm>
            <a:off x="3698787" y="5255381"/>
            <a:ext cx="467494" cy="478013"/>
          </a:xfrm>
          <a:prstGeom prst="straightConnector1">
            <a:avLst/>
          </a:prstGeom>
          <a:solidFill>
            <a:srgbClr val="003E89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feld 9"/>
          <p:cNvSpPr txBox="1"/>
          <p:nvPr/>
        </p:nvSpPr>
        <p:spPr>
          <a:xfrm>
            <a:off x="347192" y="6021288"/>
            <a:ext cx="5617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problems</a:t>
            </a:r>
            <a:r>
              <a:rPr lang="de-DE" dirty="0"/>
              <a:t>: </a:t>
            </a:r>
            <a:r>
              <a:rPr lang="de-DE" dirty="0" err="1"/>
              <a:t>multipacting</a:t>
            </a:r>
            <a:r>
              <a:rPr lang="de-DE" dirty="0"/>
              <a:t>, QE </a:t>
            </a:r>
            <a:r>
              <a:rPr lang="de-DE" dirty="0" err="1" smtClean="0"/>
              <a:t>drop</a:t>
            </a:r>
            <a:r>
              <a:rPr lang="de-DE" dirty="0" smtClean="0"/>
              <a:t>-down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r>
              <a:rPr lang="de-DE" dirty="0" err="1" smtClean="0"/>
              <a:t>storage</a:t>
            </a:r>
            <a:endParaRPr lang="de-DE" dirty="0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4323917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Status and future of the HZDR SRF gun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3059832" y="620688"/>
            <a:ext cx="4253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</a:rPr>
              <a:t>Excellent lifetime of Cs2Te PC in SRF gun</a:t>
            </a:r>
            <a:endParaRPr lang="en-US" dirty="0">
              <a:solidFill>
                <a:srgbClr val="0058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03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969" y="764704"/>
            <a:ext cx="2249487" cy="367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5787429" y="3092622"/>
            <a:ext cx="1025525" cy="8350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b="0" dirty="0" err="1" smtClean="0"/>
              <a:t>fine</a:t>
            </a:r>
            <a:r>
              <a:rPr lang="de-DE" b="0" dirty="0" smtClean="0"/>
              <a:t> </a:t>
            </a:r>
            <a:r>
              <a:rPr lang="de-DE" b="0" dirty="0" err="1" smtClean="0"/>
              <a:t>grain</a:t>
            </a:r>
            <a:endParaRPr lang="de-DE" b="0" dirty="0"/>
          </a:p>
          <a:p>
            <a:pPr algn="ctr"/>
            <a:r>
              <a:rPr lang="de-DE" b="0" dirty="0"/>
              <a:t>RRR 300</a:t>
            </a:r>
          </a:p>
          <a:p>
            <a:pPr algn="ctr"/>
            <a:r>
              <a:rPr lang="de-DE" b="0" dirty="0" err="1"/>
              <a:t>Nb</a:t>
            </a:r>
            <a:r>
              <a:rPr lang="de-DE" b="0" dirty="0"/>
              <a:t> </a:t>
            </a:r>
            <a:r>
              <a:rPr lang="de-DE" b="0" dirty="0" err="1"/>
              <a:t>cavity</a:t>
            </a:r>
            <a:endParaRPr lang="de-DE" b="0" dirty="0"/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7994650" y="3105199"/>
            <a:ext cx="1149350" cy="59055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de-DE" b="0" dirty="0"/>
              <a:t>large </a:t>
            </a:r>
            <a:r>
              <a:rPr lang="de-DE" b="0" dirty="0" err="1"/>
              <a:t>grain</a:t>
            </a:r>
            <a:endParaRPr lang="de-DE" b="0" dirty="0"/>
          </a:p>
          <a:p>
            <a:pPr algn="ctr"/>
            <a:r>
              <a:rPr lang="de-DE" b="0" dirty="0" err="1"/>
              <a:t>Nb</a:t>
            </a:r>
            <a:r>
              <a:rPr lang="de-DE" b="0" dirty="0"/>
              <a:t> </a:t>
            </a:r>
            <a:r>
              <a:rPr lang="de-DE" b="0" dirty="0" err="1"/>
              <a:t>cavity</a:t>
            </a:r>
            <a:endParaRPr lang="de-DE" b="0" dirty="0"/>
          </a:p>
        </p:txBody>
      </p:sp>
      <p:sp>
        <p:nvSpPr>
          <p:cNvPr id="7" name="Textfeld 6"/>
          <p:cNvSpPr txBox="1"/>
          <p:nvPr/>
        </p:nvSpPr>
        <p:spPr>
          <a:xfrm>
            <a:off x="166322" y="958150"/>
            <a:ext cx="52661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Fabrication of two new cavities in collaboration with </a:t>
            </a:r>
            <a:r>
              <a:rPr lang="en-US" b="0" dirty="0" err="1" smtClean="0"/>
              <a:t>Jlab</a:t>
            </a:r>
            <a:endParaRPr lang="en-US" b="0" dirty="0" smtClean="0"/>
          </a:p>
          <a:p>
            <a:r>
              <a:rPr lang="en-US" b="0" dirty="0" smtClean="0"/>
              <a:t>(fabrication, treatment and tests)</a:t>
            </a:r>
          </a:p>
        </p:txBody>
      </p:sp>
      <p:cxnSp>
        <p:nvCxnSpPr>
          <p:cNvPr id="9" name="Gerade Verbindung mit Pfeil 8"/>
          <p:cNvCxnSpPr/>
          <p:nvPr/>
        </p:nvCxnSpPr>
        <p:spPr bwMode="auto">
          <a:xfrm flipH="1" flipV="1">
            <a:off x="2915816" y="5229200"/>
            <a:ext cx="360040" cy="720080"/>
          </a:xfrm>
          <a:prstGeom prst="straightConnector1">
            <a:avLst/>
          </a:prstGeom>
          <a:solidFill>
            <a:srgbClr val="003E89"/>
          </a:solidFill>
          <a:ln>
            <a:noFill/>
            <a:tailEnd type="arrow"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41" y="1556792"/>
            <a:ext cx="3159819" cy="2090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feld 20"/>
          <p:cNvSpPr txBox="1"/>
          <p:nvPr/>
        </p:nvSpPr>
        <p:spPr>
          <a:xfrm>
            <a:off x="3587773" y="1636306"/>
            <a:ext cx="27124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New </a:t>
            </a:r>
            <a:r>
              <a:rPr lang="en-US" b="0" dirty="0" err="1" smtClean="0"/>
              <a:t>cryomodule</a:t>
            </a:r>
            <a:r>
              <a:rPr lang="en-US" b="0" dirty="0" smtClean="0"/>
              <a:t> with</a:t>
            </a:r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 SC solenoid  (2 K)</a:t>
            </a:r>
          </a:p>
          <a:p>
            <a:r>
              <a:rPr lang="en-US" b="0" dirty="0" smtClean="0"/>
              <a:t>  </a:t>
            </a:r>
            <a:r>
              <a:rPr lang="en-US" b="0" dirty="0" err="1" smtClean="0"/>
              <a:t>Niowave</a:t>
            </a:r>
            <a:r>
              <a:rPr lang="en-US" b="0" dirty="0" smtClean="0"/>
              <a:t> Inc. (NPS, HZB)</a:t>
            </a:r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 remote controlled </a:t>
            </a:r>
            <a:r>
              <a:rPr lang="en-US" b="0" dirty="0" err="1" smtClean="0"/>
              <a:t>xy</a:t>
            </a:r>
            <a:r>
              <a:rPr lang="en-US" b="0" dirty="0" smtClean="0"/>
              <a:t>-table for alignment (77 K)</a:t>
            </a:r>
            <a:endParaRPr lang="en-US" b="0" dirty="0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4323917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Status and future of the HZDR SRF gun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375241" y="620688"/>
            <a:ext cx="58896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</a:rPr>
              <a:t>Version II gun with high-performance cavity &amp; SC solenoid</a:t>
            </a:r>
            <a:endParaRPr lang="en-US" dirty="0">
              <a:solidFill>
                <a:srgbClr val="00589C"/>
              </a:solidFill>
            </a:endParaRP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62" t="518" r="2162" b="18478"/>
          <a:stretch/>
        </p:blipFill>
        <p:spPr>
          <a:xfrm>
            <a:off x="405822" y="3400474"/>
            <a:ext cx="2266816" cy="3096344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879520"/>
            <a:ext cx="3727123" cy="2617298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3711121" y="5589240"/>
            <a:ext cx="2212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0" dirty="0" err="1" smtClean="0"/>
              <a:t>JLAB_fine</a:t>
            </a:r>
            <a:r>
              <a:rPr lang="de-DE" b="0" dirty="0" smtClean="0"/>
              <a:t> </a:t>
            </a:r>
            <a:r>
              <a:rPr lang="de-DE" b="0" dirty="0" err="1" smtClean="0"/>
              <a:t>grain</a:t>
            </a:r>
            <a:r>
              <a:rPr lang="de-DE" b="0" dirty="0" err="1"/>
              <a:t>-</a:t>
            </a:r>
            <a:r>
              <a:rPr lang="de-DE" b="0" dirty="0" err="1" smtClean="0"/>
              <a:t>cavity</a:t>
            </a:r>
            <a:endParaRPr lang="de-DE" b="0" dirty="0"/>
          </a:p>
        </p:txBody>
      </p:sp>
      <p:sp>
        <p:nvSpPr>
          <p:cNvPr id="28" name="Textfeld 27"/>
          <p:cNvSpPr txBox="1"/>
          <p:nvPr/>
        </p:nvSpPr>
        <p:spPr>
          <a:xfrm>
            <a:off x="6659041" y="5226711"/>
            <a:ext cx="23615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43 MV/m peak field</a:t>
            </a:r>
          </a:p>
          <a:p>
            <a:r>
              <a:rPr lang="en-US" dirty="0" smtClean="0"/>
              <a:t>in vertical test @ </a:t>
            </a:r>
            <a:r>
              <a:rPr lang="en-US" dirty="0" err="1" smtClean="0"/>
              <a:t>JLab</a:t>
            </a:r>
            <a:endParaRPr lang="en-US" dirty="0" smtClean="0"/>
          </a:p>
          <a:p>
            <a:r>
              <a:rPr lang="en-US" dirty="0" smtClean="0"/>
              <a:t>after He tank welding </a:t>
            </a:r>
            <a:endParaRPr lang="en-US" dirty="0"/>
          </a:p>
        </p:txBody>
      </p:sp>
      <p:cxnSp>
        <p:nvCxnSpPr>
          <p:cNvPr id="29" name="Gerade Verbindung mit Pfeil 28"/>
          <p:cNvCxnSpPr/>
          <p:nvPr/>
        </p:nvCxnSpPr>
        <p:spPr bwMode="auto">
          <a:xfrm>
            <a:off x="6300191" y="5047892"/>
            <a:ext cx="449771" cy="280554"/>
          </a:xfrm>
          <a:prstGeom prst="straightConnector1">
            <a:avLst/>
          </a:prstGeom>
          <a:solidFill>
            <a:srgbClr val="003E89"/>
          </a:solidFill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65954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6119281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err="1" smtClean="0">
                <a:solidFill>
                  <a:schemeClr val="bg1"/>
                </a:solidFill>
              </a:rPr>
              <a:t>GaAs</a:t>
            </a:r>
            <a:r>
              <a:rPr lang="en-US" sz="1800" b="0" dirty="0" smtClean="0">
                <a:solidFill>
                  <a:schemeClr val="bg1"/>
                </a:solidFill>
              </a:rPr>
              <a:t> PC preparation with new conception and hardware 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751325" y="692696"/>
            <a:ext cx="7637099" cy="2862322"/>
          </a:xfrm>
          <a:prstGeom prst="rect">
            <a:avLst/>
          </a:prstGeom>
          <a:solidFill>
            <a:srgbClr val="CCECFF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chemeClr val="tx1"/>
                </a:solidFill>
              </a:rPr>
              <a:t>-   </a:t>
            </a:r>
            <a:r>
              <a:rPr lang="en-US" sz="1800" b="0" dirty="0" smtClean="0">
                <a:solidFill>
                  <a:schemeClr val="tx1"/>
                </a:solidFill>
              </a:rPr>
              <a:t>Preparation has to be performed near the gun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800" b="0" dirty="0" smtClean="0">
                <a:solidFill>
                  <a:schemeClr val="tx1"/>
                </a:solidFill>
              </a:rPr>
              <a:t>movable system, commissioning and tests in preparation lab</a:t>
            </a:r>
          </a:p>
          <a:p>
            <a:pPr>
              <a:lnSpc>
                <a:spcPct val="150000"/>
              </a:lnSpc>
            </a:pP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dirty="0" smtClean="0">
                <a:solidFill>
                  <a:schemeClr val="tx1"/>
                </a:solidFill>
              </a:rPr>
              <a:t>                         connected to gun during </a:t>
            </a:r>
            <a:r>
              <a:rPr lang="en-US" sz="1800" b="0" dirty="0" err="1" smtClean="0">
                <a:solidFill>
                  <a:schemeClr val="tx1"/>
                </a:solidFill>
              </a:rPr>
              <a:t>GaAs</a:t>
            </a:r>
            <a:r>
              <a:rPr lang="en-US" sz="1800" b="0" dirty="0" smtClean="0">
                <a:solidFill>
                  <a:schemeClr val="tx1"/>
                </a:solidFill>
              </a:rPr>
              <a:t> PC beam time </a:t>
            </a:r>
            <a:endParaRPr lang="en-US" sz="1800" b="0" dirty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sz="1800" b="0" dirty="0" smtClean="0">
                <a:solidFill>
                  <a:schemeClr val="tx1"/>
                </a:solidFill>
              </a:rPr>
              <a:t>design of the system based on existing successful systems </a:t>
            </a:r>
          </a:p>
          <a:p>
            <a:pPr>
              <a:lnSpc>
                <a:spcPct val="150000"/>
              </a:lnSpc>
            </a:pPr>
            <a:r>
              <a:rPr lang="en-US" sz="1800" b="0" dirty="0">
                <a:solidFill>
                  <a:schemeClr val="tx1"/>
                </a:solidFill>
              </a:rPr>
              <a:t> </a:t>
            </a:r>
            <a:r>
              <a:rPr lang="en-US" sz="1800" b="0" dirty="0" smtClean="0">
                <a:solidFill>
                  <a:schemeClr val="tx1"/>
                </a:solidFill>
              </a:rPr>
              <a:t>     (BNL, </a:t>
            </a:r>
            <a:r>
              <a:rPr lang="en-US" sz="1800" b="0" dirty="0" err="1" smtClean="0">
                <a:solidFill>
                  <a:schemeClr val="tx1"/>
                </a:solidFill>
              </a:rPr>
              <a:t>Daresbury</a:t>
            </a:r>
            <a:r>
              <a:rPr lang="en-US" sz="1800" b="0" dirty="0" smtClean="0">
                <a:solidFill>
                  <a:schemeClr val="tx1"/>
                </a:solidFill>
              </a:rPr>
              <a:t> Lab, Univ. Mainz)</a:t>
            </a:r>
          </a:p>
          <a:p>
            <a:pPr>
              <a:lnSpc>
                <a:spcPct val="150000"/>
              </a:lnSpc>
            </a:pPr>
            <a:r>
              <a:rPr lang="en-US" sz="1800" b="0" dirty="0" smtClean="0">
                <a:solidFill>
                  <a:schemeClr val="tx1"/>
                </a:solidFill>
              </a:rPr>
              <a:t>-   in the prep. system only small plug is handled   </a:t>
            </a:r>
            <a:endParaRPr lang="en-US" sz="1800" b="0" dirty="0" smtClean="0">
              <a:solidFill>
                <a:srgbClr val="FF0000"/>
              </a:solidFill>
            </a:endParaRPr>
          </a:p>
          <a:p>
            <a:r>
              <a:rPr lang="de-DE" sz="1800" b="0" dirty="0" smtClean="0"/>
              <a:t>       (</a:t>
            </a:r>
            <a:r>
              <a:rPr lang="de-DE" sz="1800" b="0" dirty="0" err="1" smtClean="0"/>
              <a:t>new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unified</a:t>
            </a:r>
            <a:r>
              <a:rPr lang="de-DE" sz="1800" b="0" dirty="0" smtClean="0"/>
              <a:t> </a:t>
            </a:r>
            <a:r>
              <a:rPr lang="de-DE" sz="1800" b="0" dirty="0" err="1" smtClean="0"/>
              <a:t>cathode</a:t>
            </a:r>
            <a:r>
              <a:rPr lang="de-DE" sz="1800" b="0" dirty="0" smtClean="0"/>
              <a:t>/</a:t>
            </a:r>
            <a:r>
              <a:rPr lang="de-DE" sz="1800" b="0" dirty="0" err="1" smtClean="0"/>
              <a:t>plug</a:t>
            </a:r>
            <a:r>
              <a:rPr lang="de-DE" sz="1800" b="0" dirty="0" smtClean="0"/>
              <a:t> design </a:t>
            </a:r>
            <a:r>
              <a:rPr lang="de-DE" sz="1800" b="0" dirty="0" err="1" smtClean="0"/>
              <a:t>of</a:t>
            </a:r>
            <a:r>
              <a:rPr lang="de-DE" sz="1800" b="0" dirty="0" smtClean="0"/>
              <a:t> HZB, HZDR, Uni Mainz)</a:t>
            </a:r>
            <a:endParaRPr lang="de-DE" sz="1800" b="0" dirty="0"/>
          </a:p>
        </p:txBody>
      </p:sp>
      <p:sp>
        <p:nvSpPr>
          <p:cNvPr id="6" name="Textfeld 5"/>
          <p:cNvSpPr txBox="1"/>
          <p:nvPr/>
        </p:nvSpPr>
        <p:spPr>
          <a:xfrm>
            <a:off x="701096" y="3717032"/>
            <a:ext cx="7664082" cy="2031325"/>
          </a:xfrm>
          <a:prstGeom prst="rect">
            <a:avLst/>
          </a:prstGeom>
          <a:solidFill>
            <a:srgbClr val="CCECFF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rgbClr val="00589C"/>
                </a:solidFill>
              </a:rPr>
              <a:t>f</a:t>
            </a:r>
            <a:r>
              <a:rPr lang="en-US" sz="1800" dirty="0" smtClean="0">
                <a:solidFill>
                  <a:srgbClr val="00589C"/>
                </a:solidFill>
              </a:rPr>
              <a:t>inancial support of </a:t>
            </a:r>
            <a:r>
              <a:rPr lang="en-US" sz="1800" dirty="0" err="1" smtClean="0">
                <a:solidFill>
                  <a:srgbClr val="00589C"/>
                </a:solidFill>
              </a:rPr>
              <a:t>GaAs</a:t>
            </a:r>
            <a:r>
              <a:rPr lang="en-US" sz="1800" dirty="0" smtClean="0">
                <a:solidFill>
                  <a:srgbClr val="00589C"/>
                </a:solidFill>
              </a:rPr>
              <a:t> project:</a:t>
            </a:r>
          </a:p>
          <a:p>
            <a:pPr algn="ctr"/>
            <a:r>
              <a:rPr lang="en-US" sz="1800" dirty="0" smtClean="0">
                <a:solidFill>
                  <a:srgbClr val="00589C"/>
                </a:solidFill>
              </a:rPr>
              <a:t>(not by EuCARD2)</a:t>
            </a:r>
          </a:p>
          <a:p>
            <a:r>
              <a:rPr lang="en-US" sz="1800" dirty="0" smtClean="0"/>
              <a:t> </a:t>
            </a:r>
            <a:r>
              <a:rPr lang="en-US" sz="1800" b="0" dirty="0" smtClean="0"/>
              <a:t>German Helmholtz Society / ARD program:</a:t>
            </a:r>
          </a:p>
          <a:p>
            <a:r>
              <a:rPr lang="en-US" sz="1800" b="0" dirty="0" smtClean="0"/>
              <a:t>		&gt; 100 k€  investment/year since 2012</a:t>
            </a:r>
          </a:p>
          <a:p>
            <a:r>
              <a:rPr lang="en-US" sz="1800" b="0" dirty="0"/>
              <a:t>	</a:t>
            </a:r>
            <a:r>
              <a:rPr lang="en-US" sz="1800" b="0" dirty="0" smtClean="0"/>
              <a:t>	new photo cathode </a:t>
            </a:r>
            <a:r>
              <a:rPr lang="en-US" sz="1800" b="0" dirty="0" err="1" smtClean="0"/>
              <a:t>labaratory</a:t>
            </a:r>
            <a:r>
              <a:rPr lang="en-US" sz="1800" b="0" dirty="0" smtClean="0"/>
              <a:t> (class 100 clean room)</a:t>
            </a:r>
            <a:endParaRPr lang="en-US" sz="1800" b="0" dirty="0"/>
          </a:p>
          <a:p>
            <a:r>
              <a:rPr lang="en-US" sz="1800" b="0" dirty="0"/>
              <a:t> </a:t>
            </a:r>
            <a:r>
              <a:rPr lang="en-US" sz="1800" b="0" dirty="0" smtClean="0"/>
              <a:t>BMBF collaboration project “photocathodes”</a:t>
            </a:r>
          </a:p>
          <a:p>
            <a:r>
              <a:rPr lang="en-US" sz="1800" b="0" dirty="0"/>
              <a:t>	</a:t>
            </a:r>
            <a:r>
              <a:rPr lang="en-US" sz="1800" b="0" dirty="0" smtClean="0"/>
              <a:t>HZB, HZDR, Uni. Mainz, MSU Moscow, SPSPU St. Petersburg</a:t>
            </a:r>
            <a:endParaRPr lang="de-DE" sz="1800" b="0" dirty="0"/>
          </a:p>
        </p:txBody>
      </p:sp>
      <p:cxnSp>
        <p:nvCxnSpPr>
          <p:cNvPr id="8" name="Gerade Verbindung mit Pfeil 7"/>
          <p:cNvCxnSpPr/>
          <p:nvPr/>
        </p:nvCxnSpPr>
        <p:spPr bwMode="auto">
          <a:xfrm flipH="1" flipV="1">
            <a:off x="6478813" y="5676349"/>
            <a:ext cx="504056" cy="272931"/>
          </a:xfrm>
          <a:prstGeom prst="straightConnector1">
            <a:avLst/>
          </a:prstGeom>
          <a:solidFill>
            <a:srgbClr val="003E89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feld 8"/>
          <p:cNvSpPr txBox="1"/>
          <p:nvPr/>
        </p:nvSpPr>
        <p:spPr>
          <a:xfrm>
            <a:off x="5724128" y="5877272"/>
            <a:ext cx="27494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err="1" smtClean="0"/>
              <a:t>GaAs</a:t>
            </a:r>
            <a:r>
              <a:rPr lang="en-US" b="0" dirty="0" smtClean="0"/>
              <a:t> supper lattice supplier</a:t>
            </a:r>
            <a:endParaRPr lang="en-US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5"/>
          <p:cNvSpPr txBox="1">
            <a:spLocks noChangeArrowheads="1"/>
          </p:cNvSpPr>
          <p:nvPr/>
        </p:nvSpPr>
        <p:spPr bwMode="auto">
          <a:xfrm>
            <a:off x="51100" y="548680"/>
            <a:ext cx="4884377" cy="301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pPr algn="just">
              <a:defRPr/>
            </a:pPr>
            <a:r>
              <a:rPr lang="en-US" sz="1600" b="1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preparation and transfer system for </a:t>
            </a:r>
            <a:r>
              <a:rPr lang="en-US" sz="1600" b="1" dirty="0" err="1" smtClean="0">
                <a:latin typeface="Arial" pitchFamily="34" charset="0"/>
                <a:ea typeface="Geneva" pitchFamily="34" charset="-128"/>
                <a:cs typeface="Arial" pitchFamily="34" charset="0"/>
              </a:rPr>
              <a:t>GaAs</a:t>
            </a:r>
            <a:r>
              <a:rPr lang="en-US" sz="1600" b="1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 (</a:t>
            </a:r>
            <a:r>
              <a:rPr lang="en-US" sz="1600" b="1" dirty="0" err="1" smtClean="0">
                <a:latin typeface="Arial" pitchFamily="34" charset="0"/>
                <a:ea typeface="Geneva" pitchFamily="34" charset="-128"/>
                <a:cs typeface="Arial" pitchFamily="34" charset="0"/>
              </a:rPr>
              <a:t>Cs,O</a:t>
            </a:r>
            <a:r>
              <a:rPr lang="en-US" sz="1600" b="1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)</a:t>
            </a:r>
          </a:p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en-US" altLang="zh-CN" sz="14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Close to SRF gun</a:t>
            </a:r>
          </a:p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en-US" altLang="zh-CN" sz="14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XHV chamber 10</a:t>
            </a:r>
            <a:r>
              <a:rPr lang="en-US" altLang="zh-CN" sz="1400" baseline="300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-11 </a:t>
            </a:r>
            <a:r>
              <a:rPr lang="en-US" altLang="zh-CN" sz="14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mbar</a:t>
            </a:r>
          </a:p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en-US" altLang="zh-CN" sz="14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Green light</a:t>
            </a:r>
          </a:p>
          <a:p>
            <a:pPr marL="457200" indent="-457200" algn="just">
              <a:buFont typeface="Arial" pitchFamily="34" charset="0"/>
              <a:buChar char="•"/>
              <a:defRPr/>
            </a:pPr>
            <a:r>
              <a:rPr lang="en-US" sz="14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Commissioning planned in 2013</a:t>
            </a:r>
          </a:p>
          <a:p>
            <a:pPr algn="just">
              <a:defRPr/>
            </a:pPr>
            <a:endParaRPr lang="en-US" sz="1600" dirty="0" smtClean="0">
              <a:latin typeface="Arial" pitchFamily="34" charset="0"/>
              <a:ea typeface="Geneva" pitchFamily="34" charset="-128"/>
              <a:cs typeface="Arial" pitchFamily="34" charset="0"/>
            </a:endParaRPr>
          </a:p>
          <a:p>
            <a:pPr algn="just">
              <a:defRPr/>
            </a:pPr>
            <a:r>
              <a:rPr lang="en-US" sz="1600" b="1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Interesting points:</a:t>
            </a:r>
          </a:p>
          <a:p>
            <a:pPr>
              <a:buFont typeface="Arial" charset="0"/>
              <a:buChar char="•"/>
              <a:defRPr/>
            </a:pPr>
            <a:r>
              <a:rPr lang="en-US" altLang="zh-CN" sz="16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      </a:t>
            </a:r>
            <a:r>
              <a:rPr lang="en-US" altLang="zh-CN" sz="14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QE / lifetime   </a:t>
            </a:r>
          </a:p>
          <a:p>
            <a:pPr>
              <a:buFont typeface="Arial" charset="0"/>
              <a:buChar char="•"/>
              <a:defRPr/>
            </a:pPr>
            <a:r>
              <a:rPr lang="en-US" altLang="zh-CN" sz="14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      dielectric loss on crystal</a:t>
            </a:r>
          </a:p>
          <a:p>
            <a:pPr>
              <a:buFont typeface="Arial" charset="0"/>
              <a:buChar char="•"/>
              <a:defRPr/>
            </a:pPr>
            <a:r>
              <a:rPr lang="en-US" altLang="zh-CN" sz="14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      temporal response </a:t>
            </a:r>
          </a:p>
          <a:p>
            <a:pPr>
              <a:buFont typeface="Arial" charset="0"/>
              <a:buChar char="•"/>
              <a:defRPr/>
            </a:pPr>
            <a:r>
              <a:rPr lang="en-US" altLang="zh-CN" sz="14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      thermal </a:t>
            </a:r>
            <a:r>
              <a:rPr lang="en-US" altLang="zh-CN" sz="1400" dirty="0" err="1" smtClean="0">
                <a:latin typeface="Arial" pitchFamily="34" charset="0"/>
                <a:ea typeface="Geneva" pitchFamily="34" charset="-128"/>
                <a:cs typeface="Arial" pitchFamily="34" charset="0"/>
              </a:rPr>
              <a:t>emittance</a:t>
            </a:r>
            <a:endParaRPr lang="en-US" altLang="zh-CN" sz="1400" dirty="0" smtClean="0">
              <a:latin typeface="Arial" pitchFamily="34" charset="0"/>
              <a:ea typeface="Geneva" pitchFamily="34" charset="-128"/>
              <a:cs typeface="Arial" pitchFamily="34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en-US" altLang="zh-CN" sz="14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      potential field emission </a:t>
            </a:r>
          </a:p>
          <a:p>
            <a:pPr>
              <a:defRPr/>
            </a:pPr>
            <a:r>
              <a:rPr lang="en-US" altLang="zh-CN" sz="1400" dirty="0">
                <a:latin typeface="Arial" pitchFamily="34" charset="0"/>
                <a:ea typeface="Geneva" pitchFamily="34" charset="-128"/>
                <a:cs typeface="Arial" pitchFamily="34" charset="0"/>
              </a:rPr>
              <a:t> </a:t>
            </a:r>
            <a:r>
              <a:rPr lang="en-US" altLang="zh-CN" sz="1400" dirty="0" smtClean="0">
                <a:latin typeface="Arial" pitchFamily="34" charset="0"/>
                <a:ea typeface="Geneva" pitchFamily="34" charset="-128"/>
                <a:cs typeface="Arial" pitchFamily="34" charset="0"/>
              </a:rPr>
              <a:t>      dark current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812427" y="908720"/>
            <a:ext cx="5304908" cy="4146246"/>
            <a:chOff x="3352089" y="1034387"/>
            <a:chExt cx="5556189" cy="436281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1034387"/>
              <a:ext cx="4136762" cy="4362815"/>
            </a:xfrm>
            <a:prstGeom prst="rect">
              <a:avLst/>
            </a:prstGeom>
          </p:spPr>
        </p:pic>
        <p:sp>
          <p:nvSpPr>
            <p:cNvPr id="3" name="Oval 2"/>
            <p:cNvSpPr/>
            <p:nvPr/>
          </p:nvSpPr>
          <p:spPr>
            <a:xfrm>
              <a:off x="4979496" y="2418356"/>
              <a:ext cx="989474" cy="18747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4" name="Oval 3"/>
            <p:cNvSpPr/>
            <p:nvPr/>
          </p:nvSpPr>
          <p:spPr>
            <a:xfrm>
              <a:off x="5968970" y="2418356"/>
              <a:ext cx="1728192" cy="158417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432160" y="2892628"/>
              <a:ext cx="1476118" cy="550549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1. </a:t>
              </a:r>
              <a:r>
                <a:rPr lang="en-US" sz="1400" dirty="0" err="1" smtClean="0"/>
                <a:t>GaAs</a:t>
              </a:r>
              <a:r>
                <a:rPr lang="en-US" sz="1400" dirty="0" smtClean="0"/>
                <a:t> Prep- </a:t>
              </a:r>
            </a:p>
            <a:p>
              <a:r>
                <a:rPr lang="en-US" sz="1400" dirty="0" smtClean="0"/>
                <a:t>system</a:t>
              </a:r>
              <a:endParaRPr lang="de-DE" sz="1400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4393178" y="4365104"/>
              <a:ext cx="1728192" cy="8640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52089" y="3031128"/>
              <a:ext cx="1773290" cy="32385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3</a:t>
              </a:r>
              <a:r>
                <a:rPr lang="en-US" sz="1400" dirty="0" smtClean="0"/>
                <a:t>. Connect to gun</a:t>
              </a:r>
              <a:endParaRPr lang="de-DE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724128" y="4730053"/>
              <a:ext cx="2359238" cy="323853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5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2. Storage and transport</a:t>
              </a:r>
              <a:endParaRPr lang="de-DE" sz="1400" dirty="0"/>
            </a:p>
          </p:txBody>
        </p:sp>
      </p:grp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4323917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Status and future of the HZDR SRF gun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0" r="52274" b="52624"/>
          <a:stretch/>
        </p:blipFill>
        <p:spPr>
          <a:xfrm>
            <a:off x="1691680" y="3501008"/>
            <a:ext cx="2454792" cy="299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10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872" y="4647764"/>
            <a:ext cx="51012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Cathode 106 mm long</a:t>
            </a:r>
          </a:p>
          <a:p>
            <a:r>
              <a:rPr lang="en-US" dirty="0" smtClean="0"/>
              <a:t>plug  ɸ10mm </a:t>
            </a:r>
            <a:r>
              <a:rPr lang="en-US" dirty="0"/>
              <a:t>x </a:t>
            </a:r>
            <a:r>
              <a:rPr lang="en-US" dirty="0" smtClean="0"/>
              <a:t>6mm (HZB, HZDR, Mainz standard)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Easier for transport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Easier for heat-cleaning </a:t>
            </a:r>
            <a:endParaRPr lang="en-US" dirty="0"/>
          </a:p>
        </p:txBody>
      </p:sp>
      <p:grpSp>
        <p:nvGrpSpPr>
          <p:cNvPr id="2" name="Group 22"/>
          <p:cNvGrpSpPr/>
          <p:nvPr/>
        </p:nvGrpSpPr>
        <p:grpSpPr>
          <a:xfrm>
            <a:off x="179412" y="1013091"/>
            <a:ext cx="4577792" cy="3312368"/>
            <a:chOff x="1165762" y="3812542"/>
            <a:chExt cx="3278114" cy="2334747"/>
          </a:xfrm>
        </p:grpSpPr>
        <p:grpSp>
          <p:nvGrpSpPr>
            <p:cNvPr id="3" name="Group 23"/>
            <p:cNvGrpSpPr/>
            <p:nvPr/>
          </p:nvGrpSpPr>
          <p:grpSpPr>
            <a:xfrm>
              <a:off x="1165762" y="3812542"/>
              <a:ext cx="3149730" cy="2334747"/>
              <a:chOff x="981213" y="4509120"/>
              <a:chExt cx="3149730" cy="2334747"/>
            </a:xfrm>
          </p:grpSpPr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81213" y="4509120"/>
                <a:ext cx="2444905" cy="2334747"/>
              </a:xfrm>
              <a:prstGeom prst="rect">
                <a:avLst/>
              </a:prstGeom>
            </p:spPr>
          </p:pic>
          <p:pic>
            <p:nvPicPr>
              <p:cNvPr id="27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147" r="28860"/>
              <a:stretch/>
            </p:blipFill>
            <p:spPr bwMode="auto">
              <a:xfrm>
                <a:off x="2721292" y="4509120"/>
                <a:ext cx="1409651" cy="1261564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>
                  <a:rot lat="0" lon="0" rev="2700000"/>
                </a:camera>
                <a:lightRig rig="threePt" dir="t"/>
              </a:scene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8" name="Oval 27"/>
              <p:cNvSpPr/>
              <p:nvPr/>
            </p:nvSpPr>
            <p:spPr>
              <a:xfrm>
                <a:off x="2627784" y="4509120"/>
                <a:ext cx="1435441" cy="1296144"/>
              </a:xfrm>
              <a:prstGeom prst="ellipse">
                <a:avLst/>
              </a:prstGeom>
              <a:noFill/>
              <a:ln w="3810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2818553" y="6309320"/>
                <a:ext cx="385295" cy="415941"/>
              </a:xfrm>
              <a:prstGeom prst="ellipse">
                <a:avLst/>
              </a:pr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" name="Straight Arrow Connector 29"/>
              <p:cNvCxnSpPr/>
              <p:nvPr/>
            </p:nvCxnSpPr>
            <p:spPr>
              <a:xfrm flipV="1">
                <a:off x="3064952" y="5739070"/>
                <a:ext cx="138896" cy="570251"/>
              </a:xfrm>
              <a:prstGeom prst="straightConnector1">
                <a:avLst/>
              </a:prstGeom>
              <a:ln w="38100">
                <a:solidFill>
                  <a:srgbClr val="7030A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 flipV="1">
                <a:off x="3134400" y="6517290"/>
                <a:ext cx="572540" cy="157296"/>
              </a:xfrm>
              <a:prstGeom prst="straightConnector1">
                <a:avLst/>
              </a:prstGeom>
              <a:ln w="38100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3779912" y="5714694"/>
              <a:ext cx="663964" cy="369332"/>
            </a:xfrm>
            <a:prstGeom prst="rect">
              <a:avLst/>
            </a:prstGeom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GaAs</a:t>
              </a:r>
              <a:endParaRPr lang="en-US" dirty="0"/>
            </a:p>
          </p:txBody>
        </p:sp>
      </p:grp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580" y="4157190"/>
            <a:ext cx="3198730" cy="1860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902745" y="5571563"/>
            <a:ext cx="2559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VG </a:t>
            </a:r>
            <a:r>
              <a:rPr lang="en-US" sz="1400" dirty="0" err="1" smtClean="0"/>
              <a:t>Scienta</a:t>
            </a:r>
            <a:r>
              <a:rPr lang="en-US" dirty="0" smtClean="0"/>
              <a:t> sample handling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16016" y="1058668"/>
            <a:ext cx="4287228" cy="27303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Reservoir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860" y="1308130"/>
            <a:ext cx="1363884" cy="2250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419586" y="1738615"/>
            <a:ext cx="25836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en-US" altLang="zh-CN" dirty="0">
                <a:solidFill>
                  <a:prstClr val="black"/>
                </a:solidFill>
                <a:latin typeface="Arial" pitchFamily="34" charset="0"/>
                <a:ea typeface="Geneva" pitchFamily="34" charset="-128"/>
                <a:cs typeface="Arial" pitchFamily="34" charset="0"/>
              </a:rPr>
              <a:t>Transport only small plugs (up to 6 plugs)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fixed on VG </a:t>
            </a:r>
            <a:r>
              <a:rPr lang="en-US" dirty="0" err="1" smtClean="0"/>
              <a:t>Scienta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holders for storage      </a:t>
            </a:r>
          </a:p>
          <a:p>
            <a:r>
              <a:rPr lang="en-US" dirty="0"/>
              <a:t> </a:t>
            </a:r>
            <a:r>
              <a:rPr lang="en-US" dirty="0" smtClean="0"/>
              <a:t>    and transport</a:t>
            </a:r>
          </a:p>
          <a:p>
            <a:endParaRPr lang="en-US" dirty="0"/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4323917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Status and future of the HZDR SRF gun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08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9275"/>
            <a:ext cx="9144000" cy="604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E89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187" name="Text Box 3"/>
          <p:cNvSpPr txBox="1">
            <a:spLocks noChangeArrowheads="1"/>
          </p:cNvSpPr>
          <p:nvPr/>
        </p:nvSpPr>
        <p:spPr bwMode="auto">
          <a:xfrm>
            <a:off x="1259632" y="980728"/>
            <a:ext cx="7128792" cy="3110724"/>
          </a:xfrm>
          <a:prstGeom prst="rect">
            <a:avLst/>
          </a:prstGeom>
          <a:solidFill>
            <a:schemeClr val="bg1">
              <a:alpha val="60001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145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171700" indent="-3429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indent="0" eaLnBrk="1" hangingPunct="1"/>
            <a:r>
              <a:rPr lang="en-US" sz="2000" b="0" dirty="0" smtClean="0">
                <a:solidFill>
                  <a:srgbClr val="000000"/>
                </a:solidFill>
              </a:rPr>
              <a:t>1. Introduction</a:t>
            </a:r>
            <a:endParaRPr lang="en-US" sz="2000" b="0" dirty="0">
              <a:solidFill>
                <a:srgbClr val="000000"/>
              </a:solidFill>
            </a:endParaRPr>
          </a:p>
          <a:p>
            <a:pPr marL="0" indent="0" eaLnBrk="1" hangingPunct="1"/>
            <a:r>
              <a:rPr lang="en-US" sz="2000" b="0" dirty="0" smtClean="0">
                <a:solidFill>
                  <a:srgbClr val="000000"/>
                </a:solidFill>
              </a:rPr>
              <a:t>2. Previous </a:t>
            </a:r>
            <a:r>
              <a:rPr lang="en-US" sz="2000" b="0" dirty="0" err="1" smtClean="0">
                <a:solidFill>
                  <a:srgbClr val="000000"/>
                </a:solidFill>
              </a:rPr>
              <a:t>GaAs</a:t>
            </a:r>
            <a:r>
              <a:rPr lang="en-US" sz="2000" b="0" dirty="0" smtClean="0">
                <a:solidFill>
                  <a:srgbClr val="000000"/>
                </a:solidFill>
              </a:rPr>
              <a:t> PC activities for RT and SC RF photo guns</a:t>
            </a:r>
          </a:p>
          <a:p>
            <a:pPr eaLnBrk="1" hangingPunct="1"/>
            <a:r>
              <a:rPr lang="en-US" sz="2000" b="0" dirty="0" smtClean="0">
                <a:solidFill>
                  <a:srgbClr val="000000"/>
                </a:solidFill>
              </a:rPr>
              <a:t>     </a:t>
            </a:r>
            <a:r>
              <a:rPr lang="en-US" sz="1800" b="0" dirty="0" smtClean="0">
                <a:solidFill>
                  <a:srgbClr val="000000"/>
                </a:solidFill>
              </a:rPr>
              <a:t>- RT  RF photo gun test at Novosibirsk</a:t>
            </a:r>
          </a:p>
          <a:p>
            <a:pPr eaLnBrk="1" hangingPunct="1"/>
            <a:r>
              <a:rPr lang="en-US" sz="1800" b="0" dirty="0" smtClean="0">
                <a:solidFill>
                  <a:srgbClr val="000000"/>
                </a:solidFill>
              </a:rPr>
              <a:t>     - BNL activities</a:t>
            </a:r>
          </a:p>
          <a:p>
            <a:pPr eaLnBrk="1" hangingPunct="1"/>
            <a:r>
              <a:rPr lang="en-US" sz="1800" b="0" dirty="0">
                <a:solidFill>
                  <a:srgbClr val="000000"/>
                </a:solidFill>
              </a:rPr>
              <a:t> </a:t>
            </a:r>
            <a:r>
              <a:rPr lang="en-US" sz="1800" b="0" dirty="0" smtClean="0">
                <a:solidFill>
                  <a:srgbClr val="000000"/>
                </a:solidFill>
              </a:rPr>
              <a:t>    - HZDR  </a:t>
            </a:r>
          </a:p>
          <a:p>
            <a:pPr eaLnBrk="1" hangingPunct="1"/>
            <a:r>
              <a:rPr lang="en-US" sz="2000" b="0" dirty="0" smtClean="0">
                <a:solidFill>
                  <a:srgbClr val="000000"/>
                </a:solidFill>
              </a:rPr>
              <a:t>3. Status and Future of the HZDR SRF gun</a:t>
            </a:r>
          </a:p>
          <a:p>
            <a:pPr eaLnBrk="1" hangingPunct="1"/>
            <a:r>
              <a:rPr lang="en-US" sz="2000" b="0" dirty="0" smtClean="0">
                <a:solidFill>
                  <a:srgbClr val="000000"/>
                </a:solidFill>
              </a:rPr>
              <a:t>    - Operation status and Cs2Te PC</a:t>
            </a:r>
          </a:p>
          <a:p>
            <a:pPr eaLnBrk="1" hangingPunct="1"/>
            <a:r>
              <a:rPr lang="en-US" sz="2000" b="0" dirty="0" smtClean="0">
                <a:solidFill>
                  <a:srgbClr val="000000"/>
                </a:solidFill>
              </a:rPr>
              <a:t>    - Gun upgrade with improved cavity </a:t>
            </a:r>
            <a:endParaRPr lang="en-US" sz="2000" b="0" dirty="0">
              <a:solidFill>
                <a:srgbClr val="000000"/>
              </a:solidFill>
            </a:endParaRPr>
          </a:p>
          <a:p>
            <a:pPr eaLnBrk="1" hangingPunct="1"/>
            <a:r>
              <a:rPr lang="en-US" sz="2000" b="0" dirty="0" smtClean="0">
                <a:solidFill>
                  <a:srgbClr val="000000"/>
                </a:solidFill>
              </a:rPr>
              <a:t>4. </a:t>
            </a:r>
            <a:r>
              <a:rPr lang="en-US" sz="2000" b="0" dirty="0" err="1" smtClean="0">
                <a:solidFill>
                  <a:srgbClr val="000000"/>
                </a:solidFill>
              </a:rPr>
              <a:t>GaAs</a:t>
            </a:r>
            <a:r>
              <a:rPr lang="en-US" sz="2000" b="0" dirty="0" smtClean="0">
                <a:solidFill>
                  <a:srgbClr val="000000"/>
                </a:solidFill>
              </a:rPr>
              <a:t> PC preparation with new concept and hardware</a:t>
            </a:r>
            <a:endParaRPr lang="en-US" sz="1800" dirty="0" smtClean="0">
              <a:solidFill>
                <a:srgbClr val="000000"/>
              </a:solidFill>
            </a:endParaRPr>
          </a:p>
          <a:p>
            <a:pPr eaLnBrk="1" hangingPunct="1"/>
            <a:r>
              <a:rPr lang="en-US" sz="2000" b="0" dirty="0" smtClean="0">
                <a:solidFill>
                  <a:srgbClr val="000000"/>
                </a:solidFill>
              </a:rPr>
              <a:t>5. Summary</a:t>
            </a: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396081" y="52115"/>
            <a:ext cx="38877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en-GB" sz="2400" b="0" dirty="0" smtClean="0">
                <a:solidFill>
                  <a:srgbClr val="FFFFFF"/>
                </a:solidFill>
                <a:latin typeface="Arial" pitchFamily="34" charset="0"/>
              </a:rPr>
              <a:t>OUTLINE</a:t>
            </a:r>
            <a:endParaRPr lang="en-US" sz="2400" b="0" dirty="0" smtClean="0">
              <a:solidFill>
                <a:srgbClr val="FFFFFF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62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624683"/>
              </p:ext>
            </p:extLst>
          </p:nvPr>
        </p:nvGraphicFramePr>
        <p:xfrm>
          <a:off x="467544" y="1052736"/>
          <a:ext cx="8208912" cy="4504065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2304256"/>
                <a:gridCol w="4248472"/>
                <a:gridCol w="1656184"/>
              </a:tblGrid>
              <a:tr h="454875"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topic</a:t>
                      </a:r>
                      <a:endParaRPr lang="en-US" noProof="0" dirty="0"/>
                    </a:p>
                  </a:txBody>
                  <a:tcP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discussion</a:t>
                      </a:r>
                      <a:endParaRPr lang="en-US" noProof="0" dirty="0"/>
                    </a:p>
                  </a:txBody>
                  <a:tcPr>
                    <a:solidFill>
                      <a:srgbClr val="00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noProof="0" dirty="0" smtClean="0"/>
                        <a:t>risk</a:t>
                      </a:r>
                      <a:endParaRPr lang="en-US" noProof="0" dirty="0"/>
                    </a:p>
                  </a:txBody>
                  <a:tcPr>
                    <a:solidFill>
                      <a:srgbClr val="003399"/>
                    </a:solidFill>
                  </a:tcPr>
                </a:tc>
              </a:tr>
              <a:tr h="454875">
                <a:tc>
                  <a:txBody>
                    <a:bodyPr/>
                    <a:lstStyle/>
                    <a:p>
                      <a:r>
                        <a:rPr lang="en-US" sz="1600" noProof="0" dirty="0" err="1" smtClean="0"/>
                        <a:t>GaAs</a:t>
                      </a:r>
                      <a:r>
                        <a:rPr lang="en-US" sz="1600" baseline="0" noProof="0" dirty="0" smtClean="0"/>
                        <a:t> cathode</a:t>
                      </a:r>
                    </a:p>
                    <a:p>
                      <a:r>
                        <a:rPr lang="en-US" sz="1600" baseline="0" noProof="0" dirty="0" smtClean="0"/>
                        <a:t>preparation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successfully demonstrated at many places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low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</a:tr>
              <a:tr h="454875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e</a:t>
                      </a:r>
                      <a:r>
                        <a:rPr lang="en-US" sz="1600" baseline="0" noProof="0" dirty="0" smtClean="0"/>
                        <a:t>-</a:t>
                      </a:r>
                      <a:r>
                        <a:rPr lang="en-US" sz="1600" baseline="0" noProof="0" dirty="0" err="1" smtClean="0"/>
                        <a:t>p</a:t>
                      </a:r>
                      <a:r>
                        <a:rPr lang="en-US" sz="1600" noProof="0" dirty="0" err="1" smtClean="0"/>
                        <a:t>olarision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using </a:t>
                      </a:r>
                      <a:r>
                        <a:rPr lang="en-US" sz="1600" noProof="0" dirty="0" err="1" smtClean="0"/>
                        <a:t>GaAs</a:t>
                      </a:r>
                      <a:r>
                        <a:rPr lang="en-US" sz="1600" noProof="0" dirty="0" smtClean="0"/>
                        <a:t> super lattices  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low</a:t>
                      </a:r>
                      <a:endParaRPr lang="en-US" sz="1600" noProof="0"/>
                    </a:p>
                  </a:txBody>
                  <a:tcPr>
                    <a:solidFill>
                      <a:srgbClr val="CCECFF"/>
                    </a:solidFill>
                  </a:tcPr>
                </a:tc>
              </a:tr>
              <a:tr h="454875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SRF</a:t>
                      </a:r>
                      <a:r>
                        <a:rPr lang="en-US" sz="1600" baseline="0" noProof="0" smtClean="0"/>
                        <a:t> gun concept</a:t>
                      </a:r>
                      <a:r>
                        <a:rPr lang="en-US" sz="1600" noProof="0" smtClean="0"/>
                        <a:t> </a:t>
                      </a:r>
                      <a:endParaRPr lang="en-US" sz="1600" noProof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demonstrated</a:t>
                      </a:r>
                      <a:r>
                        <a:rPr lang="en-US" sz="1600" baseline="0" noProof="0" dirty="0" smtClean="0"/>
                        <a:t> at HZDR/ELBE  </a:t>
                      </a:r>
                      <a:r>
                        <a:rPr lang="en-US" sz="1600" noProof="0" dirty="0" smtClean="0"/>
                        <a:t> 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low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</a:tr>
              <a:tr h="454875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PC</a:t>
                      </a:r>
                      <a:r>
                        <a:rPr lang="en-US" sz="1600" baseline="0" noProof="0" dirty="0" smtClean="0"/>
                        <a:t> lifetime in gun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vacuum ok; ion back bombardment low</a:t>
                      </a:r>
                    </a:p>
                    <a:p>
                      <a:r>
                        <a:rPr lang="en-US" sz="1600" noProof="0" dirty="0" smtClean="0"/>
                        <a:t>new unexpected</a:t>
                      </a:r>
                      <a:r>
                        <a:rPr lang="en-US" sz="1600" baseline="0" noProof="0" dirty="0" smtClean="0"/>
                        <a:t> problems?</a:t>
                      </a:r>
                      <a:r>
                        <a:rPr lang="en-US" sz="1600" noProof="0" dirty="0" smtClean="0"/>
                        <a:t> 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medium</a:t>
                      </a:r>
                      <a:endParaRPr lang="en-US" sz="1600" noProof="0"/>
                    </a:p>
                  </a:txBody>
                  <a:tcPr>
                    <a:solidFill>
                      <a:srgbClr val="CCECFF"/>
                    </a:solidFill>
                  </a:tcPr>
                </a:tc>
              </a:tr>
              <a:tr h="454875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PC compatible</a:t>
                      </a:r>
                      <a:r>
                        <a:rPr lang="en-US" sz="1600" baseline="0" noProof="0" dirty="0" smtClean="0"/>
                        <a:t> with SC RF field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dark current, RF losses etc.</a:t>
                      </a:r>
                    </a:p>
                    <a:p>
                      <a:r>
                        <a:rPr lang="en-US" sz="1600" noProof="0" dirty="0" smtClean="0"/>
                        <a:t>degradation</a:t>
                      </a:r>
                      <a:r>
                        <a:rPr lang="en-US" sz="1600" baseline="0" noProof="0" dirty="0" smtClean="0"/>
                        <a:t> of cavity performance</a:t>
                      </a:r>
                      <a:r>
                        <a:rPr lang="en-US" sz="1600" noProof="0" dirty="0" smtClean="0"/>
                        <a:t> </a:t>
                      </a:r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medium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</a:tr>
              <a:tr h="454875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Beam brightness,</a:t>
                      </a:r>
                    </a:p>
                    <a:p>
                      <a:r>
                        <a:rPr lang="en-US" sz="1600" noProof="0" smtClean="0"/>
                        <a:t>emittance</a:t>
                      </a:r>
                      <a:endParaRPr lang="en-US" sz="1600" noProof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high performance</a:t>
                      </a:r>
                      <a:r>
                        <a:rPr lang="en-US" sz="1600" baseline="0" noProof="0" dirty="0" smtClean="0"/>
                        <a:t> cavity</a:t>
                      </a:r>
                    </a:p>
                    <a:p>
                      <a:r>
                        <a:rPr lang="en-US" sz="1600" baseline="0" noProof="0" dirty="0" smtClean="0"/>
                        <a:t>Laser shaping, advanced</a:t>
                      </a:r>
                    </a:p>
                    <a:p>
                      <a:r>
                        <a:rPr lang="en-US" sz="1600" baseline="0" noProof="0" dirty="0" err="1" smtClean="0"/>
                        <a:t>emittance</a:t>
                      </a:r>
                      <a:r>
                        <a:rPr lang="en-US" sz="1600" baseline="0" noProof="0" dirty="0" smtClean="0"/>
                        <a:t> compensation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medium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</a:tr>
              <a:tr h="454875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QE, thermal </a:t>
                      </a:r>
                      <a:r>
                        <a:rPr lang="en-US" sz="1600" noProof="0" dirty="0" err="1" smtClean="0"/>
                        <a:t>emitt</a:t>
                      </a:r>
                      <a:r>
                        <a:rPr lang="en-US" sz="1600" noProof="0" dirty="0" smtClean="0"/>
                        <a:t>.</a:t>
                      </a:r>
                    </a:p>
                    <a:p>
                      <a:r>
                        <a:rPr lang="en-US" sz="1600" noProof="0" dirty="0" smtClean="0"/>
                        <a:t>time response, etc.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Experiences and solutions from</a:t>
                      </a:r>
                    </a:p>
                    <a:p>
                      <a:r>
                        <a:rPr lang="en-US" sz="1600" noProof="0" dirty="0" smtClean="0"/>
                        <a:t>DC guns 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low</a:t>
                      </a:r>
                      <a:endParaRPr lang="en-US" sz="1600" noProof="0" dirty="0"/>
                    </a:p>
                  </a:txBody>
                  <a:tcPr>
                    <a:solidFill>
                      <a:srgbClr val="CCECFF"/>
                    </a:solidFill>
                  </a:tcPr>
                </a:tc>
              </a:tr>
            </a:tbl>
          </a:graphicData>
        </a:graphic>
      </p:graphicFrame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1233328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Summary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 Verbindung 3"/>
          <p:cNvCxnSpPr/>
          <p:nvPr/>
        </p:nvCxnSpPr>
        <p:spPr bwMode="auto">
          <a:xfrm>
            <a:off x="4860032" y="673032"/>
            <a:ext cx="0" cy="811752"/>
          </a:xfrm>
          <a:prstGeom prst="line">
            <a:avLst/>
          </a:prstGeom>
          <a:solidFill>
            <a:srgbClr val="003E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Gerade Verbindung 5"/>
          <p:cNvCxnSpPr/>
          <p:nvPr/>
        </p:nvCxnSpPr>
        <p:spPr bwMode="auto">
          <a:xfrm>
            <a:off x="5940152" y="673032"/>
            <a:ext cx="72008" cy="1171792"/>
          </a:xfrm>
          <a:prstGeom prst="line">
            <a:avLst/>
          </a:prstGeom>
          <a:solidFill>
            <a:srgbClr val="003E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Gerade Verbindung 7"/>
          <p:cNvCxnSpPr/>
          <p:nvPr/>
        </p:nvCxnSpPr>
        <p:spPr bwMode="auto">
          <a:xfrm flipH="1">
            <a:off x="4572001" y="620688"/>
            <a:ext cx="1080119" cy="5613431"/>
          </a:xfrm>
          <a:prstGeom prst="line">
            <a:avLst/>
          </a:prstGeom>
          <a:solidFill>
            <a:srgbClr val="003E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2" name="Gruppieren 11"/>
          <p:cNvGrpSpPr/>
          <p:nvPr/>
        </p:nvGrpSpPr>
        <p:grpSpPr>
          <a:xfrm>
            <a:off x="29275" y="691209"/>
            <a:ext cx="7351037" cy="5906143"/>
            <a:chOff x="29275" y="691209"/>
            <a:chExt cx="7351037" cy="5906143"/>
          </a:xfrm>
        </p:grpSpPr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29275" y="5635611"/>
              <a:ext cx="6588224" cy="96174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accent3"/>
              </a:solidFill>
              <a:miter lim="800000"/>
              <a:headEnd/>
              <a:tailEnd/>
            </a:ln>
          </p:spPr>
          <p:txBody>
            <a:bodyPr wrap="square" tIns="152352" bIns="38088" anchor="ctr">
              <a:spAutoFit/>
            </a:bodyPr>
            <a:lstStyle/>
            <a:p>
              <a:r>
                <a:rPr lang="en-GB" sz="1400" dirty="0"/>
                <a:t>Acknowledgement</a:t>
              </a:r>
              <a:endParaRPr lang="de-DE" sz="1400" dirty="0"/>
            </a:p>
            <a:p>
              <a:r>
                <a:rPr lang="en-GB" sz="1200" b="0" dirty="0"/>
                <a:t>We acknowledge the support of the European Community-Research Infrastructure </a:t>
              </a:r>
              <a:r>
                <a:rPr lang="en-GB" sz="1200" b="0" dirty="0" smtClean="0"/>
                <a:t>Activity under </a:t>
              </a:r>
              <a:r>
                <a:rPr lang="en-GB" sz="1200" b="0" dirty="0"/>
                <a:t>the FP7 programme since 2009 (</a:t>
              </a:r>
              <a:r>
                <a:rPr lang="en-GB" sz="1200" b="0" dirty="0" err="1"/>
                <a:t>EuCARD</a:t>
              </a:r>
              <a:r>
                <a:rPr lang="en-GB" sz="1200" b="0" dirty="0"/>
                <a:t>,  contract number 227579) as well as the support of the German Federal Ministry of Education and Research grant 05 ES4BR1/8.</a:t>
              </a:r>
              <a:endParaRPr lang="de-DE" sz="1200" b="0" dirty="0"/>
            </a:p>
          </p:txBody>
        </p:sp>
        <p:pic>
          <p:nvPicPr>
            <p:cNvPr id="2" name="Grafik 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991" b="17195"/>
            <a:stretch/>
          </p:blipFill>
          <p:spPr>
            <a:xfrm rot="21480000">
              <a:off x="1922367" y="691209"/>
              <a:ext cx="5329673" cy="5114777"/>
            </a:xfrm>
            <a:prstGeom prst="rect">
              <a:avLst/>
            </a:prstGeom>
            <a:ln>
              <a:solidFill>
                <a:schemeClr val="accent3"/>
              </a:solidFill>
            </a:ln>
          </p:spPr>
        </p:pic>
        <p:sp>
          <p:nvSpPr>
            <p:cNvPr id="10" name="Rechteck 9"/>
            <p:cNvSpPr/>
            <p:nvPr/>
          </p:nvSpPr>
          <p:spPr bwMode="auto">
            <a:xfrm>
              <a:off x="1924750" y="692696"/>
              <a:ext cx="5455562" cy="5184576"/>
            </a:xfrm>
            <a:prstGeom prst="rect">
              <a:avLst/>
            </a:prstGeom>
            <a:noFill/>
            <a:ln w="193675" cap="sq">
              <a:solidFill>
                <a:schemeClr val="accent3"/>
              </a:solidFill>
              <a:miter lim="800000"/>
            </a:ln>
            <a:effectLst/>
            <a:ex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9" name="Rectangle 18"/>
          <p:cNvSpPr>
            <a:spLocks noChangeArrowheads="1"/>
          </p:cNvSpPr>
          <p:nvPr/>
        </p:nvSpPr>
        <p:spPr bwMode="auto">
          <a:xfrm>
            <a:off x="684213" y="115888"/>
            <a:ext cx="315246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THANK YOU FOR ATTENTION 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80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2627784" y="764704"/>
            <a:ext cx="3528392" cy="369332"/>
          </a:xfrm>
          <a:prstGeom prst="rect">
            <a:avLst/>
          </a:prstGeom>
          <a:solidFill>
            <a:srgbClr val="CCECFF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800" dirty="0" err="1" smtClean="0"/>
              <a:t>Why</a:t>
            </a:r>
            <a:r>
              <a:rPr lang="de-DE" sz="1800" dirty="0" smtClean="0"/>
              <a:t> </a:t>
            </a:r>
            <a:r>
              <a:rPr lang="de-DE" sz="1800" dirty="0" err="1" smtClean="0"/>
              <a:t>GaAs</a:t>
            </a:r>
            <a:r>
              <a:rPr lang="de-DE" sz="1800" dirty="0" smtClean="0"/>
              <a:t> </a:t>
            </a:r>
            <a:r>
              <a:rPr lang="de-DE" sz="1800" dirty="0" err="1" smtClean="0"/>
              <a:t>Photocathodes</a:t>
            </a:r>
            <a:r>
              <a:rPr lang="de-DE" sz="1800" dirty="0" smtClean="0"/>
              <a:t> ?</a:t>
            </a:r>
            <a:endParaRPr lang="de-DE" sz="18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11560" y="105159"/>
            <a:ext cx="1451336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Introduction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683568" y="1412776"/>
            <a:ext cx="3384376" cy="4524315"/>
          </a:xfrm>
          <a:prstGeom prst="rect">
            <a:avLst/>
          </a:prstGeom>
          <a:solidFill>
            <a:srgbClr val="CCECFF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1800" dirty="0" smtClean="0"/>
          </a:p>
          <a:p>
            <a:pPr algn="ctr"/>
            <a:r>
              <a:rPr lang="en-US" sz="1800" dirty="0" err="1" smtClean="0"/>
              <a:t>cesiated</a:t>
            </a:r>
            <a:r>
              <a:rPr lang="en-US" sz="1800" dirty="0" smtClean="0"/>
              <a:t> </a:t>
            </a:r>
            <a:r>
              <a:rPr lang="en-US" sz="1800" dirty="0" err="1" smtClean="0"/>
              <a:t>GaAs</a:t>
            </a:r>
            <a:r>
              <a:rPr lang="en-US" sz="1800" dirty="0" smtClean="0"/>
              <a:t> </a:t>
            </a:r>
          </a:p>
          <a:p>
            <a:pPr algn="ctr"/>
            <a:r>
              <a:rPr lang="en-US" sz="1800" dirty="0" smtClean="0"/>
              <a:t>is a NEA </a:t>
            </a:r>
          </a:p>
          <a:p>
            <a:pPr algn="ctr"/>
            <a:r>
              <a:rPr lang="en-US" sz="1800" dirty="0" smtClean="0"/>
              <a:t>(</a:t>
            </a:r>
            <a:r>
              <a:rPr lang="en-US" sz="1800" b="0" dirty="0" smtClean="0"/>
              <a:t>negative electron affinity</a:t>
            </a:r>
            <a:r>
              <a:rPr lang="en-US" sz="1800" dirty="0" smtClean="0"/>
              <a:t>)</a:t>
            </a:r>
          </a:p>
          <a:p>
            <a:pPr algn="ctr"/>
            <a:r>
              <a:rPr lang="en-US" sz="1800" dirty="0" smtClean="0"/>
              <a:t>material</a:t>
            </a:r>
          </a:p>
          <a:p>
            <a:pPr algn="ctr"/>
            <a:r>
              <a:rPr lang="en-US" sz="1800" dirty="0" smtClean="0"/>
              <a:t>with high quantum efficiency</a:t>
            </a:r>
          </a:p>
          <a:p>
            <a:pPr algn="ctr"/>
            <a:r>
              <a:rPr lang="en-US" sz="1800" dirty="0" smtClean="0"/>
              <a:t>&gt;15 % @ green light</a:t>
            </a:r>
          </a:p>
          <a:p>
            <a:pPr algn="ctr"/>
            <a:r>
              <a:rPr lang="en-US" sz="1800" dirty="0" smtClean="0"/>
              <a:t>for </a:t>
            </a:r>
            <a:r>
              <a:rPr lang="en-US" sz="1800" dirty="0" smtClean="0">
                <a:solidFill>
                  <a:srgbClr val="FF0000"/>
                </a:solidFill>
              </a:rPr>
              <a:t>high currents</a:t>
            </a:r>
          </a:p>
          <a:p>
            <a:pPr algn="ctr"/>
            <a:endParaRPr lang="en-US" sz="1800" dirty="0" smtClean="0">
              <a:solidFill>
                <a:srgbClr val="FF0000"/>
              </a:solidFill>
            </a:endParaRPr>
          </a:p>
          <a:p>
            <a:pPr algn="ctr"/>
            <a:r>
              <a:rPr lang="en-US" sz="1800" dirty="0" smtClean="0"/>
              <a:t>One candidate for ERL guns</a:t>
            </a:r>
          </a:p>
          <a:p>
            <a:pPr algn="ctr"/>
            <a:r>
              <a:rPr lang="en-US" sz="1800" dirty="0" err="1" smtClean="0"/>
              <a:t>JLab</a:t>
            </a:r>
            <a:r>
              <a:rPr lang="en-US" sz="1800" dirty="0" smtClean="0"/>
              <a:t> FEL: 10 </a:t>
            </a:r>
            <a:r>
              <a:rPr lang="en-US" sz="1800" dirty="0" err="1" smtClean="0"/>
              <a:t>mA</a:t>
            </a:r>
            <a:endParaRPr lang="en-US" sz="1800" dirty="0" smtClean="0"/>
          </a:p>
          <a:p>
            <a:pPr algn="ctr"/>
            <a:r>
              <a:rPr lang="en-US" sz="1800" dirty="0" smtClean="0"/>
              <a:t>Cornell Univ.: 50 </a:t>
            </a:r>
            <a:r>
              <a:rPr lang="en-US" sz="1800" dirty="0" err="1" smtClean="0"/>
              <a:t>mA</a:t>
            </a:r>
            <a:endParaRPr lang="en-US" sz="1800" dirty="0" smtClean="0"/>
          </a:p>
          <a:p>
            <a:pPr algn="ctr"/>
            <a:r>
              <a:rPr lang="en-US" sz="1800" b="0" dirty="0" smtClean="0"/>
              <a:t>Other high-current cathodes: </a:t>
            </a:r>
          </a:p>
          <a:p>
            <a:pPr algn="ctr"/>
            <a:r>
              <a:rPr lang="en-US" sz="1800" b="0" dirty="0" smtClean="0"/>
              <a:t>CsK</a:t>
            </a:r>
            <a:r>
              <a:rPr lang="en-US" sz="1800" b="0" baseline="-25000" dirty="0" smtClean="0"/>
              <a:t>2</a:t>
            </a:r>
            <a:r>
              <a:rPr lang="en-US" sz="1800" b="0" dirty="0" smtClean="0"/>
              <a:t>Sb</a:t>
            </a:r>
          </a:p>
          <a:p>
            <a:pPr algn="ctr"/>
            <a:r>
              <a:rPr lang="en-US" sz="1800" b="0" dirty="0" smtClean="0"/>
              <a:t>Diamond Amplifier</a:t>
            </a:r>
          </a:p>
          <a:p>
            <a:pPr algn="ctr"/>
            <a:endParaRPr lang="en-US" sz="1800" dirty="0" smtClean="0"/>
          </a:p>
        </p:txBody>
      </p:sp>
      <p:sp>
        <p:nvSpPr>
          <p:cNvPr id="6" name="Textfeld 5"/>
          <p:cNvSpPr txBox="1"/>
          <p:nvPr/>
        </p:nvSpPr>
        <p:spPr>
          <a:xfrm>
            <a:off x="4788024" y="1412776"/>
            <a:ext cx="3384376" cy="4524315"/>
          </a:xfrm>
          <a:prstGeom prst="rect">
            <a:avLst/>
          </a:prstGeom>
          <a:solidFill>
            <a:srgbClr val="CCECFF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en-US" sz="1800" dirty="0" smtClean="0"/>
          </a:p>
          <a:p>
            <a:pPr algn="ctr"/>
            <a:r>
              <a:rPr lang="en-US" sz="1800" dirty="0" err="1" smtClean="0"/>
              <a:t>cesiated</a:t>
            </a:r>
            <a:r>
              <a:rPr lang="en-US" sz="1800" dirty="0" smtClean="0"/>
              <a:t> </a:t>
            </a:r>
            <a:r>
              <a:rPr lang="en-US" sz="1800" dirty="0" err="1" smtClean="0"/>
              <a:t>GaAs</a:t>
            </a:r>
            <a:r>
              <a:rPr lang="en-US" sz="1800" dirty="0" smtClean="0"/>
              <a:t> </a:t>
            </a:r>
          </a:p>
          <a:p>
            <a:pPr algn="ctr"/>
            <a:r>
              <a:rPr lang="en-US" sz="1800" dirty="0" smtClean="0"/>
              <a:t>is the only material</a:t>
            </a:r>
          </a:p>
          <a:p>
            <a:pPr algn="ctr"/>
            <a:r>
              <a:rPr lang="en-US" sz="1800" dirty="0" smtClean="0"/>
              <a:t>for</a:t>
            </a:r>
          </a:p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polarized electrons</a:t>
            </a:r>
            <a:endParaRPr lang="en-US" sz="1800" dirty="0" smtClean="0"/>
          </a:p>
          <a:p>
            <a:pPr algn="ctr"/>
            <a:r>
              <a:rPr lang="en-US" sz="1800" dirty="0" smtClean="0"/>
              <a:t>with</a:t>
            </a:r>
          </a:p>
          <a:p>
            <a:pPr algn="ctr"/>
            <a:r>
              <a:rPr lang="en-US" sz="1800" dirty="0" err="1" smtClean="0"/>
              <a:t>GaAs</a:t>
            </a:r>
            <a:r>
              <a:rPr lang="en-US" sz="1800" dirty="0" smtClean="0"/>
              <a:t>/</a:t>
            </a:r>
            <a:r>
              <a:rPr lang="en-US" sz="1800" dirty="0" err="1" smtClean="0"/>
              <a:t>GaAsP</a:t>
            </a:r>
            <a:r>
              <a:rPr lang="en-US" sz="1800" dirty="0" smtClean="0"/>
              <a:t> </a:t>
            </a:r>
          </a:p>
          <a:p>
            <a:pPr algn="ctr"/>
            <a:r>
              <a:rPr lang="en-US" sz="1800" dirty="0" err="1" smtClean="0"/>
              <a:t>superlattice</a:t>
            </a:r>
            <a:r>
              <a:rPr lang="en-US" sz="1800" dirty="0" smtClean="0"/>
              <a:t> crystals</a:t>
            </a:r>
          </a:p>
          <a:p>
            <a:pPr algn="ctr"/>
            <a:r>
              <a:rPr lang="en-US" sz="1800" dirty="0" smtClean="0"/>
              <a:t>95 % polarization</a:t>
            </a:r>
          </a:p>
          <a:p>
            <a:pPr algn="ctr"/>
            <a:r>
              <a:rPr lang="en-US" sz="1800" dirty="0" smtClean="0"/>
              <a:t> </a:t>
            </a:r>
          </a:p>
          <a:p>
            <a:pPr algn="ctr"/>
            <a:r>
              <a:rPr lang="en-US" sz="1800" dirty="0" smtClean="0"/>
              <a:t>Used at</a:t>
            </a:r>
          </a:p>
          <a:p>
            <a:pPr algn="ctr"/>
            <a:r>
              <a:rPr lang="en-US" sz="1800" b="0" dirty="0" smtClean="0"/>
              <a:t>CEBAF (</a:t>
            </a:r>
            <a:r>
              <a:rPr lang="en-US" sz="1800" b="0" dirty="0" err="1" smtClean="0"/>
              <a:t>Jlab</a:t>
            </a:r>
            <a:r>
              <a:rPr lang="en-US" sz="1800" b="0" dirty="0" smtClean="0"/>
              <a:t>),</a:t>
            </a:r>
          </a:p>
          <a:p>
            <a:pPr algn="ctr"/>
            <a:r>
              <a:rPr lang="en-US" sz="1800" b="0" dirty="0" smtClean="0"/>
              <a:t>MAMI Mainz,</a:t>
            </a:r>
          </a:p>
          <a:p>
            <a:pPr algn="ctr"/>
            <a:r>
              <a:rPr lang="en-US" sz="1800" b="0" dirty="0" smtClean="0"/>
              <a:t>ELSA Bonn, etc.</a:t>
            </a:r>
          </a:p>
          <a:p>
            <a:pPr algn="ctr"/>
            <a:r>
              <a:rPr lang="en-US" sz="1800" dirty="0" smtClean="0"/>
              <a:t>in DC </a:t>
            </a:r>
            <a:r>
              <a:rPr lang="en-US" sz="1800" dirty="0" err="1" smtClean="0"/>
              <a:t>photoguns</a:t>
            </a:r>
            <a:endParaRPr lang="en-US" sz="1800" dirty="0" smtClean="0"/>
          </a:p>
          <a:p>
            <a:pPr algn="ctr"/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1560" y="105159"/>
            <a:ext cx="1451336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Introduction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424799" y="903343"/>
            <a:ext cx="29001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 to now all the guns of</a:t>
            </a:r>
          </a:p>
          <a:p>
            <a:r>
              <a:rPr lang="en-US" dirty="0" smtClean="0"/>
              <a:t>polarized electrons</a:t>
            </a:r>
          </a:p>
          <a:p>
            <a:r>
              <a:rPr lang="en-US" dirty="0" smtClean="0"/>
              <a:t>are </a:t>
            </a:r>
            <a:r>
              <a:rPr lang="en-US" dirty="0" smtClean="0">
                <a:solidFill>
                  <a:srgbClr val="FF0000"/>
                </a:solidFill>
              </a:rPr>
              <a:t>DC guns</a:t>
            </a:r>
          </a:p>
          <a:p>
            <a:r>
              <a:rPr lang="en-US" dirty="0" smtClean="0"/>
              <a:t>since </a:t>
            </a:r>
            <a:r>
              <a:rPr lang="en-US" dirty="0" err="1" smtClean="0"/>
              <a:t>GaAs</a:t>
            </a:r>
            <a:r>
              <a:rPr lang="en-US" dirty="0" smtClean="0"/>
              <a:t> PCs need</a:t>
            </a:r>
          </a:p>
          <a:p>
            <a:r>
              <a:rPr lang="en-US" dirty="0" smtClean="0"/>
              <a:t>excellent ultra-high vacuum</a:t>
            </a:r>
          </a:p>
          <a:p>
            <a:r>
              <a:rPr lang="en-US" dirty="0" smtClean="0"/>
              <a:t>p &lt; 10</a:t>
            </a:r>
            <a:r>
              <a:rPr lang="en-US" baseline="30000" dirty="0" smtClean="0"/>
              <a:t>-11</a:t>
            </a:r>
            <a:r>
              <a:rPr lang="en-US" dirty="0" smtClean="0"/>
              <a:t> mbar</a:t>
            </a:r>
          </a:p>
        </p:txBody>
      </p:sp>
      <p:pic>
        <p:nvPicPr>
          <p:cNvPr id="5" name="Picture 24" descr="gun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6066" y="857914"/>
            <a:ext cx="4139445" cy="310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28"/>
          <p:cNvSpPr txBox="1">
            <a:spLocks noChangeArrowheads="1"/>
          </p:cNvSpPr>
          <p:nvPr/>
        </p:nvSpPr>
        <p:spPr bwMode="auto">
          <a:xfrm>
            <a:off x="3743661" y="3384511"/>
            <a:ext cx="959364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r>
              <a:rPr lang="en-US" sz="1400" dirty="0"/>
              <a:t>“suitcase”</a:t>
            </a:r>
          </a:p>
        </p:txBody>
      </p:sp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3586867" y="2383153"/>
            <a:ext cx="1564829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r>
              <a:rPr lang="en-US" sz="1400" dirty="0"/>
              <a:t>Loading chamber</a:t>
            </a:r>
          </a:p>
        </p:txBody>
      </p:sp>
      <p:sp>
        <p:nvSpPr>
          <p:cNvPr id="8" name="Text Box 26"/>
          <p:cNvSpPr txBox="1">
            <a:spLocks noChangeArrowheads="1"/>
          </p:cNvSpPr>
          <p:nvPr/>
        </p:nvSpPr>
        <p:spPr bwMode="auto">
          <a:xfrm>
            <a:off x="3660312" y="1129355"/>
            <a:ext cx="1995476" cy="5232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Preparation/activation chamber</a:t>
            </a:r>
          </a:p>
        </p:txBody>
      </p:sp>
      <p:sp>
        <p:nvSpPr>
          <p:cNvPr id="9" name="Text Box 25"/>
          <p:cNvSpPr txBox="1">
            <a:spLocks noChangeArrowheads="1"/>
          </p:cNvSpPr>
          <p:nvPr/>
        </p:nvSpPr>
        <p:spPr bwMode="auto">
          <a:xfrm>
            <a:off x="6291476" y="3076734"/>
            <a:ext cx="1180018" cy="30777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9pPr>
          </a:lstStyle>
          <a:p>
            <a:r>
              <a:rPr lang="en-US" sz="1400" dirty="0"/>
              <a:t>HV chamber</a:t>
            </a:r>
          </a:p>
        </p:txBody>
      </p:sp>
      <p:sp>
        <p:nvSpPr>
          <p:cNvPr id="10" name="Rechteck 9"/>
          <p:cNvSpPr/>
          <p:nvPr/>
        </p:nvSpPr>
        <p:spPr>
          <a:xfrm>
            <a:off x="3635896" y="529585"/>
            <a:ext cx="42755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</a:t>
            </a:r>
            <a:r>
              <a:rPr lang="en-US" dirty="0" smtClean="0"/>
              <a:t>xample: CEBAF </a:t>
            </a:r>
            <a:r>
              <a:rPr lang="en-US" dirty="0"/>
              <a:t>load-locked </a:t>
            </a:r>
            <a:r>
              <a:rPr lang="en-US" dirty="0" smtClean="0"/>
              <a:t>gun (100 kV)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671846" y="4242316"/>
            <a:ext cx="7800308" cy="1892826"/>
          </a:xfrm>
          <a:prstGeom prst="rect">
            <a:avLst/>
          </a:prstGeom>
          <a:solidFill>
            <a:srgbClr val="CCECFF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589C"/>
                </a:solidFill>
              </a:rPr>
              <a:t>ADVANTAGES OF SRF GUNS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 superconducting:  low RF losses -&gt; high rep. rates in CW</a:t>
            </a:r>
          </a:p>
          <a:p>
            <a:pPr>
              <a:lnSpc>
                <a:spcPct val="150000"/>
              </a:lnSpc>
            </a:pPr>
            <a:r>
              <a:rPr lang="en-US" sz="1800" dirty="0" smtClean="0"/>
              <a:t> laser and RF field: short pulses &amp; high gradient -&gt; high brightness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solidFill>
                  <a:srgbClr val="FF0000"/>
                </a:solidFill>
              </a:rPr>
              <a:t> very good vacuum:  </a:t>
            </a:r>
            <a:r>
              <a:rPr lang="en-US" sz="1800" dirty="0" err="1" smtClean="0">
                <a:solidFill>
                  <a:srgbClr val="FF0000"/>
                </a:solidFill>
              </a:rPr>
              <a:t>GaAs</a:t>
            </a:r>
            <a:r>
              <a:rPr lang="en-US" sz="1800" dirty="0" smtClean="0">
                <a:solidFill>
                  <a:srgbClr val="FF0000"/>
                </a:solidFill>
              </a:rPr>
              <a:t> -&gt; polarized electrons?    </a:t>
            </a:r>
          </a:p>
          <a:p>
            <a:endParaRPr lang="de-DE" sz="1800" dirty="0"/>
          </a:p>
        </p:txBody>
      </p:sp>
      <p:sp>
        <p:nvSpPr>
          <p:cNvPr id="4" name="Textfeld 3"/>
          <p:cNvSpPr txBox="1"/>
          <p:nvPr/>
        </p:nvSpPr>
        <p:spPr>
          <a:xfrm>
            <a:off x="5481213" y="3916777"/>
            <a:ext cx="30250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0" dirty="0" smtClean="0"/>
              <a:t>M. </a:t>
            </a:r>
            <a:r>
              <a:rPr lang="de-DE" b="0" dirty="0" err="1" smtClean="0"/>
              <a:t>Poelker</a:t>
            </a:r>
            <a:r>
              <a:rPr lang="de-DE" b="0" dirty="0" smtClean="0"/>
              <a:t>, ERL´07, </a:t>
            </a:r>
            <a:r>
              <a:rPr lang="de-DE" b="0" dirty="0" err="1" smtClean="0"/>
              <a:t>Daresbury</a:t>
            </a:r>
            <a:endParaRPr lang="de-DE" b="0" dirty="0"/>
          </a:p>
        </p:txBody>
      </p:sp>
    </p:spTree>
    <p:extLst>
      <p:ext uri="{BB962C8B-B14F-4D97-AF65-F5344CB8AC3E}">
        <p14:creationId xmlns:p14="http://schemas.microsoft.com/office/powerpoint/2010/main" val="284499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11560" y="105159"/>
            <a:ext cx="1451336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Introduction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0199" y="3212976"/>
            <a:ext cx="5440313" cy="3326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feld 6"/>
          <p:cNvSpPr txBox="1"/>
          <p:nvPr/>
        </p:nvSpPr>
        <p:spPr>
          <a:xfrm>
            <a:off x="391827" y="879103"/>
            <a:ext cx="6696744" cy="923330"/>
          </a:xfrm>
          <a:prstGeom prst="rect">
            <a:avLst/>
          </a:prstGeom>
          <a:solidFill>
            <a:srgbClr val="CCECFF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800" dirty="0" smtClean="0">
                <a:solidFill>
                  <a:srgbClr val="FF0000"/>
                </a:solidFill>
              </a:rPr>
              <a:t>MOTIVATION</a:t>
            </a:r>
            <a:r>
              <a:rPr lang="de-DE" sz="1800" dirty="0" smtClean="0"/>
              <a:t> </a:t>
            </a:r>
            <a:r>
              <a:rPr lang="de-DE" sz="1800" dirty="0" err="1" smtClean="0"/>
              <a:t>up</a:t>
            </a:r>
            <a:r>
              <a:rPr lang="de-DE" sz="1800" dirty="0" smtClean="0"/>
              <a:t> </a:t>
            </a:r>
            <a:r>
              <a:rPr lang="de-DE" sz="1800" dirty="0" err="1" smtClean="0"/>
              <a:t>to</a:t>
            </a:r>
            <a:r>
              <a:rPr lang="de-DE" sz="1800" dirty="0" smtClean="0"/>
              <a:t> </a:t>
            </a:r>
            <a:r>
              <a:rPr lang="de-DE" sz="1800" dirty="0" err="1" smtClean="0"/>
              <a:t>now</a:t>
            </a:r>
            <a:r>
              <a:rPr lang="de-DE" sz="1800" dirty="0" smtClean="0"/>
              <a:t>: </a:t>
            </a:r>
            <a:r>
              <a:rPr lang="de-DE" sz="1800" dirty="0" err="1" smtClean="0"/>
              <a:t>for</a:t>
            </a:r>
            <a:r>
              <a:rPr lang="de-DE" sz="1800" dirty="0" smtClean="0"/>
              <a:t> Future Light Source (ERLs):</a:t>
            </a:r>
          </a:p>
          <a:p>
            <a:r>
              <a:rPr lang="de-DE" sz="1800" dirty="0" smtClean="0"/>
              <a:t>Cs</a:t>
            </a:r>
            <a:r>
              <a:rPr lang="de-DE" sz="1800" baseline="-25000" dirty="0" smtClean="0"/>
              <a:t>2</a:t>
            </a:r>
            <a:r>
              <a:rPr lang="de-DE" sz="1800" dirty="0" smtClean="0"/>
              <a:t>Te (UV) -&gt; </a:t>
            </a:r>
            <a:r>
              <a:rPr lang="de-DE" sz="1800" dirty="0" err="1" smtClean="0"/>
              <a:t>GaAs</a:t>
            </a:r>
            <a:r>
              <a:rPr lang="de-DE" sz="1800" dirty="0" smtClean="0"/>
              <a:t> (</a:t>
            </a:r>
            <a:r>
              <a:rPr lang="de-DE" sz="1800" dirty="0" err="1" smtClean="0"/>
              <a:t>green</a:t>
            </a:r>
            <a:r>
              <a:rPr lang="de-DE" sz="1800" dirty="0" smtClean="0"/>
              <a:t>)  in SRF </a:t>
            </a:r>
            <a:r>
              <a:rPr lang="de-DE" sz="1800" dirty="0" err="1" smtClean="0"/>
              <a:t>guns</a:t>
            </a:r>
            <a:r>
              <a:rPr lang="de-DE" sz="1800" dirty="0" smtClean="0"/>
              <a:t>:</a:t>
            </a:r>
          </a:p>
          <a:p>
            <a:r>
              <a:rPr lang="de-DE" sz="1800" dirty="0" err="1" smtClean="0"/>
              <a:t>allows</a:t>
            </a:r>
            <a:r>
              <a:rPr lang="de-DE" sz="1800" dirty="0" smtClean="0"/>
              <a:t> </a:t>
            </a:r>
            <a:r>
              <a:rPr lang="de-DE" sz="1800" dirty="0" err="1" smtClean="0"/>
              <a:t>higher</a:t>
            </a:r>
            <a:r>
              <a:rPr lang="de-DE" sz="1800" dirty="0" smtClean="0"/>
              <a:t> </a:t>
            </a:r>
            <a:r>
              <a:rPr lang="de-DE" sz="1800" dirty="0" err="1" smtClean="0"/>
              <a:t>currents</a:t>
            </a:r>
            <a:r>
              <a:rPr lang="de-DE" sz="1800" dirty="0" smtClean="0"/>
              <a:t> </a:t>
            </a:r>
            <a:r>
              <a:rPr lang="de-DE" sz="1800" dirty="0" err="1" smtClean="0"/>
              <a:t>and</a:t>
            </a:r>
            <a:r>
              <a:rPr lang="de-DE" sz="1800" dirty="0" smtClean="0"/>
              <a:t> </a:t>
            </a:r>
            <a:r>
              <a:rPr lang="de-DE" sz="1800" dirty="0" err="1" smtClean="0"/>
              <a:t>simplifies</a:t>
            </a:r>
            <a:r>
              <a:rPr lang="de-DE" sz="1800" dirty="0" smtClean="0"/>
              <a:t> </a:t>
            </a:r>
            <a:r>
              <a:rPr lang="de-DE" sz="1800" dirty="0" err="1" smtClean="0"/>
              <a:t>the</a:t>
            </a:r>
            <a:r>
              <a:rPr lang="de-DE" sz="1800" dirty="0" smtClean="0"/>
              <a:t> </a:t>
            </a:r>
            <a:r>
              <a:rPr lang="de-DE" sz="1800" dirty="0" err="1" smtClean="0"/>
              <a:t>drive</a:t>
            </a:r>
            <a:r>
              <a:rPr lang="de-DE" sz="1800" dirty="0" smtClean="0"/>
              <a:t> </a:t>
            </a:r>
            <a:r>
              <a:rPr lang="de-DE" sz="1800" dirty="0" err="1" smtClean="0"/>
              <a:t>laser</a:t>
            </a:r>
            <a:r>
              <a:rPr lang="de-DE" sz="1800" dirty="0" smtClean="0"/>
              <a:t> </a:t>
            </a:r>
            <a:endParaRPr lang="de-DE" sz="1800" dirty="0"/>
          </a:p>
        </p:txBody>
      </p:sp>
      <p:sp>
        <p:nvSpPr>
          <p:cNvPr id="8" name="Pfeil nach unten 7"/>
          <p:cNvSpPr/>
          <p:nvPr/>
        </p:nvSpPr>
        <p:spPr bwMode="auto">
          <a:xfrm rot="19592010">
            <a:off x="1089807" y="1810192"/>
            <a:ext cx="772286" cy="2475143"/>
          </a:xfrm>
          <a:prstGeom prst="downArrow">
            <a:avLst/>
          </a:prstGeom>
          <a:solidFill>
            <a:srgbClr val="003E89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467544" y="4149080"/>
            <a:ext cx="3528392" cy="1754326"/>
          </a:xfrm>
          <a:prstGeom prst="rect">
            <a:avLst/>
          </a:prstGeom>
          <a:solidFill>
            <a:srgbClr val="CCECFF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800" dirty="0" smtClean="0"/>
              <a:t>SRF </a:t>
            </a:r>
            <a:r>
              <a:rPr lang="de-DE" sz="1800" dirty="0" err="1" smtClean="0"/>
              <a:t>gun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endParaRPr lang="de-DE" sz="1800" dirty="0" smtClean="0"/>
          </a:p>
          <a:p>
            <a:pPr algn="ctr"/>
            <a:r>
              <a:rPr lang="de-DE" sz="1800" dirty="0" err="1" smtClean="0"/>
              <a:t>high-brightness</a:t>
            </a:r>
            <a:r>
              <a:rPr lang="de-DE" sz="1800" dirty="0" smtClean="0"/>
              <a:t>,</a:t>
            </a:r>
          </a:p>
          <a:p>
            <a:pPr algn="ctr"/>
            <a:r>
              <a:rPr lang="de-DE" sz="1800" dirty="0" err="1" smtClean="0"/>
              <a:t>high</a:t>
            </a:r>
            <a:r>
              <a:rPr lang="de-DE" sz="1800" dirty="0" smtClean="0"/>
              <a:t> </a:t>
            </a:r>
            <a:r>
              <a:rPr lang="de-DE" sz="1800" dirty="0" err="1" smtClean="0"/>
              <a:t>bunch</a:t>
            </a:r>
            <a:r>
              <a:rPr lang="de-DE" sz="1800" dirty="0" smtClean="0"/>
              <a:t> </a:t>
            </a:r>
            <a:r>
              <a:rPr lang="de-DE" sz="1800" dirty="0" err="1" smtClean="0"/>
              <a:t>charge</a:t>
            </a:r>
            <a:r>
              <a:rPr lang="de-DE" sz="1800" dirty="0" smtClean="0"/>
              <a:t>,</a:t>
            </a:r>
          </a:p>
          <a:p>
            <a:pPr algn="ctr"/>
            <a:r>
              <a:rPr lang="de-DE" sz="1800" dirty="0" err="1" smtClean="0"/>
              <a:t>polarized</a:t>
            </a:r>
            <a:r>
              <a:rPr lang="de-DE" sz="1800" dirty="0" smtClean="0"/>
              <a:t> </a:t>
            </a:r>
            <a:r>
              <a:rPr lang="de-DE" sz="1800" dirty="0" err="1" smtClean="0"/>
              <a:t>electron</a:t>
            </a:r>
            <a:r>
              <a:rPr lang="de-DE" sz="1800" dirty="0" smtClean="0"/>
              <a:t> </a:t>
            </a:r>
            <a:r>
              <a:rPr lang="de-DE" sz="1800" dirty="0" err="1" smtClean="0"/>
              <a:t>beams</a:t>
            </a:r>
            <a:endParaRPr lang="de-DE" sz="1800" dirty="0" smtClean="0"/>
          </a:p>
          <a:p>
            <a:pPr algn="ctr"/>
            <a:r>
              <a:rPr lang="de-DE" sz="1800" dirty="0" err="1" smtClean="0"/>
              <a:t>for</a:t>
            </a:r>
            <a:endParaRPr lang="de-DE" sz="1800" dirty="0" smtClean="0"/>
          </a:p>
          <a:p>
            <a:pPr algn="ctr"/>
            <a:r>
              <a:rPr lang="de-DE" sz="1800" dirty="0" err="1" smtClean="0"/>
              <a:t>particle</a:t>
            </a:r>
            <a:r>
              <a:rPr lang="de-DE" sz="1800" dirty="0" smtClean="0"/>
              <a:t> </a:t>
            </a:r>
            <a:r>
              <a:rPr lang="de-DE" sz="1800" dirty="0" err="1" smtClean="0"/>
              <a:t>physics</a:t>
            </a:r>
            <a:endParaRPr lang="de-DE" sz="1800" dirty="0"/>
          </a:p>
        </p:txBody>
      </p:sp>
      <p:sp>
        <p:nvSpPr>
          <p:cNvPr id="2" name="Textfeld 1"/>
          <p:cNvSpPr txBox="1"/>
          <p:nvPr/>
        </p:nvSpPr>
        <p:spPr>
          <a:xfrm>
            <a:off x="895508" y="5938564"/>
            <a:ext cx="1622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ILC, </a:t>
            </a:r>
            <a:r>
              <a:rPr lang="de-DE" dirty="0" err="1" smtClean="0"/>
              <a:t>eRHIC</a:t>
            </a:r>
            <a:r>
              <a:rPr lang="de-DE" dirty="0" smtClean="0"/>
              <a:t>, …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1"/>
          <a:stretch/>
        </p:blipFill>
        <p:spPr bwMode="auto">
          <a:xfrm>
            <a:off x="107504" y="2628363"/>
            <a:ext cx="3672408" cy="2816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684213" y="115888"/>
            <a:ext cx="13821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Introduction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397952" y="692696"/>
            <a:ext cx="827343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/>
              <a:t>Application of the ELBE SRF Gun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0" dirty="0" smtClean="0"/>
              <a:t>high peak current operation for CW-IR-FELs with 13 MHz, 80 </a:t>
            </a:r>
            <a:r>
              <a:rPr lang="en-US" b="0" dirty="0" err="1" smtClean="0"/>
              <a:t>pC</a:t>
            </a:r>
            <a:endParaRPr lang="en-US" b="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0" dirty="0" smtClean="0"/>
              <a:t>high bunch charge (1 </a:t>
            </a:r>
            <a:r>
              <a:rPr lang="en-US" b="0" dirty="0" err="1" smtClean="0"/>
              <a:t>nC</a:t>
            </a:r>
            <a:r>
              <a:rPr lang="en-US" b="0" dirty="0" smtClean="0"/>
              <a:t>), low rep-rate (&lt;1 MHz) for pulsed neutron and positron beam production (</a:t>
            </a:r>
            <a:r>
              <a:rPr lang="en-US" b="0" dirty="0" err="1" smtClean="0"/>
              <a:t>ToF</a:t>
            </a:r>
            <a:r>
              <a:rPr lang="en-US" b="0" dirty="0" smtClean="0"/>
              <a:t> experiments)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0" dirty="0" smtClean="0">
                <a:solidFill>
                  <a:srgbClr val="3366FF"/>
                </a:solidFill>
              </a:rPr>
              <a:t>low </a:t>
            </a:r>
            <a:r>
              <a:rPr lang="en-US" b="0" dirty="0" err="1" smtClean="0">
                <a:solidFill>
                  <a:srgbClr val="3366FF"/>
                </a:solidFill>
              </a:rPr>
              <a:t>emittance</a:t>
            </a:r>
            <a:r>
              <a:rPr lang="en-US" b="0" dirty="0" smtClean="0">
                <a:solidFill>
                  <a:srgbClr val="3366FF"/>
                </a:solidFill>
              </a:rPr>
              <a:t>, medium to high charge with short pulses for THz-radiation and x-rays by inverse Compton backscattering</a:t>
            </a:r>
            <a:endParaRPr lang="en-US" b="0" dirty="0">
              <a:solidFill>
                <a:srgbClr val="3366FF"/>
              </a:solidFill>
            </a:endParaRPr>
          </a:p>
        </p:txBody>
      </p:sp>
      <p:graphicFrame>
        <p:nvGraphicFramePr>
          <p:cNvPr id="6" name="Group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6236107"/>
              </p:ext>
            </p:extLst>
          </p:nvPr>
        </p:nvGraphicFramePr>
        <p:xfrm>
          <a:off x="3779912" y="2744896"/>
          <a:ext cx="5184577" cy="3315087"/>
        </p:xfrm>
        <a:graphic>
          <a:graphicData uri="http://schemas.openxmlformats.org/drawingml/2006/table">
            <a:tbl>
              <a:tblPr/>
              <a:tblGrid>
                <a:gridCol w="2313073"/>
                <a:gridCol w="1505646"/>
                <a:gridCol w="204257"/>
                <a:gridCol w="1161601"/>
              </a:tblGrid>
              <a:tr h="5718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Parameter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ELBE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 Charge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final electron energy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≤ 9.5 MeV 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RF frequency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1.3 GHz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operation mode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CW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Photo cathode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Cs</a:t>
                      </a:r>
                      <a:r>
                        <a:rPr kumimoji="0" lang="en-US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Te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bunch charge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77 pC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D73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nC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D7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repetition rate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13 MHz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D73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500 kHz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D7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laser pulse (FWHM)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 ps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 ps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transverse rms emittance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mm mrad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2.5 mm mrad</a:t>
                      </a:r>
                    </a:p>
                  </a:txBody>
                  <a:tcPr marL="84406" marR="844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187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average current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EEFB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 mA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D735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0.5 mA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DD73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Ellipse 4"/>
          <p:cNvSpPr/>
          <p:nvPr/>
        </p:nvSpPr>
        <p:spPr bwMode="auto">
          <a:xfrm>
            <a:off x="5724128" y="2436235"/>
            <a:ext cx="1944216" cy="4233125"/>
          </a:xfrm>
          <a:prstGeom prst="ellipse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  <a:effectLst/>
          <a:ex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i="1" dirty="0" err="1" smtClean="0">
                <a:solidFill>
                  <a:srgbClr val="0000CC"/>
                </a:solidFill>
              </a:rPr>
              <a:t>SAPPHiRE</a:t>
            </a:r>
            <a:endParaRPr lang="en-US" i="1" dirty="0" smtClean="0">
              <a:solidFill>
                <a:srgbClr val="0000CC"/>
              </a:solidFill>
            </a:endParaRPr>
          </a:p>
          <a:p>
            <a:endParaRPr kumimoji="0" lang="en-US" b="0" i="1" u="none" strike="noStrike" cap="none" normalizeH="0" baseline="0" dirty="0">
              <a:ln>
                <a:noFill/>
              </a:ln>
              <a:solidFill>
                <a:srgbClr val="0000CC"/>
              </a:solidFill>
              <a:effectLst/>
            </a:endParaRPr>
          </a:p>
          <a:p>
            <a:endParaRPr lang="en-US" b="0" i="1" dirty="0" smtClean="0">
              <a:solidFill>
                <a:srgbClr val="0000CC"/>
              </a:solidFill>
            </a:endParaRPr>
          </a:p>
          <a:p>
            <a:endParaRPr lang="en-US" b="0" i="1" dirty="0" smtClean="0">
              <a:solidFill>
                <a:srgbClr val="0000CC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b="0" i="1" dirty="0" err="1" smtClean="0">
                <a:solidFill>
                  <a:srgbClr val="0000CC"/>
                </a:solidFill>
              </a:rPr>
              <a:t>GaAs</a:t>
            </a:r>
            <a:endParaRPr lang="en-US" b="0" i="1" dirty="0" smtClean="0">
              <a:solidFill>
                <a:srgbClr val="0000CC"/>
              </a:solidFill>
            </a:endParaRPr>
          </a:p>
          <a:p>
            <a:pPr algn="ctr">
              <a:lnSpc>
                <a:spcPct val="150000"/>
              </a:lnSpc>
            </a:pPr>
            <a:r>
              <a:rPr kumimoji="0" lang="en-US" b="0" i="1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</a:rPr>
              <a:t>1.6 </a:t>
            </a:r>
            <a:r>
              <a:rPr kumimoji="0" lang="en-US" b="0" i="1" u="none" strike="noStrike" cap="none" normalizeH="0" baseline="0" dirty="0" err="1" smtClean="0">
                <a:ln>
                  <a:noFill/>
                </a:ln>
                <a:solidFill>
                  <a:srgbClr val="0000CC"/>
                </a:solidFill>
                <a:effectLst/>
              </a:rPr>
              <a:t>nC</a:t>
            </a:r>
            <a:endParaRPr kumimoji="0" lang="en-US" b="0" i="1" u="none" strike="noStrike" cap="none" normalizeH="0" baseline="0" dirty="0" smtClean="0">
              <a:ln>
                <a:noFill/>
              </a:ln>
              <a:solidFill>
                <a:srgbClr val="0000CC"/>
              </a:solidFill>
              <a:effectLst/>
            </a:endParaRPr>
          </a:p>
          <a:p>
            <a:pPr algn="ctr">
              <a:lnSpc>
                <a:spcPct val="150000"/>
              </a:lnSpc>
            </a:pPr>
            <a:r>
              <a:rPr lang="en-US" b="0" i="1" dirty="0" smtClean="0">
                <a:solidFill>
                  <a:srgbClr val="0000CC"/>
                </a:solidFill>
              </a:rPr>
              <a:t>200 kHz</a:t>
            </a:r>
          </a:p>
          <a:p>
            <a:pPr algn="ctr">
              <a:lnSpc>
                <a:spcPct val="150000"/>
              </a:lnSpc>
            </a:pPr>
            <a:endParaRPr lang="en-US" sz="800" b="0" i="1" dirty="0" smtClean="0">
              <a:solidFill>
                <a:srgbClr val="0000CC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b="0" i="1" dirty="0" smtClean="0">
                <a:solidFill>
                  <a:srgbClr val="0000CC"/>
                </a:solidFill>
              </a:rPr>
              <a:t>1.5 µm</a:t>
            </a:r>
            <a:endParaRPr lang="en-US" b="0" i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51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467544" y="764704"/>
            <a:ext cx="5400600" cy="5629604"/>
            <a:chOff x="2270" y="718"/>
            <a:chExt cx="2273" cy="2169"/>
          </a:xfrm>
        </p:grpSpPr>
        <p:pic>
          <p:nvPicPr>
            <p:cNvPr id="50179" name="Picture 3" descr="P:\Jochen_Daten2004\Presentations\Cavity Schnitt.bmp"/>
            <p:cNvPicPr>
              <a:picLocks noChangeAspect="1" noChangeArrowheads="1"/>
            </p:cNvPicPr>
            <p:nvPr/>
          </p:nvPicPr>
          <p:blipFill>
            <a:blip r:embed="rId2" cstate="print"/>
            <a:srcRect l="42144" t="14180" b="18718"/>
            <a:stretch>
              <a:fillRect/>
            </a:stretch>
          </p:blipFill>
          <p:spPr bwMode="auto">
            <a:xfrm>
              <a:off x="2270" y="718"/>
              <a:ext cx="2266" cy="2109"/>
            </a:xfrm>
            <a:prstGeom prst="rect">
              <a:avLst/>
            </a:prstGeom>
            <a:noFill/>
          </p:spPr>
        </p:pic>
        <p:sp>
          <p:nvSpPr>
            <p:cNvPr id="50183" name="Text Box 7"/>
            <p:cNvSpPr txBox="1">
              <a:spLocks noChangeArrowheads="1"/>
            </p:cNvSpPr>
            <p:nvPr/>
          </p:nvSpPr>
          <p:spPr bwMode="auto">
            <a:xfrm>
              <a:off x="3300" y="2695"/>
              <a:ext cx="71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 dirty="0"/>
                <a:t>gun half-cell</a:t>
              </a:r>
            </a:p>
          </p:txBody>
        </p:sp>
        <p:sp>
          <p:nvSpPr>
            <p:cNvPr id="50184" name="Text Box 8"/>
            <p:cNvSpPr txBox="1">
              <a:spLocks noChangeArrowheads="1"/>
            </p:cNvSpPr>
            <p:nvPr/>
          </p:nvSpPr>
          <p:spPr bwMode="auto">
            <a:xfrm>
              <a:off x="3684" y="2539"/>
              <a:ext cx="65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/>
                <a:t>choke filter</a:t>
              </a:r>
            </a:p>
          </p:txBody>
        </p:sp>
        <p:sp>
          <p:nvSpPr>
            <p:cNvPr id="50185" name="Text Box 9"/>
            <p:cNvSpPr txBox="1">
              <a:spLocks noChangeArrowheads="1"/>
            </p:cNvSpPr>
            <p:nvPr/>
          </p:nvSpPr>
          <p:spPr bwMode="auto">
            <a:xfrm>
              <a:off x="3666" y="2305"/>
              <a:ext cx="51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/>
                <a:t>cathode</a:t>
              </a:r>
            </a:p>
          </p:txBody>
        </p:sp>
        <p:sp>
          <p:nvSpPr>
            <p:cNvPr id="50186" name="Text Box 10"/>
            <p:cNvSpPr txBox="1">
              <a:spLocks noChangeArrowheads="1"/>
            </p:cNvSpPr>
            <p:nvPr/>
          </p:nvSpPr>
          <p:spPr bwMode="auto">
            <a:xfrm>
              <a:off x="3672" y="2124"/>
              <a:ext cx="84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/>
                <a:t>cathode cooler</a:t>
              </a:r>
            </a:p>
          </p:txBody>
        </p:sp>
        <p:sp>
          <p:nvSpPr>
            <p:cNvPr id="50187" name="Text Box 11"/>
            <p:cNvSpPr txBox="1">
              <a:spLocks noChangeArrowheads="1"/>
            </p:cNvSpPr>
            <p:nvPr/>
          </p:nvSpPr>
          <p:spPr bwMode="auto">
            <a:xfrm>
              <a:off x="3720" y="1755"/>
              <a:ext cx="82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GB" sz="1400" dirty="0"/>
                <a:t>LN</a:t>
              </a:r>
              <a:r>
                <a:rPr lang="en-GB" sz="1400" baseline="-25000" dirty="0"/>
                <a:t>2</a:t>
              </a:r>
              <a:r>
                <a:rPr lang="en-GB" sz="1400" dirty="0"/>
                <a:t> reservoir</a:t>
              </a:r>
            </a:p>
          </p:txBody>
        </p:sp>
        <p:sp>
          <p:nvSpPr>
            <p:cNvPr id="50188" name="Text Box 12"/>
            <p:cNvSpPr txBox="1">
              <a:spLocks noChangeArrowheads="1"/>
            </p:cNvSpPr>
            <p:nvPr/>
          </p:nvSpPr>
          <p:spPr bwMode="auto">
            <a:xfrm>
              <a:off x="2526" y="775"/>
              <a:ext cx="111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400"/>
                <a:t>cathode transfer rod</a:t>
              </a:r>
            </a:p>
          </p:txBody>
        </p:sp>
        <p:sp>
          <p:nvSpPr>
            <p:cNvPr id="50191" name="Line 15"/>
            <p:cNvSpPr>
              <a:spLocks noChangeShapeType="1"/>
            </p:cNvSpPr>
            <p:nvPr/>
          </p:nvSpPr>
          <p:spPr bwMode="auto">
            <a:xfrm flipH="1" flipV="1">
              <a:off x="2796" y="2160"/>
              <a:ext cx="533" cy="6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50192" name="Line 16"/>
            <p:cNvSpPr>
              <a:spLocks noChangeShapeType="1"/>
            </p:cNvSpPr>
            <p:nvPr/>
          </p:nvSpPr>
          <p:spPr bwMode="auto">
            <a:xfrm flipH="1" flipV="1">
              <a:off x="2958" y="2070"/>
              <a:ext cx="769" cy="53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50193" name="Line 17"/>
            <p:cNvSpPr>
              <a:spLocks noChangeShapeType="1"/>
            </p:cNvSpPr>
            <p:nvPr/>
          </p:nvSpPr>
          <p:spPr bwMode="auto">
            <a:xfrm flipH="1" flipV="1">
              <a:off x="2795" y="1842"/>
              <a:ext cx="920" cy="5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50194" name="Line 18"/>
            <p:cNvSpPr>
              <a:spLocks noChangeShapeType="1"/>
            </p:cNvSpPr>
            <p:nvPr/>
          </p:nvSpPr>
          <p:spPr bwMode="auto">
            <a:xfrm flipH="1" flipV="1">
              <a:off x="3084" y="1764"/>
              <a:ext cx="866" cy="38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50195" name="Line 19"/>
            <p:cNvSpPr>
              <a:spLocks noChangeShapeType="1"/>
            </p:cNvSpPr>
            <p:nvPr/>
          </p:nvSpPr>
          <p:spPr bwMode="auto">
            <a:xfrm flipH="1" flipV="1">
              <a:off x="3564" y="1518"/>
              <a:ext cx="605" cy="27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de-DE"/>
            </a:p>
          </p:txBody>
        </p:sp>
        <p:sp>
          <p:nvSpPr>
            <p:cNvPr id="50196" name="Line 20"/>
            <p:cNvSpPr>
              <a:spLocks noChangeShapeType="1"/>
            </p:cNvSpPr>
            <p:nvPr/>
          </p:nvSpPr>
          <p:spPr bwMode="auto">
            <a:xfrm>
              <a:off x="3312" y="954"/>
              <a:ext cx="496" cy="23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lg"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26" name="Textfeld 25"/>
          <p:cNvSpPr txBox="1"/>
          <p:nvPr/>
        </p:nvSpPr>
        <p:spPr>
          <a:xfrm>
            <a:off x="6012160" y="2161788"/>
            <a:ext cx="2566728" cy="3949799"/>
          </a:xfrm>
          <a:prstGeom prst="rect">
            <a:avLst/>
          </a:prstGeom>
          <a:noFill/>
          <a:ln w="25400">
            <a:solidFill>
              <a:srgbClr val="00589C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Photo cathodes must be</a:t>
            </a:r>
          </a:p>
          <a:p>
            <a:r>
              <a:rPr lang="en-US" dirty="0" smtClean="0"/>
              <a:t>exchangeable without</a:t>
            </a:r>
          </a:p>
          <a:p>
            <a:r>
              <a:rPr lang="en-US" dirty="0" smtClean="0"/>
              <a:t>- breaking the vacuum </a:t>
            </a:r>
          </a:p>
          <a:p>
            <a:pPr>
              <a:buFontTx/>
              <a:buChar char="-"/>
            </a:pPr>
            <a:r>
              <a:rPr lang="en-US" dirty="0" smtClean="0"/>
              <a:t>warming-up the gun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no particle generation</a:t>
            </a:r>
          </a:p>
          <a:p>
            <a:r>
              <a:rPr lang="en-US" dirty="0" smtClean="0"/>
              <a:t>During exchange  </a:t>
            </a:r>
          </a:p>
          <a:p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Separate support and</a:t>
            </a:r>
          </a:p>
          <a:p>
            <a:r>
              <a:rPr lang="en-US" dirty="0" smtClean="0"/>
              <a:t>  cooling with liquid N</a:t>
            </a:r>
            <a:r>
              <a:rPr lang="en-US" baseline="-25000" dirty="0" smtClean="0"/>
              <a:t>2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 Vacuum gap, electrically and thermally isolated</a:t>
            </a:r>
          </a:p>
          <a:p>
            <a:endParaRPr lang="en-US" baseline="-25000" dirty="0" smtClean="0"/>
          </a:p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18" name="Rectangle 18"/>
          <p:cNvSpPr>
            <a:spLocks noChangeArrowheads="1"/>
          </p:cNvSpPr>
          <p:nvPr/>
        </p:nvSpPr>
        <p:spPr bwMode="auto">
          <a:xfrm>
            <a:off x="684213" y="115888"/>
            <a:ext cx="13821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Introduction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012160" y="864233"/>
            <a:ext cx="2486578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Normal-conducting</a:t>
            </a:r>
          </a:p>
          <a:p>
            <a:pPr algn="ctr"/>
            <a:r>
              <a:rPr lang="en-US" dirty="0" smtClean="0"/>
              <a:t>photocathode in</a:t>
            </a:r>
          </a:p>
          <a:p>
            <a:pPr algn="ctr"/>
            <a:r>
              <a:rPr lang="en-US" dirty="0" smtClean="0"/>
              <a:t>superconducting cavity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6" name="Picture 2" descr="SRF-kpl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689" y="765176"/>
            <a:ext cx="4454769" cy="419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508" name="Text Box 4"/>
          <p:cNvSpPr txBox="1">
            <a:spLocks noChangeArrowheads="1"/>
          </p:cNvSpPr>
          <p:nvPr/>
        </p:nvSpPr>
        <p:spPr bwMode="auto">
          <a:xfrm>
            <a:off x="4460631" y="3213100"/>
            <a:ext cx="1143560" cy="648512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800"/>
              <a:t>Transfer</a:t>
            </a:r>
          </a:p>
          <a:p>
            <a:r>
              <a:rPr lang="en-US" sz="1800"/>
              <a:t>chamber</a:t>
            </a:r>
          </a:p>
        </p:txBody>
      </p:sp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7897784" y="2060848"/>
            <a:ext cx="1246216" cy="648512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800" dirty="0"/>
              <a:t>Transport</a:t>
            </a:r>
          </a:p>
          <a:p>
            <a:r>
              <a:rPr lang="en-US" sz="1800" dirty="0"/>
              <a:t>chamber</a:t>
            </a:r>
          </a:p>
        </p:txBody>
      </p:sp>
      <p:sp>
        <p:nvSpPr>
          <p:cNvPr id="149510" name="Text Box 6"/>
          <p:cNvSpPr txBox="1">
            <a:spLocks noChangeArrowheads="1"/>
          </p:cNvSpPr>
          <p:nvPr/>
        </p:nvSpPr>
        <p:spPr bwMode="auto">
          <a:xfrm>
            <a:off x="6377354" y="838201"/>
            <a:ext cx="720367" cy="371513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800"/>
              <a:t>Lock</a:t>
            </a:r>
          </a:p>
        </p:txBody>
      </p:sp>
      <p:sp>
        <p:nvSpPr>
          <p:cNvPr id="149511" name="Text Box 7"/>
          <p:cNvSpPr txBox="1">
            <a:spLocks noChangeArrowheads="1"/>
          </p:cNvSpPr>
          <p:nvPr/>
        </p:nvSpPr>
        <p:spPr bwMode="auto">
          <a:xfrm>
            <a:off x="6189785" y="3933825"/>
            <a:ext cx="2464434" cy="648512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800"/>
              <a:t>Cathode transfer rod</a:t>
            </a:r>
          </a:p>
          <a:p>
            <a:r>
              <a:rPr lang="en-US" sz="1800"/>
              <a:t>linear &amp; rotation</a:t>
            </a:r>
          </a:p>
        </p:txBody>
      </p:sp>
      <p:sp>
        <p:nvSpPr>
          <p:cNvPr id="149512" name="Text Box 8"/>
          <p:cNvSpPr txBox="1">
            <a:spLocks noChangeArrowheads="1"/>
          </p:cNvSpPr>
          <p:nvPr/>
        </p:nvSpPr>
        <p:spPr bwMode="auto">
          <a:xfrm>
            <a:off x="7214089" y="981075"/>
            <a:ext cx="1387216" cy="648512"/>
          </a:xfrm>
          <a:prstGeom prst="rect">
            <a:avLst/>
          </a:prstGeom>
          <a:solidFill>
            <a:srgbClr val="FFFF99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800"/>
              <a:t>Places for</a:t>
            </a:r>
          </a:p>
          <a:p>
            <a:r>
              <a:rPr lang="en-US" sz="1800"/>
              <a:t>6 cathodes</a:t>
            </a:r>
          </a:p>
        </p:txBody>
      </p:sp>
      <p:sp>
        <p:nvSpPr>
          <p:cNvPr id="149513" name="Line 9"/>
          <p:cNvSpPr>
            <a:spLocks noChangeShapeType="1"/>
          </p:cNvSpPr>
          <p:nvPr/>
        </p:nvSpPr>
        <p:spPr bwMode="auto">
          <a:xfrm flipV="1">
            <a:off x="5524501" y="2709863"/>
            <a:ext cx="1063869" cy="7921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e-DE"/>
          </a:p>
        </p:txBody>
      </p:sp>
      <p:sp>
        <p:nvSpPr>
          <p:cNvPr id="149514" name="Line 10"/>
          <p:cNvSpPr>
            <a:spLocks noChangeShapeType="1"/>
          </p:cNvSpPr>
          <p:nvPr/>
        </p:nvSpPr>
        <p:spPr bwMode="auto">
          <a:xfrm flipV="1">
            <a:off x="7120304" y="2636838"/>
            <a:ext cx="133350" cy="122555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e-DE"/>
          </a:p>
        </p:txBody>
      </p:sp>
      <p:sp>
        <p:nvSpPr>
          <p:cNvPr id="149515" name="Line 11"/>
          <p:cNvSpPr>
            <a:spLocks noChangeShapeType="1"/>
          </p:cNvSpPr>
          <p:nvPr/>
        </p:nvSpPr>
        <p:spPr bwMode="auto">
          <a:xfrm flipH="1" flipV="1">
            <a:off x="7650773" y="2062163"/>
            <a:ext cx="332642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e-DE"/>
          </a:p>
        </p:txBody>
      </p:sp>
      <p:sp>
        <p:nvSpPr>
          <p:cNvPr id="149516" name="Line 12"/>
          <p:cNvSpPr>
            <a:spLocks noChangeShapeType="1"/>
          </p:cNvSpPr>
          <p:nvPr/>
        </p:nvSpPr>
        <p:spPr bwMode="auto">
          <a:xfrm>
            <a:off x="6654312" y="1270001"/>
            <a:ext cx="597877" cy="7921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e-DE"/>
          </a:p>
        </p:txBody>
      </p:sp>
      <p:sp>
        <p:nvSpPr>
          <p:cNvPr id="149517" name="Line 13"/>
          <p:cNvSpPr>
            <a:spLocks noChangeShapeType="1"/>
          </p:cNvSpPr>
          <p:nvPr/>
        </p:nvSpPr>
        <p:spPr bwMode="auto">
          <a:xfrm flipH="1">
            <a:off x="7584831" y="1701800"/>
            <a:ext cx="199292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de-DE"/>
          </a:p>
        </p:txBody>
      </p:sp>
      <p:pic>
        <p:nvPicPr>
          <p:cNvPr id="149518" name="Picture 14" descr="SRFGun 2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90" y="620714"/>
            <a:ext cx="3588726" cy="291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9520" name="Picture 16" descr="Bild 00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54" y="3536950"/>
            <a:ext cx="3587262" cy="2916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9521" name="Text Box 17"/>
          <p:cNvSpPr txBox="1">
            <a:spLocks noChangeArrowheads="1"/>
          </p:cNvSpPr>
          <p:nvPr/>
        </p:nvSpPr>
        <p:spPr bwMode="auto">
          <a:xfrm>
            <a:off x="4139952" y="5229225"/>
            <a:ext cx="4983265" cy="92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dirty="0"/>
              <a:t>Use of semiconductor photo cathodes like</a:t>
            </a:r>
          </a:p>
          <a:p>
            <a:pPr algn="l"/>
            <a:r>
              <a:rPr lang="en-US" sz="1800" dirty="0"/>
              <a:t>Cs</a:t>
            </a:r>
            <a:r>
              <a:rPr lang="en-US" sz="1800" baseline="-25000" dirty="0"/>
              <a:t>2</a:t>
            </a:r>
            <a:r>
              <a:rPr lang="en-US" sz="1800" dirty="0"/>
              <a:t>Te requires a UHV (&lt;10</a:t>
            </a:r>
            <a:r>
              <a:rPr lang="en-US" sz="1800" baseline="30000" dirty="0"/>
              <a:t>9</a:t>
            </a:r>
            <a:r>
              <a:rPr lang="en-US" sz="1800" dirty="0"/>
              <a:t> mbar) exchange</a:t>
            </a:r>
          </a:p>
          <a:p>
            <a:pPr algn="l"/>
            <a:r>
              <a:rPr lang="en-US" sz="1800" dirty="0"/>
              <a:t>system 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684213" y="115888"/>
            <a:ext cx="13821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Introduction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29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6148" y="1115294"/>
            <a:ext cx="7781925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11560" y="71468"/>
            <a:ext cx="6149417" cy="371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algn="l"/>
            <a:r>
              <a:rPr lang="en-US" sz="1800" b="0" dirty="0" smtClean="0">
                <a:solidFill>
                  <a:schemeClr val="bg1"/>
                </a:solidFill>
              </a:rPr>
              <a:t>Previous </a:t>
            </a:r>
            <a:r>
              <a:rPr lang="en-US" sz="1800" b="0" dirty="0" err="1" smtClean="0">
                <a:solidFill>
                  <a:schemeClr val="bg1"/>
                </a:solidFill>
              </a:rPr>
              <a:t>GaAs</a:t>
            </a:r>
            <a:r>
              <a:rPr lang="en-US" sz="1800" b="0" dirty="0" smtClean="0">
                <a:solidFill>
                  <a:schemeClr val="bg1"/>
                </a:solidFill>
              </a:rPr>
              <a:t> PC activities at RT and SC RF photo guns</a:t>
            </a:r>
            <a:r>
              <a:rPr lang="en-US" sz="1800" b="1" dirty="0" smtClean="0">
                <a:solidFill>
                  <a:schemeClr val="bg1"/>
                </a:solidFill>
              </a:rPr>
              <a:t> </a:t>
            </a:r>
            <a:endParaRPr lang="en-US" sz="1800" b="1" dirty="0">
              <a:solidFill>
                <a:schemeClr val="bg1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25490" y="4725144"/>
            <a:ext cx="5282614" cy="1477328"/>
          </a:xfrm>
          <a:prstGeom prst="rect">
            <a:avLst/>
          </a:prstGeom>
          <a:solidFill>
            <a:srgbClr val="CCECFF"/>
          </a:solidFill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  <a:softEdge rad="3175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800" dirty="0" smtClean="0"/>
              <a:t>Problems </a:t>
            </a:r>
            <a:r>
              <a:rPr lang="de-DE" sz="1800" dirty="0" err="1" smtClean="0"/>
              <a:t>with</a:t>
            </a:r>
            <a:r>
              <a:rPr lang="de-DE" sz="1800" dirty="0" smtClean="0"/>
              <a:t> </a:t>
            </a:r>
            <a:r>
              <a:rPr lang="de-DE" sz="1800" dirty="0" err="1" smtClean="0"/>
              <a:t>GaAs</a:t>
            </a:r>
            <a:r>
              <a:rPr lang="de-DE" sz="1800" dirty="0" smtClean="0"/>
              <a:t> </a:t>
            </a:r>
            <a:r>
              <a:rPr lang="de-DE" sz="1800" dirty="0" err="1" smtClean="0"/>
              <a:t>Photocathodes</a:t>
            </a:r>
            <a:r>
              <a:rPr lang="de-DE" sz="1800" dirty="0" smtClean="0"/>
              <a:t>:</a:t>
            </a:r>
          </a:p>
          <a:p>
            <a:pPr algn="ctr"/>
            <a:r>
              <a:rPr lang="de-DE" sz="1800" dirty="0" err="1" smtClean="0"/>
              <a:t>experiment</a:t>
            </a:r>
            <a:r>
              <a:rPr lang="de-DE" sz="1800" dirty="0" smtClean="0"/>
              <a:t> </a:t>
            </a:r>
            <a:r>
              <a:rPr lang="de-DE" sz="1800" dirty="0" err="1" smtClean="0"/>
              <a:t>failed</a:t>
            </a:r>
            <a:r>
              <a:rPr lang="de-DE" sz="1800" dirty="0" smtClean="0"/>
              <a:t> due </a:t>
            </a:r>
            <a:r>
              <a:rPr lang="de-DE" sz="1800" dirty="0" err="1" smtClean="0"/>
              <a:t>to</a:t>
            </a:r>
            <a:endParaRPr lang="de-DE" sz="1800" dirty="0" smtClean="0"/>
          </a:p>
          <a:p>
            <a:pPr algn="ctr"/>
            <a:r>
              <a:rPr lang="de-DE" sz="1800" dirty="0" smtClean="0"/>
              <a:t>- </a:t>
            </a:r>
            <a:r>
              <a:rPr lang="de-DE" sz="1800" dirty="0" err="1" smtClean="0"/>
              <a:t>worse</a:t>
            </a:r>
            <a:r>
              <a:rPr lang="de-DE" sz="1800" dirty="0" smtClean="0"/>
              <a:t> </a:t>
            </a:r>
            <a:r>
              <a:rPr lang="de-DE" sz="1800" dirty="0" err="1" smtClean="0"/>
              <a:t>vacuum</a:t>
            </a:r>
            <a:r>
              <a:rPr lang="de-DE" sz="1800" dirty="0" smtClean="0"/>
              <a:t> </a:t>
            </a:r>
            <a:r>
              <a:rPr lang="de-DE" sz="1800" dirty="0" err="1" smtClean="0"/>
              <a:t>of</a:t>
            </a:r>
            <a:r>
              <a:rPr lang="de-DE" sz="1800" dirty="0" smtClean="0"/>
              <a:t> &gt; 10</a:t>
            </a:r>
            <a:r>
              <a:rPr lang="de-DE" sz="1800" baseline="30000" dirty="0" smtClean="0"/>
              <a:t>-9</a:t>
            </a:r>
            <a:r>
              <a:rPr lang="de-DE" sz="1800" dirty="0" smtClean="0"/>
              <a:t> </a:t>
            </a:r>
            <a:r>
              <a:rPr lang="de-DE" sz="1800" dirty="0" err="1" smtClean="0"/>
              <a:t>mbar</a:t>
            </a:r>
            <a:r>
              <a:rPr lang="de-DE" sz="1800" dirty="0" smtClean="0"/>
              <a:t>,</a:t>
            </a:r>
          </a:p>
          <a:p>
            <a:pPr marL="285750" indent="-285750" algn="ctr">
              <a:buFontTx/>
              <a:buChar char="-"/>
            </a:pPr>
            <a:r>
              <a:rPr lang="de-DE" sz="1800" dirty="0" smtClean="0"/>
              <a:t>high </a:t>
            </a:r>
            <a:r>
              <a:rPr lang="de-DE" sz="1800" dirty="0" err="1" smtClean="0"/>
              <a:t>dark</a:t>
            </a:r>
            <a:r>
              <a:rPr lang="de-DE" sz="1800" dirty="0" smtClean="0"/>
              <a:t> </a:t>
            </a:r>
            <a:r>
              <a:rPr lang="de-DE" sz="1800" dirty="0" err="1" smtClean="0"/>
              <a:t>current</a:t>
            </a:r>
            <a:r>
              <a:rPr lang="de-DE" sz="1800" dirty="0" smtClean="0"/>
              <a:t>,</a:t>
            </a:r>
          </a:p>
          <a:p>
            <a:pPr marL="285750" indent="-285750" algn="ctr">
              <a:buFontTx/>
              <a:buChar char="-"/>
            </a:pPr>
            <a:r>
              <a:rPr lang="de-DE" sz="1800" dirty="0" err="1" smtClean="0"/>
              <a:t>electron</a:t>
            </a:r>
            <a:r>
              <a:rPr lang="de-DE" sz="1800" dirty="0" smtClean="0"/>
              <a:t> </a:t>
            </a:r>
            <a:r>
              <a:rPr lang="de-DE" sz="1800" dirty="0" err="1" smtClean="0"/>
              <a:t>backbombardment</a:t>
            </a:r>
            <a:endParaRPr lang="de-DE" sz="1800" dirty="0"/>
          </a:p>
        </p:txBody>
      </p:sp>
      <p:sp>
        <p:nvSpPr>
          <p:cNvPr id="4" name="Textfeld 3"/>
          <p:cNvSpPr txBox="1"/>
          <p:nvPr/>
        </p:nvSpPr>
        <p:spPr>
          <a:xfrm>
            <a:off x="539552" y="692696"/>
            <a:ext cx="4733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589C"/>
                </a:solidFill>
              </a:rPr>
              <a:t>BINP activity with a copper (RT) RF photo gun </a:t>
            </a:r>
            <a:endParaRPr lang="en-US" dirty="0">
              <a:solidFill>
                <a:srgbClr val="0058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573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3E89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3E8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3E8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3E8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3E8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3E8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FF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003E89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Palatino Linotype" pitchFamily="18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1783</Words>
  <Application>Microsoft Office PowerPoint</Application>
  <PresentationFormat>Overheadfolien</PresentationFormat>
  <Paragraphs>403</Paragraphs>
  <Slides>21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8</vt:i4>
      </vt:variant>
      <vt:variant>
        <vt:lpstr>Folientitel</vt:lpstr>
      </vt:variant>
      <vt:variant>
        <vt:i4>21</vt:i4>
      </vt:variant>
    </vt:vector>
  </HeadingPairs>
  <TitlesOfParts>
    <vt:vector size="29" baseType="lpstr">
      <vt:lpstr>Standarddesign</vt:lpstr>
      <vt:lpstr>1_Standarddesign</vt:lpstr>
      <vt:lpstr>Benutzerdefiniertes Design</vt:lpstr>
      <vt:lpstr>1_Benutzerdefiniertes Design</vt:lpstr>
      <vt:lpstr>2_Standarddesign</vt:lpstr>
      <vt:lpstr>2_Benutzerdefiniertes Design</vt:lpstr>
      <vt:lpstr>3_Benutzerdefiniertes Design</vt:lpstr>
      <vt:lpstr>4_Benutzerdefiniertes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Forschungszentrum Rossendorf e.V.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Administrator</dc:creator>
  <cp:lastModifiedBy>Teichert, Jochen</cp:lastModifiedBy>
  <cp:revision>409</cp:revision>
  <dcterms:created xsi:type="dcterms:W3CDTF">2007-03-26T08:55:35Z</dcterms:created>
  <dcterms:modified xsi:type="dcterms:W3CDTF">2013-06-06T06:31:03Z</dcterms:modified>
</cp:coreProperties>
</file>