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6"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1" d="100"/>
          <a:sy n="91" d="100"/>
        </p:scale>
        <p:origin x="-408"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0BF0DD2-8996-4D4D-B1AB-7CE6E2363F81}" type="datetimeFigureOut">
              <a:rPr lang="en-GB" smtClean="0"/>
              <a:t>10/06/2013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77B791C-7494-490D-AF6F-A522626BCA1C}" type="slidenum">
              <a:rPr lang="en-GB" smtClean="0"/>
              <a:t>‹#›</a:t>
            </a:fld>
            <a:endParaRPr lang="en-GB"/>
          </a:p>
        </p:txBody>
      </p:sp>
    </p:spTree>
    <p:extLst>
      <p:ext uri="{BB962C8B-B14F-4D97-AF65-F5344CB8AC3E}">
        <p14:creationId xmlns:p14="http://schemas.microsoft.com/office/powerpoint/2010/main" val="16946022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0BF0DD2-8996-4D4D-B1AB-7CE6E2363F81}" type="datetimeFigureOut">
              <a:rPr lang="en-GB" smtClean="0"/>
              <a:t>10/06/2013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77B791C-7494-490D-AF6F-A522626BCA1C}" type="slidenum">
              <a:rPr lang="en-GB" smtClean="0"/>
              <a:t>‹#›</a:t>
            </a:fld>
            <a:endParaRPr lang="en-GB"/>
          </a:p>
        </p:txBody>
      </p:sp>
    </p:spTree>
    <p:extLst>
      <p:ext uri="{BB962C8B-B14F-4D97-AF65-F5344CB8AC3E}">
        <p14:creationId xmlns:p14="http://schemas.microsoft.com/office/powerpoint/2010/main" val="3584706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0BF0DD2-8996-4D4D-B1AB-7CE6E2363F81}" type="datetimeFigureOut">
              <a:rPr lang="en-GB" smtClean="0"/>
              <a:t>10/06/2013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77B791C-7494-490D-AF6F-A522626BCA1C}" type="slidenum">
              <a:rPr lang="en-GB" smtClean="0"/>
              <a:t>‹#›</a:t>
            </a:fld>
            <a:endParaRPr lang="en-GB"/>
          </a:p>
        </p:txBody>
      </p:sp>
    </p:spTree>
    <p:extLst>
      <p:ext uri="{BB962C8B-B14F-4D97-AF65-F5344CB8AC3E}">
        <p14:creationId xmlns:p14="http://schemas.microsoft.com/office/powerpoint/2010/main" val="1444005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0BF0DD2-8996-4D4D-B1AB-7CE6E2363F81}" type="datetimeFigureOut">
              <a:rPr lang="en-GB" smtClean="0"/>
              <a:t>10/06/2013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77B791C-7494-490D-AF6F-A522626BCA1C}" type="slidenum">
              <a:rPr lang="en-GB" smtClean="0"/>
              <a:t>‹#›</a:t>
            </a:fld>
            <a:endParaRPr lang="en-GB"/>
          </a:p>
        </p:txBody>
      </p:sp>
    </p:spTree>
    <p:extLst>
      <p:ext uri="{BB962C8B-B14F-4D97-AF65-F5344CB8AC3E}">
        <p14:creationId xmlns:p14="http://schemas.microsoft.com/office/powerpoint/2010/main" val="664089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BF0DD2-8996-4D4D-B1AB-7CE6E2363F81}" type="datetimeFigureOut">
              <a:rPr lang="en-GB" smtClean="0"/>
              <a:t>10/06/2013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77B791C-7494-490D-AF6F-A522626BCA1C}" type="slidenum">
              <a:rPr lang="en-GB" smtClean="0"/>
              <a:t>‹#›</a:t>
            </a:fld>
            <a:endParaRPr lang="en-GB"/>
          </a:p>
        </p:txBody>
      </p:sp>
    </p:spTree>
    <p:extLst>
      <p:ext uri="{BB962C8B-B14F-4D97-AF65-F5344CB8AC3E}">
        <p14:creationId xmlns:p14="http://schemas.microsoft.com/office/powerpoint/2010/main" val="863794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0BF0DD2-8996-4D4D-B1AB-7CE6E2363F81}" type="datetimeFigureOut">
              <a:rPr lang="en-GB" smtClean="0"/>
              <a:t>10/06/2013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77B791C-7494-490D-AF6F-A522626BCA1C}" type="slidenum">
              <a:rPr lang="en-GB" smtClean="0"/>
              <a:t>‹#›</a:t>
            </a:fld>
            <a:endParaRPr lang="en-GB"/>
          </a:p>
        </p:txBody>
      </p:sp>
    </p:spTree>
    <p:extLst>
      <p:ext uri="{BB962C8B-B14F-4D97-AF65-F5344CB8AC3E}">
        <p14:creationId xmlns:p14="http://schemas.microsoft.com/office/powerpoint/2010/main" val="2023374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0BF0DD2-8996-4D4D-B1AB-7CE6E2363F81}" type="datetimeFigureOut">
              <a:rPr lang="en-GB" smtClean="0"/>
              <a:t>10/06/2013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77B791C-7494-490D-AF6F-A522626BCA1C}" type="slidenum">
              <a:rPr lang="en-GB" smtClean="0"/>
              <a:t>‹#›</a:t>
            </a:fld>
            <a:endParaRPr lang="en-GB"/>
          </a:p>
        </p:txBody>
      </p:sp>
    </p:spTree>
    <p:extLst>
      <p:ext uri="{BB962C8B-B14F-4D97-AF65-F5344CB8AC3E}">
        <p14:creationId xmlns:p14="http://schemas.microsoft.com/office/powerpoint/2010/main" val="3166294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0BF0DD2-8996-4D4D-B1AB-7CE6E2363F81}" type="datetimeFigureOut">
              <a:rPr lang="en-GB" smtClean="0"/>
              <a:t>10/06/2013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77B791C-7494-490D-AF6F-A522626BCA1C}" type="slidenum">
              <a:rPr lang="en-GB" smtClean="0"/>
              <a:t>‹#›</a:t>
            </a:fld>
            <a:endParaRPr lang="en-GB"/>
          </a:p>
        </p:txBody>
      </p:sp>
    </p:spTree>
    <p:extLst>
      <p:ext uri="{BB962C8B-B14F-4D97-AF65-F5344CB8AC3E}">
        <p14:creationId xmlns:p14="http://schemas.microsoft.com/office/powerpoint/2010/main" val="22870779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BF0DD2-8996-4D4D-B1AB-7CE6E2363F81}" type="datetimeFigureOut">
              <a:rPr lang="en-GB" smtClean="0"/>
              <a:t>10/06/2013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77B791C-7494-490D-AF6F-A522626BCA1C}" type="slidenum">
              <a:rPr lang="en-GB" smtClean="0"/>
              <a:t>‹#›</a:t>
            </a:fld>
            <a:endParaRPr lang="en-GB"/>
          </a:p>
        </p:txBody>
      </p:sp>
    </p:spTree>
    <p:extLst>
      <p:ext uri="{BB962C8B-B14F-4D97-AF65-F5344CB8AC3E}">
        <p14:creationId xmlns:p14="http://schemas.microsoft.com/office/powerpoint/2010/main" val="9024230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BF0DD2-8996-4D4D-B1AB-7CE6E2363F81}" type="datetimeFigureOut">
              <a:rPr lang="en-GB" smtClean="0"/>
              <a:t>10/06/2013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77B791C-7494-490D-AF6F-A522626BCA1C}" type="slidenum">
              <a:rPr lang="en-GB" smtClean="0"/>
              <a:t>‹#›</a:t>
            </a:fld>
            <a:endParaRPr lang="en-GB"/>
          </a:p>
        </p:txBody>
      </p:sp>
    </p:spTree>
    <p:extLst>
      <p:ext uri="{BB962C8B-B14F-4D97-AF65-F5344CB8AC3E}">
        <p14:creationId xmlns:p14="http://schemas.microsoft.com/office/powerpoint/2010/main" val="11789761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BF0DD2-8996-4D4D-B1AB-7CE6E2363F81}" type="datetimeFigureOut">
              <a:rPr lang="en-GB" smtClean="0"/>
              <a:t>10/06/2013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77B791C-7494-490D-AF6F-A522626BCA1C}" type="slidenum">
              <a:rPr lang="en-GB" smtClean="0"/>
              <a:t>‹#›</a:t>
            </a:fld>
            <a:endParaRPr lang="en-GB"/>
          </a:p>
        </p:txBody>
      </p:sp>
    </p:spTree>
    <p:extLst>
      <p:ext uri="{BB962C8B-B14F-4D97-AF65-F5344CB8AC3E}">
        <p14:creationId xmlns:p14="http://schemas.microsoft.com/office/powerpoint/2010/main" val="1930786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BF0DD2-8996-4D4D-B1AB-7CE6E2363F81}" type="datetimeFigureOut">
              <a:rPr lang="en-GB" smtClean="0"/>
              <a:t>10/06/2013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7B791C-7494-490D-AF6F-A522626BCA1C}" type="slidenum">
              <a:rPr lang="en-GB" smtClean="0"/>
              <a:t>‹#›</a:t>
            </a:fld>
            <a:endParaRPr lang="en-GB"/>
          </a:p>
        </p:txBody>
      </p:sp>
    </p:spTree>
    <p:extLst>
      <p:ext uri="{BB962C8B-B14F-4D97-AF65-F5344CB8AC3E}">
        <p14:creationId xmlns:p14="http://schemas.microsoft.com/office/powerpoint/2010/main" val="25482111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 few questions on the transfer of accelerator technology</a:t>
            </a:r>
            <a:endParaRPr lang="en-GB" dirty="0"/>
          </a:p>
        </p:txBody>
      </p:sp>
      <p:sp>
        <p:nvSpPr>
          <p:cNvPr id="4" name="TextBox 3"/>
          <p:cNvSpPr txBox="1"/>
          <p:nvPr/>
        </p:nvSpPr>
        <p:spPr>
          <a:xfrm>
            <a:off x="611560" y="6093296"/>
            <a:ext cx="7920880" cy="369332"/>
          </a:xfrm>
          <a:prstGeom prst="rect">
            <a:avLst/>
          </a:prstGeom>
          <a:noFill/>
        </p:spPr>
        <p:txBody>
          <a:bodyPr wrap="square" rtlCol="0">
            <a:spAutoFit/>
          </a:bodyPr>
          <a:lstStyle/>
          <a:p>
            <a:r>
              <a:rPr lang="fr-CH" i="1" dirty="0" smtClean="0"/>
              <a:t>I </a:t>
            </a:r>
            <a:r>
              <a:rPr lang="fr-CH" i="1" dirty="0" err="1" smtClean="0"/>
              <a:t>apologize</a:t>
            </a:r>
            <a:r>
              <a:rPr lang="fr-CH" i="1" dirty="0" smtClean="0"/>
              <a:t> </a:t>
            </a:r>
            <a:r>
              <a:rPr lang="fr-CH" i="1" dirty="0" smtClean="0"/>
              <a:t>for </a:t>
            </a:r>
            <a:r>
              <a:rPr lang="fr-CH" i="1" dirty="0" err="1" smtClean="0"/>
              <a:t>being</a:t>
            </a:r>
            <a:r>
              <a:rPr lang="fr-CH" i="1" dirty="0" smtClean="0"/>
              <a:t> </a:t>
            </a:r>
            <a:r>
              <a:rPr lang="fr-CH" i="1" dirty="0" err="1" smtClean="0"/>
              <a:t>sometimes</a:t>
            </a:r>
            <a:r>
              <a:rPr lang="fr-CH" i="1" dirty="0" smtClean="0"/>
              <a:t> </a:t>
            </a:r>
            <a:r>
              <a:rPr lang="fr-CH" i="1" dirty="0" err="1" smtClean="0"/>
              <a:t>provocative</a:t>
            </a:r>
            <a:r>
              <a:rPr lang="fr-CH" i="1" dirty="0" smtClean="0"/>
              <a:t>, but </a:t>
            </a:r>
            <a:r>
              <a:rPr lang="fr-CH" i="1" dirty="0" err="1" smtClean="0"/>
              <a:t>we</a:t>
            </a:r>
            <a:r>
              <a:rPr lang="fr-CH" i="1" dirty="0" smtClean="0"/>
              <a:t> </a:t>
            </a:r>
            <a:r>
              <a:rPr lang="fr-CH" i="1" dirty="0" err="1" smtClean="0"/>
              <a:t>need</a:t>
            </a:r>
            <a:r>
              <a:rPr lang="fr-CH" i="1" dirty="0" smtClean="0"/>
              <a:t> to </a:t>
            </a:r>
            <a:r>
              <a:rPr lang="fr-CH" i="1" dirty="0" err="1" smtClean="0"/>
              <a:t>launch</a:t>
            </a:r>
            <a:r>
              <a:rPr lang="fr-CH" i="1" dirty="0" smtClean="0"/>
              <a:t> a real </a:t>
            </a:r>
            <a:r>
              <a:rPr lang="fr-CH" i="1" dirty="0" err="1" smtClean="0"/>
              <a:t>debate</a:t>
            </a:r>
            <a:r>
              <a:rPr lang="fr-CH" i="1" dirty="0" smtClean="0"/>
              <a:t>…</a:t>
            </a:r>
            <a:endParaRPr lang="en-GB" i="1" dirty="0"/>
          </a:p>
        </p:txBody>
      </p:sp>
      <p:sp>
        <p:nvSpPr>
          <p:cNvPr id="3" name="TextBox 2"/>
          <p:cNvSpPr txBox="1"/>
          <p:nvPr/>
        </p:nvSpPr>
        <p:spPr>
          <a:xfrm>
            <a:off x="2798596" y="4077072"/>
            <a:ext cx="3402791" cy="369332"/>
          </a:xfrm>
          <a:prstGeom prst="rect">
            <a:avLst/>
          </a:prstGeom>
          <a:noFill/>
        </p:spPr>
        <p:txBody>
          <a:bodyPr wrap="none" rtlCol="0">
            <a:spAutoFit/>
          </a:bodyPr>
          <a:lstStyle/>
          <a:p>
            <a:r>
              <a:rPr lang="fr-CH" dirty="0" smtClean="0"/>
              <a:t>M. Vretenar, EuCARD13 Workshop</a:t>
            </a:r>
          </a:p>
        </p:txBody>
      </p:sp>
    </p:spTree>
    <p:extLst>
      <p:ext uri="{BB962C8B-B14F-4D97-AF65-F5344CB8AC3E}">
        <p14:creationId xmlns:p14="http://schemas.microsoft.com/office/powerpoint/2010/main" val="3319080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188640"/>
            <a:ext cx="8568952" cy="6571030"/>
          </a:xfrm>
          <a:prstGeom prst="rect">
            <a:avLst/>
          </a:prstGeom>
          <a:noFill/>
        </p:spPr>
        <p:txBody>
          <a:bodyPr wrap="square" rtlCol="0">
            <a:spAutoFit/>
          </a:bodyPr>
          <a:lstStyle/>
          <a:p>
            <a:pPr>
              <a:spcBef>
                <a:spcPts val="600"/>
              </a:spcBef>
            </a:pPr>
            <a:r>
              <a:rPr lang="en-US" dirty="0" smtClean="0">
                <a:latin typeface="Verdana" pitchFamily="34" charset="0"/>
                <a:ea typeface="Verdana" pitchFamily="34" charset="0"/>
                <a:cs typeface="Verdana" pitchFamily="34" charset="0"/>
              </a:rPr>
              <a:t>Effective </a:t>
            </a:r>
            <a:r>
              <a:rPr lang="en-US" dirty="0">
                <a:latin typeface="Verdana" pitchFamily="34" charset="0"/>
                <a:ea typeface="Verdana" pitchFamily="34" charset="0"/>
                <a:cs typeface="Verdana" pitchFamily="34" charset="0"/>
              </a:rPr>
              <a:t>transfer of scientific technologies to industry and society </a:t>
            </a:r>
            <a:r>
              <a:rPr lang="en-US" dirty="0" smtClean="0">
                <a:latin typeface="Verdana" pitchFamily="34" charset="0"/>
                <a:ea typeface="Verdana" pitchFamily="34" charset="0"/>
                <a:cs typeface="Verdana" pitchFamily="34" charset="0"/>
              </a:rPr>
              <a:t>is one of the Holy Grails </a:t>
            </a:r>
            <a:r>
              <a:rPr lang="en-US" dirty="0">
                <a:latin typeface="Verdana" pitchFamily="34" charset="0"/>
                <a:ea typeface="Verdana" pitchFamily="34" charset="0"/>
                <a:cs typeface="Verdana" pitchFamily="34" charset="0"/>
              </a:rPr>
              <a:t>of modern research, in particular for technology-oriented disciplines like accelerator science</a:t>
            </a:r>
            <a:r>
              <a:rPr lang="en-US" dirty="0" smtClean="0">
                <a:latin typeface="Verdana" pitchFamily="34" charset="0"/>
                <a:ea typeface="Verdana" pitchFamily="34" charset="0"/>
                <a:cs typeface="Verdana" pitchFamily="34" charset="0"/>
              </a:rPr>
              <a:t>. Although in the world there are more than 27’000 accelerators in use for industry and medicine, </a:t>
            </a:r>
            <a:r>
              <a:rPr lang="en-US" dirty="0" err="1" smtClean="0">
                <a:latin typeface="Verdana" pitchFamily="34" charset="0"/>
                <a:ea typeface="Verdana" pitchFamily="34" charset="0"/>
                <a:cs typeface="Verdana" pitchFamily="34" charset="0"/>
              </a:rPr>
              <a:t>onl</a:t>
            </a:r>
            <a:r>
              <a:rPr lang="fr-CH" dirty="0" smtClean="0">
                <a:latin typeface="Verdana" pitchFamily="34" charset="0"/>
                <a:ea typeface="Verdana" pitchFamily="34" charset="0"/>
                <a:cs typeface="Verdana" pitchFamily="34" charset="0"/>
              </a:rPr>
              <a:t>y </a:t>
            </a:r>
            <a:r>
              <a:rPr lang="fr-CH" dirty="0" err="1" smtClean="0">
                <a:latin typeface="Verdana" pitchFamily="34" charset="0"/>
                <a:ea typeface="Verdana" pitchFamily="34" charset="0"/>
                <a:cs typeface="Verdana" pitchFamily="34" charset="0"/>
              </a:rPr>
              <a:t>very</a:t>
            </a:r>
            <a:r>
              <a:rPr lang="fr-CH" dirty="0" smtClean="0">
                <a:latin typeface="Verdana" pitchFamily="34" charset="0"/>
                <a:ea typeface="Verdana" pitchFamily="34" charset="0"/>
                <a:cs typeface="Verdana" pitchFamily="34" charset="0"/>
              </a:rPr>
              <a:t> few are </a:t>
            </a:r>
            <a:r>
              <a:rPr lang="fr-CH" dirty="0" err="1" smtClean="0">
                <a:latin typeface="Verdana" pitchFamily="34" charset="0"/>
                <a:ea typeface="Verdana" pitchFamily="34" charset="0"/>
                <a:cs typeface="Verdana" pitchFamily="34" charset="0"/>
              </a:rPr>
              <a:t>based</a:t>
            </a:r>
            <a:r>
              <a:rPr lang="fr-CH" dirty="0" smtClean="0">
                <a:latin typeface="Verdana" pitchFamily="34" charset="0"/>
                <a:ea typeface="Verdana" pitchFamily="34" charset="0"/>
                <a:cs typeface="Verdana" pitchFamily="34" charset="0"/>
              </a:rPr>
              <a:t> on technologies </a:t>
            </a:r>
            <a:r>
              <a:rPr lang="fr-CH" dirty="0" err="1" smtClean="0">
                <a:latin typeface="Verdana" pitchFamily="34" charset="0"/>
                <a:ea typeface="Verdana" pitchFamily="34" charset="0"/>
                <a:cs typeface="Verdana" pitchFamily="34" charset="0"/>
              </a:rPr>
              <a:t>developed</a:t>
            </a:r>
            <a:r>
              <a:rPr lang="fr-CH" dirty="0" smtClean="0">
                <a:latin typeface="Verdana" pitchFamily="34" charset="0"/>
                <a:ea typeface="Verdana" pitchFamily="34" charset="0"/>
                <a:cs typeface="Verdana" pitchFamily="34" charset="0"/>
              </a:rPr>
              <a:t> </a:t>
            </a:r>
            <a:r>
              <a:rPr lang="fr-CH" dirty="0" err="1" smtClean="0">
                <a:latin typeface="Verdana" pitchFamily="34" charset="0"/>
                <a:ea typeface="Verdana" pitchFamily="34" charset="0"/>
                <a:cs typeface="Verdana" pitchFamily="34" charset="0"/>
              </a:rPr>
              <a:t>after</a:t>
            </a:r>
            <a:r>
              <a:rPr lang="fr-CH" dirty="0" smtClean="0">
                <a:latin typeface="Verdana" pitchFamily="34" charset="0"/>
                <a:ea typeface="Verdana" pitchFamily="34" charset="0"/>
                <a:cs typeface="Verdana" pitchFamily="34" charset="0"/>
              </a:rPr>
              <a:t> the 60’s… </a:t>
            </a:r>
            <a:r>
              <a:rPr lang="en-US" dirty="0" smtClean="0">
                <a:latin typeface="Verdana" pitchFamily="34" charset="0"/>
                <a:ea typeface="Verdana" pitchFamily="34" charset="0"/>
                <a:cs typeface="Verdana" pitchFamily="34" charset="0"/>
              </a:rPr>
              <a:t> How is it possible? </a:t>
            </a:r>
          </a:p>
          <a:p>
            <a:pPr>
              <a:spcBef>
                <a:spcPts val="600"/>
              </a:spcBef>
            </a:pPr>
            <a:endParaRPr lang="en-US" dirty="0" smtClean="0">
              <a:latin typeface="Verdana" pitchFamily="34" charset="0"/>
              <a:ea typeface="Verdana" pitchFamily="34" charset="0"/>
              <a:cs typeface="Verdana" pitchFamily="34" charset="0"/>
            </a:endParaRPr>
          </a:p>
          <a:p>
            <a:pPr marL="342900" indent="-342900">
              <a:spcBef>
                <a:spcPts val="600"/>
              </a:spcBef>
              <a:buFont typeface="Wingdings" pitchFamily="2" charset="2"/>
              <a:buChar char="Ø"/>
            </a:pPr>
            <a:r>
              <a:rPr lang="en-US" dirty="0" smtClean="0">
                <a:latin typeface="Verdana" pitchFamily="34" charset="0"/>
                <a:ea typeface="Verdana" pitchFamily="34" charset="0"/>
                <a:cs typeface="Verdana" pitchFamily="34" charset="0"/>
              </a:rPr>
              <a:t>Does </a:t>
            </a:r>
            <a:r>
              <a:rPr lang="en-US" dirty="0">
                <a:latin typeface="Verdana" pitchFamily="34" charset="0"/>
                <a:ea typeface="Verdana" pitchFamily="34" charset="0"/>
                <a:cs typeface="Verdana" pitchFamily="34" charset="0"/>
              </a:rPr>
              <a:t>industry need our </a:t>
            </a:r>
            <a:r>
              <a:rPr lang="en-US" dirty="0" smtClean="0">
                <a:latin typeface="Verdana" pitchFamily="34" charset="0"/>
                <a:ea typeface="Verdana" pitchFamily="34" charset="0"/>
                <a:cs typeface="Verdana" pitchFamily="34" charset="0"/>
              </a:rPr>
              <a:t>accelerators? </a:t>
            </a:r>
            <a:r>
              <a:rPr lang="en-US" dirty="0">
                <a:latin typeface="Verdana" pitchFamily="34" charset="0"/>
                <a:ea typeface="Verdana" pitchFamily="34" charset="0"/>
                <a:cs typeface="Verdana" pitchFamily="34" charset="0"/>
              </a:rPr>
              <a:t>We like them large, sophisticated and expensive, while they want them small, reliable and cheap… is there a difference of mentality and approach to bridge before being able to </a:t>
            </a:r>
            <a:r>
              <a:rPr lang="en-US" dirty="0" smtClean="0">
                <a:latin typeface="Verdana" pitchFamily="34" charset="0"/>
                <a:ea typeface="Verdana" pitchFamily="34" charset="0"/>
                <a:cs typeface="Verdana" pitchFamily="34" charset="0"/>
              </a:rPr>
              <a:t>address successfully </a:t>
            </a:r>
            <a:r>
              <a:rPr lang="en-US" dirty="0">
                <a:latin typeface="Verdana" pitchFamily="34" charset="0"/>
                <a:ea typeface="Verdana" pitchFamily="34" charset="0"/>
                <a:cs typeface="Verdana" pitchFamily="34" charset="0"/>
              </a:rPr>
              <a:t>the </a:t>
            </a:r>
            <a:r>
              <a:rPr lang="en-US" dirty="0" smtClean="0">
                <a:latin typeface="Verdana" pitchFamily="34" charset="0"/>
                <a:ea typeface="Verdana" pitchFamily="34" charset="0"/>
                <a:cs typeface="Verdana" pitchFamily="34" charset="0"/>
              </a:rPr>
              <a:t>industrial </a:t>
            </a:r>
            <a:r>
              <a:rPr lang="en-US" dirty="0">
                <a:latin typeface="Verdana" pitchFamily="34" charset="0"/>
                <a:ea typeface="Verdana" pitchFamily="34" charset="0"/>
                <a:cs typeface="Verdana" pitchFamily="34" charset="0"/>
              </a:rPr>
              <a:t>market? And who should </a:t>
            </a:r>
            <a:r>
              <a:rPr lang="en-US" dirty="0" smtClean="0">
                <a:latin typeface="Verdana" pitchFamily="34" charset="0"/>
                <a:ea typeface="Verdana" pitchFamily="34" charset="0"/>
                <a:cs typeface="Verdana" pitchFamily="34" charset="0"/>
              </a:rPr>
              <a:t>move in the direction of the other? </a:t>
            </a:r>
            <a:r>
              <a:rPr lang="en-US" dirty="0">
                <a:latin typeface="Verdana" pitchFamily="34" charset="0"/>
                <a:ea typeface="Verdana" pitchFamily="34" charset="0"/>
                <a:cs typeface="Verdana" pitchFamily="34" charset="0"/>
              </a:rPr>
              <a:t>We, them, or someone else</a:t>
            </a:r>
            <a:r>
              <a:rPr lang="en-US" dirty="0" smtClean="0">
                <a:latin typeface="Verdana" pitchFamily="34" charset="0"/>
                <a:ea typeface="Verdana" pitchFamily="34" charset="0"/>
                <a:cs typeface="Verdana" pitchFamily="34" charset="0"/>
              </a:rPr>
              <a:t>? And how can we do it</a:t>
            </a:r>
            <a:r>
              <a:rPr lang="en-US" dirty="0">
                <a:latin typeface="Verdana" pitchFamily="34" charset="0"/>
                <a:ea typeface="Verdana" pitchFamily="34" charset="0"/>
                <a:cs typeface="Verdana" pitchFamily="34" charset="0"/>
              </a:rPr>
              <a:t>? </a:t>
            </a:r>
            <a:r>
              <a:rPr lang="en-US" dirty="0" smtClean="0">
                <a:latin typeface="Verdana" pitchFamily="34" charset="0"/>
                <a:ea typeface="Verdana" pitchFamily="34" charset="0"/>
                <a:cs typeface="Verdana" pitchFamily="34" charset="0"/>
              </a:rPr>
              <a:t>Should we contribute to create a market for our accelerators, or just optimize our accelerators for the existing market?</a:t>
            </a:r>
          </a:p>
          <a:p>
            <a:pPr>
              <a:spcBef>
                <a:spcPts val="600"/>
              </a:spcBef>
            </a:pPr>
            <a:endParaRPr lang="en-US" dirty="0">
              <a:latin typeface="Verdana" pitchFamily="34" charset="0"/>
              <a:ea typeface="Verdana" pitchFamily="34" charset="0"/>
              <a:cs typeface="Verdana" pitchFamily="34" charset="0"/>
            </a:endParaRPr>
          </a:p>
          <a:p>
            <a:pPr marL="342900" indent="-342900">
              <a:spcBef>
                <a:spcPts val="600"/>
              </a:spcBef>
              <a:buFont typeface="Wingdings" pitchFamily="2" charset="2"/>
              <a:buChar char="Ø"/>
            </a:pPr>
            <a:r>
              <a:rPr lang="en-US" dirty="0" smtClean="0">
                <a:latin typeface="Verdana" pitchFamily="34" charset="0"/>
                <a:ea typeface="Verdana" pitchFamily="34" charset="0"/>
                <a:cs typeface="Verdana" pitchFamily="34" charset="0"/>
              </a:rPr>
              <a:t>The </a:t>
            </a:r>
            <a:r>
              <a:rPr lang="en-US" dirty="0">
                <a:latin typeface="Verdana" pitchFamily="34" charset="0"/>
                <a:ea typeface="Verdana" pitchFamily="34" charset="0"/>
                <a:cs typeface="Verdana" pitchFamily="34" charset="0"/>
              </a:rPr>
              <a:t>CERN yearly revenues from Technology Transfer are less than those generated by the Shop. Is it because we are not able to make profit from our technologies, or because our goal is not to make profit, or because the commercial part is only a minor fraction of our technology transfer (and of our impact on industry and society)?</a:t>
            </a:r>
          </a:p>
          <a:p>
            <a:pPr marL="342900" indent="-342900">
              <a:spcBef>
                <a:spcPts val="600"/>
              </a:spcBef>
              <a:buFont typeface="Wingdings" pitchFamily="2" charset="2"/>
              <a:buChar char="Ø"/>
            </a:pPr>
            <a:endParaRPr lang="en-US"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3009819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692696"/>
            <a:ext cx="7920880" cy="5109091"/>
          </a:xfrm>
          <a:prstGeom prst="rect">
            <a:avLst/>
          </a:prstGeom>
          <a:noFill/>
        </p:spPr>
        <p:txBody>
          <a:bodyPr wrap="square" rtlCol="0">
            <a:spAutoFit/>
          </a:bodyPr>
          <a:lstStyle/>
          <a:p>
            <a:pPr marL="342900" indent="-342900">
              <a:spcBef>
                <a:spcPts val="600"/>
              </a:spcBef>
              <a:buFont typeface="Wingdings" pitchFamily="2" charset="2"/>
              <a:buChar char="Ø"/>
            </a:pPr>
            <a:r>
              <a:rPr lang="en-US" dirty="0" smtClean="0">
                <a:latin typeface="Verdana" pitchFamily="34" charset="0"/>
                <a:ea typeface="Verdana" pitchFamily="34" charset="0"/>
                <a:cs typeface="Verdana" pitchFamily="34" charset="0"/>
              </a:rPr>
              <a:t>Every technological development is characterized by high risks, and who says risks says costs. Who should </a:t>
            </a:r>
            <a:r>
              <a:rPr lang="en-US" dirty="0" smtClean="0">
                <a:latin typeface="Verdana" pitchFamily="34" charset="0"/>
                <a:ea typeface="Verdana" pitchFamily="34" charset="0"/>
                <a:cs typeface="Verdana" pitchFamily="34" charset="0"/>
              </a:rPr>
              <a:t>bear </a:t>
            </a:r>
            <a:r>
              <a:rPr lang="en-US" dirty="0" smtClean="0">
                <a:latin typeface="Verdana" pitchFamily="34" charset="0"/>
                <a:ea typeface="Verdana" pitchFamily="34" charset="0"/>
                <a:cs typeface="Verdana" pitchFamily="34" charset="0"/>
              </a:rPr>
              <a:t>them? Research laboratories, government agencies, small companies, large companies, venture capitalists? What is the most promising cost and risk structure for transferring accelerator technology? </a:t>
            </a:r>
          </a:p>
          <a:p>
            <a:pPr>
              <a:spcBef>
                <a:spcPts val="600"/>
              </a:spcBef>
            </a:pPr>
            <a:r>
              <a:rPr lang="en-US" dirty="0" smtClean="0">
                <a:latin typeface="Verdana" pitchFamily="34" charset="0"/>
                <a:ea typeface="Verdana" pitchFamily="34" charset="0"/>
                <a:cs typeface="Verdana" pitchFamily="34" charset="0"/>
              </a:rPr>
              <a:t>  </a:t>
            </a:r>
          </a:p>
          <a:p>
            <a:pPr marL="342900" indent="-342900">
              <a:spcBef>
                <a:spcPts val="600"/>
              </a:spcBef>
              <a:buFont typeface="Wingdings" pitchFamily="2" charset="2"/>
              <a:buChar char="Ø"/>
            </a:pPr>
            <a:r>
              <a:rPr lang="en-US" dirty="0" smtClean="0">
                <a:latin typeface="Verdana" pitchFamily="34" charset="0"/>
                <a:ea typeface="Verdana" pitchFamily="34" charset="0"/>
                <a:cs typeface="Verdana" pitchFamily="34" charset="0"/>
              </a:rPr>
              <a:t>Are our worlds too far? Commercial companies look for immediate profit, while research institutions focus on the long term. But who has to bridge the gap? How can we cross the “valley of death” between developments for research and industrial applications?</a:t>
            </a:r>
          </a:p>
          <a:p>
            <a:pPr>
              <a:spcBef>
                <a:spcPts val="600"/>
              </a:spcBef>
            </a:pPr>
            <a:endParaRPr lang="en-US" dirty="0" smtClean="0">
              <a:latin typeface="Verdana" pitchFamily="34" charset="0"/>
              <a:ea typeface="Verdana" pitchFamily="34" charset="0"/>
              <a:cs typeface="Verdana" pitchFamily="34" charset="0"/>
            </a:endParaRPr>
          </a:p>
          <a:p>
            <a:pPr marL="342900" indent="-342900">
              <a:spcBef>
                <a:spcPts val="600"/>
              </a:spcBef>
              <a:buFont typeface="Wingdings" pitchFamily="2" charset="2"/>
              <a:buChar char="Ø"/>
            </a:pPr>
            <a:r>
              <a:rPr lang="en-US" dirty="0" smtClean="0">
                <a:latin typeface="Verdana" pitchFamily="34" charset="0"/>
                <a:ea typeface="Verdana" pitchFamily="34" charset="0"/>
                <a:cs typeface="Verdana" pitchFamily="34" charset="0"/>
              </a:rPr>
              <a:t>What can the European Union do in this context? The new Horizon 2020 </a:t>
            </a:r>
            <a:r>
              <a:rPr lang="en-US" dirty="0" err="1" smtClean="0">
                <a:latin typeface="Verdana" pitchFamily="34" charset="0"/>
                <a:ea typeface="Verdana" pitchFamily="34" charset="0"/>
                <a:cs typeface="Verdana" pitchFamily="34" charset="0"/>
              </a:rPr>
              <a:t>programme</a:t>
            </a:r>
            <a:r>
              <a:rPr lang="en-US" dirty="0" smtClean="0">
                <a:latin typeface="Verdana" pitchFamily="34" charset="0"/>
                <a:ea typeface="Verdana" pitchFamily="34" charset="0"/>
                <a:cs typeface="Verdana" pitchFamily="34" charset="0"/>
              </a:rPr>
              <a:t> foresees improved actions for bridging the gap between research and industry. Is this the appropriate tool?</a:t>
            </a:r>
          </a:p>
        </p:txBody>
      </p:sp>
    </p:spTree>
    <p:extLst>
      <p:ext uri="{BB962C8B-B14F-4D97-AF65-F5344CB8AC3E}">
        <p14:creationId xmlns:p14="http://schemas.microsoft.com/office/powerpoint/2010/main" val="18433533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343</TotalTime>
  <Words>382</Words>
  <Application>Microsoft Office PowerPoint</Application>
  <PresentationFormat>On-screen Show (4:3)</PresentationFormat>
  <Paragraphs>13</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A few questions on the transfer of accelerator technology</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Maurizio Vretenar</dc:creator>
  <cp:lastModifiedBy>Maurizio Vretenar</cp:lastModifiedBy>
  <cp:revision>13</cp:revision>
  <dcterms:created xsi:type="dcterms:W3CDTF">2013-06-06T09:25:38Z</dcterms:created>
  <dcterms:modified xsi:type="dcterms:W3CDTF">2013-06-10T17:35:59Z</dcterms:modified>
</cp:coreProperties>
</file>