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57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6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6A959-1AF6-48F1-AAD2-B23F1C0A6EB9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177A3-C23E-468A-9191-6FF43D816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50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863BE-EB6D-47D6-91ED-5D1E63B686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02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1F8867-A1F1-471B-B679-D6EA78A211C2}" type="slidenum">
              <a:rPr lang="en-US" smtClean="0">
                <a:latin typeface="Times" pitchFamily="18" charset="0"/>
              </a:rPr>
              <a:pPr/>
              <a:t>12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943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1F8867-A1F1-471B-B679-D6EA78A211C2}" type="slidenum">
              <a:rPr lang="en-US" smtClean="0">
                <a:latin typeface="Times" pitchFamily="18" charset="0"/>
              </a:rPr>
              <a:pPr/>
              <a:t>13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943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1F8867-A1F1-471B-B679-D6EA78A211C2}" type="slidenum">
              <a:rPr lang="en-US" smtClean="0">
                <a:latin typeface="Times" pitchFamily="18" charset="0"/>
              </a:rPr>
              <a:pPr/>
              <a:t>14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943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1F8867-A1F1-471B-B679-D6EA78A211C2}" type="slidenum">
              <a:rPr lang="en-US" smtClean="0">
                <a:latin typeface="Times" pitchFamily="18" charset="0"/>
              </a:rPr>
              <a:pPr/>
              <a:t>15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943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5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593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6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55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509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10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03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1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26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628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06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5F063-54F1-4919-8931-830EA296F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6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Eucard2 – WP10</a:t>
            </a:r>
            <a:br>
              <a:rPr lang="fr-CH" dirty="0" smtClean="0"/>
            </a:br>
            <a:r>
              <a:rPr lang="fr-CH" dirty="0" smtClean="0"/>
              <a:t>Future </a:t>
            </a:r>
            <a:r>
              <a:rPr lang="fr-CH" dirty="0" err="1" smtClean="0"/>
              <a:t>Magnets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Philippe </a:t>
            </a:r>
            <a:r>
              <a:rPr lang="fr-CH" dirty="0" err="1" smtClean="0"/>
              <a:t>Fazilleau</a:t>
            </a:r>
            <a:r>
              <a:rPr lang="fr-CH" dirty="0" smtClean="0"/>
              <a:t> &amp; </a:t>
            </a:r>
            <a:r>
              <a:rPr lang="fr-CH" dirty="0" smtClean="0"/>
              <a:t>Lucio Rossi</a:t>
            </a:r>
          </a:p>
          <a:p>
            <a:r>
              <a:rPr lang="fr-CH" dirty="0" smtClean="0"/>
              <a:t>WP10 </a:t>
            </a:r>
            <a:r>
              <a:rPr lang="fr-CH" dirty="0" smtClean="0"/>
              <a:t>kick off </a:t>
            </a:r>
            <a:r>
              <a:rPr lang="fr-CH" dirty="0" smtClean="0"/>
              <a:t>meeting</a:t>
            </a:r>
          </a:p>
          <a:p>
            <a:r>
              <a:rPr lang="fr-CH" dirty="0" smtClean="0"/>
              <a:t>CERN, 14 </a:t>
            </a:r>
            <a:r>
              <a:rPr lang="fr-CH" dirty="0" err="1" smtClean="0"/>
              <a:t>June</a:t>
            </a:r>
            <a:r>
              <a:rPr lang="fr-CH" dirty="0" smtClean="0"/>
              <a:t> 2013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836712"/>
            <a:ext cx="2196638" cy="155225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00738"/>
            <a:ext cx="590873" cy="560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900738"/>
            <a:ext cx="560293" cy="56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85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Task</a:t>
            </a:r>
            <a:r>
              <a:rPr lang="fr-CH" dirty="0" smtClean="0"/>
              <a:t> 10.4 </a:t>
            </a:r>
            <a:r>
              <a:rPr lang="fr-CH" dirty="0" err="1" smtClean="0"/>
              <a:t>standalone</a:t>
            </a:r>
            <a:r>
              <a:rPr lang="fr-CH" dirty="0" smtClean="0"/>
              <a:t>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INFN (Giovanni Volpini Task 10.4 Leader) </a:t>
            </a:r>
            <a:r>
              <a:rPr lang="en-GB" dirty="0"/>
              <a:t>: Preparation of test station at 4.2 K, with adaptation and upgrade of existing facility at LASA; Data acquisition and first analysis of results.</a:t>
            </a:r>
          </a:p>
          <a:p>
            <a:r>
              <a:rPr lang="en-GB" dirty="0">
                <a:solidFill>
                  <a:srgbClr val="FF0000"/>
                </a:solidFill>
              </a:rPr>
              <a:t>CERN (Marta </a:t>
            </a:r>
            <a:r>
              <a:rPr lang="en-GB" dirty="0" smtClean="0">
                <a:solidFill>
                  <a:srgbClr val="FF0000"/>
                </a:solidFill>
              </a:rPr>
              <a:t>Bajko </a:t>
            </a:r>
            <a:r>
              <a:rPr lang="en-GB" dirty="0">
                <a:solidFill>
                  <a:srgbClr val="FF0000"/>
                </a:solidFill>
              </a:rPr>
              <a:t>Task 10.4 deputy leader) :</a:t>
            </a:r>
            <a:r>
              <a:rPr lang="en-GB" dirty="0"/>
              <a:t> Participation to test, providing some equipment (possibly quench antenna, magnetic measurements, fiberglass for temperature and stress monitoring)</a:t>
            </a:r>
          </a:p>
          <a:p>
            <a:r>
              <a:rPr lang="en-GB" dirty="0">
                <a:solidFill>
                  <a:srgbClr val="FF0000"/>
                </a:solidFill>
              </a:rPr>
              <a:t>CEA </a:t>
            </a:r>
            <a:r>
              <a:rPr lang="en-GB" dirty="0" smtClean="0">
                <a:solidFill>
                  <a:srgbClr val="FF0000"/>
                </a:solidFill>
              </a:rPr>
              <a:t>(Maria Durante): </a:t>
            </a:r>
            <a:r>
              <a:rPr lang="en-GB" dirty="0"/>
              <a:t>participation to test and analysis</a:t>
            </a:r>
          </a:p>
          <a:p>
            <a:r>
              <a:rPr lang="en-GB" dirty="0">
                <a:solidFill>
                  <a:srgbClr val="FF0000"/>
                </a:solidFill>
              </a:rPr>
              <a:t>Tampere University of Technology, TUT (</a:t>
            </a:r>
            <a:r>
              <a:rPr lang="en-GB" dirty="0" err="1">
                <a:solidFill>
                  <a:srgbClr val="FF0000"/>
                </a:solidFill>
              </a:rPr>
              <a:t>Antti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Stenvall</a:t>
            </a:r>
            <a:r>
              <a:rPr lang="en-GB" dirty="0">
                <a:solidFill>
                  <a:srgbClr val="FF0000"/>
                </a:solidFill>
              </a:rPr>
              <a:t>) </a:t>
            </a:r>
            <a:r>
              <a:rPr lang="en-GB" dirty="0"/>
              <a:t>: participation to test and analysis</a:t>
            </a:r>
          </a:p>
          <a:p>
            <a:r>
              <a:rPr lang="en-GB" dirty="0">
                <a:solidFill>
                  <a:srgbClr val="FF0000"/>
                </a:solidFill>
              </a:rPr>
              <a:t>Danish Technological Institute, DTI (</a:t>
            </a:r>
            <a:r>
              <a:rPr lang="en-GB" dirty="0" err="1">
                <a:solidFill>
                  <a:srgbClr val="FF0000"/>
                </a:solidFill>
              </a:rPr>
              <a:t>Nikolaj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Zangenberg</a:t>
            </a:r>
            <a:r>
              <a:rPr lang="en-GB" dirty="0">
                <a:solidFill>
                  <a:srgbClr val="FF0000"/>
                </a:solidFill>
              </a:rPr>
              <a:t>): </a:t>
            </a:r>
            <a:r>
              <a:rPr lang="en-GB" dirty="0"/>
              <a:t>participation to test and analysis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678-1C4B-46D5-9763-E00EB7AA25F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193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Job to do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weeks</a:t>
            </a:r>
            <a:r>
              <a:rPr lang="fr-CH" dirty="0" smtClean="0"/>
              <a:t> (10 July 2013)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smtClean="0"/>
              <a:t>Put in </a:t>
            </a:r>
            <a:r>
              <a:rPr lang="fr-CH" dirty="0" err="1" smtClean="0"/>
              <a:t>order</a:t>
            </a:r>
            <a:r>
              <a:rPr lang="fr-CH" dirty="0" smtClean="0"/>
              <a:t> </a:t>
            </a:r>
            <a:r>
              <a:rPr lang="fr-CH" dirty="0" smtClean="0"/>
              <a:t>listings </a:t>
            </a:r>
            <a:r>
              <a:rPr lang="fr-CH" dirty="0" smtClean="0"/>
              <a:t>and have </a:t>
            </a:r>
            <a:r>
              <a:rPr lang="fr-CH" dirty="0" err="1" smtClean="0"/>
              <a:t>it</a:t>
            </a:r>
            <a:r>
              <a:rPr lang="fr-CH" dirty="0" smtClean="0"/>
              <a:t> on web </a:t>
            </a:r>
            <a:r>
              <a:rPr lang="fr-CH" dirty="0" smtClean="0"/>
              <a:t>in a</a:t>
            </a:r>
            <a:r>
              <a:rPr lang="fr-CH" dirty="0" smtClean="0"/>
              <a:t> </a:t>
            </a:r>
            <a:r>
              <a:rPr lang="fr-CH" dirty="0" smtClean="0"/>
              <a:t>usable </a:t>
            </a:r>
            <a:r>
              <a:rPr lang="fr-CH" dirty="0" err="1" smtClean="0"/>
              <a:t>form</a:t>
            </a:r>
            <a:r>
              <a:rPr lang="fr-CH" dirty="0" smtClean="0"/>
              <a:t>…</a:t>
            </a:r>
          </a:p>
          <a:p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dirty="0" err="1" smtClean="0"/>
              <a:t>nice</a:t>
            </a:r>
            <a:r>
              <a:rPr lang="fr-CH" dirty="0" smtClean="0"/>
              <a:t> format for </a:t>
            </a:r>
            <a:r>
              <a:rPr lang="fr-CH" dirty="0" err="1" smtClean="0"/>
              <a:t>presentation</a:t>
            </a:r>
            <a:r>
              <a:rPr lang="fr-CH" dirty="0" smtClean="0"/>
              <a:t> and documents </a:t>
            </a:r>
            <a:r>
              <a:rPr lang="fr-CH" dirty="0" err="1" smtClean="0"/>
              <a:t>with</a:t>
            </a:r>
            <a:r>
              <a:rPr lang="fr-CH" dirty="0" smtClean="0"/>
              <a:t> logos of all WP10 Institutes…</a:t>
            </a:r>
            <a:endParaRPr lang="fr-CH" dirty="0" smtClean="0"/>
          </a:p>
          <a:p>
            <a:r>
              <a:rPr lang="fr-CH" dirty="0" err="1" smtClean="0"/>
              <a:t>Launch</a:t>
            </a:r>
            <a:r>
              <a:rPr lang="fr-CH" dirty="0" smtClean="0"/>
              <a:t> </a:t>
            </a:r>
            <a:r>
              <a:rPr lang="fr-CH" dirty="0" err="1" smtClean="0"/>
              <a:t>formal</a:t>
            </a:r>
            <a:r>
              <a:rPr lang="fr-CH" dirty="0" smtClean="0"/>
              <a:t> agreement </a:t>
            </a:r>
            <a:r>
              <a:rPr lang="fr-CH" dirty="0" err="1" smtClean="0"/>
              <a:t>with</a:t>
            </a:r>
            <a:r>
              <a:rPr lang="fr-CH" dirty="0" smtClean="0"/>
              <a:t> FSU</a:t>
            </a:r>
            <a:r>
              <a:rPr lang="fr-CH" dirty="0"/>
              <a:t> </a:t>
            </a:r>
            <a:r>
              <a:rPr lang="fr-CH" dirty="0" smtClean="0"/>
              <a:t>(D. Larbalestier) in </a:t>
            </a:r>
            <a:r>
              <a:rPr lang="fr-CH" dirty="0" err="1" smtClean="0"/>
              <a:t>form</a:t>
            </a:r>
            <a:r>
              <a:rPr lang="fr-CH" dirty="0" smtClean="0"/>
              <a:t> </a:t>
            </a:r>
            <a:r>
              <a:rPr lang="fr-CH" b="1" dirty="0" smtClean="0"/>
              <a:t>of simple </a:t>
            </a:r>
            <a:r>
              <a:rPr lang="fr-CH" b="1" dirty="0" err="1" smtClean="0"/>
              <a:t>MoU</a:t>
            </a:r>
            <a:r>
              <a:rPr lang="fr-CH" b="1" dirty="0" smtClean="0"/>
              <a:t> </a:t>
            </a:r>
            <a:r>
              <a:rPr lang="fr-CH" dirty="0" smtClean="0"/>
              <a:t>to </a:t>
            </a:r>
            <a:r>
              <a:rPr lang="fr-CH" dirty="0" err="1" smtClean="0"/>
              <a:t>signed</a:t>
            </a:r>
            <a:r>
              <a:rPr lang="fr-CH" dirty="0" smtClean="0"/>
              <a:t> by CERN in </a:t>
            </a:r>
            <a:r>
              <a:rPr lang="fr-CH" dirty="0" err="1" smtClean="0"/>
              <a:t>name</a:t>
            </a:r>
            <a:r>
              <a:rPr lang="fr-CH" dirty="0" smtClean="0"/>
              <a:t> of Eucard2 for the Bi-2212 collaboration (</a:t>
            </a:r>
            <a:r>
              <a:rPr lang="fr-CH" dirty="0" err="1" smtClean="0"/>
              <a:t>with</a:t>
            </a:r>
            <a:r>
              <a:rPr lang="fr-CH" dirty="0" smtClean="0"/>
              <a:t> clause to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dirty="0" err="1" smtClean="0"/>
              <a:t>easy</a:t>
            </a:r>
            <a:r>
              <a:rPr lang="fr-CH" dirty="0" smtClean="0"/>
              <a:t> to exchange </a:t>
            </a:r>
            <a:r>
              <a:rPr lang="fr-CH" dirty="0" err="1" smtClean="0"/>
              <a:t>material</a:t>
            </a:r>
            <a:r>
              <a:rPr lang="fr-CH" dirty="0" smtClean="0"/>
              <a:t>, </a:t>
            </a:r>
            <a:r>
              <a:rPr lang="fr-CH" u="sng" dirty="0" smtClean="0"/>
              <a:t>and personnel</a:t>
            </a:r>
            <a:r>
              <a:rPr lang="fr-CH" dirty="0" smtClean="0"/>
              <a:t>).</a:t>
            </a:r>
            <a:endParaRPr lang="fr-CH" dirty="0" smtClean="0"/>
          </a:p>
          <a:p>
            <a:r>
              <a:rPr lang="fr-CH" dirty="0" smtClean="0"/>
              <a:t>I </a:t>
            </a:r>
            <a:r>
              <a:rPr lang="fr-CH" dirty="0" err="1" smtClean="0"/>
              <a:t>remind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the </a:t>
            </a:r>
            <a:r>
              <a:rPr lang="fr-CH" dirty="0" err="1" smtClean="0"/>
              <a:t>politics</a:t>
            </a:r>
            <a:r>
              <a:rPr lang="fr-CH" dirty="0" smtClean="0"/>
              <a:t> </a:t>
            </a:r>
            <a:r>
              <a:rPr lang="fr-CH" dirty="0" smtClean="0"/>
              <a:t>for publication. Of course </a:t>
            </a:r>
            <a:r>
              <a:rPr lang="fr-CH" dirty="0" err="1"/>
              <a:t>e</a:t>
            </a:r>
            <a:r>
              <a:rPr lang="fr-CH" dirty="0" err="1" smtClean="0"/>
              <a:t>ach</a:t>
            </a:r>
            <a:r>
              <a:rPr lang="fr-CH" dirty="0" smtClean="0"/>
              <a:t> one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owner</a:t>
            </a:r>
            <a:r>
              <a:rPr lang="fr-CH" dirty="0" smtClean="0"/>
              <a:t> of </a:t>
            </a:r>
            <a:r>
              <a:rPr lang="fr-CH" dirty="0" err="1" smtClean="0"/>
              <a:t>its</a:t>
            </a:r>
            <a:r>
              <a:rPr lang="fr-CH" dirty="0" smtClean="0"/>
              <a:t> </a:t>
            </a:r>
            <a:r>
              <a:rPr lang="fr-CH" dirty="0" err="1" smtClean="0"/>
              <a:t>own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but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smtClean="0"/>
              <a:t>collaborative </a:t>
            </a:r>
            <a:r>
              <a:rPr lang="fr-CH" dirty="0" smtClean="0"/>
              <a:t>effort: </a:t>
            </a:r>
            <a:r>
              <a:rPr lang="fr-CH" b="1" dirty="0" smtClean="0"/>
              <a:t>in </a:t>
            </a:r>
            <a:r>
              <a:rPr lang="fr-CH" b="1" dirty="0" err="1" smtClean="0"/>
              <a:t>doubt</a:t>
            </a:r>
            <a:r>
              <a:rPr lang="fr-CH" b="1" dirty="0" smtClean="0"/>
              <a:t> </a:t>
            </a:r>
            <a:r>
              <a:rPr lang="fr-CH" b="1" dirty="0" err="1" smtClean="0"/>
              <a:t>better</a:t>
            </a:r>
            <a:r>
              <a:rPr lang="fr-CH" b="1" dirty="0" smtClean="0"/>
              <a:t> to </a:t>
            </a:r>
            <a:r>
              <a:rPr lang="fr-CH" b="1" dirty="0" err="1" smtClean="0"/>
              <a:t>co-author</a:t>
            </a:r>
            <a:r>
              <a:rPr lang="fr-CH" b="1" dirty="0" smtClean="0"/>
              <a:t> </a:t>
            </a:r>
            <a:r>
              <a:rPr lang="fr-CH" b="1" dirty="0" err="1" smtClean="0"/>
              <a:t>than</a:t>
            </a:r>
            <a:r>
              <a:rPr lang="fr-CH" b="1" dirty="0" smtClean="0"/>
              <a:t> to </a:t>
            </a:r>
            <a:r>
              <a:rPr lang="fr-CH" b="1" dirty="0" err="1" smtClean="0"/>
              <a:t>exclude</a:t>
            </a:r>
            <a:r>
              <a:rPr lang="fr-CH" b="1" dirty="0" smtClean="0"/>
              <a:t>. </a:t>
            </a:r>
            <a:endParaRPr lang="fr-CH" b="1" dirty="0" smtClean="0"/>
          </a:p>
          <a:p>
            <a:r>
              <a:rPr lang="fr-CH" dirty="0" smtClean="0"/>
              <a:t>IP: respect the </a:t>
            </a:r>
            <a:r>
              <a:rPr lang="fr-CH" dirty="0" err="1" smtClean="0"/>
              <a:t>rules</a:t>
            </a:r>
            <a:r>
              <a:rPr lang="fr-CH" dirty="0" smtClean="0"/>
              <a:t> of the CA.</a:t>
            </a:r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648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30" name="Rectangle 2"/>
          <p:cNvSpPr>
            <a:spLocks noGrp="1" noChangeArrowheads="1"/>
          </p:cNvSpPr>
          <p:nvPr>
            <p:ph type="title"/>
          </p:nvPr>
        </p:nvSpPr>
        <p:spPr>
          <a:xfrm>
            <a:off x="505657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Schedule of WP10</a:t>
            </a:r>
          </a:p>
        </p:txBody>
      </p:sp>
      <p:pic>
        <p:nvPicPr>
          <p:cNvPr id="55494" name="Picture 19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764704"/>
            <a:ext cx="888188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885981" y="6021288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the « DOW Eucard² » </a:t>
            </a:r>
            <a:r>
              <a:rPr lang="fr-FR" dirty="0" err="1" smtClean="0"/>
              <a:t>dated</a:t>
            </a:r>
            <a:r>
              <a:rPr lang="fr-FR" dirty="0" smtClean="0"/>
              <a:t>: 2013-02-13</a:t>
            </a:r>
            <a:endParaRPr lang="en-US" dirty="0"/>
          </a:p>
        </p:txBody>
      </p:sp>
      <p:sp>
        <p:nvSpPr>
          <p:cNvPr id="2" name="Rectangle à coins arrondis 1"/>
          <p:cNvSpPr/>
          <p:nvPr/>
        </p:nvSpPr>
        <p:spPr bwMode="auto">
          <a:xfrm>
            <a:off x="3563888" y="1196752"/>
            <a:ext cx="504056" cy="1008112"/>
          </a:xfrm>
          <a:prstGeom prst="round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noFill/>
              <a:effectLst/>
              <a:latin typeface="Arial" pitchFamily="34" charset="0"/>
            </a:endParaRPr>
          </a:p>
        </p:txBody>
      </p:sp>
      <p:sp>
        <p:nvSpPr>
          <p:cNvPr id="6" name="Rectangle à coins arrondis 5"/>
          <p:cNvSpPr/>
          <p:nvPr/>
        </p:nvSpPr>
        <p:spPr bwMode="auto">
          <a:xfrm>
            <a:off x="4355976" y="2060848"/>
            <a:ext cx="576065" cy="2736304"/>
          </a:xfrm>
          <a:prstGeom prst="round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noFill/>
              <a:effectLst/>
              <a:latin typeface="Arial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 bwMode="auto">
          <a:xfrm>
            <a:off x="5364088" y="2780928"/>
            <a:ext cx="1656184" cy="2736304"/>
          </a:xfrm>
          <a:prstGeom prst="round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noFill/>
              <a:effectLst/>
              <a:latin typeface="Arial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 bwMode="auto">
          <a:xfrm>
            <a:off x="7092280" y="3089176"/>
            <a:ext cx="504056" cy="1008112"/>
          </a:xfrm>
          <a:prstGeom prst="round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noFill/>
              <a:effectLst/>
              <a:latin typeface="Arial" pitchFamily="34" charset="0"/>
            </a:endParaRPr>
          </a:p>
        </p:txBody>
      </p:sp>
      <p:sp>
        <p:nvSpPr>
          <p:cNvPr id="9" name="Rectangle à coins arrondis 8"/>
          <p:cNvSpPr/>
          <p:nvPr/>
        </p:nvSpPr>
        <p:spPr bwMode="auto">
          <a:xfrm>
            <a:off x="8316416" y="5445224"/>
            <a:ext cx="504056" cy="538708"/>
          </a:xfrm>
          <a:prstGeom prst="round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noFill/>
              <a:effectLst/>
              <a:latin typeface="Arial" pitchFamily="34" charset="0"/>
            </a:endParaRPr>
          </a:p>
        </p:txBody>
      </p:sp>
      <p:sp>
        <p:nvSpPr>
          <p:cNvPr id="10" name="Rectangle à coins arrondis 9"/>
          <p:cNvSpPr/>
          <p:nvPr/>
        </p:nvSpPr>
        <p:spPr bwMode="auto">
          <a:xfrm>
            <a:off x="5580112" y="2242220"/>
            <a:ext cx="504056" cy="538708"/>
          </a:xfrm>
          <a:prstGeom prst="round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noFill/>
              <a:effectLst/>
              <a:latin typeface="Arial" pitchFamily="34" charset="0"/>
            </a:endParaRPr>
          </a:p>
        </p:txBody>
      </p:sp>
      <p:cxnSp>
        <p:nvCxnSpPr>
          <p:cNvPr id="5" name="Connecteur en angle 4"/>
          <p:cNvCxnSpPr>
            <a:stCxn id="10" idx="3"/>
            <a:endCxn id="9" idx="0"/>
          </p:cNvCxnSpPr>
          <p:nvPr/>
        </p:nvCxnSpPr>
        <p:spPr bwMode="auto">
          <a:xfrm>
            <a:off x="6084168" y="2511574"/>
            <a:ext cx="2484276" cy="2933650"/>
          </a:xfrm>
          <a:prstGeom prst="bentConnector2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ZoneTexte 12"/>
          <p:cNvSpPr txBox="1"/>
          <p:nvPr/>
        </p:nvSpPr>
        <p:spPr>
          <a:xfrm>
            <a:off x="2483768" y="134250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C00000"/>
                </a:solidFill>
              </a:rPr>
              <a:t>Cable</a:t>
            </a:r>
            <a:endParaRPr lang="fr-FR" dirty="0">
              <a:solidFill>
                <a:srgbClr val="C00000"/>
              </a:solidFill>
            </a:endParaRPr>
          </a:p>
          <a:p>
            <a:pPr algn="ctr"/>
            <a:r>
              <a:rPr lang="fr-FR" dirty="0" smtClean="0">
                <a:solidFill>
                  <a:srgbClr val="C00000"/>
                </a:solidFill>
              </a:rPr>
              <a:t>concepts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419872" y="2710661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C00000"/>
                </a:solidFill>
              </a:rPr>
              <a:t>Magnet</a:t>
            </a:r>
            <a:endParaRPr lang="fr-FR" dirty="0">
              <a:solidFill>
                <a:srgbClr val="C00000"/>
              </a:solidFill>
            </a:endParaRPr>
          </a:p>
          <a:p>
            <a:r>
              <a:rPr lang="fr-FR" dirty="0" smtClean="0">
                <a:solidFill>
                  <a:srgbClr val="C00000"/>
                </a:solidFill>
              </a:rPr>
              <a:t>designs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364088" y="2998693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C00000"/>
                </a:solidFill>
              </a:rPr>
              <a:t>Cable</a:t>
            </a:r>
            <a:endParaRPr lang="fr-FR" dirty="0">
              <a:solidFill>
                <a:srgbClr val="C00000"/>
              </a:solidFill>
            </a:endParaRPr>
          </a:p>
          <a:p>
            <a:r>
              <a:rPr lang="fr-FR" dirty="0" smtClean="0">
                <a:solidFill>
                  <a:srgbClr val="C00000"/>
                </a:solidFill>
              </a:rPr>
              <a:t>production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575865" y="340856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Reports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461374" y="2142242"/>
            <a:ext cx="723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Tests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12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304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478"/>
    </mc:Choice>
    <mc:Fallback xmlns="">
      <p:transition spd="slow" advTm="1014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30" name="Rectangle 2"/>
          <p:cNvSpPr>
            <a:spLocks noGrp="1" noChangeArrowheads="1"/>
          </p:cNvSpPr>
          <p:nvPr>
            <p:ph type="title"/>
          </p:nvPr>
        </p:nvSpPr>
        <p:spPr>
          <a:xfrm>
            <a:off x="510952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Milestones</a:t>
            </a:r>
            <a:endParaRPr lang="fr-FR" dirty="0" smtClean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9036496" cy="395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475656" y="4869547"/>
            <a:ext cx="7051930" cy="14773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Concerns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the « official » </a:t>
            </a:r>
            <a:r>
              <a:rPr lang="fr-FR" dirty="0" err="1" smtClean="0"/>
              <a:t>milestones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EU,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Reports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1 to 2 pages,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milestones</a:t>
            </a:r>
            <a:r>
              <a:rPr lang="fr-FR" dirty="0" smtClean="0"/>
              <a:t> « </a:t>
            </a:r>
            <a:r>
              <a:rPr lang="fr-FR" dirty="0" err="1" smtClean="0"/>
              <a:t>alarm</a:t>
            </a:r>
            <a:r>
              <a:rPr lang="fr-FR" dirty="0" smtClean="0"/>
              <a:t> » in charge of coordination, 2 </a:t>
            </a:r>
            <a:r>
              <a:rPr lang="fr-FR" dirty="0" err="1" smtClean="0"/>
              <a:t>months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MS62 </a:t>
            </a:r>
            <a:r>
              <a:rPr lang="fr-FR" dirty="0" err="1" smtClean="0"/>
              <a:t>driven</a:t>
            </a:r>
            <a:r>
              <a:rPr lang="fr-FR" dirty="0" smtClean="0"/>
              <a:t> by </a:t>
            </a:r>
            <a:r>
              <a:rPr lang="fr-FR" dirty="0" err="1" smtClean="0"/>
              <a:t>cern</a:t>
            </a:r>
            <a:r>
              <a:rPr lang="fr-FR" dirty="0" smtClean="0"/>
              <a:t>, but </a:t>
            </a:r>
            <a:r>
              <a:rPr lang="fr-FR" dirty="0" err="1" smtClean="0"/>
              <a:t>cea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mentionned</a:t>
            </a:r>
            <a:endParaRPr lang="fr-F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« </a:t>
            </a:r>
            <a:r>
              <a:rPr lang="fr-FR" dirty="0" err="1" smtClean="0"/>
              <a:t>sub</a:t>
            </a:r>
            <a:r>
              <a:rPr lang="fr-FR" dirty="0" smtClean="0"/>
              <a:t> » </a:t>
            </a:r>
            <a:r>
              <a:rPr lang="fr-FR" dirty="0" err="1" smtClean="0"/>
              <a:t>milestones</a:t>
            </a:r>
            <a:r>
              <a:rPr lang="fr-FR" dirty="0" smtClean="0"/>
              <a:t> : </a:t>
            </a:r>
            <a:r>
              <a:rPr lang="fr-FR" dirty="0" err="1" smtClean="0"/>
              <a:t>presented</a:t>
            </a:r>
            <a:r>
              <a:rPr lang="fr-FR" dirty="0" smtClean="0"/>
              <a:t> in the </a:t>
            </a:r>
            <a:r>
              <a:rPr lang="fr-FR" dirty="0" err="1" smtClean="0"/>
              <a:t>tasks</a:t>
            </a:r>
            <a:r>
              <a:rPr lang="fr-FR" dirty="0" smtClean="0"/>
              <a:t> description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4969561" y="277163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cea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969561" y="4221088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cea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4912096" y="1918573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cea</a:t>
            </a:r>
            <a:endParaRPr lang="fr-FR" dirty="0" smtClean="0"/>
          </a:p>
          <a:p>
            <a:r>
              <a:rPr lang="fr-FR" dirty="0" smtClean="0"/>
              <a:t>(</a:t>
            </a:r>
            <a:r>
              <a:rPr lang="fr-FR" dirty="0" err="1" smtClean="0"/>
              <a:t>cern</a:t>
            </a:r>
            <a:r>
              <a:rPr lang="fr-FR" dirty="0" smtClean="0"/>
              <a:t>)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4931090" y="24836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cern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4932040" y="341970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cern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4932040" y="377974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cern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4985077" y="3131676"/>
            <a:ext cx="556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infn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13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94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478"/>
    </mc:Choice>
    <mc:Fallback xmlns="">
      <p:transition spd="slow" advTm="10147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Deliverables</a:t>
            </a:r>
            <a:endParaRPr lang="fr-FR" dirty="0" smtClean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64" y="2421419"/>
            <a:ext cx="8604448" cy="273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77120"/>
            <a:ext cx="8604448" cy="104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491880" y="270892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cea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3491880" y="349171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cern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3491880" y="421179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cern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3511380" y="4787860"/>
            <a:ext cx="556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infn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5868144" y="269962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Report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5855077" y="349171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Report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5868144" y="42117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Report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5868144" y="478786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Report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14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199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478"/>
    </mc:Choice>
    <mc:Fallback xmlns="">
      <p:transition spd="slow" advTm="101478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Deliverables</a:t>
            </a:r>
            <a:endParaRPr lang="fr-FR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7504" y="692696"/>
            <a:ext cx="89289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D10.1) </a:t>
            </a:r>
            <a:r>
              <a:rPr lang="en-US" i="1" dirty="0">
                <a:solidFill>
                  <a:srgbClr val="C00000"/>
                </a:solidFill>
              </a:rPr>
              <a:t>Conceptual study of HTS accelerator magnets</a:t>
            </a:r>
            <a:r>
              <a:rPr lang="en-US" dirty="0"/>
              <a:t>: The report will contain all key elements of the </a:t>
            </a:r>
            <a:r>
              <a:rPr lang="en-US" dirty="0" smtClean="0"/>
              <a:t>novel magnet </a:t>
            </a:r>
            <a:r>
              <a:rPr lang="en-US" dirty="0"/>
              <a:t>design, considering electromagnetics, mechanical, thermal, stability and protection aspects. (Task 10.3</a:t>
            </a:r>
            <a:r>
              <a:rPr lang="en-US" dirty="0" smtClean="0"/>
              <a:t>) [</a:t>
            </a:r>
            <a:r>
              <a:rPr lang="en-US" dirty="0"/>
              <a:t>month 18</a:t>
            </a:r>
            <a:r>
              <a:rPr lang="en-US" dirty="0" smtClean="0"/>
              <a:t>]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D10.2) </a:t>
            </a:r>
            <a:r>
              <a:rPr lang="en-US" i="1" dirty="0">
                <a:solidFill>
                  <a:srgbClr val="C00000"/>
                </a:solidFill>
              </a:rPr>
              <a:t>Prototype cable lengths and report</a:t>
            </a:r>
            <a:r>
              <a:rPr lang="en-US" dirty="0"/>
              <a:t>: This is the first unit length of 10 kA class HTS cable, usable </a:t>
            </a:r>
            <a:r>
              <a:rPr lang="en-US" dirty="0" smtClean="0"/>
              <a:t>for characterization </a:t>
            </a:r>
            <a:r>
              <a:rPr lang="en-US" dirty="0"/>
              <a:t>and short winding tests. (Task 10.2) [month 24</a:t>
            </a:r>
            <a:r>
              <a:rPr lang="en-US" dirty="0" smtClean="0"/>
              <a:t>]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D10.3</a:t>
            </a:r>
            <a:r>
              <a:rPr lang="en-US" i="1" dirty="0"/>
              <a:t>) </a:t>
            </a:r>
            <a:r>
              <a:rPr lang="en-US" i="1" dirty="0">
                <a:solidFill>
                  <a:srgbClr val="C00000"/>
                </a:solidFill>
              </a:rPr>
              <a:t>Parameters for choice of SC type</a:t>
            </a:r>
            <a:r>
              <a:rPr lang="en-US" dirty="0"/>
              <a:t>: The outcome of a mid-term meeting is a set of parameters </a:t>
            </a:r>
            <a:r>
              <a:rPr lang="en-US" dirty="0" smtClean="0"/>
              <a:t>deemed important </a:t>
            </a:r>
            <a:r>
              <a:rPr lang="en-US" dirty="0"/>
              <a:t>for the decision between the two SC materials (Bi-2219 and YBCO) and the criteria on which to </a:t>
            </a:r>
            <a:r>
              <a:rPr lang="en-US" dirty="0" smtClean="0"/>
              <a:t>make a </a:t>
            </a:r>
            <a:r>
              <a:rPr lang="en-US" dirty="0"/>
              <a:t>successful choice. (Task 10.1) [month 28</a:t>
            </a:r>
            <a:r>
              <a:rPr lang="en-US" dirty="0" smtClean="0"/>
              <a:t>]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D10.4) </a:t>
            </a:r>
            <a:r>
              <a:rPr lang="en-US" i="1" dirty="0">
                <a:solidFill>
                  <a:srgbClr val="C00000"/>
                </a:solidFill>
              </a:rPr>
              <a:t>Magnet Cold test</a:t>
            </a:r>
            <a:r>
              <a:rPr lang="en-US" dirty="0"/>
              <a:t>: The test will include: warm measurements, cold down, electrical quality assurance </a:t>
            </a:r>
            <a:r>
              <a:rPr lang="en-US" dirty="0" smtClean="0"/>
              <a:t>at cold</a:t>
            </a:r>
            <a:r>
              <a:rPr lang="en-US" dirty="0"/>
              <a:t>, power test, training curve, magnetic </a:t>
            </a:r>
            <a:r>
              <a:rPr lang="en-US" dirty="0" smtClean="0"/>
              <a:t>measurements </a:t>
            </a:r>
            <a:r>
              <a:rPr lang="en-US" dirty="0"/>
              <a:t>and finally re-training for memory effects (Task 10.4)</a:t>
            </a:r>
          </a:p>
          <a:p>
            <a:pPr algn="just"/>
            <a:r>
              <a:rPr lang="en-US" dirty="0"/>
              <a:t>[month 44]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547664" y="5108991"/>
            <a:ext cx="7344816" cy="120032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/>
              <a:t>Reports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smtClean="0"/>
              <a:t>6 to 10 pages, main goal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demonstrate</a:t>
            </a:r>
            <a:r>
              <a:rPr lang="fr-FR" dirty="0" smtClean="0"/>
              <a:t> the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achieved</a:t>
            </a:r>
            <a:r>
              <a:rPr lang="fr-FR" dirty="0" smtClean="0"/>
              <a:t> (</a:t>
            </a:r>
            <a:r>
              <a:rPr lang="fr-FR" dirty="0" err="1" smtClean="0"/>
              <a:t>references</a:t>
            </a:r>
            <a:r>
              <a:rPr lang="fr-FR" dirty="0" smtClean="0"/>
              <a:t> to </a:t>
            </a:r>
            <a:r>
              <a:rPr lang="fr-FR" dirty="0" err="1" smtClean="0"/>
              <a:t>detailed</a:t>
            </a:r>
            <a:r>
              <a:rPr lang="fr-FR" dirty="0" smtClean="0"/>
              <a:t> reports or </a:t>
            </a:r>
            <a:r>
              <a:rPr lang="fr-FR" dirty="0" err="1" smtClean="0"/>
              <a:t>papers</a:t>
            </a:r>
            <a:r>
              <a:rPr lang="fr-FR" dirty="0" smtClean="0"/>
              <a:t>)</a:t>
            </a:r>
            <a:endParaRPr lang="fr-FR" dirty="0"/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limited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deliverables</a:t>
            </a:r>
            <a:r>
              <a:rPr lang="fr-FR" dirty="0" smtClean="0"/>
              <a:t>, importance of </a:t>
            </a:r>
            <a:r>
              <a:rPr lang="fr-FR" dirty="0" err="1" smtClean="0"/>
              <a:t>being</a:t>
            </a:r>
            <a:r>
              <a:rPr lang="fr-FR" dirty="0" smtClean="0"/>
              <a:t> on time,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deliverables</a:t>
            </a:r>
            <a:r>
              <a:rPr lang="fr-FR" dirty="0" smtClean="0"/>
              <a:t> « </a:t>
            </a:r>
            <a:r>
              <a:rPr lang="fr-FR" dirty="0" err="1" smtClean="0"/>
              <a:t>alarm</a:t>
            </a:r>
            <a:r>
              <a:rPr lang="fr-FR" dirty="0" smtClean="0"/>
              <a:t> » in charge of coordination, 3 </a:t>
            </a:r>
            <a:r>
              <a:rPr lang="fr-FR" dirty="0" err="1" smtClean="0"/>
              <a:t>months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,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15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039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478"/>
    </mc:Choice>
    <mc:Fallback xmlns="">
      <p:transition spd="slow" advTm="10147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Technical</a:t>
            </a:r>
            <a:r>
              <a:rPr lang="fr-CH" dirty="0" smtClean="0"/>
              <a:t> program - 1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7500" lnSpcReduction="20000"/>
          </a:bodyPr>
          <a:lstStyle/>
          <a:p>
            <a:r>
              <a:rPr lang="fr-CH" dirty="0" err="1" smtClean="0"/>
              <a:t>Developement</a:t>
            </a:r>
            <a:r>
              <a:rPr lang="fr-CH" dirty="0" smtClean="0"/>
              <a:t> of YBCO </a:t>
            </a:r>
            <a:r>
              <a:rPr lang="fr-CH" dirty="0" err="1" smtClean="0"/>
              <a:t>cable</a:t>
            </a:r>
            <a:r>
              <a:rPr lang="fr-CH" dirty="0" smtClean="0"/>
              <a:t> (real </a:t>
            </a:r>
            <a:r>
              <a:rPr lang="fr-CH" dirty="0" err="1" smtClean="0"/>
              <a:t>cable</a:t>
            </a:r>
            <a:r>
              <a:rPr lang="fr-CH" dirty="0" smtClean="0"/>
              <a:t>)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take</a:t>
            </a:r>
            <a:r>
              <a:rPr lang="fr-CH" dirty="0" smtClean="0"/>
              <a:t> time. </a:t>
            </a:r>
            <a:r>
              <a:rPr lang="fr-CH" dirty="0" err="1" smtClean="0"/>
              <a:t>Task</a:t>
            </a:r>
            <a:r>
              <a:rPr lang="fr-CH" dirty="0" smtClean="0"/>
              <a:t> 10.2 </a:t>
            </a:r>
            <a:r>
              <a:rPr lang="fr-CH" dirty="0" err="1" smtClean="0"/>
              <a:t>needs</a:t>
            </a:r>
            <a:r>
              <a:rPr lang="fr-CH" dirty="0" smtClean="0"/>
              <a:t> </a:t>
            </a:r>
            <a:r>
              <a:rPr lang="fr-CH" dirty="0" err="1" smtClean="0"/>
              <a:t>ceetainly</a:t>
            </a:r>
            <a:r>
              <a:rPr lang="fr-CH" dirty="0" smtClean="0"/>
              <a:t> </a:t>
            </a:r>
            <a:r>
              <a:rPr lang="fr-CH" dirty="0" err="1" smtClean="0"/>
              <a:t>morfe</a:t>
            </a:r>
            <a:r>
              <a:rPr lang="fr-CH" dirty="0" smtClean="0"/>
              <a:t> time to </a:t>
            </a:r>
            <a:r>
              <a:rPr lang="fr-CH" dirty="0" err="1" smtClean="0"/>
              <a:t>get</a:t>
            </a:r>
            <a:r>
              <a:rPr lang="fr-CH" dirty="0" smtClean="0"/>
              <a:t> usable </a:t>
            </a:r>
            <a:r>
              <a:rPr lang="fr-CH" dirty="0" err="1" smtClean="0"/>
              <a:t>cable</a:t>
            </a:r>
            <a:r>
              <a:rPr lang="fr-CH" dirty="0" smtClean="0"/>
              <a:t>.</a:t>
            </a:r>
            <a:endParaRPr lang="fr-CH" dirty="0"/>
          </a:p>
          <a:p>
            <a:r>
              <a:rPr lang="fr-CH" dirty="0" err="1" smtClean="0"/>
              <a:t>While</a:t>
            </a:r>
            <a:r>
              <a:rPr lang="fr-CH" dirty="0" smtClean="0"/>
              <a:t> YBCO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PRIMARY </a:t>
            </a:r>
            <a:r>
              <a:rPr lang="fr-CH" dirty="0" err="1" smtClean="0"/>
              <a:t>choice</a:t>
            </a:r>
            <a:r>
              <a:rPr lang="fr-CH" dirty="0" smtClean="0"/>
              <a:t> </a:t>
            </a:r>
            <a:r>
              <a:rPr lang="fr-CH" b="1" dirty="0" smtClean="0">
                <a:solidFill>
                  <a:srgbClr val="FF0000"/>
                </a:solidFill>
              </a:rPr>
              <a:t>(</a:t>
            </a:r>
            <a:r>
              <a:rPr lang="fr-CH" b="1" dirty="0" err="1" smtClean="0">
                <a:solidFill>
                  <a:srgbClr val="FF0000"/>
                </a:solidFill>
              </a:rPr>
              <a:t>following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Eucard</a:t>
            </a:r>
            <a:r>
              <a:rPr lang="fr-CH" b="1" dirty="0" smtClean="0">
                <a:solidFill>
                  <a:srgbClr val="FF0000"/>
                </a:solidFill>
              </a:rPr>
              <a:t> and the </a:t>
            </a:r>
            <a:r>
              <a:rPr lang="fr-CH" b="1" dirty="0" err="1" smtClean="0">
                <a:solidFill>
                  <a:srgbClr val="FF0000"/>
                </a:solidFill>
              </a:rPr>
              <a:t>fact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that</a:t>
            </a:r>
            <a:r>
              <a:rPr lang="fr-CH" b="1" dirty="0" smtClean="0">
                <a:solidFill>
                  <a:srgbClr val="FF0000"/>
                </a:solidFill>
              </a:rPr>
              <a:t> EU </a:t>
            </a:r>
            <a:r>
              <a:rPr lang="fr-CH" b="1" dirty="0" err="1" smtClean="0">
                <a:solidFill>
                  <a:srgbClr val="FF0000"/>
                </a:solidFill>
              </a:rPr>
              <a:t>Industry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is</a:t>
            </a:r>
            <a:r>
              <a:rPr lang="fr-CH" b="1" dirty="0" smtClean="0">
                <a:solidFill>
                  <a:srgbClr val="FF0000"/>
                </a:solidFill>
              </a:rPr>
              <a:t> on YBCO)</a:t>
            </a:r>
            <a:r>
              <a:rPr lang="fr-CH" dirty="0" smtClean="0"/>
              <a:t>, I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suggest</a:t>
            </a:r>
            <a:r>
              <a:rPr lang="fr-CH" dirty="0" smtClean="0"/>
              <a:t> to </a:t>
            </a:r>
            <a:r>
              <a:rPr lang="fr-CH" dirty="0" err="1" smtClean="0"/>
              <a:t>start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Bi-2212 </a:t>
            </a:r>
            <a:r>
              <a:rPr lang="fr-CH" dirty="0" err="1" smtClean="0"/>
              <a:t>cable</a:t>
            </a:r>
            <a:r>
              <a:rPr lang="fr-CH" dirty="0" smtClean="0"/>
              <a:t>.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smtClean="0"/>
              <a:t>are </a:t>
            </a:r>
            <a:r>
              <a:rPr lang="fr-CH" dirty="0" err="1" smtClean="0"/>
              <a:t>providing</a:t>
            </a:r>
            <a:r>
              <a:rPr lang="fr-CH" dirty="0" smtClean="0"/>
              <a:t> </a:t>
            </a:r>
            <a:r>
              <a:rPr lang="fr-CH" dirty="0" err="1" smtClean="0"/>
              <a:t>advanced</a:t>
            </a:r>
            <a:r>
              <a:rPr lang="fr-CH" dirty="0" smtClean="0"/>
              <a:t> </a:t>
            </a:r>
            <a:r>
              <a:rPr lang="fr-CH" dirty="0" err="1" smtClean="0"/>
              <a:t>powder</a:t>
            </a:r>
            <a:r>
              <a:rPr lang="fr-CH" dirty="0" smtClean="0"/>
              <a:t> </a:t>
            </a:r>
            <a:r>
              <a:rPr lang="fr-CH" dirty="0" err="1" smtClean="0"/>
              <a:t>form</a:t>
            </a:r>
            <a:r>
              <a:rPr lang="fr-CH" dirty="0" smtClean="0"/>
              <a:t> </a:t>
            </a:r>
            <a:r>
              <a:rPr lang="fr-CH" dirty="0" err="1" smtClean="0"/>
              <a:t>Nexans</a:t>
            </a:r>
            <a:r>
              <a:rPr lang="fr-CH" dirty="0" smtClean="0"/>
              <a:t> to ASC-FSU.</a:t>
            </a:r>
          </a:p>
          <a:p>
            <a:pPr lvl="1"/>
            <a:r>
              <a:rPr lang="fr-CH" dirty="0" smtClean="0"/>
              <a:t>Design </a:t>
            </a:r>
            <a:r>
              <a:rPr lang="fr-CH" dirty="0" err="1" smtClean="0"/>
              <a:t>cable</a:t>
            </a:r>
            <a:r>
              <a:rPr lang="fr-CH" dirty="0" smtClean="0"/>
              <a:t>, </a:t>
            </a:r>
            <a:r>
              <a:rPr lang="fr-CH" dirty="0" err="1" smtClean="0"/>
              <a:t>magnet</a:t>
            </a:r>
            <a:r>
              <a:rPr lang="fr-CH" dirty="0" smtClean="0"/>
              <a:t> and </a:t>
            </a:r>
            <a:r>
              <a:rPr lang="fr-CH" dirty="0" err="1" smtClean="0"/>
              <a:t>tooling</a:t>
            </a:r>
            <a:r>
              <a:rPr lang="fr-CH" dirty="0" smtClean="0"/>
              <a:t> for a Bi-model in cos</a:t>
            </a:r>
            <a:r>
              <a:rPr lang="fr-CH" dirty="0" smtClean="0">
                <a:sym typeface="Symbol"/>
              </a:rPr>
              <a:t></a:t>
            </a:r>
            <a:r>
              <a:rPr lang="fr-CH" dirty="0" smtClean="0"/>
              <a:t> (alternative </a:t>
            </a:r>
            <a:r>
              <a:rPr lang="fr-CH" dirty="0" err="1" smtClean="0"/>
              <a:t>ideas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considered</a:t>
            </a:r>
            <a:r>
              <a:rPr lang="fr-CH" dirty="0" smtClean="0"/>
              <a:t> but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early</a:t>
            </a:r>
            <a:r>
              <a:rPr lang="fr-CH" dirty="0" smtClean="0"/>
              <a:t> a real </a:t>
            </a:r>
            <a:r>
              <a:rPr lang="fr-CH" b="1" dirty="0" smtClean="0"/>
              <a:t>model </a:t>
            </a:r>
            <a:r>
              <a:rPr lang="fr-CH" b="1" dirty="0" err="1" smtClean="0"/>
              <a:t>magnet</a:t>
            </a:r>
            <a:r>
              <a:rPr lang="fr-CH" b="1" dirty="0" smtClean="0"/>
              <a:t>)</a:t>
            </a:r>
          </a:p>
          <a:p>
            <a:pPr lvl="1"/>
            <a:r>
              <a:rPr lang="fr-CH" dirty="0" smtClean="0"/>
              <a:t>Rutherford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/>
              <a:t>«</a:t>
            </a:r>
            <a:r>
              <a:rPr lang="fr-CH" dirty="0" err="1"/>
              <a:t>easy</a:t>
            </a:r>
            <a:r>
              <a:rPr lang="fr-CH" dirty="0" smtClean="0"/>
              <a:t>»; stresses for first </a:t>
            </a:r>
            <a:r>
              <a:rPr lang="fr-CH" dirty="0" err="1" smtClean="0"/>
              <a:t>coil</a:t>
            </a:r>
            <a:r>
              <a:rPr lang="fr-CH" dirty="0" smtClean="0"/>
              <a:t> (5 T minimum </a:t>
            </a:r>
            <a:r>
              <a:rPr lang="fr-CH" dirty="0" err="1" smtClean="0"/>
              <a:t>field</a:t>
            </a:r>
            <a:r>
              <a:rPr lang="fr-CH" dirty="0" smtClean="0"/>
              <a:t>)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not excessive</a:t>
            </a:r>
          </a:p>
          <a:p>
            <a:pPr lvl="1"/>
            <a:r>
              <a:rPr lang="fr-CH" dirty="0" err="1" smtClean="0"/>
              <a:t>Ask</a:t>
            </a:r>
            <a:r>
              <a:rPr lang="fr-CH" dirty="0" smtClean="0"/>
              <a:t> USA a design in // to ours for a </a:t>
            </a:r>
            <a:r>
              <a:rPr lang="fr-CH" dirty="0" err="1" smtClean="0"/>
              <a:t>similar</a:t>
            </a:r>
            <a:r>
              <a:rPr lang="fr-CH" dirty="0" smtClean="0"/>
              <a:t> size CCT </a:t>
            </a:r>
            <a:r>
              <a:rPr lang="fr-CH" dirty="0" err="1" smtClean="0"/>
              <a:t>mageet</a:t>
            </a:r>
            <a:endParaRPr lang="fr-CH" dirty="0" smtClean="0"/>
          </a:p>
          <a:p>
            <a:pPr lvl="1"/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share</a:t>
            </a:r>
            <a:r>
              <a:rPr lang="fr-CH" dirty="0" smtClean="0"/>
              <a:t> all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technology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USA (+ </a:t>
            </a:r>
            <a:r>
              <a:rPr lang="fr-CH" dirty="0" err="1" smtClean="0"/>
              <a:t>advanced</a:t>
            </a:r>
            <a:r>
              <a:rPr lang="fr-CH" dirty="0" smtClean="0"/>
              <a:t>)</a:t>
            </a:r>
          </a:p>
          <a:p>
            <a:pPr lvl="1"/>
            <a:r>
              <a:rPr lang="fr-CH" dirty="0" smtClean="0"/>
              <a:t>Test and </a:t>
            </a:r>
            <a:r>
              <a:rPr lang="fr-CH" dirty="0" err="1" smtClean="0"/>
              <a:t>comparison</a:t>
            </a:r>
            <a:r>
              <a:rPr lang="fr-CH" dirty="0" smtClean="0"/>
              <a:t> (</a:t>
            </a:r>
            <a:r>
              <a:rPr lang="fr-CH" dirty="0" err="1" smtClean="0"/>
              <a:t>wed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test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</a:t>
            </a:r>
            <a:r>
              <a:rPr lang="fr-CH" dirty="0" err="1" smtClean="0"/>
              <a:t>varaibel</a:t>
            </a:r>
            <a:r>
              <a:rPr lang="fr-CH" dirty="0" smtClean="0"/>
              <a:t> </a:t>
            </a:r>
            <a:r>
              <a:rPr lang="fr-CH" dirty="0" err="1" smtClean="0"/>
              <a:t>temperature</a:t>
            </a:r>
            <a:r>
              <a:rPr lang="fr-CH" dirty="0" smtClean="0"/>
              <a:t>!!! And </a:t>
            </a:r>
            <a:r>
              <a:rPr lang="fr-CH" dirty="0" err="1" smtClean="0"/>
              <a:t>measure</a:t>
            </a:r>
            <a:r>
              <a:rPr lang="fr-CH" dirty="0" smtClean="0"/>
              <a:t> </a:t>
            </a:r>
            <a:r>
              <a:rPr lang="fr-CH" dirty="0" err="1" smtClean="0"/>
              <a:t>losses</a:t>
            </a:r>
            <a:r>
              <a:rPr lang="fr-CH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281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Technical</a:t>
            </a:r>
            <a:r>
              <a:rPr lang="fr-CH" dirty="0" smtClean="0"/>
              <a:t> program - 2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/>
              <a:t>YBCO: </a:t>
            </a:r>
            <a:r>
              <a:rPr lang="fr-CH" dirty="0" err="1"/>
              <a:t>concentrate</a:t>
            </a:r>
            <a:r>
              <a:rPr lang="fr-CH" dirty="0"/>
              <a:t> on </a:t>
            </a:r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development</a:t>
            </a:r>
            <a:r>
              <a:rPr lang="fr-CH" dirty="0"/>
              <a:t> (</a:t>
            </a:r>
            <a:r>
              <a:rPr lang="fr-CH" dirty="0" smtClean="0">
                <a:sym typeface="Symbol"/>
              </a:rPr>
              <a:t></a:t>
            </a:r>
            <a:r>
              <a:rPr lang="fr-CH" dirty="0" err="1" smtClean="0"/>
              <a:t>Jc</a:t>
            </a:r>
            <a:r>
              <a:rPr lang="fr-CH" dirty="0" smtClean="0"/>
              <a:t> </a:t>
            </a:r>
            <a:r>
              <a:rPr lang="fr-CH" dirty="0" err="1"/>
              <a:t>with</a:t>
            </a:r>
            <a:r>
              <a:rPr lang="fr-CH" dirty="0"/>
              <a:t> B//c) and </a:t>
            </a:r>
            <a:r>
              <a:rPr lang="fr-CH" dirty="0" smtClean="0"/>
              <a:t>on </a:t>
            </a:r>
            <a:r>
              <a:rPr lang="fr-CH" dirty="0" err="1" smtClean="0"/>
              <a:t>cable</a:t>
            </a:r>
            <a:r>
              <a:rPr lang="fr-CH" dirty="0" smtClean="0"/>
              <a:t> configuration</a:t>
            </a:r>
            <a:endParaRPr lang="fr-CH" dirty="0"/>
          </a:p>
          <a:p>
            <a:pPr lvl="1"/>
            <a:r>
              <a:rPr lang="fr-CH" dirty="0" err="1"/>
              <a:t>Cable</a:t>
            </a:r>
            <a:r>
              <a:rPr lang="fr-CH" dirty="0"/>
              <a:t> </a:t>
            </a:r>
            <a:r>
              <a:rPr lang="fr-CH" dirty="0" err="1" smtClean="0"/>
              <a:t>development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going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long</a:t>
            </a:r>
          </a:p>
          <a:p>
            <a:pPr lvl="1"/>
            <a:r>
              <a:rPr lang="fr-CH" dirty="0" smtClean="0"/>
              <a:t>But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start</a:t>
            </a:r>
            <a:r>
              <a:rPr lang="fr-CH" dirty="0" smtClean="0"/>
              <a:t> </a:t>
            </a:r>
            <a:r>
              <a:rPr lang="fr-CH" dirty="0" err="1" smtClean="0"/>
              <a:t>now</a:t>
            </a:r>
            <a:r>
              <a:rPr lang="fr-CH" dirty="0" smtClean="0"/>
              <a:t>!!!</a:t>
            </a:r>
          </a:p>
          <a:p>
            <a:pPr lvl="2"/>
            <a:r>
              <a:rPr lang="fr-CH" dirty="0" err="1" smtClean="0"/>
              <a:t>Vigorous</a:t>
            </a:r>
            <a:r>
              <a:rPr lang="fr-CH" dirty="0" smtClean="0"/>
              <a:t> program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Roebel</a:t>
            </a:r>
            <a:endParaRPr lang="fr-CH" dirty="0" smtClean="0"/>
          </a:p>
          <a:p>
            <a:pPr lvl="1"/>
            <a:r>
              <a:rPr lang="fr-CH" dirty="0" err="1" smtClean="0"/>
              <a:t>Conceptual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for </a:t>
            </a:r>
            <a:r>
              <a:rPr lang="fr-CH" dirty="0" err="1" smtClean="0"/>
              <a:t>layout</a:t>
            </a:r>
            <a:r>
              <a:rPr lang="fr-CH" dirty="0" smtClean="0"/>
              <a:t> best </a:t>
            </a:r>
            <a:r>
              <a:rPr lang="fr-CH" dirty="0" err="1" smtClean="0"/>
              <a:t>suited</a:t>
            </a:r>
            <a:r>
              <a:rPr lang="fr-CH" dirty="0" smtClean="0"/>
              <a:t> to </a:t>
            </a:r>
            <a:r>
              <a:rPr lang="fr-CH" dirty="0" err="1" smtClean="0"/>
              <a:t>Roebel</a:t>
            </a:r>
            <a:r>
              <a:rPr lang="fr-CH" dirty="0" smtClean="0"/>
              <a:t>: </a:t>
            </a:r>
            <a:br>
              <a:rPr lang="fr-CH" dirty="0" smtClean="0"/>
            </a:br>
            <a:r>
              <a:rPr lang="fr-CH" dirty="0" smtClean="0"/>
              <a:t>cos </a:t>
            </a:r>
            <a:r>
              <a:rPr lang="fr-CH" dirty="0" smtClean="0">
                <a:sym typeface="Symbol"/>
              </a:rPr>
              <a:t>, CCT? Block flat </a:t>
            </a:r>
            <a:r>
              <a:rPr lang="fr-CH" dirty="0" err="1" smtClean="0">
                <a:sym typeface="Symbol"/>
              </a:rPr>
              <a:t>coils</a:t>
            </a:r>
            <a:r>
              <a:rPr lang="fr-CH" dirty="0" smtClean="0">
                <a:sym typeface="Symbol"/>
              </a:rPr>
              <a:t>? Blocks </a:t>
            </a:r>
            <a:r>
              <a:rPr lang="fr-CH" dirty="0" err="1" smtClean="0">
                <a:sym typeface="Symbol"/>
              </a:rPr>
              <a:t>with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flare</a:t>
            </a:r>
            <a:r>
              <a:rPr lang="fr-CH" dirty="0" smtClean="0">
                <a:sym typeface="Symbol"/>
              </a:rPr>
              <a:t> ends? A mix of </a:t>
            </a:r>
            <a:r>
              <a:rPr lang="fr-CH" dirty="0" err="1" smtClean="0">
                <a:sym typeface="Symbol"/>
              </a:rPr>
              <a:t>them</a:t>
            </a:r>
            <a:r>
              <a:rPr lang="fr-CH" dirty="0" smtClean="0">
                <a:sym typeface="Symbol"/>
              </a:rPr>
              <a:t>?</a:t>
            </a:r>
            <a:endParaRPr lang="fr-CH" dirty="0" smtClean="0"/>
          </a:p>
          <a:p>
            <a:pPr lvl="1"/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volunteer</a:t>
            </a:r>
            <a:r>
              <a:rPr lang="fr-CH" dirty="0" smtClean="0"/>
              <a:t> to </a:t>
            </a:r>
            <a:r>
              <a:rPr lang="fr-CH" dirty="0" err="1" smtClean="0"/>
              <a:t>study</a:t>
            </a:r>
            <a:r>
              <a:rPr lang="fr-CH" dirty="0" smtClean="0"/>
              <a:t> alternative solution?</a:t>
            </a:r>
          </a:p>
          <a:p>
            <a:pPr lvl="2"/>
            <a:r>
              <a:rPr lang="fr-CH" dirty="0" smtClean="0"/>
              <a:t>Tape </a:t>
            </a:r>
            <a:r>
              <a:rPr lang="fr-CH" dirty="0" err="1" smtClean="0"/>
              <a:t>around</a:t>
            </a:r>
            <a:r>
              <a:rPr lang="fr-CH" dirty="0" smtClean="0"/>
              <a:t> </a:t>
            </a:r>
            <a:r>
              <a:rPr lang="fr-CH" dirty="0" err="1" smtClean="0"/>
              <a:t>channel</a:t>
            </a:r>
            <a:r>
              <a:rPr lang="fr-CH" dirty="0" smtClean="0"/>
              <a:t>…</a:t>
            </a:r>
          </a:p>
          <a:p>
            <a:pPr lvl="2"/>
            <a:r>
              <a:rPr lang="fr-CH" dirty="0" smtClean="0"/>
              <a:t>«</a:t>
            </a:r>
            <a:r>
              <a:rPr lang="fr-CH" dirty="0" err="1" smtClean="0"/>
              <a:t>Desperate</a:t>
            </a:r>
            <a:r>
              <a:rPr lang="fr-CH" dirty="0" smtClean="0"/>
              <a:t>» </a:t>
            </a:r>
            <a:r>
              <a:rPr lang="fr-CH" dirty="0" smtClean="0"/>
              <a:t>Rutherford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smtClean="0"/>
              <a:t>made out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smtClean="0"/>
              <a:t>tape?</a:t>
            </a:r>
          </a:p>
          <a:p>
            <a:r>
              <a:rPr lang="fr-CH" dirty="0" err="1" smtClean="0"/>
              <a:t>Any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crazy</a:t>
            </a:r>
            <a:r>
              <a:rPr lang="fr-CH" dirty="0" smtClean="0"/>
              <a:t> </a:t>
            </a:r>
            <a:r>
              <a:rPr lang="fr-CH" dirty="0" err="1" smtClean="0"/>
              <a:t>ideas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F063-54F1-4919-8931-830EA296FF8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776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Budget</a:t>
            </a:r>
            <a:br>
              <a:rPr lang="fr-CH" dirty="0" smtClean="0"/>
            </a:br>
            <a:r>
              <a:rPr lang="fr-CH" dirty="0" smtClean="0"/>
              <a:t>(total and EU </a:t>
            </a:r>
            <a:r>
              <a:rPr lang="fr-CH" dirty="0" err="1" smtClean="0"/>
              <a:t>funding</a:t>
            </a:r>
            <a:r>
              <a:rPr lang="fr-CH" dirty="0" smtClean="0"/>
              <a:t>)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4000" cy="3301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678-1C4B-46D5-9763-E00EB7AA25F2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0465" y="5229200"/>
            <a:ext cx="8424936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smtClean="0"/>
              <a:t>The Eucard2 </a:t>
            </a:r>
            <a:r>
              <a:rPr lang="fr-CH" b="1" dirty="0" smtClean="0"/>
              <a:t>Collaboration, </a:t>
            </a:r>
            <a:r>
              <a:rPr lang="fr-CH" b="1" dirty="0" err="1" smtClean="0"/>
              <a:t>through</a:t>
            </a:r>
            <a:r>
              <a:rPr lang="fr-CH" b="1" dirty="0" smtClean="0"/>
              <a:t> the </a:t>
            </a:r>
            <a:r>
              <a:rPr lang="fr-CH" b="1" dirty="0" err="1" smtClean="0"/>
              <a:t>steering</a:t>
            </a:r>
            <a:r>
              <a:rPr lang="fr-CH" b="1" dirty="0" smtClean="0"/>
              <a:t> </a:t>
            </a:r>
            <a:r>
              <a:rPr lang="fr-CH" b="1" dirty="0" err="1" smtClean="0"/>
              <a:t>committee</a:t>
            </a:r>
            <a:r>
              <a:rPr lang="fr-CH" b="1" dirty="0" smtClean="0"/>
              <a:t>, has the right to </a:t>
            </a:r>
            <a:r>
              <a:rPr lang="fr-CH" b="1" dirty="0" err="1" smtClean="0"/>
              <a:t>modify</a:t>
            </a:r>
            <a:r>
              <a:rPr lang="fr-CH" b="1" dirty="0" smtClean="0"/>
              <a:t> the assignation of EU </a:t>
            </a:r>
            <a:r>
              <a:rPr lang="fr-CH" b="1" dirty="0" err="1" smtClean="0"/>
              <a:t>funding</a:t>
            </a:r>
            <a:r>
              <a:rPr lang="fr-CH" b="1" dirty="0" smtClean="0"/>
              <a:t> (the last 45%) </a:t>
            </a:r>
            <a:r>
              <a:rPr lang="fr-CH" b="1" dirty="0" err="1" smtClean="0"/>
              <a:t>according</a:t>
            </a:r>
            <a:r>
              <a:rPr lang="fr-CH" b="1" dirty="0" smtClean="0"/>
              <a:t> to change of scope or to </a:t>
            </a:r>
            <a:r>
              <a:rPr lang="fr-CH" b="1" dirty="0" err="1" smtClean="0"/>
              <a:t>lack</a:t>
            </a:r>
            <a:r>
              <a:rPr lang="fr-CH" b="1" dirty="0" smtClean="0"/>
              <a:t> of engagement of a </a:t>
            </a:r>
            <a:r>
              <a:rPr lang="fr-CH" b="1" dirty="0" err="1" smtClean="0"/>
              <a:t>partner</a:t>
            </a:r>
            <a:r>
              <a:rPr lang="fr-CH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6510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Task</a:t>
            </a:r>
            <a:r>
              <a:rPr lang="fr-CH" dirty="0" smtClean="0"/>
              <a:t> 10.1 </a:t>
            </a:r>
            <a:r>
              <a:rPr lang="fr-CH" dirty="0" err="1" smtClean="0"/>
              <a:t>Coord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92252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CERN: Lucio </a:t>
            </a:r>
            <a:r>
              <a:rPr lang="en-GB" dirty="0">
                <a:solidFill>
                  <a:srgbClr val="FF0000"/>
                </a:solidFill>
              </a:rPr>
              <a:t>Rossi, WP and task 10.1 </a:t>
            </a:r>
            <a:r>
              <a:rPr lang="en-GB" dirty="0" smtClean="0">
                <a:solidFill>
                  <a:srgbClr val="FF0000"/>
                </a:solidFill>
              </a:rPr>
              <a:t>Coordinator;  G. de </a:t>
            </a:r>
            <a:r>
              <a:rPr lang="en-GB" dirty="0" err="1" smtClean="0">
                <a:solidFill>
                  <a:srgbClr val="FF0000"/>
                </a:solidFill>
              </a:rPr>
              <a:t>Rjik</a:t>
            </a:r>
            <a:r>
              <a:rPr lang="en-GB" dirty="0" smtClean="0"/>
              <a:t>: </a:t>
            </a:r>
            <a:r>
              <a:rPr lang="en-GB" dirty="0"/>
              <a:t>General </a:t>
            </a:r>
            <a:r>
              <a:rPr lang="en-GB" dirty="0" err="1"/>
              <a:t>mgmt</a:t>
            </a:r>
            <a:r>
              <a:rPr lang="en-GB" dirty="0"/>
              <a:t> and coordination between WPs; Budget follow up; Secretariat &amp; Archiving; keep list of Publications; Webpage and </a:t>
            </a:r>
            <a:r>
              <a:rPr lang="en-GB" dirty="0" err="1"/>
              <a:t>Indico</a:t>
            </a:r>
            <a:r>
              <a:rPr lang="en-GB" dirty="0"/>
              <a:t> support; Organization of General Meetings; organize relation with USA and  JP collaborators; put in place roadmap to select between YBCO and Bi-2212; Organize the test as insert in a HF facility.</a:t>
            </a:r>
          </a:p>
          <a:p>
            <a:r>
              <a:rPr lang="en-GB" dirty="0">
                <a:solidFill>
                  <a:srgbClr val="FF0000"/>
                </a:solidFill>
              </a:rPr>
              <a:t>CEA (Philippe </a:t>
            </a:r>
            <a:r>
              <a:rPr lang="en-GB" dirty="0" err="1">
                <a:solidFill>
                  <a:srgbClr val="FF0000"/>
                </a:solidFill>
              </a:rPr>
              <a:t>Fazilleau</a:t>
            </a:r>
            <a:r>
              <a:rPr lang="en-GB" dirty="0">
                <a:solidFill>
                  <a:srgbClr val="FF0000"/>
                </a:solidFill>
              </a:rPr>
              <a:t>, WP and task 10.1 deputy </a:t>
            </a:r>
            <a:r>
              <a:rPr lang="en-GB" dirty="0" smtClean="0">
                <a:solidFill>
                  <a:srgbClr val="FF0000"/>
                </a:solidFill>
              </a:rPr>
              <a:t>Coordinator)</a:t>
            </a:r>
            <a:r>
              <a:rPr lang="en-GB" dirty="0" smtClean="0"/>
              <a:t>: </a:t>
            </a:r>
            <a:r>
              <a:rPr lang="en-GB" dirty="0"/>
              <a:t>Reporting both internal and for EU; Control of MS and Deliverables (with their reports). Webpage (content) with task leaders; Relation with TIARA and other relevant EU projects; Organization of the Steering Committees of the WP </a:t>
            </a:r>
            <a:r>
              <a:rPr lang="en-GB" b="1" dirty="0" smtClean="0"/>
              <a:t>(10 </a:t>
            </a:r>
            <a:r>
              <a:rPr lang="en-GB" b="1" dirty="0"/>
              <a:t>per </a:t>
            </a:r>
            <a:r>
              <a:rPr lang="en-GB" b="1" dirty="0" smtClean="0"/>
              <a:t>year, also via video) </a:t>
            </a:r>
            <a:r>
              <a:rPr lang="en-GB" dirty="0"/>
              <a:t>and reviews (to be decided).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678-1C4B-46D5-9763-E00EB7AA25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045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Task</a:t>
            </a:r>
            <a:r>
              <a:rPr lang="fr-CH" dirty="0" smtClean="0"/>
              <a:t> 10.2 </a:t>
            </a:r>
            <a:r>
              <a:rPr lang="fr-CH" dirty="0" err="1" smtClean="0"/>
              <a:t>Conductor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CERN (Luca Bottura, task 10.2 </a:t>
            </a:r>
            <a:r>
              <a:rPr lang="en-GB" dirty="0" smtClean="0">
                <a:solidFill>
                  <a:srgbClr val="FF0000"/>
                </a:solidFill>
              </a:rPr>
              <a:t>leader, Amalia Ballarino):</a:t>
            </a:r>
            <a:r>
              <a:rPr lang="en-GB" dirty="0">
                <a:solidFill>
                  <a:srgbClr val="FF0000"/>
                </a:solidFill>
              </a:rPr>
              <a:t/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/>
              <a:t>Tech specs of HTS; Planning and Procurement of material: Powder (</a:t>
            </a:r>
            <a:r>
              <a:rPr lang="en-GB" dirty="0" err="1"/>
              <a:t>Nexans</a:t>
            </a:r>
            <a:r>
              <a:rPr lang="en-GB" dirty="0"/>
              <a:t>) and then Bi-2212 wire , through USA collaboration; YBCO : additional order to </a:t>
            </a:r>
            <a:r>
              <a:rPr lang="en-GB" dirty="0" err="1"/>
              <a:t>Bruker</a:t>
            </a:r>
            <a:r>
              <a:rPr lang="en-GB" dirty="0"/>
              <a:t> (about 5 km of final specs). Provide a parameters for </a:t>
            </a:r>
            <a:r>
              <a:rPr lang="en-GB" dirty="0" err="1"/>
              <a:t>downselection</a:t>
            </a:r>
            <a:r>
              <a:rPr lang="en-GB" dirty="0"/>
              <a:t> among Bi-2212 and </a:t>
            </a:r>
            <a:r>
              <a:rPr lang="en-GB" dirty="0" err="1"/>
              <a:t>Ybco</a:t>
            </a:r>
            <a:r>
              <a:rPr lang="en-GB" dirty="0"/>
              <a:t> Measurements on strands/tapes: </a:t>
            </a:r>
            <a:r>
              <a:rPr lang="en-GB" dirty="0" err="1"/>
              <a:t>Ic</a:t>
            </a:r>
            <a:r>
              <a:rPr lang="en-GB" dirty="0"/>
              <a:t>, M </a:t>
            </a:r>
            <a:r>
              <a:rPr lang="en-GB" dirty="0" err="1"/>
              <a:t>vs</a:t>
            </a:r>
            <a:r>
              <a:rPr lang="en-GB" dirty="0"/>
              <a:t> T,B; metallurgy measurements (synchrotron X-ray)</a:t>
            </a:r>
            <a:br>
              <a:rPr lang="en-GB" dirty="0"/>
            </a:br>
            <a:r>
              <a:rPr lang="en-GB" dirty="0"/>
              <a:t>Tech Specs of cables; cabling test for Rutherford Bi-2212 and cable production; Cabling test of </a:t>
            </a:r>
            <a:r>
              <a:rPr lang="en-GB" dirty="0" err="1"/>
              <a:t>Roeble</a:t>
            </a:r>
            <a:r>
              <a:rPr lang="en-GB" dirty="0"/>
              <a:t> YBCO and cable production; Measurements on cables </a:t>
            </a:r>
            <a:r>
              <a:rPr lang="en-GB" dirty="0" err="1"/>
              <a:t>Ic</a:t>
            </a:r>
            <a:r>
              <a:rPr lang="en-GB" dirty="0"/>
              <a:t> vs. B, T, </a:t>
            </a:r>
            <a:r>
              <a:rPr lang="en-GB" dirty="0">
                <a:sym typeface="Symbol"/>
              </a:rPr>
              <a:t></a:t>
            </a:r>
            <a:r>
              <a:rPr lang="en-GB" baseline="-25000" dirty="0"/>
              <a:t>t</a:t>
            </a:r>
            <a:r>
              <a:rPr lang="en-GB" dirty="0"/>
              <a:t> </a:t>
            </a:r>
            <a:r>
              <a:rPr lang="en-GB" dirty="0" smtClean="0"/>
              <a:t>;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678-1C4B-46D5-9763-E00EB7AA25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830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Task</a:t>
            </a:r>
            <a:r>
              <a:rPr lang="fr-CH" dirty="0" smtClean="0"/>
              <a:t> 10-2 </a:t>
            </a:r>
            <a:r>
              <a:rPr lang="fr-CH" dirty="0" err="1" smtClean="0"/>
              <a:t>cont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UniGE</a:t>
            </a:r>
            <a:r>
              <a:rPr lang="en-GB" dirty="0">
                <a:solidFill>
                  <a:srgbClr val="FF0000"/>
                </a:solidFill>
              </a:rPr>
              <a:t> (Carmine </a:t>
            </a:r>
            <a:r>
              <a:rPr lang="en-GB" dirty="0" err="1">
                <a:solidFill>
                  <a:srgbClr val="FF0000"/>
                </a:solidFill>
              </a:rPr>
              <a:t>Senatore</a:t>
            </a:r>
            <a:r>
              <a:rPr lang="en-GB" dirty="0">
                <a:solidFill>
                  <a:srgbClr val="FF0000"/>
                </a:solidFill>
              </a:rPr>
              <a:t>, Task 10.2 deputy </a:t>
            </a:r>
            <a:r>
              <a:rPr lang="en-GB" dirty="0" smtClean="0">
                <a:solidFill>
                  <a:srgbClr val="FF0000"/>
                </a:solidFill>
              </a:rPr>
              <a:t>leader)</a:t>
            </a:r>
            <a:r>
              <a:rPr lang="en-GB" dirty="0" smtClean="0"/>
              <a:t>: </a:t>
            </a:r>
            <a:r>
              <a:rPr lang="en-GB" dirty="0"/>
              <a:t>Measurements of: </a:t>
            </a:r>
            <a:r>
              <a:rPr lang="en-GB" dirty="0" err="1"/>
              <a:t>Ic</a:t>
            </a:r>
            <a:r>
              <a:rPr lang="en-GB" dirty="0"/>
              <a:t>, RRR, heat capacity, strain sensitivity, </a:t>
            </a:r>
            <a:r>
              <a:rPr lang="en-GB" dirty="0" err="1"/>
              <a:t>T</a:t>
            </a:r>
            <a:r>
              <a:rPr lang="en-GB" baseline="-25000" dirty="0" err="1"/>
              <a:t>c</a:t>
            </a:r>
            <a:r>
              <a:rPr lang="en-GB" dirty="0"/>
              <a:t> distribution, percolation threshold, magnetic relaxation and pinning properties till 21 T. Measurements on basic material and on final conductor.</a:t>
            </a:r>
          </a:p>
          <a:p>
            <a:r>
              <a:rPr lang="en-GB" dirty="0">
                <a:solidFill>
                  <a:srgbClr val="FF0000"/>
                </a:solidFill>
              </a:rPr>
              <a:t>INPG (Pascal Tixador): </a:t>
            </a:r>
            <a:r>
              <a:rPr lang="en-GB" dirty="0"/>
              <a:t>Cable design; cable characterization (which ???) and protection; </a:t>
            </a:r>
            <a:r>
              <a:rPr lang="en-GB" dirty="0" err="1"/>
              <a:t>e.m</a:t>
            </a:r>
            <a:r>
              <a:rPr lang="en-GB" dirty="0"/>
              <a:t>. of the various cables. Also strand/tape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678-1C4B-46D5-9763-E00EB7AA25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690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Task</a:t>
            </a:r>
            <a:r>
              <a:rPr lang="fr-CH" dirty="0" smtClean="0"/>
              <a:t> 10.2 – </a:t>
            </a:r>
            <a:r>
              <a:rPr lang="fr-CH" dirty="0" err="1" smtClean="0"/>
              <a:t>cont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KIT (</a:t>
            </a:r>
            <a:r>
              <a:rPr lang="en-GB" dirty="0" err="1">
                <a:solidFill>
                  <a:srgbClr val="FF0000"/>
                </a:solidFill>
              </a:rPr>
              <a:t>Wilfried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Goldacker</a:t>
            </a:r>
            <a:r>
              <a:rPr lang="en-GB" dirty="0">
                <a:solidFill>
                  <a:srgbClr val="FF0000"/>
                </a:solidFill>
              </a:rPr>
              <a:t>, Anna </a:t>
            </a:r>
            <a:r>
              <a:rPr lang="en-GB" dirty="0" err="1">
                <a:solidFill>
                  <a:srgbClr val="FF0000"/>
                </a:solidFill>
              </a:rPr>
              <a:t>Kario</a:t>
            </a:r>
            <a:r>
              <a:rPr lang="en-GB" dirty="0">
                <a:solidFill>
                  <a:srgbClr val="FF0000"/>
                </a:solidFill>
              </a:rPr>
              <a:t>): </a:t>
            </a:r>
            <a:r>
              <a:rPr lang="en-GB" dirty="0" smtClean="0"/>
              <a:t>development </a:t>
            </a:r>
            <a:r>
              <a:rPr lang="en-GB" dirty="0"/>
              <a:t>of </a:t>
            </a:r>
            <a:r>
              <a:rPr lang="en-GB" dirty="0" err="1"/>
              <a:t>Roebel</a:t>
            </a:r>
            <a:r>
              <a:rPr lang="en-GB" dirty="0"/>
              <a:t> Coated Conductor Cable prototypes (short and medium samples (5m</a:t>
            </a:r>
            <a:r>
              <a:rPr lang="en-GB" dirty="0" smtClean="0"/>
              <a:t>); </a:t>
            </a:r>
            <a:r>
              <a:rPr lang="en-GB" dirty="0"/>
              <a:t>Material Processing of YBCO tapes with striation (short samples); Characterization of mechanical and electrical properties of strands/tapes and cables with respect mechanical deformation (bending (77 K), torsion and tensile (4.2 K)) and ability for winding process.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Univ</a:t>
            </a:r>
            <a:r>
              <a:rPr lang="en-GB" dirty="0">
                <a:solidFill>
                  <a:srgbClr val="FF0000"/>
                </a:solidFill>
              </a:rPr>
              <a:t>. of </a:t>
            </a:r>
            <a:r>
              <a:rPr lang="en-GB" dirty="0" err="1">
                <a:solidFill>
                  <a:srgbClr val="FF0000"/>
                </a:solidFill>
              </a:rPr>
              <a:t>Twente</a:t>
            </a:r>
            <a:r>
              <a:rPr lang="en-GB" dirty="0">
                <a:solidFill>
                  <a:srgbClr val="FF0000"/>
                </a:solidFill>
              </a:rPr>
              <a:t>, UT (Marc </a:t>
            </a:r>
            <a:r>
              <a:rPr lang="en-GB" dirty="0" err="1" smtClean="0">
                <a:solidFill>
                  <a:srgbClr val="FF0000"/>
                </a:solidFill>
              </a:rPr>
              <a:t>Dhallé</a:t>
            </a:r>
            <a:r>
              <a:rPr lang="en-GB" dirty="0" smtClean="0">
                <a:solidFill>
                  <a:srgbClr val="FF0000"/>
                </a:solidFill>
              </a:rPr>
              <a:t>,…): </a:t>
            </a:r>
            <a:r>
              <a:rPr lang="en-GB" dirty="0"/>
              <a:t>Wire and cable mechanical characterization: </a:t>
            </a:r>
            <a:r>
              <a:rPr lang="en-GB" dirty="0" err="1"/>
              <a:t>Ic</a:t>
            </a:r>
            <a:r>
              <a:rPr lang="en-GB" dirty="0"/>
              <a:t> </a:t>
            </a:r>
            <a:r>
              <a:rPr lang="en-GB" dirty="0" err="1"/>
              <a:t>vs</a:t>
            </a:r>
            <a:r>
              <a:rPr lang="en-GB" dirty="0"/>
              <a:t> </a:t>
            </a:r>
            <a:r>
              <a:rPr lang="en-GB" dirty="0">
                <a:sym typeface="Symbol"/>
              </a:rPr>
              <a:t></a:t>
            </a:r>
            <a:r>
              <a:rPr lang="en-GB" baseline="-25000" dirty="0"/>
              <a:t>l</a:t>
            </a:r>
            <a:r>
              <a:rPr lang="en-GB" dirty="0"/>
              <a:t>, </a:t>
            </a:r>
            <a:r>
              <a:rPr lang="en-GB" dirty="0">
                <a:sym typeface="Symbol"/>
              </a:rPr>
              <a:t></a:t>
            </a:r>
            <a:r>
              <a:rPr lang="en-GB" baseline="-25000" dirty="0"/>
              <a:t>t</a:t>
            </a:r>
            <a:r>
              <a:rPr lang="en-GB" dirty="0"/>
              <a:t> (</a:t>
            </a:r>
            <a:r>
              <a:rPr lang="en-GB" dirty="0" err="1"/>
              <a:t>Pacman</a:t>
            </a:r>
            <a:r>
              <a:rPr lang="en-GB" dirty="0"/>
              <a:t>, </a:t>
            </a:r>
            <a:r>
              <a:rPr lang="en-GB" dirty="0" err="1"/>
              <a:t>Tarsis</a:t>
            </a:r>
            <a:r>
              <a:rPr lang="en-GB" dirty="0"/>
              <a:t> probe) </a:t>
            </a:r>
            <a:r>
              <a:rPr lang="en-GB" dirty="0" err="1"/>
              <a:t>Jc</a:t>
            </a:r>
            <a:r>
              <a:rPr lang="en-GB" dirty="0"/>
              <a:t> until 20 T, M (DC and Ac), and </a:t>
            </a:r>
            <a:r>
              <a:rPr lang="en-GB" dirty="0" err="1"/>
              <a:t>interstrand</a:t>
            </a:r>
            <a:r>
              <a:rPr lang="en-GB" dirty="0"/>
              <a:t> resistance (both measurements </a:t>
            </a:r>
            <a:r>
              <a:rPr lang="en-GB" dirty="0" err="1"/>
              <a:t>ans</a:t>
            </a:r>
            <a:r>
              <a:rPr lang="en-GB" dirty="0"/>
              <a:t> modelling).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678-1C4B-46D5-9763-E00EB7AA25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569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Task</a:t>
            </a:r>
            <a:r>
              <a:rPr lang="fr-CH" dirty="0" smtClean="0"/>
              <a:t> 10.2 – </a:t>
            </a:r>
            <a:r>
              <a:rPr lang="fr-CH" dirty="0" err="1" smtClean="0"/>
              <a:t>Cont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u="sng" dirty="0">
                <a:solidFill>
                  <a:srgbClr val="FF0000"/>
                </a:solidFill>
              </a:rPr>
              <a:t>Univ. of South Hampton SOTON (Yifeng </a:t>
            </a:r>
            <a:r>
              <a:rPr lang="en-GB" u="sng" dirty="0" smtClean="0">
                <a:solidFill>
                  <a:srgbClr val="FF0000"/>
                </a:solidFill>
              </a:rPr>
              <a:t>Yang,…): </a:t>
            </a:r>
            <a:r>
              <a:rPr lang="en-GB" u="sng" dirty="0"/>
              <a:t>Measurement of M and AC losses on wire/tapes and cables </a:t>
            </a:r>
            <a:r>
              <a:rPr lang="en-GB" u="sng" dirty="0" err="1"/>
              <a:t>vs</a:t>
            </a:r>
            <a:r>
              <a:rPr lang="en-GB" u="sng" dirty="0"/>
              <a:t> temperature (4-80 K).</a:t>
            </a:r>
            <a:endParaRPr lang="en-GB" dirty="0"/>
          </a:p>
          <a:p>
            <a:r>
              <a:rPr lang="en-GB" u="sng" dirty="0">
                <a:solidFill>
                  <a:srgbClr val="FF0000"/>
                </a:solidFill>
              </a:rPr>
              <a:t>INFN-LASA (</a:t>
            </a:r>
            <a:r>
              <a:rPr lang="en-GB" u="sng" dirty="0" smtClean="0">
                <a:solidFill>
                  <a:srgbClr val="FF0000"/>
                </a:solidFill>
              </a:rPr>
              <a:t>Giovanni Volpini):</a:t>
            </a:r>
            <a:r>
              <a:rPr lang="en-GB" u="sng" dirty="0" smtClean="0"/>
              <a:t> </a:t>
            </a:r>
            <a:r>
              <a:rPr lang="en-GB" u="sng" dirty="0" err="1"/>
              <a:t>Ic</a:t>
            </a:r>
            <a:r>
              <a:rPr lang="en-GB" u="sng" dirty="0"/>
              <a:t> measurement on wires/tapes and cable till 15 T, </a:t>
            </a:r>
            <a:r>
              <a:rPr lang="en-GB" u="sng" dirty="0" err="1"/>
              <a:t>vs</a:t>
            </a:r>
            <a:r>
              <a:rPr lang="en-GB" u="sng" dirty="0"/>
              <a:t> temperature.</a:t>
            </a:r>
            <a:endParaRPr lang="en-GB" dirty="0"/>
          </a:p>
          <a:p>
            <a:r>
              <a:rPr lang="en-GB" u="sng" dirty="0" err="1">
                <a:solidFill>
                  <a:srgbClr val="FF0000"/>
                </a:solidFill>
              </a:rPr>
              <a:t>Bruker</a:t>
            </a:r>
            <a:r>
              <a:rPr lang="en-GB" u="sng" dirty="0">
                <a:solidFill>
                  <a:srgbClr val="FF0000"/>
                </a:solidFill>
              </a:rPr>
              <a:t> HTS (Alexander </a:t>
            </a:r>
            <a:r>
              <a:rPr lang="en-GB" u="sng" dirty="0" smtClean="0">
                <a:solidFill>
                  <a:srgbClr val="FF0000"/>
                </a:solidFill>
              </a:rPr>
              <a:t>Usoskin): </a:t>
            </a:r>
            <a:r>
              <a:rPr lang="en-GB" u="sng" dirty="0"/>
              <a:t>Development of process of YBCO tapes and production of tapes for the collaboration (about 5 km of  4mm mm wide tape equivalent) for RF&amp;D, studies and tests.</a:t>
            </a:r>
            <a:endParaRPr lang="en-GB" dirty="0"/>
          </a:p>
          <a:p>
            <a:r>
              <a:rPr lang="en-GB" u="sng" dirty="0">
                <a:solidFill>
                  <a:srgbClr val="FF0000"/>
                </a:solidFill>
              </a:rPr>
              <a:t>CEA (Philippe </a:t>
            </a:r>
            <a:r>
              <a:rPr lang="en-GB" u="sng" dirty="0" err="1">
                <a:solidFill>
                  <a:srgbClr val="FF0000"/>
                </a:solidFill>
              </a:rPr>
              <a:t>Fazilleau</a:t>
            </a:r>
            <a:r>
              <a:rPr lang="en-GB" u="sng" dirty="0">
                <a:solidFill>
                  <a:srgbClr val="FF0000"/>
                </a:solidFill>
              </a:rPr>
              <a:t>): </a:t>
            </a:r>
            <a:r>
              <a:rPr lang="en-GB" u="sng" dirty="0"/>
              <a:t>observer, connection to task.10.3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678-1C4B-46D5-9763-E00EB7AA25F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3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Task</a:t>
            </a:r>
            <a:r>
              <a:rPr lang="fr-CH" dirty="0" smtClean="0"/>
              <a:t> 10.3 - </a:t>
            </a:r>
            <a:r>
              <a:rPr lang="fr-CH" dirty="0" err="1" smtClean="0"/>
              <a:t>Magnet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CEA ( Maria Durante, Task 1.3 </a:t>
            </a:r>
            <a:r>
              <a:rPr lang="en-GB" dirty="0" smtClean="0">
                <a:solidFill>
                  <a:srgbClr val="FF0000"/>
                </a:solidFill>
              </a:rPr>
              <a:t>Leader) </a:t>
            </a:r>
            <a:r>
              <a:rPr lang="en-GB" dirty="0"/>
              <a:t>: Design </a:t>
            </a:r>
            <a:r>
              <a:rPr lang="en-GB" dirty="0" smtClean="0"/>
              <a:t>(in broad sense, FQ included) and </a:t>
            </a:r>
            <a:r>
              <a:rPr lang="en-GB" dirty="0"/>
              <a:t>construction of </a:t>
            </a:r>
            <a:r>
              <a:rPr lang="en-GB" dirty="0" err="1"/>
              <a:t>Ybco</a:t>
            </a:r>
            <a:r>
              <a:rPr lang="en-GB" dirty="0"/>
              <a:t> made coil, developing all necessary technology (insulation, stress restrain, joints, etc.), etc.. </a:t>
            </a:r>
            <a:r>
              <a:rPr lang="en-GB" dirty="0" err="1"/>
              <a:t>Partecipation</a:t>
            </a:r>
            <a:r>
              <a:rPr lang="en-GB" dirty="0"/>
              <a:t> to design </a:t>
            </a:r>
            <a:r>
              <a:rPr lang="en-GB" dirty="0" smtClean="0"/>
              <a:t>of </a:t>
            </a:r>
            <a:r>
              <a:rPr lang="en-GB" dirty="0"/>
              <a:t>Bi-2212 coil.  Goal are 5 T with large margin in stand alone and design of system for stress restrain in the background field of 12-15 T (to approach 16-20 T total)</a:t>
            </a:r>
          </a:p>
          <a:p>
            <a:r>
              <a:rPr lang="en-GB" dirty="0">
                <a:solidFill>
                  <a:srgbClr val="FF0000"/>
                </a:solidFill>
              </a:rPr>
              <a:t>CERN ( </a:t>
            </a:r>
            <a:r>
              <a:rPr lang="en-GB" dirty="0" smtClean="0">
                <a:solidFill>
                  <a:srgbClr val="FF0000"/>
                </a:solidFill>
              </a:rPr>
              <a:t>Glyn Kirby, </a:t>
            </a:r>
            <a:r>
              <a:rPr lang="en-GB" dirty="0">
                <a:solidFill>
                  <a:srgbClr val="FF0000"/>
                </a:solidFill>
              </a:rPr>
              <a:t>deputy Task 10.3 Leader) : </a:t>
            </a:r>
            <a:r>
              <a:rPr lang="en-GB" dirty="0" smtClean="0"/>
              <a:t>Design (especially for FQ)  </a:t>
            </a:r>
            <a:r>
              <a:rPr lang="en-GB" dirty="0"/>
              <a:t>and support to construction of the YBCO; Design and construction of Bi-2212 coil in the collaboration with USA, with development of proper technologies (Insulation, joints, stress retain, etc.). System for magnetic measurement evaluation.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678-1C4B-46D5-9763-E00EB7AA25F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097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Task</a:t>
            </a:r>
            <a:r>
              <a:rPr lang="fr-CH" dirty="0" smtClean="0"/>
              <a:t> 10.3 </a:t>
            </a:r>
            <a:r>
              <a:rPr lang="fr-CH" dirty="0" err="1" smtClean="0"/>
              <a:t>cont</a:t>
            </a:r>
            <a:r>
              <a:rPr lang="fr-CH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Grenoble-INP (Pascal Tixador): </a:t>
            </a:r>
            <a:r>
              <a:rPr lang="en-GB" dirty="0"/>
              <a:t>Design of HTS coils, analysis of </a:t>
            </a:r>
            <a:r>
              <a:rPr lang="en-GB" dirty="0" err="1"/>
              <a:t>e.m</a:t>
            </a:r>
            <a:r>
              <a:rPr lang="en-GB" dirty="0"/>
              <a:t>. behaviour, development of technology (small coils for investigation, tests under high fields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Tampere University of Technology, TUT (</a:t>
            </a:r>
            <a:r>
              <a:rPr lang="en-GB" dirty="0" err="1">
                <a:solidFill>
                  <a:srgbClr val="FF0000"/>
                </a:solidFill>
              </a:rPr>
              <a:t>Antti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Stenvall</a:t>
            </a:r>
            <a:r>
              <a:rPr lang="en-GB" dirty="0">
                <a:solidFill>
                  <a:srgbClr val="FF0000"/>
                </a:solidFill>
              </a:rPr>
              <a:t>) </a:t>
            </a:r>
            <a:r>
              <a:rPr lang="en-GB" dirty="0"/>
              <a:t>: Modelling of HTS coil both YBCO and Bi-2212, Quench analysis and protection evaluation</a:t>
            </a:r>
          </a:p>
          <a:p>
            <a:r>
              <a:rPr lang="en-GB" dirty="0">
                <a:solidFill>
                  <a:srgbClr val="FF0000"/>
                </a:solidFill>
              </a:rPr>
              <a:t>Danish Technological Institute, DTI (</a:t>
            </a:r>
            <a:r>
              <a:rPr lang="en-GB" dirty="0" err="1">
                <a:solidFill>
                  <a:srgbClr val="FF0000"/>
                </a:solidFill>
              </a:rPr>
              <a:t>Nikolaj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Zangenberg</a:t>
            </a:r>
            <a:r>
              <a:rPr lang="en-GB" dirty="0">
                <a:solidFill>
                  <a:srgbClr val="FF0000"/>
                </a:solidFill>
              </a:rPr>
              <a:t>): </a:t>
            </a:r>
            <a:r>
              <a:rPr lang="en-GB" dirty="0"/>
              <a:t>development of insulation technology for coated conductor, both gel and epoxy; fabrication and test of sample and then of all tapes/cable; study of extension to Bi-2212.</a:t>
            </a:r>
          </a:p>
          <a:p>
            <a:r>
              <a:rPr lang="en-GB" dirty="0">
                <a:solidFill>
                  <a:srgbClr val="FF0000"/>
                </a:solidFill>
              </a:rPr>
              <a:t>INFN </a:t>
            </a:r>
            <a:r>
              <a:rPr lang="en-GB" dirty="0" smtClean="0">
                <a:solidFill>
                  <a:srgbClr val="FF0000"/>
                </a:solidFill>
              </a:rPr>
              <a:t>(Massimo </a:t>
            </a:r>
            <a:r>
              <a:rPr lang="en-GB" dirty="0" err="1" smtClean="0">
                <a:solidFill>
                  <a:srgbClr val="FF0000"/>
                </a:solidFill>
              </a:rPr>
              <a:t>Sorbi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  <a:r>
              <a:rPr lang="en-GB" dirty="0">
                <a:solidFill>
                  <a:srgbClr val="FF0000"/>
                </a:solidFill>
              </a:rPr>
              <a:t>: </a:t>
            </a:r>
            <a:r>
              <a:rPr lang="en-GB" dirty="0"/>
              <a:t>Quench computation and link to testing boundary conditions.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14/06/2013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LRossi-PhFazilleau_Eucard2WP10_kickoff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678-1C4B-46D5-9763-E00EB7AA25F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6706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|31.5|9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|31.5|9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|31.5|9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|31.5|9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1528</Words>
  <Application>Microsoft Office PowerPoint</Application>
  <PresentationFormat>On-screen Show (4:3)</PresentationFormat>
  <Paragraphs>158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Eucard2 – WP10 Future Magnets</vt:lpstr>
      <vt:lpstr>Budget (total and EU funding)</vt:lpstr>
      <vt:lpstr>Task 10.1 Coord</vt:lpstr>
      <vt:lpstr>Task 10.2 Conductor</vt:lpstr>
      <vt:lpstr>Task 10-2 cont.</vt:lpstr>
      <vt:lpstr>Task 10.2 – cont.</vt:lpstr>
      <vt:lpstr>Task 10.2 – Cont.</vt:lpstr>
      <vt:lpstr>Task 10.3 - Magnet</vt:lpstr>
      <vt:lpstr>Task 10.3 cont.</vt:lpstr>
      <vt:lpstr>Task 10.4 standalone test</vt:lpstr>
      <vt:lpstr>Job to do next weeks (10 July 2013)</vt:lpstr>
      <vt:lpstr>Schedule of WP10</vt:lpstr>
      <vt:lpstr>Milestones</vt:lpstr>
      <vt:lpstr>Deliverables</vt:lpstr>
      <vt:lpstr>Deliverables</vt:lpstr>
      <vt:lpstr>Technical program - 1</vt:lpstr>
      <vt:lpstr>Technical program - 2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Eucard2 – Future Magents</dc:title>
  <dc:creator>Lucio Rossi</dc:creator>
  <cp:lastModifiedBy>Lucio Rossi</cp:lastModifiedBy>
  <cp:revision>9</cp:revision>
  <dcterms:created xsi:type="dcterms:W3CDTF">2013-06-12T13:08:47Z</dcterms:created>
  <dcterms:modified xsi:type="dcterms:W3CDTF">2013-06-13T15:14:37Z</dcterms:modified>
</cp:coreProperties>
</file>