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</p:sldMasterIdLst>
  <p:notesMasterIdLst>
    <p:notesMasterId r:id="rId13"/>
  </p:notesMasterIdLst>
  <p:sldIdLst>
    <p:sldId id="331" r:id="rId3"/>
    <p:sldId id="340" r:id="rId4"/>
    <p:sldId id="341" r:id="rId5"/>
    <p:sldId id="342" r:id="rId6"/>
    <p:sldId id="332" r:id="rId7"/>
    <p:sldId id="344" r:id="rId8"/>
    <p:sldId id="345" r:id="rId9"/>
    <p:sldId id="346" r:id="rId10"/>
    <p:sldId id="347" r:id="rId11"/>
    <p:sldId id="34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DF4"/>
    <a:srgbClr val="339933"/>
    <a:srgbClr val="008000"/>
    <a:srgbClr val="D0D8E8"/>
    <a:srgbClr val="FCD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7460" autoAdjust="0"/>
  </p:normalViewPr>
  <p:slideViewPr>
    <p:cSldViewPr>
      <p:cViewPr varScale="1">
        <p:scale>
          <a:sx n="106" d="100"/>
          <a:sy n="106" d="100"/>
        </p:scale>
        <p:origin x="-1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2697D-1B9C-4032-8442-93600AFC5B55}" type="datetimeFigureOut">
              <a:rPr lang="de-DE" smtClean="0"/>
              <a:t>6/10/13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36BE5-D466-4395-87A0-A6F8658A4BC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2426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Relationship Id="rId3" Type="http://schemas.openxmlformats.org/officeDocument/2006/relationships/image" Target="../media/image7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de-DE" sz="900">
              <a:solidFill>
                <a:srgbClr val="261748"/>
              </a:solidFill>
            </a:endParaRPr>
          </a:p>
        </p:txBody>
      </p:sp>
      <p:sp>
        <p:nvSpPr>
          <p:cNvPr id="5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de-DE" sz="900">
              <a:solidFill>
                <a:srgbClr val="261748"/>
              </a:solidFill>
            </a:endParaRPr>
          </a:p>
        </p:txBody>
      </p:sp>
      <p:grpSp>
        <p:nvGrpSpPr>
          <p:cNvPr id="6" name="Group 20"/>
          <p:cNvGrpSpPr>
            <a:grpSpLocks/>
          </p:cNvGrpSpPr>
          <p:nvPr userDrawn="1"/>
        </p:nvGrpSpPr>
        <p:grpSpPr bwMode="auto">
          <a:xfrm>
            <a:off x="115888" y="85725"/>
            <a:ext cx="8902700" cy="857250"/>
            <a:chOff x="115888" y="85367"/>
            <a:chExt cx="8902700" cy="858130"/>
          </a:xfrm>
        </p:grpSpPr>
        <p:sp>
          <p:nvSpPr>
            <p:cNvPr id="7" name="Rectangle 82"/>
            <p:cNvSpPr>
              <a:spLocks noChangeArrowheads="1"/>
            </p:cNvSpPr>
            <p:nvPr userDrawn="1"/>
          </p:nvSpPr>
          <p:spPr bwMode="auto">
            <a:xfrm>
              <a:off x="1095374" y="85367"/>
              <a:ext cx="6923211" cy="85813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</a:pPr>
              <a:endParaRPr lang="en-US" sz="900">
                <a:solidFill>
                  <a:srgbClr val="261748"/>
                </a:solidFill>
              </a:endParaRPr>
            </a:p>
          </p:txBody>
        </p:sp>
        <p:sp>
          <p:nvSpPr>
            <p:cNvPr id="8" name="Rectangle 22"/>
            <p:cNvSpPr>
              <a:spLocks noChangeArrowheads="1"/>
            </p:cNvSpPr>
            <p:nvPr userDrawn="1"/>
          </p:nvSpPr>
          <p:spPr bwMode="auto">
            <a:xfrm>
              <a:off x="115888" y="85367"/>
              <a:ext cx="912812" cy="858129"/>
            </a:xfrm>
            <a:prstGeom prst="rect">
              <a:avLst/>
            </a:prstGeom>
            <a:solidFill>
              <a:schemeClr val="accent2"/>
            </a:solidFill>
            <a:ln w="3175" algn="ctr">
              <a:solidFill>
                <a:schemeClr val="folHlink"/>
              </a:solidFill>
              <a:round/>
              <a:headEnd/>
              <a:tailEnd/>
            </a:ln>
          </p:spPr>
          <p:txBody>
            <a:bodyPr/>
            <a:lstStyle/>
            <a:p>
              <a:pPr marL="342900" indent="-3429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</a:pPr>
              <a:endParaRPr lang="de-DE" sz="900">
                <a:solidFill>
                  <a:srgbClr val="261748"/>
                </a:solidFill>
              </a:endParaRPr>
            </a:p>
          </p:txBody>
        </p:sp>
        <p:sp>
          <p:nvSpPr>
            <p:cNvPr id="9" name="Rectangle 23"/>
            <p:cNvSpPr>
              <a:spLocks noChangeArrowheads="1"/>
            </p:cNvSpPr>
            <p:nvPr userDrawn="1"/>
          </p:nvSpPr>
          <p:spPr bwMode="auto">
            <a:xfrm>
              <a:off x="8105776" y="85367"/>
              <a:ext cx="912812" cy="858129"/>
            </a:xfrm>
            <a:prstGeom prst="rect">
              <a:avLst/>
            </a:prstGeom>
            <a:solidFill>
              <a:schemeClr val="accent2"/>
            </a:solidFill>
            <a:ln w="3175" algn="ctr">
              <a:solidFill>
                <a:schemeClr val="folHlink"/>
              </a:solidFill>
              <a:round/>
              <a:headEnd/>
              <a:tailEnd/>
            </a:ln>
          </p:spPr>
          <p:txBody>
            <a:bodyPr/>
            <a:lstStyle/>
            <a:p>
              <a:pPr marL="342900" indent="-3429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</a:pPr>
              <a:endParaRPr lang="de-DE" sz="900">
                <a:solidFill>
                  <a:srgbClr val="261748"/>
                </a:solidFill>
              </a:endParaRPr>
            </a:p>
          </p:txBody>
        </p:sp>
        <p:pic>
          <p:nvPicPr>
            <p:cNvPr id="10" name="Picture 19" descr="DESY-Logo-cyan-RGB_Hintergrund weiss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88126" y="140227"/>
              <a:ext cx="748111" cy="74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6"/>
            <p:cNvPicPr>
              <a:picLocks noChangeAspect="1" noChangeArrowheads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12725" y="155289"/>
              <a:ext cx="720725" cy="718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flat" cmpd="sng">
                  <a:solidFill>
                    <a:schemeClr val="folHlink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42975" y="3411538"/>
            <a:ext cx="7258050" cy="2868612"/>
          </a:xfrm>
          <a:ln w="28575"/>
        </p:spPr>
        <p:txBody>
          <a:bodyPr lIns="91440" tIns="45720" bIns="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r>
              <a:rPr lang="en-GB"/>
              <a:t>Subtitle format (max. 4 lines)</a:t>
            </a:r>
          </a:p>
          <a:p>
            <a:r>
              <a:rPr lang="en-GB"/>
              <a:t>(conference, location, name of the speaker, date)</a:t>
            </a:r>
          </a:p>
          <a:p>
            <a:r>
              <a:rPr lang="en-GB"/>
              <a:t>You are in the slide master view: Don’t edit here!</a:t>
            </a: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939800" y="1314450"/>
            <a:ext cx="7251700" cy="1844675"/>
          </a:xfrm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r>
              <a:rPr lang="en-GB"/>
              <a:t>Title format (max. 2 lines), don’t edit here</a:t>
            </a:r>
          </a:p>
        </p:txBody>
      </p:sp>
    </p:spTree>
    <p:extLst>
      <p:ext uri="{BB962C8B-B14F-4D97-AF65-F5344CB8AC3E}">
        <p14:creationId xmlns:p14="http://schemas.microsoft.com/office/powerpoint/2010/main" val="1797822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8459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48" indent="0">
              <a:buNone/>
              <a:defRPr sz="1200"/>
            </a:lvl2pPr>
            <a:lvl3pPr marL="914296" indent="0">
              <a:buNone/>
              <a:defRPr sz="1000"/>
            </a:lvl3pPr>
            <a:lvl4pPr marL="1371444" indent="0">
              <a:buNone/>
              <a:defRPr sz="900"/>
            </a:lvl4pPr>
            <a:lvl5pPr marL="1828591" indent="0">
              <a:buNone/>
              <a:defRPr sz="900"/>
            </a:lvl5pPr>
            <a:lvl6pPr marL="2285739" indent="0">
              <a:buNone/>
              <a:defRPr sz="900"/>
            </a:lvl6pPr>
            <a:lvl7pPr marL="2742887" indent="0">
              <a:buNone/>
              <a:defRPr sz="900"/>
            </a:lvl7pPr>
            <a:lvl8pPr marL="3200035" indent="0">
              <a:buNone/>
              <a:defRPr sz="900"/>
            </a:lvl8pPr>
            <a:lvl9pPr marL="3657183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2271698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48" indent="0">
              <a:buNone/>
              <a:defRPr sz="2800"/>
            </a:lvl2pPr>
            <a:lvl3pPr marL="914296" indent="0">
              <a:buNone/>
              <a:defRPr sz="2400"/>
            </a:lvl3pPr>
            <a:lvl4pPr marL="1371444" indent="0">
              <a:buNone/>
              <a:defRPr sz="2000"/>
            </a:lvl4pPr>
            <a:lvl5pPr marL="1828591" indent="0">
              <a:buNone/>
              <a:defRPr sz="2000"/>
            </a:lvl5pPr>
            <a:lvl6pPr marL="2285739" indent="0">
              <a:buNone/>
              <a:defRPr sz="2000"/>
            </a:lvl6pPr>
            <a:lvl7pPr marL="2742887" indent="0">
              <a:buNone/>
              <a:defRPr sz="2000"/>
            </a:lvl7pPr>
            <a:lvl8pPr marL="3200035" indent="0">
              <a:buNone/>
              <a:defRPr sz="2000"/>
            </a:lvl8pPr>
            <a:lvl9pPr marL="3657183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48" indent="0">
              <a:buNone/>
              <a:defRPr sz="1200"/>
            </a:lvl2pPr>
            <a:lvl3pPr marL="914296" indent="0">
              <a:buNone/>
              <a:defRPr sz="1000"/>
            </a:lvl3pPr>
            <a:lvl4pPr marL="1371444" indent="0">
              <a:buNone/>
              <a:defRPr sz="900"/>
            </a:lvl4pPr>
            <a:lvl5pPr marL="1828591" indent="0">
              <a:buNone/>
              <a:defRPr sz="900"/>
            </a:lvl5pPr>
            <a:lvl6pPr marL="2285739" indent="0">
              <a:buNone/>
              <a:defRPr sz="900"/>
            </a:lvl6pPr>
            <a:lvl7pPr marL="2742887" indent="0">
              <a:buNone/>
              <a:defRPr sz="900"/>
            </a:lvl7pPr>
            <a:lvl8pPr marL="3200035" indent="0">
              <a:buNone/>
              <a:defRPr sz="900"/>
            </a:lvl8pPr>
            <a:lvl9pPr marL="3657183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89794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4058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1" y="103188"/>
            <a:ext cx="2132013" cy="56673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6" y="103188"/>
            <a:ext cx="6245225" cy="566737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8264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DEF8E-18F5-4111-A81E-C940C63162AB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ESS Activities at DESY, November 2012 </a:t>
            </a:r>
          </a:p>
          <a:p>
            <a:pPr>
              <a:defRPr/>
            </a:pPr>
            <a:r>
              <a:rPr lang="en-US"/>
              <a:t>Hans Weise, DESY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486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3788" y="499134"/>
            <a:ext cx="7283450" cy="4810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F6FED-3BDA-412A-9FC7-63029B14EAEE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ESS Activities at DESY, November 2012 </a:t>
            </a:r>
          </a:p>
          <a:p>
            <a:pPr>
              <a:defRPr/>
            </a:pPr>
            <a:r>
              <a:rPr lang="en-US"/>
              <a:t>Hans Weise, DESY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506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9" descr="DESY-Logo-cyan-RGB_ger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6"/>
          <p:cNvSpPr txBox="1">
            <a:spLocks noChangeArrowheads="1"/>
          </p:cNvSpPr>
          <p:nvPr userDrawn="1"/>
        </p:nvSpPr>
        <p:spPr bwMode="auto">
          <a:xfrm>
            <a:off x="2003426" y="2481263"/>
            <a:ext cx="2855913" cy="33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lang="de-DE" smtClean="0">
              <a:solidFill>
                <a:srgbClr val="000000"/>
              </a:solidFill>
            </a:endParaRPr>
          </a:p>
        </p:txBody>
      </p:sp>
      <p:pic>
        <p:nvPicPr>
          <p:cNvPr id="7" name="Picture 21" descr="HG_LOGO_70_ENG_K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1" y="1363664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GB" noProof="0" smtClean="0"/>
              <a:t>Untertitel durch Klicken bearbeiten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6" y="1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TITELMASTER</a:t>
            </a:r>
            <a:br>
              <a:rPr lang="en-GB" noProof="0" smtClean="0"/>
            </a:br>
            <a:r>
              <a:rPr lang="en-GB" noProof="0" smtClean="0"/>
              <a:t>FORMAT </a:t>
            </a:r>
          </a:p>
        </p:txBody>
      </p:sp>
    </p:spTree>
    <p:extLst>
      <p:ext uri="{BB962C8B-B14F-4D97-AF65-F5344CB8AC3E}">
        <p14:creationId xmlns:p14="http://schemas.microsoft.com/office/powerpoint/2010/main" val="2265556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5968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48" indent="0">
              <a:buNone/>
              <a:defRPr sz="1800"/>
            </a:lvl2pPr>
            <a:lvl3pPr marL="914296" indent="0">
              <a:buNone/>
              <a:defRPr sz="1600"/>
            </a:lvl3pPr>
            <a:lvl4pPr marL="1371444" indent="0">
              <a:buNone/>
              <a:defRPr sz="1400"/>
            </a:lvl4pPr>
            <a:lvl5pPr marL="1828591" indent="0">
              <a:buNone/>
              <a:defRPr sz="1400"/>
            </a:lvl5pPr>
            <a:lvl6pPr marL="2285739" indent="0">
              <a:buNone/>
              <a:defRPr sz="1400"/>
            </a:lvl6pPr>
            <a:lvl7pPr marL="2742887" indent="0">
              <a:buNone/>
              <a:defRPr sz="1400"/>
            </a:lvl7pPr>
            <a:lvl8pPr marL="3200035" indent="0">
              <a:buNone/>
              <a:defRPr sz="1400"/>
            </a:lvl8pPr>
            <a:lvl9pPr marL="3657183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04274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6" y="977901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977901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6047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8" indent="0">
              <a:buNone/>
              <a:defRPr sz="2000" b="1"/>
            </a:lvl2pPr>
            <a:lvl3pPr marL="914296" indent="0">
              <a:buNone/>
              <a:defRPr sz="1800" b="1"/>
            </a:lvl3pPr>
            <a:lvl4pPr marL="1371444" indent="0">
              <a:buNone/>
              <a:defRPr sz="1600" b="1"/>
            </a:lvl4pPr>
            <a:lvl5pPr marL="1828591" indent="0">
              <a:buNone/>
              <a:defRPr sz="1600" b="1"/>
            </a:lvl5pPr>
            <a:lvl6pPr marL="2285739" indent="0">
              <a:buNone/>
              <a:defRPr sz="1600" b="1"/>
            </a:lvl6pPr>
            <a:lvl7pPr marL="2742887" indent="0">
              <a:buNone/>
              <a:defRPr sz="1600" b="1"/>
            </a:lvl7pPr>
            <a:lvl8pPr marL="3200035" indent="0">
              <a:buNone/>
              <a:defRPr sz="1600" b="1"/>
            </a:lvl8pPr>
            <a:lvl9pPr marL="3657183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8" indent="0">
              <a:buNone/>
              <a:defRPr sz="2000" b="1"/>
            </a:lvl2pPr>
            <a:lvl3pPr marL="914296" indent="0">
              <a:buNone/>
              <a:defRPr sz="1800" b="1"/>
            </a:lvl3pPr>
            <a:lvl4pPr marL="1371444" indent="0">
              <a:buNone/>
              <a:defRPr sz="1600" b="1"/>
            </a:lvl4pPr>
            <a:lvl5pPr marL="1828591" indent="0">
              <a:buNone/>
              <a:defRPr sz="1600" b="1"/>
            </a:lvl5pPr>
            <a:lvl6pPr marL="2285739" indent="0">
              <a:buNone/>
              <a:defRPr sz="1600" b="1"/>
            </a:lvl6pPr>
            <a:lvl7pPr marL="2742887" indent="0">
              <a:buNone/>
              <a:defRPr sz="1600" b="1"/>
            </a:lvl7pPr>
            <a:lvl8pPr marL="3200035" indent="0">
              <a:buNone/>
              <a:defRPr sz="1600" b="1"/>
            </a:lvl8pPr>
            <a:lvl9pPr marL="3657183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7821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005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2"/>
          <p:cNvGrpSpPr>
            <a:grpSpLocks/>
          </p:cNvGrpSpPr>
          <p:nvPr userDrawn="1"/>
        </p:nvGrpSpPr>
        <p:grpSpPr bwMode="auto">
          <a:xfrm>
            <a:off x="115888" y="85725"/>
            <a:ext cx="8902700" cy="857250"/>
            <a:chOff x="115888" y="85367"/>
            <a:chExt cx="8902700" cy="858130"/>
          </a:xfrm>
        </p:grpSpPr>
        <p:sp>
          <p:nvSpPr>
            <p:cNvPr id="1035" name="Rectangle 82"/>
            <p:cNvSpPr>
              <a:spLocks noChangeArrowheads="1"/>
            </p:cNvSpPr>
            <p:nvPr userDrawn="1"/>
          </p:nvSpPr>
          <p:spPr bwMode="auto">
            <a:xfrm>
              <a:off x="1095374" y="85367"/>
              <a:ext cx="6923211" cy="85813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</a:pPr>
              <a:endParaRPr lang="en-US" sz="900">
                <a:solidFill>
                  <a:srgbClr val="261748"/>
                </a:solidFill>
              </a:endParaRPr>
            </a:p>
          </p:txBody>
        </p:sp>
        <p:sp>
          <p:nvSpPr>
            <p:cNvPr id="1036" name="Rectangle 14"/>
            <p:cNvSpPr>
              <a:spLocks noChangeArrowheads="1"/>
            </p:cNvSpPr>
            <p:nvPr userDrawn="1"/>
          </p:nvSpPr>
          <p:spPr bwMode="auto">
            <a:xfrm>
              <a:off x="115888" y="85367"/>
              <a:ext cx="912812" cy="858129"/>
            </a:xfrm>
            <a:prstGeom prst="rect">
              <a:avLst/>
            </a:prstGeom>
            <a:solidFill>
              <a:schemeClr val="accent2"/>
            </a:solidFill>
            <a:ln w="3175" algn="ctr">
              <a:solidFill>
                <a:schemeClr val="folHlink"/>
              </a:solidFill>
              <a:round/>
              <a:headEnd/>
              <a:tailEnd/>
            </a:ln>
          </p:spPr>
          <p:txBody>
            <a:bodyPr/>
            <a:lstStyle/>
            <a:p>
              <a:pPr marL="342900" indent="-3429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</a:pPr>
              <a:endParaRPr lang="de-DE" sz="900">
                <a:solidFill>
                  <a:srgbClr val="261748"/>
                </a:solidFill>
              </a:endParaRPr>
            </a:p>
          </p:txBody>
        </p:sp>
        <p:sp>
          <p:nvSpPr>
            <p:cNvPr id="1037" name="Rectangle 15"/>
            <p:cNvSpPr>
              <a:spLocks noChangeArrowheads="1"/>
            </p:cNvSpPr>
            <p:nvPr userDrawn="1"/>
          </p:nvSpPr>
          <p:spPr bwMode="auto">
            <a:xfrm>
              <a:off x="8105776" y="85367"/>
              <a:ext cx="912812" cy="858129"/>
            </a:xfrm>
            <a:prstGeom prst="rect">
              <a:avLst/>
            </a:prstGeom>
            <a:solidFill>
              <a:schemeClr val="accent2"/>
            </a:solidFill>
            <a:ln w="3175" algn="ctr">
              <a:solidFill>
                <a:schemeClr val="folHlink"/>
              </a:solidFill>
              <a:round/>
              <a:headEnd/>
              <a:tailEnd/>
            </a:ln>
          </p:spPr>
          <p:txBody>
            <a:bodyPr/>
            <a:lstStyle/>
            <a:p>
              <a:pPr marL="342900" indent="-3429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</a:pPr>
              <a:endParaRPr lang="de-DE" sz="900">
                <a:solidFill>
                  <a:srgbClr val="261748"/>
                </a:solidFill>
              </a:endParaRPr>
            </a:p>
          </p:txBody>
        </p:sp>
        <p:pic>
          <p:nvPicPr>
            <p:cNvPr id="1038" name="Picture 19" descr="DESY-Logo-cyan-RGB_Hintergrund weis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88126" y="140227"/>
              <a:ext cx="748111" cy="748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6"/>
            <p:cNvPicPr>
              <a:picLocks noChangeAspect="1" noChangeArrowheads="1"/>
            </p:cNvPicPr>
            <p:nvPr userDrawn="1"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12725" y="155289"/>
              <a:ext cx="720725" cy="718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flat" cmpd="sng">
                  <a:solidFill>
                    <a:schemeClr val="folHlink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chemeClr val="bg1"/>
                </a:solidFill>
                <a:latin typeface="Arial" charset="0"/>
                <a:ea typeface="Geneva" pitchFamily="1" charset="-128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A91BBB8B-BAF9-4FF4-AA16-A50C7FF66CB6}" type="slidenum">
              <a:rPr lang="en-GB">
                <a:solidFill>
                  <a:srgbClr val="FFFFFF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1028" name="Picture 37" descr="Helmholtz_Logo"/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6600" y="6516688"/>
            <a:ext cx="584200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505575"/>
            <a:ext cx="57023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 dirty="0" smtClean="0">
                <a:solidFill>
                  <a:srgbClr val="000000"/>
                </a:solidFill>
                <a:latin typeface="Arial" charset="0"/>
                <a:ea typeface="ＭＳ Ｐゴシック" pitchFamily="112" charset="-128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en-US"/>
              <a:t>ESS Activities at DESY, November 2012 </a:t>
            </a:r>
          </a:p>
          <a:p>
            <a:pPr fontAlgn="base">
              <a:spcAft>
                <a:spcPct val="0"/>
              </a:spcAft>
              <a:defRPr/>
            </a:pPr>
            <a:r>
              <a:rPr lang="en-US"/>
              <a:t>Hans Weise, DESY</a:t>
            </a:r>
            <a:endParaRPr lang="en-GB"/>
          </a:p>
        </p:txBody>
      </p:sp>
      <p:sp>
        <p:nvSpPr>
          <p:cNvPr id="1030" name="Line 120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de-DE" sz="900">
              <a:solidFill>
                <a:srgbClr val="261748"/>
              </a:solidFill>
            </a:endParaRPr>
          </a:p>
        </p:txBody>
      </p:sp>
      <p:pic>
        <p:nvPicPr>
          <p:cNvPr id="1031" name="Picture 121" descr="DESY-Logo-cyan-RGB_Hintergrund weiss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9888" y="6511925"/>
            <a:ext cx="2524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Text Box 123"/>
          <p:cNvSpPr txBox="1">
            <a:spLocks noChangeArrowheads="1"/>
          </p:cNvSpPr>
          <p:nvPr userDrawn="1"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1000" dirty="0" smtClean="0">
                <a:solidFill>
                  <a:srgbClr val="FFFFFF"/>
                </a:solidFill>
              </a:rPr>
              <a:t>ESS Activities at DESY</a:t>
            </a:r>
          </a:p>
        </p:txBody>
      </p:sp>
      <p:sp>
        <p:nvSpPr>
          <p:cNvPr id="2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498475"/>
            <a:ext cx="7283450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title: Don’t edit here!</a:t>
            </a:r>
          </a:p>
        </p:txBody>
      </p:sp>
      <p:sp>
        <p:nvSpPr>
          <p:cNvPr id="1034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347788"/>
            <a:ext cx="5702300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 format – don’t edit!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6739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6" y="977901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Textmasterformate durch Klicken bearbeiten</a:t>
            </a:r>
          </a:p>
          <a:p>
            <a:pPr lvl="1"/>
            <a:r>
              <a:rPr lang="en-GB"/>
              <a:t>Zweite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1" y="103189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Titelmasterformat durch Klicken bearbeiten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82576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0" bIns="45715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GB" sz="900" b="1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Ralph </a:t>
            </a:r>
            <a:r>
              <a:rPr lang="en-GB" sz="900" b="1" dirty="0" err="1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Aßmann</a:t>
            </a:r>
            <a:r>
              <a:rPr lang="en-GB" sz="900" b="1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900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 |  </a:t>
            </a:r>
            <a:r>
              <a:rPr lang="en-GB" sz="900" dirty="0" smtClean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Visions</a:t>
            </a:r>
            <a:r>
              <a:rPr lang="en-GB" sz="900" baseline="0" dirty="0" smtClean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 Workshop</a:t>
            </a:r>
            <a:r>
              <a:rPr lang="en-GB" sz="900" dirty="0" smtClean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900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|  </a:t>
            </a:r>
            <a:r>
              <a:rPr lang="en-GB" sz="900" dirty="0" smtClean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11.06.2013 </a:t>
            </a:r>
            <a:r>
              <a:rPr lang="en-GB" sz="900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|  </a:t>
            </a:r>
            <a:r>
              <a:rPr lang="en-GB" sz="900" b="1" dirty="0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t>Page </a:t>
            </a:r>
            <a:fld id="{10CBF652-FCAC-CA43-8C30-AFE8FAAA8295}" type="slidenum">
              <a:rPr lang="en-GB" sz="900" b="1">
                <a:solidFill>
                  <a:srgbClr val="808080"/>
                </a:solidFill>
                <a:latin typeface="Arial" charset="0"/>
                <a:ea typeface="ＭＳ Ｐゴシック" charset="0"/>
                <a:cs typeface="ＭＳ Ｐゴシック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900" b="1" dirty="0">
              <a:solidFill>
                <a:srgbClr val="80808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398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148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296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444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591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083" indent="-26508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Arial Black" charset="0"/>
        <a:buChar char="&gt;"/>
        <a:defRPr sz="20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28578" indent="-184129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2pPr>
      <a:lvl3pPr marL="1236522" indent="-228574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Arial Black" charset="0"/>
        <a:defRPr sz="1200">
          <a:solidFill>
            <a:schemeClr val="tx1"/>
          </a:solidFill>
          <a:latin typeface="+mn-lt"/>
          <a:ea typeface="ＭＳ Ｐゴシック" charset="0"/>
        </a:defRPr>
      </a:lvl3pPr>
      <a:lvl4pPr marL="1644462" indent="-228574" algn="l" rtl="0" eaLnBrk="0" fontAlgn="base" hangingPunct="0">
        <a:spcBef>
          <a:spcPct val="0"/>
        </a:spcBef>
        <a:spcAft>
          <a:spcPct val="0"/>
        </a:spcAft>
        <a:buFont typeface="Wingdings" charset="0"/>
        <a:buChar char="§"/>
        <a:defRPr sz="1400">
          <a:solidFill>
            <a:schemeClr val="tx1"/>
          </a:solidFill>
          <a:latin typeface="+mn-lt"/>
          <a:ea typeface="ＭＳ Ｐゴシック" charset="0"/>
        </a:defRPr>
      </a:lvl4pPr>
      <a:lvl5pPr marL="2057165" indent="-228574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313" indent="-228574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461" indent="-228574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8609" indent="-228574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5757" indent="-228574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8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6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4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91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39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87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35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83" algn="l" defTabSz="9142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9"/>
          <p:cNvSpPr>
            <a:spLocks noGrp="1" noChangeArrowheads="1"/>
          </p:cNvSpPr>
          <p:nvPr>
            <p:ph type="ctrTitle"/>
          </p:nvPr>
        </p:nvSpPr>
        <p:spPr>
          <a:xfrm>
            <a:off x="0" y="-85724"/>
            <a:ext cx="9144000" cy="1152524"/>
          </a:xfrm>
        </p:spPr>
        <p:txBody>
          <a:bodyPr/>
          <a:lstStyle/>
          <a:p>
            <a:pPr algn="ctr" eaLnBrk="1" hangingPunct="1"/>
            <a:r>
              <a:rPr lang="en-US" b="0" dirty="0" smtClean="0">
                <a:latin typeface="Arial" charset="0"/>
              </a:rPr>
              <a:t>View of DESY</a:t>
            </a:r>
            <a:br>
              <a:rPr lang="en-US" b="0" dirty="0" smtClean="0">
                <a:latin typeface="Arial" charset="0"/>
              </a:rPr>
            </a:br>
            <a:r>
              <a:rPr lang="en-US" sz="2400" b="0" i="1" dirty="0" smtClean="0">
                <a:latin typeface="Arial" charset="0"/>
              </a:rPr>
              <a:t>(Accelerator-Related EU Projects)</a:t>
            </a:r>
            <a:endParaRPr lang="en-US" sz="2400" b="0" i="1" dirty="0">
              <a:latin typeface="Arial" charset="0"/>
            </a:endParaRPr>
          </a:p>
        </p:txBody>
      </p:sp>
      <p:sp>
        <p:nvSpPr>
          <p:cNvPr id="5122" name="Rectangle 30"/>
          <p:cNvSpPr>
            <a:spLocks noGrp="1" noChangeArrowheads="1"/>
          </p:cNvSpPr>
          <p:nvPr>
            <p:ph type="subTitle" idx="1"/>
          </p:nvPr>
        </p:nvSpPr>
        <p:spPr>
          <a:xfrm>
            <a:off x="282575" y="1363663"/>
            <a:ext cx="8529638" cy="1687512"/>
          </a:xfrm>
        </p:spPr>
        <p:txBody>
          <a:bodyPr/>
          <a:lstStyle/>
          <a:p>
            <a:pPr eaLnBrk="1" hangingPunct="1">
              <a:buFont typeface="Arial Black" charset="0"/>
              <a:buNone/>
            </a:pPr>
            <a:r>
              <a:rPr lang="en-US" sz="1200" b="0" dirty="0">
                <a:latin typeface="Arial" charset="0"/>
              </a:rPr>
              <a:t> </a:t>
            </a:r>
          </a:p>
        </p:txBody>
      </p:sp>
      <p:sp>
        <p:nvSpPr>
          <p:cNvPr id="5123" name="Text Box 35"/>
          <p:cNvSpPr txBox="1">
            <a:spLocks noChangeArrowheads="1"/>
          </p:cNvSpPr>
          <p:nvPr/>
        </p:nvSpPr>
        <p:spPr bwMode="auto">
          <a:xfrm>
            <a:off x="2471738" y="3084513"/>
            <a:ext cx="4165600" cy="2031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A5EB"/>
                </a:solidFill>
              </a:rPr>
              <a:t>Ralph W. </a:t>
            </a:r>
            <a:r>
              <a:rPr lang="en-US" sz="1800" dirty="0" err="1">
                <a:solidFill>
                  <a:srgbClr val="00A5EB"/>
                </a:solidFill>
              </a:rPr>
              <a:t>Aßmann</a:t>
            </a:r>
            <a:r>
              <a:rPr lang="en-US" sz="1800" dirty="0">
                <a:solidFill>
                  <a:srgbClr val="00A5EB"/>
                </a:solidFill>
              </a:rPr>
              <a:t/>
            </a:r>
            <a:br>
              <a:rPr lang="en-US" sz="1800" dirty="0">
                <a:solidFill>
                  <a:srgbClr val="00A5EB"/>
                </a:solidFill>
              </a:rPr>
            </a:br>
            <a:r>
              <a:rPr lang="en-US" sz="1800" dirty="0">
                <a:solidFill>
                  <a:srgbClr val="00A5EB"/>
                </a:solidFill>
              </a:rPr>
              <a:t>Leading Scientist, DESY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80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Visions for the Future of Particle </a:t>
            </a:r>
            <a:r>
              <a:rPr lang="en-US" sz="1800" dirty="0" smtClean="0">
                <a:solidFill>
                  <a:srgbClr val="000000"/>
                </a:solidFill>
              </a:rPr>
              <a:t>Accelerators, Workshop at CERN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800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</a:rPr>
              <a:t>11.-12.6.2013</a:t>
            </a:r>
            <a:endParaRPr lang="en-US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371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DESY Experience and Comments II (Acc. Research)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01701"/>
            <a:ext cx="8763000" cy="5270499"/>
          </a:xfrm>
        </p:spPr>
        <p:txBody>
          <a:bodyPr/>
          <a:lstStyle/>
          <a:p>
            <a:r>
              <a:rPr lang="en-US" dirty="0" smtClean="0"/>
              <a:t>Not easy to keep up to date on new opportunities in EU calls and to find our way. </a:t>
            </a:r>
          </a:p>
          <a:p>
            <a:r>
              <a:rPr lang="en-US" dirty="0" smtClean="0"/>
              <a:t>Example: We are discussing plans for a </a:t>
            </a:r>
            <a:r>
              <a:rPr lang="en-US" b="1" u="sng" dirty="0" smtClean="0"/>
              <a:t>Next Generation European Distributed Test Facility for </a:t>
            </a:r>
            <a:r>
              <a:rPr lang="en-US" b="1" u="sng" dirty="0"/>
              <a:t>Novel </a:t>
            </a:r>
            <a:r>
              <a:rPr lang="en-US" b="1" u="sng" dirty="0" smtClean="0"/>
              <a:t>Accelerators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We could imagine building only one next generation infrastructure in Europe. Would bundle efforts and maximize competitiveness.</a:t>
            </a:r>
          </a:p>
          <a:p>
            <a:pPr lvl="1"/>
            <a:r>
              <a:rPr lang="en-US" dirty="0" smtClean="0"/>
              <a:t>Work and budget could be distributed in Europe. Similar to HEP big experiments </a:t>
            </a:r>
            <a:r>
              <a:rPr lang="en-US" dirty="0" smtClean="0">
                <a:sym typeface="Wingdings"/>
              </a:rPr>
              <a:t> one experiment that is constructed by many partners. Similar to ELI approach…</a:t>
            </a:r>
          </a:p>
          <a:p>
            <a:pPr lvl="1"/>
            <a:r>
              <a:rPr lang="en-US" dirty="0" smtClean="0">
                <a:sym typeface="Wingdings"/>
              </a:rPr>
              <a:t>Location could be determined in European bidding. Host state puts extra resources. Research time is distributed and R&amp;D outcome available to all partners.</a:t>
            </a:r>
          </a:p>
          <a:p>
            <a:pPr lvl="1"/>
            <a:r>
              <a:rPr lang="en-US" dirty="0"/>
              <a:t>How would we fund it</a:t>
            </a:r>
            <a:r>
              <a:rPr lang="en-US" dirty="0" smtClean="0"/>
              <a:t>? European funding or national funding? National funding has a tendency to favor installation in its country. European funding, as available now, is insufficient for our goals.</a:t>
            </a:r>
          </a:p>
          <a:p>
            <a:r>
              <a:rPr lang="en-US" dirty="0"/>
              <a:t>Increased funding for accelerator R&amp;D would be beneficial</a:t>
            </a:r>
            <a:r>
              <a:rPr lang="en-US" dirty="0" smtClean="0"/>
              <a:t>. Would open new possibilities of collaboration and R&amp;D.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07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– International – European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82576" y="977901"/>
            <a:ext cx="8520113" cy="5194299"/>
          </a:xfrm>
        </p:spPr>
        <p:txBody>
          <a:bodyPr/>
          <a:lstStyle/>
          <a:p>
            <a:r>
              <a:rPr lang="en-US" dirty="0" smtClean="0"/>
              <a:t>DESY is a </a:t>
            </a:r>
            <a:r>
              <a:rPr lang="en-US" u="sng" dirty="0" smtClean="0"/>
              <a:t>national lab</a:t>
            </a:r>
            <a:r>
              <a:rPr lang="en-US" dirty="0" smtClean="0"/>
              <a:t>, as far as its core funding is concerned. </a:t>
            </a:r>
          </a:p>
          <a:p>
            <a:r>
              <a:rPr lang="en-US" dirty="0" smtClean="0"/>
              <a:t>DESY conducts research in an international context, from accelerator research over photon science to particle physics. </a:t>
            </a:r>
            <a:r>
              <a:rPr lang="en-US" u="sng" dirty="0" smtClean="0"/>
              <a:t>World-wide competitiveness</a:t>
            </a:r>
            <a:r>
              <a:rPr lang="en-US" dirty="0" smtClean="0"/>
              <a:t> is an important factor in our program.</a:t>
            </a:r>
          </a:p>
          <a:p>
            <a:r>
              <a:rPr lang="en-US" dirty="0" smtClean="0"/>
              <a:t>DESY has a long tradition of </a:t>
            </a:r>
            <a:r>
              <a:rPr lang="en-US" u="sng" dirty="0" smtClean="0"/>
              <a:t>international collaboration</a:t>
            </a:r>
            <a:r>
              <a:rPr lang="en-US" dirty="0" smtClean="0"/>
              <a:t>, as shown by the European XFEL project under construction in Hamburg: European XFEL is a consortium supported by 12 countries.</a:t>
            </a:r>
          </a:p>
          <a:p>
            <a:r>
              <a:rPr lang="en-US" dirty="0" smtClean="0"/>
              <a:t>Naturally, many of our friends and neighbors are in Europe: </a:t>
            </a:r>
            <a:r>
              <a:rPr lang="en-US" u="sng" dirty="0" smtClean="0"/>
              <a:t>Europe is our most important reference frame</a:t>
            </a:r>
            <a:r>
              <a:rPr lang="en-US" dirty="0" smtClean="0"/>
              <a:t>. </a:t>
            </a:r>
          </a:p>
          <a:p>
            <a:r>
              <a:rPr lang="en-US" u="sng" dirty="0" smtClean="0"/>
              <a:t>Participation in EU projects has therefore a high priority</a:t>
            </a:r>
            <a:r>
              <a:rPr lang="en-US" dirty="0" smtClean="0"/>
              <a:t> and has a strong and long tradition at DESY and the Helmholtz association:</a:t>
            </a:r>
          </a:p>
          <a:p>
            <a:pPr lvl="1"/>
            <a:r>
              <a:rPr lang="en-US" dirty="0" smtClean="0"/>
              <a:t>EU project office in DESY.</a:t>
            </a:r>
          </a:p>
          <a:p>
            <a:pPr lvl="1"/>
            <a:r>
              <a:rPr lang="en-US" dirty="0" smtClean="0"/>
              <a:t>Helmholtz office in Brussels.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906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DESY EU Project Office – Hamburg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91" y="838200"/>
            <a:ext cx="7901309" cy="5410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701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Helmholtz Association – Brussels Office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838200"/>
            <a:ext cx="6902605" cy="5721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409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304667"/>
              </p:ext>
            </p:extLst>
          </p:nvPr>
        </p:nvGraphicFramePr>
        <p:xfrm>
          <a:off x="381000" y="990600"/>
          <a:ext cx="8305800" cy="45338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1866900"/>
                <a:gridCol w="2076450"/>
                <a:gridCol w="2076450"/>
              </a:tblGrid>
              <a:tr h="72390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Programs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with</a:t>
                      </a:r>
                      <a:r>
                        <a:rPr lang="de-DE" dirty="0" smtClean="0"/>
                        <a:t> DESY </a:t>
                      </a:r>
                      <a:r>
                        <a:rPr lang="de-DE" i="0" dirty="0" err="1" smtClean="0"/>
                        <a:t>accelerator</a:t>
                      </a:r>
                      <a:r>
                        <a:rPr lang="de-DE" i="0" dirty="0" smtClean="0"/>
                        <a:t> </a:t>
                      </a:r>
                      <a:r>
                        <a:rPr lang="de-DE" i="0" dirty="0" err="1" smtClean="0"/>
                        <a:t>involvement</a:t>
                      </a:r>
                      <a:endParaRPr lang="de-DE" i="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z="3600" dirty="0" err="1" smtClean="0"/>
                        <a:t>Ongoing</a:t>
                      </a:r>
                      <a:r>
                        <a:rPr lang="de-DE" sz="3600" dirty="0" smtClean="0"/>
                        <a:t> EU Projects</a:t>
                      </a:r>
                      <a:endParaRPr lang="de-DE" sz="3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EUCARD</a:t>
                      </a:r>
                    </a:p>
                    <a:p>
                      <a:r>
                        <a:rPr lang="de-DE" i="1" dirty="0" err="1" smtClean="0"/>
                        <a:t>Jacek.Sekutowicz</a:t>
                      </a:r>
                      <a:endParaRPr lang="de-DE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01.04.2009</a:t>
                      </a:r>
                      <a:r>
                        <a:rPr lang="de-DE" baseline="0" dirty="0" smtClean="0"/>
                        <a:t> – 31.03.2013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32.3 M€</a:t>
                      </a:r>
                    </a:p>
                    <a:p>
                      <a:r>
                        <a:rPr lang="de-DE" dirty="0" smtClean="0"/>
                        <a:t>(EU: 10 M€)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0.6 M€</a:t>
                      </a:r>
                      <a:endParaRPr lang="de-DE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EUCARD2</a:t>
                      </a:r>
                    </a:p>
                    <a:p>
                      <a:r>
                        <a:rPr lang="de-DE" i="1" dirty="0" smtClean="0"/>
                        <a:t>Ralph Assmann</a:t>
                      </a:r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01.05.2013 – 30.04.2017</a:t>
                      </a:r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23.5 M€</a:t>
                      </a:r>
                      <a:br>
                        <a:rPr lang="de-DE" dirty="0" smtClean="0"/>
                      </a:br>
                      <a:r>
                        <a:rPr lang="de-DE" dirty="0" smtClean="0"/>
                        <a:t>(EU: 8 M€)</a:t>
                      </a:r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0.7 M€</a:t>
                      </a:r>
                      <a:endParaRPr lang="de-DE" dirty="0"/>
                    </a:p>
                  </a:txBody>
                  <a:tcPr>
                    <a:solidFill>
                      <a:srgbClr val="E9EDF4"/>
                    </a:solidFill>
                  </a:tcPr>
                </a:tc>
              </a:tr>
              <a:tr h="72390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TIARA</a:t>
                      </a:r>
                    </a:p>
                    <a:p>
                      <a:r>
                        <a:rPr lang="de-DE" i="1" dirty="0" smtClean="0"/>
                        <a:t>Reinhard Brinkmann</a:t>
                      </a:r>
                      <a:endParaRPr lang="de-DE" i="1" dirty="0"/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01.01.2011 </a:t>
                      </a:r>
                      <a:r>
                        <a:rPr lang="de-DE" baseline="0" dirty="0" smtClean="0"/>
                        <a:t>- 31.12.2013</a:t>
                      </a:r>
                      <a:endParaRPr lang="de-DE" dirty="0"/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9.1 M€</a:t>
                      </a:r>
                    </a:p>
                    <a:p>
                      <a:r>
                        <a:rPr lang="de-DE" dirty="0" smtClean="0"/>
                        <a:t>(EU: 3.9 M€)</a:t>
                      </a:r>
                      <a:endParaRPr lang="de-DE" dirty="0"/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0.14 M€</a:t>
                      </a:r>
                      <a:endParaRPr lang="de-DE" dirty="0"/>
                    </a:p>
                  </a:txBody>
                  <a:tcPr>
                    <a:solidFill>
                      <a:srgbClr val="D0D8E8"/>
                    </a:solidFill>
                  </a:tcPr>
                </a:tc>
              </a:tr>
              <a:tr h="72390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CRISP</a:t>
                      </a:r>
                    </a:p>
                    <a:p>
                      <a:r>
                        <a:rPr lang="de-DE" i="1" dirty="0" smtClean="0"/>
                        <a:t>Hans Weise</a:t>
                      </a:r>
                      <a:endParaRPr lang="de-DE" i="1" dirty="0"/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01.10.2011 – 30.09.2014</a:t>
                      </a:r>
                      <a:endParaRPr lang="de-DE" dirty="0"/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15.9 M€</a:t>
                      </a:r>
                    </a:p>
                    <a:p>
                      <a:r>
                        <a:rPr lang="de-DE" dirty="0" smtClean="0"/>
                        <a:t>(EU: 12 M€)</a:t>
                      </a:r>
                      <a:endParaRPr lang="de-DE" dirty="0"/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1.7</a:t>
                      </a:r>
                      <a:r>
                        <a:rPr lang="de-DE" baseline="0" dirty="0" smtClean="0"/>
                        <a:t> M€</a:t>
                      </a:r>
                    </a:p>
                    <a:p>
                      <a:r>
                        <a:rPr lang="de-DE" baseline="0" dirty="0" smtClean="0"/>
                        <a:t>(</a:t>
                      </a:r>
                      <a:r>
                        <a:rPr lang="de-DE" baseline="0" dirty="0" err="1" smtClean="0"/>
                        <a:t>Acc</a:t>
                      </a:r>
                      <a:r>
                        <a:rPr lang="de-DE" baseline="0" dirty="0" smtClean="0"/>
                        <a:t>. 1.15 M€)</a:t>
                      </a:r>
                      <a:endParaRPr lang="de-DE" dirty="0"/>
                    </a:p>
                  </a:txBody>
                  <a:tcPr>
                    <a:solidFill>
                      <a:srgbClr val="E9EDF4"/>
                    </a:solidFill>
                  </a:tcPr>
                </a:tc>
              </a:tr>
              <a:tr h="723900">
                <a:tc>
                  <a:txBody>
                    <a:bodyPr/>
                    <a:lstStyle/>
                    <a:p>
                      <a:r>
                        <a:rPr lang="de-DE" b="1" i="0" dirty="0" err="1" smtClean="0"/>
                        <a:t>HiLumi</a:t>
                      </a:r>
                      <a:r>
                        <a:rPr lang="de-DE" b="1" i="0" dirty="0" smtClean="0"/>
                        <a:t>-LHC</a:t>
                      </a:r>
                    </a:p>
                    <a:p>
                      <a:r>
                        <a:rPr lang="de-DE" b="0" i="1" dirty="0" smtClean="0"/>
                        <a:t>Rainer Wanzenberg</a:t>
                      </a:r>
                      <a:endParaRPr lang="de-DE" b="0" i="1" dirty="0"/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01.11.2011 – 31.10.2015</a:t>
                      </a:r>
                      <a:endParaRPr lang="de-DE" dirty="0"/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21 M€</a:t>
                      </a:r>
                    </a:p>
                    <a:p>
                      <a:r>
                        <a:rPr lang="de-DE" dirty="0" smtClean="0"/>
                        <a:t>(EU: 4.9 M€)</a:t>
                      </a: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aseline="0" dirty="0" smtClean="0"/>
                        <a:t>&lt;0.1 M€</a:t>
                      </a:r>
                    </a:p>
                  </a:txBody>
                  <a:tcP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781800" y="5638800"/>
            <a:ext cx="19402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Courtesy H. Weise</a:t>
            </a:r>
            <a:endParaRPr lang="en-US" sz="1600" i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Programs Connected to Accelerator R&amp;D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877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European Networking – Example</a:t>
            </a:r>
            <a:endParaRPr lang="en-US" dirty="0"/>
          </a:p>
        </p:txBody>
      </p:sp>
      <p:pic>
        <p:nvPicPr>
          <p:cNvPr id="4" name="Picture 3" descr="world_mod_v5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801825"/>
            <a:ext cx="7924800" cy="5598975"/>
          </a:xfrm>
          <a:prstGeom prst="rect">
            <a:avLst/>
          </a:prstGeom>
        </p:spPr>
      </p:pic>
      <p:pic>
        <p:nvPicPr>
          <p:cNvPr id="5" name="Picture 4" descr="euronnac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2600" y="0"/>
            <a:ext cx="2895600" cy="1930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237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1" y="103189"/>
            <a:ext cx="8699499" cy="544512"/>
          </a:xfrm>
        </p:spPr>
        <p:txBody>
          <a:bodyPr/>
          <a:lstStyle/>
          <a:p>
            <a:r>
              <a:rPr lang="en-US" dirty="0" smtClean="0"/>
              <a:t>First European Advanced Accelerator Concepts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6" y="4038600"/>
            <a:ext cx="8520113" cy="2133600"/>
          </a:xfrm>
        </p:spPr>
        <p:txBody>
          <a:bodyPr/>
          <a:lstStyle/>
          <a:p>
            <a:r>
              <a:rPr lang="en-US" dirty="0" smtClean="0"/>
              <a:t>A network with DESY coordination (teamed up with CERN and </a:t>
            </a:r>
            <a:r>
              <a:rPr lang="en-US" dirty="0" err="1" smtClean="0"/>
              <a:t>ecole</a:t>
            </a:r>
            <a:r>
              <a:rPr lang="en-US" dirty="0" smtClean="0"/>
              <a:t> </a:t>
            </a:r>
            <a:r>
              <a:rPr lang="en-US" dirty="0" err="1"/>
              <a:t>p</a:t>
            </a:r>
            <a:r>
              <a:rPr lang="en-US" dirty="0" err="1" smtClean="0"/>
              <a:t>olytechnique</a:t>
            </a:r>
            <a:r>
              <a:rPr lang="en-US" dirty="0" smtClean="0"/>
              <a:t>) and central network fund at DESY.</a:t>
            </a:r>
          </a:p>
          <a:p>
            <a:r>
              <a:rPr lang="en-US" dirty="0" smtClean="0"/>
              <a:t>145 participants, 128 from EU, 15 countries, 69 institutes.</a:t>
            </a:r>
          </a:p>
          <a:p>
            <a:r>
              <a:rPr lang="en-US" dirty="0" smtClean="0"/>
              <a:t>EU funding allows building this network and inventing together novel accelerators for science (particles and photons) and society (medicine).</a:t>
            </a:r>
          </a:p>
          <a:p>
            <a:r>
              <a:rPr lang="en-US" dirty="0" smtClean="0"/>
              <a:t>Would not have happened without EU projects!</a:t>
            </a:r>
            <a:endParaRPr lang="en-US" dirty="0"/>
          </a:p>
        </p:txBody>
      </p:sp>
      <p:pic>
        <p:nvPicPr>
          <p:cNvPr id="4" name="Picture 3" descr="EAAC13GroupPhoto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35678"/>
            <a:ext cx="9144000" cy="326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037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 Projects for World-Class Science…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960437"/>
            <a:ext cx="5029200" cy="4906963"/>
          </a:xfrm>
        </p:spPr>
        <p:txBody>
          <a:bodyPr/>
          <a:lstStyle/>
          <a:p>
            <a:r>
              <a:rPr lang="en-US" dirty="0" smtClean="0"/>
              <a:t>Europe is small on this </a:t>
            </a:r>
            <a:r>
              <a:rPr lang="en-US" dirty="0" smtClean="0"/>
              <a:t>map, if compared for example to Asia…</a:t>
            </a:r>
            <a:endParaRPr lang="en-US" dirty="0" smtClean="0"/>
          </a:p>
          <a:p>
            <a:r>
              <a:rPr lang="en-US" dirty="0" smtClean="0"/>
              <a:t>Germany is even much smaller on this map!</a:t>
            </a:r>
          </a:p>
          <a:p>
            <a:r>
              <a:rPr lang="en-US" dirty="0" smtClean="0"/>
              <a:t>World</a:t>
            </a:r>
            <a:r>
              <a:rPr lang="en-US" dirty="0" smtClean="0"/>
              <a:t>-class science is one of our big </a:t>
            </a:r>
            <a:r>
              <a:rPr lang="en-US" dirty="0" smtClean="0"/>
              <a:t>European assets</a:t>
            </a:r>
            <a:r>
              <a:rPr lang="en-US" dirty="0" smtClean="0"/>
              <a:t>. We have a tradition here</a:t>
            </a:r>
            <a:r>
              <a:rPr lang="en-US" dirty="0" smtClean="0"/>
              <a:t>! See also success of CERN!</a:t>
            </a:r>
            <a:endParaRPr lang="en-US" dirty="0" smtClean="0"/>
          </a:p>
          <a:p>
            <a:r>
              <a:rPr lang="en-US" dirty="0" smtClean="0"/>
              <a:t>EU projects bring national labs, universities, institutes, </a:t>
            </a:r>
            <a:r>
              <a:rPr lang="en-US" dirty="0" smtClean="0"/>
              <a:t>international endeavors (ELI), … in accelerator R&amp;D </a:t>
            </a:r>
            <a:r>
              <a:rPr lang="en-US" dirty="0" smtClean="0"/>
              <a:t>together.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Together we can keep up world-class competition with our friends </a:t>
            </a:r>
            <a:r>
              <a:rPr lang="en-US" dirty="0" smtClean="0">
                <a:sym typeface="Wingdings"/>
              </a:rPr>
              <a:t>in Asia and the US!</a:t>
            </a:r>
          </a:p>
          <a:p>
            <a:endParaRPr lang="en-US" dirty="0" smtClean="0"/>
          </a:p>
        </p:txBody>
      </p:sp>
      <p:pic>
        <p:nvPicPr>
          <p:cNvPr id="6" name="Picture 5" descr="world_mod_v5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990600"/>
            <a:ext cx="3698855" cy="26132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770090"/>
            <a:ext cx="3733800" cy="24783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6245423"/>
            <a:ext cx="3335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EuroNNAc member’s board, June 2013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314845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DESY Experience and Comments I (Acc. Research)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763000" cy="5270499"/>
          </a:xfrm>
        </p:spPr>
        <p:txBody>
          <a:bodyPr/>
          <a:lstStyle/>
          <a:p>
            <a:r>
              <a:rPr lang="en-US" b="1" dirty="0"/>
              <a:t>DESY is a </a:t>
            </a:r>
            <a:r>
              <a:rPr lang="en-US" b="1" dirty="0" smtClean="0"/>
              <a:t>strong, happy </a:t>
            </a:r>
            <a:r>
              <a:rPr lang="en-US" b="1" dirty="0"/>
              <a:t>supporter of EU </a:t>
            </a:r>
            <a:r>
              <a:rPr lang="en-US" b="1" dirty="0" smtClean="0"/>
              <a:t>projects</a:t>
            </a:r>
            <a:r>
              <a:rPr lang="en-US" dirty="0" smtClean="0"/>
              <a:t> in accelerator research and other fields!</a:t>
            </a:r>
            <a:endParaRPr lang="en-US" dirty="0"/>
          </a:p>
          <a:p>
            <a:r>
              <a:rPr lang="en-US" dirty="0" smtClean="0"/>
              <a:t>Financial motivation for participating into EU projects is limited due to </a:t>
            </a:r>
            <a:r>
              <a:rPr lang="en-US" u="sng" dirty="0" smtClean="0"/>
              <a:t>relatively low funding for accelerator R&amp;D </a:t>
            </a:r>
            <a:r>
              <a:rPr lang="en-US" dirty="0" smtClean="0"/>
              <a:t>(accelerators are expensive).</a:t>
            </a:r>
          </a:p>
          <a:p>
            <a:r>
              <a:rPr lang="en-US" dirty="0" smtClean="0"/>
              <a:t>Participation makes a lot of sense due to networking and teaming up with other European actors (</a:t>
            </a:r>
            <a:r>
              <a:rPr lang="en-US" u="sng" dirty="0" smtClean="0"/>
              <a:t>medium-term benefit</a:t>
            </a:r>
            <a:r>
              <a:rPr lang="en-US" dirty="0" smtClean="0"/>
              <a:t>). Efforts to improve acceptance in technical teams are ongoing.</a:t>
            </a:r>
          </a:p>
          <a:p>
            <a:r>
              <a:rPr lang="en-US" u="sng" dirty="0" smtClean="0"/>
              <a:t>Resources for EU projects are limited</a:t>
            </a:r>
            <a:r>
              <a:rPr lang="en-US" dirty="0" smtClean="0"/>
              <a:t> and should be available for turning EU projects into big successes and not for reporting, if avoidable!</a:t>
            </a:r>
          </a:p>
          <a:p>
            <a:r>
              <a:rPr lang="en-US" u="sng" dirty="0"/>
              <a:t>Minimization of bureaucracy</a:t>
            </a:r>
            <a:r>
              <a:rPr lang="en-US" dirty="0"/>
              <a:t> is very important and should be further pursued</a:t>
            </a:r>
            <a:r>
              <a:rPr lang="en-US" dirty="0" smtClean="0"/>
              <a:t>. A happy researcher is a good researcher! </a:t>
            </a:r>
          </a:p>
          <a:p>
            <a:r>
              <a:rPr lang="en-US" dirty="0" smtClean="0"/>
              <a:t>The same is true for administrative procedures. E.g. simplified reporting on lab resources inside EU projects.</a:t>
            </a:r>
          </a:p>
          <a:p>
            <a:r>
              <a:rPr lang="en-US" dirty="0"/>
              <a:t>Support from a </a:t>
            </a:r>
            <a:r>
              <a:rPr lang="en-US" u="sng" dirty="0"/>
              <a:t>dedicated EU project office</a:t>
            </a:r>
            <a:r>
              <a:rPr lang="en-US" dirty="0"/>
              <a:t> is essential for success, like existing at DESY (DESY-EUP, U. </a:t>
            </a:r>
            <a:r>
              <a:rPr lang="en-US" dirty="0" err="1"/>
              <a:t>Krell</a:t>
            </a:r>
            <a:r>
              <a:rPr lang="en-US" dirty="0"/>
              <a:t> et al)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383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SY European XFEL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809</Words>
  <Application>Microsoft Macintosh PowerPoint</Application>
  <PresentationFormat>On-screen Show (4:3)</PresentationFormat>
  <Paragraphs>80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DESY European XFEL</vt:lpstr>
      <vt:lpstr>2_DESY_Vortrag_3-1</vt:lpstr>
      <vt:lpstr>View of DESY (Accelerator-Related EU Projects)</vt:lpstr>
      <vt:lpstr>National – International – European</vt:lpstr>
      <vt:lpstr>DESY EU Project Office – Hamburg </vt:lpstr>
      <vt:lpstr>Helmholtz Association – Brussels Office</vt:lpstr>
      <vt:lpstr>Present Programs Connected to Accelerator R&amp;D</vt:lpstr>
      <vt:lpstr>European Networking – Example</vt:lpstr>
      <vt:lpstr>First European Advanced Accelerator Concepts Workshop</vt:lpstr>
      <vt:lpstr>EU Projects for World-Class Science…</vt:lpstr>
      <vt:lpstr>DESY Experience and Comments I (Acc. Research)</vt:lpstr>
      <vt:lpstr>DESY Experience and Comments II (Acc. Research)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Weise, Hans</dc:creator>
  <cp:lastModifiedBy>Ralph Assmann</cp:lastModifiedBy>
  <cp:revision>97</cp:revision>
  <dcterms:created xsi:type="dcterms:W3CDTF">2006-08-16T00:00:00Z</dcterms:created>
  <dcterms:modified xsi:type="dcterms:W3CDTF">2013-06-11T07:06:22Z</dcterms:modified>
</cp:coreProperties>
</file>