
<file path=[Content_Types].xml><?xml version="1.0" encoding="utf-8"?>
<Types xmlns="http://schemas.openxmlformats.org/package/2006/content-types">
  <Default Extension="png" ContentType="image/png"/>
  <Default Extension="pdf" ContentType="application/pdf"/>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theme/theme30.xml" ContentType="application/vnd.openxmlformats-officedocument.theme+xml"/>
  <Override PartName="/ppt/theme/theme31.xml" ContentType="application/vnd.openxmlformats-officedocument.theme+xml"/>
  <Override PartName="/ppt/theme/theme32.xml" ContentType="application/vnd.openxmlformats-officedocument.theme+xml"/>
  <Override PartName="/ppt/slideLayouts/slideLayout28.xml" ContentType="application/vnd.openxmlformats-officedocument.presentationml.slideLayout+xml"/>
  <Override PartName="/ppt/theme/theme3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4.xml" ContentType="application/vnd.openxmlformats-officedocument.theme+xml"/>
  <Override PartName="/ppt/slideLayouts/slideLayout31.xml" ContentType="application/vnd.openxmlformats-officedocument.presentationml.slideLayout+xml"/>
  <Override PartName="/ppt/theme/theme35.xml" ContentType="application/vnd.openxmlformats-officedocument.theme+xml"/>
  <Override PartName="/ppt/slideLayouts/slideLayout32.xml" ContentType="application/vnd.openxmlformats-officedocument.presentationml.slideLayout+xml"/>
  <Override PartName="/ppt/theme/theme36.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theme/theme39.xml" ContentType="application/vnd.openxmlformats-officedocument.theme+xml"/>
  <Override PartName="/ppt/theme/theme40.xml" ContentType="application/vnd.openxmlformats-officedocument.theme+xml"/>
  <Override PartName="/ppt/theme/theme41.xml" ContentType="application/vnd.openxmlformats-officedocument.theme+xml"/>
  <Override PartName="/ppt/theme/theme42.xml" ContentType="application/vnd.openxmlformats-officedocument.theme+xml"/>
  <Override PartName="/ppt/theme/theme43.xml" ContentType="application/vnd.openxmlformats-officedocument.theme+xml"/>
  <Override PartName="/ppt/theme/theme44.xml" ContentType="application/vnd.openxmlformats-officedocument.theme+xml"/>
  <Override PartName="/ppt/theme/theme45.xml" ContentType="application/vnd.openxmlformats-officedocument.theme+xml"/>
  <Override PartName="/ppt/theme/theme46.xml" ContentType="application/vnd.openxmlformats-officedocument.theme+xml"/>
  <Override PartName="/ppt/theme/theme47.xml" ContentType="application/vnd.openxmlformats-officedocument.theme+xml"/>
  <Override PartName="/ppt/theme/theme4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 id="2147483893" r:id="rId3"/>
    <p:sldMasterId id="2147483769" r:id="rId4"/>
    <p:sldMasterId id="2147484514" r:id="rId5"/>
    <p:sldMasterId id="2147484704" r:id="rId6"/>
    <p:sldMasterId id="2147484767" r:id="rId7"/>
    <p:sldMasterId id="2147484832" r:id="rId8"/>
    <p:sldMasterId id="2147484834" r:id="rId9"/>
    <p:sldMasterId id="2147484836" r:id="rId10"/>
    <p:sldMasterId id="2147484838" r:id="rId11"/>
    <p:sldMasterId id="2147484840" r:id="rId12"/>
    <p:sldMasterId id="2147484842" r:id="rId13"/>
    <p:sldMasterId id="2147484844" r:id="rId14"/>
    <p:sldMasterId id="2147484846" r:id="rId15"/>
    <p:sldMasterId id="2147484848" r:id="rId16"/>
    <p:sldMasterId id="2147484850" r:id="rId17"/>
    <p:sldMasterId id="2147484852" r:id="rId18"/>
    <p:sldMasterId id="2147484854" r:id="rId19"/>
    <p:sldMasterId id="2147484856" r:id="rId20"/>
    <p:sldMasterId id="2147484858" r:id="rId21"/>
    <p:sldMasterId id="2147484860" r:id="rId22"/>
    <p:sldMasterId id="2147484862" r:id="rId23"/>
    <p:sldMasterId id="2147484864" r:id="rId24"/>
    <p:sldMasterId id="2147484866" r:id="rId25"/>
    <p:sldMasterId id="2147484868" r:id="rId26"/>
    <p:sldMasterId id="2147484870" r:id="rId27"/>
    <p:sldMasterId id="2147484872" r:id="rId28"/>
    <p:sldMasterId id="2147484874" r:id="rId29"/>
    <p:sldMasterId id="2147484980" r:id="rId30"/>
    <p:sldMasterId id="2147484982" r:id="rId31"/>
    <p:sldMasterId id="2147484984" r:id="rId32"/>
    <p:sldMasterId id="2147484987" r:id="rId33"/>
    <p:sldMasterId id="2147484989" r:id="rId34"/>
    <p:sldMasterId id="2147484993" r:id="rId35"/>
    <p:sldMasterId id="2147485013" r:id="rId36"/>
    <p:sldMasterId id="2147485015" r:id="rId37"/>
    <p:sldMasterId id="2147485017" r:id="rId38"/>
    <p:sldMasterId id="2147485019" r:id="rId39"/>
    <p:sldMasterId id="2147485021" r:id="rId40"/>
    <p:sldMasterId id="2147485025" r:id="rId41"/>
    <p:sldMasterId id="2147485027" r:id="rId42"/>
    <p:sldMasterId id="2147485029" r:id="rId43"/>
    <p:sldMasterId id="2147485031" r:id="rId44"/>
    <p:sldMasterId id="2147485033" r:id="rId45"/>
    <p:sldMasterId id="2147485035" r:id="rId46"/>
  </p:sldMasterIdLst>
  <p:notesMasterIdLst>
    <p:notesMasterId r:id="rId68"/>
  </p:notesMasterIdLst>
  <p:handoutMasterIdLst>
    <p:handoutMasterId r:id="rId69"/>
  </p:handoutMasterIdLst>
  <p:sldIdLst>
    <p:sldId id="324" r:id="rId47"/>
    <p:sldId id="479" r:id="rId48"/>
    <p:sldId id="444" r:id="rId49"/>
    <p:sldId id="504" r:id="rId50"/>
    <p:sldId id="458" r:id="rId51"/>
    <p:sldId id="469" r:id="rId52"/>
    <p:sldId id="467" r:id="rId53"/>
    <p:sldId id="505" r:id="rId54"/>
    <p:sldId id="506" r:id="rId55"/>
    <p:sldId id="507" r:id="rId56"/>
    <p:sldId id="508" r:id="rId57"/>
    <p:sldId id="509" r:id="rId58"/>
    <p:sldId id="510" r:id="rId59"/>
    <p:sldId id="512" r:id="rId60"/>
    <p:sldId id="511" r:id="rId61"/>
    <p:sldId id="513" r:id="rId62"/>
    <p:sldId id="497" r:id="rId63"/>
    <p:sldId id="283" r:id="rId64"/>
    <p:sldId id="258" r:id="rId65"/>
    <p:sldId id="495" r:id="rId66"/>
    <p:sldId id="500" r:id="rId67"/>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4025"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1225"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68425"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4038" indent="1588"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ECD9FF"/>
    <a:srgbClr val="BDFFBD"/>
    <a:srgbClr val="FFFFCC"/>
    <a:srgbClr val="708970"/>
    <a:srgbClr val="758475"/>
    <a:srgbClr val="7A847A"/>
    <a:srgbClr val="7F847F"/>
    <a:srgbClr val="000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649" autoAdjust="0"/>
  </p:normalViewPr>
  <p:slideViewPr>
    <p:cSldViewPr>
      <p:cViewPr varScale="1">
        <p:scale>
          <a:sx n="67" d="100"/>
          <a:sy n="67" d="100"/>
        </p:scale>
        <p:origin x="-45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14" d="100"/>
          <a:sy n="114" d="100"/>
        </p:scale>
        <p:origin x="-1440" y="-102"/>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Master" Target="slideMasters/slideMaster42.xml"/><Relationship Id="rId47" Type="http://schemas.openxmlformats.org/officeDocument/2006/relationships/slide" Target="slides/slide1.xml"/><Relationship Id="rId50" Type="http://schemas.openxmlformats.org/officeDocument/2006/relationships/slide" Target="slides/slide4.xml"/><Relationship Id="rId55" Type="http://schemas.openxmlformats.org/officeDocument/2006/relationships/slide" Target="slides/slide9.xml"/><Relationship Id="rId63" Type="http://schemas.openxmlformats.org/officeDocument/2006/relationships/slide" Target="slides/slide17.xml"/><Relationship Id="rId68"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53" Type="http://schemas.openxmlformats.org/officeDocument/2006/relationships/slide" Target="slides/slide7.xml"/><Relationship Id="rId58" Type="http://schemas.openxmlformats.org/officeDocument/2006/relationships/slide" Target="slides/slide12.xml"/><Relationship Id="rId66" Type="http://schemas.openxmlformats.org/officeDocument/2006/relationships/slide" Target="slides/slide20.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3.xml"/><Relationship Id="rId57" Type="http://schemas.openxmlformats.org/officeDocument/2006/relationships/slide" Target="slides/slide11.xml"/><Relationship Id="rId61"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 Target="slides/slide6.xml"/><Relationship Id="rId60" Type="http://schemas.openxmlformats.org/officeDocument/2006/relationships/slide" Target="slides/slide14.xml"/><Relationship Id="rId65" Type="http://schemas.openxmlformats.org/officeDocument/2006/relationships/slide" Target="slides/slide19.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 Target="slides/slide2.xml"/><Relationship Id="rId56" Type="http://schemas.openxmlformats.org/officeDocument/2006/relationships/slide" Target="slides/slide10.xml"/><Relationship Id="rId64" Type="http://schemas.openxmlformats.org/officeDocument/2006/relationships/slide" Target="slides/slide18.xml"/><Relationship Id="rId69"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5.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Master" Target="slideMasters/slideMaster46.xml"/><Relationship Id="rId59" Type="http://schemas.openxmlformats.org/officeDocument/2006/relationships/slide" Target="slides/slide13.xml"/><Relationship Id="rId67" Type="http://schemas.openxmlformats.org/officeDocument/2006/relationships/slide" Target="slides/slide21.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8.xml"/><Relationship Id="rId62" Type="http://schemas.openxmlformats.org/officeDocument/2006/relationships/slide" Target="slides/slide16.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5551" cy="495522"/>
          </a:xfrm>
          <a:prstGeom prst="rect">
            <a:avLst/>
          </a:prstGeom>
        </p:spPr>
        <p:txBody>
          <a:bodyPr vert="horz" lIns="91321" tIns="45661" rIns="91321" bIns="45661" rtlCol="0"/>
          <a:lstStyle>
            <a:lvl1pPr algn="l">
              <a:defRPr sz="1200">
                <a:latin typeface="Arial" charset="0"/>
                <a:ea typeface="ＭＳ Ｐゴシック" charset="-128"/>
              </a:defRPr>
            </a:lvl1pPr>
          </a:lstStyle>
          <a:p>
            <a:pPr>
              <a:defRPr/>
            </a:pPr>
            <a:endParaRPr lang="ja-JP" altLang="en-US"/>
          </a:p>
        </p:txBody>
      </p:sp>
      <p:sp>
        <p:nvSpPr>
          <p:cNvPr id="3" name="日付プレースホルダー 2"/>
          <p:cNvSpPr>
            <a:spLocks noGrp="1"/>
          </p:cNvSpPr>
          <p:nvPr>
            <p:ph type="dt" sz="quarter" idx="1"/>
          </p:nvPr>
        </p:nvSpPr>
        <p:spPr>
          <a:xfrm>
            <a:off x="3849953" y="1"/>
            <a:ext cx="2946636" cy="495522"/>
          </a:xfrm>
          <a:prstGeom prst="rect">
            <a:avLst/>
          </a:prstGeom>
        </p:spPr>
        <p:txBody>
          <a:bodyPr vert="horz" lIns="91321" tIns="45661" rIns="91321" bIns="45661" rtlCol="0"/>
          <a:lstStyle>
            <a:lvl1pPr algn="r">
              <a:defRPr sz="1200">
                <a:latin typeface="Arial" charset="0"/>
                <a:ea typeface="ＭＳ Ｐゴシック" charset="-128"/>
              </a:defRPr>
            </a:lvl1pPr>
          </a:lstStyle>
          <a:p>
            <a:pPr>
              <a:defRPr/>
            </a:pPr>
            <a:fld id="{C1B980C1-0E1B-4489-AB67-F8535F4EC86D}" type="datetimeFigureOut">
              <a:rPr lang="ja-JP" altLang="en-US"/>
              <a:pPr>
                <a:defRPr/>
              </a:pPr>
              <a:t>2013/6/11</a:t>
            </a:fld>
            <a:endParaRPr lang="ja-JP" altLang="en-US"/>
          </a:p>
        </p:txBody>
      </p:sp>
      <p:sp>
        <p:nvSpPr>
          <p:cNvPr id="4" name="フッター プレースホルダー 3"/>
          <p:cNvSpPr>
            <a:spLocks noGrp="1"/>
          </p:cNvSpPr>
          <p:nvPr>
            <p:ph type="ftr" sz="quarter" idx="2"/>
          </p:nvPr>
        </p:nvSpPr>
        <p:spPr>
          <a:xfrm>
            <a:off x="0" y="9428801"/>
            <a:ext cx="2945551" cy="495522"/>
          </a:xfrm>
          <a:prstGeom prst="rect">
            <a:avLst/>
          </a:prstGeom>
        </p:spPr>
        <p:txBody>
          <a:bodyPr vert="horz" lIns="91321" tIns="45661" rIns="91321" bIns="45661" rtlCol="0" anchor="b"/>
          <a:lstStyle>
            <a:lvl1pPr algn="l">
              <a:defRPr sz="1200">
                <a:latin typeface="Arial" charset="0"/>
                <a:ea typeface="ＭＳ Ｐゴシック" charset="-128"/>
              </a:defRPr>
            </a:lvl1pPr>
          </a:lstStyle>
          <a:p>
            <a:pPr>
              <a:defRPr/>
            </a:pPr>
            <a:endParaRPr lang="ja-JP" altLang="en-US"/>
          </a:p>
        </p:txBody>
      </p:sp>
      <p:sp>
        <p:nvSpPr>
          <p:cNvPr id="5" name="スライド番号プレースホルダー 4"/>
          <p:cNvSpPr>
            <a:spLocks noGrp="1"/>
          </p:cNvSpPr>
          <p:nvPr>
            <p:ph type="sldNum" sz="quarter" idx="3"/>
          </p:nvPr>
        </p:nvSpPr>
        <p:spPr>
          <a:xfrm>
            <a:off x="3849953" y="9428801"/>
            <a:ext cx="2946636" cy="495522"/>
          </a:xfrm>
          <a:prstGeom prst="rect">
            <a:avLst/>
          </a:prstGeom>
        </p:spPr>
        <p:txBody>
          <a:bodyPr vert="horz" lIns="91321" tIns="45661" rIns="91321" bIns="45661" rtlCol="0" anchor="b"/>
          <a:lstStyle>
            <a:lvl1pPr algn="r">
              <a:defRPr sz="1200">
                <a:latin typeface="Arial" charset="0"/>
                <a:ea typeface="ＭＳ Ｐゴシック" charset="-128"/>
              </a:defRPr>
            </a:lvl1pPr>
          </a:lstStyle>
          <a:p>
            <a:pPr>
              <a:defRPr/>
            </a:pPr>
            <a:fld id="{79E703B7-39CE-4841-ADF5-54A4283DE82F}" type="slidenum">
              <a:rPr lang="ja-JP" altLang="en-US"/>
              <a:pPr>
                <a:defRPr/>
              </a:pPr>
              <a:t>‹#›</a:t>
            </a:fld>
            <a:endParaRPr lang="ja-JP" altLang="en-US"/>
          </a:p>
        </p:txBody>
      </p:sp>
    </p:spTree>
    <p:extLst>
      <p:ext uri="{BB962C8B-B14F-4D97-AF65-F5344CB8AC3E}">
        <p14:creationId xmlns:p14="http://schemas.microsoft.com/office/powerpoint/2010/main" val="2701994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5551" cy="495522"/>
          </a:xfrm>
          <a:prstGeom prst="rect">
            <a:avLst/>
          </a:prstGeom>
          <a:noFill/>
          <a:ln>
            <a:noFill/>
          </a:ln>
          <a:effectLst/>
          <a:extLst/>
        </p:spPr>
        <p:txBody>
          <a:bodyPr vert="horz" wrap="square" lIns="91321" tIns="45661" rIns="91321" bIns="45661" numCol="1" anchor="t" anchorCtr="0" compatLnSpc="1">
            <a:prstTxWarp prst="textNoShape">
              <a:avLst/>
            </a:prstTxWarp>
          </a:bodyPr>
          <a:lstStyle>
            <a:lvl1pPr>
              <a:defRPr sz="1200">
                <a:latin typeface="Arial" charset="0"/>
                <a:ea typeface="ＭＳ Ｐゴシック" charset="-128"/>
              </a:defRPr>
            </a:lvl1pPr>
          </a:lstStyle>
          <a:p>
            <a:pPr>
              <a:defRPr/>
            </a:pPr>
            <a:endParaRPr lang="en-US" altLang="ja-JP"/>
          </a:p>
        </p:txBody>
      </p:sp>
      <p:sp>
        <p:nvSpPr>
          <p:cNvPr id="4099" name="Rectangle 3"/>
          <p:cNvSpPr>
            <a:spLocks noGrp="1" noChangeArrowheads="1"/>
          </p:cNvSpPr>
          <p:nvPr>
            <p:ph type="dt" idx="1"/>
          </p:nvPr>
        </p:nvSpPr>
        <p:spPr bwMode="auto">
          <a:xfrm>
            <a:off x="3849953" y="1"/>
            <a:ext cx="2946636" cy="495522"/>
          </a:xfrm>
          <a:prstGeom prst="rect">
            <a:avLst/>
          </a:prstGeom>
          <a:noFill/>
          <a:ln>
            <a:noFill/>
          </a:ln>
          <a:effectLst/>
          <a:extLst/>
        </p:spPr>
        <p:txBody>
          <a:bodyPr vert="horz" wrap="square" lIns="91321" tIns="45661" rIns="91321" bIns="45661" numCol="1" anchor="t" anchorCtr="0" compatLnSpc="1">
            <a:prstTxWarp prst="textNoShape">
              <a:avLst/>
            </a:prstTxWarp>
          </a:bodyPr>
          <a:lstStyle>
            <a:lvl1pPr algn="r">
              <a:defRPr sz="1200">
                <a:latin typeface="Arial" charset="0"/>
                <a:ea typeface="ＭＳ Ｐゴシック" charset="-128"/>
              </a:defRPr>
            </a:lvl1pPr>
          </a:lstStyle>
          <a:p>
            <a:pPr>
              <a:defRPr/>
            </a:pPr>
            <a:endParaRPr lang="en-US" altLang="ja-JP"/>
          </a:p>
        </p:txBody>
      </p:sp>
      <p:sp>
        <p:nvSpPr>
          <p:cNvPr id="150532" name="Rectangle 4"/>
          <p:cNvSpPr>
            <a:spLocks noGrp="1" noRot="1" noChangeAspect="1" noChangeArrowheads="1" noTextEdit="1"/>
          </p:cNvSpPr>
          <p:nvPr>
            <p:ph type="sldImg" idx="2"/>
          </p:nvPr>
        </p:nvSpPr>
        <p:spPr bwMode="auto">
          <a:xfrm>
            <a:off x="919163" y="746125"/>
            <a:ext cx="4959350" cy="37211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659" y="4714400"/>
            <a:ext cx="5438357" cy="4466640"/>
          </a:xfrm>
          <a:prstGeom prst="rect">
            <a:avLst/>
          </a:prstGeom>
          <a:noFill/>
          <a:ln>
            <a:noFill/>
          </a:ln>
          <a:effectLst/>
          <a:extLst/>
        </p:spPr>
        <p:txBody>
          <a:bodyPr vert="horz" wrap="square" lIns="91321" tIns="45661" rIns="91321" bIns="45661"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0" y="9428801"/>
            <a:ext cx="2945551" cy="495522"/>
          </a:xfrm>
          <a:prstGeom prst="rect">
            <a:avLst/>
          </a:prstGeom>
          <a:noFill/>
          <a:ln>
            <a:noFill/>
          </a:ln>
          <a:effectLst/>
          <a:extLst/>
        </p:spPr>
        <p:txBody>
          <a:bodyPr vert="horz" wrap="square" lIns="91321" tIns="45661" rIns="91321" bIns="45661" numCol="1" anchor="b" anchorCtr="0" compatLnSpc="1">
            <a:prstTxWarp prst="textNoShape">
              <a:avLst/>
            </a:prstTxWarp>
          </a:bodyPr>
          <a:lstStyle>
            <a:lvl1pPr>
              <a:defRPr sz="1200">
                <a:latin typeface="Arial" charset="0"/>
                <a:ea typeface="ＭＳ Ｐゴシック"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49953" y="9428801"/>
            <a:ext cx="2946636" cy="495522"/>
          </a:xfrm>
          <a:prstGeom prst="rect">
            <a:avLst/>
          </a:prstGeom>
          <a:noFill/>
          <a:ln>
            <a:noFill/>
          </a:ln>
          <a:effectLst/>
          <a:extLst/>
        </p:spPr>
        <p:txBody>
          <a:bodyPr vert="horz" wrap="square" lIns="91321" tIns="45661" rIns="91321" bIns="45661" numCol="1" anchor="b" anchorCtr="0" compatLnSpc="1">
            <a:prstTxWarp prst="textNoShape">
              <a:avLst/>
            </a:prstTxWarp>
          </a:bodyPr>
          <a:lstStyle>
            <a:lvl1pPr algn="r">
              <a:defRPr sz="1200">
                <a:latin typeface="Arial" charset="0"/>
                <a:ea typeface="ＭＳ Ｐゴシック" charset="-128"/>
              </a:defRPr>
            </a:lvl1pPr>
          </a:lstStyle>
          <a:p>
            <a:pPr>
              <a:defRPr/>
            </a:pPr>
            <a:fld id="{B7AA6CF4-602F-4763-BADF-ADB481B93641}" type="slidenum">
              <a:rPr lang="en-US" altLang="ja-JP"/>
              <a:pPr>
                <a:defRPr/>
              </a:pPr>
              <a:t>‹#›</a:t>
            </a:fld>
            <a:endParaRPr lang="en-US" altLang="ja-JP"/>
          </a:p>
        </p:txBody>
      </p:sp>
    </p:spTree>
    <p:extLst>
      <p:ext uri="{BB962C8B-B14F-4D97-AF65-F5344CB8AC3E}">
        <p14:creationId xmlns:p14="http://schemas.microsoft.com/office/powerpoint/2010/main" val="5789936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4025"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1225"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68425"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4038"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3053" algn="l" defTabSz="913220" rtl="0" eaLnBrk="1" latinLnBrk="0" hangingPunct="1">
      <a:defRPr kumimoji="1" sz="1200" kern="1200">
        <a:solidFill>
          <a:schemeClr val="tx1"/>
        </a:solidFill>
        <a:latin typeface="+mn-lt"/>
        <a:ea typeface="+mn-ea"/>
        <a:cs typeface="+mn-cs"/>
      </a:defRPr>
    </a:lvl6pPr>
    <a:lvl7pPr marL="2739668" algn="l" defTabSz="913220" rtl="0" eaLnBrk="1" latinLnBrk="0" hangingPunct="1">
      <a:defRPr kumimoji="1" sz="1200" kern="1200">
        <a:solidFill>
          <a:schemeClr val="tx1"/>
        </a:solidFill>
        <a:latin typeface="+mn-lt"/>
        <a:ea typeface="+mn-ea"/>
        <a:cs typeface="+mn-cs"/>
      </a:defRPr>
    </a:lvl7pPr>
    <a:lvl8pPr marL="3196274" algn="l" defTabSz="913220" rtl="0" eaLnBrk="1" latinLnBrk="0" hangingPunct="1">
      <a:defRPr kumimoji="1" sz="1200" kern="1200">
        <a:solidFill>
          <a:schemeClr val="tx1"/>
        </a:solidFill>
        <a:latin typeface="+mn-lt"/>
        <a:ea typeface="+mn-ea"/>
        <a:cs typeface="+mn-cs"/>
      </a:defRPr>
    </a:lvl8pPr>
    <a:lvl9pPr marL="3652888" algn="l" defTabSz="91322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a:ln/>
        </p:spPr>
      </p:sp>
      <p:sp>
        <p:nvSpPr>
          <p:cNvPr id="151555" name="ノート プレースホルダ 2"/>
          <p:cNvSpPr>
            <a:spLocks noGrp="1"/>
          </p:cNvSpPr>
          <p:nvPr>
            <p:ph type="body" idx="1"/>
          </p:nvPr>
        </p:nvSpPr>
        <p:spPr>
          <a:noFill/>
        </p:spPr>
        <p:txBody>
          <a:bodyPr/>
          <a:lstStyle/>
          <a:p>
            <a:endParaRPr lang="ja-JP" altLang="en-US" smtClean="0">
              <a:latin typeface="Arial" pitchFamily="34" charset="0"/>
            </a:endParaRPr>
          </a:p>
        </p:txBody>
      </p:sp>
      <p:sp>
        <p:nvSpPr>
          <p:cNvPr id="151556" name="スライド番号プレースホルダ 3"/>
          <p:cNvSpPr>
            <a:spLocks noGrp="1"/>
          </p:cNvSpPr>
          <p:nvPr>
            <p:ph type="sldNum" sz="quarter" idx="5"/>
          </p:nvPr>
        </p:nvSpPr>
        <p:spPr>
          <a:noFill/>
          <a:ln>
            <a:miter lim="800000"/>
            <a:headEnd/>
            <a:tailEnd/>
          </a:ln>
        </p:spPr>
        <p:txBody>
          <a:bodyPr/>
          <a:lstStyle/>
          <a:p>
            <a:fld id="{844DFA13-00C4-4124-BC15-75064743A935}" type="slidenum">
              <a:rPr lang="en-US" altLang="ja-JP" smtClean="0">
                <a:latin typeface="Arial" pitchFamily="34" charset="0"/>
                <a:ea typeface="ＭＳ Ｐゴシック" pitchFamily="50" charset="-128"/>
              </a:rPr>
              <a:pPr/>
              <a:t>1</a:t>
            </a:fld>
            <a:endParaRPr lang="en-US" altLang="ja-JP" smtClean="0">
              <a:latin typeface="Arial" pitchFamily="34" charset="0"/>
              <a:ea typeface="ＭＳ Ｐゴシック"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スライド イメージ プレースホルダ 1"/>
          <p:cNvSpPr>
            <a:spLocks noGrp="1" noRot="1" noChangeAspect="1" noTextEdit="1"/>
          </p:cNvSpPr>
          <p:nvPr>
            <p:ph type="sldImg"/>
          </p:nvPr>
        </p:nvSpPr>
        <p:spPr>
          <a:ln/>
        </p:spPr>
      </p:sp>
      <p:sp>
        <p:nvSpPr>
          <p:cNvPr id="180227" name="ノート プレースホル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180228"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8D650525-297D-4FCA-A5FF-E1D7416559DF}" type="slidenum">
              <a:rPr lang="en-US" altLang="ja-JP" smtClean="0">
                <a:solidFill>
                  <a:srgbClr val="000000"/>
                </a:solidFill>
              </a:rPr>
              <a:pPr eaLnBrk="1" hangingPunct="1"/>
              <a:t>2</a:t>
            </a:fld>
            <a:endParaRPr lang="en-US" altLang="ja-JP"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スライド イメージ プレースホルダ 1"/>
          <p:cNvSpPr>
            <a:spLocks noGrp="1" noRot="1" noChangeAspect="1" noTextEdit="1"/>
          </p:cNvSpPr>
          <p:nvPr>
            <p:ph type="sldImg"/>
          </p:nvPr>
        </p:nvSpPr>
        <p:spPr>
          <a:ln/>
        </p:spPr>
      </p:sp>
      <p:sp>
        <p:nvSpPr>
          <p:cNvPr id="155651" name="ノート プレースホルダ 2"/>
          <p:cNvSpPr>
            <a:spLocks noGrp="1"/>
          </p:cNvSpPr>
          <p:nvPr>
            <p:ph type="body" idx="1"/>
          </p:nvPr>
        </p:nvSpPr>
        <p:spPr>
          <a:noFill/>
        </p:spPr>
        <p:txBody>
          <a:bodyPr/>
          <a:lstStyle/>
          <a:p>
            <a:endParaRPr lang="ja-JP" altLang="en-US" smtClean="0">
              <a:latin typeface="Arial" pitchFamily="34" charset="0"/>
            </a:endParaRPr>
          </a:p>
        </p:txBody>
      </p:sp>
      <p:sp>
        <p:nvSpPr>
          <p:cNvPr id="155652" name="スライド番号プレースホルダ 3"/>
          <p:cNvSpPr>
            <a:spLocks noGrp="1"/>
          </p:cNvSpPr>
          <p:nvPr>
            <p:ph type="sldNum" sz="quarter" idx="5"/>
          </p:nvPr>
        </p:nvSpPr>
        <p:spPr>
          <a:noFill/>
          <a:ln>
            <a:miter lim="800000"/>
            <a:headEnd/>
            <a:tailEnd/>
          </a:ln>
        </p:spPr>
        <p:txBody>
          <a:bodyPr/>
          <a:lstStyle/>
          <a:p>
            <a:fld id="{8062F6BF-8D67-4711-A656-4B8C52B6798A}" type="slidenum">
              <a:rPr lang="en-US" altLang="ja-JP" smtClean="0">
                <a:latin typeface="Arial" pitchFamily="34" charset="0"/>
                <a:ea typeface="ＭＳ Ｐゴシック" pitchFamily="50" charset="-128"/>
              </a:rPr>
              <a:pPr/>
              <a:t>18</a:t>
            </a:fld>
            <a:endParaRPr lang="en-US" altLang="ja-JP" smtClean="0">
              <a:latin typeface="Arial" pitchFamily="34" charset="0"/>
              <a:ea typeface="ＭＳ Ｐゴシック" pitchFamily="5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miter lim="800000"/>
            <a:headEnd/>
            <a:tailEnd/>
          </a:ln>
        </p:spPr>
        <p:txBody>
          <a:bodyPr/>
          <a:lstStyle/>
          <a:p>
            <a:fld id="{F3733B8C-94AC-4DCA-89A9-1F1DDB8DCBC7}" type="slidenum">
              <a:rPr lang="en-US" altLang="ja-JP" smtClean="0">
                <a:latin typeface="Arial" pitchFamily="34" charset="0"/>
                <a:ea typeface="ＭＳ Ｐゴシック" pitchFamily="50" charset="-128"/>
              </a:rPr>
              <a:pPr/>
              <a:t>19</a:t>
            </a:fld>
            <a:endParaRPr lang="en-US" altLang="ja-JP" smtClean="0">
              <a:latin typeface="Arial" pitchFamily="34" charset="0"/>
              <a:ea typeface="ＭＳ Ｐゴシック" pitchFamily="50" charset="-128"/>
            </a:endParaRPr>
          </a:p>
        </p:txBody>
      </p:sp>
      <p:sp>
        <p:nvSpPr>
          <p:cNvPr id="185347" name="Rectangle 2"/>
          <p:cNvSpPr>
            <a:spLocks noGrp="1" noRot="1" noChangeAspect="1" noChangeArrowheads="1" noTextEdit="1"/>
          </p:cNvSpPr>
          <p:nvPr>
            <p:ph type="sldImg"/>
          </p:nvPr>
        </p:nvSpPr>
        <p:spPr>
          <a:xfrm>
            <a:off x="920750" y="746125"/>
            <a:ext cx="4959350" cy="3721100"/>
          </a:xfrm>
          <a:ln/>
        </p:spPr>
      </p:sp>
      <p:sp>
        <p:nvSpPr>
          <p:cNvPr id="185348" name="Rectangle 3"/>
          <p:cNvSpPr>
            <a:spLocks noGrp="1" noChangeArrowheads="1"/>
          </p:cNvSpPr>
          <p:nvPr>
            <p:ph type="body" idx="1"/>
          </p:nvPr>
        </p:nvSpPr>
        <p:spPr>
          <a:xfrm>
            <a:off x="679659" y="4716716"/>
            <a:ext cx="5438357" cy="4464324"/>
          </a:xfrm>
          <a:noFill/>
        </p:spPr>
        <p:txBody>
          <a:bodyPr lIns="89189" tIns="43838" rIns="89189" bIns="43838"/>
          <a:lstStyle/>
          <a:p>
            <a:pPr defTabSz="949677" eaLnBrk="1" hangingPunct="1"/>
            <a:r>
              <a:rPr lang="en-US" altLang="ja-JP" sz="1700">
                <a:latin typeface="Helvetica" pitchFamily="34" charset="0"/>
                <a:ea typeface="HG創英角ﾎﾟｯﾌﾟ体" pitchFamily="49" charset="-128"/>
              </a:rPr>
              <a:t>The J-PARC consists of three accelerators and three experimental facilities.</a:t>
            </a:r>
          </a:p>
          <a:p>
            <a:pPr defTabSz="949677" eaLnBrk="1" hangingPunct="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miter lim="800000"/>
            <a:headEnd/>
            <a:tailEnd/>
          </a:ln>
        </p:spPr>
        <p:txBody>
          <a:bodyPr/>
          <a:lstStyle/>
          <a:p>
            <a:fld id="{F3733B8C-94AC-4DCA-89A9-1F1DDB8DCBC7}" type="slidenum">
              <a:rPr lang="en-US" altLang="ja-JP" smtClean="0">
                <a:latin typeface="Arial" pitchFamily="34" charset="0"/>
                <a:ea typeface="ＭＳ Ｐゴシック" pitchFamily="50" charset="-128"/>
              </a:rPr>
              <a:pPr/>
              <a:t>20</a:t>
            </a:fld>
            <a:endParaRPr lang="en-US" altLang="ja-JP" smtClean="0">
              <a:latin typeface="Arial" pitchFamily="34" charset="0"/>
              <a:ea typeface="ＭＳ Ｐゴシック" pitchFamily="50" charset="-128"/>
            </a:endParaRPr>
          </a:p>
        </p:txBody>
      </p:sp>
      <p:sp>
        <p:nvSpPr>
          <p:cNvPr id="185347" name="Rectangle 2"/>
          <p:cNvSpPr>
            <a:spLocks noGrp="1" noRot="1" noChangeAspect="1" noChangeArrowheads="1" noTextEdit="1"/>
          </p:cNvSpPr>
          <p:nvPr>
            <p:ph type="sldImg"/>
          </p:nvPr>
        </p:nvSpPr>
        <p:spPr>
          <a:xfrm>
            <a:off x="920750" y="746125"/>
            <a:ext cx="4959350" cy="3721100"/>
          </a:xfrm>
          <a:ln/>
        </p:spPr>
      </p:sp>
      <p:sp>
        <p:nvSpPr>
          <p:cNvPr id="185348" name="Rectangle 3"/>
          <p:cNvSpPr>
            <a:spLocks noGrp="1" noChangeArrowheads="1"/>
          </p:cNvSpPr>
          <p:nvPr>
            <p:ph type="body" idx="1"/>
          </p:nvPr>
        </p:nvSpPr>
        <p:spPr>
          <a:xfrm>
            <a:off x="679659" y="4716716"/>
            <a:ext cx="5438357" cy="4464324"/>
          </a:xfrm>
          <a:noFill/>
        </p:spPr>
        <p:txBody>
          <a:bodyPr lIns="89189" tIns="43838" rIns="89189" bIns="43838"/>
          <a:lstStyle/>
          <a:p>
            <a:pPr defTabSz="949677" eaLnBrk="1" hangingPunct="1"/>
            <a:r>
              <a:rPr lang="en-US" altLang="ja-JP" sz="1700">
                <a:latin typeface="Helvetica" pitchFamily="34" charset="0"/>
                <a:ea typeface="HG創英角ﾎﾟｯﾌﾟ体" pitchFamily="49" charset="-128"/>
              </a:rPr>
              <a:t>The J-PARC consists of three accelerators and three experimental facilities.</a:t>
            </a:r>
          </a:p>
          <a:p>
            <a:pPr defTabSz="949677" eaLnBrk="1" hangingPunct="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miter lim="800000"/>
            <a:headEnd/>
            <a:tailEnd/>
          </a:ln>
        </p:spPr>
        <p:txBody>
          <a:bodyPr/>
          <a:lstStyle/>
          <a:p>
            <a:fld id="{F3733B8C-94AC-4DCA-89A9-1F1DDB8DCBC7}" type="slidenum">
              <a:rPr lang="en-US" altLang="ja-JP" smtClean="0">
                <a:latin typeface="Arial" pitchFamily="34" charset="0"/>
                <a:ea typeface="ＭＳ Ｐゴシック" pitchFamily="50" charset="-128"/>
              </a:rPr>
              <a:pPr/>
              <a:t>21</a:t>
            </a:fld>
            <a:endParaRPr lang="en-US" altLang="ja-JP" smtClean="0">
              <a:latin typeface="Arial" pitchFamily="34" charset="0"/>
              <a:ea typeface="ＭＳ Ｐゴシック" pitchFamily="50" charset="-128"/>
            </a:endParaRPr>
          </a:p>
        </p:txBody>
      </p:sp>
      <p:sp>
        <p:nvSpPr>
          <p:cNvPr id="185347" name="Rectangle 2"/>
          <p:cNvSpPr>
            <a:spLocks noGrp="1" noRot="1" noChangeAspect="1" noChangeArrowheads="1" noTextEdit="1"/>
          </p:cNvSpPr>
          <p:nvPr>
            <p:ph type="sldImg"/>
          </p:nvPr>
        </p:nvSpPr>
        <p:spPr>
          <a:xfrm>
            <a:off x="920750" y="746125"/>
            <a:ext cx="4959350" cy="3721100"/>
          </a:xfrm>
          <a:ln/>
        </p:spPr>
      </p:sp>
      <p:sp>
        <p:nvSpPr>
          <p:cNvPr id="185348" name="Rectangle 3"/>
          <p:cNvSpPr>
            <a:spLocks noGrp="1" noChangeArrowheads="1"/>
          </p:cNvSpPr>
          <p:nvPr>
            <p:ph type="body" idx="1"/>
          </p:nvPr>
        </p:nvSpPr>
        <p:spPr>
          <a:xfrm>
            <a:off x="679659" y="4716716"/>
            <a:ext cx="5438357" cy="4464324"/>
          </a:xfrm>
          <a:noFill/>
        </p:spPr>
        <p:txBody>
          <a:bodyPr lIns="89189" tIns="43838" rIns="89189" bIns="43838"/>
          <a:lstStyle/>
          <a:p>
            <a:pPr defTabSz="949677" eaLnBrk="1" hangingPunct="1"/>
            <a:r>
              <a:rPr lang="en-US" altLang="ja-JP" sz="1700">
                <a:latin typeface="Helvetica" pitchFamily="34" charset="0"/>
                <a:ea typeface="HG創英角ﾎﾟｯﾌﾟ体" pitchFamily="49" charset="-128"/>
              </a:rPr>
              <a:t>The J-PARC consists of three accelerators and three experimental facilities.</a:t>
            </a:r>
          </a:p>
          <a:p>
            <a:pPr defTabSz="949677" eaLnBrk="1" hangingPunct="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6604" indent="0" algn="ctr">
              <a:buNone/>
              <a:defRPr/>
            </a:lvl2pPr>
            <a:lvl3pPr marL="913220" indent="0" algn="ctr">
              <a:buNone/>
              <a:defRPr/>
            </a:lvl3pPr>
            <a:lvl4pPr marL="1369836" indent="0" algn="ctr">
              <a:buNone/>
              <a:defRPr/>
            </a:lvl4pPr>
            <a:lvl5pPr marL="1826446" indent="0" algn="ctr">
              <a:buNone/>
              <a:defRPr/>
            </a:lvl5pPr>
            <a:lvl6pPr marL="2283053" indent="0" algn="ctr">
              <a:buNone/>
              <a:defRPr/>
            </a:lvl6pPr>
            <a:lvl7pPr marL="2739668" indent="0" algn="ctr">
              <a:buNone/>
              <a:defRPr/>
            </a:lvl7pPr>
            <a:lvl8pPr marL="3196274" indent="0" algn="ctr">
              <a:buNone/>
              <a:defRPr/>
            </a:lvl8pPr>
            <a:lvl9pPr marL="3652888"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B54735D-D5DE-478B-9B0A-A839F7DDA7CA}"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0D8D486-91B1-4221-8879-000AC6DA6815}"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63"/>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2" y="274663"/>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C3431DC-BCDD-4064-9DCE-FECD74D0582F}"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pic>
        <p:nvPicPr>
          <p:cNvPr id="4" name="Picture 13" descr="keklogo-a"/>
          <p:cNvPicPr>
            <a:picLocks noChangeAspect="1" noChangeArrowheads="1"/>
          </p:cNvPicPr>
          <p:nvPr userDrawn="1"/>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2" name="タイトル 1"/>
          <p:cNvSpPr>
            <a:spLocks noGrp="1"/>
          </p:cNvSpPr>
          <p:nvPr>
            <p:ph type="title"/>
          </p:nvPr>
        </p:nvSpPr>
        <p:spPr>
          <a:xfrm>
            <a:off x="0" y="1"/>
            <a:ext cx="9144000" cy="692696"/>
          </a:xfrm>
          <a:solidFill>
            <a:schemeClr val="accent3">
              <a:lumMod val="50000"/>
            </a:schemeClr>
          </a:solidFill>
        </p:spPr>
        <p:txBody>
          <a:bodyPr/>
          <a:lstStyle>
            <a:lvl1pPr>
              <a:defRPr sz="3200">
                <a:solidFill>
                  <a:schemeClr val="bg1"/>
                </a:solidFill>
              </a:defRPr>
            </a:lvl1pPr>
          </a:lstStyle>
          <a:p>
            <a:r>
              <a:rPr lang="ja-JP" altLang="en-US" dirty="0" smtClean="0"/>
              <a:t>マスタ タイトルの書式設定</a:t>
            </a:r>
            <a:endParaRPr lang="en-US" dirty="0"/>
          </a:p>
        </p:txBody>
      </p:sp>
      <p:sp>
        <p:nvSpPr>
          <p:cNvPr id="3" name="コンテンツ プレースホルダ 2"/>
          <p:cNvSpPr>
            <a:spLocks noGrp="1"/>
          </p:cNvSpPr>
          <p:nvPr>
            <p:ph idx="1"/>
          </p:nvPr>
        </p:nvSpPr>
        <p:spPr>
          <a:xfrm>
            <a:off x="323528" y="908720"/>
            <a:ext cx="8568952" cy="5760640"/>
          </a:xfrm>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F230A56D-DB38-4B9A-94BE-D96608FC638B}" type="datetime1">
              <a:rPr lang="ja-JP" altLang="en-US"/>
              <a:pPr>
                <a:defRPr/>
              </a:pPr>
              <a:t>2013/6/11</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BE0DF2F5-BC21-468C-95D1-1C410631603E}" type="slidenum">
              <a:rPr lang="ja-JP" altLang="en-US"/>
              <a:pPr>
                <a:defRPr/>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6"/>
          <p:cNvSpPr>
            <a:spLocks noGrp="1" noChangeArrowheads="1"/>
          </p:cNvSpPr>
          <p:nvPr>
            <p:ph type="sldNum" sz="quarter" idx="10"/>
          </p:nvPr>
        </p:nvSpPr>
        <p:spPr/>
        <p:txBody>
          <a:bodyPr/>
          <a:lstStyle>
            <a:lvl1pPr fontAlgn="base">
              <a:spcBef>
                <a:spcPct val="0"/>
              </a:spcBef>
              <a:spcAft>
                <a:spcPct val="0"/>
              </a:spcAft>
              <a:defRPr kumimoji="1"/>
            </a:lvl1pPr>
          </a:lstStyle>
          <a:p>
            <a:pPr>
              <a:defRPr/>
            </a:pPr>
            <a:fld id="{95100CA1-6B32-4E13-9682-7A8E78290BBF}" type="slidenum">
              <a:rPr lang="en-US" altLang="ja-JP"/>
              <a:pPr>
                <a:defRPr/>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pic>
        <p:nvPicPr>
          <p:cNvPr id="4" name="Picture 13" descr="keklogo-a"/>
          <p:cNvPicPr>
            <a:picLocks noChangeAspect="1" noChangeArrowheads="1"/>
          </p:cNvPicPr>
          <p:nvPr userDrawn="1"/>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2" name="タイトル 1"/>
          <p:cNvSpPr>
            <a:spLocks noGrp="1"/>
          </p:cNvSpPr>
          <p:nvPr>
            <p:ph type="title"/>
          </p:nvPr>
        </p:nvSpPr>
        <p:spPr>
          <a:xfrm>
            <a:off x="0" y="1"/>
            <a:ext cx="9144000" cy="692696"/>
          </a:xfrm>
          <a:solidFill>
            <a:schemeClr val="accent3">
              <a:lumMod val="50000"/>
            </a:schemeClr>
          </a:solidFill>
        </p:spPr>
        <p:txBody>
          <a:bodyPr/>
          <a:lstStyle>
            <a:lvl1pPr>
              <a:defRPr sz="3200">
                <a:solidFill>
                  <a:schemeClr val="bg1"/>
                </a:solidFill>
              </a:defRPr>
            </a:lvl1pPr>
          </a:lstStyle>
          <a:p>
            <a:r>
              <a:rPr lang="ja-JP" altLang="en-US" dirty="0" smtClean="0"/>
              <a:t>マスタ タイトルの書式設定</a:t>
            </a:r>
            <a:endParaRPr lang="en-US" dirty="0"/>
          </a:p>
        </p:txBody>
      </p:sp>
      <p:sp>
        <p:nvSpPr>
          <p:cNvPr id="3" name="コンテンツ プレースホルダ 2"/>
          <p:cNvSpPr>
            <a:spLocks noGrp="1"/>
          </p:cNvSpPr>
          <p:nvPr>
            <p:ph idx="1"/>
          </p:nvPr>
        </p:nvSpPr>
        <p:spPr>
          <a:xfrm>
            <a:off x="323528" y="908720"/>
            <a:ext cx="8568952" cy="5760640"/>
          </a:xfrm>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680" indent="0" algn="ctr">
              <a:buNone/>
              <a:defRPr>
                <a:solidFill>
                  <a:schemeClr val="tx1">
                    <a:tint val="75000"/>
                  </a:schemeClr>
                </a:solidFill>
              </a:defRPr>
            </a:lvl2pPr>
            <a:lvl3pPr marL="913368" indent="0" algn="ctr">
              <a:buNone/>
              <a:defRPr>
                <a:solidFill>
                  <a:schemeClr val="tx1">
                    <a:tint val="75000"/>
                  </a:schemeClr>
                </a:solidFill>
              </a:defRPr>
            </a:lvl3pPr>
            <a:lvl4pPr marL="1370060" indent="0" algn="ctr">
              <a:buNone/>
              <a:defRPr>
                <a:solidFill>
                  <a:schemeClr val="tx1">
                    <a:tint val="75000"/>
                  </a:schemeClr>
                </a:solidFill>
              </a:defRPr>
            </a:lvl4pPr>
            <a:lvl5pPr marL="1826744" indent="0" algn="ctr">
              <a:buNone/>
              <a:defRPr>
                <a:solidFill>
                  <a:schemeClr val="tx1">
                    <a:tint val="75000"/>
                  </a:schemeClr>
                </a:solidFill>
              </a:defRPr>
            </a:lvl5pPr>
            <a:lvl6pPr marL="2283426" indent="0" algn="ctr">
              <a:buNone/>
              <a:defRPr>
                <a:solidFill>
                  <a:schemeClr val="tx1">
                    <a:tint val="75000"/>
                  </a:schemeClr>
                </a:solidFill>
              </a:defRPr>
            </a:lvl6pPr>
            <a:lvl7pPr marL="2740117" indent="0" algn="ctr">
              <a:buNone/>
              <a:defRPr>
                <a:solidFill>
                  <a:schemeClr val="tx1">
                    <a:tint val="75000"/>
                  </a:schemeClr>
                </a:solidFill>
              </a:defRPr>
            </a:lvl7pPr>
            <a:lvl8pPr marL="3196797" indent="0" algn="ctr">
              <a:buNone/>
              <a:defRPr>
                <a:solidFill>
                  <a:schemeClr val="tx1">
                    <a:tint val="75000"/>
                  </a:schemeClr>
                </a:solidFill>
              </a:defRPr>
            </a:lvl8pPr>
            <a:lvl9pPr marL="3653486"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53070E90-AC2B-4C00-BD6C-770F7533F537}" type="datetimeFigureOut">
              <a:rPr lang="ja-JP" altLang="en-US"/>
              <a:pPr>
                <a:defRPr/>
              </a:pPr>
              <a:t>2013/6/11</a:t>
            </a:fld>
            <a:endParaRPr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3956EF3A-D453-4BFA-A9A4-018734CA6160}"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2A0E0564-AD61-4DCA-8B3B-8F371EDFC5C7}" type="datetimeFigureOut">
              <a:rPr lang="ja-JP" altLang="en-US"/>
              <a:pPr>
                <a:defRPr/>
              </a:pPr>
              <a:t>2013/6/11</a:t>
            </a:fld>
            <a:endParaRPr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43478A2D-79C8-4BFE-951D-858F561C2CB7}"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2"/>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35"/>
            <a:ext cx="7772400" cy="1500187"/>
          </a:xfrm>
        </p:spPr>
        <p:txBody>
          <a:bodyPr anchor="b"/>
          <a:lstStyle>
            <a:lvl1pPr marL="0" indent="0">
              <a:buNone/>
              <a:defRPr sz="2000">
                <a:solidFill>
                  <a:schemeClr val="tx1">
                    <a:tint val="75000"/>
                  </a:schemeClr>
                </a:solidFill>
              </a:defRPr>
            </a:lvl1pPr>
            <a:lvl2pPr marL="456680" indent="0">
              <a:buNone/>
              <a:defRPr sz="1800">
                <a:solidFill>
                  <a:schemeClr val="tx1">
                    <a:tint val="75000"/>
                  </a:schemeClr>
                </a:solidFill>
              </a:defRPr>
            </a:lvl2pPr>
            <a:lvl3pPr marL="913368" indent="0">
              <a:buNone/>
              <a:defRPr sz="1600">
                <a:solidFill>
                  <a:schemeClr val="tx1">
                    <a:tint val="75000"/>
                  </a:schemeClr>
                </a:solidFill>
              </a:defRPr>
            </a:lvl3pPr>
            <a:lvl4pPr marL="1370060" indent="0">
              <a:buNone/>
              <a:defRPr sz="1400">
                <a:solidFill>
                  <a:schemeClr val="tx1">
                    <a:tint val="75000"/>
                  </a:schemeClr>
                </a:solidFill>
              </a:defRPr>
            </a:lvl4pPr>
            <a:lvl5pPr marL="1826744" indent="0">
              <a:buNone/>
              <a:defRPr sz="1400">
                <a:solidFill>
                  <a:schemeClr val="tx1">
                    <a:tint val="75000"/>
                  </a:schemeClr>
                </a:solidFill>
              </a:defRPr>
            </a:lvl5pPr>
            <a:lvl6pPr marL="2283426" indent="0">
              <a:buNone/>
              <a:defRPr sz="1400">
                <a:solidFill>
                  <a:schemeClr val="tx1">
                    <a:tint val="75000"/>
                  </a:schemeClr>
                </a:solidFill>
              </a:defRPr>
            </a:lvl6pPr>
            <a:lvl7pPr marL="2740117" indent="0">
              <a:buNone/>
              <a:defRPr sz="1400">
                <a:solidFill>
                  <a:schemeClr val="tx1">
                    <a:tint val="75000"/>
                  </a:schemeClr>
                </a:solidFill>
              </a:defRPr>
            </a:lvl7pPr>
            <a:lvl8pPr marL="3196797" indent="0">
              <a:buNone/>
              <a:defRPr sz="1400">
                <a:solidFill>
                  <a:schemeClr val="tx1">
                    <a:tint val="75000"/>
                  </a:schemeClr>
                </a:solidFill>
              </a:defRPr>
            </a:lvl8pPr>
            <a:lvl9pPr marL="3653486"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189E6030-0958-47AE-9FA6-96EB50FCC2D9}" type="datetimeFigureOut">
              <a:rPr lang="ja-JP" altLang="en-US"/>
              <a:pPr>
                <a:defRPr/>
              </a:pPr>
              <a:t>2013/6/11</a:t>
            </a:fld>
            <a:endParaRPr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16D862E4-20C8-4D1D-AA78-4EBE270844C5}"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2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2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199162E6-A935-49F9-9442-72641F8A1E99}" type="datetimeFigureOut">
              <a:rPr lang="ja-JP" altLang="en-US"/>
              <a:pPr>
                <a:defRPr/>
              </a:pPr>
              <a:t>2013/6/11</a:t>
            </a:fld>
            <a:endParaRPr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B430D5A2-F2D6-49E1-8EFD-070F6F3005E4}"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C18E459-8B69-42BB-83BE-6613D68964D2}" type="slidenum">
              <a:rPr lang="en-US" altLang="ja-JP"/>
              <a:pPr>
                <a:defRPr/>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680" indent="0">
              <a:buNone/>
              <a:defRPr sz="2000" b="1"/>
            </a:lvl2pPr>
            <a:lvl3pPr marL="913368" indent="0">
              <a:buNone/>
              <a:defRPr sz="1800" b="1"/>
            </a:lvl3pPr>
            <a:lvl4pPr marL="1370060" indent="0">
              <a:buNone/>
              <a:defRPr sz="1600" b="1"/>
            </a:lvl4pPr>
            <a:lvl5pPr marL="1826744" indent="0">
              <a:buNone/>
              <a:defRPr sz="1600" b="1"/>
            </a:lvl5pPr>
            <a:lvl6pPr marL="2283426" indent="0">
              <a:buNone/>
              <a:defRPr sz="1600" b="1"/>
            </a:lvl6pPr>
            <a:lvl7pPr marL="2740117" indent="0">
              <a:buNone/>
              <a:defRPr sz="1600" b="1"/>
            </a:lvl7pPr>
            <a:lvl8pPr marL="3196797" indent="0">
              <a:buNone/>
              <a:defRPr sz="1600" b="1"/>
            </a:lvl8pPr>
            <a:lvl9pPr marL="3653486"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680" indent="0">
              <a:buNone/>
              <a:defRPr sz="2000" b="1"/>
            </a:lvl2pPr>
            <a:lvl3pPr marL="913368" indent="0">
              <a:buNone/>
              <a:defRPr sz="1800" b="1"/>
            </a:lvl3pPr>
            <a:lvl4pPr marL="1370060" indent="0">
              <a:buNone/>
              <a:defRPr sz="1600" b="1"/>
            </a:lvl4pPr>
            <a:lvl5pPr marL="1826744" indent="0">
              <a:buNone/>
              <a:defRPr sz="1600" b="1"/>
            </a:lvl5pPr>
            <a:lvl6pPr marL="2283426" indent="0">
              <a:buNone/>
              <a:defRPr sz="1600" b="1"/>
            </a:lvl6pPr>
            <a:lvl7pPr marL="2740117" indent="0">
              <a:buNone/>
              <a:defRPr sz="1600" b="1"/>
            </a:lvl7pPr>
            <a:lvl8pPr marL="3196797" indent="0">
              <a:buNone/>
              <a:defRPr sz="1600" b="1"/>
            </a:lvl8pPr>
            <a:lvl9pPr marL="3653486"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AA2CBA09-CAAA-4844-B366-3685BA1799BE}" type="datetimeFigureOut">
              <a:rPr lang="ja-JP" altLang="en-US"/>
              <a:pPr>
                <a:defRPr/>
              </a:pPr>
              <a:t>2013/6/11</a:t>
            </a:fld>
            <a:endParaRPr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C872619F-E1EA-4F27-81B5-C9B09EFA70C9}" type="slidenum">
              <a:rPr lang="ja-JP" altLang="en-US"/>
              <a:pPr>
                <a:defRPr/>
              </a:pPr>
              <a: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DDD0FE5C-F804-4659-986F-BF57AD165A0E}" type="datetimeFigureOut">
              <a:rPr lang="ja-JP" altLang="en-US"/>
              <a:pPr>
                <a:defRPr/>
              </a:pPr>
              <a:t>2013/6/11</a:t>
            </a:fld>
            <a:endParaRPr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8EE8C3B0-BC73-4A7D-B292-1DC1F5BBC083}" type="slidenum">
              <a:rPr lang="ja-JP" altLang="en-US"/>
              <a:pPr>
                <a:defRPr/>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4E11C25A-4470-4C40-A72D-095634993723}" type="datetimeFigureOut">
              <a:rPr lang="ja-JP" altLang="en-US"/>
              <a:pPr>
                <a:defRPr/>
              </a:pPr>
              <a:t>2013/6/11</a:t>
            </a:fld>
            <a:endParaRPr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8D52EC17-37E0-41ED-B8D6-FF7202A42782}" type="slidenum">
              <a:rPr lang="ja-JP" altLang="en-US"/>
              <a:pPr>
                <a:defRPr/>
              </a:pPr>
              <a: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680" indent="0">
              <a:buNone/>
              <a:defRPr sz="1200"/>
            </a:lvl2pPr>
            <a:lvl3pPr marL="913368" indent="0">
              <a:buNone/>
              <a:defRPr sz="1000"/>
            </a:lvl3pPr>
            <a:lvl4pPr marL="1370060" indent="0">
              <a:buNone/>
              <a:defRPr sz="900"/>
            </a:lvl4pPr>
            <a:lvl5pPr marL="1826744" indent="0">
              <a:buNone/>
              <a:defRPr sz="900"/>
            </a:lvl5pPr>
            <a:lvl6pPr marL="2283426" indent="0">
              <a:buNone/>
              <a:defRPr sz="900"/>
            </a:lvl6pPr>
            <a:lvl7pPr marL="2740117" indent="0">
              <a:buNone/>
              <a:defRPr sz="900"/>
            </a:lvl7pPr>
            <a:lvl8pPr marL="3196797" indent="0">
              <a:buNone/>
              <a:defRPr sz="900"/>
            </a:lvl8pPr>
            <a:lvl9pPr marL="3653486"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827D0483-5F7B-45C7-A975-9684EF541296}" type="datetimeFigureOut">
              <a:rPr lang="ja-JP" altLang="en-US"/>
              <a:pPr>
                <a:defRPr/>
              </a:pPr>
              <a:t>2013/6/11</a:t>
            </a:fld>
            <a:endParaRPr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896BA551-62EA-4764-9B60-55231D3085D7}" type="slidenum">
              <a:rPr lang="ja-JP" altLang="en-US"/>
              <a:pPr>
                <a:defRPr/>
              </a:pPr>
              <a:t>‹#›</a:t>
            </a:fld>
            <a:endParaRPr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6680" indent="0">
              <a:buNone/>
              <a:defRPr sz="2800"/>
            </a:lvl2pPr>
            <a:lvl3pPr marL="913368" indent="0">
              <a:buNone/>
              <a:defRPr sz="2400"/>
            </a:lvl3pPr>
            <a:lvl4pPr marL="1370060" indent="0">
              <a:buNone/>
              <a:defRPr sz="2000"/>
            </a:lvl4pPr>
            <a:lvl5pPr marL="1826744" indent="0">
              <a:buNone/>
              <a:defRPr sz="2000"/>
            </a:lvl5pPr>
            <a:lvl6pPr marL="2283426" indent="0">
              <a:buNone/>
              <a:defRPr sz="2000"/>
            </a:lvl6pPr>
            <a:lvl7pPr marL="2740117" indent="0">
              <a:buNone/>
              <a:defRPr sz="2000"/>
            </a:lvl7pPr>
            <a:lvl8pPr marL="3196797" indent="0">
              <a:buNone/>
              <a:defRPr sz="2000"/>
            </a:lvl8pPr>
            <a:lvl9pPr marL="3653486"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6680" indent="0">
              <a:buNone/>
              <a:defRPr sz="1200"/>
            </a:lvl2pPr>
            <a:lvl3pPr marL="913368" indent="0">
              <a:buNone/>
              <a:defRPr sz="1000"/>
            </a:lvl3pPr>
            <a:lvl4pPr marL="1370060" indent="0">
              <a:buNone/>
              <a:defRPr sz="900"/>
            </a:lvl4pPr>
            <a:lvl5pPr marL="1826744" indent="0">
              <a:buNone/>
              <a:defRPr sz="900"/>
            </a:lvl5pPr>
            <a:lvl6pPr marL="2283426" indent="0">
              <a:buNone/>
              <a:defRPr sz="900"/>
            </a:lvl6pPr>
            <a:lvl7pPr marL="2740117" indent="0">
              <a:buNone/>
              <a:defRPr sz="900"/>
            </a:lvl7pPr>
            <a:lvl8pPr marL="3196797" indent="0">
              <a:buNone/>
              <a:defRPr sz="900"/>
            </a:lvl8pPr>
            <a:lvl9pPr marL="3653486"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D47CF035-8322-4C9F-96E5-13677AEAAF42}" type="datetimeFigureOut">
              <a:rPr lang="ja-JP" altLang="en-US"/>
              <a:pPr>
                <a:defRPr/>
              </a:pPr>
              <a:t>2013/6/11</a:t>
            </a:fld>
            <a:endParaRPr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05147C3D-5EC7-4E02-8E34-DC230BBAF2CB}" type="slidenum">
              <a:rPr lang="ja-JP" altLang="en-US"/>
              <a:pPr>
                <a:defRPr/>
              </a:pPr>
              <a:t>‹#›</a:t>
            </a:fld>
            <a:endParaRPr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CDE0FBBB-9DDE-4D14-8014-7495B0AFFA0B}" type="datetimeFigureOut">
              <a:rPr lang="ja-JP" altLang="en-US"/>
              <a:pPr>
                <a:defRPr/>
              </a:pPr>
              <a:t>2013/6/11</a:t>
            </a:fld>
            <a:endParaRPr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E78B4E81-9692-43BB-9F1B-37B6A49EBDC2}" type="slidenum">
              <a:rPr lang="ja-JP" altLang="en-US"/>
              <a:pPr>
                <a:defRPr/>
              </a:pPr>
              <a:t>‹#›</a:t>
            </a:fld>
            <a:endParaRPr lang="ja-JP"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60"/>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60"/>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lIns="91336" tIns="45668" rIns="91336" bIns="45668"/>
          <a:lstStyle>
            <a:lvl1pPr>
              <a:defRPr/>
            </a:lvl1pPr>
          </a:lstStyle>
          <a:p>
            <a:pPr>
              <a:defRPr/>
            </a:pPr>
            <a:fld id="{F68ECC2A-CE26-4716-9506-289D7A711094}" type="datetimeFigureOut">
              <a:rPr lang="ja-JP" altLang="en-US"/>
              <a:pPr>
                <a:defRPr/>
              </a:pPr>
              <a:t>2013/6/11</a:t>
            </a:fld>
            <a:endParaRPr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lIns="91336" tIns="45668" rIns="91336" bIns="45668"/>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lIns="91336" tIns="45668" rIns="91336" bIns="45668"/>
          <a:lstStyle>
            <a:lvl1pPr>
              <a:defRPr/>
            </a:lvl1pPr>
          </a:lstStyle>
          <a:p>
            <a:pPr>
              <a:defRPr/>
            </a:pPr>
            <a:fld id="{C073C0E3-AF64-4634-8623-E91A91B2BFD9}" type="slidenum">
              <a:rPr lang="ja-JP" altLang="en-US"/>
              <a:pPr>
                <a:defRPr/>
              </a:pPr>
              <a:t>‹#›</a:t>
            </a:fld>
            <a:endParaRPr lang="ja-JP"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A2CA4D05-F53A-433F-84F9-6EC0C98DE43A}" type="datetimeFigureOut">
              <a:rPr lang="ja-JP" altLang="en-US"/>
              <a:pPr>
                <a:defRPr/>
              </a:pPr>
              <a:t>2013/6/11</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8EDC6E82-37EE-409B-AB56-7DA5937C39DD}" type="slidenum">
              <a:rPr lang="ja-JP" altLang="en-US"/>
              <a:pPr>
                <a:defRPr/>
              </a:pPr>
              <a:t>‹#›</a:t>
            </a:fld>
            <a:endParaRPr lang="ja-JP"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F3CF783-71CB-46C6-A18B-915117B3AE2D}" type="datetimeFigureOut">
              <a:rPr lang="ja-JP" altLang="en-US" smtClean="0">
                <a:solidFill>
                  <a:prstClr val="black">
                    <a:tint val="75000"/>
                  </a:prstClr>
                </a:solidFill>
              </a:rPr>
              <a:pPr/>
              <a:t>2013/6/11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155DA96-B4AA-4A88-B6ED-0550F033B12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097248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F3CF783-71CB-46C6-A18B-915117B3AE2D}" type="datetimeFigureOut">
              <a:rPr lang="ja-JP" altLang="en-US" smtClean="0">
                <a:solidFill>
                  <a:prstClr val="black">
                    <a:tint val="75000"/>
                  </a:prstClr>
                </a:solidFill>
              </a:rPr>
              <a:pPr/>
              <a:t>2013/6/11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B155DA96-B4AA-4A88-B6ED-0550F033B12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09724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6"/>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39"/>
            <a:ext cx="7772400" cy="1500187"/>
          </a:xfrm>
        </p:spPr>
        <p:txBody>
          <a:bodyPr anchor="b"/>
          <a:lstStyle>
            <a:lvl1pPr marL="0" indent="0">
              <a:buNone/>
              <a:defRPr sz="2000"/>
            </a:lvl1pPr>
            <a:lvl2pPr marL="456604" indent="0">
              <a:buNone/>
              <a:defRPr sz="1800"/>
            </a:lvl2pPr>
            <a:lvl3pPr marL="913220" indent="0">
              <a:buNone/>
              <a:defRPr sz="1600"/>
            </a:lvl3pPr>
            <a:lvl4pPr marL="1369836" indent="0">
              <a:buNone/>
              <a:defRPr sz="1400"/>
            </a:lvl4pPr>
            <a:lvl5pPr marL="1826446" indent="0">
              <a:buNone/>
              <a:defRPr sz="1400"/>
            </a:lvl5pPr>
            <a:lvl6pPr marL="2283053" indent="0">
              <a:buNone/>
              <a:defRPr sz="1400"/>
            </a:lvl6pPr>
            <a:lvl7pPr marL="2739668" indent="0">
              <a:buNone/>
              <a:defRPr sz="1400"/>
            </a:lvl7pPr>
            <a:lvl8pPr marL="3196274" indent="0">
              <a:buNone/>
              <a:defRPr sz="1400"/>
            </a:lvl8pPr>
            <a:lvl9pPr marL="3652888"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8AA28D-192B-48C6-AF60-F5E7DA1144D3}" type="slidenum">
              <a:rPr lang="en-US" altLang="ja-JP"/>
              <a:pPr>
                <a:defRPr/>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2012</a:t>
            </a:r>
            <a:r>
              <a:rPr lang="ja-JP" altLang="en-US" smtClean="0"/>
              <a:t>年</a:t>
            </a:r>
            <a:r>
              <a:rPr lang="en-US" altLang="ja-JP" smtClean="0"/>
              <a:t>5</a:t>
            </a:r>
            <a:r>
              <a:rPr lang="ja-JP" altLang="en-US" smtClean="0"/>
              <a:t>月</a:t>
            </a:r>
            <a:r>
              <a:rPr lang="en-US" altLang="ja-JP" smtClean="0"/>
              <a:t>21</a:t>
            </a:r>
            <a:r>
              <a:rPr lang="ja-JP" altLang="en-US" smtClean="0"/>
              <a:t>日</a:t>
            </a:r>
            <a:endParaRPr lang="ja-JP" altLang="en-US"/>
          </a:p>
        </p:txBody>
      </p:sp>
      <p:sp>
        <p:nvSpPr>
          <p:cNvPr id="4" name="フッター プレースホルダ 3"/>
          <p:cNvSpPr>
            <a:spLocks noGrp="1"/>
          </p:cNvSpPr>
          <p:nvPr>
            <p:ph type="ftr" sz="quarter" idx="11"/>
          </p:nvPr>
        </p:nvSpPr>
        <p:spPr/>
        <p:txBody>
          <a:bodyPr/>
          <a:lstStyle/>
          <a:p>
            <a:r>
              <a:rPr lang="en-US" altLang="ja-JP" smtClean="0"/>
              <a:t>H25</a:t>
            </a:r>
            <a:r>
              <a:rPr lang="ja-JP" altLang="en-US" smtClean="0"/>
              <a:t>概算要求資料</a:t>
            </a:r>
            <a:endParaRPr lang="ja-JP" altLang="en-US"/>
          </a:p>
        </p:txBody>
      </p:sp>
      <p:sp>
        <p:nvSpPr>
          <p:cNvPr id="5" name="スライド番号プレースホルダ 4"/>
          <p:cNvSpPr>
            <a:spLocks noGrp="1"/>
          </p:cNvSpPr>
          <p:nvPr>
            <p:ph type="sldNum" sz="quarter" idx="12"/>
          </p:nvPr>
        </p:nvSpPr>
        <p:spPr/>
        <p:txBody>
          <a:bodyPr/>
          <a:lstStyle/>
          <a:p>
            <a:fld id="{62B518A6-19D2-B141-B008-A070DE4F667C}" type="slidenum">
              <a:rPr lang="ja-JP" altLang="en-US" smtClean="0"/>
              <a:pPr/>
              <a:t>‹#›</a:t>
            </a:fld>
            <a:endParaRPr lang="ja-JP" altLang="en-US"/>
          </a:p>
        </p:txBody>
      </p:sp>
    </p:spTree>
    <p:extLst>
      <p:ext uri="{BB962C8B-B14F-4D97-AF65-F5344CB8AC3E}">
        <p14:creationId xmlns:p14="http://schemas.microsoft.com/office/powerpoint/2010/main" val="27493870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C7B94EB-CA9E-4638-A0EF-82F745668AFD}" type="datetimeFigureOut">
              <a:rPr lang="ja-JP" altLang="en-US" smtClean="0">
                <a:solidFill>
                  <a:prstClr val="black">
                    <a:tint val="75000"/>
                  </a:prstClr>
                </a:solidFill>
              </a:rPr>
              <a:pPr/>
              <a:t>2013/6/11</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53FF4A4E-1C6C-47D2-B0F2-872FB88E24A4}"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77FE7DDE-22DB-483D-9272-7D204D701A25}" type="datetimeFigureOut">
              <a:rPr lang="ja-JP" altLang="en-US"/>
              <a:pPr>
                <a:defRPr/>
              </a:pPr>
              <a:t>2013/6/11</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6B412028-D9BC-43BC-B2BB-52CBAD11C304}" type="slidenum">
              <a:rPr lang="ja-JP" altLang="en-US"/>
              <a:pPr>
                <a:defRPr/>
              </a:pPr>
              <a:t>‹#›</a:t>
            </a:fld>
            <a:endParaRPr lang="ja-JP" altLang="en-US"/>
          </a:p>
        </p:txBody>
      </p:sp>
    </p:spTree>
    <p:extLst>
      <p:ext uri="{BB962C8B-B14F-4D97-AF65-F5344CB8AC3E}">
        <p14:creationId xmlns:p14="http://schemas.microsoft.com/office/powerpoint/2010/main" val="3965051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2" y="160022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E9EA65E-521F-4279-9639-C862FF72EE2F}"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6604" indent="0">
              <a:buNone/>
              <a:defRPr sz="2000" b="1"/>
            </a:lvl2pPr>
            <a:lvl3pPr marL="913220" indent="0">
              <a:buNone/>
              <a:defRPr sz="1800" b="1"/>
            </a:lvl3pPr>
            <a:lvl4pPr marL="1369836" indent="0">
              <a:buNone/>
              <a:defRPr sz="1600" b="1"/>
            </a:lvl4pPr>
            <a:lvl5pPr marL="1826446" indent="0">
              <a:buNone/>
              <a:defRPr sz="1600" b="1"/>
            </a:lvl5pPr>
            <a:lvl6pPr marL="2283053" indent="0">
              <a:buNone/>
              <a:defRPr sz="1600" b="1"/>
            </a:lvl6pPr>
            <a:lvl7pPr marL="2739668" indent="0">
              <a:buNone/>
              <a:defRPr sz="1600" b="1"/>
            </a:lvl7pPr>
            <a:lvl8pPr marL="3196274" indent="0">
              <a:buNone/>
              <a:defRPr sz="1600" b="1"/>
            </a:lvl8pPr>
            <a:lvl9pPr marL="3652888"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6604" indent="0">
              <a:buNone/>
              <a:defRPr sz="2000" b="1"/>
            </a:lvl2pPr>
            <a:lvl3pPr marL="913220" indent="0">
              <a:buNone/>
              <a:defRPr sz="1800" b="1"/>
            </a:lvl3pPr>
            <a:lvl4pPr marL="1369836" indent="0">
              <a:buNone/>
              <a:defRPr sz="1600" b="1"/>
            </a:lvl4pPr>
            <a:lvl5pPr marL="1826446" indent="0">
              <a:buNone/>
              <a:defRPr sz="1600" b="1"/>
            </a:lvl5pPr>
            <a:lvl6pPr marL="2283053" indent="0">
              <a:buNone/>
              <a:defRPr sz="1600" b="1"/>
            </a:lvl6pPr>
            <a:lvl7pPr marL="2739668" indent="0">
              <a:buNone/>
              <a:defRPr sz="1600" b="1"/>
            </a:lvl7pPr>
            <a:lvl8pPr marL="3196274" indent="0">
              <a:buNone/>
              <a:defRPr sz="1600" b="1"/>
            </a:lvl8pPr>
            <a:lvl9pPr marL="3652888"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51F2053-254D-4E1F-AB24-D3C2F5B5939F}"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8C61940F-EA4D-40E8-9247-D4EC875EC47C}"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C48241A-1F34-4806-8F94-B6374320B992}"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1"/>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7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2" y="1435101"/>
            <a:ext cx="3008313" cy="4691063"/>
          </a:xfrm>
        </p:spPr>
        <p:txBody>
          <a:bodyPr/>
          <a:lstStyle>
            <a:lvl1pPr marL="0" indent="0">
              <a:buNone/>
              <a:defRPr sz="1400"/>
            </a:lvl1pPr>
            <a:lvl2pPr marL="456604" indent="0">
              <a:buNone/>
              <a:defRPr sz="1200"/>
            </a:lvl2pPr>
            <a:lvl3pPr marL="913220" indent="0">
              <a:buNone/>
              <a:defRPr sz="1000"/>
            </a:lvl3pPr>
            <a:lvl4pPr marL="1369836" indent="0">
              <a:buNone/>
              <a:defRPr sz="900"/>
            </a:lvl4pPr>
            <a:lvl5pPr marL="1826446" indent="0">
              <a:buNone/>
              <a:defRPr sz="900"/>
            </a:lvl5pPr>
            <a:lvl6pPr marL="2283053" indent="0">
              <a:buNone/>
              <a:defRPr sz="900"/>
            </a:lvl6pPr>
            <a:lvl7pPr marL="2739668" indent="0">
              <a:buNone/>
              <a:defRPr sz="900"/>
            </a:lvl7pPr>
            <a:lvl8pPr marL="3196274" indent="0">
              <a:buNone/>
              <a:defRPr sz="900"/>
            </a:lvl8pPr>
            <a:lvl9pPr marL="3652888"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791D61A-6CB9-4C9C-B3B3-F298CB3ECF31}"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2"/>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6604" indent="0">
              <a:buNone/>
              <a:defRPr sz="2800"/>
            </a:lvl2pPr>
            <a:lvl3pPr marL="913220" indent="0">
              <a:buNone/>
              <a:defRPr sz="2400"/>
            </a:lvl3pPr>
            <a:lvl4pPr marL="1369836" indent="0">
              <a:buNone/>
              <a:defRPr sz="2000"/>
            </a:lvl4pPr>
            <a:lvl5pPr marL="1826446" indent="0">
              <a:buNone/>
              <a:defRPr sz="2000"/>
            </a:lvl5pPr>
            <a:lvl6pPr marL="2283053" indent="0">
              <a:buNone/>
              <a:defRPr sz="2000"/>
            </a:lvl6pPr>
            <a:lvl7pPr marL="2739668" indent="0">
              <a:buNone/>
              <a:defRPr sz="2000"/>
            </a:lvl7pPr>
            <a:lvl8pPr marL="3196274" indent="0">
              <a:buNone/>
              <a:defRPr sz="2000"/>
            </a:lvl8pPr>
            <a:lvl9pPr marL="3652888"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40"/>
            <a:ext cx="5486400" cy="804862"/>
          </a:xfrm>
        </p:spPr>
        <p:txBody>
          <a:bodyPr/>
          <a:lstStyle>
            <a:lvl1pPr marL="0" indent="0">
              <a:buNone/>
              <a:defRPr sz="1400"/>
            </a:lvl1pPr>
            <a:lvl2pPr marL="456604" indent="0">
              <a:buNone/>
              <a:defRPr sz="1200"/>
            </a:lvl2pPr>
            <a:lvl3pPr marL="913220" indent="0">
              <a:buNone/>
              <a:defRPr sz="1000"/>
            </a:lvl3pPr>
            <a:lvl4pPr marL="1369836" indent="0">
              <a:buNone/>
              <a:defRPr sz="900"/>
            </a:lvl4pPr>
            <a:lvl5pPr marL="1826446" indent="0">
              <a:buNone/>
              <a:defRPr sz="900"/>
            </a:lvl5pPr>
            <a:lvl6pPr marL="2283053" indent="0">
              <a:buNone/>
              <a:defRPr sz="900"/>
            </a:lvl6pPr>
            <a:lvl7pPr marL="2739668" indent="0">
              <a:buNone/>
              <a:defRPr sz="900"/>
            </a:lvl7pPr>
            <a:lvl8pPr marL="3196274" indent="0">
              <a:buNone/>
              <a:defRPr sz="900"/>
            </a:lvl8pPr>
            <a:lvl9pPr marL="3652888"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2E88378-A9A3-4C2A-966D-F0ACC8836872}"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6.xml"/></Relationships>
</file>

<file path=ppt/slideMasters/_rels/slideMaster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7.xml"/></Relationships>
</file>

<file path=ppt/slideMasters/_rels/slideMaster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theme" Target="../theme/theme31.xml"/></Relationships>
</file>

<file path=ppt/slideMasters/_rels/slideMaster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2.xml"/></Relationships>
</file>

<file path=ppt/slideMasters/_rels/slideMaster33.xml.rels><?xml version="1.0" encoding="UTF-8" standalone="yes"?>
<Relationships xmlns="http://schemas.openxmlformats.org/package/2006/relationships"><Relationship Id="rId2" Type="http://schemas.openxmlformats.org/officeDocument/2006/relationships/theme" Target="../theme/theme33.xml"/><Relationship Id="rId1" Type="http://schemas.openxmlformats.org/officeDocument/2006/relationships/slideLayout" Target="../slideLayouts/slideLayout28.xml"/></Relationships>
</file>

<file path=ppt/slideMasters/_rels/slideMaster34.xml.rels><?xml version="1.0" encoding="UTF-8" standalone="yes"?>
<Relationships xmlns="http://schemas.openxmlformats.org/package/2006/relationships"><Relationship Id="rId3" Type="http://schemas.openxmlformats.org/officeDocument/2006/relationships/theme" Target="../theme/theme34.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35.xml.rels><?xml version="1.0" encoding="UTF-8" standalone="yes"?>
<Relationships xmlns="http://schemas.openxmlformats.org/package/2006/relationships"><Relationship Id="rId2" Type="http://schemas.openxmlformats.org/officeDocument/2006/relationships/theme" Target="../theme/theme35.xml"/><Relationship Id="rId1" Type="http://schemas.openxmlformats.org/officeDocument/2006/relationships/slideLayout" Target="../slideLayouts/slideLayout31.xml"/></Relationships>
</file>

<file path=ppt/slideMasters/_rels/slideMaster36.xml.rels><?xml version="1.0" encoding="UTF-8" standalone="yes"?>
<Relationships xmlns="http://schemas.openxmlformats.org/package/2006/relationships"><Relationship Id="rId2" Type="http://schemas.openxmlformats.org/officeDocument/2006/relationships/theme" Target="../theme/theme36.xml"/><Relationship Id="rId1" Type="http://schemas.openxmlformats.org/officeDocument/2006/relationships/slideLayout" Target="../slideLayouts/slideLayout32.xml"/></Relationships>
</file>

<file path=ppt/slideMasters/_rels/slideMaster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8.xml"/></Relationships>
</file>

<file path=ppt/slideMasters/_rels/slideMaster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7.xml"/></Relationships>
</file>

<file path=ppt/slideMasters/_rels/slideMaster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0.xml"/></Relationships>
</file>

<file path=ppt/slideMasters/_rels/slideMaster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1.xml"/></Relationships>
</file>

<file path=ppt/slideMasters/_rels/slideMaster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2.xml"/></Relationships>
</file>

<file path=ppt/slideMasters/_rels/slideMaster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3.xml"/></Relationships>
</file>

<file path=ppt/slideMasters/_rels/slideMaster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4.xml"/></Relationships>
</file>

<file path=ppt/slideMasters/_rels/slideMaster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5.xml"/></Relationships>
</file>

<file path=ppt/slideMasters/_rels/slideMaster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46.xml"/></Relationships>
</file>

<file path=ppt/slideMasters/_rels/slideMaster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321" tIns="45661" rIns="91321" bIns="45661" numCol="1" anchor="ctr" anchorCtr="0" compatLnSpc="1">
            <a:prstTxWarp prst="textNoShape">
              <a:avLst/>
            </a:prstTxWarp>
          </a:bodyPr>
          <a:lstStyle/>
          <a:p>
            <a:pPr lvl="0"/>
            <a:r>
              <a:rPr lang="ja-JP" altLang="en-US" smtClean="0"/>
              <a:t>マスタ タイトルの書式設定</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321" tIns="45661" rIns="91321" bIns="4566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321" tIns="45661" rIns="91321" bIns="45661" numCol="1" anchor="t" anchorCtr="0" compatLnSpc="1">
            <a:prstTxWarp prst="textNoShape">
              <a:avLst/>
            </a:prstTxWarp>
          </a:bodyPr>
          <a:lstStyle>
            <a:lvl1pPr>
              <a:defRPr sz="1400">
                <a:latin typeface="Arial" charset="0"/>
                <a:ea typeface="ＭＳ Ｐゴシック"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321" tIns="45661" rIns="91321" bIns="45661" numCol="1" anchor="t" anchorCtr="0" compatLnSpc="1">
            <a:prstTxWarp prst="textNoShape">
              <a:avLst/>
            </a:prstTxWarp>
          </a:bodyPr>
          <a:lstStyle>
            <a:lvl1pPr algn="ctr">
              <a:defRPr sz="1400">
                <a:latin typeface="Arial" charset="0"/>
                <a:ea typeface="ＭＳ Ｐゴシック"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321" tIns="45661" rIns="91321" bIns="45661" numCol="1" anchor="t" anchorCtr="0" compatLnSpc="1">
            <a:prstTxWarp prst="textNoShape">
              <a:avLst/>
            </a:prstTxWarp>
          </a:bodyPr>
          <a:lstStyle>
            <a:lvl1pPr algn="r">
              <a:defRPr sz="1400">
                <a:latin typeface="Arial" charset="0"/>
                <a:ea typeface="ＭＳ Ｐゴシック" charset="-128"/>
              </a:defRPr>
            </a:lvl1pPr>
          </a:lstStyle>
          <a:p>
            <a:pPr>
              <a:defRPr/>
            </a:pPr>
            <a:fld id="{5AC55842-AAC4-491B-BD8B-282DFB1F6486}"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916" r:id="rId1"/>
    <p:sldLayoutId id="2147484917" r:id="rId2"/>
    <p:sldLayoutId id="2147484918" r:id="rId3"/>
    <p:sldLayoutId id="2147484919" r:id="rId4"/>
    <p:sldLayoutId id="2147484920" r:id="rId5"/>
    <p:sldLayoutId id="2147484921" r:id="rId6"/>
    <p:sldLayoutId id="2147484922" r:id="rId7"/>
    <p:sldLayoutId id="2147484923" r:id="rId8"/>
    <p:sldLayoutId id="2147484924" r:id="rId9"/>
    <p:sldLayoutId id="2147484925" r:id="rId10"/>
    <p:sldLayoutId id="2147484926" r:id="rId11"/>
    <p:sldLayoutId id="2147484937" r:id="rId12"/>
    <p:sldLayoutId id="2147484938" r:id="rId13"/>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charset="-128"/>
        </a:defRPr>
      </a:lvl2pPr>
      <a:lvl3pPr algn="ctr" rtl="0" eaLnBrk="0" fontAlgn="base" hangingPunct="0">
        <a:spcBef>
          <a:spcPct val="0"/>
        </a:spcBef>
        <a:spcAft>
          <a:spcPct val="0"/>
        </a:spcAft>
        <a:defRPr kumimoji="1" sz="4400">
          <a:solidFill>
            <a:schemeClr val="tx2"/>
          </a:solidFill>
          <a:latin typeface="Arial" charset="0"/>
          <a:ea typeface="ＭＳ Ｐゴシック" charset="-128"/>
        </a:defRPr>
      </a:lvl3pPr>
      <a:lvl4pPr algn="ctr" rtl="0" eaLnBrk="0" fontAlgn="base" hangingPunct="0">
        <a:spcBef>
          <a:spcPct val="0"/>
        </a:spcBef>
        <a:spcAft>
          <a:spcPct val="0"/>
        </a:spcAft>
        <a:defRPr kumimoji="1" sz="4400">
          <a:solidFill>
            <a:schemeClr val="tx2"/>
          </a:solidFill>
          <a:latin typeface="Arial" charset="0"/>
          <a:ea typeface="ＭＳ Ｐゴシック" charset="-128"/>
        </a:defRPr>
      </a:lvl4pPr>
      <a:lvl5pPr algn="ctr" rtl="0" eaLnBrk="0" fontAlgn="base" hangingPunct="0">
        <a:spcBef>
          <a:spcPct val="0"/>
        </a:spcBef>
        <a:spcAft>
          <a:spcPct val="0"/>
        </a:spcAft>
        <a:defRPr kumimoji="1" sz="4400">
          <a:solidFill>
            <a:schemeClr val="tx2"/>
          </a:solidFill>
          <a:latin typeface="Arial" charset="0"/>
          <a:ea typeface="ＭＳ Ｐゴシック" charset="-128"/>
        </a:defRPr>
      </a:lvl5pPr>
      <a:lvl6pPr marL="456604" algn="ctr" rtl="0" fontAlgn="base">
        <a:spcBef>
          <a:spcPct val="0"/>
        </a:spcBef>
        <a:spcAft>
          <a:spcPct val="0"/>
        </a:spcAft>
        <a:defRPr kumimoji="1" sz="4400">
          <a:solidFill>
            <a:schemeClr val="tx2"/>
          </a:solidFill>
          <a:latin typeface="Arial" charset="0"/>
          <a:ea typeface="ＭＳ Ｐゴシック" charset="-128"/>
        </a:defRPr>
      </a:lvl6pPr>
      <a:lvl7pPr marL="913220" algn="ctr" rtl="0" fontAlgn="base">
        <a:spcBef>
          <a:spcPct val="0"/>
        </a:spcBef>
        <a:spcAft>
          <a:spcPct val="0"/>
        </a:spcAft>
        <a:defRPr kumimoji="1" sz="4400">
          <a:solidFill>
            <a:schemeClr val="tx2"/>
          </a:solidFill>
          <a:latin typeface="Arial" charset="0"/>
          <a:ea typeface="ＭＳ Ｐゴシック" charset="-128"/>
        </a:defRPr>
      </a:lvl7pPr>
      <a:lvl8pPr marL="1369836" algn="ctr" rtl="0" fontAlgn="base">
        <a:spcBef>
          <a:spcPct val="0"/>
        </a:spcBef>
        <a:spcAft>
          <a:spcPct val="0"/>
        </a:spcAft>
        <a:defRPr kumimoji="1" sz="4400">
          <a:solidFill>
            <a:schemeClr val="tx2"/>
          </a:solidFill>
          <a:latin typeface="Arial" charset="0"/>
          <a:ea typeface="ＭＳ Ｐゴシック" charset="-128"/>
        </a:defRPr>
      </a:lvl8pPr>
      <a:lvl9pPr marL="1826446"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39725" indent="-339725" algn="l" rtl="0" eaLnBrk="0" fontAlgn="base" hangingPunct="0">
        <a:spcBef>
          <a:spcPct val="20000"/>
        </a:spcBef>
        <a:spcAft>
          <a:spcPct val="0"/>
        </a:spcAft>
        <a:buChar char="•"/>
        <a:defRPr kumimoji="1" sz="3200">
          <a:solidFill>
            <a:schemeClr val="tx1"/>
          </a:solidFill>
          <a:latin typeface="+mn-lt"/>
          <a:ea typeface="+mn-ea"/>
          <a:cs typeface="+mn-cs"/>
        </a:defRPr>
      </a:lvl1pPr>
      <a:lvl2pPr marL="739775" indent="-282575" algn="l" rtl="0" eaLnBrk="0" fontAlgn="base" hangingPunct="0">
        <a:spcBef>
          <a:spcPct val="20000"/>
        </a:spcBef>
        <a:spcAft>
          <a:spcPct val="0"/>
        </a:spcAft>
        <a:buChar char="–"/>
        <a:defRPr kumimoji="1" sz="2800">
          <a:solidFill>
            <a:schemeClr val="tx1"/>
          </a:solidFill>
          <a:latin typeface="+mn-lt"/>
          <a:ea typeface="+mn-ea"/>
        </a:defRPr>
      </a:lvl2pPr>
      <a:lvl3pPr marL="1139825" indent="-225425" algn="l" rtl="0" eaLnBrk="0" fontAlgn="base" hangingPunct="0">
        <a:spcBef>
          <a:spcPct val="20000"/>
        </a:spcBef>
        <a:spcAft>
          <a:spcPct val="0"/>
        </a:spcAft>
        <a:buChar char="•"/>
        <a:defRPr kumimoji="1" sz="2400">
          <a:solidFill>
            <a:schemeClr val="tx1"/>
          </a:solidFill>
          <a:latin typeface="+mn-lt"/>
          <a:ea typeface="+mn-ea"/>
        </a:defRPr>
      </a:lvl3pPr>
      <a:lvl4pPr marL="1595438" indent="-225425" algn="l" rtl="0" eaLnBrk="0" fontAlgn="base" hangingPunct="0">
        <a:spcBef>
          <a:spcPct val="20000"/>
        </a:spcBef>
        <a:spcAft>
          <a:spcPct val="0"/>
        </a:spcAft>
        <a:buChar char="–"/>
        <a:defRPr kumimoji="1" sz="2000">
          <a:solidFill>
            <a:schemeClr val="tx1"/>
          </a:solidFill>
          <a:latin typeface="+mn-lt"/>
          <a:ea typeface="+mn-ea"/>
        </a:defRPr>
      </a:lvl4pPr>
      <a:lvl5pPr marL="2052638" indent="-225425" algn="l" rtl="0" eaLnBrk="0" fontAlgn="base" hangingPunct="0">
        <a:spcBef>
          <a:spcPct val="20000"/>
        </a:spcBef>
        <a:spcAft>
          <a:spcPct val="0"/>
        </a:spcAft>
        <a:buChar char="»"/>
        <a:defRPr kumimoji="1" sz="2000">
          <a:solidFill>
            <a:schemeClr val="tx1"/>
          </a:solidFill>
          <a:latin typeface="+mn-lt"/>
          <a:ea typeface="+mn-ea"/>
        </a:defRPr>
      </a:lvl5pPr>
      <a:lvl6pPr marL="2511363" indent="-228301" algn="l" rtl="0" fontAlgn="base">
        <a:spcBef>
          <a:spcPct val="20000"/>
        </a:spcBef>
        <a:spcAft>
          <a:spcPct val="0"/>
        </a:spcAft>
        <a:buChar char="»"/>
        <a:defRPr kumimoji="1" sz="2000">
          <a:solidFill>
            <a:schemeClr val="tx1"/>
          </a:solidFill>
          <a:latin typeface="+mn-lt"/>
          <a:ea typeface="+mn-ea"/>
        </a:defRPr>
      </a:lvl6pPr>
      <a:lvl7pPr marL="2967970" indent="-228301" algn="l" rtl="0" fontAlgn="base">
        <a:spcBef>
          <a:spcPct val="20000"/>
        </a:spcBef>
        <a:spcAft>
          <a:spcPct val="0"/>
        </a:spcAft>
        <a:buChar char="»"/>
        <a:defRPr kumimoji="1" sz="2000">
          <a:solidFill>
            <a:schemeClr val="tx1"/>
          </a:solidFill>
          <a:latin typeface="+mn-lt"/>
          <a:ea typeface="+mn-ea"/>
        </a:defRPr>
      </a:lvl7pPr>
      <a:lvl8pPr marL="3424584" indent="-228301" algn="l" rtl="0" fontAlgn="base">
        <a:spcBef>
          <a:spcPct val="20000"/>
        </a:spcBef>
        <a:spcAft>
          <a:spcPct val="0"/>
        </a:spcAft>
        <a:buChar char="»"/>
        <a:defRPr kumimoji="1" sz="2000">
          <a:solidFill>
            <a:schemeClr val="tx1"/>
          </a:solidFill>
          <a:latin typeface="+mn-lt"/>
          <a:ea typeface="+mn-ea"/>
        </a:defRPr>
      </a:lvl8pPr>
      <a:lvl9pPr marL="3881187" indent="-228301"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3220" rtl="0" eaLnBrk="1" latinLnBrk="0" hangingPunct="1">
        <a:defRPr kumimoji="1" sz="1800" kern="1200">
          <a:solidFill>
            <a:schemeClr val="tx1"/>
          </a:solidFill>
          <a:latin typeface="+mn-lt"/>
          <a:ea typeface="+mn-ea"/>
          <a:cs typeface="+mn-cs"/>
        </a:defRPr>
      </a:lvl1pPr>
      <a:lvl2pPr marL="456604" algn="l" defTabSz="913220" rtl="0" eaLnBrk="1" latinLnBrk="0" hangingPunct="1">
        <a:defRPr kumimoji="1" sz="1800" kern="1200">
          <a:solidFill>
            <a:schemeClr val="tx1"/>
          </a:solidFill>
          <a:latin typeface="+mn-lt"/>
          <a:ea typeface="+mn-ea"/>
          <a:cs typeface="+mn-cs"/>
        </a:defRPr>
      </a:lvl2pPr>
      <a:lvl3pPr marL="913220" algn="l" defTabSz="913220" rtl="0" eaLnBrk="1" latinLnBrk="0" hangingPunct="1">
        <a:defRPr kumimoji="1" sz="1800" kern="1200">
          <a:solidFill>
            <a:schemeClr val="tx1"/>
          </a:solidFill>
          <a:latin typeface="+mn-lt"/>
          <a:ea typeface="+mn-ea"/>
          <a:cs typeface="+mn-cs"/>
        </a:defRPr>
      </a:lvl3pPr>
      <a:lvl4pPr marL="1369836" algn="l" defTabSz="913220" rtl="0" eaLnBrk="1" latinLnBrk="0" hangingPunct="1">
        <a:defRPr kumimoji="1" sz="1800" kern="1200">
          <a:solidFill>
            <a:schemeClr val="tx1"/>
          </a:solidFill>
          <a:latin typeface="+mn-lt"/>
          <a:ea typeface="+mn-ea"/>
          <a:cs typeface="+mn-cs"/>
        </a:defRPr>
      </a:lvl4pPr>
      <a:lvl5pPr marL="1826446" algn="l" defTabSz="913220" rtl="0" eaLnBrk="1" latinLnBrk="0" hangingPunct="1">
        <a:defRPr kumimoji="1" sz="1800" kern="1200">
          <a:solidFill>
            <a:schemeClr val="tx1"/>
          </a:solidFill>
          <a:latin typeface="+mn-lt"/>
          <a:ea typeface="+mn-ea"/>
          <a:cs typeface="+mn-cs"/>
        </a:defRPr>
      </a:lvl5pPr>
      <a:lvl6pPr marL="2283053" algn="l" defTabSz="913220" rtl="0" eaLnBrk="1" latinLnBrk="0" hangingPunct="1">
        <a:defRPr kumimoji="1" sz="1800" kern="1200">
          <a:solidFill>
            <a:schemeClr val="tx1"/>
          </a:solidFill>
          <a:latin typeface="+mn-lt"/>
          <a:ea typeface="+mn-ea"/>
          <a:cs typeface="+mn-cs"/>
        </a:defRPr>
      </a:lvl6pPr>
      <a:lvl7pPr marL="2739668" algn="l" defTabSz="913220" rtl="0" eaLnBrk="1" latinLnBrk="0" hangingPunct="1">
        <a:defRPr kumimoji="1" sz="1800" kern="1200">
          <a:solidFill>
            <a:schemeClr val="tx1"/>
          </a:solidFill>
          <a:latin typeface="+mn-lt"/>
          <a:ea typeface="+mn-ea"/>
          <a:cs typeface="+mn-cs"/>
        </a:defRPr>
      </a:lvl7pPr>
      <a:lvl8pPr marL="3196274" algn="l" defTabSz="913220" rtl="0" eaLnBrk="1" latinLnBrk="0" hangingPunct="1">
        <a:defRPr kumimoji="1" sz="1800" kern="1200">
          <a:solidFill>
            <a:schemeClr val="tx1"/>
          </a:solidFill>
          <a:latin typeface="+mn-lt"/>
          <a:ea typeface="+mn-ea"/>
          <a:cs typeface="+mn-cs"/>
        </a:defRPr>
      </a:lvl8pPr>
      <a:lvl9pPr marL="3652888" algn="l" defTabSz="91322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8674"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8675"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8679"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9698"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9699"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9703"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2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0723"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072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1746"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1747"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1751"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2770"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2771"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2775"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3794"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3795"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3799"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818"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4819"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4823"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584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5843"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584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6866"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6867"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6871"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7890"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7891"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7895"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81000" y="228600"/>
            <a:ext cx="8382000" cy="685800"/>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a:t>
            </a:r>
            <a:r>
              <a:rPr lang="en-US" altLang="ja-JP" smtClean="0"/>
              <a:t> </a:t>
            </a:r>
            <a:r>
              <a:rPr lang="ja-JP" altLang="en-US" smtClean="0"/>
              <a:t>タイトルの書式設定</a:t>
            </a:r>
          </a:p>
        </p:txBody>
      </p:sp>
      <p:sp>
        <p:nvSpPr>
          <p:cNvPr id="8195" name="Rectangle 3"/>
          <p:cNvSpPr>
            <a:spLocks noGrp="1" noChangeArrowheads="1"/>
          </p:cNvSpPr>
          <p:nvPr>
            <p:ph type="body" idx="1"/>
          </p:nvPr>
        </p:nvSpPr>
        <p:spPr bwMode="auto">
          <a:xfrm>
            <a:off x="381000" y="1066800"/>
            <a:ext cx="8382000" cy="5334000"/>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a:t>
            </a:r>
            <a:r>
              <a:rPr lang="en-US" altLang="ja-JP" smtClean="0"/>
              <a:t> </a:t>
            </a:r>
            <a:r>
              <a:rPr lang="ja-JP" altLang="en-US" smtClean="0"/>
              <a:t>テキストの書式設定</a:t>
            </a:r>
            <a:endParaRPr lang="en-US" altLang="ja-JP" smtClean="0"/>
          </a:p>
          <a:p>
            <a:pPr lvl="1"/>
            <a:r>
              <a:rPr lang="ja-JP" altLang="en-US" smtClean="0"/>
              <a:t>第</a:t>
            </a:r>
            <a:r>
              <a:rPr lang="en-US" altLang="ja-JP" smtClean="0"/>
              <a:t> 2 </a:t>
            </a:r>
            <a:r>
              <a:rPr lang="ja-JP" altLang="en-US" smtClean="0"/>
              <a:t>レベル</a:t>
            </a:r>
            <a:endParaRPr lang="en-US" altLang="ja-JP" smtClean="0"/>
          </a:p>
          <a:p>
            <a:pPr lvl="2"/>
            <a:r>
              <a:rPr lang="ja-JP" altLang="en-US" smtClean="0"/>
              <a:t>第</a:t>
            </a:r>
            <a:r>
              <a:rPr lang="en-US" altLang="ja-JP" smtClean="0"/>
              <a:t> 3 </a:t>
            </a:r>
            <a:r>
              <a:rPr lang="ja-JP" altLang="en-US" smtClean="0"/>
              <a:t>レベル</a:t>
            </a:r>
            <a:endParaRPr lang="en-US" altLang="ja-JP" smtClean="0"/>
          </a:p>
          <a:p>
            <a:pPr lvl="3"/>
            <a:r>
              <a:rPr lang="ja-JP" altLang="en-US" smtClean="0"/>
              <a:t>第</a:t>
            </a:r>
            <a:r>
              <a:rPr lang="en-US" altLang="ja-JP" smtClean="0"/>
              <a:t> 4 </a:t>
            </a:r>
            <a:r>
              <a:rPr lang="ja-JP" altLang="en-US" smtClean="0"/>
              <a:t>レベル</a:t>
            </a:r>
            <a:endParaRPr lang="en-US" altLang="ja-JP" smtClean="0"/>
          </a:p>
          <a:p>
            <a:pPr lvl="4"/>
            <a:r>
              <a:rPr lang="ja-JP" altLang="en-US" smtClean="0"/>
              <a:t>第</a:t>
            </a:r>
            <a:r>
              <a:rPr lang="en-US" altLang="ja-JP" smtClean="0"/>
              <a:t> 5 </a:t>
            </a:r>
            <a:r>
              <a:rPr lang="ja-JP" altLang="en-US" smtClean="0"/>
              <a:t>レベル</a:t>
            </a:r>
          </a:p>
        </p:txBody>
      </p:sp>
      <p:sp>
        <p:nvSpPr>
          <p:cNvPr id="1030" name="Rectangle 6"/>
          <p:cNvSpPr>
            <a:spLocks noGrp="1" noChangeArrowheads="1"/>
          </p:cNvSpPr>
          <p:nvPr>
            <p:ph type="sldNum" sz="quarter" idx="4"/>
          </p:nvPr>
        </p:nvSpPr>
        <p:spPr bwMode="auto">
          <a:xfrm>
            <a:off x="7924800" y="6477000"/>
            <a:ext cx="1219200" cy="381000"/>
          </a:xfrm>
          <a:prstGeom prst="rect">
            <a:avLst/>
          </a:prstGeom>
          <a:noFill/>
          <a:ln w="9525">
            <a:noFill/>
            <a:miter lim="800000"/>
            <a:headEnd/>
            <a:tailEnd/>
          </a:ln>
          <a:effectLst/>
        </p:spPr>
        <p:txBody>
          <a:bodyPr vert="horz" wrap="square" lIns="91336" tIns="45668" rIns="91336" bIns="45668" numCol="1" anchor="t" anchorCtr="0" compatLnSpc="1">
            <a:prstTxWarp prst="textNoShape">
              <a:avLst/>
            </a:prstTxWarp>
          </a:bodyPr>
          <a:lstStyle>
            <a:lvl1pPr algn="r" fontAlgn="auto">
              <a:spcBef>
                <a:spcPts val="0"/>
              </a:spcBef>
              <a:spcAft>
                <a:spcPts val="0"/>
              </a:spcAft>
              <a:defRPr kumimoji="0" sz="1400">
                <a:solidFill>
                  <a:srgbClr val="000000"/>
                </a:solidFill>
                <a:latin typeface="Times" pitchFamily="-106" charset="0"/>
                <a:ea typeface="Osaka" pitchFamily="-106" charset="-128"/>
              </a:defRPr>
            </a:lvl1pPr>
          </a:lstStyle>
          <a:p>
            <a:pPr>
              <a:defRPr/>
            </a:pPr>
            <a:fld id="{9E09B8BA-47D5-495F-94A7-F370582FCC06}"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939" r:id="rId1"/>
    <p:sldLayoutId id="2147484940" r:id="rId2"/>
  </p:sldLayoutIdLst>
  <p:hf hdr="0" ftr="0" dt="0"/>
  <p:txStyles>
    <p:titleStyle>
      <a:lvl1pPr algn="ctr"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2pPr>
      <a:lvl3pPr algn="ctr" rtl="0" eaLnBrk="0" fontAlgn="base" hangingPunct="0">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3pPr>
      <a:lvl4pPr algn="ctr" rtl="0" eaLnBrk="0" fontAlgn="base" hangingPunct="0">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4pPr>
      <a:lvl5pPr algn="ctr" rtl="0" eaLnBrk="0" fontAlgn="base" hangingPunct="0">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5pPr>
      <a:lvl6pPr marL="456680" algn="ctr" rtl="0" fontAlgn="base">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6pPr>
      <a:lvl7pPr marL="913368" algn="ctr" rtl="0" fontAlgn="base">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7pPr>
      <a:lvl8pPr marL="1370060" algn="ctr" rtl="0" fontAlgn="base">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8pPr>
      <a:lvl9pPr marL="1826744" algn="ctr" rtl="0" fontAlgn="base">
        <a:spcBef>
          <a:spcPct val="0"/>
        </a:spcBef>
        <a:spcAft>
          <a:spcPct val="0"/>
        </a:spcAft>
        <a:defRPr kumimoji="1" sz="3200">
          <a:solidFill>
            <a:schemeClr val="tx2"/>
          </a:solidFill>
          <a:latin typeface="Charcoal" pitchFamily="-112" charset="0"/>
          <a:ea typeface="ヒラギノ角ゴ Pro W6" charset="-128"/>
          <a:cs typeface="ヒラギノ角ゴ Pro W6" charset="-128"/>
        </a:defRPr>
      </a:lvl9pPr>
    </p:titleStyle>
    <p:bodyStyle>
      <a:lvl1pPr marL="531813" indent="-531813" algn="l" rtl="0" eaLnBrk="0" fontAlgn="base" hangingPunct="0">
        <a:lnSpc>
          <a:spcPct val="80000"/>
        </a:lnSpc>
        <a:spcBef>
          <a:spcPct val="20000"/>
        </a:spcBef>
        <a:spcAft>
          <a:spcPct val="0"/>
        </a:spcAft>
        <a:buFont typeface="Times" pitchFamily="18" charset="0"/>
        <a:buAutoNum type="arabicPeriod"/>
        <a:defRPr kumimoji="1" sz="2800">
          <a:solidFill>
            <a:schemeClr val="tx1"/>
          </a:solidFill>
          <a:latin typeface="+mn-lt"/>
          <a:ea typeface="+mn-ea"/>
          <a:cs typeface="+mn-cs"/>
        </a:defRPr>
      </a:lvl1pPr>
      <a:lvl2pPr marL="989013" indent="-531813" algn="l" rtl="0" eaLnBrk="0" fontAlgn="base" hangingPunct="0">
        <a:lnSpc>
          <a:spcPct val="80000"/>
        </a:lnSpc>
        <a:spcBef>
          <a:spcPct val="20000"/>
        </a:spcBef>
        <a:spcAft>
          <a:spcPct val="0"/>
        </a:spcAft>
        <a:buSzPct val="75000"/>
        <a:buFont typeface="Wingdings" pitchFamily="2" charset="2"/>
        <a:buChar char="l"/>
        <a:defRPr kumimoji="1" sz="2800">
          <a:solidFill>
            <a:schemeClr val="tx1"/>
          </a:solidFill>
          <a:latin typeface="+mn-lt"/>
          <a:ea typeface="+mn-ea"/>
          <a:cs typeface="+mn-cs"/>
        </a:defRPr>
      </a:lvl2pPr>
      <a:lvl3pPr marL="1370013" indent="-455613" algn="l" rtl="0" eaLnBrk="0" fontAlgn="base" hangingPunct="0">
        <a:lnSpc>
          <a:spcPct val="80000"/>
        </a:lnSpc>
        <a:spcBef>
          <a:spcPct val="20000"/>
        </a:spcBef>
        <a:spcAft>
          <a:spcPct val="0"/>
        </a:spcAft>
        <a:buSzPct val="50000"/>
        <a:buFont typeface="Osaka" charset="-128"/>
        <a:buChar char="■"/>
        <a:defRPr kumimoji="1" sz="2400">
          <a:solidFill>
            <a:schemeClr val="tx1"/>
          </a:solidFill>
          <a:latin typeface="+mn-lt"/>
          <a:ea typeface="+mn-ea"/>
          <a:cs typeface="+mn-cs"/>
        </a:defRPr>
      </a:lvl3pPr>
      <a:lvl4pPr marL="1749425" indent="-379413" algn="l" rtl="0" eaLnBrk="0" fontAlgn="base" hangingPunct="0">
        <a:lnSpc>
          <a:spcPct val="80000"/>
        </a:lnSpc>
        <a:spcBef>
          <a:spcPct val="20000"/>
        </a:spcBef>
        <a:spcAft>
          <a:spcPct val="0"/>
        </a:spcAft>
        <a:buChar char="–"/>
        <a:defRPr kumimoji="1" sz="2000">
          <a:solidFill>
            <a:schemeClr val="tx1"/>
          </a:solidFill>
          <a:latin typeface="+mn-lt"/>
          <a:ea typeface="+mn-ea"/>
          <a:cs typeface="+mn-cs"/>
        </a:defRPr>
      </a:lvl4pPr>
      <a:lvl5pPr marL="2206625" indent="-379413" algn="l" rtl="0" eaLnBrk="0" fontAlgn="base" hangingPunct="0">
        <a:lnSpc>
          <a:spcPct val="80000"/>
        </a:lnSpc>
        <a:spcBef>
          <a:spcPct val="20000"/>
        </a:spcBef>
        <a:spcAft>
          <a:spcPct val="0"/>
        </a:spcAft>
        <a:buChar char="»"/>
        <a:defRPr kumimoji="1" sz="2000">
          <a:solidFill>
            <a:schemeClr val="tx1"/>
          </a:solidFill>
          <a:latin typeface="+mn-lt"/>
          <a:ea typeface="+mn-ea"/>
          <a:cs typeface="+mn-cs"/>
        </a:defRPr>
      </a:lvl5pPr>
      <a:lvl6pPr marL="2663994" indent="-380577" algn="l" rtl="0" fontAlgn="base">
        <a:lnSpc>
          <a:spcPct val="80000"/>
        </a:lnSpc>
        <a:spcBef>
          <a:spcPct val="20000"/>
        </a:spcBef>
        <a:spcAft>
          <a:spcPct val="0"/>
        </a:spcAft>
        <a:buChar char="»"/>
        <a:defRPr kumimoji="1" sz="2000">
          <a:solidFill>
            <a:schemeClr val="tx1"/>
          </a:solidFill>
          <a:latin typeface="+mn-lt"/>
          <a:ea typeface="+mn-ea"/>
          <a:cs typeface="+mn-cs"/>
        </a:defRPr>
      </a:lvl6pPr>
      <a:lvl7pPr marL="3120682" indent="-380577" algn="l" rtl="0" fontAlgn="base">
        <a:lnSpc>
          <a:spcPct val="80000"/>
        </a:lnSpc>
        <a:spcBef>
          <a:spcPct val="20000"/>
        </a:spcBef>
        <a:spcAft>
          <a:spcPct val="0"/>
        </a:spcAft>
        <a:buChar char="»"/>
        <a:defRPr kumimoji="1" sz="2000">
          <a:solidFill>
            <a:schemeClr val="tx1"/>
          </a:solidFill>
          <a:latin typeface="+mn-lt"/>
          <a:ea typeface="+mn-ea"/>
          <a:cs typeface="+mn-cs"/>
        </a:defRPr>
      </a:lvl7pPr>
      <a:lvl8pPr marL="3577373" indent="-380577" algn="l" rtl="0" fontAlgn="base">
        <a:lnSpc>
          <a:spcPct val="80000"/>
        </a:lnSpc>
        <a:spcBef>
          <a:spcPct val="20000"/>
        </a:spcBef>
        <a:spcAft>
          <a:spcPct val="0"/>
        </a:spcAft>
        <a:buChar char="»"/>
        <a:defRPr kumimoji="1" sz="2000">
          <a:solidFill>
            <a:schemeClr val="tx1"/>
          </a:solidFill>
          <a:latin typeface="+mn-lt"/>
          <a:ea typeface="+mn-ea"/>
          <a:cs typeface="+mn-cs"/>
        </a:defRPr>
      </a:lvl8pPr>
      <a:lvl9pPr marL="4034066" indent="-380577" algn="l" rtl="0" fontAlgn="base">
        <a:lnSpc>
          <a:spcPct val="80000"/>
        </a:lnSpc>
        <a:spcBef>
          <a:spcPct val="20000"/>
        </a:spcBef>
        <a:spcAft>
          <a:spcPct val="0"/>
        </a:spcAft>
        <a:buChar char="»"/>
        <a:defRPr kumimoji="1" sz="2000">
          <a:solidFill>
            <a:schemeClr val="tx1"/>
          </a:solidFill>
          <a:latin typeface="+mn-lt"/>
          <a:ea typeface="+mn-ea"/>
          <a:cs typeface="+mn-cs"/>
        </a:defRPr>
      </a:lvl9pPr>
    </p:bodyStyle>
    <p:otherStyle>
      <a:defPPr>
        <a:defRPr lang="ja-JP"/>
      </a:defPPr>
      <a:lvl1pPr marL="0" algn="l" defTabSz="456680" rtl="0" eaLnBrk="1" latinLnBrk="0" hangingPunct="1">
        <a:defRPr kumimoji="1" sz="1800" kern="1200">
          <a:solidFill>
            <a:schemeClr val="tx1"/>
          </a:solidFill>
          <a:latin typeface="+mn-lt"/>
          <a:ea typeface="+mn-ea"/>
          <a:cs typeface="+mn-cs"/>
        </a:defRPr>
      </a:lvl1pPr>
      <a:lvl2pPr marL="456680" algn="l" defTabSz="456680" rtl="0" eaLnBrk="1" latinLnBrk="0" hangingPunct="1">
        <a:defRPr kumimoji="1" sz="1800" kern="1200">
          <a:solidFill>
            <a:schemeClr val="tx1"/>
          </a:solidFill>
          <a:latin typeface="+mn-lt"/>
          <a:ea typeface="+mn-ea"/>
          <a:cs typeface="+mn-cs"/>
        </a:defRPr>
      </a:lvl2pPr>
      <a:lvl3pPr marL="913368" algn="l" defTabSz="456680" rtl="0" eaLnBrk="1" latinLnBrk="0" hangingPunct="1">
        <a:defRPr kumimoji="1" sz="1800" kern="1200">
          <a:solidFill>
            <a:schemeClr val="tx1"/>
          </a:solidFill>
          <a:latin typeface="+mn-lt"/>
          <a:ea typeface="+mn-ea"/>
          <a:cs typeface="+mn-cs"/>
        </a:defRPr>
      </a:lvl3pPr>
      <a:lvl4pPr marL="1370060" algn="l" defTabSz="456680" rtl="0" eaLnBrk="1" latinLnBrk="0" hangingPunct="1">
        <a:defRPr kumimoji="1" sz="1800" kern="1200">
          <a:solidFill>
            <a:schemeClr val="tx1"/>
          </a:solidFill>
          <a:latin typeface="+mn-lt"/>
          <a:ea typeface="+mn-ea"/>
          <a:cs typeface="+mn-cs"/>
        </a:defRPr>
      </a:lvl4pPr>
      <a:lvl5pPr marL="1826744" algn="l" defTabSz="456680" rtl="0" eaLnBrk="1" latinLnBrk="0" hangingPunct="1">
        <a:defRPr kumimoji="1" sz="1800" kern="1200">
          <a:solidFill>
            <a:schemeClr val="tx1"/>
          </a:solidFill>
          <a:latin typeface="+mn-lt"/>
          <a:ea typeface="+mn-ea"/>
          <a:cs typeface="+mn-cs"/>
        </a:defRPr>
      </a:lvl5pPr>
      <a:lvl6pPr marL="2283426" algn="l" defTabSz="456680" rtl="0" eaLnBrk="1" latinLnBrk="0" hangingPunct="1">
        <a:defRPr kumimoji="1" sz="1800" kern="1200">
          <a:solidFill>
            <a:schemeClr val="tx1"/>
          </a:solidFill>
          <a:latin typeface="+mn-lt"/>
          <a:ea typeface="+mn-ea"/>
          <a:cs typeface="+mn-cs"/>
        </a:defRPr>
      </a:lvl6pPr>
      <a:lvl7pPr marL="2740117" algn="l" defTabSz="456680" rtl="0" eaLnBrk="1" latinLnBrk="0" hangingPunct="1">
        <a:defRPr kumimoji="1" sz="1800" kern="1200">
          <a:solidFill>
            <a:schemeClr val="tx1"/>
          </a:solidFill>
          <a:latin typeface="+mn-lt"/>
          <a:ea typeface="+mn-ea"/>
          <a:cs typeface="+mn-cs"/>
        </a:defRPr>
      </a:lvl7pPr>
      <a:lvl8pPr marL="3196797" algn="l" defTabSz="456680" rtl="0" eaLnBrk="1" latinLnBrk="0" hangingPunct="1">
        <a:defRPr kumimoji="1" sz="1800" kern="1200">
          <a:solidFill>
            <a:schemeClr val="tx1"/>
          </a:solidFill>
          <a:latin typeface="+mn-lt"/>
          <a:ea typeface="+mn-ea"/>
          <a:cs typeface="+mn-cs"/>
        </a:defRPr>
      </a:lvl8pPr>
      <a:lvl9pPr marL="3653486" algn="l" defTabSz="456680" rtl="0" eaLnBrk="1" latinLnBrk="0" hangingPunct="1">
        <a:defRPr kumimoji="1"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8914"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8915"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8919"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9938"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9939"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9943"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6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0963"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096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1986"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1987"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1991"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3010"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3011"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3015"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4034"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4035"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4039"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5058"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5059"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5063"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608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6083"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608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7106"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7107"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7111"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8130"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8131"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8135"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4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0243" name="Picture 13" descr="keklogo-a"/>
          <p:cNvPicPr>
            <a:picLocks noChangeAspect="1" noChangeArrowheads="1"/>
          </p:cNvPicPr>
          <p:nvPr/>
        </p:nvPicPr>
        <p:blipFill>
          <a:blip r:embed="rId13"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p>
        </p:txBody>
      </p:sp>
      <p:sp>
        <p:nvSpPr>
          <p:cNvPr id="1024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sldLayoutIdLst>
    <p:sldLayoutId id="2147484942" r:id="rId1"/>
    <p:sldLayoutId id="2147484943" r:id="rId2"/>
    <p:sldLayoutId id="2147484944" r:id="rId3"/>
    <p:sldLayoutId id="2147484945" r:id="rId4"/>
    <p:sldLayoutId id="2147484946" r:id="rId5"/>
    <p:sldLayoutId id="2147484947" r:id="rId6"/>
    <p:sldLayoutId id="2147484948" r:id="rId7"/>
    <p:sldLayoutId id="2147484949" r:id="rId8"/>
    <p:sldLayoutId id="2147484950" r:id="rId9"/>
    <p:sldLayoutId id="2147484951" r:id="rId10"/>
    <p:sldLayoutId id="2147484952" r:id="rId11"/>
  </p:sldLayoutIdLst>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099"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103"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rgbClr val="190115"/>
        </a:solidFill>
        <a:effectLst/>
      </p:bgPr>
    </p:bg>
    <p:spTree>
      <p:nvGrpSpPr>
        <p:cNvPr id="1" name=""/>
        <p:cNvGrpSpPr/>
        <p:nvPr/>
      </p:nvGrpSpPr>
      <p:grpSpPr>
        <a:xfrm>
          <a:off x="0" y="0"/>
          <a:ext cx="0" cy="0"/>
          <a:chOff x="0" y="0"/>
          <a:chExt cx="0" cy="0"/>
        </a:xfrm>
      </p:grpSpPr>
      <p:pic>
        <p:nvPicPr>
          <p:cNvPr id="46082" name="図 3"/>
          <p:cNvPicPr>
            <a:picLocks noChangeAspect="1"/>
          </p:cNvPicPr>
          <p:nvPr userDrawn="1"/>
        </p:nvPicPr>
        <p:blipFill>
          <a:blip r:embed="rId2">
            <a:extLst>
              <a:ext uri="{28A0092B-C50C-407E-A947-70E740481C1C}">
                <a14:useLocalDpi xmlns:a14="http://schemas.microsoft.com/office/drawing/2010/main" val="0"/>
              </a:ext>
            </a:extLst>
          </a:blip>
          <a:srcRect r="862" b="31097"/>
          <a:stretch>
            <a:fillRect/>
          </a:stretch>
        </p:blipFill>
        <p:spPr bwMode="auto">
          <a:xfrm>
            <a:off x="187325" y="1052513"/>
            <a:ext cx="884872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1"/>
          <p:cNvPicPr>
            <a:picLocks noChangeAspect="1" noChangeArrowheads="1"/>
          </p:cNvPicPr>
          <p:nvPr userDrawn="1"/>
        </p:nvPicPr>
        <p:blipFill rotWithShape="1">
          <a:blip r:embed="rId3" cstate="print">
            <a:duotone>
              <a:prstClr val="black"/>
              <a:schemeClr val="accent2">
                <a:tint val="45000"/>
                <a:satMod val="400000"/>
              </a:schemeClr>
            </a:duotone>
            <a:extLst/>
          </a:blip>
          <a:srcRect/>
          <a:stretch/>
        </p:blipFill>
        <p:spPr bwMode="auto">
          <a:xfrm>
            <a:off x="5004048" y="3573016"/>
            <a:ext cx="3650557" cy="2780928"/>
          </a:xfrm>
          <a:prstGeom prst="rect">
            <a:avLst/>
          </a:prstGeom>
          <a:noFill/>
          <a:ln w="9525">
            <a:noFill/>
            <a:miter lim="800000"/>
            <a:headEnd/>
            <a:tailEnd/>
          </a:ln>
        </p:spPr>
      </p:pic>
      <p:sp>
        <p:nvSpPr>
          <p:cNvPr id="46084" name="タイトル プレースホルダ 1"/>
          <p:cNvSpPr>
            <a:spLocks noGrp="1"/>
          </p:cNvSpPr>
          <p:nvPr>
            <p:ph type="title"/>
          </p:nvPr>
        </p:nvSpPr>
        <p:spPr bwMode="auto">
          <a:xfrm>
            <a:off x="457200" y="142875"/>
            <a:ext cx="82296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46085"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142875" y="6429375"/>
            <a:ext cx="1116013" cy="365125"/>
          </a:xfrm>
          <a:prstGeom prst="rect">
            <a:avLst/>
          </a:prstGeom>
        </p:spPr>
        <p:style>
          <a:lnRef idx="2">
            <a:schemeClr val="accent1"/>
          </a:lnRef>
          <a:fillRef idx="1">
            <a:schemeClr val="lt1"/>
          </a:fillRef>
          <a:effectRef idx="0">
            <a:schemeClr val="accent1"/>
          </a:effectRef>
          <a:fontRef idx="none"/>
        </p:style>
        <p:txBody>
          <a:bodyPr vert="horz" lIns="91440" tIns="45720" rIns="91440" bIns="45720" rtlCol="0" anchor="ctr"/>
          <a:lstStyle>
            <a:lvl1pPr algn="l" fontAlgn="auto">
              <a:spcBef>
                <a:spcPts val="0"/>
              </a:spcBef>
              <a:spcAft>
                <a:spcPts val="0"/>
              </a:spcAft>
              <a:defRPr sz="1200">
                <a:solidFill>
                  <a:prstClr val="black"/>
                </a:solidFill>
                <a:latin typeface="Gill Sans MT"/>
                <a:ea typeface="ＭＳ Ｐゴシック"/>
              </a:defRPr>
            </a:lvl1pPr>
          </a:lstStyle>
          <a:p>
            <a:pPr>
              <a:defRPr/>
            </a:pPr>
            <a:r>
              <a:rPr lang="en-US" altLang="ja-JP"/>
              <a:t>2012/12/26</a:t>
            </a:r>
            <a:endParaRPr lang="ja-JP" altLang="en-US" dirty="0"/>
          </a:p>
        </p:txBody>
      </p:sp>
      <p:sp>
        <p:nvSpPr>
          <p:cNvPr id="5" name="フッター プレースホルダ 4"/>
          <p:cNvSpPr>
            <a:spLocks noGrp="1"/>
          </p:cNvSpPr>
          <p:nvPr>
            <p:ph type="ftr" sz="quarter" idx="3"/>
          </p:nvPr>
        </p:nvSpPr>
        <p:spPr>
          <a:xfrm>
            <a:off x="1403350" y="6421438"/>
            <a:ext cx="7026275" cy="365125"/>
          </a:xfrm>
          <a:prstGeom prst="rect">
            <a:avLst/>
          </a:prstGeom>
        </p:spPr>
        <p:style>
          <a:lnRef idx="2">
            <a:schemeClr val="accent1"/>
          </a:lnRef>
          <a:fillRef idx="1">
            <a:schemeClr val="lt1"/>
          </a:fillRef>
          <a:effectRef idx="0">
            <a:schemeClr val="accent1"/>
          </a:effectRef>
          <a:fontRef idx="none"/>
        </p:style>
        <p:txBody>
          <a:bodyPr vert="horz" lIns="91440" tIns="45720" rIns="91440" bIns="45720" rtlCol="0" anchor="ctr"/>
          <a:lstStyle>
            <a:lvl1pPr algn="ctr" fontAlgn="auto">
              <a:spcBef>
                <a:spcPts val="0"/>
              </a:spcBef>
              <a:spcAft>
                <a:spcPts val="0"/>
              </a:spcAft>
              <a:defRPr sz="1200">
                <a:solidFill>
                  <a:prstClr val="black"/>
                </a:solidFill>
                <a:latin typeface="Gill Sans MT"/>
                <a:ea typeface="ＭＳ Ｐゴシック"/>
              </a:defRPr>
            </a:lvl1pPr>
          </a:lstStyle>
          <a:p>
            <a:pPr>
              <a:defRPr/>
            </a:pPr>
            <a:r>
              <a:rPr lang="ja-JP" altLang="en-US"/>
              <a:t>第</a:t>
            </a:r>
            <a:r>
              <a:rPr lang="en-US" altLang="ja-JP"/>
              <a:t>14</a:t>
            </a:r>
            <a:r>
              <a:rPr lang="ja-JP" altLang="en-US"/>
              <a:t>回「宇宙創成の物理」総括班戦略会議　　　　羽澄昌史（</a:t>
            </a:r>
            <a:r>
              <a:rPr lang="en-US" altLang="ja-JP"/>
              <a:t>KEK</a:t>
            </a:r>
            <a:r>
              <a:rPr lang="ja-JP" altLang="en-US"/>
              <a:t>）</a:t>
            </a:r>
            <a:endParaRPr lang="ja-JP" altLang="en-US" dirty="0"/>
          </a:p>
        </p:txBody>
      </p:sp>
      <p:sp>
        <p:nvSpPr>
          <p:cNvPr id="6" name="スライド番号プレースホルダ 5"/>
          <p:cNvSpPr>
            <a:spLocks noGrp="1"/>
          </p:cNvSpPr>
          <p:nvPr>
            <p:ph type="sldNum" sz="quarter" idx="4"/>
          </p:nvPr>
        </p:nvSpPr>
        <p:spPr>
          <a:xfrm>
            <a:off x="8501063" y="6421438"/>
            <a:ext cx="571500" cy="365125"/>
          </a:xfrm>
          <a:prstGeom prst="rect">
            <a:avLst/>
          </a:prstGeom>
        </p:spPr>
        <p:style>
          <a:lnRef idx="2">
            <a:schemeClr val="accent1"/>
          </a:lnRef>
          <a:fillRef idx="1">
            <a:schemeClr val="lt1"/>
          </a:fillRef>
          <a:effectRef idx="0">
            <a:schemeClr val="accent1"/>
          </a:effectRef>
          <a:fontRef idx="none"/>
        </p:style>
        <p:txBody>
          <a:bodyPr vert="horz" lIns="91440" tIns="45720" rIns="91440" bIns="45720" rtlCol="0" anchor="ctr"/>
          <a:lstStyle>
            <a:lvl1pPr algn="r" fontAlgn="auto">
              <a:spcBef>
                <a:spcPts val="0"/>
              </a:spcBef>
              <a:spcAft>
                <a:spcPts val="0"/>
              </a:spcAft>
              <a:defRPr sz="1800">
                <a:solidFill>
                  <a:prstClr val="black"/>
                </a:solidFill>
                <a:latin typeface="Gill Sans MT"/>
                <a:ea typeface="ＭＳ Ｐゴシック"/>
              </a:defRPr>
            </a:lvl1pPr>
          </a:lstStyle>
          <a:p>
            <a:pPr>
              <a:defRPr/>
            </a:pPr>
            <a:fld id="{1EF81518-A3CB-4FC5-8330-C58B0325CEA7}"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transition/>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rgbClr val="FFFFFF"/>
          </a:solidFill>
          <a:latin typeface="Times New Roman"/>
          <a:ea typeface="+mj-ea"/>
          <a:cs typeface="Times New Roman"/>
        </a:defRPr>
      </a:lvl1pPr>
      <a:lvl2pPr algn="ctr" rtl="0" eaLnBrk="0" fontAlgn="base" hangingPunct="0">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2pPr>
      <a:lvl3pPr algn="ctr" rtl="0" eaLnBrk="0" fontAlgn="base" hangingPunct="0">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3pPr>
      <a:lvl4pPr algn="ctr" rtl="0" eaLnBrk="0" fontAlgn="base" hangingPunct="0">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4pPr>
      <a:lvl5pPr algn="ctr" rtl="0" eaLnBrk="0" fontAlgn="base" hangingPunct="0">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5pPr>
      <a:lvl6pPr marL="457200" algn="ctr" rtl="0" fontAlgn="base">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6pPr>
      <a:lvl7pPr marL="914400" algn="ctr" rtl="0" fontAlgn="base">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7pPr>
      <a:lvl8pPr marL="1371600" algn="ctr" rtl="0" fontAlgn="base">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8pPr>
      <a:lvl9pPr marL="1828800" algn="ctr" rtl="0" fontAlgn="base">
        <a:spcBef>
          <a:spcPct val="0"/>
        </a:spcBef>
        <a:spcAft>
          <a:spcPct val="0"/>
        </a:spcAft>
        <a:defRPr kumimoji="1" sz="4400">
          <a:solidFill>
            <a:srgbClr val="FFFFFF"/>
          </a:solidFill>
          <a:latin typeface="Times New Roman" pitchFamily="18" charset="0"/>
          <a:ea typeface="HG明朝E" pitchFamily="17" charset="-128"/>
          <a:cs typeface="Times New Roman" pitchFamily="18" charset="0"/>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rgbClr val="FFFFFF"/>
          </a:solidFill>
          <a:latin typeface="Times New Roman" pitchFamily="18" charset="0"/>
          <a:ea typeface="+mn-ea"/>
          <a:cs typeface="Times New Roman" pitchFamily="18" charset="0"/>
        </a:defRPr>
      </a:lvl1pPr>
      <a:lvl2pPr marL="742950" indent="-285750" algn="l" rtl="0" eaLnBrk="0" fontAlgn="base" hangingPunct="0">
        <a:spcBef>
          <a:spcPct val="20000"/>
        </a:spcBef>
        <a:spcAft>
          <a:spcPct val="0"/>
        </a:spcAft>
        <a:buFont typeface="Arial" pitchFamily="34" charset="0"/>
        <a:buChar char="–"/>
        <a:defRPr kumimoji="1" sz="2800" kern="1200">
          <a:solidFill>
            <a:srgbClr val="FFFFFF"/>
          </a:solidFill>
          <a:latin typeface="Times New Roman" pitchFamily="18" charset="0"/>
          <a:ea typeface="+mn-ea"/>
          <a:cs typeface="Times New Roman" pitchFamily="18" charset="0"/>
        </a:defRPr>
      </a:lvl2pPr>
      <a:lvl3pPr marL="1143000" indent="-228600" algn="l" rtl="0" eaLnBrk="0" fontAlgn="base" hangingPunct="0">
        <a:spcBef>
          <a:spcPct val="20000"/>
        </a:spcBef>
        <a:spcAft>
          <a:spcPct val="0"/>
        </a:spcAft>
        <a:buFont typeface="Arial" pitchFamily="34" charset="0"/>
        <a:buChar char="•"/>
        <a:defRPr kumimoji="1" sz="2400" kern="1200">
          <a:solidFill>
            <a:srgbClr val="FFFFFF"/>
          </a:solidFill>
          <a:latin typeface="Times New Roman" pitchFamily="18" charset="0"/>
          <a:ea typeface="+mn-ea"/>
          <a:cs typeface="Times New Roman" pitchFamily="18" charset="0"/>
        </a:defRPr>
      </a:lvl3pPr>
      <a:lvl4pPr marL="1600200" indent="-228600" algn="l" rtl="0" eaLnBrk="0" fontAlgn="base" hangingPunct="0">
        <a:spcBef>
          <a:spcPct val="20000"/>
        </a:spcBef>
        <a:spcAft>
          <a:spcPct val="0"/>
        </a:spcAft>
        <a:buFont typeface="Arial" pitchFamily="34" charset="0"/>
        <a:buChar char="–"/>
        <a:defRPr kumimoji="1" sz="2000" kern="1200">
          <a:solidFill>
            <a:srgbClr val="FFFFFF"/>
          </a:solidFill>
          <a:latin typeface="Times New Roman" pitchFamily="18" charset="0"/>
          <a:ea typeface="+mn-ea"/>
          <a:cs typeface="Times New Roman" pitchFamily="18" charset="0"/>
        </a:defRPr>
      </a:lvl4pPr>
      <a:lvl5pPr marL="2057400" indent="-228600" algn="l" rtl="0" eaLnBrk="0" fontAlgn="base" hangingPunct="0">
        <a:spcBef>
          <a:spcPct val="20000"/>
        </a:spcBef>
        <a:spcAft>
          <a:spcPct val="0"/>
        </a:spcAft>
        <a:buFont typeface="Arial" pitchFamily="34" charset="0"/>
        <a:buChar char="»"/>
        <a:defRPr kumimoji="1" sz="2000" kern="1200">
          <a:solidFill>
            <a:srgbClr val="FFFFFF"/>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410"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7411"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17415"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F3CF783-71CB-46C6-A18B-915117B3AE2D}" type="datetimeFigureOut">
              <a:rPr lang="ja-JP" altLang="en-US" smtClean="0">
                <a:solidFill>
                  <a:prstClr val="black">
                    <a:tint val="75000"/>
                  </a:prstClr>
                </a:solidFill>
                <a:latin typeface="Calibri"/>
                <a:ea typeface="ＭＳ Ｐゴシック"/>
              </a:rPr>
              <a:pPr fontAlgn="auto">
                <a:spcBef>
                  <a:spcPts val="0"/>
                </a:spcBef>
                <a:spcAft>
                  <a:spcPts val="0"/>
                </a:spcAft>
              </a:pPr>
              <a:t>2013/6/11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155DA96-B4AA-4A88-B6ED-0550F033B120}"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4628404"/>
      </p:ext>
    </p:extLst>
  </p:cSld>
  <p:clrMap bg1="lt1" tx1="dk1" bg2="lt2" tx2="dk2" accent1="accent1" accent2="accent2" accent3="accent3" accent4="accent4" accent5="accent5" accent6="accent6" hlink="hlink" folHlink="folHlink"/>
  <p:sldLayoutIdLst>
    <p:sldLayoutId id="2147484988"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F3CF783-71CB-46C6-A18B-915117B3AE2D}" type="datetimeFigureOut">
              <a:rPr lang="ja-JP" altLang="en-US" smtClean="0">
                <a:solidFill>
                  <a:prstClr val="black">
                    <a:tint val="75000"/>
                  </a:prstClr>
                </a:solidFill>
                <a:latin typeface="Calibri"/>
                <a:ea typeface="ＭＳ Ｐゴシック"/>
              </a:rPr>
              <a:pPr fontAlgn="auto">
                <a:spcBef>
                  <a:spcPts val="0"/>
                </a:spcBef>
                <a:spcAft>
                  <a:spcPts val="0"/>
                </a:spcAft>
              </a:pPr>
              <a:t>2013/6/11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155DA96-B4AA-4A88-B6ED-0550F033B120}"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4628404"/>
      </p:ext>
    </p:extLst>
  </p:cSld>
  <p:clrMap bg1="lt1" tx1="dk1" bg2="lt2" tx2="dk2" accent1="accent1" accent2="accent2" accent3="accent3" accent4="accent4" accent5="accent5" accent6="accent6" hlink="hlink" folHlink="folHlink"/>
  <p:sldLayoutIdLst>
    <p:sldLayoutId id="2147484990" r:id="rId1"/>
    <p:sldLayoutId id="2147485036"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DC7B94EB-CA9E-4638-A0EF-82F745668AFD}" type="datetimeFigureOut">
              <a:rPr lang="ja-JP" altLang="en-US" smtClean="0">
                <a:solidFill>
                  <a:prstClr val="black">
                    <a:tint val="75000"/>
                  </a:prstClr>
                </a:solidFill>
                <a:latin typeface="Calibri"/>
                <a:ea typeface="ＭＳ Ｐゴシック"/>
              </a:rPr>
              <a:pPr fontAlgn="auto">
                <a:spcBef>
                  <a:spcPts val="0"/>
                </a:spcBef>
                <a:spcAft>
                  <a:spcPts val="0"/>
                </a:spcAft>
              </a:pPr>
              <a:t>2013/6/11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53FF4A4E-1C6C-47D2-B0F2-872FB88E24A4}" type="slidenum">
              <a:rPr lang="ja-JP" altLang="en-US" smtClean="0">
                <a:solidFill>
                  <a:prstClr val="black">
                    <a:tint val="75000"/>
                  </a:prstClr>
                </a:solidFill>
                <a:latin typeface="Calibri"/>
                <a:ea typeface="ＭＳ Ｐゴシック"/>
              </a:rPr>
              <a:pPr fontAlgn="auto">
                <a:spcBef>
                  <a:spcPts val="0"/>
                </a:spcBef>
                <a:spcAft>
                  <a:spcPts val="0"/>
                </a:spcAft>
              </a:pPr>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4994"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 タイトルの書式設定</a:t>
            </a:r>
          </a:p>
        </p:txBody>
      </p:sp>
      <p:sp>
        <p:nvSpPr>
          <p:cNvPr id="5123"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336" tIns="45668" rIns="91336" bIns="45668"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3117D20C-23C4-48F6-8916-60BE6194A2C8}" type="datetimeFigureOut">
              <a:rPr lang="ja-JP" altLang="en-US"/>
              <a:pPr>
                <a:defRPr/>
              </a:pPr>
              <a:t>2013/6/11</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336" tIns="45668" rIns="91336" bIns="45668"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336" tIns="45668" rIns="91336" bIns="45668"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9126B571-E8FD-43B9-B40B-FE10677CF42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5014" r:id="rId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6680" algn="ctr" rtl="0" fontAlgn="base">
        <a:spcBef>
          <a:spcPct val="0"/>
        </a:spcBef>
        <a:spcAft>
          <a:spcPct val="0"/>
        </a:spcAft>
        <a:defRPr kumimoji="1" sz="4400">
          <a:solidFill>
            <a:schemeClr val="tx1"/>
          </a:solidFill>
          <a:latin typeface="Calibri" pitchFamily="34" charset="0"/>
          <a:ea typeface="ＭＳ Ｐゴシック" charset="-128"/>
        </a:defRPr>
      </a:lvl6pPr>
      <a:lvl7pPr marL="913368" algn="ctr" rtl="0" fontAlgn="base">
        <a:spcBef>
          <a:spcPct val="0"/>
        </a:spcBef>
        <a:spcAft>
          <a:spcPct val="0"/>
        </a:spcAft>
        <a:defRPr kumimoji="1" sz="4400">
          <a:solidFill>
            <a:schemeClr val="tx1"/>
          </a:solidFill>
          <a:latin typeface="Calibri" pitchFamily="34" charset="0"/>
          <a:ea typeface="ＭＳ Ｐゴシック" charset="-128"/>
        </a:defRPr>
      </a:lvl7pPr>
      <a:lvl8pPr marL="1370060" algn="ctr" rtl="0" fontAlgn="base">
        <a:spcBef>
          <a:spcPct val="0"/>
        </a:spcBef>
        <a:spcAft>
          <a:spcPct val="0"/>
        </a:spcAft>
        <a:defRPr kumimoji="1" sz="4400">
          <a:solidFill>
            <a:schemeClr val="tx1"/>
          </a:solidFill>
          <a:latin typeface="Calibri" pitchFamily="34" charset="0"/>
          <a:ea typeface="ＭＳ Ｐゴシック" charset="-128"/>
        </a:defRPr>
      </a:lvl8pPr>
      <a:lvl9pPr marL="1826744"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290"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2291"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12295"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554"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3555"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3559"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578"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4579"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4583"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26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 タイトルの書式設定</a:t>
            </a:r>
          </a:p>
        </p:txBody>
      </p:sp>
      <p:sp>
        <p:nvSpPr>
          <p:cNvPr id="1126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336" tIns="45668" rIns="91336" bIns="45668" rtlCol="0" anchor="ctr"/>
          <a:lstStyle>
            <a:lvl1pPr algn="l" fontAlgn="auto">
              <a:spcBef>
                <a:spcPts val="0"/>
              </a:spcBef>
              <a:spcAft>
                <a:spcPts val="0"/>
              </a:spcAft>
              <a:defRPr sz="1200">
                <a:solidFill>
                  <a:prstClr val="black">
                    <a:tint val="75000"/>
                  </a:prstClr>
                </a:solidFill>
                <a:latin typeface="+mn-lt"/>
                <a:ea typeface="+mn-ea"/>
              </a:defRPr>
            </a:lvl1pPr>
          </a:lstStyle>
          <a:p>
            <a:pPr>
              <a:defRPr/>
            </a:pPr>
            <a:fld id="{3C1923B1-926A-480E-9F74-D44E73444A02}" type="datetimeFigureOut">
              <a:rPr lang="ja-JP" altLang="en-US"/>
              <a:pPr>
                <a:defRPr/>
              </a:pPr>
              <a:t>2013/6/11</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336" tIns="45668" rIns="91336" bIns="45668"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336" tIns="45668" rIns="91336" bIns="45668" rtlCol="0" anchor="ctr"/>
          <a:lstStyle>
            <a:lvl1pPr algn="r" fontAlgn="auto">
              <a:spcBef>
                <a:spcPts val="0"/>
              </a:spcBef>
              <a:spcAft>
                <a:spcPts val="0"/>
              </a:spcAft>
              <a:defRPr sz="1200">
                <a:solidFill>
                  <a:prstClr val="black">
                    <a:tint val="75000"/>
                  </a:prstClr>
                </a:solidFill>
                <a:latin typeface="+mn-lt"/>
                <a:ea typeface="+mn-ea"/>
              </a:defRPr>
            </a:lvl1pPr>
          </a:lstStyle>
          <a:p>
            <a:pPr>
              <a:defRPr/>
            </a:pPr>
            <a:fld id="{A4FE8244-A584-4FCA-9206-887DE6CFEFA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4927" r:id="rId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6680" algn="ctr" rtl="0" fontAlgn="base">
        <a:spcBef>
          <a:spcPct val="0"/>
        </a:spcBef>
        <a:spcAft>
          <a:spcPct val="0"/>
        </a:spcAft>
        <a:defRPr kumimoji="1" sz="4400">
          <a:solidFill>
            <a:schemeClr val="tx1"/>
          </a:solidFill>
          <a:latin typeface="Calibri" pitchFamily="34" charset="0"/>
          <a:ea typeface="ＭＳ Ｐゴシック" charset="-128"/>
        </a:defRPr>
      </a:lvl6pPr>
      <a:lvl7pPr marL="913368" algn="ctr" rtl="0" fontAlgn="base">
        <a:spcBef>
          <a:spcPct val="0"/>
        </a:spcBef>
        <a:spcAft>
          <a:spcPct val="0"/>
        </a:spcAft>
        <a:defRPr kumimoji="1" sz="4400">
          <a:solidFill>
            <a:schemeClr val="tx1"/>
          </a:solidFill>
          <a:latin typeface="Calibri" pitchFamily="34" charset="0"/>
          <a:ea typeface="ＭＳ Ｐゴシック" charset="-128"/>
        </a:defRPr>
      </a:lvl7pPr>
      <a:lvl8pPr marL="1370060" algn="ctr" rtl="0" fontAlgn="base">
        <a:spcBef>
          <a:spcPct val="0"/>
        </a:spcBef>
        <a:spcAft>
          <a:spcPct val="0"/>
        </a:spcAft>
        <a:defRPr kumimoji="1" sz="4400">
          <a:solidFill>
            <a:schemeClr val="tx1"/>
          </a:solidFill>
          <a:latin typeface="Calibri" pitchFamily="34" charset="0"/>
          <a:ea typeface="ＭＳ Ｐゴシック" charset="-128"/>
        </a:defRPr>
      </a:lvl8pPr>
      <a:lvl9pPr marL="1826744"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5603"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5607"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6626"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6627"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6631"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8674"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8675"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8679"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22"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0723"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0727"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2770"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2771"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32775"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099"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103"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62" name="テキスト プレースホルダー 2"/>
          <p:cNvSpPr>
            <a:spLocks noGrp="1"/>
          </p:cNvSpPr>
          <p:nvPr>
            <p:ph type="body" idx="1"/>
          </p:nvPr>
        </p:nvSpPr>
        <p:spPr bwMode="auto">
          <a:xfrm>
            <a:off x="250825" y="908050"/>
            <a:ext cx="86868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0963" name="Picture 13" descr="keklog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87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40967" name="タイトル プレースホルダー 1"/>
          <p:cNvSpPr>
            <a:spLocks noGrp="1"/>
          </p:cNvSpPr>
          <p:nvPr>
            <p:ph type="title"/>
          </p:nvPr>
        </p:nvSpPr>
        <p:spPr bwMode="auto">
          <a:xfrm>
            <a:off x="1187450" y="-63500"/>
            <a:ext cx="70246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8435"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18439"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578"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4579"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4583"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5603"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5607"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6626"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6627"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6631"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7650" name="テキスト プレースホルダー 2"/>
          <p:cNvSpPr>
            <a:spLocks noGrp="1"/>
          </p:cNvSpPr>
          <p:nvPr>
            <p:ph type="body" idx="1"/>
          </p:nvPr>
        </p:nvSpPr>
        <p:spPr bwMode="auto">
          <a:xfrm>
            <a:off x="250825" y="908050"/>
            <a:ext cx="8686800" cy="5807075"/>
          </a:xfrm>
          <a:prstGeom prst="rect">
            <a:avLst/>
          </a:prstGeom>
          <a:noFill/>
          <a:ln w="9525">
            <a:noFill/>
            <a:miter lim="800000"/>
            <a:headEnd/>
            <a:tailEnd/>
          </a:ln>
        </p:spPr>
        <p:txBody>
          <a:bodyPr vert="horz" wrap="square" lIns="91336" tIns="45668" rIns="91336" bIns="45668"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27651" name="Picture 13" descr="keklogo-a"/>
          <p:cNvPicPr>
            <a:picLocks noChangeAspect="1" noChangeArrowheads="1"/>
          </p:cNvPicPr>
          <p:nvPr/>
        </p:nvPicPr>
        <p:blipFill>
          <a:blip r:embed="rId2" cstate="print"/>
          <a:srcRect/>
          <a:stretch>
            <a:fillRect/>
          </a:stretch>
        </p:blipFill>
        <p:spPr bwMode="auto">
          <a:xfrm>
            <a:off x="0" y="0"/>
            <a:ext cx="1187450" cy="750888"/>
          </a:xfrm>
          <a:prstGeom prst="rect">
            <a:avLst/>
          </a:prstGeom>
          <a:noFill/>
          <a:ln w="9525">
            <a:noFill/>
            <a:miter lim="800000"/>
            <a:headEnd/>
            <a:tailEnd/>
          </a:ln>
        </p:spPr>
      </p:pic>
      <p:sp>
        <p:nvSpPr>
          <p:cNvPr id="3" name="正方形/長方形 2"/>
          <p:cNvSpPr/>
          <p:nvPr/>
        </p:nvSpPr>
        <p:spPr>
          <a:xfrm>
            <a:off x="1187450" y="0"/>
            <a:ext cx="7956550" cy="638690"/>
          </a:xfrm>
          <a:prstGeom prst="rect">
            <a:avLst/>
          </a:prstGeom>
          <a:gradFill flip="none" rotWithShape="1">
            <a:gsLst>
              <a:gs pos="0">
                <a:srgbClr val="708970">
                  <a:shade val="30000"/>
                  <a:satMod val="115000"/>
                </a:srgbClr>
              </a:gs>
              <a:gs pos="50000">
                <a:srgbClr val="708970">
                  <a:shade val="67500"/>
                  <a:satMod val="115000"/>
                </a:srgbClr>
              </a:gs>
              <a:gs pos="100000">
                <a:srgbClr val="70897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68" rIns="91336" bIns="45668" anchor="ctr"/>
          <a:lstStyle/>
          <a:p>
            <a:pPr algn="ctr">
              <a:defRPr/>
            </a:pPr>
            <a:endParaRPr lang="ja-JP" altLang="en-US">
              <a:solidFill>
                <a:prstClr val="white"/>
              </a:solidFill>
            </a:endParaRPr>
          </a:p>
        </p:txBody>
      </p:sp>
      <p:sp>
        <p:nvSpPr>
          <p:cNvPr id="27655" name="タイトル プレースホルダー 1"/>
          <p:cNvSpPr>
            <a:spLocks noGrp="1"/>
          </p:cNvSpPr>
          <p:nvPr>
            <p:ph type="title"/>
          </p:nvPr>
        </p:nvSpPr>
        <p:spPr bwMode="auto">
          <a:xfrm>
            <a:off x="1187450" y="-63500"/>
            <a:ext cx="7024688" cy="765175"/>
          </a:xfrm>
          <a:prstGeom prst="rect">
            <a:avLst/>
          </a:prstGeom>
          <a:noFill/>
          <a:ln w="9525">
            <a:noFill/>
            <a:miter lim="800000"/>
            <a:headEnd/>
            <a:tailEnd/>
          </a:ln>
        </p:spPr>
        <p:txBody>
          <a:bodyPr vert="horz" wrap="square" lIns="91336" tIns="45668" rIns="91336" bIns="45668" numCol="1" anchor="ctr" anchorCtr="0" compatLnSpc="1">
            <a:prstTxWarp prst="textNoShape">
              <a:avLst/>
            </a:prstTxWarp>
          </a:bodyPr>
          <a:lstStyle/>
          <a:p>
            <a:pPr lvl="0"/>
            <a:r>
              <a:rPr lang="ja-JP" altLang="en-US" smtClean="0"/>
              <a:t>マスター タイトルの書式設定</a:t>
            </a: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kumimoji="1" sz="2800" kern="1200">
          <a:solidFill>
            <a:schemeClr val="bg1"/>
          </a:solidFill>
          <a:latin typeface="+mj-lt"/>
          <a:ea typeface="+mj-ea"/>
          <a:cs typeface="+mj-cs"/>
        </a:defRPr>
      </a:lvl1pPr>
      <a:lvl2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2pPr>
      <a:lvl3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3pPr>
      <a:lvl4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4pPr>
      <a:lvl5pPr algn="ctr" rtl="0" eaLnBrk="0" fontAlgn="base" hangingPunct="0">
        <a:spcBef>
          <a:spcPct val="0"/>
        </a:spcBef>
        <a:spcAft>
          <a:spcPct val="0"/>
        </a:spcAft>
        <a:defRPr kumimoji="1" sz="2800">
          <a:solidFill>
            <a:schemeClr val="bg1"/>
          </a:solidFill>
          <a:latin typeface="Calibri" pitchFamily="34" charset="0"/>
          <a:ea typeface="ＭＳ Ｐゴシック" pitchFamily="50" charset="-128"/>
        </a:defRPr>
      </a:lvl5pPr>
      <a:lvl6pPr marL="456680" algn="ctr" rtl="0" fontAlgn="base">
        <a:spcBef>
          <a:spcPct val="0"/>
        </a:spcBef>
        <a:spcAft>
          <a:spcPct val="0"/>
        </a:spcAft>
        <a:defRPr kumimoji="1" sz="3200">
          <a:solidFill>
            <a:schemeClr val="bg1"/>
          </a:solidFill>
          <a:latin typeface="Calibri" pitchFamily="34" charset="0"/>
          <a:ea typeface="ＭＳ Ｐゴシック" pitchFamily="50" charset="-128"/>
        </a:defRPr>
      </a:lvl6pPr>
      <a:lvl7pPr marL="913368" algn="ctr" rtl="0" fontAlgn="base">
        <a:spcBef>
          <a:spcPct val="0"/>
        </a:spcBef>
        <a:spcAft>
          <a:spcPct val="0"/>
        </a:spcAft>
        <a:defRPr kumimoji="1" sz="3200">
          <a:solidFill>
            <a:schemeClr val="bg1"/>
          </a:solidFill>
          <a:latin typeface="Calibri" pitchFamily="34" charset="0"/>
          <a:ea typeface="ＭＳ Ｐゴシック" pitchFamily="50" charset="-128"/>
        </a:defRPr>
      </a:lvl7pPr>
      <a:lvl8pPr marL="1370060" algn="ctr" rtl="0" fontAlgn="base">
        <a:spcBef>
          <a:spcPct val="0"/>
        </a:spcBef>
        <a:spcAft>
          <a:spcPct val="0"/>
        </a:spcAft>
        <a:defRPr kumimoji="1" sz="3200">
          <a:solidFill>
            <a:schemeClr val="bg1"/>
          </a:solidFill>
          <a:latin typeface="Calibri" pitchFamily="34" charset="0"/>
          <a:ea typeface="ＭＳ Ｐゴシック" pitchFamily="50" charset="-128"/>
        </a:defRPr>
      </a:lvl8pPr>
      <a:lvl9pPr marL="1826744" algn="ctr" rtl="0" fontAlgn="base">
        <a:spcBef>
          <a:spcPct val="0"/>
        </a:spcBef>
        <a:spcAft>
          <a:spcPct val="0"/>
        </a:spcAft>
        <a:defRPr kumimoji="1" sz="3200">
          <a:solidFill>
            <a:schemeClr val="bg1"/>
          </a:solidFill>
          <a:latin typeface="Calibri" pitchFamily="34" charset="0"/>
          <a:ea typeface="ＭＳ Ｐゴシック" pitchFamily="50" charset="-128"/>
        </a:defRPr>
      </a:lvl9pPr>
    </p:titleStyle>
    <p:bodyStyle>
      <a:lvl1pPr marL="341313" indent="-341313"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5970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4225" indent="-227013"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1773"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456"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145"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1824" indent="-228339" algn="l" defTabSz="913368"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368" rtl="0" eaLnBrk="1" latinLnBrk="0" hangingPunct="1">
        <a:defRPr kumimoji="1" sz="1800" kern="1200">
          <a:solidFill>
            <a:schemeClr val="tx1"/>
          </a:solidFill>
          <a:latin typeface="+mn-lt"/>
          <a:ea typeface="+mn-ea"/>
          <a:cs typeface="+mn-cs"/>
        </a:defRPr>
      </a:lvl1pPr>
      <a:lvl2pPr marL="456680" algn="l" defTabSz="913368" rtl="0" eaLnBrk="1" latinLnBrk="0" hangingPunct="1">
        <a:defRPr kumimoji="1" sz="1800" kern="1200">
          <a:solidFill>
            <a:schemeClr val="tx1"/>
          </a:solidFill>
          <a:latin typeface="+mn-lt"/>
          <a:ea typeface="+mn-ea"/>
          <a:cs typeface="+mn-cs"/>
        </a:defRPr>
      </a:lvl2pPr>
      <a:lvl3pPr marL="913368" algn="l" defTabSz="913368" rtl="0" eaLnBrk="1" latinLnBrk="0" hangingPunct="1">
        <a:defRPr kumimoji="1" sz="1800" kern="1200">
          <a:solidFill>
            <a:schemeClr val="tx1"/>
          </a:solidFill>
          <a:latin typeface="+mn-lt"/>
          <a:ea typeface="+mn-ea"/>
          <a:cs typeface="+mn-cs"/>
        </a:defRPr>
      </a:lvl3pPr>
      <a:lvl4pPr marL="1370060" algn="l" defTabSz="913368" rtl="0" eaLnBrk="1" latinLnBrk="0" hangingPunct="1">
        <a:defRPr kumimoji="1" sz="1800" kern="1200">
          <a:solidFill>
            <a:schemeClr val="tx1"/>
          </a:solidFill>
          <a:latin typeface="+mn-lt"/>
          <a:ea typeface="+mn-ea"/>
          <a:cs typeface="+mn-cs"/>
        </a:defRPr>
      </a:lvl4pPr>
      <a:lvl5pPr marL="1826744" algn="l" defTabSz="913368" rtl="0" eaLnBrk="1" latinLnBrk="0" hangingPunct="1">
        <a:defRPr kumimoji="1" sz="1800" kern="1200">
          <a:solidFill>
            <a:schemeClr val="tx1"/>
          </a:solidFill>
          <a:latin typeface="+mn-lt"/>
          <a:ea typeface="+mn-ea"/>
          <a:cs typeface="+mn-cs"/>
        </a:defRPr>
      </a:lvl5pPr>
      <a:lvl6pPr marL="2283426" algn="l" defTabSz="913368" rtl="0" eaLnBrk="1" latinLnBrk="0" hangingPunct="1">
        <a:defRPr kumimoji="1" sz="1800" kern="1200">
          <a:solidFill>
            <a:schemeClr val="tx1"/>
          </a:solidFill>
          <a:latin typeface="+mn-lt"/>
          <a:ea typeface="+mn-ea"/>
          <a:cs typeface="+mn-cs"/>
        </a:defRPr>
      </a:lvl6pPr>
      <a:lvl7pPr marL="2740117" algn="l" defTabSz="913368" rtl="0" eaLnBrk="1" latinLnBrk="0" hangingPunct="1">
        <a:defRPr kumimoji="1" sz="1800" kern="1200">
          <a:solidFill>
            <a:schemeClr val="tx1"/>
          </a:solidFill>
          <a:latin typeface="+mn-lt"/>
          <a:ea typeface="+mn-ea"/>
          <a:cs typeface="+mn-cs"/>
        </a:defRPr>
      </a:lvl7pPr>
      <a:lvl8pPr marL="3196797" algn="l" defTabSz="913368" rtl="0" eaLnBrk="1" latinLnBrk="0" hangingPunct="1">
        <a:defRPr kumimoji="1" sz="1800" kern="1200">
          <a:solidFill>
            <a:schemeClr val="tx1"/>
          </a:solidFill>
          <a:latin typeface="+mn-lt"/>
          <a:ea typeface="+mn-ea"/>
          <a:cs typeface="+mn-cs"/>
        </a:defRPr>
      </a:lvl8pPr>
      <a:lvl9pPr marL="3653486" algn="l" defTabSz="913368"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cc.kek.jp/KEKB/pictures/KEKB_photo/KEKair2005/KEKair2004-04H.jpg"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1.jpeg"/><Relationship Id="rId5" Type="http://schemas.microsoft.com/office/2007/relationships/hdphoto" Target="../media/hdphoto1.wdp"/><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30.xml"/><Relationship Id="rId5" Type="http://schemas.openxmlformats.org/officeDocument/2006/relationships/image" Target="../media/image39.jpeg"/><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8.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hyperlink" Target="http://www-acc.kek.jp/KEKB/pictures/KEKB_photo/KEKair2005/KEKair2004-04H.jpg"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47.jpeg"/><Relationship Id="rId5" Type="http://schemas.openxmlformats.org/officeDocument/2006/relationships/image" Target="../media/image46.wmf"/><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2.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eg"/><Relationship Id="rId7" Type="http://schemas.openxmlformats.org/officeDocument/2006/relationships/image" Target="../media/image13.emf"/><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27.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e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eg"/><Relationship Id="rId7" Type="http://schemas.openxmlformats.org/officeDocument/2006/relationships/image" Target="../media/image13.emf"/><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27.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9.xml"/><Relationship Id="rId5" Type="http://schemas.openxmlformats.org/officeDocument/2006/relationships/image" Target="../media/image28.pn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jpeg"/><Relationship Id="rId7" Type="http://schemas.openxmlformats.org/officeDocument/2006/relationships/image" Target="../media/image33.jpeg"/><Relationship Id="rId2" Type="http://schemas.openxmlformats.org/officeDocument/2006/relationships/image" Target="../media/image29.png"/><Relationship Id="rId1" Type="http://schemas.openxmlformats.org/officeDocument/2006/relationships/slideLayout" Target="../slideLayouts/slideLayout29.xml"/><Relationship Id="rId6" Type="http://schemas.openxmlformats.org/officeDocument/2006/relationships/image" Target="../media/image32.png"/><Relationship Id="rId5" Type="http://schemas.openxmlformats.org/officeDocument/2006/relationships/image" Target="../media/image41.pdf"/><Relationship Id="rId4" Type="http://schemas.openxmlformats.org/officeDocument/2006/relationships/image" Target="../media/image31.png"/><Relationship Id="rId9"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KEKair2004-04M">
            <a:hlinkClick r:id="rId3"/>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33000" contrast="-46000"/>
                    </a14:imgEffect>
                  </a14:imgLayer>
                </a14:imgProps>
              </a:ext>
            </a:extLst>
          </a:blip>
          <a:srcRect/>
          <a:stretch>
            <a:fillRect/>
          </a:stretch>
        </p:blipFill>
        <p:spPr bwMode="auto">
          <a:xfrm>
            <a:off x="0" y="0"/>
            <a:ext cx="9144000" cy="6856413"/>
          </a:xfrm>
          <a:prstGeom prst="rect">
            <a:avLst/>
          </a:prstGeom>
          <a:noFill/>
          <a:ln w="9525">
            <a:noFill/>
            <a:miter lim="800000"/>
            <a:headEnd/>
            <a:tailEnd/>
          </a:ln>
        </p:spPr>
      </p:pic>
      <p:sp>
        <p:nvSpPr>
          <p:cNvPr id="3075" name="Text Box 3"/>
          <p:cNvSpPr txBox="1">
            <a:spLocks noChangeArrowheads="1"/>
          </p:cNvSpPr>
          <p:nvPr/>
        </p:nvSpPr>
        <p:spPr bwMode="auto">
          <a:xfrm>
            <a:off x="476545" y="1732887"/>
            <a:ext cx="8370930" cy="1754221"/>
          </a:xfrm>
          <a:prstGeom prst="rect">
            <a:avLst/>
          </a:prstGeom>
          <a:noFill/>
          <a:ln w="9525">
            <a:noFill/>
            <a:miter lim="800000"/>
            <a:headEnd/>
            <a:tailEnd/>
          </a:ln>
          <a:effectLst/>
        </p:spPr>
        <p:txBody>
          <a:bodyPr wrap="square" lIns="91336" tIns="45668" rIns="91336" bIns="45668">
            <a:spAutoFit/>
          </a:bodyPr>
          <a:lstStyle/>
          <a:p>
            <a:pPr algn="ctr" fontAlgn="auto">
              <a:spcBef>
                <a:spcPts val="0"/>
              </a:spcBef>
              <a:spcAft>
                <a:spcPts val="0"/>
              </a:spcAft>
              <a:defRPr/>
            </a:pPr>
            <a:r>
              <a:rPr kumimoji="0" lang="en-US" altLang="ja-JP"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a typeface="ＭＳ Ｐゴシック"/>
              </a:rPr>
              <a:t>- EU-projects- </a:t>
            </a:r>
            <a:endParaRPr kumimoji="0" lang="en-US" altLang="ja-JP"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a typeface="ＭＳ Ｐゴシック"/>
            </a:endParaRPr>
          </a:p>
          <a:p>
            <a:pPr algn="ctr" fontAlgn="auto">
              <a:spcBef>
                <a:spcPts val="0"/>
              </a:spcBef>
              <a:spcAft>
                <a:spcPts val="0"/>
              </a:spcAft>
              <a:defRPr/>
            </a:pPr>
            <a:endParaRPr kumimoji="0" lang="en-US" altLang="ja-JP"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a typeface="ＭＳ Ｐゴシック"/>
            </a:endParaRPr>
          </a:p>
          <a:p>
            <a:pPr algn="ctr" fontAlgn="auto">
              <a:spcBef>
                <a:spcPts val="0"/>
              </a:spcBef>
              <a:spcAft>
                <a:spcPts val="0"/>
              </a:spcAft>
              <a:defRPr/>
            </a:pPr>
            <a:r>
              <a:rPr kumimoji="0" lang="en-US" altLang="ja-JP"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a typeface="ＭＳ Ｐゴシック"/>
              </a:rPr>
              <a:t> View of non-EU partner :KEK</a:t>
            </a:r>
          </a:p>
        </p:txBody>
      </p:sp>
      <p:sp>
        <p:nvSpPr>
          <p:cNvPr id="3076" name="Text Box 4"/>
          <p:cNvSpPr txBox="1">
            <a:spLocks noChangeArrowheads="1"/>
          </p:cNvSpPr>
          <p:nvPr/>
        </p:nvSpPr>
        <p:spPr bwMode="auto">
          <a:xfrm>
            <a:off x="1970071" y="4077072"/>
            <a:ext cx="5259388" cy="1508000"/>
          </a:xfrm>
          <a:prstGeom prst="rect">
            <a:avLst/>
          </a:prstGeom>
          <a:noFill/>
          <a:ln w="9525">
            <a:noFill/>
            <a:miter lim="800000"/>
            <a:headEnd/>
            <a:tailEnd/>
          </a:ln>
          <a:effectLst/>
        </p:spPr>
        <p:txBody>
          <a:bodyPr lIns="91336" tIns="45668" rIns="91336" bIns="45668">
            <a:spAutoFit/>
          </a:bodyPr>
          <a:lstStyle/>
          <a:p>
            <a:pPr algn="ctr" fontAlgn="auto">
              <a:spcBef>
                <a:spcPts val="0"/>
              </a:spcBef>
              <a:spcAft>
                <a:spcPts val="0"/>
              </a:spcAft>
              <a:defRPr/>
            </a:pPr>
            <a:r>
              <a:rPr kumimoji="0" lang="en-US" altLang="ja-JP"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June 11, 2013</a:t>
            </a:r>
            <a:endParaRPr kumimoji="0"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a typeface="ＭＳ Ｐゴシック"/>
            </a:endParaRPr>
          </a:p>
          <a:p>
            <a:pPr algn="ctr" fontAlgn="auto">
              <a:spcBef>
                <a:spcPts val="0"/>
              </a:spcBef>
              <a:spcAft>
                <a:spcPts val="0"/>
              </a:spcAft>
              <a:defRPr/>
            </a:pPr>
            <a:r>
              <a:rPr kumimoji="0" lang="en-US" altLang="ja-JP"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 </a:t>
            </a:r>
            <a:endParaRPr kumimoji="0" lang="en-US" altLang="ja-JP"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ndParaRPr>
          </a:p>
          <a:p>
            <a:pPr algn="ctr" fontAlgn="auto">
              <a:spcBef>
                <a:spcPts val="0"/>
              </a:spcBef>
              <a:spcAft>
                <a:spcPts val="0"/>
              </a:spcAft>
              <a:defRPr/>
            </a:pPr>
            <a:r>
              <a:rPr kumimoji="0" lang="en-US" altLang="ja-JP"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Katsuo</a:t>
            </a:r>
            <a:r>
              <a:rPr kumimoji="0" lang="en-US" altLang="ja-JP"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 </a:t>
            </a:r>
            <a:r>
              <a:rPr kumimoji="0" lang="en-US" altLang="ja-JP"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Tokushuku</a:t>
            </a:r>
            <a:endParaRPr kumimoji="0" lang="en-US" altLang="ja-JP"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ndParaRPr>
          </a:p>
          <a:p>
            <a:pPr algn="ctr" fontAlgn="auto">
              <a:spcBef>
                <a:spcPts val="0"/>
              </a:spcBef>
              <a:spcAft>
                <a:spcPts val="0"/>
              </a:spcAft>
              <a:defRPr/>
            </a:pPr>
            <a:r>
              <a:rPr kumimoji="0" lang="en-US" altLang="ja-JP"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rPr>
              <a:t>IPNS, KEK,   Japan</a:t>
            </a:r>
            <a:endParaRPr kumimoji="0" lang="ja-JP" altLang="en-US"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pitchFamily="34" charset="0"/>
            </a:endParaRPr>
          </a:p>
        </p:txBody>
      </p:sp>
      <p:sp>
        <p:nvSpPr>
          <p:cNvPr id="90117" name="Text Box 6"/>
          <p:cNvSpPr txBox="1">
            <a:spLocks noChangeArrowheads="1"/>
          </p:cNvSpPr>
          <p:nvPr/>
        </p:nvSpPr>
        <p:spPr bwMode="auto">
          <a:xfrm>
            <a:off x="74613" y="871538"/>
            <a:ext cx="1646237" cy="336550"/>
          </a:xfrm>
          <a:prstGeom prst="rect">
            <a:avLst/>
          </a:prstGeom>
          <a:noFill/>
          <a:ln w="9525">
            <a:noFill/>
            <a:miter lim="800000"/>
            <a:headEnd/>
            <a:tailEnd/>
          </a:ln>
        </p:spPr>
        <p:txBody>
          <a:bodyPr wrap="none" lIns="91336" tIns="45668" rIns="91336" bIns="45668">
            <a:spAutoFit/>
          </a:bodyPr>
          <a:lstStyle/>
          <a:p>
            <a:r>
              <a:rPr lang="en-US" altLang="ja-JP" sz="800" b="1">
                <a:solidFill>
                  <a:schemeClr val="bg1"/>
                </a:solidFill>
                <a:ea typeface="ヒラギノ角ゴ Pro W6"/>
              </a:rPr>
              <a:t>KEK, High Energy Accelerator</a:t>
            </a:r>
          </a:p>
          <a:p>
            <a:r>
              <a:rPr lang="en-US" altLang="ja-JP" sz="800" b="1">
                <a:solidFill>
                  <a:schemeClr val="bg1"/>
                </a:solidFill>
                <a:ea typeface="ヒラギノ角ゴ Pro W6"/>
              </a:rPr>
              <a:t>     Research Organization</a:t>
            </a:r>
          </a:p>
        </p:txBody>
      </p:sp>
      <p:pic>
        <p:nvPicPr>
          <p:cNvPr id="90118" name="Picture 13" descr="keklogo-a"/>
          <p:cNvPicPr>
            <a:picLocks noChangeAspect="1" noChangeArrowheads="1"/>
          </p:cNvPicPr>
          <p:nvPr/>
        </p:nvPicPr>
        <p:blipFill>
          <a:blip r:embed="rId6" cstate="print"/>
          <a:srcRect/>
          <a:stretch>
            <a:fillRect/>
          </a:stretch>
        </p:blipFill>
        <p:spPr bwMode="auto">
          <a:xfrm>
            <a:off x="260350" y="141288"/>
            <a:ext cx="1187450" cy="7508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62B518A6-19D2-B141-B008-A070DE4F667C}" type="slidenum">
              <a:rPr lang="ja-JP" altLang="en-US" smtClean="0"/>
              <a:pPr/>
              <a:t>10</a:t>
            </a:fld>
            <a:endParaRPr lang="ja-JP" altLang="en-US" dirty="0"/>
          </a:p>
        </p:txBody>
      </p:sp>
      <p:grpSp>
        <p:nvGrpSpPr>
          <p:cNvPr id="3" name="グループ化 2"/>
          <p:cNvGrpSpPr/>
          <p:nvPr/>
        </p:nvGrpSpPr>
        <p:grpSpPr>
          <a:xfrm>
            <a:off x="-117386" y="567789"/>
            <a:ext cx="4634859" cy="3255515"/>
            <a:chOff x="1244658" y="1232972"/>
            <a:chExt cx="6464242" cy="5170685"/>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556372"/>
              <a:ext cx="6448425" cy="484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線矢印コネクタ 6"/>
            <p:cNvCxnSpPr/>
            <p:nvPr/>
          </p:nvCxnSpPr>
          <p:spPr>
            <a:xfrm flipV="1">
              <a:off x="2006600" y="4508500"/>
              <a:ext cx="2044700" cy="1651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テキスト ボックス 7"/>
            <p:cNvSpPr txBox="1"/>
            <p:nvPr/>
          </p:nvSpPr>
          <p:spPr>
            <a:xfrm>
              <a:off x="1244658" y="5761547"/>
              <a:ext cx="1807259" cy="488838"/>
            </a:xfrm>
            <a:prstGeom prst="rect">
              <a:avLst/>
            </a:prstGeom>
            <a:solidFill>
              <a:srgbClr val="FFFF00"/>
            </a:solidFill>
            <a:ln>
              <a:solidFill>
                <a:srgbClr val="0070C0"/>
              </a:solidFill>
            </a:ln>
          </p:spPr>
          <p:txBody>
            <a:bodyPr wrap="none" rtlCol="0">
              <a:spAutoFit/>
            </a:bodyPr>
            <a:lstStyle/>
            <a:p>
              <a:r>
                <a:rPr kumimoji="1" lang="en-US" altLang="ja-JP" sz="1400" dirty="0" smtClean="0"/>
                <a:t>LINAC4 </a:t>
              </a:r>
              <a:r>
                <a:rPr kumimoji="1" lang="ja-JP" altLang="en-US" sz="1400" dirty="0" smtClean="0"/>
                <a:t>（</a:t>
              </a:r>
              <a:r>
                <a:rPr kumimoji="1" lang="en-US" altLang="ja-JP" sz="1400" dirty="0" smtClean="0"/>
                <a:t>2018</a:t>
              </a:r>
              <a:r>
                <a:rPr kumimoji="1" lang="ja-JP" altLang="en-US" sz="1400" dirty="0" smtClean="0"/>
                <a:t>）</a:t>
              </a:r>
              <a:endParaRPr kumimoji="1" lang="en-US" altLang="ja-JP" sz="1400" dirty="0" smtClean="0"/>
            </a:p>
          </p:txBody>
        </p:sp>
        <p:cxnSp>
          <p:nvCxnSpPr>
            <p:cNvPr id="10" name="直線矢印コネクタ 9"/>
            <p:cNvCxnSpPr>
              <a:stCxn id="8" idx="0"/>
            </p:cNvCxnSpPr>
            <p:nvPr/>
          </p:nvCxnSpPr>
          <p:spPr>
            <a:xfrm flipV="1">
              <a:off x="2148287" y="4812763"/>
              <a:ext cx="500799" cy="948784"/>
            </a:xfrm>
            <a:prstGeom prst="straightConnector1">
              <a:avLst/>
            </a:prstGeom>
            <a:ln>
              <a:solidFill>
                <a:srgbClr val="0070C0"/>
              </a:solidFill>
              <a:tailEnd type="arrow"/>
            </a:ln>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4711700" y="3778156"/>
              <a:ext cx="1343126" cy="488838"/>
            </a:xfrm>
            <a:prstGeom prst="rect">
              <a:avLst/>
            </a:prstGeom>
            <a:solidFill>
              <a:srgbClr val="FFFF00"/>
            </a:solidFill>
            <a:ln>
              <a:solidFill>
                <a:srgbClr val="0070C0"/>
              </a:solidFill>
            </a:ln>
          </p:spPr>
          <p:txBody>
            <a:bodyPr wrap="none" rtlCol="0">
              <a:spAutoFit/>
            </a:bodyPr>
            <a:lstStyle/>
            <a:p>
              <a:r>
                <a:rPr kumimoji="1" lang="en-US" altLang="ja-JP" sz="1400" dirty="0" smtClean="0">
                  <a:solidFill>
                    <a:srgbClr val="FF0000"/>
                  </a:solidFill>
                </a:rPr>
                <a:t>PS booster</a:t>
              </a:r>
              <a:endParaRPr kumimoji="1" lang="ja-JP" altLang="en-US" sz="1400" dirty="0">
                <a:solidFill>
                  <a:srgbClr val="FF0000"/>
                </a:solidFill>
              </a:endParaRPr>
            </a:p>
          </p:txBody>
        </p:sp>
        <p:cxnSp>
          <p:nvCxnSpPr>
            <p:cNvPr id="13" name="直線矢印コネクタ 12"/>
            <p:cNvCxnSpPr>
              <a:stCxn id="11" idx="1"/>
            </p:cNvCxnSpPr>
            <p:nvPr/>
          </p:nvCxnSpPr>
          <p:spPr>
            <a:xfrm flipH="1">
              <a:off x="4484688" y="4022575"/>
              <a:ext cx="227013" cy="1403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3792322" y="4942300"/>
              <a:ext cx="501247" cy="488838"/>
            </a:xfrm>
            <a:prstGeom prst="rect">
              <a:avLst/>
            </a:prstGeom>
            <a:solidFill>
              <a:srgbClr val="FFFF00"/>
            </a:solidFill>
            <a:ln>
              <a:solidFill>
                <a:srgbClr val="0070C0"/>
              </a:solidFill>
            </a:ln>
          </p:spPr>
          <p:txBody>
            <a:bodyPr wrap="none" rtlCol="0">
              <a:spAutoFit/>
            </a:bodyPr>
            <a:lstStyle/>
            <a:p>
              <a:r>
                <a:rPr kumimoji="1" lang="en-US" altLang="ja-JP" sz="1400" dirty="0" smtClean="0"/>
                <a:t>PS</a:t>
              </a:r>
              <a:endParaRPr kumimoji="1" lang="ja-JP" altLang="en-US" sz="1400" dirty="0"/>
            </a:p>
          </p:txBody>
        </p:sp>
        <p:sp>
          <p:nvSpPr>
            <p:cNvPr id="16" name="テキスト ボックス 15"/>
            <p:cNvSpPr txBox="1"/>
            <p:nvPr/>
          </p:nvSpPr>
          <p:spPr>
            <a:xfrm>
              <a:off x="5291334" y="2283672"/>
              <a:ext cx="615267" cy="488838"/>
            </a:xfrm>
            <a:prstGeom prst="rect">
              <a:avLst/>
            </a:prstGeom>
            <a:solidFill>
              <a:srgbClr val="FFFF00"/>
            </a:solidFill>
            <a:ln>
              <a:solidFill>
                <a:srgbClr val="0070C0"/>
              </a:solidFill>
            </a:ln>
          </p:spPr>
          <p:txBody>
            <a:bodyPr wrap="none" rtlCol="0">
              <a:spAutoFit/>
            </a:bodyPr>
            <a:lstStyle/>
            <a:p>
              <a:r>
                <a:rPr kumimoji="1" lang="en-US" altLang="ja-JP" sz="1400" dirty="0" smtClean="0"/>
                <a:t>SPS</a:t>
              </a:r>
              <a:endParaRPr kumimoji="1" lang="ja-JP" altLang="en-US" sz="1400" dirty="0"/>
            </a:p>
          </p:txBody>
        </p:sp>
        <p:sp>
          <p:nvSpPr>
            <p:cNvPr id="17" name="テキスト ボックス 16"/>
            <p:cNvSpPr txBox="1"/>
            <p:nvPr/>
          </p:nvSpPr>
          <p:spPr>
            <a:xfrm>
              <a:off x="3414946" y="1232972"/>
              <a:ext cx="653275" cy="488838"/>
            </a:xfrm>
            <a:prstGeom prst="rect">
              <a:avLst/>
            </a:prstGeom>
            <a:solidFill>
              <a:srgbClr val="FFFF00"/>
            </a:solidFill>
            <a:ln>
              <a:solidFill>
                <a:srgbClr val="0070C0"/>
              </a:solidFill>
            </a:ln>
          </p:spPr>
          <p:txBody>
            <a:bodyPr wrap="none" rtlCol="0">
              <a:spAutoFit/>
            </a:bodyPr>
            <a:lstStyle/>
            <a:p>
              <a:r>
                <a:rPr lang="en-US" altLang="ja-JP" sz="1400" dirty="0" smtClean="0">
                  <a:solidFill>
                    <a:srgbClr val="FF0000"/>
                  </a:solidFill>
                </a:rPr>
                <a:t>LHC</a:t>
              </a:r>
              <a:endParaRPr kumimoji="1" lang="ja-JP" altLang="en-US" sz="1400" dirty="0">
                <a:solidFill>
                  <a:srgbClr val="FF0000"/>
                </a:solidFill>
              </a:endParaRPr>
            </a:p>
          </p:txBody>
        </p:sp>
        <p:cxnSp>
          <p:nvCxnSpPr>
            <p:cNvPr id="18" name="直線矢印コネクタ 17"/>
            <p:cNvCxnSpPr/>
            <p:nvPr/>
          </p:nvCxnSpPr>
          <p:spPr>
            <a:xfrm flipH="1">
              <a:off x="3124200" y="1417638"/>
              <a:ext cx="290746" cy="17320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直線矢印コネクタ 21"/>
            <p:cNvCxnSpPr/>
            <p:nvPr/>
          </p:nvCxnSpPr>
          <p:spPr>
            <a:xfrm flipV="1">
              <a:off x="5672835" y="1789637"/>
              <a:ext cx="195102" cy="4339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直線矢印コネクタ 24"/>
            <p:cNvCxnSpPr>
              <a:stCxn id="15" idx="3"/>
            </p:cNvCxnSpPr>
            <p:nvPr/>
          </p:nvCxnSpPr>
          <p:spPr>
            <a:xfrm>
              <a:off x="4293569" y="5186719"/>
              <a:ext cx="298854" cy="3304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正方形/長方形 27"/>
            <p:cNvSpPr/>
            <p:nvPr/>
          </p:nvSpPr>
          <p:spPr>
            <a:xfrm>
              <a:off x="3855284" y="3051960"/>
              <a:ext cx="605102" cy="288139"/>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30" name="テキスト ボックス 29"/>
            <p:cNvSpPr txBox="1"/>
            <p:nvPr/>
          </p:nvSpPr>
          <p:spPr>
            <a:xfrm>
              <a:off x="3855284" y="2394489"/>
              <a:ext cx="870674" cy="488838"/>
            </a:xfrm>
            <a:prstGeom prst="rect">
              <a:avLst/>
            </a:prstGeom>
            <a:solidFill>
              <a:srgbClr val="FFFF00"/>
            </a:solidFill>
            <a:ln>
              <a:solidFill>
                <a:srgbClr val="0070C0"/>
              </a:solidFill>
            </a:ln>
          </p:spPr>
          <p:txBody>
            <a:bodyPr wrap="none" rtlCol="0">
              <a:spAutoFit/>
            </a:bodyPr>
            <a:lstStyle/>
            <a:p>
              <a:r>
                <a:rPr lang="en-US" altLang="ja-JP" sz="1400" dirty="0" smtClean="0">
                  <a:solidFill>
                    <a:srgbClr val="FF0000"/>
                  </a:solidFill>
                </a:rPr>
                <a:t>ATLAS</a:t>
              </a:r>
            </a:p>
          </p:txBody>
        </p:sp>
        <p:cxnSp>
          <p:nvCxnSpPr>
            <p:cNvPr id="2049" name="直線矢印コネクタ 2048"/>
            <p:cNvCxnSpPr/>
            <p:nvPr/>
          </p:nvCxnSpPr>
          <p:spPr>
            <a:xfrm flipH="1">
              <a:off x="4157835" y="2696886"/>
              <a:ext cx="409085" cy="4702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4" name="タイトル 1"/>
          <p:cNvSpPr>
            <a:spLocks noGrp="1"/>
          </p:cNvSpPr>
          <p:nvPr/>
        </p:nvSpPr>
        <p:spPr>
          <a:xfrm>
            <a:off x="457200" y="6215932"/>
            <a:ext cx="2971800" cy="571500"/>
          </a:xfrm>
          <a:prstGeom prst="rect">
            <a:avLst/>
          </a:prstGeom>
          <a:solidFill>
            <a:srgbClr val="FFFF00"/>
          </a:solidFill>
        </p:spPr>
        <p:txBody>
          <a:bodyPr vert="horz" lIns="91440" tIns="45720" rIns="91440" bIns="45720" rtlCol="0" anchor="ctr">
            <a:normAutofit fontScale="70000" lnSpcReduction="2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400" dirty="0" smtClean="0"/>
              <a:t>Magnetic alloys in the RF cavity.  (developed at J-PARC)</a:t>
            </a:r>
            <a:endParaRPr kumimoji="1" lang="ja-JP" altLang="en-US" sz="2400" dirty="0"/>
          </a:p>
        </p:txBody>
      </p:sp>
      <p:pic>
        <p:nvPicPr>
          <p:cNvPr id="35" name="コンテンツ プレースホルダー 4" descr="C:\Users\Letsohmori\Pictures\201201CERN\Photo0296.jpg"/>
          <p:cNvPicPr>
            <a:picLocks noGrp="1"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553" y="4143292"/>
            <a:ext cx="2687110" cy="2015332"/>
          </a:xfrm>
          <a:prstGeom prst="rect">
            <a:avLst/>
          </a:prstGeom>
          <a:noFill/>
          <a:ln>
            <a:noFill/>
          </a:ln>
        </p:spPr>
      </p:pic>
      <p:pic>
        <p:nvPicPr>
          <p:cNvPr id="36" name="コンテンツ プレースホルダー 3"/>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1590" y="2070652"/>
            <a:ext cx="3108960" cy="4145280"/>
          </a:xfrm>
          <a:prstGeom prst="rect">
            <a:avLst/>
          </a:prstGeom>
        </p:spPr>
      </p:pic>
      <p:pic>
        <p:nvPicPr>
          <p:cNvPr id="37" name="コンテンツ プレースホルダー 4"/>
          <p:cNvPicPr>
            <a:picLocks noGrp="1"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971" y="2894992"/>
            <a:ext cx="3122664" cy="2341998"/>
          </a:xfrm>
          <a:prstGeom prst="rect">
            <a:avLst/>
          </a:prstGeom>
        </p:spPr>
      </p:pic>
      <p:sp>
        <p:nvSpPr>
          <p:cNvPr id="38" name="円/楕円 37"/>
          <p:cNvSpPr/>
          <p:nvPr/>
        </p:nvSpPr>
        <p:spPr>
          <a:xfrm>
            <a:off x="3631590" y="2821660"/>
            <a:ext cx="1577009" cy="12059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9" name="直線矢印コネクタ 38"/>
          <p:cNvCxnSpPr>
            <a:stCxn id="38" idx="5"/>
          </p:cNvCxnSpPr>
          <p:nvPr/>
        </p:nvCxnSpPr>
        <p:spPr>
          <a:xfrm>
            <a:off x="4977651" y="3851001"/>
            <a:ext cx="1224861" cy="465615"/>
          </a:xfrm>
          <a:prstGeom prst="straightConnector1">
            <a:avLst/>
          </a:prstGeom>
          <a:ln w="38100">
            <a:solidFill>
              <a:srgbClr val="FF000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sp>
        <p:nvSpPr>
          <p:cNvPr id="40" name="正方形/長方形 39"/>
          <p:cNvSpPr/>
          <p:nvPr/>
        </p:nvSpPr>
        <p:spPr>
          <a:xfrm>
            <a:off x="6048729" y="5236990"/>
            <a:ext cx="2982628" cy="677131"/>
          </a:xfrm>
          <a:prstGeom prst="rect">
            <a:avLst/>
          </a:prstGeom>
          <a:solidFill>
            <a:srgbClr val="FFFF00"/>
          </a:solidFill>
        </p:spPr>
        <p:txBody>
          <a:bodyPr wrap="square">
            <a:normAutofit fontScale="92500"/>
          </a:bodyPr>
          <a:lstStyle/>
          <a:p>
            <a:r>
              <a:rPr lang="en-US" altLang="ja-JP" dirty="0" smtClean="0"/>
              <a:t>RF Amplifiers:</a:t>
            </a:r>
          </a:p>
          <a:p>
            <a:r>
              <a:rPr lang="en-US" altLang="ja-JP" dirty="0"/>
              <a:t> </a:t>
            </a:r>
            <a:r>
              <a:rPr lang="en-US" altLang="ja-JP" dirty="0" smtClean="0"/>
              <a:t>  Possible KEK contributions</a:t>
            </a:r>
            <a:endParaRPr lang="ja-JP" altLang="en-US" dirty="0"/>
          </a:p>
        </p:txBody>
      </p:sp>
      <p:sp>
        <p:nvSpPr>
          <p:cNvPr id="41" name="円/楕円 40"/>
          <p:cNvSpPr/>
          <p:nvPr/>
        </p:nvSpPr>
        <p:spPr>
          <a:xfrm>
            <a:off x="4605129" y="3038356"/>
            <a:ext cx="974035" cy="698757"/>
          </a:xfrm>
          <a:prstGeom prst="ellipse">
            <a:avLst/>
          </a:prstGeom>
          <a:noFill/>
          <a:ln w="28575">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42" name="直線矢印コネクタ 41"/>
          <p:cNvCxnSpPr>
            <a:endCxn id="41" idx="2"/>
          </p:cNvCxnSpPr>
          <p:nvPr/>
        </p:nvCxnSpPr>
        <p:spPr>
          <a:xfrm flipV="1">
            <a:off x="3127559" y="3387735"/>
            <a:ext cx="1477570" cy="1082665"/>
          </a:xfrm>
          <a:prstGeom prst="straightConnector1">
            <a:avLst/>
          </a:prstGeom>
          <a:ln w="38100">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9" name="タイトル 8"/>
          <p:cNvSpPr>
            <a:spLocks noGrp="1"/>
          </p:cNvSpPr>
          <p:nvPr>
            <p:ph type="title"/>
          </p:nvPr>
        </p:nvSpPr>
        <p:spPr>
          <a:xfrm>
            <a:off x="220138" y="88375"/>
            <a:ext cx="4147929" cy="447039"/>
          </a:xfrm>
        </p:spPr>
        <p:txBody>
          <a:bodyPr>
            <a:normAutofit fontScale="90000"/>
          </a:bodyPr>
          <a:lstStyle/>
          <a:p>
            <a:pPr algn="l"/>
            <a:r>
              <a:rPr lang="en-US" altLang="ja-JP" b="1" dirty="0" smtClean="0">
                <a:solidFill>
                  <a:schemeClr val="accent1"/>
                </a:solidFill>
                <a:latin typeface="Times"/>
                <a:cs typeface="Times"/>
              </a:rPr>
              <a:t>LHC Injector</a:t>
            </a:r>
            <a:endParaRPr kumimoji="1" lang="ja-JP" altLang="en-US" dirty="0"/>
          </a:p>
        </p:txBody>
      </p:sp>
    </p:spTree>
    <p:extLst>
      <p:ext uri="{BB962C8B-B14F-4D97-AF65-F5344CB8AC3E}">
        <p14:creationId xmlns:p14="http://schemas.microsoft.com/office/powerpoint/2010/main" val="163807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par>
                                <p:cTn id="27" presetID="10"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par>
                                <p:cTn id="30" presetID="10" presetClass="entr" presetSubtype="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P spid="40" grpId="0" animBg="1"/>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6734" y="217537"/>
            <a:ext cx="8561091" cy="4062651"/>
          </a:xfrm>
          <a:prstGeom prst="rect">
            <a:avLst/>
          </a:prstGeom>
          <a:solidFill>
            <a:schemeClr val="accent2"/>
          </a:solidFill>
        </p:spPr>
        <p:txBody>
          <a:bodyPr wrap="square" rtlCol="0">
            <a:spAutoFit/>
          </a:bodyPr>
          <a:lstStyle/>
          <a:p>
            <a:r>
              <a:rPr lang="en-US" altLang="ja-JP" sz="2400" dirty="0" smtClean="0">
                <a:solidFill>
                  <a:srgbClr val="FFFF00"/>
                </a:solidFill>
              </a:rPr>
              <a:t>EU-project and KEK</a:t>
            </a:r>
          </a:p>
          <a:p>
            <a:r>
              <a:rPr lang="en-US" altLang="ja-JP" sz="2400" dirty="0">
                <a:solidFill>
                  <a:srgbClr val="FFFF00"/>
                </a:solidFill>
              </a:rPr>
              <a:t> </a:t>
            </a:r>
            <a:r>
              <a:rPr lang="en-US" altLang="ja-JP" sz="2400" dirty="0" smtClean="0">
                <a:solidFill>
                  <a:srgbClr val="FFFF00"/>
                </a:solidFill>
              </a:rPr>
              <a:t> Questions from Frank Zimmerman:</a:t>
            </a:r>
          </a:p>
          <a:p>
            <a:endParaRPr lang="en-US" altLang="ja-JP" sz="2400" dirty="0" smtClean="0">
              <a:solidFill>
                <a:srgbClr val="FFFF00"/>
              </a:solidFill>
            </a:endParaRPr>
          </a:p>
          <a:p>
            <a:r>
              <a:rPr lang="en-US" altLang="ja-JP" sz="2400" dirty="0">
                <a:solidFill>
                  <a:srgbClr val="FFFF00"/>
                </a:solidFill>
              </a:rPr>
              <a:t>- what does KEK think about these EU co-funded projects?</a:t>
            </a:r>
          </a:p>
          <a:p>
            <a:r>
              <a:rPr lang="en-US" altLang="ja-JP" sz="2400" dirty="0">
                <a:solidFill>
                  <a:srgbClr val="FFFF00"/>
                </a:solidFill>
              </a:rPr>
              <a:t>- what are the perceived advantages or drawbacks?</a:t>
            </a:r>
          </a:p>
          <a:p>
            <a:r>
              <a:rPr lang="en-US" altLang="ja-JP" sz="2400" dirty="0">
                <a:solidFill>
                  <a:srgbClr val="FFFF00"/>
                </a:solidFill>
              </a:rPr>
              <a:t>- are there legal issues?</a:t>
            </a:r>
          </a:p>
          <a:p>
            <a:r>
              <a:rPr lang="en-US" altLang="ja-JP" sz="2400" dirty="0">
                <a:solidFill>
                  <a:srgbClr val="FFFF00"/>
                </a:solidFill>
              </a:rPr>
              <a:t>- is the KEK participation in </a:t>
            </a:r>
            <a:r>
              <a:rPr lang="en-US" altLang="ja-JP" sz="2400" dirty="0" err="1">
                <a:solidFill>
                  <a:srgbClr val="FFFF00"/>
                </a:solidFill>
              </a:rPr>
              <a:t>HiLumi</a:t>
            </a:r>
            <a:r>
              <a:rPr lang="en-US" altLang="ja-JP" sz="2400" dirty="0">
                <a:solidFill>
                  <a:srgbClr val="FFFF00"/>
                </a:solidFill>
              </a:rPr>
              <a:t> an “accident” or could/will it repeat in future projects?</a:t>
            </a:r>
          </a:p>
          <a:p>
            <a:r>
              <a:rPr lang="en-US" altLang="ja-JP" sz="2400" dirty="0">
                <a:solidFill>
                  <a:srgbClr val="FFFF00"/>
                </a:solidFill>
              </a:rPr>
              <a:t>- outlook or wishes from KEK for future EU </a:t>
            </a:r>
            <a:r>
              <a:rPr lang="en-US" altLang="ja-JP" sz="2400" dirty="0" err="1" smtClean="0">
                <a:solidFill>
                  <a:srgbClr val="FFFF00"/>
                </a:solidFill>
              </a:rPr>
              <a:t>programmes</a:t>
            </a:r>
            <a:r>
              <a:rPr lang="en-US" altLang="ja-JP" sz="2400" dirty="0" smtClean="0">
                <a:solidFill>
                  <a:srgbClr val="FFFF00"/>
                </a:solidFill>
              </a:rPr>
              <a:t>?</a:t>
            </a:r>
            <a:endParaRPr lang="en-US" altLang="ja-JP" sz="2400" dirty="0">
              <a:solidFill>
                <a:srgbClr val="FFFF00"/>
              </a:solidFill>
            </a:endParaRPr>
          </a:p>
          <a:p>
            <a:endParaRPr lang="en-US" altLang="ja-JP" sz="2400" dirty="0" smtClean="0">
              <a:solidFill>
                <a:srgbClr val="FFFF00"/>
              </a:solidFill>
            </a:endParaRPr>
          </a:p>
          <a:p>
            <a:endParaRPr lang="ja-JP" altLang="ja-JP" dirty="0">
              <a:solidFill>
                <a:schemeClr val="bg1"/>
              </a:solidFill>
            </a:endParaRPr>
          </a:p>
        </p:txBody>
      </p:sp>
    </p:spTree>
    <p:extLst>
      <p:ext uri="{BB962C8B-B14F-4D97-AF65-F5344CB8AC3E}">
        <p14:creationId xmlns:p14="http://schemas.microsoft.com/office/powerpoint/2010/main" val="202452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6734" y="217537"/>
            <a:ext cx="8561091" cy="6247864"/>
          </a:xfrm>
          <a:prstGeom prst="rect">
            <a:avLst/>
          </a:prstGeom>
          <a:solidFill>
            <a:schemeClr val="accent2"/>
          </a:solidFill>
        </p:spPr>
        <p:txBody>
          <a:bodyPr wrap="square" rtlCol="0">
            <a:spAutoFit/>
          </a:bodyPr>
          <a:lstStyle/>
          <a:p>
            <a:r>
              <a:rPr lang="en-US" altLang="ja-JP" sz="2400" dirty="0" smtClean="0">
                <a:solidFill>
                  <a:srgbClr val="FFFF00"/>
                </a:solidFill>
              </a:rPr>
              <a:t>EU-project and KEK</a:t>
            </a:r>
          </a:p>
          <a:p>
            <a:r>
              <a:rPr lang="en-US" altLang="ja-JP" sz="2400" dirty="0">
                <a:solidFill>
                  <a:srgbClr val="FFFF00"/>
                </a:solidFill>
              </a:rPr>
              <a:t> </a:t>
            </a:r>
            <a:r>
              <a:rPr lang="en-US" altLang="ja-JP" sz="2400" dirty="0" smtClean="0">
                <a:solidFill>
                  <a:srgbClr val="FFFF00"/>
                </a:solidFill>
              </a:rPr>
              <a:t> Questions from Frank Zimmerman:</a:t>
            </a:r>
          </a:p>
          <a:p>
            <a:endParaRPr lang="en-US" altLang="ja-JP" sz="3200" dirty="0" smtClean="0">
              <a:solidFill>
                <a:srgbClr val="FFFF00"/>
              </a:solidFill>
            </a:endParaRPr>
          </a:p>
          <a:p>
            <a:pPr marL="342900" indent="-342900">
              <a:buFontTx/>
              <a:buChar char="-"/>
            </a:pPr>
            <a:r>
              <a:rPr lang="en-US" altLang="ja-JP" sz="3200" dirty="0" smtClean="0">
                <a:solidFill>
                  <a:srgbClr val="FFFF00"/>
                </a:solidFill>
              </a:rPr>
              <a:t>Are </a:t>
            </a:r>
            <a:r>
              <a:rPr lang="en-US" altLang="ja-JP" sz="3200" dirty="0">
                <a:solidFill>
                  <a:srgbClr val="FFFF00"/>
                </a:solidFill>
              </a:rPr>
              <a:t>there legal issues</a:t>
            </a:r>
            <a:r>
              <a:rPr lang="en-US" altLang="ja-JP" sz="2400" dirty="0" smtClean="0">
                <a:solidFill>
                  <a:srgbClr val="FFFF00"/>
                </a:solidFill>
              </a:rPr>
              <a:t>?</a:t>
            </a:r>
          </a:p>
          <a:p>
            <a:endParaRPr lang="en-US" altLang="ja-JP" sz="2400" dirty="0" smtClean="0">
              <a:solidFill>
                <a:srgbClr val="FFFF00"/>
              </a:solidFill>
            </a:endParaRPr>
          </a:p>
          <a:p>
            <a:pPr lvl="1"/>
            <a:r>
              <a:rPr lang="en-US" altLang="ja-JP" sz="2400" dirty="0">
                <a:solidFill>
                  <a:srgbClr val="FFFF00"/>
                </a:solidFill>
              </a:rPr>
              <a:t> </a:t>
            </a:r>
            <a:r>
              <a:rPr lang="en-US" altLang="ja-JP" sz="2400" dirty="0" smtClean="0">
                <a:solidFill>
                  <a:srgbClr val="FFFF00"/>
                </a:solidFill>
              </a:rPr>
              <a:t>  No serious issues.  If the project is still at the R&amp;D stage and if the extra resource is not needed, KEK is very flexible. </a:t>
            </a:r>
          </a:p>
          <a:p>
            <a:pPr lvl="1"/>
            <a:r>
              <a:rPr lang="en-US" altLang="ja-JP" sz="2400" dirty="0" smtClean="0">
                <a:solidFill>
                  <a:srgbClr val="FFFF00"/>
                </a:solidFill>
              </a:rPr>
              <a:t>If a large resource is needed in the project, KEK needs to submit the request to our FA (MEXT) and it takes time.</a:t>
            </a:r>
          </a:p>
          <a:p>
            <a:pPr lvl="1"/>
            <a:endParaRPr lang="en-US" altLang="ja-JP" sz="2400" dirty="0" smtClean="0">
              <a:solidFill>
                <a:srgbClr val="FFFF00"/>
              </a:solidFill>
            </a:endParaRPr>
          </a:p>
          <a:p>
            <a:pPr lvl="1"/>
            <a:r>
              <a:rPr lang="en-US" altLang="ja-JP" sz="2400" dirty="0" smtClean="0">
                <a:solidFill>
                  <a:srgbClr val="FFFF00"/>
                </a:solidFill>
              </a:rPr>
              <a:t>For example, we signed for </a:t>
            </a:r>
            <a:r>
              <a:rPr lang="en-US" altLang="ja-JP" sz="2400" dirty="0" err="1" smtClean="0">
                <a:solidFill>
                  <a:srgbClr val="FFFF00"/>
                </a:solidFill>
              </a:rPr>
              <a:t>HiLumi</a:t>
            </a:r>
            <a:r>
              <a:rPr lang="en-US" altLang="ja-JP" sz="2400" dirty="0" smtClean="0">
                <a:solidFill>
                  <a:srgbClr val="FFFF00"/>
                </a:solidFill>
              </a:rPr>
              <a:t>, LAGUNA-LBNO with the initiatives of the contacted researchers. But this does not mean that KEK is ready to contribute to the full project of HL-LHC (or LBN in </a:t>
            </a:r>
            <a:r>
              <a:rPr lang="en-US" altLang="ja-JP" sz="2400" smtClean="0">
                <a:solidFill>
                  <a:srgbClr val="FFFF00"/>
                </a:solidFill>
              </a:rPr>
              <a:t>Europe).</a:t>
            </a:r>
            <a:endParaRPr lang="en-US" altLang="ja-JP" sz="2400" dirty="0" smtClean="0">
              <a:solidFill>
                <a:srgbClr val="FFFF00"/>
              </a:solidFill>
            </a:endParaRPr>
          </a:p>
          <a:p>
            <a:pPr lvl="1"/>
            <a:r>
              <a:rPr lang="en-US" altLang="ja-JP" sz="2400" dirty="0" smtClean="0">
                <a:solidFill>
                  <a:srgbClr val="FFFF00"/>
                </a:solidFill>
              </a:rPr>
              <a:t> </a:t>
            </a:r>
          </a:p>
        </p:txBody>
      </p:sp>
    </p:spTree>
    <p:extLst>
      <p:ext uri="{BB962C8B-B14F-4D97-AF65-F5344CB8AC3E}">
        <p14:creationId xmlns:p14="http://schemas.microsoft.com/office/powerpoint/2010/main" val="4143126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6505" y="217537"/>
            <a:ext cx="8865985" cy="7140416"/>
          </a:xfrm>
          <a:prstGeom prst="rect">
            <a:avLst/>
          </a:prstGeom>
          <a:solidFill>
            <a:schemeClr val="accent2"/>
          </a:solidFill>
        </p:spPr>
        <p:txBody>
          <a:bodyPr wrap="square" rtlCol="0">
            <a:spAutoFit/>
          </a:bodyPr>
          <a:lstStyle/>
          <a:p>
            <a:r>
              <a:rPr lang="en-US" altLang="ja-JP" sz="2400" dirty="0" smtClean="0">
                <a:solidFill>
                  <a:srgbClr val="FFFF00"/>
                </a:solidFill>
              </a:rPr>
              <a:t>EU-project and KEK</a:t>
            </a:r>
          </a:p>
          <a:p>
            <a:r>
              <a:rPr lang="en-US" altLang="ja-JP" sz="2400" dirty="0">
                <a:solidFill>
                  <a:srgbClr val="FFFF00"/>
                </a:solidFill>
              </a:rPr>
              <a:t> </a:t>
            </a:r>
            <a:r>
              <a:rPr lang="en-US" altLang="ja-JP" sz="2400" dirty="0" smtClean="0">
                <a:solidFill>
                  <a:srgbClr val="FFFF00"/>
                </a:solidFill>
              </a:rPr>
              <a:t> Questions from Frank Zimmerman:</a:t>
            </a:r>
          </a:p>
          <a:p>
            <a:endParaRPr lang="en-US" altLang="ja-JP" sz="3200" dirty="0" smtClean="0">
              <a:solidFill>
                <a:srgbClr val="FFFF00"/>
              </a:solidFill>
            </a:endParaRPr>
          </a:p>
          <a:p>
            <a:pPr marL="342900" indent="-342900">
              <a:buFontTx/>
              <a:buChar char="-"/>
            </a:pPr>
            <a:r>
              <a:rPr lang="en-US" altLang="ja-JP" sz="3200" dirty="0" smtClean="0">
                <a:solidFill>
                  <a:srgbClr val="FFFF00"/>
                </a:solidFill>
              </a:rPr>
              <a:t>Is the </a:t>
            </a:r>
            <a:r>
              <a:rPr lang="en-US" altLang="ja-JP" sz="3200" dirty="0">
                <a:solidFill>
                  <a:srgbClr val="FFFF00"/>
                </a:solidFill>
              </a:rPr>
              <a:t>KEK participation in </a:t>
            </a:r>
            <a:r>
              <a:rPr lang="en-US" altLang="ja-JP" sz="3200" dirty="0" err="1">
                <a:solidFill>
                  <a:srgbClr val="FFFF00"/>
                </a:solidFill>
              </a:rPr>
              <a:t>HiLumi</a:t>
            </a:r>
            <a:r>
              <a:rPr lang="en-US" altLang="ja-JP" sz="3200" dirty="0">
                <a:solidFill>
                  <a:srgbClr val="FFFF00"/>
                </a:solidFill>
              </a:rPr>
              <a:t> an “accident” or could/will it repeat in future projects?</a:t>
            </a:r>
          </a:p>
          <a:p>
            <a:endParaRPr lang="en-US" altLang="ja-JP" sz="2400" dirty="0" smtClean="0">
              <a:solidFill>
                <a:srgbClr val="FFFF00"/>
              </a:solidFill>
            </a:endParaRPr>
          </a:p>
          <a:p>
            <a:r>
              <a:rPr lang="en-US" altLang="ja-JP" sz="2400" dirty="0" smtClean="0">
                <a:solidFill>
                  <a:srgbClr val="FFFF00"/>
                </a:solidFill>
              </a:rPr>
              <a:t> </a:t>
            </a:r>
            <a:r>
              <a:rPr lang="en-US" altLang="ja-JP" sz="2400" dirty="0">
                <a:solidFill>
                  <a:srgbClr val="FFFF00"/>
                </a:solidFill>
              </a:rPr>
              <a:t>I</a:t>
            </a:r>
            <a:r>
              <a:rPr lang="en-US" altLang="ja-JP" sz="2400" dirty="0" smtClean="0">
                <a:solidFill>
                  <a:srgbClr val="FFFF00"/>
                </a:solidFill>
              </a:rPr>
              <a:t>t was easy to  participate to </a:t>
            </a:r>
            <a:r>
              <a:rPr lang="en-US" altLang="ja-JP" sz="2400" dirty="0" err="1" smtClean="0">
                <a:solidFill>
                  <a:srgbClr val="FFFF00"/>
                </a:solidFill>
              </a:rPr>
              <a:t>HiLumi</a:t>
            </a:r>
            <a:r>
              <a:rPr lang="en-US" altLang="ja-JP" sz="2400" dirty="0" smtClean="0">
                <a:solidFill>
                  <a:srgbClr val="FFFF00"/>
                </a:solidFill>
              </a:rPr>
              <a:t> because we have been long working collaboration between CERN and KEK on the LHC.</a:t>
            </a:r>
          </a:p>
          <a:p>
            <a:endParaRPr lang="en-US" altLang="ja-JP" sz="2400" dirty="0" smtClean="0">
              <a:solidFill>
                <a:srgbClr val="FFFF00"/>
              </a:solidFill>
            </a:endParaRPr>
          </a:p>
          <a:p>
            <a:r>
              <a:rPr lang="en-US" altLang="ja-JP" sz="2400" dirty="0">
                <a:solidFill>
                  <a:srgbClr val="FFFF00"/>
                </a:solidFill>
              </a:rPr>
              <a:t> </a:t>
            </a:r>
            <a:r>
              <a:rPr lang="en-US" altLang="ja-JP" sz="2400" dirty="0" smtClean="0">
                <a:solidFill>
                  <a:srgbClr val="FFFF00"/>
                </a:solidFill>
              </a:rPr>
              <a:t>If there is other good projects which attracts KEK people, it can happen. </a:t>
            </a:r>
          </a:p>
          <a:p>
            <a:r>
              <a:rPr lang="en-US" altLang="ja-JP" sz="2400" dirty="0">
                <a:solidFill>
                  <a:srgbClr val="FFFF00"/>
                </a:solidFill>
              </a:rPr>
              <a:t> </a:t>
            </a:r>
            <a:r>
              <a:rPr lang="en-US" altLang="ja-JP" sz="2400" dirty="0" smtClean="0">
                <a:solidFill>
                  <a:srgbClr val="FFFF00"/>
                </a:solidFill>
              </a:rPr>
              <a:t>   But there is no direct connection to the funding in Japan to the EU-projects so either we need to collaborate with the existing resources or with a new funding request to the </a:t>
            </a:r>
            <a:r>
              <a:rPr lang="en-US" altLang="ja-JP" sz="2400" dirty="0" err="1" smtClean="0">
                <a:solidFill>
                  <a:srgbClr val="FFFF00"/>
                </a:solidFill>
              </a:rPr>
              <a:t>mext</a:t>
            </a:r>
            <a:r>
              <a:rPr lang="en-US" altLang="ja-JP" sz="2400" dirty="0" smtClean="0">
                <a:solidFill>
                  <a:srgbClr val="FFFF00"/>
                </a:solidFill>
              </a:rPr>
              <a:t> (which is not easy).</a:t>
            </a:r>
            <a:endParaRPr lang="en-US" altLang="ja-JP" sz="2400" dirty="0">
              <a:solidFill>
                <a:srgbClr val="FFFF00"/>
              </a:solidFill>
            </a:endParaRPr>
          </a:p>
          <a:p>
            <a:endParaRPr lang="en-US" altLang="ja-JP" sz="2400" dirty="0" smtClean="0">
              <a:solidFill>
                <a:srgbClr val="FFFF00"/>
              </a:solidFill>
            </a:endParaRPr>
          </a:p>
          <a:p>
            <a:endParaRPr lang="ja-JP" altLang="ja-JP" dirty="0">
              <a:solidFill>
                <a:schemeClr val="bg1"/>
              </a:solidFill>
            </a:endParaRPr>
          </a:p>
        </p:txBody>
      </p:sp>
    </p:spTree>
    <p:extLst>
      <p:ext uri="{BB962C8B-B14F-4D97-AF65-F5344CB8AC3E}">
        <p14:creationId xmlns:p14="http://schemas.microsoft.com/office/powerpoint/2010/main" val="23121865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6734" y="217537"/>
            <a:ext cx="8561091" cy="6617196"/>
          </a:xfrm>
          <a:prstGeom prst="rect">
            <a:avLst/>
          </a:prstGeom>
          <a:solidFill>
            <a:schemeClr val="accent2"/>
          </a:solidFill>
        </p:spPr>
        <p:txBody>
          <a:bodyPr wrap="square" rtlCol="0">
            <a:spAutoFit/>
          </a:bodyPr>
          <a:lstStyle/>
          <a:p>
            <a:r>
              <a:rPr lang="en-US" altLang="ja-JP" sz="2400" dirty="0" smtClean="0">
                <a:solidFill>
                  <a:srgbClr val="FFFF00"/>
                </a:solidFill>
              </a:rPr>
              <a:t>EU-project and KEK</a:t>
            </a:r>
          </a:p>
          <a:p>
            <a:r>
              <a:rPr lang="en-US" altLang="ja-JP" sz="2400" dirty="0">
                <a:solidFill>
                  <a:srgbClr val="FFFF00"/>
                </a:solidFill>
              </a:rPr>
              <a:t> </a:t>
            </a:r>
            <a:r>
              <a:rPr lang="en-US" altLang="ja-JP" sz="2400" dirty="0" smtClean="0">
                <a:solidFill>
                  <a:srgbClr val="FFFF00"/>
                </a:solidFill>
              </a:rPr>
              <a:t> Questions from Frank Zimmerman:</a:t>
            </a:r>
            <a:endParaRPr lang="en-US" altLang="ja-JP" sz="3200" dirty="0" smtClean="0">
              <a:solidFill>
                <a:srgbClr val="FFFF00"/>
              </a:solidFill>
            </a:endParaRPr>
          </a:p>
          <a:p>
            <a:pPr marL="342900" indent="-342900">
              <a:buFontTx/>
              <a:buChar char="-"/>
            </a:pPr>
            <a:r>
              <a:rPr lang="en-US" altLang="ja-JP" sz="3200" dirty="0" smtClean="0">
                <a:solidFill>
                  <a:srgbClr val="FFFF00"/>
                </a:solidFill>
              </a:rPr>
              <a:t>What </a:t>
            </a:r>
            <a:r>
              <a:rPr lang="en-US" altLang="ja-JP" sz="3200" dirty="0">
                <a:solidFill>
                  <a:srgbClr val="FFFF00"/>
                </a:solidFill>
              </a:rPr>
              <a:t>does KEK think about these EU co-funded </a:t>
            </a:r>
            <a:r>
              <a:rPr lang="en-US" altLang="ja-JP" sz="3200" dirty="0" smtClean="0">
                <a:solidFill>
                  <a:srgbClr val="FFFF00"/>
                </a:solidFill>
              </a:rPr>
              <a:t>projects? </a:t>
            </a:r>
          </a:p>
          <a:p>
            <a:pPr marL="342900" indent="-342900">
              <a:buFontTx/>
              <a:buChar char="-"/>
            </a:pPr>
            <a:r>
              <a:rPr lang="en-US" altLang="ja-JP" sz="3200" dirty="0" smtClean="0">
                <a:solidFill>
                  <a:srgbClr val="FFFF00"/>
                </a:solidFill>
              </a:rPr>
              <a:t>What </a:t>
            </a:r>
            <a:r>
              <a:rPr lang="en-US" altLang="ja-JP" sz="3200" dirty="0">
                <a:solidFill>
                  <a:srgbClr val="FFFF00"/>
                </a:solidFill>
              </a:rPr>
              <a:t>are the perceived advantages or drawbacks</a:t>
            </a:r>
            <a:r>
              <a:rPr lang="en-US" altLang="ja-JP" sz="3200" dirty="0" smtClean="0">
                <a:solidFill>
                  <a:srgbClr val="FFFF00"/>
                </a:solidFill>
              </a:rPr>
              <a:t>?</a:t>
            </a:r>
          </a:p>
          <a:p>
            <a:pPr lvl="1"/>
            <a:endParaRPr lang="en-US" altLang="ja-JP" sz="3200" dirty="0">
              <a:solidFill>
                <a:srgbClr val="FFFF00"/>
              </a:solidFill>
            </a:endParaRPr>
          </a:p>
          <a:p>
            <a:pPr lvl="1"/>
            <a:r>
              <a:rPr lang="en-US" altLang="ja-JP" sz="2400" dirty="0" smtClean="0">
                <a:solidFill>
                  <a:srgbClr val="FFFF00"/>
                </a:solidFill>
              </a:rPr>
              <a:t>At this stage, there is no coherent strategy to react on the EU-projects. It heavily depends on individual researchers. There is no clear preference between KEK-EU collaboration and bi- or multi-lateral KEK-EU lab(s) collaboration.</a:t>
            </a:r>
          </a:p>
          <a:p>
            <a:pPr lvl="1"/>
            <a:r>
              <a:rPr lang="en-US" altLang="ja-JP" sz="2400" dirty="0" smtClean="0">
                <a:solidFill>
                  <a:srgbClr val="FFFF00"/>
                </a:solidFill>
              </a:rPr>
              <a:t>Situation may change if there is a Japanese fund linked to EU-programs. There is a EU-Japan science and technology agreement (started March 2011). Some discussions are going on.</a:t>
            </a:r>
            <a:endParaRPr lang="ja-JP" altLang="ja-JP" dirty="0">
              <a:solidFill>
                <a:schemeClr val="bg1"/>
              </a:solidFill>
            </a:endParaRPr>
          </a:p>
        </p:txBody>
      </p:sp>
    </p:spTree>
    <p:extLst>
      <p:ext uri="{BB962C8B-B14F-4D97-AF65-F5344CB8AC3E}">
        <p14:creationId xmlns:p14="http://schemas.microsoft.com/office/powerpoint/2010/main" val="23121865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6734" y="217537"/>
            <a:ext cx="8561091" cy="4154984"/>
          </a:xfrm>
          <a:prstGeom prst="rect">
            <a:avLst/>
          </a:prstGeom>
          <a:solidFill>
            <a:schemeClr val="accent2"/>
          </a:solidFill>
        </p:spPr>
        <p:txBody>
          <a:bodyPr wrap="square" rtlCol="0">
            <a:spAutoFit/>
          </a:bodyPr>
          <a:lstStyle/>
          <a:p>
            <a:r>
              <a:rPr lang="en-US" altLang="ja-JP" sz="2400" dirty="0" smtClean="0">
                <a:solidFill>
                  <a:srgbClr val="FFFF00"/>
                </a:solidFill>
              </a:rPr>
              <a:t>EU-project and KEK</a:t>
            </a:r>
          </a:p>
          <a:p>
            <a:r>
              <a:rPr lang="en-US" altLang="ja-JP" sz="2400" dirty="0">
                <a:solidFill>
                  <a:srgbClr val="FFFF00"/>
                </a:solidFill>
              </a:rPr>
              <a:t> </a:t>
            </a:r>
            <a:r>
              <a:rPr lang="en-US" altLang="ja-JP" sz="2400" dirty="0" smtClean="0">
                <a:solidFill>
                  <a:srgbClr val="FFFF00"/>
                </a:solidFill>
              </a:rPr>
              <a:t> Questions from Frank Zimmerman:</a:t>
            </a:r>
          </a:p>
          <a:p>
            <a:endParaRPr lang="en-US" altLang="ja-JP" sz="3200" dirty="0" smtClean="0">
              <a:solidFill>
                <a:srgbClr val="FFFF00"/>
              </a:solidFill>
            </a:endParaRPr>
          </a:p>
          <a:p>
            <a:pPr marL="342900" indent="-342900">
              <a:buFontTx/>
              <a:buChar char="-"/>
            </a:pPr>
            <a:r>
              <a:rPr lang="en-US" altLang="ja-JP" sz="3200" dirty="0">
                <a:solidFill>
                  <a:srgbClr val="FFFF00"/>
                </a:solidFill>
              </a:rPr>
              <a:t>O</a:t>
            </a:r>
            <a:r>
              <a:rPr lang="en-US" altLang="ja-JP" sz="3200" dirty="0" smtClean="0">
                <a:solidFill>
                  <a:srgbClr val="FFFF00"/>
                </a:solidFill>
              </a:rPr>
              <a:t>utlook </a:t>
            </a:r>
            <a:r>
              <a:rPr lang="en-US" altLang="ja-JP" sz="3200" dirty="0">
                <a:solidFill>
                  <a:srgbClr val="FFFF00"/>
                </a:solidFill>
              </a:rPr>
              <a:t>or wishes from KEK for future EU </a:t>
            </a:r>
            <a:r>
              <a:rPr lang="en-US" altLang="ja-JP" sz="3200" dirty="0" err="1">
                <a:solidFill>
                  <a:srgbClr val="FFFF00"/>
                </a:solidFill>
              </a:rPr>
              <a:t>programmes</a:t>
            </a:r>
            <a:endParaRPr lang="en-US" altLang="ja-JP" sz="2400" dirty="0" smtClean="0">
              <a:solidFill>
                <a:srgbClr val="FFFF00"/>
              </a:solidFill>
            </a:endParaRPr>
          </a:p>
          <a:p>
            <a:pPr lvl="1"/>
            <a:r>
              <a:rPr lang="en-US" altLang="ja-JP" sz="2400" dirty="0">
                <a:solidFill>
                  <a:srgbClr val="FFFF00"/>
                </a:solidFill>
              </a:rPr>
              <a:t> </a:t>
            </a:r>
            <a:r>
              <a:rPr lang="en-US" altLang="ja-JP" sz="2400" dirty="0" smtClean="0">
                <a:solidFill>
                  <a:srgbClr val="FFFF00"/>
                </a:solidFill>
              </a:rPr>
              <a:t> </a:t>
            </a:r>
          </a:p>
          <a:p>
            <a:pPr lvl="1"/>
            <a:r>
              <a:rPr lang="en-US" altLang="ja-JP" sz="2400" dirty="0" smtClean="0">
                <a:solidFill>
                  <a:srgbClr val="FFFF00"/>
                </a:solidFill>
              </a:rPr>
              <a:t> In general, the closer collaborations between world wide accelerator laboratories are more and more important for on-going and future accelerator R&amp;Ds. KEK is willing to participate to the network. </a:t>
            </a:r>
            <a:endParaRPr lang="ja-JP" altLang="ja-JP" dirty="0">
              <a:solidFill>
                <a:schemeClr val="bg1"/>
              </a:solidFill>
            </a:endParaRPr>
          </a:p>
        </p:txBody>
      </p:sp>
    </p:spTree>
    <p:extLst>
      <p:ext uri="{BB962C8B-B14F-4D97-AF65-F5344CB8AC3E}">
        <p14:creationId xmlns:p14="http://schemas.microsoft.com/office/powerpoint/2010/main" val="23121865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26695" y="2814028"/>
            <a:ext cx="5940660" cy="1200329"/>
          </a:xfrm>
          <a:prstGeom prst="rect">
            <a:avLst/>
          </a:prstGeom>
          <a:noFill/>
        </p:spPr>
        <p:txBody>
          <a:bodyPr wrap="square" rtlCol="0">
            <a:spAutoFit/>
          </a:bodyPr>
          <a:lstStyle/>
          <a:p>
            <a:pPr algn="ctr"/>
            <a:r>
              <a:rPr lang="en-US" altLang="ja-JP" sz="3600" dirty="0" smtClean="0"/>
              <a:t>Extra</a:t>
            </a:r>
            <a:r>
              <a:rPr lang="ja-JP" altLang="en-US" sz="3600" dirty="0"/>
              <a:t> </a:t>
            </a:r>
            <a:r>
              <a:rPr lang="en-US" altLang="ja-JP" sz="3600" dirty="0" smtClean="0"/>
              <a:t>Slides </a:t>
            </a:r>
          </a:p>
          <a:p>
            <a:pPr algn="ctr"/>
            <a:r>
              <a:rPr lang="en-US" altLang="ja-JP" sz="3600" dirty="0" smtClean="0"/>
              <a:t> related to KEK activities</a:t>
            </a:r>
            <a:endParaRPr kumimoji="1" lang="ja-JP" altLang="en-US" sz="3600" dirty="0"/>
          </a:p>
        </p:txBody>
      </p:sp>
    </p:spTree>
    <p:extLst>
      <p:ext uri="{BB962C8B-B14F-4D97-AF65-F5344CB8AC3E}">
        <p14:creationId xmlns:p14="http://schemas.microsoft.com/office/powerpoint/2010/main" val="2010574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1DFE116D-C1C0-4DEA-83A0-C26F13406AA3}" type="slidenum">
              <a:rPr lang="ja-JP" altLang="en-US" smtClean="0">
                <a:solidFill>
                  <a:prstClr val="black">
                    <a:tint val="75000"/>
                  </a:prstClr>
                </a:solidFill>
              </a:rPr>
              <a:pPr/>
              <a:t>17</a:t>
            </a:fld>
            <a:endParaRPr lang="ja-JP" altLang="en-US">
              <a:solidFill>
                <a:prstClr val="black">
                  <a:tint val="75000"/>
                </a:prstClr>
              </a:solidFill>
            </a:endParaRPr>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593480"/>
            <a:ext cx="9144000" cy="6264520"/>
          </a:xfrm>
          <a:prstGeom prst="rect">
            <a:avLst/>
          </a:prstGeom>
        </p:spPr>
      </p:pic>
      <p:pic>
        <p:nvPicPr>
          <p:cNvPr id="4" name="Picture 24" descr="ilcM"/>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0" y="25097"/>
            <a:ext cx="2362976" cy="3429000"/>
          </a:xfrm>
          <a:prstGeom prst="rect">
            <a:avLst/>
          </a:prstGeom>
          <a:noFill/>
          <a:ln w="9525">
            <a:noFill/>
            <a:miter lim="800000"/>
            <a:headEnd/>
            <a:tailEnd/>
          </a:ln>
        </p:spPr>
      </p:pic>
      <p:grpSp>
        <p:nvGrpSpPr>
          <p:cNvPr id="8" name="グループ化 7"/>
          <p:cNvGrpSpPr/>
          <p:nvPr/>
        </p:nvGrpSpPr>
        <p:grpSpPr>
          <a:xfrm>
            <a:off x="2465112" y="2780929"/>
            <a:ext cx="1661127" cy="2154099"/>
            <a:chOff x="2483768" y="2492896"/>
            <a:chExt cx="1755803" cy="2276872"/>
          </a:xfrm>
        </p:grpSpPr>
        <p:pic>
          <p:nvPicPr>
            <p:cNvPr id="6" name="Picture 28" descr="atf01H"/>
            <p:cNvPicPr>
              <a:picLocks noChangeAspect="1" noChangeArrowheads="1"/>
            </p:cNvPicPr>
            <p:nvPr/>
          </p:nvPicPr>
          <p:blipFill>
            <a:blip r:embed="rId4" cstate="print">
              <a:lum contrast="12000"/>
              <a:extLst>
                <a:ext uri="{28A0092B-C50C-407E-A947-70E740481C1C}">
                  <a14:useLocalDpi xmlns:a14="http://schemas.microsoft.com/office/drawing/2010/main" val="0"/>
                </a:ext>
              </a:extLst>
            </a:blip>
            <a:srcRect/>
            <a:stretch>
              <a:fillRect/>
            </a:stretch>
          </p:blipFill>
          <p:spPr bwMode="auto">
            <a:xfrm>
              <a:off x="2483768" y="2492896"/>
              <a:ext cx="1755803" cy="2276872"/>
            </a:xfrm>
            <a:prstGeom prst="rect">
              <a:avLst/>
            </a:prstGeom>
            <a:noFill/>
            <a:ln w="9525">
              <a:noFill/>
              <a:miter lim="800000"/>
              <a:headEnd/>
              <a:tailEnd/>
            </a:ln>
          </p:spPr>
        </p:pic>
        <p:sp>
          <p:nvSpPr>
            <p:cNvPr id="7" name="正方形/長方形 6"/>
            <p:cNvSpPr/>
            <p:nvPr/>
          </p:nvSpPr>
          <p:spPr>
            <a:xfrm>
              <a:off x="2483768" y="2492896"/>
              <a:ext cx="1755803" cy="22768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10"/>
          <p:cNvGrpSpPr/>
          <p:nvPr/>
        </p:nvGrpSpPr>
        <p:grpSpPr>
          <a:xfrm>
            <a:off x="7153260" y="-19024"/>
            <a:ext cx="1732207" cy="2492896"/>
            <a:chOff x="7153260" y="0"/>
            <a:chExt cx="1979712" cy="2780929"/>
          </a:xfrm>
        </p:grpSpPr>
        <p:pic>
          <p:nvPicPr>
            <p:cNvPr id="9" name="Picture 9" descr="20071011DiM-00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53260" y="0"/>
              <a:ext cx="1979712" cy="2780929"/>
            </a:xfrm>
            <a:prstGeom prst="rect">
              <a:avLst/>
            </a:prstGeom>
            <a:noFill/>
            <a:ln w="9525">
              <a:noFill/>
              <a:miter lim="800000"/>
              <a:headEnd/>
              <a:tailEnd/>
            </a:ln>
          </p:spPr>
        </p:pic>
        <p:sp>
          <p:nvSpPr>
            <p:cNvPr id="10" name="正方形/長方形 9"/>
            <p:cNvSpPr/>
            <p:nvPr/>
          </p:nvSpPr>
          <p:spPr>
            <a:xfrm>
              <a:off x="7153260" y="25097"/>
              <a:ext cx="1979712" cy="27558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7400765" y="4646995"/>
            <a:ext cx="1484702" cy="1015663"/>
          </a:xfrm>
          <a:prstGeom prst="rect">
            <a:avLst/>
          </a:prstGeom>
          <a:solidFill>
            <a:srgbClr val="000066">
              <a:alpha val="54902"/>
            </a:srgbClr>
          </a:solidFill>
        </p:spPr>
        <p:txBody>
          <a:bodyPr wrap="none" rtlCol="0">
            <a:spAutoFit/>
          </a:bodyPr>
          <a:lstStyle/>
          <a:p>
            <a:pPr algn="ctr"/>
            <a:r>
              <a:rPr kumimoji="1" lang="en-US" altLang="ja-JP" sz="2000" b="1" dirty="0" err="1" smtClean="0">
                <a:solidFill>
                  <a:schemeClr val="bg1"/>
                </a:solidFill>
                <a:effectLst>
                  <a:outerShdw blurRad="38100" dist="38100" dir="2700000" algn="tl">
                    <a:srgbClr val="000000">
                      <a:alpha val="43137"/>
                    </a:srgbClr>
                  </a:outerShdw>
                </a:effectLst>
              </a:rPr>
              <a:t>Cryomodule</a:t>
            </a:r>
            <a:endParaRPr kumimoji="1" lang="en-US" altLang="ja-JP" sz="2000" b="1" dirty="0" smtClean="0">
              <a:solidFill>
                <a:schemeClr val="bg1"/>
              </a:solidFill>
              <a:effectLst>
                <a:outerShdw blurRad="38100" dist="38100" dir="2700000" algn="tl">
                  <a:srgbClr val="000000">
                    <a:alpha val="43137"/>
                  </a:srgbClr>
                </a:outerShdw>
              </a:effectLst>
            </a:endParaRPr>
          </a:p>
          <a:p>
            <a:pPr algn="ctr"/>
            <a:r>
              <a:rPr lang="en-US" altLang="ja-JP" sz="2000" b="1" dirty="0" smtClean="0">
                <a:solidFill>
                  <a:schemeClr val="bg1"/>
                </a:solidFill>
                <a:effectLst>
                  <a:outerShdw blurRad="38100" dist="38100" dir="2700000" algn="tl">
                    <a:srgbClr val="000000">
                      <a:alpha val="43137"/>
                    </a:srgbClr>
                  </a:outerShdw>
                </a:effectLst>
              </a:rPr>
              <a:t>Fabrication</a:t>
            </a:r>
          </a:p>
          <a:p>
            <a:pPr algn="ctr"/>
            <a:r>
              <a:rPr lang="en-US" altLang="ja-JP" sz="2000" b="1" dirty="0" smtClean="0">
                <a:solidFill>
                  <a:schemeClr val="bg1"/>
                </a:solidFill>
                <a:effectLst>
                  <a:outerShdw blurRad="38100" dist="38100" dir="2700000" algn="tl">
                    <a:srgbClr val="000000">
                      <a:alpha val="43137"/>
                    </a:srgbClr>
                  </a:outerShdw>
                </a:effectLst>
              </a:rPr>
              <a:t>Facility</a:t>
            </a:r>
            <a:endParaRPr kumimoji="1" lang="ja-JP" altLang="en-US" sz="2000" b="1" dirty="0">
              <a:solidFill>
                <a:schemeClr val="bg1"/>
              </a:solidFill>
              <a:effectLst>
                <a:outerShdw blurRad="38100" dist="38100" dir="2700000" algn="tl">
                  <a:srgbClr val="000000">
                    <a:alpha val="43137"/>
                  </a:srgbClr>
                </a:outerShdw>
              </a:effectLst>
            </a:endParaRPr>
          </a:p>
        </p:txBody>
      </p:sp>
      <p:pic>
        <p:nvPicPr>
          <p:cNvPr id="14" name="コンテンツ プレースホルダー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44621" y="4748258"/>
            <a:ext cx="2743200" cy="1828800"/>
          </a:xfrm>
          <a:prstGeom prst="rect">
            <a:avLst/>
          </a:prstGeom>
          <a:solidFill>
            <a:schemeClr val="bg1"/>
          </a:solidFill>
          <a:ln w="38100">
            <a:solidFill>
              <a:schemeClr val="bg1"/>
            </a:solidFill>
          </a:ln>
        </p:spPr>
      </p:pic>
      <p:sp>
        <p:nvSpPr>
          <p:cNvPr id="15" name="テキスト ボックス 14"/>
          <p:cNvSpPr txBox="1"/>
          <p:nvPr/>
        </p:nvSpPr>
        <p:spPr>
          <a:xfrm>
            <a:off x="5419220" y="719942"/>
            <a:ext cx="1975092" cy="707886"/>
          </a:xfrm>
          <a:prstGeom prst="rect">
            <a:avLst/>
          </a:prstGeom>
          <a:solidFill>
            <a:srgbClr val="000066">
              <a:alpha val="54902"/>
            </a:srgbClr>
          </a:solidFill>
        </p:spPr>
        <p:txBody>
          <a:bodyPr wrap="none" rtlCol="0">
            <a:spAutoFit/>
          </a:bodyPr>
          <a:lstStyle/>
          <a:p>
            <a:pPr algn="ctr"/>
            <a:r>
              <a:rPr lang="en-US" altLang="ja-JP" sz="2000" b="1" dirty="0" smtClean="0">
                <a:solidFill>
                  <a:schemeClr val="bg1"/>
                </a:solidFill>
                <a:effectLst>
                  <a:outerShdw blurRad="38100" dist="38100" dir="2700000" algn="tl">
                    <a:srgbClr val="000000">
                      <a:alpha val="43137"/>
                    </a:srgbClr>
                  </a:outerShdw>
                </a:effectLst>
              </a:rPr>
              <a:t>Superconducting</a:t>
            </a:r>
          </a:p>
          <a:p>
            <a:pPr algn="ctr"/>
            <a:r>
              <a:rPr lang="en-US" altLang="ja-JP" sz="2000" b="1" dirty="0" err="1" smtClean="0">
                <a:solidFill>
                  <a:schemeClr val="bg1"/>
                </a:solidFill>
                <a:effectLst>
                  <a:outerShdw blurRad="38100" dist="38100" dir="2700000" algn="tl">
                    <a:srgbClr val="000000">
                      <a:alpha val="43137"/>
                    </a:srgbClr>
                  </a:outerShdw>
                </a:effectLst>
              </a:rPr>
              <a:t>linacTest</a:t>
            </a:r>
            <a:r>
              <a:rPr lang="en-US" altLang="ja-JP" sz="2000" b="1" dirty="0" smtClean="0">
                <a:solidFill>
                  <a:schemeClr val="bg1"/>
                </a:solidFill>
                <a:effectLst>
                  <a:outerShdw blurRad="38100" dist="38100" dir="2700000" algn="tl">
                    <a:srgbClr val="000000">
                      <a:alpha val="43137"/>
                    </a:srgbClr>
                  </a:outerShdw>
                </a:effectLst>
              </a:rPr>
              <a:t> Facility</a:t>
            </a:r>
            <a:endParaRPr kumimoji="1" lang="ja-JP" altLang="en-US" sz="2000" b="1" dirty="0">
              <a:solidFill>
                <a:schemeClr val="bg1"/>
              </a:solidFill>
              <a:effectLst>
                <a:outerShdw blurRad="38100" dist="38100" dir="2700000" algn="tl">
                  <a:srgbClr val="000000">
                    <a:alpha val="43137"/>
                  </a:srgbClr>
                </a:outerShdw>
              </a:effectLst>
            </a:endParaRPr>
          </a:p>
        </p:txBody>
      </p:sp>
      <p:sp>
        <p:nvSpPr>
          <p:cNvPr id="16" name="テキスト ボックス 15"/>
          <p:cNvSpPr txBox="1"/>
          <p:nvPr/>
        </p:nvSpPr>
        <p:spPr>
          <a:xfrm>
            <a:off x="2855792" y="1279606"/>
            <a:ext cx="1457322" cy="707886"/>
          </a:xfrm>
          <a:prstGeom prst="rect">
            <a:avLst/>
          </a:prstGeom>
          <a:solidFill>
            <a:srgbClr val="000066">
              <a:alpha val="54902"/>
            </a:srgbClr>
          </a:solidFill>
        </p:spPr>
        <p:txBody>
          <a:bodyPr wrap="none" rtlCol="0">
            <a:spAutoFit/>
          </a:bodyPr>
          <a:lstStyle/>
          <a:p>
            <a:pPr algn="ctr"/>
            <a:r>
              <a:rPr lang="en-US" altLang="ja-JP" sz="2000" b="1" dirty="0" smtClean="0">
                <a:solidFill>
                  <a:schemeClr val="bg1"/>
                </a:solidFill>
                <a:effectLst>
                  <a:outerShdw blurRad="38100" dist="38100" dir="2700000" algn="tl">
                    <a:srgbClr val="000000">
                      <a:alpha val="43137"/>
                    </a:srgbClr>
                  </a:outerShdw>
                </a:effectLst>
              </a:rPr>
              <a:t>Accelerator</a:t>
            </a:r>
          </a:p>
          <a:p>
            <a:pPr algn="ctr"/>
            <a:r>
              <a:rPr lang="en-US" altLang="ja-JP" sz="2000" b="1" dirty="0" smtClean="0">
                <a:solidFill>
                  <a:schemeClr val="bg1"/>
                </a:solidFill>
                <a:effectLst>
                  <a:outerShdw blurRad="38100" dist="38100" dir="2700000" algn="tl">
                    <a:srgbClr val="000000">
                      <a:alpha val="43137"/>
                    </a:srgbClr>
                  </a:outerShdw>
                </a:effectLst>
              </a:rPr>
              <a:t>Test Facility</a:t>
            </a:r>
            <a:endParaRPr kumimoji="1" lang="ja-JP" altLang="en-US" sz="2000" b="1" dirty="0">
              <a:solidFill>
                <a:schemeClr val="bg1"/>
              </a:solidFill>
              <a:effectLst>
                <a:outerShdw blurRad="38100" dist="38100" dir="2700000" algn="tl">
                  <a:srgbClr val="000000">
                    <a:alpha val="43137"/>
                  </a:srgbClr>
                </a:outerShdw>
              </a:effectLst>
            </a:endParaRP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rPr>
              <a:t>2012/7/9</a:t>
            </a:r>
            <a:endParaRPr lang="ja-JP" altLang="en-US">
              <a:solidFill>
                <a:prstClr val="black">
                  <a:tint val="75000"/>
                </a:prstClr>
              </a:solidFill>
            </a:endParaRPr>
          </a:p>
        </p:txBody>
      </p:sp>
      <p:sp>
        <p:nvSpPr>
          <p:cNvPr id="17" name="フッター プレースホルダー 16"/>
          <p:cNvSpPr>
            <a:spLocks noGrp="1"/>
          </p:cNvSpPr>
          <p:nvPr>
            <p:ph type="ftr" sz="quarter" idx="11"/>
          </p:nvPr>
        </p:nvSpPr>
        <p:spPr/>
        <p:txBody>
          <a:bodyPr/>
          <a:lstStyle/>
          <a:p>
            <a:r>
              <a:rPr lang="en-US" altLang="ja-JP" smtClean="0">
                <a:solidFill>
                  <a:prstClr val="black">
                    <a:tint val="75000"/>
                  </a:prstClr>
                </a:solidFill>
              </a:rPr>
              <a:t>Katsuo Tokushuku</a:t>
            </a:r>
            <a:endParaRPr lang="ja-JP" altLang="en-US">
              <a:solidFill>
                <a:prstClr val="black">
                  <a:tint val="75000"/>
                </a:prstClr>
              </a:solidFill>
            </a:endParaRPr>
          </a:p>
        </p:txBody>
      </p:sp>
      <p:sp>
        <p:nvSpPr>
          <p:cNvPr id="18" name="Rectangle 2"/>
          <p:cNvSpPr txBox="1">
            <a:spLocks noChangeArrowheads="1"/>
          </p:cNvSpPr>
          <p:nvPr/>
        </p:nvSpPr>
        <p:spPr>
          <a:xfrm>
            <a:off x="130726" y="160996"/>
            <a:ext cx="5386379" cy="1118610"/>
          </a:xfrm>
          <a:prstGeom prst="rect">
            <a:avLst/>
          </a:prstGeom>
          <a:solidFill>
            <a:srgbClr val="FFFF00"/>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fontAlgn="auto">
              <a:lnSpc>
                <a:spcPct val="80000"/>
              </a:lnSpc>
              <a:spcAft>
                <a:spcPts val="0"/>
              </a:spcAft>
            </a:pPr>
            <a:r>
              <a:rPr kumimoji="0" lang="en-US" altLang="ja-JP" sz="3100" b="1" i="1" dirty="0" smtClean="0">
                <a:latin typeface="Helvetica Neue"/>
                <a:ea typeface="Helvetica Neue"/>
                <a:cs typeface="Helvetica Neue"/>
                <a:sym typeface="Helvetica Neue"/>
              </a:rPr>
              <a:t>More on KEK activities.</a:t>
            </a:r>
          </a:p>
          <a:p>
            <a:pPr algn="l" fontAlgn="auto">
              <a:lnSpc>
                <a:spcPct val="80000"/>
              </a:lnSpc>
              <a:spcAft>
                <a:spcPts val="0"/>
              </a:spcAft>
            </a:pPr>
            <a:r>
              <a:rPr kumimoji="0" lang="en-US" altLang="ja-JP" sz="3100" b="1" i="1" dirty="0" smtClean="0">
                <a:latin typeface="Helvetica Neue"/>
                <a:ea typeface="Helvetica Neue"/>
                <a:cs typeface="Helvetica Neue"/>
                <a:sym typeface="Helvetica Neue"/>
              </a:rPr>
              <a:t> ILC </a:t>
            </a:r>
          </a:p>
          <a:p>
            <a:pPr algn="l" fontAlgn="auto">
              <a:lnSpc>
                <a:spcPct val="80000"/>
              </a:lnSpc>
              <a:spcAft>
                <a:spcPts val="0"/>
              </a:spcAft>
            </a:pPr>
            <a:r>
              <a:rPr kumimoji="0" lang="en-US" altLang="ja-JP" sz="3100" b="1" i="1" dirty="0" smtClean="0">
                <a:latin typeface="Helvetica Neue"/>
                <a:ea typeface="Helvetica Neue"/>
                <a:cs typeface="Helvetica Neue"/>
                <a:sym typeface="Helvetica Neue"/>
              </a:rPr>
              <a:t>Accelerator R&amp;D:</a:t>
            </a:r>
            <a:r>
              <a:rPr kumimoji="0" lang="en-US" altLang="ja-JP" sz="2700" b="1" i="1" dirty="0" smtClean="0">
                <a:latin typeface="Helvetica Neue"/>
                <a:ea typeface="ヒラギノ角ゴ ProN W6" charset="-128"/>
                <a:sym typeface="Helvetica Neue"/>
              </a:rPr>
              <a:t/>
            </a:r>
            <a:br>
              <a:rPr kumimoji="0" lang="en-US" altLang="ja-JP" sz="2700" b="1" i="1" dirty="0" smtClean="0">
                <a:latin typeface="Helvetica Neue"/>
                <a:ea typeface="ヒラギノ角ゴ ProN W6" charset="-128"/>
                <a:sym typeface="Helvetica Neue"/>
              </a:rPr>
            </a:br>
            <a:r>
              <a:rPr kumimoji="0" lang="en-US" altLang="ja-JP" sz="2700" b="1" i="1" dirty="0" smtClean="0">
                <a:latin typeface="Helvetica Neue"/>
                <a:ea typeface="Helvetica Neue"/>
                <a:cs typeface="Helvetica Neue"/>
                <a:sym typeface="Helvetica Neue"/>
              </a:rPr>
              <a:t> </a:t>
            </a:r>
            <a:r>
              <a:rPr kumimoji="0" lang="en-US" altLang="ja-JP" sz="2700" b="1" i="1" dirty="0" smtClean="0">
                <a:solidFill>
                  <a:srgbClr val="002D99"/>
                </a:solidFill>
                <a:latin typeface="Helvetica Neue"/>
                <a:ea typeface="Helvetica Neue"/>
                <a:cs typeface="Helvetica Neue"/>
                <a:sym typeface="Helvetica Neue"/>
              </a:rPr>
              <a:t> </a:t>
            </a:r>
            <a:endParaRPr kumimoji="0" lang="en-US" altLang="ja-JP" sz="2500" b="1" i="1" dirty="0" smtClean="0">
              <a:solidFill>
                <a:srgbClr val="002D99"/>
              </a:solidFill>
              <a:latin typeface="Helvetica Neue"/>
              <a:ea typeface="ヒラギノ角ゴ ProN W6" charset="-128"/>
              <a:sym typeface="Helvetica Neue"/>
            </a:endParaRPr>
          </a:p>
        </p:txBody>
      </p:sp>
    </p:spTree>
    <p:extLst>
      <p:ext uri="{BB962C8B-B14F-4D97-AF65-F5344CB8AC3E}">
        <p14:creationId xmlns:p14="http://schemas.microsoft.com/office/powerpoint/2010/main" val="147817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KEKair2004-04M">
            <a:hlinkClick r:id="rId3"/>
          </p:cNvPr>
          <p:cNvPicPr>
            <a:picLocks noChangeAspect="1" noChangeArrowheads="1"/>
          </p:cNvPicPr>
          <p:nvPr/>
        </p:nvPicPr>
        <p:blipFill>
          <a:blip r:embed="rId4" cstate="print"/>
          <a:srcRect/>
          <a:stretch>
            <a:fillRect/>
          </a:stretch>
        </p:blipFill>
        <p:spPr bwMode="auto">
          <a:xfrm>
            <a:off x="0" y="0"/>
            <a:ext cx="9144000" cy="6856413"/>
          </a:xfrm>
          <a:prstGeom prst="rect">
            <a:avLst/>
          </a:prstGeom>
          <a:noFill/>
          <a:ln w="9525">
            <a:noFill/>
            <a:miter lim="800000"/>
            <a:headEnd/>
            <a:tailEnd/>
          </a:ln>
        </p:spPr>
      </p:pic>
      <p:sp>
        <p:nvSpPr>
          <p:cNvPr id="94211" name="Text Box 4"/>
          <p:cNvSpPr txBox="1">
            <a:spLocks noChangeArrowheads="1"/>
          </p:cNvSpPr>
          <p:nvPr/>
        </p:nvSpPr>
        <p:spPr bwMode="auto">
          <a:xfrm>
            <a:off x="468313" y="103188"/>
            <a:ext cx="3671887" cy="646112"/>
          </a:xfrm>
          <a:prstGeom prst="rect">
            <a:avLst/>
          </a:prstGeom>
          <a:noFill/>
          <a:ln w="9525">
            <a:noFill/>
            <a:miter lim="800000"/>
            <a:headEnd/>
            <a:tailEnd/>
          </a:ln>
        </p:spPr>
        <p:txBody>
          <a:bodyPr wrap="none" lIns="91336" tIns="45668" rIns="91336" bIns="45668">
            <a:spAutoFit/>
          </a:bodyPr>
          <a:lstStyle/>
          <a:p>
            <a:r>
              <a:rPr kumimoji="0" lang="en-US" altLang="ja-JP" sz="3600" b="1">
                <a:solidFill>
                  <a:srgbClr val="FFFFFF"/>
                </a:solidFill>
                <a:ea typeface="ＭＳ ゴシック" pitchFamily="49" charset="-128"/>
                <a:cs typeface="Arial" pitchFamily="34" charset="0"/>
              </a:rPr>
              <a:t>KEKB and Belle</a:t>
            </a:r>
          </a:p>
        </p:txBody>
      </p:sp>
      <p:pic>
        <p:nvPicPr>
          <p:cNvPr id="94212" name="Picture 5" descr="kekb_t6"/>
          <p:cNvPicPr>
            <a:picLocks noChangeAspect="1" noChangeArrowheads="1"/>
          </p:cNvPicPr>
          <p:nvPr/>
        </p:nvPicPr>
        <p:blipFill>
          <a:blip r:embed="rId5" cstate="print"/>
          <a:srcRect/>
          <a:stretch>
            <a:fillRect/>
          </a:stretch>
        </p:blipFill>
        <p:spPr bwMode="auto">
          <a:xfrm>
            <a:off x="6096000" y="0"/>
            <a:ext cx="3048000" cy="2544763"/>
          </a:xfrm>
          <a:prstGeom prst="rect">
            <a:avLst/>
          </a:prstGeom>
          <a:noFill/>
          <a:ln w="9525">
            <a:noFill/>
            <a:miter lim="800000"/>
            <a:headEnd/>
            <a:tailEnd/>
          </a:ln>
        </p:spPr>
      </p:pic>
      <p:pic>
        <p:nvPicPr>
          <p:cNvPr id="94213" name="Picture 3" descr="Belle_view"/>
          <p:cNvPicPr>
            <a:picLocks noChangeAspect="1" noChangeArrowheads="1"/>
          </p:cNvPicPr>
          <p:nvPr/>
        </p:nvPicPr>
        <p:blipFill>
          <a:blip r:embed="rId6" cstate="print"/>
          <a:srcRect/>
          <a:stretch>
            <a:fillRect/>
          </a:stretch>
        </p:blipFill>
        <p:spPr bwMode="auto">
          <a:xfrm>
            <a:off x="4787900" y="3959225"/>
            <a:ext cx="4356100" cy="2898775"/>
          </a:xfrm>
          <a:prstGeom prst="rect">
            <a:avLst/>
          </a:prstGeom>
          <a:noFill/>
          <a:ln w="9525">
            <a:noFill/>
            <a:miter lim="800000"/>
            <a:headEnd/>
            <a:tailEnd/>
          </a:ln>
        </p:spPr>
      </p:pic>
      <p:sp>
        <p:nvSpPr>
          <p:cNvPr id="94214" name="Text Box 4"/>
          <p:cNvSpPr txBox="1">
            <a:spLocks noChangeArrowheads="1"/>
          </p:cNvSpPr>
          <p:nvPr/>
        </p:nvSpPr>
        <p:spPr bwMode="auto">
          <a:xfrm>
            <a:off x="3175" y="1052513"/>
            <a:ext cx="5391150" cy="646112"/>
          </a:xfrm>
          <a:prstGeom prst="rect">
            <a:avLst/>
          </a:prstGeom>
          <a:noFill/>
          <a:ln w="9525">
            <a:noFill/>
            <a:miter lim="800000"/>
            <a:headEnd/>
            <a:tailEnd/>
          </a:ln>
        </p:spPr>
        <p:txBody>
          <a:bodyPr wrap="none" lIns="91336" tIns="45668" rIns="91336" bIns="45668">
            <a:spAutoFit/>
          </a:bodyPr>
          <a:lstStyle/>
          <a:p>
            <a:r>
              <a:rPr kumimoji="0" lang="en-US" altLang="ja-JP" sz="3600" b="1">
                <a:solidFill>
                  <a:srgbClr val="FFFFFF"/>
                </a:solidFill>
                <a:ea typeface="ＭＳ ゴシック" pitchFamily="49" charset="-128"/>
                <a:cs typeface="Arial" pitchFamily="34" charset="0"/>
              </a:rPr>
              <a:t>SuperKEKB and Belle II</a:t>
            </a:r>
          </a:p>
        </p:txBody>
      </p:sp>
      <p:sp>
        <p:nvSpPr>
          <p:cNvPr id="2" name="下矢印 1"/>
          <p:cNvSpPr/>
          <p:nvPr/>
        </p:nvSpPr>
        <p:spPr>
          <a:xfrm>
            <a:off x="2268538" y="652463"/>
            <a:ext cx="287337" cy="503237"/>
          </a:xfrm>
          <a:prstGeom prst="downArrow">
            <a:avLst>
              <a:gd name="adj1" fmla="val 50000"/>
              <a:gd name="adj2" fmla="val 99798"/>
            </a:avLst>
          </a:prstGeom>
          <a:solidFill>
            <a:schemeClr val="bg1"/>
          </a:solidFill>
        </p:spPr>
        <p:style>
          <a:lnRef idx="1">
            <a:schemeClr val="accent1"/>
          </a:lnRef>
          <a:fillRef idx="3">
            <a:schemeClr val="accent1"/>
          </a:fillRef>
          <a:effectRef idx="2">
            <a:schemeClr val="accent1"/>
          </a:effectRef>
          <a:fontRef idx="minor">
            <a:schemeClr val="lt1"/>
          </a:fontRef>
        </p:style>
        <p:txBody>
          <a:bodyPr lIns="91336" tIns="45668" rIns="91336" bIns="45668" anchor="ctr"/>
          <a:lstStyle/>
          <a:p>
            <a:pPr algn="ctr">
              <a:defRPr/>
            </a:pPr>
            <a:endParaRPr lang="ja-JP" alt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2008"/>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sp>
        <p:nvSpPr>
          <p:cNvPr id="118787" name="Rectangle 3"/>
          <p:cNvSpPr>
            <a:spLocks noChangeArrowheads="1"/>
          </p:cNvSpPr>
          <p:nvPr/>
        </p:nvSpPr>
        <p:spPr bwMode="auto">
          <a:xfrm>
            <a:off x="5207000" y="146050"/>
            <a:ext cx="3808413" cy="708025"/>
          </a:xfrm>
          <a:prstGeom prst="rect">
            <a:avLst/>
          </a:prstGeom>
          <a:solidFill>
            <a:srgbClr val="000080"/>
          </a:solidFill>
          <a:ln w="28575">
            <a:solidFill>
              <a:schemeClr val="bg1"/>
            </a:solidFill>
            <a:miter lim="800000"/>
            <a:headEnd/>
            <a:tailEnd/>
          </a:ln>
        </p:spPr>
        <p:txBody>
          <a:bodyPr wrap="none" lIns="91321" tIns="45661" rIns="91321" bIns="45661">
            <a:spAutoFit/>
          </a:bodyPr>
          <a:lstStyle/>
          <a:p>
            <a:pPr algn="ctr"/>
            <a:r>
              <a:rPr lang="en-US" altLang="ja-JP" sz="2400" b="1">
                <a:solidFill>
                  <a:schemeClr val="bg1"/>
                </a:solidFill>
                <a:latin typeface="Helvetica" pitchFamily="34" charset="0"/>
              </a:rPr>
              <a:t>J-PARC</a:t>
            </a:r>
          </a:p>
          <a:p>
            <a:pPr algn="ctr"/>
            <a:r>
              <a:rPr lang="en-US" altLang="ja-JP" sz="1600" b="1">
                <a:solidFill>
                  <a:schemeClr val="bg1"/>
                </a:solidFill>
                <a:latin typeface="Helvetica" pitchFamily="34" charset="0"/>
              </a:rPr>
              <a:t>Joint project between KEK and JAEA</a:t>
            </a:r>
          </a:p>
        </p:txBody>
      </p:sp>
      <p:sp>
        <p:nvSpPr>
          <p:cNvPr id="118788" name="Text Box 4"/>
          <p:cNvSpPr txBox="1">
            <a:spLocks noChangeArrowheads="1"/>
          </p:cNvSpPr>
          <p:nvPr/>
        </p:nvSpPr>
        <p:spPr bwMode="auto">
          <a:xfrm>
            <a:off x="3194050" y="6559550"/>
            <a:ext cx="3240088" cy="314325"/>
          </a:xfrm>
          <a:prstGeom prst="rect">
            <a:avLst/>
          </a:prstGeom>
          <a:noFill/>
          <a:ln w="9525">
            <a:noFill/>
            <a:miter lim="800000"/>
            <a:headEnd/>
            <a:tailEnd/>
          </a:ln>
        </p:spPr>
        <p:txBody>
          <a:bodyPr lIns="91281" tIns="45642" rIns="91281" bIns="45642">
            <a:spAutoFit/>
          </a:bodyPr>
          <a:lstStyle/>
          <a:p>
            <a:pPr>
              <a:spcBef>
                <a:spcPct val="50000"/>
              </a:spcBef>
            </a:pPr>
            <a:r>
              <a:rPr lang="en-US" altLang="ja-JP" sz="1400">
                <a:solidFill>
                  <a:schemeClr val="bg1"/>
                </a:solidFill>
                <a:latin typeface="Helvetica" pitchFamily="34" charset="0"/>
              </a:rPr>
              <a:t>Bird’s eye photo in January 2008</a:t>
            </a:r>
            <a:endParaRPr lang="en-US" altLang="ja-JP">
              <a:solidFill>
                <a:schemeClr val="bg1"/>
              </a:solidFill>
              <a:latin typeface="Helvetica" pitchFamily="34" charset="0"/>
            </a:endParaRPr>
          </a:p>
        </p:txBody>
      </p:sp>
      <p:sp>
        <p:nvSpPr>
          <p:cNvPr id="118789" name="Freeform 9"/>
          <p:cNvSpPr>
            <a:spLocks/>
          </p:cNvSpPr>
          <p:nvPr/>
        </p:nvSpPr>
        <p:spPr bwMode="auto">
          <a:xfrm>
            <a:off x="2592388" y="2698750"/>
            <a:ext cx="4291012" cy="387350"/>
          </a:xfrm>
          <a:custGeom>
            <a:avLst/>
            <a:gdLst>
              <a:gd name="T0" fmla="*/ 2147483647 w 3894"/>
              <a:gd name="T1" fmla="*/ 2147483647 h 408"/>
              <a:gd name="T2" fmla="*/ 2147483647 w 3894"/>
              <a:gd name="T3" fmla="*/ 2147483647 h 408"/>
              <a:gd name="T4" fmla="*/ 2147483647 w 3894"/>
              <a:gd name="T5" fmla="*/ 2147483647 h 408"/>
              <a:gd name="T6" fmla="*/ 2147483647 w 3894"/>
              <a:gd name="T7" fmla="*/ 2147483647 h 408"/>
              <a:gd name="T8" fmla="*/ 2147483647 w 3894"/>
              <a:gd name="T9" fmla="*/ 2147483647 h 408"/>
              <a:gd name="T10" fmla="*/ 2147483647 w 3894"/>
              <a:gd name="T11" fmla="*/ 2147483647 h 408"/>
              <a:gd name="T12" fmla="*/ 0 w 3894"/>
              <a:gd name="T13" fmla="*/ 2147483647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FFFF00"/>
            </a:solidFill>
            <a:round/>
            <a:headEnd/>
            <a:tailEnd type="triangle" w="med" len="med"/>
          </a:ln>
        </p:spPr>
        <p:txBody>
          <a:bodyPr lIns="91336" tIns="45668" rIns="91336" bIns="45668"/>
          <a:lstStyle/>
          <a:p>
            <a:endParaRPr lang="ja-JP" altLang="en-US"/>
          </a:p>
        </p:txBody>
      </p:sp>
      <p:sp>
        <p:nvSpPr>
          <p:cNvPr id="118790" name="Text Box 10"/>
          <p:cNvSpPr txBox="1">
            <a:spLocks noChangeArrowheads="1"/>
          </p:cNvSpPr>
          <p:nvPr/>
        </p:nvSpPr>
        <p:spPr bwMode="auto">
          <a:xfrm>
            <a:off x="25400" y="2352675"/>
            <a:ext cx="2459038" cy="808038"/>
          </a:xfrm>
          <a:prstGeom prst="rect">
            <a:avLst/>
          </a:prstGeom>
          <a:solidFill>
            <a:srgbClr val="CCFFFF">
              <a:alpha val="23921"/>
            </a:srgbClr>
          </a:solidFill>
          <a:ln w="19050">
            <a:solidFill>
              <a:srgbClr val="FFFF00"/>
            </a:solidFill>
            <a:miter lim="800000"/>
            <a:headEnd/>
            <a:tailEnd/>
          </a:ln>
        </p:spPr>
        <p:txBody>
          <a:bodyPr lIns="68310" tIns="34155" rIns="68310" bIns="34155">
            <a:spAutoFit/>
          </a:bodyPr>
          <a:lstStyle/>
          <a:p>
            <a:pPr defTabSz="957263">
              <a:spcBef>
                <a:spcPct val="50000"/>
              </a:spcBef>
            </a:pPr>
            <a:r>
              <a:rPr lang="en-US" altLang="ja-JP" sz="2400" b="1">
                <a:solidFill>
                  <a:srgbClr val="FFFF00"/>
                </a:solidFill>
                <a:latin typeface="Helvetica" pitchFamily="34" charset="0"/>
              </a:rPr>
              <a:t>Neutrino beam</a:t>
            </a:r>
            <a:r>
              <a:rPr lang="ja-JP" altLang="en-US" sz="2400" b="1">
                <a:solidFill>
                  <a:srgbClr val="FFFF00"/>
                </a:solidFill>
                <a:latin typeface="Helvetica" pitchFamily="34" charset="0"/>
              </a:rPr>
              <a:t>　</a:t>
            </a:r>
            <a:r>
              <a:rPr lang="en-US" altLang="ja-JP" sz="2400" b="1">
                <a:solidFill>
                  <a:srgbClr val="FFFF00"/>
                </a:solidFill>
                <a:latin typeface="Helvetica" pitchFamily="34" charset="0"/>
              </a:rPr>
              <a:t>(to Kamioka)</a:t>
            </a:r>
            <a:endParaRPr lang="en-US" altLang="ja-JP" sz="2400">
              <a:solidFill>
                <a:srgbClr val="FFFF00"/>
              </a:solidFill>
              <a:latin typeface="Helvetica" pitchFamily="34" charset="0"/>
            </a:endParaRPr>
          </a:p>
        </p:txBody>
      </p:sp>
      <p:sp>
        <p:nvSpPr>
          <p:cNvPr id="118791" name="Text Box 15"/>
          <p:cNvSpPr txBox="1">
            <a:spLocks noChangeArrowheads="1"/>
          </p:cNvSpPr>
          <p:nvPr/>
        </p:nvSpPr>
        <p:spPr bwMode="auto">
          <a:xfrm rot="1200000">
            <a:off x="955675" y="4457700"/>
            <a:ext cx="1892300" cy="466725"/>
          </a:xfrm>
          <a:prstGeom prst="rect">
            <a:avLst/>
          </a:prstGeom>
          <a:noFill/>
          <a:ln w="9525">
            <a:noFill/>
            <a:miter lim="800000"/>
            <a:headEnd/>
            <a:tailEnd/>
          </a:ln>
        </p:spPr>
        <p:txBody>
          <a:bodyPr lIns="95630" tIns="47819" rIns="95630" bIns="47819">
            <a:spAutoFit/>
          </a:bodyPr>
          <a:lstStyle/>
          <a:p>
            <a:pPr defTabSz="957263">
              <a:spcBef>
                <a:spcPct val="50000"/>
              </a:spcBef>
            </a:pPr>
            <a:r>
              <a:rPr lang="en-US" altLang="ja-JP" sz="2400" b="1">
                <a:solidFill>
                  <a:srgbClr val="FFFF66"/>
                </a:solidFill>
                <a:latin typeface="Helvetica" pitchFamily="34" charset="0"/>
              </a:rPr>
              <a:t>30 GeV</a:t>
            </a:r>
            <a:r>
              <a:rPr lang="ja-JP" altLang="en-US" sz="2400" b="1">
                <a:solidFill>
                  <a:srgbClr val="FFFF66"/>
                </a:solidFill>
                <a:latin typeface="Helvetica" pitchFamily="34" charset="0"/>
              </a:rPr>
              <a:t> </a:t>
            </a:r>
            <a:r>
              <a:rPr lang="en-US" altLang="ja-JP" sz="2400" b="1">
                <a:solidFill>
                  <a:srgbClr val="FFFF66"/>
                </a:solidFill>
                <a:latin typeface="Helvetica" pitchFamily="34" charset="0"/>
              </a:rPr>
              <a:t>MR </a:t>
            </a:r>
            <a:endParaRPr lang="en-US" altLang="ja-JP" sz="2400" b="1">
              <a:solidFill>
                <a:srgbClr val="FFCC66"/>
              </a:solidFill>
              <a:latin typeface="Helvetica" pitchFamily="34" charset="0"/>
            </a:endParaRPr>
          </a:p>
        </p:txBody>
      </p:sp>
      <p:sp>
        <p:nvSpPr>
          <p:cNvPr id="118792" name="Freeform 18"/>
          <p:cNvSpPr>
            <a:spLocks/>
          </p:cNvSpPr>
          <p:nvPr/>
        </p:nvSpPr>
        <p:spPr bwMode="auto">
          <a:xfrm>
            <a:off x="3028950" y="4851400"/>
            <a:ext cx="2578100" cy="782638"/>
          </a:xfrm>
          <a:custGeom>
            <a:avLst/>
            <a:gdLst>
              <a:gd name="T0" fmla="*/ 0 w 1956"/>
              <a:gd name="T1" fmla="*/ 0 h 580"/>
              <a:gd name="T2" fmla="*/ 2147483647 w 1956"/>
              <a:gd name="T3" fmla="*/ 2147483647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p:spPr>
        <p:txBody>
          <a:bodyPr lIns="91336" tIns="45668" rIns="91336" bIns="45668"/>
          <a:lstStyle/>
          <a:p>
            <a:endParaRPr lang="ja-JP" altLang="en-US"/>
          </a:p>
        </p:txBody>
      </p:sp>
      <p:sp>
        <p:nvSpPr>
          <p:cNvPr id="118793" name="Text Box 20"/>
          <p:cNvSpPr txBox="1">
            <a:spLocks noChangeArrowheads="1"/>
          </p:cNvSpPr>
          <p:nvPr/>
        </p:nvSpPr>
        <p:spPr bwMode="auto">
          <a:xfrm>
            <a:off x="6756400" y="5849938"/>
            <a:ext cx="2090738" cy="808037"/>
          </a:xfrm>
          <a:prstGeom prst="rect">
            <a:avLst/>
          </a:prstGeom>
          <a:solidFill>
            <a:srgbClr val="FFB03B">
              <a:alpha val="32941"/>
            </a:srgbClr>
          </a:solidFill>
          <a:ln w="19050">
            <a:solidFill>
              <a:srgbClr val="FFFF66"/>
            </a:solidFill>
            <a:miter lim="800000"/>
            <a:headEnd/>
            <a:tailEnd/>
          </a:ln>
        </p:spPr>
        <p:txBody>
          <a:bodyPr lIns="68310" tIns="34155" rIns="68310" bIns="34155">
            <a:spAutoFit/>
          </a:bodyPr>
          <a:lstStyle/>
          <a:p>
            <a:pPr algn="ctr" defTabSz="957263">
              <a:spcBef>
                <a:spcPct val="50000"/>
              </a:spcBef>
            </a:pPr>
            <a:r>
              <a:rPr lang="en-US" altLang="ja-JP" sz="2400" b="1">
                <a:solidFill>
                  <a:srgbClr val="FFFF66"/>
                </a:solidFill>
                <a:latin typeface="Helvetica" pitchFamily="34" charset="0"/>
              </a:rPr>
              <a:t>Hadron exp. facility</a:t>
            </a:r>
            <a:endParaRPr lang="en-US" altLang="ja-JP" sz="2400">
              <a:solidFill>
                <a:srgbClr val="FFFF66"/>
              </a:solidFill>
              <a:latin typeface="Helvetica" pitchFamily="34" charset="0"/>
            </a:endParaRPr>
          </a:p>
        </p:txBody>
      </p:sp>
      <p:sp>
        <p:nvSpPr>
          <p:cNvPr id="118794" name="Text Box 30"/>
          <p:cNvSpPr txBox="1">
            <a:spLocks noChangeArrowheads="1"/>
          </p:cNvSpPr>
          <p:nvPr/>
        </p:nvSpPr>
        <p:spPr bwMode="auto">
          <a:xfrm>
            <a:off x="2843213" y="1557338"/>
            <a:ext cx="2592387" cy="466725"/>
          </a:xfrm>
          <a:prstGeom prst="rect">
            <a:avLst/>
          </a:prstGeom>
          <a:noFill/>
          <a:ln w="9525">
            <a:noFill/>
            <a:miter lim="800000"/>
            <a:headEnd/>
            <a:tailEnd/>
          </a:ln>
        </p:spPr>
        <p:txBody>
          <a:bodyPr lIns="95614" tIns="47809" rIns="95614" bIns="47809">
            <a:spAutoFit/>
          </a:bodyPr>
          <a:lstStyle/>
          <a:p>
            <a:pPr defTabSz="957263">
              <a:spcBef>
                <a:spcPct val="50000"/>
              </a:spcBef>
            </a:pPr>
            <a:r>
              <a:rPr lang="en-US" altLang="ja-JP" sz="2400" b="1">
                <a:solidFill>
                  <a:srgbClr val="FFFF00"/>
                </a:solidFill>
                <a:latin typeface="Helvetica" pitchFamily="34" charset="0"/>
              </a:rPr>
              <a:t>3 GeV Booster</a:t>
            </a:r>
          </a:p>
        </p:txBody>
      </p:sp>
      <p:sp>
        <p:nvSpPr>
          <p:cNvPr id="118795" name="Rectangle 36"/>
          <p:cNvSpPr>
            <a:spLocks noChangeArrowheads="1"/>
          </p:cNvSpPr>
          <p:nvPr/>
        </p:nvSpPr>
        <p:spPr bwMode="auto">
          <a:xfrm>
            <a:off x="3879850" y="500063"/>
            <a:ext cx="998538" cy="466725"/>
          </a:xfrm>
          <a:prstGeom prst="rect">
            <a:avLst/>
          </a:prstGeom>
          <a:noFill/>
          <a:ln w="12700">
            <a:noFill/>
            <a:miter lim="800000"/>
            <a:headEnd/>
            <a:tailEnd/>
          </a:ln>
        </p:spPr>
        <p:txBody>
          <a:bodyPr wrap="none" lIns="91321" tIns="45661" rIns="91321" bIns="45661">
            <a:spAutoFit/>
          </a:bodyPr>
          <a:lstStyle/>
          <a:p>
            <a:pPr algn="ctr" defTabSz="758825"/>
            <a:r>
              <a:rPr lang="en-US" altLang="ja-JP" sz="2400" b="1">
                <a:solidFill>
                  <a:srgbClr val="FFFF00"/>
                </a:solidFill>
                <a:latin typeface="Helvetica" pitchFamily="34" charset="0"/>
              </a:rPr>
              <a:t>Linac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3">
            <a:extLst>
              <a:ext uri="{28A0092B-C50C-407E-A947-70E740481C1C}">
                <a14:useLocalDpi xmlns:a14="http://schemas.microsoft.com/office/drawing/2010/main" val="0"/>
              </a:ext>
            </a:extLst>
          </a:blip>
          <a:srcRect l="1781" r="1781"/>
          <a:stretch>
            <a:fillRect/>
          </a:stretch>
        </p:blipFill>
        <p:spPr bwMode="auto">
          <a:xfrm>
            <a:off x="0" y="0"/>
            <a:ext cx="9201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7" name="図 28" descr="J-PARC5_6.jpg"/>
          <p:cNvPicPr>
            <a:picLocks noChangeAspect="1"/>
          </p:cNvPicPr>
          <p:nvPr/>
        </p:nvPicPr>
        <p:blipFill>
          <a:blip r:embed="rId4">
            <a:lum bright="10000" contrast="10000"/>
            <a:extLst>
              <a:ext uri="{28A0092B-C50C-407E-A947-70E740481C1C}">
                <a14:useLocalDpi xmlns:a14="http://schemas.microsoft.com/office/drawing/2010/main" val="0"/>
              </a:ext>
            </a:extLst>
          </a:blip>
          <a:srcRect l="11098" r="10564" b="8958"/>
          <a:stretch>
            <a:fillRect/>
          </a:stretch>
        </p:blipFill>
        <p:spPr bwMode="auto">
          <a:xfrm>
            <a:off x="6338888" y="228600"/>
            <a:ext cx="253365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8" name="Text Box 28"/>
          <p:cNvSpPr txBox="1">
            <a:spLocks noChangeArrowheads="1"/>
          </p:cNvSpPr>
          <p:nvPr/>
        </p:nvSpPr>
        <p:spPr bwMode="auto">
          <a:xfrm>
            <a:off x="7358063" y="3257550"/>
            <a:ext cx="1096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smtClean="0">
                <a:solidFill>
                  <a:srgbClr val="FFFFFF"/>
                </a:solidFill>
                <a:latin typeface="Arial Black" pitchFamily="34" charset="0"/>
              </a:rPr>
              <a:t>J-PARC</a:t>
            </a:r>
          </a:p>
        </p:txBody>
      </p:sp>
      <p:sp>
        <p:nvSpPr>
          <p:cNvPr id="15" name="Text Box 19"/>
          <p:cNvSpPr txBox="1">
            <a:spLocks noChangeArrowheads="1"/>
          </p:cNvSpPr>
          <p:nvPr/>
        </p:nvSpPr>
        <p:spPr bwMode="auto">
          <a:xfrm>
            <a:off x="3000375" y="4143375"/>
            <a:ext cx="1231900" cy="461963"/>
          </a:xfrm>
          <a:prstGeom prst="rect">
            <a:avLst/>
          </a:prstGeom>
          <a:noFill/>
          <a:ln w="9525">
            <a:noFill/>
            <a:miter lim="800000"/>
            <a:headEnd/>
            <a:tailEnd/>
          </a:ln>
          <a:effectLst/>
        </p:spPr>
        <p:txBody>
          <a:bodyPr wrap="none" lIns="91336" tIns="45668" rIns="91336" bIns="45668">
            <a:spAutoFit/>
          </a:bodyPr>
          <a:lstStyle/>
          <a:p>
            <a:pPr fontAlgn="auto">
              <a:spcBef>
                <a:spcPts val="0"/>
              </a:spcBef>
              <a:spcAft>
                <a:spcPts val="0"/>
              </a:spcAft>
              <a:defRPr/>
            </a:pPr>
            <a:r>
              <a:rPr lang="en-US" altLang="ja-JP" sz="2400" b="1" dirty="0">
                <a:solidFill>
                  <a:prstClr val="white"/>
                </a:solidFill>
                <a:effectLst>
                  <a:outerShdw blurRad="38100" dist="38100" dir="2700000" algn="tl">
                    <a:srgbClr val="C0C0C0"/>
                  </a:outerShdw>
                </a:effectLst>
                <a:latin typeface="Calibri"/>
                <a:ea typeface="ＭＳ Ｐゴシック"/>
              </a:rPr>
              <a:t>Tsukuba</a:t>
            </a:r>
          </a:p>
        </p:txBody>
      </p:sp>
      <p:sp>
        <p:nvSpPr>
          <p:cNvPr id="98310" name="Text Box 20"/>
          <p:cNvSpPr txBox="1">
            <a:spLocks noChangeArrowheads="1"/>
          </p:cNvSpPr>
          <p:nvPr/>
        </p:nvSpPr>
        <p:spPr bwMode="auto">
          <a:xfrm>
            <a:off x="3786188" y="3857625"/>
            <a:ext cx="8461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sz="2400" b="1" smtClean="0">
                <a:solidFill>
                  <a:srgbClr val="FFFFFF"/>
                </a:solidFill>
                <a:latin typeface="Calibri" pitchFamily="34" charset="0"/>
              </a:rPr>
              <a:t>Tokai</a:t>
            </a:r>
          </a:p>
        </p:txBody>
      </p:sp>
      <p:sp>
        <p:nvSpPr>
          <p:cNvPr id="98311" name="Oval 21"/>
          <p:cNvSpPr>
            <a:spLocks noChangeArrowheads="1"/>
          </p:cNvSpPr>
          <p:nvPr/>
        </p:nvSpPr>
        <p:spPr bwMode="auto">
          <a:xfrm>
            <a:off x="4206875" y="4419600"/>
            <a:ext cx="215900" cy="2159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p>
            <a:endParaRPr lang="ja-JP" altLang="en-US" smtClean="0">
              <a:solidFill>
                <a:srgbClr val="FFFFFF"/>
              </a:solidFill>
              <a:latin typeface="Calibri" pitchFamily="34" charset="0"/>
            </a:endParaRPr>
          </a:p>
        </p:txBody>
      </p:sp>
      <p:sp>
        <p:nvSpPr>
          <p:cNvPr id="98312" name="Oval 22"/>
          <p:cNvSpPr>
            <a:spLocks noChangeArrowheads="1"/>
          </p:cNvSpPr>
          <p:nvPr/>
        </p:nvSpPr>
        <p:spPr bwMode="auto">
          <a:xfrm>
            <a:off x="4357688" y="4214813"/>
            <a:ext cx="215900" cy="2159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p>
            <a:endParaRPr lang="ja-JP" altLang="en-US" smtClean="0">
              <a:solidFill>
                <a:srgbClr val="FFFFFF"/>
              </a:solidFill>
              <a:latin typeface="Calibri" pitchFamily="34" charset="0"/>
            </a:endParaRPr>
          </a:p>
        </p:txBody>
      </p:sp>
      <p:sp>
        <p:nvSpPr>
          <p:cNvPr id="19" name="Line 17"/>
          <p:cNvSpPr>
            <a:spLocks noChangeShapeType="1"/>
          </p:cNvSpPr>
          <p:nvPr/>
        </p:nvSpPr>
        <p:spPr bwMode="auto">
          <a:xfrm>
            <a:off x="4422775" y="4605338"/>
            <a:ext cx="720725" cy="681037"/>
          </a:xfrm>
          <a:prstGeom prst="line">
            <a:avLst/>
          </a:prstGeom>
          <a:noFill/>
          <a:ln w="57150">
            <a:solidFill>
              <a:srgbClr val="FF0000"/>
            </a:solidFill>
            <a:prstDash val="solid"/>
            <a:round/>
            <a:headEnd/>
            <a:tailEnd type="stealth" w="lg" len="lg"/>
          </a:ln>
        </p:spPr>
        <p:txBody>
          <a:bodyPr lIns="91336" tIns="45668" rIns="91336" bIns="45668"/>
          <a:lstStyle/>
          <a:p>
            <a:pPr fontAlgn="auto">
              <a:spcBef>
                <a:spcPts val="0"/>
              </a:spcBef>
              <a:spcAft>
                <a:spcPts val="0"/>
              </a:spcAft>
              <a:defRPr/>
            </a:pPr>
            <a:endParaRPr lang="en-US">
              <a:solidFill>
                <a:prstClr val="white"/>
              </a:solidFill>
              <a:latin typeface="Calibri"/>
            </a:endParaRPr>
          </a:p>
        </p:txBody>
      </p:sp>
      <p:pic>
        <p:nvPicPr>
          <p:cNvPr id="9831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4938" y="3668713"/>
            <a:ext cx="2314575" cy="311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5" name="Text Box 24"/>
          <p:cNvSpPr txBox="1">
            <a:spLocks noChangeArrowheads="1"/>
          </p:cNvSpPr>
          <p:nvPr/>
        </p:nvSpPr>
        <p:spPr bwMode="auto">
          <a:xfrm>
            <a:off x="5786438" y="3949700"/>
            <a:ext cx="91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smtClean="0">
                <a:solidFill>
                  <a:srgbClr val="FFFFFF"/>
                </a:solidFill>
                <a:latin typeface="Arial Black" pitchFamily="34" charset="0"/>
              </a:rPr>
              <a:t>KEKB</a:t>
            </a:r>
          </a:p>
        </p:txBody>
      </p:sp>
      <p:sp>
        <p:nvSpPr>
          <p:cNvPr id="98316" name="Text Box 25"/>
          <p:cNvSpPr txBox="1">
            <a:spLocks noChangeArrowheads="1"/>
          </p:cNvSpPr>
          <p:nvPr/>
        </p:nvSpPr>
        <p:spPr bwMode="auto">
          <a:xfrm>
            <a:off x="5214938" y="5757863"/>
            <a:ext cx="16684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smtClean="0">
                <a:solidFill>
                  <a:srgbClr val="99FF99"/>
                </a:solidFill>
                <a:latin typeface="Arial Black" pitchFamily="34" charset="0"/>
              </a:rPr>
              <a:t>Synch. light</a:t>
            </a:r>
          </a:p>
          <a:p>
            <a:pPr eaLnBrk="1" hangingPunct="1"/>
            <a:r>
              <a:rPr lang="en-US" altLang="ja-JP" b="1" smtClean="0">
                <a:solidFill>
                  <a:srgbClr val="99FF99"/>
                </a:solidFill>
                <a:latin typeface="Arial Black" pitchFamily="34" charset="0"/>
              </a:rPr>
              <a:t>facilities</a:t>
            </a:r>
          </a:p>
        </p:txBody>
      </p:sp>
      <p:sp>
        <p:nvSpPr>
          <p:cNvPr id="20" name="Line 18"/>
          <p:cNvSpPr>
            <a:spLocks noChangeShapeType="1"/>
          </p:cNvSpPr>
          <p:nvPr/>
        </p:nvSpPr>
        <p:spPr bwMode="auto">
          <a:xfrm flipV="1">
            <a:off x="4572000" y="3114675"/>
            <a:ext cx="1785938" cy="1106488"/>
          </a:xfrm>
          <a:prstGeom prst="line">
            <a:avLst/>
          </a:prstGeom>
          <a:noFill/>
          <a:ln w="57150">
            <a:solidFill>
              <a:srgbClr val="FF0000"/>
            </a:solidFill>
            <a:prstDash val="solid"/>
            <a:round/>
            <a:headEnd/>
            <a:tailEnd type="stealth" w="lg" len="lg"/>
          </a:ln>
        </p:spPr>
        <p:txBody>
          <a:bodyPr lIns="91336" tIns="45668" rIns="91336" bIns="45668"/>
          <a:lstStyle/>
          <a:p>
            <a:pPr fontAlgn="auto">
              <a:spcBef>
                <a:spcPts val="0"/>
              </a:spcBef>
              <a:spcAft>
                <a:spcPts val="0"/>
              </a:spcAft>
              <a:defRPr/>
            </a:pPr>
            <a:endParaRPr lang="en-US">
              <a:solidFill>
                <a:prstClr val="white"/>
              </a:solidFill>
              <a:latin typeface="Calibri"/>
            </a:endParaRPr>
          </a:p>
        </p:txBody>
      </p:sp>
      <p:sp>
        <p:nvSpPr>
          <p:cNvPr id="26" name="テキスト ボックス 25"/>
          <p:cNvSpPr txBox="1"/>
          <p:nvPr/>
        </p:nvSpPr>
        <p:spPr>
          <a:xfrm>
            <a:off x="5910263" y="4651375"/>
            <a:ext cx="668337" cy="369888"/>
          </a:xfrm>
          <a:prstGeom prst="rect">
            <a:avLst/>
          </a:prstGeom>
          <a:noFill/>
        </p:spPr>
        <p:txBody>
          <a:bodyPr wrap="none" lIns="91336" tIns="45668" rIns="91336" bIns="45668">
            <a:spAutoFit/>
          </a:bodyPr>
          <a:lstStyle/>
          <a:p>
            <a:pPr fontAlgn="auto">
              <a:spcBef>
                <a:spcPts val="0"/>
              </a:spcBef>
              <a:spcAft>
                <a:spcPts val="0"/>
              </a:spcAft>
              <a:defRPr/>
            </a:pPr>
            <a:r>
              <a:rPr lang="en-US" dirty="0">
                <a:solidFill>
                  <a:prstClr val="white"/>
                </a:solidFill>
                <a:latin typeface="Arial Black" pitchFamily="34" charset="0"/>
              </a:rPr>
              <a:t>ATF</a:t>
            </a:r>
          </a:p>
        </p:txBody>
      </p:sp>
      <p:sp>
        <p:nvSpPr>
          <p:cNvPr id="27" name="テキスト ボックス 26"/>
          <p:cNvSpPr txBox="1"/>
          <p:nvPr/>
        </p:nvSpPr>
        <p:spPr>
          <a:xfrm>
            <a:off x="198438" y="184150"/>
            <a:ext cx="5345112" cy="1087438"/>
          </a:xfrm>
          <a:prstGeom prst="rect">
            <a:avLst/>
          </a:prstGeom>
          <a:noFill/>
        </p:spPr>
        <p:txBody>
          <a:bodyPr wrap="none" lIns="91336" tIns="45668" rIns="91336" bIns="45668">
            <a:spAutoFit/>
          </a:bodyPr>
          <a:lstStyle/>
          <a:p>
            <a:pPr fontAlgn="auto">
              <a:spcBef>
                <a:spcPts val="0"/>
              </a:spcBef>
              <a:spcAft>
                <a:spcPts val="0"/>
              </a:spcAft>
              <a:defRPr/>
            </a:pPr>
            <a:r>
              <a:rPr lang="en-US" sz="3200" b="1" dirty="0">
                <a:solidFill>
                  <a:prstClr val="white"/>
                </a:solidFill>
                <a:latin typeface="Calibri"/>
              </a:rPr>
              <a:t>Electron machines in Tsukuba </a:t>
            </a:r>
          </a:p>
          <a:p>
            <a:pPr fontAlgn="auto">
              <a:spcBef>
                <a:spcPts val="0"/>
              </a:spcBef>
              <a:spcAft>
                <a:spcPts val="0"/>
              </a:spcAft>
              <a:defRPr/>
            </a:pPr>
            <a:r>
              <a:rPr lang="en-US" sz="3200" b="1" dirty="0">
                <a:solidFill>
                  <a:prstClr val="white"/>
                </a:solidFill>
                <a:latin typeface="Calibri"/>
              </a:rPr>
              <a:t>and proton machines in Tokai</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2008"/>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sp>
        <p:nvSpPr>
          <p:cNvPr id="118787" name="Rectangle 3"/>
          <p:cNvSpPr>
            <a:spLocks noChangeArrowheads="1"/>
          </p:cNvSpPr>
          <p:nvPr/>
        </p:nvSpPr>
        <p:spPr bwMode="auto">
          <a:xfrm>
            <a:off x="5207000" y="146050"/>
            <a:ext cx="3808413" cy="708025"/>
          </a:xfrm>
          <a:prstGeom prst="rect">
            <a:avLst/>
          </a:prstGeom>
          <a:solidFill>
            <a:srgbClr val="000080"/>
          </a:solidFill>
          <a:ln w="28575">
            <a:solidFill>
              <a:schemeClr val="bg1"/>
            </a:solidFill>
            <a:miter lim="800000"/>
            <a:headEnd/>
            <a:tailEnd/>
          </a:ln>
        </p:spPr>
        <p:txBody>
          <a:bodyPr wrap="none" lIns="91321" tIns="45661" rIns="91321" bIns="45661">
            <a:spAutoFit/>
          </a:bodyPr>
          <a:lstStyle/>
          <a:p>
            <a:pPr algn="ctr"/>
            <a:r>
              <a:rPr lang="en-US" altLang="ja-JP" sz="2400" b="1">
                <a:solidFill>
                  <a:schemeClr val="bg1"/>
                </a:solidFill>
                <a:latin typeface="Helvetica" pitchFamily="34" charset="0"/>
              </a:rPr>
              <a:t>J-PARC</a:t>
            </a:r>
          </a:p>
          <a:p>
            <a:pPr algn="ctr"/>
            <a:r>
              <a:rPr lang="en-US" altLang="ja-JP" sz="1600" b="1">
                <a:solidFill>
                  <a:schemeClr val="bg1"/>
                </a:solidFill>
                <a:latin typeface="Helvetica" pitchFamily="34" charset="0"/>
              </a:rPr>
              <a:t>Joint project between KEK and JAEA</a:t>
            </a:r>
          </a:p>
        </p:txBody>
      </p:sp>
      <p:sp>
        <p:nvSpPr>
          <p:cNvPr id="118788" name="Text Box 4"/>
          <p:cNvSpPr txBox="1">
            <a:spLocks noChangeArrowheads="1"/>
          </p:cNvSpPr>
          <p:nvPr/>
        </p:nvSpPr>
        <p:spPr bwMode="auto">
          <a:xfrm>
            <a:off x="3194050" y="6559550"/>
            <a:ext cx="3240088" cy="314325"/>
          </a:xfrm>
          <a:prstGeom prst="rect">
            <a:avLst/>
          </a:prstGeom>
          <a:noFill/>
          <a:ln w="9525">
            <a:noFill/>
            <a:miter lim="800000"/>
            <a:headEnd/>
            <a:tailEnd/>
          </a:ln>
        </p:spPr>
        <p:txBody>
          <a:bodyPr lIns="91281" tIns="45642" rIns="91281" bIns="45642">
            <a:spAutoFit/>
          </a:bodyPr>
          <a:lstStyle/>
          <a:p>
            <a:pPr>
              <a:spcBef>
                <a:spcPct val="50000"/>
              </a:spcBef>
            </a:pPr>
            <a:r>
              <a:rPr lang="en-US" altLang="ja-JP" sz="1400">
                <a:solidFill>
                  <a:schemeClr val="bg1"/>
                </a:solidFill>
                <a:latin typeface="Helvetica" pitchFamily="34" charset="0"/>
              </a:rPr>
              <a:t>Bird’s eye photo in January 2008</a:t>
            </a:r>
            <a:endParaRPr lang="en-US" altLang="ja-JP">
              <a:solidFill>
                <a:schemeClr val="bg1"/>
              </a:solidFill>
              <a:latin typeface="Helvetica" pitchFamily="34" charset="0"/>
            </a:endParaRPr>
          </a:p>
        </p:txBody>
      </p:sp>
      <p:sp>
        <p:nvSpPr>
          <p:cNvPr id="118789" name="Freeform 9"/>
          <p:cNvSpPr>
            <a:spLocks/>
          </p:cNvSpPr>
          <p:nvPr/>
        </p:nvSpPr>
        <p:spPr bwMode="auto">
          <a:xfrm>
            <a:off x="2592388" y="2698750"/>
            <a:ext cx="4291012" cy="387350"/>
          </a:xfrm>
          <a:custGeom>
            <a:avLst/>
            <a:gdLst>
              <a:gd name="T0" fmla="*/ 2147483647 w 3894"/>
              <a:gd name="T1" fmla="*/ 2147483647 h 408"/>
              <a:gd name="T2" fmla="*/ 2147483647 w 3894"/>
              <a:gd name="T3" fmla="*/ 2147483647 h 408"/>
              <a:gd name="T4" fmla="*/ 2147483647 w 3894"/>
              <a:gd name="T5" fmla="*/ 2147483647 h 408"/>
              <a:gd name="T6" fmla="*/ 2147483647 w 3894"/>
              <a:gd name="T7" fmla="*/ 2147483647 h 408"/>
              <a:gd name="T8" fmla="*/ 2147483647 w 3894"/>
              <a:gd name="T9" fmla="*/ 2147483647 h 408"/>
              <a:gd name="T10" fmla="*/ 2147483647 w 3894"/>
              <a:gd name="T11" fmla="*/ 2147483647 h 408"/>
              <a:gd name="T12" fmla="*/ 0 w 3894"/>
              <a:gd name="T13" fmla="*/ 2147483647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FFFF00"/>
            </a:solidFill>
            <a:round/>
            <a:headEnd/>
            <a:tailEnd type="triangle" w="med" len="med"/>
          </a:ln>
        </p:spPr>
        <p:txBody>
          <a:bodyPr lIns="91336" tIns="45668" rIns="91336" bIns="45668"/>
          <a:lstStyle/>
          <a:p>
            <a:endParaRPr lang="ja-JP" altLang="en-US"/>
          </a:p>
        </p:txBody>
      </p:sp>
      <p:sp>
        <p:nvSpPr>
          <p:cNvPr id="118790" name="Text Box 10"/>
          <p:cNvSpPr txBox="1">
            <a:spLocks noChangeArrowheads="1"/>
          </p:cNvSpPr>
          <p:nvPr/>
        </p:nvSpPr>
        <p:spPr bwMode="auto">
          <a:xfrm>
            <a:off x="25400" y="2352675"/>
            <a:ext cx="2459038" cy="808038"/>
          </a:xfrm>
          <a:prstGeom prst="rect">
            <a:avLst/>
          </a:prstGeom>
          <a:solidFill>
            <a:srgbClr val="CCFFFF">
              <a:alpha val="23921"/>
            </a:srgbClr>
          </a:solidFill>
          <a:ln w="19050">
            <a:solidFill>
              <a:srgbClr val="FFFF00"/>
            </a:solidFill>
            <a:miter lim="800000"/>
            <a:headEnd/>
            <a:tailEnd/>
          </a:ln>
        </p:spPr>
        <p:txBody>
          <a:bodyPr lIns="68310" tIns="34155" rIns="68310" bIns="34155">
            <a:spAutoFit/>
          </a:bodyPr>
          <a:lstStyle/>
          <a:p>
            <a:pPr defTabSz="957263">
              <a:spcBef>
                <a:spcPct val="50000"/>
              </a:spcBef>
            </a:pPr>
            <a:r>
              <a:rPr lang="en-US" altLang="ja-JP" sz="2400" b="1">
                <a:solidFill>
                  <a:srgbClr val="FFFF00"/>
                </a:solidFill>
                <a:latin typeface="Helvetica" pitchFamily="34" charset="0"/>
              </a:rPr>
              <a:t>Neutrino beam</a:t>
            </a:r>
            <a:r>
              <a:rPr lang="ja-JP" altLang="en-US" sz="2400" b="1">
                <a:solidFill>
                  <a:srgbClr val="FFFF00"/>
                </a:solidFill>
                <a:latin typeface="Helvetica" pitchFamily="34" charset="0"/>
              </a:rPr>
              <a:t>　</a:t>
            </a:r>
            <a:r>
              <a:rPr lang="en-US" altLang="ja-JP" sz="2400" b="1">
                <a:solidFill>
                  <a:srgbClr val="FFFF00"/>
                </a:solidFill>
                <a:latin typeface="Helvetica" pitchFamily="34" charset="0"/>
              </a:rPr>
              <a:t>(to Kamioka)</a:t>
            </a:r>
            <a:endParaRPr lang="en-US" altLang="ja-JP" sz="2400">
              <a:solidFill>
                <a:srgbClr val="FFFF00"/>
              </a:solidFill>
              <a:latin typeface="Helvetica" pitchFamily="34" charset="0"/>
            </a:endParaRPr>
          </a:p>
        </p:txBody>
      </p:sp>
      <p:sp>
        <p:nvSpPr>
          <p:cNvPr id="118791" name="Text Box 15"/>
          <p:cNvSpPr txBox="1">
            <a:spLocks noChangeArrowheads="1"/>
          </p:cNvSpPr>
          <p:nvPr/>
        </p:nvSpPr>
        <p:spPr bwMode="auto">
          <a:xfrm rot="1200000">
            <a:off x="955675" y="4457700"/>
            <a:ext cx="1892300" cy="466725"/>
          </a:xfrm>
          <a:prstGeom prst="rect">
            <a:avLst/>
          </a:prstGeom>
          <a:noFill/>
          <a:ln w="9525">
            <a:noFill/>
            <a:miter lim="800000"/>
            <a:headEnd/>
            <a:tailEnd/>
          </a:ln>
        </p:spPr>
        <p:txBody>
          <a:bodyPr lIns="95630" tIns="47819" rIns="95630" bIns="47819">
            <a:spAutoFit/>
          </a:bodyPr>
          <a:lstStyle/>
          <a:p>
            <a:pPr defTabSz="957263">
              <a:spcBef>
                <a:spcPct val="50000"/>
              </a:spcBef>
            </a:pPr>
            <a:r>
              <a:rPr lang="en-US" altLang="ja-JP" sz="2400" b="1">
                <a:solidFill>
                  <a:srgbClr val="FFFF66"/>
                </a:solidFill>
                <a:latin typeface="Helvetica" pitchFamily="34" charset="0"/>
              </a:rPr>
              <a:t>30 GeV</a:t>
            </a:r>
            <a:r>
              <a:rPr lang="ja-JP" altLang="en-US" sz="2400" b="1">
                <a:solidFill>
                  <a:srgbClr val="FFFF66"/>
                </a:solidFill>
                <a:latin typeface="Helvetica" pitchFamily="34" charset="0"/>
              </a:rPr>
              <a:t> </a:t>
            </a:r>
            <a:r>
              <a:rPr lang="en-US" altLang="ja-JP" sz="2400" b="1">
                <a:solidFill>
                  <a:srgbClr val="FFFF66"/>
                </a:solidFill>
                <a:latin typeface="Helvetica" pitchFamily="34" charset="0"/>
              </a:rPr>
              <a:t>MR </a:t>
            </a:r>
            <a:endParaRPr lang="en-US" altLang="ja-JP" sz="2400" b="1">
              <a:solidFill>
                <a:srgbClr val="FFCC66"/>
              </a:solidFill>
              <a:latin typeface="Helvetica" pitchFamily="34" charset="0"/>
            </a:endParaRPr>
          </a:p>
        </p:txBody>
      </p:sp>
      <p:sp>
        <p:nvSpPr>
          <p:cNvPr id="118792" name="Freeform 18"/>
          <p:cNvSpPr>
            <a:spLocks/>
          </p:cNvSpPr>
          <p:nvPr/>
        </p:nvSpPr>
        <p:spPr bwMode="auto">
          <a:xfrm>
            <a:off x="3028950" y="4851400"/>
            <a:ext cx="2578100" cy="782638"/>
          </a:xfrm>
          <a:custGeom>
            <a:avLst/>
            <a:gdLst>
              <a:gd name="T0" fmla="*/ 0 w 1956"/>
              <a:gd name="T1" fmla="*/ 0 h 580"/>
              <a:gd name="T2" fmla="*/ 2147483647 w 1956"/>
              <a:gd name="T3" fmla="*/ 2147483647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p:spPr>
        <p:txBody>
          <a:bodyPr lIns="91336" tIns="45668" rIns="91336" bIns="45668"/>
          <a:lstStyle/>
          <a:p>
            <a:endParaRPr lang="ja-JP" altLang="en-US"/>
          </a:p>
        </p:txBody>
      </p:sp>
      <p:sp>
        <p:nvSpPr>
          <p:cNvPr id="118793" name="Text Box 20"/>
          <p:cNvSpPr txBox="1">
            <a:spLocks noChangeArrowheads="1"/>
          </p:cNvSpPr>
          <p:nvPr/>
        </p:nvSpPr>
        <p:spPr bwMode="auto">
          <a:xfrm>
            <a:off x="6756400" y="5849938"/>
            <a:ext cx="2090738" cy="808037"/>
          </a:xfrm>
          <a:prstGeom prst="rect">
            <a:avLst/>
          </a:prstGeom>
          <a:solidFill>
            <a:srgbClr val="FFB03B">
              <a:alpha val="32941"/>
            </a:srgbClr>
          </a:solidFill>
          <a:ln w="19050">
            <a:solidFill>
              <a:srgbClr val="FFFF66"/>
            </a:solidFill>
            <a:miter lim="800000"/>
            <a:headEnd/>
            <a:tailEnd/>
          </a:ln>
        </p:spPr>
        <p:txBody>
          <a:bodyPr lIns="68310" tIns="34155" rIns="68310" bIns="34155">
            <a:spAutoFit/>
          </a:bodyPr>
          <a:lstStyle/>
          <a:p>
            <a:pPr algn="ctr" defTabSz="957263">
              <a:spcBef>
                <a:spcPct val="50000"/>
              </a:spcBef>
            </a:pPr>
            <a:r>
              <a:rPr lang="en-US" altLang="ja-JP" sz="2400" b="1">
                <a:solidFill>
                  <a:srgbClr val="FFFF66"/>
                </a:solidFill>
                <a:latin typeface="Helvetica" pitchFamily="34" charset="0"/>
              </a:rPr>
              <a:t>Hadron exp. facility</a:t>
            </a:r>
            <a:endParaRPr lang="en-US" altLang="ja-JP" sz="2400">
              <a:solidFill>
                <a:srgbClr val="FFFF66"/>
              </a:solidFill>
              <a:latin typeface="Helvetica" pitchFamily="34" charset="0"/>
            </a:endParaRPr>
          </a:p>
        </p:txBody>
      </p:sp>
      <p:sp>
        <p:nvSpPr>
          <p:cNvPr id="118794" name="Text Box 30"/>
          <p:cNvSpPr txBox="1">
            <a:spLocks noChangeArrowheads="1"/>
          </p:cNvSpPr>
          <p:nvPr/>
        </p:nvSpPr>
        <p:spPr bwMode="auto">
          <a:xfrm>
            <a:off x="2843213" y="1557338"/>
            <a:ext cx="2592387" cy="466725"/>
          </a:xfrm>
          <a:prstGeom prst="rect">
            <a:avLst/>
          </a:prstGeom>
          <a:noFill/>
          <a:ln w="9525">
            <a:noFill/>
            <a:miter lim="800000"/>
            <a:headEnd/>
            <a:tailEnd/>
          </a:ln>
        </p:spPr>
        <p:txBody>
          <a:bodyPr lIns="95614" tIns="47809" rIns="95614" bIns="47809">
            <a:spAutoFit/>
          </a:bodyPr>
          <a:lstStyle/>
          <a:p>
            <a:pPr defTabSz="957263">
              <a:spcBef>
                <a:spcPct val="50000"/>
              </a:spcBef>
            </a:pPr>
            <a:r>
              <a:rPr lang="en-US" altLang="ja-JP" sz="2400" b="1">
                <a:solidFill>
                  <a:srgbClr val="FFFF00"/>
                </a:solidFill>
                <a:latin typeface="Helvetica" pitchFamily="34" charset="0"/>
              </a:rPr>
              <a:t>3 GeV Booster</a:t>
            </a:r>
          </a:p>
        </p:txBody>
      </p:sp>
      <p:sp>
        <p:nvSpPr>
          <p:cNvPr id="118795" name="Rectangle 36"/>
          <p:cNvSpPr>
            <a:spLocks noChangeArrowheads="1"/>
          </p:cNvSpPr>
          <p:nvPr/>
        </p:nvSpPr>
        <p:spPr bwMode="auto">
          <a:xfrm>
            <a:off x="3879850" y="500063"/>
            <a:ext cx="998538" cy="466725"/>
          </a:xfrm>
          <a:prstGeom prst="rect">
            <a:avLst/>
          </a:prstGeom>
          <a:noFill/>
          <a:ln w="12700">
            <a:noFill/>
            <a:miter lim="800000"/>
            <a:headEnd/>
            <a:tailEnd/>
          </a:ln>
        </p:spPr>
        <p:txBody>
          <a:bodyPr wrap="none" lIns="91321" tIns="45661" rIns="91321" bIns="45661">
            <a:spAutoFit/>
          </a:bodyPr>
          <a:lstStyle/>
          <a:p>
            <a:pPr algn="ctr" defTabSz="758825"/>
            <a:r>
              <a:rPr lang="en-US" altLang="ja-JP" sz="2400" b="1">
                <a:solidFill>
                  <a:srgbClr val="FFFF00"/>
                </a:solidFill>
                <a:latin typeface="Helvetica" pitchFamily="34" charset="0"/>
              </a:rPr>
              <a:t>Linac</a:t>
            </a:r>
          </a:p>
        </p:txBody>
      </p:sp>
      <p:sp>
        <p:nvSpPr>
          <p:cNvPr id="2" name="テキスト ボックス 1"/>
          <p:cNvSpPr txBox="1"/>
          <p:nvPr/>
        </p:nvSpPr>
        <p:spPr>
          <a:xfrm>
            <a:off x="296734" y="217537"/>
            <a:ext cx="8561091" cy="5632311"/>
          </a:xfrm>
          <a:prstGeom prst="rect">
            <a:avLst/>
          </a:prstGeom>
          <a:solidFill>
            <a:schemeClr val="accent2"/>
          </a:solidFill>
        </p:spPr>
        <p:txBody>
          <a:bodyPr wrap="square" rtlCol="0">
            <a:spAutoFit/>
          </a:bodyPr>
          <a:lstStyle/>
          <a:p>
            <a:r>
              <a:rPr lang="en-US" altLang="ja-JP" sz="2400" dirty="0" smtClean="0">
                <a:solidFill>
                  <a:srgbClr val="FFFF00"/>
                </a:solidFill>
              </a:rPr>
              <a:t>On </a:t>
            </a:r>
            <a:r>
              <a:rPr lang="en-US" altLang="ja-JP" sz="2400" dirty="0">
                <a:solidFill>
                  <a:srgbClr val="FFFF00"/>
                </a:solidFill>
              </a:rPr>
              <a:t>May 23, 2013, an accident took place in the Main Ring at the Japan Proton Accelerator Complex (J-PARC). What follows is our current understanding of the accident. A bunch of proton beam (2x10</a:t>
            </a:r>
            <a:r>
              <a:rPr lang="en-US" altLang="ja-JP" sz="2400" baseline="30000" dirty="0">
                <a:solidFill>
                  <a:srgbClr val="FFFF00"/>
                </a:solidFill>
              </a:rPr>
              <a:t>13</a:t>
            </a:r>
            <a:r>
              <a:rPr lang="en-US" altLang="ja-JP" sz="2400" dirty="0">
                <a:solidFill>
                  <a:srgbClr val="FFFF00"/>
                </a:solidFill>
              </a:rPr>
              <a:t> protons) hit the primary gold target in an anomalously short extraction (5ms instead of standard 2s). As a result, radioactivity escaped from the beam-line into the Hadron Experimental Facility (HEF) hall, and the persons working there were subjected to internal radiation exposure (0.1~1.7 </a:t>
            </a:r>
            <a:r>
              <a:rPr lang="en-US" altLang="ja-JP" sz="2400" dirty="0" err="1">
                <a:solidFill>
                  <a:srgbClr val="FFFF00"/>
                </a:solidFill>
              </a:rPr>
              <a:t>mSv</a:t>
            </a:r>
            <a:r>
              <a:rPr lang="en-US" altLang="ja-JP" sz="2400" dirty="0">
                <a:solidFill>
                  <a:srgbClr val="FFFF00"/>
                </a:solidFill>
              </a:rPr>
              <a:t> for 34 persons). In addition, due to the usage of ventilators, the radioactive particles in the air were brought out of the HEF hall, and caused a momentary increase of the environmental radiation level. </a:t>
            </a:r>
            <a:endParaRPr lang="en-US" altLang="ja-JP" sz="2400" dirty="0" smtClean="0">
              <a:solidFill>
                <a:srgbClr val="FFFF00"/>
              </a:solidFill>
            </a:endParaRPr>
          </a:p>
          <a:p>
            <a:r>
              <a:rPr lang="en-US" altLang="ja-JP" dirty="0" smtClean="0">
                <a:solidFill>
                  <a:srgbClr val="FFFF00"/>
                </a:solidFill>
              </a:rPr>
              <a:t>For the details on the accident , </a:t>
            </a:r>
            <a:endParaRPr lang="en-US" altLang="ja-JP" dirty="0" smtClean="0">
              <a:solidFill>
                <a:srgbClr val="FFFF00"/>
              </a:solidFill>
            </a:endParaRPr>
          </a:p>
          <a:p>
            <a:endParaRPr lang="en-US" altLang="ja-JP" dirty="0" smtClean="0">
              <a:solidFill>
                <a:srgbClr val="FFFF00"/>
              </a:solidFill>
            </a:endParaRPr>
          </a:p>
          <a:p>
            <a:r>
              <a:rPr lang="en-US" altLang="ja-JP" dirty="0">
                <a:solidFill>
                  <a:srgbClr val="FFFF00"/>
                </a:solidFill>
              </a:rPr>
              <a:t> </a:t>
            </a:r>
            <a:r>
              <a:rPr lang="en-US" altLang="ja-JP" dirty="0" smtClean="0">
                <a:solidFill>
                  <a:srgbClr val="FFFF00"/>
                </a:solidFill>
              </a:rPr>
              <a:t>                        see </a:t>
            </a:r>
            <a:r>
              <a:rPr lang="en-US" altLang="ja-JP" u="sng" dirty="0">
                <a:solidFill>
                  <a:schemeClr val="bg1"/>
                </a:solidFill>
              </a:rPr>
              <a:t>http://</a:t>
            </a:r>
            <a:r>
              <a:rPr lang="en-US" altLang="ja-JP" u="sng" dirty="0" smtClean="0">
                <a:solidFill>
                  <a:schemeClr val="bg1"/>
                </a:solidFill>
              </a:rPr>
              <a:t>j-parc.jp/en/topics/summary20130531.pdf</a:t>
            </a:r>
          </a:p>
          <a:p>
            <a:r>
              <a:rPr lang="en-US" altLang="ja-JP" dirty="0">
                <a:solidFill>
                  <a:schemeClr val="bg1"/>
                </a:solidFill>
              </a:rPr>
              <a:t>             </a:t>
            </a:r>
            <a:r>
              <a:rPr lang="en-US" altLang="ja-JP" dirty="0">
                <a:solidFill>
                  <a:srgbClr val="FFFF00"/>
                </a:solidFill>
              </a:rPr>
              <a:t>   and      </a:t>
            </a:r>
            <a:r>
              <a:rPr lang="en-US" altLang="ja-JP" u="sng" dirty="0">
                <a:solidFill>
                  <a:schemeClr val="bg1"/>
                </a:solidFill>
              </a:rPr>
              <a:t>http://j-parc.jp/en/topics/HDAccident20130531.pdf</a:t>
            </a:r>
            <a:endParaRPr lang="ja-JP" altLang="ja-JP" dirty="0">
              <a:solidFill>
                <a:schemeClr val="bg1"/>
              </a:solidFill>
            </a:endParaRPr>
          </a:p>
        </p:txBody>
      </p:sp>
    </p:spTree>
    <p:extLst>
      <p:ext uri="{BB962C8B-B14F-4D97-AF65-F5344CB8AC3E}">
        <p14:creationId xmlns:p14="http://schemas.microsoft.com/office/powerpoint/2010/main" val="312376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2008"/>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sp>
        <p:nvSpPr>
          <p:cNvPr id="118787" name="Rectangle 3"/>
          <p:cNvSpPr>
            <a:spLocks noChangeArrowheads="1"/>
          </p:cNvSpPr>
          <p:nvPr/>
        </p:nvSpPr>
        <p:spPr bwMode="auto">
          <a:xfrm>
            <a:off x="5207000" y="146050"/>
            <a:ext cx="3808413" cy="708025"/>
          </a:xfrm>
          <a:prstGeom prst="rect">
            <a:avLst/>
          </a:prstGeom>
          <a:solidFill>
            <a:srgbClr val="000080"/>
          </a:solidFill>
          <a:ln w="28575">
            <a:solidFill>
              <a:schemeClr val="bg1"/>
            </a:solidFill>
            <a:miter lim="800000"/>
            <a:headEnd/>
            <a:tailEnd/>
          </a:ln>
        </p:spPr>
        <p:txBody>
          <a:bodyPr wrap="none" lIns="91321" tIns="45661" rIns="91321" bIns="45661">
            <a:spAutoFit/>
          </a:bodyPr>
          <a:lstStyle/>
          <a:p>
            <a:pPr algn="ctr"/>
            <a:r>
              <a:rPr lang="en-US" altLang="ja-JP" sz="2400" b="1">
                <a:solidFill>
                  <a:schemeClr val="bg1"/>
                </a:solidFill>
                <a:latin typeface="Helvetica" pitchFamily="34" charset="0"/>
              </a:rPr>
              <a:t>J-PARC</a:t>
            </a:r>
          </a:p>
          <a:p>
            <a:pPr algn="ctr"/>
            <a:r>
              <a:rPr lang="en-US" altLang="ja-JP" sz="1600" b="1">
                <a:solidFill>
                  <a:schemeClr val="bg1"/>
                </a:solidFill>
                <a:latin typeface="Helvetica" pitchFamily="34" charset="0"/>
              </a:rPr>
              <a:t>Joint project between KEK and JAEA</a:t>
            </a:r>
          </a:p>
        </p:txBody>
      </p:sp>
      <p:sp>
        <p:nvSpPr>
          <p:cNvPr id="118788" name="Text Box 4"/>
          <p:cNvSpPr txBox="1">
            <a:spLocks noChangeArrowheads="1"/>
          </p:cNvSpPr>
          <p:nvPr/>
        </p:nvSpPr>
        <p:spPr bwMode="auto">
          <a:xfrm>
            <a:off x="3194050" y="6559550"/>
            <a:ext cx="3240088" cy="314325"/>
          </a:xfrm>
          <a:prstGeom prst="rect">
            <a:avLst/>
          </a:prstGeom>
          <a:noFill/>
          <a:ln w="9525">
            <a:noFill/>
            <a:miter lim="800000"/>
            <a:headEnd/>
            <a:tailEnd/>
          </a:ln>
        </p:spPr>
        <p:txBody>
          <a:bodyPr lIns="91281" tIns="45642" rIns="91281" bIns="45642">
            <a:spAutoFit/>
          </a:bodyPr>
          <a:lstStyle/>
          <a:p>
            <a:pPr>
              <a:spcBef>
                <a:spcPct val="50000"/>
              </a:spcBef>
            </a:pPr>
            <a:r>
              <a:rPr lang="en-US" altLang="ja-JP" sz="1400">
                <a:solidFill>
                  <a:schemeClr val="bg1"/>
                </a:solidFill>
                <a:latin typeface="Helvetica" pitchFamily="34" charset="0"/>
              </a:rPr>
              <a:t>Bird’s eye photo in January 2008</a:t>
            </a:r>
            <a:endParaRPr lang="en-US" altLang="ja-JP">
              <a:solidFill>
                <a:schemeClr val="bg1"/>
              </a:solidFill>
              <a:latin typeface="Helvetica" pitchFamily="34" charset="0"/>
            </a:endParaRPr>
          </a:p>
        </p:txBody>
      </p:sp>
      <p:sp>
        <p:nvSpPr>
          <p:cNvPr id="118789" name="Freeform 9"/>
          <p:cNvSpPr>
            <a:spLocks/>
          </p:cNvSpPr>
          <p:nvPr/>
        </p:nvSpPr>
        <p:spPr bwMode="auto">
          <a:xfrm>
            <a:off x="2592388" y="2698750"/>
            <a:ext cx="4291012" cy="387350"/>
          </a:xfrm>
          <a:custGeom>
            <a:avLst/>
            <a:gdLst>
              <a:gd name="T0" fmla="*/ 2147483647 w 3894"/>
              <a:gd name="T1" fmla="*/ 2147483647 h 408"/>
              <a:gd name="T2" fmla="*/ 2147483647 w 3894"/>
              <a:gd name="T3" fmla="*/ 2147483647 h 408"/>
              <a:gd name="T4" fmla="*/ 2147483647 w 3894"/>
              <a:gd name="T5" fmla="*/ 2147483647 h 408"/>
              <a:gd name="T6" fmla="*/ 2147483647 w 3894"/>
              <a:gd name="T7" fmla="*/ 2147483647 h 408"/>
              <a:gd name="T8" fmla="*/ 2147483647 w 3894"/>
              <a:gd name="T9" fmla="*/ 2147483647 h 408"/>
              <a:gd name="T10" fmla="*/ 2147483647 w 3894"/>
              <a:gd name="T11" fmla="*/ 2147483647 h 408"/>
              <a:gd name="T12" fmla="*/ 0 w 3894"/>
              <a:gd name="T13" fmla="*/ 2147483647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FFFF00"/>
            </a:solidFill>
            <a:round/>
            <a:headEnd/>
            <a:tailEnd type="triangle" w="med" len="med"/>
          </a:ln>
        </p:spPr>
        <p:txBody>
          <a:bodyPr lIns="91336" tIns="45668" rIns="91336" bIns="45668"/>
          <a:lstStyle/>
          <a:p>
            <a:endParaRPr lang="ja-JP" altLang="en-US"/>
          </a:p>
        </p:txBody>
      </p:sp>
      <p:sp>
        <p:nvSpPr>
          <p:cNvPr id="118790" name="Text Box 10"/>
          <p:cNvSpPr txBox="1">
            <a:spLocks noChangeArrowheads="1"/>
          </p:cNvSpPr>
          <p:nvPr/>
        </p:nvSpPr>
        <p:spPr bwMode="auto">
          <a:xfrm>
            <a:off x="25400" y="2352675"/>
            <a:ext cx="2459038" cy="808038"/>
          </a:xfrm>
          <a:prstGeom prst="rect">
            <a:avLst/>
          </a:prstGeom>
          <a:solidFill>
            <a:srgbClr val="CCFFFF">
              <a:alpha val="23921"/>
            </a:srgbClr>
          </a:solidFill>
          <a:ln w="19050">
            <a:solidFill>
              <a:srgbClr val="FFFF00"/>
            </a:solidFill>
            <a:miter lim="800000"/>
            <a:headEnd/>
            <a:tailEnd/>
          </a:ln>
        </p:spPr>
        <p:txBody>
          <a:bodyPr lIns="68310" tIns="34155" rIns="68310" bIns="34155">
            <a:spAutoFit/>
          </a:bodyPr>
          <a:lstStyle/>
          <a:p>
            <a:pPr defTabSz="957263">
              <a:spcBef>
                <a:spcPct val="50000"/>
              </a:spcBef>
            </a:pPr>
            <a:r>
              <a:rPr lang="en-US" altLang="ja-JP" sz="2400" b="1">
                <a:solidFill>
                  <a:srgbClr val="FFFF00"/>
                </a:solidFill>
                <a:latin typeface="Helvetica" pitchFamily="34" charset="0"/>
              </a:rPr>
              <a:t>Neutrino beam</a:t>
            </a:r>
            <a:r>
              <a:rPr lang="ja-JP" altLang="en-US" sz="2400" b="1">
                <a:solidFill>
                  <a:srgbClr val="FFFF00"/>
                </a:solidFill>
                <a:latin typeface="Helvetica" pitchFamily="34" charset="0"/>
              </a:rPr>
              <a:t>　</a:t>
            </a:r>
            <a:r>
              <a:rPr lang="en-US" altLang="ja-JP" sz="2400" b="1">
                <a:solidFill>
                  <a:srgbClr val="FFFF00"/>
                </a:solidFill>
                <a:latin typeface="Helvetica" pitchFamily="34" charset="0"/>
              </a:rPr>
              <a:t>(to Kamioka)</a:t>
            </a:r>
            <a:endParaRPr lang="en-US" altLang="ja-JP" sz="2400">
              <a:solidFill>
                <a:srgbClr val="FFFF00"/>
              </a:solidFill>
              <a:latin typeface="Helvetica" pitchFamily="34" charset="0"/>
            </a:endParaRPr>
          </a:p>
        </p:txBody>
      </p:sp>
      <p:sp>
        <p:nvSpPr>
          <p:cNvPr id="118791" name="Text Box 15"/>
          <p:cNvSpPr txBox="1">
            <a:spLocks noChangeArrowheads="1"/>
          </p:cNvSpPr>
          <p:nvPr/>
        </p:nvSpPr>
        <p:spPr bwMode="auto">
          <a:xfrm rot="1200000">
            <a:off x="955675" y="4457700"/>
            <a:ext cx="1892300" cy="466725"/>
          </a:xfrm>
          <a:prstGeom prst="rect">
            <a:avLst/>
          </a:prstGeom>
          <a:noFill/>
          <a:ln w="9525">
            <a:noFill/>
            <a:miter lim="800000"/>
            <a:headEnd/>
            <a:tailEnd/>
          </a:ln>
        </p:spPr>
        <p:txBody>
          <a:bodyPr lIns="95630" tIns="47819" rIns="95630" bIns="47819">
            <a:spAutoFit/>
          </a:bodyPr>
          <a:lstStyle/>
          <a:p>
            <a:pPr defTabSz="957263">
              <a:spcBef>
                <a:spcPct val="50000"/>
              </a:spcBef>
            </a:pPr>
            <a:r>
              <a:rPr lang="en-US" altLang="ja-JP" sz="2400" b="1">
                <a:solidFill>
                  <a:srgbClr val="FFFF66"/>
                </a:solidFill>
                <a:latin typeface="Helvetica" pitchFamily="34" charset="0"/>
              </a:rPr>
              <a:t>30 GeV</a:t>
            </a:r>
            <a:r>
              <a:rPr lang="ja-JP" altLang="en-US" sz="2400" b="1">
                <a:solidFill>
                  <a:srgbClr val="FFFF66"/>
                </a:solidFill>
                <a:latin typeface="Helvetica" pitchFamily="34" charset="0"/>
              </a:rPr>
              <a:t> </a:t>
            </a:r>
            <a:r>
              <a:rPr lang="en-US" altLang="ja-JP" sz="2400" b="1">
                <a:solidFill>
                  <a:srgbClr val="FFFF66"/>
                </a:solidFill>
                <a:latin typeface="Helvetica" pitchFamily="34" charset="0"/>
              </a:rPr>
              <a:t>MR </a:t>
            </a:r>
            <a:endParaRPr lang="en-US" altLang="ja-JP" sz="2400" b="1">
              <a:solidFill>
                <a:srgbClr val="FFCC66"/>
              </a:solidFill>
              <a:latin typeface="Helvetica" pitchFamily="34" charset="0"/>
            </a:endParaRPr>
          </a:p>
        </p:txBody>
      </p:sp>
      <p:sp>
        <p:nvSpPr>
          <p:cNvPr id="118792" name="Freeform 18"/>
          <p:cNvSpPr>
            <a:spLocks/>
          </p:cNvSpPr>
          <p:nvPr/>
        </p:nvSpPr>
        <p:spPr bwMode="auto">
          <a:xfrm>
            <a:off x="3028950" y="4851400"/>
            <a:ext cx="2578100" cy="782638"/>
          </a:xfrm>
          <a:custGeom>
            <a:avLst/>
            <a:gdLst>
              <a:gd name="T0" fmla="*/ 0 w 1956"/>
              <a:gd name="T1" fmla="*/ 0 h 580"/>
              <a:gd name="T2" fmla="*/ 2147483647 w 1956"/>
              <a:gd name="T3" fmla="*/ 2147483647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p:spPr>
        <p:txBody>
          <a:bodyPr lIns="91336" tIns="45668" rIns="91336" bIns="45668"/>
          <a:lstStyle/>
          <a:p>
            <a:endParaRPr lang="ja-JP" altLang="en-US"/>
          </a:p>
        </p:txBody>
      </p:sp>
      <p:sp>
        <p:nvSpPr>
          <p:cNvPr id="118793" name="Text Box 20"/>
          <p:cNvSpPr txBox="1">
            <a:spLocks noChangeArrowheads="1"/>
          </p:cNvSpPr>
          <p:nvPr/>
        </p:nvSpPr>
        <p:spPr bwMode="auto">
          <a:xfrm>
            <a:off x="6756400" y="5849938"/>
            <a:ext cx="2090738" cy="808037"/>
          </a:xfrm>
          <a:prstGeom prst="rect">
            <a:avLst/>
          </a:prstGeom>
          <a:solidFill>
            <a:srgbClr val="FFB03B">
              <a:alpha val="32941"/>
            </a:srgbClr>
          </a:solidFill>
          <a:ln w="19050">
            <a:solidFill>
              <a:srgbClr val="FFFF66"/>
            </a:solidFill>
            <a:miter lim="800000"/>
            <a:headEnd/>
            <a:tailEnd/>
          </a:ln>
        </p:spPr>
        <p:txBody>
          <a:bodyPr lIns="68310" tIns="34155" rIns="68310" bIns="34155">
            <a:spAutoFit/>
          </a:bodyPr>
          <a:lstStyle/>
          <a:p>
            <a:pPr algn="ctr" defTabSz="957263">
              <a:spcBef>
                <a:spcPct val="50000"/>
              </a:spcBef>
            </a:pPr>
            <a:r>
              <a:rPr lang="en-US" altLang="ja-JP" sz="2400" b="1">
                <a:solidFill>
                  <a:srgbClr val="FFFF66"/>
                </a:solidFill>
                <a:latin typeface="Helvetica" pitchFamily="34" charset="0"/>
              </a:rPr>
              <a:t>Hadron exp. facility</a:t>
            </a:r>
            <a:endParaRPr lang="en-US" altLang="ja-JP" sz="2400">
              <a:solidFill>
                <a:srgbClr val="FFFF66"/>
              </a:solidFill>
              <a:latin typeface="Helvetica" pitchFamily="34" charset="0"/>
            </a:endParaRPr>
          </a:p>
        </p:txBody>
      </p:sp>
      <p:sp>
        <p:nvSpPr>
          <p:cNvPr id="118794" name="Text Box 30"/>
          <p:cNvSpPr txBox="1">
            <a:spLocks noChangeArrowheads="1"/>
          </p:cNvSpPr>
          <p:nvPr/>
        </p:nvSpPr>
        <p:spPr bwMode="auto">
          <a:xfrm>
            <a:off x="2843213" y="1557338"/>
            <a:ext cx="2592387" cy="466725"/>
          </a:xfrm>
          <a:prstGeom prst="rect">
            <a:avLst/>
          </a:prstGeom>
          <a:noFill/>
          <a:ln w="9525">
            <a:noFill/>
            <a:miter lim="800000"/>
            <a:headEnd/>
            <a:tailEnd/>
          </a:ln>
        </p:spPr>
        <p:txBody>
          <a:bodyPr lIns="95614" tIns="47809" rIns="95614" bIns="47809">
            <a:spAutoFit/>
          </a:bodyPr>
          <a:lstStyle/>
          <a:p>
            <a:pPr defTabSz="957263">
              <a:spcBef>
                <a:spcPct val="50000"/>
              </a:spcBef>
            </a:pPr>
            <a:r>
              <a:rPr lang="en-US" altLang="ja-JP" sz="2400" b="1">
                <a:solidFill>
                  <a:srgbClr val="FFFF00"/>
                </a:solidFill>
                <a:latin typeface="Helvetica" pitchFamily="34" charset="0"/>
              </a:rPr>
              <a:t>3 GeV Booster</a:t>
            </a:r>
          </a:p>
        </p:txBody>
      </p:sp>
      <p:sp>
        <p:nvSpPr>
          <p:cNvPr id="118795" name="Rectangle 36"/>
          <p:cNvSpPr>
            <a:spLocks noChangeArrowheads="1"/>
          </p:cNvSpPr>
          <p:nvPr/>
        </p:nvSpPr>
        <p:spPr bwMode="auto">
          <a:xfrm>
            <a:off x="3879850" y="500063"/>
            <a:ext cx="998538" cy="466725"/>
          </a:xfrm>
          <a:prstGeom prst="rect">
            <a:avLst/>
          </a:prstGeom>
          <a:noFill/>
          <a:ln w="12700">
            <a:noFill/>
            <a:miter lim="800000"/>
            <a:headEnd/>
            <a:tailEnd/>
          </a:ln>
        </p:spPr>
        <p:txBody>
          <a:bodyPr wrap="none" lIns="91321" tIns="45661" rIns="91321" bIns="45661">
            <a:spAutoFit/>
          </a:bodyPr>
          <a:lstStyle/>
          <a:p>
            <a:pPr algn="ctr" defTabSz="758825"/>
            <a:r>
              <a:rPr lang="en-US" altLang="ja-JP" sz="2400" b="1">
                <a:solidFill>
                  <a:srgbClr val="FFFF00"/>
                </a:solidFill>
                <a:latin typeface="Helvetica" pitchFamily="34" charset="0"/>
              </a:rPr>
              <a:t>Linac</a:t>
            </a:r>
          </a:p>
        </p:txBody>
      </p:sp>
      <p:sp>
        <p:nvSpPr>
          <p:cNvPr id="2" name="テキスト ボックス 1"/>
          <p:cNvSpPr txBox="1"/>
          <p:nvPr/>
        </p:nvSpPr>
        <p:spPr>
          <a:xfrm>
            <a:off x="286047" y="885874"/>
            <a:ext cx="8561091" cy="4616648"/>
          </a:xfrm>
          <a:prstGeom prst="rect">
            <a:avLst/>
          </a:prstGeom>
          <a:solidFill>
            <a:schemeClr val="accent2"/>
          </a:solidFill>
        </p:spPr>
        <p:txBody>
          <a:bodyPr wrap="square" rtlCol="0">
            <a:spAutoFit/>
          </a:bodyPr>
          <a:lstStyle/>
          <a:p>
            <a:r>
              <a:rPr lang="en-US" altLang="ja-JP" sz="2400" dirty="0" smtClean="0">
                <a:solidFill>
                  <a:srgbClr val="FFFF00"/>
                </a:solidFill>
              </a:rPr>
              <a:t>KEK </a:t>
            </a:r>
            <a:r>
              <a:rPr lang="en-US" altLang="ja-JP" sz="2400" dirty="0">
                <a:solidFill>
                  <a:srgbClr val="FFFF00"/>
                </a:solidFill>
              </a:rPr>
              <a:t>is the institution that is primarily responsible for design, construction, operation and management of the HEF. We at KEK extend our sincere apologies to those who are concerned and affected in local, national and international communities. KEK will be making its all possible efforts in investigating the accident and in improving the safety-protection measures and practices, thereby restoring the confidence of all who have been supporting our scientific effort at our research facility in the past and in the future</a:t>
            </a:r>
            <a:r>
              <a:rPr lang="en-US" altLang="ja-JP" sz="2400" dirty="0" smtClean="0">
                <a:solidFill>
                  <a:srgbClr val="FFFF00"/>
                </a:solidFill>
              </a:rPr>
              <a:t>.</a:t>
            </a:r>
          </a:p>
          <a:p>
            <a:endParaRPr lang="en-US" altLang="ja-JP" sz="2400" dirty="0" smtClean="0">
              <a:solidFill>
                <a:srgbClr val="FFFF00"/>
              </a:solidFill>
            </a:endParaRPr>
          </a:p>
          <a:p>
            <a:r>
              <a:rPr lang="en-US" altLang="ja-JP" dirty="0" smtClean="0">
                <a:solidFill>
                  <a:srgbClr val="FFFF00"/>
                </a:solidFill>
              </a:rPr>
              <a:t>For the details on the accident , </a:t>
            </a:r>
          </a:p>
          <a:p>
            <a:r>
              <a:rPr lang="en-US" altLang="ja-JP" dirty="0">
                <a:solidFill>
                  <a:srgbClr val="FFFF00"/>
                </a:solidFill>
              </a:rPr>
              <a:t> </a:t>
            </a:r>
            <a:r>
              <a:rPr lang="en-US" altLang="ja-JP" dirty="0" smtClean="0">
                <a:solidFill>
                  <a:srgbClr val="FFFF00"/>
                </a:solidFill>
              </a:rPr>
              <a:t>                     1see </a:t>
            </a:r>
            <a:r>
              <a:rPr lang="en-US" altLang="ja-JP" u="sng" dirty="0">
                <a:solidFill>
                  <a:schemeClr val="bg1"/>
                </a:solidFill>
              </a:rPr>
              <a:t>http://j-parc.jp/en/topics/summary20130531.pdf</a:t>
            </a:r>
          </a:p>
          <a:p>
            <a:r>
              <a:rPr lang="en-US" altLang="ja-JP" dirty="0">
                <a:solidFill>
                  <a:schemeClr val="bg1"/>
                </a:solidFill>
              </a:rPr>
              <a:t>             </a:t>
            </a:r>
            <a:r>
              <a:rPr lang="en-US" altLang="ja-JP" dirty="0">
                <a:solidFill>
                  <a:srgbClr val="FFFF00"/>
                </a:solidFill>
              </a:rPr>
              <a:t>   and      </a:t>
            </a:r>
            <a:r>
              <a:rPr lang="en-US" altLang="ja-JP" u="sng" dirty="0">
                <a:solidFill>
                  <a:schemeClr val="bg1"/>
                </a:solidFill>
              </a:rPr>
              <a:t>http://j-parc.jp/en/topics/HDAccident20130531.pdf</a:t>
            </a:r>
            <a:endParaRPr lang="ja-JP" altLang="ja-JP" dirty="0">
              <a:solidFill>
                <a:schemeClr val="bg1"/>
              </a:solidFill>
            </a:endParaRPr>
          </a:p>
        </p:txBody>
      </p:sp>
    </p:spTree>
    <p:extLst>
      <p:ext uri="{BB962C8B-B14F-4D97-AF65-F5344CB8AC3E}">
        <p14:creationId xmlns:p14="http://schemas.microsoft.com/office/powerpoint/2010/main" val="389783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6" descr="PC06004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417" b="3240"/>
          <a:stretch/>
        </p:blipFill>
        <p:spPr bwMode="auto">
          <a:xfrm>
            <a:off x="6817520" y="5467892"/>
            <a:ext cx="2098238" cy="1278706"/>
          </a:xfrm>
          <a:prstGeom prst="rect">
            <a:avLst/>
          </a:prstGeom>
          <a:noFill/>
          <a:extLst>
            <a:ext uri="{909E8E84-426E-40DD-AFC4-6F175D3DCCD1}">
              <a14:hiddenFill xmlns:a14="http://schemas.microsoft.com/office/drawing/2010/main">
                <a:solidFill>
                  <a:srgbClr val="FFFFFF"/>
                </a:solidFill>
              </a14:hiddenFill>
            </a:ext>
          </a:extLst>
        </p:spPr>
      </p:pic>
      <p:sp>
        <p:nvSpPr>
          <p:cNvPr id="39" name="角丸四角形 38"/>
          <p:cNvSpPr/>
          <p:nvPr/>
        </p:nvSpPr>
        <p:spPr>
          <a:xfrm>
            <a:off x="5660587" y="4883499"/>
            <a:ext cx="1791733" cy="151583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1600" dirty="0" smtClean="0">
                <a:solidFill>
                  <a:prstClr val="black"/>
                </a:solidFill>
              </a:rPr>
              <a:t>Theory</a:t>
            </a:r>
          </a:p>
          <a:p>
            <a:pPr algn="ctr" fontAlgn="auto">
              <a:spcBef>
                <a:spcPts val="0"/>
              </a:spcBef>
              <a:spcAft>
                <a:spcPts val="0"/>
              </a:spcAft>
            </a:pPr>
            <a:endParaRPr lang="en-US" altLang="ja-JP" sz="500" dirty="0" smtClean="0">
              <a:solidFill>
                <a:prstClr val="black"/>
              </a:solidFill>
            </a:endParaRPr>
          </a:p>
          <a:p>
            <a:pPr algn="ctr" fontAlgn="auto">
              <a:spcBef>
                <a:spcPts val="0"/>
              </a:spcBef>
              <a:spcAft>
                <a:spcPts val="0"/>
              </a:spcAft>
            </a:pPr>
            <a:r>
              <a:rPr lang="en-US" altLang="ja-JP" sz="1400" b="1" dirty="0" smtClean="0">
                <a:solidFill>
                  <a:prstClr val="black"/>
                </a:solidFill>
              </a:rPr>
              <a:t>String theory</a:t>
            </a:r>
          </a:p>
          <a:p>
            <a:pPr algn="ctr" fontAlgn="auto">
              <a:spcBef>
                <a:spcPts val="0"/>
              </a:spcBef>
              <a:spcAft>
                <a:spcPts val="0"/>
              </a:spcAft>
            </a:pPr>
            <a:r>
              <a:rPr lang="en-US" altLang="ja-JP" sz="1400" b="1" dirty="0" smtClean="0">
                <a:solidFill>
                  <a:prstClr val="black"/>
                </a:solidFill>
              </a:rPr>
              <a:t>Particle </a:t>
            </a:r>
            <a:r>
              <a:rPr lang="en-US" altLang="ja-JP" sz="1400" b="1" dirty="0">
                <a:solidFill>
                  <a:prstClr val="black"/>
                </a:solidFill>
              </a:rPr>
              <a:t>p</a:t>
            </a:r>
            <a:r>
              <a:rPr lang="en-US" altLang="ja-JP" sz="1400" b="1" dirty="0" smtClean="0">
                <a:solidFill>
                  <a:prstClr val="black"/>
                </a:solidFill>
              </a:rPr>
              <a:t>hysics</a:t>
            </a:r>
          </a:p>
          <a:p>
            <a:pPr algn="ctr" fontAlgn="auto">
              <a:spcBef>
                <a:spcPts val="0"/>
              </a:spcBef>
              <a:spcAft>
                <a:spcPts val="0"/>
              </a:spcAft>
            </a:pPr>
            <a:r>
              <a:rPr lang="en-US" altLang="ja-JP" sz="1400" b="1" dirty="0" smtClean="0">
                <a:solidFill>
                  <a:prstClr val="black"/>
                </a:solidFill>
              </a:rPr>
              <a:t>Hadron physics</a:t>
            </a:r>
          </a:p>
          <a:p>
            <a:pPr algn="ctr" fontAlgn="auto">
              <a:spcBef>
                <a:spcPts val="0"/>
              </a:spcBef>
              <a:spcAft>
                <a:spcPts val="0"/>
              </a:spcAft>
            </a:pPr>
            <a:r>
              <a:rPr lang="en-US" altLang="ja-JP" sz="1400" b="1" dirty="0" smtClean="0">
                <a:solidFill>
                  <a:prstClr val="black"/>
                </a:solidFill>
              </a:rPr>
              <a:t>Cosmo-physics</a:t>
            </a:r>
          </a:p>
          <a:p>
            <a:pPr algn="ctr" fontAlgn="auto">
              <a:spcBef>
                <a:spcPts val="0"/>
              </a:spcBef>
              <a:spcAft>
                <a:spcPts val="0"/>
              </a:spcAft>
            </a:pPr>
            <a:r>
              <a:rPr lang="en-US" altLang="ja-JP" sz="1400" b="1" dirty="0" smtClean="0">
                <a:solidFill>
                  <a:prstClr val="black"/>
                </a:solidFill>
              </a:rPr>
              <a:t>Lattice simulation</a:t>
            </a:r>
          </a:p>
        </p:txBody>
      </p:sp>
      <p:pic>
        <p:nvPicPr>
          <p:cNvPr id="20" name="Picture 24" descr="01_T2K_0808-japan-korea"/>
          <p:cNvPicPr>
            <a:picLocks noChangeAspect="1" noChangeArrowheads="1"/>
          </p:cNvPicPr>
          <p:nvPr/>
        </p:nvPicPr>
        <p:blipFill>
          <a:blip r:embed="rId3" cstate="print">
            <a:extLst>
              <a:ext uri="{28A0092B-C50C-407E-A947-70E740481C1C}">
                <a14:useLocalDpi xmlns:a14="http://schemas.microsoft.com/office/drawing/2010/main" val="0"/>
              </a:ext>
            </a:extLst>
          </a:blip>
          <a:srcRect l="621"/>
          <a:stretch>
            <a:fillRect/>
          </a:stretch>
        </p:blipFill>
        <p:spPr bwMode="auto">
          <a:xfrm>
            <a:off x="154102" y="3019769"/>
            <a:ext cx="2576868" cy="103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l="11290" t="7996" r="12724" b="7996"/>
          <a:stretch>
            <a:fillRect/>
          </a:stretch>
        </p:blipFill>
        <p:spPr bwMode="auto">
          <a:xfrm>
            <a:off x="3317985" y="5295670"/>
            <a:ext cx="1678147" cy="139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high-p無し"/>
          <p:cNvPicPr>
            <a:picLocks noChangeAspect="1" noChangeArrowheads="1"/>
          </p:cNvPicPr>
          <p:nvPr/>
        </p:nvPicPr>
        <p:blipFill>
          <a:blip r:embed="rId5" cstate="print">
            <a:extLst>
              <a:ext uri="{28A0092B-C50C-407E-A947-70E740481C1C}">
                <a14:useLocalDpi xmlns:a14="http://schemas.microsoft.com/office/drawing/2010/main" val="0"/>
              </a:ext>
            </a:extLst>
          </a:blip>
          <a:srcRect l="2362" r="2362"/>
          <a:stretch>
            <a:fillRect/>
          </a:stretch>
        </p:blipFill>
        <p:spPr bwMode="auto">
          <a:xfrm>
            <a:off x="6059265" y="2898458"/>
            <a:ext cx="3006556" cy="157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descr="P1010798"/>
          <p:cNvPicPr>
            <a:picLocks noChangeAspect="1" noChangeArrowheads="1"/>
          </p:cNvPicPr>
          <p:nvPr/>
        </p:nvPicPr>
        <p:blipFill>
          <a:blip r:embed="rId6" cstate="print">
            <a:extLst>
              <a:ext uri="{28A0092B-C50C-407E-A947-70E740481C1C}">
                <a14:useLocalDpi xmlns:a14="http://schemas.microsoft.com/office/drawing/2010/main" val="0"/>
              </a:ext>
            </a:extLst>
          </a:blip>
          <a:srcRect l="11520"/>
          <a:stretch>
            <a:fillRect/>
          </a:stretch>
        </p:blipFill>
        <p:spPr bwMode="auto">
          <a:xfrm>
            <a:off x="2205822" y="4984743"/>
            <a:ext cx="978854" cy="170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グループ化 24"/>
          <p:cNvGrpSpPr>
            <a:grpSpLocks/>
          </p:cNvGrpSpPr>
          <p:nvPr/>
        </p:nvGrpSpPr>
        <p:grpSpPr bwMode="auto">
          <a:xfrm>
            <a:off x="1575752" y="306383"/>
            <a:ext cx="2624126" cy="1318938"/>
            <a:chOff x="860425" y="2776534"/>
            <a:chExt cx="5167313" cy="3522666"/>
          </a:xfrm>
        </p:grpSpPr>
        <p:pic>
          <p:nvPicPr>
            <p:cNvPr id="10"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0425" y="2794000"/>
              <a:ext cx="5167313"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正方形/長方形 23"/>
            <p:cNvSpPr>
              <a:spLocks noChangeArrowheads="1"/>
            </p:cNvSpPr>
            <p:nvPr/>
          </p:nvSpPr>
          <p:spPr bwMode="auto">
            <a:xfrm>
              <a:off x="4302918" y="2776534"/>
              <a:ext cx="1714512" cy="64294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874713"/>
              <a:endParaRPr lang="ja-JP" altLang="en-US">
                <a:solidFill>
                  <a:prstClr val="black"/>
                </a:solidFill>
              </a:endParaRPr>
            </a:p>
          </p:txBody>
        </p:sp>
      </p:grpSp>
      <p:pic>
        <p:nvPicPr>
          <p:cNvPr id="8" name="Pictur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93936" y="314175"/>
            <a:ext cx="2412696" cy="1800200"/>
          </a:xfrm>
          <a:prstGeom prst="rect">
            <a:avLst/>
          </a:prstGeom>
          <a:solidFill>
            <a:schemeClr val="tx1"/>
          </a:solidFill>
          <a:ln>
            <a:noFill/>
          </a:ln>
          <a:effectLst/>
          <a:extLst>
            <a:ext uri="{91240B29-F687-4F45-9708-019B960494DF}">
              <a14:hiddenLine xmlns:a14="http://schemas.microsoft.com/office/drawing/2010/main" w="12700">
                <a:solidFill>
                  <a:srgbClr val="000000"/>
                </a:solidFill>
                <a:miter lim="800000"/>
                <a:headEnd/>
                <a:tailEnd/>
              </a14:hiddenLine>
            </a:ext>
          </a:extLst>
        </p:spPr>
      </p:pic>
      <p:sp>
        <p:nvSpPr>
          <p:cNvPr id="2" name="星 5 1"/>
          <p:cNvSpPr/>
          <p:nvPr/>
        </p:nvSpPr>
        <p:spPr>
          <a:xfrm>
            <a:off x="3105921" y="2101484"/>
            <a:ext cx="2925325" cy="2632793"/>
          </a:xfrm>
          <a:prstGeom prst="star5">
            <a:avLst>
              <a:gd name="adj" fmla="val 6924"/>
              <a:gd name="hf" fmla="val 105146"/>
              <a:gd name="vf" fmla="val 11055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円/楕円 2"/>
          <p:cNvSpPr/>
          <p:nvPr/>
        </p:nvSpPr>
        <p:spPr>
          <a:xfrm>
            <a:off x="3848503" y="1403906"/>
            <a:ext cx="1440160" cy="1395155"/>
          </a:xfrm>
          <a:prstGeom prst="ellipse">
            <a:avLst/>
          </a:prstGeom>
        </p:spPr>
        <p:style>
          <a:lnRef idx="0">
            <a:schemeClr val="accent2"/>
          </a:lnRef>
          <a:fillRef idx="1003">
            <a:schemeClr val="dk2"/>
          </a:fillRef>
          <a:effectRef idx="3">
            <a:schemeClr val="accent2"/>
          </a:effectRef>
          <a:fontRef idx="minor">
            <a:schemeClr val="lt1"/>
          </a:fontRef>
        </p:style>
        <p:txBody>
          <a:bodyPr rtlCol="0" anchor="ctr"/>
          <a:lstStyle/>
          <a:p>
            <a:pPr algn="ctr"/>
            <a:r>
              <a:rPr kumimoji="1" lang="en-US" altLang="ja-JP" dirty="0" smtClean="0"/>
              <a:t>Energy Frontier </a:t>
            </a:r>
            <a:endParaRPr kumimoji="1" lang="ja-JP" altLang="en-US" dirty="0"/>
          </a:p>
        </p:txBody>
      </p:sp>
      <p:sp>
        <p:nvSpPr>
          <p:cNvPr id="4" name="円/楕円 3"/>
          <p:cNvSpPr/>
          <p:nvPr/>
        </p:nvSpPr>
        <p:spPr>
          <a:xfrm>
            <a:off x="2408343" y="2416519"/>
            <a:ext cx="1440160" cy="1395155"/>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n-US" altLang="ja-JP" dirty="0" smtClean="0"/>
              <a:t>Flavor</a:t>
            </a:r>
            <a:r>
              <a:rPr kumimoji="1" lang="en-US" altLang="ja-JP" dirty="0" smtClean="0"/>
              <a:t> Physics </a:t>
            </a:r>
            <a:endParaRPr kumimoji="1" lang="ja-JP" altLang="en-US" dirty="0"/>
          </a:p>
        </p:txBody>
      </p:sp>
      <p:sp>
        <p:nvSpPr>
          <p:cNvPr id="5" name="円/楕円 4"/>
          <p:cNvSpPr/>
          <p:nvPr/>
        </p:nvSpPr>
        <p:spPr>
          <a:xfrm>
            <a:off x="5288663" y="2416519"/>
            <a:ext cx="1440160" cy="1395155"/>
          </a:xfrm>
          <a:prstGeom prst="ellipse">
            <a:avLst/>
          </a:prstGeom>
        </p:spPr>
        <p:style>
          <a:lnRef idx="0">
            <a:schemeClr val="accent4"/>
          </a:lnRef>
          <a:fillRef idx="1003">
            <a:schemeClr val="dk2"/>
          </a:fillRef>
          <a:effectRef idx="3">
            <a:schemeClr val="accent4"/>
          </a:effectRef>
          <a:fontRef idx="minor">
            <a:schemeClr val="lt1"/>
          </a:fontRef>
        </p:style>
        <p:txBody>
          <a:bodyPr rtlCol="0" anchor="ctr"/>
          <a:lstStyle/>
          <a:p>
            <a:pPr algn="ctr"/>
            <a:r>
              <a:rPr lang="en-US" altLang="ja-JP" dirty="0" smtClean="0"/>
              <a:t>Hadron and </a:t>
            </a:r>
            <a:r>
              <a:rPr lang="en-US" altLang="ja-JP" dirty="0" err="1" smtClean="0"/>
              <a:t>NuclearPhysics</a:t>
            </a:r>
            <a:r>
              <a:rPr kumimoji="1" lang="en-US" altLang="ja-JP" dirty="0" smtClean="0"/>
              <a:t> </a:t>
            </a:r>
            <a:endParaRPr kumimoji="1" lang="ja-JP" altLang="en-US" dirty="0"/>
          </a:p>
        </p:txBody>
      </p:sp>
      <p:sp>
        <p:nvSpPr>
          <p:cNvPr id="6" name="円/楕円 5"/>
          <p:cNvSpPr/>
          <p:nvPr/>
        </p:nvSpPr>
        <p:spPr>
          <a:xfrm>
            <a:off x="4726102" y="4037261"/>
            <a:ext cx="1440160" cy="1395155"/>
          </a:xfrm>
          <a:prstGeom prst="ellipse">
            <a:avLst/>
          </a:prstGeom>
        </p:spPr>
        <p:style>
          <a:lnRef idx="0">
            <a:schemeClr val="accent6"/>
          </a:lnRef>
          <a:fillRef idx="1003">
            <a:schemeClr val="dk2"/>
          </a:fillRef>
          <a:effectRef idx="3">
            <a:schemeClr val="accent6"/>
          </a:effectRef>
          <a:fontRef idx="minor">
            <a:schemeClr val="lt1"/>
          </a:fontRef>
        </p:style>
        <p:txBody>
          <a:bodyPr rtlCol="0" anchor="ctr"/>
          <a:lstStyle/>
          <a:p>
            <a:pPr algn="ctr"/>
            <a:r>
              <a:rPr lang="en-US" altLang="ja-JP" dirty="0" smtClean="0"/>
              <a:t>Theory</a:t>
            </a:r>
            <a:r>
              <a:rPr kumimoji="1" lang="en-US" altLang="ja-JP" dirty="0" smtClean="0"/>
              <a:t> </a:t>
            </a:r>
            <a:endParaRPr kumimoji="1" lang="ja-JP" altLang="en-US" dirty="0"/>
          </a:p>
        </p:txBody>
      </p:sp>
      <p:sp>
        <p:nvSpPr>
          <p:cNvPr id="7" name="円/楕円 6"/>
          <p:cNvSpPr/>
          <p:nvPr/>
        </p:nvSpPr>
        <p:spPr>
          <a:xfrm>
            <a:off x="2953776" y="4036699"/>
            <a:ext cx="1440160" cy="1395155"/>
          </a:xfrm>
          <a:prstGeom prst="ellipse">
            <a:avLst/>
          </a:prstGeom>
        </p:spPr>
        <p:style>
          <a:lnRef idx="0">
            <a:schemeClr val="accent3"/>
          </a:lnRef>
          <a:fillRef idx="1003">
            <a:schemeClr val="dk2"/>
          </a:fillRef>
          <a:effectRef idx="3">
            <a:schemeClr val="accent3"/>
          </a:effectRef>
          <a:fontRef idx="minor">
            <a:schemeClr val="lt1"/>
          </a:fontRef>
        </p:style>
        <p:txBody>
          <a:bodyPr rtlCol="0" anchor="ctr"/>
          <a:lstStyle/>
          <a:p>
            <a:pPr algn="ctr"/>
            <a:r>
              <a:rPr lang="en-US" altLang="ja-JP" dirty="0" err="1" smtClean="0"/>
              <a:t>Astro</a:t>
            </a:r>
            <a:r>
              <a:rPr lang="en-US" altLang="ja-JP" dirty="0" smtClean="0"/>
              <a:t>- particle Physics</a:t>
            </a:r>
            <a:r>
              <a:rPr kumimoji="1" lang="en-US" altLang="ja-JP" dirty="0" smtClean="0"/>
              <a:t> </a:t>
            </a:r>
            <a:endParaRPr kumimoji="1" lang="ja-JP" altLang="en-US" dirty="0"/>
          </a:p>
        </p:txBody>
      </p:sp>
      <p:pic>
        <p:nvPicPr>
          <p:cNvPr id="12" name="Picture 43" descr="Belle2.png"/>
          <p:cNvPicPr>
            <a:picLocks noChangeAspect="1"/>
          </p:cNvPicPr>
          <p:nvPr/>
        </p:nvPicPr>
        <p:blipFill rotWithShape="1">
          <a:blip r:embed="rId9" cstate="print">
            <a:extLst>
              <a:ext uri="{28A0092B-C50C-407E-A947-70E740481C1C}">
                <a14:useLocalDpi xmlns:a14="http://schemas.microsoft.com/office/drawing/2010/main" val="0"/>
              </a:ext>
            </a:extLst>
          </a:blip>
          <a:srcRect l="15707" r="16870"/>
          <a:stretch/>
        </p:blipFill>
        <p:spPr bwMode="auto">
          <a:xfrm>
            <a:off x="1241630" y="1636662"/>
            <a:ext cx="1344522" cy="133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50030" y="1632306"/>
            <a:ext cx="1405846" cy="1375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619" r="31592"/>
          <a:stretch/>
        </p:blipFill>
        <p:spPr bwMode="auto">
          <a:xfrm>
            <a:off x="524536" y="4059695"/>
            <a:ext cx="1836000" cy="85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4102" y="1499175"/>
            <a:ext cx="1216779" cy="135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9"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17305" y="3753142"/>
            <a:ext cx="1748516" cy="128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21" name="テキスト ボックス 20"/>
          <p:cNvSpPr txBox="1"/>
          <p:nvPr/>
        </p:nvSpPr>
        <p:spPr>
          <a:xfrm>
            <a:off x="3907089" y="3055082"/>
            <a:ext cx="1415772" cy="830997"/>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Physics</a:t>
            </a:r>
          </a:p>
          <a:p>
            <a:r>
              <a:rPr lang="en-US" altLang="ja-JP"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a:t>
            </a:r>
            <a:r>
              <a:rPr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 KEK</a:t>
            </a:r>
          </a:p>
        </p:txBody>
      </p:sp>
      <p:sp>
        <p:nvSpPr>
          <p:cNvPr id="22" name="テキスト ボックス 21"/>
          <p:cNvSpPr txBox="1"/>
          <p:nvPr/>
        </p:nvSpPr>
        <p:spPr>
          <a:xfrm>
            <a:off x="2598891" y="134358"/>
            <a:ext cx="898516" cy="584775"/>
          </a:xfrm>
          <a:prstGeom prst="rect">
            <a:avLst/>
          </a:prstGeom>
          <a:noFill/>
        </p:spPr>
        <p:txBody>
          <a:bodyPr wrap="none" rtlCol="0">
            <a:spAutoFit/>
          </a:bodyPr>
          <a:lstStyle/>
          <a:p>
            <a:r>
              <a:rPr kumimoji="1" lang="en-US" altLang="ja-JP" dirty="0" smtClean="0"/>
              <a:t>ATLAS</a:t>
            </a:r>
          </a:p>
          <a:p>
            <a:r>
              <a:rPr lang="en-US" altLang="ja-JP" sz="1400" dirty="0" smtClean="0"/>
              <a:t>(CERN)</a:t>
            </a:r>
            <a:endParaRPr kumimoji="1" lang="ja-JP" altLang="en-US" dirty="0"/>
          </a:p>
        </p:txBody>
      </p:sp>
      <p:sp>
        <p:nvSpPr>
          <p:cNvPr id="24" name="テキスト ボックス 23"/>
          <p:cNvSpPr txBox="1"/>
          <p:nvPr/>
        </p:nvSpPr>
        <p:spPr>
          <a:xfrm>
            <a:off x="6273781" y="451669"/>
            <a:ext cx="543739" cy="369332"/>
          </a:xfrm>
          <a:prstGeom prst="rect">
            <a:avLst/>
          </a:prstGeom>
          <a:noFill/>
        </p:spPr>
        <p:txBody>
          <a:bodyPr wrap="none" rtlCol="0">
            <a:spAutoFit/>
          </a:bodyPr>
          <a:lstStyle/>
          <a:p>
            <a:r>
              <a:rPr kumimoji="1" lang="en-US" altLang="ja-JP" dirty="0" smtClean="0"/>
              <a:t>ILC</a:t>
            </a:r>
            <a:endParaRPr kumimoji="1" lang="ja-JP" altLang="en-US" dirty="0"/>
          </a:p>
        </p:txBody>
      </p:sp>
      <p:sp>
        <p:nvSpPr>
          <p:cNvPr id="25" name="テキスト ボックス 24"/>
          <p:cNvSpPr txBox="1"/>
          <p:nvPr/>
        </p:nvSpPr>
        <p:spPr>
          <a:xfrm>
            <a:off x="122744" y="1922601"/>
            <a:ext cx="1018227" cy="584775"/>
          </a:xfrm>
          <a:prstGeom prst="rect">
            <a:avLst/>
          </a:prstGeom>
          <a:noFill/>
        </p:spPr>
        <p:txBody>
          <a:bodyPr wrap="none" rtlCol="0">
            <a:spAutoFit/>
          </a:bodyPr>
          <a:lstStyle/>
          <a:p>
            <a:r>
              <a:rPr kumimoji="1" lang="en-US" altLang="ja-JP" dirty="0" smtClean="0"/>
              <a:t>COMET</a:t>
            </a:r>
          </a:p>
          <a:p>
            <a:r>
              <a:rPr lang="en-US" altLang="ja-JP" sz="1400" dirty="0" smtClean="0"/>
              <a:t>(J-PARC)</a:t>
            </a:r>
            <a:endParaRPr kumimoji="1" lang="ja-JP" altLang="en-US" sz="1400" dirty="0"/>
          </a:p>
        </p:txBody>
      </p:sp>
      <p:sp>
        <p:nvSpPr>
          <p:cNvPr id="26" name="テキスト ボックス 25"/>
          <p:cNvSpPr txBox="1"/>
          <p:nvPr/>
        </p:nvSpPr>
        <p:spPr>
          <a:xfrm>
            <a:off x="1505532" y="2373523"/>
            <a:ext cx="902811" cy="584775"/>
          </a:xfrm>
          <a:prstGeom prst="rect">
            <a:avLst/>
          </a:prstGeom>
          <a:noFill/>
        </p:spPr>
        <p:txBody>
          <a:bodyPr wrap="none" rtlCol="0">
            <a:spAutoFit/>
          </a:bodyPr>
          <a:lstStyle/>
          <a:p>
            <a:r>
              <a:rPr kumimoji="1" lang="en-US" altLang="ja-JP" dirty="0" smtClean="0">
                <a:solidFill>
                  <a:schemeClr val="bg1"/>
                </a:solidFill>
              </a:rPr>
              <a:t>Belle-II</a:t>
            </a:r>
          </a:p>
          <a:p>
            <a:r>
              <a:rPr lang="en-US" altLang="ja-JP" sz="1400" dirty="0" smtClean="0"/>
              <a:t>(KEKB)</a:t>
            </a:r>
            <a:endParaRPr kumimoji="1" lang="ja-JP" altLang="en-US" sz="1400" dirty="0"/>
          </a:p>
        </p:txBody>
      </p:sp>
      <p:sp>
        <p:nvSpPr>
          <p:cNvPr id="28" name="テキスト ボックス 27"/>
          <p:cNvSpPr txBox="1"/>
          <p:nvPr/>
        </p:nvSpPr>
        <p:spPr>
          <a:xfrm>
            <a:off x="1241630" y="3054332"/>
            <a:ext cx="939168" cy="584775"/>
          </a:xfrm>
          <a:prstGeom prst="rect">
            <a:avLst/>
          </a:prstGeom>
          <a:noFill/>
        </p:spPr>
        <p:txBody>
          <a:bodyPr wrap="none" rtlCol="0">
            <a:spAutoFit/>
          </a:bodyPr>
          <a:lstStyle/>
          <a:p>
            <a:r>
              <a:rPr kumimoji="1" lang="en-US" altLang="ja-JP" dirty="0" smtClean="0">
                <a:solidFill>
                  <a:schemeClr val="bg1"/>
                </a:solidFill>
              </a:rPr>
              <a:t>T2K</a:t>
            </a:r>
          </a:p>
          <a:p>
            <a:r>
              <a:rPr lang="en-US" altLang="ja-JP" sz="1400" dirty="0" smtClean="0">
                <a:solidFill>
                  <a:schemeClr val="bg1"/>
                </a:solidFill>
              </a:rPr>
              <a:t>(J-PARC)</a:t>
            </a:r>
          </a:p>
        </p:txBody>
      </p:sp>
      <p:sp>
        <p:nvSpPr>
          <p:cNvPr id="29" name="テキスト ボックス 28"/>
          <p:cNvSpPr txBox="1"/>
          <p:nvPr/>
        </p:nvSpPr>
        <p:spPr>
          <a:xfrm>
            <a:off x="0" y="4156557"/>
            <a:ext cx="939168" cy="584775"/>
          </a:xfrm>
          <a:prstGeom prst="rect">
            <a:avLst/>
          </a:prstGeom>
          <a:noFill/>
        </p:spPr>
        <p:txBody>
          <a:bodyPr wrap="none" rtlCol="0">
            <a:spAutoFit/>
          </a:bodyPr>
          <a:lstStyle/>
          <a:p>
            <a:r>
              <a:rPr kumimoji="1" lang="en-US" altLang="ja-JP" dirty="0" smtClean="0"/>
              <a:t>KOTO</a:t>
            </a:r>
            <a:endParaRPr lang="en-US" altLang="ja-JP" dirty="0"/>
          </a:p>
          <a:p>
            <a:r>
              <a:rPr kumimoji="1" lang="en-US" altLang="ja-JP" sz="1400" dirty="0" smtClean="0"/>
              <a:t>(J-PARC)</a:t>
            </a:r>
            <a:endParaRPr kumimoji="1" lang="ja-JP" altLang="en-US" sz="1400" dirty="0"/>
          </a:p>
        </p:txBody>
      </p:sp>
      <p:sp>
        <p:nvSpPr>
          <p:cNvPr id="30" name="テキスト ボックス 29"/>
          <p:cNvSpPr txBox="1"/>
          <p:nvPr/>
        </p:nvSpPr>
        <p:spPr>
          <a:xfrm>
            <a:off x="1370880" y="6254773"/>
            <a:ext cx="1010213" cy="584775"/>
          </a:xfrm>
          <a:prstGeom prst="rect">
            <a:avLst/>
          </a:prstGeom>
          <a:noFill/>
        </p:spPr>
        <p:txBody>
          <a:bodyPr wrap="none" rtlCol="0">
            <a:spAutoFit/>
          </a:bodyPr>
          <a:lstStyle/>
          <a:p>
            <a:r>
              <a:rPr kumimoji="1" lang="en-US" altLang="ja-JP" dirty="0" smtClean="0"/>
              <a:t>QUIET</a:t>
            </a:r>
          </a:p>
          <a:p>
            <a:r>
              <a:rPr lang="en-US" altLang="ja-JP" sz="1400" dirty="0" smtClean="0"/>
              <a:t>(Atacama)</a:t>
            </a:r>
            <a:endParaRPr kumimoji="1" lang="ja-JP" altLang="en-US" dirty="0"/>
          </a:p>
        </p:txBody>
      </p:sp>
      <p:sp>
        <p:nvSpPr>
          <p:cNvPr id="31" name="テキスト ボックス 30"/>
          <p:cNvSpPr txBox="1"/>
          <p:nvPr/>
        </p:nvSpPr>
        <p:spPr>
          <a:xfrm>
            <a:off x="4345954" y="6161823"/>
            <a:ext cx="1300356" cy="584775"/>
          </a:xfrm>
          <a:prstGeom prst="rect">
            <a:avLst/>
          </a:prstGeom>
          <a:noFill/>
        </p:spPr>
        <p:txBody>
          <a:bodyPr wrap="none" rtlCol="0">
            <a:spAutoFit/>
          </a:bodyPr>
          <a:lstStyle/>
          <a:p>
            <a:r>
              <a:rPr kumimoji="1" lang="en-US" altLang="ja-JP" dirty="0" err="1" smtClean="0"/>
              <a:t>PolarBeaR</a:t>
            </a:r>
            <a:endParaRPr lang="en-US" altLang="ja-JP" dirty="0"/>
          </a:p>
          <a:p>
            <a:r>
              <a:rPr kumimoji="1" lang="en-US" altLang="ja-JP" sz="1400" dirty="0" smtClean="0">
                <a:solidFill>
                  <a:schemeClr val="bg1"/>
                </a:solidFill>
              </a:rPr>
              <a:t>(At</a:t>
            </a:r>
            <a:r>
              <a:rPr kumimoji="1" lang="en-US" altLang="ja-JP" sz="1400" dirty="0" smtClean="0"/>
              <a:t>acama)</a:t>
            </a:r>
            <a:endParaRPr kumimoji="1" lang="ja-JP" altLang="en-US" sz="1400" dirty="0"/>
          </a:p>
        </p:txBody>
      </p:sp>
      <p:sp>
        <p:nvSpPr>
          <p:cNvPr id="32" name="テキスト ボックス 31"/>
          <p:cNvSpPr txBox="1"/>
          <p:nvPr/>
        </p:nvSpPr>
        <p:spPr>
          <a:xfrm>
            <a:off x="8184014" y="1931137"/>
            <a:ext cx="853119" cy="584775"/>
          </a:xfrm>
          <a:prstGeom prst="rect">
            <a:avLst/>
          </a:prstGeom>
          <a:noFill/>
        </p:spPr>
        <p:txBody>
          <a:bodyPr wrap="none" rtlCol="0">
            <a:spAutoFit/>
          </a:bodyPr>
          <a:lstStyle/>
          <a:p>
            <a:r>
              <a:rPr kumimoji="1" lang="en-US" altLang="ja-JP" dirty="0" smtClean="0"/>
              <a:t>KISS</a:t>
            </a:r>
          </a:p>
          <a:p>
            <a:r>
              <a:rPr lang="en-US" altLang="ja-JP" sz="1400" dirty="0" smtClean="0"/>
              <a:t>(RIKEN)</a:t>
            </a:r>
            <a:endParaRPr kumimoji="1" lang="ja-JP" altLang="en-US" sz="1400" dirty="0"/>
          </a:p>
        </p:txBody>
      </p:sp>
      <p:sp>
        <p:nvSpPr>
          <p:cNvPr id="33" name="テキスト ボックス 32"/>
          <p:cNvSpPr txBox="1"/>
          <p:nvPr/>
        </p:nvSpPr>
        <p:spPr>
          <a:xfrm>
            <a:off x="7684774" y="3139038"/>
            <a:ext cx="1364476" cy="584775"/>
          </a:xfrm>
          <a:prstGeom prst="rect">
            <a:avLst/>
          </a:prstGeom>
          <a:noFill/>
        </p:spPr>
        <p:txBody>
          <a:bodyPr wrap="none" rtlCol="0">
            <a:spAutoFit/>
          </a:bodyPr>
          <a:lstStyle/>
          <a:p>
            <a:r>
              <a:rPr kumimoji="1" lang="en-US" altLang="ja-JP" dirty="0" smtClean="0"/>
              <a:t>Hadron hall</a:t>
            </a:r>
          </a:p>
          <a:p>
            <a:r>
              <a:rPr lang="en-US" altLang="ja-JP" sz="1400" dirty="0" smtClean="0"/>
              <a:t>(J-PARC)</a:t>
            </a:r>
          </a:p>
        </p:txBody>
      </p:sp>
      <p:sp>
        <p:nvSpPr>
          <p:cNvPr id="34" name="テキスト ボックス 33"/>
          <p:cNvSpPr txBox="1"/>
          <p:nvPr/>
        </p:nvSpPr>
        <p:spPr>
          <a:xfrm>
            <a:off x="7897428" y="4640266"/>
            <a:ext cx="939168" cy="584775"/>
          </a:xfrm>
          <a:prstGeom prst="rect">
            <a:avLst/>
          </a:prstGeom>
          <a:noFill/>
        </p:spPr>
        <p:txBody>
          <a:bodyPr wrap="none" rtlCol="0">
            <a:spAutoFit/>
          </a:bodyPr>
          <a:lstStyle/>
          <a:p>
            <a:r>
              <a:rPr kumimoji="1" lang="en-US" altLang="ja-JP" dirty="0" smtClean="0"/>
              <a:t>SKS</a:t>
            </a:r>
          </a:p>
          <a:p>
            <a:r>
              <a:rPr lang="en-US" altLang="ja-JP" sz="1400" dirty="0" smtClean="0"/>
              <a:t>(J-PARC)</a:t>
            </a:r>
            <a:endParaRPr kumimoji="1" lang="ja-JP" altLang="en-US" sz="1400" dirty="0"/>
          </a:p>
        </p:txBody>
      </p:sp>
      <p:pic>
        <p:nvPicPr>
          <p:cNvPr id="35" name="図 34" descr="He-IIcryostat.jp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8540" y="4932655"/>
            <a:ext cx="1317211" cy="997568"/>
          </a:xfrm>
          <a:prstGeom prst="rect">
            <a:avLst/>
          </a:prstGeom>
        </p:spPr>
      </p:pic>
      <p:sp>
        <p:nvSpPr>
          <p:cNvPr id="36" name="テキスト ボックス 35"/>
          <p:cNvSpPr txBox="1"/>
          <p:nvPr/>
        </p:nvSpPr>
        <p:spPr>
          <a:xfrm>
            <a:off x="428587" y="5869435"/>
            <a:ext cx="813043" cy="584775"/>
          </a:xfrm>
          <a:prstGeom prst="rect">
            <a:avLst/>
          </a:prstGeom>
          <a:noFill/>
        </p:spPr>
        <p:txBody>
          <a:bodyPr wrap="none" rtlCol="0">
            <a:spAutoFit/>
          </a:bodyPr>
          <a:lstStyle/>
          <a:p>
            <a:r>
              <a:rPr kumimoji="1" lang="en-US" altLang="ja-JP" dirty="0" smtClean="0"/>
              <a:t>UCN</a:t>
            </a:r>
          </a:p>
          <a:p>
            <a:r>
              <a:rPr lang="en-US" altLang="ja-JP" sz="1400" dirty="0" smtClean="0"/>
              <a:t>(RCNP)</a:t>
            </a:r>
            <a:endParaRPr kumimoji="1" lang="ja-JP" altLang="en-US" sz="1400" dirty="0"/>
          </a:p>
        </p:txBody>
      </p:sp>
    </p:spTree>
    <p:extLst>
      <p:ext uri="{BB962C8B-B14F-4D97-AF65-F5344CB8AC3E}">
        <p14:creationId xmlns:p14="http://schemas.microsoft.com/office/powerpoint/2010/main" val="4039056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6" descr="PC06004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417" b="3240"/>
          <a:stretch/>
        </p:blipFill>
        <p:spPr bwMode="auto">
          <a:xfrm>
            <a:off x="6817520" y="5467892"/>
            <a:ext cx="2098238" cy="1278706"/>
          </a:xfrm>
          <a:prstGeom prst="rect">
            <a:avLst/>
          </a:prstGeom>
          <a:noFill/>
          <a:extLst>
            <a:ext uri="{909E8E84-426E-40DD-AFC4-6F175D3DCCD1}">
              <a14:hiddenFill xmlns:a14="http://schemas.microsoft.com/office/drawing/2010/main">
                <a:solidFill>
                  <a:srgbClr val="FFFFFF"/>
                </a:solidFill>
              </a14:hiddenFill>
            </a:ext>
          </a:extLst>
        </p:spPr>
      </p:pic>
      <p:sp>
        <p:nvSpPr>
          <p:cNvPr id="39" name="角丸四角形 38"/>
          <p:cNvSpPr/>
          <p:nvPr/>
        </p:nvSpPr>
        <p:spPr>
          <a:xfrm>
            <a:off x="5660587" y="4883499"/>
            <a:ext cx="1791733" cy="151583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1600" dirty="0" smtClean="0">
                <a:solidFill>
                  <a:prstClr val="black"/>
                </a:solidFill>
              </a:rPr>
              <a:t>Theory</a:t>
            </a:r>
          </a:p>
          <a:p>
            <a:pPr algn="ctr" fontAlgn="auto">
              <a:spcBef>
                <a:spcPts val="0"/>
              </a:spcBef>
              <a:spcAft>
                <a:spcPts val="0"/>
              </a:spcAft>
            </a:pPr>
            <a:endParaRPr lang="en-US" altLang="ja-JP" sz="500" dirty="0" smtClean="0">
              <a:solidFill>
                <a:prstClr val="black"/>
              </a:solidFill>
            </a:endParaRPr>
          </a:p>
          <a:p>
            <a:pPr algn="ctr" fontAlgn="auto">
              <a:spcBef>
                <a:spcPts val="0"/>
              </a:spcBef>
              <a:spcAft>
                <a:spcPts val="0"/>
              </a:spcAft>
            </a:pPr>
            <a:r>
              <a:rPr lang="en-US" altLang="ja-JP" sz="1400" b="1" dirty="0" smtClean="0">
                <a:solidFill>
                  <a:prstClr val="black"/>
                </a:solidFill>
              </a:rPr>
              <a:t>String theory</a:t>
            </a:r>
          </a:p>
          <a:p>
            <a:pPr algn="ctr" fontAlgn="auto">
              <a:spcBef>
                <a:spcPts val="0"/>
              </a:spcBef>
              <a:spcAft>
                <a:spcPts val="0"/>
              </a:spcAft>
            </a:pPr>
            <a:r>
              <a:rPr lang="en-US" altLang="ja-JP" sz="1400" b="1" dirty="0" smtClean="0">
                <a:solidFill>
                  <a:prstClr val="black"/>
                </a:solidFill>
              </a:rPr>
              <a:t>Particle </a:t>
            </a:r>
            <a:r>
              <a:rPr lang="en-US" altLang="ja-JP" sz="1400" b="1" dirty="0">
                <a:solidFill>
                  <a:prstClr val="black"/>
                </a:solidFill>
              </a:rPr>
              <a:t>p</a:t>
            </a:r>
            <a:r>
              <a:rPr lang="en-US" altLang="ja-JP" sz="1400" b="1" dirty="0" smtClean="0">
                <a:solidFill>
                  <a:prstClr val="black"/>
                </a:solidFill>
              </a:rPr>
              <a:t>hysics</a:t>
            </a:r>
          </a:p>
          <a:p>
            <a:pPr algn="ctr" fontAlgn="auto">
              <a:spcBef>
                <a:spcPts val="0"/>
              </a:spcBef>
              <a:spcAft>
                <a:spcPts val="0"/>
              </a:spcAft>
            </a:pPr>
            <a:r>
              <a:rPr lang="en-US" altLang="ja-JP" sz="1400" b="1" dirty="0" smtClean="0">
                <a:solidFill>
                  <a:prstClr val="black"/>
                </a:solidFill>
              </a:rPr>
              <a:t>Hadron physics</a:t>
            </a:r>
          </a:p>
          <a:p>
            <a:pPr algn="ctr" fontAlgn="auto">
              <a:spcBef>
                <a:spcPts val="0"/>
              </a:spcBef>
              <a:spcAft>
                <a:spcPts val="0"/>
              </a:spcAft>
            </a:pPr>
            <a:r>
              <a:rPr lang="en-US" altLang="ja-JP" sz="1400" b="1" dirty="0" smtClean="0">
                <a:solidFill>
                  <a:prstClr val="black"/>
                </a:solidFill>
              </a:rPr>
              <a:t>Cosmo-physics</a:t>
            </a:r>
          </a:p>
          <a:p>
            <a:pPr algn="ctr" fontAlgn="auto">
              <a:spcBef>
                <a:spcPts val="0"/>
              </a:spcBef>
              <a:spcAft>
                <a:spcPts val="0"/>
              </a:spcAft>
            </a:pPr>
            <a:r>
              <a:rPr lang="en-US" altLang="ja-JP" sz="1400" b="1" dirty="0" smtClean="0">
                <a:solidFill>
                  <a:prstClr val="black"/>
                </a:solidFill>
              </a:rPr>
              <a:t>Lattice simulation</a:t>
            </a:r>
          </a:p>
        </p:txBody>
      </p:sp>
      <p:pic>
        <p:nvPicPr>
          <p:cNvPr id="20" name="Picture 24" descr="01_T2K_0808-japan-korea"/>
          <p:cNvPicPr>
            <a:picLocks noChangeAspect="1" noChangeArrowheads="1"/>
          </p:cNvPicPr>
          <p:nvPr/>
        </p:nvPicPr>
        <p:blipFill>
          <a:blip r:embed="rId3" cstate="print">
            <a:extLst>
              <a:ext uri="{28A0092B-C50C-407E-A947-70E740481C1C}">
                <a14:useLocalDpi xmlns:a14="http://schemas.microsoft.com/office/drawing/2010/main" val="0"/>
              </a:ext>
            </a:extLst>
          </a:blip>
          <a:srcRect l="621"/>
          <a:stretch>
            <a:fillRect/>
          </a:stretch>
        </p:blipFill>
        <p:spPr bwMode="auto">
          <a:xfrm>
            <a:off x="154102" y="3019769"/>
            <a:ext cx="2576868" cy="103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l="11290" t="7996" r="12724" b="7996"/>
          <a:stretch>
            <a:fillRect/>
          </a:stretch>
        </p:blipFill>
        <p:spPr bwMode="auto">
          <a:xfrm>
            <a:off x="3317985" y="5295670"/>
            <a:ext cx="1678147" cy="139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high-p無し"/>
          <p:cNvPicPr>
            <a:picLocks noChangeAspect="1" noChangeArrowheads="1"/>
          </p:cNvPicPr>
          <p:nvPr/>
        </p:nvPicPr>
        <p:blipFill>
          <a:blip r:embed="rId5" cstate="print">
            <a:extLst>
              <a:ext uri="{28A0092B-C50C-407E-A947-70E740481C1C}">
                <a14:useLocalDpi xmlns:a14="http://schemas.microsoft.com/office/drawing/2010/main" val="0"/>
              </a:ext>
            </a:extLst>
          </a:blip>
          <a:srcRect l="2362" r="2362"/>
          <a:stretch>
            <a:fillRect/>
          </a:stretch>
        </p:blipFill>
        <p:spPr bwMode="auto">
          <a:xfrm>
            <a:off x="6059265" y="2898458"/>
            <a:ext cx="3006556" cy="157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descr="P1010798"/>
          <p:cNvPicPr>
            <a:picLocks noChangeAspect="1" noChangeArrowheads="1"/>
          </p:cNvPicPr>
          <p:nvPr/>
        </p:nvPicPr>
        <p:blipFill>
          <a:blip r:embed="rId6" cstate="print">
            <a:extLst>
              <a:ext uri="{28A0092B-C50C-407E-A947-70E740481C1C}">
                <a14:useLocalDpi xmlns:a14="http://schemas.microsoft.com/office/drawing/2010/main" val="0"/>
              </a:ext>
            </a:extLst>
          </a:blip>
          <a:srcRect l="11520"/>
          <a:stretch>
            <a:fillRect/>
          </a:stretch>
        </p:blipFill>
        <p:spPr bwMode="auto">
          <a:xfrm>
            <a:off x="2205822" y="4984743"/>
            <a:ext cx="978854" cy="1702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グループ化 24"/>
          <p:cNvGrpSpPr>
            <a:grpSpLocks/>
          </p:cNvGrpSpPr>
          <p:nvPr/>
        </p:nvGrpSpPr>
        <p:grpSpPr bwMode="auto">
          <a:xfrm>
            <a:off x="1575752" y="306383"/>
            <a:ext cx="2624126" cy="1318938"/>
            <a:chOff x="860425" y="2776534"/>
            <a:chExt cx="5167313" cy="3522666"/>
          </a:xfrm>
        </p:grpSpPr>
        <p:pic>
          <p:nvPicPr>
            <p:cNvPr id="10"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0425" y="2794000"/>
              <a:ext cx="5167313"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正方形/長方形 23"/>
            <p:cNvSpPr>
              <a:spLocks noChangeArrowheads="1"/>
            </p:cNvSpPr>
            <p:nvPr/>
          </p:nvSpPr>
          <p:spPr bwMode="auto">
            <a:xfrm>
              <a:off x="4302918" y="2776534"/>
              <a:ext cx="1714512" cy="64294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defTabSz="874713"/>
              <a:endParaRPr lang="ja-JP" altLang="en-US">
                <a:solidFill>
                  <a:prstClr val="black"/>
                </a:solidFill>
              </a:endParaRPr>
            </a:p>
          </p:txBody>
        </p:sp>
      </p:grpSp>
      <p:pic>
        <p:nvPicPr>
          <p:cNvPr id="8" name="Picture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93936" y="314175"/>
            <a:ext cx="2412696" cy="1800200"/>
          </a:xfrm>
          <a:prstGeom prst="rect">
            <a:avLst/>
          </a:prstGeom>
          <a:solidFill>
            <a:schemeClr val="tx1"/>
          </a:solidFill>
          <a:ln>
            <a:noFill/>
          </a:ln>
          <a:effectLst/>
          <a:extLst>
            <a:ext uri="{91240B29-F687-4F45-9708-019B960494DF}">
              <a14:hiddenLine xmlns:a14="http://schemas.microsoft.com/office/drawing/2010/main" w="12700">
                <a:solidFill>
                  <a:srgbClr val="000000"/>
                </a:solidFill>
                <a:miter lim="800000"/>
                <a:headEnd/>
                <a:tailEnd/>
              </a14:hiddenLine>
            </a:ext>
          </a:extLst>
        </p:spPr>
      </p:pic>
      <p:sp>
        <p:nvSpPr>
          <p:cNvPr id="2" name="星 5 1"/>
          <p:cNvSpPr/>
          <p:nvPr/>
        </p:nvSpPr>
        <p:spPr>
          <a:xfrm>
            <a:off x="3105921" y="2101484"/>
            <a:ext cx="2925325" cy="2632793"/>
          </a:xfrm>
          <a:prstGeom prst="star5">
            <a:avLst>
              <a:gd name="adj" fmla="val 6924"/>
              <a:gd name="hf" fmla="val 105146"/>
              <a:gd name="vf" fmla="val 11055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円/楕円 2"/>
          <p:cNvSpPr/>
          <p:nvPr/>
        </p:nvSpPr>
        <p:spPr>
          <a:xfrm>
            <a:off x="3848503" y="1403906"/>
            <a:ext cx="1440160" cy="1395155"/>
          </a:xfrm>
          <a:prstGeom prst="ellipse">
            <a:avLst/>
          </a:prstGeom>
        </p:spPr>
        <p:style>
          <a:lnRef idx="0">
            <a:schemeClr val="accent2"/>
          </a:lnRef>
          <a:fillRef idx="1003">
            <a:schemeClr val="dk2"/>
          </a:fillRef>
          <a:effectRef idx="3">
            <a:schemeClr val="accent2"/>
          </a:effectRef>
          <a:fontRef idx="minor">
            <a:schemeClr val="lt1"/>
          </a:fontRef>
        </p:style>
        <p:txBody>
          <a:bodyPr rtlCol="0" anchor="ctr"/>
          <a:lstStyle/>
          <a:p>
            <a:pPr algn="ctr"/>
            <a:r>
              <a:rPr kumimoji="1" lang="en-US" altLang="ja-JP" dirty="0" smtClean="0"/>
              <a:t>Energy Frontier </a:t>
            </a:r>
            <a:endParaRPr kumimoji="1" lang="ja-JP" altLang="en-US" dirty="0"/>
          </a:p>
        </p:txBody>
      </p:sp>
      <p:sp>
        <p:nvSpPr>
          <p:cNvPr id="4" name="円/楕円 3"/>
          <p:cNvSpPr/>
          <p:nvPr/>
        </p:nvSpPr>
        <p:spPr>
          <a:xfrm>
            <a:off x="2408343" y="2416519"/>
            <a:ext cx="1440160" cy="1395155"/>
          </a:xfrm>
          <a:prstGeom prst="ellipse">
            <a:avLst/>
          </a:prstGeom>
        </p:spPr>
        <p:style>
          <a:lnRef idx="0">
            <a:schemeClr val="accent1"/>
          </a:lnRef>
          <a:fillRef idx="1003">
            <a:schemeClr val="dk2"/>
          </a:fillRef>
          <a:effectRef idx="3">
            <a:schemeClr val="accent1"/>
          </a:effectRef>
          <a:fontRef idx="minor">
            <a:schemeClr val="lt1"/>
          </a:fontRef>
        </p:style>
        <p:txBody>
          <a:bodyPr rtlCol="0" anchor="ctr"/>
          <a:lstStyle/>
          <a:p>
            <a:pPr algn="ctr"/>
            <a:r>
              <a:rPr lang="en-US" altLang="ja-JP" dirty="0" smtClean="0"/>
              <a:t>Flavor</a:t>
            </a:r>
            <a:r>
              <a:rPr kumimoji="1" lang="en-US" altLang="ja-JP" dirty="0" smtClean="0"/>
              <a:t> Physics </a:t>
            </a:r>
            <a:endParaRPr kumimoji="1" lang="ja-JP" altLang="en-US" dirty="0"/>
          </a:p>
        </p:txBody>
      </p:sp>
      <p:sp>
        <p:nvSpPr>
          <p:cNvPr id="5" name="円/楕円 4"/>
          <p:cNvSpPr/>
          <p:nvPr/>
        </p:nvSpPr>
        <p:spPr>
          <a:xfrm>
            <a:off x="5288663" y="2416519"/>
            <a:ext cx="1440160" cy="1395155"/>
          </a:xfrm>
          <a:prstGeom prst="ellipse">
            <a:avLst/>
          </a:prstGeom>
        </p:spPr>
        <p:style>
          <a:lnRef idx="0">
            <a:schemeClr val="accent4"/>
          </a:lnRef>
          <a:fillRef idx="1003">
            <a:schemeClr val="dk2"/>
          </a:fillRef>
          <a:effectRef idx="3">
            <a:schemeClr val="accent4"/>
          </a:effectRef>
          <a:fontRef idx="minor">
            <a:schemeClr val="lt1"/>
          </a:fontRef>
        </p:style>
        <p:txBody>
          <a:bodyPr rtlCol="0" anchor="ctr"/>
          <a:lstStyle/>
          <a:p>
            <a:pPr algn="ctr"/>
            <a:r>
              <a:rPr lang="en-US" altLang="ja-JP" dirty="0" smtClean="0"/>
              <a:t>Hadron and </a:t>
            </a:r>
            <a:r>
              <a:rPr lang="en-US" altLang="ja-JP" dirty="0" err="1" smtClean="0"/>
              <a:t>NuclearPhysics</a:t>
            </a:r>
            <a:r>
              <a:rPr kumimoji="1" lang="en-US" altLang="ja-JP" dirty="0" smtClean="0"/>
              <a:t> </a:t>
            </a:r>
            <a:endParaRPr kumimoji="1" lang="ja-JP" altLang="en-US" dirty="0"/>
          </a:p>
        </p:txBody>
      </p:sp>
      <p:sp>
        <p:nvSpPr>
          <p:cNvPr id="6" name="円/楕円 5"/>
          <p:cNvSpPr/>
          <p:nvPr/>
        </p:nvSpPr>
        <p:spPr>
          <a:xfrm>
            <a:off x="4726102" y="4037261"/>
            <a:ext cx="1440160" cy="1395155"/>
          </a:xfrm>
          <a:prstGeom prst="ellipse">
            <a:avLst/>
          </a:prstGeom>
        </p:spPr>
        <p:style>
          <a:lnRef idx="0">
            <a:schemeClr val="accent6"/>
          </a:lnRef>
          <a:fillRef idx="1003">
            <a:schemeClr val="dk2"/>
          </a:fillRef>
          <a:effectRef idx="3">
            <a:schemeClr val="accent6"/>
          </a:effectRef>
          <a:fontRef idx="minor">
            <a:schemeClr val="lt1"/>
          </a:fontRef>
        </p:style>
        <p:txBody>
          <a:bodyPr rtlCol="0" anchor="ctr"/>
          <a:lstStyle/>
          <a:p>
            <a:pPr algn="ctr"/>
            <a:r>
              <a:rPr lang="en-US" altLang="ja-JP" dirty="0" smtClean="0"/>
              <a:t>Theory</a:t>
            </a:r>
            <a:r>
              <a:rPr kumimoji="1" lang="en-US" altLang="ja-JP" dirty="0" smtClean="0"/>
              <a:t> </a:t>
            </a:r>
            <a:endParaRPr kumimoji="1" lang="ja-JP" altLang="en-US" dirty="0"/>
          </a:p>
        </p:txBody>
      </p:sp>
      <p:sp>
        <p:nvSpPr>
          <p:cNvPr id="7" name="円/楕円 6"/>
          <p:cNvSpPr/>
          <p:nvPr/>
        </p:nvSpPr>
        <p:spPr>
          <a:xfrm>
            <a:off x="2953776" y="4036699"/>
            <a:ext cx="1440160" cy="1395155"/>
          </a:xfrm>
          <a:prstGeom prst="ellipse">
            <a:avLst/>
          </a:prstGeom>
        </p:spPr>
        <p:style>
          <a:lnRef idx="0">
            <a:schemeClr val="accent3"/>
          </a:lnRef>
          <a:fillRef idx="1003">
            <a:schemeClr val="dk2"/>
          </a:fillRef>
          <a:effectRef idx="3">
            <a:schemeClr val="accent3"/>
          </a:effectRef>
          <a:fontRef idx="minor">
            <a:schemeClr val="lt1"/>
          </a:fontRef>
        </p:style>
        <p:txBody>
          <a:bodyPr rtlCol="0" anchor="ctr"/>
          <a:lstStyle/>
          <a:p>
            <a:pPr algn="ctr"/>
            <a:r>
              <a:rPr lang="en-US" altLang="ja-JP" dirty="0" err="1" smtClean="0"/>
              <a:t>Astro</a:t>
            </a:r>
            <a:r>
              <a:rPr lang="en-US" altLang="ja-JP" dirty="0" smtClean="0"/>
              <a:t>- particle Physics</a:t>
            </a:r>
            <a:r>
              <a:rPr kumimoji="1" lang="en-US" altLang="ja-JP" dirty="0" smtClean="0"/>
              <a:t> </a:t>
            </a:r>
            <a:endParaRPr kumimoji="1" lang="ja-JP" altLang="en-US" dirty="0"/>
          </a:p>
        </p:txBody>
      </p:sp>
      <p:pic>
        <p:nvPicPr>
          <p:cNvPr id="12" name="Picture 43" descr="Belle2.png"/>
          <p:cNvPicPr>
            <a:picLocks noChangeAspect="1"/>
          </p:cNvPicPr>
          <p:nvPr/>
        </p:nvPicPr>
        <p:blipFill rotWithShape="1">
          <a:blip r:embed="rId9" cstate="print">
            <a:extLst>
              <a:ext uri="{28A0092B-C50C-407E-A947-70E740481C1C}">
                <a14:useLocalDpi xmlns:a14="http://schemas.microsoft.com/office/drawing/2010/main" val="0"/>
              </a:ext>
            </a:extLst>
          </a:blip>
          <a:srcRect l="15707" r="16870"/>
          <a:stretch/>
        </p:blipFill>
        <p:spPr bwMode="auto">
          <a:xfrm>
            <a:off x="1241630" y="1636662"/>
            <a:ext cx="1344522" cy="133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50030" y="1632306"/>
            <a:ext cx="1405846" cy="1375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619" r="31592"/>
          <a:stretch/>
        </p:blipFill>
        <p:spPr bwMode="auto">
          <a:xfrm>
            <a:off x="524536" y="4059695"/>
            <a:ext cx="1836000" cy="85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4102" y="1499175"/>
            <a:ext cx="1216779" cy="135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9"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17305" y="3753142"/>
            <a:ext cx="1748516" cy="128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21" name="テキスト ボックス 20"/>
          <p:cNvSpPr txBox="1"/>
          <p:nvPr/>
        </p:nvSpPr>
        <p:spPr>
          <a:xfrm>
            <a:off x="3907089" y="3055082"/>
            <a:ext cx="1415772" cy="830997"/>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Physics</a:t>
            </a:r>
          </a:p>
          <a:p>
            <a:r>
              <a:rPr lang="en-US" altLang="ja-JP"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a:t>
            </a:r>
            <a:r>
              <a:rPr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 KEK</a:t>
            </a:r>
          </a:p>
        </p:txBody>
      </p:sp>
      <p:sp>
        <p:nvSpPr>
          <p:cNvPr id="22" name="テキスト ボックス 21"/>
          <p:cNvSpPr txBox="1"/>
          <p:nvPr/>
        </p:nvSpPr>
        <p:spPr>
          <a:xfrm>
            <a:off x="2598891" y="134358"/>
            <a:ext cx="898516" cy="584775"/>
          </a:xfrm>
          <a:prstGeom prst="rect">
            <a:avLst/>
          </a:prstGeom>
          <a:noFill/>
        </p:spPr>
        <p:txBody>
          <a:bodyPr wrap="none" rtlCol="0">
            <a:spAutoFit/>
          </a:bodyPr>
          <a:lstStyle/>
          <a:p>
            <a:r>
              <a:rPr kumimoji="1" lang="en-US" altLang="ja-JP" dirty="0" smtClean="0"/>
              <a:t>ATLAS</a:t>
            </a:r>
          </a:p>
          <a:p>
            <a:r>
              <a:rPr lang="en-US" altLang="ja-JP" sz="1400" dirty="0" smtClean="0"/>
              <a:t>(CERN)</a:t>
            </a:r>
            <a:endParaRPr kumimoji="1" lang="ja-JP" altLang="en-US" dirty="0"/>
          </a:p>
        </p:txBody>
      </p:sp>
      <p:sp>
        <p:nvSpPr>
          <p:cNvPr id="24" name="テキスト ボックス 23"/>
          <p:cNvSpPr txBox="1"/>
          <p:nvPr/>
        </p:nvSpPr>
        <p:spPr>
          <a:xfrm>
            <a:off x="6273781" y="451669"/>
            <a:ext cx="543739" cy="369332"/>
          </a:xfrm>
          <a:prstGeom prst="rect">
            <a:avLst/>
          </a:prstGeom>
          <a:noFill/>
        </p:spPr>
        <p:txBody>
          <a:bodyPr wrap="none" rtlCol="0">
            <a:spAutoFit/>
          </a:bodyPr>
          <a:lstStyle/>
          <a:p>
            <a:r>
              <a:rPr kumimoji="1" lang="en-US" altLang="ja-JP" dirty="0" smtClean="0"/>
              <a:t>ILC</a:t>
            </a:r>
            <a:endParaRPr kumimoji="1" lang="ja-JP" altLang="en-US" dirty="0"/>
          </a:p>
        </p:txBody>
      </p:sp>
      <p:sp>
        <p:nvSpPr>
          <p:cNvPr id="25" name="テキスト ボックス 24"/>
          <p:cNvSpPr txBox="1"/>
          <p:nvPr/>
        </p:nvSpPr>
        <p:spPr>
          <a:xfrm>
            <a:off x="122744" y="1922601"/>
            <a:ext cx="1018227" cy="584775"/>
          </a:xfrm>
          <a:prstGeom prst="rect">
            <a:avLst/>
          </a:prstGeom>
          <a:noFill/>
        </p:spPr>
        <p:txBody>
          <a:bodyPr wrap="none" rtlCol="0">
            <a:spAutoFit/>
          </a:bodyPr>
          <a:lstStyle/>
          <a:p>
            <a:r>
              <a:rPr kumimoji="1" lang="en-US" altLang="ja-JP" dirty="0" smtClean="0"/>
              <a:t>COMET</a:t>
            </a:r>
          </a:p>
          <a:p>
            <a:r>
              <a:rPr lang="en-US" altLang="ja-JP" sz="1400" dirty="0" smtClean="0"/>
              <a:t>(J-PARC)</a:t>
            </a:r>
            <a:endParaRPr kumimoji="1" lang="ja-JP" altLang="en-US" sz="1400" dirty="0"/>
          </a:p>
        </p:txBody>
      </p:sp>
      <p:sp>
        <p:nvSpPr>
          <p:cNvPr id="26" name="テキスト ボックス 25"/>
          <p:cNvSpPr txBox="1"/>
          <p:nvPr/>
        </p:nvSpPr>
        <p:spPr>
          <a:xfrm>
            <a:off x="1505532" y="2373523"/>
            <a:ext cx="902811" cy="584775"/>
          </a:xfrm>
          <a:prstGeom prst="rect">
            <a:avLst/>
          </a:prstGeom>
          <a:noFill/>
        </p:spPr>
        <p:txBody>
          <a:bodyPr wrap="none" rtlCol="0">
            <a:spAutoFit/>
          </a:bodyPr>
          <a:lstStyle/>
          <a:p>
            <a:r>
              <a:rPr kumimoji="1" lang="en-US" altLang="ja-JP" dirty="0" smtClean="0">
                <a:solidFill>
                  <a:schemeClr val="bg1"/>
                </a:solidFill>
              </a:rPr>
              <a:t>Belle-II</a:t>
            </a:r>
          </a:p>
          <a:p>
            <a:r>
              <a:rPr lang="en-US" altLang="ja-JP" sz="1400" dirty="0" smtClean="0"/>
              <a:t>(KEKB)</a:t>
            </a:r>
            <a:endParaRPr kumimoji="1" lang="ja-JP" altLang="en-US" sz="1400" dirty="0"/>
          </a:p>
        </p:txBody>
      </p:sp>
      <p:sp>
        <p:nvSpPr>
          <p:cNvPr id="28" name="テキスト ボックス 27"/>
          <p:cNvSpPr txBox="1"/>
          <p:nvPr/>
        </p:nvSpPr>
        <p:spPr>
          <a:xfrm>
            <a:off x="1241630" y="3054332"/>
            <a:ext cx="939168" cy="584775"/>
          </a:xfrm>
          <a:prstGeom prst="rect">
            <a:avLst/>
          </a:prstGeom>
          <a:noFill/>
        </p:spPr>
        <p:txBody>
          <a:bodyPr wrap="none" rtlCol="0">
            <a:spAutoFit/>
          </a:bodyPr>
          <a:lstStyle/>
          <a:p>
            <a:r>
              <a:rPr kumimoji="1" lang="en-US" altLang="ja-JP" dirty="0" smtClean="0">
                <a:solidFill>
                  <a:schemeClr val="bg1"/>
                </a:solidFill>
              </a:rPr>
              <a:t>T2K</a:t>
            </a:r>
          </a:p>
          <a:p>
            <a:r>
              <a:rPr lang="en-US" altLang="ja-JP" sz="1400" dirty="0" smtClean="0">
                <a:solidFill>
                  <a:schemeClr val="bg1"/>
                </a:solidFill>
              </a:rPr>
              <a:t>(J-PARC)</a:t>
            </a:r>
          </a:p>
        </p:txBody>
      </p:sp>
      <p:sp>
        <p:nvSpPr>
          <p:cNvPr id="29" name="テキスト ボックス 28"/>
          <p:cNvSpPr txBox="1"/>
          <p:nvPr/>
        </p:nvSpPr>
        <p:spPr>
          <a:xfrm>
            <a:off x="0" y="4156557"/>
            <a:ext cx="939168" cy="584775"/>
          </a:xfrm>
          <a:prstGeom prst="rect">
            <a:avLst/>
          </a:prstGeom>
          <a:noFill/>
        </p:spPr>
        <p:txBody>
          <a:bodyPr wrap="none" rtlCol="0">
            <a:spAutoFit/>
          </a:bodyPr>
          <a:lstStyle/>
          <a:p>
            <a:r>
              <a:rPr kumimoji="1" lang="en-US" altLang="ja-JP" dirty="0" smtClean="0"/>
              <a:t>KOTO</a:t>
            </a:r>
            <a:endParaRPr lang="en-US" altLang="ja-JP" dirty="0"/>
          </a:p>
          <a:p>
            <a:r>
              <a:rPr kumimoji="1" lang="en-US" altLang="ja-JP" sz="1400" dirty="0" smtClean="0"/>
              <a:t>(J-PARC)</a:t>
            </a:r>
            <a:endParaRPr kumimoji="1" lang="ja-JP" altLang="en-US" sz="1400" dirty="0"/>
          </a:p>
        </p:txBody>
      </p:sp>
      <p:sp>
        <p:nvSpPr>
          <p:cNvPr id="30" name="テキスト ボックス 29"/>
          <p:cNvSpPr txBox="1"/>
          <p:nvPr/>
        </p:nvSpPr>
        <p:spPr>
          <a:xfrm>
            <a:off x="1370880" y="6254773"/>
            <a:ext cx="1010213" cy="584775"/>
          </a:xfrm>
          <a:prstGeom prst="rect">
            <a:avLst/>
          </a:prstGeom>
          <a:noFill/>
        </p:spPr>
        <p:txBody>
          <a:bodyPr wrap="none" rtlCol="0">
            <a:spAutoFit/>
          </a:bodyPr>
          <a:lstStyle/>
          <a:p>
            <a:r>
              <a:rPr kumimoji="1" lang="en-US" altLang="ja-JP" dirty="0" smtClean="0"/>
              <a:t>QUIET</a:t>
            </a:r>
          </a:p>
          <a:p>
            <a:r>
              <a:rPr lang="en-US" altLang="ja-JP" sz="1400" dirty="0" smtClean="0"/>
              <a:t>(Atacama)</a:t>
            </a:r>
            <a:endParaRPr kumimoji="1" lang="ja-JP" altLang="en-US" dirty="0"/>
          </a:p>
        </p:txBody>
      </p:sp>
      <p:sp>
        <p:nvSpPr>
          <p:cNvPr id="31" name="テキスト ボックス 30"/>
          <p:cNvSpPr txBox="1"/>
          <p:nvPr/>
        </p:nvSpPr>
        <p:spPr>
          <a:xfrm>
            <a:off x="4345954" y="6161823"/>
            <a:ext cx="1300356" cy="584775"/>
          </a:xfrm>
          <a:prstGeom prst="rect">
            <a:avLst/>
          </a:prstGeom>
          <a:noFill/>
        </p:spPr>
        <p:txBody>
          <a:bodyPr wrap="none" rtlCol="0">
            <a:spAutoFit/>
          </a:bodyPr>
          <a:lstStyle/>
          <a:p>
            <a:r>
              <a:rPr kumimoji="1" lang="en-US" altLang="ja-JP" dirty="0" err="1" smtClean="0"/>
              <a:t>PolarBeaR</a:t>
            </a:r>
            <a:endParaRPr lang="en-US" altLang="ja-JP" dirty="0"/>
          </a:p>
          <a:p>
            <a:r>
              <a:rPr kumimoji="1" lang="en-US" altLang="ja-JP" sz="1400" dirty="0" smtClean="0">
                <a:solidFill>
                  <a:schemeClr val="bg1"/>
                </a:solidFill>
              </a:rPr>
              <a:t>(At</a:t>
            </a:r>
            <a:r>
              <a:rPr kumimoji="1" lang="en-US" altLang="ja-JP" sz="1400" dirty="0" smtClean="0"/>
              <a:t>acama)</a:t>
            </a:r>
            <a:endParaRPr kumimoji="1" lang="ja-JP" altLang="en-US" sz="1400" dirty="0"/>
          </a:p>
        </p:txBody>
      </p:sp>
      <p:sp>
        <p:nvSpPr>
          <p:cNvPr id="32" name="テキスト ボックス 31"/>
          <p:cNvSpPr txBox="1"/>
          <p:nvPr/>
        </p:nvSpPr>
        <p:spPr>
          <a:xfrm>
            <a:off x="8184014" y="1931137"/>
            <a:ext cx="853119" cy="584775"/>
          </a:xfrm>
          <a:prstGeom prst="rect">
            <a:avLst/>
          </a:prstGeom>
          <a:noFill/>
        </p:spPr>
        <p:txBody>
          <a:bodyPr wrap="none" rtlCol="0">
            <a:spAutoFit/>
          </a:bodyPr>
          <a:lstStyle/>
          <a:p>
            <a:r>
              <a:rPr kumimoji="1" lang="en-US" altLang="ja-JP" dirty="0" smtClean="0"/>
              <a:t>KISS</a:t>
            </a:r>
          </a:p>
          <a:p>
            <a:r>
              <a:rPr lang="en-US" altLang="ja-JP" sz="1400" dirty="0" smtClean="0"/>
              <a:t>(RIKEN)</a:t>
            </a:r>
            <a:endParaRPr kumimoji="1" lang="ja-JP" altLang="en-US" sz="1400" dirty="0"/>
          </a:p>
        </p:txBody>
      </p:sp>
      <p:sp>
        <p:nvSpPr>
          <p:cNvPr id="33" name="テキスト ボックス 32"/>
          <p:cNvSpPr txBox="1"/>
          <p:nvPr/>
        </p:nvSpPr>
        <p:spPr>
          <a:xfrm>
            <a:off x="7684774" y="3139038"/>
            <a:ext cx="1364476" cy="584775"/>
          </a:xfrm>
          <a:prstGeom prst="rect">
            <a:avLst/>
          </a:prstGeom>
          <a:noFill/>
        </p:spPr>
        <p:txBody>
          <a:bodyPr wrap="none" rtlCol="0">
            <a:spAutoFit/>
          </a:bodyPr>
          <a:lstStyle/>
          <a:p>
            <a:r>
              <a:rPr kumimoji="1" lang="en-US" altLang="ja-JP" dirty="0" smtClean="0"/>
              <a:t>Hadron hall</a:t>
            </a:r>
          </a:p>
          <a:p>
            <a:r>
              <a:rPr lang="en-US" altLang="ja-JP" sz="1400" dirty="0" smtClean="0"/>
              <a:t>(J-PARC)</a:t>
            </a:r>
          </a:p>
        </p:txBody>
      </p:sp>
      <p:sp>
        <p:nvSpPr>
          <p:cNvPr id="34" name="テキスト ボックス 33"/>
          <p:cNvSpPr txBox="1"/>
          <p:nvPr/>
        </p:nvSpPr>
        <p:spPr>
          <a:xfrm>
            <a:off x="7897428" y="4640266"/>
            <a:ext cx="939168" cy="584775"/>
          </a:xfrm>
          <a:prstGeom prst="rect">
            <a:avLst/>
          </a:prstGeom>
          <a:noFill/>
        </p:spPr>
        <p:txBody>
          <a:bodyPr wrap="none" rtlCol="0">
            <a:spAutoFit/>
          </a:bodyPr>
          <a:lstStyle/>
          <a:p>
            <a:r>
              <a:rPr kumimoji="1" lang="en-US" altLang="ja-JP" dirty="0" smtClean="0"/>
              <a:t>SKS</a:t>
            </a:r>
          </a:p>
          <a:p>
            <a:r>
              <a:rPr lang="en-US" altLang="ja-JP" sz="1400" dirty="0" smtClean="0"/>
              <a:t>(J-PARC)</a:t>
            </a:r>
            <a:endParaRPr kumimoji="1" lang="ja-JP" altLang="en-US" sz="1400" dirty="0"/>
          </a:p>
        </p:txBody>
      </p:sp>
      <p:pic>
        <p:nvPicPr>
          <p:cNvPr id="35" name="図 34" descr="He-IIcryostat.jp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8540" y="4932655"/>
            <a:ext cx="1317211" cy="997568"/>
          </a:xfrm>
          <a:prstGeom prst="rect">
            <a:avLst/>
          </a:prstGeom>
        </p:spPr>
      </p:pic>
      <p:sp>
        <p:nvSpPr>
          <p:cNvPr id="36" name="テキスト ボックス 35"/>
          <p:cNvSpPr txBox="1"/>
          <p:nvPr/>
        </p:nvSpPr>
        <p:spPr>
          <a:xfrm>
            <a:off x="428587" y="5869435"/>
            <a:ext cx="813043" cy="584775"/>
          </a:xfrm>
          <a:prstGeom prst="rect">
            <a:avLst/>
          </a:prstGeom>
          <a:noFill/>
        </p:spPr>
        <p:txBody>
          <a:bodyPr wrap="none" rtlCol="0">
            <a:spAutoFit/>
          </a:bodyPr>
          <a:lstStyle/>
          <a:p>
            <a:r>
              <a:rPr kumimoji="1" lang="en-US" altLang="ja-JP" dirty="0" smtClean="0"/>
              <a:t>UCN</a:t>
            </a:r>
          </a:p>
          <a:p>
            <a:r>
              <a:rPr lang="en-US" altLang="ja-JP" sz="1400" dirty="0" smtClean="0"/>
              <a:t>(RCNP)</a:t>
            </a:r>
            <a:endParaRPr kumimoji="1" lang="ja-JP" altLang="en-US" sz="1400" dirty="0"/>
          </a:p>
        </p:txBody>
      </p:sp>
      <p:sp>
        <p:nvSpPr>
          <p:cNvPr id="37" name="テキスト ボックス 36"/>
          <p:cNvSpPr txBox="1"/>
          <p:nvPr/>
        </p:nvSpPr>
        <p:spPr>
          <a:xfrm>
            <a:off x="217024" y="3207168"/>
            <a:ext cx="8848797" cy="3539430"/>
          </a:xfrm>
          <a:prstGeom prst="rect">
            <a:avLst/>
          </a:prstGeom>
          <a:solidFill>
            <a:srgbClr val="0000CC"/>
          </a:solidFill>
        </p:spPr>
        <p:txBody>
          <a:bodyPr wrap="square" rtlCol="0">
            <a:spAutoFit/>
          </a:bodyPr>
          <a:lstStyle/>
          <a:p>
            <a:r>
              <a:rPr kumimoji="1" lang="en-US" altLang="ja-JP" sz="2800" dirty="0" smtClean="0">
                <a:solidFill>
                  <a:schemeClr val="bg1"/>
                </a:solidFill>
              </a:rPr>
              <a:t>Rich In-house programs on flavor physics (</a:t>
            </a:r>
            <a:r>
              <a:rPr kumimoji="1" lang="en-US" altLang="ja-JP" sz="2800" dirty="0" err="1" smtClean="0">
                <a:solidFill>
                  <a:schemeClr val="bg1"/>
                </a:solidFill>
              </a:rPr>
              <a:t>superKEKB</a:t>
            </a:r>
            <a:r>
              <a:rPr kumimoji="1" lang="en-US" altLang="ja-JP" sz="2800" dirty="0" smtClean="0">
                <a:solidFill>
                  <a:schemeClr val="bg1"/>
                </a:solidFill>
              </a:rPr>
              <a:t> and J-PARC), and on Nuclear Physics.</a:t>
            </a:r>
          </a:p>
          <a:p>
            <a:r>
              <a:rPr lang="en-US" altLang="ja-JP" sz="2800" dirty="0" smtClean="0">
                <a:solidFill>
                  <a:schemeClr val="bg1"/>
                </a:solidFill>
              </a:rPr>
              <a:t>International Collaborations on Energy frontier physics (LHC) with the KEK’s expertise.</a:t>
            </a:r>
          </a:p>
          <a:p>
            <a:endParaRPr kumimoji="1" lang="en-US" altLang="ja-JP" sz="2800" dirty="0">
              <a:solidFill>
                <a:schemeClr val="bg1"/>
              </a:solidFill>
            </a:endParaRPr>
          </a:p>
          <a:p>
            <a:r>
              <a:rPr lang="en-US" altLang="ja-JP" sz="2800" dirty="0" smtClean="0">
                <a:solidFill>
                  <a:schemeClr val="bg1"/>
                </a:solidFill>
              </a:rPr>
              <a:t>KEK roadmap:</a:t>
            </a:r>
          </a:p>
          <a:p>
            <a:r>
              <a:rPr kumimoji="1" lang="en-US" altLang="ja-JP" sz="2800" dirty="0">
                <a:solidFill>
                  <a:schemeClr val="bg1"/>
                </a:solidFill>
              </a:rPr>
              <a:t> </a:t>
            </a:r>
            <a:r>
              <a:rPr lang="en-US" altLang="ja-JP" sz="2800" dirty="0" smtClean="0">
                <a:solidFill>
                  <a:srgbClr val="FFFF00"/>
                </a:solidFill>
              </a:rPr>
              <a:t>http</a:t>
            </a:r>
            <a:r>
              <a:rPr lang="en-US" altLang="ja-JP" sz="2800" dirty="0">
                <a:solidFill>
                  <a:srgbClr val="FFFF00"/>
                </a:solidFill>
              </a:rPr>
              <a:t>://kds.kek.jp/conferenceDisplay.py?confId=11728</a:t>
            </a:r>
            <a:endParaRPr lang="ja-JP" altLang="en-US" sz="2800" dirty="0">
              <a:solidFill>
                <a:srgbClr val="FFFF00"/>
              </a:solidFill>
            </a:endParaRPr>
          </a:p>
          <a:p>
            <a:endParaRPr kumimoji="1" lang="ja-JP" altLang="en-US" sz="2800" dirty="0">
              <a:solidFill>
                <a:schemeClr val="bg1"/>
              </a:solidFill>
            </a:endParaRPr>
          </a:p>
        </p:txBody>
      </p:sp>
    </p:spTree>
    <p:extLst>
      <p:ext uri="{BB962C8B-B14F-4D97-AF65-F5344CB8AC3E}">
        <p14:creationId xmlns:p14="http://schemas.microsoft.com/office/powerpoint/2010/main" val="3158974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星 5 1"/>
          <p:cNvSpPr/>
          <p:nvPr/>
        </p:nvSpPr>
        <p:spPr>
          <a:xfrm>
            <a:off x="3105921" y="2101484"/>
            <a:ext cx="2925325" cy="2632793"/>
          </a:xfrm>
          <a:prstGeom prst="star5">
            <a:avLst>
              <a:gd name="adj" fmla="val 6924"/>
              <a:gd name="hf" fmla="val 105146"/>
              <a:gd name="vf" fmla="val 11055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円/楕円 2"/>
          <p:cNvSpPr/>
          <p:nvPr/>
        </p:nvSpPr>
        <p:spPr>
          <a:xfrm>
            <a:off x="3848503" y="1403906"/>
            <a:ext cx="1440160" cy="1395155"/>
          </a:xfrm>
          <a:prstGeom prst="ellipse">
            <a:avLst/>
          </a:prstGeom>
        </p:spPr>
        <p:style>
          <a:lnRef idx="0">
            <a:schemeClr val="accent2"/>
          </a:lnRef>
          <a:fillRef idx="1003">
            <a:schemeClr val="dk2"/>
          </a:fillRef>
          <a:effectRef idx="3">
            <a:schemeClr val="accent2"/>
          </a:effectRef>
          <a:fontRef idx="minor">
            <a:schemeClr val="lt1"/>
          </a:fontRef>
        </p:style>
        <p:txBody>
          <a:bodyPr rtlCol="0" anchor="ctr"/>
          <a:lstStyle/>
          <a:p>
            <a:pPr algn="ctr"/>
            <a:r>
              <a:rPr kumimoji="1" lang="en-US" altLang="ja-JP" dirty="0" smtClean="0"/>
              <a:t>Energy Frontier </a:t>
            </a:r>
            <a:endParaRPr kumimoji="1" lang="ja-JP" altLang="en-US" dirty="0"/>
          </a:p>
        </p:txBody>
      </p:sp>
      <p:sp>
        <p:nvSpPr>
          <p:cNvPr id="4" name="円/楕円 3"/>
          <p:cNvSpPr/>
          <p:nvPr/>
        </p:nvSpPr>
        <p:spPr>
          <a:xfrm>
            <a:off x="2408343" y="2416519"/>
            <a:ext cx="1440160" cy="1395155"/>
          </a:xfrm>
          <a:prstGeom prst="ellipse">
            <a:avLst/>
          </a:prstGeom>
          <a:solidFill>
            <a:schemeClr val="accent1">
              <a:lumMod val="60000"/>
              <a:lumOff val="40000"/>
            </a:schemeClr>
          </a:solidFill>
        </p:spPr>
        <p:style>
          <a:lnRef idx="0">
            <a:schemeClr val="accent1"/>
          </a:lnRef>
          <a:fillRef idx="1003">
            <a:schemeClr val="dk2"/>
          </a:fillRef>
          <a:effectRef idx="3">
            <a:schemeClr val="accent1"/>
          </a:effectRef>
          <a:fontRef idx="minor">
            <a:schemeClr val="lt1"/>
          </a:fontRef>
        </p:style>
        <p:txBody>
          <a:bodyPr rtlCol="0" anchor="ctr"/>
          <a:lstStyle/>
          <a:p>
            <a:pPr algn="ctr"/>
            <a:r>
              <a:rPr lang="en-US" altLang="ja-JP" dirty="0" smtClean="0"/>
              <a:t>Flavor</a:t>
            </a:r>
            <a:r>
              <a:rPr kumimoji="1" lang="en-US" altLang="ja-JP" dirty="0" smtClean="0"/>
              <a:t> Physics </a:t>
            </a:r>
            <a:endParaRPr kumimoji="1" lang="ja-JP" altLang="en-US" dirty="0"/>
          </a:p>
        </p:txBody>
      </p:sp>
      <p:sp>
        <p:nvSpPr>
          <p:cNvPr id="5" name="円/楕円 4"/>
          <p:cNvSpPr/>
          <p:nvPr/>
        </p:nvSpPr>
        <p:spPr>
          <a:xfrm>
            <a:off x="5288663" y="2416519"/>
            <a:ext cx="1440160" cy="1395155"/>
          </a:xfrm>
          <a:prstGeom prst="ellipse">
            <a:avLst/>
          </a:prstGeom>
          <a:solidFill>
            <a:schemeClr val="accent1">
              <a:lumMod val="60000"/>
              <a:lumOff val="40000"/>
            </a:schemeClr>
          </a:solidFill>
        </p:spPr>
        <p:style>
          <a:lnRef idx="0">
            <a:schemeClr val="accent4"/>
          </a:lnRef>
          <a:fillRef idx="1003">
            <a:schemeClr val="dk2"/>
          </a:fillRef>
          <a:effectRef idx="3">
            <a:schemeClr val="accent4"/>
          </a:effectRef>
          <a:fontRef idx="minor">
            <a:schemeClr val="lt1"/>
          </a:fontRef>
        </p:style>
        <p:txBody>
          <a:bodyPr rtlCol="0" anchor="ctr"/>
          <a:lstStyle/>
          <a:p>
            <a:pPr algn="ctr"/>
            <a:r>
              <a:rPr lang="en-US" altLang="ja-JP" dirty="0" smtClean="0"/>
              <a:t>Hadron and </a:t>
            </a:r>
            <a:r>
              <a:rPr lang="en-US" altLang="ja-JP" dirty="0" err="1" smtClean="0"/>
              <a:t>NuclearPhysics</a:t>
            </a:r>
            <a:r>
              <a:rPr kumimoji="1" lang="en-US" altLang="ja-JP" dirty="0" smtClean="0"/>
              <a:t> </a:t>
            </a:r>
            <a:endParaRPr kumimoji="1" lang="ja-JP" altLang="en-US" dirty="0"/>
          </a:p>
        </p:txBody>
      </p:sp>
      <p:sp>
        <p:nvSpPr>
          <p:cNvPr id="6" name="円/楕円 5"/>
          <p:cNvSpPr/>
          <p:nvPr/>
        </p:nvSpPr>
        <p:spPr>
          <a:xfrm>
            <a:off x="4726102" y="4037261"/>
            <a:ext cx="1440160" cy="1395155"/>
          </a:xfrm>
          <a:prstGeom prst="ellipse">
            <a:avLst/>
          </a:prstGeom>
          <a:solidFill>
            <a:schemeClr val="accent1">
              <a:lumMod val="60000"/>
              <a:lumOff val="40000"/>
            </a:schemeClr>
          </a:solidFill>
        </p:spPr>
        <p:style>
          <a:lnRef idx="0">
            <a:schemeClr val="accent6"/>
          </a:lnRef>
          <a:fillRef idx="1003">
            <a:schemeClr val="dk2"/>
          </a:fillRef>
          <a:effectRef idx="3">
            <a:schemeClr val="accent6"/>
          </a:effectRef>
          <a:fontRef idx="minor">
            <a:schemeClr val="lt1"/>
          </a:fontRef>
        </p:style>
        <p:txBody>
          <a:bodyPr rtlCol="0" anchor="ctr"/>
          <a:lstStyle/>
          <a:p>
            <a:pPr algn="ctr"/>
            <a:r>
              <a:rPr lang="en-US" altLang="ja-JP" dirty="0" smtClean="0"/>
              <a:t>Theory</a:t>
            </a:r>
            <a:r>
              <a:rPr kumimoji="1" lang="en-US" altLang="ja-JP" dirty="0" smtClean="0"/>
              <a:t> </a:t>
            </a:r>
            <a:endParaRPr kumimoji="1" lang="ja-JP" altLang="en-US" dirty="0"/>
          </a:p>
        </p:txBody>
      </p:sp>
      <p:sp>
        <p:nvSpPr>
          <p:cNvPr id="7" name="円/楕円 6"/>
          <p:cNvSpPr/>
          <p:nvPr/>
        </p:nvSpPr>
        <p:spPr>
          <a:xfrm>
            <a:off x="2953776" y="4036699"/>
            <a:ext cx="1440160" cy="1395155"/>
          </a:xfrm>
          <a:prstGeom prst="ellipse">
            <a:avLst/>
          </a:prstGeom>
          <a:solidFill>
            <a:schemeClr val="accent1">
              <a:lumMod val="60000"/>
              <a:lumOff val="40000"/>
            </a:schemeClr>
          </a:solidFill>
        </p:spPr>
        <p:style>
          <a:lnRef idx="0">
            <a:schemeClr val="accent3"/>
          </a:lnRef>
          <a:fillRef idx="1003">
            <a:schemeClr val="dk2"/>
          </a:fillRef>
          <a:effectRef idx="3">
            <a:schemeClr val="accent3"/>
          </a:effectRef>
          <a:fontRef idx="minor">
            <a:schemeClr val="lt1"/>
          </a:fontRef>
        </p:style>
        <p:txBody>
          <a:bodyPr rtlCol="0" anchor="ctr"/>
          <a:lstStyle/>
          <a:p>
            <a:pPr algn="ctr"/>
            <a:r>
              <a:rPr lang="en-US" altLang="ja-JP" dirty="0" err="1" smtClean="0"/>
              <a:t>Astro</a:t>
            </a:r>
            <a:r>
              <a:rPr lang="en-US" altLang="ja-JP" dirty="0" smtClean="0"/>
              <a:t>- particle Physics</a:t>
            </a:r>
            <a:r>
              <a:rPr kumimoji="1" lang="en-US" altLang="ja-JP" dirty="0" smtClean="0"/>
              <a:t> </a:t>
            </a:r>
            <a:endParaRPr kumimoji="1" lang="ja-JP" altLang="en-US" dirty="0"/>
          </a:p>
        </p:txBody>
      </p:sp>
      <p:sp>
        <p:nvSpPr>
          <p:cNvPr id="8" name="テキスト ボックス 7"/>
          <p:cNvSpPr txBox="1"/>
          <p:nvPr/>
        </p:nvSpPr>
        <p:spPr>
          <a:xfrm>
            <a:off x="3907089" y="3055082"/>
            <a:ext cx="1393330" cy="830997"/>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Physics</a:t>
            </a:r>
          </a:p>
          <a:p>
            <a:r>
              <a:rPr lang="en-US" altLang="ja-JP"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a:t>
            </a:r>
            <a:r>
              <a:rPr lang="en-US" altLang="ja-JP"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 IPNS</a:t>
            </a:r>
            <a:endParaRPr kumimoji="1" lang="ja-JP"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854509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日付プレースホルダ 1"/>
          <p:cNvSpPr>
            <a:spLocks noGrp="1"/>
          </p:cNvSpPr>
          <p:nvPr>
            <p:ph type="dt" sz="half" idx="10"/>
          </p:nvPr>
        </p:nvSpPr>
        <p:spPr/>
        <p:txBody>
          <a:bodyPr/>
          <a:lstStyle/>
          <a:p>
            <a:r>
              <a:rPr lang="ja-JP" altLang="en-US">
                <a:solidFill>
                  <a:prstClr val="black">
                    <a:tint val="75000"/>
                  </a:prstClr>
                </a:solidFill>
              </a:rPr>
              <a:t>2007.3.1</a:t>
            </a:r>
            <a:endParaRPr lang="en-US" altLang="ja-JP">
              <a:solidFill>
                <a:prstClr val="black">
                  <a:tint val="75000"/>
                </a:prstClr>
              </a:solidFill>
            </a:endParaRPr>
          </a:p>
        </p:txBody>
      </p:sp>
      <p:sp>
        <p:nvSpPr>
          <p:cNvPr id="22" name="スライド番号プレースホルダ 3"/>
          <p:cNvSpPr>
            <a:spLocks noGrp="1"/>
          </p:cNvSpPr>
          <p:nvPr>
            <p:ph type="sldNum" sz="quarter" idx="12"/>
          </p:nvPr>
        </p:nvSpPr>
        <p:spPr/>
        <p:txBody>
          <a:bodyPr/>
          <a:lstStyle/>
          <a:p>
            <a:fld id="{4370BA8D-B7D5-439C-B714-7F7DDB8CA901}" type="slidenum">
              <a:rPr lang="en-US" altLang="ja-JP">
                <a:solidFill>
                  <a:prstClr val="black">
                    <a:tint val="75000"/>
                  </a:prstClr>
                </a:solidFill>
              </a:rPr>
              <a:pPr/>
              <a:t>6</a:t>
            </a:fld>
            <a:endParaRPr lang="en-US" altLang="ja-JP">
              <a:solidFill>
                <a:prstClr val="black">
                  <a:tint val="75000"/>
                </a:prstClr>
              </a:solidFill>
            </a:endParaRPr>
          </a:p>
        </p:txBody>
      </p:sp>
      <p:sp>
        <p:nvSpPr>
          <p:cNvPr id="121861" name="Rectangle 5"/>
          <p:cNvSpPr>
            <a:spLocks noChangeArrowheads="1"/>
          </p:cNvSpPr>
          <p:nvPr/>
        </p:nvSpPr>
        <p:spPr bwMode="auto">
          <a:xfrm>
            <a:off x="211016" y="1122704"/>
            <a:ext cx="3767504" cy="2147887"/>
          </a:xfrm>
          <a:prstGeom prst="rect">
            <a:avLst/>
          </a:prstGeom>
          <a:noFill/>
          <a:ln w="9525">
            <a:noFill/>
            <a:miter lim="800000"/>
            <a:headEnd/>
            <a:tailEnd/>
          </a:ln>
          <a:effectLst/>
        </p:spPr>
        <p:txBody>
          <a:bodyPr anchor="ctr"/>
          <a:lstStyle/>
          <a:p>
            <a:pPr fontAlgn="auto">
              <a:spcBef>
                <a:spcPts val="0"/>
              </a:spcBef>
              <a:spcAft>
                <a:spcPts val="0"/>
              </a:spcAft>
            </a:pPr>
            <a:r>
              <a:rPr lang="en-US" altLang="ja-JP" sz="1600" dirty="0">
                <a:solidFill>
                  <a:prstClr val="black"/>
                </a:solidFill>
                <a:latin typeface="Comic Sans MS" pitchFamily="66" charset="0"/>
                <a:ea typeface="ＭＳ Ｐゴシック"/>
              </a:rPr>
              <a:t>Near the interaction points, triplet </a:t>
            </a:r>
            <a:r>
              <a:rPr lang="en-US" altLang="ja-JP" sz="1600" dirty="0" err="1">
                <a:solidFill>
                  <a:prstClr val="black"/>
                </a:solidFill>
                <a:latin typeface="Comic Sans MS" pitchFamily="66" charset="0"/>
                <a:ea typeface="ＭＳ Ｐゴシック"/>
              </a:rPr>
              <a:t>quadrupole</a:t>
            </a:r>
            <a:r>
              <a:rPr lang="en-US" altLang="ja-JP" sz="1600" dirty="0">
                <a:solidFill>
                  <a:prstClr val="black"/>
                </a:solidFill>
                <a:latin typeface="Comic Sans MS" pitchFamily="66" charset="0"/>
                <a:ea typeface="ＭＳ Ｐゴシック"/>
              </a:rPr>
              <a:t> magnets focus the beam. Two types of superconducting magnets are separately developed and manufactured at KEK and </a:t>
            </a:r>
            <a:r>
              <a:rPr lang="en-US" altLang="ja-JP" sz="1600" dirty="0" err="1">
                <a:solidFill>
                  <a:prstClr val="black"/>
                </a:solidFill>
                <a:latin typeface="Comic Sans MS" pitchFamily="66" charset="0"/>
                <a:ea typeface="ＭＳ Ｐゴシック"/>
              </a:rPr>
              <a:t>Fermilab</a:t>
            </a:r>
            <a:r>
              <a:rPr lang="en-US" altLang="ja-JP" sz="1600" dirty="0">
                <a:solidFill>
                  <a:prstClr val="black"/>
                </a:solidFill>
                <a:latin typeface="Comic Sans MS" pitchFamily="66" charset="0"/>
                <a:ea typeface="ＭＳ Ｐゴシック"/>
              </a:rPr>
              <a:t>. Both magnets were assembled with common cryostat at </a:t>
            </a:r>
            <a:r>
              <a:rPr lang="en-US" altLang="ja-JP" sz="1600" dirty="0" err="1">
                <a:solidFill>
                  <a:prstClr val="black"/>
                </a:solidFill>
                <a:latin typeface="Comic Sans MS" pitchFamily="66" charset="0"/>
                <a:ea typeface="ＭＳ Ｐゴシック"/>
              </a:rPr>
              <a:t>Fermilab</a:t>
            </a:r>
            <a:r>
              <a:rPr lang="en-US" altLang="ja-JP" sz="1600" dirty="0">
                <a:solidFill>
                  <a:prstClr val="black"/>
                </a:solidFill>
                <a:latin typeface="Comic Sans MS" pitchFamily="66" charset="0"/>
                <a:ea typeface="ＭＳ Ｐゴシック"/>
              </a:rPr>
              <a:t> and then shipped to CERN.</a:t>
            </a:r>
            <a:endParaRPr lang="en-US" altLang="ja-JP" sz="1600" dirty="0">
              <a:solidFill>
                <a:srgbClr val="800080"/>
              </a:solidFill>
              <a:latin typeface="Comic Sans MS" pitchFamily="66" charset="0"/>
              <a:ea typeface="ＭＳ ゴシック" pitchFamily="49" charset="-128"/>
            </a:endParaRPr>
          </a:p>
        </p:txBody>
      </p:sp>
      <p:pic>
        <p:nvPicPr>
          <p:cNvPr id="121862" name="Picture 6"/>
          <p:cNvPicPr>
            <a:picLocks noChangeAspect="1" noChangeArrowheads="1"/>
          </p:cNvPicPr>
          <p:nvPr/>
        </p:nvPicPr>
        <p:blipFill>
          <a:blip r:embed="rId2" cstate="print"/>
          <a:srcRect/>
          <a:stretch>
            <a:fillRect/>
          </a:stretch>
        </p:blipFill>
        <p:spPr bwMode="auto">
          <a:xfrm>
            <a:off x="344366" y="4391026"/>
            <a:ext cx="8496300" cy="2360613"/>
          </a:xfrm>
          <a:prstGeom prst="rect">
            <a:avLst/>
          </a:prstGeom>
          <a:solidFill>
            <a:srgbClr val="FFFF99"/>
          </a:solidFill>
          <a:ln w="31750">
            <a:solidFill>
              <a:srgbClr val="008080"/>
            </a:solidFill>
            <a:miter lim="800000"/>
            <a:headEnd/>
            <a:tailEnd/>
          </a:ln>
          <a:effectLst/>
        </p:spPr>
      </p:pic>
      <p:sp>
        <p:nvSpPr>
          <p:cNvPr id="121863" name="Rectangle 7"/>
          <p:cNvSpPr>
            <a:spLocks noChangeArrowheads="1"/>
          </p:cNvSpPr>
          <p:nvPr/>
        </p:nvSpPr>
        <p:spPr bwMode="auto">
          <a:xfrm>
            <a:off x="1569428" y="5464175"/>
            <a:ext cx="126023" cy="527050"/>
          </a:xfrm>
          <a:prstGeom prst="rect">
            <a:avLst/>
          </a:prstGeom>
          <a:solidFill>
            <a:srgbClr val="FF0000"/>
          </a:solidFill>
          <a:ln w="9525">
            <a:solidFill>
              <a:srgbClr val="000000"/>
            </a:solidFill>
            <a:miter lim="800000"/>
            <a:headEnd/>
            <a:tailEnd/>
          </a:ln>
          <a:effectLst/>
        </p:spPr>
        <p:txBody>
          <a:bodyPr wrap="none"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64" name="Rectangle 8"/>
          <p:cNvSpPr>
            <a:spLocks noChangeArrowheads="1"/>
          </p:cNvSpPr>
          <p:nvPr/>
        </p:nvSpPr>
        <p:spPr bwMode="auto">
          <a:xfrm>
            <a:off x="2288931" y="5467350"/>
            <a:ext cx="126023" cy="527050"/>
          </a:xfrm>
          <a:prstGeom prst="rect">
            <a:avLst/>
          </a:prstGeom>
          <a:solidFill>
            <a:srgbClr val="FF0000"/>
          </a:solidFill>
          <a:ln w="9525">
            <a:solidFill>
              <a:srgbClr val="000000"/>
            </a:solidFill>
            <a:miter lim="800000"/>
            <a:headEnd/>
            <a:tailEnd/>
          </a:ln>
          <a:effectLst/>
        </p:spPr>
        <p:txBody>
          <a:bodyPr wrap="none"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65" name="Oval 9"/>
          <p:cNvSpPr>
            <a:spLocks noChangeArrowheads="1"/>
          </p:cNvSpPr>
          <p:nvPr/>
        </p:nvSpPr>
        <p:spPr bwMode="auto">
          <a:xfrm>
            <a:off x="6610351" y="3240089"/>
            <a:ext cx="360485" cy="287337"/>
          </a:xfrm>
          <a:prstGeom prst="ellipse">
            <a:avLst/>
          </a:prstGeom>
          <a:noFill/>
          <a:ln w="28575" algn="ctr">
            <a:solidFill>
              <a:srgbClr val="008000"/>
            </a:solidFill>
            <a:round/>
            <a:headEnd/>
            <a:tailEnd/>
          </a:ln>
          <a:effectLst/>
        </p:spPr>
        <p:txBody>
          <a:bodyPr wrap="none" lIns="94450" tIns="47225" rIns="94450" bIns="47225"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68" name="Rectangle 12"/>
          <p:cNvSpPr>
            <a:spLocks noChangeArrowheads="1"/>
          </p:cNvSpPr>
          <p:nvPr/>
        </p:nvSpPr>
        <p:spPr bwMode="auto">
          <a:xfrm>
            <a:off x="1843454" y="5462588"/>
            <a:ext cx="124558" cy="527050"/>
          </a:xfrm>
          <a:prstGeom prst="rect">
            <a:avLst/>
          </a:prstGeom>
          <a:solidFill>
            <a:srgbClr val="FFCC00"/>
          </a:solidFill>
          <a:ln w="9525">
            <a:solidFill>
              <a:srgbClr val="000000"/>
            </a:solidFill>
            <a:miter lim="800000"/>
            <a:headEnd/>
            <a:tailEnd/>
          </a:ln>
          <a:effectLst/>
        </p:spPr>
        <p:txBody>
          <a:bodyPr wrap="none"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69" name="Rectangle 13"/>
          <p:cNvSpPr>
            <a:spLocks noChangeArrowheads="1"/>
          </p:cNvSpPr>
          <p:nvPr/>
        </p:nvSpPr>
        <p:spPr bwMode="auto">
          <a:xfrm>
            <a:off x="2016369" y="5457825"/>
            <a:ext cx="124558" cy="527050"/>
          </a:xfrm>
          <a:prstGeom prst="rect">
            <a:avLst/>
          </a:prstGeom>
          <a:solidFill>
            <a:srgbClr val="FFCC00"/>
          </a:solidFill>
          <a:ln w="9525">
            <a:solidFill>
              <a:srgbClr val="000000"/>
            </a:solidFill>
            <a:miter lim="800000"/>
            <a:headEnd/>
            <a:tailEnd/>
          </a:ln>
          <a:effectLst/>
        </p:spPr>
        <p:txBody>
          <a:bodyPr wrap="none"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71" name="Oval 15"/>
          <p:cNvSpPr>
            <a:spLocks noChangeArrowheads="1"/>
          </p:cNvSpPr>
          <p:nvPr/>
        </p:nvSpPr>
        <p:spPr bwMode="auto">
          <a:xfrm>
            <a:off x="849923" y="5688014"/>
            <a:ext cx="143608" cy="71437"/>
          </a:xfrm>
          <a:prstGeom prst="ellipse">
            <a:avLst/>
          </a:prstGeom>
          <a:solidFill>
            <a:srgbClr val="FF0000"/>
          </a:solidFill>
          <a:ln w="9525" algn="ctr">
            <a:noFill/>
            <a:round/>
            <a:headEnd/>
            <a:tailEnd/>
          </a:ln>
          <a:effectLst/>
        </p:spPr>
        <p:txBody>
          <a:bodyPr wrap="none" lIns="94450" tIns="47225" rIns="94450" bIns="47225" anchor="ctr"/>
          <a:lstStyle/>
          <a:p>
            <a:pPr fontAlgn="auto">
              <a:spcBef>
                <a:spcPts val="0"/>
              </a:spcBef>
              <a:spcAft>
                <a:spcPts val="0"/>
              </a:spcAft>
            </a:pPr>
            <a:endParaRPr lang="ja-JP" altLang="en-US">
              <a:solidFill>
                <a:prstClr val="black"/>
              </a:solidFill>
              <a:latin typeface="Calibri"/>
              <a:ea typeface="ＭＳ Ｐゴシック"/>
            </a:endParaRPr>
          </a:p>
        </p:txBody>
      </p:sp>
      <p:sp>
        <p:nvSpPr>
          <p:cNvPr id="121872" name="Text Box 16"/>
          <p:cNvSpPr txBox="1">
            <a:spLocks noChangeArrowheads="1"/>
          </p:cNvSpPr>
          <p:nvPr/>
        </p:nvSpPr>
        <p:spPr bwMode="auto">
          <a:xfrm>
            <a:off x="2863362" y="3228975"/>
            <a:ext cx="1201615" cy="369888"/>
          </a:xfrm>
          <a:prstGeom prst="rect">
            <a:avLst/>
          </a:prstGeom>
          <a:noFill/>
          <a:ln w="9525" algn="ctr">
            <a:noFill/>
            <a:miter lim="800000"/>
            <a:headEnd/>
            <a:tailEnd/>
          </a:ln>
          <a:effectLst/>
        </p:spPr>
        <p:txBody>
          <a:bodyPr lIns="94450" tIns="47225" rIns="94450" bIns="47225">
            <a:spAutoFit/>
          </a:bodyPr>
          <a:lstStyle/>
          <a:p>
            <a:pPr marL="354013" indent="-354013" defTabSz="944563" fontAlgn="auto">
              <a:spcBef>
                <a:spcPct val="20000"/>
              </a:spcBef>
              <a:spcAft>
                <a:spcPts val="0"/>
              </a:spcAft>
            </a:pPr>
            <a:r>
              <a:rPr lang="en-US" altLang="ja-JP" b="1">
                <a:solidFill>
                  <a:prstClr val="black"/>
                </a:solidFill>
                <a:latin typeface="Comic Sans MS" pitchFamily="66" charset="0"/>
                <a:ea typeface="ＭＳ Ｐゴシック"/>
              </a:rPr>
              <a:t>Fermilab</a:t>
            </a:r>
          </a:p>
        </p:txBody>
      </p:sp>
      <p:sp>
        <p:nvSpPr>
          <p:cNvPr id="121873" name="Line 17"/>
          <p:cNvSpPr>
            <a:spLocks noChangeShapeType="1"/>
          </p:cNvSpPr>
          <p:nvPr/>
        </p:nvSpPr>
        <p:spPr bwMode="auto">
          <a:xfrm flipV="1">
            <a:off x="1915259" y="3600450"/>
            <a:ext cx="1455126" cy="2146300"/>
          </a:xfrm>
          <a:prstGeom prst="line">
            <a:avLst/>
          </a:prstGeom>
          <a:noFill/>
          <a:ln w="19050">
            <a:solidFill>
              <a:srgbClr val="000000"/>
            </a:solidFill>
            <a:round/>
            <a:headEnd type="oval" w="med" len="med"/>
            <a:tailEnd/>
          </a:ln>
          <a:effectLst/>
        </p:spPr>
        <p:txBody>
          <a:bodyPr lIns="94450" tIns="47225" rIns="94450" bIns="47225"/>
          <a:lstStyle/>
          <a:p>
            <a:pPr fontAlgn="auto">
              <a:spcBef>
                <a:spcPts val="0"/>
              </a:spcBef>
              <a:spcAft>
                <a:spcPts val="0"/>
              </a:spcAft>
            </a:pPr>
            <a:endParaRPr lang="ja-JP" altLang="en-US">
              <a:solidFill>
                <a:prstClr val="black"/>
              </a:solidFill>
              <a:latin typeface="Calibri"/>
              <a:ea typeface="ＭＳ Ｐゴシック"/>
            </a:endParaRPr>
          </a:p>
        </p:txBody>
      </p:sp>
      <p:sp>
        <p:nvSpPr>
          <p:cNvPr id="121874" name="Line 18"/>
          <p:cNvSpPr>
            <a:spLocks noChangeShapeType="1"/>
          </p:cNvSpPr>
          <p:nvPr/>
        </p:nvSpPr>
        <p:spPr bwMode="auto">
          <a:xfrm flipV="1">
            <a:off x="2073520" y="3600450"/>
            <a:ext cx="1296865" cy="2159000"/>
          </a:xfrm>
          <a:prstGeom prst="line">
            <a:avLst/>
          </a:prstGeom>
          <a:noFill/>
          <a:ln w="19050">
            <a:solidFill>
              <a:srgbClr val="000000"/>
            </a:solidFill>
            <a:round/>
            <a:headEnd type="oval" w="med" len="med"/>
            <a:tailEnd/>
          </a:ln>
          <a:effectLst/>
        </p:spPr>
        <p:txBody>
          <a:bodyPr lIns="94450" tIns="47225" rIns="94450" bIns="47225"/>
          <a:lstStyle/>
          <a:p>
            <a:pPr fontAlgn="auto">
              <a:spcBef>
                <a:spcPts val="0"/>
              </a:spcBef>
              <a:spcAft>
                <a:spcPts val="0"/>
              </a:spcAft>
            </a:pPr>
            <a:endParaRPr lang="ja-JP" altLang="en-US">
              <a:solidFill>
                <a:prstClr val="black"/>
              </a:solidFill>
              <a:latin typeface="Calibri"/>
              <a:ea typeface="ＭＳ Ｐゴシック"/>
            </a:endParaRPr>
          </a:p>
        </p:txBody>
      </p:sp>
      <p:sp>
        <p:nvSpPr>
          <p:cNvPr id="121875" name="Text Box 19"/>
          <p:cNvSpPr txBox="1">
            <a:spLocks noChangeArrowheads="1"/>
          </p:cNvSpPr>
          <p:nvPr/>
        </p:nvSpPr>
        <p:spPr bwMode="auto">
          <a:xfrm>
            <a:off x="1705708" y="3257550"/>
            <a:ext cx="754674" cy="369888"/>
          </a:xfrm>
          <a:prstGeom prst="rect">
            <a:avLst/>
          </a:prstGeom>
          <a:noFill/>
          <a:ln w="9525" algn="ctr">
            <a:noFill/>
            <a:miter lim="800000"/>
            <a:headEnd/>
            <a:tailEnd/>
          </a:ln>
          <a:effectLst/>
        </p:spPr>
        <p:txBody>
          <a:bodyPr lIns="94450" tIns="47225" rIns="94450" bIns="47225">
            <a:spAutoFit/>
          </a:bodyPr>
          <a:lstStyle/>
          <a:p>
            <a:pPr marL="354013" indent="-354013" defTabSz="944563" fontAlgn="auto">
              <a:spcBef>
                <a:spcPct val="20000"/>
              </a:spcBef>
              <a:spcAft>
                <a:spcPts val="0"/>
              </a:spcAft>
            </a:pPr>
            <a:r>
              <a:rPr lang="en-US" altLang="ja-JP" b="1">
                <a:solidFill>
                  <a:srgbClr val="FF230F"/>
                </a:solidFill>
                <a:latin typeface="Comic Sans MS" pitchFamily="66" charset="0"/>
                <a:ea typeface="ＭＳ Ｐゴシック"/>
              </a:rPr>
              <a:t>KEK</a:t>
            </a:r>
          </a:p>
        </p:txBody>
      </p:sp>
      <p:sp>
        <p:nvSpPr>
          <p:cNvPr id="121876" name="Line 20"/>
          <p:cNvSpPr>
            <a:spLocks noChangeShapeType="1"/>
          </p:cNvSpPr>
          <p:nvPr/>
        </p:nvSpPr>
        <p:spPr bwMode="auto">
          <a:xfrm flipV="1">
            <a:off x="1641231" y="3609976"/>
            <a:ext cx="395654" cy="2149475"/>
          </a:xfrm>
          <a:prstGeom prst="line">
            <a:avLst/>
          </a:prstGeom>
          <a:noFill/>
          <a:ln w="19050">
            <a:solidFill>
              <a:srgbClr val="000000"/>
            </a:solidFill>
            <a:round/>
            <a:headEnd type="oval" w="med" len="med"/>
            <a:tailEnd/>
          </a:ln>
          <a:effectLst/>
        </p:spPr>
        <p:txBody>
          <a:bodyPr lIns="94450" tIns="47225" rIns="94450" bIns="47225"/>
          <a:lstStyle/>
          <a:p>
            <a:pPr fontAlgn="auto">
              <a:spcBef>
                <a:spcPts val="0"/>
              </a:spcBef>
              <a:spcAft>
                <a:spcPts val="0"/>
              </a:spcAft>
            </a:pPr>
            <a:endParaRPr lang="ja-JP" altLang="en-US">
              <a:solidFill>
                <a:prstClr val="black"/>
              </a:solidFill>
              <a:latin typeface="Calibri"/>
              <a:ea typeface="ＭＳ Ｐゴシック"/>
            </a:endParaRPr>
          </a:p>
        </p:txBody>
      </p:sp>
      <p:sp>
        <p:nvSpPr>
          <p:cNvPr id="121877" name="Line 21"/>
          <p:cNvSpPr>
            <a:spLocks noChangeShapeType="1"/>
          </p:cNvSpPr>
          <p:nvPr/>
        </p:nvSpPr>
        <p:spPr bwMode="auto">
          <a:xfrm flipH="1" flipV="1">
            <a:off x="2036885" y="3619500"/>
            <a:ext cx="325315" cy="2139950"/>
          </a:xfrm>
          <a:prstGeom prst="line">
            <a:avLst/>
          </a:prstGeom>
          <a:noFill/>
          <a:ln w="19050">
            <a:solidFill>
              <a:srgbClr val="000000"/>
            </a:solidFill>
            <a:round/>
            <a:headEnd type="oval" w="med" len="med"/>
            <a:tailEnd/>
          </a:ln>
          <a:effectLst/>
        </p:spPr>
        <p:txBody>
          <a:bodyPr lIns="94450" tIns="47225" rIns="94450" bIns="47225"/>
          <a:lstStyle/>
          <a:p>
            <a:pPr fontAlgn="auto">
              <a:spcBef>
                <a:spcPts val="0"/>
              </a:spcBef>
              <a:spcAft>
                <a:spcPts val="0"/>
              </a:spcAft>
            </a:pPr>
            <a:endParaRPr lang="ja-JP" altLang="en-US">
              <a:solidFill>
                <a:prstClr val="black"/>
              </a:solidFill>
              <a:latin typeface="Calibri"/>
              <a:ea typeface="ＭＳ Ｐゴシック"/>
            </a:endParaRPr>
          </a:p>
        </p:txBody>
      </p:sp>
      <p:sp>
        <p:nvSpPr>
          <p:cNvPr id="121882" name="Text Box 26"/>
          <p:cNvSpPr txBox="1">
            <a:spLocks noChangeArrowheads="1"/>
          </p:cNvSpPr>
          <p:nvPr/>
        </p:nvSpPr>
        <p:spPr bwMode="auto">
          <a:xfrm>
            <a:off x="96715" y="3665538"/>
            <a:ext cx="1806820" cy="339725"/>
          </a:xfrm>
          <a:prstGeom prst="rect">
            <a:avLst/>
          </a:prstGeom>
          <a:noFill/>
          <a:ln w="9525" algn="ctr">
            <a:noFill/>
            <a:miter lim="800000"/>
            <a:headEnd/>
            <a:tailEnd/>
          </a:ln>
          <a:effectLst/>
        </p:spPr>
        <p:txBody>
          <a:bodyPr lIns="94450" tIns="47225" rIns="94450" bIns="47225">
            <a:spAutoFit/>
          </a:bodyPr>
          <a:lstStyle/>
          <a:p>
            <a:pPr marL="354013" indent="-354013" defTabSz="944563" fontAlgn="auto">
              <a:spcBef>
                <a:spcPct val="20000"/>
              </a:spcBef>
              <a:spcAft>
                <a:spcPts val="0"/>
              </a:spcAft>
            </a:pPr>
            <a:r>
              <a:rPr lang="en-US" altLang="ja-JP" sz="1600" b="1">
                <a:solidFill>
                  <a:srgbClr val="000000"/>
                </a:solidFill>
                <a:latin typeface="Comic Sans MS" pitchFamily="66" charset="0"/>
                <a:ea typeface="Osaka" charset="-128"/>
              </a:rPr>
              <a:t>Collision point</a:t>
            </a:r>
          </a:p>
        </p:txBody>
      </p:sp>
      <p:sp>
        <p:nvSpPr>
          <p:cNvPr id="121883" name="Line 27"/>
          <p:cNvSpPr>
            <a:spLocks noChangeShapeType="1"/>
          </p:cNvSpPr>
          <p:nvPr/>
        </p:nvSpPr>
        <p:spPr bwMode="auto">
          <a:xfrm>
            <a:off x="556847" y="4033839"/>
            <a:ext cx="313592" cy="1582737"/>
          </a:xfrm>
          <a:prstGeom prst="line">
            <a:avLst/>
          </a:prstGeom>
          <a:noFill/>
          <a:ln w="19050">
            <a:solidFill>
              <a:srgbClr val="000000"/>
            </a:solidFill>
            <a:round/>
            <a:headEnd/>
            <a:tailEnd type="triangle" w="med" len="med"/>
          </a:ln>
          <a:effectLst/>
        </p:spPr>
        <p:txBody>
          <a:bodyPr lIns="94450" tIns="47225" rIns="94450" bIns="47225"/>
          <a:lstStyle/>
          <a:p>
            <a:pPr fontAlgn="auto">
              <a:spcBef>
                <a:spcPts val="0"/>
              </a:spcBef>
              <a:spcAft>
                <a:spcPts val="0"/>
              </a:spcAft>
            </a:pPr>
            <a:endParaRPr lang="ja-JP" altLang="en-US">
              <a:solidFill>
                <a:prstClr val="black"/>
              </a:solidFill>
              <a:latin typeface="Calibri"/>
              <a:ea typeface="ＭＳ Ｐゴシック"/>
            </a:endParaRPr>
          </a:p>
        </p:txBody>
      </p:sp>
      <p:pic>
        <p:nvPicPr>
          <p:cNvPr id="121886" name="Picture 30" descr="0606027_01"/>
          <p:cNvPicPr>
            <a:picLocks noChangeAspect="1" noChangeArrowheads="1"/>
          </p:cNvPicPr>
          <p:nvPr/>
        </p:nvPicPr>
        <p:blipFill>
          <a:blip r:embed="rId3" cstate="print"/>
          <a:srcRect/>
          <a:stretch>
            <a:fillRect/>
          </a:stretch>
        </p:blipFill>
        <p:spPr bwMode="auto">
          <a:xfrm>
            <a:off x="4102475" y="863715"/>
            <a:ext cx="4517780" cy="3394075"/>
          </a:xfrm>
          <a:prstGeom prst="rect">
            <a:avLst/>
          </a:prstGeom>
          <a:noFill/>
        </p:spPr>
      </p:pic>
      <p:sp>
        <p:nvSpPr>
          <p:cNvPr id="121887" name="Text Box 31"/>
          <p:cNvSpPr txBox="1">
            <a:spLocks noChangeArrowheads="1"/>
          </p:cNvSpPr>
          <p:nvPr/>
        </p:nvSpPr>
        <p:spPr bwMode="auto">
          <a:xfrm>
            <a:off x="294583" y="757579"/>
            <a:ext cx="3443571" cy="400110"/>
          </a:xfrm>
          <a:prstGeom prst="rect">
            <a:avLst/>
          </a:prstGeom>
          <a:noFill/>
          <a:ln w="9525">
            <a:noFill/>
            <a:miter lim="800000"/>
            <a:headEnd/>
            <a:tailEnd/>
          </a:ln>
          <a:effectLst/>
        </p:spPr>
        <p:txBody>
          <a:bodyPr wrap="none">
            <a:spAutoFit/>
          </a:bodyPr>
          <a:lstStyle/>
          <a:p>
            <a:pPr fontAlgn="auto">
              <a:spcBef>
                <a:spcPts val="0"/>
              </a:spcBef>
              <a:spcAft>
                <a:spcPts val="0"/>
              </a:spcAft>
            </a:pPr>
            <a:r>
              <a:rPr kumimoji="0" lang="en-US" altLang="ja-JP" sz="2000" b="1" dirty="0">
                <a:solidFill>
                  <a:srgbClr val="000099"/>
                </a:solidFill>
                <a:latin typeface="Comic Sans MS" pitchFamily="66" charset="0"/>
                <a:ea typeface="ＭＳ Ｐゴシック"/>
              </a:rPr>
              <a:t>Inner Triplet </a:t>
            </a:r>
            <a:r>
              <a:rPr kumimoji="0" lang="en-US" altLang="ja-JP" sz="2000" b="1" dirty="0" err="1">
                <a:solidFill>
                  <a:srgbClr val="000099"/>
                </a:solidFill>
                <a:latin typeface="Comic Sans MS" pitchFamily="66" charset="0"/>
                <a:ea typeface="ＭＳ Ｐゴシック"/>
              </a:rPr>
              <a:t>Quadrupoles</a:t>
            </a:r>
            <a:endParaRPr lang="en-US" altLang="ja-JP" b="1" dirty="0">
              <a:solidFill>
                <a:prstClr val="black"/>
              </a:solidFill>
              <a:latin typeface="Calibri"/>
              <a:ea typeface="ＭＳ Ｐゴシック"/>
            </a:endParaRPr>
          </a:p>
        </p:txBody>
      </p:sp>
      <p:sp>
        <p:nvSpPr>
          <p:cNvPr id="2" name="テキスト ボックス 1"/>
          <p:cNvSpPr txBox="1"/>
          <p:nvPr/>
        </p:nvSpPr>
        <p:spPr>
          <a:xfrm>
            <a:off x="1151620" y="145215"/>
            <a:ext cx="6383479" cy="523220"/>
          </a:xfrm>
          <a:prstGeom prst="rect">
            <a:avLst/>
          </a:prstGeom>
          <a:noFill/>
        </p:spPr>
        <p:txBody>
          <a:bodyPr wrap="none" rtlCol="0">
            <a:spAutoFit/>
          </a:bodyPr>
          <a:lstStyle/>
          <a:p>
            <a:r>
              <a:rPr lang="en-US" altLang="ja-JP" sz="2800" dirty="0" smtClean="0"/>
              <a:t>Long Collaboration with CERN on LHC</a:t>
            </a:r>
            <a:endParaRPr kumimoji="1" lang="ja-JP" alt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10"/>
          <p:cNvSpPr txBox="1">
            <a:spLocks noChangeArrowheads="1"/>
          </p:cNvSpPr>
          <p:nvPr/>
        </p:nvSpPr>
        <p:spPr bwMode="auto">
          <a:xfrm>
            <a:off x="5744308" y="5140326"/>
            <a:ext cx="276518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auto">
              <a:lnSpc>
                <a:spcPct val="120000"/>
              </a:lnSpc>
              <a:spcBef>
                <a:spcPts val="0"/>
              </a:spcBef>
              <a:spcAft>
                <a:spcPts val="0"/>
              </a:spcAft>
            </a:pPr>
            <a:r>
              <a:rPr kumimoji="0" lang="en-US" altLang="ja-JP" sz="1400" b="1" i="1">
                <a:solidFill>
                  <a:srgbClr val="009900"/>
                </a:solidFill>
                <a:latin typeface="Arial" pitchFamily="34" charset="0"/>
              </a:rPr>
              <a:t>Length  :     ~ 46 m </a:t>
            </a:r>
          </a:p>
          <a:p>
            <a:pPr fontAlgn="auto">
              <a:lnSpc>
                <a:spcPct val="120000"/>
              </a:lnSpc>
              <a:spcBef>
                <a:spcPts val="0"/>
              </a:spcBef>
              <a:spcAft>
                <a:spcPts val="0"/>
              </a:spcAft>
            </a:pPr>
            <a:r>
              <a:rPr kumimoji="0" lang="en-US" altLang="ja-JP" sz="1400" b="1" i="1">
                <a:solidFill>
                  <a:srgbClr val="009900"/>
                </a:solidFill>
                <a:latin typeface="Arial" pitchFamily="34" charset="0"/>
              </a:rPr>
              <a:t>Radius  :     ~ 12 m </a:t>
            </a:r>
          </a:p>
          <a:p>
            <a:pPr fontAlgn="auto">
              <a:lnSpc>
                <a:spcPct val="120000"/>
              </a:lnSpc>
              <a:spcBef>
                <a:spcPts val="0"/>
              </a:spcBef>
              <a:spcAft>
                <a:spcPts val="0"/>
              </a:spcAft>
            </a:pPr>
            <a:r>
              <a:rPr kumimoji="0" lang="en-US" altLang="ja-JP" sz="1400" b="1" i="1">
                <a:solidFill>
                  <a:srgbClr val="009900"/>
                </a:solidFill>
                <a:latin typeface="Arial" pitchFamily="34" charset="0"/>
              </a:rPr>
              <a:t>Weight :    ~ 7000 tons</a:t>
            </a:r>
          </a:p>
          <a:p>
            <a:pPr fontAlgn="auto">
              <a:lnSpc>
                <a:spcPct val="120000"/>
              </a:lnSpc>
              <a:spcBef>
                <a:spcPts val="0"/>
              </a:spcBef>
              <a:spcAft>
                <a:spcPts val="0"/>
              </a:spcAft>
              <a:buFont typeface="Wingdings" pitchFamily="2" charset="2"/>
              <a:buNone/>
            </a:pPr>
            <a:r>
              <a:rPr kumimoji="0" lang="en-US" altLang="ja-JP" sz="1400" b="1" i="1">
                <a:solidFill>
                  <a:srgbClr val="009900"/>
                </a:solidFill>
                <a:latin typeface="Arial" pitchFamily="34" charset="0"/>
              </a:rPr>
              <a:t>~ 10</a:t>
            </a:r>
            <a:r>
              <a:rPr kumimoji="0" lang="en-US" altLang="ja-JP" sz="1400" b="1" i="1" baseline="30000">
                <a:solidFill>
                  <a:srgbClr val="009900"/>
                </a:solidFill>
                <a:latin typeface="Arial" pitchFamily="34" charset="0"/>
              </a:rPr>
              <a:t>8</a:t>
            </a:r>
            <a:r>
              <a:rPr kumimoji="0" lang="en-US" altLang="ja-JP" sz="1400" b="1" i="1">
                <a:solidFill>
                  <a:srgbClr val="009900"/>
                </a:solidFill>
                <a:latin typeface="Arial" pitchFamily="34" charset="0"/>
              </a:rPr>
              <a:t> electronic channels</a:t>
            </a:r>
          </a:p>
          <a:p>
            <a:pPr fontAlgn="auto">
              <a:lnSpc>
                <a:spcPct val="120000"/>
              </a:lnSpc>
              <a:spcBef>
                <a:spcPts val="0"/>
              </a:spcBef>
              <a:spcAft>
                <a:spcPts val="0"/>
              </a:spcAft>
              <a:buFont typeface="Wingdings" pitchFamily="2" charset="2"/>
              <a:buNone/>
            </a:pPr>
            <a:r>
              <a:rPr kumimoji="0" lang="en-US" altLang="ja-JP" sz="1400" b="1" i="1">
                <a:solidFill>
                  <a:srgbClr val="009900"/>
                </a:solidFill>
                <a:latin typeface="Arial" pitchFamily="34" charset="0"/>
              </a:rPr>
              <a:t>~ 3000 km of cables</a:t>
            </a:r>
          </a:p>
        </p:txBody>
      </p:sp>
      <p:sp>
        <p:nvSpPr>
          <p:cNvPr id="123915" name="Text Box 11"/>
          <p:cNvSpPr txBox="1">
            <a:spLocks noChangeArrowheads="1"/>
          </p:cNvSpPr>
          <p:nvPr/>
        </p:nvSpPr>
        <p:spPr bwMode="auto">
          <a:xfrm>
            <a:off x="962758" y="4902201"/>
            <a:ext cx="4447442" cy="1569660"/>
          </a:xfrm>
          <a:prstGeom prst="rect">
            <a:avLst/>
          </a:prstGeom>
          <a:noFill/>
          <a:ln w="9525">
            <a:noFill/>
            <a:miter lim="800000"/>
            <a:headEnd/>
            <a:tailEnd/>
          </a:ln>
          <a:effectLst/>
        </p:spPr>
        <p:txBody>
          <a:bodyPr>
            <a:spAutoFit/>
          </a:bodyPr>
          <a:lstStyle/>
          <a:p>
            <a:pPr eaLnBrk="0" fontAlgn="auto" hangingPunct="0">
              <a:spcBef>
                <a:spcPts val="0"/>
              </a:spcBef>
              <a:spcAft>
                <a:spcPts val="0"/>
              </a:spcAft>
              <a:buFontTx/>
              <a:buChar char="•"/>
              <a:defRPr/>
            </a:pPr>
            <a:r>
              <a:rPr kumimoji="0" lang="en-US" altLang="ja-JP" sz="1200" b="1">
                <a:solidFill>
                  <a:prstClr val="black"/>
                </a:solidFill>
                <a:effectLst>
                  <a:outerShdw blurRad="38100" dist="38100" dir="2700000" algn="tl">
                    <a:srgbClr val="FFFFFF"/>
                  </a:outerShdw>
                </a:effectLst>
                <a:latin typeface="Comic Sans MS" pitchFamily="66" charset="0"/>
                <a:ea typeface="ＭＳ Ｐゴシック" pitchFamily="32" charset="-128"/>
              </a:rPr>
              <a:t> </a:t>
            </a:r>
            <a:r>
              <a:rPr kumimoji="0" lang="en-US" altLang="ja-JP" sz="1200" b="1">
                <a:solidFill>
                  <a:srgbClr val="009900"/>
                </a:solidFill>
                <a:latin typeface="Comic Sans MS" pitchFamily="66" charset="0"/>
                <a:ea typeface="ＭＳ Ｐゴシック" pitchFamily="32" charset="-128"/>
              </a:rPr>
              <a:t>Tracking (|</a:t>
            </a:r>
            <a:r>
              <a:rPr kumimoji="0" lang="en-US" altLang="ja-JP" sz="1200" b="1">
                <a:solidFill>
                  <a:srgbClr val="009900"/>
                </a:solidFill>
                <a:latin typeface="Comic Sans MS" pitchFamily="66" charset="0"/>
                <a:ea typeface="ＭＳ Ｐゴシック" pitchFamily="32" charset="-128"/>
                <a:sym typeface="Symbol" pitchFamily="18" charset="2"/>
              </a:rPr>
              <a:t>|&lt;2.5, B(solenoid)=2T)</a:t>
            </a:r>
            <a:r>
              <a:rPr kumimoji="0" lang="en-US" altLang="ja-JP" sz="1200" b="1">
                <a:solidFill>
                  <a:srgbClr val="008000"/>
                </a:solidFill>
                <a:latin typeface="Comic Sans MS" pitchFamily="66" charset="0"/>
                <a:ea typeface="ＭＳ Ｐゴシック" pitchFamily="32" charset="-128"/>
                <a:sym typeface="Symbol" pitchFamily="18" charset="2"/>
              </a:rPr>
              <a:t> </a:t>
            </a:r>
            <a:r>
              <a:rPr kumimoji="0" lang="en-US" altLang="ja-JP" sz="1200" b="1">
                <a:solidFill>
                  <a:srgbClr val="1F497D"/>
                </a:solidFill>
                <a:latin typeface="Comic Sans MS" pitchFamily="66" charset="0"/>
                <a:ea typeface="ＭＳ Ｐゴシック" pitchFamily="32" charset="-128"/>
                <a:sym typeface="Symbol" pitchFamily="18" charset="2"/>
              </a:rPr>
              <a:t>:</a:t>
            </a:r>
            <a:endParaRPr kumimoji="0" lang="en-US" altLang="ja-JP" sz="1200" b="1">
              <a:solidFill>
                <a:srgbClr val="008000"/>
              </a:solidFill>
              <a:latin typeface="Comic Sans MS" pitchFamily="66" charset="0"/>
              <a:ea typeface="ＭＳ Ｐゴシック" pitchFamily="32" charset="-128"/>
              <a:sym typeface="Symbol" pitchFamily="18" charset="2"/>
            </a:endParaRPr>
          </a:p>
          <a:p>
            <a:pPr eaLnBrk="0" fontAlgn="auto" hangingPunct="0">
              <a:spcBef>
                <a:spcPts val="0"/>
              </a:spcBef>
              <a:spcAft>
                <a:spcPts val="0"/>
              </a:spcAft>
              <a:defRPr/>
            </a:pPr>
            <a:r>
              <a:rPr kumimoji="0" lang="en-US" altLang="ja-JP" sz="1200" b="1">
                <a:solidFill>
                  <a:prstClr val="black"/>
                </a:solidFill>
                <a:latin typeface="Comic Sans MS" pitchFamily="66" charset="0"/>
                <a:ea typeface="ＭＳ Ｐゴシック" pitchFamily="32" charset="-128"/>
                <a:sym typeface="Symbol" pitchFamily="18" charset="2"/>
              </a:rPr>
              <a:t>    -- Si pixels and strips</a:t>
            </a:r>
          </a:p>
          <a:p>
            <a:pPr eaLnBrk="0" fontAlgn="auto" hangingPunct="0">
              <a:spcBef>
                <a:spcPts val="0"/>
              </a:spcBef>
              <a:spcAft>
                <a:spcPts val="0"/>
              </a:spcAft>
              <a:defRPr/>
            </a:pPr>
            <a:r>
              <a:rPr kumimoji="0" lang="en-US" altLang="ja-JP" sz="1200" b="1">
                <a:solidFill>
                  <a:prstClr val="black"/>
                </a:solidFill>
                <a:latin typeface="Comic Sans MS" pitchFamily="66" charset="0"/>
                <a:ea typeface="ＭＳ Ｐゴシック" pitchFamily="32" charset="-128"/>
                <a:sym typeface="Symbol" pitchFamily="18" charset="2"/>
              </a:rPr>
              <a:t>    -- Transition Radiation Detector (e/ separation)</a:t>
            </a:r>
          </a:p>
          <a:p>
            <a:pPr eaLnBrk="0" fontAlgn="auto" hangingPunct="0">
              <a:spcBef>
                <a:spcPts val="0"/>
              </a:spcBef>
              <a:spcAft>
                <a:spcPts val="0"/>
              </a:spcAft>
              <a:buFontTx/>
              <a:buChar char="•"/>
              <a:defRPr/>
            </a:pPr>
            <a:r>
              <a:rPr kumimoji="0" lang="en-US" altLang="ja-JP" sz="1200" b="1">
                <a:solidFill>
                  <a:prstClr val="black"/>
                </a:solidFill>
                <a:latin typeface="Comic Sans MS" pitchFamily="66" charset="0"/>
                <a:ea typeface="ＭＳ Ｐゴシック" pitchFamily="32" charset="-128"/>
                <a:sym typeface="Symbol" pitchFamily="18" charset="2"/>
              </a:rPr>
              <a:t> </a:t>
            </a:r>
            <a:r>
              <a:rPr kumimoji="0" lang="en-US" altLang="ja-JP" sz="1200" b="1">
                <a:solidFill>
                  <a:srgbClr val="009900"/>
                </a:solidFill>
                <a:latin typeface="Comic Sans MS" pitchFamily="66" charset="0"/>
                <a:ea typeface="ＭＳ Ｐゴシック" pitchFamily="32" charset="-128"/>
                <a:sym typeface="Symbol" pitchFamily="18" charset="2"/>
              </a:rPr>
              <a:t>Calorimetry </a:t>
            </a:r>
            <a:r>
              <a:rPr kumimoji="0" lang="en-US" altLang="ja-JP" sz="1200" b="1">
                <a:solidFill>
                  <a:srgbClr val="009900"/>
                </a:solidFill>
                <a:latin typeface="Comic Sans MS" pitchFamily="66" charset="0"/>
                <a:ea typeface="ＭＳ Ｐゴシック" pitchFamily="32" charset="-128"/>
              </a:rPr>
              <a:t>(|</a:t>
            </a:r>
            <a:r>
              <a:rPr kumimoji="0" lang="en-US" altLang="ja-JP" sz="1200" b="1">
                <a:solidFill>
                  <a:srgbClr val="009900"/>
                </a:solidFill>
                <a:latin typeface="Comic Sans MS" pitchFamily="66" charset="0"/>
                <a:ea typeface="ＭＳ Ｐゴシック" pitchFamily="32" charset="-128"/>
                <a:sym typeface="Symbol" pitchFamily="18" charset="2"/>
              </a:rPr>
              <a:t>|&lt;5)</a:t>
            </a:r>
            <a:r>
              <a:rPr kumimoji="0" lang="en-US" altLang="ja-JP" sz="1200" b="1">
                <a:solidFill>
                  <a:srgbClr val="CC0000"/>
                </a:solidFill>
                <a:latin typeface="Comic Sans MS" pitchFamily="66" charset="0"/>
                <a:ea typeface="ＭＳ Ｐゴシック" pitchFamily="32" charset="-128"/>
                <a:sym typeface="Symbol" pitchFamily="18" charset="2"/>
              </a:rPr>
              <a:t> </a:t>
            </a:r>
            <a:r>
              <a:rPr kumimoji="0" lang="en-US" altLang="ja-JP" sz="1200" b="1">
                <a:solidFill>
                  <a:srgbClr val="1F497D"/>
                </a:solidFill>
                <a:latin typeface="Comic Sans MS" pitchFamily="66" charset="0"/>
                <a:ea typeface="ＭＳ Ｐゴシック" pitchFamily="32" charset="-128"/>
                <a:sym typeface="Symbol" pitchFamily="18" charset="2"/>
              </a:rPr>
              <a:t>:</a:t>
            </a:r>
          </a:p>
          <a:p>
            <a:pPr eaLnBrk="0" fontAlgn="auto" hangingPunct="0">
              <a:spcBef>
                <a:spcPts val="0"/>
              </a:spcBef>
              <a:spcAft>
                <a:spcPts val="0"/>
              </a:spcAft>
              <a:defRPr/>
            </a:pPr>
            <a:r>
              <a:rPr kumimoji="0" lang="en-US" altLang="ja-JP" sz="1200" b="1">
                <a:solidFill>
                  <a:prstClr val="black"/>
                </a:solidFill>
                <a:latin typeface="Comic Sans MS" pitchFamily="66" charset="0"/>
                <a:ea typeface="ＭＳ Ｐゴシック" pitchFamily="32" charset="-128"/>
                <a:sym typeface="Symbol" pitchFamily="18" charset="2"/>
              </a:rPr>
              <a:t>  -- EM : Pb-LAr</a:t>
            </a:r>
          </a:p>
          <a:p>
            <a:pPr eaLnBrk="0" fontAlgn="auto" hangingPunct="0">
              <a:spcBef>
                <a:spcPts val="0"/>
              </a:spcBef>
              <a:spcAft>
                <a:spcPts val="0"/>
              </a:spcAft>
              <a:defRPr/>
            </a:pPr>
            <a:r>
              <a:rPr kumimoji="0" lang="en-US" altLang="ja-JP" sz="1200" b="1">
                <a:solidFill>
                  <a:prstClr val="black"/>
                </a:solidFill>
                <a:latin typeface="Comic Sans MS" pitchFamily="66" charset="0"/>
                <a:ea typeface="ＭＳ Ｐゴシック" pitchFamily="32" charset="-128"/>
                <a:sym typeface="Symbol" pitchFamily="18" charset="2"/>
              </a:rPr>
              <a:t>  -- HAD: Fe/scintillator (central), Cu/W-LAr (fwd)</a:t>
            </a:r>
          </a:p>
          <a:p>
            <a:pPr eaLnBrk="0" fontAlgn="auto" hangingPunct="0">
              <a:spcBef>
                <a:spcPts val="0"/>
              </a:spcBef>
              <a:spcAft>
                <a:spcPts val="0"/>
              </a:spcAft>
              <a:buFontTx/>
              <a:buChar char="•"/>
              <a:defRPr/>
            </a:pPr>
            <a:r>
              <a:rPr kumimoji="0" lang="en-US" altLang="ja-JP" sz="1200" b="1">
                <a:solidFill>
                  <a:prstClr val="black"/>
                </a:solidFill>
                <a:latin typeface="Comic Sans MS" pitchFamily="66" charset="0"/>
                <a:ea typeface="ＭＳ Ｐゴシック" pitchFamily="32" charset="-128"/>
                <a:sym typeface="Symbol" pitchFamily="18" charset="2"/>
              </a:rPr>
              <a:t> </a:t>
            </a:r>
            <a:r>
              <a:rPr kumimoji="0" lang="en-US" altLang="ja-JP" sz="1200" b="1">
                <a:solidFill>
                  <a:srgbClr val="009900"/>
                </a:solidFill>
                <a:latin typeface="Comic Sans MS" pitchFamily="66" charset="0"/>
                <a:ea typeface="ＭＳ Ｐゴシック" pitchFamily="32" charset="-128"/>
                <a:sym typeface="Symbol" pitchFamily="18" charset="2"/>
              </a:rPr>
              <a:t>Muon Spectrometer (</a:t>
            </a:r>
            <a:r>
              <a:rPr kumimoji="0" lang="en-US" altLang="ja-JP" sz="1200" b="1">
                <a:solidFill>
                  <a:srgbClr val="009900"/>
                </a:solidFill>
                <a:latin typeface="Comic Sans MS" pitchFamily="66" charset="0"/>
                <a:ea typeface="ＭＳ Ｐゴシック" pitchFamily="32" charset="-128"/>
              </a:rPr>
              <a:t>|</a:t>
            </a:r>
            <a:r>
              <a:rPr kumimoji="0" lang="en-US" altLang="ja-JP" sz="1200" b="1">
                <a:solidFill>
                  <a:srgbClr val="009900"/>
                </a:solidFill>
                <a:latin typeface="Comic Sans MS" pitchFamily="66" charset="0"/>
                <a:ea typeface="ＭＳ Ｐゴシック" pitchFamily="32" charset="-128"/>
                <a:sym typeface="Symbol" pitchFamily="18" charset="2"/>
              </a:rPr>
              <a:t>|&lt;2.7) </a:t>
            </a:r>
            <a:r>
              <a:rPr kumimoji="0" lang="en-US" altLang="ja-JP" sz="1200" b="1">
                <a:solidFill>
                  <a:srgbClr val="1F497D"/>
                </a:solidFill>
                <a:latin typeface="Comic Sans MS" pitchFamily="66" charset="0"/>
                <a:ea typeface="ＭＳ Ｐゴシック" pitchFamily="32" charset="-128"/>
                <a:sym typeface="Symbol" pitchFamily="18" charset="2"/>
              </a:rPr>
              <a:t>:</a:t>
            </a:r>
            <a:r>
              <a:rPr kumimoji="0" lang="en-US" altLang="ja-JP" sz="1200" b="1">
                <a:solidFill>
                  <a:prstClr val="black"/>
                </a:solidFill>
                <a:latin typeface="Comic Sans MS" pitchFamily="66" charset="0"/>
                <a:ea typeface="ＭＳ Ｐゴシック" pitchFamily="32" charset="-128"/>
                <a:sym typeface="Symbol" pitchFamily="18" charset="2"/>
              </a:rPr>
              <a:t> </a:t>
            </a:r>
          </a:p>
          <a:p>
            <a:pPr eaLnBrk="0" fontAlgn="auto" hangingPunct="0">
              <a:spcBef>
                <a:spcPts val="0"/>
              </a:spcBef>
              <a:spcAft>
                <a:spcPts val="0"/>
              </a:spcAft>
              <a:defRPr/>
            </a:pPr>
            <a:r>
              <a:rPr kumimoji="0" lang="en-US" altLang="ja-JP" sz="1200" b="1">
                <a:solidFill>
                  <a:prstClr val="black"/>
                </a:solidFill>
                <a:latin typeface="Comic Sans MS" pitchFamily="66" charset="0"/>
                <a:ea typeface="ＭＳ Ｐゴシック" pitchFamily="32" charset="-128"/>
                <a:sym typeface="Symbol" pitchFamily="18" charset="2"/>
              </a:rPr>
              <a:t>    </a:t>
            </a:r>
            <a:r>
              <a:rPr kumimoji="0" lang="en-US" altLang="ja-JP" sz="1200" b="1">
                <a:solidFill>
                  <a:srgbClr val="1F497D"/>
                </a:solidFill>
                <a:latin typeface="Comic Sans MS" pitchFamily="66" charset="0"/>
                <a:ea typeface="ＭＳ Ｐゴシック" pitchFamily="32" charset="-128"/>
                <a:sym typeface="Symbol" pitchFamily="18" charset="2"/>
              </a:rPr>
              <a:t>air-core toroids  with muon chambers</a:t>
            </a:r>
            <a:endParaRPr kumimoji="0" lang="en-US" altLang="ja-JP" sz="1200" b="1">
              <a:solidFill>
                <a:prstClr val="black"/>
              </a:solidFill>
              <a:latin typeface="Comic Sans MS" pitchFamily="66" charset="0"/>
              <a:ea typeface="ＭＳ Ｐゴシック" pitchFamily="32" charset="-128"/>
              <a:sym typeface="Symbol" pitchFamily="18" charset="2"/>
            </a:endParaRPr>
          </a:p>
        </p:txBody>
      </p:sp>
      <p:grpSp>
        <p:nvGrpSpPr>
          <p:cNvPr id="2" name="グループ化 1"/>
          <p:cNvGrpSpPr/>
          <p:nvPr/>
        </p:nvGrpSpPr>
        <p:grpSpPr>
          <a:xfrm>
            <a:off x="251520" y="620688"/>
            <a:ext cx="5645128" cy="3337297"/>
            <a:chOff x="1159120" y="739775"/>
            <a:chExt cx="5928946" cy="3867150"/>
          </a:xfrm>
        </p:grpSpPr>
        <p:pic>
          <p:nvPicPr>
            <p:cNvPr id="4100" name="Picture 7" descr="ATLAS_Silver_White_M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9120" y="749300"/>
              <a:ext cx="5928946"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円/楕円 8"/>
            <p:cNvSpPr>
              <a:spLocks noChangeArrowheads="1"/>
            </p:cNvSpPr>
            <p:nvPr/>
          </p:nvSpPr>
          <p:spPr bwMode="auto">
            <a:xfrm>
              <a:off x="3509597" y="4254500"/>
              <a:ext cx="1151792" cy="342900"/>
            </a:xfrm>
            <a:prstGeom prst="ellipse">
              <a:avLst/>
            </a:prstGeom>
            <a:noFill/>
            <a:ln w="571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en-GB" altLang="ja-JP">
                <a:solidFill>
                  <a:prstClr val="black"/>
                </a:solidFill>
                <a:latin typeface="Calibri"/>
                <a:ea typeface="ＭＳ Ｐゴシック"/>
              </a:endParaRPr>
            </a:p>
          </p:txBody>
        </p:sp>
        <p:sp>
          <p:nvSpPr>
            <p:cNvPr id="4105" name="円/楕円 9"/>
            <p:cNvSpPr>
              <a:spLocks noChangeArrowheads="1"/>
            </p:cNvSpPr>
            <p:nvPr/>
          </p:nvSpPr>
          <p:spPr bwMode="auto">
            <a:xfrm>
              <a:off x="1803890" y="739775"/>
              <a:ext cx="1151792" cy="342900"/>
            </a:xfrm>
            <a:prstGeom prst="ellipse">
              <a:avLst/>
            </a:prstGeom>
            <a:noFill/>
            <a:ln w="571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en-GB" altLang="ja-JP">
                <a:solidFill>
                  <a:prstClr val="black"/>
                </a:solidFill>
                <a:latin typeface="Calibri"/>
                <a:ea typeface="ＭＳ Ｐゴシック"/>
              </a:endParaRPr>
            </a:p>
          </p:txBody>
        </p:sp>
        <p:sp>
          <p:nvSpPr>
            <p:cNvPr id="4106" name="円/楕円 10"/>
            <p:cNvSpPr>
              <a:spLocks noChangeArrowheads="1"/>
            </p:cNvSpPr>
            <p:nvPr/>
          </p:nvSpPr>
          <p:spPr bwMode="auto">
            <a:xfrm>
              <a:off x="4516703" y="4264025"/>
              <a:ext cx="987669" cy="342900"/>
            </a:xfrm>
            <a:prstGeom prst="ellipse">
              <a:avLst/>
            </a:prstGeom>
            <a:noFill/>
            <a:ln w="571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en-GB" altLang="ja-JP">
                <a:solidFill>
                  <a:prstClr val="black"/>
                </a:solidFill>
                <a:latin typeface="Calibri"/>
                <a:ea typeface="ＭＳ Ｐゴシック"/>
              </a:endParaRPr>
            </a:p>
          </p:txBody>
        </p:sp>
      </p:grpSp>
      <p:sp>
        <p:nvSpPr>
          <p:cNvPr id="11" name="Rectangle 3"/>
          <p:cNvSpPr txBox="1">
            <a:spLocks noChangeArrowheads="1"/>
          </p:cNvSpPr>
          <p:nvPr/>
        </p:nvSpPr>
        <p:spPr>
          <a:xfrm>
            <a:off x="962758" y="4005064"/>
            <a:ext cx="7641980" cy="2876748"/>
          </a:xfrm>
          <a:prstGeom prst="rect">
            <a:avLst/>
          </a:prstGeom>
          <a:solidFill>
            <a:srgbClr val="FFFF00"/>
          </a:solidFill>
        </p:spPr>
        <p:txBody>
          <a:bodyPr/>
          <a:lstStyle/>
          <a:p>
            <a:pPr marL="342900" indent="-342900" fontAlgn="auto">
              <a:lnSpc>
                <a:spcPct val="170000"/>
              </a:lnSpc>
              <a:spcBef>
                <a:spcPts val="0"/>
              </a:spcBef>
              <a:spcAft>
                <a:spcPts val="0"/>
              </a:spcAft>
              <a:buSzPct val="70000"/>
              <a:buFont typeface="Wingdings" pitchFamily="2" charset="2"/>
              <a:buChar char="l"/>
              <a:defRPr/>
            </a:pPr>
            <a:r>
              <a:rPr lang="en-US" altLang="ja-JP" b="1" kern="0" dirty="0">
                <a:solidFill>
                  <a:srgbClr val="C00000"/>
                </a:solidFill>
                <a:latin typeface="Comic Sans MS" pitchFamily="66" charset="0"/>
                <a:ea typeface="ＭＳ Ｐゴシック"/>
              </a:rPr>
              <a:t>Superconducting Central Solenoid (Japanese contribution:100%)</a:t>
            </a:r>
          </a:p>
          <a:p>
            <a:pPr marL="342900" indent="-342900" fontAlgn="auto">
              <a:lnSpc>
                <a:spcPct val="170000"/>
              </a:lnSpc>
              <a:spcBef>
                <a:spcPts val="0"/>
              </a:spcBef>
              <a:spcAft>
                <a:spcPts val="0"/>
              </a:spcAft>
              <a:buSzPct val="70000"/>
              <a:buFont typeface="Wingdings" pitchFamily="2" charset="2"/>
              <a:buChar char="l"/>
              <a:defRPr/>
            </a:pPr>
            <a:r>
              <a:rPr lang="en-US" altLang="ja-JP" b="1" kern="0" dirty="0">
                <a:solidFill>
                  <a:srgbClr val="C00000"/>
                </a:solidFill>
                <a:latin typeface="Comic Sans MS" pitchFamily="66" charset="0"/>
                <a:ea typeface="ＭＳ Ｐゴシック"/>
              </a:rPr>
              <a:t>Time-to-digital conversion chips for muon drift tubes (100%)</a:t>
            </a:r>
          </a:p>
          <a:p>
            <a:pPr marL="342900" indent="-342900" fontAlgn="auto">
              <a:lnSpc>
                <a:spcPct val="170000"/>
              </a:lnSpc>
              <a:spcBef>
                <a:spcPts val="0"/>
              </a:spcBef>
              <a:spcAft>
                <a:spcPts val="0"/>
              </a:spcAft>
              <a:buSzPct val="70000"/>
              <a:buFont typeface="Wingdings" pitchFamily="2" charset="2"/>
              <a:buChar char="l"/>
              <a:defRPr/>
            </a:pPr>
            <a:r>
              <a:rPr lang="en-US" altLang="ja-JP" b="1" kern="0" dirty="0">
                <a:solidFill>
                  <a:srgbClr val="C00000"/>
                </a:solidFill>
                <a:latin typeface="Comic Sans MS" pitchFamily="66" charset="0"/>
                <a:ea typeface="ＭＳ Ｐゴシック"/>
              </a:rPr>
              <a:t>End-cap muon triggering system (TGC) (~50</a:t>
            </a:r>
            <a:r>
              <a:rPr lang="en-US" altLang="ja-JP" b="1" kern="0" dirty="0" smtClean="0">
                <a:solidFill>
                  <a:srgbClr val="C00000"/>
                </a:solidFill>
                <a:latin typeface="Comic Sans MS" pitchFamily="66" charset="0"/>
                <a:ea typeface="ＭＳ Ｐゴシック"/>
              </a:rPr>
              <a:t>%)</a:t>
            </a:r>
          </a:p>
          <a:p>
            <a:pPr fontAlgn="auto">
              <a:lnSpc>
                <a:spcPct val="170000"/>
              </a:lnSpc>
              <a:spcBef>
                <a:spcPts val="0"/>
              </a:spcBef>
              <a:spcAft>
                <a:spcPts val="0"/>
              </a:spcAft>
              <a:buSzPct val="70000"/>
              <a:defRPr/>
            </a:pPr>
            <a:r>
              <a:rPr lang="en-US" altLang="ja-JP" b="1" kern="0" dirty="0" smtClean="0">
                <a:solidFill>
                  <a:srgbClr val="C00000"/>
                </a:solidFill>
                <a:latin typeface="Comic Sans MS" pitchFamily="66" charset="0"/>
                <a:ea typeface="ＭＳ Ｐゴシック"/>
              </a:rPr>
              <a:t>               </a:t>
            </a:r>
            <a:r>
              <a:rPr lang="en-US" altLang="ja-JP" b="1" kern="0" dirty="0" smtClean="0">
                <a:solidFill>
                  <a:srgbClr val="0070C0"/>
                </a:solidFill>
                <a:latin typeface="Comic Sans MS" pitchFamily="66" charset="0"/>
                <a:ea typeface="ＭＳ Ｐゴシック"/>
              </a:rPr>
              <a:t>-&gt; New trigger logic system for LVL1</a:t>
            </a:r>
            <a:endParaRPr lang="en-US" altLang="ja-JP" b="1" kern="0" dirty="0">
              <a:solidFill>
                <a:srgbClr val="0070C0"/>
              </a:solidFill>
              <a:latin typeface="Comic Sans MS" pitchFamily="66" charset="0"/>
              <a:ea typeface="ＭＳ Ｐゴシック"/>
            </a:endParaRPr>
          </a:p>
          <a:p>
            <a:pPr marL="342900" indent="-342900" fontAlgn="auto">
              <a:lnSpc>
                <a:spcPct val="170000"/>
              </a:lnSpc>
              <a:spcBef>
                <a:spcPts val="0"/>
              </a:spcBef>
              <a:spcAft>
                <a:spcPts val="0"/>
              </a:spcAft>
              <a:buSzPct val="70000"/>
              <a:buFont typeface="Wingdings" pitchFamily="2" charset="2"/>
              <a:buChar char="l"/>
              <a:defRPr/>
            </a:pPr>
            <a:r>
              <a:rPr lang="en-US" altLang="ja-JP" b="1" kern="0" dirty="0">
                <a:solidFill>
                  <a:srgbClr val="C00000"/>
                </a:solidFill>
                <a:latin typeface="Comic Sans MS" pitchFamily="66" charset="0"/>
                <a:ea typeface="ＭＳ Ｐゴシック"/>
              </a:rPr>
              <a:t>Silicon </a:t>
            </a:r>
            <a:r>
              <a:rPr lang="en-US" altLang="ja-JP" b="1" kern="0" dirty="0" err="1">
                <a:solidFill>
                  <a:srgbClr val="C00000"/>
                </a:solidFill>
                <a:latin typeface="Comic Sans MS" pitchFamily="66" charset="0"/>
                <a:ea typeface="ＭＳ Ｐゴシック"/>
              </a:rPr>
              <a:t>microstrip</a:t>
            </a:r>
            <a:r>
              <a:rPr lang="en-US" altLang="ja-JP" b="1" kern="0" dirty="0">
                <a:solidFill>
                  <a:srgbClr val="C00000"/>
                </a:solidFill>
                <a:latin typeface="Comic Sans MS" pitchFamily="66" charset="0"/>
                <a:ea typeface="ＭＳ Ｐゴシック"/>
              </a:rPr>
              <a:t> tracking system (SCT)  (~20</a:t>
            </a:r>
            <a:r>
              <a:rPr lang="en-US" altLang="ja-JP" b="1" kern="0" dirty="0" smtClean="0">
                <a:solidFill>
                  <a:srgbClr val="C00000"/>
                </a:solidFill>
                <a:latin typeface="Comic Sans MS" pitchFamily="66" charset="0"/>
                <a:ea typeface="ＭＳ Ｐゴシック"/>
              </a:rPr>
              <a:t>%)</a:t>
            </a:r>
          </a:p>
          <a:p>
            <a:pPr fontAlgn="auto">
              <a:lnSpc>
                <a:spcPct val="170000"/>
              </a:lnSpc>
              <a:spcBef>
                <a:spcPts val="0"/>
              </a:spcBef>
              <a:spcAft>
                <a:spcPts val="0"/>
              </a:spcAft>
              <a:buSzPct val="70000"/>
              <a:defRPr/>
            </a:pPr>
            <a:r>
              <a:rPr lang="en-US" altLang="ja-JP" b="1" kern="0" dirty="0" smtClean="0">
                <a:solidFill>
                  <a:srgbClr val="0070C0"/>
                </a:solidFill>
                <a:latin typeface="Comic Sans MS" pitchFamily="66" charset="0"/>
                <a:ea typeface="ＭＳ Ｐゴシック"/>
              </a:rPr>
              <a:t>               -&gt;  New inner tracker with pixel and strip detectors</a:t>
            </a:r>
            <a:endParaRPr lang="en-US" altLang="ja-JP" b="1" kern="0" dirty="0">
              <a:solidFill>
                <a:srgbClr val="0070C0"/>
              </a:solidFill>
              <a:latin typeface="Comic Sans MS" pitchFamily="66" charset="0"/>
              <a:ea typeface="ＭＳ Ｐゴシック"/>
            </a:endParaRPr>
          </a:p>
        </p:txBody>
      </p:sp>
      <p:sp>
        <p:nvSpPr>
          <p:cNvPr id="4101" name="Text Box 9"/>
          <p:cNvSpPr txBox="1">
            <a:spLocks noChangeArrowheads="1"/>
          </p:cNvSpPr>
          <p:nvPr/>
        </p:nvSpPr>
        <p:spPr bwMode="auto">
          <a:xfrm>
            <a:off x="241790" y="116632"/>
            <a:ext cx="86645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auto" hangingPunct="1">
              <a:spcBef>
                <a:spcPts val="0"/>
              </a:spcBef>
              <a:spcAft>
                <a:spcPts val="0"/>
              </a:spcAft>
            </a:pPr>
            <a:r>
              <a:rPr lang="en-US" altLang="ja-JP" b="1" dirty="0" smtClean="0">
                <a:solidFill>
                  <a:srgbClr val="C0504D"/>
                </a:solidFill>
                <a:latin typeface="Comic Sans MS" pitchFamily="66" charset="0"/>
              </a:rPr>
              <a:t>ATLAS: KEK contribution to the ATLAS initial detector</a:t>
            </a:r>
          </a:p>
          <a:p>
            <a:pPr eaLnBrk="1" fontAlgn="auto" hangingPunct="1">
              <a:spcBef>
                <a:spcPts val="0"/>
              </a:spcBef>
              <a:spcAft>
                <a:spcPts val="0"/>
              </a:spcAft>
            </a:pPr>
            <a:r>
              <a:rPr lang="en-US" altLang="ja-JP" b="1" dirty="0">
                <a:solidFill>
                  <a:srgbClr val="C0504D"/>
                </a:solidFill>
                <a:latin typeface="Comic Sans MS" pitchFamily="66" charset="0"/>
              </a:rPr>
              <a:t> </a:t>
            </a:r>
            <a:r>
              <a:rPr lang="en-US" altLang="ja-JP" b="1" dirty="0" smtClean="0">
                <a:solidFill>
                  <a:srgbClr val="C0504D"/>
                </a:solidFill>
                <a:latin typeface="Comic Sans MS" pitchFamily="66" charset="0"/>
              </a:rPr>
              <a:t>                                            </a:t>
            </a:r>
            <a:r>
              <a:rPr lang="en-US" altLang="ja-JP" b="1" dirty="0" smtClean="0">
                <a:solidFill>
                  <a:srgbClr val="0070C0"/>
                </a:solidFill>
                <a:latin typeface="Comic Sans MS" pitchFamily="66" charset="0"/>
              </a:rPr>
              <a:t>and its upgrade</a:t>
            </a:r>
            <a:endParaRPr lang="en-US" altLang="ja-JP" b="1" dirty="0">
              <a:solidFill>
                <a:srgbClr val="0070C0"/>
              </a:solidFill>
              <a:latin typeface="Comic Sans MS" pitchFamily="66" charset="0"/>
            </a:endParaRPr>
          </a:p>
        </p:txBody>
      </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124744"/>
            <a:ext cx="3154961" cy="2361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p:cNvSpPr txBox="1"/>
          <p:nvPr/>
        </p:nvSpPr>
        <p:spPr>
          <a:xfrm>
            <a:off x="6214028" y="3212976"/>
            <a:ext cx="2376554" cy="646331"/>
          </a:xfrm>
          <a:prstGeom prst="rect">
            <a:avLst/>
          </a:prstGeom>
          <a:solidFill>
            <a:schemeClr val="accent5">
              <a:lumMod val="40000"/>
              <a:lumOff val="60000"/>
            </a:schemeClr>
          </a:solidFill>
        </p:spPr>
        <p:txBody>
          <a:bodyPr wrap="square" rtlCol="0">
            <a:spAutoFit/>
          </a:bodyPr>
          <a:lstStyle/>
          <a:p>
            <a:pPr fontAlgn="auto">
              <a:spcBef>
                <a:spcPts val="0"/>
              </a:spcBef>
              <a:spcAft>
                <a:spcPts val="0"/>
              </a:spcAft>
            </a:pPr>
            <a:r>
              <a:rPr lang="en-US" altLang="ja-JP" dirty="0" smtClean="0">
                <a:solidFill>
                  <a:prstClr val="black"/>
                </a:solidFill>
                <a:latin typeface="Comic Sans MS" pitchFamily="66" charset="0"/>
                <a:ea typeface="ＭＳ Ｐゴシック"/>
              </a:rPr>
              <a:t>Prototype of new strip detectors</a:t>
            </a:r>
            <a:endParaRPr lang="ja-JP" altLang="en-US" dirty="0">
              <a:solidFill>
                <a:prstClr val="black"/>
              </a:solidFill>
              <a:latin typeface="Comic Sans MS" pitchFamily="66" charset="0"/>
              <a:ea typeface="ＭＳ Ｐゴシック"/>
            </a:endParaRPr>
          </a:p>
        </p:txBody>
      </p:sp>
    </p:spTree>
    <p:extLst>
      <p:ext uri="{BB962C8B-B14F-4D97-AF65-F5344CB8AC3E}">
        <p14:creationId xmlns:p14="http://schemas.microsoft.com/office/powerpoint/2010/main" val="342303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2B518A6-19D2-B141-B008-A070DE4F667C}" type="slidenum">
              <a:rPr lang="ja-JP" altLang="en-US" smtClean="0"/>
              <a:pPr/>
              <a:t>8</a:t>
            </a:fld>
            <a:endParaRPr lang="ja-JP" altLang="en-US"/>
          </a:p>
        </p:txBody>
      </p:sp>
      <p:sp>
        <p:nvSpPr>
          <p:cNvPr id="3" name="角丸四角形 2"/>
          <p:cNvSpPr/>
          <p:nvPr/>
        </p:nvSpPr>
        <p:spPr>
          <a:xfrm>
            <a:off x="423544" y="1111348"/>
            <a:ext cx="8693834" cy="5789541"/>
          </a:xfrm>
          <a:prstGeom prst="roundRect">
            <a:avLst/>
          </a:prstGeom>
          <a:solidFill>
            <a:schemeClr val="tx2">
              <a:lumMod val="20000"/>
              <a:lumOff val="8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pic>
        <p:nvPicPr>
          <p:cNvPr id="4" name="コンテンツ プレースホルダー 3"/>
          <p:cNvPicPr>
            <a:picLocks noGrp="1"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670" y="3921080"/>
            <a:ext cx="2068267" cy="2757689"/>
          </a:xfrm>
          <a:prstGeom prst="rect">
            <a:avLst/>
          </a:prstGeom>
          <a:effectLst>
            <a:softEdge rad="63500"/>
          </a:effectLst>
        </p:spPr>
      </p:pic>
      <p:pic>
        <p:nvPicPr>
          <p:cNvPr id="5" name="Picture 409" descr="0606036_01"/>
          <p:cNvPicPr>
            <a:picLocks noChangeAspect="1" noChangeArrowheads="1"/>
          </p:cNvPicPr>
          <p:nvPr/>
        </p:nvPicPr>
        <p:blipFill>
          <a:blip r:embed="rId3" cstate="print">
            <a:extLst>
              <a:ext uri="{28A0092B-C50C-407E-A947-70E740481C1C}">
                <a14:useLocalDpi xmlns:a14="http://schemas.microsoft.com/office/drawing/2010/main" val="0"/>
              </a:ext>
            </a:extLst>
          </a:blip>
          <a:srcRect t="22185" b="4930"/>
          <a:stretch>
            <a:fillRect/>
          </a:stretch>
        </p:blipFill>
        <p:spPr bwMode="auto">
          <a:xfrm>
            <a:off x="778751" y="1539221"/>
            <a:ext cx="3757508" cy="2021909"/>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0061" y="1319375"/>
            <a:ext cx="3501218" cy="2461599"/>
          </a:xfrm>
          <a:prstGeom prst="rect">
            <a:avLst/>
          </a:prstGeom>
          <a:noFill/>
          <a:ln w="19050">
            <a:noFill/>
            <a:round/>
            <a:headEnd/>
            <a:tailEnd/>
          </a:ln>
          <a:effectLst>
            <a:softEdge rad="63500"/>
          </a:effectLst>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7588" y="4315921"/>
            <a:ext cx="3239420" cy="2388402"/>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6802481" y="6173839"/>
            <a:ext cx="2060165" cy="307777"/>
          </a:xfrm>
          <a:prstGeom prst="rect">
            <a:avLst/>
          </a:prstGeom>
          <a:solidFill>
            <a:srgbClr val="FFC000"/>
          </a:solidFill>
        </p:spPr>
        <p:txBody>
          <a:bodyPr wrap="square" rtlCol="0">
            <a:spAutoFit/>
          </a:bodyPr>
          <a:lstStyle/>
          <a:p>
            <a:r>
              <a:rPr lang="en-US" altLang="ja-JP" sz="1400" dirty="0" smtClean="0">
                <a:latin typeface="HGP創英角ﾎﾟｯﾌﾟ体" pitchFamily="50" charset="-128"/>
                <a:ea typeface="HGP創英角ﾎﾟｯﾌﾟ体" pitchFamily="50" charset="-128"/>
              </a:rPr>
              <a:t>J-PARC</a:t>
            </a:r>
            <a:r>
              <a:rPr lang="ja-JP" altLang="en-US" sz="1400" dirty="0" smtClean="0">
                <a:latin typeface="HGP創英角ﾎﾟｯﾌﾟ体" pitchFamily="50" charset="-128"/>
                <a:ea typeface="HGP創英角ﾎﾟｯﾌﾟ体" pitchFamily="50" charset="-128"/>
              </a:rPr>
              <a:t>　</a:t>
            </a:r>
            <a:r>
              <a:rPr lang="en-US" altLang="ja-JP" sz="1400" dirty="0" smtClean="0">
                <a:latin typeface="HGP創英角ﾎﾟｯﾌﾟ体" pitchFamily="50" charset="-128"/>
                <a:ea typeface="HGP創英角ﾎﾟｯﾌﾟ体" pitchFamily="50" charset="-128"/>
              </a:rPr>
              <a:t>RF cavities</a:t>
            </a:r>
            <a:endParaRPr kumimoji="1" lang="ja-JP" altLang="en-US" sz="1400" dirty="0">
              <a:latin typeface="HGP創英角ﾎﾟｯﾌﾟ体" pitchFamily="50" charset="-128"/>
              <a:ea typeface="HGP創英角ﾎﾟｯﾌﾟ体" pitchFamily="50" charset="-128"/>
            </a:endParaRPr>
          </a:p>
        </p:txBody>
      </p:sp>
      <p:sp>
        <p:nvSpPr>
          <p:cNvPr id="9" name="テキスト ボックス 8"/>
          <p:cNvSpPr txBox="1"/>
          <p:nvPr/>
        </p:nvSpPr>
        <p:spPr>
          <a:xfrm>
            <a:off x="2291056" y="6094740"/>
            <a:ext cx="1819523" cy="307777"/>
          </a:xfrm>
          <a:prstGeom prst="rect">
            <a:avLst/>
          </a:prstGeom>
          <a:solidFill>
            <a:srgbClr val="FFC000"/>
          </a:solidFill>
        </p:spPr>
        <p:txBody>
          <a:bodyPr wrap="square" rtlCol="0">
            <a:spAutoFit/>
          </a:bodyPr>
          <a:lstStyle/>
          <a:p>
            <a:r>
              <a:rPr kumimoji="1" lang="en-US" altLang="ja-JP" sz="1400" dirty="0" smtClean="0">
                <a:latin typeface="HGP創英角ﾎﾟｯﾌﾟ体" pitchFamily="50" charset="-128"/>
                <a:ea typeface="HGP創英角ﾎﾟｯﾌﾟ体" pitchFamily="50" charset="-128"/>
              </a:rPr>
              <a:t>PSB: cavities</a:t>
            </a:r>
            <a:endParaRPr kumimoji="1" lang="ja-JP" altLang="en-US" sz="1400" dirty="0">
              <a:latin typeface="HGP創英角ﾎﾟｯﾌﾟ体" pitchFamily="50" charset="-128"/>
              <a:ea typeface="HGP創英角ﾎﾟｯﾌﾟ体" pitchFamily="50" charset="-128"/>
            </a:endParaRPr>
          </a:p>
        </p:txBody>
      </p:sp>
      <p:sp>
        <p:nvSpPr>
          <p:cNvPr id="10" name="環状矢印 9"/>
          <p:cNvSpPr/>
          <p:nvPr/>
        </p:nvSpPr>
        <p:spPr>
          <a:xfrm rot="10800000">
            <a:off x="2657505" y="2335940"/>
            <a:ext cx="3408163" cy="3340356"/>
          </a:xfrm>
          <a:prstGeom prst="circularArrow">
            <a:avLst>
              <a:gd name="adj1" fmla="val 7940"/>
              <a:gd name="adj2" fmla="val 990604"/>
              <a:gd name="adj3" fmla="val 18436084"/>
              <a:gd name="adj4" fmla="val 2327559"/>
              <a:gd name="adj5" fmla="val 1814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tx1"/>
              </a:solidFill>
            </a:endParaRPr>
          </a:p>
        </p:txBody>
      </p:sp>
      <p:sp>
        <p:nvSpPr>
          <p:cNvPr id="11" name="テキスト ボックス 10"/>
          <p:cNvSpPr txBox="1"/>
          <p:nvPr/>
        </p:nvSpPr>
        <p:spPr>
          <a:xfrm>
            <a:off x="948256" y="1664682"/>
            <a:ext cx="1709249" cy="307777"/>
          </a:xfrm>
          <a:prstGeom prst="rect">
            <a:avLst/>
          </a:prstGeom>
          <a:solidFill>
            <a:srgbClr val="FFC000"/>
          </a:solidFill>
        </p:spPr>
        <p:txBody>
          <a:bodyPr wrap="square" rtlCol="0">
            <a:spAutoFit/>
          </a:bodyPr>
          <a:lstStyle/>
          <a:p>
            <a:r>
              <a:rPr lang="en-US" altLang="ja-JP" sz="1400" dirty="0" smtClean="0">
                <a:latin typeface="HGP創英角ﾎﾟｯﾌﾟ体" pitchFamily="50" charset="-128"/>
                <a:ea typeface="HGP創英角ﾎﾟｯﾌﾟ体" pitchFamily="50" charset="-128"/>
              </a:rPr>
              <a:t>LHC</a:t>
            </a:r>
            <a:r>
              <a:rPr lang="ja-JP" altLang="en-US" sz="1400" dirty="0">
                <a:latin typeface="HGP創英角ﾎﾟｯﾌﾟ体" pitchFamily="50" charset="-128"/>
                <a:ea typeface="HGP創英角ﾎﾟｯﾌﾟ体" pitchFamily="50" charset="-128"/>
              </a:rPr>
              <a:t> </a:t>
            </a:r>
            <a:r>
              <a:rPr lang="en-US" altLang="ja-JP" sz="1400" dirty="0" smtClean="0">
                <a:latin typeface="HGP創英角ﾎﾟｯﾌﾟ体" pitchFamily="50" charset="-128"/>
                <a:ea typeface="HGP創英角ﾎﾟｯﾌﾟ体" pitchFamily="50" charset="-128"/>
              </a:rPr>
              <a:t>magnets</a:t>
            </a:r>
            <a:endParaRPr kumimoji="1" lang="ja-JP" altLang="en-US" sz="1400" dirty="0">
              <a:latin typeface="HGP創英角ﾎﾟｯﾌﾟ体" pitchFamily="50" charset="-128"/>
              <a:ea typeface="HGP創英角ﾎﾟｯﾌﾟ体" pitchFamily="50" charset="-128"/>
            </a:endParaRPr>
          </a:p>
        </p:txBody>
      </p:sp>
      <p:sp>
        <p:nvSpPr>
          <p:cNvPr id="12" name="テキスト ボックス 11"/>
          <p:cNvSpPr txBox="1"/>
          <p:nvPr/>
        </p:nvSpPr>
        <p:spPr>
          <a:xfrm>
            <a:off x="4982958" y="1598346"/>
            <a:ext cx="2729284" cy="307777"/>
          </a:xfrm>
          <a:prstGeom prst="rect">
            <a:avLst/>
          </a:prstGeom>
          <a:solidFill>
            <a:srgbClr val="FFC000"/>
          </a:solidFill>
        </p:spPr>
        <p:txBody>
          <a:bodyPr wrap="square" rtlCol="0">
            <a:spAutoFit/>
          </a:bodyPr>
          <a:lstStyle/>
          <a:p>
            <a:r>
              <a:rPr lang="en-US" altLang="ja-JP" sz="1400" dirty="0" smtClean="0">
                <a:latin typeface="HGP創英角ﾎﾟｯﾌﾟ体" pitchFamily="50" charset="-128"/>
                <a:ea typeface="HGP創英角ﾎﾟｯﾌﾟ体" pitchFamily="50" charset="-128"/>
              </a:rPr>
              <a:t>J-PARC</a:t>
            </a:r>
            <a:r>
              <a:rPr lang="ja-JP" altLang="en-US" sz="1400" dirty="0" smtClean="0">
                <a:latin typeface="HGP創英角ﾎﾟｯﾌﾟ体" pitchFamily="50" charset="-128"/>
                <a:ea typeface="HGP創英角ﾎﾟｯﾌﾟ体" pitchFamily="50" charset="-128"/>
              </a:rPr>
              <a:t>　</a:t>
            </a:r>
            <a:r>
              <a:rPr lang="en-US" altLang="ja-JP" sz="1400" dirty="0" smtClean="0">
                <a:latin typeface="HGP創英角ﾎﾟｯﾌﾟ体" pitchFamily="50" charset="-128"/>
                <a:ea typeface="HGP創英角ﾎﾟｯﾌﾟ体" pitchFamily="50" charset="-128"/>
              </a:rPr>
              <a:t>neutrino </a:t>
            </a:r>
            <a:r>
              <a:rPr lang="en-US" altLang="ja-JP" sz="1400" dirty="0" err="1" smtClean="0">
                <a:latin typeface="HGP創英角ﾎﾟｯﾌﾟ体" pitchFamily="50" charset="-128"/>
                <a:ea typeface="HGP創英角ﾎﾟｯﾌﾟ体" pitchFamily="50" charset="-128"/>
              </a:rPr>
              <a:t>beamline</a:t>
            </a:r>
            <a:endParaRPr kumimoji="1" lang="ja-JP" altLang="en-US" sz="1400" dirty="0">
              <a:latin typeface="HGP創英角ﾎﾟｯﾌﾟ体" pitchFamily="50" charset="-128"/>
              <a:ea typeface="HGP創英角ﾎﾟｯﾌﾟ体" pitchFamily="50" charset="-128"/>
            </a:endParaRPr>
          </a:p>
        </p:txBody>
      </p:sp>
      <p:sp>
        <p:nvSpPr>
          <p:cNvPr id="13" name="テキスト ボックス 12"/>
          <p:cNvSpPr txBox="1"/>
          <p:nvPr/>
        </p:nvSpPr>
        <p:spPr>
          <a:xfrm>
            <a:off x="243181" y="291912"/>
            <a:ext cx="6559300" cy="523220"/>
          </a:xfrm>
          <a:prstGeom prst="rect">
            <a:avLst/>
          </a:prstGeom>
          <a:solidFill>
            <a:srgbClr val="FFFF00"/>
          </a:solidFill>
        </p:spPr>
        <p:txBody>
          <a:bodyPr wrap="square" rtlCol="0">
            <a:spAutoFit/>
          </a:bodyPr>
          <a:lstStyle/>
          <a:p>
            <a:r>
              <a:rPr kumimoji="1" lang="en-US" altLang="ja-JP" sz="2800" dirty="0" smtClean="0">
                <a:latin typeface="HGP創英角ﾎﾟｯﾌﾟ体" pitchFamily="50" charset="-128"/>
                <a:ea typeface="HGP創英角ﾎﾟｯﾌﾟ体" pitchFamily="50" charset="-128"/>
              </a:rPr>
              <a:t>Very fruitful collaboration with CERN</a:t>
            </a:r>
            <a:endParaRPr kumimoji="1" lang="ja-JP" altLang="en-US" sz="2800" dirty="0">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9890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2B518A6-19D2-B141-B008-A070DE4F667C}" type="slidenum">
              <a:rPr lang="ja-JP" altLang="en-US" smtClean="0"/>
              <a:pPr/>
              <a:t>9</a:t>
            </a:fld>
            <a:endParaRPr lang="ja-JP" altLang="en-US"/>
          </a:p>
        </p:txBody>
      </p:sp>
      <p:pic>
        <p:nvPicPr>
          <p:cNvPr id="12" name="Content Placeholder 6"/>
          <p:cNvPicPr>
            <a:picLocks noChangeAspect="1"/>
          </p:cNvPicPr>
          <p:nvPr/>
        </p:nvPicPr>
        <p:blipFill rotWithShape="1">
          <a:blip r:embed="rId2" cstate="print">
            <a:extLst>
              <a:ext uri="{28A0092B-C50C-407E-A947-70E740481C1C}">
                <a14:useLocalDpi xmlns:a14="http://schemas.microsoft.com/office/drawing/2010/main"/>
              </a:ext>
            </a:extLst>
          </a:blip>
          <a:srcRect l="-906"/>
          <a:stretch/>
        </p:blipFill>
        <p:spPr>
          <a:xfrm>
            <a:off x="407087" y="692696"/>
            <a:ext cx="7909329" cy="1547687"/>
          </a:xfrm>
          <a:prstGeom prst="rect">
            <a:avLst/>
          </a:prstGeom>
          <a:ln w="12700">
            <a:solidFill>
              <a:schemeClr val="tx1"/>
            </a:solidFill>
          </a:ln>
        </p:spPr>
      </p:pic>
      <p:sp>
        <p:nvSpPr>
          <p:cNvPr id="13" name="Oval 8"/>
          <p:cNvSpPr/>
          <p:nvPr/>
        </p:nvSpPr>
        <p:spPr>
          <a:xfrm>
            <a:off x="2540759" y="1508834"/>
            <a:ext cx="498675"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0" lang="en-US">
              <a:solidFill>
                <a:prstClr val="white"/>
              </a:solidFill>
            </a:endParaRPr>
          </a:p>
        </p:txBody>
      </p:sp>
      <p:sp>
        <p:nvSpPr>
          <p:cNvPr id="14" name="Oval 8"/>
          <p:cNvSpPr/>
          <p:nvPr/>
        </p:nvSpPr>
        <p:spPr>
          <a:xfrm>
            <a:off x="1596338" y="1508834"/>
            <a:ext cx="779256" cy="685800"/>
          </a:xfrm>
          <a:prstGeom prst="ellipse">
            <a:avLst/>
          </a:prstGeom>
          <a:noFill/>
          <a:ln>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0" lang="en-US">
              <a:solidFill>
                <a:prstClr val="white"/>
              </a:solidFill>
            </a:endParaRPr>
          </a:p>
        </p:txBody>
      </p:sp>
      <p:sp>
        <p:nvSpPr>
          <p:cNvPr id="15" name="Oval 8"/>
          <p:cNvSpPr/>
          <p:nvPr/>
        </p:nvSpPr>
        <p:spPr>
          <a:xfrm>
            <a:off x="4652674" y="1548140"/>
            <a:ext cx="293361" cy="685800"/>
          </a:xfrm>
          <a:prstGeom prst="ellipse">
            <a:avLst/>
          </a:prstGeom>
          <a:noFill/>
          <a:ln>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0" lang="en-US">
              <a:solidFill>
                <a:prstClr val="white"/>
              </a:solidFill>
            </a:endParaRPr>
          </a:p>
        </p:txBody>
      </p:sp>
      <p:sp>
        <p:nvSpPr>
          <p:cNvPr id="16" name="Oval 8"/>
          <p:cNvSpPr/>
          <p:nvPr/>
        </p:nvSpPr>
        <p:spPr>
          <a:xfrm>
            <a:off x="5020812" y="1412776"/>
            <a:ext cx="1392475" cy="844402"/>
          </a:xfrm>
          <a:prstGeom prst="ellipse">
            <a:avLst/>
          </a:prstGeom>
          <a:noFill/>
          <a:ln>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0" lang="en-US">
              <a:solidFill>
                <a:prstClr val="white"/>
              </a:solidFill>
            </a:endParaRPr>
          </a:p>
        </p:txBody>
      </p:sp>
      <p:sp>
        <p:nvSpPr>
          <p:cNvPr id="17" name="テキスト ボックス 16"/>
          <p:cNvSpPr txBox="1"/>
          <p:nvPr/>
        </p:nvSpPr>
        <p:spPr>
          <a:xfrm>
            <a:off x="134767" y="98630"/>
            <a:ext cx="4997771" cy="923330"/>
          </a:xfrm>
          <a:prstGeom prst="rect">
            <a:avLst/>
          </a:prstGeom>
          <a:solidFill>
            <a:srgbClr val="FFFF00"/>
          </a:solidFill>
        </p:spPr>
        <p:txBody>
          <a:bodyPr wrap="square" rtlCol="0">
            <a:spAutoFit/>
          </a:bodyPr>
          <a:lstStyle/>
          <a:p>
            <a:pPr algn="ctr"/>
            <a:r>
              <a:rPr lang="en-US" altLang="ja-JP" dirty="0" smtClean="0">
                <a:solidFill>
                  <a:srgbClr val="000000"/>
                </a:solidFill>
                <a:latin typeface="Comic Sans MS" pitchFamily="66" charset="0"/>
                <a:ea typeface="HGP創英角ﾎﾟｯﾌﾟ体" pitchFamily="50" charset="-128"/>
              </a:rPr>
              <a:t>International collaboration has started for the design work of the magnet system  under </a:t>
            </a:r>
            <a:r>
              <a:rPr lang="en-US" altLang="ja-JP" dirty="0" err="1" smtClean="0">
                <a:solidFill>
                  <a:srgbClr val="000000"/>
                </a:solidFill>
                <a:latin typeface="Comic Sans MS" pitchFamily="66" charset="0"/>
                <a:ea typeface="HGP創英角ﾎﾟｯﾌﾟ体" pitchFamily="50" charset="-128"/>
              </a:rPr>
              <a:t>HiLumi</a:t>
            </a:r>
            <a:r>
              <a:rPr lang="en-US" altLang="ja-JP" dirty="0" smtClean="0">
                <a:solidFill>
                  <a:srgbClr val="000000"/>
                </a:solidFill>
                <a:latin typeface="Comic Sans MS" pitchFamily="66" charset="0"/>
                <a:ea typeface="HGP創英角ﾎﾟｯﾌﾟ体" pitchFamily="50" charset="-128"/>
              </a:rPr>
              <a:t> (FP7)</a:t>
            </a:r>
            <a:endParaRPr lang="ja-JP" altLang="en-US" dirty="0">
              <a:solidFill>
                <a:srgbClr val="000000"/>
              </a:solidFill>
              <a:latin typeface="Comic Sans MS" pitchFamily="66" charset="0"/>
              <a:ea typeface="HGP創英角ﾎﾟｯﾌﾟ体" pitchFamily="50" charset="-128"/>
            </a:endParaRPr>
          </a:p>
        </p:txBody>
      </p:sp>
      <p:pic>
        <p:nvPicPr>
          <p:cNvPr id="18"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432600">
            <a:off x="552556" y="1412776"/>
            <a:ext cx="934145" cy="653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左右矢印 18"/>
          <p:cNvSpPr/>
          <p:nvPr/>
        </p:nvSpPr>
        <p:spPr>
          <a:xfrm>
            <a:off x="997538" y="1172918"/>
            <a:ext cx="5642888" cy="84809"/>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5512249" y="920226"/>
            <a:ext cx="813043" cy="276999"/>
          </a:xfrm>
          <a:prstGeom prst="rect">
            <a:avLst/>
          </a:prstGeom>
          <a:noFill/>
        </p:spPr>
        <p:txBody>
          <a:bodyPr wrap="none" rtlCol="0">
            <a:spAutoFit/>
          </a:bodyPr>
          <a:lstStyle/>
          <a:p>
            <a:r>
              <a:rPr kumimoji="1" lang="ja-JP" altLang="en-US" sz="1200" dirty="0" smtClean="0">
                <a:solidFill>
                  <a:srgbClr val="FF0000"/>
                </a:solidFill>
                <a:latin typeface="HGP創英角ﾎﾟｯﾌﾟ体" pitchFamily="50" charset="-128"/>
                <a:ea typeface="HGP創英角ﾎﾟｯﾌﾟ体" pitchFamily="50" charset="-128"/>
              </a:rPr>
              <a:t>～３００</a:t>
            </a:r>
            <a:r>
              <a:rPr kumimoji="1" lang="en-US" altLang="ja-JP" sz="1200" dirty="0" smtClean="0">
                <a:solidFill>
                  <a:srgbClr val="FF0000"/>
                </a:solidFill>
                <a:latin typeface="HGP創英角ﾎﾟｯﾌﾟ体" pitchFamily="50" charset="-128"/>
                <a:ea typeface="HGP創英角ﾎﾟｯﾌﾟ体" pitchFamily="50" charset="-128"/>
              </a:rPr>
              <a:t>m</a:t>
            </a:r>
            <a:endParaRPr kumimoji="1" lang="ja-JP" altLang="en-US" sz="1200" dirty="0">
              <a:solidFill>
                <a:srgbClr val="FF0000"/>
              </a:solidFill>
              <a:latin typeface="HGP創英角ﾎﾟｯﾌﾟ体" pitchFamily="50" charset="-128"/>
              <a:ea typeface="HGP創英角ﾎﾟｯﾌﾟ体" pitchFamily="50" charset="-128"/>
            </a:endParaRPr>
          </a:p>
        </p:txBody>
      </p:sp>
      <p:sp>
        <p:nvSpPr>
          <p:cNvPr id="21" name="下矢印 20"/>
          <p:cNvSpPr/>
          <p:nvPr/>
        </p:nvSpPr>
        <p:spPr>
          <a:xfrm flipV="1">
            <a:off x="997537" y="2060848"/>
            <a:ext cx="136897" cy="311607"/>
          </a:xfrm>
          <a:prstGeom prst="down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2508094" y="2346405"/>
            <a:ext cx="1029639" cy="307777"/>
          </a:xfrm>
          <a:prstGeom prst="rect">
            <a:avLst/>
          </a:prstGeom>
          <a:noFill/>
        </p:spPr>
        <p:txBody>
          <a:bodyPr wrap="square" rtlCol="0">
            <a:spAutoFit/>
          </a:bodyPr>
          <a:lstStyle/>
          <a:p>
            <a:r>
              <a:rPr lang="en-US" altLang="ja-JP" sz="1400" dirty="0">
                <a:solidFill>
                  <a:srgbClr val="FF0000"/>
                </a:solidFill>
              </a:rPr>
              <a:t>D1: KEK</a:t>
            </a:r>
            <a:endParaRPr lang="ja-JP" altLang="en-US" sz="1400" dirty="0">
              <a:solidFill>
                <a:srgbClr val="FF0000"/>
              </a:solidFill>
            </a:endParaRPr>
          </a:p>
        </p:txBody>
      </p:sp>
      <p:sp>
        <p:nvSpPr>
          <p:cNvPr id="23" name="テキスト ボックス 22"/>
          <p:cNvSpPr txBox="1"/>
          <p:nvPr/>
        </p:nvSpPr>
        <p:spPr>
          <a:xfrm>
            <a:off x="1266934" y="2428144"/>
            <a:ext cx="1905000" cy="646331"/>
          </a:xfrm>
          <a:prstGeom prst="rect">
            <a:avLst/>
          </a:prstGeom>
          <a:noFill/>
        </p:spPr>
        <p:txBody>
          <a:bodyPr wrap="square" rtlCol="0">
            <a:spAutoFit/>
          </a:bodyPr>
          <a:lstStyle/>
          <a:p>
            <a:r>
              <a:rPr lang="en-US" altLang="ja-JP" sz="1200" dirty="0">
                <a:solidFill>
                  <a:srgbClr val="3366FF"/>
                </a:solidFill>
              </a:rPr>
              <a:t>Q1-3: </a:t>
            </a:r>
          </a:p>
          <a:p>
            <a:r>
              <a:rPr lang="en-US" altLang="ja-JP" sz="1200" dirty="0">
                <a:solidFill>
                  <a:srgbClr val="3366FF"/>
                </a:solidFill>
              </a:rPr>
              <a:t>US-LARP(Nb3Sn) or</a:t>
            </a:r>
          </a:p>
          <a:p>
            <a:r>
              <a:rPr lang="en-US" altLang="ja-JP" sz="1200" dirty="0" err="1">
                <a:solidFill>
                  <a:srgbClr val="3366FF"/>
                </a:solidFill>
              </a:rPr>
              <a:t>CERN(NbTi</a:t>
            </a:r>
            <a:r>
              <a:rPr lang="en-US" altLang="ja-JP" sz="1200" dirty="0">
                <a:solidFill>
                  <a:srgbClr val="3366FF"/>
                </a:solidFill>
              </a:rPr>
              <a:t>)</a:t>
            </a:r>
            <a:endParaRPr lang="ja-JP" altLang="en-US" sz="1200" dirty="0">
              <a:solidFill>
                <a:srgbClr val="3366FF"/>
              </a:solidFill>
            </a:endParaRPr>
          </a:p>
        </p:txBody>
      </p:sp>
      <p:sp>
        <p:nvSpPr>
          <p:cNvPr id="24" name="テキスト ボックス 23"/>
          <p:cNvSpPr txBox="1"/>
          <p:nvPr/>
        </p:nvSpPr>
        <p:spPr>
          <a:xfrm>
            <a:off x="4270354" y="2497332"/>
            <a:ext cx="1029639" cy="276999"/>
          </a:xfrm>
          <a:prstGeom prst="rect">
            <a:avLst/>
          </a:prstGeom>
          <a:noFill/>
        </p:spPr>
        <p:txBody>
          <a:bodyPr wrap="square" rtlCol="0">
            <a:spAutoFit/>
          </a:bodyPr>
          <a:lstStyle/>
          <a:p>
            <a:r>
              <a:rPr lang="en-US" altLang="ja-JP" sz="1200" dirty="0">
                <a:solidFill>
                  <a:srgbClr val="3366FF"/>
                </a:solidFill>
              </a:rPr>
              <a:t>D2: BNL</a:t>
            </a:r>
            <a:endParaRPr lang="ja-JP" altLang="en-US" sz="1200" dirty="0">
              <a:solidFill>
                <a:srgbClr val="3366FF"/>
              </a:solidFill>
            </a:endParaRPr>
          </a:p>
        </p:txBody>
      </p:sp>
      <p:sp>
        <p:nvSpPr>
          <p:cNvPr id="25" name="テキスト ボックス 24"/>
          <p:cNvSpPr txBox="1"/>
          <p:nvPr/>
        </p:nvSpPr>
        <p:spPr>
          <a:xfrm>
            <a:off x="5401010" y="2497332"/>
            <a:ext cx="1144777" cy="461665"/>
          </a:xfrm>
          <a:prstGeom prst="rect">
            <a:avLst/>
          </a:prstGeom>
          <a:noFill/>
        </p:spPr>
        <p:txBody>
          <a:bodyPr wrap="square" rtlCol="0">
            <a:spAutoFit/>
          </a:bodyPr>
          <a:lstStyle/>
          <a:p>
            <a:r>
              <a:rPr lang="en-US" altLang="ja-JP" sz="1200" dirty="0">
                <a:solidFill>
                  <a:srgbClr val="3366FF"/>
                </a:solidFill>
              </a:rPr>
              <a:t>Q4-6: </a:t>
            </a:r>
          </a:p>
          <a:p>
            <a:r>
              <a:rPr lang="en-US" altLang="ja-JP" sz="1200" dirty="0">
                <a:solidFill>
                  <a:srgbClr val="3366FF"/>
                </a:solidFill>
              </a:rPr>
              <a:t>CEA/</a:t>
            </a:r>
            <a:r>
              <a:rPr lang="en-US" altLang="ja-JP" sz="1200" dirty="0" err="1">
                <a:solidFill>
                  <a:srgbClr val="3366FF"/>
                </a:solidFill>
              </a:rPr>
              <a:t>Saclay</a:t>
            </a:r>
            <a:endParaRPr lang="ja-JP" altLang="en-US" sz="1200" dirty="0">
              <a:solidFill>
                <a:srgbClr val="3366FF"/>
              </a:solidFill>
            </a:endParaRPr>
          </a:p>
        </p:txBody>
      </p:sp>
      <p:pic>
        <p:nvPicPr>
          <p:cNvPr id="26" name="Picture 18"/>
          <p:cNvPicPr>
            <a:picLocks noChangeAspect="1"/>
          </p:cNvPicPr>
          <p:nvPr/>
        </p:nvPicPr>
        <p:blipFill>
          <a:blip r:embed="rId4">
            <a:alphaModFix amt="80000"/>
            <a:extLst>
              <a:ext uri="{28A0092B-C50C-407E-A947-70E740481C1C}">
                <a14:useLocalDpi xmlns:a14="http://schemas.microsoft.com/office/drawing/2010/main"/>
              </a:ext>
            </a:extLst>
          </a:blip>
          <a:srcRect/>
          <a:stretch>
            <a:fillRect/>
          </a:stretch>
        </p:blipFill>
        <p:spPr bwMode="auto">
          <a:xfrm>
            <a:off x="215405" y="3117019"/>
            <a:ext cx="2807508" cy="2517340"/>
          </a:xfrm>
          <a:prstGeom prst="rect">
            <a:avLst/>
          </a:prstGeom>
          <a:noFill/>
          <a:ln>
            <a:noFill/>
          </a:ln>
        </p:spPr>
      </p:pic>
      <p:sp>
        <p:nvSpPr>
          <p:cNvPr id="27" name="右矢印 26"/>
          <p:cNvSpPr/>
          <p:nvPr/>
        </p:nvSpPr>
        <p:spPr>
          <a:xfrm rot="7355507">
            <a:off x="1967593" y="3040137"/>
            <a:ext cx="1081002" cy="221446"/>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スライド番号プレースホルダ 33"/>
          <p:cNvSpPr txBox="1">
            <a:spLocks/>
          </p:cNvSpPr>
          <p:nvPr/>
        </p:nvSpPr>
        <p:spPr>
          <a:xfrm>
            <a:off x="4065738" y="5634359"/>
            <a:ext cx="2133600" cy="365125"/>
          </a:xfrm>
          <a:prstGeom prst="rect">
            <a:avLst/>
          </a:prstGeom>
        </p:spPr>
        <p:txBody>
          <a:bodyPr vert="horz" lIns="91440" tIns="45720" rIns="91440" bIns="45720" rtlCol="0" anchor="ctr"/>
          <a:lstStyle>
            <a:defPPr>
              <a:defRPr lang="ja-JP"/>
            </a:defPPr>
            <a:lvl1pPr marL="0" algn="r" defTabSz="457200" rtl="0" eaLnBrk="1" latinLnBrk="0" hangingPunct="1">
              <a:defRPr kumimoji="1" sz="1200" kern="1200">
                <a:solidFill>
                  <a:schemeClr val="tx1">
                    <a:tint val="75000"/>
                  </a:schemeClr>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fld id="{A8790F47-EB29-C140-9EF2-8774BF1137B2}" type="slidenum">
              <a:rPr lang="en-US" altLang="ja-JP" smtClean="0">
                <a:solidFill>
                  <a:srgbClr val="000000"/>
                </a:solidFill>
              </a:rPr>
              <a:pPr/>
              <a:t>9</a:t>
            </a:fld>
            <a:endParaRPr lang="en-US" altLang="ja-JP">
              <a:solidFill>
                <a:srgbClr val="000000"/>
              </a:solidFill>
            </a:endParaRPr>
          </a:p>
        </p:txBody>
      </p:sp>
      <p:grpSp>
        <p:nvGrpSpPr>
          <p:cNvPr id="29" name="図形グループ 24"/>
          <p:cNvGrpSpPr/>
          <p:nvPr/>
        </p:nvGrpSpPr>
        <p:grpSpPr>
          <a:xfrm>
            <a:off x="3702499" y="3037326"/>
            <a:ext cx="3619500" cy="2794000"/>
            <a:chOff x="5524500" y="0"/>
            <a:chExt cx="3619500" cy="2794000"/>
          </a:xfrm>
        </p:grpSpPr>
        <p:grpSp>
          <p:nvGrpSpPr>
            <p:cNvPr id="30" name="図形グループ 21"/>
            <p:cNvGrpSpPr/>
            <p:nvPr/>
          </p:nvGrpSpPr>
          <p:grpSpPr>
            <a:xfrm>
              <a:off x="5552150" y="0"/>
              <a:ext cx="3591850" cy="2748280"/>
              <a:chOff x="5552150" y="0"/>
              <a:chExt cx="3591850" cy="2748280"/>
            </a:xfrm>
          </p:grpSpPr>
          <p:pic>
            <p:nvPicPr>
              <p:cNvPr id="32" name="図 31" descr="写真２.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5"/>
                  <a:stretch>
                    <a:fillRect/>
                  </a:stretch>
                </p:blipFill>
              </mc:Choice>
              <mc:Fallback>
                <p:blipFill>
                  <a:blip r:embed="rId6"/>
                  <a:stretch>
                    <a:fillRect/>
                  </a:stretch>
                </p:blipFill>
              </mc:Fallback>
            </mc:AlternateContent>
            <p:spPr>
              <a:xfrm>
                <a:off x="5552150" y="0"/>
                <a:ext cx="3591850" cy="2748280"/>
              </a:xfrm>
              <a:prstGeom prst="rect">
                <a:avLst/>
              </a:prstGeom>
            </p:spPr>
          </p:pic>
          <p:sp>
            <p:nvSpPr>
              <p:cNvPr id="33" name="正方形/長方形 32"/>
              <p:cNvSpPr/>
              <p:nvPr/>
            </p:nvSpPr>
            <p:spPr>
              <a:xfrm>
                <a:off x="8605520" y="0"/>
                <a:ext cx="538480" cy="175768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3" fontAlgn="base">
                  <a:spcBef>
                    <a:spcPct val="0"/>
                  </a:spcBef>
                  <a:spcAft>
                    <a:spcPct val="0"/>
                  </a:spcAft>
                </a:pPr>
                <a:endParaRPr lang="ja-JP" altLang="en-US" sz="2400" dirty="0">
                  <a:solidFill>
                    <a:srgbClr val="FFFFFF"/>
                  </a:solidFill>
                </a:endParaRPr>
              </a:p>
            </p:txBody>
          </p:sp>
        </p:grpSp>
        <p:sp>
          <p:nvSpPr>
            <p:cNvPr id="31" name="正方形/長方形 30"/>
            <p:cNvSpPr/>
            <p:nvPr/>
          </p:nvSpPr>
          <p:spPr>
            <a:xfrm>
              <a:off x="5524500" y="2540000"/>
              <a:ext cx="2247900" cy="2540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353" fontAlgn="base">
                <a:spcBef>
                  <a:spcPct val="0"/>
                </a:spcBef>
                <a:spcAft>
                  <a:spcPct val="0"/>
                </a:spcAft>
              </a:pPr>
              <a:endParaRPr lang="ja-JP" altLang="en-US" sz="2400" dirty="0">
                <a:solidFill>
                  <a:srgbClr val="FFFFFF"/>
                </a:solidFill>
              </a:endParaRPr>
            </a:p>
          </p:txBody>
        </p:sp>
      </p:grpSp>
      <p:pic>
        <p:nvPicPr>
          <p:cNvPr id="34" name="図 33" descr="P1030099s.jpg"/>
          <p:cNvPicPr>
            <a:picLocks noChangeAspect="1"/>
          </p:cNvPicPr>
          <p:nvPr/>
        </p:nvPicPr>
        <p:blipFill>
          <a:blip r:embed="rId7"/>
          <a:srcRect l="14173" t="14173" r="8858" b="35433"/>
          <a:stretch>
            <a:fillRect/>
          </a:stretch>
        </p:blipFill>
        <p:spPr>
          <a:xfrm>
            <a:off x="3591242" y="5011031"/>
            <a:ext cx="2012952" cy="988453"/>
          </a:xfrm>
          <a:prstGeom prst="rect">
            <a:avLst/>
          </a:prstGeom>
        </p:spPr>
      </p:pic>
      <p:sp>
        <p:nvSpPr>
          <p:cNvPr id="35" name="Rectangle 9"/>
          <p:cNvSpPr>
            <a:spLocks noChangeArrowheads="1"/>
          </p:cNvSpPr>
          <p:nvPr/>
        </p:nvSpPr>
        <p:spPr bwMode="auto">
          <a:xfrm>
            <a:off x="3988694" y="4610556"/>
            <a:ext cx="2210644" cy="264684"/>
          </a:xfrm>
          <a:prstGeom prst="rect">
            <a:avLst/>
          </a:prstGeom>
          <a:solidFill>
            <a:schemeClr val="bg1"/>
          </a:solidFill>
          <a:ln w="9525">
            <a:noFill/>
            <a:miter lim="800000"/>
            <a:headEnd/>
            <a:tailEnd/>
          </a:ln>
          <a:effectLst/>
        </p:spPr>
        <p:txBody>
          <a:bodyPr wrap="square" lIns="91435" tIns="45718" rIns="91435" bIns="45718">
            <a:prstTxWarp prst="textNoShape">
              <a:avLst/>
            </a:prstTxWarp>
            <a:spAutoFit/>
          </a:bodyPr>
          <a:lstStyle/>
          <a:p>
            <a:pPr algn="ctr">
              <a:lnSpc>
                <a:spcPct val="80000"/>
              </a:lnSpc>
              <a:spcBef>
                <a:spcPct val="20000"/>
              </a:spcBef>
            </a:pPr>
            <a:r>
              <a:rPr lang="en-US" altLang="ja-JP" sz="1400" dirty="0" smtClean="0">
                <a:solidFill>
                  <a:srgbClr val="000000"/>
                </a:solidFill>
              </a:rPr>
              <a:t>Radiation test at J-PARC</a:t>
            </a:r>
          </a:p>
        </p:txBody>
      </p:sp>
      <p:grpSp>
        <p:nvGrpSpPr>
          <p:cNvPr id="36" name="図形グループ 40"/>
          <p:cNvGrpSpPr>
            <a:grpSpLocks noChangeAspect="1"/>
          </p:cNvGrpSpPr>
          <p:nvPr/>
        </p:nvGrpSpPr>
        <p:grpSpPr>
          <a:xfrm>
            <a:off x="7207231" y="4379726"/>
            <a:ext cx="1874923" cy="1724269"/>
            <a:chOff x="6436074" y="1521684"/>
            <a:chExt cx="2438404" cy="2242473"/>
          </a:xfrm>
        </p:grpSpPr>
        <p:pic>
          <p:nvPicPr>
            <p:cNvPr id="37" name="図 36" descr="IMG_2588.JP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6517922" y="1527002"/>
              <a:ext cx="2356556" cy="2237155"/>
            </a:xfrm>
            <a:prstGeom prst="rect">
              <a:avLst/>
            </a:prstGeom>
          </p:spPr>
        </p:pic>
        <p:sp>
          <p:nvSpPr>
            <p:cNvPr id="38" name="テキスト ボックス 37"/>
            <p:cNvSpPr txBox="1"/>
            <p:nvPr/>
          </p:nvSpPr>
          <p:spPr>
            <a:xfrm>
              <a:off x="6436074" y="1521684"/>
              <a:ext cx="740495" cy="600407"/>
            </a:xfrm>
            <a:prstGeom prst="rect">
              <a:avLst/>
            </a:prstGeom>
            <a:noFill/>
          </p:spPr>
          <p:txBody>
            <a:bodyPr wrap="none" lIns="91435" tIns="45718" rIns="91435" bIns="45718" rtlCol="0">
              <a:spAutoFit/>
            </a:bodyPr>
            <a:lstStyle/>
            <a:p>
              <a:r>
                <a:rPr kumimoji="1" lang="en-US" altLang="ja-JP" sz="1200" dirty="0" smtClean="0">
                  <a:solidFill>
                    <a:schemeClr val="bg1"/>
                  </a:solidFill>
                </a:rPr>
                <a:t>Epoxy</a:t>
              </a:r>
            </a:p>
            <a:p>
              <a:r>
                <a:rPr kumimoji="1" lang="en-US" altLang="ja-JP" sz="1200" dirty="0" smtClean="0">
                  <a:solidFill>
                    <a:schemeClr val="bg1"/>
                  </a:solidFill>
                </a:rPr>
                <a:t>(G10)</a:t>
              </a:r>
              <a:endParaRPr kumimoji="1" lang="ja-JP" altLang="en-US" sz="1200" dirty="0">
                <a:solidFill>
                  <a:schemeClr val="bg1"/>
                </a:solidFill>
              </a:endParaRPr>
            </a:p>
          </p:txBody>
        </p:sp>
        <p:sp>
          <p:nvSpPr>
            <p:cNvPr id="39" name="テキスト ボックス 38"/>
            <p:cNvSpPr txBox="1"/>
            <p:nvPr/>
          </p:nvSpPr>
          <p:spPr>
            <a:xfrm>
              <a:off x="7135990" y="1521684"/>
              <a:ext cx="444588" cy="360242"/>
            </a:xfrm>
            <a:prstGeom prst="rect">
              <a:avLst/>
            </a:prstGeom>
            <a:noFill/>
          </p:spPr>
          <p:txBody>
            <a:bodyPr wrap="none" lIns="91435" tIns="45718" rIns="91435" bIns="45718" rtlCol="0">
              <a:spAutoFit/>
            </a:bodyPr>
            <a:lstStyle/>
            <a:p>
              <a:r>
                <a:rPr kumimoji="1" lang="en-US" altLang="ja-JP" sz="1200" dirty="0" smtClean="0">
                  <a:solidFill>
                    <a:schemeClr val="bg1"/>
                  </a:solidFill>
                </a:rPr>
                <a:t>CE</a:t>
              </a:r>
              <a:endParaRPr kumimoji="1" lang="ja-JP" altLang="en-US" sz="1200" dirty="0">
                <a:solidFill>
                  <a:schemeClr val="bg1"/>
                </a:solidFill>
              </a:endParaRPr>
            </a:p>
          </p:txBody>
        </p:sp>
        <p:sp>
          <p:nvSpPr>
            <p:cNvPr id="40" name="テキスト ボックス 39"/>
            <p:cNvSpPr txBox="1"/>
            <p:nvPr/>
          </p:nvSpPr>
          <p:spPr>
            <a:xfrm>
              <a:off x="8177389" y="1521684"/>
              <a:ext cx="571694" cy="373659"/>
            </a:xfrm>
            <a:prstGeom prst="rect">
              <a:avLst/>
            </a:prstGeom>
            <a:noFill/>
          </p:spPr>
          <p:txBody>
            <a:bodyPr wrap="none" lIns="91435" tIns="45718" rIns="91435" bIns="45718" rtlCol="0">
              <a:spAutoFit/>
            </a:bodyPr>
            <a:lstStyle/>
            <a:p>
              <a:r>
                <a:rPr lang="en-US" altLang="ja-JP" sz="1200" dirty="0" smtClean="0">
                  <a:solidFill>
                    <a:schemeClr val="bg1"/>
                  </a:solidFill>
                </a:rPr>
                <a:t>BMI</a:t>
              </a:r>
              <a:endParaRPr kumimoji="1" lang="ja-JP" altLang="en-US" sz="1200" dirty="0">
                <a:solidFill>
                  <a:schemeClr val="bg1"/>
                </a:solidFill>
              </a:endParaRPr>
            </a:p>
          </p:txBody>
        </p:sp>
        <p:sp>
          <p:nvSpPr>
            <p:cNvPr id="41" name="テキスト ボックス 40"/>
            <p:cNvSpPr txBox="1"/>
            <p:nvPr/>
          </p:nvSpPr>
          <p:spPr>
            <a:xfrm>
              <a:off x="7652454" y="1521684"/>
              <a:ext cx="446543" cy="360242"/>
            </a:xfrm>
            <a:prstGeom prst="rect">
              <a:avLst/>
            </a:prstGeom>
            <a:noFill/>
          </p:spPr>
          <p:txBody>
            <a:bodyPr wrap="none" lIns="91435" tIns="45718" rIns="91435" bIns="45718" rtlCol="0">
              <a:spAutoFit/>
            </a:bodyPr>
            <a:lstStyle/>
            <a:p>
              <a:r>
                <a:rPr lang="en-US" altLang="ja-JP" sz="1200" dirty="0" smtClean="0">
                  <a:solidFill>
                    <a:schemeClr val="bg1"/>
                  </a:solidFill>
                </a:rPr>
                <a:t>BT</a:t>
              </a:r>
              <a:endParaRPr kumimoji="1" lang="ja-JP" altLang="en-US" sz="1200" dirty="0">
                <a:solidFill>
                  <a:schemeClr val="bg1"/>
                </a:solidFill>
              </a:endParaRPr>
            </a:p>
          </p:txBody>
        </p:sp>
      </p:grpSp>
      <p:pic>
        <p:nvPicPr>
          <p:cNvPr id="42" name="Picture 4"/>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6581950" y="2582450"/>
            <a:ext cx="1797400" cy="17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3" name="テキスト ボックス 42"/>
          <p:cNvSpPr txBox="1"/>
          <p:nvPr/>
        </p:nvSpPr>
        <p:spPr>
          <a:xfrm>
            <a:off x="6581950" y="3563232"/>
            <a:ext cx="1497613" cy="738664"/>
          </a:xfrm>
          <a:prstGeom prst="rect">
            <a:avLst/>
          </a:prstGeom>
          <a:noFill/>
        </p:spPr>
        <p:txBody>
          <a:bodyPr wrap="none" rtlCol="0">
            <a:spAutoFit/>
          </a:bodyPr>
          <a:lstStyle/>
          <a:p>
            <a:r>
              <a:rPr kumimoji="1" lang="en-US" altLang="ja-JP"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JAEA Takasaki</a:t>
            </a:r>
          </a:p>
          <a:p>
            <a:r>
              <a:rPr lang="en-US" altLang="ja-JP"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Cryogenic </a:t>
            </a:r>
            <a:r>
              <a:rPr lang="en-US" altLang="ja-JP" sz="1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γ</a:t>
            </a:r>
            <a:r>
              <a:rPr lang="en-US" altLang="ja-JP"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-ray </a:t>
            </a:r>
          </a:p>
          <a:p>
            <a:r>
              <a:rPr lang="en-US" altLang="ja-JP"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irradiation Facility</a:t>
            </a:r>
            <a:endParaRPr kumimoji="1" lang="ja-JP" alt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4" name="テキスト ボックス 43"/>
          <p:cNvSpPr txBox="1"/>
          <p:nvPr/>
        </p:nvSpPr>
        <p:spPr>
          <a:xfrm>
            <a:off x="33407" y="5364215"/>
            <a:ext cx="8093988" cy="1477328"/>
          </a:xfrm>
          <a:prstGeom prst="rect">
            <a:avLst/>
          </a:prstGeom>
          <a:solidFill>
            <a:srgbClr val="FFFF00"/>
          </a:solidFill>
        </p:spPr>
        <p:txBody>
          <a:bodyPr wrap="square" rtlCol="0">
            <a:spAutoFit/>
          </a:bodyPr>
          <a:lstStyle/>
          <a:p>
            <a:r>
              <a:rPr lang="en-US" altLang="ja-JP" dirty="0" smtClean="0">
                <a:solidFill>
                  <a:srgbClr val="000000"/>
                </a:solidFill>
                <a:latin typeface="Comic Sans MS" pitchFamily="66" charset="0"/>
                <a:ea typeface="HGP創英角ﾎﾟｯﾌﾟ体" pitchFamily="50" charset="-128"/>
              </a:rPr>
              <a:t>Challenges:</a:t>
            </a:r>
          </a:p>
          <a:p>
            <a:r>
              <a:rPr lang="en-US" altLang="ja-JP" dirty="0" smtClean="0">
                <a:solidFill>
                  <a:srgbClr val="000000"/>
                </a:solidFill>
                <a:latin typeface="Comic Sans MS" pitchFamily="66" charset="0"/>
                <a:ea typeface="HGP創英角ﾎﾟｯﾌﾟ体" pitchFamily="50" charset="-128"/>
              </a:rPr>
              <a:t>Large aperture</a:t>
            </a:r>
            <a:r>
              <a:rPr lang="en-US" altLang="ja-JP" dirty="0">
                <a:latin typeface="Comic Sans MS" pitchFamily="66" charset="0"/>
                <a:cs typeface="Arial"/>
              </a:rPr>
              <a:t> (</a:t>
            </a:r>
            <a:r>
              <a:rPr lang="en-US" altLang="ja-JP" dirty="0" smtClean="0">
                <a:latin typeface="Comic Sans MS" pitchFamily="66" charset="0"/>
                <a:cs typeface="Arial"/>
              </a:rPr>
              <a:t>φ130~150mm)</a:t>
            </a:r>
            <a:r>
              <a:rPr lang="en-US" altLang="ja-JP" dirty="0" smtClean="0">
                <a:solidFill>
                  <a:srgbClr val="000000"/>
                </a:solidFill>
                <a:latin typeface="Comic Sans MS" pitchFamily="66" charset="0"/>
                <a:ea typeface="HGP創英角ﾎﾟｯﾌﾟ体" pitchFamily="50" charset="-128"/>
              </a:rPr>
              <a:t>  6 Tesla magnet:  saturation, flux leakage</a:t>
            </a:r>
          </a:p>
          <a:p>
            <a:r>
              <a:rPr lang="en-US" altLang="ja-JP" dirty="0" smtClean="0">
                <a:solidFill>
                  <a:srgbClr val="000000"/>
                </a:solidFill>
                <a:latin typeface="Comic Sans MS" pitchFamily="66" charset="0"/>
                <a:ea typeface="HGP創英角ﾎﾟｯﾌﾟ体" pitchFamily="50" charset="-128"/>
              </a:rPr>
              <a:t>High radiation dose:  selections of rad-hard materials </a:t>
            </a:r>
          </a:p>
          <a:p>
            <a:endParaRPr lang="en-US" altLang="ja-JP" dirty="0">
              <a:solidFill>
                <a:srgbClr val="000000"/>
              </a:solidFill>
              <a:latin typeface="Comic Sans MS" pitchFamily="66" charset="0"/>
              <a:ea typeface="HGP創英角ﾎﾟｯﾌﾟ体" pitchFamily="50" charset="-128"/>
            </a:endParaRPr>
          </a:p>
          <a:p>
            <a:r>
              <a:rPr lang="en-US" altLang="ja-JP" dirty="0" smtClean="0">
                <a:solidFill>
                  <a:srgbClr val="FF0000"/>
                </a:solidFill>
                <a:latin typeface="Comic Sans MS" pitchFamily="66" charset="0"/>
                <a:ea typeface="HGP創英角ﾎﾟｯﾌﾟ体" pitchFamily="50" charset="-128"/>
              </a:rPr>
              <a:t>There is a CERN-KEK collaboration on high-field magnet Nb</a:t>
            </a:r>
            <a:r>
              <a:rPr lang="en-US" altLang="ja-JP" baseline="-25000" dirty="0" smtClean="0">
                <a:solidFill>
                  <a:srgbClr val="FF0000"/>
                </a:solidFill>
                <a:latin typeface="Comic Sans MS" pitchFamily="66" charset="0"/>
                <a:ea typeface="HGP創英角ﾎﾟｯﾌﾟ体" pitchFamily="50" charset="-128"/>
              </a:rPr>
              <a:t>3</a:t>
            </a:r>
            <a:r>
              <a:rPr lang="en-US" altLang="ja-JP" dirty="0" smtClean="0">
                <a:solidFill>
                  <a:srgbClr val="FF0000"/>
                </a:solidFill>
                <a:latin typeface="Comic Sans MS" pitchFamily="66" charset="0"/>
                <a:ea typeface="HGP創英角ﾎﾟｯﾌﾟ体" pitchFamily="50" charset="-128"/>
              </a:rPr>
              <a:t>Sn,  Nb</a:t>
            </a:r>
            <a:r>
              <a:rPr lang="en-US" altLang="ja-JP" baseline="-25000" dirty="0" smtClean="0">
                <a:solidFill>
                  <a:srgbClr val="FF0000"/>
                </a:solidFill>
                <a:latin typeface="Comic Sans MS" pitchFamily="66" charset="0"/>
                <a:ea typeface="HGP創英角ﾎﾟｯﾌﾟ体" pitchFamily="50" charset="-128"/>
              </a:rPr>
              <a:t>3</a:t>
            </a:r>
            <a:r>
              <a:rPr lang="en-US" altLang="ja-JP" dirty="0" smtClean="0">
                <a:solidFill>
                  <a:srgbClr val="FF0000"/>
                </a:solidFill>
                <a:latin typeface="Comic Sans MS" pitchFamily="66" charset="0"/>
                <a:ea typeface="HGP創英角ﾎﾟｯﾌﾟ体" pitchFamily="50" charset="-128"/>
              </a:rPr>
              <a:t>Al</a:t>
            </a:r>
            <a:endParaRPr lang="ja-JP" altLang="en-US" dirty="0">
              <a:solidFill>
                <a:srgbClr val="FF0000"/>
              </a:solidFill>
              <a:latin typeface="Comic Sans MS" pitchFamily="66" charset="0"/>
              <a:ea typeface="HGP創英角ﾎﾟｯﾌﾟ体" pitchFamily="50" charset="-128"/>
            </a:endParaRPr>
          </a:p>
        </p:txBody>
      </p:sp>
    </p:spTree>
    <p:extLst>
      <p:ext uri="{BB962C8B-B14F-4D97-AF65-F5344CB8AC3E}">
        <p14:creationId xmlns:p14="http://schemas.microsoft.com/office/powerpoint/2010/main" val="4133654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8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9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0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CG-report">
  <a:themeElements>
    <a:clrScheme name="KCG-repo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CG-report">
      <a:majorFont>
        <a:latin typeface="Charcoal"/>
        <a:ea typeface="ヒラギノ角ゴ Pro W6"/>
        <a:cs typeface="ヒラギノ角ゴ Pro W6"/>
      </a:majorFont>
      <a:minorFont>
        <a:latin typeface="ヒラギノ角ゴ Pro W6"/>
        <a:ea typeface="ヒラギノ角ゴ Pro W6"/>
        <a:cs typeface="ヒラギノ角ゴ Pro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KCG-repo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KCG-repo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KCG-repo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KCG-repo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KCG-repo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KCG-repo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KCG-repo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KCG-repo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KCG-repo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KCG-repo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KCG-repo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KCG-repo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18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9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0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2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2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2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2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2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2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2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2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6.xml><?xml version="1.0" encoding="utf-8"?>
<a:theme xmlns:a="http://schemas.openxmlformats.org/drawingml/2006/main" name="10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7.xml><?xml version="1.0" encoding="utf-8"?>
<a:theme xmlns:a="http://schemas.openxmlformats.org/drawingml/2006/main" name="28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8.xml><?xml version="1.0" encoding="utf-8"?>
<a:theme xmlns:a="http://schemas.openxmlformats.org/drawingml/2006/main" name="29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xml><?xml version="1.0" encoding="utf-8"?>
<a:theme xmlns:a="http://schemas.openxmlformats.org/drawingml/2006/main" name="30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9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3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xml><?xml version="1.0" encoding="utf-8"?>
<a:theme xmlns:a="http://schemas.openxmlformats.org/drawingml/2006/main" name="3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2.xml><?xml version="1.0" encoding="utf-8"?>
<a:theme xmlns:a="http://schemas.openxmlformats.org/drawingml/2006/main" name="3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3.xml><?xml version="1.0" encoding="utf-8"?>
<a:theme xmlns:a="http://schemas.openxmlformats.org/drawingml/2006/main" name="3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4.xml><?xml version="1.0" encoding="utf-8"?>
<a:theme xmlns:a="http://schemas.openxmlformats.org/drawingml/2006/main" name="3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5.xml><?xml version="1.0" encoding="utf-8"?>
<a:theme xmlns:a="http://schemas.openxmlformats.org/drawingml/2006/main" name="3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6.xml><?xml version="1.0" encoding="utf-8"?>
<a:theme xmlns:a="http://schemas.openxmlformats.org/drawingml/2006/main" name="3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7.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36343</TotalTime>
  <Words>1684</Words>
  <Application>Microsoft Office PowerPoint</Application>
  <PresentationFormat>画面に合わせる (4:3)</PresentationFormat>
  <Paragraphs>279</Paragraphs>
  <Slides>21</Slides>
  <Notes>6</Notes>
  <HiddenSlides>0</HiddenSlides>
  <MMClips>0</MMClips>
  <ScaleCrop>false</ScaleCrop>
  <HeadingPairs>
    <vt:vector size="4" baseType="variant">
      <vt:variant>
        <vt:lpstr>テーマ</vt:lpstr>
      </vt:variant>
      <vt:variant>
        <vt:i4>46</vt:i4>
      </vt:variant>
      <vt:variant>
        <vt:lpstr>スライド タイトル</vt:lpstr>
      </vt:variant>
      <vt:variant>
        <vt:i4>21</vt:i4>
      </vt:variant>
    </vt:vector>
  </HeadingPairs>
  <TitlesOfParts>
    <vt:vector size="67" baseType="lpstr">
      <vt:lpstr>標準デザイン</vt:lpstr>
      <vt:lpstr>KCG-report</vt:lpstr>
      <vt:lpstr>デザインの設定</vt:lpstr>
      <vt:lpstr>9_Office テーマ</vt:lpstr>
      <vt:lpstr>1_デザインの設定</vt:lpstr>
      <vt:lpstr>2_デザインの設定</vt:lpstr>
      <vt:lpstr>3_デザインの設定</vt:lpstr>
      <vt:lpstr>4_デザインの設定</vt:lpstr>
      <vt:lpstr>5_デザインの設定</vt:lpstr>
      <vt:lpstr>6_デザインの設定</vt:lpstr>
      <vt:lpstr>7_デザインの設定</vt:lpstr>
      <vt:lpstr>8_デザインの設定</vt:lpstr>
      <vt:lpstr>9_デザインの設定</vt:lpstr>
      <vt:lpstr>10_デザインの設定</vt:lpstr>
      <vt:lpstr>11_デザインの設定</vt:lpstr>
      <vt:lpstr>12_デザインの設定</vt:lpstr>
      <vt:lpstr>13_デザインの設定</vt:lpstr>
      <vt:lpstr>14_デザインの設定</vt:lpstr>
      <vt:lpstr>15_デザインの設定</vt:lpstr>
      <vt:lpstr>16_デザインの設定</vt:lpstr>
      <vt:lpstr>17_デザインの設定</vt:lpstr>
      <vt:lpstr>18_デザインの設定</vt:lpstr>
      <vt:lpstr>19_デザインの設定</vt:lpstr>
      <vt:lpstr>20_デザインの設定</vt:lpstr>
      <vt:lpstr>21_デザインの設定</vt:lpstr>
      <vt:lpstr>22_デザインの設定</vt:lpstr>
      <vt:lpstr>23_デザインの設定</vt:lpstr>
      <vt:lpstr>24_デザインの設定</vt:lpstr>
      <vt:lpstr>25_デザインの設定</vt:lpstr>
      <vt:lpstr>26_デザインの設定</vt:lpstr>
      <vt:lpstr>23_Office テーマ</vt:lpstr>
      <vt:lpstr>27_デザインの設定</vt:lpstr>
      <vt:lpstr>1_Office ​​テーマ</vt:lpstr>
      <vt:lpstr>2_Office ​​テーマ</vt:lpstr>
      <vt:lpstr>Office テーマ</vt:lpstr>
      <vt:lpstr>10_Office テーマ</vt:lpstr>
      <vt:lpstr>28_デザインの設定</vt:lpstr>
      <vt:lpstr>29_デザインの設定</vt:lpstr>
      <vt:lpstr>30_デザインの設定</vt:lpstr>
      <vt:lpstr>31_デザインの設定</vt:lpstr>
      <vt:lpstr>32_デザインの設定</vt:lpstr>
      <vt:lpstr>33_デザインの設定</vt:lpstr>
      <vt:lpstr>34_デザインの設定</vt:lpstr>
      <vt:lpstr>35_デザインの設定</vt:lpstr>
      <vt:lpstr>36_デザインの設定</vt:lpstr>
      <vt:lpstr>37_デザインの設定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LHC Injector</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banpaku</dc:creator>
  <cp:lastModifiedBy>toku</cp:lastModifiedBy>
  <cp:revision>190</cp:revision>
  <cp:lastPrinted>2013-04-04T03:21:49Z</cp:lastPrinted>
  <dcterms:created xsi:type="dcterms:W3CDTF">2011-12-08T11:46:23Z</dcterms:created>
  <dcterms:modified xsi:type="dcterms:W3CDTF">2013-06-11T09:29:02Z</dcterms:modified>
</cp:coreProperties>
</file>