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56" r:id="rId3"/>
    <p:sldId id="308" r:id="rId4"/>
    <p:sldId id="317" r:id="rId5"/>
    <p:sldId id="318" r:id="rId6"/>
    <p:sldId id="314" r:id="rId7"/>
    <p:sldId id="326" r:id="rId8"/>
    <p:sldId id="309" r:id="rId9"/>
    <p:sldId id="262" r:id="rId10"/>
    <p:sldId id="327" r:id="rId11"/>
    <p:sldId id="311" r:id="rId12"/>
    <p:sldId id="295" r:id="rId13"/>
    <p:sldId id="312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4BADB5"/>
    <a:srgbClr val="000000"/>
    <a:srgbClr val="FF00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4655" autoAdjust="0"/>
  </p:normalViewPr>
  <p:slideViewPr>
    <p:cSldViewPr showGuides="1"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301E029-D7CF-441A-B329-D0253EA06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7233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Lucida Grande" pitchFamily="84" charset="0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3B075D-7973-4FA7-A699-DC612118D49F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4988"/>
            <a:ext cx="5486400" cy="4113212"/>
          </a:xfrm>
          <a:noFill/>
          <a:ln/>
        </p:spPr>
        <p:txBody>
          <a:bodyPr lIns="89228" tIns="44614" rIns="89228" bIns="44614"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1pPr>
            <a:lvl2pPr marL="685817" indent="-263776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2pPr>
            <a:lvl3pPr marL="1055103" indent="-211021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3pPr>
            <a:lvl4pPr marL="1477145" indent="-211021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4pPr>
            <a:lvl5pPr marL="1899186" indent="-211021" defTabSz="841152">
              <a:defRPr sz="1500" b="1">
                <a:solidFill>
                  <a:schemeClr val="tx1"/>
                </a:solidFill>
                <a:latin typeface="Comic Sans MS" pitchFamily="66" charset="0"/>
              </a:defRPr>
            </a:lvl5pPr>
            <a:lvl6pPr marL="2321227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6pPr>
            <a:lvl7pPr marL="2743269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7pPr>
            <a:lvl8pPr marL="3165310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8pPr>
            <a:lvl9pPr marL="3587351" indent="-211021" defTabSz="841152" eaLnBrk="0" fontAlgn="base" hangingPunct="0">
              <a:spcBef>
                <a:spcPct val="0"/>
              </a:spcBef>
              <a:spcAft>
                <a:spcPct val="0"/>
              </a:spcAft>
              <a:defRPr sz="15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2C59B6BD-7D38-4A04-A21F-836B3BE64572}" type="slidenum">
              <a:rPr lang="en-US" sz="1100" b="0">
                <a:solidFill>
                  <a:prstClr val="black"/>
                </a:solidFill>
                <a:latin typeface="Times New Roman" pitchFamily="18" charset="0"/>
              </a:rPr>
              <a:pPr/>
              <a:t>6</a:t>
            </a:fld>
            <a:endParaRPr lang="en-US" sz="1100" b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494" y="4344358"/>
            <a:ext cx="5487013" cy="4111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gi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971600" y="6549654"/>
            <a:ext cx="7200800" cy="1825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800" dirty="0" smtClean="0"/>
              <a:t>EuCARD-2 is co-funded by the partners and the European Commission under Capacities 7th Framework Programme, Grant Agreement 312453</a:t>
            </a:r>
            <a:endParaRPr lang="en-US" sz="800" dirty="0"/>
          </a:p>
        </p:txBody>
      </p:sp>
      <p:pic>
        <p:nvPicPr>
          <p:cNvPr id="1026" name="Picture 2" descr="C:\Work\EuCARD-2\Euro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530" y="6474247"/>
            <a:ext cx="5048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E1AA9-E10D-478D-9704-7D2F01DA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1733" y="29212"/>
            <a:ext cx="421571" cy="38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BE1AA9-E10D-478D-9704-7D2F01DAE6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1733" y="29212"/>
            <a:ext cx="421571" cy="38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69736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21500" y="504825"/>
            <a:ext cx="2078038" cy="5803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504825"/>
            <a:ext cx="6084887" cy="5803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FD03A-4609-4640-8D92-C056B623C4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1733" y="29212"/>
            <a:ext cx="421571" cy="38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87097B-91D9-4D10-BC07-624C395888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0524B-9E22-4C87-8CC0-D7D72556D49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0A1D0-951B-489F-A951-B7B347A528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9FEDC-BEDC-4699-88FE-EC644BE4FA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66F36-D762-421F-AF7A-F0E0256F4A9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4DBED-B266-43FA-BB52-D3C5EAFBE41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728B9-C1CF-4809-A334-B02C79CAAC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A3EAB-C5FF-49CF-A5A0-C4F091F8D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4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Work\MICE\mice image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11" y="44592"/>
            <a:ext cx="337525" cy="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CC1B7-8064-41E2-9F47-CD90C16EB8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258598-9E8B-48D9-837C-56BF324EE0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27668-D367-4AFF-9A2A-F3195921E9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BC778-4571-4D56-887B-C58013B626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FC1D3-B4C5-4572-B719-D55011F9037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4ADF5-B312-4853-85D9-13F55C1513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Work\MICE\mice image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11" y="44592"/>
            <a:ext cx="337525" cy="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557338"/>
            <a:ext cx="38100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557338"/>
            <a:ext cx="3810000" cy="4751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0EB91-3143-46AC-881F-0090AC8A68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Work\MICE\mice image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11" y="44592"/>
            <a:ext cx="337525" cy="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F4D42-6361-440F-935C-505601FFA1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A2C2CC-8EAE-4E09-9F61-B8410A45F3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Work\MICE\mice image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11" y="44592"/>
            <a:ext cx="337525" cy="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419475" y="6381750"/>
            <a:ext cx="2881313" cy="215900"/>
          </a:xfrm>
        </p:spPr>
        <p:txBody>
          <a:bodyPr/>
          <a:lstStyle>
            <a:lvl1pPr>
              <a:defRPr sz="1000" baseline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7740650" y="6381750"/>
            <a:ext cx="717550" cy="323850"/>
          </a:xfrm>
        </p:spPr>
        <p:txBody>
          <a:bodyPr/>
          <a:lstStyle>
            <a:lvl1pPr>
              <a:defRPr sz="1000" baseline="0"/>
            </a:lvl1pPr>
          </a:lstStyle>
          <a:p>
            <a:pPr>
              <a:defRPr/>
            </a:pPr>
            <a:fld id="{6F4880CB-9DBB-4800-B8BD-EB0F71199F4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Work\MICE\mice image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11" y="44592"/>
            <a:ext cx="337525" cy="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06A10-2C14-41C7-B31D-8352B5D613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Work\MICE\mice image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0311" y="44592"/>
            <a:ext cx="337525" cy="33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7DED8-8323-409F-8F21-4846CC6F62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" descr="C:\Work\EuCARD-2\EuCARD2_7 pictur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5333" y="0"/>
            <a:ext cx="418667" cy="382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Work\EuCARD-2\EuCARD2 picture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1075" y="0"/>
            <a:ext cx="894258" cy="4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1733" y="29212"/>
            <a:ext cx="421571" cy="382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557338"/>
            <a:ext cx="7772400" cy="475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latin typeface="+mn-lt"/>
              </a:defRPr>
            </a:lvl1pPr>
          </a:lstStyle>
          <a:p>
            <a:pPr>
              <a:defRPr/>
            </a:pPr>
            <a:fld id="{9798C0D5-4615-4355-9C69-FABA20508F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29" name="Picture 11" descr="SCI_PPT_templ4"/>
          <p:cNvPicPr>
            <a:picLocks noChangeAspect="1" noChangeArrowheads="1"/>
          </p:cNvPicPr>
          <p:nvPr userDrawn="1"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0" y="0"/>
            <a:ext cx="7162800" cy="151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27313" y="504825"/>
            <a:ext cx="6372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96" r:id="rId7"/>
    <p:sldLayoutId id="2147483781" r:id="rId8"/>
    <p:sldLayoutId id="2147483782" r:id="rId9"/>
    <p:sldLayoutId id="2147483783" r:id="rId10"/>
    <p:sldLayoutId id="2147483798" r:id="rId11"/>
    <p:sldLayoutId id="2147483784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4BADB5"/>
          </a:solidFill>
          <a:latin typeface="Lucida Sans" pitchFamily="3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4D4D4D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GB"/>
              <a:t>WP6: EuCARD SC, Malta, 12-13 Oct, 2010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99AE84-A438-469C-A272-6F11343C4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  <p:sldLayoutId id="2147483797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mice.iit.edu/" TargetMode="External"/><Relationship Id="rId2" Type="http://schemas.openxmlformats.org/officeDocument/2006/relationships/hyperlink" Target="http://cern.ch/eucard2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n-GB" dirty="0" smtClean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Ionisation Cooling Test Facility @ RAL</a:t>
            </a:r>
            <a:br>
              <a:rPr lang="en-GB" dirty="0" smtClean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en-GB" dirty="0" smtClean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(ICTF@RAL)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/>
          <a:lstStyle/>
          <a:p>
            <a:pPr eaLnBrk="1" hangingPunct="1"/>
            <a:r>
              <a:rPr lang="en-GB" sz="1800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Roy Preece</a:t>
            </a:r>
          </a:p>
          <a:p>
            <a:pPr eaLnBrk="1" hangingPunct="1"/>
            <a:r>
              <a:rPr lang="en-GB" sz="1800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Particle Physics Department, STFC</a:t>
            </a:r>
          </a:p>
          <a:p>
            <a:pPr eaLnBrk="1" hangingPunct="1"/>
            <a:endParaRPr lang="en-GB" dirty="0" smtClean="0">
              <a:solidFill>
                <a:srgbClr val="4D4D4D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eaLnBrk="1" hangingPunct="1"/>
            <a:r>
              <a:rPr lang="en-GB" sz="1800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EuCARD2 Kick off meeting, CERN, June 10</a:t>
            </a:r>
            <a:r>
              <a:rPr lang="en-GB" sz="1800" baseline="30000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th</a:t>
            </a:r>
            <a:r>
              <a:rPr lang="en-GB" sz="1800" dirty="0" smtClean="0">
                <a:solidFill>
                  <a:srgbClr val="4D4D4D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-14th, 2013</a:t>
            </a:r>
          </a:p>
          <a:p>
            <a:pPr eaLnBrk="1" hangingPunct="1"/>
            <a:endParaRPr lang="en-GB" sz="1800" dirty="0" smtClean="0">
              <a:solidFill>
                <a:srgbClr val="4D4D4D"/>
              </a:solidFill>
            </a:endParaRPr>
          </a:p>
          <a:p>
            <a:pPr eaLnBrk="1" hangingPunct="1"/>
            <a:r>
              <a:rPr lang="en-GB" sz="1800" dirty="0" smtClean="0">
                <a:solidFill>
                  <a:srgbClr val="4D4D4D"/>
                </a:solidFill>
              </a:rPr>
              <a:t> </a:t>
            </a:r>
          </a:p>
        </p:txBody>
      </p:sp>
      <p:pic>
        <p:nvPicPr>
          <p:cNvPr id="5124" name="Picture 4" descr="SCI_PPT_temp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558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Work\EuCARD-2\EuCARD2 pictur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731" y="1196752"/>
            <a:ext cx="1789122" cy="80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Work\EuCARD-2\EuCARD2_7 pictur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3231" y="1196752"/>
            <a:ext cx="878735" cy="80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Work\MICE\mice image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619" y="1196752"/>
            <a:ext cx="856107" cy="856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A0B3CD-AA7B-486D-B899-EA7BAD062852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908720"/>
            <a:ext cx="6372225" cy="763588"/>
          </a:xfrm>
        </p:spPr>
        <p:txBody>
          <a:bodyPr/>
          <a:lstStyle/>
          <a:p>
            <a:pPr eaLnBrk="1" hangingPunct="1"/>
            <a:r>
              <a:rPr lang="en-GB" sz="2800" dirty="0" smtClean="0"/>
              <a:t> </a:t>
            </a:r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 (WP8)</a:t>
            </a: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844824"/>
            <a:ext cx="7772400" cy="453650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Transnational Access (TA) to the ICTF is a good fit to the EuCARD-2 aim of supporting the development of a European Research Area in accelerator science and strengthening collaboration among European partners. 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 provides financial support for </a:t>
            </a:r>
            <a:r>
              <a:rPr lang="en-US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travel and subsistence 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for “eligible researchers” (= at non-UK European institution) 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TA award to STFC is 199k€ (Euro)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of which 154k</a:t>
            </a: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€ is to be used for funding TA directly and the rest is a contribution to the management and associated costs of the scheme.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Scheme runs for 4 years starting 1 May 2013 ending March 2017. </a:t>
            </a:r>
          </a:p>
          <a:p>
            <a:pPr>
              <a:lnSpc>
                <a:spcPct val="80000"/>
              </a:lnSpc>
            </a:pPr>
            <a:r>
              <a:rPr lang="en-US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 funding is to be used and will support:</a:t>
            </a:r>
          </a:p>
          <a:p>
            <a:pPr lvl="1">
              <a:lnSpc>
                <a:spcPct val="80000"/>
              </a:lnSpc>
            </a:pPr>
            <a:r>
              <a:rPr lang="en-US" sz="1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“The presence at RAL of external users for equipment delivery, data taking, analysis, in support of </a:t>
            </a:r>
            <a:r>
              <a:rPr lang="en-US" sz="16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Muon</a:t>
            </a:r>
            <a:r>
              <a:rPr lang="en-US" sz="1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cooling experiments, including the MICE experiment.”  </a:t>
            </a:r>
          </a:p>
          <a:p>
            <a:pPr lvl="1">
              <a:lnSpc>
                <a:spcPct val="80000"/>
              </a:lnSpc>
            </a:pPr>
            <a:r>
              <a:rPr lang="en-US" sz="1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“The presence at RAL of external users of the beam for tests of particle physics detectors in a low-energy beam.”</a:t>
            </a:r>
          </a:p>
          <a:p>
            <a:pPr lvl="1">
              <a:lnSpc>
                <a:spcPct val="80000"/>
              </a:lnSpc>
            </a:pPr>
            <a:r>
              <a:rPr lang="en-US" sz="16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“The presence at RAL of proponents of new cooling experiments to undertake studies, installations and eventually data taking.”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 txBox="1">
            <a:spLocks noGrp="1"/>
          </p:cNvSpPr>
          <p:nvPr/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900" dirty="0">
              <a:latin typeface="+mn-lt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E3A427F2-9780-42EF-89CB-63A121D23BB2}" type="slidenum">
              <a:rPr lang="en-US" sz="900">
                <a:latin typeface="+mn-lt"/>
              </a:rPr>
              <a:pPr algn="r">
                <a:defRPr/>
              </a:pPr>
              <a:t>11</a:t>
            </a:fld>
            <a:endParaRPr lang="en-US" sz="900">
              <a:latin typeface="+mn-lt"/>
            </a:endParaRPr>
          </a:p>
        </p:txBody>
      </p:sp>
      <p:sp>
        <p:nvSpPr>
          <p:cNvPr id="1229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671769" y="908720"/>
            <a:ext cx="6372225" cy="908050"/>
          </a:xfrm>
        </p:spPr>
        <p:txBody>
          <a:bodyPr/>
          <a:lstStyle/>
          <a:p>
            <a:pPr eaLnBrk="1" hangingPunct="1"/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 (WP8): application process</a:t>
            </a:r>
          </a:p>
        </p:txBody>
      </p:sp>
      <p:sp>
        <p:nvSpPr>
          <p:cNvPr id="1229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2060848"/>
            <a:ext cx="7772400" cy="3960787"/>
          </a:xfrm>
        </p:spPr>
        <p:txBody>
          <a:bodyPr/>
          <a:lstStyle/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Applications are assessed by TA Panel: </a:t>
            </a:r>
            <a:r>
              <a:rPr lang="en-GB" sz="1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Ken Peach (Oxford, Chair), panel members Francesco </a:t>
            </a:r>
            <a:r>
              <a:rPr lang="en-GB" sz="18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Terranova</a:t>
            </a:r>
            <a:r>
              <a:rPr lang="en-GB" sz="1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(INFN) and Steve Geer (</a:t>
            </a:r>
            <a:r>
              <a:rPr lang="en-GB" sz="1800" i="1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Fermilab</a:t>
            </a:r>
            <a:r>
              <a:rPr lang="en-GB" sz="1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),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plus technical (MICE) and administrative (FP7) input as needed. </a:t>
            </a:r>
          </a:p>
          <a:p>
            <a:pPr eaLnBrk="1" hangingPunct="1">
              <a:lnSpc>
                <a:spcPct val="90000"/>
              </a:lnSpc>
            </a:pP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Panel works on cycle of two calls per year, advertised on the web pages of: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EuCARD-2 (</a:t>
            </a:r>
            <a:r>
              <a:rPr lang="en-GB" sz="1800" u="sng" dirty="0"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http://</a:t>
            </a:r>
            <a:r>
              <a:rPr lang="en-GB" sz="1800" u="sng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2"/>
              </a:rPr>
              <a:t>cern.ch/eucard2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– </a:t>
            </a:r>
            <a:r>
              <a:rPr lang="en-GB" sz="1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be updated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STFC (</a:t>
            </a:r>
            <a:r>
              <a:rPr lang="en-GB" sz="1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be announced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MICE  (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  <a:hlinkClick r:id="rId3"/>
              </a:rPr>
              <a:t>http://mice.iit.edu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 – </a:t>
            </a:r>
            <a:r>
              <a:rPr lang="en-GB" sz="1800" i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 be updated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	and email to Neutrino community.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EU has urged widest possible advertising of TA. So, for the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“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August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”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2013 call, the Research Directors (or equivalent) at </a:t>
            </a:r>
            <a:r>
              <a:rPr lang="en-GB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KEK, PSI and TRIUMF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will emailed, and asked to advertise TA access to their user communities. </a:t>
            </a: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 txBox="1">
            <a:spLocks noGrp="1"/>
          </p:cNvSpPr>
          <p:nvPr/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5D82208B-C6DB-412C-8917-3662E7FDB94C}" type="slidenum">
              <a:rPr lang="en-US" sz="900">
                <a:latin typeface="+mn-lt"/>
              </a:rPr>
              <a:pPr algn="r">
                <a:defRPr/>
              </a:pPr>
              <a:t>12</a:t>
            </a:fld>
            <a:endParaRPr lang="en-US" sz="900">
              <a:latin typeface="+mn-lt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33475" y="908720"/>
            <a:ext cx="6372225" cy="908050"/>
          </a:xfrm>
        </p:spPr>
        <p:txBody>
          <a:bodyPr/>
          <a:lstStyle/>
          <a:p>
            <a:pPr eaLnBrk="1" hangingPunct="1"/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TA (WP8) in EuCARD-2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9830" y="2132856"/>
            <a:ext cx="7772400" cy="3168699"/>
          </a:xfrm>
        </p:spPr>
        <p:txBody>
          <a:bodyPr/>
          <a:lstStyle/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TA programme has been, and will continue to be, </a:t>
            </a:r>
            <a:r>
              <a:rPr lang="en-GB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extremely beneficial 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in supporting access to the ICTF at RAL, furthering excellent pan-European collaboration.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Without this TA support the access to ICTF would have been much more constrained, or, in some cases, not even possible.  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During the next phase of the </a:t>
            </a:r>
            <a:r>
              <a:rPr lang="en-GB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EuCARD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the ICTF will be providing beam to a major MICE experimental milestone. 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Exciting times with the first results of </a:t>
            </a:r>
            <a:r>
              <a:rPr lang="en-GB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emittance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reduction during the EuCARD-2 operational period.</a:t>
            </a:r>
          </a:p>
          <a:p>
            <a:pPr eaLnBrk="1" hangingPunct="1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68310D2-E9DC-47D0-B52A-C66271839EDA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>
          <a:xfrm>
            <a:off x="1475656" y="908720"/>
            <a:ext cx="6372225" cy="908050"/>
          </a:xfrm>
        </p:spPr>
        <p:txBody>
          <a:bodyPr/>
          <a:lstStyle/>
          <a:p>
            <a:pPr eaLnBrk="1" hangingPunct="1"/>
            <a:r>
              <a:rPr lang="en-GB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MICE and the ICTF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988840"/>
            <a:ext cx="8496944" cy="3744416"/>
          </a:xfrm>
        </p:spPr>
        <p:txBody>
          <a:bodyPr/>
          <a:lstStyle/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MICE = </a:t>
            </a:r>
            <a:r>
              <a:rPr lang="en-GB" sz="1800" u="sng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Muon</a:t>
            </a:r>
            <a:r>
              <a:rPr lang="en-GB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Ionisation Cooling Experiment 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Key step for feasibility of neutrino factory and µ-collider.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MICE is installed at the </a:t>
            </a:r>
            <a:r>
              <a:rPr lang="en-GB" sz="18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Ionisation Cooling Test Facility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(ICTF) at STFC’s Rutherford Appleton Laboratory.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ICTF comprises a specially developed target and beam-line at the ISIS proton synchrotron (800 </a:t>
            </a:r>
            <a:r>
              <a:rPr lang="en-GB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MeV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), and installations to supply radio-frequency (RF) and liquid hydrogen (LH2).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The beam-line provides µ, p, </a:t>
            </a:r>
            <a:r>
              <a:rPr lang="el-GR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π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, e at 100 </a:t>
            </a:r>
            <a:r>
              <a:rPr lang="en-GB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MeV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/c to 400 </a:t>
            </a:r>
            <a:r>
              <a:rPr lang="en-GB" sz="18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MeV</a:t>
            </a:r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/c. It has been operational for several years, though intensity continues to increase.</a:t>
            </a:r>
          </a:p>
          <a:p>
            <a:pPr eaLnBrk="1" hangingPunct="1"/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WP8 under EuCARD-2 supports access to the ICTF. </a:t>
            </a:r>
          </a:p>
          <a:p>
            <a:pPr lvl="1" eaLnBrk="1" hangingPunct="1">
              <a:buNone/>
            </a:pPr>
            <a:r>
              <a:rPr lang="en-GB" dirty="0" smtClean="0"/>
              <a:t>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IMG_576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35019" y="1216698"/>
            <a:ext cx="6516216" cy="488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 txBox="1">
            <a:spLocks noGrp="1"/>
          </p:cNvSpPr>
          <p:nvPr/>
        </p:nvSpPr>
        <p:spPr bwMode="auto">
          <a:xfrm>
            <a:off x="7620000" y="6477000"/>
            <a:ext cx="1524000" cy="381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endParaRPr lang="en-GB" sz="1400" dirty="0">
              <a:latin typeface="Times" pitchFamily="18" charset="0"/>
              <a:ea typeface="+mn-ea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4544546" y="3764441"/>
            <a:ext cx="643125" cy="338554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ISIS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619672" y="4109682"/>
            <a:ext cx="1195387" cy="581025"/>
          </a:xfrm>
          <a:prstGeom prst="rect">
            <a:avLst/>
          </a:prstGeom>
          <a:solidFill>
            <a:srgbClr val="FFCC66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MICE Hall</a:t>
            </a:r>
          </a:p>
          <a:p>
            <a:r>
              <a:rPr lang="en-US" sz="1600" b="1" dirty="0">
                <a:latin typeface="Tahoma" pitchFamily="34" charset="0"/>
                <a:ea typeface="Tahoma" pitchFamily="34" charset="0"/>
                <a:cs typeface="Tahoma" pitchFamily="34" charset="0"/>
              </a:rPr>
              <a:t>  R5.2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588E36-0F6C-4818-8E47-CB5AA87519F2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cxnSp>
        <p:nvCxnSpPr>
          <p:cNvPr id="3" name="Straight Arrow Connector 2"/>
          <p:cNvCxnSpPr>
            <a:stCxn id="7173" idx="3"/>
          </p:cNvCxnSpPr>
          <p:nvPr/>
        </p:nvCxnSpPr>
        <p:spPr bwMode="auto">
          <a:xfrm>
            <a:off x="2815059" y="4400195"/>
            <a:ext cx="676821" cy="509157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4102838" y="3933718"/>
            <a:ext cx="441708" cy="57540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Slide Number Placeholder 1"/>
          <p:cNvSpPr>
            <a:spLocks noGrp="1"/>
          </p:cNvSpPr>
          <p:nvPr>
            <p:ph type="sldNum" sz="quarter" idx="10"/>
          </p:nvPr>
        </p:nvSpPr>
        <p:spPr>
          <a:xfrm>
            <a:off x="3131840" y="5805264"/>
            <a:ext cx="2881313" cy="215900"/>
          </a:xfrm>
          <a:solidFill>
            <a:schemeClr val="bg1"/>
          </a:solidFill>
        </p:spPr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49796" y="1442393"/>
            <a:ext cx="8460432" cy="5184576"/>
            <a:chOff x="-1908720" y="1268760"/>
            <a:chExt cx="9144000" cy="6072187"/>
          </a:xfrm>
        </p:grpSpPr>
        <p:pic>
          <p:nvPicPr>
            <p:cNvPr id="9933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1908720" y="1268760"/>
              <a:ext cx="9144000" cy="6072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 bwMode="auto">
            <a:xfrm>
              <a:off x="-1513184" y="6883747"/>
              <a:ext cx="8568952" cy="4572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Lucida Grande" pitchFamily="84" charset="0"/>
                <a:ea typeface="ヒラギノ角ゴ Pro W3" pitchFamily="84" charset="-128"/>
              </a:endParaRPr>
            </a:p>
          </p:txBody>
        </p:sp>
      </p:grp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1835696" y="1016645"/>
            <a:ext cx="654929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CH" u="sng" dirty="0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ICTF : Ionisation </a:t>
            </a:r>
            <a:r>
              <a:rPr lang="fr-CH" u="sng" dirty="0" err="1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Cooling</a:t>
            </a:r>
            <a:r>
              <a:rPr lang="fr-CH" u="sng" dirty="0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Test </a:t>
            </a:r>
            <a:r>
              <a:rPr lang="fr-CH" u="sng" dirty="0" err="1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Facility</a:t>
            </a:r>
            <a:r>
              <a:rPr lang="fr-CH" u="sng" dirty="0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u="sng" dirty="0" err="1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Beamline</a:t>
            </a:r>
            <a:endParaRPr lang="en-US" u="sng" dirty="0">
              <a:solidFill>
                <a:srgbClr val="4BADB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23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194" y="2605088"/>
            <a:ext cx="9158288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35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E0E628A-E149-4A37-9CE8-7C62115CFBF1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95237" name="Text Box 44"/>
          <p:cNvSpPr txBox="1">
            <a:spLocks noChangeArrowheads="1"/>
          </p:cNvSpPr>
          <p:nvPr/>
        </p:nvSpPr>
        <p:spPr bwMode="auto">
          <a:xfrm>
            <a:off x="160841" y="5769401"/>
            <a:ext cx="2360405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Incoming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muon </a:t>
            </a:r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endParaRPr lang="fr-CH" sz="1800" dirty="0">
              <a:latin typeface="Times New Roman" pitchFamily="18" charset="0"/>
            </a:endParaRPr>
          </a:p>
        </p:txBody>
      </p:sp>
      <p:sp>
        <p:nvSpPr>
          <p:cNvPr id="95238" name="Freeform 45"/>
          <p:cNvSpPr>
            <a:spLocks/>
          </p:cNvSpPr>
          <p:nvPr/>
        </p:nvSpPr>
        <p:spPr bwMode="auto">
          <a:xfrm>
            <a:off x="228600" y="3492500"/>
            <a:ext cx="1588" cy="2336800"/>
          </a:xfrm>
          <a:custGeom>
            <a:avLst/>
            <a:gdLst>
              <a:gd name="T0" fmla="*/ 0 w 1"/>
              <a:gd name="T1" fmla="*/ 1472 h 1472"/>
              <a:gd name="T2" fmla="*/ 0 w 1"/>
              <a:gd name="T3" fmla="*/ 0 h 1472"/>
              <a:gd name="T4" fmla="*/ 0 60000 65536"/>
              <a:gd name="T5" fmla="*/ 0 60000 65536"/>
              <a:gd name="T6" fmla="*/ 0 w 1"/>
              <a:gd name="T7" fmla="*/ 0 h 1472"/>
              <a:gd name="T8" fmla="*/ 1 w 1"/>
              <a:gd name="T9" fmla="*/ 1472 h 147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1472">
                <a:moveTo>
                  <a:pt x="0" y="1472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5239" name="Text Box 46"/>
          <p:cNvSpPr txBox="1">
            <a:spLocks noChangeArrowheads="1"/>
          </p:cNvSpPr>
          <p:nvPr/>
        </p:nvSpPr>
        <p:spPr bwMode="auto">
          <a:xfrm>
            <a:off x="407993" y="1801972"/>
            <a:ext cx="1583186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Variable Diffuser</a:t>
            </a:r>
            <a:endParaRPr lang="fr-CH" sz="1200" dirty="0">
              <a:latin typeface="Times New Roman" pitchFamily="18" charset="0"/>
            </a:endParaRPr>
          </a:p>
        </p:txBody>
      </p:sp>
      <p:sp>
        <p:nvSpPr>
          <p:cNvPr id="95240" name="Line 47"/>
          <p:cNvSpPr>
            <a:spLocks noChangeShapeType="1"/>
          </p:cNvSpPr>
          <p:nvPr/>
        </p:nvSpPr>
        <p:spPr bwMode="auto">
          <a:xfrm>
            <a:off x="1030799" y="2081665"/>
            <a:ext cx="393188" cy="12465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41" name="Text Box 48"/>
          <p:cNvSpPr txBox="1">
            <a:spLocks noChangeArrowheads="1"/>
          </p:cNvSpPr>
          <p:nvPr/>
        </p:nvSpPr>
        <p:spPr bwMode="auto">
          <a:xfrm>
            <a:off x="407993" y="4580958"/>
            <a:ext cx="2245835" cy="6771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Beam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PID, TOF 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0, TOF 1</a:t>
            </a:r>
          </a:p>
          <a:p>
            <a:pPr algn="ctr"/>
            <a:endParaRPr lang="fr-CH" sz="1400" dirty="0">
              <a:latin typeface="Times New Roman" pitchFamily="18" charset="0"/>
            </a:endParaRPr>
          </a:p>
          <a:p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Cherenkovs</a:t>
            </a:r>
            <a:endParaRPr lang="fr-CH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5242" name="Text Box 49"/>
          <p:cNvSpPr txBox="1">
            <a:spLocks noChangeArrowheads="1"/>
          </p:cNvSpPr>
          <p:nvPr/>
        </p:nvSpPr>
        <p:spPr bwMode="auto">
          <a:xfrm>
            <a:off x="3405570" y="5715556"/>
            <a:ext cx="2805951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Trackers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1 &amp;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2</a:t>
            </a:r>
            <a:endParaRPr lang="fr-CH" sz="1400" dirty="0">
              <a:latin typeface="Times New Roman" pitchFamily="18" charset="0"/>
            </a:endParaRPr>
          </a:p>
        </p:txBody>
      </p:sp>
      <p:sp>
        <p:nvSpPr>
          <p:cNvPr id="95243" name="Line 50"/>
          <p:cNvSpPr>
            <a:spLocks noChangeShapeType="1"/>
          </p:cNvSpPr>
          <p:nvPr/>
        </p:nvSpPr>
        <p:spPr bwMode="auto">
          <a:xfrm flipH="1" flipV="1">
            <a:off x="2222500" y="3359149"/>
            <a:ext cx="1183070" cy="235640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44" name="Line 51"/>
          <p:cNvSpPr>
            <a:spLocks noChangeShapeType="1"/>
          </p:cNvSpPr>
          <p:nvPr/>
        </p:nvSpPr>
        <p:spPr bwMode="auto">
          <a:xfrm flipV="1">
            <a:off x="7092280" y="3347460"/>
            <a:ext cx="356561" cy="236809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45" name="Text Box 52"/>
          <p:cNvSpPr txBox="1">
            <a:spLocks noChangeArrowheads="1"/>
          </p:cNvSpPr>
          <p:nvPr/>
        </p:nvSpPr>
        <p:spPr bwMode="auto">
          <a:xfrm>
            <a:off x="3335338" y="4951413"/>
            <a:ext cx="3684934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Liquid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Hydrogen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absorbers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1,2,3</a:t>
            </a:r>
            <a:endParaRPr lang="fr-CH" sz="1800" dirty="0">
              <a:latin typeface="Times New Roman" pitchFamily="18" charset="0"/>
            </a:endParaRPr>
          </a:p>
        </p:txBody>
      </p:sp>
      <p:sp>
        <p:nvSpPr>
          <p:cNvPr id="95246" name="Text Box 56"/>
          <p:cNvSpPr txBox="1">
            <a:spLocks noChangeArrowheads="1"/>
          </p:cNvSpPr>
          <p:nvPr/>
        </p:nvSpPr>
        <p:spPr bwMode="auto">
          <a:xfrm>
            <a:off x="7322605" y="4481513"/>
            <a:ext cx="1784883" cy="110799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Downstream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particle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ID: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TOF 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2,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KL, EMR</a:t>
            </a:r>
            <a:endParaRPr lang="fr-CH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fr-CH" sz="1400" dirty="0">
              <a:latin typeface="Times New Roman" pitchFamily="18" charset="0"/>
            </a:endParaRPr>
          </a:p>
          <a:p>
            <a:pPr algn="ctr"/>
            <a:r>
              <a:rPr lang="fr-CH" sz="1400" dirty="0">
                <a:latin typeface="Times New Roman" pitchFamily="18" charset="0"/>
              </a:rPr>
              <a:t> </a:t>
            </a:r>
          </a:p>
          <a:p>
            <a:pPr algn="ctr"/>
            <a:endParaRPr lang="fr-CH" sz="1400" dirty="0">
              <a:latin typeface="Times New Roman" pitchFamily="18" charset="0"/>
            </a:endParaRPr>
          </a:p>
        </p:txBody>
      </p:sp>
      <p:sp>
        <p:nvSpPr>
          <p:cNvPr id="95247" name="Freeform 57"/>
          <p:cNvSpPr>
            <a:spLocks/>
          </p:cNvSpPr>
          <p:nvPr/>
        </p:nvSpPr>
        <p:spPr bwMode="auto">
          <a:xfrm>
            <a:off x="7984445" y="3606800"/>
            <a:ext cx="1588" cy="863600"/>
          </a:xfrm>
          <a:custGeom>
            <a:avLst/>
            <a:gdLst>
              <a:gd name="T0" fmla="*/ 0 w 1"/>
              <a:gd name="T1" fmla="*/ 544 h 544"/>
              <a:gd name="T2" fmla="*/ 0 w 1"/>
              <a:gd name="T3" fmla="*/ 0 h 544"/>
              <a:gd name="T4" fmla="*/ 0 60000 65536"/>
              <a:gd name="T5" fmla="*/ 0 60000 65536"/>
              <a:gd name="T6" fmla="*/ 0 w 1"/>
              <a:gd name="T7" fmla="*/ 0 h 544"/>
              <a:gd name="T8" fmla="*/ 1 w 1"/>
              <a:gd name="T9" fmla="*/ 544 h 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544">
                <a:moveTo>
                  <a:pt x="0" y="544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5248" name="Freeform 58"/>
          <p:cNvSpPr>
            <a:spLocks/>
          </p:cNvSpPr>
          <p:nvPr/>
        </p:nvSpPr>
        <p:spPr bwMode="auto">
          <a:xfrm>
            <a:off x="8116888" y="3841749"/>
            <a:ext cx="49213" cy="628650"/>
          </a:xfrm>
          <a:custGeom>
            <a:avLst/>
            <a:gdLst>
              <a:gd name="T0" fmla="*/ 0 w 1"/>
              <a:gd name="T1" fmla="*/ 512 h 512"/>
              <a:gd name="T2" fmla="*/ 0 w 1"/>
              <a:gd name="T3" fmla="*/ 0 h 512"/>
              <a:gd name="T4" fmla="*/ 0 60000 65536"/>
              <a:gd name="T5" fmla="*/ 0 60000 65536"/>
              <a:gd name="T6" fmla="*/ 0 w 1"/>
              <a:gd name="T7" fmla="*/ 0 h 512"/>
              <a:gd name="T8" fmla="*/ 1 w 1"/>
              <a:gd name="T9" fmla="*/ 512 h 51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512">
                <a:moveTo>
                  <a:pt x="0" y="512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5249" name="Freeform 59"/>
          <p:cNvSpPr>
            <a:spLocks/>
          </p:cNvSpPr>
          <p:nvPr/>
        </p:nvSpPr>
        <p:spPr bwMode="auto">
          <a:xfrm>
            <a:off x="8370888" y="3848100"/>
            <a:ext cx="1588" cy="635000"/>
          </a:xfrm>
          <a:custGeom>
            <a:avLst/>
            <a:gdLst>
              <a:gd name="T0" fmla="*/ 0 w 1"/>
              <a:gd name="T1" fmla="*/ 400 h 400"/>
              <a:gd name="T2" fmla="*/ 0 w 1"/>
              <a:gd name="T3" fmla="*/ 0 h 400"/>
              <a:gd name="T4" fmla="*/ 0 60000 65536"/>
              <a:gd name="T5" fmla="*/ 0 60000 65536"/>
              <a:gd name="T6" fmla="*/ 0 w 1"/>
              <a:gd name="T7" fmla="*/ 0 h 400"/>
              <a:gd name="T8" fmla="*/ 1 w 1"/>
              <a:gd name="T9" fmla="*/ 400 h 40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" h="400">
                <a:moveTo>
                  <a:pt x="0" y="400"/>
                </a:moveTo>
                <a:lnTo>
                  <a:pt x="0" y="0"/>
                </a:lnTo>
              </a:path>
            </a:pathLst>
          </a:cu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95250" name="Text Box 60"/>
          <p:cNvSpPr txBox="1">
            <a:spLocks noChangeArrowheads="1"/>
          </p:cNvSpPr>
          <p:nvPr/>
        </p:nvSpPr>
        <p:spPr bwMode="auto">
          <a:xfrm>
            <a:off x="3282532" y="4305773"/>
            <a:ext cx="1383811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RF </a:t>
            </a:r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cavities</a:t>
            </a:r>
            <a:endParaRPr lang="fr-CH" sz="1800" dirty="0">
              <a:latin typeface="Times New Roman" pitchFamily="18" charset="0"/>
            </a:endParaRPr>
          </a:p>
        </p:txBody>
      </p:sp>
      <p:sp>
        <p:nvSpPr>
          <p:cNvPr id="95251" name="Text Box 61"/>
          <p:cNvSpPr txBox="1">
            <a:spLocks noChangeArrowheads="1"/>
          </p:cNvSpPr>
          <p:nvPr/>
        </p:nvSpPr>
        <p:spPr bwMode="auto">
          <a:xfrm>
            <a:off x="4967288" y="4292359"/>
            <a:ext cx="1892217" cy="27699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RF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power     </a:t>
            </a:r>
            <a:endParaRPr lang="fr-CH" sz="12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5252" name="Line 62"/>
          <p:cNvSpPr>
            <a:spLocks noChangeShapeType="1"/>
          </p:cNvSpPr>
          <p:nvPr/>
        </p:nvSpPr>
        <p:spPr bwMode="auto">
          <a:xfrm flipH="1" flipV="1">
            <a:off x="3974438" y="3381375"/>
            <a:ext cx="54638" cy="92439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53" name="Text Box 64"/>
          <p:cNvSpPr txBox="1">
            <a:spLocks noChangeArrowheads="1"/>
          </p:cNvSpPr>
          <p:nvPr/>
        </p:nvSpPr>
        <p:spPr bwMode="auto">
          <a:xfrm>
            <a:off x="420671" y="1394001"/>
            <a:ext cx="2314343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Spectrometer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Solenoid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1</a:t>
            </a:r>
            <a:r>
              <a:rPr lang="fr-CH" sz="1200" dirty="0" smtClean="0">
                <a:latin typeface="Times New Roman" pitchFamily="18" charset="0"/>
              </a:rPr>
              <a:t>  </a:t>
            </a:r>
            <a:endParaRPr lang="fr-CH" sz="1200" dirty="0">
              <a:latin typeface="Times New Roman" pitchFamily="18" charset="0"/>
            </a:endParaRPr>
          </a:p>
        </p:txBody>
      </p:sp>
      <p:sp>
        <p:nvSpPr>
          <p:cNvPr id="95254" name="Line 65"/>
          <p:cNvSpPr>
            <a:spLocks noChangeShapeType="1"/>
          </p:cNvSpPr>
          <p:nvPr/>
        </p:nvSpPr>
        <p:spPr bwMode="auto">
          <a:xfrm>
            <a:off x="1905000" y="2078971"/>
            <a:ext cx="241300" cy="10071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56" name="Text Box 68"/>
          <p:cNvSpPr txBox="1">
            <a:spLocks noChangeArrowheads="1"/>
          </p:cNvSpPr>
          <p:nvPr/>
        </p:nvSpPr>
        <p:spPr bwMode="auto">
          <a:xfrm>
            <a:off x="4538884" y="1796958"/>
            <a:ext cx="2307781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Coupling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Coils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1&amp;2</a:t>
            </a:r>
            <a:endParaRPr lang="fr-CH" sz="1400" dirty="0">
              <a:latin typeface="Times New Roman" pitchFamily="18" charset="0"/>
            </a:endParaRPr>
          </a:p>
        </p:txBody>
      </p:sp>
      <p:sp>
        <p:nvSpPr>
          <p:cNvPr id="95257" name="Text Box 69"/>
          <p:cNvSpPr txBox="1">
            <a:spLocks noChangeArrowheads="1"/>
          </p:cNvSpPr>
          <p:nvPr/>
        </p:nvSpPr>
        <p:spPr bwMode="auto">
          <a:xfrm>
            <a:off x="2860219" y="1804666"/>
            <a:ext cx="1212952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Focus </a:t>
            </a:r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coils</a:t>
            </a:r>
            <a:endParaRPr lang="fr-CH" sz="1400" dirty="0">
              <a:latin typeface="Times New Roman" pitchFamily="18" charset="0"/>
            </a:endParaRPr>
          </a:p>
        </p:txBody>
      </p:sp>
      <p:sp>
        <p:nvSpPr>
          <p:cNvPr id="95258" name="Line 70"/>
          <p:cNvSpPr>
            <a:spLocks noChangeShapeType="1"/>
          </p:cNvSpPr>
          <p:nvPr/>
        </p:nvSpPr>
        <p:spPr bwMode="auto">
          <a:xfrm>
            <a:off x="3505200" y="2081665"/>
            <a:ext cx="1047750" cy="79647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59" name="Line 71"/>
          <p:cNvSpPr>
            <a:spLocks noChangeShapeType="1"/>
          </p:cNvSpPr>
          <p:nvPr/>
        </p:nvSpPr>
        <p:spPr bwMode="auto">
          <a:xfrm>
            <a:off x="3505199" y="2081664"/>
            <a:ext cx="2801940" cy="807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0" name="Line 73"/>
          <p:cNvSpPr>
            <a:spLocks noChangeShapeType="1"/>
          </p:cNvSpPr>
          <p:nvPr/>
        </p:nvSpPr>
        <p:spPr bwMode="auto">
          <a:xfrm flipH="1">
            <a:off x="3876674" y="2081665"/>
            <a:ext cx="1751011" cy="73138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1" name="Line 74"/>
          <p:cNvSpPr>
            <a:spLocks noChangeShapeType="1"/>
          </p:cNvSpPr>
          <p:nvPr/>
        </p:nvSpPr>
        <p:spPr bwMode="auto">
          <a:xfrm flipH="1">
            <a:off x="5562599" y="2081665"/>
            <a:ext cx="65087" cy="63836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2" name="Line 75"/>
          <p:cNvSpPr>
            <a:spLocks noChangeShapeType="1"/>
          </p:cNvSpPr>
          <p:nvPr/>
        </p:nvSpPr>
        <p:spPr bwMode="auto">
          <a:xfrm flipH="1">
            <a:off x="7302497" y="1671000"/>
            <a:ext cx="357190" cy="140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3" name="Line 79"/>
          <p:cNvSpPr>
            <a:spLocks noChangeShapeType="1"/>
          </p:cNvSpPr>
          <p:nvPr/>
        </p:nvSpPr>
        <p:spPr bwMode="auto">
          <a:xfrm flipH="1" flipV="1">
            <a:off x="520699" y="3606800"/>
            <a:ext cx="533399" cy="96255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4" name="Line 80"/>
          <p:cNvSpPr>
            <a:spLocks noChangeShapeType="1"/>
          </p:cNvSpPr>
          <p:nvPr/>
        </p:nvSpPr>
        <p:spPr bwMode="auto">
          <a:xfrm flipH="1" flipV="1">
            <a:off x="862012" y="3646488"/>
            <a:ext cx="337573" cy="92287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5" name="Line 81"/>
          <p:cNvSpPr>
            <a:spLocks noChangeShapeType="1"/>
          </p:cNvSpPr>
          <p:nvPr/>
        </p:nvSpPr>
        <p:spPr bwMode="auto">
          <a:xfrm flipV="1">
            <a:off x="1341042" y="3605212"/>
            <a:ext cx="82945" cy="97755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66" name="Text Box 88"/>
          <p:cNvSpPr txBox="1">
            <a:spLocks noChangeArrowheads="1"/>
          </p:cNvSpPr>
          <p:nvPr/>
        </p:nvSpPr>
        <p:spPr bwMode="auto">
          <a:xfrm>
            <a:off x="2971799" y="764704"/>
            <a:ext cx="4350806" cy="40011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000" u="sng" dirty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MICE Collaboration </a:t>
            </a:r>
            <a:r>
              <a:rPr lang="fr-FR" sz="2000" u="sng" dirty="0" err="1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across</a:t>
            </a:r>
            <a:r>
              <a:rPr lang="fr-FR" sz="2000" u="sng" dirty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the </a:t>
            </a:r>
            <a:r>
              <a:rPr lang="fr-FR" sz="2000" u="sng" dirty="0" err="1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planet</a:t>
            </a:r>
            <a:endParaRPr lang="fr-FR" sz="2000" u="sng" dirty="0">
              <a:solidFill>
                <a:srgbClr val="4BADB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95267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07575" y="1420827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75" name="Picture 99" descr="flag-jap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20376" y="4964598"/>
            <a:ext cx="404594" cy="2697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95276" name="Picture 100" descr="Flag-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86222" y="5789208"/>
            <a:ext cx="260078" cy="260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78" name="Picture 102" descr="flag-ital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58194" y="4601369"/>
            <a:ext cx="388950" cy="25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79" name="Picture 103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58194" y="5001231"/>
            <a:ext cx="438331" cy="256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80" name="Picture 104" descr="flag-belgium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5000" y="4969555"/>
            <a:ext cx="328468" cy="283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84" name="Picture 108" descr="flag-chin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50015" y="1809888"/>
            <a:ext cx="406398" cy="270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86" name="Picture 110" descr="FLAG-U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703283" y="1828768"/>
            <a:ext cx="369888" cy="25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87" name="Picture 111" descr="flag-italy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6932" y="4976778"/>
            <a:ext cx="472145" cy="313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88" name="Picture 112" descr="Flag-ch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4399" y="5304012"/>
            <a:ext cx="228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90" name="Picture 114" descr="flag-bulgaria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49854" y="4964005"/>
            <a:ext cx="457689" cy="305126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5291" name="Line 115"/>
          <p:cNvSpPr>
            <a:spLocks noChangeShapeType="1"/>
          </p:cNvSpPr>
          <p:nvPr/>
        </p:nvSpPr>
        <p:spPr bwMode="auto">
          <a:xfrm flipH="1">
            <a:off x="2971798" y="2081665"/>
            <a:ext cx="533401" cy="807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pic>
        <p:nvPicPr>
          <p:cNvPr id="95292" name="Picture 116" descr="flag-NL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20441" y="5732682"/>
            <a:ext cx="360750" cy="24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5293" name="Picture 117" descr="CERN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14523" y="4313770"/>
            <a:ext cx="253319" cy="25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294" name="Line 118"/>
          <p:cNvSpPr>
            <a:spLocks noChangeShapeType="1"/>
          </p:cNvSpPr>
          <p:nvPr/>
        </p:nvSpPr>
        <p:spPr bwMode="auto">
          <a:xfrm flipV="1">
            <a:off x="4029076" y="3575049"/>
            <a:ext cx="1404938" cy="73072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95" name="Line 54"/>
          <p:cNvSpPr>
            <a:spLocks noChangeShapeType="1"/>
          </p:cNvSpPr>
          <p:nvPr/>
        </p:nvSpPr>
        <p:spPr bwMode="auto">
          <a:xfrm flipH="1" flipV="1">
            <a:off x="2809875" y="3381375"/>
            <a:ext cx="525463" cy="15700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95296" name="Line 54"/>
          <p:cNvSpPr>
            <a:spLocks noChangeShapeType="1"/>
          </p:cNvSpPr>
          <p:nvPr/>
        </p:nvSpPr>
        <p:spPr bwMode="auto">
          <a:xfrm flipV="1">
            <a:off x="5890306" y="3452018"/>
            <a:ext cx="492125" cy="15176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95297" name="Line 54"/>
          <p:cNvSpPr>
            <a:spLocks noChangeShapeType="1"/>
          </p:cNvSpPr>
          <p:nvPr/>
        </p:nvSpPr>
        <p:spPr bwMode="auto">
          <a:xfrm flipH="1" flipV="1">
            <a:off x="4657726" y="3342481"/>
            <a:ext cx="309562" cy="1627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GB"/>
          </a:p>
        </p:txBody>
      </p:sp>
      <p:pic>
        <p:nvPicPr>
          <p:cNvPr id="66" name="Picture 110" descr="FLAG-U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628282" y="1827149"/>
            <a:ext cx="369888" cy="25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2673" y="1819011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" name="Text Box 64"/>
          <p:cNvSpPr txBox="1">
            <a:spLocks noChangeArrowheads="1"/>
          </p:cNvSpPr>
          <p:nvPr/>
        </p:nvSpPr>
        <p:spPr bwMode="auto">
          <a:xfrm>
            <a:off x="6735828" y="1354105"/>
            <a:ext cx="2314343" cy="276999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Spectrometer</a:t>
            </a:r>
            <a:r>
              <a:rPr lang="fr-CH" sz="12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sz="120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Solenoid</a:t>
            </a:r>
            <a:r>
              <a:rPr lang="fr-CH" sz="12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2</a:t>
            </a:r>
            <a:r>
              <a:rPr lang="fr-CH" sz="1200" dirty="0" smtClean="0">
                <a:latin typeface="Times New Roman" pitchFamily="18" charset="0"/>
              </a:rPr>
              <a:t>  </a:t>
            </a:r>
            <a:endParaRPr lang="fr-CH" sz="1200" dirty="0">
              <a:latin typeface="Times New Roman" pitchFamily="18" charset="0"/>
            </a:endParaRPr>
          </a:p>
        </p:txBody>
      </p:sp>
      <p:pic>
        <p:nvPicPr>
          <p:cNvPr id="69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3946" y="1367517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" name="Picture 110" descr="FLAG-U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6300" y="5789207"/>
            <a:ext cx="369888" cy="25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4699" y="4305773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206" y="4313770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" name="Picture 110" descr="FLAG-U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67842" y="4305773"/>
            <a:ext cx="369888" cy="25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4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2930" y="4974377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5" name="Picture 110" descr="FLAG-U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23042" y="4957971"/>
            <a:ext cx="369888" cy="25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99" descr="flag-jap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0237" y="5726438"/>
            <a:ext cx="384783" cy="25652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77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9880" y="5726438"/>
            <a:ext cx="427342" cy="25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" name="Picture 110" descr="FLAG-UK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17841" y="5720284"/>
            <a:ext cx="369888" cy="25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" name="Picture 91" descr="flag-U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13250" y="5304012"/>
            <a:ext cx="453867" cy="265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Straight Connector 2"/>
          <p:cNvCxnSpPr>
            <a:stCxn id="95244" idx="0"/>
            <a:endCxn id="95242" idx="3"/>
          </p:cNvCxnSpPr>
          <p:nvPr/>
        </p:nvCxnSpPr>
        <p:spPr bwMode="auto">
          <a:xfrm flipH="1">
            <a:off x="6211521" y="5715556"/>
            <a:ext cx="880759" cy="1385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99445" y="1527174"/>
            <a:ext cx="4191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3200">
                <a:solidFill>
                  <a:srgbClr val="000000"/>
                </a:solidFill>
                <a:latin typeface="Symbol" pitchFamily="18" charset="2"/>
              </a:rPr>
              <a:t>m</a:t>
            </a:r>
          </a:p>
        </p:txBody>
      </p:sp>
      <p:sp>
        <p:nvSpPr>
          <p:cNvPr id="11267" name="Line 3"/>
          <p:cNvSpPr>
            <a:spLocks noChangeShapeType="1"/>
          </p:cNvSpPr>
          <p:nvPr/>
        </p:nvSpPr>
        <p:spPr bwMode="auto">
          <a:xfrm>
            <a:off x="97857" y="2400299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68" name="Freeform 4"/>
          <p:cNvSpPr>
            <a:spLocks/>
          </p:cNvSpPr>
          <p:nvPr/>
        </p:nvSpPr>
        <p:spPr bwMode="auto">
          <a:xfrm>
            <a:off x="516957" y="2247899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69" name="Freeform 5"/>
          <p:cNvSpPr>
            <a:spLocks/>
          </p:cNvSpPr>
          <p:nvPr/>
        </p:nvSpPr>
        <p:spPr bwMode="auto">
          <a:xfrm>
            <a:off x="574107" y="2425699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 flipV="1">
            <a:off x="547120" y="2170112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05857" y="2222499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1693295" y="2165349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73" name="Line 9"/>
          <p:cNvSpPr>
            <a:spLocks noChangeShapeType="1"/>
          </p:cNvSpPr>
          <p:nvPr/>
        </p:nvSpPr>
        <p:spPr bwMode="auto">
          <a:xfrm flipV="1">
            <a:off x="1642495" y="2173287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2091355" y="938094"/>
            <a:ext cx="5073445" cy="46166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400" b="0" u="sng" dirty="0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MICE </a:t>
            </a:r>
            <a:r>
              <a:rPr lang="fr-CH" sz="2400" b="0" u="sng" dirty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SCHEDULE </a:t>
            </a:r>
            <a:r>
              <a:rPr lang="fr-CH" sz="2400" b="0" u="sng" dirty="0" smtClean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update</a:t>
            </a:r>
            <a:r>
              <a:rPr lang="fr-CH" sz="2400" b="0" u="sng" dirty="0">
                <a:solidFill>
                  <a:srgbClr val="4BADB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 May 2013</a:t>
            </a:r>
          </a:p>
        </p:txBody>
      </p:sp>
      <p:sp>
        <p:nvSpPr>
          <p:cNvPr id="11275" name="Text Box 12"/>
          <p:cNvSpPr txBox="1">
            <a:spLocks noChangeArrowheads="1"/>
          </p:cNvSpPr>
          <p:nvPr/>
        </p:nvSpPr>
        <p:spPr bwMode="auto">
          <a:xfrm>
            <a:off x="2802957" y="2103437"/>
            <a:ext cx="10903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0" dirty="0">
                <a:solidFill>
                  <a:srgbClr val="33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STEP I</a:t>
            </a:r>
            <a:endParaRPr lang="en-GB" b="0" dirty="0">
              <a:solidFill>
                <a:srgbClr val="00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76" name="Text Box 13"/>
          <p:cNvSpPr txBox="1">
            <a:spLocks noChangeArrowheads="1"/>
          </p:cNvSpPr>
          <p:nvPr/>
        </p:nvSpPr>
        <p:spPr bwMode="auto">
          <a:xfrm>
            <a:off x="-546100" y="20923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1277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683"/>
          <a:stretch>
            <a:fillRect/>
          </a:stretch>
        </p:blipFill>
        <p:spPr bwMode="auto">
          <a:xfrm>
            <a:off x="3011430" y="3024875"/>
            <a:ext cx="454025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8" name="Rectangle 15"/>
          <p:cNvSpPr>
            <a:spLocks noChangeArrowheads="1"/>
          </p:cNvSpPr>
          <p:nvPr/>
        </p:nvSpPr>
        <p:spPr bwMode="auto">
          <a:xfrm>
            <a:off x="3917609" y="3478900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grpSp>
        <p:nvGrpSpPr>
          <p:cNvPr id="11279" name="Group 16"/>
          <p:cNvGrpSpPr>
            <a:grpSpLocks/>
          </p:cNvGrpSpPr>
          <p:nvPr/>
        </p:nvGrpSpPr>
        <p:grpSpPr bwMode="auto">
          <a:xfrm rot="10800000">
            <a:off x="3447709" y="3809100"/>
            <a:ext cx="1422400" cy="106362"/>
            <a:chOff x="1064" y="2024"/>
            <a:chExt cx="896" cy="67"/>
          </a:xfrm>
        </p:grpSpPr>
        <p:sp>
          <p:nvSpPr>
            <p:cNvPr id="11368" name="Rectangle 17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9" name="Rectangle 18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0" name="Rectangle 19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1" name="Rectangle 20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2" name="Rectangle 21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73" name="Rectangle 22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280" name="Group 23"/>
          <p:cNvGrpSpPr>
            <a:grpSpLocks/>
          </p:cNvGrpSpPr>
          <p:nvPr/>
        </p:nvGrpSpPr>
        <p:grpSpPr bwMode="auto">
          <a:xfrm flipH="1">
            <a:off x="3447709" y="3339200"/>
            <a:ext cx="1422400" cy="106362"/>
            <a:chOff x="1064" y="2024"/>
            <a:chExt cx="896" cy="67"/>
          </a:xfrm>
        </p:grpSpPr>
        <p:sp>
          <p:nvSpPr>
            <p:cNvPr id="11362" name="Rectangle 24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3" name="Rectangle 25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4" name="Rectangle 26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5" name="Rectangle 27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6" name="Rectangle 28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7" name="Rectangle 29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281" name="Line 30"/>
          <p:cNvSpPr>
            <a:spLocks noChangeShapeType="1"/>
          </p:cNvSpPr>
          <p:nvPr/>
        </p:nvSpPr>
        <p:spPr bwMode="auto">
          <a:xfrm flipV="1">
            <a:off x="4933609" y="33900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2" name="Rectangle 31"/>
          <p:cNvSpPr>
            <a:spLocks noChangeArrowheads="1"/>
          </p:cNvSpPr>
          <p:nvPr/>
        </p:nvSpPr>
        <p:spPr bwMode="auto">
          <a:xfrm>
            <a:off x="1798580" y="3478900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83" name="Line 32"/>
          <p:cNvSpPr>
            <a:spLocks noChangeShapeType="1"/>
          </p:cNvSpPr>
          <p:nvPr/>
        </p:nvSpPr>
        <p:spPr bwMode="auto">
          <a:xfrm>
            <a:off x="101600" y="36313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4" name="Line 33"/>
          <p:cNvSpPr>
            <a:spLocks noChangeShapeType="1"/>
          </p:cNvSpPr>
          <p:nvPr/>
        </p:nvSpPr>
        <p:spPr bwMode="auto">
          <a:xfrm>
            <a:off x="1684280" y="3478900"/>
            <a:ext cx="0" cy="304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5" name="Freeform 34"/>
          <p:cNvSpPr>
            <a:spLocks/>
          </p:cNvSpPr>
          <p:nvPr/>
        </p:nvSpPr>
        <p:spPr bwMode="auto">
          <a:xfrm>
            <a:off x="520700" y="3478900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6" name="Freeform 35"/>
          <p:cNvSpPr>
            <a:spLocks/>
          </p:cNvSpPr>
          <p:nvPr/>
        </p:nvSpPr>
        <p:spPr bwMode="auto">
          <a:xfrm>
            <a:off x="558800" y="3656700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7" name="Line 36"/>
          <p:cNvSpPr>
            <a:spLocks noChangeShapeType="1"/>
          </p:cNvSpPr>
          <p:nvPr/>
        </p:nvSpPr>
        <p:spPr bwMode="auto">
          <a:xfrm flipV="1">
            <a:off x="550863" y="3401112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288" name="Line 37"/>
          <p:cNvSpPr>
            <a:spLocks noChangeShapeType="1"/>
          </p:cNvSpPr>
          <p:nvPr/>
        </p:nvSpPr>
        <p:spPr bwMode="auto">
          <a:xfrm flipV="1">
            <a:off x="1620780" y="34027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grpSp>
        <p:nvGrpSpPr>
          <p:cNvPr id="11289" name="Group 38"/>
          <p:cNvGrpSpPr>
            <a:grpSpLocks/>
          </p:cNvGrpSpPr>
          <p:nvPr/>
        </p:nvGrpSpPr>
        <p:grpSpPr bwMode="auto">
          <a:xfrm>
            <a:off x="1646180" y="3339200"/>
            <a:ext cx="1422400" cy="106362"/>
            <a:chOff x="1064" y="2024"/>
            <a:chExt cx="896" cy="67"/>
          </a:xfrm>
        </p:grpSpPr>
        <p:sp>
          <p:nvSpPr>
            <p:cNvPr id="11356" name="Rectangle 39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7" name="Rectangle 40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8" name="Rectangle 41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9" name="Rectangle 42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0" name="Rectangle 43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61" name="Rectangle 44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290" name="Group 45"/>
          <p:cNvGrpSpPr>
            <a:grpSpLocks/>
          </p:cNvGrpSpPr>
          <p:nvPr/>
        </p:nvGrpSpPr>
        <p:grpSpPr bwMode="auto">
          <a:xfrm flipV="1">
            <a:off x="1646180" y="3809100"/>
            <a:ext cx="1422400" cy="106362"/>
            <a:chOff x="1064" y="2024"/>
            <a:chExt cx="896" cy="67"/>
          </a:xfrm>
        </p:grpSpPr>
        <p:sp>
          <p:nvSpPr>
            <p:cNvPr id="11350" name="Rectangle 46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1" name="Rectangle 47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2" name="Rectangle 48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3" name="Rectangle 49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4" name="Rectangle 50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55" name="Rectangle 51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291" name="Text Box 52"/>
          <p:cNvSpPr txBox="1">
            <a:spLocks noChangeArrowheads="1"/>
          </p:cNvSpPr>
          <p:nvPr/>
        </p:nvSpPr>
        <p:spPr bwMode="auto">
          <a:xfrm>
            <a:off x="63500" y="3172512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92" name="Rectangle 53"/>
          <p:cNvSpPr>
            <a:spLocks noChangeArrowheads="1"/>
          </p:cNvSpPr>
          <p:nvPr/>
        </p:nvSpPr>
        <p:spPr bwMode="auto">
          <a:xfrm>
            <a:off x="596900" y="3453500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93" name="Rectangle 54"/>
          <p:cNvSpPr>
            <a:spLocks noChangeArrowheads="1"/>
          </p:cNvSpPr>
          <p:nvPr/>
        </p:nvSpPr>
        <p:spPr bwMode="auto">
          <a:xfrm>
            <a:off x="4984409" y="3351900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294" name="Text Box 55"/>
          <p:cNvSpPr txBox="1">
            <a:spLocks noChangeArrowheads="1"/>
          </p:cNvSpPr>
          <p:nvPr/>
        </p:nvSpPr>
        <p:spPr bwMode="auto">
          <a:xfrm>
            <a:off x="-450850" y="30448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95" name="Text Box 56"/>
          <p:cNvSpPr txBox="1">
            <a:spLocks noChangeArrowheads="1"/>
          </p:cNvSpPr>
          <p:nvPr/>
        </p:nvSpPr>
        <p:spPr bwMode="auto">
          <a:xfrm>
            <a:off x="-450850" y="3044825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296" name="Text Box 57"/>
          <p:cNvSpPr txBox="1">
            <a:spLocks noChangeArrowheads="1"/>
          </p:cNvSpPr>
          <p:nvPr/>
        </p:nvSpPr>
        <p:spPr bwMode="auto">
          <a:xfrm>
            <a:off x="6226175" y="3396350"/>
            <a:ext cx="12937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0" dirty="0">
                <a:solidFill>
                  <a:srgbClr val="33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STEP IV</a:t>
            </a:r>
            <a:endParaRPr lang="en-GB" sz="2400" b="0" dirty="0">
              <a:solidFill>
                <a:srgbClr val="33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297" name="Text Box 58"/>
          <p:cNvSpPr txBox="1">
            <a:spLocks noChangeArrowheads="1"/>
          </p:cNvSpPr>
          <p:nvPr/>
        </p:nvSpPr>
        <p:spPr bwMode="auto">
          <a:xfrm>
            <a:off x="7668333" y="3295891"/>
            <a:ext cx="1462260" cy="107721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(Q2 2014,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no </a:t>
            </a:r>
            <a:r>
              <a:rPr lang="fr-CH" b="0" i="1" dirty="0" err="1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field</a:t>
            </a:r>
            <a:r>
              <a:rPr lang="fr-CH" b="0" i="1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)</a:t>
            </a:r>
            <a:r>
              <a:rPr lang="fr-CH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endParaRPr lang="fr-CH" dirty="0">
              <a:solidFill>
                <a:srgbClr val="00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Q1 2015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t</a:t>
            </a:r>
            <a:r>
              <a:rPr lang="fr-CH" dirty="0" smtClean="0">
                <a:solidFill>
                  <a:srgbClr val="00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 Q1 2016</a:t>
            </a:r>
            <a:r>
              <a:rPr lang="fr-CH" dirty="0" smtClean="0">
                <a:solidFill>
                  <a:srgbClr val="0000FF"/>
                </a:solidFill>
              </a:rPr>
              <a:t> </a:t>
            </a:r>
            <a:endParaRPr lang="fr-CH" dirty="0">
              <a:solidFill>
                <a:srgbClr val="0000FF"/>
              </a:solidFill>
            </a:endParaRPr>
          </a:p>
        </p:txBody>
      </p:sp>
      <p:pic>
        <p:nvPicPr>
          <p:cNvPr id="11298" name="Picture 10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3" r="22989"/>
          <a:stretch>
            <a:fillRect/>
          </a:stretch>
        </p:blipFill>
        <p:spPr bwMode="auto">
          <a:xfrm>
            <a:off x="3047640" y="4711700"/>
            <a:ext cx="3227388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9" name="Text Box 104"/>
          <p:cNvSpPr txBox="1">
            <a:spLocks noChangeArrowheads="1"/>
          </p:cNvSpPr>
          <p:nvPr/>
        </p:nvSpPr>
        <p:spPr bwMode="auto">
          <a:xfrm>
            <a:off x="-609600" y="4240213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300" name="Rectangle 105"/>
          <p:cNvSpPr>
            <a:spLocks noChangeArrowheads="1"/>
          </p:cNvSpPr>
          <p:nvPr/>
        </p:nvSpPr>
        <p:spPr bwMode="auto">
          <a:xfrm>
            <a:off x="1802267" y="5170487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301" name="Line 106"/>
          <p:cNvSpPr>
            <a:spLocks noChangeShapeType="1"/>
          </p:cNvSpPr>
          <p:nvPr/>
        </p:nvSpPr>
        <p:spPr bwMode="auto">
          <a:xfrm>
            <a:off x="83231" y="5335587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2" name="Line 107"/>
          <p:cNvSpPr>
            <a:spLocks noChangeShapeType="1"/>
          </p:cNvSpPr>
          <p:nvPr/>
        </p:nvSpPr>
        <p:spPr bwMode="auto">
          <a:xfrm>
            <a:off x="1687967" y="5170487"/>
            <a:ext cx="0" cy="304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3" name="Freeform 108"/>
          <p:cNvSpPr>
            <a:spLocks/>
          </p:cNvSpPr>
          <p:nvPr/>
        </p:nvSpPr>
        <p:spPr bwMode="auto">
          <a:xfrm>
            <a:off x="502331" y="5183187"/>
            <a:ext cx="1143000" cy="152400"/>
          </a:xfrm>
          <a:custGeom>
            <a:avLst/>
            <a:gdLst>
              <a:gd name="T0" fmla="*/ 0 w 720"/>
              <a:gd name="T1" fmla="*/ 2147483647 h 96"/>
              <a:gd name="T2" fmla="*/ 2147483647 w 720"/>
              <a:gd name="T3" fmla="*/ 2147483647 h 96"/>
              <a:gd name="T4" fmla="*/ 2147483647 w 720"/>
              <a:gd name="T5" fmla="*/ 0 h 96"/>
              <a:gd name="T6" fmla="*/ 0 60000 65536"/>
              <a:gd name="T7" fmla="*/ 0 60000 65536"/>
              <a:gd name="T8" fmla="*/ 0 60000 65536"/>
              <a:gd name="T9" fmla="*/ 0 w 720"/>
              <a:gd name="T10" fmla="*/ 0 h 96"/>
              <a:gd name="T11" fmla="*/ 720 w 720"/>
              <a:gd name="T12" fmla="*/ 96 h 9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0" h="96">
                <a:moveTo>
                  <a:pt x="0" y="96"/>
                </a:moveTo>
                <a:lnTo>
                  <a:pt x="40" y="80"/>
                </a:lnTo>
                <a:lnTo>
                  <a:pt x="720" y="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4" name="Freeform 109"/>
          <p:cNvSpPr>
            <a:spLocks/>
          </p:cNvSpPr>
          <p:nvPr/>
        </p:nvSpPr>
        <p:spPr bwMode="auto">
          <a:xfrm>
            <a:off x="540431" y="5360987"/>
            <a:ext cx="1181100" cy="127000"/>
          </a:xfrm>
          <a:custGeom>
            <a:avLst/>
            <a:gdLst>
              <a:gd name="T0" fmla="*/ 0 w 744"/>
              <a:gd name="T1" fmla="*/ 0 h 80"/>
              <a:gd name="T2" fmla="*/ 2147483647 w 744"/>
              <a:gd name="T3" fmla="*/ 2147483647 h 80"/>
              <a:gd name="T4" fmla="*/ 0 60000 65536"/>
              <a:gd name="T5" fmla="*/ 0 60000 65536"/>
              <a:gd name="T6" fmla="*/ 0 w 744"/>
              <a:gd name="T7" fmla="*/ 0 h 80"/>
              <a:gd name="T8" fmla="*/ 744 w 744"/>
              <a:gd name="T9" fmla="*/ 80 h 8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44" h="80">
                <a:moveTo>
                  <a:pt x="0" y="0"/>
                </a:moveTo>
                <a:lnTo>
                  <a:pt x="744" y="80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5" name="Line 110"/>
          <p:cNvSpPr>
            <a:spLocks noChangeShapeType="1"/>
          </p:cNvSpPr>
          <p:nvPr/>
        </p:nvSpPr>
        <p:spPr bwMode="auto">
          <a:xfrm flipV="1">
            <a:off x="532494" y="5105400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06" name="Line 111"/>
          <p:cNvSpPr>
            <a:spLocks noChangeShapeType="1"/>
          </p:cNvSpPr>
          <p:nvPr/>
        </p:nvSpPr>
        <p:spPr bwMode="auto">
          <a:xfrm flipV="1">
            <a:off x="1624467" y="5094287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grpSp>
        <p:nvGrpSpPr>
          <p:cNvPr id="11307" name="Group 112"/>
          <p:cNvGrpSpPr>
            <a:grpSpLocks/>
          </p:cNvGrpSpPr>
          <p:nvPr/>
        </p:nvGrpSpPr>
        <p:grpSpPr bwMode="auto">
          <a:xfrm>
            <a:off x="1649867" y="5030787"/>
            <a:ext cx="1422400" cy="106363"/>
            <a:chOff x="1064" y="2024"/>
            <a:chExt cx="896" cy="67"/>
          </a:xfrm>
        </p:grpSpPr>
        <p:sp>
          <p:nvSpPr>
            <p:cNvPr id="11344" name="Rectangle 113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5" name="Rectangle 114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6" name="Rectangle 115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7" name="Rectangle 116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8" name="Rectangle 117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9" name="Rectangle 118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308" name="Group 119"/>
          <p:cNvGrpSpPr>
            <a:grpSpLocks/>
          </p:cNvGrpSpPr>
          <p:nvPr/>
        </p:nvGrpSpPr>
        <p:grpSpPr bwMode="auto">
          <a:xfrm flipV="1">
            <a:off x="1649867" y="5500687"/>
            <a:ext cx="1422400" cy="106363"/>
            <a:chOff x="1064" y="2024"/>
            <a:chExt cx="896" cy="67"/>
          </a:xfrm>
        </p:grpSpPr>
        <p:sp>
          <p:nvSpPr>
            <p:cNvPr id="11338" name="Rectangle 120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9" name="Rectangle 121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0" name="Rectangle 122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1" name="Rectangle 123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2" name="Rectangle 124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43" name="Rectangle 125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309" name="Text Box 126"/>
          <p:cNvSpPr txBox="1">
            <a:spLocks noChangeArrowheads="1"/>
          </p:cNvSpPr>
          <p:nvPr/>
        </p:nvSpPr>
        <p:spPr bwMode="auto">
          <a:xfrm>
            <a:off x="-120650" y="3827236"/>
            <a:ext cx="1841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12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1310" name="Rectangle 127"/>
          <p:cNvSpPr>
            <a:spLocks noChangeArrowheads="1"/>
          </p:cNvSpPr>
          <p:nvPr/>
        </p:nvSpPr>
        <p:spPr bwMode="auto">
          <a:xfrm>
            <a:off x="578531" y="5157787"/>
            <a:ext cx="139700" cy="342900"/>
          </a:xfrm>
          <a:prstGeom prst="rect">
            <a:avLst/>
          </a:prstGeom>
          <a:solidFill>
            <a:srgbClr val="00CC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311" name="Rectangle 128"/>
          <p:cNvSpPr>
            <a:spLocks noChangeArrowheads="1"/>
          </p:cNvSpPr>
          <p:nvPr/>
        </p:nvSpPr>
        <p:spPr bwMode="auto">
          <a:xfrm>
            <a:off x="6720208" y="5170487"/>
            <a:ext cx="787400" cy="292100"/>
          </a:xfrm>
          <a:prstGeom prst="rect">
            <a:avLst/>
          </a:prstGeom>
          <a:solidFill>
            <a:srgbClr val="CCFF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grpSp>
        <p:nvGrpSpPr>
          <p:cNvPr id="11312" name="Group 129"/>
          <p:cNvGrpSpPr>
            <a:grpSpLocks/>
          </p:cNvGrpSpPr>
          <p:nvPr/>
        </p:nvGrpSpPr>
        <p:grpSpPr bwMode="auto">
          <a:xfrm rot="10800000">
            <a:off x="6250308" y="5500687"/>
            <a:ext cx="1422400" cy="106363"/>
            <a:chOff x="1064" y="2024"/>
            <a:chExt cx="896" cy="67"/>
          </a:xfrm>
        </p:grpSpPr>
        <p:sp>
          <p:nvSpPr>
            <p:cNvPr id="11332" name="Rectangle 130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3" name="Rectangle 131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4" name="Rectangle 132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5" name="Rectangle 133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6" name="Rectangle 134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7" name="Rectangle 135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1313" name="Group 136"/>
          <p:cNvGrpSpPr>
            <a:grpSpLocks/>
          </p:cNvGrpSpPr>
          <p:nvPr/>
        </p:nvGrpSpPr>
        <p:grpSpPr bwMode="auto">
          <a:xfrm flipH="1">
            <a:off x="6250308" y="5030787"/>
            <a:ext cx="1422400" cy="106363"/>
            <a:chOff x="1064" y="2024"/>
            <a:chExt cx="896" cy="67"/>
          </a:xfrm>
        </p:grpSpPr>
        <p:sp>
          <p:nvSpPr>
            <p:cNvPr id="11326" name="Rectangle 137"/>
            <p:cNvSpPr>
              <a:spLocks noChangeArrowheads="1"/>
            </p:cNvSpPr>
            <p:nvPr/>
          </p:nvSpPr>
          <p:spPr bwMode="auto">
            <a:xfrm>
              <a:off x="1064" y="2024"/>
              <a:ext cx="896" cy="64"/>
            </a:xfrm>
            <a:prstGeom prst="rect">
              <a:avLst/>
            </a:prstGeom>
            <a:solidFill>
              <a:srgbClr val="DDDDDD"/>
            </a:solidFill>
            <a:ln w="6350">
              <a:solidFill>
                <a:srgbClr val="969696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27" name="Rectangle 138"/>
            <p:cNvSpPr>
              <a:spLocks noChangeArrowheads="1"/>
            </p:cNvSpPr>
            <p:nvPr/>
          </p:nvSpPr>
          <p:spPr bwMode="auto">
            <a:xfrm>
              <a:off x="1152" y="2056"/>
              <a:ext cx="504" cy="27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28" name="Rectangle 139"/>
            <p:cNvSpPr>
              <a:spLocks noChangeArrowheads="1"/>
            </p:cNvSpPr>
            <p:nvPr/>
          </p:nvSpPr>
          <p:spPr bwMode="auto">
            <a:xfrm>
              <a:off x="1672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29" name="Rectangle 140"/>
            <p:cNvSpPr>
              <a:spLocks noChangeArrowheads="1"/>
            </p:cNvSpPr>
            <p:nvPr/>
          </p:nvSpPr>
          <p:spPr bwMode="auto">
            <a:xfrm>
              <a:off x="1744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0" name="Rectangle 141"/>
            <p:cNvSpPr>
              <a:spLocks noChangeArrowheads="1"/>
            </p:cNvSpPr>
            <p:nvPr/>
          </p:nvSpPr>
          <p:spPr bwMode="auto">
            <a:xfrm>
              <a:off x="1856" y="2048"/>
              <a:ext cx="88" cy="35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  <p:sp>
          <p:nvSpPr>
            <p:cNvPr id="11331" name="Rectangle 142"/>
            <p:cNvSpPr>
              <a:spLocks noChangeArrowheads="1"/>
            </p:cNvSpPr>
            <p:nvPr/>
          </p:nvSpPr>
          <p:spPr bwMode="auto">
            <a:xfrm>
              <a:off x="1080" y="2040"/>
              <a:ext cx="48" cy="51"/>
            </a:xfrm>
            <a:prstGeom prst="rect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fr-FR" sz="1600" b="1">
                <a:solidFill>
                  <a:srgbClr val="000000"/>
                </a:solidFill>
              </a:endParaRPr>
            </a:p>
          </p:txBody>
        </p:sp>
      </p:grpSp>
      <p:sp>
        <p:nvSpPr>
          <p:cNvPr id="11314" name="Line 143"/>
          <p:cNvSpPr>
            <a:spLocks noChangeShapeType="1"/>
          </p:cNvSpPr>
          <p:nvPr/>
        </p:nvSpPr>
        <p:spPr bwMode="auto">
          <a:xfrm flipV="1">
            <a:off x="7736208" y="5081587"/>
            <a:ext cx="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15" name="Rectangle 144"/>
          <p:cNvSpPr>
            <a:spLocks noChangeArrowheads="1"/>
          </p:cNvSpPr>
          <p:nvPr/>
        </p:nvSpPr>
        <p:spPr bwMode="auto">
          <a:xfrm>
            <a:off x="7787008" y="5043487"/>
            <a:ext cx="50800" cy="508000"/>
          </a:xfrm>
          <a:prstGeom prst="rect">
            <a:avLst/>
          </a:prstGeom>
          <a:solidFill>
            <a:srgbClr val="C0C0C0"/>
          </a:solidFill>
          <a:ln w="4127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b="1">
              <a:solidFill>
                <a:srgbClr val="000000"/>
              </a:solidFill>
            </a:endParaRPr>
          </a:p>
        </p:txBody>
      </p:sp>
      <p:sp>
        <p:nvSpPr>
          <p:cNvPr id="11316" name="Text Box 145"/>
          <p:cNvSpPr txBox="1">
            <a:spLocks noChangeArrowheads="1"/>
          </p:cNvSpPr>
          <p:nvPr/>
        </p:nvSpPr>
        <p:spPr bwMode="auto">
          <a:xfrm>
            <a:off x="6321035" y="4483100"/>
            <a:ext cx="12881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0" dirty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STEP VI</a:t>
            </a:r>
            <a:endParaRPr lang="en-GB" sz="2400" b="0" dirty="0">
              <a:solidFill>
                <a:srgbClr val="3333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317" name="Line 147"/>
          <p:cNvSpPr>
            <a:spLocks noChangeShapeType="1"/>
          </p:cNvSpPr>
          <p:nvPr/>
        </p:nvSpPr>
        <p:spPr bwMode="auto">
          <a:xfrm flipV="1">
            <a:off x="5260634" y="3316975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19" name="Line 150"/>
          <p:cNvSpPr>
            <a:spLocks noChangeShapeType="1"/>
          </p:cNvSpPr>
          <p:nvPr/>
        </p:nvSpPr>
        <p:spPr bwMode="auto">
          <a:xfrm flipV="1">
            <a:off x="1959995" y="2132012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20" name="Text Box 151"/>
          <p:cNvSpPr txBox="1">
            <a:spLocks noChangeArrowheads="1"/>
          </p:cNvSpPr>
          <p:nvPr/>
        </p:nvSpPr>
        <p:spPr bwMode="auto">
          <a:xfrm>
            <a:off x="5219720" y="2227262"/>
            <a:ext cx="302518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0" dirty="0" smtClean="0">
                <a:solidFill>
                  <a:srgbClr val="33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Planned EMR </a:t>
            </a:r>
            <a:r>
              <a:rPr lang="en-GB" b="0" dirty="0">
                <a:solidFill>
                  <a:srgbClr val="33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run </a:t>
            </a:r>
            <a:r>
              <a:rPr lang="en-GB" b="0" dirty="0" smtClean="0">
                <a:solidFill>
                  <a:srgbClr val="33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October </a:t>
            </a:r>
            <a:r>
              <a:rPr lang="en-GB" b="0" dirty="0">
                <a:solidFill>
                  <a:srgbClr val="3300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2013</a:t>
            </a:r>
            <a:endParaRPr lang="fr-CH" b="0" dirty="0">
              <a:solidFill>
                <a:srgbClr val="3300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321" name="Line 153"/>
          <p:cNvSpPr>
            <a:spLocks noChangeShapeType="1"/>
          </p:cNvSpPr>
          <p:nvPr/>
        </p:nvSpPr>
        <p:spPr bwMode="auto">
          <a:xfrm flipV="1">
            <a:off x="8072758" y="5018087"/>
            <a:ext cx="0" cy="568325"/>
          </a:xfrm>
          <a:prstGeom prst="line">
            <a:avLst/>
          </a:prstGeom>
          <a:noFill/>
          <a:ln w="3810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fr-CH" sz="1600" b="1">
              <a:solidFill>
                <a:srgbClr val="000000"/>
              </a:solidFill>
            </a:endParaRPr>
          </a:p>
        </p:txBody>
      </p:sp>
      <p:sp>
        <p:nvSpPr>
          <p:cNvPr id="11322" name="TextBox 151"/>
          <p:cNvSpPr txBox="1">
            <a:spLocks noChangeArrowheads="1"/>
          </p:cNvSpPr>
          <p:nvPr/>
        </p:nvSpPr>
        <p:spPr bwMode="auto">
          <a:xfrm>
            <a:off x="354106" y="4436609"/>
            <a:ext cx="21542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dirty="0">
                <a:solidFill>
                  <a:srgbClr val="0000FF"/>
                </a:solidFill>
              </a:rPr>
              <a:t>Under construction: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323" name="TextBox 151"/>
          <p:cNvSpPr txBox="1">
            <a:spLocks noChangeArrowheads="1"/>
          </p:cNvSpPr>
          <p:nvPr/>
        </p:nvSpPr>
        <p:spPr bwMode="auto">
          <a:xfrm>
            <a:off x="5955940" y="5946595"/>
            <a:ext cx="2757614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b="0" dirty="0" smtClean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Possible </a:t>
            </a:r>
            <a:r>
              <a:rPr lang="fr-CH" b="0" dirty="0" err="1" smtClean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Step</a:t>
            </a:r>
            <a:r>
              <a:rPr lang="fr-CH" b="0" dirty="0" smtClean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fr-CH" b="0" dirty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V </a:t>
            </a:r>
            <a:r>
              <a:rPr lang="fr-CH" b="0" dirty="0" err="1" smtClean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run</a:t>
            </a:r>
            <a:r>
              <a:rPr lang="fr-CH" b="0" dirty="0" smtClean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Q4 2017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 smtClean="0">
                <a:solidFill>
                  <a:srgbClr val="3333FF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       Step VI          2019</a:t>
            </a:r>
            <a:endParaRPr lang="en-US" b="0" dirty="0">
              <a:solidFill>
                <a:srgbClr val="3333FF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362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33603" y="981738"/>
            <a:ext cx="5159375" cy="908050"/>
          </a:xfrm>
        </p:spPr>
        <p:txBody>
          <a:bodyPr/>
          <a:lstStyle/>
          <a:p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MICE Hall</a:t>
            </a:r>
            <a:r>
              <a:rPr lang="en-GB" sz="2400" u="sng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-  June 2013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pPr>
              <a:defRPr/>
            </a:pPr>
            <a:fld id="{62552063-A9BE-4EAD-A2F6-437982260027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pic>
        <p:nvPicPr>
          <p:cNvPr id="5122" name="Picture 2" descr="C:\Work\MICE\Pictures\Hall Pictures\P53121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6"/>
            <a:ext cx="4019525" cy="53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Work\MICE\Pictures\Hall Pictures\P53121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035710"/>
            <a:ext cx="4332531" cy="324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A0B3CD-AA7B-486D-B899-EA7BAD062852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908720"/>
            <a:ext cx="6372225" cy="763588"/>
          </a:xfrm>
        </p:spPr>
        <p:txBody>
          <a:bodyPr/>
          <a:lstStyle/>
          <a:p>
            <a:pPr eaLnBrk="1" hangingPunct="1"/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Magnets – Spectrometer Solenoids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582378" y="1772816"/>
            <a:ext cx="3236541" cy="4751387"/>
          </a:xfrm>
        </p:spPr>
        <p:txBody>
          <a:bodyPr/>
          <a:lstStyle/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Magnet fully trained</a:t>
            </a:r>
          </a:p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Magnetic mapping team from CERN setting up the mapping equipment</a:t>
            </a:r>
          </a:p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Delivery to RAL end July 13</a:t>
            </a:r>
          </a:p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Second in final stages of build.</a:t>
            </a:r>
          </a:p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Delivery to RAL end of September 13</a:t>
            </a:r>
          </a:p>
          <a:p>
            <a:endParaRPr lang="en-GB" dirty="0"/>
          </a:p>
        </p:txBody>
      </p:sp>
      <p:pic>
        <p:nvPicPr>
          <p:cNvPr id="1026" name="Picture 2" descr="C:\Work\MICE\Spectrometer Solenoid\Iron Shield\P52121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02" y="1772816"/>
            <a:ext cx="5184576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AA0B3CD-AA7B-486D-B899-EA7BAD062852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908720"/>
            <a:ext cx="6372225" cy="763588"/>
          </a:xfrm>
        </p:spPr>
        <p:txBody>
          <a:bodyPr/>
          <a:lstStyle/>
          <a:p>
            <a:pPr eaLnBrk="1" hangingPunct="1"/>
            <a:r>
              <a:rPr lang="en-GB" sz="2400" u="sng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Magnets – Focus Coil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39951" y="1578698"/>
            <a:ext cx="4464497" cy="3527251"/>
          </a:xfrm>
        </p:spPr>
        <p:txBody>
          <a:bodyPr/>
          <a:lstStyle/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First Magnet at RAL and being trained</a:t>
            </a:r>
          </a:p>
          <a:p>
            <a:r>
              <a:rPr lang="en-GB" sz="1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Second magnet scheduled for delivery early August</a:t>
            </a:r>
          </a:p>
          <a:p>
            <a:endParaRPr lang="en-GB" dirty="0"/>
          </a:p>
        </p:txBody>
      </p:sp>
      <p:pic>
        <p:nvPicPr>
          <p:cNvPr id="7" name="Picture 6" descr="Top of magnet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98078" y="3559416"/>
            <a:ext cx="3491880" cy="2608133"/>
          </a:xfrm>
          <a:prstGeom prst="rect">
            <a:avLst/>
          </a:prstGeom>
        </p:spPr>
      </p:pic>
      <p:pic>
        <p:nvPicPr>
          <p:cNvPr id="2050" name="Picture 2" descr="C:\Work\MICE\Focus Coil\Pictures\ph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3816424" cy="50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13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Sans"/>
        <a:ea typeface="ヒラギノ角ゴ Pro W3"/>
        <a:cs typeface=""/>
      </a:majorFont>
      <a:minorFont>
        <a:latin typeface="Lucida Sans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7691</TotalTime>
  <Words>695</Words>
  <Application>Microsoft Office PowerPoint</Application>
  <PresentationFormat>On-screen Show (4:3)</PresentationFormat>
  <Paragraphs>92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Blank Presentation</vt:lpstr>
      <vt:lpstr>Custom Design</vt:lpstr>
      <vt:lpstr>Ionisation Cooling Test Facility @ RAL (ICTF@RAL)</vt:lpstr>
      <vt:lpstr>MICE and the ICTF</vt:lpstr>
      <vt:lpstr>PowerPoint Presentation</vt:lpstr>
      <vt:lpstr>PowerPoint Presentation</vt:lpstr>
      <vt:lpstr>PowerPoint Presentation</vt:lpstr>
      <vt:lpstr>PowerPoint Presentation</vt:lpstr>
      <vt:lpstr>MICE Hall -  June 2013</vt:lpstr>
      <vt:lpstr>Magnets – Spectrometer Solenoids</vt:lpstr>
      <vt:lpstr>Magnets – Focus Coil</vt:lpstr>
      <vt:lpstr> TA (WP8)</vt:lpstr>
      <vt:lpstr>TA (WP8): application process</vt:lpstr>
      <vt:lpstr>TA (WP8) in EuCARD-2</vt:lpstr>
    </vt:vector>
  </TitlesOfParts>
  <Company>BMB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Liane Willington</dc:creator>
  <cp:lastModifiedBy>Preece, Roy (STFC,RAL,PPD)</cp:lastModifiedBy>
  <cp:revision>206</cp:revision>
  <dcterms:created xsi:type="dcterms:W3CDTF">2007-03-15T09:55:48Z</dcterms:created>
  <dcterms:modified xsi:type="dcterms:W3CDTF">2013-06-13T08:34:30Z</dcterms:modified>
</cp:coreProperties>
</file>