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Default Extension="gif" ContentType="image/gi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Default Extension="tiff" ContentType="image/tiff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70" r:id="rId4"/>
    <p:sldId id="267" r:id="rId5"/>
    <p:sldId id="264" r:id="rId6"/>
    <p:sldId id="261" r:id="rId7"/>
    <p:sldId id="268" r:id="rId8"/>
    <p:sldId id="265" r:id="rId9"/>
    <p:sldId id="269" r:id="rId10"/>
    <p:sldId id="275" r:id="rId11"/>
    <p:sldId id="280" r:id="rId12"/>
    <p:sldId id="262" r:id="rId13"/>
    <p:sldId id="277" r:id="rId14"/>
    <p:sldId id="263" r:id="rId15"/>
    <p:sldId id="274" r:id="rId16"/>
    <p:sldId id="278" r:id="rId17"/>
    <p:sldId id="260" r:id="rId18"/>
    <p:sldId id="28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pPr/>
              <a:t>6/13/13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736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Accelerators </a:t>
            </a:r>
            <a:r>
              <a:rPr lang="en-GB" dirty="0" smtClean="0"/>
              <a:t>as for the CERN projects of LIU and HL-LHC, and other projects such as FAIR or future neutrino facilities.</a:t>
            </a:r>
          </a:p>
          <a:p>
            <a:r>
              <a:rPr lang="en-GB" dirty="0" err="1" smtClean="0"/>
              <a:t>Contesto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L’hc</a:t>
            </a:r>
            <a:r>
              <a:rPr lang="en-GB" dirty="0" smtClean="0"/>
              <a:t>: challenges</a:t>
            </a:r>
            <a:r>
              <a:rPr lang="en-GB" baseline="0" dirty="0" smtClean="0"/>
              <a:t> 500MJ + 10e16p/y in ir7 irradiation</a:t>
            </a:r>
          </a:p>
          <a:p>
            <a:r>
              <a:rPr lang="en-GB" baseline="0" dirty="0" smtClean="0"/>
              <a:t>In 2012-13 tight collimator setting (cleaning </a:t>
            </a:r>
            <a:r>
              <a:rPr lang="en-GB" baseline="0" dirty="0" err="1" smtClean="0"/>
              <a:t>ineff</a:t>
            </a:r>
            <a:r>
              <a:rPr lang="en-GB" baseline="0" dirty="0" smtClean="0"/>
              <a:t> 1E-5 in most cold apertures of LHC) required to reach smaller beta* caused shorter beam lifetime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Scattering routine</a:t>
            </a:r>
            <a:r>
              <a:rPr lang="en-US" baseline="0" dirty="0" smtClean="0"/>
              <a:t> FLUKA- Merlin-</a:t>
            </a:r>
            <a:r>
              <a:rPr lang="en-US" baseline="0" dirty="0" err="1" smtClean="0"/>
              <a:t>SixTrack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presente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futuri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materiali</a:t>
            </a:r>
            <a:endParaRPr lang="en-US" baseline="0" dirty="0" smtClean="0"/>
          </a:p>
          <a:p>
            <a:r>
              <a:rPr lang="en-US" baseline="0" dirty="0" smtClean="0"/>
              <a:t>Absorber after crystals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Scattering routine</a:t>
            </a:r>
            <a:r>
              <a:rPr lang="en-US" baseline="0" dirty="0" smtClean="0"/>
              <a:t> FLUKA- Merlin-</a:t>
            </a:r>
            <a:r>
              <a:rPr lang="en-US" baseline="0" dirty="0" err="1" smtClean="0"/>
              <a:t>SixTrack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presente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futuri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materiali</a:t>
            </a:r>
            <a:endParaRPr lang="en-US" baseline="0" dirty="0" smtClean="0"/>
          </a:p>
          <a:p>
            <a:r>
              <a:rPr lang="en-US" baseline="0" dirty="0" smtClean="0"/>
              <a:t>Absorber after crystals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Scattering routine</a:t>
            </a:r>
            <a:r>
              <a:rPr lang="en-US" baseline="0" dirty="0" smtClean="0"/>
              <a:t> FLUKA- Merlin-</a:t>
            </a:r>
            <a:r>
              <a:rPr lang="en-US" baseline="0" dirty="0" err="1" smtClean="0"/>
              <a:t>SixTrack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presente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futuri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materiali</a:t>
            </a:r>
            <a:endParaRPr lang="en-US" baseline="0" dirty="0" smtClean="0"/>
          </a:p>
          <a:p>
            <a:r>
              <a:rPr lang="en-US" baseline="0" dirty="0" smtClean="0"/>
              <a:t>Absorber after crystals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Accelerators </a:t>
            </a:r>
            <a:r>
              <a:rPr lang="en-GB" dirty="0" smtClean="0"/>
              <a:t>as for the CERN projects of LIU and HL-LHC, and other projects such as FAIR or future neutrino facilities.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a</a:t>
            </a:r>
            <a:r>
              <a:rPr lang="en-US" baseline="0" dirty="0" smtClean="0"/>
              <a:t> distinction of what does who, why it is complementary to have different sources.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Mo-</a:t>
            </a:r>
            <a:r>
              <a:rPr lang="en-US" dirty="0" err="1" smtClean="0"/>
              <a:t>Gr</a:t>
            </a:r>
            <a:r>
              <a:rPr lang="en-US" dirty="0" smtClean="0"/>
              <a:t> with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</a:t>
            </a:r>
            <a:r>
              <a:rPr lang="en-US" baseline="0" dirty="0" smtClean="0"/>
              <a:t> 	</a:t>
            </a:r>
            <a:r>
              <a:rPr lang="en-US" dirty="0" err="1" smtClean="0"/>
              <a:t>oating</a:t>
            </a:r>
            <a:r>
              <a:rPr lang="en-US" dirty="0" smtClean="0"/>
              <a:t> C (per </a:t>
            </a:r>
            <a:r>
              <a:rPr lang="en-US" dirty="0" err="1" smtClean="0"/>
              <a:t>ridurre</a:t>
            </a:r>
            <a:r>
              <a:rPr lang="en-US" dirty="0" smtClean="0"/>
              <a:t> </a:t>
            </a:r>
            <a:r>
              <a:rPr lang="en-US" dirty="0" err="1" smtClean="0"/>
              <a:t>impedenza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HiRadMat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tests show that an acoustic monitoring of collimator sections in the LHC is a promising tool for post-mortem analysis of beam induced damage in solid materials.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HiRadMat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tests show that an acoustic monitoring of collimator sections in the LHC is a promising tool for post-mortem analysis of beam induced damage in solid materials.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CERN, GSI, POLITO, RHP, RRC KI, UM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CERN, GSI, POLITO, RHP, RRC KI, UM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-76200"/>
            <a:ext cx="2514600" cy="1776944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16.jpeg"/><Relationship Id="rId5" Type="http://schemas.openxmlformats.org/officeDocument/2006/relationships/image" Target="../media/image33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5.png"/><Relationship Id="rId6" Type="http://schemas.openxmlformats.org/officeDocument/2006/relationships/image" Target="../media/image9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2.jpe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jpeg"/><Relationship Id="rId8" Type="http://schemas.openxmlformats.org/officeDocument/2006/relationships/image" Target="../media/image19.jpeg"/><Relationship Id="rId9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3.jpeg"/><Relationship Id="rId12" Type="http://schemas.openxmlformats.org/officeDocument/2006/relationships/image" Target="../media/image16.jpeg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8.png"/><Relationship Id="rId4" Type="http://schemas.openxmlformats.org/officeDocument/2006/relationships/image" Target="../media/image14.png"/><Relationship Id="rId5" Type="http://schemas.openxmlformats.org/officeDocument/2006/relationships/image" Target="../media/image12.jpe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8" Type="http://schemas.openxmlformats.org/officeDocument/2006/relationships/image" Target="../media/image41.png"/><Relationship Id="rId9" Type="http://schemas.openxmlformats.org/officeDocument/2006/relationships/image" Target="../media/image9.png"/><Relationship Id="rId10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1.png"/><Relationship Id="rId5" Type="http://schemas.openxmlformats.org/officeDocument/2006/relationships/image" Target="../media/image12.jpe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44.png"/><Relationship Id="rId5" Type="http://schemas.openxmlformats.org/officeDocument/2006/relationships/image" Target="../media/image8.jpeg"/><Relationship Id="rId6" Type="http://schemas.openxmlformats.org/officeDocument/2006/relationships/image" Target="../media/image11.png"/><Relationship Id="rId7" Type="http://schemas.openxmlformats.org/officeDocument/2006/relationships/image" Target="../media/image5.png"/><Relationship Id="rId8" Type="http://schemas.openxmlformats.org/officeDocument/2006/relationships/image" Target="../media/image45.png"/><Relationship Id="rId9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5.png"/><Relationship Id="rId14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jpe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2.jpe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jpeg"/><Relationship Id="rId9" Type="http://schemas.openxmlformats.org/officeDocument/2006/relationships/image" Target="../media/image19.jpeg"/><Relationship Id="rId10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4" Type="http://schemas.openxmlformats.org/officeDocument/2006/relationships/image" Target="../media/image15.png"/><Relationship Id="rId5" Type="http://schemas.openxmlformats.org/officeDocument/2006/relationships/image" Target="../media/image21.tiff"/><Relationship Id="rId6" Type="http://schemas.openxmlformats.org/officeDocument/2006/relationships/image" Target="../media/image22.jpeg"/><Relationship Id="rId7" Type="http://schemas.openxmlformats.org/officeDocument/2006/relationships/image" Target="../media/image23.png"/><Relationship Id="rId8" Type="http://schemas.openxmlformats.org/officeDocument/2006/relationships/image" Target="../media/image24.tiff"/><Relationship Id="rId9" Type="http://schemas.openxmlformats.org/officeDocument/2006/relationships/image" Target="../media/image25.tiff"/><Relationship Id="rId10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gif"/><Relationship Id="rId5" Type="http://schemas.openxmlformats.org/officeDocument/2006/relationships/image" Target="../media/image28.gif"/><Relationship Id="rId6" Type="http://schemas.openxmlformats.org/officeDocument/2006/relationships/image" Target="../media/image29.gif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12.jpeg"/><Relationship Id="rId6" Type="http://schemas.openxmlformats.org/officeDocument/2006/relationships/image" Target="../media/image19.jpeg"/><Relationship Id="rId7" Type="http://schemas.openxmlformats.org/officeDocument/2006/relationships/image" Target="../media/image13.pn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New Collimator Materials in EuCARD</a:t>
            </a:r>
            <a:r>
              <a:rPr lang="en-GB" baseline="30000" dirty="0" smtClean="0"/>
              <a:t>2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Adriana Rossi for the </a:t>
            </a:r>
            <a:br>
              <a:rPr lang="en-GB" dirty="0" smtClean="0"/>
            </a:br>
            <a:r>
              <a:rPr lang="en-GB" dirty="0" err="1" smtClean="0"/>
              <a:t>ColMat</a:t>
            </a:r>
            <a:r>
              <a:rPr lang="en-GB" dirty="0" smtClean="0"/>
              <a:t>-HDED collaboration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066800" y="6370637"/>
            <a:ext cx="7543800" cy="1825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9" name="Picture 8" descr="ColMat-HDED-LOGO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5528505"/>
            <a:ext cx="2732528" cy="872295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512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6096000" cy="1020762"/>
          </a:xfr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/>
          <a:lstStyle/>
          <a:p>
            <a:r>
              <a:rPr lang="en-US" sz="3600" dirty="0" smtClean="0"/>
              <a:t>Material testing, </a:t>
            </a:r>
            <a:br>
              <a:rPr lang="en-US" sz="3600" dirty="0" smtClean="0"/>
            </a:br>
            <a:r>
              <a:rPr lang="en-US" sz="3600" dirty="0" smtClean="0"/>
              <a:t>some examples </a:t>
            </a:r>
            <a:endParaRPr lang="en-US" sz="3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5181600" y="1600200"/>
            <a:ext cx="3505200" cy="4525963"/>
          </a:xfrm>
        </p:spPr>
        <p:txBody>
          <a:bodyPr>
            <a:normAutofit/>
          </a:bodyPr>
          <a:lstStyle/>
          <a:p>
            <a:endParaRPr lang="en-GB" dirty="0"/>
          </a:p>
        </p:txBody>
      </p:sp>
      <p:grpSp>
        <p:nvGrpSpPr>
          <p:cNvPr id="33" name="Group 32"/>
          <p:cNvGrpSpPr/>
          <p:nvPr/>
        </p:nvGrpSpPr>
        <p:grpSpPr>
          <a:xfrm>
            <a:off x="152400" y="1447800"/>
            <a:ext cx="4800600" cy="3733800"/>
            <a:chOff x="152400" y="1447800"/>
            <a:chExt cx="4800600" cy="3733800"/>
          </a:xfrm>
        </p:grpSpPr>
        <p:sp>
          <p:nvSpPr>
            <p:cNvPr id="31" name="Rectangle 30"/>
            <p:cNvSpPr/>
            <p:nvPr/>
          </p:nvSpPr>
          <p:spPr>
            <a:xfrm>
              <a:off x="152400" y="1447800"/>
              <a:ext cx="4800600" cy="3733800"/>
            </a:xfrm>
            <a:prstGeom prst="rect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1000">
                  <a:schemeClr val="tx1">
                    <a:lumMod val="40000"/>
                    <a:lumOff val="6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  <a:gs pos="84000">
                  <a:schemeClr val="accent2">
                    <a:lumMod val="40000"/>
                    <a:lumOff val="60000"/>
                  </a:schemeClr>
                </a:gs>
                <a:gs pos="99000">
                  <a:schemeClr val="tx1">
                    <a:lumMod val="20000"/>
                    <a:lumOff val="80000"/>
                  </a:schemeClr>
                </a:gs>
                <a:gs pos="36000">
                  <a:schemeClr val="accent2">
                    <a:lumMod val="60000"/>
                    <a:lumOff val="40000"/>
                  </a:schemeClr>
                </a:gs>
              </a:gsLst>
              <a:lin ang="1914000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>
              <a:normAutofit/>
            </a:bodyPr>
            <a:lstStyle/>
            <a:p>
              <a:pPr algn="just"/>
              <a:endParaRPr lang="en-US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pic>
          <p:nvPicPr>
            <p:cNvPr id="39" name="Picture 7" descr="Трещина_final(уменьш)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8600" y="1622604"/>
              <a:ext cx="4648200" cy="2510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" name="Rectangle 43"/>
            <p:cNvSpPr/>
            <p:nvPr/>
          </p:nvSpPr>
          <p:spPr>
            <a:xfrm>
              <a:off x="228600" y="4154269"/>
              <a:ext cx="46482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Cracks in Cu-D material after 30 </a:t>
              </a:r>
              <a:r>
                <a:rPr lang="en-US" dirty="0" err="1" smtClean="0"/>
                <a:t>MeV</a:t>
              </a:r>
              <a:r>
                <a:rPr lang="en-US" dirty="0" smtClean="0"/>
                <a:t> proton beam irradiation</a:t>
              </a:r>
              <a:endParaRPr lang="en-US" dirty="0"/>
            </a:p>
          </p:txBody>
        </p:sp>
      </p:grpSp>
      <p:pic>
        <p:nvPicPr>
          <p:cNvPr id="50" name="Content Placeholder 9" descr="HUD_homepage-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5310466"/>
            <a:ext cx="685800" cy="937934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3505200" y="2133600"/>
            <a:ext cx="5334000" cy="4191000"/>
            <a:chOff x="3505200" y="2133600"/>
            <a:chExt cx="5334000" cy="4191000"/>
          </a:xfrm>
        </p:grpSpPr>
        <p:sp>
          <p:nvSpPr>
            <p:cNvPr id="27" name="Rectangle 26"/>
            <p:cNvSpPr/>
            <p:nvPr/>
          </p:nvSpPr>
          <p:spPr>
            <a:xfrm>
              <a:off x="3505200" y="2133600"/>
              <a:ext cx="5334000" cy="4191000"/>
            </a:xfrm>
            <a:prstGeom prst="rect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1000">
                  <a:schemeClr val="tx1">
                    <a:lumMod val="40000"/>
                    <a:lumOff val="6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  <a:gs pos="84000">
                  <a:schemeClr val="accent2">
                    <a:lumMod val="40000"/>
                    <a:lumOff val="60000"/>
                  </a:schemeClr>
                </a:gs>
                <a:gs pos="99000">
                  <a:schemeClr val="tx1">
                    <a:lumMod val="20000"/>
                    <a:lumOff val="80000"/>
                  </a:schemeClr>
                </a:gs>
                <a:gs pos="36000">
                  <a:schemeClr val="accent2">
                    <a:lumMod val="60000"/>
                    <a:lumOff val="40000"/>
                  </a:schemeClr>
                </a:gs>
              </a:gsLst>
              <a:lin ang="1914000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>
              <a:normAutofit/>
            </a:bodyPr>
            <a:lstStyle/>
            <a:p>
              <a:pPr algn="just"/>
              <a:endParaRPr lang="en-US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657600" y="2264145"/>
              <a:ext cx="5105400" cy="3639986"/>
              <a:chOff x="3657600" y="2264145"/>
              <a:chExt cx="5105400" cy="3639986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3657600" y="5257800"/>
                <a:ext cx="510540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dirty="0" smtClean="0">
                    <a:solidFill>
                      <a:schemeClr val="tx1">
                        <a:lumMod val="75000"/>
                      </a:schemeClr>
                    </a:solidFill>
                  </a:rPr>
                  <a:t>Deformation curves for </a:t>
                </a:r>
                <a:r>
                  <a:rPr lang="en-US" dirty="0" err="1" smtClean="0">
                    <a:solidFill>
                      <a:schemeClr val="tx1">
                        <a:lumMod val="75000"/>
                      </a:schemeClr>
                    </a:solidFill>
                  </a:rPr>
                  <a:t>unirradiated</a:t>
                </a:r>
                <a:r>
                  <a:rPr lang="en-US" dirty="0" smtClean="0">
                    <a:solidFill>
                      <a:schemeClr val="tx1">
                        <a:lumMod val="75000"/>
                      </a:schemeClr>
                    </a:solidFill>
                  </a:rPr>
                  <a:t> and 30 </a:t>
                </a:r>
                <a:r>
                  <a:rPr lang="en-US" dirty="0" err="1" smtClean="0">
                    <a:solidFill>
                      <a:schemeClr val="tx1">
                        <a:lumMod val="75000"/>
                      </a:schemeClr>
                    </a:solidFill>
                  </a:rPr>
                  <a:t>MeV</a:t>
                </a:r>
                <a:r>
                  <a:rPr lang="en-US" dirty="0" smtClean="0">
                    <a:solidFill>
                      <a:schemeClr val="tx1">
                        <a:lumMod val="75000"/>
                      </a:schemeClr>
                    </a:solidFill>
                  </a:rPr>
                  <a:t> proton irradiated Cu-D , </a:t>
                </a:r>
                <a:r>
                  <a:rPr lang="en-US" dirty="0" err="1" smtClean="0">
                    <a:solidFill>
                      <a:schemeClr val="tx1">
                        <a:lumMod val="75000"/>
                      </a:schemeClr>
                    </a:solidFill>
                  </a:rPr>
                  <a:t>fluence</a:t>
                </a:r>
                <a:r>
                  <a:rPr lang="en-US" dirty="0" smtClean="0">
                    <a:solidFill>
                      <a:schemeClr val="tx1">
                        <a:lumMod val="75000"/>
                      </a:schemeClr>
                    </a:solidFill>
                  </a:rPr>
                  <a:t> </a:t>
                </a:r>
                <a:r>
                  <a:rPr lang="en-US" dirty="0" err="1" smtClean="0">
                    <a:solidFill>
                      <a:schemeClr val="tx1">
                        <a:lumMod val="75000"/>
                      </a:schemeClr>
                    </a:solidFill>
                  </a:rPr>
                  <a:t>Ф</a:t>
                </a:r>
                <a:r>
                  <a:rPr lang="en-US" dirty="0" smtClean="0">
                    <a:solidFill>
                      <a:schemeClr val="tx1">
                        <a:lumMod val="75000"/>
                      </a:schemeClr>
                    </a:solidFill>
                  </a:rPr>
                  <a:t> =10</a:t>
                </a:r>
                <a:r>
                  <a:rPr lang="en-US" baseline="30000" dirty="0" smtClean="0">
                    <a:solidFill>
                      <a:schemeClr val="tx1">
                        <a:lumMod val="75000"/>
                      </a:schemeClr>
                    </a:solidFill>
                  </a:rPr>
                  <a:t>17</a:t>
                </a:r>
                <a:r>
                  <a:rPr lang="en-US" dirty="0" smtClean="0">
                    <a:solidFill>
                      <a:schemeClr val="tx1">
                        <a:lumMod val="75000"/>
                      </a:schemeClr>
                    </a:solidFill>
                  </a:rPr>
                  <a:t>p/cm</a:t>
                </a:r>
                <a:r>
                  <a:rPr lang="en-US" baseline="30000" dirty="0" smtClean="0">
                    <a:solidFill>
                      <a:schemeClr val="tx1">
                        <a:lumMod val="75000"/>
                      </a:schemeClr>
                    </a:solidFill>
                  </a:rPr>
                  <a:t>2</a:t>
                </a:r>
                <a:r>
                  <a:rPr lang="en-US" dirty="0" smtClean="0">
                    <a:solidFill>
                      <a:schemeClr val="tx1">
                        <a:lumMod val="75000"/>
                      </a:schemeClr>
                    </a:solidFill>
                  </a:rPr>
                  <a:t> </a:t>
                </a:r>
                <a:endParaRPr lang="ru-RU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5"/>
              <a:srcRect l="2025" t="15748" r="8099" b="3150"/>
              <a:stretch>
                <a:fillRect/>
              </a:stretch>
            </p:blipFill>
            <p:spPr>
              <a:xfrm>
                <a:off x="3657600" y="2264145"/>
                <a:ext cx="5029200" cy="2917455"/>
              </a:xfrm>
              <a:prstGeom prst="rect">
                <a:avLst/>
              </a:prstGeom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4267200" y="2935069"/>
                <a:ext cx="116085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800000"/>
                    </a:solidFill>
                  </a:rPr>
                  <a:t>After </a:t>
                </a:r>
                <a:br>
                  <a:rPr lang="en-US" dirty="0" smtClean="0">
                    <a:solidFill>
                      <a:srgbClr val="800000"/>
                    </a:solidFill>
                  </a:rPr>
                </a:br>
                <a:r>
                  <a:rPr lang="en-US" dirty="0" smtClean="0">
                    <a:solidFill>
                      <a:srgbClr val="800000"/>
                    </a:solidFill>
                  </a:rPr>
                  <a:t>irradiation </a:t>
                </a:r>
                <a:endParaRPr lang="en-US" dirty="0">
                  <a:solidFill>
                    <a:srgbClr val="800000"/>
                  </a:solidFill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078143" y="3733800"/>
                <a:ext cx="116085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50000"/>
                      </a:schemeClr>
                    </a:solidFill>
                  </a:rPr>
                  <a:t>Before</a:t>
                </a:r>
                <a:br>
                  <a:rPr lang="en-US" dirty="0" smtClean="0">
                    <a:solidFill>
                      <a:schemeClr val="tx1">
                        <a:lumMod val="50000"/>
                      </a:schemeClr>
                    </a:solidFill>
                  </a:rPr>
                </a:br>
                <a:r>
                  <a:rPr lang="en-US" dirty="0" smtClean="0">
                    <a:solidFill>
                      <a:schemeClr val="tx1">
                        <a:lumMod val="50000"/>
                      </a:schemeClr>
                    </a:solidFill>
                  </a:rPr>
                  <a:t>irradiation </a:t>
                </a:r>
                <a:endParaRPr lang="en-US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457200" y="6211669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of A. </a:t>
            </a:r>
            <a:r>
              <a:rPr lang="en-US" dirty="0" err="1" smtClean="0"/>
              <a:t>Ryazanov</a:t>
            </a:r>
            <a:endParaRPr lang="en-US" dirty="0"/>
          </a:p>
        </p:txBody>
      </p:sp>
      <p:pic>
        <p:nvPicPr>
          <p:cNvPr id="17" name="Picture 16" descr="ColMat-HDED-LOGO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6200" y="71224"/>
            <a:ext cx="1447800" cy="462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48100"/>
            <a:ext cx="3402227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743200"/>
            <a:ext cx="5895975" cy="377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048000" y="274638"/>
            <a:ext cx="6096000" cy="102076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Material testing, </a:t>
            </a:r>
            <a:b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some examples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 descr="ColMat-HDED-LOGO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200" y="71224"/>
            <a:ext cx="1447800" cy="462176"/>
          </a:xfrm>
          <a:prstGeom prst="rect">
            <a:avLst/>
          </a:prstGeom>
        </p:spPr>
      </p:pic>
      <p:sp>
        <p:nvSpPr>
          <p:cNvPr id="11" name="Content Placeholder 1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799"/>
          </a:xfr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/>
          <a:p>
            <a:pPr marL="285750" indent="-285750"/>
            <a:r>
              <a:rPr lang="en-US" sz="2824" dirty="0" smtClean="0"/>
              <a:t>Material irradiation at M-branch – UNILAC  GSI</a:t>
            </a:r>
          </a:p>
          <a:p>
            <a:pPr marL="685800" lvl="1"/>
            <a:endParaRPr lang="en-GB" sz="2909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rcRect l="3846" t="4824" r="77923" b="78235"/>
          <a:stretch>
            <a:fillRect/>
          </a:stretch>
        </p:blipFill>
        <p:spPr>
          <a:xfrm>
            <a:off x="7835161" y="1548061"/>
            <a:ext cx="1156439" cy="58553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57200" y="6211669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of M. </a:t>
            </a:r>
            <a:r>
              <a:rPr lang="en-US" dirty="0" err="1" smtClean="0"/>
              <a:t>Tomut</a:t>
            </a:r>
            <a:endParaRPr lang="en-US" dirty="0"/>
          </a:p>
        </p:txBody>
      </p:sp>
      <p:sp>
        <p:nvSpPr>
          <p:cNvPr id="15" name="Content Placeholder 15"/>
          <p:cNvSpPr txBox="1">
            <a:spLocks/>
          </p:cNvSpPr>
          <p:nvPr/>
        </p:nvSpPr>
        <p:spPr>
          <a:xfrm>
            <a:off x="381000" y="2057400"/>
            <a:ext cx="7315200" cy="83819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68580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Energies close to Bragg peak  to maximize energy deposition and damage and to avoid activation</a:t>
            </a:r>
          </a:p>
        </p:txBody>
      </p:sp>
      <p:sp>
        <p:nvSpPr>
          <p:cNvPr id="17" name="Content Placeholder 15"/>
          <p:cNvSpPr txBox="1">
            <a:spLocks/>
          </p:cNvSpPr>
          <p:nvPr/>
        </p:nvSpPr>
        <p:spPr>
          <a:xfrm>
            <a:off x="381000" y="2895601"/>
            <a:ext cx="8229600" cy="838200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68580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Online and in-situ monitoring available: video camera,  fast IR camera, SEM, XRD, IR spectroscopy</a:t>
            </a:r>
          </a:p>
        </p:txBody>
      </p:sp>
      <p:sp>
        <p:nvSpPr>
          <p:cNvPr id="18" name="Content Placeholder 15"/>
          <p:cNvSpPr txBox="1">
            <a:spLocks/>
          </p:cNvSpPr>
          <p:nvPr/>
        </p:nvSpPr>
        <p:spPr>
          <a:xfrm>
            <a:off x="381000" y="3657600"/>
            <a:ext cx="8229600" cy="152399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68580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Characterisation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mechanical properties degradation as a function of dose using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nano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-indentation: hardness, Young modulus, impact resistance, fatigue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behaviour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creep- material response to fast extracted ion beam</a:t>
            </a:r>
          </a:p>
          <a:p>
            <a:pPr marL="68580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Tx/>
              <a:buFont typeface="Arial" pitchFamily="34" charset="0"/>
              <a:buChar char="–"/>
              <a:tabLst/>
              <a:defRPr/>
            </a:pPr>
            <a:endParaRPr kumimoji="0" lang="en-GB" sz="2909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24600" y="3657600"/>
            <a:ext cx="1332459" cy="97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ontent Placeholder 15"/>
          <p:cNvSpPr txBox="1">
            <a:spLocks/>
          </p:cNvSpPr>
          <p:nvPr/>
        </p:nvSpPr>
        <p:spPr>
          <a:xfrm>
            <a:off x="381000" y="5181600"/>
            <a:ext cx="8229600" cy="990600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68580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Spall strength studies of different materials in ultrafast experiment using the the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Petawatt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laser at GSI</a:t>
            </a:r>
          </a:p>
          <a:p>
            <a:pPr marL="68580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Tx/>
              <a:buFont typeface="Arial" pitchFamily="34" charset="0"/>
              <a:buChar char="–"/>
              <a:tabLst/>
              <a:defRPr/>
            </a:pPr>
            <a:endParaRPr kumimoji="0" lang="en-GB" sz="2909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14"/>
          <p:cNvGrpSpPr/>
          <p:nvPr/>
        </p:nvGrpSpPr>
        <p:grpSpPr>
          <a:xfrm>
            <a:off x="5181600" y="3657600"/>
            <a:ext cx="2999509" cy="2322663"/>
            <a:chOff x="5181600" y="3657600"/>
            <a:chExt cx="2999509" cy="2322663"/>
          </a:xfrm>
        </p:grpSpPr>
        <p:pic>
          <p:nvPicPr>
            <p:cNvPr id="13" name="Picture 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0200" y="3657600"/>
              <a:ext cx="2646218" cy="2322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5181600" y="5410200"/>
              <a:ext cx="2999509" cy="287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sz="1200" dirty="0" err="1" smtClean="0">
                  <a:solidFill>
                    <a:srgbClr val="33CC33"/>
                  </a:solidFill>
                  <a:latin typeface="Comic Sans MS" pitchFamily="66" charset="0"/>
                </a:rPr>
                <a:t>Jarmakani</a:t>
              </a:r>
              <a:r>
                <a:rPr lang="en-US" sz="1200" dirty="0" smtClean="0">
                  <a:solidFill>
                    <a:srgbClr val="33CC33"/>
                  </a:solidFill>
                  <a:latin typeface="Comic Sans MS" pitchFamily="66" charset="0"/>
                </a:rPr>
                <a:t> H et al. , </a:t>
              </a:r>
              <a:r>
                <a:rPr lang="en-US" sz="1200" dirty="0" err="1" smtClean="0">
                  <a:solidFill>
                    <a:srgbClr val="33CC33"/>
                  </a:solidFill>
                  <a:latin typeface="Comic Sans MS" pitchFamily="66" charset="0"/>
                </a:rPr>
                <a:t>Acta</a:t>
              </a:r>
              <a:r>
                <a:rPr lang="en-US" sz="1200" dirty="0" smtClean="0">
                  <a:solidFill>
                    <a:srgbClr val="33CC33"/>
                  </a:solidFill>
                  <a:latin typeface="Comic Sans MS" pitchFamily="66" charset="0"/>
                </a:rPr>
                <a:t> Mater (2010)</a:t>
              </a:r>
              <a:endParaRPr lang="de-DE" sz="1200" dirty="0">
                <a:solidFill>
                  <a:srgbClr val="33CC33"/>
                </a:solidFill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3499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6096000" cy="1020762"/>
          </a:xfr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/>
          <a:lstStyle/>
          <a:p>
            <a:r>
              <a:rPr lang="en-US" dirty="0" smtClean="0"/>
              <a:t>WP11 Objectives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A.Rossi</a:t>
            </a:r>
            <a:r>
              <a:rPr lang="en-US" dirty="0" smtClean="0"/>
              <a:t> 			EuCARD</a:t>
            </a:r>
            <a:r>
              <a:rPr lang="en-US" baseline="30000" dirty="0" smtClean="0"/>
              <a:t>2</a:t>
            </a:r>
            <a:r>
              <a:rPr lang="en-US" dirty="0" smtClean="0"/>
              <a:t> Kick off meeting June 2013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400" b="1" dirty="0" smtClean="0"/>
              <a:t>Task 11.3. Material mechanical modelling  </a:t>
            </a:r>
            <a:r>
              <a:rPr lang="en-GB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(A. </a:t>
            </a:r>
            <a:r>
              <a:rPr lang="en-GB" sz="24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Bertarelli</a:t>
            </a:r>
            <a:r>
              <a:rPr lang="en-GB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)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Theoretical modelling of new materials and composites, the calculation of energy deposition following accidents and the modelling of shock-induced</a:t>
            </a:r>
            <a:r>
              <a:rPr lang="en-GB" sz="2400" dirty="0" smtClean="0"/>
              <a:t> and radiation damage</a:t>
            </a:r>
            <a:r>
              <a:rPr lang="en-GB" sz="2400" dirty="0" smtClean="0"/>
              <a:t>. </a:t>
            </a:r>
          </a:p>
          <a:p>
            <a:pPr lvl="1"/>
            <a:r>
              <a:rPr lang="en-GB" sz="2054" dirty="0" smtClean="0"/>
              <a:t>Model and theoretically characterize new materials and composites for collimation, and provide parameters for stress analysis. </a:t>
            </a:r>
          </a:p>
          <a:p>
            <a:pPr lvl="1"/>
            <a:r>
              <a:rPr lang="en-GB" sz="2054" dirty="0" smtClean="0"/>
              <a:t>Model energy deposition and shock-induced damage following abnormal beam loss events</a:t>
            </a:r>
            <a:r>
              <a:rPr lang="en-GB" sz="2054" dirty="0" smtClean="0"/>
              <a:t>.</a:t>
            </a:r>
          </a:p>
          <a:p>
            <a:pPr lvl="1"/>
            <a:r>
              <a:rPr lang="en-GB" sz="2054" dirty="0" smtClean="0"/>
              <a:t>Model radiation damage.</a:t>
            </a:r>
            <a:endParaRPr lang="en-GB" sz="2054" dirty="0" smtClean="0"/>
          </a:p>
          <a:p>
            <a:pPr lvl="1"/>
            <a:r>
              <a:rPr lang="en-GB" sz="2054" dirty="0" smtClean="0"/>
              <a:t>Compare results with experimental data.</a:t>
            </a:r>
          </a:p>
          <a:p>
            <a:endParaRPr lang="en-GB" sz="3600" dirty="0" smtClean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l="3846" t="4824" r="77923" b="78235"/>
          <a:stretch>
            <a:fillRect/>
          </a:stretch>
        </p:blipFill>
        <p:spPr>
          <a:xfrm>
            <a:off x="6123455" y="5334001"/>
            <a:ext cx="807281" cy="408750"/>
          </a:xfrm>
          <a:prstGeom prst="rect">
            <a:avLst/>
          </a:prstGeom>
        </p:spPr>
      </p:pic>
      <p:pic>
        <p:nvPicPr>
          <p:cNvPr id="6" name="Content Placeholder 9" descr="HUD_homepage-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9748" y="5334001"/>
            <a:ext cx="693107" cy="691954"/>
          </a:xfrm>
          <a:prstGeom prst="rect">
            <a:avLst/>
          </a:prstGeom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 l="57389"/>
          <a:stretch>
            <a:fillRect/>
          </a:stretch>
        </p:blipFill>
        <p:spPr bwMode="auto">
          <a:xfrm>
            <a:off x="5285255" y="5334001"/>
            <a:ext cx="691955" cy="674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7255" y="5838186"/>
            <a:ext cx="960371" cy="181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Content Placeholder 9" descr="HUD_homepage-logo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37855" y="5334001"/>
            <a:ext cx="505945" cy="691955"/>
          </a:xfrm>
          <a:prstGeom prst="rect">
            <a:avLst/>
          </a:prstGeom>
        </p:spPr>
      </p:pic>
      <p:pic>
        <p:nvPicPr>
          <p:cNvPr id="11" name="Picture 10" descr="UM-logo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0000" y="5334000"/>
            <a:ext cx="762000" cy="762000"/>
          </a:xfrm>
          <a:prstGeom prst="rect">
            <a:avLst/>
          </a:prstGeom>
        </p:spPr>
      </p:pic>
      <p:pic>
        <p:nvPicPr>
          <p:cNvPr id="12" name="Picture 11" descr="ColMat-HDED-LOGO2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96200" y="71224"/>
            <a:ext cx="1447800" cy="462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6096000" cy="1020762"/>
          </a:xfr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/>
          <a:lstStyle/>
          <a:p>
            <a:r>
              <a:rPr lang="en-US" sz="3600" dirty="0" smtClean="0"/>
              <a:t>Examples of </a:t>
            </a:r>
            <a:br>
              <a:rPr lang="en-US" sz="3600" dirty="0" smtClean="0"/>
            </a:br>
            <a:r>
              <a:rPr lang="en-US" sz="3600" dirty="0" smtClean="0"/>
              <a:t>mechanical </a:t>
            </a:r>
            <a:r>
              <a:rPr lang="en-US" sz="3600" dirty="0" err="1" smtClean="0"/>
              <a:t>modelling</a:t>
            </a:r>
            <a:endParaRPr lang="en-US" sz="3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GB" sz="3600" dirty="0" smtClean="0"/>
          </a:p>
          <a:p>
            <a:endParaRPr lang="en-GB" dirty="0"/>
          </a:p>
        </p:txBody>
      </p:sp>
      <p:grpSp>
        <p:nvGrpSpPr>
          <p:cNvPr id="3" name="Group 79"/>
          <p:cNvGrpSpPr/>
          <p:nvPr/>
        </p:nvGrpSpPr>
        <p:grpSpPr>
          <a:xfrm>
            <a:off x="3549650" y="3784449"/>
            <a:ext cx="5137150" cy="2997351"/>
            <a:chOff x="3549650" y="3784449"/>
            <a:chExt cx="5137150" cy="2997351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49650" y="3784449"/>
              <a:ext cx="5137150" cy="2997351"/>
            </a:xfrm>
            <a:prstGeom prst="rect">
              <a:avLst/>
            </a:prstGeom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57389"/>
            <a:stretch>
              <a:fillRect/>
            </a:stretch>
          </p:blipFill>
          <p:spPr bwMode="auto">
            <a:xfrm>
              <a:off x="7816850" y="6070449"/>
              <a:ext cx="691955" cy="674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1" name="Rectangle 70"/>
          <p:cNvSpPr/>
          <p:nvPr/>
        </p:nvSpPr>
        <p:spPr>
          <a:xfrm>
            <a:off x="685800" y="5486400"/>
            <a:ext cx="2743200" cy="114746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Couple FLUKA and </a:t>
            </a:r>
            <a:r>
              <a:rPr lang="en-GB" dirty="0" err="1" smtClean="0"/>
              <a:t>Hydrocodes</a:t>
            </a:r>
            <a:r>
              <a:rPr lang="en-GB" dirty="0" smtClean="0"/>
              <a:t> (LS-</a:t>
            </a:r>
            <a:r>
              <a:rPr lang="en-GB" dirty="0" err="1" smtClean="0"/>
              <a:t>Dyna</a:t>
            </a:r>
            <a:r>
              <a:rPr lang="en-GB" dirty="0" smtClean="0"/>
              <a:t>) to  study effects of changing  density during beam impact (</a:t>
            </a:r>
            <a:r>
              <a:rPr lang="en-GB" b="1" dirty="0" smtClean="0"/>
              <a:t>tunnelling effect</a:t>
            </a:r>
            <a:r>
              <a:rPr lang="en-GB" dirty="0" smtClean="0"/>
              <a:t>)</a:t>
            </a:r>
            <a:endParaRPr lang="en-US" dirty="0"/>
          </a:p>
        </p:txBody>
      </p:sp>
      <p:grpSp>
        <p:nvGrpSpPr>
          <p:cNvPr id="4" name="Group 81"/>
          <p:cNvGrpSpPr/>
          <p:nvPr/>
        </p:nvGrpSpPr>
        <p:grpSpPr>
          <a:xfrm>
            <a:off x="609600" y="1524000"/>
            <a:ext cx="8382000" cy="3352800"/>
            <a:chOff x="533400" y="1447800"/>
            <a:chExt cx="8382000" cy="3352800"/>
          </a:xfrm>
        </p:grpSpPr>
        <p:grpSp>
          <p:nvGrpSpPr>
            <p:cNvPr id="5" name="Group 78"/>
            <p:cNvGrpSpPr/>
            <p:nvPr/>
          </p:nvGrpSpPr>
          <p:grpSpPr>
            <a:xfrm>
              <a:off x="533400" y="1447800"/>
              <a:ext cx="8382000" cy="3352800"/>
              <a:chOff x="533400" y="1447800"/>
              <a:chExt cx="8382000" cy="3352800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533400" y="1447800"/>
                <a:ext cx="8305800" cy="3352800"/>
              </a:xfrm>
              <a:prstGeom prst="rect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1000">
                    <a:schemeClr val="accent2">
                      <a:lumMod val="75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  <a:gs pos="84000">
                    <a:schemeClr val="accent2">
                      <a:lumMod val="40000"/>
                      <a:lumOff val="60000"/>
                    </a:schemeClr>
                  </a:gs>
                  <a:gs pos="99000">
                    <a:schemeClr val="tx1">
                      <a:lumMod val="20000"/>
                      <a:lumOff val="80000"/>
                    </a:schemeClr>
                  </a:gs>
                  <a:gs pos="36000">
                    <a:schemeClr val="accent2">
                      <a:lumMod val="60000"/>
                      <a:lumOff val="4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" name="Content Placeholder 9" descr="HUD_homepage-logo.jpg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97893" y="2660846"/>
                <a:ext cx="693107" cy="691954"/>
              </a:xfrm>
              <a:prstGeom prst="rect">
                <a:avLst/>
              </a:prstGeom>
            </p:spPr>
          </p:pic>
          <p:sp>
            <p:nvSpPr>
              <p:cNvPr id="63" name="Rectangle 62"/>
              <p:cNvSpPr/>
              <p:nvPr/>
            </p:nvSpPr>
            <p:spPr>
              <a:xfrm>
                <a:off x="533400" y="1447800"/>
                <a:ext cx="2819400" cy="1219200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r>
                  <a:rPr lang="en-GB" sz="1600" dirty="0" smtClean="0"/>
                  <a:t>Extensive Complex Calculations of Beam-induced Shockwaves with advanced non-linear tools (</a:t>
                </a:r>
                <a:r>
                  <a:rPr lang="en-GB" sz="1600" b="1" dirty="0" err="1" smtClean="0"/>
                  <a:t>Hydrocodes</a:t>
                </a:r>
                <a:r>
                  <a:rPr lang="en-GB" sz="1600" b="1" dirty="0" smtClean="0"/>
                  <a:t> – </a:t>
                </a:r>
                <a:r>
                  <a:rPr lang="en-GB" sz="1600" b="1" dirty="0" err="1" smtClean="0"/>
                  <a:t>Autodyn</a:t>
                </a:r>
                <a:r>
                  <a:rPr lang="en-GB" sz="1600" dirty="0" smtClean="0"/>
                  <a:t>)</a:t>
                </a:r>
                <a:endParaRPr lang="en-GB" sz="1600" dirty="0"/>
              </a:p>
            </p:txBody>
          </p:sp>
          <p:pic>
            <p:nvPicPr>
              <p:cNvPr id="65" name="Picture 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09600" y="2634215"/>
                <a:ext cx="2646469" cy="186158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69" name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343164" y="1487792"/>
                <a:ext cx="2590800" cy="18650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0" name="Rectangle 69"/>
              <p:cNvSpPr/>
              <p:nvPr/>
            </p:nvSpPr>
            <p:spPr>
              <a:xfrm>
                <a:off x="7010164" y="1524000"/>
                <a:ext cx="1905236" cy="1447800"/>
              </a:xfrm>
              <a:prstGeom prst="rect">
                <a:avLst/>
              </a:prstGeom>
            </p:spPr>
            <p:txBody>
              <a:bodyPr wrap="square">
                <a:normAutofit fontScale="92500" lnSpcReduction="20000"/>
              </a:bodyPr>
              <a:lstStyle/>
              <a:p>
                <a:r>
                  <a:rPr lang="en-GB" sz="1600" b="1" dirty="0" smtClean="0"/>
                  <a:t>SPH </a:t>
                </a:r>
                <a:r>
                  <a:rPr lang="en-GB" sz="1600" dirty="0" smtClean="0"/>
                  <a:t>(Smooth Particle </a:t>
                </a:r>
                <a:br>
                  <a:rPr lang="en-GB" sz="1600" dirty="0" smtClean="0"/>
                </a:br>
                <a:r>
                  <a:rPr lang="en-GB" sz="1600" dirty="0" smtClean="0"/>
                  <a:t>Hydrodynamics) material fragmentation and particle projection, material density changes</a:t>
                </a:r>
                <a:endParaRPr lang="en-US" sz="1600" dirty="0"/>
              </a:p>
            </p:txBody>
          </p:sp>
        </p:grpSp>
        <p:sp>
          <p:nvSpPr>
            <p:cNvPr id="72" name="Rectangle 71"/>
            <p:cNvSpPr/>
            <p:nvPr/>
          </p:nvSpPr>
          <p:spPr>
            <a:xfrm>
              <a:off x="3429000" y="3657600"/>
              <a:ext cx="241059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Courtesy of A. </a:t>
              </a:r>
              <a:r>
                <a:rPr lang="en-US" dirty="0" err="1" smtClean="0"/>
                <a:t>Bertarelli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>and L. </a:t>
              </a:r>
              <a:r>
                <a:rPr lang="en-US" dirty="0" err="1" smtClean="0"/>
                <a:t>Peroni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grpSp>
        <p:nvGrpSpPr>
          <p:cNvPr id="41" name="Group 76"/>
          <p:cNvGrpSpPr/>
          <p:nvPr/>
        </p:nvGrpSpPr>
        <p:grpSpPr>
          <a:xfrm>
            <a:off x="1828800" y="3276600"/>
            <a:ext cx="5943600" cy="2819400"/>
            <a:chOff x="533400" y="3886200"/>
            <a:chExt cx="5943600" cy="2819400"/>
          </a:xfrm>
        </p:grpSpPr>
        <p:sp>
          <p:nvSpPr>
            <p:cNvPr id="42" name="Rectangle 41"/>
            <p:cNvSpPr/>
            <p:nvPr/>
          </p:nvSpPr>
          <p:spPr>
            <a:xfrm>
              <a:off x="533400" y="3886200"/>
              <a:ext cx="5943600" cy="2819400"/>
            </a:xfrm>
            <a:prstGeom prst="rect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</a:schemeClr>
                </a:gs>
                <a:gs pos="61000">
                  <a:schemeClr val="tx1">
                    <a:lumMod val="60000"/>
                    <a:lumOff val="4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  <a:gs pos="84000">
                  <a:schemeClr val="tx1">
                    <a:lumMod val="60000"/>
                    <a:lumOff val="40000"/>
                  </a:schemeClr>
                </a:gs>
                <a:gs pos="99000">
                  <a:schemeClr val="tx1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33400" y="3886200"/>
              <a:ext cx="2819400" cy="2585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Energy loss code FLUKA and 2D hydro</a:t>
              </a:r>
            </a:p>
            <a:p>
              <a:r>
                <a:rPr lang="en-US" dirty="0" smtClean="0"/>
                <a:t>code Big2 are run iteratively using a step</a:t>
              </a:r>
            </a:p>
            <a:p>
              <a:r>
                <a:rPr lang="en-US" dirty="0" smtClean="0"/>
                <a:t>of 2.5 </a:t>
              </a:r>
              <a:r>
                <a:rPr lang="en-US" dirty="0" err="1" smtClean="0"/>
                <a:t>s</a:t>
              </a:r>
              <a:r>
                <a:rPr lang="en-US" dirty="0" smtClean="0"/>
                <a:t> to include </a:t>
              </a:r>
              <a:r>
                <a:rPr lang="en-US" b="1" dirty="0" smtClean="0"/>
                <a:t>hydrodynamic tunneling</a:t>
              </a:r>
              <a:r>
                <a:rPr lang="en-US" dirty="0" smtClean="0"/>
                <a:t>.</a:t>
              </a:r>
            </a:p>
            <a:p>
              <a:r>
                <a:rPr lang="en-US" i="1" dirty="0" smtClean="0">
                  <a:solidFill>
                    <a:schemeClr val="tx2"/>
                  </a:solidFill>
                </a:rPr>
                <a:t>N.A. </a:t>
              </a:r>
              <a:r>
                <a:rPr lang="en-US" i="1" dirty="0" err="1" smtClean="0">
                  <a:solidFill>
                    <a:schemeClr val="tx2"/>
                  </a:solidFill>
                </a:rPr>
                <a:t>Tahir</a:t>
              </a:r>
              <a:r>
                <a:rPr lang="en-US" i="1" dirty="0" smtClean="0">
                  <a:solidFill>
                    <a:schemeClr val="tx2"/>
                  </a:solidFill>
                </a:rPr>
                <a:t> et al., PRSTAB 15 (2012) 051003</a:t>
              </a:r>
              <a:r>
                <a:rPr lang="en-US" dirty="0" smtClean="0">
                  <a:solidFill>
                    <a:schemeClr val="tx2"/>
                  </a:solidFill>
                </a:rPr>
                <a:t> </a:t>
              </a:r>
            </a:p>
            <a:p>
              <a:endParaRPr lang="en-US" dirty="0"/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05200" y="3962400"/>
              <a:ext cx="2876550" cy="2715905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9"/>
            <a:srcRect l="3846" t="4824" r="77923" b="78235"/>
            <a:stretch>
              <a:fillRect/>
            </a:stretch>
          </p:blipFill>
          <p:spPr>
            <a:xfrm>
              <a:off x="640519" y="6220650"/>
              <a:ext cx="807281" cy="408750"/>
            </a:xfrm>
            <a:prstGeom prst="rect">
              <a:avLst/>
            </a:prstGeom>
          </p:spPr>
        </p:pic>
      </p:grpSp>
      <p:grpSp>
        <p:nvGrpSpPr>
          <p:cNvPr id="46" name="Group 45"/>
          <p:cNvGrpSpPr/>
          <p:nvPr/>
        </p:nvGrpSpPr>
        <p:grpSpPr>
          <a:xfrm>
            <a:off x="304800" y="2667000"/>
            <a:ext cx="8382000" cy="4114800"/>
            <a:chOff x="304800" y="2133600"/>
            <a:chExt cx="8382000" cy="4114800"/>
          </a:xfrm>
        </p:grpSpPr>
        <p:sp>
          <p:nvSpPr>
            <p:cNvPr id="47" name="Rectangle 46"/>
            <p:cNvSpPr/>
            <p:nvPr/>
          </p:nvSpPr>
          <p:spPr>
            <a:xfrm>
              <a:off x="381000" y="2133600"/>
              <a:ext cx="8305800" cy="4114800"/>
            </a:xfrm>
            <a:prstGeom prst="rect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1000">
                  <a:schemeClr val="accent2">
                    <a:lumMod val="75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  <a:gs pos="84000">
                  <a:schemeClr val="accent2">
                    <a:lumMod val="40000"/>
                    <a:lumOff val="60000"/>
                  </a:schemeClr>
                </a:gs>
                <a:gs pos="99000">
                  <a:schemeClr val="tx1">
                    <a:lumMod val="20000"/>
                    <a:lumOff val="80000"/>
                  </a:schemeClr>
                </a:gs>
                <a:gs pos="36000">
                  <a:schemeClr val="accent2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8" name="Picture 17" descr="450_m_den_600"/>
            <p:cNvPicPr>
              <a:picLocks noChangeAspect="1" noChangeArrowheads="1"/>
            </p:cNvPicPr>
            <p:nvPr/>
          </p:nvPicPr>
          <p:blipFill>
            <a:blip r:embed="rId10"/>
            <a:srcRect l="4719" r="2359"/>
            <a:stretch>
              <a:fillRect/>
            </a:stretch>
          </p:blipFill>
          <p:spPr bwMode="auto">
            <a:xfrm>
              <a:off x="457200" y="2971800"/>
              <a:ext cx="3733800" cy="2460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20" descr="450_m_pre_600"/>
            <p:cNvPicPr>
              <a:picLocks noChangeAspect="1" noChangeArrowheads="1"/>
            </p:cNvPicPr>
            <p:nvPr/>
          </p:nvPicPr>
          <p:blipFill>
            <a:blip r:embed="rId11"/>
            <a:srcRect l="3539" r="1769"/>
            <a:stretch>
              <a:fillRect/>
            </a:stretch>
          </p:blipFill>
          <p:spPr bwMode="auto">
            <a:xfrm>
              <a:off x="4267200" y="2976357"/>
              <a:ext cx="3851440" cy="245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Text Box 32"/>
            <p:cNvSpPr txBox="1">
              <a:spLocks noChangeArrowheads="1"/>
            </p:cNvSpPr>
            <p:nvPr/>
          </p:nvSpPr>
          <p:spPr bwMode="auto">
            <a:xfrm>
              <a:off x="2451100" y="3281157"/>
              <a:ext cx="1282700" cy="24622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000" dirty="0">
                  <a:solidFill>
                    <a:srgbClr val="A70505"/>
                  </a:solidFill>
                </a:rPr>
                <a:t>boundary conditions</a:t>
              </a:r>
              <a:endParaRPr lang="ru-RU" sz="1000" dirty="0">
                <a:solidFill>
                  <a:srgbClr val="A70505"/>
                </a:solidFill>
              </a:endParaRPr>
            </a:p>
          </p:txBody>
        </p:sp>
        <p:sp>
          <p:nvSpPr>
            <p:cNvPr id="51" name="Text Box 32"/>
            <p:cNvSpPr txBox="1">
              <a:spLocks noChangeArrowheads="1"/>
            </p:cNvSpPr>
            <p:nvPr/>
          </p:nvSpPr>
          <p:spPr bwMode="auto">
            <a:xfrm>
              <a:off x="6337300" y="3204957"/>
              <a:ext cx="1282700" cy="24622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000" dirty="0">
                  <a:solidFill>
                    <a:srgbClr val="A70505"/>
                  </a:solidFill>
                </a:rPr>
                <a:t>boundary conditions</a:t>
              </a:r>
              <a:endParaRPr lang="ru-RU" sz="1000" dirty="0">
                <a:solidFill>
                  <a:srgbClr val="A70505"/>
                </a:solidFill>
              </a:endParaRPr>
            </a:p>
          </p:txBody>
        </p:sp>
        <p:sp>
          <p:nvSpPr>
            <p:cNvPr id="52" name="Line 33"/>
            <p:cNvSpPr>
              <a:spLocks noChangeShapeType="1"/>
            </p:cNvSpPr>
            <p:nvPr/>
          </p:nvSpPr>
          <p:spPr bwMode="auto">
            <a:xfrm flipH="1">
              <a:off x="2961474" y="3509757"/>
              <a:ext cx="287337" cy="6477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33"/>
            <p:cNvSpPr>
              <a:spLocks noChangeShapeType="1"/>
            </p:cNvSpPr>
            <p:nvPr/>
          </p:nvSpPr>
          <p:spPr bwMode="auto">
            <a:xfrm flipH="1">
              <a:off x="6723063" y="3471657"/>
              <a:ext cx="287337" cy="6477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Text Box 23"/>
            <p:cNvSpPr txBox="1">
              <a:spLocks noChangeArrowheads="1"/>
            </p:cNvSpPr>
            <p:nvPr/>
          </p:nvSpPr>
          <p:spPr bwMode="auto">
            <a:xfrm>
              <a:off x="583398" y="3281157"/>
              <a:ext cx="1366838" cy="3143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solidFill>
                    <a:srgbClr val="1127FB"/>
                  </a:solidFill>
                </a:rPr>
                <a:t>600 </a:t>
              </a:r>
              <a:r>
                <a:rPr lang="en-US" sz="1200" dirty="0">
                  <a:solidFill>
                    <a:srgbClr val="1127FB"/>
                  </a:solidFill>
                </a:rPr>
                <a:t>bunches</a:t>
              </a:r>
              <a:endParaRPr lang="ru-RU" sz="1200" dirty="0">
                <a:solidFill>
                  <a:schemeClr val="tx2"/>
                </a:solidFill>
              </a:endParaRPr>
            </a:p>
          </p:txBody>
        </p:sp>
        <p:sp>
          <p:nvSpPr>
            <p:cNvPr id="55" name="Text Box 23"/>
            <p:cNvSpPr txBox="1">
              <a:spLocks noChangeArrowheads="1"/>
            </p:cNvSpPr>
            <p:nvPr/>
          </p:nvSpPr>
          <p:spPr bwMode="auto">
            <a:xfrm>
              <a:off x="4424362" y="3204957"/>
              <a:ext cx="1366838" cy="3143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solidFill>
                    <a:srgbClr val="1127FB"/>
                  </a:solidFill>
                </a:rPr>
                <a:t>600 </a:t>
              </a:r>
              <a:r>
                <a:rPr lang="en-US" sz="1200" dirty="0">
                  <a:solidFill>
                    <a:srgbClr val="1127FB"/>
                  </a:solidFill>
                </a:rPr>
                <a:t>bunches</a:t>
              </a:r>
              <a:endParaRPr lang="ru-RU" sz="1200" dirty="0">
                <a:solidFill>
                  <a:schemeClr val="tx2"/>
                </a:solidFill>
              </a:endParaRPr>
            </a:p>
          </p:txBody>
        </p:sp>
        <p:sp>
          <p:nvSpPr>
            <p:cNvPr id="56" name="Text Box 19"/>
            <p:cNvSpPr txBox="1">
              <a:spLocks noChangeArrowheads="1"/>
            </p:cNvSpPr>
            <p:nvPr/>
          </p:nvSpPr>
          <p:spPr bwMode="auto">
            <a:xfrm>
              <a:off x="1645436" y="3006520"/>
              <a:ext cx="863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dirty="0">
                  <a:solidFill>
                    <a:srgbClr val="C00000"/>
                  </a:solidFill>
                </a:rPr>
                <a:t>density</a:t>
              </a:r>
              <a:endParaRPr lang="ru-RU" sz="1400" dirty="0">
                <a:solidFill>
                  <a:srgbClr val="C00000"/>
                </a:solidFill>
              </a:endParaRPr>
            </a:p>
          </p:txBody>
        </p:sp>
        <p:sp>
          <p:nvSpPr>
            <p:cNvPr id="57" name="Text Box 20"/>
            <p:cNvSpPr txBox="1">
              <a:spLocks noChangeArrowheads="1"/>
            </p:cNvSpPr>
            <p:nvPr/>
          </p:nvSpPr>
          <p:spPr bwMode="auto">
            <a:xfrm>
              <a:off x="5562600" y="2976357"/>
              <a:ext cx="863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dirty="0">
                  <a:solidFill>
                    <a:srgbClr val="C00000"/>
                  </a:solidFill>
                </a:rPr>
                <a:t>stress</a:t>
              </a:r>
              <a:endParaRPr lang="ru-RU" sz="1400" dirty="0">
                <a:solidFill>
                  <a:srgbClr val="C00000"/>
                </a:solidFill>
              </a:endParaRPr>
            </a:p>
          </p:txBody>
        </p:sp>
        <p:sp>
          <p:nvSpPr>
            <p:cNvPr id="58" name="Text Box 26"/>
            <p:cNvSpPr txBox="1">
              <a:spLocks noChangeArrowheads="1"/>
            </p:cNvSpPr>
            <p:nvPr/>
          </p:nvSpPr>
          <p:spPr bwMode="auto">
            <a:xfrm>
              <a:off x="1950236" y="4719432"/>
              <a:ext cx="431801" cy="3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dirty="0"/>
                <a:t>Cu</a:t>
              </a:r>
              <a:endParaRPr lang="ru-RU" sz="1400" b="1" dirty="0"/>
            </a:p>
          </p:txBody>
        </p:sp>
        <p:sp>
          <p:nvSpPr>
            <p:cNvPr id="59" name="Text Box 26"/>
            <p:cNvSpPr txBox="1">
              <a:spLocks noChangeArrowheads="1"/>
            </p:cNvSpPr>
            <p:nvPr/>
          </p:nvSpPr>
          <p:spPr bwMode="auto">
            <a:xfrm>
              <a:off x="5867400" y="4576558"/>
              <a:ext cx="431801" cy="3143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/>
                <a:t>Cu</a:t>
              </a:r>
              <a:endParaRPr lang="ru-RU" sz="1400" dirty="0"/>
            </a:p>
          </p:txBody>
        </p:sp>
        <p:sp>
          <p:nvSpPr>
            <p:cNvPr id="60" name="Text Box 27"/>
            <p:cNvSpPr txBox="1">
              <a:spLocks noChangeArrowheads="1"/>
            </p:cNvSpPr>
            <p:nvPr/>
          </p:nvSpPr>
          <p:spPr bwMode="auto">
            <a:xfrm>
              <a:off x="2133600" y="3509757"/>
              <a:ext cx="2873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dirty="0" smtClean="0"/>
                <a:t>C</a:t>
              </a:r>
              <a:endParaRPr lang="ru-RU" sz="1400" b="1" dirty="0"/>
            </a:p>
          </p:txBody>
        </p:sp>
        <p:sp>
          <p:nvSpPr>
            <p:cNvPr id="61" name="Text Box 27"/>
            <p:cNvSpPr txBox="1">
              <a:spLocks noChangeArrowheads="1"/>
            </p:cNvSpPr>
            <p:nvPr/>
          </p:nvSpPr>
          <p:spPr bwMode="auto">
            <a:xfrm>
              <a:off x="6553200" y="4195557"/>
              <a:ext cx="287337" cy="3143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 smtClean="0"/>
                <a:t>C</a:t>
              </a:r>
              <a:endParaRPr lang="ru-RU" sz="1400" dirty="0"/>
            </a:p>
          </p:txBody>
        </p:sp>
        <p:cxnSp>
          <p:nvCxnSpPr>
            <p:cNvPr id="64" name="Straight Connector 23"/>
            <p:cNvCxnSpPr>
              <a:cxnSpLocks noChangeShapeType="1"/>
            </p:cNvCxnSpPr>
            <p:nvPr/>
          </p:nvCxnSpPr>
          <p:spPr bwMode="auto">
            <a:xfrm flipH="1" flipV="1">
              <a:off x="5327650" y="3890757"/>
              <a:ext cx="1530350" cy="9191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66" name="Rectangle 2"/>
            <p:cNvSpPr txBox="1">
              <a:spLocks/>
            </p:cNvSpPr>
            <p:nvPr/>
          </p:nvSpPr>
          <p:spPr>
            <a:xfrm>
              <a:off x="304800" y="2209801"/>
              <a:ext cx="8305800" cy="685800"/>
            </a:xfrm>
            <a:prstGeom prst="rect">
              <a:avLst/>
            </a:prstGeom>
            <a:ln w="3175">
              <a:noFill/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Modelling of shock wave formation in assembled Cu - D materials (“sandwich structures”) at 450 </a:t>
              </a:r>
              <a:r>
                <a:rPr kumimoji="0" lang="en-GB" sz="160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GeV</a:t>
              </a:r>
              <a:r>
                <a:rPr kumimoji="0" lang="en-GB" sz="16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proton beam 600 bunches (15 000ns)); </a:t>
              </a:r>
              <a:r>
                <a:rPr kumimoji="0" lang="en-GB" sz="160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06666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wave reflection</a:t>
              </a:r>
              <a:r>
                <a:rPr kumimoji="0" lang="en-GB" sz="16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33CC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</a:t>
              </a:r>
              <a:r>
                <a:rPr kumimoji="0" lang="en-GB" sz="16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99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(boundary conditions)</a:t>
              </a:r>
              <a:endPara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pic>
          <p:nvPicPr>
            <p:cNvPr id="67" name="Content Placeholder 9" descr="HUD_homepage-logo.jpg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883832" y="5178237"/>
              <a:ext cx="726768" cy="993963"/>
            </a:xfrm>
            <a:prstGeom prst="rect">
              <a:avLst/>
            </a:prstGeom>
          </p:spPr>
        </p:pic>
      </p:grpSp>
      <p:pic>
        <p:nvPicPr>
          <p:cNvPr id="68" name="Picture 67" descr="ColMat-HDED-LOGO2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96200" y="71224"/>
            <a:ext cx="1447800" cy="462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6096000" cy="1020762"/>
          </a:xfr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/>
          <a:lstStyle/>
          <a:p>
            <a:r>
              <a:rPr lang="en-US" dirty="0" smtClean="0"/>
              <a:t>WP11 Objectives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A.Rossi</a:t>
            </a:r>
            <a:r>
              <a:rPr lang="en-US" dirty="0" smtClean="0"/>
              <a:t> 			EuCARD</a:t>
            </a:r>
            <a:r>
              <a:rPr lang="en-US" baseline="30000" dirty="0" smtClean="0"/>
              <a:t>2</a:t>
            </a:r>
            <a:r>
              <a:rPr lang="en-US" dirty="0" smtClean="0"/>
              <a:t> Kick off meeting June 2013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Task 11.4. Material specification </a:t>
            </a:r>
            <a:r>
              <a:rPr lang="en-GB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(A. Rossi)</a:t>
            </a:r>
            <a:endParaRPr lang="en-GB" sz="2400" b="1" dirty="0" smtClean="0"/>
          </a:p>
          <a:p>
            <a:pPr>
              <a:buNone/>
            </a:pPr>
            <a:r>
              <a:rPr lang="en-GB" sz="2400" dirty="0" smtClean="0"/>
              <a:t>	The increasing beam intensity in accelerators requires ever better cleaning efficiency, and lower collimator impedance. Aim of this task is to evaluate the potential, advantages and disadvantages of materials and </a:t>
            </a:r>
            <a:r>
              <a:rPr lang="en-GB" sz="2400" dirty="0" err="1" smtClean="0"/>
              <a:t>r</a:t>
            </a:r>
            <a:r>
              <a:rPr lang="en-US" sz="2400" dirty="0" err="1" smtClean="0"/>
              <a:t>eport</a:t>
            </a:r>
            <a:r>
              <a:rPr lang="en-US" sz="2400" dirty="0" smtClean="0"/>
              <a:t> on comparative assessment of beam simulation codes </a:t>
            </a:r>
            <a:endParaRPr lang="en-GB" sz="2400" dirty="0" smtClean="0"/>
          </a:p>
          <a:p>
            <a:pPr lvl="1"/>
            <a:r>
              <a:rPr lang="en-GB" sz="2000" dirty="0" smtClean="0"/>
              <a:t>Simulate the potential of new collimator materials like silicon carbide and metal-diamond compounds for collimation of </a:t>
            </a:r>
            <a:r>
              <a:rPr lang="en-GB" sz="2000" dirty="0" err="1" smtClean="0"/>
              <a:t>hadron</a:t>
            </a:r>
            <a:r>
              <a:rPr lang="en-GB" sz="2000" dirty="0" smtClean="0"/>
              <a:t> beams and iterate on material specifications to address the needs of future accelerator developments.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>
              <a:buNone/>
            </a:pPr>
            <a:r>
              <a:rPr lang="en-GB" dirty="0" smtClean="0"/>
              <a:t> </a:t>
            </a:r>
          </a:p>
          <a:p>
            <a:endParaRPr lang="en-GB" dirty="0"/>
          </a:p>
        </p:txBody>
      </p:sp>
      <p:pic>
        <p:nvPicPr>
          <p:cNvPr id="5" name="Content Placeholder 9" descr="HUD_homepage-logo.jpg"/>
          <p:cNvPicPr>
            <a:picLocks noChangeAspect="1"/>
          </p:cNvPicPr>
          <p:nvPr/>
        </p:nvPicPr>
        <p:blipFill>
          <a:blip r:embed="rId3"/>
          <a:srcRect l="-20670" r="-20670"/>
          <a:stretch>
            <a:fillRect/>
          </a:stretch>
        </p:blipFill>
        <p:spPr>
          <a:xfrm>
            <a:off x="7343728" y="5424669"/>
            <a:ext cx="1343072" cy="738638"/>
          </a:xfrm>
          <a:prstGeom prst="rect">
            <a:avLst/>
          </a:prstGeom>
        </p:spPr>
      </p:pic>
      <p:pic>
        <p:nvPicPr>
          <p:cNvPr id="8" name="Content Placeholder 9" descr="HUD_homepage-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3500" y="5639580"/>
            <a:ext cx="1117900" cy="456420"/>
          </a:xfrm>
          <a:prstGeom prst="rect">
            <a:avLst/>
          </a:prstGeom>
        </p:spPr>
      </p:pic>
      <p:pic>
        <p:nvPicPr>
          <p:cNvPr id="9" name="Content Placeholder 9" descr="HUD_homepage-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8471" y="5426314"/>
            <a:ext cx="747129" cy="7458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5400" y="5486400"/>
            <a:ext cx="990600" cy="640080"/>
          </a:xfrm>
          <a:prstGeom prst="rect">
            <a:avLst/>
          </a:prstGeom>
        </p:spPr>
      </p:pic>
      <p:pic>
        <p:nvPicPr>
          <p:cNvPr id="11" name="Picture 10" descr="RHULBrandLogo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2449" y="5562600"/>
            <a:ext cx="1860551" cy="533022"/>
          </a:xfrm>
          <a:prstGeom prst="rect">
            <a:avLst/>
          </a:prstGeom>
        </p:spPr>
      </p:pic>
      <p:pic>
        <p:nvPicPr>
          <p:cNvPr id="12" name="Picture 11" descr="ColMat-HDED-LOGO2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6200" y="71224"/>
            <a:ext cx="1447800" cy="462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>
            <a:spLocks/>
          </p:cNvSpPr>
          <p:nvPr/>
        </p:nvSpPr>
        <p:spPr>
          <a:xfrm>
            <a:off x="3048000" y="274638"/>
            <a:ext cx="6096000" cy="102076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dirty="0" smtClean="0">
                <a:solidFill>
                  <a:schemeClr val="tx1">
                    <a:lumMod val="75000"/>
                  </a:schemeClr>
                </a:solidFill>
              </a:rPr>
              <a:t>Examples of material spec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SixTrack</a:t>
            </a:r>
            <a:r>
              <a:rPr lang="en-US" dirty="0" smtClean="0"/>
              <a:t> used for collimations studies have proton scattering in various collimator materials:</a:t>
            </a:r>
          </a:p>
          <a:p>
            <a:pPr lvl="1"/>
            <a:r>
              <a:rPr lang="en-US" i="1" dirty="0" smtClean="0"/>
              <a:t>Multiple Coulomb scattering, </a:t>
            </a:r>
          </a:p>
          <a:p>
            <a:pPr lvl="1"/>
            <a:r>
              <a:rPr lang="en-US" i="1" dirty="0" smtClean="0"/>
              <a:t>Ionization of the collimator material,</a:t>
            </a:r>
          </a:p>
          <a:p>
            <a:pPr lvl="1"/>
            <a:r>
              <a:rPr lang="en-US" i="1" dirty="0" smtClean="0"/>
              <a:t>Elastic proton-proton (pp) scattering, </a:t>
            </a:r>
          </a:p>
          <a:p>
            <a:pPr lvl="1"/>
            <a:r>
              <a:rPr lang="en-US" i="1" dirty="0" smtClean="0"/>
              <a:t>Inelastic diffractive pp scattering (single diffractive scattering),</a:t>
            </a:r>
          </a:p>
          <a:p>
            <a:pPr lvl="1"/>
            <a:r>
              <a:rPr lang="en-US" i="1" dirty="0" smtClean="0"/>
              <a:t>Inelastic proton-nucleon scattering,</a:t>
            </a:r>
          </a:p>
          <a:p>
            <a:pPr lvl="1"/>
            <a:r>
              <a:rPr lang="en-US" i="1" dirty="0" smtClean="0"/>
              <a:t>Elastic and inelastic proton-nucleus scattering,</a:t>
            </a:r>
          </a:p>
          <a:p>
            <a:pPr lvl="1"/>
            <a:r>
              <a:rPr lang="en-US" i="1" dirty="0" smtClean="0"/>
              <a:t>Rutherford scattering.</a:t>
            </a:r>
            <a:endParaRPr lang="en-GB" i="1" dirty="0" smtClean="0"/>
          </a:p>
          <a:p>
            <a:endParaRPr lang="en-GB" i="1" dirty="0"/>
          </a:p>
        </p:txBody>
      </p:sp>
      <p:pic>
        <p:nvPicPr>
          <p:cNvPr id="9" name="Content Placeholder 9" descr="HUD_homepage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800" y="5257800"/>
            <a:ext cx="747129" cy="745886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52400" y="1403350"/>
            <a:ext cx="6153150" cy="4845050"/>
            <a:chOff x="152400" y="1403350"/>
            <a:chExt cx="6153150" cy="484505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2400" y="1403350"/>
              <a:ext cx="6153150" cy="4845050"/>
            </a:xfrm>
            <a:prstGeom prst="rect">
              <a:avLst/>
            </a:prstGeom>
          </p:spPr>
        </p:pic>
        <p:pic>
          <p:nvPicPr>
            <p:cNvPr id="11" name="Content Placeholder 9" descr="HUD_homepage-logo.jpg"/>
            <p:cNvPicPr>
              <a:picLocks noChangeAspect="1"/>
            </p:cNvPicPr>
            <p:nvPr/>
          </p:nvPicPr>
          <p:blipFill>
            <a:blip r:embed="rId5"/>
            <a:srcRect l="-20670" r="-20670"/>
            <a:stretch>
              <a:fillRect/>
            </a:stretch>
          </p:blipFill>
          <p:spPr>
            <a:xfrm>
              <a:off x="4648200" y="5029200"/>
              <a:ext cx="1343072" cy="738638"/>
            </a:xfrm>
            <a:prstGeom prst="rect">
              <a:avLst/>
            </a:prstGeom>
          </p:spPr>
        </p:pic>
        <p:pic>
          <p:nvPicPr>
            <p:cNvPr id="14" name="Content Placeholder 9" descr="HUD_homepage-logo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77972" y="5244111"/>
              <a:ext cx="1117900" cy="456420"/>
            </a:xfrm>
            <a:prstGeom prst="rect">
              <a:avLst/>
            </a:prstGeom>
          </p:spPr>
        </p:pic>
      </p:grpSp>
      <p:pic>
        <p:nvPicPr>
          <p:cNvPr id="17" name="Picture 16" descr="ColMat-HDED-LOGO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6200" y="71224"/>
            <a:ext cx="1447800" cy="46217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rcRect r="4873"/>
          <a:stretch>
            <a:fillRect/>
          </a:stretch>
        </p:blipFill>
        <p:spPr>
          <a:xfrm>
            <a:off x="380999" y="1600200"/>
            <a:ext cx="6061130" cy="4800600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609599" y="1832740"/>
            <a:ext cx="5943601" cy="4715380"/>
            <a:chOff x="609599" y="1832740"/>
            <a:chExt cx="5943601" cy="471538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9599" y="1832740"/>
              <a:ext cx="5943601" cy="4715380"/>
            </a:xfrm>
            <a:prstGeom prst="rect">
              <a:avLst/>
            </a:prstGeom>
          </p:spPr>
        </p:pic>
        <p:pic>
          <p:nvPicPr>
            <p:cNvPr id="24" name="Content Placeholder 9" descr="HUD_homepage-logo.jpg"/>
            <p:cNvPicPr>
              <a:picLocks noChangeAspect="1"/>
            </p:cNvPicPr>
            <p:nvPr/>
          </p:nvPicPr>
          <p:blipFill>
            <a:blip r:embed="rId5"/>
            <a:srcRect l="-20670" r="-20670"/>
            <a:stretch>
              <a:fillRect/>
            </a:stretch>
          </p:blipFill>
          <p:spPr>
            <a:xfrm>
              <a:off x="2133600" y="2743200"/>
              <a:ext cx="1343072" cy="738638"/>
            </a:xfrm>
            <a:prstGeom prst="rect">
              <a:avLst/>
            </a:prstGeom>
          </p:spPr>
        </p:pic>
        <p:pic>
          <p:nvPicPr>
            <p:cNvPr id="25" name="Content Placeholder 9" descr="HUD_homepage-logo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63372" y="2958111"/>
              <a:ext cx="1117900" cy="45642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/>
        </p:nvSpPr>
        <p:spPr>
          <a:xfrm>
            <a:off x="304800" y="2373868"/>
            <a:ext cx="9242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MERLIN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>
            <a:spLocks/>
          </p:cNvSpPr>
          <p:nvPr/>
        </p:nvSpPr>
        <p:spPr>
          <a:xfrm>
            <a:off x="3048000" y="274638"/>
            <a:ext cx="6096000" cy="102076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dirty="0" smtClean="0">
                <a:solidFill>
                  <a:schemeClr val="tx1">
                    <a:lumMod val="75000"/>
                  </a:schemeClr>
                </a:solidFill>
              </a:rPr>
              <a:t>Examples of material spec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 smtClean="0"/>
              <a:t>SixTrack</a:t>
            </a:r>
            <a:r>
              <a:rPr lang="en-US" dirty="0" smtClean="0"/>
              <a:t> – Merlin – FLUKA are being compared </a:t>
            </a:r>
          </a:p>
          <a:p>
            <a:pPr lvl="0"/>
            <a:r>
              <a:rPr lang="en-US" dirty="0" smtClean="0"/>
              <a:t>New material cross sections have to be implemented: not easy for composite</a:t>
            </a:r>
          </a:p>
          <a:p>
            <a:pPr lvl="0">
              <a:defRPr/>
            </a:pPr>
            <a:r>
              <a:rPr lang="en-GB" i="1" dirty="0" smtClean="0"/>
              <a:t>Simulations to design absorbers behind crystals</a:t>
            </a:r>
          </a:p>
          <a:p>
            <a:endParaRPr lang="en-GB" i="1" dirty="0"/>
          </a:p>
        </p:txBody>
      </p:sp>
      <p:pic>
        <p:nvPicPr>
          <p:cNvPr id="17" name="Picture 16" descr="ColMat-HDED-LOGO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71224"/>
            <a:ext cx="1447800" cy="462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6096000" cy="1020762"/>
          </a:xfr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/>
          <a:lstStyle/>
          <a:p>
            <a:r>
              <a:rPr lang="en-US" dirty="0" smtClean="0"/>
              <a:t>WP11 Deliverables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A.Rossi</a:t>
            </a:r>
            <a:r>
              <a:rPr lang="en-US" dirty="0" smtClean="0"/>
              <a:t> 			EuCARD</a:t>
            </a:r>
            <a:r>
              <a:rPr lang="en-US" baseline="30000" dirty="0" smtClean="0"/>
              <a:t>2</a:t>
            </a:r>
            <a:r>
              <a:rPr lang="en-US" dirty="0" smtClean="0"/>
              <a:t> Kick off meeting June 2013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err="1" smtClean="0"/>
              <a:t>ColMat</a:t>
            </a:r>
            <a:r>
              <a:rPr lang="en-GB" dirty="0" smtClean="0"/>
              <a:t>-</a:t>
            </a:r>
            <a:r>
              <a:rPr lang="en-GB" dirty="0" smtClean="0"/>
              <a:t>HDED web pages published: Online resources for </a:t>
            </a:r>
            <a:r>
              <a:rPr lang="en-GB" dirty="0" err="1" smtClean="0"/>
              <a:t>ColMat</a:t>
            </a:r>
            <a:r>
              <a:rPr lang="en-GB" dirty="0" smtClean="0"/>
              <a:t>-</a:t>
            </a:r>
            <a:r>
              <a:rPr lang="en-GB" dirty="0" smtClean="0"/>
              <a:t>HDED will be continuously updated to provide the collimator community with information such as relevant events and publications  (Task 11.1) [month 6]</a:t>
            </a:r>
          </a:p>
          <a:p>
            <a:r>
              <a:rPr lang="en-GB" dirty="0" smtClean="0"/>
              <a:t>Results on simulations of new materials and composites: Calculation of energy deposition and modelling of shock-</a:t>
            </a:r>
            <a:r>
              <a:rPr lang="en-GB" dirty="0" smtClean="0"/>
              <a:t>induced and radiation </a:t>
            </a:r>
            <a:r>
              <a:rPr lang="en-GB" dirty="0" smtClean="0"/>
              <a:t>damage following beam losses in new materials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smtClean="0"/>
              <a:t>Task 11.3) [month 40]</a:t>
            </a:r>
          </a:p>
          <a:p>
            <a:r>
              <a:rPr lang="en-GB" dirty="0" smtClean="0"/>
              <a:t>Report on comparative assessment of beam simulation codes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smtClean="0"/>
              <a:t>Task 11.4) [month 40]</a:t>
            </a:r>
          </a:p>
          <a:p>
            <a:r>
              <a:rPr lang="en-GB" dirty="0" smtClean="0"/>
              <a:t>Irradiation test results: Beam impact on new material and composite (Task 11.2) [month 48]</a:t>
            </a:r>
          </a:p>
          <a:p>
            <a:r>
              <a:rPr lang="en-GB" dirty="0" smtClean="0"/>
              <a:t>Results on characterisation of new materials and composites: Produce new materials and measurements mechanical characteristics (Task 11.3) [month 48]</a:t>
            </a:r>
            <a:endParaRPr lang="en-GB" dirty="0"/>
          </a:p>
        </p:txBody>
      </p:sp>
      <p:pic>
        <p:nvPicPr>
          <p:cNvPr id="5" name="Picture 4" descr="ColMat-HDED-LOGO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200" y="71224"/>
            <a:ext cx="1447800" cy="462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A.Rossi</a:t>
            </a:r>
            <a:r>
              <a:rPr lang="en-US" dirty="0" smtClean="0"/>
              <a:t> 			EuCARD</a:t>
            </a:r>
            <a:r>
              <a:rPr lang="en-US" baseline="30000" dirty="0" smtClean="0"/>
              <a:t>2</a:t>
            </a:r>
            <a:r>
              <a:rPr lang="en-US" dirty="0" smtClean="0"/>
              <a:t> Kick off meeting June 2013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	</a:t>
            </a:r>
          </a:p>
          <a:p>
            <a:pPr>
              <a:buNone/>
            </a:pPr>
            <a:r>
              <a:rPr lang="en-GB" sz="4000" i="1" dirty="0" smtClean="0"/>
              <a:t>	THANK YOU FOR YOUR ATTENTION</a:t>
            </a:r>
            <a:endParaRPr lang="en-GB" sz="4000" i="1" dirty="0"/>
          </a:p>
        </p:txBody>
      </p:sp>
      <p:pic>
        <p:nvPicPr>
          <p:cNvPr id="5" name="Picture 4" descr="ColMat-HDED-LOGO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3124200"/>
            <a:ext cx="5728849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6096000" cy="1020762"/>
          </a:xfr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/>
          <a:lstStyle/>
          <a:p>
            <a:r>
              <a:rPr lang="en-US" dirty="0" err="1" smtClean="0"/>
              <a:t>ColMat</a:t>
            </a:r>
            <a:r>
              <a:rPr lang="en-US" dirty="0" smtClean="0"/>
              <a:t>-HDED</a:t>
            </a:r>
            <a:br>
              <a:rPr lang="en-US" dirty="0" smtClean="0"/>
            </a:br>
            <a:r>
              <a:rPr lang="en-US" sz="1800" dirty="0" smtClean="0"/>
              <a:t>(Collimator Materials for fast High Density Energy Deposition)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A.Rossi</a:t>
            </a:r>
            <a:r>
              <a:rPr lang="en-US" dirty="0" smtClean="0"/>
              <a:t> 		       EuCARD</a:t>
            </a:r>
            <a:r>
              <a:rPr lang="en-US" baseline="30000" dirty="0" smtClean="0"/>
              <a:t>2</a:t>
            </a:r>
            <a:r>
              <a:rPr lang="en-US" dirty="0" smtClean="0"/>
              <a:t> Kick off meeting June 2013</a:t>
            </a:r>
            <a:endParaRPr lang="en-US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Accelerator performance with ever increasing beam brightness and stored energies pushes material requirements for collimators into more challenging grounds.</a:t>
            </a:r>
          </a:p>
          <a:p>
            <a:r>
              <a:rPr lang="en-GB" dirty="0" smtClean="0"/>
              <a:t>Accidental energy deposition can be very fast (over a few nanoseconds) and with high density: </a:t>
            </a:r>
            <a:r>
              <a:rPr lang="en-GB" b="1" dirty="0" smtClean="0"/>
              <a:t>peak energy densities of 15 GJ/mm</a:t>
            </a:r>
            <a:r>
              <a:rPr lang="en-GB" b="1" baseline="30000" dirty="0" smtClean="0"/>
              <a:t>2</a:t>
            </a:r>
            <a:r>
              <a:rPr lang="en-GB" b="1" dirty="0" smtClean="0"/>
              <a:t> are now imaginable in the LHC beam</a:t>
            </a:r>
            <a:r>
              <a:rPr lang="en-GB" dirty="0" smtClean="0"/>
              <a:t>, so even a small fraction of it would cause discontinuous change in the medium pressure, temperature and density. </a:t>
            </a:r>
          </a:p>
          <a:p>
            <a:r>
              <a:rPr lang="en-GB" dirty="0" smtClean="0"/>
              <a:t>Requirements on </a:t>
            </a:r>
            <a:r>
              <a:rPr lang="en-GB" b="1" dirty="0" smtClean="0"/>
              <a:t>impedance </a:t>
            </a:r>
            <a:r>
              <a:rPr lang="en-GB" dirty="0" smtClean="0"/>
              <a:t>are even more strict.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04800" y="1440000"/>
            <a:ext cx="8839200" cy="5403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indent="-2772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600" dirty="0" smtClean="0">
                <a:solidFill>
                  <a:srgbClr val="0000FF"/>
                </a:solidFill>
                <a:latin typeface="Helvetica" charset="0"/>
                <a:ea typeface="ＭＳ Ｐゴシック" charset="-128"/>
                <a:sym typeface="Helvetica" charset="0"/>
              </a:rPr>
              <a:t>The collimators determine the </a:t>
            </a:r>
            <a:r>
              <a:rPr lang="en-US" sz="2600" b="1" dirty="0" smtClean="0">
                <a:solidFill>
                  <a:srgbClr val="0000FF"/>
                </a:solidFill>
                <a:latin typeface="Helvetica" charset="0"/>
                <a:ea typeface="ＭＳ Ｐゴシック" charset="-128"/>
                <a:sym typeface="Helvetica" charset="0"/>
              </a:rPr>
              <a:t>LHC impedance</a:t>
            </a:r>
          </a:p>
          <a:p>
            <a:pPr lvl="1" indent="-277200">
              <a:spcBef>
                <a:spcPts val="600"/>
              </a:spcBef>
              <a:spcAft>
                <a:spcPts val="600"/>
              </a:spcAft>
              <a:buFont typeface="Lucida Grande"/>
              <a:buChar char="-"/>
            </a:pP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Tight collimator settings (2012-13) necessary to improve cleaning performance limited beam lifetime.</a:t>
            </a:r>
            <a:endParaRPr lang="en-US" altLang="ja-JP" sz="2000" dirty="0" smtClean="0">
              <a:solidFill>
                <a:srgbClr val="0000FF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indent="-277200">
              <a:spcBef>
                <a:spcPts val="300"/>
              </a:spcBef>
              <a:spcAft>
                <a:spcPts val="600"/>
              </a:spcAft>
              <a:buFont typeface="Arial"/>
              <a:buChar char="•"/>
            </a:pPr>
            <a:r>
              <a:rPr lang="en-US" sz="2600" dirty="0" smtClean="0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The </a:t>
            </a:r>
            <a:r>
              <a:rPr lang="en-US" sz="2600" b="1" i="1" dirty="0" err="1" smtClean="0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β</a:t>
            </a:r>
            <a:r>
              <a:rPr lang="en-US" sz="2600" b="1" i="1" baseline="32000" dirty="0" smtClean="0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*</a:t>
            </a:r>
            <a:r>
              <a:rPr lang="en-US" sz="2600" b="1" dirty="0" smtClean="0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reach</a:t>
            </a:r>
            <a:r>
              <a:rPr lang="en-US" sz="2600" dirty="0" smtClean="0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is determined by collimation constraints</a:t>
            </a:r>
          </a:p>
          <a:p>
            <a:pPr lvl="1" indent="-277200">
              <a:spcBef>
                <a:spcPts val="600"/>
              </a:spcBef>
              <a:spcAft>
                <a:spcPts val="600"/>
              </a:spcAft>
              <a:buFont typeface="Lucida Grande"/>
              <a:buChar char="-"/>
            </a:pP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Retraction between beam dump and horizontal </a:t>
            </a:r>
            <a:r>
              <a:rPr lang="en-US" sz="2000" i="1" dirty="0" err="1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TCTs</a:t>
            </a: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(BPM collimators) and TCT robustness.</a:t>
            </a:r>
          </a:p>
          <a:p>
            <a:pPr marL="277200" lvl="1" indent="-277200">
              <a:spcBef>
                <a:spcPts val="300"/>
              </a:spcBef>
              <a:spcAft>
                <a:spcPts val="600"/>
              </a:spcAft>
              <a:buFont typeface="Arial"/>
              <a:buChar char="•"/>
            </a:pPr>
            <a:r>
              <a:rPr lang="en-US" sz="2600" dirty="0" smtClean="0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LHC challenges: 360MJ design </a:t>
            </a:r>
            <a:r>
              <a:rPr lang="en-US" sz="26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Helvetica" charset="0"/>
              </a:rPr>
              <a:t></a:t>
            </a:r>
            <a:r>
              <a:rPr lang="en-US" sz="2600" dirty="0" smtClean="0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500MJ </a:t>
            </a:r>
            <a:r>
              <a:rPr lang="en-US" sz="2600" dirty="0" err="1" smtClean="0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HiLumi</a:t>
            </a:r>
            <a:r>
              <a:rPr lang="en-US" sz="2600" dirty="0" smtClean="0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and 1E16 </a:t>
            </a:r>
            <a:r>
              <a:rPr lang="en-US" sz="2600" dirty="0" err="1" smtClean="0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p/y</a:t>
            </a:r>
            <a:r>
              <a:rPr lang="en-US" sz="2600" dirty="0" smtClean="0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doses in IR7 (betatron cleaning)</a:t>
            </a:r>
          </a:p>
          <a:p>
            <a:pPr indent="-277200">
              <a:spcBef>
                <a:spcPts val="600"/>
              </a:spcBef>
              <a:spcAft>
                <a:spcPts val="600"/>
              </a:spcAft>
              <a:buFont typeface="Lucida Grande"/>
              <a:buChar char="➲"/>
            </a:pPr>
            <a:r>
              <a:rPr lang="en-US" sz="2600" dirty="0" smtClean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Improve </a:t>
            </a:r>
            <a:r>
              <a:rPr lang="en-US" sz="2600" b="1" dirty="0" smtClean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impedance </a:t>
            </a:r>
            <a:r>
              <a:rPr lang="en-US" sz="2600" dirty="0" smtClean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and </a:t>
            </a:r>
            <a:r>
              <a:rPr lang="en-US" sz="2600" b="1" dirty="0" smtClean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robustness</a:t>
            </a:r>
          </a:p>
          <a:p>
            <a:pPr lvl="1" indent="-277200">
              <a:buFont typeface="Lucida Grande"/>
              <a:buChar char="-"/>
            </a:pP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State-of-the-art material and new design for secondary collimator jaws</a:t>
            </a:r>
          </a:p>
          <a:p>
            <a:pPr lvl="1" indent="-277200">
              <a:buFont typeface="Lucida Grande"/>
              <a:buChar char="-"/>
            </a:pP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Improved robustness at critical locations (like tertiary collimators - close to experimental </a:t>
            </a:r>
            <a:r>
              <a:rPr lang="en-US" sz="2000" i="1" dirty="0" err="1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IRs</a:t>
            </a: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)</a:t>
            </a:r>
          </a:p>
          <a:p>
            <a:endParaRPr lang="en-US" dirty="0"/>
          </a:p>
        </p:txBody>
      </p:sp>
      <p:pic>
        <p:nvPicPr>
          <p:cNvPr id="29" name="Picture 28" descr="ColMat-HDED-LOGO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7578" y="6214305"/>
            <a:ext cx="2016422" cy="643695"/>
          </a:xfrm>
          <a:prstGeom prst="rect">
            <a:avLst/>
          </a:prstGeom>
        </p:spPr>
      </p:pic>
      <p:pic>
        <p:nvPicPr>
          <p:cNvPr id="30" name="Picture 29" descr="lcoll_logo3_small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8411" y="4419600"/>
            <a:ext cx="1077389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6096000" cy="1020762"/>
          </a:xfr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/>
          <a:lstStyle/>
          <a:p>
            <a:r>
              <a:rPr lang="en-US" dirty="0" err="1" smtClean="0"/>
              <a:t>ColMat</a:t>
            </a:r>
            <a:r>
              <a:rPr lang="en-US" dirty="0" smtClean="0"/>
              <a:t>-HDED</a:t>
            </a:r>
            <a:br>
              <a:rPr lang="en-US" dirty="0" smtClean="0"/>
            </a:br>
            <a:r>
              <a:rPr lang="en-US" sz="1800" dirty="0" smtClean="0"/>
              <a:t>(Collimator Materials for fast High Density Energy Deposition)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A.Rossi</a:t>
            </a:r>
            <a:r>
              <a:rPr lang="en-US" dirty="0" smtClean="0"/>
              <a:t> 		       EuCARD</a:t>
            </a:r>
            <a:r>
              <a:rPr lang="en-US" baseline="30000" dirty="0" smtClean="0"/>
              <a:t>2</a:t>
            </a:r>
            <a:r>
              <a:rPr lang="en-US" dirty="0" smtClean="0"/>
              <a:t> Kick off meeting June 2013</a:t>
            </a:r>
            <a:endParaRPr lang="en-US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Building upon the results of </a:t>
            </a:r>
            <a:r>
              <a:rPr lang="en-GB" dirty="0" err="1" smtClean="0"/>
              <a:t>EuCARD</a:t>
            </a:r>
            <a:r>
              <a:rPr lang="en-GB" dirty="0" smtClean="0"/>
              <a:t> and pushing them into a new and even more innovative regime, the collimation WP in EuCARD</a:t>
            </a:r>
            <a:r>
              <a:rPr lang="en-GB" baseline="30000" dirty="0" smtClean="0"/>
              <a:t>2</a:t>
            </a:r>
            <a:r>
              <a:rPr lang="en-GB" dirty="0" smtClean="0"/>
              <a:t> will support </a:t>
            </a:r>
            <a:r>
              <a:rPr lang="en-GB" b="1" dirty="0" smtClean="0"/>
              <a:t>progress with material developments for collimators and targets</a:t>
            </a:r>
            <a:r>
              <a:rPr lang="en-GB" dirty="0" smtClean="0"/>
              <a:t>. </a:t>
            </a:r>
          </a:p>
          <a:p>
            <a:r>
              <a:rPr lang="en-GB" dirty="0" smtClean="0"/>
              <a:t>The new availability of irradiation facility such as </a:t>
            </a:r>
            <a:r>
              <a:rPr lang="en-GB" dirty="0" err="1" smtClean="0"/>
              <a:t>HiRadMat</a:t>
            </a:r>
            <a:r>
              <a:rPr lang="en-GB" dirty="0" smtClean="0"/>
              <a:t> (in 2012 at CERN) and M-branch (2011 in GSI), together with well-established irradiation facilities (</a:t>
            </a:r>
            <a:r>
              <a:rPr lang="en-GB" dirty="0" err="1" smtClean="0"/>
              <a:t>Kurchatov</a:t>
            </a:r>
            <a:r>
              <a:rPr lang="en-GB" dirty="0" smtClean="0"/>
              <a:t>), will allow to fully characterising promising candidate materials like metal-</a:t>
            </a:r>
            <a:r>
              <a:rPr lang="en-GB" dirty="0" smtClean="0"/>
              <a:t>diamond and </a:t>
            </a:r>
            <a:r>
              <a:rPr lang="en-GB" dirty="0" smtClean="0"/>
              <a:t>metal-graphite</a:t>
            </a:r>
            <a:r>
              <a:rPr lang="en-GB" dirty="0" smtClean="0"/>
              <a:t> </a:t>
            </a:r>
            <a:r>
              <a:rPr lang="en-GB" dirty="0" smtClean="0"/>
              <a:t>composites and new types of silicon carbide. </a:t>
            </a:r>
          </a:p>
          <a:p>
            <a:r>
              <a:rPr lang="en-GB" dirty="0" smtClean="0"/>
              <a:t>These studied have also </a:t>
            </a:r>
            <a:r>
              <a:rPr lang="en-GB" b="1" dirty="0" smtClean="0"/>
              <a:t>a wide range of possible applications </a:t>
            </a:r>
            <a:r>
              <a:rPr lang="en-GB" dirty="0" smtClean="0"/>
              <a:t>starting from </a:t>
            </a:r>
            <a:r>
              <a:rPr lang="en-GB" b="1" dirty="0" smtClean="0"/>
              <a:t>thermal management for electronics</a:t>
            </a:r>
            <a:r>
              <a:rPr lang="en-GB" dirty="0" smtClean="0"/>
              <a:t>, to </a:t>
            </a:r>
            <a:r>
              <a:rPr lang="en-GB" b="1" dirty="0" smtClean="0"/>
              <a:t>nuclear industry</a:t>
            </a:r>
            <a:r>
              <a:rPr lang="en-GB" dirty="0" smtClean="0"/>
              <a:t>, </a:t>
            </a:r>
            <a:r>
              <a:rPr lang="en-GB" b="1" dirty="0" smtClean="0"/>
              <a:t>fusion research</a:t>
            </a:r>
            <a:r>
              <a:rPr lang="en-GB" dirty="0" smtClean="0"/>
              <a:t>, and </a:t>
            </a:r>
            <a:r>
              <a:rPr lang="en-GB" b="1" dirty="0" smtClean="0"/>
              <a:t>high temperature space applications</a:t>
            </a:r>
            <a:r>
              <a:rPr lang="en-GB" dirty="0" smtClean="0"/>
              <a:t>.</a:t>
            </a:r>
          </a:p>
        </p:txBody>
      </p:sp>
      <p:pic>
        <p:nvPicPr>
          <p:cNvPr id="7" name="Picture 6" descr="ColMat-HDED-LOGO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71224"/>
            <a:ext cx="1447800" cy="462176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57200" y="2895601"/>
            <a:ext cx="8686800" cy="1886400"/>
            <a:chOff x="457200" y="2895601"/>
            <a:chExt cx="8686800" cy="2336169"/>
          </a:xfrm>
        </p:grpSpPr>
        <p:sp>
          <p:nvSpPr>
            <p:cNvPr id="8" name="TextBox 7"/>
            <p:cNvSpPr txBox="1"/>
            <p:nvPr/>
          </p:nvSpPr>
          <p:spPr>
            <a:xfrm>
              <a:off x="457200" y="2895601"/>
              <a:ext cx="8686800" cy="2336169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91000"/>
              </a:schemeClr>
            </a:solidFill>
          </p:spPr>
          <p:txBody>
            <a:bodyPr wrap="square" rtlCol="0">
              <a:spAutoFit/>
            </a:bodyPr>
            <a:lstStyle/>
            <a:p>
              <a:pPr marL="288000" indent="-288000">
                <a:spcBef>
                  <a:spcPts val="600"/>
                </a:spcBef>
                <a:spcAft>
                  <a:spcPts val="600"/>
                </a:spcAft>
                <a:buFont typeface="Arial"/>
                <a:buChar char="•"/>
              </a:pPr>
              <a:r>
                <a:rPr lang="en-US" sz="2200" dirty="0" smtClean="0">
                  <a:solidFill>
                    <a:srgbClr val="0000FF"/>
                  </a:solidFill>
                  <a:latin typeface="Helvetica" charset="0"/>
                  <a:ea typeface="ＭＳ Ｐゴシック" charset="-128"/>
                  <a:sym typeface="Helvetica" charset="0"/>
                </a:rPr>
                <a:t>Note </a:t>
              </a:r>
              <a:r>
                <a:rPr lang="en-US" sz="2200" dirty="0" err="1" smtClean="0">
                  <a:solidFill>
                    <a:srgbClr val="0000FF"/>
                  </a:solidFill>
                  <a:latin typeface="Helvetica" charset="0"/>
                  <a:ea typeface="ＭＳ Ｐゴシック" charset="-128"/>
                  <a:sym typeface="Helvetica" charset="0"/>
                </a:rPr>
                <a:t>complementarity</a:t>
              </a:r>
              <a:r>
                <a:rPr lang="en-US" sz="2200" dirty="0" smtClean="0">
                  <a:solidFill>
                    <a:srgbClr val="0000FF"/>
                  </a:solidFill>
                  <a:latin typeface="Helvetica" charset="0"/>
                  <a:ea typeface="ＭＳ Ｐゴシック" charset="-128"/>
                  <a:sym typeface="Helvetica" charset="0"/>
                </a:rPr>
                <a:t> with irradiation tests at BLN, different energies and additional materials </a:t>
              </a:r>
              <a:r>
                <a:rPr lang="en-US" sz="2200" dirty="0" smtClean="0">
                  <a:solidFill>
                    <a:srgbClr val="0000FF"/>
                  </a:solidFill>
                  <a:latin typeface="Helvetica" charset="0"/>
                  <a:ea typeface="ＭＳ Ｐゴシック" charset="-128"/>
                  <a:sym typeface="Helvetica" charset="0"/>
                </a:rPr>
                <a:t>tested (</a:t>
              </a:r>
              <a:r>
                <a:rPr lang="en-US" sz="2000" dirty="0" smtClean="0">
                  <a:solidFill>
                    <a:srgbClr val="0000FF"/>
                  </a:solidFill>
                  <a:latin typeface="Helvetica" charset="0"/>
                  <a:ea typeface="ＭＳ Ｐゴシック" charset="-128"/>
                  <a:sym typeface="Helvetica" charset="0"/>
                </a:rPr>
                <a:t>see </a:t>
              </a:r>
              <a:r>
                <a:rPr lang="en-US" sz="2000" dirty="0" err="1" smtClean="0">
                  <a:solidFill>
                    <a:srgbClr val="0000FF"/>
                  </a:solidFill>
                  <a:latin typeface="Helvetica" charset="0"/>
                  <a:ea typeface="ＭＳ Ｐゴシック" charset="-128"/>
                  <a:sym typeface="Helvetica" charset="0"/>
                </a:rPr>
                <a:t>A.Bertarelli</a:t>
              </a:r>
              <a:r>
                <a:rPr lang="en-US" sz="2000" dirty="0" smtClean="0">
                  <a:solidFill>
                    <a:srgbClr val="0000FF"/>
                  </a:solidFill>
                  <a:latin typeface="Helvetica" charset="0"/>
                  <a:ea typeface="ＭＳ Ｐゴシック" charset="-128"/>
                  <a:sym typeface="Helvetica" charset="0"/>
                </a:rPr>
                <a:t> presentation</a:t>
              </a:r>
              <a:r>
                <a:rPr lang="en-US" sz="2400" dirty="0" smtClean="0">
                  <a:solidFill>
                    <a:srgbClr val="0000FF"/>
                  </a:solidFill>
                  <a:latin typeface="Helvetica" charset="0"/>
                  <a:ea typeface="ＭＳ Ｐゴシック" charset="-128"/>
                  <a:sym typeface="Helvetica" charset="0"/>
                </a:rPr>
                <a:t>) </a:t>
              </a:r>
              <a:r>
                <a:rPr lang="en-US" sz="2200" dirty="0" smtClean="0">
                  <a:solidFill>
                    <a:srgbClr val="0000FF"/>
                  </a:solidFill>
                  <a:latin typeface="Helvetica" charset="0"/>
                  <a:ea typeface="ＭＳ Ｐゴシック" charset="-128"/>
                  <a:sym typeface="Helvetica" charset="0"/>
                </a:rPr>
                <a:t>within the USLARP </a:t>
              </a:r>
              <a:r>
                <a:rPr lang="en-US" sz="2200" dirty="0" smtClean="0">
                  <a:solidFill>
                    <a:srgbClr val="0000FF"/>
                  </a:solidFill>
                  <a:latin typeface="Helvetica" charset="0"/>
                  <a:ea typeface="ＭＳ Ｐゴシック" charset="-128"/>
                  <a:sym typeface="Helvetica" charset="0"/>
                </a:rPr>
                <a:t>program</a:t>
              </a:r>
              <a:endParaRPr lang="en-US" sz="2200" dirty="0" smtClean="0">
                <a:solidFill>
                  <a:srgbClr val="0000FF"/>
                </a:solidFill>
                <a:latin typeface="Helvetica" charset="0"/>
                <a:ea typeface="ＭＳ Ｐゴシック" charset="-128"/>
                <a:sym typeface="Helvetica" charset="0"/>
              </a:endParaRPr>
            </a:p>
            <a:p>
              <a:pPr marL="288000" indent="-288000">
                <a:spcBef>
                  <a:spcPts val="600"/>
                </a:spcBef>
                <a:spcAft>
                  <a:spcPts val="600"/>
                </a:spcAft>
              </a:pPr>
              <a:endParaRPr lang="en-US" sz="2400" dirty="0" smtClean="0">
                <a:solidFill>
                  <a:srgbClr val="0000FF"/>
                </a:solidFill>
                <a:latin typeface="Helvetica" charset="0"/>
                <a:ea typeface="ＭＳ Ｐゴシック" charset="-128"/>
                <a:sym typeface="Helvetica" charset="0"/>
              </a:endParaRPr>
            </a:p>
            <a:p>
              <a:pPr marL="288000" indent="-288000">
                <a:spcBef>
                  <a:spcPts val="600"/>
                </a:spcBef>
                <a:spcAft>
                  <a:spcPts val="600"/>
                </a:spcAft>
              </a:pPr>
              <a:r>
                <a:rPr lang="en-US" sz="2800" dirty="0" smtClean="0">
                  <a:solidFill>
                    <a:srgbClr val="0000FF"/>
                  </a:solidFill>
                  <a:latin typeface="Helvetica" charset="0"/>
                  <a:ea typeface="ＭＳ Ｐゴシック" charset="-128"/>
                  <a:sym typeface="Helvetica" charset="0"/>
                </a:rPr>
                <a:t>  </a:t>
              </a:r>
              <a:endParaRPr lang="en-US" altLang="ja-JP" sz="2000" dirty="0" smtClean="0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endParaRPr>
            </a:p>
          </p:txBody>
        </p:sp>
        <p:pic>
          <p:nvPicPr>
            <p:cNvPr id="9" name="Picture 8" descr="BNL_Logo_Small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95288" y="4056328"/>
              <a:ext cx="1810512" cy="82100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6096000" cy="1020762"/>
          </a:xfr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/>
          <a:lstStyle/>
          <a:p>
            <a:r>
              <a:rPr lang="en-US" dirty="0" err="1" smtClean="0"/>
              <a:t>ColMat</a:t>
            </a:r>
            <a:r>
              <a:rPr lang="en-US" dirty="0" smtClean="0"/>
              <a:t>-HDED collaboration</a:t>
            </a:r>
            <a:br>
              <a:rPr lang="en-US" dirty="0" smtClean="0"/>
            </a:br>
            <a:r>
              <a:rPr lang="en-US" sz="1800" dirty="0" smtClean="0"/>
              <a:t>(Collimator Materials for fast High Density Energy Deposition)</a:t>
            </a:r>
            <a:endParaRPr lang="en-US" sz="1800" dirty="0"/>
          </a:p>
        </p:txBody>
      </p:sp>
      <p:pic>
        <p:nvPicPr>
          <p:cNvPr id="10" name="Content Placeholder 9" descr="HUD_homepage-logo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0670" r="-20670"/>
          <a:stretch>
            <a:fillRect/>
          </a:stretch>
        </p:blipFill>
        <p:spPr>
          <a:xfrm>
            <a:off x="6477000" y="4648200"/>
            <a:ext cx="2362200" cy="129911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A.Rossi</a:t>
            </a:r>
            <a:r>
              <a:rPr lang="en-US" dirty="0" smtClean="0"/>
              <a:t> 		       EuCARD</a:t>
            </a:r>
            <a:r>
              <a:rPr lang="en-US" baseline="30000" dirty="0" smtClean="0"/>
              <a:t>2</a:t>
            </a:r>
            <a:r>
              <a:rPr lang="en-US" dirty="0" smtClean="0"/>
              <a:t> Kick off meeting June 2013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l="3846" t="4824" r="77923" b="78235"/>
          <a:stretch>
            <a:fillRect/>
          </a:stretch>
        </p:blipFill>
        <p:spPr>
          <a:xfrm>
            <a:off x="2743200" y="1856772"/>
            <a:ext cx="1600200" cy="8102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1828800"/>
            <a:ext cx="3276600" cy="910167"/>
          </a:xfrm>
          <a:prstGeom prst="rect">
            <a:avLst/>
          </a:prstGeom>
        </p:spPr>
      </p:pic>
      <p:pic>
        <p:nvPicPr>
          <p:cNvPr id="12" name="Content Placeholder 9" descr="HUD_homepage-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3201" y="3260820"/>
            <a:ext cx="1904999" cy="777780"/>
          </a:xfrm>
          <a:prstGeom prst="rect">
            <a:avLst/>
          </a:prstGeom>
        </p:spPr>
      </p:pic>
      <p:pic>
        <p:nvPicPr>
          <p:cNvPr id="15" name="Content Placeholder 9" descr="HUD_homepage-logo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516" y="1676400"/>
            <a:ext cx="1373884" cy="137159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6801" y="3208534"/>
            <a:ext cx="920721" cy="906266"/>
          </a:xfrm>
          <a:prstGeom prst="rect">
            <a:avLst/>
          </a:prstGeom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8" cstate="print"/>
          <a:srcRect l="57389"/>
          <a:stretch>
            <a:fillRect/>
          </a:stretch>
        </p:blipFill>
        <p:spPr bwMode="auto">
          <a:xfrm>
            <a:off x="685800" y="3276600"/>
            <a:ext cx="1371600" cy="133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373800"/>
            <a:ext cx="1903662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Content Placeholder 9" descr="HUD_homepage-logo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86626" y="4648200"/>
            <a:ext cx="947174" cy="1295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5800" y="4876800"/>
            <a:ext cx="1651000" cy="1066800"/>
          </a:xfrm>
          <a:prstGeom prst="rect">
            <a:avLst/>
          </a:prstGeom>
        </p:spPr>
      </p:pic>
      <p:pic>
        <p:nvPicPr>
          <p:cNvPr id="24" name="Picture 23" descr="RHULBrandLogo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84486" y="4648200"/>
            <a:ext cx="2392514" cy="685422"/>
          </a:xfrm>
          <a:prstGeom prst="rect">
            <a:avLst/>
          </a:prstGeom>
        </p:spPr>
      </p:pic>
      <p:pic>
        <p:nvPicPr>
          <p:cNvPr id="18" name="Picture 17" descr="ColMat-HDED-LOGO2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96200" y="71224"/>
            <a:ext cx="1447800" cy="462176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609600" y="3124200"/>
            <a:ext cx="8001000" cy="2895600"/>
            <a:chOff x="609600" y="3124200"/>
            <a:chExt cx="8001000" cy="2895600"/>
          </a:xfrm>
        </p:grpSpPr>
        <p:sp>
          <p:nvSpPr>
            <p:cNvPr id="27" name="Rectangle 26"/>
            <p:cNvSpPr/>
            <p:nvPr/>
          </p:nvSpPr>
          <p:spPr>
            <a:xfrm>
              <a:off x="3962400" y="4495800"/>
              <a:ext cx="2667000" cy="990600"/>
            </a:xfrm>
            <a:prstGeom prst="rect">
              <a:avLst/>
            </a:prstGeom>
            <a:noFill/>
            <a:ln w="57150" cmpd="sng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477000" y="3124200"/>
              <a:ext cx="2133600" cy="1066800"/>
            </a:xfrm>
            <a:prstGeom prst="rect">
              <a:avLst/>
            </a:prstGeom>
            <a:noFill/>
            <a:ln w="57150" cmpd="sng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705600" y="4572000"/>
              <a:ext cx="1905000" cy="1447800"/>
            </a:xfrm>
            <a:prstGeom prst="rect">
              <a:avLst/>
            </a:prstGeom>
            <a:noFill/>
            <a:ln w="57150" cmpd="sng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09600" y="4800600"/>
              <a:ext cx="1828800" cy="1219200"/>
            </a:xfrm>
            <a:prstGeom prst="rect">
              <a:avLst/>
            </a:prstGeom>
            <a:noFill/>
            <a:ln w="57150" cmpd="sng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743200" y="5181600"/>
            <a:ext cx="3429000" cy="962757"/>
            <a:chOff x="2743200" y="5181600"/>
            <a:chExt cx="3429000" cy="962757"/>
          </a:xfrm>
        </p:grpSpPr>
        <p:sp>
          <p:nvSpPr>
            <p:cNvPr id="22" name="TextBox 21"/>
            <p:cNvSpPr txBox="1"/>
            <p:nvPr/>
          </p:nvSpPr>
          <p:spPr>
            <a:xfrm>
              <a:off x="2743200" y="5181600"/>
              <a:ext cx="3429000" cy="923330"/>
            </a:xfrm>
            <a:prstGeom prst="rect">
              <a:avLst/>
            </a:prstGeom>
            <a:solidFill>
              <a:schemeClr val="bg2">
                <a:alpha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Main founding to </a:t>
              </a:r>
              <a:r>
                <a:rPr lang="en-US" dirty="0" err="1" smtClean="0"/>
                <a:t>Kurchatov</a:t>
              </a:r>
              <a:r>
                <a:rPr lang="en-US" dirty="0" smtClean="0"/>
                <a:t> lab. From CERN Collimation </a:t>
              </a:r>
              <a:br>
                <a:rPr lang="en-US" dirty="0" smtClean="0"/>
              </a:br>
              <a:r>
                <a:rPr lang="en-US" dirty="0" smtClean="0"/>
                <a:t>Project</a:t>
              </a:r>
              <a:endParaRPr lang="en-US" dirty="0"/>
            </a:p>
          </p:txBody>
        </p:sp>
        <p:pic>
          <p:nvPicPr>
            <p:cNvPr id="23" name="Picture 22" descr="lcoll_logo3_small.gif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552011" y="5486400"/>
              <a:ext cx="620189" cy="65795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6096000" cy="1020762"/>
          </a:xfr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/>
          <a:lstStyle/>
          <a:p>
            <a:r>
              <a:rPr lang="en-US" dirty="0" smtClean="0"/>
              <a:t>WP11 Objectives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A.Rossi</a:t>
            </a:r>
            <a:r>
              <a:rPr lang="en-US" dirty="0" smtClean="0"/>
              <a:t> 		       EuCARD</a:t>
            </a:r>
            <a:r>
              <a:rPr lang="en-US" baseline="30000" dirty="0" smtClean="0"/>
              <a:t>2</a:t>
            </a:r>
            <a:r>
              <a:rPr lang="en-US" dirty="0" smtClean="0"/>
              <a:t> Kick off meeting June 2013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400" b="1" dirty="0" smtClean="0"/>
              <a:t>Task 11.1. Coordination and Communication </a:t>
            </a:r>
            <a:br>
              <a:rPr lang="en-GB" sz="2400" b="1" dirty="0" smtClean="0"/>
            </a:br>
            <a:r>
              <a:rPr lang="en-GB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(A. Rossi and J. </a:t>
            </a:r>
            <a:r>
              <a:rPr lang="en-GB" sz="24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Stadlmann</a:t>
            </a:r>
            <a:r>
              <a:rPr lang="en-GB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)</a:t>
            </a:r>
          </a:p>
          <a:p>
            <a:pPr lvl="1"/>
            <a:r>
              <a:rPr lang="en-GB" sz="2000" dirty="0" smtClean="0"/>
              <a:t>Define the global system taking inputs from different work-package (WP) tasks</a:t>
            </a:r>
          </a:p>
          <a:p>
            <a:pPr lvl="1"/>
            <a:r>
              <a:rPr lang="en-GB" sz="2000" dirty="0" smtClean="0"/>
              <a:t>Coordinate and schedule WP tasks, to monitor work progress and inform the project management and WP participants</a:t>
            </a:r>
          </a:p>
          <a:p>
            <a:pPr lvl="1"/>
            <a:r>
              <a:rPr lang="en-GB" sz="2000" dirty="0" smtClean="0"/>
              <a:t>Follow up the WP budget and use of resources</a:t>
            </a:r>
          </a:p>
          <a:p>
            <a:pPr lvl="1"/>
            <a:r>
              <a:rPr lang="en-GB" sz="2000" dirty="0" smtClean="0"/>
              <a:t>Prepare internal and deliverable reports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l="3846" t="4824" r="77923" b="78235"/>
          <a:stretch>
            <a:fillRect/>
          </a:stretch>
        </p:blipFill>
        <p:spPr>
          <a:xfrm>
            <a:off x="6082561" y="4748461"/>
            <a:ext cx="1156439" cy="585539"/>
          </a:xfrm>
          <a:prstGeom prst="rect">
            <a:avLst/>
          </a:prstGeom>
        </p:spPr>
      </p:pic>
      <p:pic>
        <p:nvPicPr>
          <p:cNvPr id="6" name="Content Placeholder 9" descr="HUD_homepage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5316" y="4343400"/>
            <a:ext cx="992884" cy="991233"/>
          </a:xfrm>
          <a:prstGeom prst="rect">
            <a:avLst/>
          </a:prstGeom>
        </p:spPr>
      </p:pic>
      <p:pic>
        <p:nvPicPr>
          <p:cNvPr id="7" name="Picture 6" descr="ColMat-HDED-LOGO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6200" y="71224"/>
            <a:ext cx="1447800" cy="462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</p:spPr>
        <p:txBody>
          <a:bodyPr/>
          <a:lstStyle/>
          <a:p>
            <a:r>
              <a:rPr lang="en-US" dirty="0" err="1" smtClean="0"/>
              <a:t>A.Rossi</a:t>
            </a:r>
            <a:r>
              <a:rPr lang="en-US" dirty="0" smtClean="0"/>
              <a:t> 		       EuCARD</a:t>
            </a:r>
            <a:r>
              <a:rPr lang="en-US" baseline="30000" dirty="0" smtClean="0"/>
              <a:t>2</a:t>
            </a:r>
            <a:r>
              <a:rPr lang="en-US" dirty="0" smtClean="0"/>
              <a:t> Kick off meeting June 2013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6096000" cy="1020762"/>
          </a:xfr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/>
          <a:lstStyle/>
          <a:p>
            <a:r>
              <a:rPr lang="en-US" dirty="0" smtClean="0"/>
              <a:t>WP11 Objectives</a:t>
            </a:r>
            <a:endParaRPr lang="en-US" sz="18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sz="3789" b="1" dirty="0" smtClean="0"/>
              <a:t>Task 11.2. Material testing for fast energy density deposition and high irradiation doses </a:t>
            </a:r>
            <a:r>
              <a:rPr lang="en-GB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(A. </a:t>
            </a:r>
            <a:r>
              <a:rPr lang="en-GB" sz="40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Bertarelli</a:t>
            </a:r>
            <a:r>
              <a:rPr lang="en-GB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) </a:t>
            </a:r>
          </a:p>
          <a:p>
            <a:pPr>
              <a:buNone/>
            </a:pPr>
            <a:r>
              <a:rPr lang="en-GB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	</a:t>
            </a:r>
            <a:r>
              <a:rPr lang="en-US" sz="4000" dirty="0" smtClean="0"/>
              <a:t>The collimator robustness and integrity after impact is of great importance in a collimation system. Aim of this task is to review the best modern materials and to perform experimental tests on material robustness and mechanical </a:t>
            </a:r>
            <a:r>
              <a:rPr lang="en-US" sz="4000" dirty="0" err="1" smtClean="0"/>
              <a:t>behaviour</a:t>
            </a:r>
            <a:r>
              <a:rPr lang="en-US" sz="4000" dirty="0" smtClean="0"/>
              <a:t>. </a:t>
            </a:r>
            <a:endParaRPr lang="en-GB" sz="3789" b="1" dirty="0" smtClean="0"/>
          </a:p>
          <a:p>
            <a:pPr lvl="1"/>
            <a:r>
              <a:rPr lang="en-US" sz="3440" dirty="0" smtClean="0"/>
              <a:t>R&amp;D focuses on Metal Matrix Composites (MMC) with Diamond or Graphite reinforcements as they have the potential to combine the properties of Diamond or Graphite (high </a:t>
            </a:r>
            <a:r>
              <a:rPr lang="en-US" sz="3440" dirty="0" err="1" smtClean="0"/>
              <a:t>k</a:t>
            </a:r>
            <a:r>
              <a:rPr lang="en-US" sz="3440" dirty="0" smtClean="0"/>
              <a:t>, low </a:t>
            </a:r>
            <a:r>
              <a:rPr lang="en-US" sz="3440" dirty="0" err="1" smtClean="0">
                <a:latin typeface="Symbol"/>
              </a:rPr>
              <a:t>r</a:t>
            </a:r>
            <a:r>
              <a:rPr lang="en-US" sz="3440" dirty="0" smtClean="0"/>
              <a:t> and low CTE) with those of Metals (strength, </a:t>
            </a:r>
            <a:r>
              <a:rPr lang="en-US" sz="3440" dirty="0" err="1" smtClean="0">
                <a:latin typeface="Symbol"/>
              </a:rPr>
              <a:t>g</a:t>
            </a:r>
            <a:r>
              <a:rPr lang="en-US" sz="3440" dirty="0" smtClean="0"/>
              <a:t> , …). </a:t>
            </a:r>
          </a:p>
          <a:p>
            <a:pPr lvl="1"/>
            <a:r>
              <a:rPr lang="en-US" sz="3440" dirty="0" smtClean="0"/>
              <a:t>Perform experimental tests on material robustness and mechanical </a:t>
            </a:r>
            <a:r>
              <a:rPr lang="en-US" sz="3440" dirty="0" err="1" smtClean="0"/>
              <a:t>behaviour</a:t>
            </a:r>
            <a:r>
              <a:rPr lang="en-US" sz="3440" dirty="0" smtClean="0"/>
              <a:t> after highly energetic beam impact and high thermal stresses measuring heating and shock waves. </a:t>
            </a:r>
          </a:p>
          <a:p>
            <a:pPr lvl="1"/>
            <a:r>
              <a:rPr lang="en-US" sz="3440" dirty="0" smtClean="0"/>
              <a:t>Perform irradiation and </a:t>
            </a:r>
            <a:r>
              <a:rPr lang="en-US" sz="3440" dirty="0" err="1" smtClean="0"/>
              <a:t>characterisation</a:t>
            </a:r>
            <a:r>
              <a:rPr lang="en-US" sz="3440" dirty="0" smtClean="0"/>
              <a:t> of property changes of collimator materials.</a:t>
            </a:r>
          </a:p>
          <a:p>
            <a:pPr marL="381600" lvl="1" indent="0">
              <a:lnSpc>
                <a:spcPct val="20000"/>
              </a:lnSpc>
              <a:spcBef>
                <a:spcPts val="0"/>
              </a:spcBef>
              <a:buNone/>
            </a:pPr>
            <a:endParaRPr lang="en-GB" sz="2909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rcRect l="3846" t="4824" r="77923" b="78235"/>
          <a:stretch>
            <a:fillRect/>
          </a:stretch>
        </p:blipFill>
        <p:spPr>
          <a:xfrm>
            <a:off x="5513855" y="5562601"/>
            <a:ext cx="807281" cy="408750"/>
          </a:xfrm>
          <a:prstGeom prst="rect">
            <a:avLst/>
          </a:prstGeom>
        </p:spPr>
      </p:pic>
      <p:pic>
        <p:nvPicPr>
          <p:cNvPr id="12" name="Content Placeholder 9" descr="HUD_homepage-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0148" y="5562601"/>
            <a:ext cx="693107" cy="69195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7222" y="5562600"/>
            <a:ext cx="625577" cy="615756"/>
          </a:xfrm>
          <a:prstGeom prst="rect">
            <a:avLst/>
          </a:prstGeom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6" cstate="print"/>
          <a:srcRect l="57389"/>
          <a:stretch>
            <a:fillRect/>
          </a:stretch>
        </p:blipFill>
        <p:spPr bwMode="auto">
          <a:xfrm>
            <a:off x="4675655" y="5562601"/>
            <a:ext cx="691955" cy="674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7655" y="6066786"/>
            <a:ext cx="960371" cy="181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Content Placeholder 9" descr="HUD_homepage-logo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8255" y="5562601"/>
            <a:ext cx="505945" cy="691955"/>
          </a:xfrm>
          <a:prstGeom prst="rect">
            <a:avLst/>
          </a:prstGeom>
        </p:spPr>
      </p:pic>
      <p:pic>
        <p:nvPicPr>
          <p:cNvPr id="20" name="Picture 19" descr="UM-logo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10400" y="5562600"/>
            <a:ext cx="762000" cy="762000"/>
          </a:xfrm>
          <a:prstGeom prst="rect">
            <a:avLst/>
          </a:prstGeom>
        </p:spPr>
      </p:pic>
      <p:pic>
        <p:nvPicPr>
          <p:cNvPr id="19" name="Picture 18" descr="ColMat-HDED-LOGO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96200" y="71224"/>
            <a:ext cx="1447800" cy="462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6096000" cy="1020762"/>
          </a:xfr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/>
          <a:lstStyle/>
          <a:p>
            <a:r>
              <a:rPr lang="en-US" sz="3600" dirty="0" smtClean="0"/>
              <a:t>Material sintering, </a:t>
            </a:r>
            <a:br>
              <a:rPr lang="en-US" sz="3600" dirty="0" smtClean="0"/>
            </a:br>
            <a:r>
              <a:rPr lang="en-US" sz="3600" dirty="0" smtClean="0"/>
              <a:t>some examples</a:t>
            </a:r>
            <a:endParaRPr lang="en-US" sz="3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457200" y="6211669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of A. </a:t>
            </a:r>
            <a:r>
              <a:rPr lang="en-US" dirty="0" err="1" smtClean="0"/>
              <a:t>Bertarelli</a:t>
            </a:r>
            <a:endParaRPr lang="en-US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 b="11292"/>
          <a:stretch/>
        </p:blipFill>
        <p:spPr bwMode="auto">
          <a:xfrm>
            <a:off x="457200" y="1600200"/>
            <a:ext cx="3657600" cy="22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CasellaDiTesto 8"/>
          <p:cNvSpPr txBox="1"/>
          <p:nvPr/>
        </p:nvSpPr>
        <p:spPr>
          <a:xfrm>
            <a:off x="685800" y="1752600"/>
            <a:ext cx="1679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Cu-CD composite</a:t>
            </a:r>
            <a:endParaRPr lang="it-IT" sz="2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505200"/>
            <a:ext cx="161176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/>
          <a:srcRect t="10253" b="10253"/>
          <a:stretch>
            <a:fillRect/>
          </a:stretch>
        </p:blipFill>
        <p:spPr bwMode="auto">
          <a:xfrm>
            <a:off x="4953000" y="1600200"/>
            <a:ext cx="3733800" cy="2226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CasellaDiTesto 8"/>
          <p:cNvSpPr txBox="1"/>
          <p:nvPr/>
        </p:nvSpPr>
        <p:spPr>
          <a:xfrm>
            <a:off x="7007315" y="1752600"/>
            <a:ext cx="1679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Mo-CD composite</a:t>
            </a:r>
            <a:endParaRPr lang="it-IT" sz="2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3" name="Picture 32" descr="logobrevettibizz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3800" y="5334000"/>
            <a:ext cx="1752600" cy="245827"/>
          </a:xfrm>
          <a:prstGeom prst="rect">
            <a:avLst/>
          </a:prstGeom>
        </p:spPr>
      </p:pic>
      <p:pic>
        <p:nvPicPr>
          <p:cNvPr id="34" name="Picture 5" descr="logo_web_09_1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14800" y="42672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 rotWithShape="1">
          <a:blip r:embed="rId8"/>
          <a:srcRect b="10164"/>
          <a:stretch/>
        </p:blipFill>
        <p:spPr bwMode="auto">
          <a:xfrm>
            <a:off x="609600" y="4007154"/>
            <a:ext cx="3048000" cy="2165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CasellaDiTesto 8"/>
          <p:cNvSpPr txBox="1"/>
          <p:nvPr/>
        </p:nvSpPr>
        <p:spPr>
          <a:xfrm>
            <a:off x="685800" y="4122003"/>
            <a:ext cx="1679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Mo-Gr</a:t>
            </a:r>
            <a:r>
              <a:rPr lang="it-IT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composite</a:t>
            </a:r>
            <a:endParaRPr lang="it-IT" sz="2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1530" y="3962400"/>
            <a:ext cx="3022870" cy="2267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CasellaDiTesto 8"/>
          <p:cNvSpPr txBox="1"/>
          <p:nvPr/>
        </p:nvSpPr>
        <p:spPr>
          <a:xfrm>
            <a:off x="6705600" y="3969603"/>
            <a:ext cx="1679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Mo-Gr</a:t>
            </a:r>
            <a:r>
              <a:rPr lang="it-IT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/Mo sandwich</a:t>
            </a:r>
            <a:endParaRPr lang="it-IT" sz="2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8" name="Picture 17" descr="ColMat-HDED-LOGO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96200" y="71224"/>
            <a:ext cx="1447800" cy="462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6096000" cy="1020762"/>
          </a:xfr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/>
          <a:lstStyle/>
          <a:p>
            <a:r>
              <a:rPr lang="en-US" sz="3600" dirty="0" smtClean="0"/>
              <a:t>Material testing, </a:t>
            </a:r>
            <a:br>
              <a:rPr lang="en-US" sz="3600" dirty="0" smtClean="0"/>
            </a:br>
            <a:r>
              <a:rPr lang="en-US" sz="3600" dirty="0" smtClean="0"/>
              <a:t>some examples </a:t>
            </a:r>
            <a:endParaRPr lang="en-US" sz="3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print"/>
          <a:srcRect l="57389"/>
          <a:stretch>
            <a:fillRect/>
          </a:stretch>
        </p:blipFill>
        <p:spPr bwMode="auto">
          <a:xfrm>
            <a:off x="7676283" y="1600200"/>
            <a:ext cx="101667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/>
          <a:srcRect b="42085"/>
          <a:stretch>
            <a:fillRect/>
          </a:stretch>
        </p:blipFill>
        <p:spPr bwMode="auto">
          <a:xfrm>
            <a:off x="457199" y="1617818"/>
            <a:ext cx="5971265" cy="2420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magine 5" descr="GRAFITE_CERN3_2_5V_striker80mm_3500f_s.gif"/>
          <p:cNvPicPr>
            <a:picLocks noChangeAspect="1"/>
          </p:cNvPicPr>
          <p:nvPr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57199" y="5410200"/>
            <a:ext cx="6762751" cy="762000"/>
          </a:xfrm>
          <a:prstGeom prst="rect">
            <a:avLst/>
          </a:prstGeom>
        </p:spPr>
      </p:pic>
      <p:pic>
        <p:nvPicPr>
          <p:cNvPr id="19" name="Immagine 6" descr="Fuck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09800" y="4191000"/>
            <a:ext cx="3836639" cy="1161932"/>
          </a:xfrm>
          <a:prstGeom prst="rect">
            <a:avLst/>
          </a:prstGeom>
        </p:spPr>
      </p:pic>
      <p:sp>
        <p:nvSpPr>
          <p:cNvPr id="20" name="CasellaDiTesto 7"/>
          <p:cNvSpPr txBox="1"/>
          <p:nvPr/>
        </p:nvSpPr>
        <p:spPr>
          <a:xfrm>
            <a:off x="2362200" y="3124200"/>
            <a:ext cx="2233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Compression</a:t>
            </a:r>
            <a:r>
              <a:rPr lang="it-IT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/</a:t>
            </a:r>
            <a:br>
              <a:rPr lang="it-IT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it-IT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bending</a:t>
            </a:r>
            <a:endParaRPr lang="it-IT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CasellaDiTesto 9"/>
          <p:cNvSpPr txBox="1"/>
          <p:nvPr/>
        </p:nvSpPr>
        <p:spPr>
          <a:xfrm>
            <a:off x="685800" y="1688068"/>
            <a:ext cx="2233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latin typeface="Calibri" pitchFamily="34" charset="0"/>
                <a:cs typeface="Calibri" pitchFamily="34" charset="0"/>
              </a:rPr>
              <a:t>Tension</a:t>
            </a:r>
            <a:endParaRPr lang="it-IT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CasellaDiTesto 10"/>
          <p:cNvSpPr txBox="1"/>
          <p:nvPr/>
        </p:nvSpPr>
        <p:spPr>
          <a:xfrm>
            <a:off x="2559316" y="1653822"/>
            <a:ext cx="2850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GasGun</a:t>
            </a:r>
            <a:r>
              <a:rPr lang="it-IT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it-IT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taylor</a:t>
            </a:r>
            <a:r>
              <a:rPr lang="it-IT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test, flyer </a:t>
            </a:r>
            <a:r>
              <a:rPr lang="it-IT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plate</a:t>
            </a:r>
            <a:r>
              <a:rPr lang="it-IT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it-IT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CasellaDiTesto 11"/>
          <p:cNvSpPr txBox="1"/>
          <p:nvPr/>
        </p:nvSpPr>
        <p:spPr>
          <a:xfrm>
            <a:off x="4091332" y="3288268"/>
            <a:ext cx="2233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Ultra high </a:t>
            </a:r>
            <a:r>
              <a:rPr lang="it-IT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speed</a:t>
            </a:r>
            <a:endParaRPr lang="it-IT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CasellaDiTesto 12"/>
          <p:cNvSpPr txBox="1"/>
          <p:nvPr/>
        </p:nvSpPr>
        <p:spPr>
          <a:xfrm>
            <a:off x="3171057" y="4239575"/>
            <a:ext cx="2233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Dynamic</a:t>
            </a:r>
            <a:r>
              <a:rPr lang="it-IT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fracture</a:t>
            </a:r>
            <a:r>
              <a:rPr lang="it-IT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test</a:t>
            </a:r>
            <a:endParaRPr lang="it-IT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CasellaDiTesto 13"/>
          <p:cNvSpPr txBox="1"/>
          <p:nvPr/>
        </p:nvSpPr>
        <p:spPr>
          <a:xfrm>
            <a:off x="457200" y="5410200"/>
            <a:ext cx="5284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High </a:t>
            </a:r>
            <a:r>
              <a:rPr lang="it-IT" sz="14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speed</a:t>
            </a:r>
            <a:r>
              <a:rPr lang="it-IT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spalling</a:t>
            </a:r>
            <a:r>
              <a:rPr lang="it-IT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test </a:t>
            </a:r>
            <a:r>
              <a:rPr lang="it-IT" sz="1400" i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it-IT" sz="1400" i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for</a:t>
            </a:r>
            <a:r>
              <a:rPr lang="it-IT" sz="1400" i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sz="1400" i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brittle</a:t>
            </a:r>
            <a:r>
              <a:rPr lang="it-IT" sz="1400" i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material)</a:t>
            </a:r>
            <a:endParaRPr lang="it-IT" sz="1400" i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6" name="Immagine 4" descr="tensile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7200" y="4178800"/>
            <a:ext cx="1617281" cy="1155200"/>
          </a:xfrm>
          <a:prstGeom prst="rect">
            <a:avLst/>
          </a:prstGeom>
        </p:spPr>
      </p:pic>
      <p:sp>
        <p:nvSpPr>
          <p:cNvPr id="27" name="CasellaDiTesto 8"/>
          <p:cNvSpPr txBox="1"/>
          <p:nvPr/>
        </p:nvSpPr>
        <p:spPr>
          <a:xfrm>
            <a:off x="430560" y="4239575"/>
            <a:ext cx="167948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Dynamic</a:t>
            </a:r>
            <a:r>
              <a:rPr lang="it-IT" sz="1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sz="16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tensile</a:t>
            </a:r>
            <a:r>
              <a:rPr lang="it-IT" sz="1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test</a:t>
            </a:r>
            <a:endParaRPr lang="it-IT" sz="16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6211669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of M. </a:t>
            </a:r>
            <a:r>
              <a:rPr lang="en-US" dirty="0" err="1" smtClean="0"/>
              <a:t>Scapin</a:t>
            </a:r>
            <a:r>
              <a:rPr lang="en-US" dirty="0" smtClean="0"/>
              <a:t> and L. </a:t>
            </a:r>
            <a:r>
              <a:rPr lang="en-US" dirty="0" err="1" smtClean="0"/>
              <a:t>Peroni</a:t>
            </a:r>
            <a:endParaRPr lang="en-US" dirty="0"/>
          </a:p>
        </p:txBody>
      </p:sp>
      <p:pic>
        <p:nvPicPr>
          <p:cNvPr id="17" name="Picture 16" descr="ColMat-HDED-LOGO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6200" y="71224"/>
            <a:ext cx="1447800" cy="462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304800" y="1600200"/>
            <a:ext cx="4800600" cy="4343400"/>
            <a:chOff x="381000" y="1600200"/>
            <a:chExt cx="4800600" cy="4343400"/>
          </a:xfrm>
        </p:grpSpPr>
        <p:grpSp>
          <p:nvGrpSpPr>
            <p:cNvPr id="43" name="Group 42"/>
            <p:cNvGrpSpPr/>
            <p:nvPr/>
          </p:nvGrpSpPr>
          <p:grpSpPr>
            <a:xfrm>
              <a:off x="381000" y="1600200"/>
              <a:ext cx="4800600" cy="4343400"/>
              <a:chOff x="381000" y="1600200"/>
              <a:chExt cx="4800600" cy="4343400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381000" y="1600200"/>
                <a:ext cx="4800600" cy="4343400"/>
              </a:xfrm>
              <a:prstGeom prst="rect">
                <a:avLst/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61000">
                    <a:schemeClr val="tx1">
                      <a:lumMod val="40000"/>
                      <a:lumOff val="6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  <a:gs pos="84000">
                    <a:schemeClr val="accent2">
                      <a:lumMod val="40000"/>
                      <a:lumOff val="60000"/>
                    </a:schemeClr>
                  </a:gs>
                  <a:gs pos="99000">
                    <a:schemeClr val="tx1">
                      <a:lumMod val="20000"/>
                      <a:lumOff val="80000"/>
                    </a:schemeClr>
                  </a:gs>
                  <a:gs pos="36000">
                    <a:schemeClr val="accent2">
                      <a:lumMod val="60000"/>
                      <a:lumOff val="40000"/>
                    </a:schemeClr>
                  </a:gs>
                </a:gsLst>
                <a:lin ang="19140000" scaled="0"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>
                <a:normAutofit/>
              </a:bodyPr>
              <a:lstStyle/>
              <a:p>
                <a:pPr algn="just"/>
                <a:endParaRPr lang="en-US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  <p:grpSp>
            <p:nvGrpSpPr>
              <p:cNvPr id="40" name="Group 39"/>
              <p:cNvGrpSpPr/>
              <p:nvPr/>
            </p:nvGrpSpPr>
            <p:grpSpPr>
              <a:xfrm>
                <a:off x="533400" y="1721708"/>
                <a:ext cx="4495800" cy="4145692"/>
                <a:chOff x="533400" y="1721708"/>
                <a:chExt cx="4495800" cy="4145692"/>
              </a:xfrm>
              <a:gradFill flip="none" rotWithShape="1">
                <a:gsLst>
                  <a:gs pos="54000">
                    <a:schemeClr val="accent2">
                      <a:lumMod val="20000"/>
                      <a:lumOff val="80000"/>
                    </a:schemeClr>
                  </a:gs>
                  <a:gs pos="100000">
                    <a:srgbClr val="000000"/>
                  </a:gs>
                  <a:gs pos="7000">
                    <a:schemeClr val="accent2"/>
                  </a:gs>
                  <a:gs pos="86000">
                    <a:schemeClr val="accent2"/>
                  </a:gs>
                </a:gsLst>
                <a:lin ang="0" scaled="1"/>
                <a:tileRect/>
              </a:gradFill>
            </p:grpSpPr>
            <p:pic>
              <p:nvPicPr>
                <p:cNvPr id="29" name="Picture 28"/>
                <p:cNvPicPr/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mv="urn:schemas-microsoft-com:mac:vml" xmlns:p="http://schemas.openxmlformats.org/presentationml/2006/main" xmlns="" xmlns:wpc="http://schemas.microsoft.com/office/word/2010/wordprocessingCanvas" xmlns:mc="http://schemas.openxmlformats.org/markup-compatibility/2006" xmlns:o="urn:schemas-microsoft-com:office:office" xmlns:r="http://schemas.openxmlformats.org/officeDocument/2006/relationships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="http://schemas.openxmlformats.org/drawingml/2006/main" xmlns:pic="http://schemas.openxmlformats.org/drawingml/2006/picture" xmlns:a14="http://schemas.microsoft.com/office/drawing/2010/main" xmlns:lc="http://schemas.openxmlformats.org/drawingml/2006/lockedCanvas" val="0"/>
                    </a:ext>
                  </a:extLst>
                </a:blip>
                <a:srcRect l="12165" r="25000" b="37173"/>
                <a:stretch/>
              </p:blipFill>
              <p:spPr bwMode="auto">
                <a:xfrm>
                  <a:off x="533400" y="1721708"/>
                  <a:ext cx="1981200" cy="2088292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53640926-AAD7-44D8-BBD7-CCE9431645EC}">
                    <a14:shadowObscured xmlns:mv="urn:schemas-microsoft-com:mac:vml" xmlns:p="http://schemas.openxmlformats.org/presentationml/2006/main" xmlns="" xmlns:wpc="http://schemas.microsoft.com/office/word/2010/wordprocessingCanvas" xmlns:mc="http://schemas.openxmlformats.org/markup-compatibility/2006" xmlns:o="urn:schemas-microsoft-com:office:office" xmlns:r="http://schemas.openxmlformats.org/officeDocument/2006/relationships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="http://schemas.openxmlformats.org/drawingml/2006/main" xmlns:pic="http://schemas.openxmlformats.org/drawingml/2006/picture" xmlns:a14="http://schemas.microsoft.com/office/drawing/2010/main" xmlns:lc="http://schemas.openxmlformats.org/drawingml/2006/lockedCanvas"/>
                  </a:ext>
                </a:extLst>
              </p:spPr>
            </p:pic>
            <p:pic>
              <p:nvPicPr>
                <p:cNvPr id="30" name="Picture 29"/>
                <p:cNvPicPr/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mv="urn:schemas-microsoft-com:mac:vml" xmlns:p="http://schemas.openxmlformats.org/presentationml/2006/main" xmlns="" xmlns:wpc="http://schemas.microsoft.com/office/word/2010/wordprocessingCanvas" xmlns:mc="http://schemas.openxmlformats.org/markup-compatibility/2006" xmlns:o="urn:schemas-microsoft-com:office:office" xmlns:r="http://schemas.openxmlformats.org/officeDocument/2006/relationships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="http://schemas.openxmlformats.org/drawingml/2006/main" xmlns:pic="http://schemas.openxmlformats.org/drawingml/2006/picture" xmlns:a14="http://schemas.microsoft.com/office/drawing/2010/main" xmlns:lc="http://schemas.openxmlformats.org/drawingml/2006/lockedCanvas" val="0"/>
                    </a:ext>
                  </a:extLst>
                </a:blip>
                <a:srcRect t="5619" r="29912" b="12193"/>
                <a:stretch/>
              </p:blipFill>
              <p:spPr bwMode="auto">
                <a:xfrm>
                  <a:off x="2729132" y="1752600"/>
                  <a:ext cx="2300068" cy="20574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53640926-AAD7-44D8-BBD7-CCE9431645EC}">
                    <a14:shadowObscured xmlns:mv="urn:schemas-microsoft-com:mac:vml" xmlns:p="http://schemas.openxmlformats.org/presentationml/2006/main" xmlns="" xmlns:wpc="http://schemas.microsoft.com/office/word/2010/wordprocessingCanvas" xmlns:mc="http://schemas.openxmlformats.org/markup-compatibility/2006" xmlns:o="urn:schemas-microsoft-com:office:office" xmlns:r="http://schemas.openxmlformats.org/officeDocument/2006/relationships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="http://schemas.openxmlformats.org/drawingml/2006/main" xmlns:pic="http://schemas.openxmlformats.org/drawingml/2006/picture" xmlns:a14="http://schemas.microsoft.com/office/drawing/2010/main" xmlns:lc="http://schemas.openxmlformats.org/drawingml/2006/lockedCanvas"/>
                  </a:ext>
                </a:extLst>
              </p:spPr>
            </p:pic>
            <p:pic>
              <p:nvPicPr>
                <p:cNvPr id="32" name="Content Placeholder 9" descr="HUD_homepage-logo.jpg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048000" y="4953000"/>
                  <a:ext cx="914400" cy="912879"/>
                </a:xfrm>
                <a:prstGeom prst="rect">
                  <a:avLst/>
                </a:prstGeom>
                <a:grpFill/>
              </p:spPr>
            </p:pic>
            <p:pic>
              <p:nvPicPr>
                <p:cNvPr id="35" name="Picture 34" descr="UM-logo.jpg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114800" y="4953000"/>
                  <a:ext cx="914400" cy="914400"/>
                </a:xfrm>
                <a:prstGeom prst="rect">
                  <a:avLst/>
                </a:prstGeom>
                <a:grpFill/>
              </p:spPr>
            </p:pic>
          </p:grpSp>
        </p:grpSp>
        <p:sp>
          <p:nvSpPr>
            <p:cNvPr id="45" name="TextBox 44"/>
            <p:cNvSpPr txBox="1"/>
            <p:nvPr/>
          </p:nvSpPr>
          <p:spPr>
            <a:xfrm>
              <a:off x="457200" y="3886200"/>
              <a:ext cx="441959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Post-mortem observation of </a:t>
              </a:r>
              <a:r>
                <a:rPr lang="en-US" dirty="0" err="1" smtClean="0"/>
                <a:t>Inermet</a:t>
              </a:r>
              <a:r>
                <a:rPr lang="en-US" dirty="0" smtClean="0"/>
                <a:t>® 180 samples and simulated after irradiation in </a:t>
              </a:r>
              <a:r>
                <a:rPr lang="en-US" dirty="0" err="1" smtClean="0"/>
                <a:t>HiRadMat</a:t>
              </a:r>
              <a:r>
                <a:rPr lang="en-US" dirty="0" smtClean="0"/>
                <a:t>  at 440GeV (A. </a:t>
              </a:r>
              <a:r>
                <a:rPr lang="en-US" dirty="0" err="1" smtClean="0"/>
                <a:t>Bertarelli</a:t>
              </a:r>
              <a:r>
                <a:rPr lang="en-US" dirty="0" smtClean="0"/>
                <a:t> IPAC’13)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6096000" cy="1020762"/>
          </a:xfr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/>
          <a:lstStyle/>
          <a:p>
            <a:r>
              <a:rPr lang="en-US" sz="3600" dirty="0" smtClean="0"/>
              <a:t>Material testing, </a:t>
            </a:r>
            <a:br>
              <a:rPr lang="en-US" sz="3600" dirty="0" smtClean="0"/>
            </a:br>
            <a:r>
              <a:rPr lang="en-US" sz="3600" dirty="0" smtClean="0"/>
              <a:t>some examples </a:t>
            </a:r>
            <a:endParaRPr lang="en-US" sz="3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5181600" y="1600200"/>
            <a:ext cx="3505200" cy="4525963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HiRadMat</a:t>
            </a:r>
            <a:r>
              <a:rPr lang="en-US" sz="2000" dirty="0" smtClean="0"/>
              <a:t> tests show that an acoustic monitoring of collimator sections in the LHC is a promising tool for post-mortem analysis of beam induced </a:t>
            </a:r>
            <a:br>
              <a:rPr lang="en-US" sz="2000" dirty="0" smtClean="0"/>
            </a:br>
            <a:r>
              <a:rPr lang="en-US" sz="2000" dirty="0" smtClean="0"/>
              <a:t>damage in solid </a:t>
            </a:r>
            <a:br>
              <a:rPr lang="en-US" sz="2000" dirty="0" smtClean="0"/>
            </a:br>
            <a:r>
              <a:rPr lang="en-US" sz="2000" dirty="0" smtClean="0"/>
              <a:t>materials.</a:t>
            </a:r>
          </a:p>
          <a:p>
            <a:endParaRPr lang="en-GB" sz="2000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43800" y="3334383"/>
            <a:ext cx="838200" cy="856617"/>
          </a:xfrm>
          <a:prstGeom prst="rect">
            <a:avLst/>
          </a:prstGeom>
        </p:spPr>
      </p:pic>
      <p:pic>
        <p:nvPicPr>
          <p:cNvPr id="14" name="Picture 13" descr="ColMat-HDED-LOGO2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6200" y="71224"/>
            <a:ext cx="1447800" cy="462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11779</TotalTime>
  <Words>1833</Words>
  <Application>Microsoft Macintosh PowerPoint</Application>
  <PresentationFormat>On-screen Show (4:3)</PresentationFormat>
  <Paragraphs>160</Paragraphs>
  <Slides>18</Slides>
  <Notes>12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New Collimator Materials in EuCARD2 </vt:lpstr>
      <vt:lpstr>ColMat-HDED (Collimator Materials for fast High Density Energy Deposition)</vt:lpstr>
      <vt:lpstr>ColMat-HDED (Collimator Materials for fast High Density Energy Deposition)</vt:lpstr>
      <vt:lpstr>ColMat-HDED collaboration (Collimator Materials for fast High Density Energy Deposition)</vt:lpstr>
      <vt:lpstr>WP11 Objectives</vt:lpstr>
      <vt:lpstr>WP11 Objectives</vt:lpstr>
      <vt:lpstr>Material sintering,  some examples</vt:lpstr>
      <vt:lpstr>Material testing,  some examples </vt:lpstr>
      <vt:lpstr>Material testing,  some examples </vt:lpstr>
      <vt:lpstr>Material testing,  some examples </vt:lpstr>
      <vt:lpstr>Slide 11</vt:lpstr>
      <vt:lpstr>WP11 Objectives</vt:lpstr>
      <vt:lpstr>Examples of  mechanical modelling</vt:lpstr>
      <vt:lpstr>WP11 Objectives</vt:lpstr>
      <vt:lpstr>Slide 15</vt:lpstr>
      <vt:lpstr>Slide 16</vt:lpstr>
      <vt:lpstr>WP11 Deliverables</vt:lpstr>
      <vt:lpstr>Slide 18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adriana rossi</dc:creator>
  <cp:keywords/>
  <dc:description/>
  <cp:lastModifiedBy>Adriana Rossi</cp:lastModifiedBy>
  <cp:revision>71</cp:revision>
  <cp:lastPrinted>2013-06-06T06:13:59Z</cp:lastPrinted>
  <dcterms:created xsi:type="dcterms:W3CDTF">2013-06-13T12:32:15Z</dcterms:created>
  <dcterms:modified xsi:type="dcterms:W3CDTF">2013-06-13T13:03:34Z</dcterms:modified>
  <cp:category/>
</cp:coreProperties>
</file>