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  <p:sldMasterId id="2147483711" r:id="rId4"/>
  </p:sldMasterIdLst>
  <p:notesMasterIdLst>
    <p:notesMasterId r:id="rId86"/>
  </p:notesMasterIdLst>
  <p:sldIdLst>
    <p:sldId id="257" r:id="rId5"/>
    <p:sldId id="305" r:id="rId6"/>
    <p:sldId id="351" r:id="rId7"/>
    <p:sldId id="419" r:id="rId8"/>
    <p:sldId id="421" r:id="rId9"/>
    <p:sldId id="420" r:id="rId10"/>
    <p:sldId id="306" r:id="rId11"/>
    <p:sldId id="381" r:id="rId12"/>
    <p:sldId id="382" r:id="rId13"/>
    <p:sldId id="383" r:id="rId14"/>
    <p:sldId id="424" r:id="rId15"/>
    <p:sldId id="385" r:id="rId16"/>
    <p:sldId id="433" r:id="rId17"/>
    <p:sldId id="422" r:id="rId18"/>
    <p:sldId id="423" r:id="rId19"/>
    <p:sldId id="425" r:id="rId20"/>
    <p:sldId id="428" r:id="rId21"/>
    <p:sldId id="426" r:id="rId22"/>
    <p:sldId id="429" r:id="rId23"/>
    <p:sldId id="387" r:id="rId24"/>
    <p:sldId id="431" r:id="rId25"/>
    <p:sldId id="432" r:id="rId26"/>
    <p:sldId id="394" r:id="rId27"/>
    <p:sldId id="401" r:id="rId28"/>
    <p:sldId id="435" r:id="rId29"/>
    <p:sldId id="434" r:id="rId30"/>
    <p:sldId id="440" r:id="rId31"/>
    <p:sldId id="437" r:id="rId32"/>
    <p:sldId id="438" r:id="rId33"/>
    <p:sldId id="441" r:id="rId34"/>
    <p:sldId id="398" r:id="rId35"/>
    <p:sldId id="445" r:id="rId36"/>
    <p:sldId id="393" r:id="rId37"/>
    <p:sldId id="444" r:id="rId38"/>
    <p:sldId id="459" r:id="rId39"/>
    <p:sldId id="460" r:id="rId40"/>
    <p:sldId id="461" r:id="rId41"/>
    <p:sldId id="405" r:id="rId42"/>
    <p:sldId id="392" r:id="rId43"/>
    <p:sldId id="462" r:id="rId44"/>
    <p:sldId id="400" r:id="rId45"/>
    <p:sldId id="463" r:id="rId46"/>
    <p:sldId id="395" r:id="rId47"/>
    <p:sldId id="464" r:id="rId48"/>
    <p:sldId id="465" r:id="rId49"/>
    <p:sldId id="407" r:id="rId50"/>
    <p:sldId id="467" r:id="rId51"/>
    <p:sldId id="408" r:id="rId52"/>
    <p:sldId id="466" r:id="rId53"/>
    <p:sldId id="468" r:id="rId54"/>
    <p:sldId id="469" r:id="rId55"/>
    <p:sldId id="470" r:id="rId56"/>
    <p:sldId id="471" r:id="rId57"/>
    <p:sldId id="476" r:id="rId58"/>
    <p:sldId id="475" r:id="rId59"/>
    <p:sldId id="474" r:id="rId60"/>
    <p:sldId id="473" r:id="rId61"/>
    <p:sldId id="396" r:id="rId62"/>
    <p:sldId id="456" r:id="rId63"/>
    <p:sldId id="457" r:id="rId64"/>
    <p:sldId id="451" r:id="rId65"/>
    <p:sldId id="452" r:id="rId66"/>
    <p:sldId id="453" r:id="rId67"/>
    <p:sldId id="454" r:id="rId68"/>
    <p:sldId id="455" r:id="rId69"/>
    <p:sldId id="397" r:id="rId70"/>
    <p:sldId id="458" r:id="rId71"/>
    <p:sldId id="477" r:id="rId72"/>
    <p:sldId id="478" r:id="rId73"/>
    <p:sldId id="479" r:id="rId74"/>
    <p:sldId id="480" r:id="rId75"/>
    <p:sldId id="481" r:id="rId76"/>
    <p:sldId id="388" r:id="rId77"/>
    <p:sldId id="446" r:id="rId78"/>
    <p:sldId id="447" r:id="rId79"/>
    <p:sldId id="448" r:id="rId80"/>
    <p:sldId id="391" r:id="rId81"/>
    <p:sldId id="449" r:id="rId82"/>
    <p:sldId id="450" r:id="rId83"/>
    <p:sldId id="317" r:id="rId84"/>
    <p:sldId id="380" r:id="rId85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i="1" u="sng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i="1" u="sng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i="1" u="sng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i="1" u="sng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i="1" u="sng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i="1" u="sng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i="1" u="sng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i="1" u="sng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i="1" u="sng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B367"/>
    <a:srgbClr val="76B531"/>
    <a:srgbClr val="CC3300"/>
    <a:srgbClr val="006600"/>
    <a:srgbClr val="66CCFF"/>
    <a:srgbClr val="FF0000"/>
    <a:srgbClr val="FF6600"/>
    <a:srgbClr val="9999FF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51" autoAdjust="0"/>
    <p:restoredTop sz="94661" autoAdjust="0"/>
  </p:normalViewPr>
  <p:slideViewPr>
    <p:cSldViewPr>
      <p:cViewPr varScale="1">
        <p:scale>
          <a:sx n="116" d="100"/>
          <a:sy n="116" d="100"/>
        </p:scale>
        <p:origin x="-15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5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theme" Target="theme/theme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tableStyles" Target="tableStyles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6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 b="0" i="0" u="none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 b="0" i="0" u="none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 b="0" i="0" u="none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 b="0" i="0" u="none">
                <a:effectLst/>
              </a:defRPr>
            </a:lvl1pPr>
          </a:lstStyle>
          <a:p>
            <a:fld id="{17DD3C27-0025-4198-B506-B3EF5EB9056D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4834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3E2128-9FDD-4A96-ABB6-51B9EB36C630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77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78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79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DA5C-D141-4274-8A5A-B7FD89EE6BF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E686C5E-ED5A-4E9A-B9EE-4AA457616191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01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19508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8174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721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372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5588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208836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109387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8470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90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508530-B050-4C30-AD53-A2B8CCA48215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0638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4339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6951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4984930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3328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3594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1318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17509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685800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85555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5BAF68-105C-473F-9500-82AF26D88819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4813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4727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4443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646" y="6115281"/>
            <a:ext cx="1285875" cy="609600"/>
          </a:xfrm>
          <a:prstGeom prst="rect">
            <a:avLst/>
          </a:prstGeom>
        </p:spPr>
      </p:pic>
      <p:sp>
        <p:nvSpPr>
          <p:cNvPr id="2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539552" y="332656"/>
            <a:ext cx="8207375" cy="9353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aseline="0">
                <a:solidFill>
                  <a:srgbClr val="003E89"/>
                </a:solidFill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3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468313" y="1557338"/>
            <a:ext cx="8207375" cy="43926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30210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8D3F87-BD88-4B9B-A4CA-EAF70EB51D6C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F99149-016C-4ECE-965A-0C5F946750FE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BD5764-1B1B-4DA4-B026-07E334625E84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0A0A5C-4433-49D6-83FE-1F756FCAD046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613" y="260350"/>
            <a:ext cx="6778625" cy="77787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1908175" y="6337300"/>
            <a:ext cx="4608513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588125" y="63373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4077FC0-D8DC-4411-8A52-0CA4EC4B5C2E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567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8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theme" Target="../theme/theme3.xml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0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>
                <a:gamma/>
                <a:tint val="0"/>
                <a:invGamma/>
              </a:srgbClr>
            </a:gs>
            <a:gs pos="50000">
              <a:srgbClr val="66CCFF"/>
            </a:gs>
            <a:gs pos="100000">
              <a:srgbClr val="66CCFF">
                <a:gamma/>
                <a:tint val="0"/>
                <a:invGamma/>
              </a:srgb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85852" y="0"/>
            <a:ext cx="677862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337300"/>
            <a:ext cx="46085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0" u="none">
                <a:effectLst/>
              </a:defRPr>
            </a:lvl1pPr>
          </a:lstStyle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373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 u="none">
                <a:effectLst/>
              </a:defRPr>
            </a:lvl1pPr>
          </a:lstStyle>
          <a:p>
            <a:fld id="{E2F97FC1-D26D-4F79-A67C-0839D45B8E96}" type="slidenum">
              <a:rPr lang="en-US"/>
              <a:pPr/>
              <a:t>‹N°›</a:t>
            </a:fld>
            <a:endParaRPr lang="en-US" dirty="0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179388" y="6237288"/>
            <a:ext cx="8496300" cy="0"/>
          </a:xfrm>
          <a:prstGeom prst="line">
            <a:avLst/>
          </a:prstGeom>
          <a:noFill/>
          <a:ln w="2540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142844" y="857232"/>
            <a:ext cx="8496300" cy="0"/>
          </a:xfrm>
          <a:prstGeom prst="line">
            <a:avLst/>
          </a:prstGeom>
          <a:noFill/>
          <a:ln w="76200" cmpd="tri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262688"/>
            <a:ext cx="1008063" cy="4794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9" name="Picture 9" descr="logo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83051" cy="54868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60" r:id="rId8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237288"/>
            <a:ext cx="9144000" cy="217487"/>
          </a:xfrm>
          <a:prstGeom prst="rect">
            <a:avLst/>
          </a:prstGeom>
          <a:solidFill>
            <a:srgbClr val="62C4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fr-FR" sz="2000" b="0" i="0" u="none" dirty="0" smtClean="0">
              <a:solidFill>
                <a:srgbClr val="000000"/>
              </a:solidFill>
              <a:effectLst/>
              <a:latin typeface="Arial Narrow" pitchFamily="34" charset="0"/>
            </a:endParaRPr>
          </a:p>
        </p:txBody>
      </p:sp>
      <p:pic>
        <p:nvPicPr>
          <p:cNvPr id="1032" name="Picture 8" descr="l-coul-500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6464300"/>
            <a:ext cx="639763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logoweb_ups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6492875"/>
            <a:ext cx="942975" cy="30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bandeau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308725"/>
            <a:ext cx="52705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5148263" y="6524625"/>
            <a:ext cx="15113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pPr algn="ctr">
              <a:spcBef>
                <a:spcPct val="50000"/>
              </a:spcBef>
            </a:pPr>
            <a:r>
              <a:rPr lang="fr-FR" sz="800" b="0" i="0" u="none" dirty="0" smtClean="0">
                <a:solidFill>
                  <a:srgbClr val="000000"/>
                </a:solidFill>
                <a:effectLst/>
                <a:latin typeface="Arial Narrow" pitchFamily="34" charset="0"/>
              </a:rPr>
              <a:t>LAL</a:t>
            </a:r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6554788" y="6524625"/>
            <a:ext cx="21209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pPr algn="ctr">
              <a:spcBef>
                <a:spcPct val="50000"/>
              </a:spcBef>
            </a:pPr>
            <a:r>
              <a:rPr lang="en-US" sz="800" b="0" i="0" u="none" dirty="0" smtClean="0">
                <a:solidFill>
                  <a:srgbClr val="000000"/>
                </a:solidFill>
                <a:effectLst/>
                <a:latin typeface="Arial Narrow" pitchFamily="34" charset="0"/>
              </a:rPr>
              <a:t>Eucard WP 10.8.2</a:t>
            </a:r>
            <a:endParaRPr lang="fr-FR" sz="800" b="0" i="0" u="none" dirty="0" smtClean="0">
              <a:solidFill>
                <a:srgbClr val="000000"/>
              </a:solidFill>
              <a:effectLst/>
              <a:latin typeface="Arial Narrow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 flipV="1">
            <a:off x="0" y="0"/>
            <a:ext cx="9142413" cy="611188"/>
          </a:xfrm>
          <a:prstGeom prst="rect">
            <a:avLst/>
          </a:prstGeom>
          <a:solidFill>
            <a:srgbClr val="0029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fr-FR" sz="2000" b="0" i="0" u="none" dirty="0" smtClean="0">
              <a:solidFill>
                <a:srgbClr val="000000"/>
              </a:solidFill>
              <a:effectLst/>
              <a:latin typeface="Arial Narrow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611188"/>
            <a:ext cx="9142413" cy="395287"/>
          </a:xfrm>
          <a:prstGeom prst="rect">
            <a:avLst/>
          </a:prstGeom>
          <a:solidFill>
            <a:srgbClr val="45648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fr-FR" sz="2000" b="0" i="0" u="none" dirty="0" smtClean="0">
              <a:solidFill>
                <a:srgbClr val="000000"/>
              </a:solidFill>
              <a:effectLst/>
              <a:latin typeface="Arial Narrow" pitchFamily="34" charset="0"/>
            </a:endParaRPr>
          </a:p>
        </p:txBody>
      </p:sp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8604250" y="6524625"/>
            <a:ext cx="431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fld id="{03DEF78B-8D69-4BC5-A40E-3DCF08834929}" type="slidenum">
              <a:rPr lang="fr-FR" sz="1000" b="0" i="0" u="none" smtClean="0">
                <a:solidFill>
                  <a:srgbClr val="000000"/>
                </a:solidFill>
                <a:effectLst/>
                <a:latin typeface="Arial Narrow" pitchFamily="34" charset="0"/>
              </a:rPr>
              <a:pPr algn="r">
                <a:spcBef>
                  <a:spcPct val="50000"/>
                </a:spcBef>
              </a:pPr>
              <a:t>‹N°›</a:t>
            </a:fld>
            <a:endParaRPr lang="fr-FR" sz="1000" b="0" i="0" u="none" dirty="0" smtClean="0">
              <a:solidFill>
                <a:srgbClr val="000000"/>
              </a:solidFill>
              <a:effectLst/>
              <a:latin typeface="Arial Narrow" pitchFamily="34" charset="0"/>
            </a:endParaRPr>
          </a:p>
        </p:txBody>
      </p:sp>
      <p:sp>
        <p:nvSpPr>
          <p:cNvPr id="1057" name="Text Box 33"/>
          <p:cNvSpPr txBox="1">
            <a:spLocks noChangeArrowheads="1"/>
          </p:cNvSpPr>
          <p:nvPr/>
        </p:nvSpPr>
        <p:spPr bwMode="auto">
          <a:xfrm>
            <a:off x="176213" y="6575425"/>
            <a:ext cx="936625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40000"/>
              </a:lnSpc>
            </a:pPr>
            <a:r>
              <a:rPr lang="fr-FR" sz="800" i="0" u="none" dirty="0" smtClean="0">
                <a:solidFill>
                  <a:srgbClr val="E55904"/>
                </a:solidFill>
                <a:effectLst/>
                <a:latin typeface="Arial Narrow" pitchFamily="34" charset="0"/>
              </a:rPr>
              <a:t>          </a:t>
            </a:r>
            <a:r>
              <a:rPr lang="fr-FR" sz="500" i="0" u="none" dirty="0" smtClean="0">
                <a:solidFill>
                  <a:srgbClr val="E55904"/>
                </a:solidFill>
                <a:effectLst/>
                <a:latin typeface="Arial Narrow" pitchFamily="34" charset="0"/>
              </a:rPr>
              <a:t>IN2P3</a:t>
            </a:r>
          </a:p>
          <a:p>
            <a:pPr>
              <a:lnSpc>
                <a:spcPct val="40000"/>
              </a:lnSpc>
            </a:pPr>
            <a:r>
              <a:rPr lang="fr-FR" sz="800" i="0" u="none" dirty="0" smtClean="0">
                <a:solidFill>
                  <a:srgbClr val="E55904"/>
                </a:solidFill>
                <a:effectLst/>
                <a:latin typeface="Arial Narrow" pitchFamily="34" charset="0"/>
              </a:rPr>
              <a:t>      </a:t>
            </a:r>
            <a:r>
              <a:rPr lang="fr-FR" sz="400" i="0" u="none" dirty="0" smtClean="0">
                <a:solidFill>
                  <a:srgbClr val="E55904"/>
                </a:solidFill>
                <a:effectLst/>
                <a:latin typeface="Arial Narrow" pitchFamily="34" charset="0"/>
              </a:rPr>
              <a:t> </a:t>
            </a:r>
            <a:r>
              <a:rPr lang="fr-FR" sz="800" i="0" u="none" dirty="0" smtClean="0">
                <a:solidFill>
                  <a:srgbClr val="E55904"/>
                </a:solidFill>
                <a:effectLst/>
                <a:latin typeface="Arial Narrow" pitchFamily="34" charset="0"/>
              </a:rPr>
              <a:t> </a:t>
            </a:r>
            <a:r>
              <a:rPr lang="fr-FR" sz="300" i="0" u="none" dirty="0" smtClean="0">
                <a:solidFill>
                  <a:srgbClr val="E55904"/>
                </a:solidFill>
                <a:effectLst/>
                <a:latin typeface="Arial Narrow" pitchFamily="34" charset="0"/>
              </a:rPr>
              <a:t> </a:t>
            </a:r>
            <a:r>
              <a:rPr lang="fr-FR" sz="300" b="0" i="0" u="none" dirty="0" smtClean="0">
                <a:solidFill>
                  <a:srgbClr val="E55904"/>
                </a:solidFill>
                <a:effectLst/>
                <a:latin typeface="Arial Narrow" pitchFamily="34" charset="0"/>
              </a:rPr>
              <a:t>Les </a:t>
            </a:r>
            <a:r>
              <a:rPr lang="fr-FR" sz="300" i="0" u="none" dirty="0" smtClean="0">
                <a:solidFill>
                  <a:srgbClr val="E55904"/>
                </a:solidFill>
                <a:effectLst/>
                <a:latin typeface="Arial Narrow" pitchFamily="34" charset="0"/>
              </a:rPr>
              <a:t>deux infinis</a:t>
            </a:r>
          </a:p>
        </p:txBody>
      </p:sp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24"/>
          <a:stretch>
            <a:fillRect/>
          </a:stretch>
        </p:blipFill>
        <p:spPr bwMode="auto">
          <a:xfrm>
            <a:off x="2843213" y="6464300"/>
            <a:ext cx="61277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9" name="Picture 35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6464300"/>
            <a:ext cx="8636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73"/>
          <a:stretch>
            <a:fillRect/>
          </a:stretch>
        </p:blipFill>
        <p:spPr bwMode="auto">
          <a:xfrm>
            <a:off x="4535488" y="6453188"/>
            <a:ext cx="468312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3172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237288"/>
            <a:ext cx="9144000" cy="217487"/>
          </a:xfrm>
          <a:prstGeom prst="rect">
            <a:avLst/>
          </a:prstGeom>
          <a:solidFill>
            <a:srgbClr val="62C4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fr-FR" sz="2000" b="0" i="0" u="none" dirty="0" smtClean="0">
              <a:solidFill>
                <a:srgbClr val="000000"/>
              </a:solidFill>
              <a:effectLst/>
              <a:latin typeface="Arial Narrow" pitchFamily="34" charset="0"/>
            </a:endParaRPr>
          </a:p>
        </p:txBody>
      </p:sp>
      <p:pic>
        <p:nvPicPr>
          <p:cNvPr id="1032" name="Picture 8" descr="l-coul-500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6464300"/>
            <a:ext cx="639763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logoweb_ups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6492875"/>
            <a:ext cx="942975" cy="30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bandeau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308725"/>
            <a:ext cx="52705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5148263" y="6524625"/>
            <a:ext cx="15113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pPr algn="ctr">
              <a:spcBef>
                <a:spcPct val="50000"/>
              </a:spcBef>
            </a:pPr>
            <a:r>
              <a:rPr lang="fr-FR" sz="800" b="0" i="0" u="none" dirty="0" smtClean="0">
                <a:solidFill>
                  <a:srgbClr val="000000"/>
                </a:solidFill>
                <a:effectLst/>
                <a:latin typeface="Arial Narrow" pitchFamily="34" charset="0"/>
              </a:rPr>
              <a:t>LAL</a:t>
            </a:r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6554788" y="6524625"/>
            <a:ext cx="21209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pPr algn="ctr">
              <a:spcBef>
                <a:spcPct val="50000"/>
              </a:spcBef>
            </a:pPr>
            <a:r>
              <a:rPr lang="en-US" sz="800" b="0" i="0" u="none" dirty="0" smtClean="0">
                <a:solidFill>
                  <a:srgbClr val="000000"/>
                </a:solidFill>
                <a:effectLst/>
                <a:latin typeface="Arial Narrow" pitchFamily="34" charset="0"/>
              </a:rPr>
              <a:t>Eucard WP 10.8.2</a:t>
            </a:r>
            <a:endParaRPr lang="fr-FR" sz="800" b="0" i="0" u="none" dirty="0" smtClean="0">
              <a:solidFill>
                <a:srgbClr val="000000"/>
              </a:solidFill>
              <a:effectLst/>
              <a:latin typeface="Arial Narrow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 flipV="1">
            <a:off x="0" y="0"/>
            <a:ext cx="9142413" cy="611188"/>
          </a:xfrm>
          <a:prstGeom prst="rect">
            <a:avLst/>
          </a:prstGeom>
          <a:solidFill>
            <a:srgbClr val="0029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fr-FR" sz="2000" b="0" i="0" u="none" dirty="0" smtClean="0">
              <a:solidFill>
                <a:srgbClr val="000000"/>
              </a:solidFill>
              <a:effectLst/>
              <a:latin typeface="Arial Narrow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611188"/>
            <a:ext cx="9142413" cy="395287"/>
          </a:xfrm>
          <a:prstGeom prst="rect">
            <a:avLst/>
          </a:prstGeom>
          <a:solidFill>
            <a:srgbClr val="45648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fr-FR" sz="2000" b="0" i="0" u="none" dirty="0" smtClean="0">
              <a:solidFill>
                <a:srgbClr val="000000"/>
              </a:solidFill>
              <a:effectLst/>
              <a:latin typeface="Arial Narrow" pitchFamily="34" charset="0"/>
            </a:endParaRPr>
          </a:p>
        </p:txBody>
      </p:sp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8604250" y="6524625"/>
            <a:ext cx="431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fld id="{03DEF78B-8D69-4BC5-A40E-3DCF08834929}" type="slidenum">
              <a:rPr lang="fr-FR" sz="1000" b="0" i="0" u="none" smtClean="0">
                <a:solidFill>
                  <a:srgbClr val="000000"/>
                </a:solidFill>
                <a:effectLst/>
                <a:latin typeface="Arial Narrow" pitchFamily="34" charset="0"/>
              </a:rPr>
              <a:pPr algn="r">
                <a:spcBef>
                  <a:spcPct val="50000"/>
                </a:spcBef>
              </a:pPr>
              <a:t>‹N°›</a:t>
            </a:fld>
            <a:endParaRPr lang="fr-FR" sz="1000" b="0" i="0" u="none" dirty="0" smtClean="0">
              <a:solidFill>
                <a:srgbClr val="000000"/>
              </a:solidFill>
              <a:effectLst/>
              <a:latin typeface="Arial Narrow" pitchFamily="34" charset="0"/>
            </a:endParaRPr>
          </a:p>
        </p:txBody>
      </p:sp>
      <p:sp>
        <p:nvSpPr>
          <p:cNvPr id="1057" name="Text Box 33"/>
          <p:cNvSpPr txBox="1">
            <a:spLocks noChangeArrowheads="1"/>
          </p:cNvSpPr>
          <p:nvPr/>
        </p:nvSpPr>
        <p:spPr bwMode="auto">
          <a:xfrm>
            <a:off x="176213" y="6575425"/>
            <a:ext cx="936625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40000"/>
              </a:lnSpc>
            </a:pPr>
            <a:r>
              <a:rPr lang="fr-FR" sz="800" i="0" u="none" dirty="0" smtClean="0">
                <a:solidFill>
                  <a:srgbClr val="E55904"/>
                </a:solidFill>
                <a:effectLst/>
                <a:latin typeface="Arial Narrow" pitchFamily="34" charset="0"/>
              </a:rPr>
              <a:t>          </a:t>
            </a:r>
            <a:r>
              <a:rPr lang="fr-FR" sz="500" i="0" u="none" dirty="0" smtClean="0">
                <a:solidFill>
                  <a:srgbClr val="E55904"/>
                </a:solidFill>
                <a:effectLst/>
                <a:latin typeface="Arial Narrow" pitchFamily="34" charset="0"/>
              </a:rPr>
              <a:t>IN2P3</a:t>
            </a:r>
          </a:p>
          <a:p>
            <a:pPr>
              <a:lnSpc>
                <a:spcPct val="40000"/>
              </a:lnSpc>
            </a:pPr>
            <a:r>
              <a:rPr lang="fr-FR" sz="800" i="0" u="none" dirty="0" smtClean="0">
                <a:solidFill>
                  <a:srgbClr val="E55904"/>
                </a:solidFill>
                <a:effectLst/>
                <a:latin typeface="Arial Narrow" pitchFamily="34" charset="0"/>
              </a:rPr>
              <a:t>      </a:t>
            </a:r>
            <a:r>
              <a:rPr lang="fr-FR" sz="400" i="0" u="none" dirty="0" smtClean="0">
                <a:solidFill>
                  <a:srgbClr val="E55904"/>
                </a:solidFill>
                <a:effectLst/>
                <a:latin typeface="Arial Narrow" pitchFamily="34" charset="0"/>
              </a:rPr>
              <a:t> </a:t>
            </a:r>
            <a:r>
              <a:rPr lang="fr-FR" sz="800" i="0" u="none" dirty="0" smtClean="0">
                <a:solidFill>
                  <a:srgbClr val="E55904"/>
                </a:solidFill>
                <a:effectLst/>
                <a:latin typeface="Arial Narrow" pitchFamily="34" charset="0"/>
              </a:rPr>
              <a:t> </a:t>
            </a:r>
            <a:r>
              <a:rPr lang="fr-FR" sz="300" i="0" u="none" dirty="0" smtClean="0">
                <a:solidFill>
                  <a:srgbClr val="E55904"/>
                </a:solidFill>
                <a:effectLst/>
                <a:latin typeface="Arial Narrow" pitchFamily="34" charset="0"/>
              </a:rPr>
              <a:t> </a:t>
            </a:r>
            <a:r>
              <a:rPr lang="fr-FR" sz="300" b="0" i="0" u="none" dirty="0" smtClean="0">
                <a:solidFill>
                  <a:srgbClr val="E55904"/>
                </a:solidFill>
                <a:effectLst/>
                <a:latin typeface="Arial Narrow" pitchFamily="34" charset="0"/>
              </a:rPr>
              <a:t>Les </a:t>
            </a:r>
            <a:r>
              <a:rPr lang="fr-FR" sz="300" i="0" u="none" dirty="0" smtClean="0">
                <a:solidFill>
                  <a:srgbClr val="E55904"/>
                </a:solidFill>
                <a:effectLst/>
                <a:latin typeface="Arial Narrow" pitchFamily="34" charset="0"/>
              </a:rPr>
              <a:t>deux infinis</a:t>
            </a:r>
          </a:p>
        </p:txBody>
      </p:sp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24"/>
          <a:stretch>
            <a:fillRect/>
          </a:stretch>
        </p:blipFill>
        <p:spPr bwMode="auto">
          <a:xfrm>
            <a:off x="2843213" y="6464300"/>
            <a:ext cx="61277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9" name="Picture 35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6464300"/>
            <a:ext cx="8636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73"/>
          <a:stretch>
            <a:fillRect/>
          </a:stretch>
        </p:blipFill>
        <p:spPr bwMode="auto">
          <a:xfrm>
            <a:off x="4535488" y="6453188"/>
            <a:ext cx="468312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269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  <a:extLst/>
        </p:spPr>
        <p:txBody>
          <a:bodyPr wrap="none" anchor="ctr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b="0" i="0" u="none">
              <a:solidFill>
                <a:prstClr val="black"/>
              </a:solidFill>
              <a:effectLst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6575425"/>
            <a:ext cx="3059113" cy="144463"/>
          </a:xfrm>
          <a:prstGeom prst="rect">
            <a:avLst/>
          </a:prstGeom>
          <a:solidFill>
            <a:srgbClr val="9C9C9C"/>
          </a:solidFill>
          <a:ln>
            <a:noFill/>
          </a:ln>
          <a:effectLst/>
          <a:extLst/>
        </p:spPr>
        <p:txBody>
          <a:bodyPr wrap="none" anchor="ctr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b="0" i="0" u="none">
              <a:solidFill>
                <a:prstClr val="black"/>
              </a:solidFill>
              <a:effectLst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057525" y="6575425"/>
            <a:ext cx="6086475" cy="144463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  <a:extLst/>
        </p:spPr>
        <p:txBody>
          <a:bodyPr wrap="none" anchor="ctr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b="0" i="0" u="none">
              <a:solidFill>
                <a:prstClr val="black"/>
              </a:solidFill>
              <a:effectLst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3059832" y="6681788"/>
            <a:ext cx="5940722" cy="1762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/>
          <a:p>
            <a:pPr eaLnBrk="0" hangingPunct="0">
              <a:defRPr/>
            </a:pPr>
            <a:r>
              <a:rPr lang="de-DE" sz="900" b="0" i="0" u="none" dirty="0">
                <a:solidFill>
                  <a:prstClr val="black"/>
                </a:solidFill>
                <a:effectLst/>
                <a:cs typeface="Arial" charset="0"/>
              </a:rPr>
              <a:t>                                                                                   </a:t>
            </a:r>
            <a:r>
              <a:rPr lang="de-DE" sz="900" b="0" i="0" u="none" dirty="0" err="1" smtClean="0">
                <a:solidFill>
                  <a:prstClr val="black"/>
                </a:solidFill>
                <a:effectLst/>
                <a:cs typeface="Arial" charset="0"/>
              </a:rPr>
              <a:t>Rong</a:t>
            </a:r>
            <a:r>
              <a:rPr lang="de-DE" sz="900" b="0" i="0" u="none" dirty="0" smtClean="0">
                <a:solidFill>
                  <a:prstClr val="black"/>
                </a:solidFill>
                <a:effectLst/>
                <a:cs typeface="Arial" charset="0"/>
              </a:rPr>
              <a:t> </a:t>
            </a:r>
            <a:r>
              <a:rPr lang="de-DE" sz="900" b="0" i="0" u="none" dirty="0" err="1" smtClean="0">
                <a:solidFill>
                  <a:prstClr val="black"/>
                </a:solidFill>
                <a:effectLst/>
                <a:cs typeface="Arial" charset="0"/>
              </a:rPr>
              <a:t>Xiang</a:t>
            </a:r>
            <a:r>
              <a:rPr lang="de-DE" sz="900" b="0" i="0" u="none" dirty="0" smtClean="0">
                <a:solidFill>
                  <a:prstClr val="black"/>
                </a:solidFill>
                <a:effectLst/>
                <a:cs typeface="Arial" charset="0"/>
              </a:rPr>
              <a:t>  </a:t>
            </a:r>
            <a:r>
              <a:rPr lang="de-DE" sz="900" b="0" i="0" u="none" dirty="0">
                <a:solidFill>
                  <a:prstClr val="black"/>
                </a:solidFill>
                <a:effectLst/>
                <a:cs typeface="Arial" charset="0"/>
              </a:rPr>
              <a:t>I  </a:t>
            </a:r>
            <a:r>
              <a:rPr lang="de-DE" sz="900" b="0" i="0" u="none" dirty="0" smtClean="0">
                <a:solidFill>
                  <a:prstClr val="black"/>
                </a:solidFill>
                <a:effectLst/>
                <a:cs typeface="Arial" charset="0"/>
              </a:rPr>
              <a:t>r.xiang@hzdr.de I  www.hzdr.de</a:t>
            </a:r>
            <a:endParaRPr lang="de-DE" sz="2400" b="0" i="0" u="none" dirty="0">
              <a:solidFill>
                <a:prstClr val="black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0" y="6718300"/>
            <a:ext cx="3059113" cy="147638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  <a:extLst/>
        </p:spPr>
        <p:txBody>
          <a:bodyPr wrap="none" lIns="90000" tIns="46800" rIns="90000" bIns="46800" anchor="ctr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b="0" i="0" u="none">
              <a:solidFill>
                <a:prstClr val="black"/>
              </a:solidFill>
              <a:effectLst/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6443663" y="6530975"/>
            <a:ext cx="2520950" cy="228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de-DE" sz="900" b="0" i="0" u="none">
                <a:solidFill>
                  <a:prstClr val="white"/>
                </a:solidFill>
                <a:effectLst/>
                <a:cs typeface="Arial" charset="0"/>
              </a:rPr>
              <a:t>           Member of the Helmholtz Association</a:t>
            </a:r>
          </a:p>
        </p:txBody>
      </p:sp>
      <p:pic>
        <p:nvPicPr>
          <p:cNvPr id="3077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6165850"/>
            <a:ext cx="1189038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6165850"/>
            <a:ext cx="79216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feld 16"/>
          <p:cNvSpPr txBox="1">
            <a:spLocks noChangeArrowheads="1"/>
          </p:cNvSpPr>
          <p:nvPr/>
        </p:nvSpPr>
        <p:spPr bwMode="auto">
          <a:xfrm>
            <a:off x="144463" y="6524625"/>
            <a:ext cx="971550" cy="2301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sz="900" b="0" i="0" u="none">
                <a:solidFill>
                  <a:prstClr val="white"/>
                </a:solidFill>
                <a:effectLst/>
                <a:latin typeface="Arial" charset="0"/>
              </a:rPr>
              <a:t>Page </a:t>
            </a:r>
            <a:fld id="{244B8412-7387-4693-BE13-63A77586A54E}" type="slidenum">
              <a:rPr lang="de-DE" sz="900" b="0" i="0" u="none">
                <a:solidFill>
                  <a:prstClr val="white"/>
                </a:solidFill>
                <a:effectLst/>
                <a:latin typeface="Arial" charset="0"/>
              </a:rPr>
              <a:pPr eaLnBrk="1" hangingPunct="1">
                <a:defRPr/>
              </a:pPr>
              <a:t>‹N°›</a:t>
            </a:fld>
            <a:endParaRPr lang="de-DE" sz="900" b="0" i="0" u="none">
              <a:solidFill>
                <a:prstClr val="white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112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jpeg"/><Relationship Id="rId18" Type="http://schemas.openxmlformats.org/officeDocument/2006/relationships/image" Target="../media/image29.gif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gif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wmf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2.emf"/><Relationship Id="rId4" Type="http://schemas.openxmlformats.org/officeDocument/2006/relationships/image" Target="../media/image7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3.gif"/><Relationship Id="rId4" Type="http://schemas.openxmlformats.org/officeDocument/2006/relationships/image" Target="../media/image7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76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78.png"/><Relationship Id="rId7" Type="http://schemas.openxmlformats.org/officeDocument/2006/relationships/image" Target="../media/image70.jpe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wmf"/><Relationship Id="rId4" Type="http://schemas.openxmlformats.org/officeDocument/2006/relationships/image" Target="../media/image7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5.png"/><Relationship Id="rId4" Type="http://schemas.openxmlformats.org/officeDocument/2006/relationships/image" Target="../media/image7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6.png"/><Relationship Id="rId4" Type="http://schemas.openxmlformats.org/officeDocument/2006/relationships/image" Target="../media/image7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7.png"/><Relationship Id="rId4" Type="http://schemas.openxmlformats.org/officeDocument/2006/relationships/image" Target="../media/image7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8.jpeg"/><Relationship Id="rId4" Type="http://schemas.openxmlformats.org/officeDocument/2006/relationships/image" Target="../media/image71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9.png"/><Relationship Id="rId4" Type="http://schemas.openxmlformats.org/officeDocument/2006/relationships/image" Target="../media/image71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3.emf"/><Relationship Id="rId4" Type="http://schemas.openxmlformats.org/officeDocument/2006/relationships/image" Target="../media/image92.gi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EuCARD/AnnualMeeting2010/default.aspx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9.png"/><Relationship Id="rId4" Type="http://schemas.openxmlformats.org/officeDocument/2006/relationships/image" Target="../media/image108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hyperlink" Target="http://indico.cern.ch/internalPage.py?pageId=7&amp;confId=115634" TargetMode="Externa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0.gi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jpeg"/><Relationship Id="rId4" Type="http://schemas.openxmlformats.org/officeDocument/2006/relationships/image" Target="../media/image116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17.em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image" Target="../media/image11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jpeg"/><Relationship Id="rId4" Type="http://schemas.openxmlformats.org/officeDocument/2006/relationships/image" Target="../media/image120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3.jpeg"/><Relationship Id="rId4" Type="http://schemas.openxmlformats.org/officeDocument/2006/relationships/image" Target="../media/image122.e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4.gi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ssy.de/indico/conferenceDisplay.py?confId=380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0.jpeg"/><Relationship Id="rId4" Type="http://schemas.openxmlformats.org/officeDocument/2006/relationships/image" Target="../media/image129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2.e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3.gi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4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7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8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emf"/><Relationship Id="rId1" Type="http://schemas.openxmlformats.org/officeDocument/2006/relationships/slideLayout" Target="../slideLayouts/slideLayout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esla-new.desy.d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268413"/>
            <a:ext cx="8135938" cy="1873250"/>
          </a:xfrm>
          <a:noFill/>
          <a:ln w="19050">
            <a:solidFill>
              <a:srgbClr val="FF0000"/>
            </a:solidFill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solidFill>
                  <a:schemeClr val="accent2"/>
                </a:solidFill>
              </a:rPr>
              <a:t>EucARD Annual Meeting</a:t>
            </a:r>
            <a:br>
              <a:rPr lang="en-GB" dirty="0" smtClean="0">
                <a:solidFill>
                  <a:schemeClr val="accent2"/>
                </a:solidFill>
              </a:rPr>
            </a:br>
            <a:r>
              <a:rPr lang="en-GB" dirty="0" smtClean="0">
                <a:solidFill>
                  <a:schemeClr val="accent2"/>
                </a:solidFill>
              </a:rPr>
              <a:t> 11 June 2013, CERN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539750" y="3500438"/>
            <a:ext cx="8135938" cy="25208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GB" sz="2800" b="0" i="0" u="none" dirty="0" smtClean="0">
                <a:solidFill>
                  <a:schemeClr val="accent2"/>
                </a:solidFill>
                <a:effectLst/>
              </a:rPr>
              <a:t>WP10 - SRF</a:t>
            </a:r>
          </a:p>
          <a:p>
            <a:pPr algn="ctr">
              <a:lnSpc>
                <a:spcPct val="150000"/>
              </a:lnSpc>
            </a:pPr>
            <a:r>
              <a:rPr lang="en-GB" sz="2800" b="0" i="0" u="none" dirty="0" smtClean="0">
                <a:solidFill>
                  <a:schemeClr val="accent2"/>
                </a:solidFill>
                <a:effectLst/>
              </a:rPr>
              <a:t>“</a:t>
            </a:r>
            <a:r>
              <a:rPr lang="en-US" sz="2800" b="0" i="0" u="none" dirty="0" smtClean="0">
                <a:solidFill>
                  <a:schemeClr val="accent2"/>
                </a:solidFill>
                <a:effectLst/>
              </a:rPr>
              <a:t>SC RF technology for higher intensity proton accelerators &amp; higher energy electron </a:t>
            </a:r>
            <a:r>
              <a:rPr lang="en-US" sz="2800" b="0" i="0" u="none" dirty="0" err="1" smtClean="0">
                <a:solidFill>
                  <a:schemeClr val="accent2"/>
                </a:solidFill>
                <a:effectLst/>
              </a:rPr>
              <a:t>linacs</a:t>
            </a:r>
            <a:r>
              <a:rPr lang="en-GB" sz="2800" b="0" i="0" u="none" dirty="0" smtClean="0">
                <a:solidFill>
                  <a:schemeClr val="accent2"/>
                </a:solidFill>
                <a:effectLst/>
              </a:rPr>
              <a:t>”</a:t>
            </a:r>
            <a:endParaRPr lang="en-GB" sz="2800" b="0" i="0" u="none" dirty="0">
              <a:solidFill>
                <a:schemeClr val="accent2"/>
              </a:solidFill>
              <a:effectLst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686C5E-ED5A-4E9A-B9EE-4AA45761619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O. Napoly, WP10-SRF Report, 11 June 2013, 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6574342" y="1340768"/>
            <a:ext cx="248016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i="0" dirty="0" smtClean="0">
                <a:effectLst/>
              </a:rPr>
              <a:t> SRF </a:t>
            </a:r>
            <a:r>
              <a:rPr lang="fr-FR" i="0" dirty="0" err="1" smtClean="0">
                <a:effectLst/>
              </a:rPr>
              <a:t>Accelerators</a:t>
            </a:r>
            <a:endParaRPr lang="fr-FR" i="0" dirty="0" smtClean="0">
              <a:effectLst/>
            </a:endParaRPr>
          </a:p>
          <a:p>
            <a:pPr algn="ctr"/>
            <a:r>
              <a:rPr lang="fr-FR" i="0" dirty="0" smtClean="0">
                <a:effectLst/>
              </a:rPr>
              <a:t>in Europe</a:t>
            </a:r>
          </a:p>
          <a:p>
            <a:pPr algn="ctr"/>
            <a:r>
              <a:rPr lang="fr-FR" i="0" dirty="0">
                <a:effectLst/>
              </a:rPr>
              <a:t>o</a:t>
            </a:r>
            <a:r>
              <a:rPr lang="fr-FR" i="0" dirty="0" smtClean="0">
                <a:effectLst/>
              </a:rPr>
              <a:t>r </a:t>
            </a:r>
            <a:r>
              <a:rPr lang="fr-FR" i="0" dirty="0" err="1" smtClean="0">
                <a:effectLst/>
              </a:rPr>
              <a:t>involving</a:t>
            </a:r>
            <a:r>
              <a:rPr lang="fr-FR" i="0" dirty="0" smtClean="0">
                <a:effectLst/>
              </a:rPr>
              <a:t> EU </a:t>
            </a:r>
            <a:r>
              <a:rPr lang="fr-FR" i="0" dirty="0" err="1" smtClean="0">
                <a:effectLst/>
              </a:rPr>
              <a:t>labs</a:t>
            </a:r>
            <a:r>
              <a:rPr lang="fr-FR" i="0" dirty="0" smtClean="0">
                <a:effectLst/>
              </a:rPr>
              <a:t>:</a:t>
            </a:r>
          </a:p>
          <a:p>
            <a:pPr algn="ctr"/>
            <a:r>
              <a:rPr lang="fr-FR" i="0" u="none" dirty="0" smtClean="0">
                <a:effectLst/>
              </a:rPr>
              <a:t> </a:t>
            </a:r>
          </a:p>
          <a:p>
            <a:pPr algn="ctr"/>
            <a:r>
              <a:rPr lang="fr-FR" i="0" u="none" dirty="0">
                <a:effectLst/>
              </a:rPr>
              <a:t>6</a:t>
            </a:r>
            <a:r>
              <a:rPr lang="fr-FR" i="0" u="none" dirty="0" smtClean="0">
                <a:effectLst/>
              </a:rPr>
              <a:t> de-</a:t>
            </a:r>
            <a:r>
              <a:rPr lang="fr-FR" i="0" u="none" dirty="0" err="1" smtClean="0">
                <a:effectLst/>
              </a:rPr>
              <a:t>commissioned</a:t>
            </a:r>
            <a:r>
              <a:rPr lang="fr-FR" i="0" u="none" dirty="0" smtClean="0">
                <a:effectLst/>
              </a:rPr>
              <a:t>,</a:t>
            </a:r>
          </a:p>
          <a:p>
            <a:pPr algn="ctr"/>
            <a:r>
              <a:rPr lang="fr-FR" i="0" u="none" dirty="0" smtClean="0">
                <a:effectLst/>
              </a:rPr>
              <a:t>11 in </a:t>
            </a:r>
            <a:r>
              <a:rPr lang="fr-FR" i="0" u="none" dirty="0" err="1" smtClean="0">
                <a:effectLst/>
              </a:rPr>
              <a:t>operation</a:t>
            </a:r>
            <a:r>
              <a:rPr lang="fr-FR" i="0" u="none" dirty="0" smtClean="0">
                <a:effectLst/>
              </a:rPr>
              <a:t>,</a:t>
            </a:r>
          </a:p>
          <a:p>
            <a:pPr algn="ctr"/>
            <a:r>
              <a:rPr lang="fr-FR" i="0" u="none" dirty="0" smtClean="0">
                <a:effectLst/>
              </a:rPr>
              <a:t>4 in construction,</a:t>
            </a:r>
          </a:p>
          <a:p>
            <a:pPr algn="ctr"/>
            <a:r>
              <a:rPr lang="fr-FR" i="0" u="none" dirty="0" smtClean="0">
                <a:effectLst/>
              </a:rPr>
              <a:t> 10 </a:t>
            </a:r>
            <a:r>
              <a:rPr lang="fr-FR" i="0" u="none" dirty="0" err="1" smtClean="0">
                <a:effectLst/>
              </a:rPr>
              <a:t>under</a:t>
            </a:r>
            <a:r>
              <a:rPr lang="fr-FR" i="0" u="none" dirty="0" smtClean="0">
                <a:effectLst/>
              </a:rPr>
              <a:t> design.</a:t>
            </a:r>
            <a:endParaRPr lang="fr-FR" i="0" u="none" dirty="0">
              <a:effectLst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54225"/>
              </p:ext>
            </p:extLst>
          </p:nvPr>
        </p:nvGraphicFramePr>
        <p:xfrm>
          <a:off x="35496" y="44624"/>
          <a:ext cx="6455426" cy="6626200"/>
        </p:xfrm>
        <a:graphic>
          <a:graphicData uri="http://schemas.openxmlformats.org/drawingml/2006/table">
            <a:tbl>
              <a:tblPr/>
              <a:tblGrid>
                <a:gridCol w="522440"/>
                <a:gridCol w="786661"/>
                <a:gridCol w="480403"/>
                <a:gridCol w="480403"/>
                <a:gridCol w="954803"/>
                <a:gridCol w="954803"/>
                <a:gridCol w="496417"/>
                <a:gridCol w="296248"/>
                <a:gridCol w="288243"/>
                <a:gridCol w="714602"/>
                <a:gridCol w="480403"/>
              </a:tblGrid>
              <a:tr h="10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Particles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cavities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Type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Material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Gradient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Status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Location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HERA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electrons, positrons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4-cell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de-commissioned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DESY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1248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LEP200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electrons, positrons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272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352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4-cell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Nb/Cu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de-commissioned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0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LISA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4-cell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pulsed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de-commissioned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LN Frascati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0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MACSE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 GHz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5-cell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de-commissioned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CEA-Saclay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1248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Tandem PA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 MHz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v-SE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sv-SE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=0.085 helix </a:t>
                      </a:r>
                      <a:r>
                        <a:rPr lang="sv-SE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l</a:t>
                      </a:r>
                      <a:r>
                        <a:rPr lang="sv-SE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/2</a:t>
                      </a:r>
                      <a:br>
                        <a:rPr lang="sv-SE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sv-SE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sv-SE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=0.085 helix </a:t>
                      </a:r>
                      <a:r>
                        <a:rPr lang="sv-SE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l</a:t>
                      </a:r>
                      <a:endParaRPr lang="sv-SE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de-commissioned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CEA-Saclay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0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Tandem PA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de-commissioned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Daresbury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1248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ALICE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 GHz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9-cell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9-cell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3-5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13.5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pulsed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Daresbury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42496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ALPI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963634"/>
                          </a:solidFill>
                          <a:effectLst/>
                          <a:latin typeface="Calibri"/>
                        </a:rPr>
                        <a:t>50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 MHz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 MHz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963634"/>
                          </a:solidFill>
                          <a:effectLst/>
                          <a:latin typeface="Calibri"/>
                        </a:rPr>
                        <a:t>160 MHz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=0.0255 RFQ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=0.055 QW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963634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963634"/>
                          </a:solidFill>
                          <a:effectLst/>
                          <a:latin typeface="Calibri"/>
                        </a:rPr>
                        <a:t>=0.13 QW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=0.13 QW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963634"/>
                          </a:solidFill>
                          <a:effectLst/>
                          <a:latin typeface="Calibri"/>
                        </a:rPr>
                        <a:t>Pb/Cu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Nb/Cu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2-3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963634"/>
                          </a:solidFill>
                          <a:effectLst/>
                          <a:latin typeface="Calibri"/>
                        </a:rPr>
                        <a:t>2.7 MV/m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963634"/>
                          </a:solidFill>
                          <a:effectLst/>
                          <a:latin typeface="Calibri"/>
                        </a:rPr>
                        <a:t>de-commissioned</a:t>
                      </a:r>
                      <a:endParaRPr lang="fr-FR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LN Legnaro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0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DIAMOND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1-cell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Oxford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21248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ELBE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 GHz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</a:t>
                      </a:r>
                      <a:r>
                        <a:rPr lang="fr-FR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elliptical</a:t>
                      </a:r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3½-cell</a:t>
                      </a:r>
                      <a:b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</a:t>
                      </a:r>
                      <a:r>
                        <a:rPr lang="fr-FR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elliptical</a:t>
                      </a:r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9-cell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HZDR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0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ELETTRA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 GHz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2-cell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Trieste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21248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FLASH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 GHz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 GHz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9-cell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20-30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14.5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pulsed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DESY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21248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ISOLDE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=0.063 QW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=0.103 QW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Nb/Cu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0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LHC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protons, ions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1-cell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Nb/Cu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3187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S-DALINAC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GHz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=0.85 elliptical 2-cell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5-cell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20-cell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Darmstadt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0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 GHz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2-cell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PSI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0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SOLEIL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352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1-cell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Nb/Cu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SOLEIL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3187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  <a:r>
                        <a:rPr lang="fr-FR" sz="7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ERL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inPro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 GHz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1½-cell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/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2-cell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7-cell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construction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HZB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1248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E-XFEL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808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 GHz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 GHz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9-cell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pulsed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construction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Hamburg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0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IFMIF-EVEDA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D+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=0.094 HW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construction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Rokkasho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1248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SPIRAL2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D+, ions A/Q = 3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=0.07 QW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=0.12 QW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construction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GANIL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3187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352 MHz</a:t>
                      </a:r>
                      <a:br>
                        <a:rPr lang="de-DE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de-DE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704 MHz</a:t>
                      </a:r>
                      <a:br>
                        <a:rPr lang="de-DE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de-DE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704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=0.5 double spoke</a:t>
                      </a: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/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=0.7 elliptical 5-cell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=0.9 elliptical 5-cell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15.5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pulsed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Lund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63744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EURISOL Driver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protons, deutons, 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H-, 3He2+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 MHz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 MHz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352 MHz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704 MHz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704 MHz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704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=0.09 HW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=0.15 HW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/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=0.3 triple spoke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/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=0.47 elliptical 5-cell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=0.65 elliptical 5-cell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=0.76 elliptical 5-cell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42496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EURISOL PA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ions, A/Q from 2 to 8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 MHz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 MHz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 MHz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264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=0.065 QWR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=0.14 QWR</a:t>
                      </a: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/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=0.27 HWR</a:t>
                      </a: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/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=0.39 single-spoke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0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ILC 500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electrons, positrons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16 900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 GHz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9-cell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pulsed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0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LUNEX5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 GHz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9-cell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pulsed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SOLEIL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0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LHeC ERL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944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721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5-cell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42496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MYRRHA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176MHz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352 MHz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704 MHz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704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 DTL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=0.35 single spoke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/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=0.47 elliptical 5-cell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=0.65 elliptical 5-cell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SCK Mol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0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POLFEL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 GHz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9-cell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pulsed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 K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1248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protons, H-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192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704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=0.65 elliptical 5-cell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=1 elliptical 5-cell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 MV/m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MV/m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pulsed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062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TRASCO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protons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704 MHz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pulsed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3710" marR="3710" marT="3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6651189" y="4509120"/>
            <a:ext cx="23477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0" i="0" u="none" dirty="0" smtClean="0">
                <a:effectLst/>
              </a:rPr>
              <a:t>The TTC </a:t>
            </a:r>
            <a:r>
              <a:rPr lang="fr-FR" b="0" i="0" u="none" dirty="0" err="1" smtClean="0">
                <a:effectLst/>
              </a:rPr>
              <a:t>started</a:t>
            </a:r>
            <a:r>
              <a:rPr lang="fr-FR" b="0" i="0" u="none" dirty="0" smtClean="0">
                <a:effectLst/>
              </a:rPr>
              <a:t> </a:t>
            </a:r>
            <a:r>
              <a:rPr lang="fr-FR" b="0" i="0" u="none" dirty="0" err="1" smtClean="0">
                <a:effectLst/>
              </a:rPr>
              <a:t>this</a:t>
            </a:r>
            <a:r>
              <a:rPr lang="fr-FR" b="0" i="0" u="none" dirty="0" smtClean="0">
                <a:effectLst/>
              </a:rPr>
              <a:t> </a:t>
            </a:r>
          </a:p>
          <a:p>
            <a:pPr algn="ctr"/>
            <a:r>
              <a:rPr lang="fr-FR" b="0" i="0" u="none" dirty="0" err="1">
                <a:effectLst/>
              </a:rPr>
              <a:t>w</a:t>
            </a:r>
            <a:r>
              <a:rPr lang="fr-FR" b="0" i="0" u="none" dirty="0" err="1" smtClean="0">
                <a:effectLst/>
              </a:rPr>
              <a:t>ork</a:t>
            </a:r>
            <a:r>
              <a:rPr lang="fr-FR" b="0" i="0" u="none" dirty="0" smtClean="0">
                <a:effectLst/>
              </a:rPr>
              <a:t> for </a:t>
            </a:r>
            <a:endParaRPr lang="fr-FR" b="0" i="0" u="none" dirty="0">
              <a:effectLst/>
            </a:endParaRPr>
          </a:p>
          <a:p>
            <a:pPr algn="ctr"/>
            <a:r>
              <a:rPr lang="fr-FR" b="0" i="0" u="none" dirty="0" smtClean="0">
                <a:effectLst/>
              </a:rPr>
              <a:t>SRF </a:t>
            </a:r>
            <a:r>
              <a:rPr lang="fr-FR" b="0" i="0" u="none" dirty="0" err="1" smtClean="0">
                <a:effectLst/>
              </a:rPr>
              <a:t>Accelerators</a:t>
            </a:r>
            <a:endParaRPr lang="fr-FR" b="0" i="0" u="none" dirty="0" smtClean="0">
              <a:effectLst/>
            </a:endParaRPr>
          </a:p>
          <a:p>
            <a:pPr algn="ctr"/>
            <a:r>
              <a:rPr lang="fr-FR" b="0" i="0" u="none" dirty="0" smtClean="0">
                <a:effectLst/>
              </a:rPr>
              <a:t>in </a:t>
            </a:r>
            <a:r>
              <a:rPr lang="fr-FR" b="0" i="0" u="none" dirty="0" err="1" smtClean="0">
                <a:effectLst/>
              </a:rPr>
              <a:t>America</a:t>
            </a:r>
            <a:r>
              <a:rPr lang="fr-FR" b="0" i="0" u="none" dirty="0" smtClean="0">
                <a:effectLst/>
              </a:rPr>
              <a:t> and </a:t>
            </a:r>
            <a:r>
              <a:rPr lang="fr-FR" b="0" i="0" u="none" dirty="0" err="1" smtClean="0">
                <a:effectLst/>
              </a:rPr>
              <a:t>Asia</a:t>
            </a:r>
            <a:endParaRPr lang="fr-FR" b="0" i="0" u="none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0160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11</a:t>
            </a:fld>
            <a:endParaRPr lang="en-US"/>
          </a:p>
        </p:txBody>
      </p:sp>
      <p:pic>
        <p:nvPicPr>
          <p:cNvPr id="12" name="Picture 18" descr="CAVITE5cell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7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91" y="945304"/>
            <a:ext cx="7568325" cy="52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092396" y="248062"/>
            <a:ext cx="628791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WP10.2: SC Cavities for Proton </a:t>
            </a:r>
            <a:r>
              <a:rPr lang="en-US" sz="2600" i="0" u="none" dirty="0" err="1" smtClean="0">
                <a:solidFill>
                  <a:srgbClr val="304E94"/>
                </a:solidFill>
                <a:effectLst/>
              </a:rPr>
              <a:t>Linac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3294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12</a:t>
            </a:fld>
            <a:endParaRPr lang="en-US"/>
          </a:p>
        </p:txBody>
      </p:sp>
      <p:pic>
        <p:nvPicPr>
          <p:cNvPr id="134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17" y="925699"/>
            <a:ext cx="8689132" cy="5241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8" descr="CAVITE5cell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7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092396" y="248062"/>
            <a:ext cx="628791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WP10.2: SC Cavities for Proton </a:t>
            </a:r>
            <a:r>
              <a:rPr lang="en-US" sz="2600" i="0" u="none" dirty="0" err="1" smtClean="0">
                <a:solidFill>
                  <a:srgbClr val="304E94"/>
                </a:solidFill>
                <a:effectLst/>
              </a:rPr>
              <a:t>Linac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4134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13</a:t>
            </a:fld>
            <a:endParaRPr lang="en-US"/>
          </a:p>
        </p:txBody>
      </p:sp>
      <p:pic>
        <p:nvPicPr>
          <p:cNvPr id="18" name="Picture 18" descr="CAVITE5cell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7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092396" y="248062"/>
            <a:ext cx="628791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WP10.2: SC Cavities for Proton </a:t>
            </a:r>
            <a:r>
              <a:rPr lang="en-US" sz="2600" i="0" u="none" dirty="0" err="1" smtClean="0">
                <a:solidFill>
                  <a:srgbClr val="304E94"/>
                </a:solidFill>
                <a:effectLst/>
              </a:rPr>
              <a:t>Linac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8" name="Image 7" descr="WP10.2 SPL Cavities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55" y="980728"/>
            <a:ext cx="8279167" cy="514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71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14</a:t>
            </a:fld>
            <a:endParaRPr lang="en-US"/>
          </a:p>
        </p:txBody>
      </p:sp>
      <p:pic>
        <p:nvPicPr>
          <p:cNvPr id="12" name="Picture 18" descr="CAVITE5cell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7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28" y="908720"/>
            <a:ext cx="7760996" cy="526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092396" y="248062"/>
            <a:ext cx="628791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WP10.2: SC Cavities for Proton </a:t>
            </a:r>
            <a:r>
              <a:rPr lang="en-US" sz="2600" i="0" u="none" dirty="0" err="1" smtClean="0">
                <a:solidFill>
                  <a:srgbClr val="304E94"/>
                </a:solidFill>
                <a:effectLst/>
              </a:rPr>
              <a:t>Linac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1497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15</a:t>
            </a:fld>
            <a:endParaRPr lang="en-US"/>
          </a:p>
        </p:txBody>
      </p:sp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91" y="917502"/>
            <a:ext cx="7526117" cy="5247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8" descr="CAVITE5cell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7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092396" y="248062"/>
            <a:ext cx="628791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WP10.2: SC Cavities for Proton </a:t>
            </a:r>
            <a:r>
              <a:rPr lang="en-US" sz="2600" i="0" u="none" dirty="0" err="1" smtClean="0">
                <a:solidFill>
                  <a:srgbClr val="304E94"/>
                </a:solidFill>
                <a:effectLst/>
              </a:rPr>
              <a:t>Linac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936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16</a:t>
            </a:fld>
            <a:endParaRPr lang="en-US"/>
          </a:p>
        </p:txBody>
      </p:sp>
      <p:pic>
        <p:nvPicPr>
          <p:cNvPr id="12" name="Picture 18" descr="CAVITE5cell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7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50665"/>
            <a:ext cx="7942641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092396" y="248062"/>
            <a:ext cx="628791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WP10.2: SC Cavities for Proton </a:t>
            </a:r>
            <a:r>
              <a:rPr lang="en-US" sz="2600" i="0" u="none" dirty="0" err="1" smtClean="0">
                <a:solidFill>
                  <a:srgbClr val="304E94"/>
                </a:solidFill>
                <a:effectLst/>
              </a:rPr>
              <a:t>Linac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3482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17</a:t>
            </a:fld>
            <a:endParaRPr lang="en-US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092396" y="206086"/>
            <a:ext cx="628791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WP10.2: SC Cavities for Proton </a:t>
            </a:r>
            <a:r>
              <a:rPr lang="en-US" sz="2600" i="0" u="none" dirty="0" err="1" smtClean="0">
                <a:solidFill>
                  <a:srgbClr val="304E94"/>
                </a:solidFill>
                <a:effectLst/>
              </a:rPr>
              <a:t>Linac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2" name="Picture 18" descr="CAVITE5cell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7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84318" y="980728"/>
            <a:ext cx="87129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i="0" u="none" dirty="0" smtClean="0">
                <a:effectLst/>
              </a:rPr>
              <a:t>FABRICATION SCHEDULES</a:t>
            </a:r>
          </a:p>
          <a:p>
            <a:pPr lvl="0"/>
            <a:r>
              <a:rPr lang="fr-FR" b="0" i="0" u="none" dirty="0" err="1" smtClean="0">
                <a:effectLst/>
              </a:rPr>
              <a:t>Cavity</a:t>
            </a:r>
            <a:r>
              <a:rPr lang="fr-FR" b="0" i="0" u="none" dirty="0" smtClean="0">
                <a:effectLst/>
              </a:rPr>
              <a:t> </a:t>
            </a:r>
            <a:r>
              <a:rPr lang="fr-FR" b="0" i="0" u="none" dirty="0" smtClean="0">
                <a:effectLst/>
                <a:sym typeface="Symbol"/>
              </a:rPr>
              <a:t></a:t>
            </a:r>
            <a:r>
              <a:rPr lang="fr-FR" b="0" i="0" u="none" dirty="0" smtClean="0">
                <a:effectLst/>
              </a:rPr>
              <a:t> </a:t>
            </a:r>
            <a:r>
              <a:rPr lang="fr-FR" b="0" i="0" u="none" dirty="0">
                <a:effectLst/>
              </a:rPr>
              <a:t>= 0.65 (IPN) :</a:t>
            </a:r>
          </a:p>
          <a:p>
            <a:pPr lvl="1"/>
            <a:r>
              <a:rPr lang="en-US" b="0" i="0" u="none" dirty="0">
                <a:effectLst/>
              </a:rPr>
              <a:t>Week </a:t>
            </a:r>
            <a:r>
              <a:rPr lang="en-US" b="0" i="0" u="none" dirty="0" smtClean="0">
                <a:effectLst/>
              </a:rPr>
              <a:t>13</a:t>
            </a:r>
            <a:r>
              <a:rPr lang="en-US" b="0" i="0" u="none" dirty="0">
                <a:effectLst/>
              </a:rPr>
              <a:t> : reception of the cavity without He tank</a:t>
            </a:r>
            <a:endParaRPr lang="fr-FR" b="0" i="0" u="none" dirty="0">
              <a:effectLst/>
            </a:endParaRPr>
          </a:p>
          <a:p>
            <a:pPr lvl="1"/>
            <a:r>
              <a:rPr lang="en-US" b="0" i="0" u="none" dirty="0">
                <a:effectLst/>
              </a:rPr>
              <a:t>Week </a:t>
            </a:r>
            <a:r>
              <a:rPr lang="en-US" b="0" i="0" u="none" dirty="0" smtClean="0">
                <a:effectLst/>
              </a:rPr>
              <a:t>14-15: </a:t>
            </a:r>
            <a:r>
              <a:rPr lang="en-US" b="0" i="0" u="none" dirty="0">
                <a:effectLst/>
              </a:rPr>
              <a:t>resonant frequency measurements, vacuum tests, chemical etching and field flatness tuning at IPN</a:t>
            </a:r>
            <a:endParaRPr lang="fr-FR" b="0" i="0" u="none" dirty="0">
              <a:effectLst/>
            </a:endParaRPr>
          </a:p>
          <a:p>
            <a:pPr lvl="1"/>
            <a:r>
              <a:rPr lang="en-US" b="0" i="0" u="none" dirty="0">
                <a:effectLst/>
              </a:rPr>
              <a:t>Week </a:t>
            </a:r>
            <a:r>
              <a:rPr lang="en-US" b="0" i="0" u="none" dirty="0" smtClean="0">
                <a:effectLst/>
              </a:rPr>
              <a:t>16: </a:t>
            </a:r>
            <a:r>
              <a:rPr lang="en-US" b="0" i="0" u="none" dirty="0">
                <a:effectLst/>
              </a:rPr>
              <a:t>cavity shipped back to RI for He tank welding</a:t>
            </a:r>
            <a:endParaRPr lang="fr-FR" b="0" i="0" u="none" dirty="0">
              <a:effectLst/>
            </a:endParaRPr>
          </a:p>
          <a:p>
            <a:pPr lvl="1"/>
            <a:r>
              <a:rPr lang="en-US" b="0" i="0" u="none" dirty="0">
                <a:effectLst/>
              </a:rPr>
              <a:t>Week </a:t>
            </a:r>
            <a:r>
              <a:rPr lang="en-US" b="0" i="0" u="none" dirty="0" smtClean="0">
                <a:effectLst/>
              </a:rPr>
              <a:t>23-26: </a:t>
            </a:r>
            <a:r>
              <a:rPr lang="en-US" b="0" i="0" u="none" dirty="0">
                <a:effectLst/>
              </a:rPr>
              <a:t>reception of the cavity with He tank</a:t>
            </a:r>
            <a:endParaRPr lang="fr-FR" b="0" i="0" u="none" dirty="0">
              <a:effectLst/>
            </a:endParaRPr>
          </a:p>
          <a:p>
            <a:pPr lvl="1"/>
            <a:r>
              <a:rPr lang="en-US" b="0" i="0" u="none" dirty="0" smtClean="0">
                <a:effectLst/>
              </a:rPr>
              <a:t>September </a:t>
            </a:r>
            <a:r>
              <a:rPr lang="en-US" b="0" i="0" u="none" dirty="0">
                <a:effectLst/>
              </a:rPr>
              <a:t>2013: Test in vertical cryostat</a:t>
            </a:r>
            <a:endParaRPr lang="fr-FR" b="0" i="0" u="none" dirty="0">
              <a:effectLst/>
            </a:endParaRPr>
          </a:p>
          <a:p>
            <a:r>
              <a:rPr lang="en-US" b="0" i="0" u="none" dirty="0">
                <a:effectLst/>
              </a:rPr>
              <a:t> </a:t>
            </a:r>
            <a:endParaRPr lang="fr-FR" b="0" i="0" u="none" dirty="0">
              <a:effectLst/>
            </a:endParaRPr>
          </a:p>
          <a:p>
            <a:pPr lvl="0"/>
            <a:r>
              <a:rPr lang="fr-FR" b="0" i="0" u="none" dirty="0" err="1">
                <a:effectLst/>
              </a:rPr>
              <a:t>Cavity</a:t>
            </a:r>
            <a:r>
              <a:rPr lang="fr-FR" b="0" i="0" u="none" dirty="0">
                <a:effectLst/>
              </a:rPr>
              <a:t> </a:t>
            </a:r>
            <a:r>
              <a:rPr lang="fr-FR" b="0" i="0" u="none" dirty="0">
                <a:effectLst/>
                <a:sym typeface="Symbol"/>
              </a:rPr>
              <a:t> </a:t>
            </a:r>
            <a:r>
              <a:rPr lang="fr-FR" b="0" i="0" u="none" dirty="0" smtClean="0">
                <a:effectLst/>
              </a:rPr>
              <a:t>= </a:t>
            </a:r>
            <a:r>
              <a:rPr lang="fr-FR" b="0" i="0" u="none" dirty="0">
                <a:effectLst/>
              </a:rPr>
              <a:t>1 (CEA) :</a:t>
            </a:r>
          </a:p>
          <a:p>
            <a:pPr lvl="1"/>
            <a:r>
              <a:rPr lang="en-US" b="0" i="0" u="none" dirty="0">
                <a:effectLst/>
              </a:rPr>
              <a:t>Week 12 : resonant frequency measurements of dumbbells at ZANON before final welding</a:t>
            </a:r>
            <a:endParaRPr lang="fr-FR" b="0" i="0" u="none" dirty="0">
              <a:effectLst/>
            </a:endParaRPr>
          </a:p>
          <a:p>
            <a:pPr lvl="1"/>
            <a:r>
              <a:rPr lang="en-US" b="0" i="0" u="none" dirty="0">
                <a:effectLst/>
              </a:rPr>
              <a:t>Week </a:t>
            </a:r>
            <a:r>
              <a:rPr lang="en-US" b="0" i="0" u="none" dirty="0" smtClean="0">
                <a:effectLst/>
              </a:rPr>
              <a:t>22: </a:t>
            </a:r>
            <a:r>
              <a:rPr lang="en-US" b="0" i="0" u="none" dirty="0">
                <a:effectLst/>
              </a:rPr>
              <a:t> reception of the cavity without He tank</a:t>
            </a:r>
            <a:endParaRPr lang="fr-FR" b="0" i="0" u="none" dirty="0">
              <a:effectLst/>
            </a:endParaRPr>
          </a:p>
          <a:p>
            <a:pPr lvl="1"/>
            <a:r>
              <a:rPr lang="en-US" b="0" i="0" u="none" dirty="0">
                <a:effectLst/>
              </a:rPr>
              <a:t>Week </a:t>
            </a:r>
            <a:r>
              <a:rPr lang="en-US" b="0" i="0" u="none" dirty="0" smtClean="0">
                <a:effectLst/>
              </a:rPr>
              <a:t>23 </a:t>
            </a:r>
            <a:r>
              <a:rPr lang="en-US" b="0" i="0" u="none" dirty="0">
                <a:effectLst/>
              </a:rPr>
              <a:t>to </a:t>
            </a:r>
            <a:r>
              <a:rPr lang="en-US" b="0" i="0" u="none" dirty="0" smtClean="0">
                <a:effectLst/>
              </a:rPr>
              <a:t>29: </a:t>
            </a:r>
            <a:r>
              <a:rPr lang="en-US" b="0" i="0" u="none" dirty="0">
                <a:effectLst/>
              </a:rPr>
              <a:t>controls, resonant frequency measurements, vacuum tests, </a:t>
            </a:r>
            <a:r>
              <a:rPr lang="en-US" b="0" i="0" u="none" dirty="0" err="1">
                <a:effectLst/>
              </a:rPr>
              <a:t>electropolishing</a:t>
            </a:r>
            <a:r>
              <a:rPr lang="en-US" b="0" i="0" u="none" dirty="0">
                <a:effectLst/>
              </a:rPr>
              <a:t>, and field flatness tuning at CEA</a:t>
            </a:r>
            <a:endParaRPr lang="fr-FR" b="0" i="0" u="none" dirty="0">
              <a:effectLst/>
            </a:endParaRPr>
          </a:p>
          <a:p>
            <a:pPr lvl="1"/>
            <a:r>
              <a:rPr lang="en-US" b="0" i="0" u="none" dirty="0">
                <a:effectLst/>
              </a:rPr>
              <a:t>Week </a:t>
            </a:r>
            <a:r>
              <a:rPr lang="en-US" b="0" i="0" u="none" dirty="0" smtClean="0">
                <a:effectLst/>
              </a:rPr>
              <a:t>30-31: </a:t>
            </a:r>
            <a:r>
              <a:rPr lang="en-US" b="0" i="0" u="none" dirty="0">
                <a:effectLst/>
              </a:rPr>
              <a:t>Clean room assembly, HPR</a:t>
            </a:r>
            <a:endParaRPr lang="fr-FR" b="0" i="0" u="none" dirty="0">
              <a:effectLst/>
            </a:endParaRPr>
          </a:p>
          <a:p>
            <a:pPr lvl="1"/>
            <a:r>
              <a:rPr lang="en-US" b="0" i="0" u="none" dirty="0">
                <a:effectLst/>
              </a:rPr>
              <a:t>End of </a:t>
            </a:r>
            <a:r>
              <a:rPr lang="en-US" b="0" i="0" u="none" dirty="0" smtClean="0">
                <a:effectLst/>
              </a:rPr>
              <a:t>August </a:t>
            </a:r>
            <a:r>
              <a:rPr lang="en-US" b="0" i="0" u="none" dirty="0">
                <a:effectLst/>
              </a:rPr>
              <a:t>2013: Test in vertical cryostat</a:t>
            </a:r>
            <a:endParaRPr lang="fr-FR" b="0" i="0" u="none" dirty="0">
              <a:effectLst/>
            </a:endParaRPr>
          </a:p>
          <a:p>
            <a:pPr lvl="1"/>
            <a:r>
              <a:rPr lang="en-US" b="0" i="0" u="none" dirty="0" smtClean="0">
                <a:effectLst/>
              </a:rPr>
              <a:t>September </a:t>
            </a:r>
            <a:r>
              <a:rPr lang="en-US" b="0" i="0" u="none" dirty="0">
                <a:effectLst/>
              </a:rPr>
              <a:t>2013: cavity shipped back to ZANON for He tank welding</a:t>
            </a:r>
            <a:endParaRPr lang="fr-FR" b="0" i="0" u="non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5285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18</a:t>
            </a:fld>
            <a:endParaRPr lang="en-US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092396" y="248062"/>
            <a:ext cx="628791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WP10.2: SC Cavities for Proton </a:t>
            </a:r>
            <a:r>
              <a:rPr lang="en-US" sz="2600" i="0" u="none" dirty="0" err="1" smtClean="0">
                <a:solidFill>
                  <a:srgbClr val="304E94"/>
                </a:solidFill>
                <a:effectLst/>
              </a:rPr>
              <a:t>Linac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2" name="Picture 18" descr="CAVITE5cell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7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Eucard-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243" y="4092491"/>
            <a:ext cx="4824209" cy="21112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122344" y="4509120"/>
            <a:ext cx="394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0" i="0" u="none" dirty="0">
                <a:effectLst/>
              </a:rPr>
              <a:t>β=1 cavity after final welding at </a:t>
            </a:r>
            <a:r>
              <a:rPr lang="en-GB" sz="2400" b="0" i="0" u="none" dirty="0" smtClean="0">
                <a:effectLst/>
              </a:rPr>
              <a:t>equators @ EZ in May 2013</a:t>
            </a:r>
            <a:endParaRPr lang="fr-FR" sz="2400" i="0" u="none" dirty="0">
              <a:effectLst/>
            </a:endParaRPr>
          </a:p>
        </p:txBody>
      </p:sp>
      <p:pic>
        <p:nvPicPr>
          <p:cNvPr id="9" name="Image 8" descr="2013-03-06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396" y="966242"/>
            <a:ext cx="4128036" cy="309368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95073" y="1972290"/>
            <a:ext cx="41168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0" i="0" u="none" dirty="0">
                <a:effectLst/>
              </a:rPr>
              <a:t>β=0.65 </a:t>
            </a:r>
            <a:r>
              <a:rPr lang="en-GB" sz="2400" b="0" i="0" u="none" dirty="0" smtClean="0">
                <a:effectLst/>
              </a:rPr>
              <a:t>cavity </a:t>
            </a:r>
            <a:r>
              <a:rPr lang="en-GB" sz="2400" b="0" i="0" u="none" dirty="0">
                <a:effectLst/>
              </a:rPr>
              <a:t>ready for field flatness tuning at IPN </a:t>
            </a:r>
            <a:r>
              <a:rPr lang="en-GB" sz="2400" b="0" i="0" u="none" dirty="0" err="1" smtClean="0">
                <a:effectLst/>
              </a:rPr>
              <a:t>Orsay</a:t>
            </a:r>
            <a:endParaRPr lang="fr-FR" sz="2400" b="0" i="0" u="non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2853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19</a:t>
            </a:fld>
            <a:endParaRPr lang="en-US"/>
          </a:p>
        </p:txBody>
      </p:sp>
      <p:pic>
        <p:nvPicPr>
          <p:cNvPr id="12" name="Picture 18" descr="CAVITE5cell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7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43448"/>
            <a:ext cx="4694908" cy="263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5032" y="1196752"/>
            <a:ext cx="3788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0" i="0" u="none" dirty="0" smtClean="0">
                <a:effectLst/>
              </a:rPr>
              <a:t>Clean room preparation</a:t>
            </a:r>
          </a:p>
          <a:p>
            <a:r>
              <a:rPr lang="en-GB" sz="2400" b="0" i="0" u="none" dirty="0" smtClean="0">
                <a:effectLst/>
              </a:rPr>
              <a:t>(with CARE </a:t>
            </a:r>
            <a:r>
              <a:rPr lang="fr-FR" sz="2400" b="0" i="0" u="none" dirty="0">
                <a:effectLst/>
                <a:sym typeface="Symbol"/>
              </a:rPr>
              <a:t></a:t>
            </a:r>
            <a:r>
              <a:rPr lang="fr-FR" sz="2400" b="0" i="0" u="none" dirty="0">
                <a:effectLst/>
              </a:rPr>
              <a:t> = </a:t>
            </a:r>
            <a:r>
              <a:rPr lang="fr-FR" sz="2400" b="0" i="0" u="none" dirty="0" smtClean="0">
                <a:effectLst/>
              </a:rPr>
              <a:t>0.5 </a:t>
            </a:r>
            <a:r>
              <a:rPr lang="en-GB" sz="2400" b="0" i="0" u="none" dirty="0" smtClean="0">
                <a:effectLst/>
              </a:rPr>
              <a:t>cavity)</a:t>
            </a:r>
            <a:endParaRPr lang="fr-FR" sz="2400" i="0" u="none" dirty="0">
              <a:effectLst/>
            </a:endParaRPr>
          </a:p>
        </p:txBody>
      </p:sp>
      <p:pic>
        <p:nvPicPr>
          <p:cNvPr id="9" name="Image 8" descr="\\DAPDC5\Manip\SACMElectroPolissage\BancEPV\PhotosManips\P114032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29521"/>
            <a:ext cx="2599050" cy="267423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1092396" y="3861048"/>
            <a:ext cx="419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0" i="0" u="none" dirty="0" smtClean="0">
                <a:effectLst/>
              </a:rPr>
              <a:t>Vertical EP cabinet</a:t>
            </a:r>
          </a:p>
          <a:p>
            <a:r>
              <a:rPr lang="fr-FR" sz="2400" b="0" i="0" u="none" dirty="0" err="1" smtClean="0">
                <a:effectLst/>
              </a:rPr>
              <a:t>with</a:t>
            </a:r>
            <a:r>
              <a:rPr lang="fr-FR" sz="2400" b="0" i="0" u="none" dirty="0" smtClean="0">
                <a:effectLst/>
              </a:rPr>
              <a:t> ILC </a:t>
            </a:r>
            <a:r>
              <a:rPr lang="fr-FR" sz="2400" b="0" i="0" u="none" dirty="0" err="1" smtClean="0">
                <a:effectLst/>
              </a:rPr>
              <a:t>cavity</a:t>
            </a:r>
            <a:r>
              <a:rPr lang="fr-FR" sz="2400" b="0" i="0" u="none" dirty="0" smtClean="0">
                <a:effectLst/>
              </a:rPr>
              <a:t> </a:t>
            </a:r>
            <a:r>
              <a:rPr lang="fr-FR" sz="2400" b="0" i="0" u="none" dirty="0" err="1" smtClean="0">
                <a:effectLst/>
              </a:rPr>
              <a:t>from</a:t>
            </a:r>
            <a:r>
              <a:rPr lang="fr-FR" sz="2400" b="0" i="0" u="none" dirty="0" smtClean="0">
                <a:effectLst/>
              </a:rPr>
              <a:t> FNAL (</a:t>
            </a:r>
            <a:r>
              <a:rPr lang="fr-FR" sz="2400" b="0" i="0" u="none" dirty="0" err="1" smtClean="0">
                <a:effectLst/>
              </a:rPr>
              <a:t>courtesy</a:t>
            </a:r>
            <a:r>
              <a:rPr lang="fr-FR" sz="2400" b="0" i="0" u="none" dirty="0" smtClean="0">
                <a:effectLst/>
              </a:rPr>
              <a:t> C. </a:t>
            </a:r>
            <a:r>
              <a:rPr lang="fr-FR" sz="2400" b="0" i="0" u="none" dirty="0" err="1" smtClean="0">
                <a:effectLst/>
              </a:rPr>
              <a:t>Ginsburg</a:t>
            </a:r>
            <a:r>
              <a:rPr lang="fr-FR" sz="2400" b="0" i="0" u="none" dirty="0" smtClean="0">
                <a:effectLst/>
              </a:rPr>
              <a:t>))</a:t>
            </a:r>
            <a:endParaRPr lang="fr-FR" sz="2400" i="0" u="none" dirty="0">
              <a:effectLst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092396" y="248062"/>
            <a:ext cx="628791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WP10.2: SC Cavities for Proton </a:t>
            </a:r>
            <a:r>
              <a:rPr lang="en-US" sz="2600" i="0" u="none" dirty="0" err="1" smtClean="0">
                <a:solidFill>
                  <a:srgbClr val="304E94"/>
                </a:solidFill>
                <a:effectLst/>
              </a:rPr>
              <a:t>Linac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2176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182395"/>
            <a:ext cx="7488832" cy="492443"/>
          </a:xfr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600" b="1" kern="1200" dirty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WP10-SRF Task ‘Patchwork’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701285" y="5630515"/>
            <a:ext cx="1214446" cy="285752"/>
          </a:xfrm>
          <a:prstGeom prst="rect">
            <a:avLst/>
          </a:prstGeom>
          <a:solidFill>
            <a:srgbClr val="FF0000">
              <a:alpha val="36000"/>
            </a:srgb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004048" y="1682239"/>
            <a:ext cx="2143140" cy="142876"/>
          </a:xfrm>
          <a:prstGeom prst="rect">
            <a:avLst/>
          </a:prstGeom>
          <a:solidFill>
            <a:srgbClr val="92D050">
              <a:alpha val="52000"/>
            </a:srgb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004048" y="1834639"/>
            <a:ext cx="2143140" cy="142876"/>
          </a:xfrm>
          <a:prstGeom prst="rect">
            <a:avLst/>
          </a:prstGeom>
          <a:solidFill>
            <a:srgbClr val="92D050">
              <a:alpha val="52000"/>
            </a:srgb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004048" y="2441931"/>
            <a:ext cx="2143140" cy="142876"/>
          </a:xfrm>
          <a:prstGeom prst="rect">
            <a:avLst/>
          </a:prstGeom>
          <a:solidFill>
            <a:srgbClr val="92D050">
              <a:alpha val="52000"/>
            </a:srgb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004048" y="3052624"/>
            <a:ext cx="2143140" cy="142876"/>
          </a:xfrm>
          <a:prstGeom prst="rect">
            <a:avLst/>
          </a:prstGeom>
          <a:solidFill>
            <a:srgbClr val="92D050">
              <a:alpha val="52000"/>
            </a:srgb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004048" y="3656377"/>
            <a:ext cx="2143140" cy="142876"/>
          </a:xfrm>
          <a:prstGeom prst="rect">
            <a:avLst/>
          </a:prstGeom>
          <a:solidFill>
            <a:srgbClr val="92D050">
              <a:alpha val="52000"/>
            </a:srgb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004048" y="4267070"/>
            <a:ext cx="2143140" cy="142876"/>
          </a:xfrm>
          <a:prstGeom prst="rect">
            <a:avLst/>
          </a:prstGeom>
          <a:solidFill>
            <a:srgbClr val="92D050">
              <a:alpha val="52000"/>
            </a:srgb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004048" y="5032885"/>
            <a:ext cx="2143140" cy="142876"/>
          </a:xfrm>
          <a:prstGeom prst="rect">
            <a:avLst/>
          </a:prstGeom>
          <a:solidFill>
            <a:srgbClr val="92D050">
              <a:alpha val="52000"/>
            </a:srgb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004048" y="5630515"/>
            <a:ext cx="2143140" cy="142876"/>
          </a:xfrm>
          <a:prstGeom prst="rect">
            <a:avLst/>
          </a:prstGeom>
          <a:solidFill>
            <a:srgbClr val="92D050">
              <a:alpha val="52000"/>
            </a:srgb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686C5E-ED5A-4E9A-B9EE-4AA45761619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755576" y="1835227"/>
            <a:ext cx="1160155" cy="142288"/>
          </a:xfrm>
          <a:prstGeom prst="rect">
            <a:avLst/>
          </a:prstGeom>
          <a:solidFill>
            <a:srgbClr val="FF0000">
              <a:alpha val="36000"/>
            </a:srgb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755576" y="2150967"/>
            <a:ext cx="1160155" cy="125905"/>
          </a:xfrm>
          <a:prstGeom prst="rect">
            <a:avLst/>
          </a:prstGeom>
          <a:solidFill>
            <a:srgbClr val="FF0000">
              <a:alpha val="36000"/>
            </a:srgb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32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24744"/>
            <a:ext cx="907341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20</a:t>
            </a:fld>
            <a:endParaRPr lang="en-US"/>
          </a:p>
        </p:txBody>
      </p:sp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54655"/>
            <a:ext cx="7462103" cy="5246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915816" y="1340768"/>
            <a:ext cx="3345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0" u="none" dirty="0" smtClean="0">
                <a:solidFill>
                  <a:srgbClr val="FF0000"/>
                </a:solidFill>
                <a:effectLst/>
              </a:rPr>
              <a:t>ELECTROPOLISHING</a:t>
            </a:r>
            <a:endParaRPr lang="fr-FR" sz="2400" i="0" u="none" dirty="0">
              <a:solidFill>
                <a:srgbClr val="FF0000"/>
              </a:solidFill>
              <a:effectLst/>
            </a:endParaRPr>
          </a:p>
        </p:txBody>
      </p:sp>
      <p:pic>
        <p:nvPicPr>
          <p:cNvPr id="8" name="Picture 18" descr="CAVITE5cell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7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092396" y="248062"/>
            <a:ext cx="628791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WP10.2: SC Cavities for Proton </a:t>
            </a:r>
            <a:r>
              <a:rPr lang="en-US" sz="2600" i="0" u="none" dirty="0" err="1" smtClean="0">
                <a:solidFill>
                  <a:srgbClr val="304E94"/>
                </a:solidFill>
                <a:effectLst/>
              </a:rPr>
              <a:t>Linac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8004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2" descr="\\DAPDC5\Manip\SACMElectroPolissage\BancVertical\PhotosEPVsurzone\P11301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1"/>
            <a:ext cx="7201161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ZoneTexte 1"/>
          <p:cNvSpPr txBox="1">
            <a:spLocks noChangeArrowheads="1"/>
          </p:cNvSpPr>
          <p:nvPr/>
        </p:nvSpPr>
        <p:spPr bwMode="auto">
          <a:xfrm>
            <a:off x="1547862" y="4004345"/>
            <a:ext cx="2520950" cy="3683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b="0" i="0" u="none">
                <a:effectLst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fr-FR"/>
              <a:t>Ventilated acid cabinet</a:t>
            </a:r>
          </a:p>
        </p:txBody>
      </p:sp>
      <p:sp>
        <p:nvSpPr>
          <p:cNvPr id="8199" name="ZoneTexte 6"/>
          <p:cNvSpPr txBox="1">
            <a:spLocks noChangeArrowheads="1"/>
          </p:cNvSpPr>
          <p:nvPr/>
        </p:nvSpPr>
        <p:spPr bwMode="auto">
          <a:xfrm>
            <a:off x="4841925" y="1053183"/>
            <a:ext cx="2663825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b="0" i="0" u="none">
                <a:effectLst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fr-FR" dirty="0" err="1"/>
              <a:t>Ventilated</a:t>
            </a:r>
            <a:r>
              <a:rPr lang="fr-FR" dirty="0"/>
              <a:t> </a:t>
            </a:r>
            <a:r>
              <a:rPr lang="fr-FR" dirty="0" err="1"/>
              <a:t>cavity</a:t>
            </a:r>
            <a:r>
              <a:rPr lang="fr-FR" dirty="0"/>
              <a:t> cabinet</a:t>
            </a:r>
          </a:p>
        </p:txBody>
      </p:sp>
      <p:sp>
        <p:nvSpPr>
          <p:cNvPr id="8200" name="ZoneTexte 7"/>
          <p:cNvSpPr txBox="1">
            <a:spLocks noChangeArrowheads="1"/>
          </p:cNvSpPr>
          <p:nvPr/>
        </p:nvSpPr>
        <p:spPr bwMode="auto">
          <a:xfrm>
            <a:off x="1260525" y="4786983"/>
            <a:ext cx="1836737" cy="36988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b="0" i="0" u="none">
                <a:effectLst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fr-FR"/>
              <a:t>H2 detection</a:t>
            </a:r>
          </a:p>
        </p:txBody>
      </p:sp>
      <p:sp>
        <p:nvSpPr>
          <p:cNvPr id="8201" name="ZoneTexte 8"/>
          <p:cNvSpPr txBox="1">
            <a:spLocks noChangeArrowheads="1"/>
          </p:cNvSpPr>
          <p:nvPr/>
        </p:nvSpPr>
        <p:spPr bwMode="auto">
          <a:xfrm>
            <a:off x="7024737" y="2004095"/>
            <a:ext cx="1414463" cy="646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b="0" i="0" u="none">
                <a:effectLst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fr-FR" dirty="0" err="1"/>
              <a:t>Automated</a:t>
            </a:r>
            <a:r>
              <a:rPr lang="fr-FR" dirty="0"/>
              <a:t> </a:t>
            </a:r>
            <a:r>
              <a:rPr lang="fr-FR" dirty="0" err="1"/>
              <a:t>process</a:t>
            </a:r>
            <a:endParaRPr lang="fr-FR" dirty="0"/>
          </a:p>
        </p:txBody>
      </p:sp>
      <p:sp>
        <p:nvSpPr>
          <p:cNvPr id="8202" name="ZoneTexte 9"/>
          <p:cNvSpPr txBox="1">
            <a:spLocks noChangeArrowheads="1"/>
          </p:cNvSpPr>
          <p:nvPr/>
        </p:nvSpPr>
        <p:spPr bwMode="auto">
          <a:xfrm>
            <a:off x="4645075" y="4509170"/>
            <a:ext cx="1808162" cy="6477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b="0" i="0" u="none">
                <a:effectLst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fr-FR" dirty="0" err="1"/>
              <a:t>Ventilated</a:t>
            </a:r>
            <a:r>
              <a:rPr lang="fr-FR" dirty="0"/>
              <a:t> </a:t>
            </a:r>
            <a:r>
              <a:rPr lang="fr-FR" dirty="0" err="1"/>
              <a:t>acid</a:t>
            </a:r>
            <a:r>
              <a:rPr lang="fr-FR" dirty="0"/>
              <a:t> </a:t>
            </a:r>
            <a:r>
              <a:rPr lang="fr-FR" dirty="0" err="1"/>
              <a:t>transfer</a:t>
            </a:r>
            <a:r>
              <a:rPr lang="fr-FR" dirty="0"/>
              <a:t> area</a:t>
            </a:r>
          </a:p>
        </p:txBody>
      </p:sp>
      <p:sp>
        <p:nvSpPr>
          <p:cNvPr id="8203" name="ZoneTexte 10"/>
          <p:cNvSpPr txBox="1">
            <a:spLocks noChangeArrowheads="1"/>
          </p:cNvSpPr>
          <p:nvPr/>
        </p:nvSpPr>
        <p:spPr bwMode="auto">
          <a:xfrm>
            <a:off x="1404987" y="5299745"/>
            <a:ext cx="2376488" cy="36988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b="0" i="0" u="none">
                <a:effectLst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fr-FR" dirty="0"/>
              <a:t>N2 </a:t>
            </a:r>
            <a:r>
              <a:rPr lang="fr-FR" dirty="0" err="1"/>
              <a:t>blowing</a:t>
            </a:r>
            <a:r>
              <a:rPr lang="fr-FR" dirty="0"/>
              <a:t> in tank</a:t>
            </a:r>
          </a:p>
        </p:txBody>
      </p:sp>
      <p:sp>
        <p:nvSpPr>
          <p:cNvPr id="8204" name="ZoneTexte 11"/>
          <p:cNvSpPr txBox="1">
            <a:spLocks noChangeArrowheads="1"/>
          </p:cNvSpPr>
          <p:nvPr/>
        </p:nvSpPr>
        <p:spPr bwMode="auto">
          <a:xfrm>
            <a:off x="5603925" y="2780383"/>
            <a:ext cx="2241550" cy="36988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b="0" i="0" u="none">
                <a:effectLst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fr-FR" dirty="0"/>
              <a:t>N2 </a:t>
            </a:r>
            <a:r>
              <a:rPr lang="fr-FR" dirty="0" err="1"/>
              <a:t>blowing</a:t>
            </a:r>
            <a:r>
              <a:rPr lang="fr-FR" dirty="0"/>
              <a:t> in </a:t>
            </a:r>
            <a:r>
              <a:rPr lang="fr-FR" dirty="0" err="1"/>
              <a:t>cavity</a:t>
            </a:r>
            <a:endParaRPr lang="fr-FR" dirty="0"/>
          </a:p>
        </p:txBody>
      </p:sp>
      <p:sp>
        <p:nvSpPr>
          <p:cNvPr id="8207" name="ZoneTexte 7"/>
          <p:cNvSpPr txBox="1">
            <a:spLocks noChangeArrowheads="1"/>
          </p:cNvSpPr>
          <p:nvPr/>
        </p:nvSpPr>
        <p:spPr bwMode="auto">
          <a:xfrm>
            <a:off x="5076875" y="1508795"/>
            <a:ext cx="1836737" cy="36988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b="0" i="0" u="none">
                <a:effectLst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fr-FR" dirty="0"/>
              <a:t>H2 </a:t>
            </a:r>
            <a:r>
              <a:rPr lang="fr-FR" dirty="0" err="1"/>
              <a:t>detection</a:t>
            </a:r>
            <a:endParaRPr lang="fr-FR" dirty="0"/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1092396" y="248062"/>
            <a:ext cx="628791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WP10.2: SC Cavities for Proton </a:t>
            </a:r>
            <a:r>
              <a:rPr lang="en-US" sz="2600" i="0" u="none" dirty="0" err="1" smtClean="0">
                <a:solidFill>
                  <a:srgbClr val="304E94"/>
                </a:solidFill>
                <a:effectLst/>
              </a:rPr>
              <a:t>Linac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6" name="Picture 18" descr="CAVITE5cell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7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508530-B050-4C30-AD53-A2B8CCA4821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71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nimBg="1"/>
      <p:bldP spid="8198" grpId="1" animBg="1"/>
      <p:bldP spid="8199" grpId="0" animBg="1"/>
      <p:bldP spid="8199" grpId="1" animBg="1"/>
      <p:bldP spid="8200" grpId="0" animBg="1"/>
      <p:bldP spid="8200" grpId="1" animBg="1"/>
      <p:bldP spid="8201" grpId="0" animBg="1"/>
      <p:bldP spid="8202" grpId="0" animBg="1"/>
      <p:bldP spid="8202" grpId="1" animBg="1"/>
      <p:bldP spid="8203" grpId="0" animBg="1"/>
      <p:bldP spid="8203" grpId="1" animBg="1"/>
      <p:bldP spid="8204" grpId="0" animBg="1"/>
      <p:bldP spid="8204" grpId="1" animBg="1"/>
      <p:bldP spid="8207" grpId="0" animBg="1"/>
      <p:bldP spid="8207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1092396" y="248062"/>
            <a:ext cx="628791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WP10.2: SC Cavities for Proton </a:t>
            </a:r>
            <a:r>
              <a:rPr lang="en-US" sz="2600" i="0" u="none" dirty="0" err="1" smtClean="0">
                <a:solidFill>
                  <a:srgbClr val="304E94"/>
                </a:solidFill>
                <a:effectLst/>
              </a:rPr>
              <a:t>Linac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6" name="Picture 18" descr="CAVITE5cell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7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752284"/>
            <a:ext cx="3609956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4032448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\\Dapdc5\feozenou\My Documents\MonoCellulesEPV\1DE1_1AC3 01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452" y="940542"/>
            <a:ext cx="3609956" cy="270448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/>
          <p:cNvSpPr txBox="1"/>
          <p:nvPr/>
        </p:nvSpPr>
        <p:spPr>
          <a:xfrm>
            <a:off x="395536" y="4149080"/>
            <a:ext cx="467307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0" i="0" u="none" dirty="0" smtClean="0">
                <a:effectLst/>
              </a:rPr>
              <a:t>Top: RF vertical test on a single </a:t>
            </a:r>
            <a:r>
              <a:rPr lang="fr-FR" b="0" i="0" u="none" dirty="0" err="1" smtClean="0">
                <a:effectLst/>
              </a:rPr>
              <a:t>cell</a:t>
            </a:r>
            <a:r>
              <a:rPr lang="fr-FR" b="0" i="0" u="none" dirty="0" smtClean="0">
                <a:effectLst/>
              </a:rPr>
              <a:t> </a:t>
            </a:r>
            <a:r>
              <a:rPr lang="fr-FR" b="0" i="0" u="none" dirty="0" err="1" smtClean="0">
                <a:effectLst/>
              </a:rPr>
              <a:t>cavity</a:t>
            </a:r>
            <a:endParaRPr lang="fr-FR" b="0" i="0" u="none" dirty="0" smtClean="0">
              <a:effectLst/>
            </a:endParaRPr>
          </a:p>
          <a:p>
            <a:r>
              <a:rPr lang="fr-FR" b="0" i="0" u="none" dirty="0" smtClean="0">
                <a:effectLst/>
                <a:sym typeface="Symbol"/>
              </a:rPr>
              <a:t> </a:t>
            </a:r>
            <a:r>
              <a:rPr lang="fr-FR" b="0" i="0" u="none" dirty="0" err="1" smtClean="0">
                <a:effectLst/>
                <a:sym typeface="Symbol"/>
              </a:rPr>
              <a:t>Eacc</a:t>
            </a:r>
            <a:r>
              <a:rPr lang="fr-FR" b="0" i="0" u="none" dirty="0" smtClean="0">
                <a:effectLst/>
                <a:sym typeface="Symbol"/>
              </a:rPr>
              <a:t> = </a:t>
            </a:r>
            <a:r>
              <a:rPr lang="fr-FR" b="0" i="0" u="none" dirty="0" smtClean="0">
                <a:effectLst/>
              </a:rPr>
              <a:t>42 MV/m </a:t>
            </a:r>
            <a:r>
              <a:rPr lang="fr-FR" b="0" i="0" u="none" dirty="0" err="1" smtClean="0">
                <a:effectLst/>
              </a:rPr>
              <a:t>limited</a:t>
            </a:r>
            <a:r>
              <a:rPr lang="fr-FR" b="0" i="0" u="none" dirty="0" smtClean="0">
                <a:effectLst/>
              </a:rPr>
              <a:t> by </a:t>
            </a:r>
            <a:r>
              <a:rPr lang="fr-FR" b="0" i="0" u="none" dirty="0" err="1" smtClean="0">
                <a:effectLst/>
              </a:rPr>
              <a:t>quench</a:t>
            </a:r>
            <a:endParaRPr lang="fr-FR" b="0" i="0" u="none" dirty="0" smtClean="0">
              <a:effectLst/>
            </a:endParaRPr>
          </a:p>
          <a:p>
            <a:endParaRPr lang="fr-FR" b="0" i="0" u="none" dirty="0">
              <a:effectLst/>
            </a:endParaRPr>
          </a:p>
          <a:p>
            <a:r>
              <a:rPr lang="fr-FR" b="0" i="0" u="none" dirty="0" err="1" smtClean="0">
                <a:effectLst/>
              </a:rPr>
              <a:t>Bottom</a:t>
            </a:r>
            <a:r>
              <a:rPr lang="fr-FR" b="0" i="0" u="none" dirty="0" smtClean="0">
                <a:effectLst/>
              </a:rPr>
              <a:t>: RF vertical test on a 9-cell </a:t>
            </a:r>
            <a:r>
              <a:rPr lang="fr-FR" b="0" i="0" u="none" dirty="0" err="1" smtClean="0">
                <a:effectLst/>
              </a:rPr>
              <a:t>cavity</a:t>
            </a:r>
            <a:endParaRPr lang="fr-FR" b="0" i="0" u="none" dirty="0" smtClean="0">
              <a:effectLst/>
            </a:endParaRPr>
          </a:p>
          <a:p>
            <a:pPr marL="285750" indent="-285750">
              <a:buFont typeface="Symbol"/>
              <a:buChar char="®"/>
            </a:pPr>
            <a:r>
              <a:rPr lang="fr-FR" b="0" i="0" u="none" dirty="0" err="1" smtClean="0">
                <a:effectLst/>
                <a:sym typeface="Symbol"/>
              </a:rPr>
              <a:t>Eacc</a:t>
            </a:r>
            <a:r>
              <a:rPr lang="fr-FR" b="0" i="0" u="none" dirty="0" smtClean="0">
                <a:effectLst/>
                <a:sym typeface="Symbol"/>
              </a:rPr>
              <a:t> </a:t>
            </a:r>
            <a:r>
              <a:rPr lang="fr-FR" b="0" i="0" u="none" dirty="0">
                <a:effectLst/>
                <a:sym typeface="Symbol"/>
              </a:rPr>
              <a:t>= </a:t>
            </a:r>
            <a:r>
              <a:rPr lang="fr-FR" b="0" i="0" u="none" dirty="0" smtClean="0">
                <a:effectLst/>
              </a:rPr>
              <a:t>23 MV/m </a:t>
            </a:r>
            <a:r>
              <a:rPr lang="fr-FR" b="0" i="0" u="none" dirty="0" err="1" smtClean="0">
                <a:effectLst/>
              </a:rPr>
              <a:t>limited</a:t>
            </a:r>
            <a:r>
              <a:rPr lang="fr-FR" b="0" i="0" u="none" dirty="0" smtClean="0">
                <a:effectLst/>
              </a:rPr>
              <a:t> by </a:t>
            </a:r>
            <a:r>
              <a:rPr lang="fr-FR" b="0" i="0" u="none" dirty="0" err="1" smtClean="0">
                <a:effectLst/>
              </a:rPr>
              <a:t>field</a:t>
            </a:r>
            <a:r>
              <a:rPr lang="fr-FR" b="0" i="0" u="none" dirty="0" smtClean="0">
                <a:effectLst/>
              </a:rPr>
              <a:t> </a:t>
            </a:r>
            <a:r>
              <a:rPr lang="fr-FR" b="0" i="0" u="none" dirty="0" err="1" smtClean="0">
                <a:effectLst/>
              </a:rPr>
              <a:t>emission</a:t>
            </a:r>
            <a:endParaRPr lang="fr-FR" b="0" i="0" u="none" dirty="0" smtClean="0">
              <a:effectLst/>
            </a:endParaRPr>
          </a:p>
          <a:p>
            <a:pPr marL="285750" indent="-285750">
              <a:buFont typeface="Symbol"/>
              <a:buChar char="®"/>
            </a:pPr>
            <a:r>
              <a:rPr lang="fr-FR" b="0" i="0" u="none" dirty="0" smtClean="0">
                <a:effectLst/>
              </a:rPr>
              <a:t>new EP and RF test </a:t>
            </a:r>
            <a:r>
              <a:rPr lang="fr-FR" b="0" i="0" u="none" dirty="0" err="1" smtClean="0">
                <a:effectLst/>
              </a:rPr>
              <a:t>will</a:t>
            </a:r>
            <a:r>
              <a:rPr lang="fr-FR" b="0" i="0" u="none" dirty="0" smtClean="0">
                <a:effectLst/>
              </a:rPr>
              <a:t> </a:t>
            </a:r>
            <a:r>
              <a:rPr lang="fr-FR" b="0" i="0" u="none" dirty="0" err="1" smtClean="0">
                <a:effectLst/>
              </a:rPr>
              <a:t>be</a:t>
            </a:r>
            <a:r>
              <a:rPr lang="fr-FR" b="0" i="0" u="none" dirty="0" smtClean="0">
                <a:effectLst/>
              </a:rPr>
              <a:t> </a:t>
            </a:r>
            <a:r>
              <a:rPr lang="fr-FR" b="0" i="0" u="none" dirty="0" err="1" smtClean="0">
                <a:effectLst/>
              </a:rPr>
              <a:t>done</a:t>
            </a:r>
            <a:r>
              <a:rPr lang="fr-FR" b="0" i="0" u="none" dirty="0" smtClean="0">
                <a:effectLst/>
              </a:rPr>
              <a:t>.</a:t>
            </a:r>
            <a:endParaRPr lang="fr-FR" b="0" i="0" u="none" dirty="0">
              <a:effectLst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508530-B050-4C30-AD53-A2B8CCA4821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96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23</a:t>
            </a:fld>
            <a:endParaRPr lang="en-US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100106" y="80530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WP10.3: LHC and CLIC Crab Cavities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07122" y="3259810"/>
            <a:ext cx="8785225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Ø"/>
            </a:pP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Deliverables:</a:t>
            </a:r>
          </a:p>
        </p:txBody>
      </p:sp>
      <p:sp>
        <p:nvSpPr>
          <p:cNvPr id="2" name="Rectangle 1"/>
          <p:cNvSpPr/>
          <p:nvPr/>
        </p:nvSpPr>
        <p:spPr>
          <a:xfrm>
            <a:off x="71875" y="1196752"/>
            <a:ext cx="8820472" cy="183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b="0" i="0" u="none" dirty="0" smtClean="0">
                <a:effectLst/>
              </a:rPr>
              <a:t>Goals: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endParaRPr lang="en-GB" b="0" i="0" u="none" dirty="0">
              <a:effectLst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GB" b="0" i="0" u="none" dirty="0" smtClean="0">
                <a:effectLst/>
              </a:rPr>
              <a:t>Design</a:t>
            </a:r>
            <a:r>
              <a:rPr lang="en-GB" b="0" i="0" u="none" dirty="0">
                <a:effectLst/>
              </a:rPr>
              <a:t>, build and test a single LHC and CLIC crab cavity structure, including input coupler, mode couplers and tuners.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endParaRPr lang="en-US" b="0" i="0" u="none" dirty="0">
              <a:effectLst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GB" b="0" i="0" u="none" dirty="0">
                <a:effectLst/>
              </a:rPr>
              <a:t>Design, build and test a LLRF and synchronization system that meets the crab cavity phase and amplitude control specifications for LHC and CLIC.</a:t>
            </a:r>
          </a:p>
        </p:txBody>
      </p:sp>
      <p:pic>
        <p:nvPicPr>
          <p:cNvPr id="10" name="Picture 2" descr="prettypics"/>
          <p:cNvPicPr>
            <a:picLocks noChangeAspect="1" noChangeArrowheads="1"/>
          </p:cNvPicPr>
          <p:nvPr/>
        </p:nvPicPr>
        <p:blipFill>
          <a:blip r:embed="rId3" cstate="print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32" y="1"/>
            <a:ext cx="1228879" cy="9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8488"/>
            <a:ext cx="8951899" cy="1417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5408" y="5256000"/>
            <a:ext cx="882047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b="0" i="0" u="none" dirty="0" smtClean="0">
                <a:effectLst/>
              </a:rPr>
              <a:t>All deliverables are completed.</a:t>
            </a:r>
            <a:endParaRPr lang="en-GB" b="0" i="0" u="non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2578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24</a:t>
            </a:fld>
            <a:endParaRPr lang="en-US"/>
          </a:p>
        </p:txBody>
      </p:sp>
      <p:pic>
        <p:nvPicPr>
          <p:cNvPr id="7" name="Picture 2" descr="prettypics"/>
          <p:cNvPicPr>
            <a:picLocks noChangeAspect="1" noChangeArrowheads="1"/>
          </p:cNvPicPr>
          <p:nvPr/>
        </p:nvPicPr>
        <p:blipFill>
          <a:blip r:embed="rId3" cstate="print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32" y="1"/>
            <a:ext cx="1228879" cy="9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100106" y="80530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WP10.3: LHC and CLIC Crab Cavities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9" name="Image 8" descr="WP10.3 Crab Cavities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8" y="1340768"/>
            <a:ext cx="8986928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15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25</a:t>
            </a:fld>
            <a:endParaRPr lang="en-US"/>
          </a:p>
        </p:txBody>
      </p:sp>
      <p:pic>
        <p:nvPicPr>
          <p:cNvPr id="7" name="Picture 2" descr="prettypics"/>
          <p:cNvPicPr>
            <a:picLocks noChangeAspect="1" noChangeArrowheads="1"/>
          </p:cNvPicPr>
          <p:nvPr/>
        </p:nvPicPr>
        <p:blipFill>
          <a:blip r:embed="rId3" cstate="print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32" y="1"/>
            <a:ext cx="1228879" cy="9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100106" y="80530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WP10.3: LHC and CLIC Crab Cavities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899592" y="934161"/>
            <a:ext cx="7056784" cy="5233185"/>
            <a:chOff x="899592" y="934161"/>
            <a:chExt cx="7056784" cy="5233185"/>
          </a:xfrm>
        </p:grpSpPr>
        <p:pic>
          <p:nvPicPr>
            <p:cNvPr id="2048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934161"/>
              <a:ext cx="7056784" cy="5233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1907704" y="5877272"/>
              <a:ext cx="72008" cy="144016"/>
            </a:xfrm>
            <a:prstGeom prst="rect">
              <a:avLst/>
            </a:prstGeom>
            <a:solidFill>
              <a:schemeClr val="bg1"/>
            </a:solidFill>
            <a:ln w="12700" cap="sq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1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6" name="ZoneTexte 5"/>
          <p:cNvSpPr txBox="1"/>
          <p:nvPr/>
        </p:nvSpPr>
        <p:spPr>
          <a:xfrm>
            <a:off x="107504" y="1484784"/>
            <a:ext cx="546816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i="0" u="none" dirty="0">
                <a:solidFill>
                  <a:srgbClr val="304E94"/>
                </a:solidFill>
                <a:effectLst/>
              </a:rPr>
              <a:t>Motivation for </a:t>
            </a:r>
            <a:r>
              <a:rPr lang="fr-FR" i="0" u="none" dirty="0" err="1" smtClean="0">
                <a:solidFill>
                  <a:srgbClr val="304E94"/>
                </a:solidFill>
                <a:effectLst/>
              </a:rPr>
              <a:t>crab</a:t>
            </a:r>
            <a:r>
              <a:rPr lang="fr-FR" i="0" u="none" dirty="0" err="1">
                <a:solidFill>
                  <a:srgbClr val="304E94"/>
                </a:solidFill>
                <a:effectLst/>
              </a:rPr>
              <a:t>-</a:t>
            </a:r>
            <a:r>
              <a:rPr lang="fr-FR" i="0" u="none" dirty="0" err="1" smtClean="0">
                <a:solidFill>
                  <a:srgbClr val="304E94"/>
                </a:solidFill>
                <a:effectLst/>
              </a:rPr>
              <a:t>crossing</a:t>
            </a:r>
            <a:r>
              <a:rPr lang="fr-FR" i="0" u="none" dirty="0" smtClean="0">
                <a:solidFill>
                  <a:srgbClr val="304E94"/>
                </a:solidFill>
                <a:effectLst/>
              </a:rPr>
              <a:t> </a:t>
            </a:r>
            <a:r>
              <a:rPr lang="fr-FR" i="0" u="none" dirty="0" err="1" smtClean="0">
                <a:solidFill>
                  <a:srgbClr val="304E94"/>
                </a:solidFill>
                <a:effectLst/>
              </a:rPr>
              <a:t>ccheme</a:t>
            </a:r>
            <a:r>
              <a:rPr lang="fr-FR" i="0" u="none" dirty="0" smtClean="0">
                <a:solidFill>
                  <a:srgbClr val="304E94"/>
                </a:solidFill>
                <a:effectLst/>
              </a:rPr>
              <a:t> </a:t>
            </a:r>
            <a:r>
              <a:rPr lang="fr-FR" i="0" u="none" dirty="0" err="1">
                <a:solidFill>
                  <a:srgbClr val="304E94"/>
                </a:solidFill>
                <a:effectLst/>
              </a:rPr>
              <a:t>at</a:t>
            </a:r>
            <a:r>
              <a:rPr lang="fr-FR" i="0" u="none" dirty="0">
                <a:solidFill>
                  <a:srgbClr val="304E94"/>
                </a:solidFill>
                <a:effectLst/>
              </a:rPr>
              <a:t> HL-LHC</a:t>
            </a:r>
          </a:p>
        </p:txBody>
      </p:sp>
    </p:spTree>
    <p:extLst>
      <p:ext uri="{BB962C8B-B14F-4D97-AF65-F5344CB8AC3E}">
        <p14:creationId xmlns:p14="http://schemas.microsoft.com/office/powerpoint/2010/main" val="245386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26</a:t>
            </a:fld>
            <a:endParaRPr lang="en-US"/>
          </a:p>
        </p:txBody>
      </p:sp>
      <p:pic>
        <p:nvPicPr>
          <p:cNvPr id="7" name="Picture 2" descr="prettypics"/>
          <p:cNvPicPr>
            <a:picLocks noChangeAspect="1" noChangeArrowheads="1"/>
          </p:cNvPicPr>
          <p:nvPr/>
        </p:nvPicPr>
        <p:blipFill>
          <a:blip r:embed="rId3" cstate="print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32" y="1"/>
            <a:ext cx="1228879" cy="9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100106" y="80530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WP10.3: LHC and CLIC Crab Cavities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403648" y="5733256"/>
            <a:ext cx="6737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0" u="none" dirty="0" smtClean="0">
                <a:effectLst/>
              </a:rPr>
              <a:t>Four-Rod </a:t>
            </a:r>
            <a:r>
              <a:rPr lang="fr-FR" i="0" u="none" dirty="0" err="1" smtClean="0">
                <a:effectLst/>
              </a:rPr>
              <a:t>Crab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Cavity</a:t>
            </a:r>
            <a:r>
              <a:rPr lang="fr-FR" i="0" u="none" dirty="0" smtClean="0">
                <a:effectLst/>
              </a:rPr>
              <a:t> (4RCC) </a:t>
            </a:r>
            <a:r>
              <a:rPr lang="fr-FR" i="0" u="none" dirty="0" err="1" smtClean="0">
                <a:effectLst/>
              </a:rPr>
              <a:t>geometric</a:t>
            </a:r>
            <a:r>
              <a:rPr lang="fr-FR" i="0" u="none" dirty="0" smtClean="0">
                <a:effectLst/>
              </a:rPr>
              <a:t> and RF </a:t>
            </a:r>
            <a:r>
              <a:rPr lang="fr-FR" i="0" u="none" dirty="0" err="1" smtClean="0">
                <a:effectLst/>
              </a:rPr>
              <a:t>parameters</a:t>
            </a:r>
            <a:endParaRPr lang="fr-FR" i="0" u="none" dirty="0">
              <a:effectLst/>
            </a:endParaRP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9113"/>
            <a:ext cx="4550193" cy="457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31431" y="1124744"/>
            <a:ext cx="427137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i="0" u="none" dirty="0">
                <a:effectLst/>
              </a:rPr>
              <a:t>The LHC cavity is a four rod structure which makes it ultra-compact and appropriately applicable for local crab crossing on LHC, which has been </a:t>
            </a:r>
            <a:r>
              <a:rPr lang="en-US" sz="1600" b="0" i="0" u="none" dirty="0" err="1">
                <a:effectLst/>
              </a:rPr>
              <a:t>optimised</a:t>
            </a:r>
            <a:r>
              <a:rPr lang="en-US" sz="1600" b="0" i="0" u="none" dirty="0">
                <a:effectLst/>
              </a:rPr>
              <a:t> for low surface fields and a very high shunt impedance. The rod shape has been specially configured to </a:t>
            </a:r>
            <a:r>
              <a:rPr lang="en-US" sz="1600" b="0" i="0" u="none" dirty="0" err="1">
                <a:effectLst/>
              </a:rPr>
              <a:t>minimise</a:t>
            </a:r>
            <a:r>
              <a:rPr lang="en-US" sz="1600" b="0" i="0" u="none" dirty="0">
                <a:effectLst/>
              </a:rPr>
              <a:t> the </a:t>
            </a:r>
            <a:r>
              <a:rPr lang="en-US" sz="1600" b="0" i="0" u="none" dirty="0" err="1">
                <a:effectLst/>
              </a:rPr>
              <a:t>sextupole</a:t>
            </a:r>
            <a:r>
              <a:rPr lang="en-US" sz="1600" b="0" i="0" u="none" dirty="0">
                <a:effectLst/>
              </a:rPr>
              <a:t> component of the deflecting voltage to provide a uniform deflecting field as a function of transverse beam offset</a:t>
            </a:r>
            <a:r>
              <a:rPr lang="en-US" sz="1600" b="0" i="0" u="none" dirty="0" smtClean="0">
                <a:effectLst/>
              </a:rPr>
              <a:t>.</a:t>
            </a:r>
            <a:endParaRPr lang="fr-FR" sz="1600" dirty="0">
              <a:effectLst/>
            </a:endParaRPr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713" y="3679289"/>
            <a:ext cx="4301404" cy="354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02" y="4005064"/>
            <a:ext cx="4320000" cy="11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32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27</a:t>
            </a:fld>
            <a:endParaRPr lang="en-US"/>
          </a:p>
        </p:txBody>
      </p:sp>
      <p:pic>
        <p:nvPicPr>
          <p:cNvPr id="7" name="Picture 2" descr="prettypics"/>
          <p:cNvPicPr>
            <a:picLocks noChangeAspect="1" noChangeArrowheads="1"/>
          </p:cNvPicPr>
          <p:nvPr/>
        </p:nvPicPr>
        <p:blipFill>
          <a:blip r:embed="rId3" cstate="print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32" y="1"/>
            <a:ext cx="1228879" cy="9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100106" y="80530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WP10.3: LHC and CLIC Crab Cavities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14152" y="5805264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0" i="0" u="none" dirty="0" smtClean="0">
                <a:effectLst/>
              </a:rPr>
              <a:t>R/Q </a:t>
            </a:r>
            <a:r>
              <a:rPr lang="fr-FR" b="0" i="0" u="none" dirty="0" err="1" smtClean="0">
                <a:effectLst/>
              </a:rPr>
              <a:t>spectrum</a:t>
            </a:r>
            <a:r>
              <a:rPr lang="fr-FR" b="0" i="0" u="none" dirty="0" smtClean="0">
                <a:effectLst/>
              </a:rPr>
              <a:t> of  LHC-4RCC</a:t>
            </a:r>
            <a:endParaRPr lang="fr-FR" b="0" i="0" u="none" dirty="0"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27984" y="1028158"/>
            <a:ext cx="434338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i="0" u="none" dirty="0">
                <a:effectLst/>
              </a:rPr>
              <a:t>The input power coupler is a coaxial type coupler with a T-section which interfaces to a cavity coupler design which is identical to that of the existing LHC accelerating mode 400 MHz SRF </a:t>
            </a:r>
            <a:r>
              <a:rPr lang="en-US" sz="1600" b="0" i="0" u="none" dirty="0" smtClean="0">
                <a:effectLst/>
              </a:rPr>
              <a:t>cavities.</a:t>
            </a:r>
          </a:p>
          <a:p>
            <a:endParaRPr lang="en-US" sz="1600" b="0" i="0" u="none" dirty="0" smtClean="0">
              <a:effectLst/>
            </a:endParaRPr>
          </a:p>
          <a:p>
            <a:r>
              <a:rPr lang="en-US" sz="1600" b="0" i="0" u="none" dirty="0" smtClean="0">
                <a:effectLst/>
              </a:rPr>
              <a:t>A </a:t>
            </a:r>
            <a:r>
              <a:rPr lang="en-US" sz="1600" b="0" i="0" u="none" dirty="0">
                <a:effectLst/>
              </a:rPr>
              <a:t>special loop type coupler has been developed for damping the LOM and HOM impedances, with </a:t>
            </a:r>
            <a:r>
              <a:rPr lang="en-US" sz="1600" b="0" i="0" u="none" dirty="0" err="1">
                <a:effectLst/>
              </a:rPr>
              <a:t>optimisation</a:t>
            </a:r>
            <a:r>
              <a:rPr lang="en-US" sz="1600" b="0" i="0" u="none" dirty="0">
                <a:effectLst/>
              </a:rPr>
              <a:t> still being performed for the HOM coupler solutions. </a:t>
            </a:r>
            <a:endParaRPr lang="fr-FR" sz="1600" dirty="0">
              <a:effectLst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32" y="2780928"/>
            <a:ext cx="4076477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879" y="3589341"/>
            <a:ext cx="3537595" cy="2180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5846907" y="5805264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0" i="0" u="none" dirty="0" smtClean="0">
                <a:effectLst/>
              </a:rPr>
              <a:t>LOM coupler</a:t>
            </a:r>
            <a:endParaRPr lang="fr-FR" b="0" i="0" u="none" dirty="0">
              <a:effectLst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917" y="1028158"/>
            <a:ext cx="2617074" cy="1715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1045316" y="1701126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0" i="0" u="none" dirty="0" smtClean="0">
                <a:effectLst/>
              </a:rPr>
              <a:t>Input coupler</a:t>
            </a:r>
            <a:endParaRPr lang="fr-FR" b="0" i="0" u="non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9003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28</a:t>
            </a:fld>
            <a:endParaRPr lang="en-US"/>
          </a:p>
        </p:txBody>
      </p:sp>
      <p:pic>
        <p:nvPicPr>
          <p:cNvPr id="7" name="Picture 2" descr="prettypics"/>
          <p:cNvPicPr>
            <a:picLocks noChangeAspect="1" noChangeArrowheads="1"/>
          </p:cNvPicPr>
          <p:nvPr/>
        </p:nvPicPr>
        <p:blipFill>
          <a:blip r:embed="rId3" cstate="print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32" y="1"/>
            <a:ext cx="1228879" cy="9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100106" y="80530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WP10.3: LHC and CLIC Crab Cavities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112634" y="5521070"/>
            <a:ext cx="6994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u="none" dirty="0" smtClean="0">
                <a:effectLst/>
              </a:rPr>
              <a:t>Geometry of the LHC 4RCC and magnitude of the electric field</a:t>
            </a:r>
            <a:endParaRPr lang="en-US" i="0" u="none" dirty="0">
              <a:effectLst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8"/>
          <a:stretch/>
        </p:blipFill>
        <p:spPr bwMode="auto">
          <a:xfrm>
            <a:off x="88079" y="1223962"/>
            <a:ext cx="9043332" cy="429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492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29</a:t>
            </a:fld>
            <a:endParaRPr lang="en-US"/>
          </a:p>
        </p:txBody>
      </p:sp>
      <p:pic>
        <p:nvPicPr>
          <p:cNvPr id="7" name="Picture 2" descr="prettypics"/>
          <p:cNvPicPr>
            <a:picLocks noChangeAspect="1" noChangeArrowheads="1"/>
          </p:cNvPicPr>
          <p:nvPr/>
        </p:nvPicPr>
        <p:blipFill>
          <a:blip r:embed="rId3" cstate="print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32" y="1"/>
            <a:ext cx="1228879" cy="9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100106" y="80530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WP10.3: LHC and CLIC Crab Cavities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400" y="908720"/>
            <a:ext cx="6538074" cy="4889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1047881" y="5798671"/>
            <a:ext cx="7195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0" u="none" dirty="0" err="1" smtClean="0">
                <a:effectLst/>
              </a:rPr>
              <a:t>Assembled</a:t>
            </a:r>
            <a:r>
              <a:rPr lang="fr-FR" i="0" u="none" dirty="0" smtClean="0">
                <a:effectLst/>
              </a:rPr>
              <a:t> prototype Niobium </a:t>
            </a:r>
            <a:r>
              <a:rPr lang="fr-FR" i="0" u="none" dirty="0" err="1" smtClean="0">
                <a:effectLst/>
              </a:rPr>
              <a:t>cavity</a:t>
            </a:r>
            <a:r>
              <a:rPr lang="fr-FR" i="0" u="none" dirty="0" smtClean="0">
                <a:effectLst/>
              </a:rPr>
              <a:t>, </a:t>
            </a:r>
            <a:r>
              <a:rPr lang="fr-FR" i="0" u="none" dirty="0" err="1" smtClean="0">
                <a:effectLst/>
              </a:rPr>
              <a:t>fabricated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at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Niowave</a:t>
            </a:r>
            <a:r>
              <a:rPr lang="fr-FR" i="0" u="none" dirty="0" smtClean="0">
                <a:effectLst/>
              </a:rPr>
              <a:t> Inc.</a:t>
            </a:r>
            <a:endParaRPr lang="fr-FR" i="0" u="non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89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4524" y="182395"/>
            <a:ext cx="7201892" cy="492443"/>
          </a:xfr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600" b="1" kern="1200" dirty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WP10-SRF Fifteen Institutes</a:t>
            </a:r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686C5E-ED5A-4E9A-B9EE-4AA45761619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068960"/>
            <a:ext cx="2038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420888"/>
            <a:ext cx="1628775" cy="1128712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</p:pic>
      <p:pic>
        <p:nvPicPr>
          <p:cNvPr id="19" name="Picture 43" descr="Sigle-Irfu_v_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76872"/>
            <a:ext cx="858837" cy="1511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2" name="dmc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077072"/>
            <a:ext cx="1312560" cy="1222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Obraz 3"/>
          <p:cNvPicPr>
            <a:picLocks noChangeAspect="1"/>
          </p:cNvPicPr>
          <p:nvPr/>
        </p:nvPicPr>
        <p:blipFill>
          <a:blip r:embed="rId6" cstate="print">
            <a:alphaModFix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3356992"/>
            <a:ext cx="1595880" cy="1595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Obraz 4"/>
          <p:cNvPicPr>
            <a:picLocks noChangeAspect="1"/>
          </p:cNvPicPr>
          <p:nvPr/>
        </p:nvPicPr>
        <p:blipFill>
          <a:blip r:embed="rId7" cstate="print">
            <a:alphaModFix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79168" y="4488928"/>
            <a:ext cx="1296360" cy="1190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Obraz 5"/>
          <p:cNvPicPr>
            <a:picLocks noChangeAspect="1"/>
          </p:cNvPicPr>
          <p:nvPr/>
        </p:nvPicPr>
        <p:blipFill>
          <a:blip r:embed="rId8" cstate="print">
            <a:alphaModFix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79912" y="4293096"/>
            <a:ext cx="1676160" cy="929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Obraz 6"/>
          <p:cNvPicPr>
            <a:picLocks noChangeAspect="1"/>
          </p:cNvPicPr>
          <p:nvPr/>
        </p:nvPicPr>
        <p:blipFill>
          <a:blip r:embed="rId9" cstate="print">
            <a:alphaModFix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84368" y="4524208"/>
            <a:ext cx="1188000" cy="1375919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ZoneTexte 26"/>
          <p:cNvSpPr txBox="1"/>
          <p:nvPr/>
        </p:nvSpPr>
        <p:spPr>
          <a:xfrm>
            <a:off x="6228184" y="558924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dirty="0" smtClean="0">
                <a:effectLst/>
              </a:rPr>
              <a:t>Krakow</a:t>
            </a:r>
            <a:endParaRPr lang="en-GB" b="0" i="0" u="none" dirty="0">
              <a:effectLst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8028384" y="580526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dirty="0" smtClean="0">
                <a:effectLst/>
              </a:rPr>
              <a:t>Swierk</a:t>
            </a:r>
            <a:endParaRPr lang="en-GB" b="0" i="0" u="none" dirty="0">
              <a:effectLst/>
            </a:endParaRPr>
          </a:p>
        </p:txBody>
      </p:sp>
      <p:pic>
        <p:nvPicPr>
          <p:cNvPr id="29" name="Picture 1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052736"/>
            <a:ext cx="1809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11" descr="stfclogo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799" y="5445224"/>
            <a:ext cx="3176353" cy="69724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grpSp>
        <p:nvGrpSpPr>
          <p:cNvPr id="36" name="Groupe 35"/>
          <p:cNvGrpSpPr/>
          <p:nvPr/>
        </p:nvGrpSpPr>
        <p:grpSpPr>
          <a:xfrm>
            <a:off x="110326" y="1717434"/>
            <a:ext cx="1869386" cy="1495542"/>
            <a:chOff x="110326" y="1717434"/>
            <a:chExt cx="1869386" cy="1495542"/>
          </a:xfrm>
        </p:grpSpPr>
        <p:pic>
          <p:nvPicPr>
            <p:cNvPr id="20" name="Image 19" descr="logoipn.png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326" y="2492896"/>
              <a:ext cx="1103259" cy="720080"/>
            </a:xfrm>
            <a:prstGeom prst="rect">
              <a:avLst/>
            </a:prstGeom>
          </p:spPr>
        </p:pic>
        <p:pic>
          <p:nvPicPr>
            <p:cNvPr id="32" name="Picture 97" descr="l-coul-500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4524" y="2564904"/>
              <a:ext cx="865188" cy="500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3" name="Group 111"/>
            <p:cNvGrpSpPr>
              <a:grpSpLocks/>
            </p:cNvGrpSpPr>
            <p:nvPr/>
          </p:nvGrpSpPr>
          <p:grpSpPr bwMode="auto">
            <a:xfrm>
              <a:off x="512153" y="1717434"/>
              <a:ext cx="1204466" cy="879028"/>
              <a:chOff x="204" y="3733"/>
              <a:chExt cx="668" cy="463"/>
            </a:xfrm>
          </p:grpSpPr>
          <p:pic>
            <p:nvPicPr>
              <p:cNvPr id="34" name="Picture 101" descr="bandeau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4" y="3733"/>
                <a:ext cx="544" cy="4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" name="Text Box 102"/>
              <p:cNvSpPr txBox="1">
                <a:spLocks noChangeArrowheads="1"/>
              </p:cNvSpPr>
              <p:nvPr/>
            </p:nvSpPr>
            <p:spPr bwMode="auto">
              <a:xfrm>
                <a:off x="282" y="4042"/>
                <a:ext cx="590" cy="15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50000"/>
                  </a:lnSpc>
                  <a:spcBef>
                    <a:spcPct val="0"/>
                  </a:spcBef>
                </a:pPr>
                <a:r>
                  <a:rPr lang="fr-FR" sz="1000" b="1" dirty="0">
                    <a:solidFill>
                      <a:srgbClr val="E55904"/>
                    </a:solidFill>
                  </a:rPr>
                  <a:t>           IN2P3</a:t>
                </a:r>
              </a:p>
              <a:p>
                <a:pPr>
                  <a:lnSpc>
                    <a:spcPct val="50000"/>
                  </a:lnSpc>
                  <a:spcBef>
                    <a:spcPct val="0"/>
                  </a:spcBef>
                </a:pPr>
                <a:r>
                  <a:rPr lang="fr-FR" sz="1000" b="1" dirty="0">
                    <a:solidFill>
                      <a:srgbClr val="E55904"/>
                    </a:solidFill>
                  </a:rPr>
                  <a:t>      </a:t>
                </a:r>
                <a:r>
                  <a:rPr lang="fr-FR" sz="600" b="1" dirty="0">
                    <a:solidFill>
                      <a:srgbClr val="E55904"/>
                    </a:solidFill>
                  </a:rPr>
                  <a:t> </a:t>
                </a:r>
                <a:r>
                  <a:rPr lang="fr-FR" sz="1000" b="1" dirty="0">
                    <a:solidFill>
                      <a:srgbClr val="E55904"/>
                    </a:solidFill>
                  </a:rPr>
                  <a:t> </a:t>
                </a:r>
                <a:r>
                  <a:rPr lang="fr-FR" sz="500" b="1" dirty="0">
                    <a:solidFill>
                      <a:srgbClr val="E55904"/>
                    </a:solidFill>
                  </a:rPr>
                  <a:t> </a:t>
                </a:r>
                <a:r>
                  <a:rPr lang="fr-FR" sz="500" dirty="0">
                    <a:solidFill>
                      <a:srgbClr val="E55904"/>
                    </a:solidFill>
                  </a:rPr>
                  <a:t>Les </a:t>
                </a:r>
                <a:r>
                  <a:rPr lang="fr-FR" sz="500" b="1" dirty="0">
                    <a:solidFill>
                      <a:srgbClr val="E55904"/>
                    </a:solidFill>
                  </a:rPr>
                  <a:t>deux infinis</a:t>
                </a:r>
              </a:p>
            </p:txBody>
          </p:sp>
        </p:grpSp>
      </p:grp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80928"/>
            <a:ext cx="23907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96752"/>
            <a:ext cx="2907035" cy="762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Image 39" descr="Infn_Logo.gif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085184"/>
            <a:ext cx="1296144" cy="954621"/>
          </a:xfrm>
          <a:prstGeom prst="rect">
            <a:avLst/>
          </a:prstGeom>
        </p:spPr>
      </p:pic>
      <p:pic>
        <p:nvPicPr>
          <p:cNvPr id="41" name="Image 40" descr="cern_logo.gif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980728"/>
            <a:ext cx="1368152" cy="1368152"/>
          </a:xfrm>
          <a:prstGeom prst="rect">
            <a:avLst/>
          </a:prstGeom>
        </p:spPr>
      </p:pic>
      <p:pic>
        <p:nvPicPr>
          <p:cNvPr id="42" name="Picture 1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3645024"/>
            <a:ext cx="194616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9160" name="TextBox 15"/>
          <p:cNvSpPr txBox="1">
            <a:spLocks noChangeArrowheads="1"/>
          </p:cNvSpPr>
          <p:nvPr/>
        </p:nvSpPr>
        <p:spPr bwMode="auto">
          <a:xfrm>
            <a:off x="3348641" y="908720"/>
            <a:ext cx="2857231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600" b="0" i="0" u="none" dirty="0">
                <a:effectLst/>
              </a:rPr>
              <a:t>A prototype cavity has been manufactured </a:t>
            </a:r>
            <a:r>
              <a:rPr lang="en-US" sz="1600" b="0" i="0" u="none" dirty="0" smtClean="0">
                <a:effectLst/>
              </a:rPr>
              <a:t>in UK, </a:t>
            </a:r>
            <a:r>
              <a:rPr lang="en-US" sz="1600" b="0" i="0" u="none" dirty="0">
                <a:effectLst/>
              </a:rPr>
              <a:t>which achieved machining </a:t>
            </a:r>
            <a:r>
              <a:rPr lang="en-US" sz="1600" b="0" i="0" u="none" dirty="0" smtClean="0">
                <a:effectLst/>
              </a:rPr>
              <a:t>tolerances </a:t>
            </a:r>
            <a:r>
              <a:rPr lang="en-US" sz="1600" b="0" i="0" u="none" dirty="0">
                <a:effectLst/>
              </a:rPr>
              <a:t>of 1-2 </a:t>
            </a:r>
            <a:r>
              <a:rPr lang="en-US" sz="1600" b="0" i="0" u="none" dirty="0" smtClean="0">
                <a:effectLst/>
              </a:rPr>
              <a:t>µm. </a:t>
            </a:r>
            <a:r>
              <a:rPr lang="en-US" sz="1600" b="0" i="0" u="none" dirty="0">
                <a:effectLst/>
              </a:rPr>
              <a:t>This is the first demonstrated X-band </a:t>
            </a:r>
            <a:r>
              <a:rPr lang="en-US" sz="1600" b="0" i="0" u="none" dirty="0" smtClean="0">
                <a:effectLst/>
              </a:rPr>
              <a:t>structure </a:t>
            </a:r>
            <a:r>
              <a:rPr lang="en-US" sz="1600" b="0" i="0" u="none" dirty="0">
                <a:effectLst/>
              </a:rPr>
              <a:t>in the </a:t>
            </a:r>
            <a:r>
              <a:rPr lang="en-US" sz="1600" b="0" i="0" u="none" dirty="0" smtClean="0">
                <a:effectLst/>
              </a:rPr>
              <a:t>UK.</a:t>
            </a:r>
          </a:p>
          <a:p>
            <a:r>
              <a:rPr lang="en-US" sz="1600" b="0" i="0" u="none" dirty="0" smtClean="0">
                <a:effectLst/>
              </a:rPr>
              <a:t>A </a:t>
            </a:r>
            <a:r>
              <a:rPr lang="en-US" sz="1600" b="0" i="0" u="none" dirty="0">
                <a:effectLst/>
              </a:rPr>
              <a:t>2</a:t>
            </a:r>
            <a:r>
              <a:rPr lang="en-US" sz="1600" b="0" i="0" u="none" baseline="30000" dirty="0">
                <a:effectLst/>
              </a:rPr>
              <a:t>nd</a:t>
            </a:r>
            <a:r>
              <a:rPr lang="en-US" sz="1600" b="0" i="0" u="none" dirty="0">
                <a:effectLst/>
              </a:rPr>
              <a:t> structure </a:t>
            </a:r>
            <a:r>
              <a:rPr lang="en-US" sz="1600" b="0" i="0" u="none" dirty="0" smtClean="0">
                <a:effectLst/>
              </a:rPr>
              <a:t>is </a:t>
            </a:r>
            <a:r>
              <a:rPr lang="en-US" sz="1600" b="0" i="0" u="none" dirty="0" err="1" smtClean="0">
                <a:effectLst/>
              </a:rPr>
              <a:t>manu-factured</a:t>
            </a:r>
            <a:r>
              <a:rPr lang="en-US" sz="1600" b="0" i="0" u="none" dirty="0" smtClean="0">
                <a:effectLst/>
              </a:rPr>
              <a:t> </a:t>
            </a:r>
            <a:r>
              <a:rPr lang="en-US" sz="1600" b="0" i="0" u="none" dirty="0">
                <a:effectLst/>
              </a:rPr>
              <a:t>by CERN </a:t>
            </a:r>
            <a:r>
              <a:rPr lang="en-US" sz="1600" b="0" i="0" u="none" dirty="0" smtClean="0">
                <a:effectLst/>
              </a:rPr>
              <a:t>for </a:t>
            </a:r>
            <a:r>
              <a:rPr lang="en-US" sz="1600" b="0" i="0" u="none" dirty="0">
                <a:effectLst/>
              </a:rPr>
              <a:t>breakdown testing using the </a:t>
            </a:r>
            <a:r>
              <a:rPr lang="en-US" sz="1600" b="0" i="0" u="none" dirty="0" smtClean="0">
                <a:effectLst/>
              </a:rPr>
              <a:t>same manufacturing </a:t>
            </a:r>
            <a:r>
              <a:rPr lang="en-US" sz="1600" b="0" i="0" u="none" dirty="0">
                <a:effectLst/>
              </a:rPr>
              <a:t>process as for the main </a:t>
            </a:r>
            <a:r>
              <a:rPr lang="en-US" sz="1600" b="0" i="0" u="none" dirty="0" err="1">
                <a:effectLst/>
              </a:rPr>
              <a:t>linac</a:t>
            </a:r>
            <a:r>
              <a:rPr lang="en-US" sz="1600" b="0" i="0" u="none" dirty="0">
                <a:effectLst/>
              </a:rPr>
              <a:t>. </a:t>
            </a:r>
            <a:endParaRPr lang="en-GB" sz="1600" b="0" i="0" u="none" dirty="0">
              <a:effectLst/>
            </a:endParaRPr>
          </a:p>
        </p:txBody>
      </p:sp>
      <p:pic>
        <p:nvPicPr>
          <p:cNvPr id="49161" name="Picture 2" descr="C:\Users\Graemeburt32\Desktop\CLIC Crab\CLIC manu pics\DSCN03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276" y="1013165"/>
            <a:ext cx="2680588" cy="2344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prettypics"/>
          <p:cNvPicPr>
            <a:picLocks noChangeAspect="1" noChangeArrowheads="1"/>
          </p:cNvPicPr>
          <p:nvPr/>
        </p:nvPicPr>
        <p:blipFill>
          <a:blip r:embed="rId4" cstate="print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32" y="1"/>
            <a:ext cx="1228879" cy="9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508530-B050-4C30-AD53-A2B8CCA4821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28" y="1196752"/>
            <a:ext cx="3359069" cy="1554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4"/>
          <p:cNvSpPr txBox="1">
            <a:spLocks noChangeArrowheads="1"/>
          </p:cNvSpPr>
          <p:nvPr/>
        </p:nvSpPr>
        <p:spPr bwMode="auto">
          <a:xfrm>
            <a:off x="297506" y="2751436"/>
            <a:ext cx="2743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b="0" i="0" u="none" dirty="0" smtClean="0">
                <a:effectLst/>
              </a:rPr>
              <a:t>CERN end and mid cells</a:t>
            </a:r>
            <a:endParaRPr lang="en-GB" b="0" i="0" u="none" dirty="0">
              <a:effectLst/>
            </a:endParaRPr>
          </a:p>
        </p:txBody>
      </p:sp>
      <p:sp>
        <p:nvSpPr>
          <p:cNvPr id="18" name="TextBox 14"/>
          <p:cNvSpPr txBox="1">
            <a:spLocks noChangeArrowheads="1"/>
          </p:cNvSpPr>
          <p:nvPr/>
        </p:nvSpPr>
        <p:spPr bwMode="auto">
          <a:xfrm>
            <a:off x="6293296" y="3339523"/>
            <a:ext cx="2743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b="0" i="0" u="none" dirty="0" smtClean="0">
                <a:effectLst/>
              </a:rPr>
              <a:t>UK built CLIC crab cavity</a:t>
            </a:r>
            <a:endParaRPr lang="en-GB" b="0" i="0" u="none" dirty="0">
              <a:effectLst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524189"/>
            <a:ext cx="2664256" cy="2508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063" y="3811961"/>
            <a:ext cx="2916188" cy="218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2685094" y="4157698"/>
            <a:ext cx="338331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1600" b="0" i="0" u="none" dirty="0" smtClean="0">
                <a:effectLst/>
              </a:rPr>
              <a:t>Dual feed coupler design</a:t>
            </a:r>
          </a:p>
          <a:p>
            <a:pPr algn="just"/>
            <a:endParaRPr lang="en-US" sz="1600" b="0" i="0" u="none" dirty="0">
              <a:effectLst/>
            </a:endParaRPr>
          </a:p>
          <a:p>
            <a:pPr algn="just"/>
            <a:endParaRPr lang="en-US" sz="1600" b="0" i="0" u="none" dirty="0" smtClean="0">
              <a:effectLst/>
            </a:endParaRPr>
          </a:p>
          <a:p>
            <a:pPr algn="just"/>
            <a:endParaRPr lang="en-US" sz="1600" b="0" i="0" u="none" dirty="0">
              <a:effectLst/>
            </a:endParaRPr>
          </a:p>
          <a:p>
            <a:pPr algn="r"/>
            <a:r>
              <a:rPr lang="en-US" sz="1600" b="0" i="0" u="none" dirty="0">
                <a:effectLst/>
              </a:rPr>
              <a:t>Horizontal and vertical waveguide damped cell with integrated </a:t>
            </a:r>
            <a:r>
              <a:rPr lang="en-US" sz="1600" b="0" i="0" u="none" dirty="0" err="1">
                <a:effectLst/>
              </a:rPr>
              <a:t>SiC</a:t>
            </a:r>
            <a:r>
              <a:rPr lang="en-US" sz="1600" b="0" i="0" u="none" dirty="0">
                <a:effectLst/>
              </a:rPr>
              <a:t> dielectric loads</a:t>
            </a:r>
            <a:endParaRPr lang="en-US" sz="1600" b="0" i="0" u="none" dirty="0" smtClean="0">
              <a:effectLst/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1100106" y="80530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WP10.3: LHC and CLIC Crab Cavities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5923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31</a:t>
            </a:fld>
            <a:endParaRPr lang="en-US"/>
          </a:p>
        </p:txBody>
      </p:sp>
      <p:graphicFrame>
        <p:nvGraphicFramePr>
          <p:cNvPr id="11" name="Group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340965"/>
              </p:ext>
            </p:extLst>
          </p:nvPr>
        </p:nvGraphicFramePr>
        <p:xfrm>
          <a:off x="114598" y="3717032"/>
          <a:ext cx="8591996" cy="1131243"/>
        </p:xfrm>
        <a:graphic>
          <a:graphicData uri="http://schemas.openxmlformats.org/drawingml/2006/table">
            <a:tbl>
              <a:tblPr/>
              <a:tblGrid>
                <a:gridCol w="2570317"/>
                <a:gridCol w="850099"/>
                <a:gridCol w="850098"/>
                <a:gridCol w="946576"/>
                <a:gridCol w="1055796"/>
                <a:gridCol w="886505"/>
                <a:gridCol w="1432605"/>
              </a:tblGrid>
              <a:tr h="720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Target luminosity loss fraction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 (GHz)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s</a:t>
                      </a:r>
                      <a:r>
                        <a:rPr kumimoji="0" lang="en-GB" sz="18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x</a:t>
                      </a:r>
                      <a:endParaRPr kumimoji="0" lang="en-GB" sz="18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(nm)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q</a:t>
                      </a:r>
                      <a:r>
                        <a:rPr kumimoji="0" lang="en-GB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(rad)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f</a:t>
                      </a:r>
                      <a:r>
                        <a:rPr kumimoji="0" lang="en-GB" sz="18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deg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D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fs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Pulse Length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0.98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0.020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0.0188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Text Box 33"/>
          <p:cNvSpPr txBox="1">
            <a:spLocks noChangeArrowheads="1"/>
          </p:cNvSpPr>
          <p:nvPr/>
        </p:nvSpPr>
        <p:spPr bwMode="auto">
          <a:xfrm>
            <a:off x="1179906" y="5454095"/>
            <a:ext cx="655660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b="0" i="0" u="none" dirty="0" smtClean="0">
                <a:solidFill>
                  <a:srgbClr val="003300"/>
                </a:solidFill>
                <a:effectLst/>
              </a:rPr>
              <a:t>RF </a:t>
            </a:r>
            <a:r>
              <a:rPr lang="en-GB" b="0" i="0" u="none" dirty="0">
                <a:solidFill>
                  <a:srgbClr val="003300"/>
                </a:solidFill>
                <a:effectLst/>
              </a:rPr>
              <a:t>path lengths </a:t>
            </a:r>
            <a:r>
              <a:rPr lang="en-GB" b="0" i="0" u="none" dirty="0" smtClean="0">
                <a:solidFill>
                  <a:srgbClr val="003300"/>
                </a:solidFill>
                <a:effectLst/>
              </a:rPr>
              <a:t>need to be equal </a:t>
            </a:r>
            <a:r>
              <a:rPr lang="en-GB" b="0" i="0" u="none" dirty="0">
                <a:solidFill>
                  <a:srgbClr val="003300"/>
                </a:solidFill>
                <a:effectLst/>
              </a:rPr>
              <a:t>to better than </a:t>
            </a:r>
            <a:r>
              <a:rPr lang="en-GB" b="0" i="0" u="none" dirty="0" err="1" smtClean="0">
                <a:solidFill>
                  <a:srgbClr val="003300"/>
                </a:solidFill>
                <a:effectLst/>
              </a:rPr>
              <a:t>c</a:t>
            </a:r>
            <a:r>
              <a:rPr lang="en-GB" b="0" i="0" u="none" dirty="0" err="1" smtClean="0">
                <a:solidFill>
                  <a:srgbClr val="003300"/>
                </a:solidFill>
                <a:effectLst/>
                <a:latin typeface="Symbol" pitchFamily="18" charset="2"/>
              </a:rPr>
              <a:t>D</a:t>
            </a:r>
            <a:r>
              <a:rPr lang="en-GB" b="0" i="0" u="none" dirty="0" err="1" smtClean="0">
                <a:solidFill>
                  <a:srgbClr val="003300"/>
                </a:solidFill>
                <a:effectLst/>
              </a:rPr>
              <a:t>t</a:t>
            </a:r>
            <a:r>
              <a:rPr lang="en-GB" b="0" i="0" u="none" dirty="0" smtClean="0">
                <a:solidFill>
                  <a:srgbClr val="003300"/>
                </a:solidFill>
                <a:effectLst/>
              </a:rPr>
              <a:t> </a:t>
            </a:r>
            <a:r>
              <a:rPr lang="en-GB" b="0" i="0" u="none" dirty="0">
                <a:solidFill>
                  <a:srgbClr val="003300"/>
                </a:solidFill>
                <a:effectLst/>
              </a:rPr>
              <a:t>= 1.3 </a:t>
            </a:r>
            <a:r>
              <a:rPr lang="en-GB" b="0" i="0" u="none" dirty="0" smtClean="0">
                <a:solidFill>
                  <a:srgbClr val="003300"/>
                </a:solidFill>
                <a:effectLst/>
              </a:rPr>
              <a:t>µm</a:t>
            </a:r>
            <a:endParaRPr lang="en-GB" b="0" i="0" u="none" dirty="0">
              <a:solidFill>
                <a:srgbClr val="003300"/>
              </a:solidFill>
              <a:effectLst/>
            </a:endParaRPr>
          </a:p>
        </p:txBody>
      </p:sp>
      <p:grpSp>
        <p:nvGrpSpPr>
          <p:cNvPr id="13" name="Group 3"/>
          <p:cNvGrpSpPr>
            <a:grpSpLocks/>
          </p:cNvGrpSpPr>
          <p:nvPr/>
        </p:nvGrpSpPr>
        <p:grpSpPr bwMode="auto">
          <a:xfrm>
            <a:off x="346450" y="1631379"/>
            <a:ext cx="8593138" cy="1725613"/>
            <a:chOff x="168" y="822"/>
            <a:chExt cx="5413" cy="1087"/>
          </a:xfrm>
        </p:grpSpPr>
        <p:sp>
          <p:nvSpPr>
            <p:cNvPr id="14" name="Rectangle 4"/>
            <p:cNvSpPr>
              <a:spLocks noChangeArrowheads="1"/>
            </p:cNvSpPr>
            <p:nvPr/>
          </p:nvSpPr>
          <p:spPr bwMode="auto">
            <a:xfrm>
              <a:off x="2142" y="822"/>
              <a:ext cx="1350" cy="696"/>
            </a:xfrm>
            <a:prstGeom prst="rect">
              <a:avLst/>
            </a:prstGeom>
            <a:solidFill>
              <a:srgbClr val="65DDF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17" name="Text Box 33"/>
            <p:cNvSpPr txBox="1">
              <a:spLocks noChangeArrowheads="1"/>
            </p:cNvSpPr>
            <p:nvPr/>
          </p:nvSpPr>
          <p:spPr bwMode="auto">
            <a:xfrm>
              <a:off x="4553" y="1621"/>
              <a:ext cx="97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GB" sz="1200" b="1" i="0" u="none" dirty="0">
                  <a:solidFill>
                    <a:srgbClr val="FF6600"/>
                  </a:solidFill>
                  <a:effectLst/>
                  <a:latin typeface="Arial" pitchFamily="34" charset="0"/>
                </a:rPr>
                <a:t>travelling wave crab cavity</a:t>
              </a:r>
            </a:p>
          </p:txBody>
        </p:sp>
        <p:grpSp>
          <p:nvGrpSpPr>
            <p:cNvPr id="18" name="Group 6"/>
            <p:cNvGrpSpPr>
              <a:grpSpLocks/>
            </p:cNvGrpSpPr>
            <p:nvPr/>
          </p:nvGrpSpPr>
          <p:grpSpPr bwMode="auto">
            <a:xfrm>
              <a:off x="1418" y="1151"/>
              <a:ext cx="809" cy="245"/>
              <a:chOff x="1400" y="1157"/>
              <a:chExt cx="809" cy="245"/>
            </a:xfrm>
          </p:grpSpPr>
          <p:grpSp>
            <p:nvGrpSpPr>
              <p:cNvPr id="64" name="Group 7"/>
              <p:cNvGrpSpPr>
                <a:grpSpLocks/>
              </p:cNvGrpSpPr>
              <p:nvPr/>
            </p:nvGrpSpPr>
            <p:grpSpPr bwMode="auto">
              <a:xfrm>
                <a:off x="1400" y="1157"/>
                <a:ext cx="792" cy="120"/>
                <a:chOff x="1400" y="1157"/>
                <a:chExt cx="792" cy="120"/>
              </a:xfrm>
            </p:grpSpPr>
            <p:sp>
              <p:nvSpPr>
                <p:cNvPr id="68" name="Rectangle 8"/>
                <p:cNvSpPr>
                  <a:spLocks noChangeArrowheads="1"/>
                </p:cNvSpPr>
                <p:nvPr/>
              </p:nvSpPr>
              <p:spPr bwMode="auto">
                <a:xfrm rot="-419356">
                  <a:off x="1400" y="1212"/>
                  <a:ext cx="348" cy="65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69" name="Rectangle 9"/>
                <p:cNvSpPr>
                  <a:spLocks noChangeArrowheads="1"/>
                </p:cNvSpPr>
                <p:nvPr/>
              </p:nvSpPr>
              <p:spPr bwMode="auto">
                <a:xfrm rot="-419356">
                  <a:off x="1844" y="1157"/>
                  <a:ext cx="348" cy="54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65" name="Group 10"/>
              <p:cNvGrpSpPr>
                <a:grpSpLocks/>
              </p:cNvGrpSpPr>
              <p:nvPr/>
            </p:nvGrpSpPr>
            <p:grpSpPr bwMode="auto">
              <a:xfrm>
                <a:off x="1417" y="1282"/>
                <a:ext cx="792" cy="120"/>
                <a:chOff x="1400" y="1157"/>
                <a:chExt cx="792" cy="120"/>
              </a:xfrm>
            </p:grpSpPr>
            <p:sp>
              <p:nvSpPr>
                <p:cNvPr id="66" name="Rectangle 11"/>
                <p:cNvSpPr>
                  <a:spLocks noChangeArrowheads="1"/>
                </p:cNvSpPr>
                <p:nvPr/>
              </p:nvSpPr>
              <p:spPr bwMode="auto">
                <a:xfrm rot="-419356">
                  <a:off x="1400" y="1212"/>
                  <a:ext cx="348" cy="65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67" name="Rectangle 12"/>
                <p:cNvSpPr>
                  <a:spLocks noChangeArrowheads="1"/>
                </p:cNvSpPr>
                <p:nvPr/>
              </p:nvSpPr>
              <p:spPr bwMode="auto">
                <a:xfrm rot="-419356">
                  <a:off x="1844" y="1157"/>
                  <a:ext cx="348" cy="54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fr-FR"/>
                </a:p>
              </p:txBody>
            </p:sp>
          </p:grpSp>
        </p:grpSp>
        <p:grpSp>
          <p:nvGrpSpPr>
            <p:cNvPr id="19" name="Group 13"/>
            <p:cNvGrpSpPr>
              <a:grpSpLocks/>
            </p:cNvGrpSpPr>
            <p:nvPr/>
          </p:nvGrpSpPr>
          <p:grpSpPr bwMode="auto">
            <a:xfrm flipH="1">
              <a:off x="3403" y="1150"/>
              <a:ext cx="809" cy="245"/>
              <a:chOff x="1400" y="1157"/>
              <a:chExt cx="809" cy="245"/>
            </a:xfrm>
          </p:grpSpPr>
          <p:grpSp>
            <p:nvGrpSpPr>
              <p:cNvPr id="58" name="Group 14"/>
              <p:cNvGrpSpPr>
                <a:grpSpLocks/>
              </p:cNvGrpSpPr>
              <p:nvPr/>
            </p:nvGrpSpPr>
            <p:grpSpPr bwMode="auto">
              <a:xfrm>
                <a:off x="1400" y="1157"/>
                <a:ext cx="792" cy="120"/>
                <a:chOff x="1400" y="1157"/>
                <a:chExt cx="792" cy="120"/>
              </a:xfrm>
            </p:grpSpPr>
            <p:sp>
              <p:nvSpPr>
                <p:cNvPr id="62" name="Rectangle 15"/>
                <p:cNvSpPr>
                  <a:spLocks noChangeArrowheads="1"/>
                </p:cNvSpPr>
                <p:nvPr/>
              </p:nvSpPr>
              <p:spPr bwMode="auto">
                <a:xfrm rot="-419356">
                  <a:off x="1400" y="1212"/>
                  <a:ext cx="348" cy="65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63" name="Rectangle 16"/>
                <p:cNvSpPr>
                  <a:spLocks noChangeArrowheads="1"/>
                </p:cNvSpPr>
                <p:nvPr/>
              </p:nvSpPr>
              <p:spPr bwMode="auto">
                <a:xfrm rot="-419356">
                  <a:off x="1844" y="1157"/>
                  <a:ext cx="348" cy="54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59" name="Group 17"/>
              <p:cNvGrpSpPr>
                <a:grpSpLocks/>
              </p:cNvGrpSpPr>
              <p:nvPr/>
            </p:nvGrpSpPr>
            <p:grpSpPr bwMode="auto">
              <a:xfrm>
                <a:off x="1417" y="1282"/>
                <a:ext cx="792" cy="120"/>
                <a:chOff x="1400" y="1157"/>
                <a:chExt cx="792" cy="120"/>
              </a:xfrm>
            </p:grpSpPr>
            <p:sp>
              <p:nvSpPr>
                <p:cNvPr id="60" name="Rectangle 18"/>
                <p:cNvSpPr>
                  <a:spLocks noChangeArrowheads="1"/>
                </p:cNvSpPr>
                <p:nvPr/>
              </p:nvSpPr>
              <p:spPr bwMode="auto">
                <a:xfrm rot="-419356">
                  <a:off x="1400" y="1212"/>
                  <a:ext cx="348" cy="65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Rectangle 19"/>
                <p:cNvSpPr>
                  <a:spLocks noChangeArrowheads="1"/>
                </p:cNvSpPr>
                <p:nvPr/>
              </p:nvSpPr>
              <p:spPr bwMode="auto">
                <a:xfrm rot="-419356">
                  <a:off x="1844" y="1157"/>
                  <a:ext cx="348" cy="54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fr-FR"/>
                </a:p>
              </p:txBody>
            </p:sp>
          </p:grpSp>
        </p:grpSp>
        <p:sp>
          <p:nvSpPr>
            <p:cNvPr id="20" name="Text Box 33"/>
            <p:cNvSpPr txBox="1">
              <a:spLocks noChangeArrowheads="1"/>
            </p:cNvSpPr>
            <p:nvPr/>
          </p:nvSpPr>
          <p:spPr bwMode="auto">
            <a:xfrm>
              <a:off x="1366" y="1410"/>
              <a:ext cx="75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GB" sz="1200" b="1" i="0" u="none" dirty="0" err="1">
                  <a:solidFill>
                    <a:srgbClr val="5F5F5F"/>
                  </a:solidFill>
                  <a:effectLst/>
                  <a:latin typeface="Arial" pitchFamily="34" charset="0"/>
                </a:rPr>
                <a:t>quadrupoles</a:t>
              </a:r>
              <a:endParaRPr lang="en-GB" sz="1200" b="1" i="0" u="none" dirty="0">
                <a:solidFill>
                  <a:srgbClr val="5F5F5F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" name="Text Box 33"/>
            <p:cNvSpPr txBox="1">
              <a:spLocks noChangeArrowheads="1"/>
            </p:cNvSpPr>
            <p:nvPr/>
          </p:nvSpPr>
          <p:spPr bwMode="auto">
            <a:xfrm>
              <a:off x="3471" y="1385"/>
              <a:ext cx="75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GB" sz="1200" b="1" i="0" u="none" dirty="0" err="1">
                  <a:solidFill>
                    <a:srgbClr val="5F5F5F"/>
                  </a:solidFill>
                  <a:effectLst/>
                  <a:latin typeface="Arial" pitchFamily="34" charset="0"/>
                </a:rPr>
                <a:t>quadrupoles</a:t>
              </a:r>
              <a:endParaRPr lang="en-GB" sz="1200" b="1" i="0" u="none" dirty="0">
                <a:solidFill>
                  <a:srgbClr val="5F5F5F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 rot="-391352">
              <a:off x="2130" y="1120"/>
              <a:ext cx="1395" cy="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 rot="391352" flipH="1">
              <a:off x="2135" y="1119"/>
              <a:ext cx="1395" cy="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24" name="Line 57"/>
            <p:cNvSpPr>
              <a:spLocks noChangeShapeType="1"/>
            </p:cNvSpPr>
            <p:nvPr/>
          </p:nvSpPr>
          <p:spPr bwMode="auto">
            <a:xfrm>
              <a:off x="684" y="881"/>
              <a:ext cx="4897" cy="607"/>
            </a:xfrm>
            <a:prstGeom prst="line">
              <a:avLst/>
            </a:prstGeom>
            <a:noFill/>
            <a:ln w="9525">
              <a:solidFill>
                <a:srgbClr val="0000CC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25" name="Line 82"/>
            <p:cNvSpPr>
              <a:spLocks noChangeShapeType="1"/>
            </p:cNvSpPr>
            <p:nvPr/>
          </p:nvSpPr>
          <p:spPr bwMode="auto">
            <a:xfrm>
              <a:off x="168" y="882"/>
              <a:ext cx="4840" cy="600"/>
            </a:xfrm>
            <a:custGeom>
              <a:avLst/>
              <a:gdLst>
                <a:gd name="T0" fmla="*/ 4840 w 4840"/>
                <a:gd name="T1" fmla="*/ 0 h 600"/>
                <a:gd name="T2" fmla="*/ 0 w 4840"/>
                <a:gd name="T3" fmla="*/ 6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0" h="600">
                  <a:moveTo>
                    <a:pt x="4840" y="0"/>
                  </a:moveTo>
                  <a:lnTo>
                    <a:pt x="0" y="60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26" name="Text Box 33"/>
            <p:cNvSpPr txBox="1">
              <a:spLocks noChangeArrowheads="1"/>
            </p:cNvSpPr>
            <p:nvPr/>
          </p:nvSpPr>
          <p:spPr bwMode="auto">
            <a:xfrm>
              <a:off x="2511" y="839"/>
              <a:ext cx="71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GB" sz="1400" i="0" u="none" dirty="0">
                  <a:solidFill>
                    <a:srgbClr val="000099"/>
                  </a:solidFill>
                  <a:effectLst/>
                  <a:latin typeface="Arial" pitchFamily="34" charset="0"/>
                </a:rPr>
                <a:t>Detector</a:t>
              </a:r>
            </a:p>
          </p:txBody>
        </p:sp>
        <p:grpSp>
          <p:nvGrpSpPr>
            <p:cNvPr id="27" name="Group 27"/>
            <p:cNvGrpSpPr>
              <a:grpSpLocks/>
            </p:cNvGrpSpPr>
            <p:nvPr/>
          </p:nvGrpSpPr>
          <p:grpSpPr bwMode="auto">
            <a:xfrm>
              <a:off x="187" y="1111"/>
              <a:ext cx="979" cy="594"/>
              <a:chOff x="747" y="1317"/>
              <a:chExt cx="631" cy="408"/>
            </a:xfrm>
          </p:grpSpPr>
          <p:grpSp>
            <p:nvGrpSpPr>
              <p:cNvPr id="47" name="Group 58"/>
              <p:cNvGrpSpPr>
                <a:grpSpLocks/>
              </p:cNvGrpSpPr>
              <p:nvPr/>
            </p:nvGrpSpPr>
            <p:grpSpPr bwMode="auto">
              <a:xfrm rot="21153648" flipV="1">
                <a:off x="747" y="1415"/>
                <a:ext cx="631" cy="222"/>
                <a:chOff x="638" y="3417"/>
                <a:chExt cx="451" cy="230"/>
              </a:xfrm>
            </p:grpSpPr>
            <p:sp>
              <p:nvSpPr>
                <p:cNvPr id="56" name="Freeform 59"/>
                <p:cNvSpPr>
                  <a:spLocks/>
                </p:cNvSpPr>
                <p:nvPr/>
              </p:nvSpPr>
              <p:spPr bwMode="auto">
                <a:xfrm>
                  <a:off x="639" y="3557"/>
                  <a:ext cx="450" cy="90"/>
                </a:xfrm>
                <a:custGeom>
                  <a:avLst/>
                  <a:gdLst>
                    <a:gd name="T0" fmla="*/ 0 w 552"/>
                    <a:gd name="T1" fmla="*/ 7 h 151"/>
                    <a:gd name="T2" fmla="*/ 2 w 552"/>
                    <a:gd name="T3" fmla="*/ 1 h 151"/>
                    <a:gd name="T4" fmla="*/ 10 w 552"/>
                    <a:gd name="T5" fmla="*/ 0 h 151"/>
                    <a:gd name="T6" fmla="*/ 10 w 552"/>
                    <a:gd name="T7" fmla="*/ 4 h 151"/>
                    <a:gd name="T8" fmla="*/ 28 w 552"/>
                    <a:gd name="T9" fmla="*/ 4 h 151"/>
                    <a:gd name="T10" fmla="*/ 29 w 552"/>
                    <a:gd name="T11" fmla="*/ 0 h 151"/>
                    <a:gd name="T12" fmla="*/ 38 w 552"/>
                    <a:gd name="T13" fmla="*/ 0 h 151"/>
                    <a:gd name="T14" fmla="*/ 38 w 552"/>
                    <a:gd name="T15" fmla="*/ 4 h 151"/>
                    <a:gd name="T16" fmla="*/ 57 w 552"/>
                    <a:gd name="T17" fmla="*/ 4 h 151"/>
                    <a:gd name="T18" fmla="*/ 58 w 552"/>
                    <a:gd name="T19" fmla="*/ 1 h 151"/>
                    <a:gd name="T20" fmla="*/ 67 w 552"/>
                    <a:gd name="T21" fmla="*/ 1 h 151"/>
                    <a:gd name="T22" fmla="*/ 67 w 552"/>
                    <a:gd name="T23" fmla="*/ 4 h 151"/>
                    <a:gd name="T24" fmla="*/ 88 w 552"/>
                    <a:gd name="T25" fmla="*/ 4 h 151"/>
                    <a:gd name="T26" fmla="*/ 89 w 552"/>
                    <a:gd name="T27" fmla="*/ 1 h 151"/>
                    <a:gd name="T28" fmla="*/ 98 w 552"/>
                    <a:gd name="T29" fmla="*/ 1 h 151"/>
                    <a:gd name="T30" fmla="*/ 98 w 552"/>
                    <a:gd name="T31" fmla="*/ 4 h 151"/>
                    <a:gd name="T32" fmla="*/ 121 w 552"/>
                    <a:gd name="T33" fmla="*/ 4 h 151"/>
                    <a:gd name="T34" fmla="*/ 121 w 552"/>
                    <a:gd name="T35" fmla="*/ 1 h 151"/>
                    <a:gd name="T36" fmla="*/ 131 w 552"/>
                    <a:gd name="T37" fmla="*/ 1 h 151"/>
                    <a:gd name="T38" fmla="*/ 131 w 552"/>
                    <a:gd name="T39" fmla="*/ 4 h 151"/>
                    <a:gd name="T40" fmla="*/ 152 w 552"/>
                    <a:gd name="T41" fmla="*/ 4 h 151"/>
                    <a:gd name="T42" fmla="*/ 152 w 552"/>
                    <a:gd name="T43" fmla="*/ 1 h 151"/>
                    <a:gd name="T44" fmla="*/ 162 w 552"/>
                    <a:gd name="T45" fmla="*/ 1 h 151"/>
                    <a:gd name="T46" fmla="*/ 162 w 552"/>
                    <a:gd name="T47" fmla="*/ 7 h 151"/>
                    <a:gd name="T48" fmla="*/ 0 w 552"/>
                    <a:gd name="T49" fmla="*/ 7 h 151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552"/>
                    <a:gd name="T76" fmla="*/ 0 h 151"/>
                    <a:gd name="T77" fmla="*/ 552 w 552"/>
                    <a:gd name="T78" fmla="*/ 151 h 151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552" h="151">
                      <a:moveTo>
                        <a:pt x="0" y="151"/>
                      </a:moveTo>
                      <a:lnTo>
                        <a:pt x="2" y="1"/>
                      </a:lnTo>
                      <a:lnTo>
                        <a:pt x="33" y="0"/>
                      </a:lnTo>
                      <a:lnTo>
                        <a:pt x="33" y="88"/>
                      </a:lnTo>
                      <a:lnTo>
                        <a:pt x="96" y="88"/>
                      </a:lnTo>
                      <a:lnTo>
                        <a:pt x="98" y="0"/>
                      </a:lnTo>
                      <a:lnTo>
                        <a:pt x="131" y="0"/>
                      </a:lnTo>
                      <a:lnTo>
                        <a:pt x="131" y="88"/>
                      </a:lnTo>
                      <a:lnTo>
                        <a:pt x="195" y="87"/>
                      </a:lnTo>
                      <a:lnTo>
                        <a:pt x="197" y="4"/>
                      </a:lnTo>
                      <a:lnTo>
                        <a:pt x="227" y="4"/>
                      </a:lnTo>
                      <a:lnTo>
                        <a:pt x="227" y="88"/>
                      </a:lnTo>
                      <a:lnTo>
                        <a:pt x="300" y="88"/>
                      </a:lnTo>
                      <a:lnTo>
                        <a:pt x="302" y="4"/>
                      </a:lnTo>
                      <a:lnTo>
                        <a:pt x="333" y="4"/>
                      </a:lnTo>
                      <a:lnTo>
                        <a:pt x="333" y="88"/>
                      </a:lnTo>
                      <a:lnTo>
                        <a:pt x="414" y="88"/>
                      </a:lnTo>
                      <a:lnTo>
                        <a:pt x="414" y="4"/>
                      </a:lnTo>
                      <a:lnTo>
                        <a:pt x="447" y="4"/>
                      </a:lnTo>
                      <a:lnTo>
                        <a:pt x="447" y="88"/>
                      </a:lnTo>
                      <a:lnTo>
                        <a:pt x="521" y="88"/>
                      </a:lnTo>
                      <a:lnTo>
                        <a:pt x="521" y="1"/>
                      </a:lnTo>
                      <a:lnTo>
                        <a:pt x="552" y="1"/>
                      </a:lnTo>
                      <a:lnTo>
                        <a:pt x="552" y="151"/>
                      </a:lnTo>
                      <a:lnTo>
                        <a:pt x="0" y="15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3175" cap="flat" cmpd="sng">
                  <a:solidFill>
                    <a:srgbClr val="A50021"/>
                  </a:solidFill>
                  <a:prstDash val="solid"/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60"/>
                <p:cNvSpPr>
                  <a:spLocks/>
                </p:cNvSpPr>
                <p:nvPr/>
              </p:nvSpPr>
              <p:spPr bwMode="auto">
                <a:xfrm flipV="1">
                  <a:off x="638" y="3417"/>
                  <a:ext cx="450" cy="90"/>
                </a:xfrm>
                <a:custGeom>
                  <a:avLst/>
                  <a:gdLst>
                    <a:gd name="T0" fmla="*/ 0 w 552"/>
                    <a:gd name="T1" fmla="*/ 7 h 151"/>
                    <a:gd name="T2" fmla="*/ 2 w 552"/>
                    <a:gd name="T3" fmla="*/ 1 h 151"/>
                    <a:gd name="T4" fmla="*/ 10 w 552"/>
                    <a:gd name="T5" fmla="*/ 0 h 151"/>
                    <a:gd name="T6" fmla="*/ 10 w 552"/>
                    <a:gd name="T7" fmla="*/ 4 h 151"/>
                    <a:gd name="T8" fmla="*/ 28 w 552"/>
                    <a:gd name="T9" fmla="*/ 4 h 151"/>
                    <a:gd name="T10" fmla="*/ 29 w 552"/>
                    <a:gd name="T11" fmla="*/ 0 h 151"/>
                    <a:gd name="T12" fmla="*/ 38 w 552"/>
                    <a:gd name="T13" fmla="*/ 0 h 151"/>
                    <a:gd name="T14" fmla="*/ 38 w 552"/>
                    <a:gd name="T15" fmla="*/ 4 h 151"/>
                    <a:gd name="T16" fmla="*/ 57 w 552"/>
                    <a:gd name="T17" fmla="*/ 4 h 151"/>
                    <a:gd name="T18" fmla="*/ 58 w 552"/>
                    <a:gd name="T19" fmla="*/ 1 h 151"/>
                    <a:gd name="T20" fmla="*/ 67 w 552"/>
                    <a:gd name="T21" fmla="*/ 1 h 151"/>
                    <a:gd name="T22" fmla="*/ 67 w 552"/>
                    <a:gd name="T23" fmla="*/ 4 h 151"/>
                    <a:gd name="T24" fmla="*/ 88 w 552"/>
                    <a:gd name="T25" fmla="*/ 4 h 151"/>
                    <a:gd name="T26" fmla="*/ 89 w 552"/>
                    <a:gd name="T27" fmla="*/ 1 h 151"/>
                    <a:gd name="T28" fmla="*/ 98 w 552"/>
                    <a:gd name="T29" fmla="*/ 1 h 151"/>
                    <a:gd name="T30" fmla="*/ 98 w 552"/>
                    <a:gd name="T31" fmla="*/ 4 h 151"/>
                    <a:gd name="T32" fmla="*/ 121 w 552"/>
                    <a:gd name="T33" fmla="*/ 4 h 151"/>
                    <a:gd name="T34" fmla="*/ 121 w 552"/>
                    <a:gd name="T35" fmla="*/ 1 h 151"/>
                    <a:gd name="T36" fmla="*/ 131 w 552"/>
                    <a:gd name="T37" fmla="*/ 1 h 151"/>
                    <a:gd name="T38" fmla="*/ 131 w 552"/>
                    <a:gd name="T39" fmla="*/ 4 h 151"/>
                    <a:gd name="T40" fmla="*/ 152 w 552"/>
                    <a:gd name="T41" fmla="*/ 4 h 151"/>
                    <a:gd name="T42" fmla="*/ 152 w 552"/>
                    <a:gd name="T43" fmla="*/ 1 h 151"/>
                    <a:gd name="T44" fmla="*/ 162 w 552"/>
                    <a:gd name="T45" fmla="*/ 1 h 151"/>
                    <a:gd name="T46" fmla="*/ 162 w 552"/>
                    <a:gd name="T47" fmla="*/ 7 h 151"/>
                    <a:gd name="T48" fmla="*/ 0 w 552"/>
                    <a:gd name="T49" fmla="*/ 7 h 151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552"/>
                    <a:gd name="T76" fmla="*/ 0 h 151"/>
                    <a:gd name="T77" fmla="*/ 552 w 552"/>
                    <a:gd name="T78" fmla="*/ 151 h 151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552" h="151">
                      <a:moveTo>
                        <a:pt x="0" y="151"/>
                      </a:moveTo>
                      <a:lnTo>
                        <a:pt x="2" y="1"/>
                      </a:lnTo>
                      <a:lnTo>
                        <a:pt x="33" y="0"/>
                      </a:lnTo>
                      <a:lnTo>
                        <a:pt x="33" y="88"/>
                      </a:lnTo>
                      <a:lnTo>
                        <a:pt x="96" y="88"/>
                      </a:lnTo>
                      <a:lnTo>
                        <a:pt x="98" y="0"/>
                      </a:lnTo>
                      <a:lnTo>
                        <a:pt x="131" y="0"/>
                      </a:lnTo>
                      <a:lnTo>
                        <a:pt x="131" y="88"/>
                      </a:lnTo>
                      <a:lnTo>
                        <a:pt x="195" y="87"/>
                      </a:lnTo>
                      <a:lnTo>
                        <a:pt x="197" y="4"/>
                      </a:lnTo>
                      <a:lnTo>
                        <a:pt x="227" y="4"/>
                      </a:lnTo>
                      <a:lnTo>
                        <a:pt x="227" y="88"/>
                      </a:lnTo>
                      <a:lnTo>
                        <a:pt x="300" y="88"/>
                      </a:lnTo>
                      <a:lnTo>
                        <a:pt x="302" y="4"/>
                      </a:lnTo>
                      <a:lnTo>
                        <a:pt x="333" y="4"/>
                      </a:lnTo>
                      <a:lnTo>
                        <a:pt x="333" y="88"/>
                      </a:lnTo>
                      <a:lnTo>
                        <a:pt x="414" y="88"/>
                      </a:lnTo>
                      <a:lnTo>
                        <a:pt x="414" y="4"/>
                      </a:lnTo>
                      <a:lnTo>
                        <a:pt x="447" y="4"/>
                      </a:lnTo>
                      <a:lnTo>
                        <a:pt x="447" y="88"/>
                      </a:lnTo>
                      <a:lnTo>
                        <a:pt x="521" y="88"/>
                      </a:lnTo>
                      <a:lnTo>
                        <a:pt x="521" y="1"/>
                      </a:lnTo>
                      <a:lnTo>
                        <a:pt x="552" y="1"/>
                      </a:lnTo>
                      <a:lnTo>
                        <a:pt x="552" y="151"/>
                      </a:lnTo>
                      <a:lnTo>
                        <a:pt x="0" y="15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3175" cap="flat" cmpd="sng">
                  <a:solidFill>
                    <a:srgbClr val="A50021"/>
                  </a:solidFill>
                  <a:prstDash val="solid"/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48" name="Freeform 62"/>
              <p:cNvSpPr>
                <a:spLocks/>
              </p:cNvSpPr>
              <p:nvPr/>
            </p:nvSpPr>
            <p:spPr bwMode="auto">
              <a:xfrm>
                <a:off x="1335" y="1569"/>
                <a:ext cx="15" cy="120"/>
              </a:xfrm>
              <a:custGeom>
                <a:avLst/>
                <a:gdLst>
                  <a:gd name="T0" fmla="*/ 2147483647 w 15"/>
                  <a:gd name="T1" fmla="*/ 2147483647 h 120"/>
                  <a:gd name="T2" fmla="*/ 0 w 15"/>
                  <a:gd name="T3" fmla="*/ 0 h 120"/>
                  <a:gd name="T4" fmla="*/ 0 60000 65536"/>
                  <a:gd name="T5" fmla="*/ 0 60000 65536"/>
                  <a:gd name="T6" fmla="*/ 0 w 15"/>
                  <a:gd name="T7" fmla="*/ 0 h 120"/>
                  <a:gd name="T8" fmla="*/ 1 w 15"/>
                  <a:gd name="T9" fmla="*/ 344 h 1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" h="120">
                    <a:moveTo>
                      <a:pt x="15" y="120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49" name="Rectangle 32"/>
              <p:cNvSpPr>
                <a:spLocks noChangeArrowheads="1"/>
              </p:cNvSpPr>
              <p:nvPr/>
            </p:nvSpPr>
            <p:spPr bwMode="auto">
              <a:xfrm rot="-529371">
                <a:off x="785" y="1406"/>
                <a:ext cx="42" cy="1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" name="Freeform 78"/>
              <p:cNvSpPr>
                <a:spLocks/>
              </p:cNvSpPr>
              <p:nvPr/>
            </p:nvSpPr>
            <p:spPr bwMode="auto">
              <a:xfrm>
                <a:off x="786" y="1317"/>
                <a:ext cx="27" cy="177"/>
              </a:xfrm>
              <a:custGeom>
                <a:avLst/>
                <a:gdLst>
                  <a:gd name="T0" fmla="*/ 2147483647 w 27"/>
                  <a:gd name="T1" fmla="*/ 2147483647 h 177"/>
                  <a:gd name="T2" fmla="*/ 0 w 27"/>
                  <a:gd name="T3" fmla="*/ 0 h 177"/>
                  <a:gd name="T4" fmla="*/ 0 60000 65536"/>
                  <a:gd name="T5" fmla="*/ 0 60000 65536"/>
                  <a:gd name="T6" fmla="*/ 0 w 27"/>
                  <a:gd name="T7" fmla="*/ 0 h 177"/>
                  <a:gd name="T8" fmla="*/ 39 w 27"/>
                  <a:gd name="T9" fmla="*/ 292 h 17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7" h="177">
                    <a:moveTo>
                      <a:pt x="27" y="177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1" name="Rectangle 34"/>
              <p:cNvSpPr>
                <a:spLocks noChangeArrowheads="1"/>
              </p:cNvSpPr>
              <p:nvPr/>
            </p:nvSpPr>
            <p:spPr bwMode="auto">
              <a:xfrm rot="-529371">
                <a:off x="1291" y="1537"/>
                <a:ext cx="42" cy="1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2" name="Freeform 64"/>
              <p:cNvSpPr>
                <a:spLocks/>
              </p:cNvSpPr>
              <p:nvPr/>
            </p:nvSpPr>
            <p:spPr bwMode="auto">
              <a:xfrm>
                <a:off x="1308" y="1548"/>
                <a:ext cx="24" cy="177"/>
              </a:xfrm>
              <a:custGeom>
                <a:avLst/>
                <a:gdLst>
                  <a:gd name="T0" fmla="*/ 2147483647 w 24"/>
                  <a:gd name="T1" fmla="*/ 2147483647 h 177"/>
                  <a:gd name="T2" fmla="*/ 0 w 24"/>
                  <a:gd name="T3" fmla="*/ 0 h 177"/>
                  <a:gd name="T4" fmla="*/ 0 60000 65536"/>
                  <a:gd name="T5" fmla="*/ 0 60000 65536"/>
                  <a:gd name="T6" fmla="*/ 0 w 24"/>
                  <a:gd name="T7" fmla="*/ 0 h 177"/>
                  <a:gd name="T8" fmla="*/ 2 w 24"/>
                  <a:gd name="T9" fmla="*/ 394 h 17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4" h="177">
                    <a:moveTo>
                      <a:pt x="24" y="177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3" name="Line 77"/>
              <p:cNvSpPr>
                <a:spLocks noChangeShapeType="1"/>
              </p:cNvSpPr>
              <p:nvPr/>
            </p:nvSpPr>
            <p:spPr bwMode="auto">
              <a:xfrm>
                <a:off x="771" y="1374"/>
                <a:ext cx="18" cy="117"/>
              </a:xfrm>
              <a:custGeom>
                <a:avLst/>
                <a:gdLst>
                  <a:gd name="T0" fmla="*/ 18 w 18"/>
                  <a:gd name="T1" fmla="*/ 117 h 117"/>
                  <a:gd name="T2" fmla="*/ 0 w 18"/>
                  <a:gd name="T3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8" h="117">
                    <a:moveTo>
                      <a:pt x="18" y="117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4" name="Line 76"/>
              <p:cNvSpPr>
                <a:spLocks noChangeShapeType="1"/>
              </p:cNvSpPr>
              <p:nvPr/>
            </p:nvSpPr>
            <p:spPr bwMode="auto">
              <a:xfrm>
                <a:off x="816" y="1368"/>
                <a:ext cx="18" cy="111"/>
              </a:xfrm>
              <a:custGeom>
                <a:avLst/>
                <a:gdLst>
                  <a:gd name="T0" fmla="*/ 18 w 18"/>
                  <a:gd name="T1" fmla="*/ 111 h 111"/>
                  <a:gd name="T2" fmla="*/ 0 w 18"/>
                  <a:gd name="T3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8" h="111">
                    <a:moveTo>
                      <a:pt x="18" y="111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5" name="Freeform 63"/>
              <p:cNvSpPr>
                <a:spLocks/>
              </p:cNvSpPr>
              <p:nvPr/>
            </p:nvSpPr>
            <p:spPr bwMode="auto">
              <a:xfrm>
                <a:off x="1287" y="1572"/>
                <a:ext cx="15" cy="123"/>
              </a:xfrm>
              <a:custGeom>
                <a:avLst/>
                <a:gdLst>
                  <a:gd name="T0" fmla="*/ 0 w 15"/>
                  <a:gd name="T1" fmla="*/ 2147483647 h 123"/>
                  <a:gd name="T2" fmla="*/ 0 w 15"/>
                  <a:gd name="T3" fmla="*/ 0 h 123"/>
                  <a:gd name="T4" fmla="*/ 0 60000 65536"/>
                  <a:gd name="T5" fmla="*/ 0 60000 65536"/>
                  <a:gd name="T6" fmla="*/ 0 w 15"/>
                  <a:gd name="T7" fmla="*/ 0 h 123"/>
                  <a:gd name="T8" fmla="*/ 0 w 15"/>
                  <a:gd name="T9" fmla="*/ 340 h 12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" h="123">
                    <a:moveTo>
                      <a:pt x="15" y="123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28" name="Group 39"/>
            <p:cNvGrpSpPr>
              <a:grpSpLocks/>
            </p:cNvGrpSpPr>
            <p:nvPr/>
          </p:nvGrpSpPr>
          <p:grpSpPr bwMode="auto">
            <a:xfrm flipH="1">
              <a:off x="4488" y="1110"/>
              <a:ext cx="979" cy="594"/>
              <a:chOff x="747" y="1317"/>
              <a:chExt cx="631" cy="408"/>
            </a:xfrm>
          </p:grpSpPr>
          <p:grpSp>
            <p:nvGrpSpPr>
              <p:cNvPr id="36" name="Group 58"/>
              <p:cNvGrpSpPr>
                <a:grpSpLocks/>
              </p:cNvGrpSpPr>
              <p:nvPr/>
            </p:nvGrpSpPr>
            <p:grpSpPr bwMode="auto">
              <a:xfrm rot="21153648" flipV="1">
                <a:off x="747" y="1415"/>
                <a:ext cx="631" cy="222"/>
                <a:chOff x="638" y="3417"/>
                <a:chExt cx="451" cy="230"/>
              </a:xfrm>
            </p:grpSpPr>
            <p:sp>
              <p:nvSpPr>
                <p:cNvPr id="45" name="Freeform 59"/>
                <p:cNvSpPr>
                  <a:spLocks/>
                </p:cNvSpPr>
                <p:nvPr/>
              </p:nvSpPr>
              <p:spPr bwMode="auto">
                <a:xfrm>
                  <a:off x="639" y="3557"/>
                  <a:ext cx="450" cy="90"/>
                </a:xfrm>
                <a:custGeom>
                  <a:avLst/>
                  <a:gdLst>
                    <a:gd name="T0" fmla="*/ 0 w 552"/>
                    <a:gd name="T1" fmla="*/ 7 h 151"/>
                    <a:gd name="T2" fmla="*/ 2 w 552"/>
                    <a:gd name="T3" fmla="*/ 1 h 151"/>
                    <a:gd name="T4" fmla="*/ 10 w 552"/>
                    <a:gd name="T5" fmla="*/ 0 h 151"/>
                    <a:gd name="T6" fmla="*/ 10 w 552"/>
                    <a:gd name="T7" fmla="*/ 4 h 151"/>
                    <a:gd name="T8" fmla="*/ 28 w 552"/>
                    <a:gd name="T9" fmla="*/ 4 h 151"/>
                    <a:gd name="T10" fmla="*/ 29 w 552"/>
                    <a:gd name="T11" fmla="*/ 0 h 151"/>
                    <a:gd name="T12" fmla="*/ 38 w 552"/>
                    <a:gd name="T13" fmla="*/ 0 h 151"/>
                    <a:gd name="T14" fmla="*/ 38 w 552"/>
                    <a:gd name="T15" fmla="*/ 4 h 151"/>
                    <a:gd name="T16" fmla="*/ 57 w 552"/>
                    <a:gd name="T17" fmla="*/ 4 h 151"/>
                    <a:gd name="T18" fmla="*/ 58 w 552"/>
                    <a:gd name="T19" fmla="*/ 1 h 151"/>
                    <a:gd name="T20" fmla="*/ 67 w 552"/>
                    <a:gd name="T21" fmla="*/ 1 h 151"/>
                    <a:gd name="T22" fmla="*/ 67 w 552"/>
                    <a:gd name="T23" fmla="*/ 4 h 151"/>
                    <a:gd name="T24" fmla="*/ 88 w 552"/>
                    <a:gd name="T25" fmla="*/ 4 h 151"/>
                    <a:gd name="T26" fmla="*/ 89 w 552"/>
                    <a:gd name="T27" fmla="*/ 1 h 151"/>
                    <a:gd name="T28" fmla="*/ 98 w 552"/>
                    <a:gd name="T29" fmla="*/ 1 h 151"/>
                    <a:gd name="T30" fmla="*/ 98 w 552"/>
                    <a:gd name="T31" fmla="*/ 4 h 151"/>
                    <a:gd name="T32" fmla="*/ 121 w 552"/>
                    <a:gd name="T33" fmla="*/ 4 h 151"/>
                    <a:gd name="T34" fmla="*/ 121 w 552"/>
                    <a:gd name="T35" fmla="*/ 1 h 151"/>
                    <a:gd name="T36" fmla="*/ 131 w 552"/>
                    <a:gd name="T37" fmla="*/ 1 h 151"/>
                    <a:gd name="T38" fmla="*/ 131 w 552"/>
                    <a:gd name="T39" fmla="*/ 4 h 151"/>
                    <a:gd name="T40" fmla="*/ 152 w 552"/>
                    <a:gd name="T41" fmla="*/ 4 h 151"/>
                    <a:gd name="T42" fmla="*/ 152 w 552"/>
                    <a:gd name="T43" fmla="*/ 1 h 151"/>
                    <a:gd name="T44" fmla="*/ 162 w 552"/>
                    <a:gd name="T45" fmla="*/ 1 h 151"/>
                    <a:gd name="T46" fmla="*/ 162 w 552"/>
                    <a:gd name="T47" fmla="*/ 7 h 151"/>
                    <a:gd name="T48" fmla="*/ 0 w 552"/>
                    <a:gd name="T49" fmla="*/ 7 h 151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552"/>
                    <a:gd name="T76" fmla="*/ 0 h 151"/>
                    <a:gd name="T77" fmla="*/ 552 w 552"/>
                    <a:gd name="T78" fmla="*/ 151 h 151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552" h="151">
                      <a:moveTo>
                        <a:pt x="0" y="151"/>
                      </a:moveTo>
                      <a:lnTo>
                        <a:pt x="2" y="1"/>
                      </a:lnTo>
                      <a:lnTo>
                        <a:pt x="33" y="0"/>
                      </a:lnTo>
                      <a:lnTo>
                        <a:pt x="33" y="88"/>
                      </a:lnTo>
                      <a:lnTo>
                        <a:pt x="96" y="88"/>
                      </a:lnTo>
                      <a:lnTo>
                        <a:pt x="98" y="0"/>
                      </a:lnTo>
                      <a:lnTo>
                        <a:pt x="131" y="0"/>
                      </a:lnTo>
                      <a:lnTo>
                        <a:pt x="131" y="88"/>
                      </a:lnTo>
                      <a:lnTo>
                        <a:pt x="195" y="87"/>
                      </a:lnTo>
                      <a:lnTo>
                        <a:pt x="197" y="4"/>
                      </a:lnTo>
                      <a:lnTo>
                        <a:pt x="227" y="4"/>
                      </a:lnTo>
                      <a:lnTo>
                        <a:pt x="227" y="88"/>
                      </a:lnTo>
                      <a:lnTo>
                        <a:pt x="300" y="88"/>
                      </a:lnTo>
                      <a:lnTo>
                        <a:pt x="302" y="4"/>
                      </a:lnTo>
                      <a:lnTo>
                        <a:pt x="333" y="4"/>
                      </a:lnTo>
                      <a:lnTo>
                        <a:pt x="333" y="88"/>
                      </a:lnTo>
                      <a:lnTo>
                        <a:pt x="414" y="88"/>
                      </a:lnTo>
                      <a:lnTo>
                        <a:pt x="414" y="4"/>
                      </a:lnTo>
                      <a:lnTo>
                        <a:pt x="447" y="4"/>
                      </a:lnTo>
                      <a:lnTo>
                        <a:pt x="447" y="88"/>
                      </a:lnTo>
                      <a:lnTo>
                        <a:pt x="521" y="88"/>
                      </a:lnTo>
                      <a:lnTo>
                        <a:pt x="521" y="1"/>
                      </a:lnTo>
                      <a:lnTo>
                        <a:pt x="552" y="1"/>
                      </a:lnTo>
                      <a:lnTo>
                        <a:pt x="552" y="151"/>
                      </a:lnTo>
                      <a:lnTo>
                        <a:pt x="0" y="15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3175" cap="flat" cmpd="sng">
                  <a:solidFill>
                    <a:srgbClr val="A50021"/>
                  </a:solidFill>
                  <a:prstDash val="solid"/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60"/>
                <p:cNvSpPr>
                  <a:spLocks/>
                </p:cNvSpPr>
                <p:nvPr/>
              </p:nvSpPr>
              <p:spPr bwMode="auto">
                <a:xfrm flipV="1">
                  <a:off x="638" y="3417"/>
                  <a:ext cx="450" cy="90"/>
                </a:xfrm>
                <a:custGeom>
                  <a:avLst/>
                  <a:gdLst>
                    <a:gd name="T0" fmla="*/ 0 w 552"/>
                    <a:gd name="T1" fmla="*/ 7 h 151"/>
                    <a:gd name="T2" fmla="*/ 2 w 552"/>
                    <a:gd name="T3" fmla="*/ 1 h 151"/>
                    <a:gd name="T4" fmla="*/ 10 w 552"/>
                    <a:gd name="T5" fmla="*/ 0 h 151"/>
                    <a:gd name="T6" fmla="*/ 10 w 552"/>
                    <a:gd name="T7" fmla="*/ 4 h 151"/>
                    <a:gd name="T8" fmla="*/ 28 w 552"/>
                    <a:gd name="T9" fmla="*/ 4 h 151"/>
                    <a:gd name="T10" fmla="*/ 29 w 552"/>
                    <a:gd name="T11" fmla="*/ 0 h 151"/>
                    <a:gd name="T12" fmla="*/ 38 w 552"/>
                    <a:gd name="T13" fmla="*/ 0 h 151"/>
                    <a:gd name="T14" fmla="*/ 38 w 552"/>
                    <a:gd name="T15" fmla="*/ 4 h 151"/>
                    <a:gd name="T16" fmla="*/ 57 w 552"/>
                    <a:gd name="T17" fmla="*/ 4 h 151"/>
                    <a:gd name="T18" fmla="*/ 58 w 552"/>
                    <a:gd name="T19" fmla="*/ 1 h 151"/>
                    <a:gd name="T20" fmla="*/ 67 w 552"/>
                    <a:gd name="T21" fmla="*/ 1 h 151"/>
                    <a:gd name="T22" fmla="*/ 67 w 552"/>
                    <a:gd name="T23" fmla="*/ 4 h 151"/>
                    <a:gd name="T24" fmla="*/ 88 w 552"/>
                    <a:gd name="T25" fmla="*/ 4 h 151"/>
                    <a:gd name="T26" fmla="*/ 89 w 552"/>
                    <a:gd name="T27" fmla="*/ 1 h 151"/>
                    <a:gd name="T28" fmla="*/ 98 w 552"/>
                    <a:gd name="T29" fmla="*/ 1 h 151"/>
                    <a:gd name="T30" fmla="*/ 98 w 552"/>
                    <a:gd name="T31" fmla="*/ 4 h 151"/>
                    <a:gd name="T32" fmla="*/ 121 w 552"/>
                    <a:gd name="T33" fmla="*/ 4 h 151"/>
                    <a:gd name="T34" fmla="*/ 121 w 552"/>
                    <a:gd name="T35" fmla="*/ 1 h 151"/>
                    <a:gd name="T36" fmla="*/ 131 w 552"/>
                    <a:gd name="T37" fmla="*/ 1 h 151"/>
                    <a:gd name="T38" fmla="*/ 131 w 552"/>
                    <a:gd name="T39" fmla="*/ 4 h 151"/>
                    <a:gd name="T40" fmla="*/ 152 w 552"/>
                    <a:gd name="T41" fmla="*/ 4 h 151"/>
                    <a:gd name="T42" fmla="*/ 152 w 552"/>
                    <a:gd name="T43" fmla="*/ 1 h 151"/>
                    <a:gd name="T44" fmla="*/ 162 w 552"/>
                    <a:gd name="T45" fmla="*/ 1 h 151"/>
                    <a:gd name="T46" fmla="*/ 162 w 552"/>
                    <a:gd name="T47" fmla="*/ 7 h 151"/>
                    <a:gd name="T48" fmla="*/ 0 w 552"/>
                    <a:gd name="T49" fmla="*/ 7 h 151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552"/>
                    <a:gd name="T76" fmla="*/ 0 h 151"/>
                    <a:gd name="T77" fmla="*/ 552 w 552"/>
                    <a:gd name="T78" fmla="*/ 151 h 151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552" h="151">
                      <a:moveTo>
                        <a:pt x="0" y="151"/>
                      </a:moveTo>
                      <a:lnTo>
                        <a:pt x="2" y="1"/>
                      </a:lnTo>
                      <a:lnTo>
                        <a:pt x="33" y="0"/>
                      </a:lnTo>
                      <a:lnTo>
                        <a:pt x="33" y="88"/>
                      </a:lnTo>
                      <a:lnTo>
                        <a:pt x="96" y="88"/>
                      </a:lnTo>
                      <a:lnTo>
                        <a:pt x="98" y="0"/>
                      </a:lnTo>
                      <a:lnTo>
                        <a:pt x="131" y="0"/>
                      </a:lnTo>
                      <a:lnTo>
                        <a:pt x="131" y="88"/>
                      </a:lnTo>
                      <a:lnTo>
                        <a:pt x="195" y="87"/>
                      </a:lnTo>
                      <a:lnTo>
                        <a:pt x="197" y="4"/>
                      </a:lnTo>
                      <a:lnTo>
                        <a:pt x="227" y="4"/>
                      </a:lnTo>
                      <a:lnTo>
                        <a:pt x="227" y="88"/>
                      </a:lnTo>
                      <a:lnTo>
                        <a:pt x="300" y="88"/>
                      </a:lnTo>
                      <a:lnTo>
                        <a:pt x="302" y="4"/>
                      </a:lnTo>
                      <a:lnTo>
                        <a:pt x="333" y="4"/>
                      </a:lnTo>
                      <a:lnTo>
                        <a:pt x="333" y="88"/>
                      </a:lnTo>
                      <a:lnTo>
                        <a:pt x="414" y="88"/>
                      </a:lnTo>
                      <a:lnTo>
                        <a:pt x="414" y="4"/>
                      </a:lnTo>
                      <a:lnTo>
                        <a:pt x="447" y="4"/>
                      </a:lnTo>
                      <a:lnTo>
                        <a:pt x="447" y="88"/>
                      </a:lnTo>
                      <a:lnTo>
                        <a:pt x="521" y="88"/>
                      </a:lnTo>
                      <a:lnTo>
                        <a:pt x="521" y="1"/>
                      </a:lnTo>
                      <a:lnTo>
                        <a:pt x="552" y="1"/>
                      </a:lnTo>
                      <a:lnTo>
                        <a:pt x="552" y="151"/>
                      </a:lnTo>
                      <a:lnTo>
                        <a:pt x="0" y="15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3175" cap="flat" cmpd="sng">
                  <a:solidFill>
                    <a:srgbClr val="A50021"/>
                  </a:solidFill>
                  <a:prstDash val="solid"/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37" name="Freeform 62"/>
              <p:cNvSpPr>
                <a:spLocks/>
              </p:cNvSpPr>
              <p:nvPr/>
            </p:nvSpPr>
            <p:spPr bwMode="auto">
              <a:xfrm>
                <a:off x="1335" y="1569"/>
                <a:ext cx="15" cy="120"/>
              </a:xfrm>
              <a:custGeom>
                <a:avLst/>
                <a:gdLst>
                  <a:gd name="T0" fmla="*/ 2147483647 w 15"/>
                  <a:gd name="T1" fmla="*/ 2147483647 h 120"/>
                  <a:gd name="T2" fmla="*/ 0 w 15"/>
                  <a:gd name="T3" fmla="*/ 0 h 120"/>
                  <a:gd name="T4" fmla="*/ 0 60000 65536"/>
                  <a:gd name="T5" fmla="*/ 0 60000 65536"/>
                  <a:gd name="T6" fmla="*/ 0 w 15"/>
                  <a:gd name="T7" fmla="*/ 0 h 120"/>
                  <a:gd name="T8" fmla="*/ 1 w 15"/>
                  <a:gd name="T9" fmla="*/ 344 h 1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" h="120">
                    <a:moveTo>
                      <a:pt x="15" y="120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8" name="Rectangle 44"/>
              <p:cNvSpPr>
                <a:spLocks noChangeArrowheads="1"/>
              </p:cNvSpPr>
              <p:nvPr/>
            </p:nvSpPr>
            <p:spPr bwMode="auto">
              <a:xfrm rot="-529371">
                <a:off x="785" y="1406"/>
                <a:ext cx="42" cy="1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" name="Freeform 78"/>
              <p:cNvSpPr>
                <a:spLocks/>
              </p:cNvSpPr>
              <p:nvPr/>
            </p:nvSpPr>
            <p:spPr bwMode="auto">
              <a:xfrm>
                <a:off x="786" y="1317"/>
                <a:ext cx="27" cy="177"/>
              </a:xfrm>
              <a:custGeom>
                <a:avLst/>
                <a:gdLst>
                  <a:gd name="T0" fmla="*/ 2147483647 w 27"/>
                  <a:gd name="T1" fmla="*/ 2147483647 h 177"/>
                  <a:gd name="T2" fmla="*/ 0 w 27"/>
                  <a:gd name="T3" fmla="*/ 0 h 177"/>
                  <a:gd name="T4" fmla="*/ 0 60000 65536"/>
                  <a:gd name="T5" fmla="*/ 0 60000 65536"/>
                  <a:gd name="T6" fmla="*/ 0 w 27"/>
                  <a:gd name="T7" fmla="*/ 0 h 177"/>
                  <a:gd name="T8" fmla="*/ 39 w 27"/>
                  <a:gd name="T9" fmla="*/ 292 h 17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7" h="177">
                    <a:moveTo>
                      <a:pt x="27" y="177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40" name="Rectangle 46"/>
              <p:cNvSpPr>
                <a:spLocks noChangeArrowheads="1"/>
              </p:cNvSpPr>
              <p:nvPr/>
            </p:nvSpPr>
            <p:spPr bwMode="auto">
              <a:xfrm rot="-529371">
                <a:off x="1291" y="1537"/>
                <a:ext cx="42" cy="1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41" name="Freeform 64"/>
              <p:cNvSpPr>
                <a:spLocks/>
              </p:cNvSpPr>
              <p:nvPr/>
            </p:nvSpPr>
            <p:spPr bwMode="auto">
              <a:xfrm>
                <a:off x="1308" y="1548"/>
                <a:ext cx="24" cy="177"/>
              </a:xfrm>
              <a:custGeom>
                <a:avLst/>
                <a:gdLst>
                  <a:gd name="T0" fmla="*/ 2147483647 w 24"/>
                  <a:gd name="T1" fmla="*/ 2147483647 h 177"/>
                  <a:gd name="T2" fmla="*/ 0 w 24"/>
                  <a:gd name="T3" fmla="*/ 0 h 177"/>
                  <a:gd name="T4" fmla="*/ 0 60000 65536"/>
                  <a:gd name="T5" fmla="*/ 0 60000 65536"/>
                  <a:gd name="T6" fmla="*/ 0 w 24"/>
                  <a:gd name="T7" fmla="*/ 0 h 177"/>
                  <a:gd name="T8" fmla="*/ 2 w 24"/>
                  <a:gd name="T9" fmla="*/ 394 h 17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4" h="177">
                    <a:moveTo>
                      <a:pt x="24" y="177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42" name="Line 77"/>
              <p:cNvSpPr>
                <a:spLocks noChangeShapeType="1"/>
              </p:cNvSpPr>
              <p:nvPr/>
            </p:nvSpPr>
            <p:spPr bwMode="auto">
              <a:xfrm>
                <a:off x="771" y="1374"/>
                <a:ext cx="18" cy="117"/>
              </a:xfrm>
              <a:custGeom>
                <a:avLst/>
                <a:gdLst>
                  <a:gd name="T0" fmla="*/ 18 w 18"/>
                  <a:gd name="T1" fmla="*/ 117 h 117"/>
                  <a:gd name="T2" fmla="*/ 0 w 18"/>
                  <a:gd name="T3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8" h="117">
                    <a:moveTo>
                      <a:pt x="18" y="117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43" name="Line 76"/>
              <p:cNvSpPr>
                <a:spLocks noChangeShapeType="1"/>
              </p:cNvSpPr>
              <p:nvPr/>
            </p:nvSpPr>
            <p:spPr bwMode="auto">
              <a:xfrm>
                <a:off x="816" y="1368"/>
                <a:ext cx="18" cy="111"/>
              </a:xfrm>
              <a:custGeom>
                <a:avLst/>
                <a:gdLst>
                  <a:gd name="T0" fmla="*/ 18 w 18"/>
                  <a:gd name="T1" fmla="*/ 111 h 111"/>
                  <a:gd name="T2" fmla="*/ 0 w 18"/>
                  <a:gd name="T3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8" h="111">
                    <a:moveTo>
                      <a:pt x="18" y="111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44" name="Freeform 63"/>
              <p:cNvSpPr>
                <a:spLocks/>
              </p:cNvSpPr>
              <p:nvPr/>
            </p:nvSpPr>
            <p:spPr bwMode="auto">
              <a:xfrm>
                <a:off x="1287" y="1572"/>
                <a:ext cx="15" cy="123"/>
              </a:xfrm>
              <a:custGeom>
                <a:avLst/>
                <a:gdLst>
                  <a:gd name="T0" fmla="*/ 0 w 15"/>
                  <a:gd name="T1" fmla="*/ 2147483647 h 123"/>
                  <a:gd name="T2" fmla="*/ 0 w 15"/>
                  <a:gd name="T3" fmla="*/ 0 h 123"/>
                  <a:gd name="T4" fmla="*/ 0 60000 65536"/>
                  <a:gd name="T5" fmla="*/ 0 60000 65536"/>
                  <a:gd name="T6" fmla="*/ 0 w 15"/>
                  <a:gd name="T7" fmla="*/ 0 h 123"/>
                  <a:gd name="T8" fmla="*/ 0 w 15"/>
                  <a:gd name="T9" fmla="*/ 340 h 12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" h="123">
                    <a:moveTo>
                      <a:pt x="15" y="123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29" name="Oval 51"/>
            <p:cNvSpPr>
              <a:spLocks noChangeArrowheads="1"/>
            </p:cNvSpPr>
            <p:nvPr/>
          </p:nvSpPr>
          <p:spPr bwMode="auto">
            <a:xfrm rot="-462136">
              <a:off x="1029" y="1330"/>
              <a:ext cx="222" cy="4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1026" y="1281"/>
              <a:ext cx="9" cy="86"/>
            </a:xfrm>
            <a:custGeom>
              <a:avLst/>
              <a:gdLst>
                <a:gd name="T0" fmla="*/ 9 w 9"/>
                <a:gd name="T1" fmla="*/ 75 h 75"/>
                <a:gd name="T2" fmla="*/ 0 w 9"/>
                <a:gd name="T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75">
                  <a:moveTo>
                    <a:pt x="9" y="75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1" name="Freeform 53"/>
            <p:cNvSpPr>
              <a:spLocks/>
            </p:cNvSpPr>
            <p:nvPr/>
          </p:nvSpPr>
          <p:spPr bwMode="auto">
            <a:xfrm flipH="1" flipV="1">
              <a:off x="1247" y="1341"/>
              <a:ext cx="9" cy="86"/>
            </a:xfrm>
            <a:custGeom>
              <a:avLst/>
              <a:gdLst>
                <a:gd name="T0" fmla="*/ 9 w 9"/>
                <a:gd name="T1" fmla="*/ 75 h 75"/>
                <a:gd name="T2" fmla="*/ 0 w 9"/>
                <a:gd name="T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75">
                  <a:moveTo>
                    <a:pt x="9" y="75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2" name="Oval 54"/>
            <p:cNvSpPr>
              <a:spLocks noChangeArrowheads="1"/>
            </p:cNvSpPr>
            <p:nvPr/>
          </p:nvSpPr>
          <p:spPr bwMode="auto">
            <a:xfrm rot="462136" flipV="1">
              <a:off x="4374" y="1328"/>
              <a:ext cx="222" cy="44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4374" y="1337"/>
              <a:ext cx="8" cy="91"/>
            </a:xfrm>
            <a:custGeom>
              <a:avLst/>
              <a:gdLst>
                <a:gd name="T0" fmla="*/ 8 w 8"/>
                <a:gd name="T1" fmla="*/ 0 h 91"/>
                <a:gd name="T2" fmla="*/ 0 w 8"/>
                <a:gd name="T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91">
                  <a:moveTo>
                    <a:pt x="8" y="0"/>
                  </a:moveTo>
                  <a:lnTo>
                    <a:pt x="0" y="91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4" name="Freeform 56"/>
            <p:cNvSpPr>
              <a:spLocks/>
            </p:cNvSpPr>
            <p:nvPr/>
          </p:nvSpPr>
          <p:spPr bwMode="auto">
            <a:xfrm>
              <a:off x="4592" y="1287"/>
              <a:ext cx="7" cy="83"/>
            </a:xfrm>
            <a:custGeom>
              <a:avLst/>
              <a:gdLst>
                <a:gd name="T0" fmla="*/ 0 w 7"/>
                <a:gd name="T1" fmla="*/ 83 h 83"/>
                <a:gd name="T2" fmla="*/ 7 w 7"/>
                <a:gd name="T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" h="83">
                  <a:moveTo>
                    <a:pt x="0" y="83"/>
                  </a:moveTo>
                  <a:lnTo>
                    <a:pt x="7" y="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5" name="Text Box 33"/>
            <p:cNvSpPr txBox="1">
              <a:spLocks noChangeArrowheads="1"/>
            </p:cNvSpPr>
            <p:nvPr/>
          </p:nvSpPr>
          <p:spPr bwMode="auto">
            <a:xfrm>
              <a:off x="2205" y="1595"/>
              <a:ext cx="114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GB" sz="1200" b="1" i="0" u="none" dirty="0">
                  <a:effectLst/>
                  <a:latin typeface="Arial" pitchFamily="34" charset="0"/>
                </a:rPr>
                <a:t>20 </a:t>
              </a:r>
              <a:r>
                <a:rPr lang="en-GB" sz="1200" b="1" i="0" u="none" dirty="0" err="1" smtClean="0">
                  <a:effectLst/>
                  <a:latin typeface="Arial" pitchFamily="34" charset="0"/>
                </a:rPr>
                <a:t>mrad</a:t>
              </a:r>
              <a:r>
                <a:rPr lang="en-GB" sz="1200" b="1" i="0" u="none" dirty="0" smtClean="0">
                  <a:effectLst/>
                  <a:latin typeface="Arial" pitchFamily="34" charset="0"/>
                </a:rPr>
                <a:t> </a:t>
              </a:r>
              <a:r>
                <a:rPr lang="en-GB" sz="1200" b="1" i="0" u="none" dirty="0">
                  <a:effectLst/>
                  <a:latin typeface="Arial" pitchFamily="34" charset="0"/>
                </a:rPr>
                <a:t>crossing</a:t>
              </a:r>
            </a:p>
          </p:txBody>
        </p:sp>
      </p:grpSp>
      <p:pic>
        <p:nvPicPr>
          <p:cNvPr id="70" name="Picture 2" descr="prettypics"/>
          <p:cNvPicPr>
            <a:picLocks noChangeAspect="1" noChangeArrowheads="1"/>
          </p:cNvPicPr>
          <p:nvPr/>
        </p:nvPicPr>
        <p:blipFill>
          <a:blip r:embed="rId3" cstate="print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32" y="1"/>
            <a:ext cx="1228879" cy="9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Text Box 3"/>
          <p:cNvSpPr txBox="1">
            <a:spLocks noChangeArrowheads="1"/>
          </p:cNvSpPr>
          <p:nvPr/>
        </p:nvSpPr>
        <p:spPr bwMode="auto">
          <a:xfrm>
            <a:off x="1100106" y="80530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WP10.3: LHC and CLIC Crab Cavities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sp>
        <p:nvSpPr>
          <p:cNvPr id="72" name="Text Box 14"/>
          <p:cNvSpPr txBox="1">
            <a:spLocks noChangeArrowheads="1"/>
          </p:cNvSpPr>
          <p:nvPr/>
        </p:nvSpPr>
        <p:spPr bwMode="auto">
          <a:xfrm>
            <a:off x="1624012" y="879947"/>
            <a:ext cx="6048375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GB" sz="1600" b="0" i="0" u="none" dirty="0">
                <a:effectLst/>
              </a:rPr>
              <a:t>Crab cavity to cavity synchronisation requirement  ~5 </a:t>
            </a:r>
            <a:r>
              <a:rPr lang="en-GB" sz="1600" b="0" i="0" u="none" dirty="0" err="1">
                <a:effectLst/>
              </a:rPr>
              <a:t>fs</a:t>
            </a:r>
            <a:r>
              <a:rPr lang="en-GB" sz="1600" b="0" i="0" u="none" dirty="0">
                <a:effectLst/>
              </a:rPr>
              <a:t>. </a:t>
            </a:r>
          </a:p>
          <a:p>
            <a:pPr algn="ctr">
              <a:spcBef>
                <a:spcPct val="10000"/>
              </a:spcBef>
            </a:pPr>
            <a:r>
              <a:rPr lang="en-GB" sz="1600" b="0" i="0" u="none" dirty="0">
                <a:effectLst/>
              </a:rPr>
              <a:t>Crab cavity to beam synchronisation requirement ~ 100 </a:t>
            </a:r>
            <a:r>
              <a:rPr lang="en-GB" sz="1600" b="0" i="0" u="none" dirty="0" err="1">
                <a:effectLst/>
              </a:rPr>
              <a:t>fs</a:t>
            </a:r>
            <a:r>
              <a:rPr lang="en-GB" sz="1600" b="0" i="0" u="none" dirty="0">
                <a:effectLst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6981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 descr="prettypics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32" y="1"/>
            <a:ext cx="1228879" cy="9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5BAF68-105C-473F-9500-82AF26D88819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8" name="Text Box 3"/>
          <p:cNvSpPr txBox="1">
            <a:spLocks noChangeArrowheads="1"/>
          </p:cNvSpPr>
          <p:nvPr/>
        </p:nvSpPr>
        <p:spPr bwMode="auto">
          <a:xfrm>
            <a:off x="1100106" y="80530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WP10.3: LHC and CLIC Crab Cavities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24744"/>
            <a:ext cx="9023907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60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33</a:t>
            </a:fld>
            <a:endParaRPr lang="en-US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107504" y="1099570"/>
            <a:ext cx="8785225" cy="2257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Ø"/>
            </a:pP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Goals:</a:t>
            </a:r>
          </a:p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+mj-lt"/>
              <a:buAutoNum type="arabicPeriod"/>
            </a:pPr>
            <a:r>
              <a:rPr lang="en-US" sz="2100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Development </a:t>
            </a:r>
            <a:r>
              <a:rPr lang="en-US" sz="2100" i="0" u="none" dirty="0">
                <a:solidFill>
                  <a:schemeClr val="accent2"/>
                </a:solidFill>
                <a:effectLst/>
                <a:sym typeface="Wingdings 2" pitchFamily="18" charset="2"/>
              </a:rPr>
              <a:t>of magnetron sputtering for the HIE-ISOLDE QW </a:t>
            </a:r>
            <a:r>
              <a:rPr lang="en-US" sz="2100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cavities</a:t>
            </a:r>
          </a:p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+mj-lt"/>
              <a:buAutoNum type="arabicPeriod"/>
            </a:pPr>
            <a:r>
              <a:rPr lang="en-US" sz="2100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Build and test </a:t>
            </a:r>
            <a:r>
              <a:rPr lang="en-US" sz="2100" i="0" u="none" dirty="0" err="1" smtClean="0">
                <a:solidFill>
                  <a:schemeClr val="accent2"/>
                </a:solidFill>
                <a:effectLst/>
                <a:sym typeface="Wingdings 2" pitchFamily="18" charset="2"/>
              </a:rPr>
              <a:t>Pb</a:t>
            </a:r>
            <a:r>
              <a:rPr lang="en-US" sz="2100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 coated </a:t>
            </a:r>
            <a:r>
              <a:rPr lang="en-US" sz="2100" i="0" u="none" dirty="0" err="1" smtClean="0">
                <a:solidFill>
                  <a:schemeClr val="accent2"/>
                </a:solidFill>
                <a:effectLst/>
                <a:sym typeface="Wingdings 2" pitchFamily="18" charset="2"/>
              </a:rPr>
              <a:t>phtocathodes</a:t>
            </a:r>
            <a:r>
              <a:rPr lang="en-US" sz="2100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 on 1 ½ cell SRF gun </a:t>
            </a:r>
          </a:p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+mj-lt"/>
              <a:buAutoNum type="arabicPeriod"/>
            </a:pPr>
            <a:r>
              <a:rPr lang="en-GB" sz="2100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Facilitate communication about new thin film </a:t>
            </a:r>
            <a:r>
              <a:rPr lang="en-GB" sz="2100" i="0" u="none" dirty="0" err="1" smtClean="0">
                <a:solidFill>
                  <a:schemeClr val="accent2"/>
                </a:solidFill>
                <a:effectLst/>
                <a:sym typeface="Wingdings 2" pitchFamily="18" charset="2"/>
              </a:rPr>
              <a:t>tehcniques</a:t>
            </a:r>
            <a:endParaRPr lang="en-GB" sz="2100" b="1" i="0" u="none" dirty="0" smtClean="0">
              <a:solidFill>
                <a:schemeClr val="accent2"/>
              </a:solidFill>
              <a:effectLst/>
              <a:sym typeface="Wingdings 2" pitchFamily="18" charset="2"/>
            </a:endParaRP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020357" y="115526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WP10.4: Thin Films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4" descr="med_nom_cavity_photo_inn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305" y="1"/>
            <a:ext cx="872727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29" descr="ALD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14" y="0"/>
            <a:ext cx="8288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4221088"/>
            <a:ext cx="9073008" cy="178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79388" y="3717032"/>
            <a:ext cx="8785225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Ø"/>
            </a:pP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Deliverables:</a:t>
            </a:r>
          </a:p>
        </p:txBody>
      </p:sp>
    </p:spTree>
    <p:extLst>
      <p:ext uri="{BB962C8B-B14F-4D97-AF65-F5344CB8AC3E}">
        <p14:creationId xmlns:p14="http://schemas.microsoft.com/office/powerpoint/2010/main" val="328083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necteur droit 19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sq" cmpd="sng" algn="ctr">
            <a:solidFill>
              <a:srgbClr val="FBFF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8" name="Connecteur droit 7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sq" cmpd="sng" algn="ctr">
            <a:solidFill>
              <a:srgbClr val="FEFF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0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cxnSp>
        <p:nvCxnSpPr>
          <p:cNvPr id="9" name="Connecteur droit 8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sq" cmpd="sng" algn="ctr">
            <a:solidFill>
              <a:srgbClr val="FEFF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1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61379E-EE99-4DCB-BA6B-ABD702A118AB}" type="slidenum">
              <a:rPr lang="en-US"/>
              <a:pPr/>
              <a:t>34</a:t>
            </a:fld>
            <a:endParaRPr lang="en-US"/>
          </a:p>
        </p:txBody>
      </p:sp>
      <p:cxnSp>
        <p:nvCxnSpPr>
          <p:cNvPr id="12" name="Connecteur droit 11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sq" cmpd="sng" algn="ctr">
            <a:solidFill>
              <a:srgbClr val="FEFF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" name="Connecteur droit 12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sq" cmpd="sng" algn="ctr">
            <a:solidFill>
              <a:srgbClr val="FEFF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4" name="Picture 4" descr="med_nom_cavity_photo_inn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305" y="1"/>
            <a:ext cx="872727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Connecteur droit 16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sq" cmpd="sng" algn="ctr">
            <a:solidFill>
              <a:srgbClr val="FEFF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5" name="Picture 229" descr="ALD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14" y="0"/>
            <a:ext cx="8288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Connecteur droit 17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sq" cmpd="sng" algn="ctr">
            <a:solidFill>
              <a:srgbClr val="FEFF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6" name="Image 15" descr="WP10.4 Thin films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4336703"/>
          </a:xfrm>
          <a:prstGeom prst="rect">
            <a:avLst/>
          </a:prstGeom>
        </p:spPr>
      </p:pic>
      <p:cxnSp>
        <p:nvCxnSpPr>
          <p:cNvPr id="19" name="Connecteur droit 18"/>
          <p:cNvCxnSpPr/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solidFill>
            <a:schemeClr val="accent1"/>
          </a:solidFill>
          <a:ln w="0" cap="sq" cmpd="sng" algn="ctr">
            <a:solidFill>
              <a:srgbClr val="FDFF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020357" y="115526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WP10.4: Thin Films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513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0143" y="908720"/>
            <a:ext cx="8424936" cy="504056"/>
          </a:xfrm>
        </p:spPr>
        <p:txBody>
          <a:bodyPr/>
          <a:lstStyle/>
          <a:p>
            <a:r>
              <a:rPr lang="en-US" sz="2400" dirty="0" smtClean="0"/>
              <a:t>Completed cold mass inside </a:t>
            </a:r>
            <a:r>
              <a:rPr lang="en-US" sz="2400" dirty="0" err="1" smtClean="0"/>
              <a:t>cryomodule</a:t>
            </a:r>
            <a:r>
              <a:rPr lang="en-US" sz="2400" dirty="0" smtClean="0"/>
              <a:t> of </a:t>
            </a:r>
            <a:r>
              <a:rPr lang="en-US" sz="2400" dirty="0" err="1" smtClean="0"/>
              <a:t>HoBiCaT</a:t>
            </a:r>
            <a:r>
              <a:rPr lang="en-US" sz="2400" dirty="0" smtClean="0"/>
              <a:t> HZB)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05.05.2011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EuCARD WP SRF Meeting | 04.05. – 05.05.2011 | Paris, France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7740352" y="6448251"/>
            <a:ext cx="1046490" cy="365125"/>
          </a:xfrm>
          <a:prstGeom prst="rect">
            <a:avLst/>
          </a:prstGeom>
        </p:spPr>
        <p:txBody>
          <a:bodyPr/>
          <a:lstStyle/>
          <a:p>
            <a:fld id="{983A9C72-3E85-4B44-9CE0-0D1BAFA6AAC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D:\Profile\gbt\Daten\SRF_Gun\Sketches\Engineering_model\SRF_Gun_HoBiCaT_cd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6513513" cy="46053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869160"/>
            <a:ext cx="2304256" cy="149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D:\Profile\gbt\Daten\SRF_Gun\Photos\2011-01-27_Montage_HoBiCaT\Gun_Montage_2_2011-01-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556792"/>
            <a:ext cx="2908015" cy="45365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020357" y="115526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WP10.4: Thin Films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1" name="Picture 4" descr="med_nom_cavity_photo_inn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305" y="1"/>
            <a:ext cx="872727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29" descr="ALD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14" y="0"/>
            <a:ext cx="8288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6468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804807"/>
            <a:ext cx="9036495" cy="777875"/>
          </a:xfrm>
        </p:spPr>
        <p:txBody>
          <a:bodyPr/>
          <a:lstStyle/>
          <a:p>
            <a:r>
              <a:rPr lang="en-US" sz="2800" dirty="0" smtClean="0"/>
              <a:t>Beam test: drive laser and electron beam diagnostics</a:t>
            </a:r>
            <a:endParaRPr lang="en-US" sz="2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05.05.2011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EuCARD WP SRF Meeting | 04.05. – 05.05.2011 | Paris, France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7740352" y="6448251"/>
            <a:ext cx="1046490" cy="365125"/>
          </a:xfrm>
          <a:prstGeom prst="rect">
            <a:avLst/>
          </a:prstGeom>
        </p:spPr>
        <p:txBody>
          <a:bodyPr/>
          <a:lstStyle/>
          <a:p>
            <a:fld id="{983A9C72-3E85-4B44-9CE0-0D1BAFA6AAC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774" y="1552153"/>
            <a:ext cx="8174682" cy="4605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Textfeld 9"/>
          <p:cNvSpPr txBox="1"/>
          <p:nvPr/>
        </p:nvSpPr>
        <p:spPr>
          <a:xfrm>
            <a:off x="4139952" y="5734997"/>
            <a:ext cx="4824536" cy="646331"/>
          </a:xfrm>
          <a:prstGeom prst="rect">
            <a:avLst/>
          </a:prstGeom>
          <a:solidFill>
            <a:schemeClr val="accent3">
              <a:lumMod val="7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i="0" u="none" dirty="0" smtClean="0">
                <a:solidFill>
                  <a:prstClr val="white">
                    <a:lumMod val="85000"/>
                  </a:prstClr>
                </a:solidFill>
                <a:effectLst/>
                <a:latin typeface="Calibri"/>
              </a:rPr>
              <a:t>0.26 µm, 30 kHz, 2…3 </a:t>
            </a:r>
            <a:r>
              <a:rPr lang="en-US" i="0" u="none" dirty="0" err="1" smtClean="0">
                <a:solidFill>
                  <a:prstClr val="white">
                    <a:lumMod val="85000"/>
                  </a:prstClr>
                </a:solidFill>
                <a:effectLst/>
                <a:latin typeface="Calibri"/>
              </a:rPr>
              <a:t>ps</a:t>
            </a:r>
            <a:r>
              <a:rPr lang="en-US" i="0" u="none" dirty="0" smtClean="0">
                <a:solidFill>
                  <a:prstClr val="white">
                    <a:lumMod val="85000"/>
                  </a:prstClr>
                </a:solidFill>
                <a:effectLst/>
                <a:latin typeface="Calibri"/>
              </a:rPr>
              <a:t>, 0.15 µJ pulses from </a:t>
            </a:r>
            <a:r>
              <a:rPr lang="en-US" i="0" u="none" dirty="0" err="1" smtClean="0">
                <a:solidFill>
                  <a:prstClr val="white">
                    <a:lumMod val="85000"/>
                  </a:prstClr>
                </a:solidFill>
                <a:effectLst/>
                <a:latin typeface="Calibri"/>
              </a:rPr>
              <a:t>Yb:YAG</a:t>
            </a:r>
            <a:r>
              <a:rPr lang="en-US" i="0" u="none" dirty="0" smtClean="0">
                <a:solidFill>
                  <a:prstClr val="white">
                    <a:lumMod val="85000"/>
                  </a:prstClr>
                </a:solidFill>
                <a:effectLst/>
                <a:latin typeface="Calibri"/>
              </a:rPr>
              <a:t> oscillator + </a:t>
            </a:r>
            <a:r>
              <a:rPr lang="en-US" i="0" u="none" dirty="0" err="1" smtClean="0">
                <a:solidFill>
                  <a:prstClr val="white">
                    <a:lumMod val="85000"/>
                  </a:prstClr>
                </a:solidFill>
                <a:effectLst/>
                <a:latin typeface="Calibri"/>
              </a:rPr>
              <a:t>regen</a:t>
            </a:r>
            <a:r>
              <a:rPr lang="en-US" i="0" u="none" dirty="0" smtClean="0">
                <a:solidFill>
                  <a:prstClr val="white">
                    <a:lumMod val="85000"/>
                  </a:prstClr>
                </a:solidFill>
                <a:effectLst/>
                <a:latin typeface="Calibri"/>
              </a:rPr>
              <a:t>. amp. + 4</a:t>
            </a:r>
            <a:r>
              <a:rPr lang="en-US" i="0" u="none" baseline="30000" dirty="0" smtClean="0">
                <a:solidFill>
                  <a:prstClr val="white">
                    <a:lumMod val="85000"/>
                  </a:prstClr>
                </a:solidFill>
                <a:effectLst/>
                <a:latin typeface="Calibri"/>
              </a:rPr>
              <a:t>th</a:t>
            </a:r>
            <a:r>
              <a:rPr lang="en-US" i="0" u="none" dirty="0" smtClean="0">
                <a:solidFill>
                  <a:prstClr val="white">
                    <a:lumMod val="85000"/>
                  </a:prstClr>
                </a:solidFill>
                <a:effectLst/>
                <a:latin typeface="Calibri"/>
              </a:rPr>
              <a:t> harm conv.</a:t>
            </a:r>
            <a:endParaRPr lang="en-US" i="0" u="none" dirty="0">
              <a:solidFill>
                <a:prstClr val="white">
                  <a:lumMod val="85000"/>
                </a:prstClr>
              </a:solidFill>
              <a:effectLst/>
              <a:latin typeface="Calibri"/>
            </a:endParaRPr>
          </a:p>
        </p:txBody>
      </p:sp>
      <p:cxnSp>
        <p:nvCxnSpPr>
          <p:cNvPr id="19" name="Gerade Verbindung 18"/>
          <p:cNvCxnSpPr/>
          <p:nvPr/>
        </p:nvCxnSpPr>
        <p:spPr>
          <a:xfrm rot="10800000">
            <a:off x="3563888" y="5949280"/>
            <a:ext cx="792088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 rot="5400000" flipH="1" flipV="1">
            <a:off x="2627784" y="5013176"/>
            <a:ext cx="1872208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ieren 39"/>
          <p:cNvGrpSpPr>
            <a:grpSpLocks/>
          </p:cNvGrpSpPr>
          <p:nvPr/>
        </p:nvGrpSpPr>
        <p:grpSpPr bwMode="auto">
          <a:xfrm>
            <a:off x="3923927" y="1628800"/>
            <a:ext cx="1402948" cy="1654104"/>
            <a:chOff x="4067944" y="631608"/>
            <a:chExt cx="1401800" cy="165390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11960" y="631608"/>
              <a:ext cx="1033219" cy="106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feld 38"/>
            <p:cNvSpPr txBox="1">
              <a:spLocks noChangeArrowheads="1"/>
            </p:cNvSpPr>
            <p:nvPr/>
          </p:nvSpPr>
          <p:spPr bwMode="auto">
            <a:xfrm>
              <a:off x="4067944" y="1700808"/>
              <a:ext cx="1401800" cy="584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600" i="0" u="none">
                  <a:solidFill>
                    <a:prstClr val="black"/>
                  </a:solidFill>
                  <a:effectLst/>
                  <a:latin typeface="Calibri"/>
                </a:rPr>
                <a:t>Stripline BPM,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600" i="0" u="none">
                  <a:solidFill>
                    <a:prstClr val="black"/>
                  </a:solidFill>
                  <a:effectLst/>
                  <a:latin typeface="Calibri"/>
                </a:rPr>
                <a:t>ICT</a:t>
              </a:r>
            </a:p>
          </p:txBody>
        </p:sp>
      </p:grpSp>
      <p:grpSp>
        <p:nvGrpSpPr>
          <p:cNvPr id="7" name="Gruppieren 27"/>
          <p:cNvGrpSpPr/>
          <p:nvPr/>
        </p:nvGrpSpPr>
        <p:grpSpPr>
          <a:xfrm>
            <a:off x="6012160" y="1412776"/>
            <a:ext cx="2904848" cy="1152128"/>
            <a:chOff x="6012160" y="1412776"/>
            <a:chExt cx="2904848" cy="115212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18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80312" y="1412776"/>
              <a:ext cx="1536696" cy="11521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0" name="Textfeld 34"/>
            <p:cNvSpPr txBox="1">
              <a:spLocks noChangeArrowheads="1"/>
            </p:cNvSpPr>
            <p:nvPr/>
          </p:nvSpPr>
          <p:spPr bwMode="auto">
            <a:xfrm>
              <a:off x="6012160" y="1628800"/>
              <a:ext cx="122413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600" i="0" u="none">
                  <a:solidFill>
                    <a:prstClr val="black"/>
                  </a:solidFill>
                  <a:effectLst/>
                  <a:latin typeface="Calibri"/>
                </a:rPr>
                <a:t>THz diagnostics</a:t>
              </a:r>
            </a:p>
          </p:txBody>
        </p:sp>
      </p:grpSp>
      <p:grpSp>
        <p:nvGrpSpPr>
          <p:cNvPr id="8" name="Gruppieren 28"/>
          <p:cNvGrpSpPr/>
          <p:nvPr/>
        </p:nvGrpSpPr>
        <p:grpSpPr>
          <a:xfrm>
            <a:off x="4716016" y="4365104"/>
            <a:ext cx="1512168" cy="1296144"/>
            <a:chOff x="4716016" y="4365104"/>
            <a:chExt cx="1512168" cy="129614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3" name="Picture 18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16016" y="4365104"/>
              <a:ext cx="1296193" cy="1024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feld 34"/>
            <p:cNvSpPr txBox="1">
              <a:spLocks noChangeArrowheads="1"/>
            </p:cNvSpPr>
            <p:nvPr/>
          </p:nvSpPr>
          <p:spPr bwMode="auto">
            <a:xfrm>
              <a:off x="4716016" y="5322694"/>
              <a:ext cx="151216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600" i="0" u="none" smtClean="0">
                  <a:solidFill>
                    <a:prstClr val="black"/>
                  </a:solidFill>
                  <a:effectLst/>
                  <a:latin typeface="Calibri"/>
                </a:rPr>
                <a:t>Viewscreens</a:t>
              </a:r>
              <a:endParaRPr lang="de-DE" sz="1600" i="0" u="none">
                <a:solidFill>
                  <a:prstClr val="black"/>
                </a:solidFill>
                <a:effectLst/>
                <a:latin typeface="Calibri"/>
              </a:endParaRPr>
            </a:p>
          </p:txBody>
        </p:sp>
      </p:grpSp>
      <p:grpSp>
        <p:nvGrpSpPr>
          <p:cNvPr id="9" name="Gruppieren 33"/>
          <p:cNvGrpSpPr>
            <a:grpSpLocks/>
          </p:cNvGrpSpPr>
          <p:nvPr/>
        </p:nvGrpSpPr>
        <p:grpSpPr bwMode="auto">
          <a:xfrm>
            <a:off x="7236298" y="4077071"/>
            <a:ext cx="1489399" cy="1439930"/>
            <a:chOff x="6588222" y="4149082"/>
            <a:chExt cx="1489982" cy="144022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6" name="Picture 3" descr="C:\Dokumente und Einstellungen\NEUMANN\Eigene Dateien\gun_cavity\sim\gun_simulation\ergebnisse_srfgun_hobi\Ekin.bm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588222" y="4149082"/>
              <a:ext cx="1489982" cy="10684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7" name="Textfeld 32"/>
            <p:cNvSpPr txBox="1">
              <a:spLocks noChangeArrowheads="1"/>
            </p:cNvSpPr>
            <p:nvPr/>
          </p:nvSpPr>
          <p:spPr bwMode="auto">
            <a:xfrm>
              <a:off x="6588224" y="5250686"/>
              <a:ext cx="1432556" cy="338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600" i="0" u="none">
                  <a:solidFill>
                    <a:prstClr val="black"/>
                  </a:solidFill>
                  <a:effectLst/>
                  <a:latin typeface="Calibri"/>
                </a:rPr>
                <a:t>Dipole magnet</a:t>
              </a:r>
            </a:p>
          </p:txBody>
        </p:sp>
      </p:grpSp>
      <p:pic>
        <p:nvPicPr>
          <p:cNvPr id="22" name="Picture 4" descr="med_nom_cavity_photo_inn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305" y="1"/>
            <a:ext cx="872727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29" descr="ALD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14" y="0"/>
            <a:ext cx="8288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020357" y="115526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WP10.4: Thin Films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5315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980728"/>
            <a:ext cx="8429684" cy="492443"/>
          </a:xfr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600" b="1" kern="1200" dirty="0" smtClean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T10.4 + T10.7 : </a:t>
            </a:r>
            <a:r>
              <a:rPr lang="en-GB" sz="2600" b="1" kern="1200" dirty="0" err="1" smtClean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Pb</a:t>
            </a:r>
            <a:r>
              <a:rPr lang="en-GB" sz="2600" b="1" kern="1200" dirty="0" smtClean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/</a:t>
            </a:r>
            <a:r>
              <a:rPr lang="en-GB" sz="2600" b="1" kern="1200" dirty="0" err="1" smtClean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Nb</a:t>
            </a:r>
            <a:r>
              <a:rPr lang="en-GB" sz="2600" b="1" kern="1200" dirty="0" smtClean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 SC-RF Gun Operation</a:t>
            </a:r>
            <a:endParaRPr lang="en-GB" sz="2600" b="1" kern="1200" dirty="0">
              <a:solidFill>
                <a:srgbClr val="304E94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686C5E-ED5A-4E9A-B9EE-4AA457616191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13 May 2011</a:t>
            </a:r>
            <a:endParaRPr lang="en-US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6819" y="3088268"/>
            <a:ext cx="2045214" cy="1882527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780928"/>
            <a:ext cx="2376264" cy="3198243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itel 1"/>
          <p:cNvSpPr txBox="1">
            <a:spLocks/>
          </p:cNvSpPr>
          <p:nvPr/>
        </p:nvSpPr>
        <p:spPr>
          <a:xfrm>
            <a:off x="232533" y="1628800"/>
            <a:ext cx="8429684" cy="100013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First beam of photoelectrons from </a:t>
            </a:r>
            <a:r>
              <a:rPr kumimoji="0" lang="en-US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Pb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cathode generated and accelerated at 21</a:t>
            </a:r>
            <a:r>
              <a:rPr kumimoji="0" lang="en-US" sz="2600" b="1" i="0" u="none" strike="noStrike" kern="1200" cap="none" spc="0" normalizeH="0" baseline="3000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st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April 2011, &lt; 2 years after project approval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020357" y="115526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WP10.4: Thin Films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798087" y="5085184"/>
            <a:ext cx="3491162" cy="100013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i="0" u="none" dirty="0">
                <a:effectLst/>
              </a:rPr>
              <a:t>Lead coated </a:t>
            </a:r>
            <a:r>
              <a:rPr lang="en-US" i="0" u="none" dirty="0" smtClean="0">
                <a:effectLst/>
              </a:rPr>
              <a:t>photocathodes </a:t>
            </a:r>
            <a:r>
              <a:rPr lang="en-US" i="0" u="none" dirty="0">
                <a:effectLst/>
              </a:rPr>
              <a:t>in </a:t>
            </a:r>
            <a:r>
              <a:rPr lang="en-US" i="0" u="none" dirty="0" smtClean="0">
                <a:effectLst/>
              </a:rPr>
              <a:t>1 </a:t>
            </a:r>
            <a:r>
              <a:rPr lang="en-US" i="0" u="none" dirty="0">
                <a:effectLst/>
              </a:rPr>
              <a:t>½ SRF gun</a:t>
            </a:r>
          </a:p>
          <a:p>
            <a:pPr algn="ctr">
              <a:defRPr/>
            </a:pPr>
            <a:r>
              <a:rPr lang="en-US" i="0" u="none" dirty="0" smtClean="0">
                <a:effectLst/>
              </a:rPr>
              <a:t>achieving </a:t>
            </a:r>
            <a:r>
              <a:rPr lang="en-US" i="0" u="none" dirty="0">
                <a:effectLst/>
              </a:rPr>
              <a:t>QE of </a:t>
            </a:r>
            <a:r>
              <a:rPr lang="en-US" i="0" u="none" dirty="0" smtClean="0">
                <a:effectLst/>
              </a:rPr>
              <a:t>3.3x10</a:t>
            </a:r>
            <a:r>
              <a:rPr lang="en-US" i="0" u="none" baseline="30000" dirty="0" smtClean="0">
                <a:effectLst/>
              </a:rPr>
              <a:t>-3</a:t>
            </a:r>
            <a:endParaRPr lang="en-US" i="0" u="none" dirty="0" smtClean="0">
              <a:effectLst/>
            </a:endParaRPr>
          </a:p>
          <a:p>
            <a:pPr algn="ctr">
              <a:defRPr/>
            </a:pPr>
            <a:r>
              <a:rPr lang="en-US" i="0" u="none" dirty="0" smtClean="0">
                <a:effectLst/>
              </a:rPr>
              <a:t>(</a:t>
            </a:r>
            <a:r>
              <a:rPr lang="en-US" i="0" u="none" dirty="0">
                <a:effectLst/>
              </a:rPr>
              <a:t>NCBJ, DESY, </a:t>
            </a:r>
            <a:r>
              <a:rPr lang="en-US" i="0" u="none" dirty="0" err="1">
                <a:effectLst/>
              </a:rPr>
              <a:t>Jlab</a:t>
            </a:r>
            <a:r>
              <a:rPr lang="en-US" i="0" u="none" dirty="0">
                <a:effectLst/>
              </a:rPr>
              <a:t>)</a:t>
            </a:r>
          </a:p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endParaRPr lang="en-US" i="0" u="none" dirty="0">
              <a:effectLst/>
            </a:endParaRPr>
          </a:p>
        </p:txBody>
      </p:sp>
      <p:pic>
        <p:nvPicPr>
          <p:cNvPr id="13" name="Picture 27" descr="GUNMay2010 005"/>
          <p:cNvPicPr>
            <a:picLocks noChangeAspect="1" noChangeArrowheads="1"/>
          </p:cNvPicPr>
          <p:nvPr/>
        </p:nvPicPr>
        <p:blipFill>
          <a:blip r:embed="rId4" cstate="print"/>
          <a:srcRect l="31483" t="40527" r="40158" b="14468"/>
          <a:stretch>
            <a:fillRect/>
          </a:stretch>
        </p:blipFill>
        <p:spPr bwMode="auto">
          <a:xfrm>
            <a:off x="323528" y="2996952"/>
            <a:ext cx="1717515" cy="2065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346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38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020357" y="115526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WP10.4: </a:t>
            </a: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QWR for HIE </a:t>
            </a:r>
            <a:r>
              <a:rPr lang="en-US" sz="2600" i="0" u="none" dirty="0" err="1" smtClean="0">
                <a:solidFill>
                  <a:srgbClr val="304E94"/>
                </a:solidFill>
                <a:effectLst/>
              </a:rPr>
              <a:t>Isolde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4" descr="med_nom_cavity_photo_inn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305" y="1"/>
            <a:ext cx="872727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29" descr="ALD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14" y="0"/>
            <a:ext cx="8288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63" y="908720"/>
            <a:ext cx="7565851" cy="5230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7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61379E-EE99-4DCB-BA6B-ABD702A118AB}" type="slidenum">
              <a:rPr lang="en-US"/>
              <a:pPr/>
              <a:t>39</a:t>
            </a:fld>
            <a:endParaRPr lang="en-US"/>
          </a:p>
        </p:txBody>
      </p:sp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1049414" y="115526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WP10.4: Thin Films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4" name="Picture 4" descr="med_nom_cavity_photo_inn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305" y="1"/>
            <a:ext cx="872727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29" descr="ALD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14" y="0"/>
            <a:ext cx="8288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699" y="957489"/>
            <a:ext cx="7105975" cy="5236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215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89EEF0-B711-4F3B-A2FA-FFE85BF80EAB}" type="slidenum">
              <a:rPr lang="en-US"/>
              <a:pPr/>
              <a:t>4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520" y="1665280"/>
            <a:ext cx="8605868" cy="4572032"/>
          </a:xfrm>
          <a:noFill/>
          <a:ln/>
        </p:spPr>
        <p:txBody>
          <a:bodyPr/>
          <a:lstStyle/>
          <a:p>
            <a:pPr>
              <a:lnSpc>
                <a:spcPct val="150000"/>
              </a:lnSpc>
              <a:spcBef>
                <a:spcPct val="10000"/>
              </a:spcBef>
              <a:buFont typeface="Wingdings" pitchFamily="2" charset="2"/>
              <a:buChar char="Ø"/>
            </a:pPr>
            <a:r>
              <a:rPr lang="en-GB" sz="1800" b="1" dirty="0" smtClean="0"/>
              <a:t>High Gradient barrier (ILC, SPL, ESS, etc…)  		</a:t>
            </a:r>
            <a:r>
              <a:rPr lang="en-GB" sz="1800" b="1" dirty="0" smtClean="0">
                <a:sym typeface="Symbol"/>
              </a:rPr>
              <a:t></a:t>
            </a:r>
            <a:r>
              <a:rPr lang="en-GB" sz="1800" b="1" dirty="0" smtClean="0"/>
              <a:t> Task 10.2, 10.4</a:t>
            </a:r>
          </a:p>
          <a:p>
            <a:pPr>
              <a:lnSpc>
                <a:spcPct val="150000"/>
              </a:lnSpc>
              <a:spcBef>
                <a:spcPct val="10000"/>
              </a:spcBef>
              <a:buFont typeface="Wingdings" pitchFamily="2" charset="2"/>
              <a:buChar char="Ø"/>
            </a:pPr>
            <a:r>
              <a:rPr lang="en-GB" sz="1800" b="1" dirty="0" smtClean="0"/>
              <a:t>High Q0 barrier (efficiency, duty cycle) 		</a:t>
            </a:r>
            <a:r>
              <a:rPr lang="en-GB" sz="1800" b="1" dirty="0" smtClean="0">
                <a:sym typeface="Symbol"/>
              </a:rPr>
              <a:t></a:t>
            </a:r>
            <a:r>
              <a:rPr lang="en-GB" sz="1800" b="1" dirty="0" smtClean="0"/>
              <a:t> Task 10.4</a:t>
            </a:r>
          </a:p>
          <a:p>
            <a:pPr>
              <a:lnSpc>
                <a:spcPct val="150000"/>
              </a:lnSpc>
              <a:spcBef>
                <a:spcPct val="10000"/>
              </a:spcBef>
              <a:buFont typeface="Wingdings" pitchFamily="2" charset="2"/>
              <a:buChar char="Ø"/>
            </a:pPr>
            <a:r>
              <a:rPr lang="en-GB" sz="1800" b="1" dirty="0" smtClean="0"/>
              <a:t>High RF Power barrier (HPPAs)</a:t>
            </a:r>
            <a:r>
              <a:rPr lang="en-GB" sz="1800" b="1" dirty="0">
                <a:solidFill>
                  <a:srgbClr val="000000"/>
                </a:solidFill>
                <a:sym typeface="Symbol"/>
              </a:rPr>
              <a:t> </a:t>
            </a:r>
            <a:r>
              <a:rPr lang="en-GB" sz="1800" b="1" dirty="0" smtClean="0">
                <a:solidFill>
                  <a:srgbClr val="000000"/>
                </a:solidFill>
                <a:sym typeface="Symbol"/>
              </a:rPr>
              <a:t>			</a:t>
            </a:r>
            <a:r>
              <a:rPr lang="en-GB" sz="1800" b="1" dirty="0" smtClean="0">
                <a:solidFill>
                  <a:srgbClr val="000000"/>
                </a:solidFill>
              </a:rPr>
              <a:t> </a:t>
            </a:r>
            <a:r>
              <a:rPr lang="en-GB" sz="1800" b="1" dirty="0">
                <a:solidFill>
                  <a:srgbClr val="000000"/>
                </a:solidFill>
              </a:rPr>
              <a:t>Task </a:t>
            </a:r>
            <a:r>
              <a:rPr lang="en-GB" sz="1800" b="1" dirty="0" smtClean="0">
                <a:solidFill>
                  <a:srgbClr val="000000"/>
                </a:solidFill>
              </a:rPr>
              <a:t>10.2, 10.8</a:t>
            </a:r>
          </a:p>
          <a:p>
            <a:pPr>
              <a:lnSpc>
                <a:spcPct val="150000"/>
              </a:lnSpc>
              <a:spcBef>
                <a:spcPct val="10000"/>
              </a:spcBef>
              <a:buFont typeface="Wingdings" pitchFamily="2" charset="2"/>
              <a:buChar char="Ø"/>
            </a:pPr>
            <a:r>
              <a:rPr lang="en-GB" sz="1800" b="1" dirty="0" smtClean="0">
                <a:solidFill>
                  <a:srgbClr val="000000"/>
                </a:solidFill>
              </a:rPr>
              <a:t>High Stability and Reliability barriers (ILC, XFEL, ADS)</a:t>
            </a:r>
            <a:r>
              <a:rPr lang="en-GB" sz="1800" b="1" dirty="0" smtClean="0">
                <a:solidFill>
                  <a:srgbClr val="000000"/>
                </a:solidFill>
                <a:sym typeface="Symbol"/>
              </a:rPr>
              <a:t> </a:t>
            </a:r>
            <a:r>
              <a:rPr lang="en-GB" sz="1800" b="1" dirty="0">
                <a:solidFill>
                  <a:srgbClr val="000000"/>
                </a:solidFill>
                <a:sym typeface="Symbol"/>
              </a:rPr>
              <a:t>	</a:t>
            </a:r>
            <a:r>
              <a:rPr lang="en-GB" sz="1800" b="1" dirty="0" smtClean="0">
                <a:solidFill>
                  <a:srgbClr val="000000"/>
                </a:solidFill>
                <a:sym typeface="Symbol"/>
              </a:rPr>
              <a:t></a:t>
            </a:r>
            <a:r>
              <a:rPr lang="en-GB" sz="1800" b="1" dirty="0" smtClean="0">
                <a:solidFill>
                  <a:srgbClr val="000000"/>
                </a:solidFill>
              </a:rPr>
              <a:t> </a:t>
            </a:r>
            <a:r>
              <a:rPr lang="en-GB" sz="1800" b="1" dirty="0">
                <a:solidFill>
                  <a:srgbClr val="000000"/>
                </a:solidFill>
              </a:rPr>
              <a:t>Task </a:t>
            </a:r>
            <a:r>
              <a:rPr lang="en-GB" sz="1800" b="1" dirty="0" smtClean="0">
                <a:solidFill>
                  <a:srgbClr val="000000"/>
                </a:solidFill>
              </a:rPr>
              <a:t>10.5, 10.6</a:t>
            </a:r>
          </a:p>
          <a:p>
            <a:pPr>
              <a:lnSpc>
                <a:spcPct val="150000"/>
              </a:lnSpc>
              <a:spcBef>
                <a:spcPct val="10000"/>
              </a:spcBef>
              <a:buFont typeface="Wingdings" pitchFamily="2" charset="2"/>
              <a:buChar char="Ø"/>
            </a:pPr>
            <a:r>
              <a:rPr lang="en-GB" sz="1800" b="1" dirty="0" smtClean="0">
                <a:solidFill>
                  <a:srgbClr val="000000"/>
                </a:solidFill>
              </a:rPr>
              <a:t>Low Beta barrier (e.g. Spiral2 </a:t>
            </a:r>
            <a:r>
              <a:rPr lang="en-GB" sz="1800" b="1" dirty="0" smtClean="0">
                <a:solidFill>
                  <a:srgbClr val="000000"/>
                </a:solidFill>
                <a:sym typeface="Symbol"/>
              </a:rPr>
              <a:t></a:t>
            </a:r>
            <a:r>
              <a:rPr lang="en-GB" sz="1800" b="1" dirty="0" smtClean="0">
                <a:solidFill>
                  <a:srgbClr val="000000"/>
                </a:solidFill>
              </a:rPr>
              <a:t>=0.07)</a:t>
            </a:r>
            <a:r>
              <a:rPr lang="en-GB" sz="1800" b="1" dirty="0">
                <a:solidFill>
                  <a:srgbClr val="000000"/>
                </a:solidFill>
                <a:sym typeface="Symbol"/>
              </a:rPr>
              <a:t> </a:t>
            </a:r>
            <a:r>
              <a:rPr lang="en-GB" sz="1800" b="1" dirty="0" smtClean="0">
                <a:solidFill>
                  <a:srgbClr val="000000"/>
                </a:solidFill>
                <a:sym typeface="Symbol"/>
              </a:rPr>
              <a:t>			</a:t>
            </a:r>
            <a:r>
              <a:rPr lang="en-GB" sz="1800" b="1" dirty="0" smtClean="0">
                <a:solidFill>
                  <a:srgbClr val="000000"/>
                </a:solidFill>
              </a:rPr>
              <a:t> </a:t>
            </a:r>
            <a:r>
              <a:rPr lang="en-GB" sz="1800" b="1" dirty="0">
                <a:solidFill>
                  <a:srgbClr val="000000"/>
                </a:solidFill>
              </a:rPr>
              <a:t>Task 10.4</a:t>
            </a:r>
            <a:endParaRPr lang="en-GB" sz="1400" b="1" dirty="0"/>
          </a:p>
          <a:p>
            <a:pPr>
              <a:lnSpc>
                <a:spcPct val="150000"/>
              </a:lnSpc>
              <a:spcBef>
                <a:spcPct val="10000"/>
              </a:spcBef>
              <a:buFont typeface="Wingdings" pitchFamily="2" charset="2"/>
              <a:buChar char="Ø"/>
            </a:pPr>
            <a:r>
              <a:rPr lang="en-GB" sz="1800" b="1" dirty="0" smtClean="0"/>
              <a:t>Industrialization and cost barrier</a:t>
            </a:r>
            <a:r>
              <a:rPr lang="en-GB" sz="1800" b="1" dirty="0" smtClean="0">
                <a:solidFill>
                  <a:srgbClr val="000000"/>
                </a:solidFill>
                <a:sym typeface="Symbol"/>
              </a:rPr>
              <a:t> (ILC)			</a:t>
            </a:r>
            <a:r>
              <a:rPr lang="en-GB" sz="1800" b="1" dirty="0" smtClean="0">
                <a:solidFill>
                  <a:srgbClr val="000000"/>
                </a:solidFill>
              </a:rPr>
              <a:t> </a:t>
            </a:r>
            <a:r>
              <a:rPr lang="en-GB" sz="1800" b="1" dirty="0">
                <a:solidFill>
                  <a:srgbClr val="000000"/>
                </a:solidFill>
              </a:rPr>
              <a:t>Task </a:t>
            </a:r>
            <a:r>
              <a:rPr lang="en-GB" sz="1800" b="1" dirty="0" smtClean="0">
                <a:solidFill>
                  <a:srgbClr val="000000"/>
                </a:solidFill>
              </a:rPr>
              <a:t>10.8</a:t>
            </a:r>
            <a:endParaRPr lang="en-GB" sz="1800" b="1" dirty="0" smtClean="0"/>
          </a:p>
          <a:p>
            <a:pPr>
              <a:lnSpc>
                <a:spcPct val="150000"/>
              </a:lnSpc>
              <a:spcBef>
                <a:spcPct val="10000"/>
              </a:spcBef>
              <a:buFont typeface="Wingdings" pitchFamily="2" charset="2"/>
              <a:buChar char="Ø"/>
            </a:pPr>
            <a:r>
              <a:rPr lang="en-GB" sz="1800" b="1" dirty="0" smtClean="0"/>
              <a:t>New Applications barrier:</a:t>
            </a:r>
          </a:p>
          <a:p>
            <a:pPr lvl="1">
              <a:lnSpc>
                <a:spcPct val="150000"/>
              </a:lnSpc>
              <a:spcBef>
                <a:spcPct val="10000"/>
              </a:spcBef>
              <a:buFont typeface="Wingdings" pitchFamily="2" charset="2"/>
              <a:buChar char="Ø"/>
            </a:pPr>
            <a:r>
              <a:rPr lang="en-GB" sz="1800" b="1" dirty="0" smtClean="0"/>
              <a:t>Crab cavities (LHC, ILC)				</a:t>
            </a:r>
            <a:r>
              <a:rPr lang="en-GB" sz="1800" b="1" dirty="0" smtClean="0">
                <a:sym typeface="Symbol"/>
              </a:rPr>
              <a:t></a:t>
            </a:r>
            <a:r>
              <a:rPr lang="en-GB" sz="1800" b="1" dirty="0" smtClean="0"/>
              <a:t> Task 10.3</a:t>
            </a:r>
          </a:p>
          <a:p>
            <a:pPr lvl="1">
              <a:lnSpc>
                <a:spcPct val="150000"/>
              </a:lnSpc>
              <a:spcBef>
                <a:spcPct val="10000"/>
              </a:spcBef>
              <a:buFont typeface="Wingdings" pitchFamily="2" charset="2"/>
              <a:buChar char="Ø"/>
            </a:pPr>
            <a:r>
              <a:rPr lang="en-GB" sz="1800" b="1" dirty="0" smtClean="0"/>
              <a:t>SC-RF Gun (electrons) 				</a:t>
            </a:r>
            <a:r>
              <a:rPr lang="en-GB" sz="1800" b="1" dirty="0" smtClean="0">
                <a:sym typeface="Symbol"/>
              </a:rPr>
              <a:t></a:t>
            </a:r>
            <a:r>
              <a:rPr lang="en-GB" sz="1800" b="1" dirty="0" smtClean="0"/>
              <a:t> Task 10.4, 10.7</a:t>
            </a:r>
          </a:p>
          <a:p>
            <a:pPr lvl="1">
              <a:lnSpc>
                <a:spcPct val="150000"/>
              </a:lnSpc>
              <a:spcBef>
                <a:spcPct val="10000"/>
              </a:spcBef>
              <a:buFont typeface="Wingdings" pitchFamily="2" charset="2"/>
              <a:buChar char="Ø"/>
            </a:pPr>
            <a:r>
              <a:rPr lang="en-GB" sz="1800" b="1" dirty="0" smtClean="0"/>
              <a:t>Energy Recovery </a:t>
            </a:r>
            <a:r>
              <a:rPr lang="en-GB" sz="1800" b="1" dirty="0" err="1" smtClean="0"/>
              <a:t>Linac</a:t>
            </a:r>
            <a:r>
              <a:rPr lang="en-GB" sz="1800" b="1" dirty="0" smtClean="0"/>
              <a:t> (ALICE, </a:t>
            </a:r>
            <a:r>
              <a:rPr lang="en-GB" sz="1800" b="1" dirty="0" err="1" smtClean="0"/>
              <a:t>BERLinPro</a:t>
            </a:r>
            <a:r>
              <a:rPr lang="en-GB" sz="1800" b="1" dirty="0" smtClean="0"/>
              <a:t>)	</a:t>
            </a:r>
            <a:r>
              <a:rPr lang="en-GB" sz="1800" b="1" dirty="0" smtClean="0">
                <a:sym typeface="Symbol"/>
              </a:rPr>
              <a:t></a:t>
            </a:r>
            <a:r>
              <a:rPr lang="en-GB" sz="1800" b="1" dirty="0" smtClean="0"/>
              <a:t> Task 10.5, 10.7</a:t>
            </a:r>
          </a:p>
          <a:p>
            <a:pPr lvl="1">
              <a:spcBef>
                <a:spcPct val="10000"/>
              </a:spcBef>
              <a:buFont typeface="Wingdings" pitchFamily="2" charset="2"/>
              <a:buChar char="Ø"/>
            </a:pPr>
            <a:endParaRPr lang="en-GB" sz="1800" b="1" dirty="0"/>
          </a:p>
          <a:p>
            <a:pPr lvl="1">
              <a:spcBef>
                <a:spcPct val="10000"/>
              </a:spcBef>
              <a:buFont typeface="Wingdings" pitchFamily="2" charset="2"/>
              <a:buChar char="Ø"/>
            </a:pPr>
            <a:endParaRPr lang="en-GB" sz="1800" b="1" dirty="0" smtClean="0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043608" y="214290"/>
            <a:ext cx="7344742" cy="492443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600" i="0" u="none" dirty="0" smtClean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Pushing Accelerator Performance Barriers</a:t>
            </a:r>
            <a:endParaRPr lang="en-GB" i="0" u="none" dirty="0">
              <a:solidFill>
                <a:srgbClr val="304E9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908721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i="0" u="none" dirty="0" smtClean="0">
                <a:effectLst/>
              </a:rPr>
              <a:t>R&amp;D is needed to advance the Superconducting RF Technology for Accelerator applications</a:t>
            </a:r>
            <a:endParaRPr lang="en-GB" sz="2400" i="0" u="non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541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61379E-EE99-4DCB-BA6B-ABD702A118AB}" type="slidenum">
              <a:rPr lang="en-US"/>
              <a:pPr/>
              <a:t>40</a:t>
            </a:fld>
            <a:endParaRPr lang="en-US"/>
          </a:p>
        </p:txBody>
      </p:sp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1049414" y="115526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WP10.4: Thin Films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4" name="Picture 4" descr="med_nom_cavity_photo_inn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305" y="1"/>
            <a:ext cx="872727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29" descr="ALD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14" y="0"/>
            <a:ext cx="8288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05"/>
          <a:stretch/>
        </p:blipFill>
        <p:spPr bwMode="auto">
          <a:xfrm>
            <a:off x="562378" y="936104"/>
            <a:ext cx="7898054" cy="513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23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61379E-EE99-4DCB-BA6B-ABD702A118AB}" type="slidenum">
              <a:rPr lang="en-US"/>
              <a:pPr/>
              <a:t>41</a:t>
            </a:fld>
            <a:endParaRPr lang="en-US"/>
          </a:p>
        </p:txBody>
      </p:sp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1049414" y="115526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WP10.4: Thin Films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4" name="Picture 4" descr="med_nom_cavity_photo_inn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305" y="1"/>
            <a:ext cx="872727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29" descr="ALD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14" y="0"/>
            <a:ext cx="8288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Palmieri V\Documenti\All files\All files\IMAGES\foto_lab Superconduttività\foto_ sputtering\Sputtering\Sputtering RFQ\P100277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34" y="1484784"/>
            <a:ext cx="3113919" cy="4692056"/>
          </a:xfrm>
          <a:prstGeom prst="rect">
            <a:avLst/>
          </a:prstGeom>
          <a:noFill/>
        </p:spPr>
      </p:pic>
      <p:sp>
        <p:nvSpPr>
          <p:cNvPr id="2" name="ZoneTexte 1"/>
          <p:cNvSpPr txBox="1"/>
          <p:nvPr/>
        </p:nvSpPr>
        <p:spPr>
          <a:xfrm>
            <a:off x="3635896" y="1700808"/>
            <a:ext cx="54726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u="none" dirty="0" smtClean="0">
                <a:effectLst/>
              </a:rPr>
              <a:t>The </a:t>
            </a:r>
            <a:r>
              <a:rPr lang="en-US" b="0" u="none" dirty="0">
                <a:effectLst/>
              </a:rPr>
              <a:t>RRR of our </a:t>
            </a:r>
            <a:r>
              <a:rPr lang="en-US" b="0" u="none" dirty="0" err="1">
                <a:effectLst/>
              </a:rPr>
              <a:t>Nb</a:t>
            </a:r>
            <a:r>
              <a:rPr lang="en-US" b="0" u="none" dirty="0">
                <a:effectLst/>
              </a:rPr>
              <a:t> sputtered samples was increasing when increasing the power of sputtering.</a:t>
            </a:r>
          </a:p>
          <a:p>
            <a:pPr algn="ctr"/>
            <a:r>
              <a:rPr lang="en-US" b="0" u="none" dirty="0">
                <a:effectLst/>
              </a:rPr>
              <a:t>We got progressive improvements. The film is uniform all over within the cavity. We can sputter over 1 micron in about 15 minutes.</a:t>
            </a:r>
          </a:p>
          <a:p>
            <a:pPr algn="ctr"/>
            <a:endParaRPr lang="en-US" b="0" u="none" dirty="0">
              <a:effectLst/>
            </a:endParaRPr>
          </a:p>
          <a:p>
            <a:pPr algn="ctr"/>
            <a:r>
              <a:rPr lang="en-US" b="0" u="none" dirty="0">
                <a:effectLst/>
              </a:rPr>
              <a:t>Today we got  RRR values of 22, that means we are ready for sputtering the cavity.</a:t>
            </a:r>
          </a:p>
          <a:p>
            <a:pPr algn="ctr"/>
            <a:r>
              <a:rPr lang="en-US" b="0" u="none" dirty="0">
                <a:effectLst/>
              </a:rPr>
              <a:t>In this situation, we could try the miracle to sputter and test it for the beginning of June, but we need the cavity, and the ancillary </a:t>
            </a:r>
            <a:r>
              <a:rPr lang="en-US" b="0" u="none" dirty="0" smtClean="0">
                <a:effectLst/>
              </a:rPr>
              <a:t>equipment </a:t>
            </a:r>
            <a:r>
              <a:rPr lang="en-US" b="0" u="none" dirty="0">
                <a:effectLst/>
              </a:rPr>
              <a:t>(coupler, pickup, bottom plate and closing system</a:t>
            </a:r>
            <a:r>
              <a:rPr lang="en-US" b="0" u="none" dirty="0" smtClean="0">
                <a:effectLst/>
              </a:rPr>
              <a:t>).</a:t>
            </a:r>
          </a:p>
          <a:p>
            <a:pPr algn="ctr"/>
            <a:endParaRPr lang="en-US" b="0" i="0" u="none" dirty="0">
              <a:effectLst/>
            </a:endParaRPr>
          </a:p>
          <a:p>
            <a:pPr algn="ctr"/>
            <a:r>
              <a:rPr lang="en-US" b="0" i="0" u="none" dirty="0" smtClean="0">
                <a:effectLst/>
              </a:rPr>
              <a:t>Communication from E. </a:t>
            </a:r>
            <a:r>
              <a:rPr lang="en-US" b="0" i="0" u="none" dirty="0" err="1" smtClean="0">
                <a:effectLst/>
              </a:rPr>
              <a:t>Palmieri</a:t>
            </a:r>
            <a:r>
              <a:rPr lang="en-US" b="0" i="0" u="none" dirty="0" smtClean="0">
                <a:effectLst/>
              </a:rPr>
              <a:t> (15/05/2013)</a:t>
            </a:r>
            <a:endParaRPr lang="en-US" b="0" i="0" u="none" dirty="0">
              <a:effectLst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95536" y="908720"/>
            <a:ext cx="3352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i="0" u="none" dirty="0" err="1" smtClean="0">
                <a:effectLst/>
              </a:rPr>
              <a:t>Magnetron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sputtering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facility</a:t>
            </a:r>
            <a:endParaRPr lang="fr-FR" i="0" u="none" dirty="0">
              <a:effectLst/>
            </a:endParaRPr>
          </a:p>
          <a:p>
            <a:pPr algn="ctr"/>
            <a:r>
              <a:rPr lang="fr-FR" i="0" u="none" dirty="0" err="1" smtClean="0">
                <a:effectLst/>
              </a:rPr>
              <a:t>at</a:t>
            </a:r>
            <a:r>
              <a:rPr lang="fr-FR" i="0" u="none" dirty="0" smtClean="0">
                <a:effectLst/>
              </a:rPr>
              <a:t> INFN/</a:t>
            </a:r>
            <a:r>
              <a:rPr lang="fr-FR" i="0" u="none" dirty="0" err="1" smtClean="0">
                <a:effectLst/>
              </a:rPr>
              <a:t>Legnaro</a:t>
            </a:r>
            <a:endParaRPr lang="fr-FR" i="0" u="non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7603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61379E-EE99-4DCB-BA6B-ABD702A118AB}" type="slidenum">
              <a:rPr lang="en-US"/>
              <a:pPr/>
              <a:t>42</a:t>
            </a:fld>
            <a:endParaRPr lang="en-US"/>
          </a:p>
        </p:txBody>
      </p:sp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1049414" y="115526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WP10.4: Thin Films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4" name="Picture 4" descr="med_nom_cavity_photo_inn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305" y="1"/>
            <a:ext cx="872727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29" descr="ALD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14" y="0"/>
            <a:ext cx="8288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08" y="980651"/>
            <a:ext cx="3384376" cy="5190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880090" y="2204864"/>
            <a:ext cx="4892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0" u="none" dirty="0" err="1" smtClean="0">
                <a:effectLst/>
              </a:rPr>
              <a:t>Monograph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touching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upon</a:t>
            </a:r>
            <a:r>
              <a:rPr lang="fr-FR" i="0" u="none" dirty="0" smtClean="0">
                <a:effectLst/>
              </a:rPr>
              <a:t> </a:t>
            </a:r>
          </a:p>
          <a:p>
            <a:pPr algn="ctr"/>
            <a:r>
              <a:rPr lang="fr-FR" i="0" u="none" dirty="0" smtClean="0">
                <a:effectLst/>
              </a:rPr>
              <a:t>New </a:t>
            </a:r>
            <a:r>
              <a:rPr lang="fr-FR" i="0" u="none" dirty="0" err="1" smtClean="0">
                <a:effectLst/>
              </a:rPr>
              <a:t>Thin</a:t>
            </a:r>
            <a:r>
              <a:rPr lang="fr-FR" i="0" u="none" dirty="0" smtClean="0">
                <a:effectLst/>
              </a:rPr>
              <a:t> Film Techniques</a:t>
            </a:r>
          </a:p>
          <a:p>
            <a:pPr algn="ctr"/>
            <a:r>
              <a:rPr lang="fr-FR" i="0" u="none" dirty="0">
                <a:effectLst/>
              </a:rPr>
              <a:t>b</a:t>
            </a:r>
            <a:r>
              <a:rPr lang="fr-FR" i="0" u="none" dirty="0" smtClean="0">
                <a:effectLst/>
              </a:rPr>
              <a:t>y C. Antoine</a:t>
            </a:r>
          </a:p>
          <a:p>
            <a:pPr algn="ctr"/>
            <a:r>
              <a:rPr lang="fr-FR" i="0" u="none" dirty="0" smtClean="0">
                <a:effectLst/>
              </a:rPr>
              <a:t>(cf. EuCARD2 </a:t>
            </a:r>
            <a:r>
              <a:rPr lang="fr-FR" i="0" u="none" dirty="0" err="1" smtClean="0">
                <a:effectLst/>
              </a:rPr>
              <a:t>KoM</a:t>
            </a:r>
            <a:r>
              <a:rPr lang="fr-FR" i="0" u="none" dirty="0" smtClean="0">
                <a:effectLst/>
              </a:rPr>
              <a:t>)</a:t>
            </a:r>
            <a:endParaRPr lang="fr-FR" i="0" u="non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4099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43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6336" y="99002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WP10.5: HOM Distribution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3" descr="CUT_ISO_200604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1" y="-1"/>
            <a:ext cx="1357290" cy="98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99" y="973691"/>
            <a:ext cx="7282074" cy="5227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962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44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6336" y="99002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WP10.5: HOM Distribution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3" descr="CUT_ISO_200604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1" y="-1"/>
            <a:ext cx="1357290" cy="98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79512" y="992971"/>
            <a:ext cx="7260516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Ø"/>
            </a:pP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Deliverables:</a:t>
            </a:r>
          </a:p>
        </p:txBody>
      </p:sp>
      <p:pic>
        <p:nvPicPr>
          <p:cNvPr id="10" name="Image 9" descr="WP10.5 HOM distributio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04" y="3212976"/>
            <a:ext cx="9144000" cy="2701636"/>
          </a:xfrm>
          <a:prstGeom prst="rect">
            <a:avLst/>
          </a:prstGeom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4" y="1502941"/>
            <a:ext cx="9099100" cy="1091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024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45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6336" y="99002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WP10.5: HOM Distribution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3" descr="CUT_ISO_200604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1" y="-1"/>
            <a:ext cx="1357290" cy="98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23" y="941672"/>
            <a:ext cx="7400300" cy="5214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88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46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6336" y="99002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WP10.5: HOM Distribution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3" descr="CUT_ISO_200604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1" y="-1"/>
            <a:ext cx="1357290" cy="98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61959"/>
            <a:ext cx="7560840" cy="5168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63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47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6336" y="99002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WP10.5: HOM Distribution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3" descr="CUT_ISO_200604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1" y="-1"/>
            <a:ext cx="1357290" cy="98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48" y="981710"/>
            <a:ext cx="7214244" cy="51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15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48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6336" y="99002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WP10.5: HOM Distribution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3" descr="CUT_ISO_200604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1" y="-1"/>
            <a:ext cx="1357290" cy="98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774" y="947252"/>
            <a:ext cx="5959946" cy="5245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66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49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6336" y="99002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WP10.5: HOM Distribution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3" descr="CUT_ISO_200604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1" y="-1"/>
            <a:ext cx="1357290" cy="98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28" y="962390"/>
            <a:ext cx="7997812" cy="5202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27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5616" y="44624"/>
            <a:ext cx="7663232" cy="892552"/>
          </a:xfr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600" b="1" kern="1200" dirty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WP10-SRF 1st Annual Review</a:t>
            </a:r>
            <a:br>
              <a:rPr lang="en-GB" sz="2600" b="1" kern="1200" dirty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</a:br>
            <a:r>
              <a:rPr lang="en-GB" sz="2600" b="1" kern="1200" dirty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 7-9 April 2010, Cockcroft Institute, </a:t>
            </a:r>
            <a:r>
              <a:rPr lang="en-GB" sz="2600" b="1" kern="1200" dirty="0" err="1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Daresbury</a:t>
            </a:r>
            <a:endParaRPr lang="en-GB" sz="2600" b="1" kern="1200" dirty="0">
              <a:solidFill>
                <a:srgbClr val="304E94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pic>
        <p:nvPicPr>
          <p:cNvPr id="3" name="Image 2" descr="DL10-042-0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027"/>
          <a:stretch>
            <a:fillRect/>
          </a:stretch>
        </p:blipFill>
        <p:spPr>
          <a:xfrm>
            <a:off x="0" y="1142984"/>
            <a:ext cx="9144000" cy="507209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000100" y="4929198"/>
            <a:ext cx="7652736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i="0" u="none" dirty="0" smtClean="0">
                <a:effectLst/>
              </a:rPr>
              <a:t>45 Participants = 47 Registrants – 2 Visa Problems (@ LAL and FZD)</a:t>
            </a:r>
          </a:p>
          <a:p>
            <a:pPr algn="ctr">
              <a:lnSpc>
                <a:spcPct val="150000"/>
              </a:lnSpc>
            </a:pPr>
            <a:r>
              <a:rPr lang="en-GB" i="0" u="none" dirty="0" smtClean="0">
                <a:effectLst/>
              </a:rPr>
              <a:t>14/15 Partner Institutes represented</a:t>
            </a:r>
          </a:p>
          <a:p>
            <a:pPr algn="ctr">
              <a:lnSpc>
                <a:spcPct val="150000"/>
              </a:lnSpc>
            </a:pPr>
            <a:r>
              <a:rPr lang="en-GB" i="0" u="none" dirty="0">
                <a:effectLst/>
                <a:hlinkClick r:id="rId3"/>
              </a:rPr>
              <a:t>https://</a:t>
            </a:r>
            <a:r>
              <a:rPr lang="en-GB" i="0" u="none" dirty="0" smtClean="0">
                <a:effectLst/>
                <a:hlinkClick r:id="rId3"/>
              </a:rPr>
              <a:t>espace.cern.ch/EuCARD/AnnualMeeting2010/default.aspx</a:t>
            </a:r>
            <a:r>
              <a:rPr lang="en-GB" i="0" u="none" dirty="0" smtClean="0">
                <a:effectLst/>
              </a:rPr>
              <a:t> </a:t>
            </a:r>
            <a:endParaRPr lang="en-GB" i="0" u="none" dirty="0">
              <a:effectLst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686C5E-ED5A-4E9A-B9EE-4AA45761619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50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6336" y="99002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WP10.5: HOM Distribution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3" descr="CUT_ISO_200604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1" y="-1"/>
            <a:ext cx="1357290" cy="98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31697"/>
            <a:ext cx="7297907" cy="5233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176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51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6336" y="99002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WP10.5: HOM Distribution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3" descr="CUT_ISO_200604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1" y="-1"/>
            <a:ext cx="1357290" cy="98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48772"/>
            <a:ext cx="7444260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569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52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6336" y="99002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WP10.5: HOM Distribution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3" descr="CUT_ISO_200604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1" y="-1"/>
            <a:ext cx="1357290" cy="98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32914"/>
            <a:ext cx="7333875" cy="5211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73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53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6336" y="99002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WP10.5: HOM Distribution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3" descr="CUT_ISO_200604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1" y="-1"/>
            <a:ext cx="1357290" cy="98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9" y="916958"/>
            <a:ext cx="8652515" cy="5255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6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54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6336" y="99002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WP10.5: HOM Distribution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3" descr="CUT_ISO_200604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1" y="-1"/>
            <a:ext cx="1357290" cy="98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31247"/>
            <a:ext cx="8692750" cy="52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591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55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6336" y="99002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WP10.5: HOM Distribution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3" descr="CUT_ISO_200604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1" y="-1"/>
            <a:ext cx="1357290" cy="98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958093"/>
            <a:ext cx="8651933" cy="52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460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56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6336" y="99002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WP10.5: HOM Distribution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3" descr="CUT_ISO_200604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1" y="-1"/>
            <a:ext cx="1357290" cy="98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5" y="955102"/>
            <a:ext cx="8628105" cy="52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732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57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6336" y="99002"/>
            <a:ext cx="648000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WP10.5: HOM Distribution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3" descr="CUT_ISO_200604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1" y="-1"/>
            <a:ext cx="1357290" cy="98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34794"/>
            <a:ext cx="8656692" cy="52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37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58</a:t>
            </a:fld>
            <a:endParaRPr lang="en-US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44000" y="4988002"/>
            <a:ext cx="8785225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Ø"/>
            </a:pP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Deliverables: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1187624" y="112568"/>
            <a:ext cx="624189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WP10.6: LLRF at FLASH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0" name="Obraz 9" descr="rend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0"/>
            <a:ext cx="1259632" cy="86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19077" y="1196752"/>
            <a:ext cx="8785225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Ø"/>
            </a:pP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Goals:</a:t>
            </a:r>
          </a:p>
          <a:p>
            <a:pPr>
              <a:lnSpc>
                <a:spcPct val="90000"/>
              </a:lnSpc>
              <a:spcAft>
                <a:spcPct val="20000"/>
              </a:spcAft>
            </a:pPr>
            <a:r>
              <a:rPr lang="en-US" sz="2100" i="0" u="none" dirty="0">
                <a:solidFill>
                  <a:schemeClr val="accent2"/>
                </a:solidFill>
                <a:effectLst/>
                <a:sym typeface="Wingdings 2" pitchFamily="18" charset="2"/>
              </a:rPr>
              <a:t>Develop components of LLRF system using µ</a:t>
            </a:r>
            <a:r>
              <a:rPr lang="en-US" sz="2100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TCA </a:t>
            </a:r>
            <a:r>
              <a:rPr lang="en-US" sz="2100" i="0" u="none" dirty="0">
                <a:solidFill>
                  <a:schemeClr val="accent2"/>
                </a:solidFill>
                <a:effectLst/>
                <a:sym typeface="Wingdings 2" pitchFamily="18" charset="2"/>
              </a:rPr>
              <a:t>technology</a:t>
            </a:r>
            <a:r>
              <a:rPr lang="en-US" sz="2100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.</a:t>
            </a:r>
          </a:p>
          <a:p>
            <a:pPr>
              <a:lnSpc>
                <a:spcPct val="90000"/>
              </a:lnSpc>
              <a:spcAft>
                <a:spcPct val="20000"/>
              </a:spcAft>
            </a:pPr>
            <a:r>
              <a:rPr lang="en-GB" sz="2100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Improve the reliability and functionality of the LLRF at FLASH </a:t>
            </a:r>
          </a:p>
          <a:p>
            <a:pPr>
              <a:lnSpc>
                <a:spcPct val="90000"/>
              </a:lnSpc>
              <a:spcAft>
                <a:spcPct val="20000"/>
              </a:spcAft>
            </a:pP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Improve the energy stability of the beam in FLASH</a:t>
            </a:r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36931"/>
            <a:ext cx="8928993" cy="728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9" y="2924944"/>
            <a:ext cx="8929225" cy="1961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862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59</a:t>
            </a:fld>
            <a:endParaRPr lang="en-US"/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1187624" y="112568"/>
            <a:ext cx="624189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WP10.6: LLRF at FLASH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0" name="Obraz 9" descr="rend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0"/>
            <a:ext cx="1259632" cy="86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 descr="WP10.6 LLRF.gif"/>
          <p:cNvPicPr>
            <a:picLocks noChangeAspect="1"/>
          </p:cNvPicPr>
          <p:nvPr/>
        </p:nvPicPr>
        <p:blipFill>
          <a:blip r:embed="rId4" cstate="print"/>
          <a:srcRect b="45192"/>
          <a:stretch>
            <a:fillRect/>
          </a:stretch>
        </p:blipFill>
        <p:spPr>
          <a:xfrm>
            <a:off x="179512" y="906653"/>
            <a:ext cx="8822888" cy="529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76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>
                <a:gamma/>
                <a:tint val="0"/>
                <a:invGamma/>
              </a:srgbClr>
            </a:gs>
            <a:gs pos="50000">
              <a:srgbClr val="66CCFF"/>
            </a:gs>
            <a:gs pos="100000">
              <a:srgbClr val="66CCFF">
                <a:gamma/>
                <a:tint val="0"/>
                <a:invGamma/>
              </a:srgb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titled.bmp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600" y="954295"/>
            <a:ext cx="7272808" cy="4418921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5616" y="16168"/>
            <a:ext cx="7519216" cy="892552"/>
          </a:xfr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600" b="1" kern="1200" dirty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WP10-SRF 2nd Annual Review</a:t>
            </a:r>
            <a:br>
              <a:rPr lang="en-GB" sz="2600" b="1" kern="1200" dirty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</a:br>
            <a:r>
              <a:rPr lang="en-GB" sz="2600" b="1" kern="1200" dirty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 4-5 May 2011, IN2P3 – Inst. Phys. </a:t>
            </a:r>
            <a:r>
              <a:rPr lang="en-GB" sz="2600" b="1" kern="1200" dirty="0" err="1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Nucl</a:t>
            </a:r>
            <a:r>
              <a:rPr lang="en-GB" sz="2600" b="1" kern="1200" dirty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. </a:t>
            </a:r>
            <a:r>
              <a:rPr lang="en-GB" sz="2600" b="1" kern="1200" dirty="0" err="1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Orsay</a:t>
            </a:r>
            <a:endParaRPr lang="en-GB" sz="2600" b="1" kern="1200" dirty="0">
              <a:solidFill>
                <a:srgbClr val="304E94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686C5E-ED5A-4E9A-B9EE-4AA45761619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ZoneTexte 3"/>
          <p:cNvSpPr txBox="1"/>
          <p:nvPr/>
        </p:nvSpPr>
        <p:spPr>
          <a:xfrm>
            <a:off x="1109057" y="4970492"/>
            <a:ext cx="7135351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i="0" u="none" dirty="0" smtClean="0">
                <a:effectLst/>
              </a:rPr>
              <a:t>42 Participants, including the 2 Coordinators + 7 Task Leaders</a:t>
            </a:r>
          </a:p>
          <a:p>
            <a:pPr algn="ctr">
              <a:lnSpc>
                <a:spcPct val="150000"/>
              </a:lnSpc>
            </a:pPr>
            <a:r>
              <a:rPr lang="en-GB" i="0" u="none" dirty="0" smtClean="0">
                <a:effectLst/>
              </a:rPr>
              <a:t>14/15 Partner Institutes represented</a:t>
            </a:r>
            <a:endParaRPr lang="en-GB" i="0" u="none" dirty="0">
              <a:effectLst/>
            </a:endParaRPr>
          </a:p>
          <a:p>
            <a:pPr algn="ctr">
              <a:lnSpc>
                <a:spcPct val="150000"/>
              </a:lnSpc>
            </a:pPr>
            <a:r>
              <a:rPr lang="en-GB" i="0" u="none" dirty="0">
                <a:effectLst/>
                <a:hlinkClick r:id="rId4"/>
              </a:rPr>
              <a:t>http://</a:t>
            </a:r>
            <a:r>
              <a:rPr lang="en-GB" i="0" u="none" dirty="0" smtClean="0">
                <a:effectLst/>
                <a:hlinkClick r:id="rId4"/>
              </a:rPr>
              <a:t>indico.cern.ch/internalPage.py?pageId=7&amp;confId=115634</a:t>
            </a:r>
            <a:r>
              <a:rPr lang="en-GB" i="0" u="none" dirty="0" smtClean="0">
                <a:effectLst/>
              </a:rPr>
              <a:t> </a:t>
            </a:r>
            <a:endParaRPr lang="en-GB" i="0" u="non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82918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60</a:t>
            </a:fld>
            <a:endParaRPr lang="en-US"/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1187624" y="112568"/>
            <a:ext cx="624189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WP10.6: LLRF at FLASH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0" name="Obraz 9" descr="rend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0"/>
            <a:ext cx="1259632" cy="86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 descr="WP10.6 LLRF.gif"/>
          <p:cNvPicPr>
            <a:picLocks noChangeAspect="1"/>
          </p:cNvPicPr>
          <p:nvPr/>
        </p:nvPicPr>
        <p:blipFill>
          <a:blip r:embed="rId4" cstate="print"/>
          <a:srcRect t="54917"/>
          <a:stretch>
            <a:fillRect/>
          </a:stretch>
        </p:blipFill>
        <p:spPr>
          <a:xfrm>
            <a:off x="71121" y="1268760"/>
            <a:ext cx="9000000" cy="444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5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7772400" cy="1371600"/>
          </a:xfrm>
        </p:spPr>
        <p:txBody>
          <a:bodyPr/>
          <a:lstStyle/>
          <a:p>
            <a:r>
              <a:rPr lang="en-US" sz="2800" dirty="0" err="1"/>
              <a:t>Downconverter</a:t>
            </a:r>
            <a:r>
              <a:rPr lang="en-US" sz="2800" dirty="0"/>
              <a:t> optimization</a:t>
            </a:r>
          </a:p>
          <a:p>
            <a:r>
              <a:rPr lang="en-US" sz="2800" dirty="0"/>
              <a:t>Vector modulator improvements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090863" y="2452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pic>
        <p:nvPicPr>
          <p:cNvPr id="2052" name="Obraz 7" descr="N:\4all\public\HVF_MTCA\Bilder\2012-11-07 DWC8300 bearbeitet\18.00026 Draufsicht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72" y="2132856"/>
            <a:ext cx="4724400" cy="31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157538" y="2452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pic>
        <p:nvPicPr>
          <p:cNvPr id="2054" name="Obraz 9" descr="rend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95500"/>
            <a:ext cx="4572000" cy="315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048000" y="4848225"/>
            <a:ext cx="1376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0" i="0" u="none" dirty="0" err="1">
                <a:effectLst/>
                <a:latin typeface="Arial" pitchFamily="34" charset="0"/>
              </a:rPr>
              <a:t>Downconverter</a:t>
            </a:r>
            <a:endParaRPr lang="en-US" sz="1400" b="0" i="0" u="none" dirty="0">
              <a:effectLst/>
              <a:latin typeface="Arial" pitchFamily="34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6096000" y="4869160"/>
            <a:ext cx="193238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400" b="0" i="0" u="none" dirty="0">
                <a:effectLst/>
                <a:latin typeface="Arial" pitchFamily="34" charset="0"/>
              </a:rPr>
              <a:t>Vector</a:t>
            </a:r>
            <a:r>
              <a:rPr lang="pl-PL" sz="1400" b="0" i="0" u="none" dirty="0">
                <a:effectLst/>
                <a:latin typeface="Arial" pitchFamily="34" charset="0"/>
              </a:rPr>
              <a:t> </a:t>
            </a:r>
            <a:r>
              <a:rPr lang="en-US" sz="1400" b="0" i="0" u="none" dirty="0">
                <a:effectLst/>
                <a:latin typeface="Arial" pitchFamily="34" charset="0"/>
              </a:rPr>
              <a:t>modulator</a:t>
            </a:r>
            <a:r>
              <a:rPr lang="en-US" sz="2400" b="0" i="0" u="none" dirty="0">
                <a:effectLst/>
              </a:rPr>
              <a:t> 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90082" y="5280581"/>
            <a:ext cx="462593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400" b="0" i="0" u="none" dirty="0">
                <a:effectLst/>
              </a:rPr>
              <a:t>It has been optimized for an input frequency of 1.3 GHz, a heterodyne of 1.354 GHz and an intermediate frequency of 54 </a:t>
            </a:r>
            <a:r>
              <a:rPr lang="en-US" sz="1400" b="0" i="0" u="none" dirty="0" err="1" smtClean="0">
                <a:effectLst/>
              </a:rPr>
              <a:t>MHz.</a:t>
            </a:r>
            <a:endParaRPr lang="en-US" sz="1400" b="0" i="0" u="none" dirty="0">
              <a:effectLst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4648200" y="5251655"/>
            <a:ext cx="4419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0" u="none" dirty="0">
                <a:effectLst/>
              </a:rPr>
              <a:t>After extensive tests and requests for new features a second revision of the board </a:t>
            </a:r>
            <a:r>
              <a:rPr lang="pl-PL" sz="1400" b="0" i="0" u="none" dirty="0">
                <a:effectLst/>
              </a:rPr>
              <a:t>with two output channels </a:t>
            </a:r>
            <a:r>
              <a:rPr lang="en-US" sz="1400" b="0" i="0" u="none" dirty="0">
                <a:effectLst/>
              </a:rPr>
              <a:t>has been developed.</a:t>
            </a:r>
            <a:r>
              <a:rPr lang="pl-PL" sz="1400" b="0" i="0" u="none" dirty="0">
                <a:effectLst/>
              </a:rPr>
              <a:t> </a:t>
            </a:r>
            <a:r>
              <a:rPr lang="en-US" sz="1400" b="0" i="0" u="none" dirty="0">
                <a:effectLst/>
              </a:rPr>
              <a:t>The second channel will be used in the future to perform system calibration. </a:t>
            </a: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187624" y="112568"/>
            <a:ext cx="624189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WP10.6: LLRF at FLASH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5" name="Obraz 9" descr="rend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0"/>
            <a:ext cx="1259632" cy="86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508530-B050-4C30-AD53-A2B8CCA48215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37865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968" y="875067"/>
            <a:ext cx="8780512" cy="1257789"/>
          </a:xfrm>
        </p:spPr>
        <p:txBody>
          <a:bodyPr/>
          <a:lstStyle/>
          <a:p>
            <a:r>
              <a:rPr lang="en-US" sz="2800" dirty="0"/>
              <a:t>Synthesis and distribution of clock and reference signals in </a:t>
            </a:r>
            <a:r>
              <a:rPr lang="en-US" sz="2800" dirty="0" err="1"/>
              <a:t>xTCA</a:t>
            </a:r>
            <a:r>
              <a:rPr lang="en-US" sz="2800" dirty="0"/>
              <a:t> system (RF Backplane)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533775" y="2595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pic>
        <p:nvPicPr>
          <p:cNvPr id="3076" name="Obraz 7" descr="DSCF639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173390"/>
            <a:ext cx="4848225" cy="389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6186" y="1916832"/>
            <a:ext cx="3657600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b="0" i="0" u="none" dirty="0">
                <a:effectLst/>
                <a:cs typeface="Times New Roman" pitchFamily="18" charset="0"/>
              </a:rPr>
              <a:t>RF backplane for the MTCA crate increase</a:t>
            </a:r>
            <a:r>
              <a:rPr lang="pl-PL" b="0" i="0" u="none" dirty="0">
                <a:effectLst/>
              </a:rPr>
              <a:t>s</a:t>
            </a:r>
            <a:r>
              <a:rPr lang="en-GB" b="0" i="0" u="none" dirty="0">
                <a:effectLst/>
                <a:cs typeface="Times New Roman" pitchFamily="18" charset="0"/>
              </a:rPr>
              <a:t> reliability and maintainability and</a:t>
            </a:r>
            <a:r>
              <a:rPr lang="pl-PL" b="0" i="0" u="none" dirty="0">
                <a:effectLst/>
              </a:rPr>
              <a:t> </a:t>
            </a:r>
            <a:r>
              <a:rPr lang="en-GB" b="0" i="0" u="none" dirty="0">
                <a:effectLst/>
                <a:cs typeface="Times New Roman" pitchFamily="18" charset="0"/>
              </a:rPr>
              <a:t>reduce</a:t>
            </a:r>
            <a:r>
              <a:rPr lang="pl-PL" b="0" i="0" u="none" dirty="0">
                <a:effectLst/>
              </a:rPr>
              <a:t>s</a:t>
            </a:r>
            <a:r>
              <a:rPr lang="en-GB" b="0" i="0" u="none" dirty="0">
                <a:effectLst/>
                <a:cs typeface="Times New Roman" pitchFamily="18" charset="0"/>
              </a:rPr>
              <a:t> the limitations </a:t>
            </a:r>
            <a:r>
              <a:rPr lang="pl-PL" b="0" i="0" u="none" dirty="0">
                <a:effectLst/>
              </a:rPr>
              <a:t>external </a:t>
            </a:r>
            <a:r>
              <a:rPr lang="en-GB" b="0" i="0" u="none" dirty="0">
                <a:effectLst/>
                <a:cs typeface="Times New Roman" pitchFamily="18" charset="0"/>
              </a:rPr>
              <a:t>RF cabling.</a:t>
            </a:r>
            <a:r>
              <a:rPr lang="pl-PL" b="0" i="0" u="none" dirty="0">
                <a:effectLst/>
              </a:rPr>
              <a:t> </a:t>
            </a:r>
            <a:r>
              <a:rPr lang="en-GB" b="0" i="0" u="none" dirty="0">
                <a:effectLst/>
                <a:cs typeface="Times New Roman" pitchFamily="18" charset="0"/>
              </a:rPr>
              <a:t>It </a:t>
            </a:r>
            <a:r>
              <a:rPr lang="pl-PL" b="0" i="0" u="none" dirty="0">
                <a:effectLst/>
              </a:rPr>
              <a:t>generates and </a:t>
            </a:r>
            <a:r>
              <a:rPr lang="en-GB" b="0" i="0" u="none" dirty="0">
                <a:effectLst/>
                <a:cs typeface="Times New Roman" pitchFamily="18" charset="0"/>
              </a:rPr>
              <a:t>distributes high-quality </a:t>
            </a:r>
            <a:r>
              <a:rPr lang="pl-PL" b="0" i="0" u="none" dirty="0">
                <a:effectLst/>
              </a:rPr>
              <a:t>synchronization</a:t>
            </a:r>
            <a:r>
              <a:rPr lang="en-GB" b="0" i="0" u="none" dirty="0">
                <a:effectLst/>
                <a:cs typeface="Times New Roman" pitchFamily="18" charset="0"/>
              </a:rPr>
              <a:t> and reference signals as well as low-jitter clock signals</a:t>
            </a:r>
            <a:r>
              <a:rPr lang="en-GB" b="0" i="0" u="none" dirty="0" smtClean="0">
                <a:effectLst/>
                <a:cs typeface="Times New Roman" pitchFamily="18" charset="0"/>
              </a:rPr>
              <a:t>.</a:t>
            </a:r>
          </a:p>
          <a:p>
            <a:endParaRPr lang="pl-PL" b="0" i="0" u="none" dirty="0">
              <a:effectLst/>
            </a:endParaRPr>
          </a:p>
          <a:p>
            <a:r>
              <a:rPr lang="pl-PL" b="0" i="0" u="none" dirty="0">
                <a:effectLst/>
              </a:rPr>
              <a:t>There is a patent application for RF Backplane requested and beeing processed.</a:t>
            </a:r>
          </a:p>
          <a:p>
            <a:r>
              <a:rPr lang="pl-PL" b="0" i="0" u="none" dirty="0">
                <a:solidFill>
                  <a:srgbClr val="FF0000"/>
                </a:solidFill>
                <a:effectLst/>
              </a:rPr>
              <a:t>The patent requiest for RF Backplane was filled in (June 2012).</a:t>
            </a:r>
            <a:endParaRPr lang="en-US" b="0" i="0" u="none" dirty="0">
              <a:solidFill>
                <a:srgbClr val="FF0000"/>
              </a:solidFill>
              <a:effectLst/>
            </a:endParaRPr>
          </a:p>
        </p:txBody>
      </p:sp>
      <p:sp>
        <p:nvSpPr>
          <p:cNvPr id="3080" name="AutoShape 8"/>
          <p:cNvSpPr>
            <a:spLocks/>
          </p:cNvSpPr>
          <p:nvPr/>
        </p:nvSpPr>
        <p:spPr bwMode="auto">
          <a:xfrm>
            <a:off x="4495800" y="4343400"/>
            <a:ext cx="3657600" cy="685800"/>
          </a:xfrm>
          <a:prstGeom prst="borderCallout1">
            <a:avLst>
              <a:gd name="adj1" fmla="val 16667"/>
              <a:gd name="adj2" fmla="val -2083"/>
              <a:gd name="adj3" fmla="val -197509"/>
              <a:gd name="adj4" fmla="val -34440"/>
            </a:avLst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 sz="2400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187624" y="112568"/>
            <a:ext cx="624189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WP10.6: LLRF at FLASH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1" name="Obraz 9" descr="rend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0"/>
            <a:ext cx="1259632" cy="86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508530-B050-4C30-AD53-A2B8CCA48215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45685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990600"/>
            <a:ext cx="9001000" cy="4114800"/>
          </a:xfrm>
        </p:spPr>
        <p:txBody>
          <a:bodyPr/>
          <a:lstStyle/>
          <a:p>
            <a:r>
              <a:rPr lang="en-US" sz="2400" dirty="0" smtClean="0"/>
              <a:t>Development </a:t>
            </a:r>
            <a:r>
              <a:rPr lang="en-US" sz="2400" dirty="0"/>
              <a:t>of an AMC module with fast radiation sensors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529013" y="26527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pic>
        <p:nvPicPr>
          <p:cNvPr id="410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64" y="1399681"/>
            <a:ext cx="4724400" cy="351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657600" y="267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pic>
        <p:nvPicPr>
          <p:cNvPr id="4102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163" y="1412959"/>
            <a:ext cx="2819400" cy="232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3714750" y="26717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pic>
        <p:nvPicPr>
          <p:cNvPr id="4104" name="Obraz 6" descr="tyndall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3810451"/>
            <a:ext cx="2683425" cy="237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164414" y="4611194"/>
            <a:ext cx="3060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sz="1400" b="0" i="0" u="none" dirty="0">
                <a:effectLst/>
                <a:latin typeface="Arial" pitchFamily="34" charset="0"/>
              </a:rPr>
              <a:t>FMC board with RadMon mezzanine</a:t>
            </a:r>
            <a:endParaRPr lang="en-US" sz="1400" b="0" i="0" u="none" dirty="0">
              <a:effectLst/>
              <a:latin typeface="Arial" pitchFamily="34" charset="0"/>
            </a:endParaRP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225702" y="4915994"/>
            <a:ext cx="557847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sz="1600" b="0" i="0" u="none" dirty="0">
                <a:effectLst/>
              </a:rPr>
              <a:t>The neutron radiation sensors developed with support of CARE project has been patented (EP 1 729 149 B1, Solid State Neutron Detection System, 09.01.2013) – this work was a base for current developments.</a:t>
            </a:r>
            <a:endParaRPr lang="en-US" sz="1600" b="0" i="0" u="none" dirty="0">
              <a:effectLst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187624" y="112568"/>
            <a:ext cx="624189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WP10.6: LLRF at FLASH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5" name="Obraz 9" descr="rend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0"/>
            <a:ext cx="1259632" cy="86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508530-B050-4C30-AD53-A2B8CCA48215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51335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772397"/>
            <a:ext cx="8229600" cy="464915"/>
          </a:xfrm>
        </p:spPr>
        <p:txBody>
          <a:bodyPr/>
          <a:lstStyle/>
          <a:p>
            <a:pPr marL="0" indent="0" algn="ctr">
              <a:buNone/>
            </a:pPr>
            <a:r>
              <a:rPr lang="fr-FR" sz="2000" b="1" dirty="0" smtClean="0"/>
              <a:t>Calibration of the radiation </a:t>
            </a:r>
            <a:r>
              <a:rPr lang="fr-FR" sz="2000" b="1" dirty="0" err="1" smtClean="0"/>
              <a:t>sensors</a:t>
            </a:r>
            <a:r>
              <a:rPr lang="fr-FR" sz="2000" b="1" dirty="0" smtClean="0"/>
              <a:t> in FLASH</a:t>
            </a:r>
            <a:endParaRPr lang="fr-FR" sz="2000" b="1" dirty="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081213" y="1947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pic>
        <p:nvPicPr>
          <p:cNvPr id="512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"/>
          <a:stretch>
            <a:fillRect/>
          </a:stretch>
        </p:blipFill>
        <p:spPr bwMode="auto">
          <a:xfrm>
            <a:off x="656456" y="980728"/>
            <a:ext cx="8164016" cy="488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2195736" y="2011718"/>
            <a:ext cx="576064" cy="427037"/>
          </a:xfrm>
          <a:prstGeom prst="wedgeRectCallout">
            <a:avLst>
              <a:gd name="adj1" fmla="val -49325"/>
              <a:gd name="adj2" fmla="val 185835"/>
            </a:avLst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827584" y="2965508"/>
            <a:ext cx="30315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b="0" i="0" u="none" dirty="0">
                <a:effectLst/>
              </a:rPr>
              <a:t>Extracted calibration </a:t>
            </a:r>
            <a:r>
              <a:rPr lang="pl-PL" b="0" i="0" u="none" dirty="0" smtClean="0">
                <a:effectLst/>
              </a:rPr>
              <a:t>factor</a:t>
            </a:r>
            <a:r>
              <a:rPr lang="fr-FR" b="0" i="0" u="none" dirty="0" smtClean="0">
                <a:effectLst/>
              </a:rPr>
              <a:t>s</a:t>
            </a:r>
            <a:endParaRPr lang="en-US" b="0" i="0" u="none" dirty="0">
              <a:effectLst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187624" y="112568"/>
            <a:ext cx="624189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WP10.6: LLRF at FLASH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1" name="Obraz 9" descr="rend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0"/>
            <a:ext cx="1259632" cy="86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508530-B050-4C30-AD53-A2B8CCA48215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3829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3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143867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The developed LLRF system has been installed in </a:t>
            </a:r>
            <a:r>
              <a:rPr lang="en-US" sz="2400" dirty="0" smtClean="0"/>
              <a:t>the FLASH </a:t>
            </a:r>
            <a:r>
              <a:rPr lang="en-US" sz="2400" dirty="0"/>
              <a:t>accelerator and commissioned during </a:t>
            </a:r>
            <a:r>
              <a:rPr lang="en-US" sz="2400" dirty="0" smtClean="0"/>
              <a:t>maintenance periods</a:t>
            </a:r>
            <a:r>
              <a:rPr lang="en-US" sz="2400" dirty="0"/>
              <a:t>. The system was tested with and without beam</a:t>
            </a:r>
            <a:r>
              <a:rPr lang="en-US" dirty="0"/>
              <a:t>.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171825" y="2490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3171825" y="2490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2581275" y="2181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28850"/>
            <a:ext cx="5562600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2205342" y="3574322"/>
            <a:ext cx="990600" cy="731838"/>
          </a:xfrm>
          <a:prstGeom prst="wedgeRectCallout">
            <a:avLst>
              <a:gd name="adj1" fmla="val -16283"/>
              <a:gd name="adj2" fmla="val 249870"/>
            </a:avLst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290302" y="5805264"/>
            <a:ext cx="49503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 i="0" u="none" dirty="0" smtClean="0">
                <a:solidFill>
                  <a:srgbClr val="FF0000"/>
                </a:solidFill>
                <a:effectLst/>
                <a:cs typeface="Times New Roman" pitchFamily="18" charset="0"/>
              </a:rPr>
              <a:t>RF field </a:t>
            </a:r>
            <a:r>
              <a:rPr lang="en-US" b="0" i="0" u="none" dirty="0">
                <a:solidFill>
                  <a:srgbClr val="FF0000"/>
                </a:solidFill>
                <a:effectLst/>
                <a:cs typeface="Times New Roman" pitchFamily="18" charset="0"/>
              </a:rPr>
              <a:t>stability (with </a:t>
            </a:r>
            <a:r>
              <a:rPr lang="en-US" b="0" i="0" u="none" dirty="0" smtClean="0">
                <a:solidFill>
                  <a:srgbClr val="FF0000"/>
                </a:solidFill>
                <a:effectLst/>
                <a:cs typeface="Times New Roman" pitchFamily="18" charset="0"/>
              </a:rPr>
              <a:t>beam) </a:t>
            </a:r>
            <a:r>
              <a:rPr lang="pl-PL" b="0" i="0" u="none" dirty="0">
                <a:solidFill>
                  <a:srgbClr val="FF0000"/>
                </a:solidFill>
                <a:effectLst/>
              </a:rPr>
              <a:t>is of </a:t>
            </a:r>
            <a:r>
              <a:rPr lang="en-US" b="0" i="0" u="none" dirty="0">
                <a:solidFill>
                  <a:srgbClr val="FF0000"/>
                </a:solidFill>
                <a:effectLst/>
                <a:cs typeface="Times New Roman" pitchFamily="18" charset="0"/>
              </a:rPr>
              <a:t>order of 10</a:t>
            </a:r>
            <a:r>
              <a:rPr lang="en-US" b="0" i="0" u="none" baseline="30000" dirty="0">
                <a:solidFill>
                  <a:srgbClr val="FF0000"/>
                </a:solidFill>
                <a:effectLst/>
                <a:cs typeface="Times New Roman" pitchFamily="18" charset="0"/>
              </a:rPr>
              <a:t>-4</a:t>
            </a:r>
            <a:r>
              <a:rPr lang="en-US" b="0" i="0" u="none" dirty="0">
                <a:solidFill>
                  <a:srgbClr val="FF0000"/>
                </a:solidFill>
                <a:effectLst/>
              </a:rPr>
              <a:t> </a:t>
            </a:r>
          </a:p>
        </p:txBody>
      </p:sp>
      <p:pic>
        <p:nvPicPr>
          <p:cNvPr id="6164" name="Picture 20" descr="DSC_169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159471"/>
            <a:ext cx="280035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5" name="Picture 21" descr="DSC_169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216871"/>
            <a:ext cx="280035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6" name="Oval 22"/>
          <p:cNvSpPr>
            <a:spLocks noChangeArrowheads="1"/>
          </p:cNvSpPr>
          <p:nvPr/>
        </p:nvSpPr>
        <p:spPr bwMode="auto">
          <a:xfrm>
            <a:off x="6324600" y="2845271"/>
            <a:ext cx="609600" cy="457200"/>
          </a:xfrm>
          <a:prstGeom prst="ellipse">
            <a:avLst/>
          </a:prstGeom>
          <a:noFill/>
          <a:ln w="22225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67" name="Oval 23"/>
          <p:cNvSpPr>
            <a:spLocks noChangeArrowheads="1"/>
          </p:cNvSpPr>
          <p:nvPr/>
        </p:nvSpPr>
        <p:spPr bwMode="auto">
          <a:xfrm>
            <a:off x="6019800" y="4369271"/>
            <a:ext cx="2667000" cy="1676400"/>
          </a:xfrm>
          <a:prstGeom prst="ellipse">
            <a:avLst/>
          </a:prstGeom>
          <a:noFill/>
          <a:ln w="22225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 flipH="1">
            <a:off x="6019800" y="3073871"/>
            <a:ext cx="304800" cy="2133600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69" name="Line 25"/>
          <p:cNvSpPr>
            <a:spLocks noChangeShapeType="1"/>
          </p:cNvSpPr>
          <p:nvPr/>
        </p:nvSpPr>
        <p:spPr bwMode="auto">
          <a:xfrm>
            <a:off x="6934200" y="2997671"/>
            <a:ext cx="1676400" cy="1905000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16" name="Obraz 9" descr="rend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0"/>
            <a:ext cx="1259632" cy="86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1187624" y="112568"/>
            <a:ext cx="624189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WP10.6: LLRF at FLASH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508530-B050-4C30-AD53-A2B8CCA48215}" type="slidenum">
              <a:rPr lang="en-US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3347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66</a:t>
            </a:fld>
            <a:endParaRPr lang="en-US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38571" y="1008680"/>
            <a:ext cx="8785225" cy="177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Ø"/>
            </a:pP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Goals:</a:t>
            </a:r>
          </a:p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+mj-lt"/>
              <a:buAutoNum type="arabicPeriod"/>
            </a:pPr>
            <a:r>
              <a:rPr lang="en-GB" sz="2100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Slice </a:t>
            </a:r>
            <a:r>
              <a:rPr lang="en-GB" sz="2100" i="0" u="none" dirty="0" err="1" smtClean="0">
                <a:solidFill>
                  <a:schemeClr val="accent2"/>
                </a:solidFill>
                <a:effectLst/>
                <a:sym typeface="Wingdings 2" pitchFamily="18" charset="2"/>
              </a:rPr>
              <a:t>emittance</a:t>
            </a:r>
            <a:r>
              <a:rPr lang="en-GB" sz="2100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 measurements on the SRF gun of ELBE</a:t>
            </a:r>
          </a:p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+mj-lt"/>
              <a:buAutoNum type="arabicPeriod"/>
            </a:pPr>
            <a:endParaRPr lang="en-GB" sz="2100" i="0" u="none" dirty="0">
              <a:solidFill>
                <a:schemeClr val="accent2"/>
              </a:solidFill>
              <a:effectLst/>
              <a:sym typeface="Wingdings 2" pitchFamily="18" charset="2"/>
            </a:endParaRPr>
          </a:p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+mj-lt"/>
              <a:buAutoNum type="arabicPeriod"/>
            </a:pPr>
            <a:endParaRPr lang="en-GB" sz="2100" i="0" u="none" dirty="0" smtClean="0">
              <a:solidFill>
                <a:schemeClr val="accent2"/>
              </a:solidFill>
              <a:effectLst/>
              <a:sym typeface="Wingdings 2" pitchFamily="18" charset="2"/>
            </a:endParaRPr>
          </a:p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+mj-lt"/>
              <a:buAutoNum type="arabicPeriod"/>
            </a:pPr>
            <a:endParaRPr lang="en-GB" sz="2100" i="0" u="none" dirty="0">
              <a:solidFill>
                <a:schemeClr val="accent2"/>
              </a:solidFill>
              <a:effectLst/>
              <a:sym typeface="Wingdings 2" pitchFamily="18" charset="2"/>
            </a:endParaRPr>
          </a:p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+mj-lt"/>
              <a:buAutoNum type="arabicPeriod"/>
            </a:pPr>
            <a:endParaRPr lang="en-GB" sz="2100" i="0" u="none" dirty="0" smtClean="0">
              <a:solidFill>
                <a:schemeClr val="accent2"/>
              </a:solidFill>
              <a:effectLst/>
              <a:sym typeface="Wingdings 2" pitchFamily="18" charset="2"/>
            </a:endParaRPr>
          </a:p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+mj-lt"/>
              <a:buAutoNum type="arabicPeriod"/>
            </a:pP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Development of </a:t>
            </a:r>
            <a:r>
              <a:rPr lang="en-GB" sz="2100" b="1" i="0" u="none" dirty="0" err="1" smtClean="0">
                <a:solidFill>
                  <a:schemeClr val="accent2"/>
                </a:solidFill>
                <a:effectLst/>
                <a:sym typeface="Wingdings 2" pitchFamily="18" charset="2"/>
              </a:rPr>
              <a:t>GaAs</a:t>
            </a: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 photocathodes in SRF gun</a:t>
            </a:r>
          </a:p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+mj-lt"/>
              <a:buAutoNum type="arabicPeriod"/>
            </a:pPr>
            <a:r>
              <a:rPr lang="en-US" sz="2100" i="0" u="none" dirty="0">
                <a:solidFill>
                  <a:schemeClr val="accent2"/>
                </a:solidFill>
                <a:effectLst/>
                <a:sym typeface="Wingdings 2" pitchFamily="18" charset="2"/>
              </a:rPr>
              <a:t>Evaluation of critical Issues of SRF guns</a:t>
            </a:r>
            <a:endParaRPr lang="en-GB" sz="2100" b="1" i="0" u="none" dirty="0" smtClean="0">
              <a:solidFill>
                <a:schemeClr val="accent2"/>
              </a:solidFill>
              <a:effectLst/>
              <a:sym typeface="Wingdings 2" pitchFamily="18" charset="2"/>
            </a:endParaRP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241522" y="112568"/>
            <a:ext cx="593300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WP10.7: SC RF Gun at ELBE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5" descr="Halbschnitt Kryostat Perspektiv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38571" y="4627962"/>
            <a:ext cx="8785225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Ø"/>
            </a:pP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Deliverables:</a:t>
            </a:r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58" y="5027384"/>
            <a:ext cx="8885446" cy="106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Bild 2" descr="beamline2-Spektro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1772816"/>
            <a:ext cx="6508671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574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67</a:t>
            </a:fld>
            <a:endParaRPr lang="en-US"/>
          </a:p>
        </p:txBody>
      </p:sp>
      <p:pic>
        <p:nvPicPr>
          <p:cNvPr id="18" name="Picture 5" descr="Halbschnitt Kryostat Perspektiv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WP10.7 SCRF Gu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379220"/>
            <a:ext cx="9144000" cy="4335796"/>
          </a:xfrm>
          <a:prstGeom prst="rect">
            <a:avLst/>
          </a:prstGeom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241522" y="112568"/>
            <a:ext cx="593300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WP10.7: SC RF Gun at ELBE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9599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68</a:t>
            </a:fld>
            <a:endParaRPr lang="en-US"/>
          </a:p>
        </p:txBody>
      </p:sp>
      <p:pic>
        <p:nvPicPr>
          <p:cNvPr id="18" name="Picture 5" descr="Halbschnitt Kryostat Perspektiv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241522" y="112568"/>
            <a:ext cx="593300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WP10.7: SC RF Gun at ELBE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79660"/>
            <a:ext cx="8352928" cy="464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1022497" y="5627647"/>
            <a:ext cx="7090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0" u="none" dirty="0" err="1" smtClean="0">
                <a:effectLst/>
              </a:rPr>
              <a:t>Zero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Phasing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Measurement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Principle</a:t>
            </a:r>
            <a:r>
              <a:rPr lang="fr-FR" i="0" u="none" dirty="0" smtClean="0">
                <a:effectLst/>
              </a:rPr>
              <a:t>  (</a:t>
            </a:r>
            <a:r>
              <a:rPr lang="fr-FR" i="0" u="none" dirty="0" err="1" smtClean="0">
                <a:effectLst/>
              </a:rPr>
              <a:t>PhD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Thesis</a:t>
            </a:r>
            <a:r>
              <a:rPr lang="fr-FR" i="0" u="none" dirty="0" smtClean="0">
                <a:effectLst/>
              </a:rPr>
              <a:t> J. Rudolph)</a:t>
            </a:r>
            <a:endParaRPr lang="fr-FR" i="0" u="non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5505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69</a:t>
            </a:fld>
            <a:endParaRPr lang="en-US"/>
          </a:p>
        </p:txBody>
      </p:sp>
      <p:pic>
        <p:nvPicPr>
          <p:cNvPr id="18" name="Picture 5" descr="Halbschnitt Kryostat Perspektiv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241522" y="112568"/>
            <a:ext cx="593300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WP10.7: SC RF Gun at ELBE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523" y="906397"/>
            <a:ext cx="6570838" cy="4936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088854" y="5819261"/>
            <a:ext cx="6981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0" u="none" dirty="0" err="1" smtClean="0">
                <a:effectLst/>
              </a:rPr>
              <a:t>Browne</a:t>
            </a:r>
            <a:r>
              <a:rPr lang="fr-FR" i="0" u="none" dirty="0" smtClean="0">
                <a:effectLst/>
              </a:rPr>
              <a:t>-Büchner </a:t>
            </a:r>
            <a:r>
              <a:rPr lang="fr-FR" i="0" u="none" dirty="0" err="1" smtClean="0">
                <a:effectLst/>
              </a:rPr>
              <a:t>Spectrometer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realizes</a:t>
            </a:r>
            <a:r>
              <a:rPr lang="fr-FR" i="0" u="none" dirty="0" smtClean="0">
                <a:effectLst/>
              </a:rPr>
              <a:t> point to point </a:t>
            </a:r>
            <a:r>
              <a:rPr lang="fr-FR" i="0" u="none" dirty="0" err="1" smtClean="0">
                <a:effectLst/>
              </a:rPr>
              <a:t>imaging</a:t>
            </a:r>
            <a:endParaRPr lang="fr-FR" i="0" u="non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1246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668" y="908720"/>
            <a:ext cx="9144000" cy="3873797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-17659"/>
            <a:ext cx="7488832" cy="892552"/>
          </a:xfr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600" b="1" kern="1200" dirty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WP10-SRF 3rd Annual Review</a:t>
            </a:r>
            <a:br>
              <a:rPr lang="en-GB" sz="2600" b="1" kern="1200" dirty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</a:br>
            <a:r>
              <a:rPr lang="en-GB" sz="2600" b="1" kern="1200" dirty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 29-30 March 2012, HZB, Berlin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39552" y="4872711"/>
            <a:ext cx="8342861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i="0" u="none" dirty="0" smtClean="0">
                <a:effectLst/>
              </a:rPr>
              <a:t>45 Participants, including the 2 Coordinators + 6 Task Leaders (1 excused)</a:t>
            </a:r>
          </a:p>
          <a:p>
            <a:pPr algn="ctr">
              <a:lnSpc>
                <a:spcPct val="150000"/>
              </a:lnSpc>
            </a:pPr>
            <a:r>
              <a:rPr lang="en-GB" i="0" u="none" dirty="0" smtClean="0">
                <a:effectLst/>
              </a:rPr>
              <a:t>13/15 Partner Institutes represented</a:t>
            </a:r>
          </a:p>
          <a:p>
            <a:pPr lvl="0" algn="ctr">
              <a:lnSpc>
                <a:spcPct val="150000"/>
              </a:lnSpc>
            </a:pPr>
            <a:r>
              <a:rPr lang="en-GB" i="0" u="none" dirty="0">
                <a:solidFill>
                  <a:srgbClr val="000000"/>
                </a:solidFill>
                <a:effectLst/>
                <a:hlinkClick r:id="rId3"/>
              </a:rPr>
              <a:t>http://www.bessy.de/indico/conferenceDisplay.py?confId=380</a:t>
            </a:r>
            <a:r>
              <a:rPr lang="en-GB" i="0" u="none" dirty="0">
                <a:solidFill>
                  <a:srgbClr val="000000"/>
                </a:solidFill>
                <a:effectLst/>
              </a:rPr>
              <a:t>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686C5E-ED5A-4E9A-B9EE-4AA45761619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pic>
        <p:nvPicPr>
          <p:cNvPr id="13" name="Image 12" descr="untitled.bmp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42422" y="2132856"/>
            <a:ext cx="293674" cy="493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70</a:t>
            </a:fld>
            <a:endParaRPr lang="en-US"/>
          </a:p>
        </p:txBody>
      </p:sp>
      <p:pic>
        <p:nvPicPr>
          <p:cNvPr id="18" name="Picture 5" descr="Halbschnitt Kryostat Perspektiv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241522" y="112568"/>
            <a:ext cx="593300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WP10.7: SC RF Gun at ELBE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25398" y="3984389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0" u="none" dirty="0" smtClean="0">
                <a:effectLst/>
              </a:rPr>
              <a:t>Quad scan </a:t>
            </a:r>
            <a:r>
              <a:rPr lang="fr-FR" i="0" u="none" dirty="0" err="1" smtClean="0">
                <a:effectLst/>
              </a:rPr>
              <a:t>method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applied</a:t>
            </a:r>
            <a:r>
              <a:rPr lang="fr-FR" i="0" u="none" dirty="0" smtClean="0">
                <a:effectLst/>
              </a:rPr>
              <a:t> to slice profiles</a:t>
            </a:r>
            <a:endParaRPr lang="fr-FR" i="0" u="none" dirty="0">
              <a:effectLst/>
            </a:endParaRP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21457"/>
            <a:ext cx="7560840" cy="275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005" y="3789040"/>
            <a:ext cx="6301451" cy="2331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816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71</a:t>
            </a:fld>
            <a:endParaRPr lang="en-US"/>
          </a:p>
        </p:txBody>
      </p:sp>
      <p:pic>
        <p:nvPicPr>
          <p:cNvPr id="18" name="Picture 5" descr="Halbschnitt Kryostat Perspektiv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241522" y="112568"/>
            <a:ext cx="593300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WP10.7: SC RF Gun at ELBE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61987" y="1196752"/>
            <a:ext cx="86764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u="none" dirty="0" smtClean="0">
                <a:effectLst/>
              </a:rPr>
              <a:t>Report of the </a:t>
            </a:r>
            <a:r>
              <a:rPr lang="en-US" i="0" u="none" dirty="0" err="1" smtClean="0">
                <a:effectLst/>
              </a:rPr>
              <a:t>GaAs</a:t>
            </a:r>
            <a:r>
              <a:rPr lang="en-US" i="0" u="none" dirty="0" smtClean="0">
                <a:effectLst/>
              </a:rPr>
              <a:t> activity will be presented by J. </a:t>
            </a:r>
            <a:r>
              <a:rPr lang="en-US" i="0" u="none" dirty="0" err="1" smtClean="0">
                <a:effectLst/>
              </a:rPr>
              <a:t>Teichert</a:t>
            </a:r>
            <a:r>
              <a:rPr lang="en-US" i="0" u="none" dirty="0" smtClean="0">
                <a:effectLst/>
              </a:rPr>
              <a:t> this week.</a:t>
            </a:r>
          </a:p>
          <a:p>
            <a:endParaRPr lang="en-US" i="0" u="none" dirty="0">
              <a:effectLst/>
            </a:endParaRPr>
          </a:p>
          <a:p>
            <a:r>
              <a:rPr lang="en-US" i="0" u="none" dirty="0" smtClean="0">
                <a:effectLst/>
              </a:rPr>
              <a:t>The </a:t>
            </a:r>
            <a:r>
              <a:rPr lang="en-US" i="0" u="none" dirty="0">
                <a:effectLst/>
              </a:rPr>
              <a:t>conclusion of the project results </a:t>
            </a:r>
            <a:r>
              <a:rPr lang="en-US" i="0" u="none" dirty="0" smtClean="0">
                <a:effectLst/>
              </a:rPr>
              <a:t>is </a:t>
            </a:r>
            <a:r>
              <a:rPr lang="en-US" i="0" u="none" dirty="0">
                <a:effectLst/>
              </a:rPr>
              <a:t>to develop a more </a:t>
            </a:r>
            <a:r>
              <a:rPr lang="en-US" i="0" u="none" dirty="0" smtClean="0">
                <a:effectLst/>
              </a:rPr>
              <a:t>advanced </a:t>
            </a:r>
            <a:r>
              <a:rPr lang="en-US" i="0" u="none" dirty="0">
                <a:effectLst/>
              </a:rPr>
              <a:t>system which includes the experience of the previous work and state-of-the-art technique in this field:</a:t>
            </a:r>
          </a:p>
          <a:p>
            <a:r>
              <a:rPr lang="en-US" i="0" u="none" dirty="0" smtClean="0">
                <a:effectLst/>
              </a:rPr>
              <a:t>• split </a:t>
            </a:r>
            <a:r>
              <a:rPr lang="en-US" i="0" u="none" dirty="0">
                <a:effectLst/>
              </a:rPr>
              <a:t>of the cathode body and the new plug, </a:t>
            </a:r>
          </a:p>
          <a:p>
            <a:r>
              <a:rPr lang="en-US" i="0" u="none" dirty="0" smtClean="0">
                <a:effectLst/>
              </a:rPr>
              <a:t>• only </a:t>
            </a:r>
            <a:r>
              <a:rPr lang="en-US" i="0" u="none" dirty="0">
                <a:effectLst/>
              </a:rPr>
              <a:t>the plugs are treated in the preparation system,</a:t>
            </a:r>
          </a:p>
          <a:p>
            <a:r>
              <a:rPr lang="en-US" i="0" u="none" dirty="0" smtClean="0">
                <a:effectLst/>
              </a:rPr>
              <a:t>• design </a:t>
            </a:r>
            <a:r>
              <a:rPr lang="en-US" i="0" u="none" dirty="0">
                <a:effectLst/>
              </a:rPr>
              <a:t>of  preparation system which can installed near the electron gun,</a:t>
            </a:r>
          </a:p>
          <a:p>
            <a:r>
              <a:rPr lang="en-US" i="0" u="none" dirty="0" smtClean="0">
                <a:effectLst/>
              </a:rPr>
              <a:t>• using </a:t>
            </a:r>
            <a:r>
              <a:rPr lang="en-US" i="0" u="none" dirty="0">
                <a:effectLst/>
              </a:rPr>
              <a:t>different chambers for cleaning, transfer and preparation</a:t>
            </a:r>
            <a:r>
              <a:rPr lang="en-US" i="0" u="none" dirty="0" smtClean="0">
                <a:effectLst/>
              </a:rPr>
              <a:t>.</a:t>
            </a:r>
          </a:p>
          <a:p>
            <a:endParaRPr lang="en-US" i="0" u="none" dirty="0">
              <a:effectLst/>
            </a:endParaRPr>
          </a:p>
          <a:p>
            <a:r>
              <a:rPr lang="en-US" i="0" u="none" dirty="0">
                <a:effectLst/>
              </a:rPr>
              <a:t>Furthermore a standard design of the photocathodes, plugs and storage chambers was fixed between the German institutes HZB, HZDR and University of Mainz. This required a further redesign but will allow the exchange of photocathodes for tests and characterization between these </a:t>
            </a:r>
            <a:r>
              <a:rPr lang="en-US" i="0" u="none" dirty="0" err="1">
                <a:effectLst/>
              </a:rPr>
              <a:t>institues</a:t>
            </a:r>
            <a:r>
              <a:rPr lang="en-US" i="0" u="none" dirty="0">
                <a:effectLst/>
              </a:rPr>
              <a:t> in the </a:t>
            </a:r>
            <a:r>
              <a:rPr lang="en-US" i="0" u="none" dirty="0" smtClean="0">
                <a:effectLst/>
              </a:rPr>
              <a:t>future.</a:t>
            </a:r>
          </a:p>
          <a:p>
            <a:endParaRPr lang="en-US" i="0" u="none" dirty="0" smtClean="0">
              <a:effectLst/>
            </a:endParaRPr>
          </a:p>
          <a:p>
            <a:r>
              <a:rPr lang="en-US" i="0" u="none" dirty="0" smtClean="0">
                <a:effectLst/>
              </a:rPr>
              <a:t>HZDR </a:t>
            </a:r>
            <a:r>
              <a:rPr lang="en-US" i="0" u="none" dirty="0">
                <a:effectLst/>
              </a:rPr>
              <a:t>gives additional </a:t>
            </a:r>
            <a:r>
              <a:rPr lang="en-US" i="0" u="none" dirty="0" smtClean="0">
                <a:effectLst/>
              </a:rPr>
              <a:t>fu</a:t>
            </a:r>
            <a:r>
              <a:rPr lang="en-US" i="0" u="none" dirty="0">
                <a:effectLst/>
              </a:rPr>
              <a:t>n</a:t>
            </a:r>
            <a:r>
              <a:rPr lang="en-US" i="0" u="none" dirty="0" smtClean="0">
                <a:effectLst/>
              </a:rPr>
              <a:t>ds </a:t>
            </a:r>
            <a:r>
              <a:rPr lang="en-US" i="0" u="none" dirty="0">
                <a:effectLst/>
              </a:rPr>
              <a:t>for investment for this project </a:t>
            </a:r>
            <a:r>
              <a:rPr lang="en-US" i="0" u="none" dirty="0" smtClean="0">
                <a:effectLst/>
              </a:rPr>
              <a:t>in </a:t>
            </a:r>
            <a:r>
              <a:rPr lang="en-US" i="0" u="none" dirty="0">
                <a:effectLst/>
              </a:rPr>
              <a:t>2012 and 2013. </a:t>
            </a:r>
          </a:p>
        </p:txBody>
      </p:sp>
    </p:spTree>
    <p:extLst>
      <p:ext uri="{BB962C8B-B14F-4D97-AF65-F5344CB8AC3E}">
        <p14:creationId xmlns:p14="http://schemas.microsoft.com/office/powerpoint/2010/main" val="230754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72</a:t>
            </a:fld>
            <a:endParaRPr lang="en-US"/>
          </a:p>
        </p:txBody>
      </p:sp>
      <p:pic>
        <p:nvPicPr>
          <p:cNvPr id="18" name="Picture 5" descr="Halbschnitt Kryostat Perspektiv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241522" y="112568"/>
            <a:ext cx="5933006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>
                <a:solidFill>
                  <a:srgbClr val="304E94"/>
                </a:solidFill>
                <a:effectLst/>
              </a:rPr>
              <a:t>WP10.7: SC RF Gun at ELBE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0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6"/>
            <a:ext cx="4090746" cy="3231934"/>
          </a:xfrm>
          <a:prstGeom prst="rect">
            <a:avLst/>
          </a:prstGeom>
        </p:spPr>
      </p:pic>
      <p:pic>
        <p:nvPicPr>
          <p:cNvPr id="11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460" y="1052736"/>
            <a:ext cx="4513134" cy="320985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71480" y="4303565"/>
            <a:ext cx="8676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u="none" dirty="0" smtClean="0">
                <a:effectLst/>
              </a:rPr>
              <a:t>New design </a:t>
            </a:r>
            <a:r>
              <a:rPr lang="en-US" i="0" u="none" dirty="0">
                <a:effectLst/>
              </a:rPr>
              <a:t>of </a:t>
            </a:r>
            <a:r>
              <a:rPr lang="en-US" i="0" u="none" dirty="0" smtClean="0">
                <a:effectLst/>
              </a:rPr>
              <a:t>the </a:t>
            </a:r>
            <a:r>
              <a:rPr lang="en-US" i="0" u="none" dirty="0">
                <a:effectLst/>
              </a:rPr>
              <a:t>exchangeable cathode plug for </a:t>
            </a:r>
            <a:r>
              <a:rPr lang="en-US" i="0" u="none" dirty="0" err="1">
                <a:effectLst/>
              </a:rPr>
              <a:t>GaAs</a:t>
            </a:r>
            <a:r>
              <a:rPr lang="en-US" i="0" u="none" dirty="0">
                <a:effectLst/>
              </a:rPr>
              <a:t> (left) and the new preparation chamber with the interface to the gun and the transport </a:t>
            </a:r>
            <a:r>
              <a:rPr lang="en-US" i="0" u="none" dirty="0" smtClean="0">
                <a:effectLst/>
              </a:rPr>
              <a:t>chamber</a:t>
            </a:r>
            <a:endParaRPr lang="fr-FR" i="0" u="non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0341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1618010" y="6309320"/>
            <a:ext cx="5041032" cy="476250"/>
          </a:xfrm>
        </p:spPr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73</a:t>
            </a:fld>
            <a:endParaRPr lang="en-US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228977" y="4449699"/>
            <a:ext cx="8785225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Ø"/>
            </a:pP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Deliverables:</a:t>
            </a:r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64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22" y="4941168"/>
            <a:ext cx="8964737" cy="731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84100" y="998386"/>
            <a:ext cx="8785225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Ø"/>
            </a:pP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Goals: </a:t>
            </a:r>
          </a:p>
          <a:p>
            <a:pPr marL="0" indent="0">
              <a:lnSpc>
                <a:spcPct val="90000"/>
              </a:lnSpc>
              <a:spcAft>
                <a:spcPct val="20000"/>
              </a:spcAft>
              <a:buNone/>
            </a:pP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Demonstrate new coupler cleaning procedures suitable for</a:t>
            </a:r>
          </a:p>
          <a:p>
            <a:pPr marL="457200" indent="-457200">
              <a:lnSpc>
                <a:spcPct val="90000"/>
              </a:lnSpc>
              <a:spcAft>
                <a:spcPct val="20000"/>
              </a:spcAft>
              <a:buAutoNum type="alphaLcParenR"/>
            </a:pP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mass production of 1.3 GHz couplers </a:t>
            </a:r>
          </a:p>
          <a:p>
            <a:pPr marL="457200" indent="-457200">
              <a:lnSpc>
                <a:spcPct val="90000"/>
              </a:lnSpc>
              <a:spcAft>
                <a:spcPct val="20000"/>
              </a:spcAft>
              <a:buAutoNum type="alphaLcParenR"/>
            </a:pP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short RF conditioning time.</a:t>
            </a:r>
            <a:endParaRPr lang="en-GB" sz="2100" i="0" u="none" dirty="0">
              <a:solidFill>
                <a:schemeClr val="accent2"/>
              </a:solidFill>
              <a:effectLst/>
              <a:sym typeface="Wingdings 2" pitchFamily="18" charset="2"/>
            </a:endParaRPr>
          </a:p>
          <a:p>
            <a:pPr marL="0" indent="0">
              <a:lnSpc>
                <a:spcPct val="90000"/>
              </a:lnSpc>
              <a:spcAft>
                <a:spcPct val="20000"/>
              </a:spcAft>
              <a:buNone/>
            </a:pPr>
            <a:r>
              <a:rPr lang="en-GB" sz="2100" b="1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Three methods have been investigated:</a:t>
            </a:r>
          </a:p>
          <a:p>
            <a:pPr marL="0" indent="0">
              <a:lnSpc>
                <a:spcPct val="90000"/>
              </a:lnSpc>
              <a:spcAft>
                <a:spcPct val="20000"/>
              </a:spcAft>
              <a:buNone/>
            </a:pPr>
            <a:r>
              <a:rPr lang="en-GB" sz="2100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	1. High Pressure Water rinsing</a:t>
            </a:r>
          </a:p>
          <a:p>
            <a:pPr marL="0" indent="0">
              <a:lnSpc>
                <a:spcPct val="90000"/>
              </a:lnSpc>
              <a:spcAft>
                <a:spcPct val="20000"/>
              </a:spcAft>
              <a:buNone/>
            </a:pPr>
            <a:r>
              <a:rPr lang="en-GB" sz="2100" i="0" u="none" dirty="0">
                <a:solidFill>
                  <a:schemeClr val="accent2"/>
                </a:solidFill>
                <a:effectLst/>
                <a:sym typeface="Wingdings 2" pitchFamily="18" charset="2"/>
              </a:rPr>
              <a:t>	</a:t>
            </a:r>
            <a:r>
              <a:rPr lang="en-GB" sz="2100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2. Argon plasma discharge</a:t>
            </a:r>
          </a:p>
          <a:p>
            <a:pPr marL="0" indent="0">
              <a:lnSpc>
                <a:spcPct val="90000"/>
              </a:lnSpc>
              <a:spcAft>
                <a:spcPct val="20000"/>
              </a:spcAft>
              <a:buNone/>
            </a:pPr>
            <a:r>
              <a:rPr lang="en-GB" sz="2100" i="0" u="none" dirty="0">
                <a:solidFill>
                  <a:schemeClr val="accent2"/>
                </a:solidFill>
                <a:effectLst/>
                <a:sym typeface="Wingdings 2" pitchFamily="18" charset="2"/>
              </a:rPr>
              <a:t>	</a:t>
            </a:r>
            <a:r>
              <a:rPr lang="en-GB" sz="2100" i="0" u="none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3. Automatic cleaning</a:t>
            </a:r>
            <a:endParaRPr lang="en-GB" sz="2100" b="1" i="0" u="none" dirty="0" smtClean="0">
              <a:solidFill>
                <a:schemeClr val="accent2"/>
              </a:solidFill>
              <a:effectLst/>
              <a:sym typeface="Wingdings 2" pitchFamily="18" charset="2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115616" y="146969"/>
            <a:ext cx="626291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WP10.8: RF Coupler Cleaning at LAL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9854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1618010" y="6309320"/>
            <a:ext cx="5041032" cy="476250"/>
          </a:xfrm>
        </p:spPr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74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5616" y="146969"/>
            <a:ext cx="626291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WP10.8: RF Coupler Cleaning at LAL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64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2" descr="WP10.8 LAL Couplers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2" y="1700808"/>
            <a:ext cx="9082885" cy="313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09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1618010" y="6309320"/>
            <a:ext cx="5041032" cy="476250"/>
          </a:xfrm>
        </p:spPr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75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5616" y="146969"/>
            <a:ext cx="626291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WP10.8: RF Coupler Cleaning at LAL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64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693909" y="5873827"/>
            <a:ext cx="778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0" u="none" dirty="0" smtClean="0">
                <a:effectLst/>
              </a:rPr>
              <a:t>The man-made </a:t>
            </a:r>
            <a:r>
              <a:rPr lang="fr-FR" i="0" u="none" dirty="0" err="1" smtClean="0">
                <a:effectLst/>
              </a:rPr>
              <a:t>preparation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procedure</a:t>
            </a:r>
            <a:r>
              <a:rPr lang="fr-FR" i="0" u="none" dirty="0" smtClean="0">
                <a:effectLst/>
              </a:rPr>
              <a:t>: E-XFEL case for 800 </a:t>
            </a:r>
            <a:r>
              <a:rPr lang="fr-FR" i="0" u="none" dirty="0" err="1" smtClean="0">
                <a:effectLst/>
              </a:rPr>
              <a:t>couplers</a:t>
            </a:r>
            <a:r>
              <a:rPr lang="fr-FR" i="0" u="none" dirty="0" smtClean="0">
                <a:effectLst/>
              </a:rPr>
              <a:t> </a:t>
            </a:r>
            <a:endParaRPr lang="fr-FR" i="0" u="none" dirty="0">
              <a:effectLst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844" y="903212"/>
            <a:ext cx="6656742" cy="504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337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1618010" y="6309320"/>
            <a:ext cx="5041032" cy="476250"/>
          </a:xfrm>
        </p:spPr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76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5616" y="146969"/>
            <a:ext cx="626291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WP10.8: RF Coupler Cleaning at LAL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64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1763688" y="5812694"/>
            <a:ext cx="5237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0" u="none" dirty="0" smtClean="0">
                <a:effectLst/>
              </a:rPr>
              <a:t>The </a:t>
            </a:r>
            <a:r>
              <a:rPr lang="fr-FR" i="0" u="none" dirty="0" err="1" smtClean="0">
                <a:effectLst/>
              </a:rPr>
              <a:t>EuCARD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automated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reparation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procedure</a:t>
            </a:r>
            <a:endParaRPr lang="fr-FR" i="0" u="none" dirty="0">
              <a:effectLst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978212"/>
            <a:ext cx="4392000" cy="4667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18316" y="2039499"/>
            <a:ext cx="4392000" cy="254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155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1618010" y="6309320"/>
            <a:ext cx="5041032" cy="476250"/>
          </a:xfrm>
        </p:spPr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77</a:t>
            </a:fld>
            <a:endParaRPr lang="en-US"/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64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115616" y="146969"/>
            <a:ext cx="626291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WP10.8: RF Coupler Cleaning at LAL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238982" y="1061167"/>
            <a:ext cx="8427026" cy="5184223"/>
            <a:chOff x="238982" y="1061167"/>
            <a:chExt cx="8427026" cy="5184223"/>
          </a:xfrm>
        </p:grpSpPr>
        <p:pic>
          <p:nvPicPr>
            <p:cNvPr id="141314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38982" y="1061167"/>
              <a:ext cx="8427026" cy="5184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67544" y="1412776"/>
              <a:ext cx="377952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600" b="0" u="none" dirty="0">
                  <a:effectLst/>
                </a:rPr>
                <a:t>(Automate de Lavage Intégré pour Coupleur Electromagnétique</a:t>
              </a:r>
              <a:r>
                <a:rPr lang="fr-FR" sz="1600" b="0" u="none" dirty="0" smtClean="0">
                  <a:effectLst/>
                </a:rPr>
                <a:t>)</a:t>
              </a: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539552" y="3185226"/>
              <a:ext cx="1368152" cy="936104"/>
            </a:xfrm>
            <a:prstGeom prst="rect">
              <a:avLst/>
            </a:prstGeom>
            <a:solidFill>
              <a:schemeClr val="bg1"/>
            </a:solidFill>
            <a:ln w="12700" cap="sq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1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5220072" y="1844824"/>
              <a:ext cx="1368152" cy="864096"/>
            </a:xfrm>
            <a:prstGeom prst="rect">
              <a:avLst/>
            </a:prstGeom>
            <a:solidFill>
              <a:schemeClr val="bg1"/>
            </a:solidFill>
            <a:ln w="12700" cap="sq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1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7020272" y="3185226"/>
              <a:ext cx="1368152" cy="864096"/>
            </a:xfrm>
            <a:prstGeom prst="rect">
              <a:avLst/>
            </a:prstGeom>
            <a:solidFill>
              <a:schemeClr val="bg1"/>
            </a:solidFill>
            <a:ln w="12700" cap="sq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1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6336196" y="5373216"/>
              <a:ext cx="1368152" cy="720080"/>
            </a:xfrm>
            <a:prstGeom prst="rect">
              <a:avLst/>
            </a:prstGeom>
            <a:solidFill>
              <a:schemeClr val="bg1"/>
            </a:solidFill>
            <a:ln w="12700" cap="sq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1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1223628" y="5373216"/>
              <a:ext cx="1368152" cy="720080"/>
            </a:xfrm>
            <a:prstGeom prst="rect">
              <a:avLst/>
            </a:prstGeom>
            <a:solidFill>
              <a:schemeClr val="bg1"/>
            </a:solidFill>
            <a:ln w="12700" cap="sq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1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516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1618010" y="6309320"/>
            <a:ext cx="5041032" cy="476250"/>
          </a:xfrm>
        </p:spPr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78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5616" y="146969"/>
            <a:ext cx="626291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WP10.8: RF Coupler Cleaning at LAL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64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31063" y="5812694"/>
            <a:ext cx="8481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0" u="none" dirty="0" smtClean="0">
                <a:effectLst/>
              </a:rPr>
              <a:t>Evolution of the concept of </a:t>
            </a:r>
            <a:r>
              <a:rPr lang="fr-FR" i="0" u="none" dirty="0" err="1" smtClean="0">
                <a:effectLst/>
              </a:rPr>
              <a:t>automatic</a:t>
            </a:r>
            <a:r>
              <a:rPr lang="fr-FR" i="0" u="none" dirty="0" smtClean="0">
                <a:effectLst/>
              </a:rPr>
              <a:t> coupler </a:t>
            </a:r>
            <a:r>
              <a:rPr lang="fr-FR" i="0" u="none" dirty="0" err="1" smtClean="0">
                <a:effectLst/>
              </a:rPr>
              <a:t>washer</a:t>
            </a:r>
            <a:r>
              <a:rPr lang="fr-FR" i="0" u="none" dirty="0" smtClean="0">
                <a:effectLst/>
              </a:rPr>
              <a:t>, over the 4 </a:t>
            </a:r>
            <a:r>
              <a:rPr lang="fr-FR" i="0" u="none" dirty="0" err="1" smtClean="0">
                <a:effectLst/>
              </a:rPr>
              <a:t>past</a:t>
            </a:r>
            <a:r>
              <a:rPr lang="fr-FR" i="0" u="none" dirty="0" smtClean="0">
                <a:effectLst/>
              </a:rPr>
              <a:t> </a:t>
            </a:r>
            <a:r>
              <a:rPr lang="fr-FR" i="0" u="none" dirty="0" err="1" smtClean="0">
                <a:effectLst/>
              </a:rPr>
              <a:t>years</a:t>
            </a:r>
            <a:endParaRPr lang="fr-FR" i="0" u="none" dirty="0">
              <a:effectLst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8784976" cy="4898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13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1618010" y="6309320"/>
            <a:ext cx="5041032" cy="476250"/>
          </a:xfrm>
        </p:spPr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79</a:t>
            </a:fld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5616" y="146969"/>
            <a:ext cx="6262910" cy="488950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WP10.8: RF Coupler Cleaning at LAL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0"/>
            <a:ext cx="1643042" cy="64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5232221" y="5828595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0" u="none" dirty="0" smtClean="0">
                <a:effectLst/>
              </a:rPr>
              <a:t>ALICE design v2</a:t>
            </a:r>
            <a:endParaRPr lang="fr-FR" i="0" u="none" dirty="0"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2" y="1340768"/>
            <a:ext cx="338852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b="0" i="0" u="none" dirty="0" smtClean="0">
                <a:solidFill>
                  <a:srgbClr val="000000"/>
                </a:solidFill>
                <a:effectLst/>
              </a:rPr>
              <a:t>The </a:t>
            </a:r>
            <a:r>
              <a:rPr lang="en-US" sz="1600" b="0" i="0" u="none" dirty="0">
                <a:solidFill>
                  <a:srgbClr val="000000"/>
                </a:solidFill>
                <a:effectLst/>
              </a:rPr>
              <a:t>studies </a:t>
            </a:r>
            <a:r>
              <a:rPr lang="en-US" sz="1600" b="0" i="0" u="none" dirty="0" smtClean="0">
                <a:solidFill>
                  <a:srgbClr val="000000"/>
                </a:solidFill>
                <a:effectLst/>
              </a:rPr>
              <a:t>of ALICE are </a:t>
            </a:r>
            <a:r>
              <a:rPr lang="en-US" sz="1600" b="0" i="0" u="none" dirty="0">
                <a:solidFill>
                  <a:srgbClr val="000000"/>
                </a:solidFill>
                <a:effectLst/>
              </a:rPr>
              <a:t>complete enough to give us a complete overview and estimation of the feasibility, the process and the </a:t>
            </a:r>
            <a:r>
              <a:rPr lang="en-US" sz="1600" b="0" i="0" u="none" dirty="0" smtClean="0">
                <a:solidFill>
                  <a:srgbClr val="000000"/>
                </a:solidFill>
                <a:effectLst/>
              </a:rPr>
              <a:t>costs: </a:t>
            </a:r>
            <a:r>
              <a:rPr lang="en-US" sz="1600" b="0" i="0" u="none" dirty="0">
                <a:solidFill>
                  <a:srgbClr val="000000"/>
                </a:solidFill>
                <a:effectLst/>
              </a:rPr>
              <a:t>the efficiency of the process, as far as the large mass production is concerned, </a:t>
            </a:r>
            <a:r>
              <a:rPr lang="en-US" sz="1600" b="0" i="0" u="none" dirty="0" smtClean="0">
                <a:solidFill>
                  <a:srgbClr val="000000"/>
                </a:solidFill>
                <a:effectLst/>
              </a:rPr>
              <a:t>is undisputed.</a:t>
            </a:r>
          </a:p>
          <a:p>
            <a:pPr lvl="0"/>
            <a:endParaRPr lang="en-US" sz="1600" b="0" i="0" u="none" dirty="0" smtClean="0">
              <a:solidFill>
                <a:srgbClr val="000000"/>
              </a:solidFill>
              <a:effectLst/>
            </a:endParaRPr>
          </a:p>
          <a:p>
            <a:pPr lvl="0"/>
            <a:r>
              <a:rPr lang="en-US" sz="1600" b="0" i="0" u="none" dirty="0" smtClean="0">
                <a:solidFill>
                  <a:srgbClr val="000000"/>
                </a:solidFill>
                <a:effectLst/>
              </a:rPr>
              <a:t>The </a:t>
            </a:r>
            <a:r>
              <a:rPr lang="en-US" sz="1600" b="0" i="0" u="none" dirty="0">
                <a:solidFill>
                  <a:srgbClr val="000000"/>
                </a:solidFill>
                <a:effectLst/>
              </a:rPr>
              <a:t>cost of a such machine as </a:t>
            </a:r>
            <a:r>
              <a:rPr lang="en-US" sz="1600" b="0" i="0" u="none" dirty="0" smtClean="0">
                <a:solidFill>
                  <a:srgbClr val="000000"/>
                </a:solidFill>
                <a:effectLst/>
              </a:rPr>
              <a:t>ALICE </a:t>
            </a:r>
            <a:r>
              <a:rPr lang="en-US" sz="1600" b="0" i="0" u="none" dirty="0">
                <a:solidFill>
                  <a:srgbClr val="000000"/>
                </a:solidFill>
                <a:effectLst/>
              </a:rPr>
              <a:t>is estimated at </a:t>
            </a:r>
            <a:r>
              <a:rPr lang="en-US" sz="1600" b="0" i="0" u="none" dirty="0" smtClean="0">
                <a:solidFill>
                  <a:srgbClr val="000000"/>
                </a:solidFill>
                <a:effectLst/>
              </a:rPr>
              <a:t>150 k€. </a:t>
            </a:r>
          </a:p>
          <a:p>
            <a:pPr lvl="0"/>
            <a:endParaRPr lang="fr-FR" sz="1600" dirty="0">
              <a:effectLst/>
            </a:endParaRPr>
          </a:p>
          <a:p>
            <a:pPr lvl="0"/>
            <a:r>
              <a:rPr lang="en-US" sz="1600" b="0" i="0" u="none" dirty="0" smtClean="0">
                <a:solidFill>
                  <a:srgbClr val="000000"/>
                </a:solidFill>
                <a:effectLst/>
              </a:rPr>
              <a:t>All </a:t>
            </a:r>
            <a:r>
              <a:rPr lang="en-US" sz="1600" b="0" i="0" u="none" dirty="0">
                <a:solidFill>
                  <a:srgbClr val="000000"/>
                </a:solidFill>
                <a:effectLst/>
              </a:rPr>
              <a:t>the technical functions can be respected to clean </a:t>
            </a:r>
            <a:r>
              <a:rPr lang="en-US" sz="1600" b="0" i="0" u="none" dirty="0" smtClean="0">
                <a:solidFill>
                  <a:srgbClr val="000000"/>
                </a:solidFill>
                <a:effectLst/>
              </a:rPr>
              <a:t>couplers automatically </a:t>
            </a:r>
            <a:r>
              <a:rPr lang="en-US" sz="1600" b="0" i="0" u="none" dirty="0">
                <a:solidFill>
                  <a:srgbClr val="000000"/>
                </a:solidFill>
                <a:effectLst/>
              </a:rPr>
              <a:t>and correctly </a:t>
            </a:r>
            <a:r>
              <a:rPr lang="en-US" sz="1600" b="0" i="0" u="none" dirty="0" smtClean="0">
                <a:solidFill>
                  <a:srgbClr val="000000"/>
                </a:solidFill>
                <a:effectLst/>
              </a:rPr>
              <a:t>without </a:t>
            </a:r>
            <a:r>
              <a:rPr lang="en-US" sz="1600" b="0" i="0" u="none" dirty="0">
                <a:solidFill>
                  <a:srgbClr val="000000"/>
                </a:solidFill>
                <a:effectLst/>
              </a:rPr>
              <a:t>any damage for them. </a:t>
            </a:r>
            <a:endParaRPr lang="fr-FR" sz="1600" dirty="0">
              <a:solidFill>
                <a:srgbClr val="000000"/>
              </a:solidFill>
              <a:effectLst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980728"/>
            <a:ext cx="3614153" cy="4831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442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47664" y="182395"/>
            <a:ext cx="7128792" cy="492443"/>
          </a:xfr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600" b="1" kern="1200" dirty="0" smtClean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WP10-SRF </a:t>
            </a:r>
            <a:r>
              <a:rPr lang="en-GB" sz="2600" b="1" kern="1200" dirty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PhD Students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686C5E-ED5A-4E9A-B9EE-4AA45761619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83131" y="836712"/>
            <a:ext cx="90268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lvl="0">
              <a:spcAft>
                <a:spcPts val="0"/>
              </a:spcAft>
            </a:pPr>
            <a:r>
              <a:rPr lang="en-US" b="0" i="0" u="none" dirty="0" smtClean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Ben </a:t>
            </a:r>
            <a:r>
              <a:rPr lang="en-US" b="0" i="0" u="none" dirty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Hall, 		Lancaster University			</a:t>
            </a:r>
            <a:r>
              <a:rPr lang="en-US" b="0" i="0" u="none" dirty="0" smtClean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T10.3</a:t>
            </a:r>
          </a:p>
          <a:p>
            <a:pPr marL="450215" lvl="0">
              <a:spcAft>
                <a:spcPts val="0"/>
              </a:spcAft>
            </a:pPr>
            <a:r>
              <a:rPr lang="fr-FR" b="0" i="0" u="none" dirty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Ben </a:t>
            </a:r>
            <a:r>
              <a:rPr lang="fr-FR" b="0" i="0" u="none" dirty="0" smtClean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Woolley,</a:t>
            </a:r>
            <a:r>
              <a:rPr lang="en-US" b="0" i="0" u="none" dirty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 	</a:t>
            </a:r>
            <a:r>
              <a:rPr lang="en-US" b="0" i="0" u="none" dirty="0" smtClean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	Lancaster </a:t>
            </a:r>
            <a:r>
              <a:rPr lang="en-US" b="0" i="0" u="none" dirty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University			T10.3</a:t>
            </a:r>
            <a:endParaRPr lang="fr-FR" b="0" i="0" u="none" dirty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450215" lvl="0">
              <a:spcAft>
                <a:spcPts val="0"/>
              </a:spcAft>
            </a:pPr>
            <a:r>
              <a:rPr lang="en-US" b="0" i="0" u="none" dirty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Pei Zhang, 		Manchester University, working at DESY	T10.5</a:t>
            </a:r>
            <a:endParaRPr lang="fr-FR" b="0" i="0" u="none" dirty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450215" lvl="0">
              <a:spcAft>
                <a:spcPts val="0"/>
              </a:spcAft>
            </a:pPr>
            <a:r>
              <a:rPr lang="en-US" b="0" i="0" u="none" dirty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Thomas Fligsen, 	Rostock University				</a:t>
            </a:r>
            <a:r>
              <a:rPr lang="en-US" b="0" i="0" u="none" dirty="0" smtClean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T10.5</a:t>
            </a:r>
          </a:p>
          <a:p>
            <a:pPr marL="450215">
              <a:spcAft>
                <a:spcPts val="0"/>
              </a:spcAft>
            </a:pPr>
            <a:r>
              <a:rPr lang="en-US" b="0" i="0" u="none" dirty="0" err="1">
                <a:effectLst/>
                <a:latin typeface="Calibri"/>
                <a:ea typeface="Calibri"/>
                <a:cs typeface="Times New Roman"/>
              </a:rPr>
              <a:t>Nawin</a:t>
            </a:r>
            <a:r>
              <a:rPr lang="en-US" b="0" i="0" u="none" dirty="0">
                <a:effectLst/>
                <a:latin typeface="Calibri"/>
                <a:ea typeface="Calibri"/>
                <a:cs typeface="Times New Roman"/>
              </a:rPr>
              <a:t> </a:t>
            </a:r>
            <a:r>
              <a:rPr lang="en-US" b="0" i="0" u="none" dirty="0" err="1">
                <a:effectLst/>
                <a:latin typeface="Calibri"/>
                <a:ea typeface="Calibri"/>
                <a:cs typeface="Times New Roman"/>
              </a:rPr>
              <a:t>Juntong</a:t>
            </a:r>
            <a:r>
              <a:rPr lang="en-US" b="0" i="0" u="none" dirty="0">
                <a:effectLst/>
                <a:latin typeface="Calibri"/>
                <a:ea typeface="Calibri"/>
                <a:cs typeface="Times New Roman"/>
              </a:rPr>
              <a:t>, 	Manchester University			T10.5</a:t>
            </a:r>
            <a:endParaRPr lang="fr-FR" b="0" i="0" u="none" dirty="0">
              <a:effectLst/>
              <a:latin typeface="Calibri"/>
              <a:ea typeface="Calibri"/>
              <a:cs typeface="Times New Roman"/>
            </a:endParaRPr>
          </a:p>
          <a:p>
            <a:pPr marL="450215">
              <a:spcAft>
                <a:spcPts val="0"/>
              </a:spcAft>
            </a:pPr>
            <a:r>
              <a:rPr lang="en-US" b="0" i="0" u="none" dirty="0">
                <a:effectLst/>
                <a:latin typeface="Calibri"/>
                <a:ea typeface="Calibri"/>
                <a:cs typeface="Times New Roman"/>
              </a:rPr>
              <a:t>Chris </a:t>
            </a:r>
            <a:r>
              <a:rPr lang="en-US" b="0" i="0" u="none" dirty="0" err="1">
                <a:effectLst/>
                <a:latin typeface="Calibri"/>
                <a:ea typeface="Calibri"/>
                <a:cs typeface="Times New Roman"/>
              </a:rPr>
              <a:t>Glasman</a:t>
            </a:r>
            <a:r>
              <a:rPr lang="en-US" b="0" i="0" u="none" dirty="0">
                <a:effectLst/>
                <a:latin typeface="Calibri"/>
                <a:ea typeface="Calibri"/>
                <a:cs typeface="Times New Roman"/>
              </a:rPr>
              <a:t>, 	Manchester University			T10.5</a:t>
            </a:r>
            <a:endParaRPr lang="fr-FR" b="0" i="0" u="none" dirty="0">
              <a:effectLst/>
              <a:latin typeface="Calibri"/>
              <a:ea typeface="Calibri"/>
              <a:cs typeface="Times New Roman"/>
            </a:endParaRPr>
          </a:p>
          <a:p>
            <a:pPr marL="450215">
              <a:spcAft>
                <a:spcPts val="0"/>
              </a:spcAft>
            </a:pPr>
            <a:r>
              <a:rPr lang="en-US" b="0" i="0" u="none" dirty="0" err="1" smtClean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Jeniffa</a:t>
            </a:r>
            <a:r>
              <a:rPr lang="en-US" b="0" i="0" u="none" dirty="0" smtClean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 Rudolph,	HZ Berlin, working partly at </a:t>
            </a:r>
            <a:r>
              <a:rPr lang="en-US" b="0" i="0" u="none" dirty="0" err="1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Rossendorf</a:t>
            </a:r>
            <a:r>
              <a:rPr lang="en-US" b="0" i="0" u="none" dirty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	</a:t>
            </a:r>
            <a:r>
              <a:rPr lang="en-US" b="0" i="0" u="none" dirty="0" smtClean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	T10.7</a:t>
            </a:r>
            <a:endParaRPr lang="en-US" b="0" i="0" u="none" dirty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450215" lvl="0">
              <a:spcAft>
                <a:spcPts val="0"/>
              </a:spcAft>
            </a:pPr>
            <a:r>
              <a:rPr lang="en-US" b="0" i="0" u="none" dirty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André Arnold,		HZD Rossendorf		</a:t>
            </a:r>
            <a:r>
              <a:rPr lang="en-US" b="0" i="0" u="none" dirty="0" smtClean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		T10.7</a:t>
            </a:r>
            <a:endParaRPr lang="fr-FR" b="0" i="0" u="none" dirty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730" y="3145036"/>
            <a:ext cx="4254279" cy="3000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532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AAF385-4ACF-4E63-A307-EB4F45F5E62F}" type="slidenum">
              <a:rPr lang="en-US"/>
              <a:pPr/>
              <a:t>80</a:t>
            </a:fld>
            <a:endParaRPr lang="en-US"/>
          </a:p>
        </p:txBody>
      </p:sp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187624" y="142851"/>
            <a:ext cx="7272610" cy="492443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ct val="50000"/>
              </a:spcBef>
              <a:defRPr sz="2600" i="0" u="none">
                <a:solidFill>
                  <a:srgbClr val="304E94"/>
                </a:solidFill>
                <a:effectLst/>
              </a:defRPr>
            </a:lvl1pPr>
          </a:lstStyle>
          <a:p>
            <a:r>
              <a:rPr lang="en-US" dirty="0"/>
              <a:t>WP10-SRF: </a:t>
            </a:r>
            <a:r>
              <a:rPr lang="en-US" dirty="0" smtClean="0"/>
              <a:t>The fifteen deliverables</a:t>
            </a:r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88541"/>
            <a:ext cx="8640960" cy="5348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53AFE6-DB8C-458C-B58A-D8715FF62D4A}" type="slidenum">
              <a:rPr lang="en-US"/>
              <a:pPr/>
              <a:t>81</a:t>
            </a:fld>
            <a:endParaRPr lang="en-US" dirty="0"/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1907703" y="188640"/>
            <a:ext cx="6408713" cy="492443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Thank You for Your Attention</a:t>
            </a:r>
            <a:endParaRPr lang="en-US" sz="1600" i="0" u="none" dirty="0">
              <a:solidFill>
                <a:srgbClr val="304E9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" name="Image 7" descr="IMG_882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35696" y="1772816"/>
            <a:ext cx="5184576" cy="3456385"/>
          </a:xfrm>
          <a:prstGeom prst="rect">
            <a:avLst/>
          </a:prstGeom>
        </p:spPr>
      </p:pic>
      <p:pic>
        <p:nvPicPr>
          <p:cNvPr id="2160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340768"/>
            <a:ext cx="432000" cy="24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340768"/>
            <a:ext cx="432000" cy="24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992" y="1340768"/>
            <a:ext cx="432000" cy="24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oneTexte 1"/>
          <p:cNvSpPr txBox="1"/>
          <p:nvPr/>
        </p:nvSpPr>
        <p:spPr>
          <a:xfrm>
            <a:off x="251520" y="1844824"/>
            <a:ext cx="1967205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none" dirty="0" err="1" smtClean="0">
                <a:effectLst/>
              </a:rPr>
              <a:t>Many</a:t>
            </a:r>
            <a:r>
              <a:rPr lang="fr-FR" u="none" dirty="0" smtClean="0">
                <a:effectLst/>
              </a:rPr>
              <a:t> </a:t>
            </a:r>
            <a:r>
              <a:rPr lang="fr-FR" u="none" dirty="0" err="1" smtClean="0">
                <a:effectLst/>
              </a:rPr>
              <a:t>thanks</a:t>
            </a:r>
            <a:r>
              <a:rPr lang="fr-FR" u="none" dirty="0" smtClean="0">
                <a:effectLst/>
              </a:rPr>
              <a:t> to:</a:t>
            </a:r>
          </a:p>
          <a:p>
            <a:endParaRPr lang="fr-FR" u="none" dirty="0" smtClean="0">
              <a:effectLst/>
            </a:endParaRPr>
          </a:p>
          <a:p>
            <a:r>
              <a:rPr lang="fr-FR" u="none" dirty="0" smtClean="0">
                <a:effectLst/>
              </a:rPr>
              <a:t>Olivier Brunner</a:t>
            </a:r>
          </a:p>
          <a:p>
            <a:r>
              <a:rPr lang="fr-FR" u="none" dirty="0" smtClean="0">
                <a:effectLst/>
              </a:rPr>
              <a:t>Stéphane </a:t>
            </a:r>
            <a:r>
              <a:rPr lang="fr-FR" u="none" dirty="0" err="1" smtClean="0">
                <a:effectLst/>
              </a:rPr>
              <a:t>Chel</a:t>
            </a:r>
            <a:endParaRPr lang="fr-FR" u="none" dirty="0" smtClean="0">
              <a:effectLst/>
            </a:endParaRPr>
          </a:p>
          <a:p>
            <a:r>
              <a:rPr lang="fr-FR" u="none" dirty="0" smtClean="0">
                <a:effectLst/>
              </a:rPr>
              <a:t>Frank </a:t>
            </a:r>
            <a:r>
              <a:rPr lang="fr-FR" u="none" dirty="0" err="1" smtClean="0">
                <a:effectLst/>
              </a:rPr>
              <a:t>Peauger</a:t>
            </a:r>
            <a:endParaRPr lang="fr-FR" u="none" dirty="0" smtClean="0">
              <a:effectLst/>
            </a:endParaRPr>
          </a:p>
          <a:p>
            <a:r>
              <a:rPr lang="fr-FR" u="none" dirty="0" smtClean="0">
                <a:effectLst/>
              </a:rPr>
              <a:t>Peter McIntosh</a:t>
            </a:r>
          </a:p>
          <a:p>
            <a:r>
              <a:rPr lang="fr-FR" u="none" dirty="0">
                <a:effectLst/>
              </a:rPr>
              <a:t>Sergio </a:t>
            </a:r>
            <a:r>
              <a:rPr lang="fr-FR" u="none" dirty="0" err="1" smtClean="0">
                <a:effectLst/>
              </a:rPr>
              <a:t>Calatroni</a:t>
            </a:r>
            <a:endParaRPr lang="fr-FR" u="none" dirty="0" smtClean="0">
              <a:effectLst/>
            </a:endParaRPr>
          </a:p>
          <a:p>
            <a:r>
              <a:rPr lang="fr-FR" u="none" dirty="0" smtClean="0">
                <a:effectLst/>
              </a:rPr>
              <a:t>Roger Jones</a:t>
            </a:r>
          </a:p>
          <a:p>
            <a:r>
              <a:rPr lang="fr-FR" u="none" dirty="0" err="1" smtClean="0">
                <a:effectLst/>
              </a:rPr>
              <a:t>Nicoleta</a:t>
            </a:r>
            <a:r>
              <a:rPr lang="fr-FR" u="none" dirty="0" smtClean="0">
                <a:effectLst/>
              </a:rPr>
              <a:t> </a:t>
            </a:r>
            <a:r>
              <a:rPr lang="fr-FR" u="none" dirty="0" err="1" smtClean="0">
                <a:effectLst/>
              </a:rPr>
              <a:t>Baboi</a:t>
            </a:r>
            <a:endParaRPr lang="fr-FR" u="none" dirty="0" smtClean="0">
              <a:effectLst/>
            </a:endParaRPr>
          </a:p>
          <a:p>
            <a:r>
              <a:rPr lang="fr-FR" u="none" dirty="0" smtClean="0">
                <a:effectLst/>
              </a:rPr>
              <a:t>Mariusz </a:t>
            </a:r>
            <a:r>
              <a:rPr lang="fr-FR" u="none" dirty="0" err="1" smtClean="0">
                <a:effectLst/>
              </a:rPr>
              <a:t>Grecki</a:t>
            </a:r>
            <a:endParaRPr lang="fr-FR" u="none" dirty="0" smtClean="0">
              <a:effectLst/>
            </a:endParaRPr>
          </a:p>
          <a:p>
            <a:r>
              <a:rPr lang="fr-FR" u="none" dirty="0" smtClean="0">
                <a:effectLst/>
              </a:rPr>
              <a:t>Jochen </a:t>
            </a:r>
            <a:r>
              <a:rPr lang="fr-FR" u="none" dirty="0" err="1" smtClean="0">
                <a:effectLst/>
              </a:rPr>
              <a:t>Teichert</a:t>
            </a:r>
            <a:endParaRPr lang="fr-FR" u="none" dirty="0" smtClean="0">
              <a:effectLst/>
            </a:endParaRPr>
          </a:p>
          <a:p>
            <a:r>
              <a:rPr lang="fr-FR" u="none" dirty="0" smtClean="0">
                <a:effectLst/>
              </a:rPr>
              <a:t>Walid </a:t>
            </a:r>
            <a:r>
              <a:rPr lang="fr-FR" u="none" dirty="0" err="1" smtClean="0">
                <a:effectLst/>
              </a:rPr>
              <a:t>Kaabi</a:t>
            </a:r>
            <a:endParaRPr lang="fr-FR" u="none" dirty="0">
              <a:effectLst/>
            </a:endParaRPr>
          </a:p>
          <a:p>
            <a:endParaRPr lang="fr-FR" u="none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6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6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O. Napoly, WP10-SRF Report, 11 June 2013, CERN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C524D3-A3D3-49CA-866A-1EE48F9ECF82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564904"/>
            <a:ext cx="8390106" cy="1368152"/>
          </a:xfrm>
          <a:noFill/>
          <a:ln/>
        </p:spPr>
        <p:txBody>
          <a:bodyPr/>
          <a:lstStyle/>
          <a:p>
            <a:pPr marL="0" indent="0">
              <a:lnSpc>
                <a:spcPct val="90000"/>
              </a:lnSpc>
              <a:spcAft>
                <a:spcPct val="20000"/>
              </a:spcAft>
              <a:buNone/>
            </a:pPr>
            <a:r>
              <a:rPr lang="en-GB" sz="1800" dirty="0" smtClean="0">
                <a:solidFill>
                  <a:schemeClr val="accent2"/>
                </a:solidFill>
                <a:sym typeface="Wingdings 2" pitchFamily="18" charset="2"/>
              </a:rPr>
              <a:t>Proposal to </a:t>
            </a:r>
            <a:r>
              <a:rPr lang="en-GB" sz="1800" i="1" dirty="0" smtClean="0">
                <a:solidFill>
                  <a:schemeClr val="accent2"/>
                </a:solidFill>
                <a:sym typeface="Wingdings 2" pitchFamily="18" charset="2"/>
              </a:rPr>
              <a:t>link to </a:t>
            </a:r>
            <a:r>
              <a:rPr lang="en-GB" sz="1800" i="1" dirty="0" smtClean="0">
                <a:solidFill>
                  <a:schemeClr val="accent2"/>
                </a:solidFill>
                <a:sym typeface="Wingdings 2" pitchFamily="18" charset="2"/>
                <a:hlinkClick r:id="rId3"/>
              </a:rPr>
              <a:t>TTC Infrastructure database </a:t>
            </a:r>
            <a:r>
              <a:rPr lang="en-GB" sz="1800" i="1" dirty="0">
                <a:solidFill>
                  <a:schemeClr val="accent2"/>
                </a:solidFill>
                <a:sym typeface="Wingdings 2" pitchFamily="18" charset="2"/>
              </a:rPr>
              <a:t> </a:t>
            </a:r>
            <a:r>
              <a:rPr lang="en-GB" sz="1800" i="1" dirty="0" smtClean="0">
                <a:solidFill>
                  <a:schemeClr val="accent2"/>
                </a:solidFill>
                <a:sym typeface="Wingdings 2" pitchFamily="18" charset="2"/>
              </a:rPr>
              <a:t>under construction</a:t>
            </a:r>
          </a:p>
          <a:p>
            <a:pPr marL="0" indent="0">
              <a:lnSpc>
                <a:spcPct val="90000"/>
              </a:lnSpc>
              <a:spcAft>
                <a:spcPct val="20000"/>
              </a:spcAft>
              <a:buNone/>
            </a:pPr>
            <a:endParaRPr lang="en-GB" sz="1800" i="1" dirty="0" smtClean="0">
              <a:solidFill>
                <a:schemeClr val="accent2"/>
              </a:solidFill>
              <a:sym typeface="Wingdings 2" pitchFamily="18" charset="2"/>
            </a:endParaRPr>
          </a:p>
          <a:p>
            <a:pPr marL="0" indent="0">
              <a:lnSpc>
                <a:spcPct val="90000"/>
              </a:lnSpc>
              <a:spcAft>
                <a:spcPct val="20000"/>
              </a:spcAft>
              <a:buNone/>
            </a:pPr>
            <a:r>
              <a:rPr lang="en-GB" sz="1800" dirty="0" smtClean="0">
                <a:solidFill>
                  <a:schemeClr val="accent2"/>
                </a:solidFill>
                <a:sym typeface="Wingdings 2" pitchFamily="18" charset="2"/>
              </a:rPr>
              <a:t>+ Database on SRF Accelerators in Europe, linked to the TTC server.</a:t>
            </a:r>
            <a:endParaRPr lang="en-GB" sz="1800" i="1" dirty="0">
              <a:solidFill>
                <a:schemeClr val="accent2"/>
              </a:solidFill>
              <a:ea typeface="+mn-ea"/>
              <a:cs typeface="+mn-cs"/>
              <a:sym typeface="Wingdings 2" pitchFamily="18" charset="2"/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092396" y="87153"/>
            <a:ext cx="7224020" cy="492443"/>
          </a:xfrm>
          <a:prstGeom prst="rect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FF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i="0" u="none" dirty="0" smtClean="0">
                <a:solidFill>
                  <a:srgbClr val="304E94"/>
                </a:solidFill>
                <a:effectLst/>
              </a:rPr>
              <a:t>WP10.1: Coordination and Communication</a:t>
            </a:r>
            <a:endParaRPr lang="en-US" sz="1600" i="0" u="none" dirty="0">
              <a:solidFill>
                <a:srgbClr val="304E94"/>
              </a:solidFill>
              <a:effectLst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79261" y="1118507"/>
            <a:ext cx="8785225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Ø"/>
            </a:pPr>
            <a:r>
              <a:rPr lang="en-GB" sz="2100" b="1" dirty="0" smtClean="0">
                <a:solidFill>
                  <a:schemeClr val="accent2"/>
                </a:solidFill>
                <a:effectLst/>
                <a:sym typeface="Wingdings 2" pitchFamily="18" charset="2"/>
              </a:rPr>
              <a:t>Deliverable: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0" y="1484784"/>
            <a:ext cx="9112126" cy="781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502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sng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sng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Company Meeting</Template>
  <TotalTime>5013</TotalTime>
  <Words>3702</Words>
  <Application>Microsoft Office PowerPoint</Application>
  <PresentationFormat>Affichage à l'écran (4:3)</PresentationFormat>
  <Paragraphs>906</Paragraphs>
  <Slides>81</Slides>
  <Notes>60</Notes>
  <HiddenSlides>0</HiddenSlides>
  <MMClips>0</MMClips>
  <ScaleCrop>false</ScaleCrop>
  <HeadingPairs>
    <vt:vector size="4" baseType="variant">
      <vt:variant>
        <vt:lpstr>Thème</vt:lpstr>
      </vt:variant>
      <vt:variant>
        <vt:i4>4</vt:i4>
      </vt:variant>
      <vt:variant>
        <vt:lpstr>Titres des diapositives</vt:lpstr>
      </vt:variant>
      <vt:variant>
        <vt:i4>81</vt:i4>
      </vt:variant>
    </vt:vector>
  </HeadingPairs>
  <TitlesOfParts>
    <vt:vector size="85" baseType="lpstr">
      <vt:lpstr>Default Design</vt:lpstr>
      <vt:lpstr>Modèle par défaut</vt:lpstr>
      <vt:lpstr>1_Modèle par défaut</vt:lpstr>
      <vt:lpstr>1_Benutzerdefiniertes Design</vt:lpstr>
      <vt:lpstr>EucARD Annual Meeting  11 June 2013, CERN</vt:lpstr>
      <vt:lpstr>WP10-SRF Task ‘Patchwork’</vt:lpstr>
      <vt:lpstr>WP10-SRF Fifteen Institutes</vt:lpstr>
      <vt:lpstr>Présentation PowerPoint</vt:lpstr>
      <vt:lpstr>WP10-SRF 1st Annual Review  7-9 April 2010, Cockcroft Institute, Daresbury</vt:lpstr>
      <vt:lpstr>WP10-SRF 2nd Annual Review  4-5 May 2011, IN2P3 – Inst. Phys. Nucl. Orsay</vt:lpstr>
      <vt:lpstr>WP10-SRF 3rd Annual Review  29-30 March 2012, HZB, Berlin</vt:lpstr>
      <vt:lpstr>WP10-SRF PhD Students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Completed cold mass inside cryomodule of HoBiCaT HZB). </vt:lpstr>
      <vt:lpstr>Beam test: drive laser and electron beam diagnostics</vt:lpstr>
      <vt:lpstr>T10.4 + T10.7 : Pb/Nb SC-RF Gun Operation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EucARD Annual Review  14-16 April 2010, RAL</dc:title>
  <dc:creator>Olivier Napoly</dc:creator>
  <cp:lastModifiedBy>NAPOLY Olivier</cp:lastModifiedBy>
  <cp:revision>545</cp:revision>
  <dcterms:created xsi:type="dcterms:W3CDTF">2008-07-01T10:29:23Z</dcterms:created>
  <dcterms:modified xsi:type="dcterms:W3CDTF">2013-06-10T08:15:44Z</dcterms:modified>
</cp:coreProperties>
</file>