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Lst>
  <p:notesMasterIdLst>
    <p:notesMasterId r:id="rId26"/>
  </p:notesMasterIdLst>
  <p:sldIdLst>
    <p:sldId id="256" r:id="rId8"/>
    <p:sldId id="271" r:id="rId9"/>
    <p:sldId id="272" r:id="rId10"/>
    <p:sldId id="273" r:id="rId11"/>
    <p:sldId id="258" r:id="rId12"/>
    <p:sldId id="257" r:id="rId13"/>
    <p:sldId id="270" r:id="rId14"/>
    <p:sldId id="259" r:id="rId15"/>
    <p:sldId id="260" r:id="rId16"/>
    <p:sldId id="261" r:id="rId17"/>
    <p:sldId id="262" r:id="rId18"/>
    <p:sldId id="263" r:id="rId19"/>
    <p:sldId id="264" r:id="rId20"/>
    <p:sldId id="265" r:id="rId21"/>
    <p:sldId id="266" r:id="rId22"/>
    <p:sldId id="267" r:id="rId23"/>
    <p:sldId id="268" r:id="rId24"/>
    <p:sldId id="26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66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DBBA9F-562D-40AB-A7F3-F6D869B7C358}" type="datetimeFigureOut">
              <a:rPr lang="en-GB" smtClean="0"/>
              <a:t>13/06/2013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F22AE2-1356-41B0-A234-048DB4C4F8CA}" type="slidenum">
              <a:rPr lang="en-GB" smtClean="0"/>
              <a:t>‹#›</a:t>
            </a:fld>
            <a:endParaRPr lang="en-GB"/>
          </a:p>
        </p:txBody>
      </p:sp>
    </p:spTree>
    <p:extLst>
      <p:ext uri="{BB962C8B-B14F-4D97-AF65-F5344CB8AC3E}">
        <p14:creationId xmlns:p14="http://schemas.microsoft.com/office/powerpoint/2010/main" val="2422756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63E8D6EA-2B90-42BF-8D39-6AA7415E9AE6}"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695046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9"/>
          <p:cNvSpPr>
            <a:spLocks noGrp="1" noChangeArrowheads="1"/>
          </p:cNvSpPr>
          <p:nvPr>
            <p:ph type="sldNum" sz="quarter"/>
          </p:nvPr>
        </p:nvSpPr>
        <p:spPr>
          <a:noFill/>
        </p:spPr>
        <p:txBody>
          <a:bodyPr/>
          <a:lstStyle>
            <a:lvl1pPr>
              <a:tabLst>
                <a:tab pos="723900" algn="l"/>
                <a:tab pos="1447800" algn="l"/>
                <a:tab pos="2171700" algn="l"/>
                <a:tab pos="2895600" algn="l"/>
              </a:tabLst>
              <a:defRPr sz="2400">
                <a:solidFill>
                  <a:schemeClr val="bg1"/>
                </a:solidFill>
                <a:latin typeface="Comic Sans MS" pitchFamily="66" charset="0"/>
                <a:ea typeface="Microsoft YaHei" pitchFamily="34" charset="-122"/>
              </a:defRPr>
            </a:lvl1pPr>
            <a:lvl2pPr>
              <a:tabLst>
                <a:tab pos="723900" algn="l"/>
                <a:tab pos="1447800" algn="l"/>
                <a:tab pos="2171700" algn="l"/>
                <a:tab pos="2895600" algn="l"/>
              </a:tabLst>
              <a:defRPr sz="2400">
                <a:solidFill>
                  <a:schemeClr val="bg1"/>
                </a:solidFill>
                <a:latin typeface="Comic Sans MS" pitchFamily="66" charset="0"/>
                <a:ea typeface="Microsoft YaHei" pitchFamily="34" charset="-122"/>
              </a:defRPr>
            </a:lvl2pPr>
            <a:lvl3pPr>
              <a:tabLst>
                <a:tab pos="723900" algn="l"/>
                <a:tab pos="1447800" algn="l"/>
                <a:tab pos="2171700" algn="l"/>
                <a:tab pos="2895600" algn="l"/>
              </a:tabLst>
              <a:defRPr sz="2400">
                <a:solidFill>
                  <a:schemeClr val="bg1"/>
                </a:solidFill>
                <a:latin typeface="Comic Sans MS" pitchFamily="66" charset="0"/>
                <a:ea typeface="Microsoft YaHei" pitchFamily="34" charset="-122"/>
              </a:defRPr>
            </a:lvl3pPr>
            <a:lvl4pPr>
              <a:tabLst>
                <a:tab pos="723900" algn="l"/>
                <a:tab pos="1447800" algn="l"/>
                <a:tab pos="2171700" algn="l"/>
                <a:tab pos="2895600" algn="l"/>
              </a:tabLst>
              <a:defRPr sz="2400">
                <a:solidFill>
                  <a:schemeClr val="bg1"/>
                </a:solidFill>
                <a:latin typeface="Comic Sans MS" pitchFamily="66" charset="0"/>
                <a:ea typeface="Microsoft YaHei" pitchFamily="34" charset="-122"/>
              </a:defRPr>
            </a:lvl4pPr>
            <a:lvl5pPr>
              <a:tabLst>
                <a:tab pos="723900" algn="l"/>
                <a:tab pos="1447800" algn="l"/>
                <a:tab pos="2171700" algn="l"/>
                <a:tab pos="2895600" algn="l"/>
              </a:tabLst>
              <a:defRPr sz="2400">
                <a:solidFill>
                  <a:schemeClr val="bg1"/>
                </a:solidFill>
                <a:latin typeface="Comic Sans MS" pitchFamily="66" charset="0"/>
                <a:ea typeface="Microsoft YaHei" pitchFamily="34" charset="-122"/>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omic Sans MS" pitchFamily="66" charset="0"/>
                <a:ea typeface="Microsoft YaHei" pitchFamily="34" charset="-122"/>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omic Sans MS" pitchFamily="66" charset="0"/>
                <a:ea typeface="Microsoft YaHei" pitchFamily="34" charset="-122"/>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omic Sans MS" pitchFamily="66" charset="0"/>
                <a:ea typeface="Microsoft YaHei" pitchFamily="34" charset="-122"/>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omic Sans MS" pitchFamily="66" charset="0"/>
                <a:ea typeface="Microsoft YaHei" pitchFamily="34" charset="-122"/>
              </a:defRPr>
            </a:lvl9pPr>
          </a:lstStyle>
          <a:p>
            <a:fld id="{3413A48A-4E64-481F-9946-5C9774E31469}" type="slidenum">
              <a:rPr lang="de-DE" sz="1300" smtClean="0">
                <a:solidFill>
                  <a:srgbClr val="000000"/>
                </a:solidFill>
                <a:latin typeface="Times New Roman" pitchFamily="18" charset="0"/>
              </a:rPr>
              <a:pPr/>
              <a:t>14</a:t>
            </a:fld>
            <a:endParaRPr lang="de-DE" sz="1300" smtClean="0">
              <a:solidFill>
                <a:srgbClr val="000000"/>
              </a:solidFill>
              <a:latin typeface="Times New Roman" pitchFamily="18" charset="0"/>
            </a:endParaRPr>
          </a:p>
        </p:txBody>
      </p:sp>
      <p:sp>
        <p:nvSpPr>
          <p:cNvPr id="30723" name="Text Box 1"/>
          <p:cNvSpPr txBox="1">
            <a:spLocks noChangeArrowheads="1"/>
          </p:cNvSpPr>
          <p:nvPr/>
        </p:nvSpPr>
        <p:spPr bwMode="auto">
          <a:xfrm>
            <a:off x="3886575" y="8685119"/>
            <a:ext cx="2971426" cy="455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9pPr>
          </a:lstStyle>
          <a:p>
            <a:pPr algn="r"/>
            <a:fld id="{9B32828C-21E9-4A90-945D-6DF1F78190E6}" type="slidenum">
              <a:rPr lang="de-DE" sz="1300" baseline="30000">
                <a:solidFill>
                  <a:srgbClr val="000000"/>
                </a:solidFill>
                <a:latin typeface="Times New Roman" pitchFamily="18" charset="0"/>
              </a:rPr>
              <a:pPr algn="r"/>
              <a:t>14</a:t>
            </a:fld>
            <a:endParaRPr lang="de-DE" sz="1300" baseline="30000">
              <a:solidFill>
                <a:srgbClr val="000000"/>
              </a:solidFill>
              <a:latin typeface="Times New Roman" pitchFamily="18" charset="0"/>
            </a:endParaRPr>
          </a:p>
        </p:txBody>
      </p:sp>
      <p:sp>
        <p:nvSpPr>
          <p:cNvPr id="30724" name="Rectangle 2"/>
          <p:cNvSpPr>
            <a:spLocks noGrp="1" noRot="1" noChangeAspect="1" noChangeArrowheads="1" noTextEdit="1"/>
          </p:cNvSpPr>
          <p:nvPr>
            <p:ph type="sldImg"/>
          </p:nvPr>
        </p:nvSpPr>
        <p:spPr>
          <a:xfrm>
            <a:off x="1149350" y="687388"/>
            <a:ext cx="4567238" cy="3425825"/>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725" name="Rectangle 3"/>
          <p:cNvSpPr>
            <a:spLocks noGrp="1" noChangeArrowheads="1"/>
          </p:cNvSpPr>
          <p:nvPr>
            <p:ph type="body" idx="1"/>
          </p:nvPr>
        </p:nvSpPr>
        <p:spPr>
          <a:xfrm>
            <a:off x="915149" y="4343291"/>
            <a:ext cx="5022896" cy="410654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E4E6CB5-D8E2-45CD-AE40-9C8EA25AA7C1}" type="datetimeFigureOut">
              <a:rPr lang="en-GB" smtClean="0"/>
              <a:t>13/06/2013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577AA-411A-40DC-89C8-F692D879314B}" type="slidenum">
              <a:rPr lang="en-GB" smtClean="0"/>
              <a:t>‹#›</a:t>
            </a:fld>
            <a:endParaRPr lang="en-GB"/>
          </a:p>
        </p:txBody>
      </p:sp>
    </p:spTree>
    <p:extLst>
      <p:ext uri="{BB962C8B-B14F-4D97-AF65-F5344CB8AC3E}">
        <p14:creationId xmlns:p14="http://schemas.microsoft.com/office/powerpoint/2010/main" val="3585206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E4E6CB5-D8E2-45CD-AE40-9C8EA25AA7C1}" type="datetimeFigureOut">
              <a:rPr lang="en-GB" smtClean="0"/>
              <a:t>13/06/2013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577AA-411A-40DC-89C8-F692D879314B}" type="slidenum">
              <a:rPr lang="en-GB" smtClean="0"/>
              <a:t>‹#›</a:t>
            </a:fld>
            <a:endParaRPr lang="en-GB"/>
          </a:p>
        </p:txBody>
      </p:sp>
    </p:spTree>
    <p:extLst>
      <p:ext uri="{BB962C8B-B14F-4D97-AF65-F5344CB8AC3E}">
        <p14:creationId xmlns:p14="http://schemas.microsoft.com/office/powerpoint/2010/main" val="198066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E4E6CB5-D8E2-45CD-AE40-9C8EA25AA7C1}" type="datetimeFigureOut">
              <a:rPr lang="en-GB" smtClean="0"/>
              <a:t>13/06/2013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577AA-411A-40DC-89C8-F692D879314B}" type="slidenum">
              <a:rPr lang="en-GB" smtClean="0"/>
              <a:t>‹#›</a:t>
            </a:fld>
            <a:endParaRPr lang="en-GB"/>
          </a:p>
        </p:txBody>
      </p:sp>
    </p:spTree>
    <p:extLst>
      <p:ext uri="{BB962C8B-B14F-4D97-AF65-F5344CB8AC3E}">
        <p14:creationId xmlns:p14="http://schemas.microsoft.com/office/powerpoint/2010/main" val="614662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016212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626541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440234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976359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9869921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9054365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42925017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513631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E4E6CB5-D8E2-45CD-AE40-9C8EA25AA7C1}" type="datetimeFigureOut">
              <a:rPr lang="en-GB" smtClean="0"/>
              <a:t>13/06/2013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577AA-411A-40DC-89C8-F692D879314B}" type="slidenum">
              <a:rPr lang="en-GB" smtClean="0"/>
              <a:t>‹#›</a:t>
            </a:fld>
            <a:endParaRPr lang="en-GB"/>
          </a:p>
        </p:txBody>
      </p:sp>
    </p:spTree>
    <p:extLst>
      <p:ext uri="{BB962C8B-B14F-4D97-AF65-F5344CB8AC3E}">
        <p14:creationId xmlns:p14="http://schemas.microsoft.com/office/powerpoint/2010/main" val="24629094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3989251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4448998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409737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08583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87444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90401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114972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62990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65572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8790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4E6CB5-D8E2-45CD-AE40-9C8EA25AA7C1}" type="datetimeFigureOut">
              <a:rPr lang="en-GB" smtClean="0"/>
              <a:t>13/06/2013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577AA-411A-40DC-89C8-F692D879314B}" type="slidenum">
              <a:rPr lang="en-GB" smtClean="0"/>
              <a:t>‹#›</a:t>
            </a:fld>
            <a:endParaRPr lang="en-GB"/>
          </a:p>
        </p:txBody>
      </p:sp>
    </p:spTree>
    <p:extLst>
      <p:ext uri="{BB962C8B-B14F-4D97-AF65-F5344CB8AC3E}">
        <p14:creationId xmlns:p14="http://schemas.microsoft.com/office/powerpoint/2010/main" val="29289059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732619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106704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651128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87330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4309975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4823668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20523886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6258589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7726088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2094541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E4E6CB5-D8E2-45CD-AE40-9C8EA25AA7C1}" type="datetimeFigureOut">
              <a:rPr lang="en-GB" smtClean="0"/>
              <a:t>13/06/2013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577AA-411A-40DC-89C8-F692D879314B}" type="slidenum">
              <a:rPr lang="en-GB" smtClean="0"/>
              <a:t>‹#›</a:t>
            </a:fld>
            <a:endParaRPr lang="en-GB"/>
          </a:p>
        </p:txBody>
      </p:sp>
    </p:spTree>
    <p:extLst>
      <p:ext uri="{BB962C8B-B14F-4D97-AF65-F5344CB8AC3E}">
        <p14:creationId xmlns:p14="http://schemas.microsoft.com/office/powerpoint/2010/main" val="21448773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35857449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3308062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3983881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8882817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 durch Klicken hinzufügen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58566108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669138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041478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7786102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7182089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59078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E4E6CB5-D8E2-45CD-AE40-9C8EA25AA7C1}" type="datetimeFigureOut">
              <a:rPr lang="en-GB" smtClean="0"/>
              <a:t>13/06/2013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F9577AA-411A-40DC-89C8-F692D879314B}" type="slidenum">
              <a:rPr lang="en-GB" smtClean="0"/>
              <a:t>‹#›</a:t>
            </a:fld>
            <a:endParaRPr lang="en-GB"/>
          </a:p>
        </p:txBody>
      </p:sp>
    </p:spTree>
    <p:extLst>
      <p:ext uri="{BB962C8B-B14F-4D97-AF65-F5344CB8AC3E}">
        <p14:creationId xmlns:p14="http://schemas.microsoft.com/office/powerpoint/2010/main" val="17994830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9994001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1178531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722866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742372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763562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102837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54"/>
            <a:ext cx="7772400" cy="1470025"/>
          </a:xfrm>
        </p:spPr>
        <p:txBody>
          <a:bodyPr/>
          <a:lstStyle/>
          <a:p>
            <a:r>
              <a:rPr lang="de-D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652" indent="0" algn="ctr">
              <a:buNone/>
              <a:defRPr>
                <a:solidFill>
                  <a:schemeClr val="tx1">
                    <a:tint val="75000"/>
                  </a:schemeClr>
                </a:solidFill>
              </a:defRPr>
            </a:lvl2pPr>
            <a:lvl3pPr marL="913306" indent="0" algn="ctr">
              <a:buNone/>
              <a:defRPr>
                <a:solidFill>
                  <a:schemeClr val="tx1">
                    <a:tint val="75000"/>
                  </a:schemeClr>
                </a:solidFill>
              </a:defRPr>
            </a:lvl3pPr>
            <a:lvl4pPr marL="1369956" indent="0" algn="ctr">
              <a:buNone/>
              <a:defRPr>
                <a:solidFill>
                  <a:schemeClr val="tx1">
                    <a:tint val="75000"/>
                  </a:schemeClr>
                </a:solidFill>
              </a:defRPr>
            </a:lvl4pPr>
            <a:lvl5pPr marL="1826607" indent="0" algn="ctr">
              <a:buNone/>
              <a:defRPr>
                <a:solidFill>
                  <a:schemeClr val="tx1">
                    <a:tint val="75000"/>
                  </a:schemeClr>
                </a:solidFill>
              </a:defRPr>
            </a:lvl5pPr>
            <a:lvl6pPr marL="2283255" indent="0" algn="ctr">
              <a:buNone/>
              <a:defRPr>
                <a:solidFill>
                  <a:schemeClr val="tx1">
                    <a:tint val="75000"/>
                  </a:schemeClr>
                </a:solidFill>
              </a:defRPr>
            </a:lvl6pPr>
            <a:lvl7pPr marL="2739911" indent="0" algn="ctr">
              <a:buNone/>
              <a:defRPr>
                <a:solidFill>
                  <a:schemeClr val="tx1">
                    <a:tint val="75000"/>
                  </a:schemeClr>
                </a:solidFill>
              </a:defRPr>
            </a:lvl7pPr>
            <a:lvl8pPr marL="3196560" indent="0" algn="ctr">
              <a:buNone/>
              <a:defRPr>
                <a:solidFill>
                  <a:schemeClr val="tx1">
                    <a:tint val="75000"/>
                  </a:schemeClr>
                </a:solidFill>
              </a:defRPr>
            </a:lvl8pPr>
            <a:lvl9pPr marL="3653212" indent="0" algn="ctr">
              <a:buNone/>
              <a:defRPr>
                <a:solidFill>
                  <a:schemeClr val="tx1">
                    <a:tint val="75000"/>
                  </a:schemeClr>
                </a:solidFill>
              </a:defRPr>
            </a:lvl9pPr>
          </a:lstStyle>
          <a:p>
            <a:r>
              <a:rPr lang="de-DE" smtClean="0"/>
              <a:t>Click to edit Master subtitle style</a:t>
            </a:r>
            <a:endParaRPr lang="en-US"/>
          </a:p>
        </p:txBody>
      </p:sp>
      <p:sp>
        <p:nvSpPr>
          <p:cNvPr id="4" name="Slide Number Placeholder 5"/>
          <p:cNvSpPr>
            <a:spLocks noGrp="1"/>
          </p:cNvSpPr>
          <p:nvPr>
            <p:ph type="sldNum" sz="quarter" idx="10"/>
          </p:nvPr>
        </p:nvSpPr>
        <p:spPr/>
        <p:txBody>
          <a:bodyPr/>
          <a:lstStyle>
            <a:lvl1pPr defTabSz="454285">
              <a:defRPr/>
            </a:lvl1pPr>
          </a:lstStyle>
          <a:p>
            <a:fld id="{51A9D1C6-78D0-4C60-85C7-AE742BD2E7EB}" type="slidenum">
              <a:rPr lang="en-US"/>
              <a:pPr/>
              <a:t>‹#›</a:t>
            </a:fld>
            <a:endParaRPr lang="en-US"/>
          </a:p>
        </p:txBody>
      </p:sp>
    </p:spTree>
    <p:extLst>
      <p:ext uri="{BB962C8B-B14F-4D97-AF65-F5344CB8AC3E}">
        <p14:creationId xmlns:p14="http://schemas.microsoft.com/office/powerpoint/2010/main" val="69654295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idx="1"/>
          </p:nvPr>
        </p:nvSpPr>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Slide Number Placeholder 5"/>
          <p:cNvSpPr>
            <a:spLocks noGrp="1"/>
          </p:cNvSpPr>
          <p:nvPr>
            <p:ph type="sldNum" sz="quarter" idx="10"/>
          </p:nvPr>
        </p:nvSpPr>
        <p:spPr/>
        <p:txBody>
          <a:bodyPr/>
          <a:lstStyle>
            <a:lvl1pPr defTabSz="454285">
              <a:defRPr/>
            </a:lvl1pPr>
          </a:lstStyle>
          <a:p>
            <a:fld id="{C06AB9D0-2439-49C6-B8A1-022DE3237D8A}" type="slidenum">
              <a:rPr lang="en-US"/>
              <a:pPr/>
              <a:t>‹#›</a:t>
            </a:fld>
            <a:endParaRPr lang="en-US"/>
          </a:p>
        </p:txBody>
      </p:sp>
    </p:spTree>
    <p:extLst>
      <p:ext uri="{BB962C8B-B14F-4D97-AF65-F5344CB8AC3E}">
        <p14:creationId xmlns:p14="http://schemas.microsoft.com/office/powerpoint/2010/main" val="46273883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38"/>
            <a:ext cx="7772400" cy="1362075"/>
          </a:xfrm>
        </p:spPr>
        <p:txBody>
          <a:bodyPr anchor="t"/>
          <a:lstStyle>
            <a:lvl1pPr algn="l">
              <a:defRPr sz="4000" b="1" cap="all"/>
            </a:lvl1pPr>
          </a:lstStyle>
          <a:p>
            <a:r>
              <a:rPr lang="de-DE" smtClean="0"/>
              <a:t>Click to edit Master title style</a:t>
            </a:r>
            <a:endParaRPr lang="en-US"/>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2000">
                <a:solidFill>
                  <a:schemeClr val="tx1">
                    <a:tint val="75000"/>
                  </a:schemeClr>
                </a:solidFill>
              </a:defRPr>
            </a:lvl1pPr>
            <a:lvl2pPr marL="456652" indent="0">
              <a:buNone/>
              <a:defRPr sz="1800">
                <a:solidFill>
                  <a:schemeClr val="tx1">
                    <a:tint val="75000"/>
                  </a:schemeClr>
                </a:solidFill>
              </a:defRPr>
            </a:lvl2pPr>
            <a:lvl3pPr marL="913306" indent="0">
              <a:buNone/>
              <a:defRPr sz="1600">
                <a:solidFill>
                  <a:schemeClr val="tx1">
                    <a:tint val="75000"/>
                  </a:schemeClr>
                </a:solidFill>
              </a:defRPr>
            </a:lvl3pPr>
            <a:lvl4pPr marL="1369956" indent="0">
              <a:buNone/>
              <a:defRPr sz="1400">
                <a:solidFill>
                  <a:schemeClr val="tx1">
                    <a:tint val="75000"/>
                  </a:schemeClr>
                </a:solidFill>
              </a:defRPr>
            </a:lvl4pPr>
            <a:lvl5pPr marL="1826607" indent="0">
              <a:buNone/>
              <a:defRPr sz="1400">
                <a:solidFill>
                  <a:schemeClr val="tx1">
                    <a:tint val="75000"/>
                  </a:schemeClr>
                </a:solidFill>
              </a:defRPr>
            </a:lvl5pPr>
            <a:lvl6pPr marL="2283255" indent="0">
              <a:buNone/>
              <a:defRPr sz="1400">
                <a:solidFill>
                  <a:schemeClr val="tx1">
                    <a:tint val="75000"/>
                  </a:schemeClr>
                </a:solidFill>
              </a:defRPr>
            </a:lvl6pPr>
            <a:lvl7pPr marL="2739911" indent="0">
              <a:buNone/>
              <a:defRPr sz="1400">
                <a:solidFill>
                  <a:schemeClr val="tx1">
                    <a:tint val="75000"/>
                  </a:schemeClr>
                </a:solidFill>
              </a:defRPr>
            </a:lvl7pPr>
            <a:lvl8pPr marL="3196560" indent="0">
              <a:buNone/>
              <a:defRPr sz="1400">
                <a:solidFill>
                  <a:schemeClr val="tx1">
                    <a:tint val="75000"/>
                  </a:schemeClr>
                </a:solidFill>
              </a:defRPr>
            </a:lvl8pPr>
            <a:lvl9pPr marL="3653212" indent="0">
              <a:buNone/>
              <a:defRPr sz="1400">
                <a:solidFill>
                  <a:schemeClr val="tx1">
                    <a:tint val="75000"/>
                  </a:schemeClr>
                </a:solidFill>
              </a:defRPr>
            </a:lvl9pPr>
          </a:lstStyle>
          <a:p>
            <a:pPr lvl="0"/>
            <a:r>
              <a:rPr lang="de-DE" smtClean="0"/>
              <a:t>Click to edit Master text styles</a:t>
            </a:r>
          </a:p>
        </p:txBody>
      </p:sp>
      <p:sp>
        <p:nvSpPr>
          <p:cNvPr id="4" name="Slide Number Placeholder 5"/>
          <p:cNvSpPr>
            <a:spLocks noGrp="1"/>
          </p:cNvSpPr>
          <p:nvPr>
            <p:ph type="sldNum" sz="quarter" idx="10"/>
          </p:nvPr>
        </p:nvSpPr>
        <p:spPr/>
        <p:txBody>
          <a:bodyPr/>
          <a:lstStyle>
            <a:lvl1pPr defTabSz="454285">
              <a:defRPr/>
            </a:lvl1pPr>
          </a:lstStyle>
          <a:p>
            <a:fld id="{69659309-3990-4DF3-A117-E94D6E19D135}" type="slidenum">
              <a:rPr lang="en-US"/>
              <a:pPr/>
              <a:t>‹#›</a:t>
            </a:fld>
            <a:endParaRPr lang="en-US"/>
          </a:p>
        </p:txBody>
      </p:sp>
    </p:spTree>
    <p:extLst>
      <p:ext uri="{BB962C8B-B14F-4D97-AF65-F5344CB8AC3E}">
        <p14:creationId xmlns:p14="http://schemas.microsoft.com/office/powerpoint/2010/main" val="39679391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sz="half" idx="1"/>
          </p:nvPr>
        </p:nvSpPr>
        <p:spPr>
          <a:xfrm>
            <a:off x="457200" y="160021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Content Placeholder 3"/>
          <p:cNvSpPr>
            <a:spLocks noGrp="1"/>
          </p:cNvSpPr>
          <p:nvPr>
            <p:ph sz="half" idx="2"/>
          </p:nvPr>
        </p:nvSpPr>
        <p:spPr>
          <a:xfrm>
            <a:off x="4648200" y="160021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5" name="Slide Number Placeholder 6"/>
          <p:cNvSpPr>
            <a:spLocks noGrp="1"/>
          </p:cNvSpPr>
          <p:nvPr>
            <p:ph type="sldNum" sz="quarter" idx="10"/>
          </p:nvPr>
        </p:nvSpPr>
        <p:spPr/>
        <p:txBody>
          <a:bodyPr/>
          <a:lstStyle>
            <a:lvl1pPr defTabSz="454285">
              <a:defRPr/>
            </a:lvl1pPr>
          </a:lstStyle>
          <a:p>
            <a:fld id="{22AE1B3D-AB84-4996-A1EC-01A32DFBCE5D}" type="slidenum">
              <a:rPr lang="en-US"/>
              <a:pPr/>
              <a:t>‹#›</a:t>
            </a:fld>
            <a:endParaRPr lang="en-US"/>
          </a:p>
        </p:txBody>
      </p:sp>
    </p:spTree>
    <p:extLst>
      <p:ext uri="{BB962C8B-B14F-4D97-AF65-F5344CB8AC3E}">
        <p14:creationId xmlns:p14="http://schemas.microsoft.com/office/powerpoint/2010/main" val="1047060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E4E6CB5-D8E2-45CD-AE40-9C8EA25AA7C1}" type="datetimeFigureOut">
              <a:rPr lang="en-GB" smtClean="0"/>
              <a:t>13/06/2013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F9577AA-411A-40DC-89C8-F692D879314B}" type="slidenum">
              <a:rPr lang="en-GB" smtClean="0"/>
              <a:t>‹#›</a:t>
            </a:fld>
            <a:endParaRPr lang="en-GB"/>
          </a:p>
        </p:txBody>
      </p:sp>
    </p:spTree>
    <p:extLst>
      <p:ext uri="{BB962C8B-B14F-4D97-AF65-F5344CB8AC3E}">
        <p14:creationId xmlns:p14="http://schemas.microsoft.com/office/powerpoint/2010/main" val="377223391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6652" indent="0">
              <a:buNone/>
              <a:defRPr sz="2000" b="1"/>
            </a:lvl2pPr>
            <a:lvl3pPr marL="913306" indent="0">
              <a:buNone/>
              <a:defRPr sz="1800" b="1"/>
            </a:lvl3pPr>
            <a:lvl4pPr marL="1369956" indent="0">
              <a:buNone/>
              <a:defRPr sz="1600" b="1"/>
            </a:lvl4pPr>
            <a:lvl5pPr marL="1826607" indent="0">
              <a:buNone/>
              <a:defRPr sz="1600" b="1"/>
            </a:lvl5pPr>
            <a:lvl6pPr marL="2283255" indent="0">
              <a:buNone/>
              <a:defRPr sz="1600" b="1"/>
            </a:lvl6pPr>
            <a:lvl7pPr marL="2739911" indent="0">
              <a:buNone/>
              <a:defRPr sz="1600" b="1"/>
            </a:lvl7pPr>
            <a:lvl8pPr marL="3196560" indent="0">
              <a:buNone/>
              <a:defRPr sz="1600" b="1"/>
            </a:lvl8pPr>
            <a:lvl9pPr marL="3653212" indent="0">
              <a:buNone/>
              <a:defRPr sz="1600" b="1"/>
            </a:lvl9pPr>
          </a:lstStyle>
          <a:p>
            <a:pPr lvl="0"/>
            <a:r>
              <a:rPr lang="de-DE"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5" name="Text Placeholder 4"/>
          <p:cNvSpPr>
            <a:spLocks noGrp="1"/>
          </p:cNvSpPr>
          <p:nvPr>
            <p:ph type="body" sz="quarter" idx="3"/>
          </p:nvPr>
        </p:nvSpPr>
        <p:spPr>
          <a:xfrm>
            <a:off x="4645041" y="1535113"/>
            <a:ext cx="4041775" cy="639762"/>
          </a:xfrm>
        </p:spPr>
        <p:txBody>
          <a:bodyPr anchor="b"/>
          <a:lstStyle>
            <a:lvl1pPr marL="0" indent="0">
              <a:buNone/>
              <a:defRPr sz="2400" b="1"/>
            </a:lvl1pPr>
            <a:lvl2pPr marL="456652" indent="0">
              <a:buNone/>
              <a:defRPr sz="2000" b="1"/>
            </a:lvl2pPr>
            <a:lvl3pPr marL="913306" indent="0">
              <a:buNone/>
              <a:defRPr sz="1800" b="1"/>
            </a:lvl3pPr>
            <a:lvl4pPr marL="1369956" indent="0">
              <a:buNone/>
              <a:defRPr sz="1600" b="1"/>
            </a:lvl4pPr>
            <a:lvl5pPr marL="1826607" indent="0">
              <a:buNone/>
              <a:defRPr sz="1600" b="1"/>
            </a:lvl5pPr>
            <a:lvl6pPr marL="2283255" indent="0">
              <a:buNone/>
              <a:defRPr sz="1600" b="1"/>
            </a:lvl6pPr>
            <a:lvl7pPr marL="2739911" indent="0">
              <a:buNone/>
              <a:defRPr sz="1600" b="1"/>
            </a:lvl7pPr>
            <a:lvl8pPr marL="3196560" indent="0">
              <a:buNone/>
              <a:defRPr sz="1600" b="1"/>
            </a:lvl8pPr>
            <a:lvl9pPr marL="3653212" indent="0">
              <a:buNone/>
              <a:defRPr sz="1600" b="1"/>
            </a:lvl9pPr>
          </a:lstStyle>
          <a:p>
            <a:pPr lvl="0"/>
            <a:r>
              <a:rPr lang="de-DE" smtClean="0"/>
              <a:t>Click to edit Master text styles</a:t>
            </a:r>
          </a:p>
        </p:txBody>
      </p:sp>
      <p:sp>
        <p:nvSpPr>
          <p:cNvPr id="6" name="Content Placeholder 5"/>
          <p:cNvSpPr>
            <a:spLocks noGrp="1"/>
          </p:cNvSpPr>
          <p:nvPr>
            <p:ph sz="quarter" idx="4"/>
          </p:nvPr>
        </p:nvSpPr>
        <p:spPr>
          <a:xfrm>
            <a:off x="464504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7" name="Slide Number Placeholder 8"/>
          <p:cNvSpPr>
            <a:spLocks noGrp="1"/>
          </p:cNvSpPr>
          <p:nvPr>
            <p:ph type="sldNum" sz="quarter" idx="10"/>
          </p:nvPr>
        </p:nvSpPr>
        <p:spPr/>
        <p:txBody>
          <a:bodyPr/>
          <a:lstStyle>
            <a:lvl1pPr defTabSz="454285">
              <a:defRPr/>
            </a:lvl1pPr>
          </a:lstStyle>
          <a:p>
            <a:fld id="{E2DC0E16-DAD4-4F0B-AD3D-BF76C52FA903}" type="slidenum">
              <a:rPr lang="en-US"/>
              <a:pPr/>
              <a:t>‹#›</a:t>
            </a:fld>
            <a:endParaRPr lang="en-US"/>
          </a:p>
        </p:txBody>
      </p:sp>
    </p:spTree>
    <p:extLst>
      <p:ext uri="{BB962C8B-B14F-4D97-AF65-F5344CB8AC3E}">
        <p14:creationId xmlns:p14="http://schemas.microsoft.com/office/powerpoint/2010/main" val="196154140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Slide Number Placeholder 4"/>
          <p:cNvSpPr>
            <a:spLocks noGrp="1"/>
          </p:cNvSpPr>
          <p:nvPr>
            <p:ph type="sldNum" sz="quarter" idx="10"/>
          </p:nvPr>
        </p:nvSpPr>
        <p:spPr/>
        <p:txBody>
          <a:bodyPr/>
          <a:lstStyle>
            <a:lvl1pPr defTabSz="454285">
              <a:defRPr/>
            </a:lvl1pPr>
          </a:lstStyle>
          <a:p>
            <a:fld id="{E7B5DC1A-332D-42C3-8335-2BF9F0E9A28D}" type="slidenum">
              <a:rPr lang="en-US"/>
              <a:pPr/>
              <a:t>‹#›</a:t>
            </a:fld>
            <a:endParaRPr lang="en-US"/>
          </a:p>
        </p:txBody>
      </p:sp>
    </p:spTree>
    <p:extLst>
      <p:ext uri="{BB962C8B-B14F-4D97-AF65-F5344CB8AC3E}">
        <p14:creationId xmlns:p14="http://schemas.microsoft.com/office/powerpoint/2010/main" val="291637749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558" y="6355904"/>
            <a:ext cx="2133023" cy="365125"/>
          </a:xfrm>
          <a:prstGeom prst="rect">
            <a:avLst/>
          </a:prstGeom>
        </p:spPr>
        <p:txBody>
          <a:bodyPr lIns="91328" tIns="45666" rIns="91328" bIns="45666"/>
          <a:lstStyle>
            <a:lvl1pPr defTabSz="456652" fontAlgn="auto">
              <a:spcBef>
                <a:spcPts val="0"/>
              </a:spcBef>
              <a:spcAft>
                <a:spcPts val="0"/>
              </a:spcAft>
              <a:defRPr>
                <a:solidFill>
                  <a:prstClr val="black"/>
                </a:solidFill>
                <a:latin typeface="Calibri"/>
                <a:ea typeface="+mn-ea"/>
                <a:cs typeface="+mn-cs"/>
              </a:defRPr>
            </a:lvl1pPr>
          </a:lstStyle>
          <a:p>
            <a:pPr>
              <a:defRPr/>
            </a:pPr>
            <a:r>
              <a:rPr lang="de-CH"/>
              <a:t>D. Schulte</a:t>
            </a:r>
            <a:endParaRPr lang="en-US"/>
          </a:p>
        </p:txBody>
      </p:sp>
      <p:sp>
        <p:nvSpPr>
          <p:cNvPr id="3" name="Footer Placeholder 2"/>
          <p:cNvSpPr>
            <a:spLocks noGrp="1"/>
          </p:cNvSpPr>
          <p:nvPr>
            <p:ph type="ftr" sz="quarter" idx="11"/>
          </p:nvPr>
        </p:nvSpPr>
        <p:spPr>
          <a:xfrm>
            <a:off x="3124558" y="6355904"/>
            <a:ext cx="2895023" cy="365125"/>
          </a:xfrm>
          <a:prstGeom prst="rect">
            <a:avLst/>
          </a:prstGeom>
        </p:spPr>
        <p:txBody>
          <a:bodyPr lIns="91328" tIns="45666" rIns="91328" bIns="45666"/>
          <a:lstStyle>
            <a:lvl1pPr defTabSz="456652" fontAlgn="auto">
              <a:spcBef>
                <a:spcPts val="0"/>
              </a:spcBef>
              <a:spcAft>
                <a:spcPts val="0"/>
              </a:spcAft>
              <a:defRPr>
                <a:solidFill>
                  <a:prstClr val="black"/>
                </a:solidFill>
                <a:latin typeface="Calibri"/>
                <a:ea typeface="+mn-ea"/>
                <a:cs typeface="+mn-cs"/>
              </a:defRPr>
            </a:lvl1pPr>
          </a:lstStyle>
          <a:p>
            <a:pPr>
              <a:defRPr/>
            </a:pPr>
            <a:r>
              <a:rPr lang="en-US"/>
              <a:t>CLIC machine status, SPC March 2012</a:t>
            </a:r>
          </a:p>
        </p:txBody>
      </p:sp>
      <p:sp>
        <p:nvSpPr>
          <p:cNvPr id="4" name="Slide Number Placeholder 3"/>
          <p:cNvSpPr>
            <a:spLocks noGrp="1"/>
          </p:cNvSpPr>
          <p:nvPr>
            <p:ph type="sldNum" sz="quarter" idx="12"/>
          </p:nvPr>
        </p:nvSpPr>
        <p:spPr/>
        <p:txBody>
          <a:bodyPr/>
          <a:lstStyle>
            <a:lvl1pPr defTabSz="454285">
              <a:defRPr/>
            </a:lvl1pPr>
          </a:lstStyle>
          <a:p>
            <a:fld id="{871E8C3B-6AF4-4D59-A04B-303F76E906AD}" type="slidenum">
              <a:rPr lang="en-US"/>
              <a:pPr/>
              <a:t>‹#›</a:t>
            </a:fld>
            <a:endParaRPr lang="en-US"/>
          </a:p>
        </p:txBody>
      </p:sp>
    </p:spTree>
    <p:extLst>
      <p:ext uri="{BB962C8B-B14F-4D97-AF65-F5344CB8AC3E}">
        <p14:creationId xmlns:p14="http://schemas.microsoft.com/office/powerpoint/2010/main" val="58583559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0"/>
            <a:ext cx="3008313" cy="1162050"/>
          </a:xfrm>
        </p:spPr>
        <p:txBody>
          <a:bodyPr anchor="b"/>
          <a:lstStyle>
            <a:lvl1pPr algn="l">
              <a:defRPr sz="2000" b="1"/>
            </a:lvl1pPr>
          </a:lstStyle>
          <a:p>
            <a:r>
              <a:rPr lang="de-DE" smtClean="0"/>
              <a:t>Click to edit Master title style</a:t>
            </a:r>
            <a:endParaRPr lang="en-US"/>
          </a:p>
        </p:txBody>
      </p:sp>
      <p:sp>
        <p:nvSpPr>
          <p:cNvPr id="3" name="Content Placeholder 2"/>
          <p:cNvSpPr>
            <a:spLocks noGrp="1"/>
          </p:cNvSpPr>
          <p:nvPr>
            <p:ph idx="1"/>
          </p:nvPr>
        </p:nvSpPr>
        <p:spPr>
          <a:xfrm>
            <a:off x="3575051" y="27318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Text Placeholder 3"/>
          <p:cNvSpPr>
            <a:spLocks noGrp="1"/>
          </p:cNvSpPr>
          <p:nvPr>
            <p:ph type="body" sz="half" idx="2"/>
          </p:nvPr>
        </p:nvSpPr>
        <p:spPr>
          <a:xfrm>
            <a:off x="457208" y="1435113"/>
            <a:ext cx="3008313" cy="4691063"/>
          </a:xfrm>
        </p:spPr>
        <p:txBody>
          <a:bodyPr/>
          <a:lstStyle>
            <a:lvl1pPr marL="0" indent="0">
              <a:buNone/>
              <a:defRPr sz="1400"/>
            </a:lvl1pPr>
            <a:lvl2pPr marL="456652" indent="0">
              <a:buNone/>
              <a:defRPr sz="1200"/>
            </a:lvl2pPr>
            <a:lvl3pPr marL="913306" indent="0">
              <a:buNone/>
              <a:defRPr sz="1000"/>
            </a:lvl3pPr>
            <a:lvl4pPr marL="1369956" indent="0">
              <a:buNone/>
              <a:defRPr sz="900"/>
            </a:lvl4pPr>
            <a:lvl5pPr marL="1826607" indent="0">
              <a:buNone/>
              <a:defRPr sz="900"/>
            </a:lvl5pPr>
            <a:lvl6pPr marL="2283255" indent="0">
              <a:buNone/>
              <a:defRPr sz="900"/>
            </a:lvl6pPr>
            <a:lvl7pPr marL="2739911" indent="0">
              <a:buNone/>
              <a:defRPr sz="900"/>
            </a:lvl7pPr>
            <a:lvl8pPr marL="3196560" indent="0">
              <a:buNone/>
              <a:defRPr sz="900"/>
            </a:lvl8pPr>
            <a:lvl9pPr marL="3653212" indent="0">
              <a:buNone/>
              <a:defRPr sz="900"/>
            </a:lvl9pPr>
          </a:lstStyle>
          <a:p>
            <a:pPr lvl="0"/>
            <a:r>
              <a:rPr lang="de-DE" smtClean="0"/>
              <a:t>Click to edit Master text styles</a:t>
            </a:r>
          </a:p>
        </p:txBody>
      </p:sp>
      <p:sp>
        <p:nvSpPr>
          <p:cNvPr id="5" name="Slide Number Placeholder 6"/>
          <p:cNvSpPr>
            <a:spLocks noGrp="1"/>
          </p:cNvSpPr>
          <p:nvPr>
            <p:ph type="sldNum" sz="quarter" idx="10"/>
          </p:nvPr>
        </p:nvSpPr>
        <p:spPr/>
        <p:txBody>
          <a:bodyPr/>
          <a:lstStyle>
            <a:lvl1pPr defTabSz="454285">
              <a:defRPr/>
            </a:lvl1pPr>
          </a:lstStyle>
          <a:p>
            <a:fld id="{3F4266D5-7B0F-4886-8D55-D1FAC00E95A8}" type="slidenum">
              <a:rPr lang="en-US"/>
              <a:pPr/>
              <a:t>‹#›</a:t>
            </a:fld>
            <a:endParaRPr lang="en-US"/>
          </a:p>
        </p:txBody>
      </p:sp>
    </p:spTree>
    <p:extLst>
      <p:ext uri="{BB962C8B-B14F-4D97-AF65-F5344CB8AC3E}">
        <p14:creationId xmlns:p14="http://schemas.microsoft.com/office/powerpoint/2010/main" val="3157320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6652" indent="0">
              <a:buNone/>
              <a:defRPr sz="2800"/>
            </a:lvl2pPr>
            <a:lvl3pPr marL="913306" indent="0">
              <a:buNone/>
              <a:defRPr sz="2400"/>
            </a:lvl3pPr>
            <a:lvl4pPr marL="1369956" indent="0">
              <a:buNone/>
              <a:defRPr sz="2000"/>
            </a:lvl4pPr>
            <a:lvl5pPr marL="1826607" indent="0">
              <a:buNone/>
              <a:defRPr sz="2000"/>
            </a:lvl5pPr>
            <a:lvl6pPr marL="2283255" indent="0">
              <a:buNone/>
              <a:defRPr sz="2000"/>
            </a:lvl6pPr>
            <a:lvl7pPr marL="2739911" indent="0">
              <a:buNone/>
              <a:defRPr sz="2000"/>
            </a:lvl7pPr>
            <a:lvl8pPr marL="3196560" indent="0">
              <a:buNone/>
              <a:defRPr sz="2000"/>
            </a:lvl8pPr>
            <a:lvl9pPr marL="3653212"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652" indent="0">
              <a:buNone/>
              <a:defRPr sz="1200"/>
            </a:lvl2pPr>
            <a:lvl3pPr marL="913306" indent="0">
              <a:buNone/>
              <a:defRPr sz="1000"/>
            </a:lvl3pPr>
            <a:lvl4pPr marL="1369956" indent="0">
              <a:buNone/>
              <a:defRPr sz="900"/>
            </a:lvl4pPr>
            <a:lvl5pPr marL="1826607" indent="0">
              <a:buNone/>
              <a:defRPr sz="900"/>
            </a:lvl5pPr>
            <a:lvl6pPr marL="2283255" indent="0">
              <a:buNone/>
              <a:defRPr sz="900"/>
            </a:lvl6pPr>
            <a:lvl7pPr marL="2739911" indent="0">
              <a:buNone/>
              <a:defRPr sz="900"/>
            </a:lvl7pPr>
            <a:lvl8pPr marL="3196560" indent="0">
              <a:buNone/>
              <a:defRPr sz="900"/>
            </a:lvl8pPr>
            <a:lvl9pPr marL="3653212" indent="0">
              <a:buNone/>
              <a:defRPr sz="900"/>
            </a:lvl9pPr>
          </a:lstStyle>
          <a:p>
            <a:pPr lvl="0"/>
            <a:r>
              <a:rPr lang="de-DE" smtClean="0"/>
              <a:t>Click to edit Master text styles</a:t>
            </a:r>
          </a:p>
        </p:txBody>
      </p:sp>
      <p:sp>
        <p:nvSpPr>
          <p:cNvPr id="5" name="Slide Number Placeholder 6"/>
          <p:cNvSpPr>
            <a:spLocks noGrp="1"/>
          </p:cNvSpPr>
          <p:nvPr>
            <p:ph type="sldNum" sz="quarter" idx="10"/>
          </p:nvPr>
        </p:nvSpPr>
        <p:spPr/>
        <p:txBody>
          <a:bodyPr/>
          <a:lstStyle>
            <a:lvl1pPr defTabSz="454285">
              <a:defRPr/>
            </a:lvl1pPr>
          </a:lstStyle>
          <a:p>
            <a:fld id="{7BA5DF74-3DD1-4FFA-9EA2-0D4A3384B51D}" type="slidenum">
              <a:rPr lang="en-US"/>
              <a:pPr/>
              <a:t>‹#›</a:t>
            </a:fld>
            <a:endParaRPr lang="en-US"/>
          </a:p>
        </p:txBody>
      </p:sp>
    </p:spTree>
    <p:extLst>
      <p:ext uri="{BB962C8B-B14F-4D97-AF65-F5344CB8AC3E}">
        <p14:creationId xmlns:p14="http://schemas.microsoft.com/office/powerpoint/2010/main" val="151988261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Slide Number Placeholder 5"/>
          <p:cNvSpPr>
            <a:spLocks noGrp="1"/>
          </p:cNvSpPr>
          <p:nvPr>
            <p:ph type="sldNum" sz="quarter" idx="10"/>
          </p:nvPr>
        </p:nvSpPr>
        <p:spPr/>
        <p:txBody>
          <a:bodyPr/>
          <a:lstStyle>
            <a:lvl1pPr defTabSz="454285">
              <a:defRPr/>
            </a:lvl1pPr>
          </a:lstStyle>
          <a:p>
            <a:fld id="{3DDD53A1-604B-4448-B34F-6FF93F92C5FF}" type="slidenum">
              <a:rPr lang="en-US"/>
              <a:pPr/>
              <a:t>‹#›</a:t>
            </a:fld>
            <a:endParaRPr lang="en-US"/>
          </a:p>
        </p:txBody>
      </p:sp>
    </p:spTree>
    <p:extLst>
      <p:ext uri="{BB962C8B-B14F-4D97-AF65-F5344CB8AC3E}">
        <p14:creationId xmlns:p14="http://schemas.microsoft.com/office/powerpoint/2010/main" val="231140975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764"/>
            <a:ext cx="2057400" cy="5851525"/>
          </a:xfrm>
        </p:spPr>
        <p:txBody>
          <a:bodyPr vert="eaVert"/>
          <a:lstStyle/>
          <a:p>
            <a:r>
              <a:rPr lang="de-DE" smtClean="0"/>
              <a:t>Click to edit Master title style</a:t>
            </a:r>
            <a:endParaRPr lang="en-US"/>
          </a:p>
        </p:txBody>
      </p:sp>
      <p:sp>
        <p:nvSpPr>
          <p:cNvPr id="3" name="Vertical Text Placeholder 2"/>
          <p:cNvSpPr>
            <a:spLocks noGrp="1"/>
          </p:cNvSpPr>
          <p:nvPr>
            <p:ph type="body" orient="vert" idx="1"/>
          </p:nvPr>
        </p:nvSpPr>
        <p:spPr>
          <a:xfrm>
            <a:off x="457200" y="274764"/>
            <a:ext cx="6019800" cy="5851525"/>
          </a:xfrm>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Slide Number Placeholder 5"/>
          <p:cNvSpPr>
            <a:spLocks noGrp="1"/>
          </p:cNvSpPr>
          <p:nvPr>
            <p:ph type="sldNum" sz="quarter" idx="10"/>
          </p:nvPr>
        </p:nvSpPr>
        <p:spPr/>
        <p:txBody>
          <a:bodyPr/>
          <a:lstStyle>
            <a:lvl1pPr defTabSz="454285">
              <a:defRPr/>
            </a:lvl1pPr>
          </a:lstStyle>
          <a:p>
            <a:fld id="{F32A1CB6-5924-4068-96A9-4FCF8CB91483}" type="slidenum">
              <a:rPr lang="en-US"/>
              <a:pPr/>
              <a:t>‹#›</a:t>
            </a:fld>
            <a:endParaRPr lang="en-US"/>
          </a:p>
        </p:txBody>
      </p:sp>
    </p:spTree>
    <p:extLst>
      <p:ext uri="{BB962C8B-B14F-4D97-AF65-F5344CB8AC3E}">
        <p14:creationId xmlns:p14="http://schemas.microsoft.com/office/powerpoint/2010/main" val="232096575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72D1A72-510E-C64B-A907-00F8874AD17A}" type="datetimeFigureOut">
              <a:rPr lang="en-US" smtClean="0">
                <a:solidFill>
                  <a:prstClr val="black">
                    <a:tint val="75000"/>
                  </a:prstClr>
                </a:solidFill>
              </a:rPr>
              <a:pPr/>
              <a:t>6/13/2013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E7B587-E253-7C43-AD6A-23C7428236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710913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2D1A72-510E-C64B-A907-00F8874AD17A}" type="datetimeFigureOut">
              <a:rPr lang="en-US" smtClean="0">
                <a:solidFill>
                  <a:prstClr val="black">
                    <a:tint val="75000"/>
                  </a:prstClr>
                </a:solidFill>
              </a:rPr>
              <a:pPr/>
              <a:t>6/13/2013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E7B587-E253-7C43-AD6A-23C7428236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7805074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2D1A72-510E-C64B-A907-00F8874AD17A}" type="datetimeFigureOut">
              <a:rPr lang="en-US" smtClean="0">
                <a:solidFill>
                  <a:prstClr val="black">
                    <a:tint val="75000"/>
                  </a:prstClr>
                </a:solidFill>
              </a:rPr>
              <a:pPr/>
              <a:t>6/13/2013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E7B587-E253-7C43-AD6A-23C7428236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6309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E6CB5-D8E2-45CD-AE40-9C8EA25AA7C1}" type="datetimeFigureOut">
              <a:rPr lang="en-GB" smtClean="0"/>
              <a:t>13/06/2013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F9577AA-411A-40DC-89C8-F692D879314B}" type="slidenum">
              <a:rPr lang="en-GB" smtClean="0"/>
              <a:t>‹#›</a:t>
            </a:fld>
            <a:endParaRPr lang="en-GB"/>
          </a:p>
        </p:txBody>
      </p:sp>
    </p:spTree>
    <p:extLst>
      <p:ext uri="{BB962C8B-B14F-4D97-AF65-F5344CB8AC3E}">
        <p14:creationId xmlns:p14="http://schemas.microsoft.com/office/powerpoint/2010/main" val="90552180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2D1A72-510E-C64B-A907-00F8874AD17A}" type="datetimeFigureOut">
              <a:rPr lang="en-US" smtClean="0">
                <a:solidFill>
                  <a:prstClr val="black">
                    <a:tint val="75000"/>
                  </a:prstClr>
                </a:solidFill>
              </a:rPr>
              <a:pPr/>
              <a:t>6/13/2013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3E7B587-E253-7C43-AD6A-23C7428236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364427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2D1A72-510E-C64B-A907-00F8874AD17A}" type="datetimeFigureOut">
              <a:rPr lang="en-US" smtClean="0">
                <a:solidFill>
                  <a:prstClr val="black">
                    <a:tint val="75000"/>
                  </a:prstClr>
                </a:solidFill>
              </a:rPr>
              <a:pPr/>
              <a:t>6/13/2013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3E7B587-E253-7C43-AD6A-23C7428236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737473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2D1A72-510E-C64B-A907-00F8874AD17A}" type="datetimeFigureOut">
              <a:rPr lang="en-US" smtClean="0">
                <a:solidFill>
                  <a:prstClr val="black">
                    <a:tint val="75000"/>
                  </a:prstClr>
                </a:solidFill>
              </a:rPr>
              <a:pPr/>
              <a:t>6/13/2013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3E7B587-E253-7C43-AD6A-23C7428236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4879320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7" name="TextBox 6"/>
          <p:cNvSpPr txBox="1"/>
          <p:nvPr userDrawn="1"/>
        </p:nvSpPr>
        <p:spPr>
          <a:xfrm>
            <a:off x="6996247" y="6352252"/>
            <a:ext cx="1734929" cy="369223"/>
          </a:xfrm>
          <a:prstGeom prst="rect">
            <a:avLst/>
          </a:prstGeom>
          <a:noFill/>
        </p:spPr>
        <p:txBody>
          <a:bodyPr wrap="none" lIns="91328" tIns="45666" rIns="91328" bIns="45666" rtlCol="0">
            <a:spAutoFit/>
          </a:bodyPr>
          <a:lstStyle/>
          <a:p>
            <a:pPr defTabSz="457200"/>
            <a:r>
              <a:rPr lang="en-GB" dirty="0" smtClean="0">
                <a:solidFill>
                  <a:prstClr val="white">
                    <a:lumMod val="50000"/>
                  </a:prstClr>
                </a:solidFill>
              </a:rPr>
              <a:t>Walter Wuensch</a:t>
            </a:r>
            <a:endParaRPr lang="en-GB" dirty="0">
              <a:solidFill>
                <a:prstClr val="white">
                  <a:lumMod val="50000"/>
                </a:prstClr>
              </a:solidFill>
            </a:endParaRPr>
          </a:p>
        </p:txBody>
      </p:sp>
      <p:sp>
        <p:nvSpPr>
          <p:cNvPr id="8" name="TextBox 7"/>
          <p:cNvSpPr txBox="1"/>
          <p:nvPr userDrawn="1"/>
        </p:nvSpPr>
        <p:spPr>
          <a:xfrm>
            <a:off x="323526" y="6344556"/>
            <a:ext cx="2171988" cy="369223"/>
          </a:xfrm>
          <a:prstGeom prst="rect">
            <a:avLst/>
          </a:prstGeom>
          <a:noFill/>
        </p:spPr>
        <p:txBody>
          <a:bodyPr wrap="none" lIns="91328" tIns="45666" rIns="91328" bIns="45666" rtlCol="0">
            <a:spAutoFit/>
          </a:bodyPr>
          <a:lstStyle/>
          <a:p>
            <a:pPr defTabSz="457200"/>
            <a:r>
              <a:rPr lang="en-GB" dirty="0" smtClean="0">
                <a:solidFill>
                  <a:prstClr val="white">
                    <a:lumMod val="50000"/>
                  </a:prstClr>
                </a:solidFill>
              </a:rPr>
              <a:t>HG2013, 6 June 2013</a:t>
            </a:r>
            <a:endParaRPr lang="en-GB" dirty="0">
              <a:solidFill>
                <a:prstClr val="white">
                  <a:lumMod val="50000"/>
                </a:prstClr>
              </a:solidFill>
            </a:endParaRPr>
          </a:p>
        </p:txBody>
      </p:sp>
      <p:pic>
        <p:nvPicPr>
          <p:cNvPr id="9" name="Picture 11"/>
          <p:cNvPicPr>
            <a:picLocks noChangeAspect="1" noChangeArrowheads="1"/>
          </p:cNvPicPr>
          <p:nvPr userDrawn="1"/>
        </p:nvPicPr>
        <p:blipFill>
          <a:blip r:embed="rId2" cstate="print"/>
          <a:srcRect/>
          <a:stretch>
            <a:fillRect/>
          </a:stretch>
        </p:blipFill>
        <p:spPr bwMode="auto">
          <a:xfrm>
            <a:off x="35500" y="44624"/>
            <a:ext cx="806450" cy="806450"/>
          </a:xfrm>
          <a:prstGeom prst="rect">
            <a:avLst/>
          </a:prstGeom>
          <a:noFill/>
          <a:ln w="9525">
            <a:noFill/>
            <a:miter lim="800000"/>
            <a:headEnd/>
            <a:tailEnd/>
          </a:ln>
          <a:effectLst/>
        </p:spPr>
      </p:pic>
      <p:pic>
        <p:nvPicPr>
          <p:cNvPr id="10" name="Picture 2" descr="\\CERN\dfs\Workspaces\w\Wuensch\Photographs, logo\artwork\CLIC logos\CLIC-Logo-Color-BB.jpg"/>
          <p:cNvPicPr>
            <a:picLocks noChangeAspect="1" noChangeArrowheads="1"/>
          </p:cNvPicPr>
          <p:nvPr userDrawn="1"/>
        </p:nvPicPr>
        <p:blipFill>
          <a:blip r:embed="rId3" cstate="print">
            <a:clrChange>
              <a:clrFrom>
                <a:srgbClr val="000000"/>
              </a:clrFrom>
              <a:clrTo>
                <a:srgbClr val="000000">
                  <a:alpha val="0"/>
                </a:srgbClr>
              </a:clrTo>
            </a:clrChange>
          </a:blip>
          <a:srcRect/>
          <a:stretch>
            <a:fillRect/>
          </a:stretch>
        </p:blipFill>
        <p:spPr bwMode="auto">
          <a:xfrm>
            <a:off x="8235280" y="0"/>
            <a:ext cx="908720" cy="908720"/>
          </a:xfrm>
          <a:prstGeom prst="rect">
            <a:avLst/>
          </a:prstGeom>
          <a:noFill/>
        </p:spPr>
      </p:pic>
    </p:spTree>
    <p:extLst>
      <p:ext uri="{BB962C8B-B14F-4D97-AF65-F5344CB8AC3E}">
        <p14:creationId xmlns:p14="http://schemas.microsoft.com/office/powerpoint/2010/main" val="105997297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2D1A72-510E-C64B-A907-00F8874AD17A}" type="datetimeFigureOut">
              <a:rPr lang="en-US" smtClean="0">
                <a:solidFill>
                  <a:prstClr val="black">
                    <a:tint val="75000"/>
                  </a:prstClr>
                </a:solidFill>
              </a:rPr>
              <a:pPr/>
              <a:t>6/13/2013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3E7B587-E253-7C43-AD6A-23C7428236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814924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2D1A72-510E-C64B-A907-00F8874AD17A}" type="datetimeFigureOut">
              <a:rPr lang="en-US" smtClean="0">
                <a:solidFill>
                  <a:prstClr val="black">
                    <a:tint val="75000"/>
                  </a:prstClr>
                </a:solidFill>
              </a:rPr>
              <a:pPr/>
              <a:t>6/13/2013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3E7B587-E253-7C43-AD6A-23C7428236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6676877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2D1A72-510E-C64B-A907-00F8874AD17A}" type="datetimeFigureOut">
              <a:rPr lang="en-US" smtClean="0">
                <a:solidFill>
                  <a:prstClr val="black">
                    <a:tint val="75000"/>
                  </a:prstClr>
                </a:solidFill>
              </a:rPr>
              <a:pPr/>
              <a:t>6/13/2013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E7B587-E253-7C43-AD6A-23C7428236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30437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2D1A72-510E-C64B-A907-00F8874AD17A}" type="datetimeFigureOut">
              <a:rPr lang="en-US" smtClean="0">
                <a:solidFill>
                  <a:prstClr val="black">
                    <a:tint val="75000"/>
                  </a:prstClr>
                </a:solidFill>
              </a:rPr>
              <a:pPr/>
              <a:t>6/13/2013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E7B587-E253-7C43-AD6A-23C7428236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52859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E6CB5-D8E2-45CD-AE40-9C8EA25AA7C1}" type="datetimeFigureOut">
              <a:rPr lang="en-GB" smtClean="0"/>
              <a:t>13/06/2013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577AA-411A-40DC-89C8-F692D879314B}" type="slidenum">
              <a:rPr lang="en-GB" smtClean="0"/>
              <a:t>‹#›</a:t>
            </a:fld>
            <a:endParaRPr lang="en-GB"/>
          </a:p>
        </p:txBody>
      </p:sp>
    </p:spTree>
    <p:extLst>
      <p:ext uri="{BB962C8B-B14F-4D97-AF65-F5344CB8AC3E}">
        <p14:creationId xmlns:p14="http://schemas.microsoft.com/office/powerpoint/2010/main" val="188940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E6CB5-D8E2-45CD-AE40-9C8EA25AA7C1}" type="datetimeFigureOut">
              <a:rPr lang="en-GB" smtClean="0"/>
              <a:t>13/06/2013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577AA-411A-40DC-89C8-F692D879314B}" type="slidenum">
              <a:rPr lang="en-GB" smtClean="0"/>
              <a:t>‹#›</a:t>
            </a:fld>
            <a:endParaRPr lang="en-GB"/>
          </a:p>
        </p:txBody>
      </p:sp>
    </p:spTree>
    <p:extLst>
      <p:ext uri="{BB962C8B-B14F-4D97-AF65-F5344CB8AC3E}">
        <p14:creationId xmlns:p14="http://schemas.microsoft.com/office/powerpoint/2010/main" val="2631627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4E6CB5-D8E2-45CD-AE40-9C8EA25AA7C1}" type="datetimeFigureOut">
              <a:rPr lang="en-GB" smtClean="0"/>
              <a:t>13/06/2013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9577AA-411A-40DC-89C8-F692D879314B}" type="slidenum">
              <a:rPr lang="en-GB" smtClean="0"/>
              <a:t>‹#›</a:t>
            </a:fld>
            <a:endParaRPr lang="en-GB"/>
          </a:p>
        </p:txBody>
      </p:sp>
    </p:spTree>
    <p:extLst>
      <p:ext uri="{BB962C8B-B14F-4D97-AF65-F5344CB8AC3E}">
        <p14:creationId xmlns:p14="http://schemas.microsoft.com/office/powerpoint/2010/main" val="5190027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AC70B-04A1-4BDE-9311-C349A67C9E07}" type="datetimeFigureOut">
              <a:rPr lang="fr-FR" smtClean="0">
                <a:solidFill>
                  <a:prstClr val="black">
                    <a:tint val="75000"/>
                  </a:prstClr>
                </a:solidFill>
              </a:rPr>
              <a:pPr/>
              <a:t>13/06/2013</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9D34C8-029D-45D1-B4CC-35475E963E92}"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6379413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6FD1CD-9C35-4039-ACBB-0258A588583D}" type="datetimeFigureOut">
              <a:rPr lang="en-US" smtClean="0">
                <a:solidFill>
                  <a:prstClr val="black">
                    <a:tint val="75000"/>
                  </a:prstClr>
                </a:solidFill>
              </a:rPr>
              <a:pPr/>
              <a:t>6/13/2013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3A1CFD-3636-4B06-BBE1-6D84EB01FB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970914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A50D42-C9CD-4801-B293-61D1F53EC57E}" type="datetimeFigureOut">
              <a:rPr lang="de-DE" smtClean="0">
                <a:solidFill>
                  <a:prstClr val="black">
                    <a:tint val="75000"/>
                  </a:prstClr>
                </a:solidFill>
              </a:rPr>
              <a:pPr/>
              <a:t>13.06.2013</a:t>
            </a:fld>
            <a:endParaRPr lang="de-DE">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6AE60A-B69C-4790-82F7-3882EDF23186}"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230243932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18743B-A5C4-4749-9809-FE0667964783}" type="datetimeFigureOut">
              <a:rPr lang="en-GB" smtClean="0">
                <a:solidFill>
                  <a:prstClr val="black">
                    <a:tint val="75000"/>
                  </a:prstClr>
                </a:solidFill>
              </a:rPr>
              <a:pPr/>
              <a:t>13/06/2013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904E84-FF4E-4305-9FC6-EA36F7E04CF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9813978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290" name="Title Placeholder 1"/>
          <p:cNvSpPr>
            <a:spLocks noGrp="1"/>
          </p:cNvSpPr>
          <p:nvPr>
            <p:ph type="title"/>
          </p:nvPr>
        </p:nvSpPr>
        <p:spPr bwMode="auto">
          <a:xfrm>
            <a:off x="798143" y="133"/>
            <a:ext cx="7568045" cy="61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28" tIns="45666" rIns="91328" bIns="45666" numCol="1" anchor="ctr" anchorCtr="0" compatLnSpc="1">
            <a:prstTxWarp prst="textNoShape">
              <a:avLst/>
            </a:prstTxWarp>
          </a:bodyPr>
          <a:lstStyle/>
          <a:p>
            <a:pPr lvl="0"/>
            <a:r>
              <a:rPr lang="de-DE" smtClean="0"/>
              <a:t>Click to edit Master title style</a:t>
            </a:r>
            <a:endParaRPr lang="en-US" smtClean="0"/>
          </a:p>
        </p:txBody>
      </p:sp>
      <p:sp>
        <p:nvSpPr>
          <p:cNvPr id="12291" name="Text Placeholder 2"/>
          <p:cNvSpPr>
            <a:spLocks noGrp="1"/>
          </p:cNvSpPr>
          <p:nvPr>
            <p:ph type="body" idx="1"/>
          </p:nvPr>
        </p:nvSpPr>
        <p:spPr bwMode="auto">
          <a:xfrm>
            <a:off x="457558" y="1011671"/>
            <a:ext cx="8229023" cy="5114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28" tIns="45666" rIns="91328" bIns="45666" numCol="1" anchor="t" anchorCtr="0" compatLnSpc="1">
            <a:prstTxWarp prst="textNoShape">
              <a:avLst/>
            </a:prstTxWarp>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smtClean="0"/>
          </a:p>
        </p:txBody>
      </p:sp>
      <p:sp>
        <p:nvSpPr>
          <p:cNvPr id="6" name="Slide Number Placeholder 5"/>
          <p:cNvSpPr>
            <a:spLocks noGrp="1"/>
          </p:cNvSpPr>
          <p:nvPr>
            <p:ph type="sldNum" sz="quarter" idx="4"/>
          </p:nvPr>
        </p:nvSpPr>
        <p:spPr>
          <a:xfrm>
            <a:off x="6553512" y="6355904"/>
            <a:ext cx="2133023" cy="365125"/>
          </a:xfrm>
          <a:prstGeom prst="rect">
            <a:avLst/>
          </a:prstGeom>
        </p:spPr>
        <p:txBody>
          <a:bodyPr vert="horz" wrap="square" lIns="91328" tIns="45666" rIns="91328" bIns="45666" numCol="1" anchor="ctr" anchorCtr="0" compatLnSpc="1">
            <a:prstTxWarp prst="textNoShape">
              <a:avLst/>
            </a:prstTxWarp>
          </a:bodyPr>
          <a:lstStyle>
            <a:lvl1pPr algn="r" defTabSz="455726">
              <a:defRPr sz="1200">
                <a:solidFill>
                  <a:srgbClr val="898989"/>
                </a:solidFill>
                <a:latin typeface="Calibri" pitchFamily="34" charset="0"/>
              </a:defRPr>
            </a:lvl1pPr>
          </a:lstStyle>
          <a:p>
            <a:pPr fontAlgn="base">
              <a:spcBef>
                <a:spcPct val="0"/>
              </a:spcBef>
              <a:spcAft>
                <a:spcPct val="0"/>
              </a:spcAft>
            </a:pPr>
            <a:fld id="{3AA9FE91-7984-4A3C-B1A9-74F3A20B7411}" type="slidenum">
              <a:rPr lang="en-US" smtClean="0">
                <a:ea typeface="ＭＳ Ｐゴシック" pitchFamily="34" charset="-128"/>
              </a:rPr>
              <a:pPr fontAlgn="base">
                <a:spcBef>
                  <a:spcPct val="0"/>
                </a:spcBef>
                <a:spcAft>
                  <a:spcPct val="0"/>
                </a:spcAft>
              </a:pPr>
              <a:t>‹#›</a:t>
            </a:fld>
            <a:endParaRPr lang="en-US" smtClean="0">
              <a:ea typeface="ＭＳ Ｐゴシック" pitchFamily="34" charset="-128"/>
            </a:endParaRPr>
          </a:p>
        </p:txBody>
      </p:sp>
      <p:pic>
        <p:nvPicPr>
          <p:cNvPr id="12293" name="Picture 6" descr="CLIC-Logo-Color.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64533" y="1448"/>
            <a:ext cx="505114" cy="505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7" descr="CLIC-Logo-Color.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433961" y="1448"/>
            <a:ext cx="505114" cy="505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13570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p:txStyles>
    <p:titleStyle>
      <a:lvl1pPr algn="ctr" defTabSz="455726"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5726"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5726"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5726"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5726"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15346" algn="ctr" defTabSz="455726"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830692" algn="ctr" defTabSz="455726"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246034" algn="ctr" defTabSz="455726"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661383" algn="ctr" defTabSz="455726"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1795" indent="-341795" algn="l" defTabSz="455726"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0"/>
          <a:cs typeface="ＭＳ Ｐゴシック" charset="0"/>
        </a:defRPr>
      </a:lvl1pPr>
      <a:lvl2pPr marL="741277" indent="-284107" algn="l" defTabSz="455726"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0"/>
          <a:cs typeface="+mn-cs"/>
        </a:defRPr>
      </a:lvl2pPr>
      <a:lvl3pPr marL="1140759" indent="-227863" algn="l" defTabSz="455726"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0"/>
          <a:cs typeface="+mn-cs"/>
        </a:defRPr>
      </a:lvl3pPr>
      <a:lvl4pPr marL="1597927" indent="-227863" algn="l" defTabSz="455726"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4pPr>
      <a:lvl5pPr marL="2053655" indent="-227863" algn="l" defTabSz="455726"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5pPr>
      <a:lvl6pPr marL="2511587" indent="-228325" algn="l" defTabSz="456652" rtl="0" eaLnBrk="1" latinLnBrk="0" hangingPunct="1">
        <a:spcBef>
          <a:spcPct val="20000"/>
        </a:spcBef>
        <a:buFont typeface="Arial"/>
        <a:buChar char="•"/>
        <a:defRPr sz="2000" kern="1200">
          <a:solidFill>
            <a:schemeClr val="tx1"/>
          </a:solidFill>
          <a:latin typeface="+mn-lt"/>
          <a:ea typeface="+mn-ea"/>
          <a:cs typeface="+mn-cs"/>
        </a:defRPr>
      </a:lvl6pPr>
      <a:lvl7pPr marL="2968236" indent="-228325" algn="l" defTabSz="456652" rtl="0" eaLnBrk="1" latinLnBrk="0" hangingPunct="1">
        <a:spcBef>
          <a:spcPct val="20000"/>
        </a:spcBef>
        <a:buFont typeface="Arial"/>
        <a:buChar char="•"/>
        <a:defRPr sz="2000" kern="1200">
          <a:solidFill>
            <a:schemeClr val="tx1"/>
          </a:solidFill>
          <a:latin typeface="+mn-lt"/>
          <a:ea typeface="+mn-ea"/>
          <a:cs typeface="+mn-cs"/>
        </a:defRPr>
      </a:lvl7pPr>
      <a:lvl8pPr marL="3424887" indent="-228325" algn="l" defTabSz="456652" rtl="0" eaLnBrk="1" latinLnBrk="0" hangingPunct="1">
        <a:spcBef>
          <a:spcPct val="20000"/>
        </a:spcBef>
        <a:buFont typeface="Arial"/>
        <a:buChar char="•"/>
        <a:defRPr sz="2000" kern="1200">
          <a:solidFill>
            <a:schemeClr val="tx1"/>
          </a:solidFill>
          <a:latin typeface="+mn-lt"/>
          <a:ea typeface="+mn-ea"/>
          <a:cs typeface="+mn-cs"/>
        </a:defRPr>
      </a:lvl8pPr>
      <a:lvl9pPr marL="3881537" indent="-228325" algn="l" defTabSz="45665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652" rtl="0" eaLnBrk="1" latinLnBrk="0" hangingPunct="1">
        <a:defRPr sz="1800" kern="1200">
          <a:solidFill>
            <a:schemeClr val="tx1"/>
          </a:solidFill>
          <a:latin typeface="+mn-lt"/>
          <a:ea typeface="+mn-ea"/>
          <a:cs typeface="+mn-cs"/>
        </a:defRPr>
      </a:lvl1pPr>
      <a:lvl2pPr marL="456652" algn="l" defTabSz="456652" rtl="0" eaLnBrk="1" latinLnBrk="0" hangingPunct="1">
        <a:defRPr sz="1800" kern="1200">
          <a:solidFill>
            <a:schemeClr val="tx1"/>
          </a:solidFill>
          <a:latin typeface="+mn-lt"/>
          <a:ea typeface="+mn-ea"/>
          <a:cs typeface="+mn-cs"/>
        </a:defRPr>
      </a:lvl2pPr>
      <a:lvl3pPr marL="913306" algn="l" defTabSz="456652" rtl="0" eaLnBrk="1" latinLnBrk="0" hangingPunct="1">
        <a:defRPr sz="1800" kern="1200">
          <a:solidFill>
            <a:schemeClr val="tx1"/>
          </a:solidFill>
          <a:latin typeface="+mn-lt"/>
          <a:ea typeface="+mn-ea"/>
          <a:cs typeface="+mn-cs"/>
        </a:defRPr>
      </a:lvl3pPr>
      <a:lvl4pPr marL="1369956" algn="l" defTabSz="456652" rtl="0" eaLnBrk="1" latinLnBrk="0" hangingPunct="1">
        <a:defRPr sz="1800" kern="1200">
          <a:solidFill>
            <a:schemeClr val="tx1"/>
          </a:solidFill>
          <a:latin typeface="+mn-lt"/>
          <a:ea typeface="+mn-ea"/>
          <a:cs typeface="+mn-cs"/>
        </a:defRPr>
      </a:lvl4pPr>
      <a:lvl5pPr marL="1826607" algn="l" defTabSz="456652" rtl="0" eaLnBrk="1" latinLnBrk="0" hangingPunct="1">
        <a:defRPr sz="1800" kern="1200">
          <a:solidFill>
            <a:schemeClr val="tx1"/>
          </a:solidFill>
          <a:latin typeface="+mn-lt"/>
          <a:ea typeface="+mn-ea"/>
          <a:cs typeface="+mn-cs"/>
        </a:defRPr>
      </a:lvl5pPr>
      <a:lvl6pPr marL="2283255" algn="l" defTabSz="456652" rtl="0" eaLnBrk="1" latinLnBrk="0" hangingPunct="1">
        <a:defRPr sz="1800" kern="1200">
          <a:solidFill>
            <a:schemeClr val="tx1"/>
          </a:solidFill>
          <a:latin typeface="+mn-lt"/>
          <a:ea typeface="+mn-ea"/>
          <a:cs typeface="+mn-cs"/>
        </a:defRPr>
      </a:lvl6pPr>
      <a:lvl7pPr marL="2739911" algn="l" defTabSz="456652" rtl="0" eaLnBrk="1" latinLnBrk="0" hangingPunct="1">
        <a:defRPr sz="1800" kern="1200">
          <a:solidFill>
            <a:schemeClr val="tx1"/>
          </a:solidFill>
          <a:latin typeface="+mn-lt"/>
          <a:ea typeface="+mn-ea"/>
          <a:cs typeface="+mn-cs"/>
        </a:defRPr>
      </a:lvl7pPr>
      <a:lvl8pPr marL="3196560" algn="l" defTabSz="456652" rtl="0" eaLnBrk="1" latinLnBrk="0" hangingPunct="1">
        <a:defRPr sz="1800" kern="1200">
          <a:solidFill>
            <a:schemeClr val="tx1"/>
          </a:solidFill>
          <a:latin typeface="+mn-lt"/>
          <a:ea typeface="+mn-ea"/>
          <a:cs typeface="+mn-cs"/>
        </a:defRPr>
      </a:lvl8pPr>
      <a:lvl9pPr marL="3653212" algn="l" defTabSz="456652"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572D1A72-510E-C64B-A907-00F8874AD17A}" type="datetimeFigureOut">
              <a:rPr lang="en-US" smtClean="0">
                <a:solidFill>
                  <a:prstClr val="black">
                    <a:tint val="75000"/>
                  </a:prstClr>
                </a:solidFill>
              </a:rPr>
              <a:pPr defTabSz="457200"/>
              <a:t>6/13/2013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13E7B587-E253-7C43-AD6A-23C7428236D2}"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45277732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40.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46.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46.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3.xml"/></Relationships>
</file>

<file path=ppt/slides/_rels/slide5.xml.rels><?xml version="1.0" encoding="UTF-8" standalone="yes"?>
<Relationships xmlns="http://schemas.openxmlformats.org/package/2006/relationships"><Relationship Id="rId2" Type="http://schemas.openxmlformats.org/officeDocument/2006/relationships/hyperlink" Target="http://indico.cern.ch/conferenceDisplay.py?confId=251925"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78271" y="2264144"/>
            <a:ext cx="4907304" cy="1077218"/>
          </a:xfrm>
          <a:prstGeom prst="rect">
            <a:avLst/>
          </a:prstGeom>
          <a:noFill/>
        </p:spPr>
        <p:txBody>
          <a:bodyPr wrap="none" rtlCol="0">
            <a:spAutoFit/>
          </a:bodyPr>
          <a:lstStyle/>
          <a:p>
            <a:pPr algn="ctr"/>
            <a:r>
              <a:rPr lang="en-GB" sz="3200" dirty="0" smtClean="0"/>
              <a:t>EUCARD </a:t>
            </a:r>
            <a:r>
              <a:rPr lang="en-GB" sz="3200" dirty="0" smtClean="0"/>
              <a:t>12 </a:t>
            </a:r>
            <a:r>
              <a:rPr lang="en-GB" sz="3200" dirty="0" smtClean="0"/>
              <a:t>Kick-off </a:t>
            </a:r>
            <a:r>
              <a:rPr lang="en-GB" sz="3200" dirty="0" smtClean="0"/>
              <a:t>meeting</a:t>
            </a:r>
          </a:p>
          <a:p>
            <a:pPr algn="ctr"/>
            <a:r>
              <a:rPr lang="en-GB" sz="3200" dirty="0" smtClean="0"/>
              <a:t>Introduction to Task 12.3</a:t>
            </a:r>
            <a:endParaRPr lang="en-GB" sz="3200" dirty="0"/>
          </a:p>
        </p:txBody>
      </p:sp>
      <p:sp>
        <p:nvSpPr>
          <p:cNvPr id="5" name="TextBox 4"/>
          <p:cNvSpPr txBox="1"/>
          <p:nvPr/>
        </p:nvSpPr>
        <p:spPr>
          <a:xfrm>
            <a:off x="7033976" y="5373216"/>
            <a:ext cx="1656184" cy="923330"/>
          </a:xfrm>
          <a:prstGeom prst="rect">
            <a:avLst/>
          </a:prstGeom>
          <a:noFill/>
        </p:spPr>
        <p:txBody>
          <a:bodyPr wrap="square" rtlCol="0">
            <a:spAutoFit/>
          </a:bodyPr>
          <a:lstStyle/>
          <a:p>
            <a:pPr algn="r"/>
            <a:r>
              <a:rPr lang="en-GB" dirty="0" smtClean="0"/>
              <a:t>W. </a:t>
            </a:r>
            <a:r>
              <a:rPr lang="en-GB" dirty="0" smtClean="0"/>
              <a:t>Wuensch</a:t>
            </a:r>
          </a:p>
          <a:p>
            <a:pPr algn="r"/>
            <a:r>
              <a:rPr lang="en-GB" dirty="0" smtClean="0"/>
              <a:t>CERN</a:t>
            </a:r>
            <a:endParaRPr lang="en-GB" dirty="0" smtClean="0"/>
          </a:p>
          <a:p>
            <a:pPr algn="r"/>
            <a:r>
              <a:rPr lang="en-GB" dirty="0" smtClean="0"/>
              <a:t>13-6-2013</a:t>
            </a:r>
            <a:endParaRPr lang="en-GB" dirty="0"/>
          </a:p>
        </p:txBody>
      </p:sp>
    </p:spTree>
    <p:extLst>
      <p:ext uri="{BB962C8B-B14F-4D97-AF65-F5344CB8AC3E}">
        <p14:creationId xmlns:p14="http://schemas.microsoft.com/office/powerpoint/2010/main" val="1421978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69798" y="2306690"/>
            <a:ext cx="2727920"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smtClean="0">
                <a:solidFill>
                  <a:prstClr val="white"/>
                </a:solidFill>
              </a:rPr>
              <a:t>The klystron</a:t>
            </a:r>
            <a:endParaRPr lang="en-US" sz="2400" dirty="0">
              <a:solidFill>
                <a:prstClr val="white"/>
              </a:solidFill>
            </a:endParaRPr>
          </a:p>
        </p:txBody>
      </p:sp>
      <p:sp>
        <p:nvSpPr>
          <p:cNvPr id="5" name="ZoneTexte 4"/>
          <p:cNvSpPr txBox="1"/>
          <p:nvPr/>
        </p:nvSpPr>
        <p:spPr>
          <a:xfrm>
            <a:off x="3596114" y="669090"/>
            <a:ext cx="2727920" cy="369332"/>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US" dirty="0" smtClean="0">
                <a:solidFill>
                  <a:prstClr val="white"/>
                </a:solidFill>
              </a:rPr>
              <a:t>Electron gun</a:t>
            </a:r>
            <a:endParaRPr lang="en-US" dirty="0">
              <a:solidFill>
                <a:prstClr val="white"/>
              </a:solidFill>
            </a:endParaRPr>
          </a:p>
        </p:txBody>
      </p:sp>
      <p:sp>
        <p:nvSpPr>
          <p:cNvPr id="6" name="ZoneTexte 5"/>
          <p:cNvSpPr txBox="1"/>
          <p:nvPr/>
        </p:nvSpPr>
        <p:spPr>
          <a:xfrm>
            <a:off x="5056406" y="1497457"/>
            <a:ext cx="2727920" cy="369332"/>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en-US" dirty="0" smtClean="0">
                <a:solidFill>
                  <a:prstClr val="white"/>
                </a:solidFill>
              </a:rPr>
              <a:t>Coupling cavities</a:t>
            </a:r>
            <a:endParaRPr lang="en-US" dirty="0">
              <a:solidFill>
                <a:prstClr val="white"/>
              </a:solidFill>
            </a:endParaRPr>
          </a:p>
        </p:txBody>
      </p:sp>
      <p:sp>
        <p:nvSpPr>
          <p:cNvPr id="7" name="ZoneTexte 6"/>
          <p:cNvSpPr txBox="1"/>
          <p:nvPr/>
        </p:nvSpPr>
        <p:spPr>
          <a:xfrm>
            <a:off x="5658372" y="2537522"/>
            <a:ext cx="3182799" cy="1200329"/>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dirty="0" smtClean="0">
                <a:solidFill>
                  <a:prstClr val="white"/>
                </a:solidFill>
              </a:rPr>
              <a:t>Focalization system </a:t>
            </a:r>
          </a:p>
          <a:p>
            <a:pPr marL="285750" indent="-285750">
              <a:buFont typeface="Arial" pitchFamily="34" charset="0"/>
              <a:buChar char="•"/>
            </a:pPr>
            <a:r>
              <a:rPr lang="en-US" dirty="0" smtClean="0">
                <a:solidFill>
                  <a:prstClr val="white"/>
                </a:solidFill>
              </a:rPr>
              <a:t>Coil ? </a:t>
            </a:r>
          </a:p>
          <a:p>
            <a:pPr marL="285750" indent="-285750">
              <a:buFont typeface="Arial" pitchFamily="34" charset="0"/>
              <a:buChar char="•"/>
            </a:pPr>
            <a:r>
              <a:rPr lang="en-US" dirty="0" smtClean="0">
                <a:solidFill>
                  <a:prstClr val="white"/>
                </a:solidFill>
              </a:rPr>
              <a:t>Permanent magnets ? </a:t>
            </a:r>
          </a:p>
          <a:p>
            <a:pPr marL="285750" indent="-285750">
              <a:buFont typeface="Arial" pitchFamily="34" charset="0"/>
              <a:buChar char="•"/>
            </a:pPr>
            <a:r>
              <a:rPr lang="en-US" dirty="0" smtClean="0">
                <a:solidFill>
                  <a:prstClr val="white"/>
                </a:solidFill>
              </a:rPr>
              <a:t>Superconducting magnets ?</a:t>
            </a:r>
            <a:endParaRPr lang="en-US" dirty="0">
              <a:solidFill>
                <a:prstClr val="white"/>
              </a:solidFill>
            </a:endParaRPr>
          </a:p>
        </p:txBody>
      </p:sp>
      <p:sp>
        <p:nvSpPr>
          <p:cNvPr id="8" name="ZoneTexte 7"/>
          <p:cNvSpPr txBox="1"/>
          <p:nvPr/>
        </p:nvSpPr>
        <p:spPr>
          <a:xfrm>
            <a:off x="4791294" y="3944583"/>
            <a:ext cx="2727920"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dirty="0">
                <a:solidFill>
                  <a:prstClr val="white"/>
                </a:solidFill>
              </a:rPr>
              <a:t>C</a:t>
            </a:r>
            <a:r>
              <a:rPr lang="en-US" dirty="0" smtClean="0">
                <a:solidFill>
                  <a:prstClr val="white"/>
                </a:solidFill>
              </a:rPr>
              <a:t>ollector</a:t>
            </a:r>
            <a:endParaRPr lang="en-US" dirty="0">
              <a:solidFill>
                <a:prstClr val="white"/>
              </a:solidFill>
            </a:endParaRPr>
          </a:p>
        </p:txBody>
      </p:sp>
      <p:sp>
        <p:nvSpPr>
          <p:cNvPr id="9" name="ZoneTexte 8"/>
          <p:cNvSpPr txBox="1"/>
          <p:nvPr/>
        </p:nvSpPr>
        <p:spPr>
          <a:xfrm>
            <a:off x="205602" y="3212976"/>
            <a:ext cx="2961208" cy="23083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dirty="0" smtClean="0">
                <a:solidFill>
                  <a:prstClr val="white"/>
                </a:solidFill>
              </a:rPr>
              <a:t>First steps will go through calculations</a:t>
            </a:r>
          </a:p>
          <a:p>
            <a:pPr marL="285750" indent="-285750">
              <a:buFont typeface="Arial" pitchFamily="34" charset="0"/>
              <a:buChar char="•"/>
            </a:pPr>
            <a:r>
              <a:rPr lang="en-US" dirty="0" smtClean="0">
                <a:solidFill>
                  <a:prstClr val="white"/>
                </a:solidFill>
              </a:rPr>
              <a:t>Electrostatics </a:t>
            </a:r>
          </a:p>
          <a:p>
            <a:pPr marL="285750" indent="-285750">
              <a:buFont typeface="Arial" pitchFamily="34" charset="0"/>
              <a:buChar char="•"/>
            </a:pPr>
            <a:r>
              <a:rPr lang="en-US" dirty="0" err="1" smtClean="0">
                <a:solidFill>
                  <a:prstClr val="white"/>
                </a:solidFill>
              </a:rPr>
              <a:t>Magnetostatics</a:t>
            </a:r>
            <a:endParaRPr lang="en-US" dirty="0" smtClean="0">
              <a:solidFill>
                <a:prstClr val="white"/>
              </a:solidFill>
            </a:endParaRPr>
          </a:p>
          <a:p>
            <a:pPr marL="285750" indent="-285750">
              <a:buFont typeface="Arial" pitchFamily="34" charset="0"/>
              <a:buChar char="•"/>
            </a:pPr>
            <a:r>
              <a:rPr lang="en-US" dirty="0" smtClean="0">
                <a:solidFill>
                  <a:prstClr val="white"/>
                </a:solidFill>
              </a:rPr>
              <a:t>RF</a:t>
            </a:r>
          </a:p>
          <a:p>
            <a:pPr marL="285750" indent="-285750">
              <a:buFont typeface="Arial" pitchFamily="34" charset="0"/>
              <a:buChar char="•"/>
            </a:pPr>
            <a:r>
              <a:rPr lang="en-US" dirty="0" smtClean="0">
                <a:solidFill>
                  <a:prstClr val="white"/>
                </a:solidFill>
              </a:rPr>
              <a:t>Mechanicals</a:t>
            </a:r>
          </a:p>
          <a:p>
            <a:pPr marL="285750" indent="-285750">
              <a:buFont typeface="Arial" pitchFamily="34" charset="0"/>
              <a:buChar char="•"/>
            </a:pPr>
            <a:r>
              <a:rPr lang="en-US" dirty="0" smtClean="0">
                <a:solidFill>
                  <a:prstClr val="white"/>
                </a:solidFill>
              </a:rPr>
              <a:t>Thermal</a:t>
            </a:r>
          </a:p>
          <a:p>
            <a:r>
              <a:rPr lang="en-US" dirty="0" smtClean="0">
                <a:solidFill>
                  <a:prstClr val="white"/>
                </a:solidFill>
              </a:rPr>
              <a:t>…</a:t>
            </a:r>
            <a:endParaRPr lang="en-US" dirty="0">
              <a:solidFill>
                <a:prstClr val="white"/>
              </a:solidFill>
            </a:endParaRPr>
          </a:p>
        </p:txBody>
      </p:sp>
      <p:sp>
        <p:nvSpPr>
          <p:cNvPr id="10" name="ZoneTexte 9"/>
          <p:cNvSpPr txBox="1"/>
          <p:nvPr/>
        </p:nvSpPr>
        <p:spPr>
          <a:xfrm>
            <a:off x="6324034" y="530590"/>
            <a:ext cx="2589146"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marL="285750" indent="-285750">
              <a:buFont typeface="Arial" pitchFamily="34" charset="0"/>
              <a:buChar char="•"/>
            </a:pPr>
            <a:r>
              <a:rPr lang="en-US" dirty="0" smtClean="0">
                <a:solidFill>
                  <a:prstClr val="white"/>
                </a:solidFill>
              </a:rPr>
              <a:t>Mono or multi beam ?</a:t>
            </a:r>
          </a:p>
          <a:p>
            <a:pPr marL="285750" indent="-285750">
              <a:buFont typeface="Arial" pitchFamily="34" charset="0"/>
              <a:buChar char="•"/>
            </a:pPr>
            <a:r>
              <a:rPr lang="en-US" dirty="0" smtClean="0">
                <a:solidFill>
                  <a:prstClr val="white"/>
                </a:solidFill>
              </a:rPr>
              <a:t>Sheet beam ?</a:t>
            </a:r>
            <a:endParaRPr lang="en-US" dirty="0">
              <a:solidFill>
                <a:prstClr val="white"/>
              </a:solidFill>
            </a:endParaRPr>
          </a:p>
        </p:txBody>
      </p:sp>
      <p:cxnSp>
        <p:nvCxnSpPr>
          <p:cNvPr id="12" name="Connecteur droit avec flèche 11"/>
          <p:cNvCxnSpPr>
            <a:endCxn id="5" idx="2"/>
          </p:cNvCxnSpPr>
          <p:nvPr/>
        </p:nvCxnSpPr>
        <p:spPr>
          <a:xfrm flipV="1">
            <a:off x="3521212" y="1038422"/>
            <a:ext cx="1438862" cy="114865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3" name="Connecteur droit avec flèche 12"/>
          <p:cNvCxnSpPr>
            <a:endCxn id="6" idx="1"/>
          </p:cNvCxnSpPr>
          <p:nvPr/>
        </p:nvCxnSpPr>
        <p:spPr>
          <a:xfrm flipV="1">
            <a:off x="3909768" y="1682123"/>
            <a:ext cx="1146638" cy="63167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5" name="Connecteur droit avec flèche 14"/>
          <p:cNvCxnSpPr>
            <a:endCxn id="7" idx="1"/>
          </p:cNvCxnSpPr>
          <p:nvPr/>
        </p:nvCxnSpPr>
        <p:spPr>
          <a:xfrm>
            <a:off x="3895321" y="2537522"/>
            <a:ext cx="1763051" cy="60016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7" name="Connecteur droit avec flèche 16"/>
          <p:cNvCxnSpPr>
            <a:endCxn id="8" idx="1"/>
          </p:cNvCxnSpPr>
          <p:nvPr/>
        </p:nvCxnSpPr>
        <p:spPr>
          <a:xfrm>
            <a:off x="3764709" y="2950108"/>
            <a:ext cx="1026585" cy="117914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6" name="ZoneTexte 15"/>
          <p:cNvSpPr txBox="1"/>
          <p:nvPr/>
        </p:nvSpPr>
        <p:spPr>
          <a:xfrm>
            <a:off x="4579153" y="4955443"/>
            <a:ext cx="2727920" cy="369332"/>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dirty="0">
                <a:solidFill>
                  <a:prstClr val="white"/>
                </a:solidFill>
              </a:rPr>
              <a:t>W</a:t>
            </a:r>
            <a:r>
              <a:rPr lang="en-US" dirty="0" smtClean="0">
                <a:solidFill>
                  <a:prstClr val="white"/>
                </a:solidFill>
              </a:rPr>
              <a:t>indow</a:t>
            </a:r>
            <a:endParaRPr lang="en-US" dirty="0">
              <a:solidFill>
                <a:prstClr val="white"/>
              </a:solidFill>
            </a:endParaRPr>
          </a:p>
        </p:txBody>
      </p:sp>
      <p:cxnSp>
        <p:nvCxnSpPr>
          <p:cNvPr id="18" name="Connecteur droit avec flèche 17"/>
          <p:cNvCxnSpPr>
            <a:endCxn id="16" idx="1"/>
          </p:cNvCxnSpPr>
          <p:nvPr/>
        </p:nvCxnSpPr>
        <p:spPr>
          <a:xfrm>
            <a:off x="3166810" y="2960406"/>
            <a:ext cx="1412343" cy="217970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2" name="ZoneTexte 21"/>
          <p:cNvSpPr txBox="1"/>
          <p:nvPr/>
        </p:nvSpPr>
        <p:spPr>
          <a:xfrm>
            <a:off x="723697" y="148014"/>
            <a:ext cx="8064897" cy="369332"/>
          </a:xfrm>
          <a:prstGeom prst="rect">
            <a:avLst/>
          </a:prstGeom>
          <a:noFill/>
        </p:spPr>
        <p:txBody>
          <a:bodyPr wrap="square" rtlCol="0">
            <a:spAutoFit/>
          </a:bodyPr>
          <a:lstStyle/>
          <a:p>
            <a:r>
              <a:rPr lang="en-US" dirty="0" smtClean="0">
                <a:solidFill>
                  <a:prstClr val="black"/>
                </a:solidFill>
              </a:rPr>
              <a:t>We will study several solutions for the different parts of the microwave tube</a:t>
            </a:r>
            <a:endParaRPr lang="en-US" dirty="0">
              <a:solidFill>
                <a:prstClr val="black"/>
              </a:solidFill>
            </a:endParaRPr>
          </a:p>
        </p:txBody>
      </p:sp>
      <p:sp>
        <p:nvSpPr>
          <p:cNvPr id="24" name="ZoneTexte 23"/>
          <p:cNvSpPr txBox="1"/>
          <p:nvPr/>
        </p:nvSpPr>
        <p:spPr>
          <a:xfrm>
            <a:off x="251520" y="5805264"/>
            <a:ext cx="8136904" cy="923330"/>
          </a:xfrm>
          <a:prstGeom prst="rect">
            <a:avLst/>
          </a:prstGeom>
          <a:noFill/>
        </p:spPr>
        <p:txBody>
          <a:bodyPr wrap="square" rtlCol="0">
            <a:spAutoFit/>
          </a:bodyPr>
          <a:lstStyle/>
          <a:p>
            <a:r>
              <a:rPr lang="en-US" dirty="0" smtClean="0">
                <a:solidFill>
                  <a:prstClr val="black"/>
                </a:solidFill>
              </a:rPr>
              <a:t>No PhD student </a:t>
            </a:r>
            <a:r>
              <a:rPr lang="en-US" smtClean="0">
                <a:solidFill>
                  <a:prstClr val="black"/>
                </a:solidFill>
              </a:rPr>
              <a:t>for September </a:t>
            </a:r>
            <a:r>
              <a:rPr lang="en-US" dirty="0" smtClean="0">
                <a:solidFill>
                  <a:prstClr val="black"/>
                </a:solidFill>
              </a:rPr>
              <a:t>2013 – maybe next year ?</a:t>
            </a:r>
          </a:p>
          <a:p>
            <a:r>
              <a:rPr lang="en-US" dirty="0" smtClean="0">
                <a:solidFill>
                  <a:prstClr val="black"/>
                </a:solidFill>
              </a:rPr>
              <a:t>An Indian PhD student will maybe come from January to June 2013 (candidature to the Raman-</a:t>
            </a:r>
            <a:r>
              <a:rPr lang="en-US" dirty="0" err="1" smtClean="0">
                <a:solidFill>
                  <a:prstClr val="black"/>
                </a:solidFill>
              </a:rPr>
              <a:t>Charpak</a:t>
            </a:r>
            <a:r>
              <a:rPr lang="en-US" dirty="0" smtClean="0">
                <a:solidFill>
                  <a:prstClr val="black"/>
                </a:solidFill>
              </a:rPr>
              <a:t> fellowship applied)</a:t>
            </a:r>
            <a:endParaRPr lang="en-US" dirty="0">
              <a:solidFill>
                <a:prstClr val="black"/>
              </a:solidFill>
            </a:endParaRPr>
          </a:p>
        </p:txBody>
      </p:sp>
    </p:spTree>
    <p:extLst>
      <p:ext uri="{BB962C8B-B14F-4D97-AF65-F5344CB8AC3E}">
        <p14:creationId xmlns:p14="http://schemas.microsoft.com/office/powerpoint/2010/main" val="4551152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90800"/>
            <a:ext cx="7772400" cy="1470025"/>
          </a:xfrm>
        </p:spPr>
        <p:txBody>
          <a:bodyPr>
            <a:noAutofit/>
          </a:bodyPr>
          <a:lstStyle/>
          <a:p>
            <a:r>
              <a:rPr lang="en-US" sz="3200" b="1" dirty="0" smtClean="0">
                <a:latin typeface="Comic Sans MS" pitchFamily="66" charset="0"/>
              </a:rPr>
              <a:t>Study modulator and klystron technology available in industry and make a design for a modulator-klystron unit for the full power CLIC X band test facility as part of Task 12.3.2.</a:t>
            </a:r>
            <a:br>
              <a:rPr lang="en-US" sz="3200" b="1" dirty="0" smtClean="0">
                <a:latin typeface="Comic Sans MS" pitchFamily="66" charset="0"/>
              </a:rPr>
            </a:br>
            <a:r>
              <a:rPr lang="en-US" sz="3200" b="1" dirty="0">
                <a:latin typeface="Comic Sans MS" pitchFamily="66" charset="0"/>
              </a:rPr>
              <a:t/>
            </a:r>
            <a:br>
              <a:rPr lang="en-US" sz="3200" b="1" dirty="0">
                <a:latin typeface="Comic Sans MS" pitchFamily="66" charset="0"/>
              </a:rPr>
            </a:br>
            <a:r>
              <a:rPr lang="en-US" sz="3200" b="1" dirty="0" smtClean="0">
                <a:latin typeface="Comic Sans MS" pitchFamily="66" charset="0"/>
              </a:rPr>
              <a:t>Uppsala University</a:t>
            </a:r>
            <a:br>
              <a:rPr lang="en-US" sz="3200" b="1" dirty="0" smtClean="0">
                <a:latin typeface="Comic Sans MS" pitchFamily="66" charset="0"/>
              </a:rPr>
            </a:br>
            <a:r>
              <a:rPr lang="en-US" sz="2400" b="1" dirty="0" err="1" smtClean="0">
                <a:latin typeface="Comic Sans MS" pitchFamily="66" charset="0"/>
              </a:rPr>
              <a:t>Tord</a:t>
            </a:r>
            <a:r>
              <a:rPr lang="en-US" sz="2400" b="1" dirty="0" smtClean="0">
                <a:latin typeface="Comic Sans MS" pitchFamily="66" charset="0"/>
              </a:rPr>
              <a:t> </a:t>
            </a:r>
            <a:r>
              <a:rPr lang="en-US" sz="2400" b="1" dirty="0" err="1" smtClean="0">
                <a:latin typeface="Comic Sans MS" pitchFamily="66" charset="0"/>
              </a:rPr>
              <a:t>Ekelöf</a:t>
            </a:r>
            <a:r>
              <a:rPr lang="en-US" sz="2400" b="1" dirty="0" smtClean="0">
                <a:latin typeface="Comic Sans MS" pitchFamily="66" charset="0"/>
              </a:rPr>
              <a:t/>
            </a:r>
            <a:br>
              <a:rPr lang="en-US" sz="2400" b="1" dirty="0" smtClean="0">
                <a:latin typeface="Comic Sans MS" pitchFamily="66" charset="0"/>
              </a:rPr>
            </a:br>
            <a:r>
              <a:rPr lang="en-US" sz="2000" b="1" dirty="0" smtClean="0">
                <a:latin typeface="Comic Sans MS" pitchFamily="66" charset="0"/>
              </a:rPr>
              <a:t>2013-05-30</a:t>
            </a:r>
            <a:r>
              <a:rPr lang="en-US" sz="3200" dirty="0" smtClean="0">
                <a:latin typeface="Comic Sans MS" pitchFamily="66" charset="0"/>
              </a:rPr>
              <a:t/>
            </a:r>
            <a:br>
              <a:rPr lang="en-US" sz="3200" dirty="0" smtClean="0">
                <a:latin typeface="Comic Sans MS" pitchFamily="66" charset="0"/>
              </a:rPr>
            </a:br>
            <a:endParaRPr lang="en-US" sz="3200" dirty="0">
              <a:latin typeface="Comic Sans MS" pitchFamily="66" charset="0"/>
            </a:endParaRPr>
          </a:p>
        </p:txBody>
      </p:sp>
    </p:spTree>
    <p:extLst>
      <p:ext uri="{BB962C8B-B14F-4D97-AF65-F5344CB8AC3E}">
        <p14:creationId xmlns:p14="http://schemas.microsoft.com/office/powerpoint/2010/main" val="2158347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reia_with_labels-1.png"/>
          <p:cNvPicPr>
            <a:picLocks noChangeAspect="1"/>
          </p:cNvPicPr>
          <p:nvPr/>
        </p:nvPicPr>
        <p:blipFill>
          <a:blip r:embed="rId2" cstate="print"/>
          <a:stretch>
            <a:fillRect/>
          </a:stretch>
        </p:blipFill>
        <p:spPr>
          <a:xfrm>
            <a:off x="228600" y="304800"/>
            <a:ext cx="8533203" cy="5581087"/>
          </a:xfrm>
          <a:prstGeom prst="rect">
            <a:avLst/>
          </a:prstGeom>
        </p:spPr>
      </p:pic>
    </p:spTree>
    <p:extLst>
      <p:ext uri="{BB962C8B-B14F-4D97-AF65-F5344CB8AC3E}">
        <p14:creationId xmlns:p14="http://schemas.microsoft.com/office/powerpoint/2010/main" val="3373462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1143000"/>
          </a:xfrm>
        </p:spPr>
        <p:txBody>
          <a:bodyPr>
            <a:normAutofit fontScale="90000"/>
          </a:bodyPr>
          <a:lstStyle/>
          <a:p>
            <a:pPr algn="l"/>
            <a:r>
              <a:rPr lang="en-US" sz="1600" dirty="0" smtClean="0"/>
              <a:t/>
            </a:r>
            <a:br>
              <a:rPr lang="en-US" sz="1600" dirty="0" smtClean="0"/>
            </a:br>
            <a:r>
              <a:rPr lang="en-US" sz="1600" dirty="0"/>
              <a:t/>
            </a:r>
            <a:br>
              <a:rPr lang="en-US" sz="1600" dirty="0"/>
            </a:br>
            <a:r>
              <a:rPr lang="en-US" sz="1600" dirty="0" smtClean="0"/>
              <a:t/>
            </a:r>
            <a:br>
              <a:rPr lang="en-US" sz="1600" dirty="0" smtClean="0"/>
            </a:br>
            <a:r>
              <a:rPr lang="en-US" sz="1600" dirty="0"/>
              <a:t/>
            </a:r>
            <a:br>
              <a:rPr lang="en-US" sz="1600" dirty="0"/>
            </a:br>
            <a:r>
              <a:rPr lang="en-US" sz="1600" dirty="0" smtClean="0"/>
              <a:t/>
            </a:r>
            <a:br>
              <a:rPr lang="en-US" sz="1600" dirty="0" smtClean="0"/>
            </a:br>
            <a:r>
              <a:rPr lang="en-US" sz="1600" dirty="0"/>
              <a:t/>
            </a:r>
            <a:br>
              <a:rPr lang="en-US" sz="1600" dirty="0"/>
            </a:br>
            <a:r>
              <a:rPr lang="en-US" sz="2000" dirty="0" smtClean="0"/>
              <a:t/>
            </a:r>
            <a:br>
              <a:rPr lang="en-US" sz="2000" dirty="0" smtClean="0"/>
            </a:br>
            <a:r>
              <a:rPr lang="en-US" sz="2000" dirty="0"/>
              <a:t/>
            </a:r>
            <a:br>
              <a:rPr lang="en-US" sz="2000" dirty="0"/>
            </a:br>
            <a:r>
              <a:rPr lang="en-US" sz="2000" dirty="0" smtClean="0">
                <a:latin typeface="Comic Sans MS" pitchFamily="66" charset="0"/>
              </a:rPr>
              <a:t/>
            </a:r>
            <a:br>
              <a:rPr lang="en-US" sz="2000" dirty="0" smtClean="0">
                <a:latin typeface="Comic Sans MS" pitchFamily="66" charset="0"/>
              </a:rPr>
            </a:br>
            <a:r>
              <a:rPr lang="en-US" sz="2000" dirty="0">
                <a:latin typeface="Comic Sans MS" pitchFamily="66" charset="0"/>
              </a:rPr>
              <a:t/>
            </a:r>
            <a:br>
              <a:rPr lang="en-US" sz="2000" dirty="0">
                <a:latin typeface="Comic Sans MS" pitchFamily="66" charset="0"/>
              </a:rPr>
            </a:br>
            <a:r>
              <a:rPr lang="en-US" sz="2000" dirty="0" smtClean="0">
                <a:latin typeface="Comic Sans MS" pitchFamily="66" charset="0"/>
              </a:rPr>
              <a:t>Some starting points (from Igor </a:t>
            </a:r>
            <a:r>
              <a:rPr lang="en-US" sz="2000" dirty="0" err="1" smtClean="0">
                <a:latin typeface="Comic Sans MS" pitchFamily="66" charset="0"/>
              </a:rPr>
              <a:t>Syratchev</a:t>
            </a:r>
            <a:r>
              <a:rPr lang="en-US" sz="2000" dirty="0" smtClean="0">
                <a:latin typeface="Comic Sans MS" pitchFamily="66" charset="0"/>
              </a:rPr>
              <a:t>)</a:t>
            </a:r>
            <a:br>
              <a:rPr lang="en-US" sz="2000" dirty="0" smtClean="0">
                <a:latin typeface="Comic Sans MS" pitchFamily="66" charset="0"/>
              </a:rPr>
            </a:br>
            <a:r>
              <a:rPr lang="en-US" sz="2000" dirty="0">
                <a:latin typeface="Comic Sans MS" pitchFamily="66" charset="0"/>
              </a:rPr>
              <a:t/>
            </a:r>
            <a:br>
              <a:rPr lang="en-US" sz="2000" dirty="0">
                <a:latin typeface="Comic Sans MS" pitchFamily="66" charset="0"/>
              </a:rPr>
            </a:br>
            <a:r>
              <a:rPr lang="en-GB" sz="2000" dirty="0" smtClean="0">
                <a:latin typeface="Comic Sans MS" pitchFamily="66" charset="0"/>
              </a:rPr>
              <a:t>1. 50 MW klystron (XL-5, CPI) test stand will be able to deliver to the testing area up to 130 MW x 250 ns pulses at 50 Hz (potentially 100 Hz)repetition rate. The overall power consumption is 43 kW. </a:t>
            </a:r>
            <a:br>
              <a:rPr lang="en-GB" sz="2000" dirty="0" smtClean="0">
                <a:latin typeface="Comic Sans MS" pitchFamily="66" charset="0"/>
              </a:rPr>
            </a:br>
            <a:r>
              <a:rPr lang="en-GB" sz="2000" dirty="0" smtClean="0">
                <a:latin typeface="Comic Sans MS" pitchFamily="66" charset="0"/>
              </a:rPr>
              <a:t/>
            </a:r>
            <a:br>
              <a:rPr lang="en-GB" sz="2000" dirty="0" smtClean="0">
                <a:latin typeface="Comic Sans MS" pitchFamily="66" charset="0"/>
              </a:rPr>
            </a:br>
            <a:r>
              <a:rPr lang="en-GB" sz="2000" dirty="0" smtClean="0">
                <a:latin typeface="Comic Sans MS" pitchFamily="66" charset="0"/>
              </a:rPr>
              <a:t>2. 6 MW klystron’s cluster test stand will be able to deliver to the x 4 testing areas up to 70 MW x 250 ns pulses at 100 Hz repetition rate in parallel. The overall power consumption is 88 kW. </a:t>
            </a:r>
            <a:br>
              <a:rPr lang="en-GB" sz="2000" dirty="0" smtClean="0">
                <a:latin typeface="Comic Sans MS" pitchFamily="66" charset="0"/>
              </a:rPr>
            </a:br>
            <a:r>
              <a:rPr lang="en-GB" sz="2000" dirty="0" smtClean="0">
                <a:latin typeface="Comic Sans MS" pitchFamily="66" charset="0"/>
              </a:rPr>
              <a:t/>
            </a:r>
            <a:br>
              <a:rPr lang="en-GB" sz="2000" dirty="0" smtClean="0">
                <a:latin typeface="Comic Sans MS" pitchFamily="66" charset="0"/>
              </a:rPr>
            </a:br>
            <a:r>
              <a:rPr lang="en-GB" sz="2000" dirty="0" smtClean="0">
                <a:latin typeface="Comic Sans MS" pitchFamily="66" charset="0"/>
              </a:rPr>
              <a:t>3. </a:t>
            </a:r>
            <a:r>
              <a:rPr lang="en-US" sz="2000" dirty="0" smtClean="0">
                <a:latin typeface="Comic Sans MS" pitchFamily="66" charset="0"/>
              </a:rPr>
              <a:t>By </a:t>
            </a:r>
            <a:r>
              <a:rPr lang="en-US" sz="2000" dirty="0">
                <a:latin typeface="Comic Sans MS" pitchFamily="66" charset="0"/>
              </a:rPr>
              <a:t>RF phase manipulation of klystrons pairs (0- ),</a:t>
            </a:r>
            <a:br>
              <a:rPr lang="en-US" sz="2000" dirty="0">
                <a:latin typeface="Comic Sans MS" pitchFamily="66" charset="0"/>
              </a:rPr>
            </a:br>
            <a:r>
              <a:rPr lang="en-US" sz="2000" dirty="0">
                <a:latin typeface="Comic Sans MS" pitchFamily="66" charset="0"/>
              </a:rPr>
              <a:t>we can established 4 testing slots running at 100 Hz</a:t>
            </a:r>
            <a:br>
              <a:rPr lang="en-US" sz="2000" dirty="0">
                <a:latin typeface="Comic Sans MS" pitchFamily="66" charset="0"/>
              </a:rPr>
            </a:br>
            <a:r>
              <a:rPr lang="en-US" sz="2000" dirty="0">
                <a:latin typeface="Comic Sans MS" pitchFamily="66" charset="0"/>
              </a:rPr>
              <a:t>each. In the case of a single/few structure/s</a:t>
            </a:r>
            <a:br>
              <a:rPr lang="en-US" sz="2000" dirty="0">
                <a:latin typeface="Comic Sans MS" pitchFamily="66" charset="0"/>
              </a:rPr>
            </a:br>
            <a:r>
              <a:rPr lang="en-US" sz="2000" dirty="0">
                <a:latin typeface="Comic Sans MS" pitchFamily="66" charset="0"/>
              </a:rPr>
              <a:t>breakdown/s, the missing pulse can be send to any</a:t>
            </a:r>
            <a:br>
              <a:rPr lang="en-US" sz="2000" dirty="0">
                <a:latin typeface="Comic Sans MS" pitchFamily="66" charset="0"/>
              </a:rPr>
            </a:br>
            <a:r>
              <a:rPr lang="en-US" sz="2000" dirty="0">
                <a:latin typeface="Comic Sans MS" pitchFamily="66" charset="0"/>
              </a:rPr>
              <a:t>other testing channel, thus maintaining the overall</a:t>
            </a:r>
            <a:br>
              <a:rPr lang="en-US" sz="2000" dirty="0">
                <a:latin typeface="Comic Sans MS" pitchFamily="66" charset="0"/>
              </a:rPr>
            </a:br>
            <a:r>
              <a:rPr lang="en-US" sz="2000" dirty="0">
                <a:latin typeface="Comic Sans MS" pitchFamily="66" charset="0"/>
              </a:rPr>
              <a:t>repetition rate available for the </a:t>
            </a:r>
            <a:r>
              <a:rPr lang="en-US" sz="2000" dirty="0" smtClean="0">
                <a:latin typeface="Comic Sans MS" pitchFamily="66" charset="0"/>
              </a:rPr>
              <a:t>tests</a:t>
            </a:r>
            <a:r>
              <a:rPr lang="en-GB" sz="2000" dirty="0" smtClean="0">
                <a:latin typeface="Comic Sans MS" pitchFamily="66" charset="0"/>
              </a:rPr>
              <a:t/>
            </a:r>
            <a:br>
              <a:rPr lang="en-GB" sz="2000" dirty="0" smtClean="0">
                <a:latin typeface="Comic Sans MS" pitchFamily="66" charset="0"/>
              </a:rPr>
            </a:br>
            <a:r>
              <a:rPr lang="en-US" sz="2000" dirty="0" smtClean="0">
                <a:latin typeface="Comic Sans MS" pitchFamily="66" charset="0"/>
              </a:rPr>
              <a:t/>
            </a:r>
            <a:br>
              <a:rPr lang="en-US" sz="2000" dirty="0" smtClean="0">
                <a:latin typeface="Comic Sans MS" pitchFamily="66" charset="0"/>
              </a:rPr>
            </a:br>
            <a:r>
              <a:rPr lang="en-US" sz="2000" dirty="0" smtClean="0">
                <a:latin typeface="Comic Sans MS" pitchFamily="66" charset="0"/>
              </a:rPr>
              <a:t>Contribution from Uppsala: 5 person-months. The investigation will be done by Rolf </a:t>
            </a:r>
            <a:r>
              <a:rPr lang="en-US" sz="2000" dirty="0" err="1" smtClean="0">
                <a:latin typeface="Comic Sans MS" pitchFamily="66" charset="0"/>
              </a:rPr>
              <a:t>Wedberg</a:t>
            </a:r>
            <a:r>
              <a:rPr lang="en-US" sz="2000" dirty="0" smtClean="0">
                <a:latin typeface="Comic Sans MS" pitchFamily="66" charset="0"/>
              </a:rPr>
              <a:t>, power supply and modulator specialist. Rolf is presently responsible for the power supplies for the ESS </a:t>
            </a:r>
            <a:r>
              <a:rPr lang="en-US" sz="2000" dirty="0" err="1" smtClean="0">
                <a:latin typeface="Comic Sans MS" pitchFamily="66" charset="0"/>
              </a:rPr>
              <a:t>tetrode</a:t>
            </a:r>
            <a:r>
              <a:rPr lang="en-US" sz="2000" dirty="0" smtClean="0">
                <a:latin typeface="Comic Sans MS" pitchFamily="66" charset="0"/>
              </a:rPr>
              <a:t> based RF power stations and involved in the modulators for the ESS klystron based RF power stations. He has worked with </a:t>
            </a:r>
            <a:r>
              <a:rPr lang="en-US" sz="2000" dirty="0" err="1" smtClean="0">
                <a:latin typeface="Comic Sans MS" pitchFamily="66" charset="0"/>
              </a:rPr>
              <a:t>Scandinova</a:t>
            </a:r>
            <a:r>
              <a:rPr lang="en-US" sz="2000" dirty="0" smtClean="0">
                <a:latin typeface="Comic Sans MS" pitchFamily="66" charset="0"/>
              </a:rPr>
              <a:t> type modulators.</a:t>
            </a:r>
            <a:endParaRPr lang="en-US" sz="2000" dirty="0">
              <a:latin typeface="Comic Sans MS" pitchFamily="66" charset="0"/>
            </a:endParaRPr>
          </a:p>
        </p:txBody>
      </p:sp>
      <p:pic>
        <p:nvPicPr>
          <p:cNvPr id="1026" name="Picture 2"/>
          <p:cNvPicPr>
            <a:picLocks noChangeAspect="1" noChangeArrowheads="1"/>
          </p:cNvPicPr>
          <p:nvPr/>
        </p:nvPicPr>
        <p:blipFill>
          <a:blip r:embed="rId2" cstate="print"/>
          <a:srcRect/>
          <a:stretch>
            <a:fillRect/>
          </a:stretch>
        </p:blipFill>
        <p:spPr bwMode="auto">
          <a:xfrm>
            <a:off x="6391891" y="2971800"/>
            <a:ext cx="2523509" cy="1909763"/>
          </a:xfrm>
          <a:prstGeom prst="rect">
            <a:avLst/>
          </a:prstGeom>
          <a:noFill/>
          <a:ln w="9525">
            <a:noFill/>
            <a:miter lim="800000"/>
            <a:headEnd/>
            <a:tailEnd/>
          </a:ln>
        </p:spPr>
      </p:pic>
    </p:spTree>
    <p:extLst>
      <p:ext uri="{BB962C8B-B14F-4D97-AF65-F5344CB8AC3E}">
        <p14:creationId xmlns:p14="http://schemas.microsoft.com/office/powerpoint/2010/main" val="35992105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1979613" y="188913"/>
            <a:ext cx="590475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9pPr>
          </a:lstStyle>
          <a:p>
            <a:pPr algn="ctr"/>
            <a:r>
              <a:rPr lang="en-US" sz="2000" b="1" dirty="0" smtClean="0">
                <a:solidFill>
                  <a:srgbClr val="000000"/>
                </a:solidFill>
              </a:rPr>
              <a:t>Wake field monitor (PSI)</a:t>
            </a:r>
            <a:endParaRPr lang="en-US" sz="2000" b="1" dirty="0">
              <a:solidFill>
                <a:srgbClr val="000000"/>
              </a:solidFill>
            </a:endParaRPr>
          </a:p>
        </p:txBody>
      </p:sp>
      <p:sp>
        <p:nvSpPr>
          <p:cNvPr id="10243" name="Text Box 2"/>
          <p:cNvSpPr txBox="1">
            <a:spLocks noChangeArrowheads="1"/>
          </p:cNvSpPr>
          <p:nvPr/>
        </p:nvSpPr>
        <p:spPr bwMode="auto">
          <a:xfrm>
            <a:off x="2627457" y="1484784"/>
            <a:ext cx="3748956" cy="2184674"/>
          </a:xfrm>
          <a:prstGeom prst="rect">
            <a:avLst/>
          </a:prstGeom>
          <a:solidFill>
            <a:srgbClr val="DFE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62000" tIns="226800" rIns="162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1pPr>
            <a:lvl2pPr marL="361950" indent="-185738">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9pPr>
          </a:lstStyle>
          <a:p>
            <a:pPr>
              <a:lnSpc>
                <a:spcPct val="90000"/>
              </a:lnSpc>
              <a:spcBef>
                <a:spcPts val="750"/>
              </a:spcBef>
              <a:buClr>
                <a:srgbClr val="333399"/>
              </a:buClr>
            </a:pPr>
            <a:r>
              <a:rPr lang="en-US" sz="1200" b="1" dirty="0" smtClean="0">
                <a:solidFill>
                  <a:srgbClr val="000000"/>
                </a:solidFill>
              </a:rPr>
              <a:t>Wake field monitors as integrated devices are excellent tools</a:t>
            </a:r>
          </a:p>
          <a:p>
            <a:pPr marL="285750" indent="-285750">
              <a:lnSpc>
                <a:spcPct val="90000"/>
              </a:lnSpc>
              <a:spcBef>
                <a:spcPts val="750"/>
              </a:spcBef>
              <a:buClr>
                <a:srgbClr val="333399"/>
              </a:buClr>
              <a:buFont typeface="Arial" pitchFamily="34" charset="0"/>
              <a:buChar char="•"/>
            </a:pPr>
            <a:r>
              <a:rPr lang="en-US" sz="1200" b="1" dirty="0" smtClean="0">
                <a:solidFill>
                  <a:srgbClr val="000000"/>
                </a:solidFill>
              </a:rPr>
              <a:t>Ensuring optimum structure alignment as opposed to indirect methods as e.g. measuring the beam </a:t>
            </a:r>
            <a:r>
              <a:rPr lang="en-US" sz="1200" b="1" dirty="0" err="1" smtClean="0">
                <a:solidFill>
                  <a:srgbClr val="000000"/>
                </a:solidFill>
              </a:rPr>
              <a:t>emittance</a:t>
            </a:r>
            <a:endParaRPr lang="en-US" sz="1200" b="1" dirty="0" smtClean="0">
              <a:solidFill>
                <a:srgbClr val="000000"/>
              </a:solidFill>
            </a:endParaRPr>
          </a:p>
          <a:p>
            <a:pPr marL="285750" indent="-285750">
              <a:lnSpc>
                <a:spcPct val="90000"/>
              </a:lnSpc>
              <a:spcBef>
                <a:spcPts val="750"/>
              </a:spcBef>
              <a:buClr>
                <a:srgbClr val="333399"/>
              </a:buClr>
              <a:buFont typeface="Arial" pitchFamily="34" charset="0"/>
              <a:buChar char="•"/>
            </a:pPr>
            <a:r>
              <a:rPr lang="en-US" sz="1200" b="1" dirty="0" smtClean="0">
                <a:solidFill>
                  <a:srgbClr val="000000"/>
                </a:solidFill>
              </a:rPr>
              <a:t>Showing not only offsets but also errors in roll and pitch of the structure</a:t>
            </a:r>
          </a:p>
          <a:p>
            <a:pPr marL="285750" indent="-285750">
              <a:lnSpc>
                <a:spcPct val="90000"/>
              </a:lnSpc>
              <a:spcBef>
                <a:spcPts val="750"/>
              </a:spcBef>
              <a:buClr>
                <a:srgbClr val="333399"/>
              </a:buClr>
              <a:buFont typeface="Arial" pitchFamily="34" charset="0"/>
              <a:buChar char="•"/>
            </a:pPr>
            <a:r>
              <a:rPr lang="en-US" sz="1200" b="1" dirty="0" smtClean="0">
                <a:solidFill>
                  <a:srgbClr val="000000"/>
                </a:solidFill>
              </a:rPr>
              <a:t>Giving information about internal alignment errors due to random offsets or bends</a:t>
            </a:r>
          </a:p>
        </p:txBody>
      </p:sp>
      <p:pic>
        <p:nvPicPr>
          <p:cNvPr id="10244" name="Picture 3"/>
          <p:cNvPicPr>
            <a:picLocks noChangeAspect="1" noChangeArrowheads="1"/>
          </p:cNvPicPr>
          <p:nvPr/>
        </p:nvPicPr>
        <p:blipFill>
          <a:blip r:embed="rId3">
            <a:extLst>
              <a:ext uri="{28A0092B-C50C-407E-A947-70E740481C1C}">
                <a14:useLocalDpi xmlns:a14="http://schemas.microsoft.com/office/drawing/2010/main" val="0"/>
              </a:ext>
            </a:extLst>
          </a:blip>
          <a:srcRect t="45239" b="45239"/>
          <a:stretch>
            <a:fillRect/>
          </a:stretch>
        </p:blipFill>
        <p:spPr bwMode="auto">
          <a:xfrm>
            <a:off x="191872" y="851571"/>
            <a:ext cx="8736229" cy="547020"/>
          </a:xfrm>
          <a:prstGeom prst="rect">
            <a:avLst/>
          </a:prstGeom>
          <a:noFill/>
          <a:ln>
            <a:noFill/>
          </a:ln>
          <a:effectLst/>
          <a:extLst>
            <a:ext uri="{909E8E84-426E-40DD-AFC4-6F175D3DCCD1}">
              <a14:hiddenFill xmlns:a14="http://schemas.microsoft.com/office/drawing/2010/main">
                <a:blipFill dpi="0" rotWithShape="0">
                  <a:blip/>
                  <a:srcRect t="45239" b="4523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5" name="Text Box 4"/>
          <p:cNvSpPr txBox="1">
            <a:spLocks noChangeArrowheads="1"/>
          </p:cNvSpPr>
          <p:nvPr/>
        </p:nvSpPr>
        <p:spPr bwMode="auto">
          <a:xfrm>
            <a:off x="6588125" y="3213100"/>
            <a:ext cx="2339975" cy="43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9pPr>
          </a:lstStyle>
          <a:p>
            <a:r>
              <a:rPr lang="de-CH" sz="2000" b="1">
                <a:solidFill>
                  <a:prstClr val="black"/>
                </a:solidFill>
                <a:latin typeface="Times New Roman" pitchFamily="18" charset="0"/>
              </a:rPr>
              <a:t>Prototype stack</a:t>
            </a:r>
          </a:p>
        </p:txBody>
      </p:sp>
      <p:sp>
        <p:nvSpPr>
          <p:cNvPr id="10247" name="Text Box 7"/>
          <p:cNvSpPr txBox="1">
            <a:spLocks noChangeArrowheads="1"/>
          </p:cNvSpPr>
          <p:nvPr/>
        </p:nvSpPr>
        <p:spPr bwMode="auto">
          <a:xfrm>
            <a:off x="55330" y="455613"/>
            <a:ext cx="9029752" cy="3586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9pPr>
          </a:lstStyle>
          <a:p>
            <a:pPr algn="ctr"/>
            <a:r>
              <a:rPr lang="de-CH" sz="1400" dirty="0" smtClean="0">
                <a:solidFill>
                  <a:srgbClr val="000000"/>
                </a:solidFill>
              </a:rPr>
              <a:t>X Band </a:t>
            </a:r>
            <a:r>
              <a:rPr lang="de-CH" sz="1400" dirty="0" err="1" smtClean="0">
                <a:solidFill>
                  <a:srgbClr val="000000"/>
                </a:solidFill>
              </a:rPr>
              <a:t>structure</a:t>
            </a:r>
            <a:r>
              <a:rPr lang="de-CH" sz="1400" dirty="0" smtClean="0">
                <a:solidFill>
                  <a:srgbClr val="000000"/>
                </a:solidFill>
              </a:rPr>
              <a:t> </a:t>
            </a:r>
            <a:r>
              <a:rPr lang="de-CH" sz="1400" dirty="0" err="1" smtClean="0">
                <a:solidFill>
                  <a:srgbClr val="000000"/>
                </a:solidFill>
              </a:rPr>
              <a:t>with</a:t>
            </a:r>
            <a:r>
              <a:rPr lang="de-CH" sz="1400" dirty="0" smtClean="0">
                <a:solidFill>
                  <a:srgbClr val="000000"/>
                </a:solidFill>
              </a:rPr>
              <a:t> </a:t>
            </a:r>
            <a:r>
              <a:rPr lang="de-CH" sz="1400" dirty="0" err="1" smtClean="0">
                <a:solidFill>
                  <a:srgbClr val="000000"/>
                </a:solidFill>
              </a:rPr>
              <a:t>integrated</a:t>
            </a:r>
            <a:r>
              <a:rPr lang="de-CH" sz="1400" dirty="0" smtClean="0">
                <a:solidFill>
                  <a:srgbClr val="000000"/>
                </a:solidFill>
              </a:rPr>
              <a:t> </a:t>
            </a:r>
            <a:r>
              <a:rPr lang="de-CH" sz="1400" dirty="0" err="1" smtClean="0">
                <a:solidFill>
                  <a:srgbClr val="000000"/>
                </a:solidFill>
              </a:rPr>
              <a:t>wake</a:t>
            </a:r>
            <a:r>
              <a:rPr lang="de-CH" sz="1400" dirty="0" smtClean="0">
                <a:solidFill>
                  <a:srgbClr val="000000"/>
                </a:solidFill>
              </a:rPr>
              <a:t> </a:t>
            </a:r>
            <a:r>
              <a:rPr lang="de-CH" sz="1400" dirty="0" err="1" smtClean="0">
                <a:solidFill>
                  <a:srgbClr val="000000"/>
                </a:solidFill>
              </a:rPr>
              <a:t>field</a:t>
            </a:r>
            <a:r>
              <a:rPr lang="de-CH" sz="1400" dirty="0" smtClean="0">
                <a:solidFill>
                  <a:srgbClr val="000000"/>
                </a:solidFill>
              </a:rPr>
              <a:t> </a:t>
            </a:r>
            <a:r>
              <a:rPr lang="de-CH" sz="1400" dirty="0" err="1" smtClean="0">
                <a:solidFill>
                  <a:srgbClr val="000000"/>
                </a:solidFill>
              </a:rPr>
              <a:t>monitors</a:t>
            </a:r>
            <a:r>
              <a:rPr lang="de-CH" sz="1400" dirty="0" smtClean="0">
                <a:solidFill>
                  <a:srgbClr val="000000"/>
                </a:solidFill>
              </a:rPr>
              <a:t> </a:t>
            </a:r>
            <a:r>
              <a:rPr lang="de-CH" sz="1400" dirty="0" err="1" smtClean="0">
                <a:solidFill>
                  <a:srgbClr val="000000"/>
                </a:solidFill>
              </a:rPr>
              <a:t>showing</a:t>
            </a:r>
            <a:r>
              <a:rPr lang="de-CH" sz="1400" dirty="0" smtClean="0">
                <a:solidFill>
                  <a:srgbClr val="000000"/>
                </a:solidFill>
              </a:rPr>
              <a:t> </a:t>
            </a:r>
            <a:r>
              <a:rPr lang="de-CH" sz="1400" dirty="0" err="1" smtClean="0">
                <a:solidFill>
                  <a:srgbClr val="000000"/>
                </a:solidFill>
              </a:rPr>
              <a:t>accelerating</a:t>
            </a:r>
            <a:r>
              <a:rPr lang="de-CH" sz="1400" dirty="0" smtClean="0">
                <a:solidFill>
                  <a:srgbClr val="000000"/>
                </a:solidFill>
              </a:rPr>
              <a:t> </a:t>
            </a:r>
            <a:r>
              <a:rPr lang="de-CH" sz="1400" dirty="0" err="1" smtClean="0">
                <a:solidFill>
                  <a:srgbClr val="000000"/>
                </a:solidFill>
              </a:rPr>
              <a:t>mode</a:t>
            </a:r>
            <a:endParaRPr lang="de-CH" sz="1400" dirty="0">
              <a:solidFill>
                <a:srgbClr val="FFFFFF"/>
              </a:solidFill>
            </a:endParaRPr>
          </a:p>
        </p:txBody>
      </p:sp>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30" y="1700808"/>
            <a:ext cx="2567914" cy="207811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6412" y="1714249"/>
            <a:ext cx="2767587" cy="207660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Text Box 2"/>
          <p:cNvSpPr txBox="1">
            <a:spLocks noChangeArrowheads="1"/>
          </p:cNvSpPr>
          <p:nvPr/>
        </p:nvSpPr>
        <p:spPr bwMode="auto">
          <a:xfrm>
            <a:off x="226629" y="3821812"/>
            <a:ext cx="5985768" cy="2720675"/>
          </a:xfrm>
          <a:prstGeom prst="rect">
            <a:avLst/>
          </a:prstGeom>
          <a:solidFill>
            <a:srgbClr val="DFE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62000" tIns="226800" rIns="162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1pPr>
            <a:lvl2pPr marL="361950" indent="-185738">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9pPr>
          </a:lstStyle>
          <a:p>
            <a:pPr>
              <a:lnSpc>
                <a:spcPct val="90000"/>
              </a:lnSpc>
              <a:spcBef>
                <a:spcPts val="750"/>
              </a:spcBef>
              <a:buClr>
                <a:srgbClr val="333399"/>
              </a:buClr>
            </a:pPr>
            <a:r>
              <a:rPr lang="en-US" sz="1500" dirty="0" smtClean="0">
                <a:solidFill>
                  <a:srgbClr val="000000"/>
                </a:solidFill>
              </a:rPr>
              <a:t>Task within EuCARD2: develop front end for existing monitors</a:t>
            </a:r>
            <a:endParaRPr lang="en-US" sz="1500" dirty="0">
              <a:solidFill>
                <a:srgbClr val="000000"/>
              </a:solidFill>
            </a:endParaRPr>
          </a:p>
          <a:p>
            <a:pPr>
              <a:lnSpc>
                <a:spcPct val="90000"/>
              </a:lnSpc>
              <a:spcBef>
                <a:spcPts val="750"/>
              </a:spcBef>
              <a:buClr>
                <a:srgbClr val="333399"/>
              </a:buClr>
              <a:buFont typeface="Comic Sans MS" pitchFamily="66" charset="0"/>
              <a:buChar char="•"/>
            </a:pPr>
            <a:r>
              <a:rPr lang="en-US" sz="1500" dirty="0" smtClean="0">
                <a:solidFill>
                  <a:srgbClr val="000000"/>
                </a:solidFill>
              </a:rPr>
              <a:t>Wide band signals – 2 GHz band width</a:t>
            </a:r>
            <a:endParaRPr lang="en-US" sz="1500" dirty="0">
              <a:solidFill>
                <a:srgbClr val="000000"/>
              </a:solidFill>
            </a:endParaRPr>
          </a:p>
          <a:p>
            <a:pPr>
              <a:lnSpc>
                <a:spcPct val="90000"/>
              </a:lnSpc>
              <a:spcBef>
                <a:spcPts val="750"/>
              </a:spcBef>
              <a:buClr>
                <a:srgbClr val="333399"/>
              </a:buClr>
              <a:buFont typeface="Comic Sans MS" pitchFamily="66" charset="0"/>
              <a:buChar char="•"/>
            </a:pPr>
            <a:r>
              <a:rPr lang="en-US" sz="1500" dirty="0" smtClean="0">
                <a:solidFill>
                  <a:srgbClr val="000000"/>
                </a:solidFill>
              </a:rPr>
              <a:t>Optimize signal/noise to reach theoretical micron scale resolution</a:t>
            </a:r>
          </a:p>
          <a:p>
            <a:pPr>
              <a:lnSpc>
                <a:spcPct val="90000"/>
              </a:lnSpc>
              <a:spcBef>
                <a:spcPts val="750"/>
              </a:spcBef>
              <a:buClr>
                <a:srgbClr val="333399"/>
              </a:buClr>
              <a:buFont typeface="Comic Sans MS" pitchFamily="66" charset="0"/>
              <a:buChar char="•"/>
            </a:pPr>
            <a:r>
              <a:rPr lang="en-US" sz="1500" dirty="0" smtClean="0">
                <a:solidFill>
                  <a:srgbClr val="000000"/>
                </a:solidFill>
              </a:rPr>
              <a:t>Allow for spectral analysis to extract information about higher order misalignments (pitch, roll, bend), while also giving simple ‘operator’ signal</a:t>
            </a:r>
          </a:p>
          <a:p>
            <a:pPr>
              <a:lnSpc>
                <a:spcPct val="90000"/>
              </a:lnSpc>
              <a:spcBef>
                <a:spcPts val="750"/>
              </a:spcBef>
              <a:buClr>
                <a:srgbClr val="333399"/>
              </a:buClr>
              <a:buFont typeface="Comic Sans MS" pitchFamily="66" charset="0"/>
              <a:buChar char="•"/>
            </a:pPr>
            <a:r>
              <a:rPr lang="en-US" sz="1500" dirty="0" smtClean="0">
                <a:solidFill>
                  <a:srgbClr val="000000"/>
                </a:solidFill>
              </a:rPr>
              <a:t>Evaluating classical RF style option versus Electro-Optical approach with promising properties with respect to radiation damage, electromagnetic interference and bandwidth.  </a:t>
            </a:r>
            <a:endParaRPr lang="en-US" sz="1500" dirty="0">
              <a:solidFill>
                <a:srgbClr val="000000"/>
              </a:solidFill>
            </a:endParaRPr>
          </a:p>
        </p:txBody>
      </p:sp>
      <p:sp>
        <p:nvSpPr>
          <p:cNvPr id="12" name="Text Box 2"/>
          <p:cNvSpPr txBox="1">
            <a:spLocks noChangeArrowheads="1"/>
          </p:cNvSpPr>
          <p:nvPr/>
        </p:nvSpPr>
        <p:spPr bwMode="auto">
          <a:xfrm>
            <a:off x="6444643" y="6177952"/>
            <a:ext cx="2906712" cy="680047"/>
          </a:xfrm>
          <a:prstGeom prst="rect">
            <a:avLst/>
          </a:prstGeom>
          <a:solidFill>
            <a:srgbClr val="DFE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62000" tIns="226800" rIns="162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1pPr>
            <a:lvl2pPr marL="361950" indent="-185738">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Comic Sans MS" pitchFamily="66" charset="0"/>
                <a:ea typeface="Microsoft YaHei" pitchFamily="34" charset="-122"/>
              </a:defRPr>
            </a:lvl9pPr>
          </a:lstStyle>
          <a:p>
            <a:pPr>
              <a:lnSpc>
                <a:spcPct val="90000"/>
              </a:lnSpc>
              <a:spcBef>
                <a:spcPts val="750"/>
              </a:spcBef>
              <a:buClr>
                <a:srgbClr val="333399"/>
              </a:buClr>
            </a:pPr>
            <a:r>
              <a:rPr lang="en-US" sz="1200" b="1" dirty="0" smtClean="0">
                <a:solidFill>
                  <a:srgbClr val="000000"/>
                </a:solidFill>
              </a:rPr>
              <a:t>WFM signal level vs. structure offset as measured using the PSI/ST/CERN X Band structure</a:t>
            </a:r>
          </a:p>
        </p:txBody>
      </p:sp>
      <p:pic>
        <p:nvPicPr>
          <p:cNvPr id="1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03886" y="3731578"/>
            <a:ext cx="2920641" cy="2627865"/>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2697501"/>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Sub-task 5:</a:t>
            </a:r>
            <a:r>
              <a:rPr lang="en-GB" dirty="0" smtClean="0"/>
              <a:t> </a:t>
            </a:r>
            <a:r>
              <a:rPr lang="en-GB" b="1" dirty="0" smtClean="0"/>
              <a:t>CLIC crab cavity and stabilisation development.</a:t>
            </a:r>
            <a:endParaRPr lang="en-GB" dirty="0"/>
          </a:p>
        </p:txBody>
      </p:sp>
      <p:sp>
        <p:nvSpPr>
          <p:cNvPr id="3" name="Content Placeholder 2"/>
          <p:cNvSpPr>
            <a:spLocks noGrp="1"/>
          </p:cNvSpPr>
          <p:nvPr>
            <p:ph idx="1"/>
          </p:nvPr>
        </p:nvSpPr>
        <p:spPr>
          <a:xfrm>
            <a:off x="457200" y="1600200"/>
            <a:ext cx="8229600" cy="3989039"/>
          </a:xfrm>
        </p:spPr>
        <p:txBody>
          <a:bodyPr>
            <a:normAutofit fontScale="77500" lnSpcReduction="20000"/>
          </a:bodyPr>
          <a:lstStyle/>
          <a:p>
            <a:pPr lvl="0"/>
            <a:r>
              <a:rPr lang="en-US" dirty="0" smtClean="0"/>
              <a:t>This sub-task has two main goals</a:t>
            </a:r>
          </a:p>
          <a:p>
            <a:pPr lvl="1"/>
            <a:r>
              <a:rPr lang="en-US" dirty="0" smtClean="0"/>
              <a:t>To  understand and measure long-term phase stability  in high power pulsed RF distribution and amplification, and use this to develop a distribution scheme for CLIC crab cavity</a:t>
            </a:r>
          </a:p>
          <a:p>
            <a:pPr lvl="1"/>
            <a:endParaRPr lang="en-US" dirty="0"/>
          </a:p>
          <a:p>
            <a:pPr lvl="1"/>
            <a:endParaRPr lang="en-US" dirty="0" smtClean="0"/>
          </a:p>
          <a:p>
            <a:pPr lvl="1"/>
            <a:endParaRPr lang="en-US" dirty="0"/>
          </a:p>
          <a:p>
            <a:pPr lvl="1"/>
            <a:endParaRPr lang="en-US" dirty="0" smtClean="0"/>
          </a:p>
          <a:p>
            <a:pPr lvl="1"/>
            <a:r>
              <a:rPr lang="en-US" dirty="0" smtClean="0"/>
              <a:t>To design, evaluate and high gradient test a CLIC crab cavity design. This will involve the testing of cavities developed pre-EUCARD2 and the development of a new cavity.</a:t>
            </a:r>
            <a:endParaRPr lang="en-GB" dirty="0"/>
          </a:p>
        </p:txBody>
      </p:sp>
      <p:pic>
        <p:nvPicPr>
          <p:cNvPr id="6" name="Picture 11"/>
          <p:cNvPicPr>
            <a:picLocks noChangeAspect="1" noChangeArrowheads="1"/>
          </p:cNvPicPr>
          <p:nvPr/>
        </p:nvPicPr>
        <p:blipFill>
          <a:blip r:embed="rId2" cstate="print"/>
          <a:srcRect/>
          <a:stretch>
            <a:fillRect/>
          </a:stretch>
        </p:blipFill>
        <p:spPr bwMode="auto">
          <a:xfrm>
            <a:off x="5436096" y="5081200"/>
            <a:ext cx="1656184" cy="1505709"/>
          </a:xfrm>
          <a:prstGeom prst="rect">
            <a:avLst/>
          </a:prstGeom>
          <a:noFill/>
          <a:ln w="9525">
            <a:noFill/>
            <a:miter lim="800000"/>
            <a:headEnd/>
            <a:tailEnd/>
          </a:ln>
        </p:spPr>
      </p:pic>
      <p:pic>
        <p:nvPicPr>
          <p:cNvPr id="7" name="Picture 2" descr="C:\Users\Graemeburt32\Desktop\CLIC Crab\CLIC manu pics\DSCN0318.JPG"/>
          <p:cNvPicPr>
            <a:picLocks noChangeAspect="1" noChangeArrowheads="1"/>
          </p:cNvPicPr>
          <p:nvPr/>
        </p:nvPicPr>
        <p:blipFill>
          <a:blip r:embed="rId3" cstate="print"/>
          <a:srcRect/>
          <a:stretch>
            <a:fillRect/>
          </a:stretch>
        </p:blipFill>
        <p:spPr bwMode="auto">
          <a:xfrm>
            <a:off x="1979712" y="5085184"/>
            <a:ext cx="2016224" cy="1512168"/>
          </a:xfrm>
          <a:prstGeom prst="rect">
            <a:avLst/>
          </a:prstGeom>
          <a:noFill/>
        </p:spPr>
      </p:pic>
      <p:pic>
        <p:nvPicPr>
          <p:cNvPr id="8" name="Picture 3"/>
          <p:cNvPicPr>
            <a:picLocks noChangeAspect="1" noChangeArrowheads="1"/>
          </p:cNvPicPr>
          <p:nvPr/>
        </p:nvPicPr>
        <p:blipFill>
          <a:blip r:embed="rId4" cstate="print"/>
          <a:srcRect/>
          <a:stretch>
            <a:fillRect/>
          </a:stretch>
        </p:blipFill>
        <p:spPr bwMode="auto">
          <a:xfrm>
            <a:off x="3995936" y="5085184"/>
            <a:ext cx="1453183" cy="1512168"/>
          </a:xfrm>
          <a:prstGeom prst="rect">
            <a:avLst/>
          </a:prstGeom>
          <a:noFill/>
          <a:ln w="9525">
            <a:noFill/>
            <a:miter lim="800000"/>
            <a:headEnd/>
            <a:tailEnd/>
          </a:ln>
        </p:spPr>
      </p:pic>
      <p:pic>
        <p:nvPicPr>
          <p:cNvPr id="114" name="Picture 64" descr="https://lh5.googleusercontent.com/-SeGgZFQTRoE/UHaZ7MVPhJI/AAAAAAAABek/f1h02l5yTYU/s1219/2012-10-11+12.05.09.jpg"/>
          <p:cNvPicPr>
            <a:picLocks noChangeAspect="1" noChangeArrowheads="1"/>
          </p:cNvPicPr>
          <p:nvPr/>
        </p:nvPicPr>
        <p:blipFill>
          <a:blip r:embed="rId5" cstate="print"/>
          <a:srcRect r="3738" b="14629"/>
          <a:stretch>
            <a:fillRect/>
          </a:stretch>
        </p:blipFill>
        <p:spPr bwMode="auto">
          <a:xfrm rot="16200000">
            <a:off x="2870715" y="2537998"/>
            <a:ext cx="1314341" cy="1944216"/>
          </a:xfrm>
          <a:prstGeom prst="rect">
            <a:avLst/>
          </a:prstGeom>
          <a:noFill/>
          <a:ln w="9525">
            <a:noFill/>
            <a:miter lim="800000"/>
            <a:headEnd/>
            <a:tailEnd/>
          </a:ln>
        </p:spPr>
      </p:pic>
      <p:pic>
        <p:nvPicPr>
          <p:cNvPr id="115" name="Picture 144" descr="DSC01253"/>
          <p:cNvPicPr>
            <a:picLocks noChangeAspect="1" noChangeArrowheads="1"/>
          </p:cNvPicPr>
          <p:nvPr/>
        </p:nvPicPr>
        <p:blipFill>
          <a:blip r:embed="rId6" cstate="print"/>
          <a:srcRect/>
          <a:stretch>
            <a:fillRect/>
          </a:stretch>
        </p:blipFill>
        <p:spPr bwMode="auto">
          <a:xfrm>
            <a:off x="4499993" y="2853101"/>
            <a:ext cx="1728192" cy="1294044"/>
          </a:xfrm>
          <a:prstGeom prst="rect">
            <a:avLst/>
          </a:prstGeom>
          <a:noFill/>
          <a:ln w="9525">
            <a:noFill/>
            <a:miter lim="800000"/>
            <a:headEnd/>
            <a:tailEnd/>
          </a:ln>
        </p:spPr>
      </p:pic>
    </p:spTree>
    <p:extLst>
      <p:ext uri="{BB962C8B-B14F-4D97-AF65-F5344CB8AC3E}">
        <p14:creationId xmlns:p14="http://schemas.microsoft.com/office/powerpoint/2010/main" val="27177223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116632"/>
            <a:ext cx="8229600" cy="1143000"/>
          </a:xfrm>
        </p:spPr>
        <p:txBody>
          <a:bodyPr/>
          <a:lstStyle/>
          <a:p>
            <a:r>
              <a:rPr lang="en-GB" sz="4000" dirty="0"/>
              <a:t>CLIC Crab High Power Distribution</a:t>
            </a:r>
          </a:p>
        </p:txBody>
      </p:sp>
      <p:sp>
        <p:nvSpPr>
          <p:cNvPr id="13315" name="Rectangle 3"/>
          <p:cNvSpPr>
            <a:spLocks noGrp="1" noChangeArrowheads="1"/>
          </p:cNvSpPr>
          <p:nvPr>
            <p:ph type="body" idx="1"/>
          </p:nvPr>
        </p:nvSpPr>
        <p:spPr>
          <a:xfrm>
            <a:off x="457200" y="1124744"/>
            <a:ext cx="8229600" cy="2736304"/>
          </a:xfrm>
        </p:spPr>
        <p:txBody>
          <a:bodyPr>
            <a:normAutofit fontScale="85000" lnSpcReduction="20000"/>
          </a:bodyPr>
          <a:lstStyle/>
          <a:p>
            <a:r>
              <a:rPr lang="en-GB" dirty="0"/>
              <a:t>Need to understand long term phase stability of the distribution </a:t>
            </a:r>
            <a:r>
              <a:rPr lang="en-GB" dirty="0" smtClean="0"/>
              <a:t>scheme (thermal and mechanical effects)</a:t>
            </a:r>
            <a:endParaRPr lang="en-GB" dirty="0"/>
          </a:p>
          <a:p>
            <a:r>
              <a:rPr lang="en-GB" dirty="0"/>
              <a:t>Requires an experiment to measure phase </a:t>
            </a:r>
            <a:r>
              <a:rPr lang="en-GB" dirty="0" smtClean="0"/>
              <a:t>transients and assess viability. Can be done parasitically at CERN</a:t>
            </a:r>
          </a:p>
          <a:p>
            <a:pPr lvl="1"/>
            <a:r>
              <a:rPr lang="en-GB" dirty="0" smtClean="0"/>
              <a:t>Measure klystron transients</a:t>
            </a:r>
          </a:p>
          <a:p>
            <a:pPr lvl="1"/>
            <a:r>
              <a:rPr lang="en-GB" dirty="0" smtClean="0"/>
              <a:t>Measure waveguide transients</a:t>
            </a:r>
          </a:p>
          <a:p>
            <a:r>
              <a:rPr lang="en-GB" dirty="0" smtClean="0"/>
              <a:t>Use this to develop a realistic distribution scheme</a:t>
            </a:r>
            <a:endParaRPr lang="en-GB" dirty="0"/>
          </a:p>
        </p:txBody>
      </p:sp>
      <p:sp>
        <p:nvSpPr>
          <p:cNvPr id="13316" name="Freeform 4"/>
          <p:cNvSpPr>
            <a:spLocks/>
          </p:cNvSpPr>
          <p:nvPr/>
        </p:nvSpPr>
        <p:spPr bwMode="auto">
          <a:xfrm flipV="1">
            <a:off x="3519488" y="5941268"/>
            <a:ext cx="1019175" cy="620713"/>
          </a:xfrm>
          <a:custGeom>
            <a:avLst/>
            <a:gdLst/>
            <a:ahLst/>
            <a:cxnLst>
              <a:cxn ang="0">
                <a:pos x="0" y="0"/>
              </a:cxn>
              <a:cxn ang="0">
                <a:pos x="635" y="1"/>
              </a:cxn>
              <a:cxn ang="0">
                <a:pos x="337" y="523"/>
              </a:cxn>
              <a:cxn ang="0">
                <a:pos x="0" y="0"/>
              </a:cxn>
            </a:cxnLst>
            <a:rect l="0" t="0" r="r" b="b"/>
            <a:pathLst>
              <a:path w="635" h="523">
                <a:moveTo>
                  <a:pt x="0" y="0"/>
                </a:moveTo>
                <a:lnTo>
                  <a:pt x="635" y="1"/>
                </a:lnTo>
                <a:lnTo>
                  <a:pt x="337" y="523"/>
                </a:lnTo>
                <a:lnTo>
                  <a:pt x="0" y="0"/>
                </a:lnTo>
                <a:close/>
              </a:path>
            </a:pathLst>
          </a:custGeom>
          <a:noFill/>
          <a:ln w="9525" cap="flat" cmpd="sng">
            <a:solidFill>
              <a:schemeClr val="tx1"/>
            </a:solidFill>
            <a:prstDash val="solid"/>
            <a:round/>
            <a:headEnd/>
            <a:tailEnd/>
          </a:ln>
          <a:effectLst/>
        </p:spPr>
        <p:txBody>
          <a:bodyPr>
            <a:spAutoFit/>
          </a:bodyPr>
          <a:lstStyle/>
          <a:p>
            <a:endParaRPr lang="en-GB">
              <a:solidFill>
                <a:prstClr val="black"/>
              </a:solidFill>
            </a:endParaRPr>
          </a:p>
        </p:txBody>
      </p:sp>
      <p:sp>
        <p:nvSpPr>
          <p:cNvPr id="13317" name="Rectangle 5"/>
          <p:cNvSpPr>
            <a:spLocks noChangeArrowheads="1"/>
          </p:cNvSpPr>
          <p:nvPr/>
        </p:nvSpPr>
        <p:spPr bwMode="auto">
          <a:xfrm flipV="1">
            <a:off x="1893888" y="4937968"/>
            <a:ext cx="1897062" cy="414338"/>
          </a:xfrm>
          <a:prstGeom prst="rect">
            <a:avLst/>
          </a:prstGeom>
          <a:noFill/>
          <a:ln w="9525" algn="ctr">
            <a:solidFill>
              <a:schemeClr val="tx1"/>
            </a:solidFill>
            <a:miter lim="800000"/>
            <a:headEnd/>
            <a:tailEnd/>
          </a:ln>
          <a:effectLst/>
        </p:spPr>
        <p:txBody>
          <a:bodyPr anchor="ctr">
            <a:spAutoFit/>
          </a:bodyPr>
          <a:lstStyle/>
          <a:p>
            <a:endParaRPr lang="en-GB">
              <a:solidFill>
                <a:prstClr val="black"/>
              </a:solidFill>
            </a:endParaRPr>
          </a:p>
        </p:txBody>
      </p:sp>
      <p:sp>
        <p:nvSpPr>
          <p:cNvPr id="13318" name="Rectangle 6"/>
          <p:cNvSpPr>
            <a:spLocks noChangeArrowheads="1"/>
          </p:cNvSpPr>
          <p:nvPr/>
        </p:nvSpPr>
        <p:spPr bwMode="auto">
          <a:xfrm flipH="1" flipV="1">
            <a:off x="4344988" y="4941143"/>
            <a:ext cx="1909762" cy="388938"/>
          </a:xfrm>
          <a:prstGeom prst="rect">
            <a:avLst/>
          </a:prstGeom>
          <a:noFill/>
          <a:ln w="9525" algn="ctr">
            <a:solidFill>
              <a:schemeClr val="tx1"/>
            </a:solidFill>
            <a:miter lim="800000"/>
            <a:headEnd/>
            <a:tailEnd/>
          </a:ln>
          <a:effectLst/>
        </p:spPr>
        <p:txBody>
          <a:bodyPr anchor="ctr">
            <a:spAutoFit/>
          </a:bodyPr>
          <a:lstStyle/>
          <a:p>
            <a:endParaRPr lang="en-GB">
              <a:solidFill>
                <a:prstClr val="black"/>
              </a:solidFill>
            </a:endParaRPr>
          </a:p>
        </p:txBody>
      </p:sp>
      <p:sp>
        <p:nvSpPr>
          <p:cNvPr id="13319" name="Freeform 7"/>
          <p:cNvSpPr>
            <a:spLocks/>
          </p:cNvSpPr>
          <p:nvPr/>
        </p:nvSpPr>
        <p:spPr bwMode="auto">
          <a:xfrm>
            <a:off x="5626100" y="4072781"/>
            <a:ext cx="1303338" cy="92075"/>
          </a:xfrm>
          <a:custGeom>
            <a:avLst/>
            <a:gdLst/>
            <a:ahLst/>
            <a:cxnLst>
              <a:cxn ang="0">
                <a:pos x="911" y="67"/>
              </a:cxn>
              <a:cxn ang="0">
                <a:pos x="0" y="0"/>
              </a:cxn>
            </a:cxnLst>
            <a:rect l="0" t="0" r="r" b="b"/>
            <a:pathLst>
              <a:path w="911" h="67">
                <a:moveTo>
                  <a:pt x="911" y="67"/>
                </a:moveTo>
                <a:lnTo>
                  <a:pt x="0" y="0"/>
                </a:lnTo>
              </a:path>
            </a:pathLst>
          </a:custGeom>
          <a:noFill/>
          <a:ln w="9525" cap="flat" cmpd="sng">
            <a:solidFill>
              <a:schemeClr val="tx1"/>
            </a:solidFill>
            <a:prstDash val="solid"/>
            <a:round/>
            <a:headEnd/>
            <a:tailEnd/>
          </a:ln>
          <a:effectLst/>
        </p:spPr>
        <p:txBody>
          <a:bodyPr>
            <a:spAutoFit/>
          </a:bodyPr>
          <a:lstStyle/>
          <a:p>
            <a:endParaRPr lang="en-GB">
              <a:solidFill>
                <a:prstClr val="black"/>
              </a:solidFill>
            </a:endParaRPr>
          </a:p>
        </p:txBody>
      </p:sp>
      <p:sp>
        <p:nvSpPr>
          <p:cNvPr id="13320" name="Rectangle 8"/>
          <p:cNvSpPr>
            <a:spLocks noChangeArrowheads="1"/>
          </p:cNvSpPr>
          <p:nvPr/>
        </p:nvSpPr>
        <p:spPr bwMode="auto">
          <a:xfrm flipV="1">
            <a:off x="3870325" y="4874468"/>
            <a:ext cx="438150" cy="336550"/>
          </a:xfrm>
          <a:prstGeom prst="rect">
            <a:avLst/>
          </a:prstGeom>
          <a:noFill/>
          <a:ln w="9525" algn="ctr">
            <a:noFill/>
            <a:miter lim="800000"/>
            <a:headEnd/>
            <a:tailEnd/>
          </a:ln>
          <a:effectLst/>
        </p:spPr>
        <p:txBody>
          <a:bodyPr wrap="none" anchor="ctr">
            <a:spAutoFit/>
          </a:bodyPr>
          <a:lstStyle/>
          <a:p>
            <a:endParaRPr lang="en-GB">
              <a:solidFill>
                <a:prstClr val="black"/>
              </a:solidFill>
            </a:endParaRPr>
          </a:p>
        </p:txBody>
      </p:sp>
      <p:sp>
        <p:nvSpPr>
          <p:cNvPr id="13321" name="Text Box 9"/>
          <p:cNvSpPr txBox="1">
            <a:spLocks noChangeArrowheads="1"/>
          </p:cNvSpPr>
          <p:nvPr/>
        </p:nvSpPr>
        <p:spPr bwMode="auto">
          <a:xfrm>
            <a:off x="3727450" y="4533156"/>
            <a:ext cx="657225" cy="863600"/>
          </a:xfrm>
          <a:prstGeom prst="rect">
            <a:avLst/>
          </a:prstGeom>
          <a:solidFill>
            <a:schemeClr val="bg1"/>
          </a:solidFill>
          <a:ln w="9525" algn="ctr">
            <a:solidFill>
              <a:schemeClr val="tx1"/>
            </a:solidFill>
            <a:miter lim="800000"/>
            <a:headEnd/>
            <a:tailEnd/>
          </a:ln>
          <a:effectLst/>
        </p:spPr>
        <p:txBody>
          <a:bodyPr>
            <a:spAutoFit/>
          </a:bodyPr>
          <a:lstStyle/>
          <a:p>
            <a:pPr algn="ctr"/>
            <a:r>
              <a:rPr lang="en-GB" sz="1000" b="1" dirty="0">
                <a:solidFill>
                  <a:srgbClr val="000066"/>
                </a:solidFill>
              </a:rPr>
              <a:t>Dual Output or Magic Tee</a:t>
            </a:r>
          </a:p>
        </p:txBody>
      </p:sp>
      <p:sp>
        <p:nvSpPr>
          <p:cNvPr id="13322" name="Text Box 10"/>
          <p:cNvSpPr txBox="1">
            <a:spLocks noChangeArrowheads="1"/>
          </p:cNvSpPr>
          <p:nvPr/>
        </p:nvSpPr>
        <p:spPr bwMode="auto">
          <a:xfrm>
            <a:off x="2411413" y="3982293"/>
            <a:ext cx="3384550" cy="196850"/>
          </a:xfrm>
          <a:prstGeom prst="rect">
            <a:avLst/>
          </a:prstGeom>
          <a:solidFill>
            <a:srgbClr val="FFFFCC"/>
          </a:solidFill>
          <a:ln w="9525" algn="ctr">
            <a:solidFill>
              <a:schemeClr val="tx1"/>
            </a:solidFill>
            <a:miter lim="800000"/>
            <a:headEnd/>
            <a:tailEnd/>
          </a:ln>
          <a:effectLst/>
        </p:spPr>
        <p:txBody>
          <a:bodyPr tIns="18000" bIns="18000">
            <a:spAutoFit/>
          </a:bodyPr>
          <a:lstStyle/>
          <a:p>
            <a:pPr algn="ctr"/>
            <a:r>
              <a:rPr lang="en-GB" sz="1000" b="1">
                <a:solidFill>
                  <a:srgbClr val="000066"/>
                </a:solidFill>
              </a:rPr>
              <a:t>Laser interferometer</a:t>
            </a:r>
          </a:p>
        </p:txBody>
      </p:sp>
      <p:sp>
        <p:nvSpPr>
          <p:cNvPr id="13323" name="Line 11"/>
          <p:cNvSpPr>
            <a:spLocks noChangeShapeType="1"/>
          </p:cNvSpPr>
          <p:nvPr/>
        </p:nvSpPr>
        <p:spPr bwMode="auto">
          <a:xfrm flipV="1">
            <a:off x="4059238" y="5399931"/>
            <a:ext cx="0" cy="542925"/>
          </a:xfrm>
          <a:prstGeom prst="line">
            <a:avLst/>
          </a:prstGeom>
          <a:noFill/>
          <a:ln w="19050">
            <a:solidFill>
              <a:schemeClr val="tx1"/>
            </a:solidFill>
            <a:round/>
            <a:headEnd/>
            <a:tailEnd/>
          </a:ln>
          <a:effectLst/>
        </p:spPr>
        <p:txBody>
          <a:bodyPr>
            <a:spAutoFit/>
          </a:bodyPr>
          <a:lstStyle/>
          <a:p>
            <a:endParaRPr lang="en-GB">
              <a:solidFill>
                <a:prstClr val="black"/>
              </a:solidFill>
            </a:endParaRPr>
          </a:p>
        </p:txBody>
      </p:sp>
      <p:sp>
        <p:nvSpPr>
          <p:cNvPr id="13324" name="Text Box 12"/>
          <p:cNvSpPr txBox="1">
            <a:spLocks noChangeArrowheads="1"/>
          </p:cNvSpPr>
          <p:nvPr/>
        </p:nvSpPr>
        <p:spPr bwMode="auto">
          <a:xfrm>
            <a:off x="2005013" y="4928443"/>
            <a:ext cx="1660525" cy="396875"/>
          </a:xfrm>
          <a:prstGeom prst="rect">
            <a:avLst/>
          </a:prstGeom>
          <a:noFill/>
          <a:ln w="9525" algn="ctr">
            <a:noFill/>
            <a:miter lim="800000"/>
            <a:headEnd/>
            <a:tailEnd/>
          </a:ln>
          <a:effectLst/>
        </p:spPr>
        <p:txBody>
          <a:bodyPr>
            <a:spAutoFit/>
          </a:bodyPr>
          <a:lstStyle/>
          <a:p>
            <a:r>
              <a:rPr lang="en-GB" sz="1000">
                <a:solidFill>
                  <a:srgbClr val="000066"/>
                </a:solidFill>
              </a:rPr>
              <a:t>Waveguide with micron-level adjustment</a:t>
            </a:r>
          </a:p>
        </p:txBody>
      </p:sp>
      <p:sp>
        <p:nvSpPr>
          <p:cNvPr id="13325" name="Text Box 13"/>
          <p:cNvSpPr txBox="1">
            <a:spLocks noChangeArrowheads="1"/>
          </p:cNvSpPr>
          <p:nvPr/>
        </p:nvSpPr>
        <p:spPr bwMode="auto">
          <a:xfrm>
            <a:off x="4394200" y="4931618"/>
            <a:ext cx="1697038" cy="396875"/>
          </a:xfrm>
          <a:prstGeom prst="rect">
            <a:avLst/>
          </a:prstGeom>
          <a:noFill/>
          <a:ln w="9525" algn="ctr">
            <a:noFill/>
            <a:miter lim="800000"/>
            <a:headEnd/>
            <a:tailEnd/>
          </a:ln>
          <a:effectLst/>
        </p:spPr>
        <p:txBody>
          <a:bodyPr>
            <a:spAutoFit/>
          </a:bodyPr>
          <a:lstStyle/>
          <a:p>
            <a:r>
              <a:rPr lang="en-GB" sz="1000">
                <a:solidFill>
                  <a:srgbClr val="000066"/>
                </a:solidFill>
              </a:rPr>
              <a:t>Waveguide with micron-level adjustment</a:t>
            </a:r>
          </a:p>
        </p:txBody>
      </p:sp>
      <p:sp>
        <p:nvSpPr>
          <p:cNvPr id="13326" name="Text Box 14"/>
          <p:cNvSpPr txBox="1">
            <a:spLocks noChangeArrowheads="1"/>
          </p:cNvSpPr>
          <p:nvPr/>
        </p:nvSpPr>
        <p:spPr bwMode="auto">
          <a:xfrm>
            <a:off x="3994150" y="5871418"/>
            <a:ext cx="1247775" cy="549275"/>
          </a:xfrm>
          <a:prstGeom prst="rect">
            <a:avLst/>
          </a:prstGeom>
          <a:noFill/>
          <a:ln w="9525" algn="ctr">
            <a:noFill/>
            <a:miter lim="800000"/>
            <a:headEnd/>
            <a:tailEnd/>
          </a:ln>
          <a:effectLst/>
        </p:spPr>
        <p:txBody>
          <a:bodyPr>
            <a:spAutoFit/>
          </a:bodyPr>
          <a:lstStyle/>
          <a:p>
            <a:pPr algn="r"/>
            <a:r>
              <a:rPr lang="en-GB" sz="1000" b="1">
                <a:solidFill>
                  <a:srgbClr val="000066"/>
                </a:solidFill>
              </a:rPr>
              <a:t>12 GHz Pulsed Klystron </a:t>
            </a:r>
          </a:p>
          <a:p>
            <a:pPr algn="r"/>
            <a:r>
              <a:rPr lang="en-GB" sz="1000" b="1">
                <a:solidFill>
                  <a:srgbClr val="000066"/>
                </a:solidFill>
              </a:rPr>
              <a:t>( ~ 20 MW )</a:t>
            </a:r>
          </a:p>
        </p:txBody>
      </p:sp>
      <p:sp>
        <p:nvSpPr>
          <p:cNvPr id="13327" name="Freeform 15"/>
          <p:cNvSpPr>
            <a:spLocks/>
          </p:cNvSpPr>
          <p:nvPr/>
        </p:nvSpPr>
        <p:spPr bwMode="auto">
          <a:xfrm flipV="1">
            <a:off x="4019550" y="6528643"/>
            <a:ext cx="2613025" cy="212725"/>
          </a:xfrm>
          <a:custGeom>
            <a:avLst/>
            <a:gdLst/>
            <a:ahLst/>
            <a:cxnLst>
              <a:cxn ang="0">
                <a:pos x="1770" y="276"/>
              </a:cxn>
              <a:cxn ang="0">
                <a:pos x="1770" y="0"/>
              </a:cxn>
              <a:cxn ang="0">
                <a:pos x="0" y="0"/>
              </a:cxn>
              <a:cxn ang="0">
                <a:pos x="0" y="252"/>
              </a:cxn>
            </a:cxnLst>
            <a:rect l="0" t="0" r="r" b="b"/>
            <a:pathLst>
              <a:path w="1770" h="276">
                <a:moveTo>
                  <a:pt x="1770" y="276"/>
                </a:moveTo>
                <a:lnTo>
                  <a:pt x="1770" y="0"/>
                </a:lnTo>
                <a:lnTo>
                  <a:pt x="0" y="0"/>
                </a:lnTo>
                <a:lnTo>
                  <a:pt x="0" y="252"/>
                </a:lnTo>
              </a:path>
            </a:pathLst>
          </a:custGeom>
          <a:noFill/>
          <a:ln w="12700" cap="flat" cmpd="sng">
            <a:solidFill>
              <a:schemeClr val="tx1"/>
            </a:solidFill>
            <a:prstDash val="solid"/>
            <a:round/>
            <a:headEnd type="none" w="med" len="med"/>
            <a:tailEnd type="triangle" w="med" len="med"/>
          </a:ln>
          <a:effectLst/>
        </p:spPr>
        <p:txBody>
          <a:bodyPr>
            <a:spAutoFit/>
          </a:bodyPr>
          <a:lstStyle/>
          <a:p>
            <a:endParaRPr lang="en-GB">
              <a:solidFill>
                <a:prstClr val="black"/>
              </a:solidFill>
            </a:endParaRPr>
          </a:p>
        </p:txBody>
      </p:sp>
      <p:sp>
        <p:nvSpPr>
          <p:cNvPr id="13328" name="Line 16"/>
          <p:cNvSpPr>
            <a:spLocks noChangeShapeType="1"/>
          </p:cNvSpPr>
          <p:nvPr/>
        </p:nvSpPr>
        <p:spPr bwMode="auto">
          <a:xfrm flipV="1">
            <a:off x="3165475" y="6215906"/>
            <a:ext cx="677863" cy="0"/>
          </a:xfrm>
          <a:prstGeom prst="line">
            <a:avLst/>
          </a:prstGeom>
          <a:noFill/>
          <a:ln w="28575">
            <a:solidFill>
              <a:srgbClr val="FF0000"/>
            </a:solidFill>
            <a:round/>
            <a:headEnd/>
            <a:tailEnd type="triangle" w="med" len="med"/>
          </a:ln>
          <a:effectLst/>
        </p:spPr>
        <p:txBody>
          <a:bodyPr>
            <a:spAutoFit/>
          </a:bodyPr>
          <a:lstStyle/>
          <a:p>
            <a:endParaRPr lang="en-GB">
              <a:solidFill>
                <a:prstClr val="black"/>
              </a:solidFill>
            </a:endParaRPr>
          </a:p>
        </p:txBody>
      </p:sp>
      <p:sp>
        <p:nvSpPr>
          <p:cNvPr id="13329" name="Text Box 17"/>
          <p:cNvSpPr txBox="1">
            <a:spLocks noChangeArrowheads="1"/>
          </p:cNvSpPr>
          <p:nvPr/>
        </p:nvSpPr>
        <p:spPr bwMode="auto">
          <a:xfrm>
            <a:off x="2266950" y="6019056"/>
            <a:ext cx="896938" cy="406400"/>
          </a:xfrm>
          <a:prstGeom prst="rect">
            <a:avLst/>
          </a:prstGeom>
          <a:solidFill>
            <a:schemeClr val="bg1"/>
          </a:solidFill>
          <a:ln w="9525" algn="ctr">
            <a:solidFill>
              <a:srgbClr val="FF0000"/>
            </a:solidFill>
            <a:miter lim="800000"/>
            <a:headEnd/>
            <a:tailEnd/>
          </a:ln>
          <a:effectLst/>
        </p:spPr>
        <p:txBody>
          <a:bodyPr>
            <a:spAutoFit/>
          </a:bodyPr>
          <a:lstStyle/>
          <a:p>
            <a:pPr algn="ctr"/>
            <a:r>
              <a:rPr lang="en-GB" sz="1000" b="1">
                <a:solidFill>
                  <a:srgbClr val="FF0000"/>
                </a:solidFill>
              </a:rPr>
              <a:t>Pulsed Modulator</a:t>
            </a:r>
          </a:p>
        </p:txBody>
      </p:sp>
      <p:sp>
        <p:nvSpPr>
          <p:cNvPr id="13330" name="Freeform 18"/>
          <p:cNvSpPr>
            <a:spLocks/>
          </p:cNvSpPr>
          <p:nvPr/>
        </p:nvSpPr>
        <p:spPr bwMode="auto">
          <a:xfrm flipV="1">
            <a:off x="4116388" y="5572968"/>
            <a:ext cx="136525" cy="255588"/>
          </a:xfrm>
          <a:custGeom>
            <a:avLst/>
            <a:gdLst/>
            <a:ahLst/>
            <a:cxnLst>
              <a:cxn ang="0">
                <a:pos x="0" y="0"/>
              </a:cxn>
              <a:cxn ang="0">
                <a:pos x="1" y="128"/>
              </a:cxn>
              <a:cxn ang="0">
                <a:pos x="28" y="168"/>
              </a:cxn>
              <a:cxn ang="0">
                <a:pos x="100" y="170"/>
              </a:cxn>
            </a:cxnLst>
            <a:rect l="0" t="0" r="r" b="b"/>
            <a:pathLst>
              <a:path w="100" h="170">
                <a:moveTo>
                  <a:pt x="0" y="0"/>
                </a:moveTo>
                <a:lnTo>
                  <a:pt x="1" y="128"/>
                </a:lnTo>
                <a:cubicBezTo>
                  <a:pt x="6" y="156"/>
                  <a:pt x="12" y="161"/>
                  <a:pt x="28" y="168"/>
                </a:cubicBezTo>
                <a:lnTo>
                  <a:pt x="100" y="170"/>
                </a:lnTo>
              </a:path>
            </a:pathLst>
          </a:custGeom>
          <a:noFill/>
          <a:ln w="19050" cap="flat" cmpd="sng">
            <a:solidFill>
              <a:schemeClr val="bg2"/>
            </a:solidFill>
            <a:prstDash val="solid"/>
            <a:round/>
            <a:headEnd type="none" w="med" len="med"/>
            <a:tailEnd type="triangle" w="med" len="med"/>
          </a:ln>
          <a:effectLst/>
        </p:spPr>
        <p:txBody>
          <a:bodyPr>
            <a:spAutoFit/>
          </a:bodyPr>
          <a:lstStyle/>
          <a:p>
            <a:endParaRPr lang="en-GB">
              <a:solidFill>
                <a:prstClr val="black"/>
              </a:solidFill>
            </a:endParaRPr>
          </a:p>
        </p:txBody>
      </p:sp>
      <p:sp>
        <p:nvSpPr>
          <p:cNvPr id="13331" name="Text Box 19"/>
          <p:cNvSpPr txBox="1">
            <a:spLocks noChangeArrowheads="1"/>
          </p:cNvSpPr>
          <p:nvPr/>
        </p:nvSpPr>
        <p:spPr bwMode="auto">
          <a:xfrm>
            <a:off x="6302375" y="6138118"/>
            <a:ext cx="904875" cy="404813"/>
          </a:xfrm>
          <a:prstGeom prst="rect">
            <a:avLst/>
          </a:prstGeom>
          <a:solidFill>
            <a:schemeClr val="bg1"/>
          </a:solidFill>
          <a:ln w="9525" algn="ctr">
            <a:solidFill>
              <a:schemeClr val="tx1"/>
            </a:solidFill>
            <a:miter lim="800000"/>
            <a:headEnd/>
            <a:tailEnd/>
          </a:ln>
          <a:effectLst/>
        </p:spPr>
        <p:txBody>
          <a:bodyPr lIns="54000" rIns="54000">
            <a:spAutoFit/>
          </a:bodyPr>
          <a:lstStyle/>
          <a:p>
            <a:pPr algn="ctr"/>
            <a:r>
              <a:rPr lang="en-GB" sz="1000" b="1">
                <a:solidFill>
                  <a:srgbClr val="000066"/>
                </a:solidFill>
              </a:rPr>
              <a:t>Vector modulation</a:t>
            </a:r>
          </a:p>
        </p:txBody>
      </p:sp>
      <p:grpSp>
        <p:nvGrpSpPr>
          <p:cNvPr id="2" name="Group 20"/>
          <p:cNvGrpSpPr>
            <a:grpSpLocks/>
          </p:cNvGrpSpPr>
          <p:nvPr/>
        </p:nvGrpSpPr>
        <p:grpSpPr bwMode="auto">
          <a:xfrm flipV="1">
            <a:off x="5530850" y="5426918"/>
            <a:ext cx="352425" cy="320675"/>
            <a:chOff x="4112" y="2534"/>
            <a:chExt cx="247" cy="235"/>
          </a:xfrm>
        </p:grpSpPr>
        <p:sp>
          <p:nvSpPr>
            <p:cNvPr id="13333" name="Oval 21"/>
            <p:cNvSpPr>
              <a:spLocks noChangeArrowheads="1"/>
            </p:cNvSpPr>
            <p:nvPr/>
          </p:nvSpPr>
          <p:spPr bwMode="auto">
            <a:xfrm>
              <a:off x="4112" y="2534"/>
              <a:ext cx="247" cy="235"/>
            </a:xfrm>
            <a:prstGeom prst="ellipse">
              <a:avLst/>
            </a:prstGeom>
            <a:noFill/>
            <a:ln w="9525" algn="ctr">
              <a:solidFill>
                <a:schemeClr val="tx1"/>
              </a:solidFill>
              <a:round/>
              <a:headEnd/>
              <a:tailEnd/>
            </a:ln>
            <a:effectLst/>
          </p:spPr>
          <p:txBody>
            <a:bodyPr wrap="none" anchor="ctr">
              <a:spAutoFit/>
            </a:bodyPr>
            <a:lstStyle/>
            <a:p>
              <a:endParaRPr lang="en-GB">
                <a:solidFill>
                  <a:prstClr val="black"/>
                </a:solidFill>
              </a:endParaRPr>
            </a:p>
          </p:txBody>
        </p:sp>
        <p:sp>
          <p:nvSpPr>
            <p:cNvPr id="13334" name="Line 22"/>
            <p:cNvSpPr>
              <a:spLocks noChangeShapeType="1"/>
            </p:cNvSpPr>
            <p:nvPr/>
          </p:nvSpPr>
          <p:spPr bwMode="auto">
            <a:xfrm>
              <a:off x="4155" y="2563"/>
              <a:ext cx="159" cy="177"/>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335" name="Line 23"/>
            <p:cNvSpPr>
              <a:spLocks noChangeShapeType="1"/>
            </p:cNvSpPr>
            <p:nvPr/>
          </p:nvSpPr>
          <p:spPr bwMode="auto">
            <a:xfrm flipH="1">
              <a:off x="4157" y="2567"/>
              <a:ext cx="160" cy="177"/>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grpSp>
      <p:sp>
        <p:nvSpPr>
          <p:cNvPr id="13336" name="Line 24"/>
          <p:cNvSpPr>
            <a:spLocks noChangeShapeType="1"/>
          </p:cNvSpPr>
          <p:nvPr/>
        </p:nvSpPr>
        <p:spPr bwMode="auto">
          <a:xfrm>
            <a:off x="4240213" y="5571381"/>
            <a:ext cx="1274762" cy="0"/>
          </a:xfrm>
          <a:prstGeom prst="line">
            <a:avLst/>
          </a:prstGeom>
          <a:noFill/>
          <a:ln w="12700">
            <a:solidFill>
              <a:schemeClr val="tx1"/>
            </a:solidFill>
            <a:round/>
            <a:headEnd/>
            <a:tailEnd type="triangle" w="med" len="med"/>
          </a:ln>
          <a:effectLst/>
        </p:spPr>
        <p:txBody>
          <a:bodyPr>
            <a:spAutoFit/>
          </a:bodyPr>
          <a:lstStyle/>
          <a:p>
            <a:endParaRPr lang="en-GB">
              <a:solidFill>
                <a:prstClr val="black"/>
              </a:solidFill>
            </a:endParaRPr>
          </a:p>
        </p:txBody>
      </p:sp>
      <p:sp>
        <p:nvSpPr>
          <p:cNvPr id="13337" name="Line 25"/>
          <p:cNvSpPr>
            <a:spLocks noChangeShapeType="1"/>
          </p:cNvSpPr>
          <p:nvPr/>
        </p:nvSpPr>
        <p:spPr bwMode="auto">
          <a:xfrm flipH="1" flipV="1">
            <a:off x="5883275" y="5574556"/>
            <a:ext cx="949325" cy="0"/>
          </a:xfrm>
          <a:prstGeom prst="line">
            <a:avLst/>
          </a:prstGeom>
          <a:noFill/>
          <a:ln w="12700">
            <a:solidFill>
              <a:schemeClr val="tx1"/>
            </a:solidFill>
            <a:round/>
            <a:headEnd/>
            <a:tailEnd type="triangle" w="med" len="med"/>
          </a:ln>
          <a:effectLst/>
        </p:spPr>
        <p:txBody>
          <a:bodyPr>
            <a:spAutoFit/>
          </a:bodyPr>
          <a:lstStyle/>
          <a:p>
            <a:endParaRPr lang="en-GB">
              <a:solidFill>
                <a:prstClr val="black"/>
              </a:solidFill>
            </a:endParaRPr>
          </a:p>
        </p:txBody>
      </p:sp>
      <p:sp>
        <p:nvSpPr>
          <p:cNvPr id="13338" name="Freeform 26"/>
          <p:cNvSpPr>
            <a:spLocks/>
          </p:cNvSpPr>
          <p:nvPr/>
        </p:nvSpPr>
        <p:spPr bwMode="auto">
          <a:xfrm>
            <a:off x="6635750" y="5571381"/>
            <a:ext cx="3175" cy="552450"/>
          </a:xfrm>
          <a:custGeom>
            <a:avLst/>
            <a:gdLst/>
            <a:ahLst/>
            <a:cxnLst>
              <a:cxn ang="0">
                <a:pos x="2" y="0"/>
              </a:cxn>
              <a:cxn ang="0">
                <a:pos x="0" y="348"/>
              </a:cxn>
            </a:cxnLst>
            <a:rect l="0" t="0" r="r" b="b"/>
            <a:pathLst>
              <a:path w="2" h="348">
                <a:moveTo>
                  <a:pt x="2" y="0"/>
                </a:moveTo>
                <a:lnTo>
                  <a:pt x="0" y="348"/>
                </a:lnTo>
              </a:path>
            </a:pathLst>
          </a:custGeom>
          <a:noFill/>
          <a:ln w="12700">
            <a:solidFill>
              <a:schemeClr val="tx1"/>
            </a:solidFill>
            <a:round/>
            <a:headEnd/>
            <a:tailEnd type="triangle" w="med" len="med"/>
          </a:ln>
          <a:effectLst/>
        </p:spPr>
        <p:txBody>
          <a:bodyPr>
            <a:spAutoFit/>
          </a:bodyPr>
          <a:lstStyle/>
          <a:p>
            <a:endParaRPr lang="en-GB">
              <a:solidFill>
                <a:prstClr val="black"/>
              </a:solidFill>
            </a:endParaRPr>
          </a:p>
        </p:txBody>
      </p:sp>
      <p:sp>
        <p:nvSpPr>
          <p:cNvPr id="13339" name="Text Box 27"/>
          <p:cNvSpPr txBox="1">
            <a:spLocks noChangeArrowheads="1"/>
          </p:cNvSpPr>
          <p:nvPr/>
        </p:nvSpPr>
        <p:spPr bwMode="auto">
          <a:xfrm>
            <a:off x="5359400" y="6242893"/>
            <a:ext cx="677863" cy="255588"/>
          </a:xfrm>
          <a:prstGeom prst="rect">
            <a:avLst/>
          </a:prstGeom>
          <a:solidFill>
            <a:schemeClr val="bg1"/>
          </a:solidFill>
          <a:ln w="9525" algn="ctr">
            <a:solidFill>
              <a:schemeClr val="tx1"/>
            </a:solidFill>
            <a:miter lim="800000"/>
            <a:headEnd/>
            <a:tailEnd/>
          </a:ln>
          <a:effectLst/>
        </p:spPr>
        <p:txBody>
          <a:bodyPr>
            <a:spAutoFit/>
          </a:bodyPr>
          <a:lstStyle/>
          <a:p>
            <a:pPr algn="ctr"/>
            <a:r>
              <a:rPr lang="en-GB" sz="1000" b="1">
                <a:solidFill>
                  <a:srgbClr val="000066"/>
                </a:solidFill>
              </a:rPr>
              <a:t>Control</a:t>
            </a:r>
          </a:p>
        </p:txBody>
      </p:sp>
      <p:sp>
        <p:nvSpPr>
          <p:cNvPr id="13340" name="Freeform 28"/>
          <p:cNvSpPr>
            <a:spLocks/>
          </p:cNvSpPr>
          <p:nvPr/>
        </p:nvSpPr>
        <p:spPr bwMode="auto">
          <a:xfrm>
            <a:off x="5707063" y="5746006"/>
            <a:ext cx="1587" cy="474662"/>
          </a:xfrm>
          <a:custGeom>
            <a:avLst/>
            <a:gdLst/>
            <a:ahLst/>
            <a:cxnLst>
              <a:cxn ang="0">
                <a:pos x="0" y="0"/>
              </a:cxn>
              <a:cxn ang="0">
                <a:pos x="0" y="299"/>
              </a:cxn>
            </a:cxnLst>
            <a:rect l="0" t="0" r="r" b="b"/>
            <a:pathLst>
              <a:path w="1" h="299">
                <a:moveTo>
                  <a:pt x="0" y="0"/>
                </a:moveTo>
                <a:lnTo>
                  <a:pt x="0" y="299"/>
                </a:lnTo>
              </a:path>
            </a:pathLst>
          </a:custGeom>
          <a:noFill/>
          <a:ln w="28575">
            <a:solidFill>
              <a:srgbClr val="006600"/>
            </a:solidFill>
            <a:round/>
            <a:headEnd/>
            <a:tailEnd type="triangle" w="med" len="med"/>
          </a:ln>
          <a:effectLst/>
        </p:spPr>
        <p:txBody>
          <a:bodyPr>
            <a:spAutoFit/>
          </a:bodyPr>
          <a:lstStyle/>
          <a:p>
            <a:endParaRPr lang="en-GB">
              <a:solidFill>
                <a:prstClr val="black"/>
              </a:solidFill>
            </a:endParaRPr>
          </a:p>
        </p:txBody>
      </p:sp>
      <p:sp>
        <p:nvSpPr>
          <p:cNvPr id="13341" name="Line 29"/>
          <p:cNvSpPr>
            <a:spLocks noChangeShapeType="1"/>
          </p:cNvSpPr>
          <p:nvPr/>
        </p:nvSpPr>
        <p:spPr bwMode="auto">
          <a:xfrm flipV="1">
            <a:off x="6045200" y="6361956"/>
            <a:ext cx="261938" cy="0"/>
          </a:xfrm>
          <a:prstGeom prst="line">
            <a:avLst/>
          </a:prstGeom>
          <a:noFill/>
          <a:ln w="28575">
            <a:solidFill>
              <a:srgbClr val="006600"/>
            </a:solidFill>
            <a:round/>
            <a:headEnd/>
            <a:tailEnd type="triangle" w="med" len="med"/>
          </a:ln>
          <a:effectLst/>
        </p:spPr>
        <p:txBody>
          <a:bodyPr>
            <a:spAutoFit/>
          </a:bodyPr>
          <a:lstStyle/>
          <a:p>
            <a:endParaRPr lang="en-GB">
              <a:solidFill>
                <a:prstClr val="black"/>
              </a:solidFill>
            </a:endParaRPr>
          </a:p>
        </p:txBody>
      </p:sp>
      <p:sp>
        <p:nvSpPr>
          <p:cNvPr id="13342" name="Text Box 30"/>
          <p:cNvSpPr txBox="1">
            <a:spLocks noChangeArrowheads="1"/>
          </p:cNvSpPr>
          <p:nvPr/>
        </p:nvSpPr>
        <p:spPr bwMode="auto">
          <a:xfrm>
            <a:off x="5140325" y="4488706"/>
            <a:ext cx="666750" cy="254000"/>
          </a:xfrm>
          <a:prstGeom prst="rect">
            <a:avLst/>
          </a:prstGeom>
          <a:solidFill>
            <a:schemeClr val="bg1"/>
          </a:solidFill>
          <a:ln w="9525" algn="ctr">
            <a:solidFill>
              <a:schemeClr val="tx1"/>
            </a:solidFill>
            <a:miter lim="800000"/>
            <a:headEnd/>
            <a:tailEnd/>
          </a:ln>
          <a:effectLst/>
        </p:spPr>
        <p:txBody>
          <a:bodyPr>
            <a:spAutoFit/>
          </a:bodyPr>
          <a:lstStyle/>
          <a:p>
            <a:pPr algn="ctr"/>
            <a:r>
              <a:rPr lang="en-GB" sz="1000" b="1">
                <a:solidFill>
                  <a:srgbClr val="000066"/>
                </a:solidFill>
              </a:rPr>
              <a:t>Control</a:t>
            </a:r>
          </a:p>
        </p:txBody>
      </p:sp>
      <p:sp>
        <p:nvSpPr>
          <p:cNvPr id="13343" name="Freeform 31"/>
          <p:cNvSpPr>
            <a:spLocks/>
          </p:cNvSpPr>
          <p:nvPr/>
        </p:nvSpPr>
        <p:spPr bwMode="auto">
          <a:xfrm>
            <a:off x="5611813" y="4185493"/>
            <a:ext cx="4762" cy="293688"/>
          </a:xfrm>
          <a:custGeom>
            <a:avLst/>
            <a:gdLst/>
            <a:ahLst/>
            <a:cxnLst>
              <a:cxn ang="0">
                <a:pos x="0" y="0"/>
              </a:cxn>
              <a:cxn ang="0">
                <a:pos x="3" y="216"/>
              </a:cxn>
            </a:cxnLst>
            <a:rect l="0" t="0" r="r" b="b"/>
            <a:pathLst>
              <a:path w="3" h="216">
                <a:moveTo>
                  <a:pt x="0" y="0"/>
                </a:moveTo>
                <a:lnTo>
                  <a:pt x="3" y="216"/>
                </a:lnTo>
              </a:path>
            </a:pathLst>
          </a:custGeom>
          <a:noFill/>
          <a:ln w="28575" cap="flat" cmpd="sng">
            <a:solidFill>
              <a:srgbClr val="006600"/>
            </a:solidFill>
            <a:prstDash val="solid"/>
            <a:round/>
            <a:headEnd type="none" w="med" len="med"/>
            <a:tailEnd type="triangle" w="med" len="med"/>
          </a:ln>
          <a:effectLst/>
        </p:spPr>
        <p:txBody>
          <a:bodyPr>
            <a:spAutoFit/>
          </a:bodyPr>
          <a:lstStyle/>
          <a:p>
            <a:endParaRPr lang="en-GB">
              <a:solidFill>
                <a:prstClr val="black"/>
              </a:solidFill>
            </a:endParaRPr>
          </a:p>
        </p:txBody>
      </p:sp>
      <p:sp>
        <p:nvSpPr>
          <p:cNvPr id="13344" name="Freeform 32"/>
          <p:cNvSpPr>
            <a:spLocks/>
          </p:cNvSpPr>
          <p:nvPr/>
        </p:nvSpPr>
        <p:spPr bwMode="auto">
          <a:xfrm>
            <a:off x="5618163" y="4736356"/>
            <a:ext cx="1587" cy="196850"/>
          </a:xfrm>
          <a:custGeom>
            <a:avLst/>
            <a:gdLst/>
            <a:ahLst/>
            <a:cxnLst>
              <a:cxn ang="0">
                <a:pos x="0" y="0"/>
              </a:cxn>
              <a:cxn ang="0">
                <a:pos x="0" y="144"/>
              </a:cxn>
            </a:cxnLst>
            <a:rect l="0" t="0" r="r" b="b"/>
            <a:pathLst>
              <a:path w="1" h="144">
                <a:moveTo>
                  <a:pt x="0" y="0"/>
                </a:moveTo>
                <a:lnTo>
                  <a:pt x="0" y="144"/>
                </a:lnTo>
              </a:path>
            </a:pathLst>
          </a:custGeom>
          <a:noFill/>
          <a:ln w="28575" cap="flat" cmpd="sng">
            <a:solidFill>
              <a:srgbClr val="006600"/>
            </a:solidFill>
            <a:prstDash val="solid"/>
            <a:round/>
            <a:headEnd type="none" w="med" len="med"/>
            <a:tailEnd type="triangle" w="med" len="med"/>
          </a:ln>
          <a:effectLst/>
        </p:spPr>
        <p:txBody>
          <a:bodyPr>
            <a:spAutoFit/>
          </a:bodyPr>
          <a:lstStyle/>
          <a:p>
            <a:endParaRPr lang="en-GB">
              <a:solidFill>
                <a:prstClr val="black"/>
              </a:solidFill>
            </a:endParaRPr>
          </a:p>
        </p:txBody>
      </p:sp>
      <p:sp>
        <p:nvSpPr>
          <p:cNvPr id="13345" name="Freeform 33"/>
          <p:cNvSpPr>
            <a:spLocks/>
          </p:cNvSpPr>
          <p:nvPr/>
        </p:nvSpPr>
        <p:spPr bwMode="auto">
          <a:xfrm>
            <a:off x="2562225" y="4377581"/>
            <a:ext cx="2563813" cy="527050"/>
          </a:xfrm>
          <a:custGeom>
            <a:avLst/>
            <a:gdLst/>
            <a:ahLst/>
            <a:cxnLst>
              <a:cxn ang="0">
                <a:pos x="1615" y="158"/>
              </a:cxn>
              <a:cxn ang="0">
                <a:pos x="1379" y="158"/>
              </a:cxn>
              <a:cxn ang="0">
                <a:pos x="1379" y="0"/>
              </a:cxn>
              <a:cxn ang="0">
                <a:pos x="0" y="0"/>
              </a:cxn>
              <a:cxn ang="0">
                <a:pos x="0" y="332"/>
              </a:cxn>
            </a:cxnLst>
            <a:rect l="0" t="0" r="r" b="b"/>
            <a:pathLst>
              <a:path w="1615" h="332">
                <a:moveTo>
                  <a:pt x="1615" y="158"/>
                </a:moveTo>
                <a:lnTo>
                  <a:pt x="1379" y="158"/>
                </a:lnTo>
                <a:lnTo>
                  <a:pt x="1379" y="0"/>
                </a:lnTo>
                <a:lnTo>
                  <a:pt x="0" y="0"/>
                </a:lnTo>
                <a:lnTo>
                  <a:pt x="0" y="332"/>
                </a:lnTo>
              </a:path>
            </a:pathLst>
          </a:custGeom>
          <a:noFill/>
          <a:ln w="28575" cap="flat" cmpd="sng">
            <a:solidFill>
              <a:srgbClr val="006600"/>
            </a:solidFill>
            <a:prstDash val="solid"/>
            <a:round/>
            <a:headEnd type="none" w="med" len="med"/>
            <a:tailEnd type="triangle" w="med" len="med"/>
          </a:ln>
          <a:effectLst/>
        </p:spPr>
        <p:txBody>
          <a:bodyPr>
            <a:spAutoFit/>
          </a:bodyPr>
          <a:lstStyle/>
          <a:p>
            <a:endParaRPr lang="en-GB">
              <a:solidFill>
                <a:prstClr val="black"/>
              </a:solidFill>
            </a:endParaRPr>
          </a:p>
        </p:txBody>
      </p:sp>
      <p:sp>
        <p:nvSpPr>
          <p:cNvPr id="13346" name="Text Box 34"/>
          <p:cNvSpPr txBox="1">
            <a:spLocks noChangeArrowheads="1"/>
          </p:cNvSpPr>
          <p:nvPr/>
        </p:nvSpPr>
        <p:spPr bwMode="auto">
          <a:xfrm>
            <a:off x="7280275" y="3942606"/>
            <a:ext cx="1077913" cy="396875"/>
          </a:xfrm>
          <a:prstGeom prst="rect">
            <a:avLst/>
          </a:prstGeom>
          <a:noFill/>
          <a:ln w="9525" algn="ctr">
            <a:noFill/>
            <a:miter lim="800000"/>
            <a:headEnd/>
            <a:tailEnd/>
          </a:ln>
          <a:effectLst/>
        </p:spPr>
        <p:txBody>
          <a:bodyPr>
            <a:spAutoFit/>
          </a:bodyPr>
          <a:lstStyle/>
          <a:p>
            <a:r>
              <a:rPr lang="en-GB" sz="1000" b="1">
                <a:solidFill>
                  <a:srgbClr val="FF6600"/>
                </a:solidFill>
              </a:rPr>
              <a:t>travelling wave cavity</a:t>
            </a:r>
          </a:p>
        </p:txBody>
      </p:sp>
      <p:sp>
        <p:nvSpPr>
          <p:cNvPr id="13347" name="Text Box 35"/>
          <p:cNvSpPr txBox="1">
            <a:spLocks noChangeArrowheads="1"/>
          </p:cNvSpPr>
          <p:nvPr/>
        </p:nvSpPr>
        <p:spPr bwMode="auto">
          <a:xfrm>
            <a:off x="6808788" y="5409456"/>
            <a:ext cx="636587" cy="406400"/>
          </a:xfrm>
          <a:prstGeom prst="rect">
            <a:avLst/>
          </a:prstGeom>
          <a:solidFill>
            <a:schemeClr val="bg1"/>
          </a:solidFill>
          <a:ln w="9525" algn="ctr">
            <a:solidFill>
              <a:schemeClr val="tx1"/>
            </a:solidFill>
            <a:miter lim="800000"/>
            <a:headEnd/>
            <a:tailEnd/>
          </a:ln>
          <a:effectLst/>
        </p:spPr>
        <p:txBody>
          <a:bodyPr lIns="54000" rIns="54000">
            <a:spAutoFit/>
          </a:bodyPr>
          <a:lstStyle/>
          <a:p>
            <a:pPr algn="ctr"/>
            <a:r>
              <a:rPr lang="en-GB" sz="1000" b="1">
                <a:solidFill>
                  <a:srgbClr val="000066"/>
                </a:solidFill>
              </a:rPr>
              <a:t>Phase Shifter</a:t>
            </a:r>
          </a:p>
        </p:txBody>
      </p:sp>
      <p:sp>
        <p:nvSpPr>
          <p:cNvPr id="13348" name="Text Box 36"/>
          <p:cNvSpPr txBox="1">
            <a:spLocks noChangeArrowheads="1"/>
          </p:cNvSpPr>
          <p:nvPr/>
        </p:nvSpPr>
        <p:spPr bwMode="auto">
          <a:xfrm>
            <a:off x="6811963" y="5087193"/>
            <a:ext cx="631825" cy="320675"/>
          </a:xfrm>
          <a:prstGeom prst="rect">
            <a:avLst/>
          </a:prstGeom>
          <a:noFill/>
          <a:ln w="9525" algn="ctr">
            <a:solidFill>
              <a:srgbClr val="FF6600"/>
            </a:solidFill>
            <a:miter lim="800000"/>
            <a:headEnd/>
            <a:tailEnd/>
          </a:ln>
          <a:effectLst/>
        </p:spPr>
        <p:txBody>
          <a:bodyPr/>
          <a:lstStyle/>
          <a:p>
            <a:r>
              <a:rPr lang="en-GB" sz="1000" b="1">
                <a:solidFill>
                  <a:srgbClr val="FF6600"/>
                </a:solidFill>
              </a:rPr>
              <a:t>LLRF</a:t>
            </a:r>
            <a:endParaRPr lang="en-US" sz="1000" b="1">
              <a:solidFill>
                <a:srgbClr val="FF6600"/>
              </a:solidFill>
            </a:endParaRPr>
          </a:p>
        </p:txBody>
      </p:sp>
      <p:grpSp>
        <p:nvGrpSpPr>
          <p:cNvPr id="3" name="Group 37"/>
          <p:cNvGrpSpPr>
            <a:grpSpLocks/>
          </p:cNvGrpSpPr>
          <p:nvPr/>
        </p:nvGrpSpPr>
        <p:grpSpPr bwMode="auto">
          <a:xfrm rot="446352" flipH="1" flipV="1">
            <a:off x="6069013" y="4226768"/>
            <a:ext cx="979487" cy="349250"/>
            <a:chOff x="638" y="3417"/>
            <a:chExt cx="451" cy="230"/>
          </a:xfrm>
        </p:grpSpPr>
        <p:sp>
          <p:nvSpPr>
            <p:cNvPr id="13350" name="Freeform 38"/>
            <p:cNvSpPr>
              <a:spLocks/>
            </p:cNvSpPr>
            <p:nvPr/>
          </p:nvSpPr>
          <p:spPr bwMode="auto">
            <a:xfrm>
              <a:off x="639" y="3557"/>
              <a:ext cx="450" cy="90"/>
            </a:xfrm>
            <a:custGeom>
              <a:avLst/>
              <a:gdLst/>
              <a:ahLst/>
              <a:cxnLst>
                <a:cxn ang="0">
                  <a:pos x="0" y="151"/>
                </a:cxn>
                <a:cxn ang="0">
                  <a:pos x="2" y="1"/>
                </a:cxn>
                <a:cxn ang="0">
                  <a:pos x="33" y="0"/>
                </a:cxn>
                <a:cxn ang="0">
                  <a:pos x="33" y="88"/>
                </a:cxn>
                <a:cxn ang="0">
                  <a:pos x="96" y="88"/>
                </a:cxn>
                <a:cxn ang="0">
                  <a:pos x="98" y="0"/>
                </a:cxn>
                <a:cxn ang="0">
                  <a:pos x="131" y="0"/>
                </a:cxn>
                <a:cxn ang="0">
                  <a:pos x="131" y="88"/>
                </a:cxn>
                <a:cxn ang="0">
                  <a:pos x="195" y="87"/>
                </a:cxn>
                <a:cxn ang="0">
                  <a:pos x="197" y="4"/>
                </a:cxn>
                <a:cxn ang="0">
                  <a:pos x="227" y="4"/>
                </a:cxn>
                <a:cxn ang="0">
                  <a:pos x="227" y="88"/>
                </a:cxn>
                <a:cxn ang="0">
                  <a:pos x="300" y="88"/>
                </a:cxn>
                <a:cxn ang="0">
                  <a:pos x="302" y="4"/>
                </a:cxn>
                <a:cxn ang="0">
                  <a:pos x="333" y="4"/>
                </a:cxn>
                <a:cxn ang="0">
                  <a:pos x="333" y="88"/>
                </a:cxn>
                <a:cxn ang="0">
                  <a:pos x="414" y="88"/>
                </a:cxn>
                <a:cxn ang="0">
                  <a:pos x="414" y="4"/>
                </a:cxn>
                <a:cxn ang="0">
                  <a:pos x="447" y="4"/>
                </a:cxn>
                <a:cxn ang="0">
                  <a:pos x="447" y="88"/>
                </a:cxn>
                <a:cxn ang="0">
                  <a:pos x="521" y="88"/>
                </a:cxn>
                <a:cxn ang="0">
                  <a:pos x="521" y="1"/>
                </a:cxn>
                <a:cxn ang="0">
                  <a:pos x="552" y="1"/>
                </a:cxn>
                <a:cxn ang="0">
                  <a:pos x="552" y="151"/>
                </a:cxn>
                <a:cxn ang="0">
                  <a:pos x="0" y="151"/>
                </a:cxn>
              </a:cxnLst>
              <a:rect l="0" t="0" r="r" b="b"/>
              <a:pathLst>
                <a:path w="552" h="151">
                  <a:moveTo>
                    <a:pt x="0" y="151"/>
                  </a:moveTo>
                  <a:lnTo>
                    <a:pt x="2" y="1"/>
                  </a:lnTo>
                  <a:lnTo>
                    <a:pt x="33" y="0"/>
                  </a:lnTo>
                  <a:lnTo>
                    <a:pt x="33" y="88"/>
                  </a:lnTo>
                  <a:lnTo>
                    <a:pt x="96" y="88"/>
                  </a:lnTo>
                  <a:lnTo>
                    <a:pt x="98" y="0"/>
                  </a:lnTo>
                  <a:lnTo>
                    <a:pt x="131" y="0"/>
                  </a:lnTo>
                  <a:lnTo>
                    <a:pt x="131" y="88"/>
                  </a:lnTo>
                  <a:lnTo>
                    <a:pt x="195" y="87"/>
                  </a:lnTo>
                  <a:lnTo>
                    <a:pt x="197" y="4"/>
                  </a:lnTo>
                  <a:lnTo>
                    <a:pt x="227" y="4"/>
                  </a:lnTo>
                  <a:lnTo>
                    <a:pt x="227" y="88"/>
                  </a:lnTo>
                  <a:lnTo>
                    <a:pt x="300" y="88"/>
                  </a:lnTo>
                  <a:lnTo>
                    <a:pt x="302" y="4"/>
                  </a:lnTo>
                  <a:lnTo>
                    <a:pt x="333" y="4"/>
                  </a:lnTo>
                  <a:lnTo>
                    <a:pt x="333" y="88"/>
                  </a:lnTo>
                  <a:lnTo>
                    <a:pt x="414" y="88"/>
                  </a:lnTo>
                  <a:lnTo>
                    <a:pt x="414" y="4"/>
                  </a:lnTo>
                  <a:lnTo>
                    <a:pt x="447" y="4"/>
                  </a:lnTo>
                  <a:lnTo>
                    <a:pt x="447" y="88"/>
                  </a:lnTo>
                  <a:lnTo>
                    <a:pt x="521" y="88"/>
                  </a:lnTo>
                  <a:lnTo>
                    <a:pt x="521" y="1"/>
                  </a:lnTo>
                  <a:lnTo>
                    <a:pt x="552" y="1"/>
                  </a:lnTo>
                  <a:lnTo>
                    <a:pt x="552" y="151"/>
                  </a:lnTo>
                  <a:lnTo>
                    <a:pt x="0" y="151"/>
                  </a:lnTo>
                  <a:close/>
                </a:path>
              </a:pathLst>
            </a:custGeom>
            <a:solidFill>
              <a:srgbClr val="FF6600"/>
            </a:solidFill>
            <a:ln w="3175" cap="flat" cmpd="sng">
              <a:solidFill>
                <a:srgbClr val="A50021"/>
              </a:solidFill>
              <a:prstDash val="solid"/>
              <a:round/>
              <a:headEnd/>
              <a:tailEnd/>
            </a:ln>
            <a:effectLst/>
          </p:spPr>
          <p:txBody>
            <a:bodyPr>
              <a:spAutoFit/>
            </a:bodyPr>
            <a:lstStyle/>
            <a:p>
              <a:endParaRPr lang="en-GB">
                <a:solidFill>
                  <a:prstClr val="black"/>
                </a:solidFill>
              </a:endParaRPr>
            </a:p>
          </p:txBody>
        </p:sp>
        <p:sp>
          <p:nvSpPr>
            <p:cNvPr id="13351" name="Freeform 39"/>
            <p:cNvSpPr>
              <a:spLocks/>
            </p:cNvSpPr>
            <p:nvPr/>
          </p:nvSpPr>
          <p:spPr bwMode="auto">
            <a:xfrm flipV="1">
              <a:off x="638" y="3417"/>
              <a:ext cx="450" cy="90"/>
            </a:xfrm>
            <a:custGeom>
              <a:avLst/>
              <a:gdLst/>
              <a:ahLst/>
              <a:cxnLst>
                <a:cxn ang="0">
                  <a:pos x="0" y="151"/>
                </a:cxn>
                <a:cxn ang="0">
                  <a:pos x="2" y="1"/>
                </a:cxn>
                <a:cxn ang="0">
                  <a:pos x="33" y="0"/>
                </a:cxn>
                <a:cxn ang="0">
                  <a:pos x="33" y="88"/>
                </a:cxn>
                <a:cxn ang="0">
                  <a:pos x="96" y="88"/>
                </a:cxn>
                <a:cxn ang="0">
                  <a:pos x="98" y="0"/>
                </a:cxn>
                <a:cxn ang="0">
                  <a:pos x="131" y="0"/>
                </a:cxn>
                <a:cxn ang="0">
                  <a:pos x="131" y="88"/>
                </a:cxn>
                <a:cxn ang="0">
                  <a:pos x="195" y="87"/>
                </a:cxn>
                <a:cxn ang="0">
                  <a:pos x="197" y="4"/>
                </a:cxn>
                <a:cxn ang="0">
                  <a:pos x="227" y="4"/>
                </a:cxn>
                <a:cxn ang="0">
                  <a:pos x="227" y="88"/>
                </a:cxn>
                <a:cxn ang="0">
                  <a:pos x="300" y="88"/>
                </a:cxn>
                <a:cxn ang="0">
                  <a:pos x="302" y="4"/>
                </a:cxn>
                <a:cxn ang="0">
                  <a:pos x="333" y="4"/>
                </a:cxn>
                <a:cxn ang="0">
                  <a:pos x="333" y="88"/>
                </a:cxn>
                <a:cxn ang="0">
                  <a:pos x="414" y="88"/>
                </a:cxn>
                <a:cxn ang="0">
                  <a:pos x="414" y="4"/>
                </a:cxn>
                <a:cxn ang="0">
                  <a:pos x="447" y="4"/>
                </a:cxn>
                <a:cxn ang="0">
                  <a:pos x="447" y="88"/>
                </a:cxn>
                <a:cxn ang="0">
                  <a:pos x="521" y="88"/>
                </a:cxn>
                <a:cxn ang="0">
                  <a:pos x="521" y="1"/>
                </a:cxn>
                <a:cxn ang="0">
                  <a:pos x="552" y="1"/>
                </a:cxn>
                <a:cxn ang="0">
                  <a:pos x="552" y="151"/>
                </a:cxn>
                <a:cxn ang="0">
                  <a:pos x="0" y="151"/>
                </a:cxn>
              </a:cxnLst>
              <a:rect l="0" t="0" r="r" b="b"/>
              <a:pathLst>
                <a:path w="552" h="151">
                  <a:moveTo>
                    <a:pt x="0" y="151"/>
                  </a:moveTo>
                  <a:lnTo>
                    <a:pt x="2" y="1"/>
                  </a:lnTo>
                  <a:lnTo>
                    <a:pt x="33" y="0"/>
                  </a:lnTo>
                  <a:lnTo>
                    <a:pt x="33" y="88"/>
                  </a:lnTo>
                  <a:lnTo>
                    <a:pt x="96" y="88"/>
                  </a:lnTo>
                  <a:lnTo>
                    <a:pt x="98" y="0"/>
                  </a:lnTo>
                  <a:lnTo>
                    <a:pt x="131" y="0"/>
                  </a:lnTo>
                  <a:lnTo>
                    <a:pt x="131" y="88"/>
                  </a:lnTo>
                  <a:lnTo>
                    <a:pt x="195" y="87"/>
                  </a:lnTo>
                  <a:lnTo>
                    <a:pt x="197" y="4"/>
                  </a:lnTo>
                  <a:lnTo>
                    <a:pt x="227" y="4"/>
                  </a:lnTo>
                  <a:lnTo>
                    <a:pt x="227" y="88"/>
                  </a:lnTo>
                  <a:lnTo>
                    <a:pt x="300" y="88"/>
                  </a:lnTo>
                  <a:lnTo>
                    <a:pt x="302" y="4"/>
                  </a:lnTo>
                  <a:lnTo>
                    <a:pt x="333" y="4"/>
                  </a:lnTo>
                  <a:lnTo>
                    <a:pt x="333" y="88"/>
                  </a:lnTo>
                  <a:lnTo>
                    <a:pt x="414" y="88"/>
                  </a:lnTo>
                  <a:lnTo>
                    <a:pt x="414" y="4"/>
                  </a:lnTo>
                  <a:lnTo>
                    <a:pt x="447" y="4"/>
                  </a:lnTo>
                  <a:lnTo>
                    <a:pt x="447" y="88"/>
                  </a:lnTo>
                  <a:lnTo>
                    <a:pt x="521" y="88"/>
                  </a:lnTo>
                  <a:lnTo>
                    <a:pt x="521" y="1"/>
                  </a:lnTo>
                  <a:lnTo>
                    <a:pt x="552" y="1"/>
                  </a:lnTo>
                  <a:lnTo>
                    <a:pt x="552" y="151"/>
                  </a:lnTo>
                  <a:lnTo>
                    <a:pt x="0" y="151"/>
                  </a:lnTo>
                  <a:close/>
                </a:path>
              </a:pathLst>
            </a:custGeom>
            <a:solidFill>
              <a:srgbClr val="FF6600"/>
            </a:solidFill>
            <a:ln w="3175" cap="flat" cmpd="sng">
              <a:solidFill>
                <a:srgbClr val="A50021"/>
              </a:solidFill>
              <a:prstDash val="solid"/>
              <a:round/>
              <a:headEnd/>
              <a:tailEnd/>
            </a:ln>
            <a:effectLst/>
          </p:spPr>
          <p:txBody>
            <a:bodyPr>
              <a:spAutoFit/>
            </a:bodyPr>
            <a:lstStyle/>
            <a:p>
              <a:endParaRPr lang="en-GB">
                <a:solidFill>
                  <a:prstClr val="black"/>
                </a:solidFill>
              </a:endParaRPr>
            </a:p>
          </p:txBody>
        </p:sp>
      </p:grpSp>
      <p:sp>
        <p:nvSpPr>
          <p:cNvPr id="13352" name="Rectangle 40"/>
          <p:cNvSpPr>
            <a:spLocks noChangeArrowheads="1"/>
          </p:cNvSpPr>
          <p:nvPr/>
        </p:nvSpPr>
        <p:spPr bwMode="auto">
          <a:xfrm flipH="1" flipV="1">
            <a:off x="6140450" y="4460131"/>
            <a:ext cx="76200" cy="631825"/>
          </a:xfrm>
          <a:prstGeom prst="rect">
            <a:avLst/>
          </a:prstGeom>
          <a:solidFill>
            <a:schemeClr val="bg1"/>
          </a:solidFill>
          <a:ln w="9525" algn="ctr">
            <a:noFill/>
            <a:miter lim="800000"/>
            <a:headEnd/>
            <a:tailEnd/>
          </a:ln>
          <a:effectLst/>
        </p:spPr>
        <p:txBody>
          <a:bodyPr anchor="ctr">
            <a:spAutoFit/>
          </a:bodyPr>
          <a:lstStyle/>
          <a:p>
            <a:endParaRPr lang="en-GB">
              <a:solidFill>
                <a:prstClr val="black"/>
              </a:solidFill>
            </a:endParaRPr>
          </a:p>
        </p:txBody>
      </p:sp>
      <p:sp>
        <p:nvSpPr>
          <p:cNvPr id="13353" name="Freeform 41"/>
          <p:cNvSpPr>
            <a:spLocks/>
          </p:cNvSpPr>
          <p:nvPr/>
        </p:nvSpPr>
        <p:spPr bwMode="auto">
          <a:xfrm flipH="1">
            <a:off x="6096000" y="4469656"/>
            <a:ext cx="38100" cy="469900"/>
          </a:xfrm>
          <a:custGeom>
            <a:avLst/>
            <a:gdLst/>
            <a:ahLst/>
            <a:cxnLst>
              <a:cxn ang="0">
                <a:pos x="0" y="384"/>
              </a:cxn>
              <a:cxn ang="0">
                <a:pos x="0" y="0"/>
              </a:cxn>
            </a:cxnLst>
            <a:rect l="0" t="0" r="r" b="b"/>
            <a:pathLst>
              <a:path w="1" h="384">
                <a:moveTo>
                  <a:pt x="0" y="384"/>
                </a:moveTo>
                <a:lnTo>
                  <a:pt x="0" y="0"/>
                </a:lnTo>
              </a:path>
            </a:pathLst>
          </a:custGeom>
          <a:noFill/>
          <a:ln w="9525">
            <a:solidFill>
              <a:schemeClr val="tx1"/>
            </a:solidFill>
            <a:round/>
            <a:headEnd/>
            <a:tailEnd/>
          </a:ln>
          <a:effectLst/>
        </p:spPr>
        <p:txBody>
          <a:bodyPr>
            <a:spAutoFit/>
          </a:bodyPr>
          <a:lstStyle/>
          <a:p>
            <a:endParaRPr lang="en-GB">
              <a:solidFill>
                <a:prstClr val="black"/>
              </a:solidFill>
            </a:endParaRPr>
          </a:p>
        </p:txBody>
      </p:sp>
      <p:sp>
        <p:nvSpPr>
          <p:cNvPr id="13354" name="Freeform 42"/>
          <p:cNvSpPr>
            <a:spLocks/>
          </p:cNvSpPr>
          <p:nvPr/>
        </p:nvSpPr>
        <p:spPr bwMode="auto">
          <a:xfrm flipH="1">
            <a:off x="6175375" y="4487118"/>
            <a:ext cx="47625" cy="452438"/>
          </a:xfrm>
          <a:custGeom>
            <a:avLst/>
            <a:gdLst/>
            <a:ahLst/>
            <a:cxnLst>
              <a:cxn ang="0">
                <a:pos x="0" y="393"/>
              </a:cxn>
              <a:cxn ang="0">
                <a:pos x="0" y="0"/>
              </a:cxn>
            </a:cxnLst>
            <a:rect l="0" t="0" r="r" b="b"/>
            <a:pathLst>
              <a:path w="1" h="393">
                <a:moveTo>
                  <a:pt x="0" y="393"/>
                </a:moveTo>
                <a:lnTo>
                  <a:pt x="0" y="0"/>
                </a:lnTo>
              </a:path>
            </a:pathLst>
          </a:custGeom>
          <a:noFill/>
          <a:ln w="9525">
            <a:solidFill>
              <a:schemeClr val="tx1"/>
            </a:solidFill>
            <a:round/>
            <a:headEnd/>
            <a:tailEnd/>
          </a:ln>
          <a:effectLst/>
        </p:spPr>
        <p:txBody>
          <a:bodyPr>
            <a:spAutoFit/>
          </a:bodyPr>
          <a:lstStyle/>
          <a:p>
            <a:endParaRPr lang="en-GB">
              <a:solidFill>
                <a:prstClr val="black"/>
              </a:solidFill>
            </a:endParaRPr>
          </a:p>
        </p:txBody>
      </p:sp>
      <p:sp>
        <p:nvSpPr>
          <p:cNvPr id="13355" name="Freeform 43"/>
          <p:cNvSpPr>
            <a:spLocks/>
          </p:cNvSpPr>
          <p:nvPr/>
        </p:nvSpPr>
        <p:spPr bwMode="auto">
          <a:xfrm>
            <a:off x="6173788" y="4431556"/>
            <a:ext cx="3175" cy="573087"/>
          </a:xfrm>
          <a:custGeom>
            <a:avLst/>
            <a:gdLst/>
            <a:ahLst/>
            <a:cxnLst>
              <a:cxn ang="0">
                <a:pos x="0" y="419"/>
              </a:cxn>
              <a:cxn ang="0">
                <a:pos x="2" y="0"/>
              </a:cxn>
            </a:cxnLst>
            <a:rect l="0" t="0" r="r" b="b"/>
            <a:pathLst>
              <a:path w="2" h="419">
                <a:moveTo>
                  <a:pt x="0" y="419"/>
                </a:moveTo>
                <a:lnTo>
                  <a:pt x="2" y="0"/>
                </a:lnTo>
              </a:path>
            </a:pathLst>
          </a:custGeom>
          <a:noFill/>
          <a:ln w="9525">
            <a:solidFill>
              <a:schemeClr val="tx1"/>
            </a:solidFill>
            <a:round/>
            <a:headEnd/>
            <a:tailEnd/>
          </a:ln>
          <a:effectLst/>
        </p:spPr>
        <p:txBody>
          <a:bodyPr>
            <a:spAutoFit/>
          </a:bodyPr>
          <a:lstStyle/>
          <a:p>
            <a:endParaRPr lang="en-GB">
              <a:solidFill>
                <a:prstClr val="black"/>
              </a:solidFill>
            </a:endParaRPr>
          </a:p>
        </p:txBody>
      </p:sp>
      <p:sp>
        <p:nvSpPr>
          <p:cNvPr id="13356" name="Rectangle 44"/>
          <p:cNvSpPr>
            <a:spLocks noChangeArrowheads="1"/>
          </p:cNvSpPr>
          <p:nvPr/>
        </p:nvSpPr>
        <p:spPr bwMode="auto">
          <a:xfrm rot="497981" flipH="1" flipV="1">
            <a:off x="6910388" y="4255343"/>
            <a:ext cx="69850" cy="82550"/>
          </a:xfrm>
          <a:prstGeom prst="rect">
            <a:avLst/>
          </a:prstGeom>
          <a:solidFill>
            <a:schemeClr val="bg1"/>
          </a:solidFill>
          <a:ln w="9525" algn="ctr">
            <a:noFill/>
            <a:miter lim="800000"/>
            <a:headEnd/>
            <a:tailEnd/>
          </a:ln>
          <a:effectLst/>
        </p:spPr>
        <p:txBody>
          <a:bodyPr anchor="ctr">
            <a:spAutoFit/>
          </a:bodyPr>
          <a:lstStyle/>
          <a:p>
            <a:endParaRPr lang="en-GB">
              <a:solidFill>
                <a:prstClr val="black"/>
              </a:solidFill>
            </a:endParaRPr>
          </a:p>
        </p:txBody>
      </p:sp>
      <p:sp>
        <p:nvSpPr>
          <p:cNvPr id="13357" name="Freeform 45"/>
          <p:cNvSpPr>
            <a:spLocks/>
          </p:cNvSpPr>
          <p:nvPr/>
        </p:nvSpPr>
        <p:spPr bwMode="auto">
          <a:xfrm>
            <a:off x="7289800" y="4528393"/>
            <a:ext cx="190500" cy="22225"/>
          </a:xfrm>
          <a:custGeom>
            <a:avLst/>
            <a:gdLst/>
            <a:ahLst/>
            <a:cxnLst>
              <a:cxn ang="0">
                <a:pos x="0" y="0"/>
              </a:cxn>
              <a:cxn ang="0">
                <a:pos x="120" y="14"/>
              </a:cxn>
            </a:cxnLst>
            <a:rect l="0" t="0" r="r" b="b"/>
            <a:pathLst>
              <a:path w="120" h="14">
                <a:moveTo>
                  <a:pt x="0" y="0"/>
                </a:moveTo>
                <a:lnTo>
                  <a:pt x="120" y="14"/>
                </a:lnTo>
              </a:path>
            </a:pathLst>
          </a:custGeom>
          <a:noFill/>
          <a:ln w="9525" cap="flat" cmpd="sng">
            <a:solidFill>
              <a:srgbClr val="FF6600"/>
            </a:solidFill>
            <a:prstDash val="solid"/>
            <a:round/>
            <a:headEnd type="none" w="med" len="med"/>
            <a:tailEnd type="none" w="med" len="med"/>
          </a:ln>
          <a:effectLst/>
        </p:spPr>
        <p:txBody>
          <a:bodyPr>
            <a:spAutoFit/>
          </a:bodyPr>
          <a:lstStyle/>
          <a:p>
            <a:endParaRPr lang="en-GB">
              <a:solidFill>
                <a:prstClr val="black"/>
              </a:solidFill>
            </a:endParaRPr>
          </a:p>
        </p:txBody>
      </p:sp>
      <p:sp>
        <p:nvSpPr>
          <p:cNvPr id="13358" name="Freeform 46"/>
          <p:cNvSpPr>
            <a:spLocks/>
          </p:cNvSpPr>
          <p:nvPr/>
        </p:nvSpPr>
        <p:spPr bwMode="auto">
          <a:xfrm>
            <a:off x="6986588" y="4169618"/>
            <a:ext cx="207962" cy="600075"/>
          </a:xfrm>
          <a:custGeom>
            <a:avLst/>
            <a:gdLst/>
            <a:ahLst/>
            <a:cxnLst>
              <a:cxn ang="0">
                <a:pos x="0" y="0"/>
              </a:cxn>
              <a:cxn ang="0">
                <a:pos x="60" y="25"/>
              </a:cxn>
              <a:cxn ang="0">
                <a:pos x="71" y="40"/>
              </a:cxn>
              <a:cxn ang="0">
                <a:pos x="86" y="129"/>
              </a:cxn>
              <a:cxn ang="0">
                <a:pos x="41" y="323"/>
              </a:cxn>
              <a:cxn ang="0">
                <a:pos x="105" y="409"/>
              </a:cxn>
            </a:cxnLst>
            <a:rect l="0" t="0" r="r" b="b"/>
            <a:pathLst>
              <a:path w="105" h="409">
                <a:moveTo>
                  <a:pt x="0" y="0"/>
                </a:moveTo>
                <a:cubicBezTo>
                  <a:pt x="52" y="2"/>
                  <a:pt x="48" y="18"/>
                  <a:pt x="60" y="25"/>
                </a:cubicBezTo>
                <a:cubicBezTo>
                  <a:pt x="72" y="32"/>
                  <a:pt x="67" y="23"/>
                  <a:pt x="71" y="40"/>
                </a:cubicBezTo>
                <a:cubicBezTo>
                  <a:pt x="75" y="57"/>
                  <a:pt x="91" y="82"/>
                  <a:pt x="86" y="129"/>
                </a:cubicBezTo>
                <a:cubicBezTo>
                  <a:pt x="81" y="176"/>
                  <a:pt x="39" y="277"/>
                  <a:pt x="41" y="323"/>
                </a:cubicBezTo>
                <a:cubicBezTo>
                  <a:pt x="44" y="369"/>
                  <a:pt x="84" y="379"/>
                  <a:pt x="105" y="409"/>
                </a:cubicBezTo>
              </a:path>
            </a:pathLst>
          </a:custGeom>
          <a:noFill/>
          <a:ln w="9525" cap="flat" cmpd="sng">
            <a:solidFill>
              <a:srgbClr val="FF6600"/>
            </a:solidFill>
            <a:prstDash val="dash"/>
            <a:round/>
            <a:headEnd type="none" w="med" len="med"/>
            <a:tailEnd type="triangle" w="med" len="med"/>
          </a:ln>
          <a:effectLst/>
        </p:spPr>
        <p:txBody>
          <a:bodyPr>
            <a:spAutoFit/>
          </a:bodyPr>
          <a:lstStyle/>
          <a:p>
            <a:endParaRPr lang="en-GB">
              <a:solidFill>
                <a:prstClr val="black"/>
              </a:solidFill>
            </a:endParaRPr>
          </a:p>
        </p:txBody>
      </p:sp>
      <p:grpSp>
        <p:nvGrpSpPr>
          <p:cNvPr id="4" name="Group 47"/>
          <p:cNvGrpSpPr>
            <a:grpSpLocks/>
          </p:cNvGrpSpPr>
          <p:nvPr/>
        </p:nvGrpSpPr>
        <p:grpSpPr bwMode="auto">
          <a:xfrm>
            <a:off x="7162800" y="4761756"/>
            <a:ext cx="165100" cy="163512"/>
            <a:chOff x="3648" y="2322"/>
            <a:chExt cx="105" cy="108"/>
          </a:xfrm>
        </p:grpSpPr>
        <p:sp>
          <p:nvSpPr>
            <p:cNvPr id="13360" name="Oval 48"/>
            <p:cNvSpPr>
              <a:spLocks noChangeArrowheads="1"/>
            </p:cNvSpPr>
            <p:nvPr/>
          </p:nvSpPr>
          <p:spPr bwMode="auto">
            <a:xfrm>
              <a:off x="3648" y="2322"/>
              <a:ext cx="105" cy="108"/>
            </a:xfrm>
            <a:prstGeom prst="ellipse">
              <a:avLst/>
            </a:prstGeom>
            <a:noFill/>
            <a:ln w="9525" algn="ctr">
              <a:solidFill>
                <a:schemeClr val="tx1"/>
              </a:solidFill>
              <a:round/>
              <a:headEnd/>
              <a:tailEnd/>
            </a:ln>
            <a:effectLst/>
          </p:spPr>
          <p:txBody>
            <a:bodyPr wrap="none" anchor="ctr">
              <a:spAutoFit/>
            </a:bodyPr>
            <a:lstStyle/>
            <a:p>
              <a:endParaRPr lang="en-GB">
                <a:solidFill>
                  <a:prstClr val="black"/>
                </a:solidFill>
              </a:endParaRPr>
            </a:p>
          </p:txBody>
        </p:sp>
        <p:sp>
          <p:nvSpPr>
            <p:cNvPr id="13361" name="Line 49"/>
            <p:cNvSpPr>
              <a:spLocks noChangeShapeType="1"/>
            </p:cNvSpPr>
            <p:nvPr/>
          </p:nvSpPr>
          <p:spPr bwMode="auto">
            <a:xfrm flipV="1">
              <a:off x="3660" y="2346"/>
              <a:ext cx="84" cy="66"/>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362" name="Line 50"/>
            <p:cNvSpPr>
              <a:spLocks noChangeShapeType="1"/>
            </p:cNvSpPr>
            <p:nvPr/>
          </p:nvSpPr>
          <p:spPr bwMode="auto">
            <a:xfrm flipH="1" flipV="1">
              <a:off x="3672" y="2334"/>
              <a:ext cx="57" cy="81"/>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grpSp>
      <p:sp>
        <p:nvSpPr>
          <p:cNvPr id="13363" name="Freeform 51"/>
          <p:cNvSpPr>
            <a:spLocks/>
          </p:cNvSpPr>
          <p:nvPr/>
        </p:nvSpPr>
        <p:spPr bwMode="auto">
          <a:xfrm>
            <a:off x="7310438" y="4541093"/>
            <a:ext cx="92075" cy="238125"/>
          </a:xfrm>
          <a:custGeom>
            <a:avLst/>
            <a:gdLst/>
            <a:ahLst/>
            <a:cxnLst>
              <a:cxn ang="0">
                <a:pos x="45" y="0"/>
              </a:cxn>
              <a:cxn ang="0">
                <a:pos x="51" y="93"/>
              </a:cxn>
              <a:cxn ang="0">
                <a:pos x="0" y="156"/>
              </a:cxn>
            </a:cxnLst>
            <a:rect l="0" t="0" r="r" b="b"/>
            <a:pathLst>
              <a:path w="59" h="156">
                <a:moveTo>
                  <a:pt x="45" y="0"/>
                </a:moveTo>
                <a:cubicBezTo>
                  <a:pt x="45" y="15"/>
                  <a:pt x="59" y="67"/>
                  <a:pt x="51" y="93"/>
                </a:cubicBezTo>
                <a:cubicBezTo>
                  <a:pt x="43" y="119"/>
                  <a:pt x="11" y="143"/>
                  <a:pt x="0" y="156"/>
                </a:cubicBezTo>
              </a:path>
            </a:pathLst>
          </a:custGeom>
          <a:noFill/>
          <a:ln w="9525" cap="flat" cmpd="sng">
            <a:solidFill>
              <a:srgbClr val="FF6600"/>
            </a:solidFill>
            <a:prstDash val="dash"/>
            <a:round/>
            <a:headEnd type="none" w="med" len="med"/>
            <a:tailEnd type="triangle" w="med" len="med"/>
          </a:ln>
          <a:effectLst/>
        </p:spPr>
        <p:txBody>
          <a:bodyPr>
            <a:spAutoFit/>
          </a:bodyPr>
          <a:lstStyle/>
          <a:p>
            <a:endParaRPr lang="en-GB">
              <a:solidFill>
                <a:prstClr val="black"/>
              </a:solidFill>
            </a:endParaRPr>
          </a:p>
        </p:txBody>
      </p:sp>
      <p:sp>
        <p:nvSpPr>
          <p:cNvPr id="13364" name="Line 52"/>
          <p:cNvSpPr>
            <a:spLocks noChangeShapeType="1"/>
          </p:cNvSpPr>
          <p:nvPr/>
        </p:nvSpPr>
        <p:spPr bwMode="auto">
          <a:xfrm flipV="1">
            <a:off x="6905625" y="4193431"/>
            <a:ext cx="17463" cy="138112"/>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365" name="Line 53"/>
          <p:cNvSpPr>
            <a:spLocks noChangeShapeType="1"/>
          </p:cNvSpPr>
          <p:nvPr/>
        </p:nvSpPr>
        <p:spPr bwMode="auto">
          <a:xfrm flipV="1">
            <a:off x="6978650" y="4185493"/>
            <a:ext cx="20638" cy="150813"/>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366" name="Freeform 54"/>
          <p:cNvSpPr>
            <a:spLocks/>
          </p:cNvSpPr>
          <p:nvPr/>
        </p:nvSpPr>
        <p:spPr bwMode="auto">
          <a:xfrm>
            <a:off x="6937375" y="3996581"/>
            <a:ext cx="47625" cy="365125"/>
          </a:xfrm>
          <a:custGeom>
            <a:avLst/>
            <a:gdLst/>
            <a:ahLst/>
            <a:cxnLst>
              <a:cxn ang="0">
                <a:pos x="0" y="267"/>
              </a:cxn>
              <a:cxn ang="0">
                <a:pos x="33" y="0"/>
              </a:cxn>
            </a:cxnLst>
            <a:rect l="0" t="0" r="r" b="b"/>
            <a:pathLst>
              <a:path w="33" h="267">
                <a:moveTo>
                  <a:pt x="0" y="267"/>
                </a:moveTo>
                <a:lnTo>
                  <a:pt x="33" y="0"/>
                </a:lnTo>
              </a:path>
            </a:pathLst>
          </a:custGeom>
          <a:noFill/>
          <a:ln w="9525">
            <a:solidFill>
              <a:schemeClr val="tx1"/>
            </a:solidFill>
            <a:round/>
            <a:headEnd/>
            <a:tailEnd/>
          </a:ln>
          <a:effectLst/>
        </p:spPr>
        <p:txBody>
          <a:bodyPr>
            <a:spAutoFit/>
          </a:bodyPr>
          <a:lstStyle/>
          <a:p>
            <a:endParaRPr lang="en-GB">
              <a:solidFill>
                <a:prstClr val="black"/>
              </a:solidFill>
            </a:endParaRPr>
          </a:p>
        </p:txBody>
      </p:sp>
      <p:sp>
        <p:nvSpPr>
          <p:cNvPr id="13367" name="Line 55"/>
          <p:cNvSpPr>
            <a:spLocks noChangeShapeType="1"/>
          </p:cNvSpPr>
          <p:nvPr/>
        </p:nvSpPr>
        <p:spPr bwMode="auto">
          <a:xfrm flipV="1">
            <a:off x="7007225" y="4053731"/>
            <a:ext cx="12700" cy="85725"/>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368" name="Line 56"/>
          <p:cNvSpPr>
            <a:spLocks noChangeShapeType="1"/>
          </p:cNvSpPr>
          <p:nvPr/>
        </p:nvSpPr>
        <p:spPr bwMode="auto">
          <a:xfrm flipV="1">
            <a:off x="6931025" y="4045793"/>
            <a:ext cx="11113" cy="85725"/>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369" name="Freeform 57"/>
          <p:cNvSpPr>
            <a:spLocks/>
          </p:cNvSpPr>
          <p:nvPr/>
        </p:nvSpPr>
        <p:spPr bwMode="auto">
          <a:xfrm>
            <a:off x="7237413" y="4920506"/>
            <a:ext cx="1587" cy="153987"/>
          </a:xfrm>
          <a:custGeom>
            <a:avLst/>
            <a:gdLst/>
            <a:ahLst/>
            <a:cxnLst>
              <a:cxn ang="0">
                <a:pos x="0" y="0"/>
              </a:cxn>
              <a:cxn ang="0">
                <a:pos x="0" y="112"/>
              </a:cxn>
            </a:cxnLst>
            <a:rect l="0" t="0" r="r" b="b"/>
            <a:pathLst>
              <a:path w="1" h="112">
                <a:moveTo>
                  <a:pt x="0" y="0"/>
                </a:moveTo>
                <a:lnTo>
                  <a:pt x="0" y="112"/>
                </a:lnTo>
              </a:path>
            </a:pathLst>
          </a:custGeom>
          <a:noFill/>
          <a:ln w="19050">
            <a:solidFill>
              <a:srgbClr val="008000"/>
            </a:solidFill>
            <a:round/>
            <a:headEnd/>
            <a:tailEnd type="triangle" w="med" len="med"/>
          </a:ln>
          <a:effectLst/>
        </p:spPr>
        <p:txBody>
          <a:bodyPr>
            <a:spAutoFit/>
          </a:bodyPr>
          <a:lstStyle/>
          <a:p>
            <a:endParaRPr lang="en-GB">
              <a:solidFill>
                <a:prstClr val="black"/>
              </a:solidFill>
            </a:endParaRPr>
          </a:p>
        </p:txBody>
      </p:sp>
      <p:sp>
        <p:nvSpPr>
          <p:cNvPr id="13370" name="Line 58"/>
          <p:cNvSpPr>
            <a:spLocks noChangeShapeType="1"/>
          </p:cNvSpPr>
          <p:nvPr/>
        </p:nvSpPr>
        <p:spPr bwMode="auto">
          <a:xfrm>
            <a:off x="5853113" y="4320431"/>
            <a:ext cx="1944687" cy="230187"/>
          </a:xfrm>
          <a:prstGeom prst="line">
            <a:avLst/>
          </a:prstGeom>
          <a:noFill/>
          <a:ln w="9525">
            <a:solidFill>
              <a:srgbClr val="0000CC"/>
            </a:solidFill>
            <a:prstDash val="dash"/>
            <a:round/>
            <a:headEnd/>
            <a:tailEnd/>
          </a:ln>
          <a:effectLst/>
        </p:spPr>
        <p:txBody>
          <a:bodyPr>
            <a:spAutoFit/>
          </a:bodyPr>
          <a:lstStyle/>
          <a:p>
            <a:endParaRPr lang="en-GB">
              <a:solidFill>
                <a:prstClr val="black"/>
              </a:solidFill>
            </a:endParaRPr>
          </a:p>
        </p:txBody>
      </p:sp>
      <p:grpSp>
        <p:nvGrpSpPr>
          <p:cNvPr id="5" name="Group 59"/>
          <p:cNvGrpSpPr>
            <a:grpSpLocks/>
          </p:cNvGrpSpPr>
          <p:nvPr/>
        </p:nvGrpSpPr>
        <p:grpSpPr bwMode="auto">
          <a:xfrm rot="21153648" flipV="1">
            <a:off x="1076325" y="4225181"/>
            <a:ext cx="1001713" cy="352425"/>
            <a:chOff x="638" y="3417"/>
            <a:chExt cx="451" cy="230"/>
          </a:xfrm>
        </p:grpSpPr>
        <p:sp>
          <p:nvSpPr>
            <p:cNvPr id="13372" name="Freeform 60"/>
            <p:cNvSpPr>
              <a:spLocks/>
            </p:cNvSpPr>
            <p:nvPr/>
          </p:nvSpPr>
          <p:spPr bwMode="auto">
            <a:xfrm>
              <a:off x="639" y="3557"/>
              <a:ext cx="450" cy="90"/>
            </a:xfrm>
            <a:custGeom>
              <a:avLst/>
              <a:gdLst/>
              <a:ahLst/>
              <a:cxnLst>
                <a:cxn ang="0">
                  <a:pos x="0" y="151"/>
                </a:cxn>
                <a:cxn ang="0">
                  <a:pos x="2" y="1"/>
                </a:cxn>
                <a:cxn ang="0">
                  <a:pos x="33" y="0"/>
                </a:cxn>
                <a:cxn ang="0">
                  <a:pos x="33" y="88"/>
                </a:cxn>
                <a:cxn ang="0">
                  <a:pos x="96" y="88"/>
                </a:cxn>
                <a:cxn ang="0">
                  <a:pos x="98" y="0"/>
                </a:cxn>
                <a:cxn ang="0">
                  <a:pos x="131" y="0"/>
                </a:cxn>
                <a:cxn ang="0">
                  <a:pos x="131" y="88"/>
                </a:cxn>
                <a:cxn ang="0">
                  <a:pos x="195" y="87"/>
                </a:cxn>
                <a:cxn ang="0">
                  <a:pos x="197" y="4"/>
                </a:cxn>
                <a:cxn ang="0">
                  <a:pos x="227" y="4"/>
                </a:cxn>
                <a:cxn ang="0">
                  <a:pos x="227" y="88"/>
                </a:cxn>
                <a:cxn ang="0">
                  <a:pos x="300" y="88"/>
                </a:cxn>
                <a:cxn ang="0">
                  <a:pos x="302" y="4"/>
                </a:cxn>
                <a:cxn ang="0">
                  <a:pos x="333" y="4"/>
                </a:cxn>
                <a:cxn ang="0">
                  <a:pos x="333" y="88"/>
                </a:cxn>
                <a:cxn ang="0">
                  <a:pos x="414" y="88"/>
                </a:cxn>
                <a:cxn ang="0">
                  <a:pos x="414" y="4"/>
                </a:cxn>
                <a:cxn ang="0">
                  <a:pos x="447" y="4"/>
                </a:cxn>
                <a:cxn ang="0">
                  <a:pos x="447" y="88"/>
                </a:cxn>
                <a:cxn ang="0">
                  <a:pos x="521" y="88"/>
                </a:cxn>
                <a:cxn ang="0">
                  <a:pos x="521" y="1"/>
                </a:cxn>
                <a:cxn ang="0">
                  <a:pos x="552" y="1"/>
                </a:cxn>
                <a:cxn ang="0">
                  <a:pos x="552" y="151"/>
                </a:cxn>
                <a:cxn ang="0">
                  <a:pos x="0" y="151"/>
                </a:cxn>
              </a:cxnLst>
              <a:rect l="0" t="0" r="r" b="b"/>
              <a:pathLst>
                <a:path w="552" h="151">
                  <a:moveTo>
                    <a:pt x="0" y="151"/>
                  </a:moveTo>
                  <a:lnTo>
                    <a:pt x="2" y="1"/>
                  </a:lnTo>
                  <a:lnTo>
                    <a:pt x="33" y="0"/>
                  </a:lnTo>
                  <a:lnTo>
                    <a:pt x="33" y="88"/>
                  </a:lnTo>
                  <a:lnTo>
                    <a:pt x="96" y="88"/>
                  </a:lnTo>
                  <a:lnTo>
                    <a:pt x="98" y="0"/>
                  </a:lnTo>
                  <a:lnTo>
                    <a:pt x="131" y="0"/>
                  </a:lnTo>
                  <a:lnTo>
                    <a:pt x="131" y="88"/>
                  </a:lnTo>
                  <a:lnTo>
                    <a:pt x="195" y="87"/>
                  </a:lnTo>
                  <a:lnTo>
                    <a:pt x="197" y="4"/>
                  </a:lnTo>
                  <a:lnTo>
                    <a:pt x="227" y="4"/>
                  </a:lnTo>
                  <a:lnTo>
                    <a:pt x="227" y="88"/>
                  </a:lnTo>
                  <a:lnTo>
                    <a:pt x="300" y="88"/>
                  </a:lnTo>
                  <a:lnTo>
                    <a:pt x="302" y="4"/>
                  </a:lnTo>
                  <a:lnTo>
                    <a:pt x="333" y="4"/>
                  </a:lnTo>
                  <a:lnTo>
                    <a:pt x="333" y="88"/>
                  </a:lnTo>
                  <a:lnTo>
                    <a:pt x="414" y="88"/>
                  </a:lnTo>
                  <a:lnTo>
                    <a:pt x="414" y="4"/>
                  </a:lnTo>
                  <a:lnTo>
                    <a:pt x="447" y="4"/>
                  </a:lnTo>
                  <a:lnTo>
                    <a:pt x="447" y="88"/>
                  </a:lnTo>
                  <a:lnTo>
                    <a:pt x="521" y="88"/>
                  </a:lnTo>
                  <a:lnTo>
                    <a:pt x="521" y="1"/>
                  </a:lnTo>
                  <a:lnTo>
                    <a:pt x="552" y="1"/>
                  </a:lnTo>
                  <a:lnTo>
                    <a:pt x="552" y="151"/>
                  </a:lnTo>
                  <a:lnTo>
                    <a:pt x="0" y="151"/>
                  </a:lnTo>
                  <a:close/>
                </a:path>
              </a:pathLst>
            </a:custGeom>
            <a:solidFill>
              <a:srgbClr val="FF6600"/>
            </a:solidFill>
            <a:ln w="3175" cap="flat" cmpd="sng">
              <a:solidFill>
                <a:srgbClr val="A50021"/>
              </a:solidFill>
              <a:prstDash val="solid"/>
              <a:round/>
              <a:headEnd/>
              <a:tailEnd/>
            </a:ln>
            <a:effectLst/>
          </p:spPr>
          <p:txBody>
            <a:bodyPr>
              <a:spAutoFit/>
            </a:bodyPr>
            <a:lstStyle/>
            <a:p>
              <a:endParaRPr lang="en-GB">
                <a:solidFill>
                  <a:prstClr val="black"/>
                </a:solidFill>
              </a:endParaRPr>
            </a:p>
          </p:txBody>
        </p:sp>
        <p:sp>
          <p:nvSpPr>
            <p:cNvPr id="13373" name="Freeform 61"/>
            <p:cNvSpPr>
              <a:spLocks/>
            </p:cNvSpPr>
            <p:nvPr/>
          </p:nvSpPr>
          <p:spPr bwMode="auto">
            <a:xfrm flipV="1">
              <a:off x="638" y="3417"/>
              <a:ext cx="450" cy="90"/>
            </a:xfrm>
            <a:custGeom>
              <a:avLst/>
              <a:gdLst/>
              <a:ahLst/>
              <a:cxnLst>
                <a:cxn ang="0">
                  <a:pos x="0" y="151"/>
                </a:cxn>
                <a:cxn ang="0">
                  <a:pos x="2" y="1"/>
                </a:cxn>
                <a:cxn ang="0">
                  <a:pos x="33" y="0"/>
                </a:cxn>
                <a:cxn ang="0">
                  <a:pos x="33" y="88"/>
                </a:cxn>
                <a:cxn ang="0">
                  <a:pos x="96" y="88"/>
                </a:cxn>
                <a:cxn ang="0">
                  <a:pos x="98" y="0"/>
                </a:cxn>
                <a:cxn ang="0">
                  <a:pos x="131" y="0"/>
                </a:cxn>
                <a:cxn ang="0">
                  <a:pos x="131" y="88"/>
                </a:cxn>
                <a:cxn ang="0">
                  <a:pos x="195" y="87"/>
                </a:cxn>
                <a:cxn ang="0">
                  <a:pos x="197" y="4"/>
                </a:cxn>
                <a:cxn ang="0">
                  <a:pos x="227" y="4"/>
                </a:cxn>
                <a:cxn ang="0">
                  <a:pos x="227" y="88"/>
                </a:cxn>
                <a:cxn ang="0">
                  <a:pos x="300" y="88"/>
                </a:cxn>
                <a:cxn ang="0">
                  <a:pos x="302" y="4"/>
                </a:cxn>
                <a:cxn ang="0">
                  <a:pos x="333" y="4"/>
                </a:cxn>
                <a:cxn ang="0">
                  <a:pos x="333" y="88"/>
                </a:cxn>
                <a:cxn ang="0">
                  <a:pos x="414" y="88"/>
                </a:cxn>
                <a:cxn ang="0">
                  <a:pos x="414" y="4"/>
                </a:cxn>
                <a:cxn ang="0">
                  <a:pos x="447" y="4"/>
                </a:cxn>
                <a:cxn ang="0">
                  <a:pos x="447" y="88"/>
                </a:cxn>
                <a:cxn ang="0">
                  <a:pos x="521" y="88"/>
                </a:cxn>
                <a:cxn ang="0">
                  <a:pos x="521" y="1"/>
                </a:cxn>
                <a:cxn ang="0">
                  <a:pos x="552" y="1"/>
                </a:cxn>
                <a:cxn ang="0">
                  <a:pos x="552" y="151"/>
                </a:cxn>
                <a:cxn ang="0">
                  <a:pos x="0" y="151"/>
                </a:cxn>
              </a:cxnLst>
              <a:rect l="0" t="0" r="r" b="b"/>
              <a:pathLst>
                <a:path w="552" h="151">
                  <a:moveTo>
                    <a:pt x="0" y="151"/>
                  </a:moveTo>
                  <a:lnTo>
                    <a:pt x="2" y="1"/>
                  </a:lnTo>
                  <a:lnTo>
                    <a:pt x="33" y="0"/>
                  </a:lnTo>
                  <a:lnTo>
                    <a:pt x="33" y="88"/>
                  </a:lnTo>
                  <a:lnTo>
                    <a:pt x="96" y="88"/>
                  </a:lnTo>
                  <a:lnTo>
                    <a:pt x="98" y="0"/>
                  </a:lnTo>
                  <a:lnTo>
                    <a:pt x="131" y="0"/>
                  </a:lnTo>
                  <a:lnTo>
                    <a:pt x="131" y="88"/>
                  </a:lnTo>
                  <a:lnTo>
                    <a:pt x="195" y="87"/>
                  </a:lnTo>
                  <a:lnTo>
                    <a:pt x="197" y="4"/>
                  </a:lnTo>
                  <a:lnTo>
                    <a:pt x="227" y="4"/>
                  </a:lnTo>
                  <a:lnTo>
                    <a:pt x="227" y="88"/>
                  </a:lnTo>
                  <a:lnTo>
                    <a:pt x="300" y="88"/>
                  </a:lnTo>
                  <a:lnTo>
                    <a:pt x="302" y="4"/>
                  </a:lnTo>
                  <a:lnTo>
                    <a:pt x="333" y="4"/>
                  </a:lnTo>
                  <a:lnTo>
                    <a:pt x="333" y="88"/>
                  </a:lnTo>
                  <a:lnTo>
                    <a:pt x="414" y="88"/>
                  </a:lnTo>
                  <a:lnTo>
                    <a:pt x="414" y="4"/>
                  </a:lnTo>
                  <a:lnTo>
                    <a:pt x="447" y="4"/>
                  </a:lnTo>
                  <a:lnTo>
                    <a:pt x="447" y="88"/>
                  </a:lnTo>
                  <a:lnTo>
                    <a:pt x="521" y="88"/>
                  </a:lnTo>
                  <a:lnTo>
                    <a:pt x="521" y="1"/>
                  </a:lnTo>
                  <a:lnTo>
                    <a:pt x="552" y="1"/>
                  </a:lnTo>
                  <a:lnTo>
                    <a:pt x="552" y="151"/>
                  </a:lnTo>
                  <a:lnTo>
                    <a:pt x="0" y="151"/>
                  </a:lnTo>
                  <a:close/>
                </a:path>
              </a:pathLst>
            </a:custGeom>
            <a:solidFill>
              <a:srgbClr val="FF6600"/>
            </a:solidFill>
            <a:ln w="3175" cap="flat" cmpd="sng">
              <a:solidFill>
                <a:srgbClr val="A50021"/>
              </a:solidFill>
              <a:prstDash val="solid"/>
              <a:round/>
              <a:headEnd/>
              <a:tailEnd/>
            </a:ln>
            <a:effectLst/>
          </p:spPr>
          <p:txBody>
            <a:bodyPr>
              <a:spAutoFit/>
            </a:bodyPr>
            <a:lstStyle/>
            <a:p>
              <a:endParaRPr lang="en-GB">
                <a:solidFill>
                  <a:prstClr val="black"/>
                </a:solidFill>
              </a:endParaRPr>
            </a:p>
          </p:txBody>
        </p:sp>
      </p:grpSp>
      <p:sp>
        <p:nvSpPr>
          <p:cNvPr id="13374" name="Rectangle 62"/>
          <p:cNvSpPr>
            <a:spLocks noChangeArrowheads="1"/>
          </p:cNvSpPr>
          <p:nvPr/>
        </p:nvSpPr>
        <p:spPr bwMode="auto">
          <a:xfrm flipV="1">
            <a:off x="1936750" y="4439493"/>
            <a:ext cx="68263" cy="644525"/>
          </a:xfrm>
          <a:prstGeom prst="rect">
            <a:avLst/>
          </a:prstGeom>
          <a:solidFill>
            <a:schemeClr val="bg1"/>
          </a:solidFill>
          <a:ln w="9525" algn="ctr">
            <a:noFill/>
            <a:miter lim="800000"/>
            <a:headEnd/>
            <a:tailEnd/>
          </a:ln>
          <a:effectLst/>
        </p:spPr>
        <p:txBody>
          <a:bodyPr anchor="ctr">
            <a:spAutoFit/>
          </a:bodyPr>
          <a:lstStyle/>
          <a:p>
            <a:endParaRPr lang="en-GB">
              <a:solidFill>
                <a:prstClr val="black"/>
              </a:solidFill>
            </a:endParaRPr>
          </a:p>
        </p:txBody>
      </p:sp>
      <p:sp>
        <p:nvSpPr>
          <p:cNvPr id="13375" name="Freeform 63"/>
          <p:cNvSpPr>
            <a:spLocks/>
          </p:cNvSpPr>
          <p:nvPr/>
        </p:nvSpPr>
        <p:spPr bwMode="auto">
          <a:xfrm>
            <a:off x="2009775" y="4469656"/>
            <a:ext cx="1588" cy="468312"/>
          </a:xfrm>
          <a:custGeom>
            <a:avLst/>
            <a:gdLst/>
            <a:ahLst/>
            <a:cxnLst>
              <a:cxn ang="0">
                <a:pos x="1" y="344"/>
              </a:cxn>
              <a:cxn ang="0">
                <a:pos x="0" y="0"/>
              </a:cxn>
            </a:cxnLst>
            <a:rect l="0" t="0" r="r" b="b"/>
            <a:pathLst>
              <a:path w="1" h="344">
                <a:moveTo>
                  <a:pt x="1" y="344"/>
                </a:moveTo>
                <a:lnTo>
                  <a:pt x="0" y="0"/>
                </a:lnTo>
              </a:path>
            </a:pathLst>
          </a:custGeom>
          <a:noFill/>
          <a:ln w="9525">
            <a:solidFill>
              <a:schemeClr val="tx1"/>
            </a:solidFill>
            <a:round/>
            <a:headEnd/>
            <a:tailEnd/>
          </a:ln>
          <a:effectLst/>
        </p:spPr>
        <p:txBody>
          <a:bodyPr>
            <a:spAutoFit/>
          </a:bodyPr>
          <a:lstStyle/>
          <a:p>
            <a:endParaRPr lang="en-GB">
              <a:solidFill>
                <a:prstClr val="black"/>
              </a:solidFill>
            </a:endParaRPr>
          </a:p>
        </p:txBody>
      </p:sp>
      <p:sp>
        <p:nvSpPr>
          <p:cNvPr id="13376" name="Freeform 64"/>
          <p:cNvSpPr>
            <a:spLocks/>
          </p:cNvSpPr>
          <p:nvPr/>
        </p:nvSpPr>
        <p:spPr bwMode="auto">
          <a:xfrm>
            <a:off x="1933575" y="4474418"/>
            <a:ext cx="0" cy="463550"/>
          </a:xfrm>
          <a:custGeom>
            <a:avLst/>
            <a:gdLst/>
            <a:ahLst/>
            <a:cxnLst>
              <a:cxn ang="0">
                <a:pos x="1" y="340"/>
              </a:cxn>
              <a:cxn ang="0">
                <a:pos x="0" y="0"/>
              </a:cxn>
            </a:cxnLst>
            <a:rect l="0" t="0" r="r" b="b"/>
            <a:pathLst>
              <a:path w="1" h="340">
                <a:moveTo>
                  <a:pt x="1" y="340"/>
                </a:moveTo>
                <a:lnTo>
                  <a:pt x="0" y="0"/>
                </a:lnTo>
              </a:path>
            </a:pathLst>
          </a:custGeom>
          <a:noFill/>
          <a:ln w="9525">
            <a:solidFill>
              <a:schemeClr val="tx1"/>
            </a:solidFill>
            <a:round/>
            <a:headEnd/>
            <a:tailEnd/>
          </a:ln>
          <a:effectLst/>
        </p:spPr>
        <p:txBody>
          <a:bodyPr>
            <a:spAutoFit/>
          </a:bodyPr>
          <a:lstStyle/>
          <a:p>
            <a:endParaRPr lang="en-GB">
              <a:solidFill>
                <a:prstClr val="black"/>
              </a:solidFill>
            </a:endParaRPr>
          </a:p>
        </p:txBody>
      </p:sp>
      <p:sp>
        <p:nvSpPr>
          <p:cNvPr id="13377" name="Freeform 65"/>
          <p:cNvSpPr>
            <a:spLocks/>
          </p:cNvSpPr>
          <p:nvPr/>
        </p:nvSpPr>
        <p:spPr bwMode="auto">
          <a:xfrm>
            <a:off x="1970088" y="4425206"/>
            <a:ext cx="3175" cy="538162"/>
          </a:xfrm>
          <a:custGeom>
            <a:avLst/>
            <a:gdLst/>
            <a:ahLst/>
            <a:cxnLst>
              <a:cxn ang="0">
                <a:pos x="2" y="394"/>
              </a:cxn>
              <a:cxn ang="0">
                <a:pos x="0" y="0"/>
              </a:cxn>
            </a:cxnLst>
            <a:rect l="0" t="0" r="r" b="b"/>
            <a:pathLst>
              <a:path w="2" h="394">
                <a:moveTo>
                  <a:pt x="2" y="394"/>
                </a:moveTo>
                <a:lnTo>
                  <a:pt x="0" y="0"/>
                </a:lnTo>
              </a:path>
            </a:pathLst>
          </a:custGeom>
          <a:noFill/>
          <a:ln w="9525">
            <a:solidFill>
              <a:schemeClr val="tx1"/>
            </a:solidFill>
            <a:round/>
            <a:headEnd/>
            <a:tailEnd/>
          </a:ln>
          <a:effectLst/>
        </p:spPr>
        <p:txBody>
          <a:bodyPr>
            <a:spAutoFit/>
          </a:bodyPr>
          <a:lstStyle/>
          <a:p>
            <a:endParaRPr lang="en-GB">
              <a:solidFill>
                <a:prstClr val="black"/>
              </a:solidFill>
            </a:endParaRPr>
          </a:p>
        </p:txBody>
      </p:sp>
      <p:sp>
        <p:nvSpPr>
          <p:cNvPr id="13378" name="Rectangle 66"/>
          <p:cNvSpPr>
            <a:spLocks noChangeArrowheads="1"/>
          </p:cNvSpPr>
          <p:nvPr/>
        </p:nvSpPr>
        <p:spPr bwMode="auto">
          <a:xfrm rot="21102019" flipV="1">
            <a:off x="1160463" y="4252168"/>
            <a:ext cx="42862" cy="85725"/>
          </a:xfrm>
          <a:prstGeom prst="rect">
            <a:avLst/>
          </a:prstGeom>
          <a:solidFill>
            <a:schemeClr val="bg1"/>
          </a:solidFill>
          <a:ln w="9525" algn="ctr">
            <a:noFill/>
            <a:miter lim="800000"/>
            <a:headEnd/>
            <a:tailEnd/>
          </a:ln>
          <a:effectLst/>
        </p:spPr>
        <p:txBody>
          <a:bodyPr anchor="ctr">
            <a:spAutoFit/>
          </a:bodyPr>
          <a:lstStyle/>
          <a:p>
            <a:endParaRPr lang="en-GB">
              <a:solidFill>
                <a:prstClr val="black"/>
              </a:solidFill>
            </a:endParaRPr>
          </a:p>
        </p:txBody>
      </p:sp>
      <p:sp>
        <p:nvSpPr>
          <p:cNvPr id="13379" name="Freeform 67"/>
          <p:cNvSpPr>
            <a:spLocks/>
          </p:cNvSpPr>
          <p:nvPr/>
        </p:nvSpPr>
        <p:spPr bwMode="auto">
          <a:xfrm>
            <a:off x="1182688" y="4075956"/>
            <a:ext cx="1228725" cy="80962"/>
          </a:xfrm>
          <a:custGeom>
            <a:avLst/>
            <a:gdLst/>
            <a:ahLst/>
            <a:cxnLst>
              <a:cxn ang="0">
                <a:pos x="0" y="59"/>
              </a:cxn>
              <a:cxn ang="0">
                <a:pos x="859" y="0"/>
              </a:cxn>
            </a:cxnLst>
            <a:rect l="0" t="0" r="r" b="b"/>
            <a:pathLst>
              <a:path w="859" h="59">
                <a:moveTo>
                  <a:pt x="0" y="59"/>
                </a:moveTo>
                <a:lnTo>
                  <a:pt x="859" y="0"/>
                </a:lnTo>
              </a:path>
            </a:pathLst>
          </a:custGeom>
          <a:noFill/>
          <a:ln w="9525" cap="flat" cmpd="sng">
            <a:solidFill>
              <a:schemeClr val="tx1"/>
            </a:solidFill>
            <a:prstDash val="solid"/>
            <a:round/>
            <a:headEnd/>
            <a:tailEnd/>
          </a:ln>
          <a:effectLst/>
        </p:spPr>
        <p:txBody>
          <a:bodyPr>
            <a:spAutoFit/>
          </a:bodyPr>
          <a:lstStyle/>
          <a:p>
            <a:endParaRPr lang="en-GB">
              <a:solidFill>
                <a:prstClr val="black"/>
              </a:solidFill>
            </a:endParaRPr>
          </a:p>
        </p:txBody>
      </p:sp>
      <p:sp>
        <p:nvSpPr>
          <p:cNvPr id="13380" name="Rectangle 68"/>
          <p:cNvSpPr>
            <a:spLocks noChangeArrowheads="1"/>
          </p:cNvSpPr>
          <p:nvPr/>
        </p:nvSpPr>
        <p:spPr bwMode="auto">
          <a:xfrm rot="21102019" flipV="1">
            <a:off x="1130300" y="4253756"/>
            <a:ext cx="60325" cy="85725"/>
          </a:xfrm>
          <a:prstGeom prst="rect">
            <a:avLst/>
          </a:prstGeom>
          <a:solidFill>
            <a:schemeClr val="bg1"/>
          </a:solidFill>
          <a:ln w="9525" algn="ctr">
            <a:noFill/>
            <a:miter lim="800000"/>
            <a:headEnd/>
            <a:tailEnd/>
          </a:ln>
          <a:effectLst/>
        </p:spPr>
        <p:txBody>
          <a:bodyPr anchor="ctr">
            <a:spAutoFit/>
          </a:bodyPr>
          <a:lstStyle/>
          <a:p>
            <a:endParaRPr lang="en-GB">
              <a:solidFill>
                <a:prstClr val="black"/>
              </a:solidFill>
            </a:endParaRPr>
          </a:p>
        </p:txBody>
      </p:sp>
      <p:sp>
        <p:nvSpPr>
          <p:cNvPr id="13381" name="Text Box 69"/>
          <p:cNvSpPr txBox="1">
            <a:spLocks noChangeArrowheads="1"/>
          </p:cNvSpPr>
          <p:nvPr/>
        </p:nvSpPr>
        <p:spPr bwMode="auto">
          <a:xfrm flipH="1">
            <a:off x="565150" y="5201493"/>
            <a:ext cx="604838" cy="254000"/>
          </a:xfrm>
          <a:prstGeom prst="rect">
            <a:avLst/>
          </a:prstGeom>
          <a:noFill/>
          <a:ln w="9525" algn="ctr">
            <a:solidFill>
              <a:srgbClr val="FF6600"/>
            </a:solidFill>
            <a:miter lim="800000"/>
            <a:headEnd/>
            <a:tailEnd/>
          </a:ln>
          <a:effectLst/>
        </p:spPr>
        <p:txBody>
          <a:bodyPr>
            <a:spAutoFit/>
          </a:bodyPr>
          <a:lstStyle/>
          <a:p>
            <a:pPr algn="ctr"/>
            <a:r>
              <a:rPr lang="en-GB" sz="1000" b="1">
                <a:solidFill>
                  <a:srgbClr val="FF6600"/>
                </a:solidFill>
              </a:rPr>
              <a:t>LLRF</a:t>
            </a:r>
            <a:endParaRPr lang="en-US" sz="1000" b="1">
              <a:solidFill>
                <a:srgbClr val="FF6600"/>
              </a:solidFill>
            </a:endParaRPr>
          </a:p>
        </p:txBody>
      </p:sp>
      <p:sp>
        <p:nvSpPr>
          <p:cNvPr id="13382" name="Freeform 70"/>
          <p:cNvSpPr>
            <a:spLocks/>
          </p:cNvSpPr>
          <p:nvPr/>
        </p:nvSpPr>
        <p:spPr bwMode="auto">
          <a:xfrm>
            <a:off x="617538" y="4528393"/>
            <a:ext cx="184150" cy="19050"/>
          </a:xfrm>
          <a:custGeom>
            <a:avLst/>
            <a:gdLst/>
            <a:ahLst/>
            <a:cxnLst>
              <a:cxn ang="0">
                <a:pos x="114" y="0"/>
              </a:cxn>
              <a:cxn ang="0">
                <a:pos x="0" y="12"/>
              </a:cxn>
            </a:cxnLst>
            <a:rect l="0" t="0" r="r" b="b"/>
            <a:pathLst>
              <a:path w="114" h="12">
                <a:moveTo>
                  <a:pt x="114" y="0"/>
                </a:moveTo>
                <a:lnTo>
                  <a:pt x="0" y="12"/>
                </a:lnTo>
              </a:path>
            </a:pathLst>
          </a:custGeom>
          <a:noFill/>
          <a:ln w="9525" cap="flat" cmpd="sng">
            <a:solidFill>
              <a:srgbClr val="FF6600"/>
            </a:solidFill>
            <a:prstDash val="solid"/>
            <a:round/>
            <a:headEnd type="none" w="med" len="med"/>
            <a:tailEnd type="none" w="med" len="med"/>
          </a:ln>
          <a:effectLst/>
        </p:spPr>
        <p:txBody>
          <a:bodyPr>
            <a:spAutoFit/>
          </a:bodyPr>
          <a:lstStyle/>
          <a:p>
            <a:endParaRPr lang="en-GB">
              <a:solidFill>
                <a:prstClr val="black"/>
              </a:solidFill>
            </a:endParaRPr>
          </a:p>
        </p:txBody>
      </p:sp>
      <p:sp>
        <p:nvSpPr>
          <p:cNvPr id="13383" name="Freeform 71"/>
          <p:cNvSpPr>
            <a:spLocks/>
          </p:cNvSpPr>
          <p:nvPr/>
        </p:nvSpPr>
        <p:spPr bwMode="auto">
          <a:xfrm flipH="1">
            <a:off x="900113" y="4166443"/>
            <a:ext cx="212725" cy="604838"/>
          </a:xfrm>
          <a:custGeom>
            <a:avLst/>
            <a:gdLst/>
            <a:ahLst/>
            <a:cxnLst>
              <a:cxn ang="0">
                <a:pos x="0" y="0"/>
              </a:cxn>
              <a:cxn ang="0">
                <a:pos x="60" y="25"/>
              </a:cxn>
              <a:cxn ang="0">
                <a:pos x="71" y="40"/>
              </a:cxn>
              <a:cxn ang="0">
                <a:pos x="86" y="129"/>
              </a:cxn>
              <a:cxn ang="0">
                <a:pos x="41" y="323"/>
              </a:cxn>
              <a:cxn ang="0">
                <a:pos x="105" y="409"/>
              </a:cxn>
            </a:cxnLst>
            <a:rect l="0" t="0" r="r" b="b"/>
            <a:pathLst>
              <a:path w="105" h="409">
                <a:moveTo>
                  <a:pt x="0" y="0"/>
                </a:moveTo>
                <a:cubicBezTo>
                  <a:pt x="52" y="2"/>
                  <a:pt x="48" y="18"/>
                  <a:pt x="60" y="25"/>
                </a:cubicBezTo>
                <a:cubicBezTo>
                  <a:pt x="72" y="32"/>
                  <a:pt x="67" y="23"/>
                  <a:pt x="71" y="40"/>
                </a:cubicBezTo>
                <a:cubicBezTo>
                  <a:pt x="75" y="57"/>
                  <a:pt x="91" y="82"/>
                  <a:pt x="86" y="129"/>
                </a:cubicBezTo>
                <a:cubicBezTo>
                  <a:pt x="81" y="176"/>
                  <a:pt x="39" y="277"/>
                  <a:pt x="41" y="323"/>
                </a:cubicBezTo>
                <a:cubicBezTo>
                  <a:pt x="44" y="369"/>
                  <a:pt x="84" y="379"/>
                  <a:pt x="105" y="409"/>
                </a:cubicBezTo>
              </a:path>
            </a:pathLst>
          </a:custGeom>
          <a:noFill/>
          <a:ln w="9525" cap="flat" cmpd="sng">
            <a:solidFill>
              <a:srgbClr val="FF6600"/>
            </a:solidFill>
            <a:prstDash val="dash"/>
            <a:round/>
            <a:headEnd type="none" w="med" len="med"/>
            <a:tailEnd type="triangle" w="med" len="med"/>
          </a:ln>
          <a:effectLst/>
        </p:spPr>
        <p:txBody>
          <a:bodyPr>
            <a:spAutoFit/>
          </a:bodyPr>
          <a:lstStyle/>
          <a:p>
            <a:endParaRPr lang="en-GB">
              <a:solidFill>
                <a:prstClr val="black"/>
              </a:solidFill>
            </a:endParaRPr>
          </a:p>
        </p:txBody>
      </p:sp>
      <p:grpSp>
        <p:nvGrpSpPr>
          <p:cNvPr id="6" name="Group 72"/>
          <p:cNvGrpSpPr>
            <a:grpSpLocks/>
          </p:cNvGrpSpPr>
          <p:nvPr/>
        </p:nvGrpSpPr>
        <p:grpSpPr bwMode="auto">
          <a:xfrm flipH="1">
            <a:off x="763588" y="4763343"/>
            <a:ext cx="169862" cy="165100"/>
            <a:chOff x="3648" y="2322"/>
            <a:chExt cx="105" cy="108"/>
          </a:xfrm>
        </p:grpSpPr>
        <p:sp>
          <p:nvSpPr>
            <p:cNvPr id="13385" name="Oval 73"/>
            <p:cNvSpPr>
              <a:spLocks noChangeArrowheads="1"/>
            </p:cNvSpPr>
            <p:nvPr/>
          </p:nvSpPr>
          <p:spPr bwMode="auto">
            <a:xfrm>
              <a:off x="3648" y="2322"/>
              <a:ext cx="105" cy="108"/>
            </a:xfrm>
            <a:prstGeom prst="ellipse">
              <a:avLst/>
            </a:prstGeom>
            <a:noFill/>
            <a:ln w="9525" algn="ctr">
              <a:solidFill>
                <a:schemeClr val="tx1"/>
              </a:solidFill>
              <a:round/>
              <a:headEnd/>
              <a:tailEnd/>
            </a:ln>
            <a:effectLst/>
          </p:spPr>
          <p:txBody>
            <a:bodyPr wrap="none" anchor="ctr">
              <a:spAutoFit/>
            </a:bodyPr>
            <a:lstStyle/>
            <a:p>
              <a:endParaRPr lang="en-GB">
                <a:solidFill>
                  <a:prstClr val="black"/>
                </a:solidFill>
              </a:endParaRPr>
            </a:p>
          </p:txBody>
        </p:sp>
        <p:sp>
          <p:nvSpPr>
            <p:cNvPr id="13386" name="Line 74"/>
            <p:cNvSpPr>
              <a:spLocks noChangeShapeType="1"/>
            </p:cNvSpPr>
            <p:nvPr/>
          </p:nvSpPr>
          <p:spPr bwMode="auto">
            <a:xfrm flipV="1">
              <a:off x="3660" y="2346"/>
              <a:ext cx="84" cy="66"/>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387" name="Line 75"/>
            <p:cNvSpPr>
              <a:spLocks noChangeShapeType="1"/>
            </p:cNvSpPr>
            <p:nvPr/>
          </p:nvSpPr>
          <p:spPr bwMode="auto">
            <a:xfrm flipH="1" flipV="1">
              <a:off x="3672" y="2334"/>
              <a:ext cx="57" cy="81"/>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grpSp>
      <p:sp>
        <p:nvSpPr>
          <p:cNvPr id="13388" name="Freeform 76"/>
          <p:cNvSpPr>
            <a:spLocks/>
          </p:cNvSpPr>
          <p:nvPr/>
        </p:nvSpPr>
        <p:spPr bwMode="auto">
          <a:xfrm flipH="1">
            <a:off x="688975" y="4542681"/>
            <a:ext cx="93663" cy="238125"/>
          </a:xfrm>
          <a:custGeom>
            <a:avLst/>
            <a:gdLst/>
            <a:ahLst/>
            <a:cxnLst>
              <a:cxn ang="0">
                <a:pos x="45" y="0"/>
              </a:cxn>
              <a:cxn ang="0">
                <a:pos x="51" y="93"/>
              </a:cxn>
              <a:cxn ang="0">
                <a:pos x="0" y="156"/>
              </a:cxn>
            </a:cxnLst>
            <a:rect l="0" t="0" r="r" b="b"/>
            <a:pathLst>
              <a:path w="59" h="156">
                <a:moveTo>
                  <a:pt x="45" y="0"/>
                </a:moveTo>
                <a:cubicBezTo>
                  <a:pt x="45" y="15"/>
                  <a:pt x="59" y="67"/>
                  <a:pt x="51" y="93"/>
                </a:cubicBezTo>
                <a:cubicBezTo>
                  <a:pt x="43" y="119"/>
                  <a:pt x="11" y="143"/>
                  <a:pt x="0" y="156"/>
                </a:cubicBezTo>
              </a:path>
            </a:pathLst>
          </a:custGeom>
          <a:noFill/>
          <a:ln w="9525" cap="flat" cmpd="sng">
            <a:solidFill>
              <a:srgbClr val="FF6600"/>
            </a:solidFill>
            <a:prstDash val="dash"/>
            <a:round/>
            <a:headEnd type="none" w="med" len="med"/>
            <a:tailEnd type="triangle" w="med" len="med"/>
          </a:ln>
          <a:effectLst/>
        </p:spPr>
        <p:txBody>
          <a:bodyPr>
            <a:spAutoFit/>
          </a:bodyPr>
          <a:lstStyle/>
          <a:p>
            <a:endParaRPr lang="en-GB">
              <a:solidFill>
                <a:prstClr val="black"/>
              </a:solidFill>
            </a:endParaRPr>
          </a:p>
        </p:txBody>
      </p:sp>
      <p:sp>
        <p:nvSpPr>
          <p:cNvPr id="13389" name="Line 77"/>
          <p:cNvSpPr>
            <a:spLocks noChangeShapeType="1"/>
          </p:cNvSpPr>
          <p:nvPr/>
        </p:nvSpPr>
        <p:spPr bwMode="auto">
          <a:xfrm flipH="1" flipV="1">
            <a:off x="1195388" y="4187081"/>
            <a:ext cx="19050" cy="138112"/>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390" name="Line 78"/>
          <p:cNvSpPr>
            <a:spLocks noChangeShapeType="1"/>
          </p:cNvSpPr>
          <p:nvPr/>
        </p:nvSpPr>
        <p:spPr bwMode="auto">
          <a:xfrm flipH="1" flipV="1">
            <a:off x="1112838" y="4190256"/>
            <a:ext cx="22225" cy="153987"/>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391" name="Freeform 79"/>
          <p:cNvSpPr>
            <a:spLocks/>
          </p:cNvSpPr>
          <p:nvPr/>
        </p:nvSpPr>
        <p:spPr bwMode="auto">
          <a:xfrm>
            <a:off x="1123950" y="3960068"/>
            <a:ext cx="55563" cy="398463"/>
          </a:xfrm>
          <a:custGeom>
            <a:avLst/>
            <a:gdLst/>
            <a:ahLst/>
            <a:cxnLst>
              <a:cxn ang="0">
                <a:pos x="39" y="292"/>
              </a:cxn>
              <a:cxn ang="0">
                <a:pos x="0" y="0"/>
              </a:cxn>
            </a:cxnLst>
            <a:rect l="0" t="0" r="r" b="b"/>
            <a:pathLst>
              <a:path w="39" h="292">
                <a:moveTo>
                  <a:pt x="39" y="292"/>
                </a:moveTo>
                <a:lnTo>
                  <a:pt x="0" y="0"/>
                </a:lnTo>
              </a:path>
            </a:pathLst>
          </a:custGeom>
          <a:noFill/>
          <a:ln w="9525">
            <a:solidFill>
              <a:schemeClr val="tx1"/>
            </a:solidFill>
            <a:round/>
            <a:headEnd/>
            <a:tailEnd/>
          </a:ln>
          <a:effectLst/>
        </p:spPr>
        <p:txBody>
          <a:bodyPr>
            <a:spAutoFit/>
          </a:bodyPr>
          <a:lstStyle/>
          <a:p>
            <a:endParaRPr lang="en-GB">
              <a:solidFill>
                <a:prstClr val="black"/>
              </a:solidFill>
            </a:endParaRPr>
          </a:p>
        </p:txBody>
      </p:sp>
      <p:sp>
        <p:nvSpPr>
          <p:cNvPr id="13392" name="Line 80"/>
          <p:cNvSpPr>
            <a:spLocks noChangeShapeType="1"/>
          </p:cNvSpPr>
          <p:nvPr/>
        </p:nvSpPr>
        <p:spPr bwMode="auto">
          <a:xfrm flipH="1" flipV="1">
            <a:off x="1093788" y="4050556"/>
            <a:ext cx="11112" cy="87312"/>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393" name="Line 81"/>
          <p:cNvSpPr>
            <a:spLocks noChangeShapeType="1"/>
          </p:cNvSpPr>
          <p:nvPr/>
        </p:nvSpPr>
        <p:spPr bwMode="auto">
          <a:xfrm flipH="1" flipV="1">
            <a:off x="1171575" y="4029918"/>
            <a:ext cx="11113" cy="87313"/>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394" name="Line 82"/>
          <p:cNvSpPr>
            <a:spLocks noChangeShapeType="1"/>
          </p:cNvSpPr>
          <p:nvPr/>
        </p:nvSpPr>
        <p:spPr bwMode="auto">
          <a:xfrm flipH="1">
            <a:off x="855663" y="4925268"/>
            <a:ext cx="0" cy="247650"/>
          </a:xfrm>
          <a:prstGeom prst="line">
            <a:avLst/>
          </a:prstGeom>
          <a:noFill/>
          <a:ln w="19050">
            <a:solidFill>
              <a:srgbClr val="008000"/>
            </a:solidFill>
            <a:round/>
            <a:headEnd/>
            <a:tailEnd type="triangle" w="med" len="med"/>
          </a:ln>
          <a:effectLst/>
        </p:spPr>
        <p:txBody>
          <a:bodyPr>
            <a:spAutoFit/>
          </a:bodyPr>
          <a:lstStyle/>
          <a:p>
            <a:endParaRPr lang="en-GB">
              <a:solidFill>
                <a:prstClr val="black"/>
              </a:solidFill>
            </a:endParaRPr>
          </a:p>
        </p:txBody>
      </p:sp>
      <p:sp>
        <p:nvSpPr>
          <p:cNvPr id="13395" name="Line 83"/>
          <p:cNvSpPr>
            <a:spLocks noChangeShapeType="1"/>
          </p:cNvSpPr>
          <p:nvPr/>
        </p:nvSpPr>
        <p:spPr bwMode="auto">
          <a:xfrm flipH="1">
            <a:off x="407988" y="4293443"/>
            <a:ext cx="1955800" cy="249238"/>
          </a:xfrm>
          <a:prstGeom prst="line">
            <a:avLst/>
          </a:prstGeom>
          <a:noFill/>
          <a:ln w="9525">
            <a:solidFill>
              <a:srgbClr val="FF0000"/>
            </a:solidFill>
            <a:prstDash val="dash"/>
            <a:round/>
            <a:headEnd/>
            <a:tailEnd/>
          </a:ln>
          <a:effectLst/>
        </p:spPr>
        <p:txBody>
          <a:bodyPr>
            <a:spAutoFit/>
          </a:bodyPr>
          <a:lstStyle/>
          <a:p>
            <a:endParaRPr lang="en-GB">
              <a:solidFill>
                <a:prstClr val="black"/>
              </a:solidFill>
            </a:endParaRPr>
          </a:p>
        </p:txBody>
      </p:sp>
      <p:sp>
        <p:nvSpPr>
          <p:cNvPr id="13396" name="Text Box 84"/>
          <p:cNvSpPr txBox="1">
            <a:spLocks noChangeArrowheads="1"/>
          </p:cNvSpPr>
          <p:nvPr/>
        </p:nvSpPr>
        <p:spPr bwMode="auto">
          <a:xfrm>
            <a:off x="354013" y="6304806"/>
            <a:ext cx="1233487" cy="406400"/>
          </a:xfrm>
          <a:prstGeom prst="rect">
            <a:avLst/>
          </a:prstGeom>
          <a:noFill/>
          <a:ln w="9525" algn="ctr">
            <a:solidFill>
              <a:srgbClr val="008000"/>
            </a:solidFill>
            <a:miter lim="800000"/>
            <a:headEnd/>
            <a:tailEnd/>
          </a:ln>
          <a:effectLst/>
        </p:spPr>
        <p:txBody>
          <a:bodyPr lIns="54000" rIns="54000">
            <a:spAutoFit/>
          </a:bodyPr>
          <a:lstStyle/>
          <a:p>
            <a:pPr algn="ctr"/>
            <a:r>
              <a:rPr lang="en-GB" sz="1000" b="1">
                <a:solidFill>
                  <a:srgbClr val="008000"/>
                </a:solidFill>
              </a:rPr>
              <a:t>main beam outward pick up</a:t>
            </a:r>
            <a:endParaRPr lang="en-US" sz="1000" b="1">
              <a:solidFill>
                <a:srgbClr val="008000"/>
              </a:solidFill>
            </a:endParaRPr>
          </a:p>
        </p:txBody>
      </p:sp>
      <p:sp>
        <p:nvSpPr>
          <p:cNvPr id="13397" name="Freeform 85"/>
          <p:cNvSpPr>
            <a:spLocks/>
          </p:cNvSpPr>
          <p:nvPr/>
        </p:nvSpPr>
        <p:spPr bwMode="auto">
          <a:xfrm>
            <a:off x="728663" y="5788868"/>
            <a:ext cx="85725" cy="523875"/>
          </a:xfrm>
          <a:custGeom>
            <a:avLst/>
            <a:gdLst/>
            <a:ahLst/>
            <a:cxnLst>
              <a:cxn ang="0">
                <a:pos x="0" y="342"/>
              </a:cxn>
              <a:cxn ang="0">
                <a:pos x="0" y="90"/>
              </a:cxn>
              <a:cxn ang="0">
                <a:pos x="54" y="0"/>
              </a:cxn>
            </a:cxnLst>
            <a:rect l="0" t="0" r="r" b="b"/>
            <a:pathLst>
              <a:path w="54" h="342">
                <a:moveTo>
                  <a:pt x="0" y="342"/>
                </a:moveTo>
                <a:lnTo>
                  <a:pt x="0" y="90"/>
                </a:lnTo>
                <a:lnTo>
                  <a:pt x="54" y="0"/>
                </a:lnTo>
              </a:path>
            </a:pathLst>
          </a:custGeom>
          <a:noFill/>
          <a:ln w="19050" cap="flat" cmpd="sng">
            <a:solidFill>
              <a:srgbClr val="008000"/>
            </a:solidFill>
            <a:prstDash val="solid"/>
            <a:round/>
            <a:headEnd type="none" w="med" len="med"/>
            <a:tailEnd type="triangle" w="med" len="med"/>
          </a:ln>
          <a:effectLst/>
        </p:spPr>
        <p:txBody>
          <a:bodyPr>
            <a:spAutoFit/>
          </a:bodyPr>
          <a:lstStyle/>
          <a:p>
            <a:endParaRPr lang="en-GB">
              <a:solidFill>
                <a:prstClr val="black"/>
              </a:solidFill>
            </a:endParaRPr>
          </a:p>
        </p:txBody>
      </p:sp>
      <p:sp>
        <p:nvSpPr>
          <p:cNvPr id="13398" name="Freeform 86"/>
          <p:cNvSpPr>
            <a:spLocks/>
          </p:cNvSpPr>
          <p:nvPr/>
        </p:nvSpPr>
        <p:spPr bwMode="auto">
          <a:xfrm>
            <a:off x="938213" y="5779343"/>
            <a:ext cx="266700" cy="295275"/>
          </a:xfrm>
          <a:custGeom>
            <a:avLst/>
            <a:gdLst/>
            <a:ahLst/>
            <a:cxnLst>
              <a:cxn ang="0">
                <a:pos x="0" y="0"/>
              </a:cxn>
              <a:cxn ang="0">
                <a:pos x="48" y="90"/>
              </a:cxn>
              <a:cxn ang="0">
                <a:pos x="48" y="186"/>
              </a:cxn>
              <a:cxn ang="0">
                <a:pos x="168" y="186"/>
              </a:cxn>
            </a:cxnLst>
            <a:rect l="0" t="0" r="r" b="b"/>
            <a:pathLst>
              <a:path w="168" h="186">
                <a:moveTo>
                  <a:pt x="0" y="0"/>
                </a:moveTo>
                <a:lnTo>
                  <a:pt x="48" y="90"/>
                </a:lnTo>
                <a:lnTo>
                  <a:pt x="48" y="186"/>
                </a:lnTo>
                <a:lnTo>
                  <a:pt x="168" y="186"/>
                </a:lnTo>
              </a:path>
            </a:pathLst>
          </a:custGeom>
          <a:noFill/>
          <a:ln w="12700" cap="flat" cmpd="sng">
            <a:solidFill>
              <a:schemeClr val="tx1"/>
            </a:solidFill>
            <a:prstDash val="solid"/>
            <a:round/>
            <a:headEnd type="triangle" w="med" len="med"/>
            <a:tailEnd type="none" w="med" len="med"/>
          </a:ln>
          <a:effectLst/>
        </p:spPr>
        <p:txBody>
          <a:bodyPr>
            <a:spAutoFit/>
          </a:bodyPr>
          <a:lstStyle/>
          <a:p>
            <a:endParaRPr lang="en-GB">
              <a:solidFill>
                <a:prstClr val="black"/>
              </a:solidFill>
            </a:endParaRPr>
          </a:p>
        </p:txBody>
      </p:sp>
      <p:sp>
        <p:nvSpPr>
          <p:cNvPr id="13399" name="Text Box 87"/>
          <p:cNvSpPr txBox="1">
            <a:spLocks noChangeArrowheads="1"/>
          </p:cNvSpPr>
          <p:nvPr/>
        </p:nvSpPr>
        <p:spPr bwMode="auto">
          <a:xfrm>
            <a:off x="1154113" y="5811093"/>
            <a:ext cx="739775" cy="396875"/>
          </a:xfrm>
          <a:prstGeom prst="rect">
            <a:avLst/>
          </a:prstGeom>
          <a:noFill/>
          <a:ln w="9525" algn="ctr">
            <a:noFill/>
            <a:miter lim="800000"/>
            <a:headEnd/>
            <a:tailEnd/>
          </a:ln>
          <a:effectLst/>
        </p:spPr>
        <p:txBody>
          <a:bodyPr>
            <a:spAutoFit/>
          </a:bodyPr>
          <a:lstStyle/>
          <a:p>
            <a:pPr algn="ctr"/>
            <a:r>
              <a:rPr lang="en-GB" sz="1000">
                <a:solidFill>
                  <a:prstClr val="black"/>
                </a:solidFill>
              </a:rPr>
              <a:t>From oscillator</a:t>
            </a:r>
            <a:endParaRPr lang="en-US" sz="1000">
              <a:solidFill>
                <a:prstClr val="black"/>
              </a:solidFill>
            </a:endParaRPr>
          </a:p>
        </p:txBody>
      </p:sp>
      <p:grpSp>
        <p:nvGrpSpPr>
          <p:cNvPr id="7" name="Group 88"/>
          <p:cNvGrpSpPr>
            <a:grpSpLocks/>
          </p:cNvGrpSpPr>
          <p:nvPr/>
        </p:nvGrpSpPr>
        <p:grpSpPr bwMode="auto">
          <a:xfrm flipH="1">
            <a:off x="781050" y="5628531"/>
            <a:ext cx="169863" cy="165100"/>
            <a:chOff x="3648" y="2322"/>
            <a:chExt cx="105" cy="108"/>
          </a:xfrm>
        </p:grpSpPr>
        <p:sp>
          <p:nvSpPr>
            <p:cNvPr id="13401" name="Oval 89"/>
            <p:cNvSpPr>
              <a:spLocks noChangeArrowheads="1"/>
            </p:cNvSpPr>
            <p:nvPr/>
          </p:nvSpPr>
          <p:spPr bwMode="auto">
            <a:xfrm>
              <a:off x="3648" y="2322"/>
              <a:ext cx="105" cy="108"/>
            </a:xfrm>
            <a:prstGeom prst="ellipse">
              <a:avLst/>
            </a:prstGeom>
            <a:noFill/>
            <a:ln w="9525" algn="ctr">
              <a:solidFill>
                <a:schemeClr val="tx1"/>
              </a:solidFill>
              <a:round/>
              <a:headEnd/>
              <a:tailEnd/>
            </a:ln>
            <a:effectLst/>
          </p:spPr>
          <p:txBody>
            <a:bodyPr wrap="none" anchor="ctr">
              <a:spAutoFit/>
            </a:bodyPr>
            <a:lstStyle/>
            <a:p>
              <a:endParaRPr lang="en-GB">
                <a:solidFill>
                  <a:prstClr val="black"/>
                </a:solidFill>
              </a:endParaRPr>
            </a:p>
          </p:txBody>
        </p:sp>
        <p:sp>
          <p:nvSpPr>
            <p:cNvPr id="13402" name="Line 90"/>
            <p:cNvSpPr>
              <a:spLocks noChangeShapeType="1"/>
            </p:cNvSpPr>
            <p:nvPr/>
          </p:nvSpPr>
          <p:spPr bwMode="auto">
            <a:xfrm flipV="1">
              <a:off x="3660" y="2346"/>
              <a:ext cx="84" cy="66"/>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403" name="Line 91"/>
            <p:cNvSpPr>
              <a:spLocks noChangeShapeType="1"/>
            </p:cNvSpPr>
            <p:nvPr/>
          </p:nvSpPr>
          <p:spPr bwMode="auto">
            <a:xfrm flipH="1" flipV="1">
              <a:off x="3672" y="2334"/>
              <a:ext cx="57" cy="81"/>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grpSp>
      <p:sp>
        <p:nvSpPr>
          <p:cNvPr id="13404" name="Line 92"/>
          <p:cNvSpPr>
            <a:spLocks noChangeShapeType="1"/>
          </p:cNvSpPr>
          <p:nvPr/>
        </p:nvSpPr>
        <p:spPr bwMode="auto">
          <a:xfrm flipH="1" flipV="1">
            <a:off x="873125" y="5447556"/>
            <a:ext cx="0" cy="180975"/>
          </a:xfrm>
          <a:prstGeom prst="line">
            <a:avLst/>
          </a:prstGeom>
          <a:noFill/>
          <a:ln w="19050">
            <a:solidFill>
              <a:srgbClr val="008000"/>
            </a:solidFill>
            <a:round/>
            <a:headEnd/>
            <a:tailEnd type="triangle" w="med" len="med"/>
          </a:ln>
          <a:effectLst/>
        </p:spPr>
        <p:txBody>
          <a:bodyPr>
            <a:spAutoFit/>
          </a:bodyPr>
          <a:lstStyle/>
          <a:p>
            <a:endParaRPr lang="en-GB">
              <a:solidFill>
                <a:prstClr val="black"/>
              </a:solidFill>
            </a:endParaRPr>
          </a:p>
        </p:txBody>
      </p:sp>
      <p:grpSp>
        <p:nvGrpSpPr>
          <p:cNvPr id="8" name="Group 93"/>
          <p:cNvGrpSpPr>
            <a:grpSpLocks/>
          </p:cNvGrpSpPr>
          <p:nvPr/>
        </p:nvGrpSpPr>
        <p:grpSpPr bwMode="auto">
          <a:xfrm>
            <a:off x="7453313" y="4603006"/>
            <a:ext cx="1365250" cy="2017712"/>
            <a:chOff x="4704" y="1023"/>
            <a:chExt cx="860" cy="1271"/>
          </a:xfrm>
        </p:grpSpPr>
        <p:grpSp>
          <p:nvGrpSpPr>
            <p:cNvPr id="9" name="Group 94"/>
            <p:cNvGrpSpPr>
              <a:grpSpLocks/>
            </p:cNvGrpSpPr>
            <p:nvPr/>
          </p:nvGrpSpPr>
          <p:grpSpPr bwMode="auto">
            <a:xfrm>
              <a:off x="4867" y="2081"/>
              <a:ext cx="231" cy="213"/>
              <a:chOff x="4614" y="2554"/>
              <a:chExt cx="257" cy="248"/>
            </a:xfrm>
          </p:grpSpPr>
          <p:sp>
            <p:nvSpPr>
              <p:cNvPr id="13407" name="Oval 95"/>
              <p:cNvSpPr>
                <a:spLocks noChangeArrowheads="1"/>
              </p:cNvSpPr>
              <p:nvPr/>
            </p:nvSpPr>
            <p:spPr bwMode="auto">
              <a:xfrm>
                <a:off x="4614" y="2554"/>
                <a:ext cx="257" cy="248"/>
              </a:xfrm>
              <a:prstGeom prst="ellipse">
                <a:avLst/>
              </a:prstGeom>
              <a:noFill/>
              <a:ln w="9525" algn="ctr">
                <a:solidFill>
                  <a:schemeClr val="tx1"/>
                </a:solidFill>
                <a:round/>
                <a:headEnd/>
                <a:tailEnd/>
              </a:ln>
              <a:effectLst/>
            </p:spPr>
            <p:txBody>
              <a:bodyPr anchor="ctr">
                <a:spAutoFit/>
              </a:bodyPr>
              <a:lstStyle/>
              <a:p>
                <a:endParaRPr lang="en-GB">
                  <a:solidFill>
                    <a:prstClr val="black"/>
                  </a:solidFill>
                </a:endParaRPr>
              </a:p>
            </p:txBody>
          </p:sp>
          <p:sp>
            <p:nvSpPr>
              <p:cNvPr id="13408" name="Freeform 96"/>
              <p:cNvSpPr>
                <a:spLocks/>
              </p:cNvSpPr>
              <p:nvPr/>
            </p:nvSpPr>
            <p:spPr bwMode="auto">
              <a:xfrm>
                <a:off x="4647" y="2597"/>
                <a:ext cx="193" cy="155"/>
              </a:xfrm>
              <a:custGeom>
                <a:avLst/>
                <a:gdLst/>
                <a:ahLst/>
                <a:cxnLst>
                  <a:cxn ang="0">
                    <a:pos x="0" y="86"/>
                  </a:cxn>
                  <a:cxn ang="0">
                    <a:pos x="51" y="11"/>
                  </a:cxn>
                  <a:cxn ang="0">
                    <a:pos x="139" y="152"/>
                  </a:cxn>
                  <a:cxn ang="0">
                    <a:pos x="193" y="87"/>
                  </a:cxn>
                </a:cxnLst>
                <a:rect l="0" t="0" r="r" b="b"/>
                <a:pathLst>
                  <a:path w="193" h="155">
                    <a:moveTo>
                      <a:pt x="0" y="86"/>
                    </a:moveTo>
                    <a:cubicBezTo>
                      <a:pt x="8" y="74"/>
                      <a:pt x="28" y="0"/>
                      <a:pt x="51" y="11"/>
                    </a:cubicBezTo>
                    <a:cubicBezTo>
                      <a:pt x="81" y="14"/>
                      <a:pt x="110" y="149"/>
                      <a:pt x="139" y="152"/>
                    </a:cubicBezTo>
                    <a:cubicBezTo>
                      <a:pt x="168" y="155"/>
                      <a:pt x="182" y="101"/>
                      <a:pt x="193" y="87"/>
                    </a:cubicBezTo>
                  </a:path>
                </a:pathLst>
              </a:custGeom>
              <a:noFill/>
              <a:ln w="9525" cap="flat" cmpd="sng">
                <a:solidFill>
                  <a:schemeClr val="tx1"/>
                </a:solidFill>
                <a:prstDash val="solid"/>
                <a:round/>
                <a:headEnd/>
                <a:tailEnd/>
              </a:ln>
              <a:effectLst/>
            </p:spPr>
            <p:txBody>
              <a:bodyPr>
                <a:spAutoFit/>
              </a:bodyPr>
              <a:lstStyle/>
              <a:p>
                <a:endParaRPr lang="en-GB">
                  <a:solidFill>
                    <a:prstClr val="black"/>
                  </a:solidFill>
                </a:endParaRPr>
              </a:p>
            </p:txBody>
          </p:sp>
        </p:grpSp>
        <p:sp>
          <p:nvSpPr>
            <p:cNvPr id="13409" name="Text Box 97"/>
            <p:cNvSpPr txBox="1">
              <a:spLocks noChangeArrowheads="1"/>
            </p:cNvSpPr>
            <p:nvPr/>
          </p:nvSpPr>
          <p:spPr bwMode="auto">
            <a:xfrm>
              <a:off x="4950" y="1875"/>
              <a:ext cx="557" cy="250"/>
            </a:xfrm>
            <a:prstGeom prst="rect">
              <a:avLst/>
            </a:prstGeom>
            <a:noFill/>
            <a:ln w="9525" algn="ctr">
              <a:noFill/>
              <a:miter lim="800000"/>
              <a:headEnd/>
              <a:tailEnd/>
            </a:ln>
            <a:effectLst/>
          </p:spPr>
          <p:txBody>
            <a:bodyPr>
              <a:spAutoFit/>
            </a:bodyPr>
            <a:lstStyle/>
            <a:p>
              <a:pPr algn="ctr"/>
              <a:r>
                <a:rPr lang="en-GB" sz="1000" b="1">
                  <a:solidFill>
                    <a:srgbClr val="000066"/>
                  </a:solidFill>
                </a:rPr>
                <a:t>12 GHz Oscillator</a:t>
              </a:r>
            </a:p>
          </p:txBody>
        </p:sp>
        <p:sp>
          <p:nvSpPr>
            <p:cNvPr id="13410" name="Freeform 98"/>
            <p:cNvSpPr>
              <a:spLocks/>
            </p:cNvSpPr>
            <p:nvPr/>
          </p:nvSpPr>
          <p:spPr bwMode="auto">
            <a:xfrm>
              <a:off x="4704" y="1637"/>
              <a:ext cx="274" cy="441"/>
            </a:xfrm>
            <a:custGeom>
              <a:avLst/>
              <a:gdLst/>
              <a:ahLst/>
              <a:cxnLst>
                <a:cxn ang="0">
                  <a:pos x="0" y="0"/>
                </a:cxn>
                <a:cxn ang="0">
                  <a:pos x="321" y="0"/>
                </a:cxn>
                <a:cxn ang="0">
                  <a:pos x="322" y="513"/>
                </a:cxn>
              </a:cxnLst>
              <a:rect l="0" t="0" r="r" b="b"/>
              <a:pathLst>
                <a:path w="322" h="513">
                  <a:moveTo>
                    <a:pt x="0" y="0"/>
                  </a:moveTo>
                  <a:lnTo>
                    <a:pt x="321" y="0"/>
                  </a:lnTo>
                  <a:lnTo>
                    <a:pt x="322" y="513"/>
                  </a:lnTo>
                </a:path>
              </a:pathLst>
            </a:custGeom>
            <a:noFill/>
            <a:ln w="9525" cap="flat" cmpd="sng">
              <a:solidFill>
                <a:schemeClr val="tx1"/>
              </a:solidFill>
              <a:prstDash val="solid"/>
              <a:round/>
              <a:headEnd type="triangle" w="med" len="med"/>
              <a:tailEnd type="none" w="med" len="med"/>
            </a:ln>
            <a:effectLst/>
          </p:spPr>
          <p:txBody>
            <a:bodyPr>
              <a:spAutoFit/>
            </a:bodyPr>
            <a:lstStyle/>
            <a:p>
              <a:endParaRPr lang="en-GB">
                <a:solidFill>
                  <a:prstClr val="black"/>
                </a:solidFill>
              </a:endParaRPr>
            </a:p>
          </p:txBody>
        </p:sp>
        <p:sp>
          <p:nvSpPr>
            <p:cNvPr id="13411" name="Freeform 99"/>
            <p:cNvSpPr>
              <a:spLocks/>
            </p:cNvSpPr>
            <p:nvPr/>
          </p:nvSpPr>
          <p:spPr bwMode="auto">
            <a:xfrm>
              <a:off x="4896" y="1302"/>
              <a:ext cx="162" cy="60"/>
            </a:xfrm>
            <a:custGeom>
              <a:avLst/>
              <a:gdLst/>
              <a:ahLst/>
              <a:cxnLst>
                <a:cxn ang="0">
                  <a:pos x="186" y="0"/>
                </a:cxn>
                <a:cxn ang="0">
                  <a:pos x="90" y="0"/>
                </a:cxn>
                <a:cxn ang="0">
                  <a:pos x="0" y="60"/>
                </a:cxn>
              </a:cxnLst>
              <a:rect l="0" t="0" r="r" b="b"/>
              <a:pathLst>
                <a:path w="186" h="60">
                  <a:moveTo>
                    <a:pt x="186" y="0"/>
                  </a:moveTo>
                  <a:lnTo>
                    <a:pt x="90" y="0"/>
                  </a:lnTo>
                  <a:lnTo>
                    <a:pt x="0" y="60"/>
                  </a:lnTo>
                </a:path>
              </a:pathLst>
            </a:custGeom>
            <a:noFill/>
            <a:ln w="19050">
              <a:solidFill>
                <a:srgbClr val="008000"/>
              </a:solidFill>
              <a:round/>
              <a:headEnd/>
              <a:tailEnd type="triangle" w="med" len="med"/>
            </a:ln>
            <a:effectLst/>
          </p:spPr>
          <p:txBody>
            <a:bodyPr>
              <a:spAutoFit/>
            </a:bodyPr>
            <a:lstStyle/>
            <a:p>
              <a:endParaRPr lang="en-GB">
                <a:solidFill>
                  <a:prstClr val="black"/>
                </a:solidFill>
              </a:endParaRPr>
            </a:p>
          </p:txBody>
        </p:sp>
        <p:sp>
          <p:nvSpPr>
            <p:cNvPr id="13412" name="Text Box 100"/>
            <p:cNvSpPr txBox="1">
              <a:spLocks noChangeArrowheads="1"/>
            </p:cNvSpPr>
            <p:nvPr/>
          </p:nvSpPr>
          <p:spPr bwMode="auto">
            <a:xfrm>
              <a:off x="5054" y="1023"/>
              <a:ext cx="510" cy="352"/>
            </a:xfrm>
            <a:prstGeom prst="rect">
              <a:avLst/>
            </a:prstGeom>
            <a:noFill/>
            <a:ln w="9525" algn="ctr">
              <a:solidFill>
                <a:srgbClr val="008000"/>
              </a:solidFill>
              <a:miter lim="800000"/>
              <a:headEnd/>
              <a:tailEnd/>
            </a:ln>
            <a:effectLst/>
          </p:spPr>
          <p:txBody>
            <a:bodyPr lIns="54000" rIns="54000">
              <a:spAutoFit/>
            </a:bodyPr>
            <a:lstStyle/>
            <a:p>
              <a:pPr algn="ctr"/>
              <a:r>
                <a:rPr lang="en-GB" sz="1000" b="1">
                  <a:solidFill>
                    <a:srgbClr val="008000"/>
                  </a:solidFill>
                </a:rPr>
                <a:t>Main beam outward pick up</a:t>
              </a:r>
              <a:endParaRPr lang="en-US" sz="1000" b="1">
                <a:solidFill>
                  <a:srgbClr val="008000"/>
                </a:solidFill>
              </a:endParaRPr>
            </a:p>
          </p:txBody>
        </p:sp>
        <p:sp>
          <p:nvSpPr>
            <p:cNvPr id="13413" name="Freeform 101"/>
            <p:cNvSpPr>
              <a:spLocks/>
            </p:cNvSpPr>
            <p:nvPr/>
          </p:nvSpPr>
          <p:spPr bwMode="auto">
            <a:xfrm>
              <a:off x="4896" y="1428"/>
              <a:ext cx="84" cy="211"/>
            </a:xfrm>
            <a:custGeom>
              <a:avLst/>
              <a:gdLst/>
              <a:ahLst/>
              <a:cxnLst>
                <a:cxn ang="0">
                  <a:pos x="68" y="211"/>
                </a:cxn>
                <a:cxn ang="0">
                  <a:pos x="72" y="48"/>
                </a:cxn>
                <a:cxn ang="0">
                  <a:pos x="0" y="0"/>
                </a:cxn>
              </a:cxnLst>
              <a:rect l="0" t="0" r="r" b="b"/>
              <a:pathLst>
                <a:path w="72" h="211">
                  <a:moveTo>
                    <a:pt x="68" y="211"/>
                  </a:moveTo>
                  <a:lnTo>
                    <a:pt x="72" y="48"/>
                  </a:lnTo>
                  <a:lnTo>
                    <a:pt x="0" y="0"/>
                  </a:lnTo>
                </a:path>
              </a:pathLst>
            </a:custGeom>
            <a:noFill/>
            <a:ln w="9525">
              <a:solidFill>
                <a:schemeClr val="tx1"/>
              </a:solidFill>
              <a:round/>
              <a:headEnd/>
              <a:tailEnd type="triangle" w="med" len="med"/>
            </a:ln>
            <a:effectLst/>
          </p:spPr>
          <p:txBody>
            <a:bodyPr>
              <a:spAutoFit/>
            </a:bodyPr>
            <a:lstStyle/>
            <a:p>
              <a:endParaRPr lang="en-GB">
                <a:solidFill>
                  <a:prstClr val="black"/>
                </a:solidFill>
              </a:endParaRPr>
            </a:p>
          </p:txBody>
        </p:sp>
        <p:grpSp>
          <p:nvGrpSpPr>
            <p:cNvPr id="10" name="Group 102"/>
            <p:cNvGrpSpPr>
              <a:grpSpLocks/>
            </p:cNvGrpSpPr>
            <p:nvPr/>
          </p:nvGrpSpPr>
          <p:grpSpPr bwMode="auto">
            <a:xfrm flipH="1">
              <a:off x="4797" y="1345"/>
              <a:ext cx="107" cy="104"/>
              <a:chOff x="3648" y="2322"/>
              <a:chExt cx="105" cy="108"/>
            </a:xfrm>
          </p:grpSpPr>
          <p:sp>
            <p:nvSpPr>
              <p:cNvPr id="13415" name="Oval 103"/>
              <p:cNvSpPr>
                <a:spLocks noChangeArrowheads="1"/>
              </p:cNvSpPr>
              <p:nvPr/>
            </p:nvSpPr>
            <p:spPr bwMode="auto">
              <a:xfrm>
                <a:off x="3648" y="2322"/>
                <a:ext cx="105" cy="108"/>
              </a:xfrm>
              <a:prstGeom prst="ellipse">
                <a:avLst/>
              </a:prstGeom>
              <a:noFill/>
              <a:ln w="9525" algn="ctr">
                <a:solidFill>
                  <a:schemeClr val="tx1"/>
                </a:solidFill>
                <a:round/>
                <a:headEnd/>
                <a:tailEnd/>
              </a:ln>
              <a:effectLst/>
            </p:spPr>
            <p:txBody>
              <a:bodyPr wrap="none" anchor="ctr">
                <a:spAutoFit/>
              </a:bodyPr>
              <a:lstStyle/>
              <a:p>
                <a:endParaRPr lang="en-GB">
                  <a:solidFill>
                    <a:prstClr val="black"/>
                  </a:solidFill>
                </a:endParaRPr>
              </a:p>
            </p:txBody>
          </p:sp>
          <p:sp>
            <p:nvSpPr>
              <p:cNvPr id="13416" name="Line 104"/>
              <p:cNvSpPr>
                <a:spLocks noChangeShapeType="1"/>
              </p:cNvSpPr>
              <p:nvPr/>
            </p:nvSpPr>
            <p:spPr bwMode="auto">
              <a:xfrm flipV="1">
                <a:off x="3660" y="2346"/>
                <a:ext cx="84" cy="66"/>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sp>
            <p:nvSpPr>
              <p:cNvPr id="13417" name="Line 105"/>
              <p:cNvSpPr>
                <a:spLocks noChangeShapeType="1"/>
              </p:cNvSpPr>
              <p:nvPr/>
            </p:nvSpPr>
            <p:spPr bwMode="auto">
              <a:xfrm flipH="1" flipV="1">
                <a:off x="3672" y="2334"/>
                <a:ext cx="57" cy="81"/>
              </a:xfrm>
              <a:prstGeom prst="line">
                <a:avLst/>
              </a:prstGeom>
              <a:noFill/>
              <a:ln w="9525">
                <a:solidFill>
                  <a:schemeClr val="tx1"/>
                </a:solidFill>
                <a:round/>
                <a:headEnd/>
                <a:tailEnd/>
              </a:ln>
              <a:effectLst/>
            </p:spPr>
            <p:txBody>
              <a:bodyPr>
                <a:spAutoFit/>
              </a:bodyPr>
              <a:lstStyle/>
              <a:p>
                <a:endParaRPr lang="en-GB">
                  <a:solidFill>
                    <a:prstClr val="black"/>
                  </a:solidFill>
                </a:endParaRPr>
              </a:p>
            </p:txBody>
          </p:sp>
        </p:grpSp>
        <p:sp>
          <p:nvSpPr>
            <p:cNvPr id="13418" name="Line 106"/>
            <p:cNvSpPr>
              <a:spLocks noChangeShapeType="1"/>
            </p:cNvSpPr>
            <p:nvPr/>
          </p:nvSpPr>
          <p:spPr bwMode="auto">
            <a:xfrm flipH="1">
              <a:off x="4704" y="1398"/>
              <a:ext cx="96" cy="6"/>
            </a:xfrm>
            <a:prstGeom prst="line">
              <a:avLst/>
            </a:prstGeom>
            <a:noFill/>
            <a:ln w="19050">
              <a:solidFill>
                <a:srgbClr val="008000"/>
              </a:solidFill>
              <a:round/>
              <a:headEnd/>
              <a:tailEnd type="triangle" w="med" len="med"/>
            </a:ln>
            <a:effectLst/>
          </p:spPr>
          <p:txBody>
            <a:bodyPr>
              <a:spAutoFit/>
            </a:bodyPr>
            <a:lstStyle/>
            <a:p>
              <a:endParaRPr lang="en-GB">
                <a:solidFill>
                  <a:prstClr val="black"/>
                </a:solidFill>
              </a:endParaRPr>
            </a:p>
          </p:txBody>
        </p:sp>
      </p:grpSp>
      <p:sp>
        <p:nvSpPr>
          <p:cNvPr id="13419" name="Line 107"/>
          <p:cNvSpPr>
            <a:spLocks noChangeShapeType="1"/>
          </p:cNvSpPr>
          <p:nvPr/>
        </p:nvSpPr>
        <p:spPr bwMode="auto">
          <a:xfrm flipH="1">
            <a:off x="7519988" y="5979368"/>
            <a:ext cx="361950" cy="0"/>
          </a:xfrm>
          <a:prstGeom prst="line">
            <a:avLst/>
          </a:prstGeom>
          <a:noFill/>
          <a:ln w="9525">
            <a:solidFill>
              <a:schemeClr val="tx1"/>
            </a:solidFill>
            <a:round/>
            <a:headEnd/>
            <a:tailEnd type="triangle" w="med" len="med"/>
          </a:ln>
          <a:effectLst/>
        </p:spPr>
        <p:txBody>
          <a:bodyPr>
            <a:spAutoFit/>
          </a:bodyPr>
          <a:lstStyle/>
          <a:p>
            <a:endParaRPr lang="en-GB">
              <a:solidFill>
                <a:prstClr val="black"/>
              </a:solidFill>
            </a:endParaRPr>
          </a:p>
        </p:txBody>
      </p:sp>
      <p:sp>
        <p:nvSpPr>
          <p:cNvPr id="13420" name="Line 108"/>
          <p:cNvSpPr>
            <a:spLocks noChangeShapeType="1"/>
          </p:cNvSpPr>
          <p:nvPr/>
        </p:nvSpPr>
        <p:spPr bwMode="auto">
          <a:xfrm flipH="1">
            <a:off x="7148513" y="5979368"/>
            <a:ext cx="428625" cy="0"/>
          </a:xfrm>
          <a:prstGeom prst="line">
            <a:avLst/>
          </a:prstGeom>
          <a:noFill/>
          <a:ln w="9525">
            <a:solidFill>
              <a:schemeClr val="tx1"/>
            </a:solidFill>
            <a:prstDash val="dash"/>
            <a:round/>
            <a:headEnd/>
            <a:tailEnd/>
          </a:ln>
          <a:effectLst/>
        </p:spPr>
        <p:txBody>
          <a:bodyPr>
            <a:spAutoFit/>
          </a:bodyPr>
          <a:lstStyle/>
          <a:p>
            <a:endParaRPr lang="en-GB">
              <a:solidFill>
                <a:prstClr val="black"/>
              </a:solidFill>
            </a:endParaRPr>
          </a:p>
        </p:txBody>
      </p:sp>
    </p:spTree>
    <p:extLst>
      <p:ext uri="{BB962C8B-B14F-4D97-AF65-F5344CB8AC3E}">
        <p14:creationId xmlns:p14="http://schemas.microsoft.com/office/powerpoint/2010/main" val="3884951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a:t>CLIC Crab High Gradient </a:t>
            </a:r>
            <a:r>
              <a:rPr lang="en-GB" dirty="0" smtClean="0"/>
              <a:t>Testing</a:t>
            </a:r>
            <a:endParaRPr lang="en-GB" dirty="0"/>
          </a:p>
        </p:txBody>
      </p:sp>
      <p:sp>
        <p:nvSpPr>
          <p:cNvPr id="11267" name="Rectangle 3"/>
          <p:cNvSpPr>
            <a:spLocks noGrp="1" noChangeArrowheads="1"/>
          </p:cNvSpPr>
          <p:nvPr>
            <p:ph type="body" idx="1"/>
          </p:nvPr>
        </p:nvSpPr>
        <p:spPr>
          <a:xfrm>
            <a:off x="457200" y="1600200"/>
            <a:ext cx="4762500" cy="4525963"/>
          </a:xfrm>
        </p:spPr>
        <p:txBody>
          <a:bodyPr>
            <a:normAutofit fontScale="70000" lnSpcReduction="20000"/>
          </a:bodyPr>
          <a:lstStyle/>
          <a:p>
            <a:pPr>
              <a:lnSpc>
                <a:spcPct val="90000"/>
              </a:lnSpc>
              <a:buNone/>
            </a:pPr>
            <a:r>
              <a:rPr lang="en-GB" sz="2800" b="1" dirty="0" smtClean="0"/>
              <a:t>Cavities Built but not tested</a:t>
            </a:r>
          </a:p>
          <a:p>
            <a:pPr>
              <a:lnSpc>
                <a:spcPct val="90000"/>
              </a:lnSpc>
            </a:pPr>
            <a:r>
              <a:rPr lang="en-GB" sz="2800" b="1" dirty="0" smtClean="0"/>
              <a:t>Cavity 1</a:t>
            </a:r>
            <a:r>
              <a:rPr lang="en-GB" sz="2800" dirty="0" smtClean="0"/>
              <a:t>: UK manufactured, waveguide coupler, test of mid cells</a:t>
            </a:r>
          </a:p>
          <a:p>
            <a:pPr>
              <a:lnSpc>
                <a:spcPct val="90000"/>
              </a:lnSpc>
            </a:pPr>
            <a:r>
              <a:rPr lang="en-GB" sz="2800" b="1" dirty="0" smtClean="0"/>
              <a:t>Cavity 2</a:t>
            </a:r>
            <a:r>
              <a:rPr lang="en-GB" sz="2800" dirty="0" smtClean="0"/>
              <a:t>: Elliptical cells and on cell couplers. CERN manufactured.</a:t>
            </a:r>
          </a:p>
          <a:p>
            <a:pPr>
              <a:lnSpc>
                <a:spcPct val="90000"/>
              </a:lnSpc>
              <a:buNone/>
            </a:pPr>
            <a:r>
              <a:rPr lang="en-GB" sz="2800" b="1" dirty="0" smtClean="0"/>
              <a:t>Cavities designed but not built</a:t>
            </a:r>
          </a:p>
          <a:p>
            <a:pPr>
              <a:lnSpc>
                <a:spcPct val="90000"/>
              </a:lnSpc>
            </a:pPr>
            <a:r>
              <a:rPr lang="en-GB" sz="2800" b="1" dirty="0" smtClean="0"/>
              <a:t>Cavity 3</a:t>
            </a:r>
            <a:r>
              <a:rPr lang="en-GB" sz="2800" dirty="0" smtClean="0"/>
              <a:t>: Final cavity design with damping waveguides (without loads)</a:t>
            </a:r>
          </a:p>
          <a:p>
            <a:pPr>
              <a:lnSpc>
                <a:spcPct val="90000"/>
              </a:lnSpc>
              <a:buNone/>
            </a:pPr>
            <a:r>
              <a:rPr lang="en-GB" sz="2800" b="1" dirty="0" smtClean="0"/>
              <a:t>Cavities not designed</a:t>
            </a:r>
          </a:p>
          <a:p>
            <a:pPr>
              <a:lnSpc>
                <a:spcPct val="90000"/>
              </a:lnSpc>
            </a:pPr>
            <a:r>
              <a:rPr lang="en-GB" sz="2800" b="1" dirty="0" smtClean="0"/>
              <a:t>Cavity 4</a:t>
            </a:r>
            <a:r>
              <a:rPr lang="en-GB" sz="2800" dirty="0" smtClean="0"/>
              <a:t>: Final prototype with HOM loads.</a:t>
            </a:r>
          </a:p>
          <a:p>
            <a:pPr>
              <a:lnSpc>
                <a:spcPct val="90000"/>
              </a:lnSpc>
            </a:pPr>
            <a:endParaRPr lang="en-GB" sz="2800" dirty="0"/>
          </a:p>
          <a:p>
            <a:pPr>
              <a:lnSpc>
                <a:spcPct val="90000"/>
              </a:lnSpc>
            </a:pPr>
            <a:r>
              <a:rPr lang="en-GB" sz="2800" dirty="0" smtClean="0"/>
              <a:t>At the end of EUCARD 2 we plan to have designed all 4 cavities and build the first 3.</a:t>
            </a:r>
          </a:p>
          <a:p>
            <a:pPr>
              <a:lnSpc>
                <a:spcPct val="90000"/>
              </a:lnSpc>
            </a:pPr>
            <a:r>
              <a:rPr lang="en-GB" sz="2800" dirty="0" smtClean="0"/>
              <a:t>Also will evaluate </a:t>
            </a:r>
            <a:r>
              <a:rPr lang="en-GB" sz="2800" dirty="0" err="1" smtClean="0"/>
              <a:t>wakefields</a:t>
            </a:r>
            <a:r>
              <a:rPr lang="en-GB" sz="2800" dirty="0" smtClean="0"/>
              <a:t> of final design</a:t>
            </a:r>
            <a:endParaRPr lang="en-GB" sz="2800" dirty="0"/>
          </a:p>
          <a:p>
            <a:pPr>
              <a:lnSpc>
                <a:spcPct val="90000"/>
              </a:lnSpc>
            </a:pPr>
            <a:endParaRPr lang="en-GB" sz="2800" dirty="0"/>
          </a:p>
          <a:p>
            <a:pPr>
              <a:lnSpc>
                <a:spcPct val="90000"/>
              </a:lnSpc>
            </a:pPr>
            <a:endParaRPr lang="en-GB" sz="2800" dirty="0"/>
          </a:p>
        </p:txBody>
      </p:sp>
      <p:pic>
        <p:nvPicPr>
          <p:cNvPr id="11269" name="Picture 11"/>
          <p:cNvPicPr>
            <a:picLocks noChangeAspect="1" noChangeArrowheads="1"/>
          </p:cNvPicPr>
          <p:nvPr/>
        </p:nvPicPr>
        <p:blipFill>
          <a:blip r:embed="rId2" cstate="print"/>
          <a:srcRect/>
          <a:stretch>
            <a:fillRect/>
          </a:stretch>
        </p:blipFill>
        <p:spPr bwMode="auto">
          <a:xfrm>
            <a:off x="6383338" y="4348162"/>
            <a:ext cx="2760662" cy="2509838"/>
          </a:xfrm>
          <a:prstGeom prst="rect">
            <a:avLst/>
          </a:prstGeom>
          <a:noFill/>
          <a:ln w="9525">
            <a:noFill/>
            <a:miter lim="800000"/>
            <a:headEnd/>
            <a:tailEnd/>
          </a:ln>
        </p:spPr>
      </p:pic>
      <p:pic>
        <p:nvPicPr>
          <p:cNvPr id="6" name="Picture 2" descr="C:\Users\Graemeburt32\Desktop\CLIC Crab\CLIC manu pics\DSCN0318.JPG"/>
          <p:cNvPicPr>
            <a:picLocks noChangeAspect="1" noChangeArrowheads="1"/>
          </p:cNvPicPr>
          <p:nvPr/>
        </p:nvPicPr>
        <p:blipFill>
          <a:blip r:embed="rId3" cstate="print"/>
          <a:srcRect/>
          <a:stretch>
            <a:fillRect/>
          </a:stretch>
        </p:blipFill>
        <p:spPr bwMode="auto">
          <a:xfrm>
            <a:off x="6551712" y="1340768"/>
            <a:ext cx="2592288" cy="1944216"/>
          </a:xfrm>
          <a:prstGeom prst="rect">
            <a:avLst/>
          </a:prstGeom>
          <a:noFill/>
        </p:spPr>
      </p:pic>
      <p:pic>
        <p:nvPicPr>
          <p:cNvPr id="6147" name="Picture 3"/>
          <p:cNvPicPr>
            <a:picLocks noChangeAspect="1" noChangeArrowheads="1"/>
          </p:cNvPicPr>
          <p:nvPr/>
        </p:nvPicPr>
        <p:blipFill>
          <a:blip r:embed="rId4" cstate="print"/>
          <a:srcRect/>
          <a:stretch>
            <a:fillRect/>
          </a:stretch>
        </p:blipFill>
        <p:spPr bwMode="auto">
          <a:xfrm>
            <a:off x="5160321" y="2924944"/>
            <a:ext cx="2075975" cy="2160240"/>
          </a:xfrm>
          <a:prstGeom prst="rect">
            <a:avLst/>
          </a:prstGeom>
          <a:noFill/>
          <a:ln w="9525">
            <a:noFill/>
            <a:miter lim="800000"/>
            <a:headEnd/>
            <a:tailEnd/>
          </a:ln>
        </p:spPr>
      </p:pic>
    </p:spTree>
    <p:extLst>
      <p:ext uri="{BB962C8B-B14F-4D97-AF65-F5344CB8AC3E}">
        <p14:creationId xmlns:p14="http://schemas.microsoft.com/office/powerpoint/2010/main" val="40089419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Sub-task 5:</a:t>
            </a:r>
            <a:r>
              <a:rPr lang="en-GB" dirty="0" smtClean="0"/>
              <a:t> </a:t>
            </a:r>
            <a:r>
              <a:rPr lang="en-GB" b="1" dirty="0" smtClean="0"/>
              <a:t>CLIC crab cavity and stabilisation development.</a:t>
            </a:r>
            <a:endParaRPr lang="en-GB" dirty="0"/>
          </a:p>
        </p:txBody>
      </p:sp>
      <p:sp>
        <p:nvSpPr>
          <p:cNvPr id="3" name="Content Placeholder 2"/>
          <p:cNvSpPr>
            <a:spLocks noGrp="1"/>
          </p:cNvSpPr>
          <p:nvPr>
            <p:ph idx="1"/>
          </p:nvPr>
        </p:nvSpPr>
        <p:spPr/>
        <p:txBody>
          <a:bodyPr>
            <a:normAutofit fontScale="47500" lnSpcReduction="20000"/>
          </a:bodyPr>
          <a:lstStyle/>
          <a:p>
            <a:pPr lvl="0"/>
            <a:r>
              <a:rPr lang="en-US" dirty="0" smtClean="0"/>
              <a:t>This </a:t>
            </a:r>
            <a:r>
              <a:rPr lang="en-US" dirty="0"/>
              <a:t>sub-task focuses on the RF design of the CLIC crab system. The CLIC crab cavities require extremely tight phase stabilization between the two cavities during the beam pulses. In order to ensure both cavities have the same phase it is necessary to drive both cavities from a single klystron. The phase stabilization at the end of two 25 meter long lengths of waveguide will be investigated. An experimental system test will be planned, designed and constructed to fully understand how such a system will operate at CLIC. This task will investigate the phase stability of long lengths of waveguide as well as individual components such as bends and splitters, and will study the transient behavior of high power klystrons. These measurements will be performed parasitically on existing high power tests at CTF3 and on the high power klystrons at CERN. The sub-task will also develop a full structure design, including input couplers, unwanted mode dampers, HOM/SOM loads, and evaluation of this design. During EUCARD an initial design of the cavity has been developed with a basic study of various unwanted mode dampers. A bare cavity prototype without damping was also produced. In this task a complete RF design will be developed considering electromagnetic and mechanical issues. Full 3D electromagnetic simulations of the crabbing mode and higher order modes in the structure will be performed with and without beam to verify the design meets the required tolerances including </a:t>
            </a:r>
            <a:r>
              <a:rPr lang="en-US" dirty="0" err="1"/>
              <a:t>wakefields</a:t>
            </a:r>
            <a:r>
              <a:rPr lang="en-US" dirty="0"/>
              <a:t>. A prototype cavity will be constructed external to this project and high gradient testing of this prototype cavity will be undertaken at CERN utilizing a high power klystron. </a:t>
            </a:r>
            <a:endParaRPr lang="en-GB" dirty="0"/>
          </a:p>
          <a:p>
            <a:endParaRPr lang="en-GB" dirty="0"/>
          </a:p>
        </p:txBody>
      </p:sp>
      <p:graphicFrame>
        <p:nvGraphicFramePr>
          <p:cNvPr id="4" name="Table 3"/>
          <p:cNvGraphicFramePr>
            <a:graphicFrameLocks noGrp="1"/>
          </p:cNvGraphicFramePr>
          <p:nvPr/>
        </p:nvGraphicFramePr>
        <p:xfrm>
          <a:off x="1043608" y="5301208"/>
          <a:ext cx="6096000" cy="335280"/>
        </p:xfrm>
        <a:graphic>
          <a:graphicData uri="http://schemas.openxmlformats.org/drawingml/2006/table">
            <a:tbl>
              <a:tblPr/>
              <a:tblGrid>
                <a:gridCol w="848330"/>
                <a:gridCol w="3422394"/>
                <a:gridCol w="830712"/>
                <a:gridCol w="994564"/>
              </a:tblGrid>
              <a:tr h="166858">
                <a:tc>
                  <a:txBody>
                    <a:bodyPr/>
                    <a:lstStyle/>
                    <a:p>
                      <a:pPr algn="ctr">
                        <a:spcAft>
                          <a:spcPts val="0"/>
                        </a:spcAft>
                      </a:pPr>
                      <a:r>
                        <a:rPr lang="en-GB" sz="1100">
                          <a:latin typeface="Arial"/>
                          <a:ea typeface="Times New Roman"/>
                          <a:cs typeface="Arial"/>
                        </a:rPr>
                        <a:t>10.2.5</a:t>
                      </a:r>
                      <a:endParaRPr lang="en-GB" sz="1100">
                        <a:latin typeface="Arial"/>
                        <a:ea typeface="Times New Roman"/>
                        <a:cs typeface="Times New Roman"/>
                      </a:endParaRPr>
                    </a:p>
                  </a:txBody>
                  <a:tcPr marL="68260" marR="17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GB" sz="1100">
                          <a:latin typeface="Arial"/>
                          <a:ea typeface="Times New Roman"/>
                          <a:cs typeface="Arial"/>
                        </a:rPr>
                        <a:t>Phase stabilisation experiment design</a:t>
                      </a:r>
                      <a:endParaRPr lang="en-GB" sz="1100">
                        <a:latin typeface="Arial"/>
                        <a:ea typeface="Times New Roman"/>
                        <a:cs typeface="Times New Roman"/>
                      </a:endParaRPr>
                    </a:p>
                  </a:txBody>
                  <a:tcPr marL="68260" marR="17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a:latin typeface="Arial"/>
                          <a:ea typeface="Times New Roman"/>
                          <a:cs typeface="Arial"/>
                        </a:rPr>
                        <a:t>M</a:t>
                      </a:r>
                      <a:endParaRPr lang="en-GB" sz="1100">
                        <a:latin typeface="Arial"/>
                        <a:ea typeface="Times New Roman"/>
                        <a:cs typeface="Times New Roman"/>
                      </a:endParaRPr>
                    </a:p>
                  </a:txBody>
                  <a:tcPr marL="68260" marR="17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a:latin typeface="Arial"/>
                          <a:ea typeface="Times New Roman"/>
                          <a:cs typeface="Arial"/>
                        </a:rPr>
                        <a:t>M24</a:t>
                      </a:r>
                      <a:endParaRPr lang="en-GB" sz="1100">
                        <a:latin typeface="Arial"/>
                        <a:ea typeface="Times New Roman"/>
                        <a:cs typeface="Times New Roman"/>
                      </a:endParaRPr>
                    </a:p>
                  </a:txBody>
                  <a:tcPr marL="68260" marR="17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858">
                <a:tc>
                  <a:txBody>
                    <a:bodyPr/>
                    <a:lstStyle/>
                    <a:p>
                      <a:pPr algn="ctr">
                        <a:spcAft>
                          <a:spcPts val="0"/>
                        </a:spcAft>
                      </a:pPr>
                      <a:r>
                        <a:rPr lang="en-GB" sz="1100">
                          <a:latin typeface="Arial"/>
                          <a:ea typeface="Times New Roman"/>
                          <a:cs typeface="Arial"/>
                        </a:rPr>
                        <a:t>10.2.5</a:t>
                      </a:r>
                      <a:endParaRPr lang="en-GB" sz="1100">
                        <a:latin typeface="Arial"/>
                        <a:ea typeface="Times New Roman"/>
                        <a:cs typeface="Times New Roman"/>
                      </a:endParaRPr>
                    </a:p>
                  </a:txBody>
                  <a:tcPr marL="68260" marR="17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GB" sz="1100">
                          <a:latin typeface="Arial"/>
                          <a:ea typeface="Times New Roman"/>
                          <a:cs typeface="Arial"/>
                        </a:rPr>
                        <a:t>Crab cavity electromagnetic design</a:t>
                      </a:r>
                      <a:endParaRPr lang="en-GB" sz="1100">
                        <a:latin typeface="Arial"/>
                        <a:ea typeface="Times New Roman"/>
                        <a:cs typeface="Times New Roman"/>
                      </a:endParaRPr>
                    </a:p>
                  </a:txBody>
                  <a:tcPr marL="68260" marR="17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a:latin typeface="Arial"/>
                          <a:ea typeface="Times New Roman"/>
                          <a:cs typeface="Arial"/>
                        </a:rPr>
                        <a:t>O</a:t>
                      </a:r>
                      <a:endParaRPr lang="en-GB" sz="1100">
                        <a:latin typeface="Arial"/>
                        <a:ea typeface="Times New Roman"/>
                        <a:cs typeface="Times New Roman"/>
                      </a:endParaRPr>
                    </a:p>
                  </a:txBody>
                  <a:tcPr marL="68260" marR="17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dirty="0">
                          <a:latin typeface="Arial"/>
                          <a:ea typeface="Times New Roman"/>
                          <a:cs typeface="Arial"/>
                        </a:rPr>
                        <a:t>M30</a:t>
                      </a:r>
                      <a:endParaRPr lang="en-GB" sz="1100" dirty="0">
                        <a:latin typeface="Arial"/>
                        <a:ea typeface="Times New Roman"/>
                        <a:cs typeface="Times New Roman"/>
                      </a:endParaRPr>
                    </a:p>
                  </a:txBody>
                  <a:tcPr marL="68260" marR="17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1043608" y="5805264"/>
          <a:ext cx="6096000" cy="335280"/>
        </p:xfrm>
        <a:graphic>
          <a:graphicData uri="http://schemas.openxmlformats.org/drawingml/2006/table">
            <a:tbl>
              <a:tblPr/>
              <a:tblGrid>
                <a:gridCol w="974576"/>
                <a:gridCol w="3789525"/>
                <a:gridCol w="646344"/>
                <a:gridCol w="685555"/>
              </a:tblGrid>
              <a:tr h="166858">
                <a:tc>
                  <a:txBody>
                    <a:bodyPr/>
                    <a:lstStyle/>
                    <a:p>
                      <a:pPr algn="ctr">
                        <a:spcAft>
                          <a:spcPts val="0"/>
                        </a:spcAft>
                      </a:pPr>
                      <a:r>
                        <a:rPr lang="en-GB" sz="1100">
                          <a:latin typeface="Arial"/>
                          <a:ea typeface="Times New Roman"/>
                          <a:cs typeface="Arial"/>
                        </a:rPr>
                        <a:t>10.2.5</a:t>
                      </a:r>
                      <a:endParaRPr lang="en-GB" sz="1100">
                        <a:latin typeface="Arial"/>
                        <a:ea typeface="Times New Roman"/>
                        <a:cs typeface="Times New Roman"/>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GB" sz="1100">
                          <a:latin typeface="Arial"/>
                          <a:ea typeface="Times New Roman"/>
                          <a:cs typeface="Arial"/>
                        </a:rPr>
                        <a:t>RF distribution design and analysis</a:t>
                      </a:r>
                      <a:endParaRPr lang="en-GB" sz="1100">
                        <a:latin typeface="Arial"/>
                        <a:ea typeface="Times New Roman"/>
                        <a:cs typeface="Times New Roman"/>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a:latin typeface="Arial"/>
                          <a:ea typeface="Times New Roman"/>
                          <a:cs typeface="Arial"/>
                        </a:rPr>
                        <a:t>R</a:t>
                      </a:r>
                      <a:endParaRPr lang="en-GB" sz="1100">
                        <a:latin typeface="Arial"/>
                        <a:ea typeface="Times New Roman"/>
                        <a:cs typeface="Times New Roman"/>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a:latin typeface="Arial"/>
                          <a:ea typeface="Times New Roman"/>
                          <a:cs typeface="Arial"/>
                        </a:rPr>
                        <a:t>M36</a:t>
                      </a:r>
                      <a:endParaRPr lang="en-GB" sz="1100">
                        <a:latin typeface="Arial"/>
                        <a:ea typeface="Times New Roman"/>
                        <a:cs typeface="Times New Roman"/>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858">
                <a:tc>
                  <a:txBody>
                    <a:bodyPr/>
                    <a:lstStyle/>
                    <a:p>
                      <a:pPr algn="ctr">
                        <a:spcAft>
                          <a:spcPts val="0"/>
                        </a:spcAft>
                      </a:pPr>
                      <a:r>
                        <a:rPr lang="en-GB" sz="1100">
                          <a:latin typeface="Arial"/>
                          <a:ea typeface="Times New Roman"/>
                          <a:cs typeface="Arial"/>
                        </a:rPr>
                        <a:t>10.2.5</a:t>
                      </a:r>
                      <a:endParaRPr lang="en-GB" sz="1100">
                        <a:latin typeface="Arial"/>
                        <a:ea typeface="Times New Roman"/>
                        <a:cs typeface="Times New Roman"/>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GB" sz="1100">
                          <a:latin typeface="Arial"/>
                          <a:ea typeface="Times New Roman"/>
                          <a:cs typeface="Arial"/>
                        </a:rPr>
                        <a:t>Crab cavity structure testing</a:t>
                      </a:r>
                      <a:endParaRPr lang="en-GB" sz="1100">
                        <a:latin typeface="Arial"/>
                        <a:ea typeface="Times New Roman"/>
                        <a:cs typeface="Times New Roman"/>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a:latin typeface="Arial"/>
                          <a:ea typeface="Times New Roman"/>
                          <a:cs typeface="Arial"/>
                        </a:rPr>
                        <a:t>R</a:t>
                      </a:r>
                      <a:endParaRPr lang="en-GB" sz="1100">
                        <a:latin typeface="Arial"/>
                        <a:ea typeface="Times New Roman"/>
                        <a:cs typeface="Times New Roman"/>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dirty="0">
                          <a:latin typeface="Arial"/>
                          <a:ea typeface="Times New Roman"/>
                          <a:cs typeface="Arial"/>
                        </a:rPr>
                        <a:t>M42</a:t>
                      </a:r>
                      <a:endParaRPr lang="en-GB" sz="1100" dirty="0">
                        <a:latin typeface="Arial"/>
                        <a:ea typeface="Times New Roman"/>
                        <a:cs typeface="Times New Roman"/>
                      </a:endParaRPr>
                    </a:p>
                  </a:txBody>
                  <a:tcPr marL="68260" marR="682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86600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268760"/>
            <a:ext cx="8568952" cy="4247317"/>
          </a:xfrm>
          <a:prstGeom prst="rect">
            <a:avLst/>
          </a:prstGeom>
        </p:spPr>
        <p:txBody>
          <a:bodyPr wrap="square">
            <a:spAutoFit/>
          </a:bodyPr>
          <a:lstStyle/>
          <a:p>
            <a:r>
              <a:rPr lang="en-GB" b="1" dirty="0"/>
              <a:t>Task 12.3: Normal Conducting High Gradient Cavities</a:t>
            </a:r>
            <a:endParaRPr lang="en-GB" dirty="0"/>
          </a:p>
          <a:p>
            <a:r>
              <a:rPr lang="en-GB" dirty="0"/>
              <a:t>This task is led by CERN and includes work from CERN, CEA, PSI, STFC, ULANC and UNIMAN. </a:t>
            </a:r>
            <a:r>
              <a:rPr lang="en-GB" b="1" dirty="0">
                <a:solidFill>
                  <a:srgbClr val="FF0000"/>
                </a:solidFill>
              </a:rPr>
              <a:t>X-band technology for compact high-gradient normal-conducting linacs is being considered for an increasing wide range of applications which includes linear colliders, compact free-electron lasers, Compton-scattering light sources and medical accelerators. </a:t>
            </a:r>
            <a:r>
              <a:rPr lang="en-GB" dirty="0"/>
              <a:t>The applicability of X-band technology to these applications is driven </a:t>
            </a:r>
            <a:r>
              <a:rPr lang="en-GB" dirty="0" smtClean="0"/>
              <a:t>to </a:t>
            </a:r>
            <a:r>
              <a:rPr lang="en-GB" dirty="0"/>
              <a:t>a significant extent by progress made by the CLIC collaboration. </a:t>
            </a:r>
            <a:r>
              <a:rPr lang="en-GB" b="1" dirty="0">
                <a:solidFill>
                  <a:srgbClr val="FF0000"/>
                </a:solidFill>
              </a:rPr>
              <a:t>This proposal seeks to further the development of high-gradient, X-band rf structures directly for the CLIC study, enhancing the collaboration, but also benefitting many other applications. </a:t>
            </a:r>
            <a:r>
              <a:rPr lang="en-GB" dirty="0"/>
              <a:t>There are two main high-gradient rf structures for CLIC which are part of this proposal: main linac accelerating structures and final-focus system crab cavities. The structures perform distinct functions but share many crucial performance issues such as: high-gradient performance, wake-field suppression and tight phase stability requirements. Additionally a wide range of international collaborators are working on these structures. Existing collaborations with SLAC and KEK will also be built upon and included in this project.</a:t>
            </a:r>
          </a:p>
        </p:txBody>
      </p:sp>
    </p:spTree>
    <p:extLst>
      <p:ext uri="{BB962C8B-B14F-4D97-AF65-F5344CB8AC3E}">
        <p14:creationId xmlns:p14="http://schemas.microsoft.com/office/powerpoint/2010/main" val="2778624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07984" y="629354"/>
            <a:ext cx="2133023" cy="365125"/>
          </a:xfrm>
        </p:spPr>
        <p:txBody>
          <a:bodyPr/>
          <a:lstStyle>
            <a:lvl1pPr eaLnBrk="0" hangingPunct="0">
              <a:defRPr sz="1800">
                <a:solidFill>
                  <a:schemeClr val="tx1"/>
                </a:solidFill>
                <a:latin typeface="Arial" pitchFamily="34" charset="0"/>
                <a:ea typeface="ＭＳ Ｐゴシック" pitchFamily="34" charset="-128"/>
              </a:defRPr>
            </a:lvl1pPr>
            <a:lvl2pPr marL="674869" indent="-259565" eaLnBrk="0" hangingPunct="0">
              <a:defRPr sz="1800">
                <a:solidFill>
                  <a:schemeClr val="tx1"/>
                </a:solidFill>
                <a:latin typeface="Arial" pitchFamily="34" charset="0"/>
                <a:ea typeface="ＭＳ Ｐゴシック" pitchFamily="34" charset="-128"/>
              </a:defRPr>
            </a:lvl2pPr>
            <a:lvl3pPr marL="1038260" indent="-207656" eaLnBrk="0" hangingPunct="0">
              <a:defRPr sz="1800">
                <a:solidFill>
                  <a:schemeClr val="tx1"/>
                </a:solidFill>
                <a:latin typeface="Arial" pitchFamily="34" charset="0"/>
                <a:ea typeface="ＭＳ Ｐゴシック" pitchFamily="34" charset="-128"/>
              </a:defRPr>
            </a:lvl3pPr>
            <a:lvl4pPr marL="1453565" indent="-207656" eaLnBrk="0" hangingPunct="0">
              <a:defRPr sz="1800">
                <a:solidFill>
                  <a:schemeClr val="tx1"/>
                </a:solidFill>
                <a:latin typeface="Arial" pitchFamily="34" charset="0"/>
                <a:ea typeface="ＭＳ Ｐゴシック" pitchFamily="34" charset="-128"/>
              </a:defRPr>
            </a:lvl4pPr>
            <a:lvl5pPr marL="1868869" indent="-207656" eaLnBrk="0" hangingPunct="0">
              <a:defRPr sz="1800">
                <a:solidFill>
                  <a:schemeClr val="tx1"/>
                </a:solidFill>
                <a:latin typeface="Arial" pitchFamily="34" charset="0"/>
                <a:ea typeface="ＭＳ Ｐゴシック" pitchFamily="34" charset="-128"/>
              </a:defRPr>
            </a:lvl5pPr>
            <a:lvl6pPr marL="2284171" indent="-207656" defTabSz="454240" eaLnBrk="0" fontAlgn="base" hangingPunct="0">
              <a:spcBef>
                <a:spcPct val="0"/>
              </a:spcBef>
              <a:spcAft>
                <a:spcPct val="0"/>
              </a:spcAft>
              <a:defRPr sz="1800">
                <a:solidFill>
                  <a:schemeClr val="tx1"/>
                </a:solidFill>
                <a:latin typeface="Arial" pitchFamily="34" charset="0"/>
                <a:ea typeface="ＭＳ Ｐゴシック" pitchFamily="34" charset="-128"/>
              </a:defRPr>
            </a:lvl6pPr>
            <a:lvl7pPr marL="2699476" indent="-207656" defTabSz="454240" eaLnBrk="0" fontAlgn="base" hangingPunct="0">
              <a:spcBef>
                <a:spcPct val="0"/>
              </a:spcBef>
              <a:spcAft>
                <a:spcPct val="0"/>
              </a:spcAft>
              <a:defRPr sz="1800">
                <a:solidFill>
                  <a:schemeClr val="tx1"/>
                </a:solidFill>
                <a:latin typeface="Arial" pitchFamily="34" charset="0"/>
                <a:ea typeface="ＭＳ Ｐゴシック" pitchFamily="34" charset="-128"/>
              </a:defRPr>
            </a:lvl7pPr>
            <a:lvl8pPr marL="3114780" indent="-207656" defTabSz="454240" eaLnBrk="0" fontAlgn="base" hangingPunct="0">
              <a:spcBef>
                <a:spcPct val="0"/>
              </a:spcBef>
              <a:spcAft>
                <a:spcPct val="0"/>
              </a:spcAft>
              <a:defRPr sz="1800">
                <a:solidFill>
                  <a:schemeClr val="tx1"/>
                </a:solidFill>
                <a:latin typeface="Arial" pitchFamily="34" charset="0"/>
                <a:ea typeface="ＭＳ Ｐゴシック" pitchFamily="34" charset="-128"/>
              </a:defRPr>
            </a:lvl8pPr>
            <a:lvl9pPr marL="3530085" indent="-207656" defTabSz="454240" eaLnBrk="0" fontAlgn="base" hangingPunct="0">
              <a:spcBef>
                <a:spcPct val="0"/>
              </a:spcBef>
              <a:spcAft>
                <a:spcPct val="0"/>
              </a:spcAft>
              <a:defRPr sz="1800">
                <a:solidFill>
                  <a:schemeClr val="tx1"/>
                </a:solidFill>
                <a:latin typeface="Arial" pitchFamily="34" charset="0"/>
                <a:ea typeface="ＭＳ Ｐゴシック" pitchFamily="34" charset="-128"/>
              </a:defRPr>
            </a:lvl9pPr>
          </a:lstStyle>
          <a:p>
            <a:pPr eaLnBrk="1" hangingPunct="1"/>
            <a:fld id="{F53D8B97-3443-42C0-A056-31E300A860DA}" type="slidenum">
              <a:rPr lang="en-US" sz="1200">
                <a:solidFill>
                  <a:srgbClr val="898989"/>
                </a:solidFill>
              </a:rPr>
              <a:pPr eaLnBrk="1" hangingPunct="1"/>
              <a:t>3</a:t>
            </a:fld>
            <a:endParaRPr lang="en-US" sz="1200">
              <a:solidFill>
                <a:srgbClr val="898989"/>
              </a:solidFill>
            </a:endParaRPr>
          </a:p>
        </p:txBody>
      </p:sp>
      <p:pic>
        <p:nvPicPr>
          <p:cNvPr id="29698" name="Picture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1982" y="216477"/>
            <a:ext cx="6908512" cy="3440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Picture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1982" y="3546031"/>
            <a:ext cx="6908512"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a:spLocks noChangeArrowheads="1"/>
          </p:cNvSpPr>
          <p:nvPr/>
        </p:nvSpPr>
        <p:spPr bwMode="auto">
          <a:xfrm>
            <a:off x="837053" y="2690091"/>
            <a:ext cx="7409295" cy="1496580"/>
          </a:xfrm>
          <a:prstGeom prst="rect">
            <a:avLst/>
          </a:prstGeom>
          <a:noFill/>
          <a:ln w="9525">
            <a:solidFill>
              <a:srgbClr val="4A7EBB"/>
            </a:solidFill>
            <a:miter lim="800000"/>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lIns="83035" tIns="41519" rIns="83035" bIns="41519" anchor="ctr"/>
          <a:lstStyle/>
          <a:p>
            <a:pPr algn="ctr" defTabSz="455453" fontAlgn="base">
              <a:spcBef>
                <a:spcPct val="0"/>
              </a:spcBef>
              <a:spcAft>
                <a:spcPct val="0"/>
              </a:spcAft>
              <a:defRPr/>
            </a:pPr>
            <a:endParaRPr lang="en-US">
              <a:solidFill>
                <a:prstClr val="white"/>
              </a:solidFill>
              <a:ea typeface="ＭＳ Ｐゴシック" pitchFamily="34" charset="-128"/>
            </a:endParaRPr>
          </a:p>
        </p:txBody>
      </p:sp>
    </p:spTree>
    <p:extLst>
      <p:ext uri="{BB962C8B-B14F-4D97-AF65-F5344CB8AC3E}">
        <p14:creationId xmlns:p14="http://schemas.microsoft.com/office/powerpoint/2010/main" val="3240100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6" y="197314"/>
            <a:ext cx="6120680" cy="830997"/>
          </a:xfrm>
          <a:prstGeom prst="rect">
            <a:avLst/>
          </a:prstGeom>
          <a:noFill/>
        </p:spPr>
        <p:txBody>
          <a:bodyPr wrap="square" rtlCol="0">
            <a:spAutoFit/>
          </a:bodyPr>
          <a:lstStyle/>
          <a:p>
            <a:pPr algn="ctr" defTabSz="457200"/>
            <a:r>
              <a:rPr lang="en-GB" sz="2400" dirty="0" smtClean="0">
                <a:solidFill>
                  <a:prstClr val="black"/>
                </a:solidFill>
              </a:rPr>
              <a:t>Accelerating gradients achieved in tests. </a:t>
            </a:r>
          </a:p>
          <a:p>
            <a:pPr algn="ctr" defTabSz="457200"/>
            <a:r>
              <a:rPr lang="en-GB" sz="2400" dirty="0" smtClean="0">
                <a:solidFill>
                  <a:prstClr val="black"/>
                </a:solidFill>
              </a:rPr>
              <a:t>Status: 4-9-2012</a:t>
            </a:r>
            <a:endParaRPr lang="en-GB" sz="2400" dirty="0">
              <a:solidFill>
                <a:prstClr val="black"/>
              </a:solidFill>
            </a:endParaRPr>
          </a:p>
        </p:txBody>
      </p:sp>
      <p:pic>
        <p:nvPicPr>
          <p:cNvPr id="1026" name="Picture 2" descr="\\CERN\dfs\Workspaces\w\Wuensch\Calculations and experiments\gradient summary\BDR_Graph_30_08_2012.pn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3468" r="8141"/>
          <a:stretch/>
        </p:blipFill>
        <p:spPr bwMode="auto">
          <a:xfrm>
            <a:off x="172214" y="980728"/>
            <a:ext cx="8539688" cy="533612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622500" y="4797152"/>
            <a:ext cx="1527982" cy="369332"/>
          </a:xfrm>
          <a:prstGeom prst="rect">
            <a:avLst/>
          </a:prstGeom>
          <a:noFill/>
        </p:spPr>
        <p:txBody>
          <a:bodyPr wrap="none" rtlCol="0">
            <a:spAutoFit/>
          </a:bodyPr>
          <a:lstStyle/>
          <a:p>
            <a:pPr defTabSz="457200"/>
            <a:r>
              <a:rPr lang="en-GB" b="1" dirty="0" smtClean="0">
                <a:solidFill>
                  <a:srgbClr val="0070C0"/>
                </a:solidFill>
              </a:rPr>
              <a:t>HOM damped</a:t>
            </a:r>
            <a:endParaRPr lang="en-GB" b="1" dirty="0">
              <a:solidFill>
                <a:srgbClr val="0070C0"/>
              </a:solidFill>
            </a:endParaRPr>
          </a:p>
        </p:txBody>
      </p:sp>
    </p:spTree>
    <p:extLst>
      <p:ext uri="{BB962C8B-B14F-4D97-AF65-F5344CB8AC3E}">
        <p14:creationId xmlns:p14="http://schemas.microsoft.com/office/powerpoint/2010/main" val="29312276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836712"/>
            <a:ext cx="8064896" cy="4801314"/>
          </a:xfrm>
          <a:prstGeom prst="rect">
            <a:avLst/>
          </a:prstGeom>
          <a:noFill/>
        </p:spPr>
        <p:txBody>
          <a:bodyPr wrap="square" rtlCol="0">
            <a:spAutoFit/>
          </a:bodyPr>
          <a:lstStyle/>
          <a:p>
            <a:r>
              <a:rPr lang="en-GB" dirty="0" smtClean="0"/>
              <a:t>On 30 May we had a phone </a:t>
            </a:r>
            <a:r>
              <a:rPr lang="en-GB" dirty="0"/>
              <a:t>kick-off meeting for Task 12.3 </a:t>
            </a:r>
            <a:r>
              <a:rPr lang="en-GB" dirty="0">
                <a:hlinkClick r:id="rId2"/>
              </a:rPr>
              <a:t>http://</a:t>
            </a:r>
            <a:r>
              <a:rPr lang="en-GB" dirty="0" smtClean="0">
                <a:hlinkClick r:id="rId2"/>
              </a:rPr>
              <a:t>indico.cern.ch/conferenceDisplay.py?confId=251925</a:t>
            </a:r>
            <a:r>
              <a:rPr lang="en-GB" dirty="0" smtClean="0"/>
              <a:t>. The objective of the meeting was to:</a:t>
            </a:r>
            <a:endParaRPr lang="en-GB" dirty="0" smtClean="0"/>
          </a:p>
          <a:p>
            <a:endParaRPr lang="en-GB" dirty="0"/>
          </a:p>
          <a:p>
            <a:pPr marL="285750" indent="-285750">
              <a:buFont typeface="Arial" pitchFamily="34" charset="0"/>
              <a:buChar char="•"/>
            </a:pPr>
            <a:r>
              <a:rPr lang="en-GB" dirty="0" smtClean="0"/>
              <a:t>Meet all together (even if mostly by phone) for the first time since our task has been put together and approved.</a:t>
            </a:r>
          </a:p>
          <a:p>
            <a:pPr marL="285750" indent="-285750">
              <a:buFont typeface="Arial" pitchFamily="34" charset="0"/>
              <a:buChar char="•"/>
            </a:pPr>
            <a:r>
              <a:rPr lang="en-GB" dirty="0" smtClean="0"/>
              <a:t>Hear a quick summary from each of you to remind ourselves of our scientific objectives and plans – including updates since almost two years have gone by since we started planning.</a:t>
            </a:r>
          </a:p>
          <a:p>
            <a:pPr marL="285750" indent="-285750">
              <a:buFont typeface="Arial" pitchFamily="34" charset="0"/>
              <a:buChar char="•"/>
            </a:pPr>
            <a:r>
              <a:rPr lang="en-GB" dirty="0" smtClean="0"/>
              <a:t>Present the slides for Peter McIntosh, our work package leader.</a:t>
            </a:r>
          </a:p>
          <a:p>
            <a:pPr marL="285750" indent="-285750">
              <a:buFont typeface="Arial" pitchFamily="34" charset="0"/>
              <a:buChar char="•"/>
            </a:pPr>
            <a:endParaRPr lang="en-GB" dirty="0"/>
          </a:p>
          <a:p>
            <a:pPr marL="285750" indent="-285750">
              <a:buFont typeface="Arial" pitchFamily="34" charset="0"/>
              <a:buChar char="•"/>
            </a:pPr>
            <a:endParaRPr lang="en-GB" dirty="0" smtClean="0"/>
          </a:p>
          <a:p>
            <a:r>
              <a:rPr lang="en-GB" dirty="0" smtClean="0"/>
              <a:t>What we will need to cover in the coming months</a:t>
            </a:r>
          </a:p>
          <a:p>
            <a:endParaRPr lang="en-GB" dirty="0"/>
          </a:p>
          <a:p>
            <a:pPr marL="285750" indent="-285750">
              <a:buFont typeface="Arial" pitchFamily="34" charset="0"/>
              <a:buChar char="•"/>
            </a:pPr>
            <a:r>
              <a:rPr lang="en-GB" dirty="0" smtClean="0"/>
              <a:t>Resource and financial planning for each of the sub-tasks (hiring and spending profiles)</a:t>
            </a:r>
          </a:p>
          <a:p>
            <a:pPr marL="285750" indent="-285750">
              <a:buFont typeface="Arial" pitchFamily="34" charset="0"/>
              <a:buChar char="•"/>
            </a:pPr>
            <a:r>
              <a:rPr lang="en-GB" dirty="0" smtClean="0"/>
              <a:t>Begin the progress reporting.</a:t>
            </a:r>
            <a:endParaRPr lang="en-GB" dirty="0"/>
          </a:p>
        </p:txBody>
      </p:sp>
    </p:spTree>
    <p:extLst>
      <p:ext uri="{BB962C8B-B14F-4D97-AF65-F5344CB8AC3E}">
        <p14:creationId xmlns:p14="http://schemas.microsoft.com/office/powerpoint/2010/main" val="3527697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548680"/>
            <a:ext cx="8424936" cy="5909310"/>
          </a:xfrm>
          <a:prstGeom prst="rect">
            <a:avLst/>
          </a:prstGeom>
          <a:noFill/>
        </p:spPr>
        <p:txBody>
          <a:bodyPr wrap="square" rtlCol="0">
            <a:spAutoFit/>
          </a:bodyPr>
          <a:lstStyle/>
          <a:p>
            <a:r>
              <a:rPr lang="en-GB" dirty="0" smtClean="0"/>
              <a:t>Normal Conducting High Gradient Cavities</a:t>
            </a:r>
          </a:p>
          <a:p>
            <a:endParaRPr lang="en-GB" dirty="0"/>
          </a:p>
          <a:p>
            <a:r>
              <a:rPr lang="en-GB" dirty="0" smtClean="0"/>
              <a:t>Objective: Advance high-gradient technology and its application.</a:t>
            </a:r>
          </a:p>
          <a:p>
            <a:endParaRPr lang="en-GB" dirty="0"/>
          </a:p>
          <a:p>
            <a:r>
              <a:rPr lang="en-GB" dirty="0" smtClean="0"/>
              <a:t>Members: CERN, CEA, PSI, STFC, University of </a:t>
            </a:r>
            <a:r>
              <a:rPr lang="en-GB" dirty="0" smtClean="0"/>
              <a:t>Lancaster, University </a:t>
            </a:r>
            <a:r>
              <a:rPr lang="en-GB" dirty="0" smtClean="0"/>
              <a:t>of </a:t>
            </a:r>
            <a:r>
              <a:rPr lang="en-GB" dirty="0" smtClean="0"/>
              <a:t>Manchester and Uppsala University.</a:t>
            </a:r>
            <a:endParaRPr lang="en-GB" dirty="0" smtClean="0"/>
          </a:p>
          <a:p>
            <a:endParaRPr lang="en-GB" dirty="0"/>
          </a:p>
          <a:p>
            <a:r>
              <a:rPr lang="en-GB" dirty="0" smtClean="0"/>
              <a:t>Four Sub-tasks:</a:t>
            </a:r>
          </a:p>
          <a:p>
            <a:pPr marL="285750" indent="-285750">
              <a:buFont typeface="Arial" pitchFamily="34" charset="0"/>
              <a:buChar char="•"/>
            </a:pPr>
            <a:r>
              <a:rPr lang="en-GB" dirty="0" smtClean="0"/>
              <a:t>12.3.1 Wakefield suppression in high-gradient applications – University of Manchester</a:t>
            </a:r>
          </a:p>
          <a:p>
            <a:pPr marL="285750" indent="-285750">
              <a:buFont typeface="Arial" pitchFamily="34" charset="0"/>
              <a:buChar char="•"/>
            </a:pPr>
            <a:r>
              <a:rPr lang="en-GB" dirty="0" smtClean="0"/>
              <a:t>12.3.2 X-band high-power test facility development – CEA and Uppsala</a:t>
            </a:r>
          </a:p>
          <a:p>
            <a:pPr marL="285750" indent="-285750">
              <a:buFont typeface="Arial" pitchFamily="34" charset="0"/>
              <a:buChar char="•"/>
            </a:pPr>
            <a:r>
              <a:rPr lang="en-GB" dirty="0" smtClean="0"/>
              <a:t>12.3.3 Wakefield measurement electronics – PSI</a:t>
            </a:r>
          </a:p>
          <a:p>
            <a:pPr marL="285750" indent="-285750">
              <a:buFont typeface="Arial" pitchFamily="34" charset="0"/>
              <a:buChar char="•"/>
            </a:pPr>
            <a:r>
              <a:rPr lang="en-GB" dirty="0" smtClean="0"/>
              <a:t>12.3.4 Crab cavity and high-power phase stabilization development – University of Lancaster.</a:t>
            </a:r>
          </a:p>
          <a:p>
            <a:pPr marL="285750" indent="-285750">
              <a:buFont typeface="Arial" pitchFamily="34" charset="0"/>
              <a:buChar char="•"/>
            </a:pPr>
            <a:endParaRPr lang="en-GB" dirty="0"/>
          </a:p>
          <a:p>
            <a:r>
              <a:rPr lang="en-GB" dirty="0" smtClean="0"/>
              <a:t>Three deliverables:</a:t>
            </a:r>
          </a:p>
          <a:p>
            <a:pPr marL="285750" indent="-285750">
              <a:buFont typeface="Arial" pitchFamily="34" charset="0"/>
              <a:buChar char="•"/>
            </a:pPr>
            <a:r>
              <a:rPr lang="en-GB" dirty="0" smtClean="0"/>
              <a:t>Initial progress report due by M18, November 2015.</a:t>
            </a:r>
          </a:p>
          <a:p>
            <a:pPr marL="285750" indent="-285750">
              <a:buFont typeface="Arial" pitchFamily="34" charset="0"/>
              <a:buChar char="•"/>
            </a:pPr>
            <a:r>
              <a:rPr lang="en-GB" dirty="0" smtClean="0"/>
              <a:t>Intermediate progress report due by M36, November 2016.</a:t>
            </a:r>
          </a:p>
          <a:p>
            <a:pPr marL="285750" indent="-285750">
              <a:buFont typeface="Arial" pitchFamily="34" charset="0"/>
              <a:buChar char="•"/>
            </a:pPr>
            <a:r>
              <a:rPr lang="en-GB" dirty="0" smtClean="0"/>
              <a:t>Final progress report due by M48, May 2017.</a:t>
            </a:r>
          </a:p>
          <a:p>
            <a:pPr marL="285750" indent="-285750">
              <a:buFont typeface="Arial" pitchFamily="34" charset="0"/>
              <a:buChar char="•"/>
            </a:pPr>
            <a:endParaRPr lang="en-GB" dirty="0"/>
          </a:p>
          <a:p>
            <a:endParaRPr lang="en-GB" dirty="0" smtClean="0"/>
          </a:p>
        </p:txBody>
      </p:sp>
    </p:spTree>
    <p:extLst>
      <p:ext uri="{BB962C8B-B14F-4D97-AF65-F5344CB8AC3E}">
        <p14:creationId xmlns:p14="http://schemas.microsoft.com/office/powerpoint/2010/main" val="1242818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123728" y="1412776"/>
            <a:ext cx="3384376" cy="17281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2602186" y="1916832"/>
            <a:ext cx="2473869" cy="646331"/>
          </a:xfrm>
          <a:prstGeom prst="rect">
            <a:avLst/>
          </a:prstGeom>
          <a:noFill/>
        </p:spPr>
        <p:txBody>
          <a:bodyPr wrap="square" rtlCol="0">
            <a:spAutoFit/>
          </a:bodyPr>
          <a:lstStyle/>
          <a:p>
            <a:r>
              <a:rPr lang="en-GB" dirty="0" smtClean="0"/>
              <a:t>X-band power source development - SACLAY</a:t>
            </a:r>
            <a:endParaRPr lang="en-GB" dirty="0"/>
          </a:p>
        </p:txBody>
      </p:sp>
      <p:sp>
        <p:nvSpPr>
          <p:cNvPr id="4" name="Oval 3"/>
          <p:cNvSpPr/>
          <p:nvPr/>
        </p:nvSpPr>
        <p:spPr>
          <a:xfrm>
            <a:off x="2123728" y="2852936"/>
            <a:ext cx="3384376" cy="17281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2602186" y="3356992"/>
            <a:ext cx="2473869" cy="646331"/>
          </a:xfrm>
          <a:prstGeom prst="rect">
            <a:avLst/>
          </a:prstGeom>
          <a:noFill/>
        </p:spPr>
        <p:txBody>
          <a:bodyPr wrap="square" rtlCol="0">
            <a:spAutoFit/>
          </a:bodyPr>
          <a:lstStyle/>
          <a:p>
            <a:r>
              <a:rPr lang="en-GB" dirty="0" smtClean="0"/>
              <a:t>Test stand integration - Uppsala</a:t>
            </a:r>
            <a:endParaRPr lang="en-GB" dirty="0"/>
          </a:p>
        </p:txBody>
      </p:sp>
      <p:sp>
        <p:nvSpPr>
          <p:cNvPr id="6" name="Oval 5"/>
          <p:cNvSpPr/>
          <p:nvPr/>
        </p:nvSpPr>
        <p:spPr>
          <a:xfrm>
            <a:off x="5148064" y="2816061"/>
            <a:ext cx="3384376" cy="17281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5626521" y="3495491"/>
            <a:ext cx="2473869" cy="369332"/>
          </a:xfrm>
          <a:prstGeom prst="rect">
            <a:avLst/>
          </a:prstGeom>
          <a:noFill/>
        </p:spPr>
        <p:txBody>
          <a:bodyPr wrap="square" rtlCol="0">
            <a:spAutoFit/>
          </a:bodyPr>
          <a:lstStyle/>
          <a:p>
            <a:r>
              <a:rPr lang="en-GB" dirty="0" smtClean="0"/>
              <a:t>RF front-end - PSI</a:t>
            </a:r>
            <a:endParaRPr lang="en-GB" dirty="0"/>
          </a:p>
        </p:txBody>
      </p:sp>
      <p:sp>
        <p:nvSpPr>
          <p:cNvPr id="8" name="Oval 7"/>
          <p:cNvSpPr/>
          <p:nvPr/>
        </p:nvSpPr>
        <p:spPr>
          <a:xfrm>
            <a:off x="3707904" y="4019951"/>
            <a:ext cx="3384376" cy="17281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4186362" y="4555259"/>
            <a:ext cx="2653890" cy="923330"/>
          </a:xfrm>
          <a:prstGeom prst="rect">
            <a:avLst/>
          </a:prstGeom>
          <a:noFill/>
        </p:spPr>
        <p:txBody>
          <a:bodyPr wrap="square" rtlCol="0">
            <a:spAutoFit/>
          </a:bodyPr>
          <a:lstStyle/>
          <a:p>
            <a:r>
              <a:rPr lang="en-GB" dirty="0" smtClean="0"/>
              <a:t>Crab cavity and phase stability – Lancaster and STFC</a:t>
            </a:r>
            <a:endParaRPr lang="en-GB" dirty="0"/>
          </a:p>
        </p:txBody>
      </p:sp>
      <p:sp>
        <p:nvSpPr>
          <p:cNvPr id="10" name="Oval 9"/>
          <p:cNvSpPr/>
          <p:nvPr/>
        </p:nvSpPr>
        <p:spPr>
          <a:xfrm>
            <a:off x="792495" y="4077072"/>
            <a:ext cx="3384376" cy="17281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983839" y="4618002"/>
            <a:ext cx="2808312" cy="646331"/>
          </a:xfrm>
          <a:prstGeom prst="rect">
            <a:avLst/>
          </a:prstGeom>
          <a:noFill/>
        </p:spPr>
        <p:txBody>
          <a:bodyPr wrap="square" rtlCol="0">
            <a:spAutoFit/>
          </a:bodyPr>
          <a:lstStyle/>
          <a:p>
            <a:r>
              <a:rPr lang="en-GB" dirty="0" smtClean="0"/>
              <a:t>RF design, damping and standing wave - Manchester</a:t>
            </a:r>
            <a:endParaRPr lang="en-GB" dirty="0"/>
          </a:p>
        </p:txBody>
      </p:sp>
      <p:sp>
        <p:nvSpPr>
          <p:cNvPr id="12" name="TextBox 11"/>
          <p:cNvSpPr txBox="1"/>
          <p:nvPr/>
        </p:nvSpPr>
        <p:spPr>
          <a:xfrm>
            <a:off x="2602186" y="332656"/>
            <a:ext cx="3900427" cy="584775"/>
          </a:xfrm>
          <a:prstGeom prst="rect">
            <a:avLst/>
          </a:prstGeom>
          <a:noFill/>
        </p:spPr>
        <p:txBody>
          <a:bodyPr wrap="none" rtlCol="0">
            <a:spAutoFit/>
          </a:bodyPr>
          <a:lstStyle/>
          <a:p>
            <a:r>
              <a:rPr lang="en-GB" sz="3200" dirty="0" smtClean="0"/>
              <a:t>How it all fits together</a:t>
            </a:r>
            <a:endParaRPr lang="en-GB" sz="3200" dirty="0"/>
          </a:p>
        </p:txBody>
      </p:sp>
    </p:spTree>
    <p:extLst>
      <p:ext uri="{BB962C8B-B14F-4D97-AF65-F5344CB8AC3E}">
        <p14:creationId xmlns:p14="http://schemas.microsoft.com/office/powerpoint/2010/main" val="2290882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6740"/>
            <a:ext cx="8229600" cy="634082"/>
          </a:xfrm>
        </p:spPr>
        <p:txBody>
          <a:bodyPr>
            <a:normAutofit fontScale="90000"/>
          </a:bodyPr>
          <a:lstStyle/>
          <a:p>
            <a:r>
              <a:rPr lang="en-GB" sz="3000" b="1" dirty="0" smtClean="0"/>
              <a:t>Wakefield Suppression In High-Gradient Applications</a:t>
            </a:r>
            <a:endParaRPr lang="en-GB" sz="3000" b="1" dirty="0"/>
          </a:p>
        </p:txBody>
      </p:sp>
      <p:pic>
        <p:nvPicPr>
          <p:cNvPr id="5" name="Picture 4" descr="C:\Documents and Settings\adelia\doc\DDS_AMeasurementsBeforeBonding\Picture\DSC06239.JPG"/>
          <p:cNvPicPr>
            <a:picLocks noChangeAspect="1" noChangeArrowheads="1"/>
          </p:cNvPicPr>
          <p:nvPr/>
        </p:nvPicPr>
        <p:blipFill>
          <a:blip r:embed="rId2"/>
          <a:srcRect/>
          <a:stretch>
            <a:fillRect/>
          </a:stretch>
        </p:blipFill>
        <p:spPr bwMode="auto">
          <a:xfrm>
            <a:off x="3766" y="1135782"/>
            <a:ext cx="3288365" cy="2466274"/>
          </a:xfrm>
          <a:prstGeom prst="rect">
            <a:avLst/>
          </a:prstGeom>
          <a:noFill/>
          <a:ln w="9525">
            <a:noFill/>
            <a:miter lim="800000"/>
            <a:headEnd/>
            <a:tailEnd/>
          </a:ln>
        </p:spPr>
      </p:pic>
      <p:sp>
        <p:nvSpPr>
          <p:cNvPr id="6" name="TextBox 5"/>
          <p:cNvSpPr txBox="1"/>
          <p:nvPr/>
        </p:nvSpPr>
        <p:spPr>
          <a:xfrm>
            <a:off x="1835696" y="3224014"/>
            <a:ext cx="1358064" cy="369332"/>
          </a:xfrm>
          <a:prstGeom prst="rect">
            <a:avLst/>
          </a:prstGeom>
          <a:noFill/>
        </p:spPr>
        <p:txBody>
          <a:bodyPr wrap="none" rtlCol="0">
            <a:spAutoFit/>
          </a:bodyPr>
          <a:lstStyle/>
          <a:p>
            <a:r>
              <a:rPr lang="en-GB" b="1" dirty="0" smtClean="0">
                <a:solidFill>
                  <a:prstClr val="white"/>
                </a:solidFill>
              </a:rPr>
              <a:t>CLIC_DDS_A</a:t>
            </a:r>
            <a:endParaRPr lang="en-GB" b="1" dirty="0">
              <a:solidFill>
                <a:prstClr val="white"/>
              </a:solidFill>
            </a:endParaRPr>
          </a:p>
        </p:txBody>
      </p:sp>
      <p:grpSp>
        <p:nvGrpSpPr>
          <p:cNvPr id="14" name="Group 13"/>
          <p:cNvGrpSpPr/>
          <p:nvPr/>
        </p:nvGrpSpPr>
        <p:grpSpPr>
          <a:xfrm>
            <a:off x="6372200" y="847750"/>
            <a:ext cx="2699792" cy="3168352"/>
            <a:chOff x="6444208" y="692696"/>
            <a:chExt cx="2699792" cy="3168352"/>
          </a:xfrm>
        </p:grpSpPr>
        <p:grpSp>
          <p:nvGrpSpPr>
            <p:cNvPr id="11" name="Group 10"/>
            <p:cNvGrpSpPr/>
            <p:nvPr/>
          </p:nvGrpSpPr>
          <p:grpSpPr>
            <a:xfrm>
              <a:off x="6516216" y="692696"/>
              <a:ext cx="2467353" cy="1740855"/>
              <a:chOff x="6516216" y="692696"/>
              <a:chExt cx="2467353" cy="1740855"/>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692696"/>
                <a:ext cx="2467353" cy="1740855"/>
              </a:xfrm>
              <a:prstGeom prst="rect">
                <a:avLst/>
              </a:prstGeom>
            </p:spPr>
          </p:pic>
          <p:sp>
            <p:nvSpPr>
              <p:cNvPr id="9" name="TextBox 8"/>
              <p:cNvSpPr txBox="1"/>
              <p:nvPr/>
            </p:nvSpPr>
            <p:spPr>
              <a:xfrm>
                <a:off x="7596336" y="1094547"/>
                <a:ext cx="1359776" cy="400110"/>
              </a:xfrm>
              <a:prstGeom prst="rect">
                <a:avLst/>
              </a:prstGeom>
              <a:noFill/>
            </p:spPr>
            <p:txBody>
              <a:bodyPr wrap="square" rtlCol="0">
                <a:spAutoFit/>
              </a:bodyPr>
              <a:lstStyle/>
              <a:p>
                <a:pPr algn="ctr"/>
                <a:r>
                  <a:rPr lang="en-GB" sz="1000" b="1" dirty="0" smtClean="0">
                    <a:solidFill>
                      <a:prstClr val="black"/>
                    </a:solidFill>
                  </a:rPr>
                  <a:t>CLIC_DDS_A 12-Fold Interleaving</a:t>
                </a:r>
                <a:endParaRPr lang="en-GB" sz="1000" b="1" dirty="0">
                  <a:solidFill>
                    <a:prstClr val="black"/>
                  </a:solidFill>
                </a:endParaRPr>
              </a:p>
            </p:txBody>
          </p:sp>
        </p:grpSp>
        <p:grpSp>
          <p:nvGrpSpPr>
            <p:cNvPr id="12" name="Group 11"/>
            <p:cNvGrpSpPr/>
            <p:nvPr/>
          </p:nvGrpSpPr>
          <p:grpSpPr>
            <a:xfrm>
              <a:off x="6948264" y="2492896"/>
              <a:ext cx="1898221" cy="1328755"/>
              <a:chOff x="6948264" y="2492896"/>
              <a:chExt cx="1898221" cy="1328755"/>
            </a:xfrm>
          </p:grpSpPr>
          <p:pic>
            <p:nvPicPr>
              <p:cNvPr id="8" name="Picture 7" descr="DDS128rfSystRand.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48264" y="2492896"/>
                <a:ext cx="1898221" cy="1328755"/>
              </a:xfrm>
              <a:prstGeom prst="rect">
                <a:avLst/>
              </a:prstGeom>
            </p:spPr>
          </p:pic>
          <p:sp>
            <p:nvSpPr>
              <p:cNvPr id="10" name="TextBox 9"/>
              <p:cNvSpPr txBox="1"/>
              <p:nvPr/>
            </p:nvSpPr>
            <p:spPr>
              <a:xfrm>
                <a:off x="7140856" y="2564904"/>
                <a:ext cx="959536" cy="400110"/>
              </a:xfrm>
              <a:prstGeom prst="rect">
                <a:avLst/>
              </a:prstGeom>
              <a:noFill/>
            </p:spPr>
            <p:txBody>
              <a:bodyPr wrap="square" rtlCol="0">
                <a:spAutoFit/>
              </a:bodyPr>
              <a:lstStyle/>
              <a:p>
                <a:pPr algn="ctr"/>
                <a:r>
                  <a:rPr lang="en-GB" sz="1000" b="1" dirty="0" err="1" smtClean="0">
                    <a:solidFill>
                      <a:prstClr val="black"/>
                    </a:solidFill>
                  </a:rPr>
                  <a:t>Emittance</a:t>
                </a:r>
                <a:r>
                  <a:rPr lang="en-GB" sz="1000" b="1" dirty="0" smtClean="0">
                    <a:solidFill>
                      <a:prstClr val="black"/>
                    </a:solidFill>
                  </a:rPr>
                  <a:t> dilution</a:t>
                </a:r>
                <a:endParaRPr lang="en-GB" sz="1000" b="1" dirty="0">
                  <a:solidFill>
                    <a:prstClr val="black"/>
                  </a:solidFill>
                </a:endParaRPr>
              </a:p>
            </p:txBody>
          </p:sp>
        </p:grpSp>
        <p:sp>
          <p:nvSpPr>
            <p:cNvPr id="13" name="Rectangle 12"/>
            <p:cNvSpPr/>
            <p:nvPr/>
          </p:nvSpPr>
          <p:spPr>
            <a:xfrm>
              <a:off x="6444208" y="692696"/>
              <a:ext cx="2699792" cy="31683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sp>
        <p:nvSpPr>
          <p:cNvPr id="15" name="TextBox 14"/>
          <p:cNvSpPr txBox="1"/>
          <p:nvPr/>
        </p:nvSpPr>
        <p:spPr>
          <a:xfrm>
            <a:off x="3316134" y="692696"/>
            <a:ext cx="2984058" cy="3323987"/>
          </a:xfrm>
          <a:prstGeom prst="rect">
            <a:avLst/>
          </a:prstGeom>
          <a:solidFill>
            <a:srgbClr val="FFC000">
              <a:alpha val="28000"/>
            </a:srgbClr>
          </a:solidFill>
          <a:ln w="25400">
            <a:solidFill>
              <a:srgbClr val="FF0000"/>
            </a:solidFill>
          </a:ln>
        </p:spPr>
        <p:txBody>
          <a:bodyPr wrap="square" rtlCol="0">
            <a:spAutoFit/>
          </a:bodyPr>
          <a:lstStyle/>
          <a:p>
            <a:pPr algn="just"/>
            <a:r>
              <a:rPr lang="en-GB" sz="1400" dirty="0" smtClean="0">
                <a:solidFill>
                  <a:prstClr val="black"/>
                </a:solidFill>
              </a:rPr>
              <a:t>The use of Detuned Damped Structures (DDS) has been  efficiently applied in the NLC experience </a:t>
            </a:r>
          </a:p>
          <a:p>
            <a:pPr marL="171450" indent="-171450" algn="just">
              <a:buFont typeface="Arial" pitchFamily="34" charset="0"/>
              <a:buChar char="•"/>
            </a:pPr>
            <a:r>
              <a:rPr lang="en-GB" sz="1400" dirty="0" smtClean="0">
                <a:solidFill>
                  <a:prstClr val="black"/>
                </a:solidFill>
              </a:rPr>
              <a:t>The </a:t>
            </a:r>
            <a:r>
              <a:rPr lang="en-GB" sz="1400" dirty="0" err="1">
                <a:solidFill>
                  <a:prstClr val="black"/>
                </a:solidFill>
              </a:rPr>
              <a:t>wakefield</a:t>
            </a:r>
            <a:r>
              <a:rPr lang="en-GB" sz="1400" dirty="0">
                <a:solidFill>
                  <a:prstClr val="black"/>
                </a:solidFill>
              </a:rPr>
              <a:t> suppression is provided by a strong detuning and moderate damping (</a:t>
            </a:r>
            <a:r>
              <a:rPr lang="en-US" sz="1400" dirty="0">
                <a:solidFill>
                  <a:prstClr val="black"/>
                </a:solidFill>
              </a:rPr>
              <a:t>Q~700</a:t>
            </a:r>
            <a:r>
              <a:rPr lang="en-GB" sz="1400" dirty="0">
                <a:solidFill>
                  <a:prstClr val="black"/>
                </a:solidFill>
              </a:rPr>
              <a:t>) </a:t>
            </a:r>
            <a:r>
              <a:rPr lang="en-US" sz="1400" dirty="0">
                <a:solidFill>
                  <a:prstClr val="black"/>
                </a:solidFill>
              </a:rPr>
              <a:t>by 4 manifolds which are slot-coupled to each </a:t>
            </a:r>
            <a:r>
              <a:rPr lang="en-US" sz="1400" dirty="0" smtClean="0">
                <a:solidFill>
                  <a:prstClr val="black"/>
                </a:solidFill>
              </a:rPr>
              <a:t>cell; </a:t>
            </a:r>
          </a:p>
          <a:p>
            <a:pPr marL="171450" indent="-171450" algn="just">
              <a:buFont typeface="Arial" pitchFamily="34" charset="0"/>
              <a:buChar char="•"/>
            </a:pPr>
            <a:r>
              <a:rPr lang="en-US" sz="1400" dirty="0" smtClean="0">
                <a:solidFill>
                  <a:prstClr val="black"/>
                </a:solidFill>
              </a:rPr>
              <a:t>Interleaving </a:t>
            </a:r>
            <a:r>
              <a:rPr lang="en-US" sz="1400" dirty="0">
                <a:solidFill>
                  <a:prstClr val="black"/>
                </a:solidFill>
              </a:rPr>
              <a:t>neighboring structure frequencies helps to enhance </a:t>
            </a:r>
            <a:r>
              <a:rPr lang="en-US" sz="1400" dirty="0" err="1">
                <a:solidFill>
                  <a:prstClr val="black"/>
                </a:solidFill>
              </a:rPr>
              <a:t>wakefield</a:t>
            </a:r>
            <a:r>
              <a:rPr lang="en-US" sz="1400" dirty="0">
                <a:solidFill>
                  <a:prstClr val="black"/>
                </a:solidFill>
              </a:rPr>
              <a:t> </a:t>
            </a:r>
            <a:r>
              <a:rPr lang="en-US" sz="1400" dirty="0" smtClean="0">
                <a:solidFill>
                  <a:prstClr val="black"/>
                </a:solidFill>
              </a:rPr>
              <a:t>suppression;</a:t>
            </a:r>
          </a:p>
          <a:p>
            <a:pPr marL="171450" indent="-171450" algn="just">
              <a:buFont typeface="Arial" pitchFamily="34" charset="0"/>
              <a:buChar char="•"/>
            </a:pPr>
            <a:r>
              <a:rPr lang="en-US" sz="1400" dirty="0" smtClean="0">
                <a:solidFill>
                  <a:prstClr val="black"/>
                </a:solidFill>
              </a:rPr>
              <a:t> </a:t>
            </a:r>
            <a:r>
              <a:rPr lang="en-US" sz="1400" dirty="0">
                <a:solidFill>
                  <a:prstClr val="black"/>
                </a:solidFill>
              </a:rPr>
              <a:t>In this damping scheme it is the total wake distribution produced by the whole bunch train which has an impact on the projected </a:t>
            </a:r>
            <a:r>
              <a:rPr lang="en-US" sz="1400" dirty="0" err="1">
                <a:solidFill>
                  <a:prstClr val="black"/>
                </a:solidFill>
              </a:rPr>
              <a:t>emittance</a:t>
            </a:r>
            <a:r>
              <a:rPr lang="en-US" sz="1400" dirty="0">
                <a:solidFill>
                  <a:prstClr val="black"/>
                </a:solidFill>
              </a:rPr>
              <a:t>. </a:t>
            </a:r>
            <a:endParaRPr lang="en-GB" sz="1400" dirty="0">
              <a:solidFill>
                <a:prstClr val="black"/>
              </a:solidFill>
            </a:endParaRPr>
          </a:p>
        </p:txBody>
      </p:sp>
      <p:sp>
        <p:nvSpPr>
          <p:cNvPr id="16" name="TextBox 15"/>
          <p:cNvSpPr txBox="1"/>
          <p:nvPr/>
        </p:nvSpPr>
        <p:spPr>
          <a:xfrm>
            <a:off x="35496" y="4109878"/>
            <a:ext cx="6440442" cy="2631490"/>
          </a:xfrm>
          <a:prstGeom prst="rect">
            <a:avLst/>
          </a:prstGeom>
          <a:solidFill>
            <a:srgbClr val="FFC000">
              <a:alpha val="28000"/>
            </a:srgbClr>
          </a:solidFill>
          <a:ln w="25400">
            <a:solidFill>
              <a:srgbClr val="FF0000"/>
            </a:solidFill>
          </a:ln>
        </p:spPr>
        <p:txBody>
          <a:bodyPr wrap="square" rtlCol="0">
            <a:spAutoFit/>
          </a:bodyPr>
          <a:lstStyle/>
          <a:p>
            <a:pPr algn="just"/>
            <a:r>
              <a:rPr lang="en-GB" sz="1500" b="1" dirty="0" smtClean="0">
                <a:solidFill>
                  <a:prstClr val="black"/>
                </a:solidFill>
              </a:rPr>
              <a:t>Task within EuCARD2: </a:t>
            </a:r>
            <a:r>
              <a:rPr lang="en-GB" sz="1500" dirty="0" smtClean="0">
                <a:solidFill>
                  <a:prstClr val="black"/>
                </a:solidFill>
              </a:rPr>
              <a:t>Finalization of DDS studies, power test of CLIC_DDS_A and study of alternative schemes to the present CLIC Main </a:t>
            </a:r>
            <a:r>
              <a:rPr lang="en-GB" sz="1500" dirty="0" err="1" smtClean="0">
                <a:solidFill>
                  <a:prstClr val="black"/>
                </a:solidFill>
              </a:rPr>
              <a:t>Linac</a:t>
            </a:r>
            <a:r>
              <a:rPr lang="en-GB" sz="1500" dirty="0" smtClean="0">
                <a:solidFill>
                  <a:prstClr val="black"/>
                </a:solidFill>
              </a:rPr>
              <a:t> baseline  </a:t>
            </a:r>
          </a:p>
          <a:p>
            <a:pPr marL="171450" indent="-171450" algn="just">
              <a:buFont typeface="Arial" pitchFamily="34" charset="0"/>
              <a:buChar char="•"/>
            </a:pPr>
            <a:r>
              <a:rPr lang="en-GB" sz="1500" dirty="0" smtClean="0">
                <a:solidFill>
                  <a:prstClr val="black"/>
                </a:solidFill>
              </a:rPr>
              <a:t>CLIC_DDS_A disks have been successfully bonded and almost ready to be tested (needed a test slot at CERN)</a:t>
            </a:r>
            <a:endParaRPr lang="en-US" sz="1500" dirty="0" smtClean="0">
              <a:solidFill>
                <a:prstClr val="black"/>
              </a:solidFill>
            </a:endParaRPr>
          </a:p>
          <a:p>
            <a:pPr marL="171450" indent="-171450" algn="just">
              <a:buFont typeface="Arial" pitchFamily="34" charset="0"/>
              <a:buChar char="•"/>
            </a:pPr>
            <a:r>
              <a:rPr lang="en-US" sz="1500" dirty="0" smtClean="0">
                <a:solidFill>
                  <a:prstClr val="black"/>
                </a:solidFill>
              </a:rPr>
              <a:t>Finalization of the studies on the </a:t>
            </a:r>
            <a:r>
              <a:rPr lang="en-US" sz="1500" dirty="0" err="1" smtClean="0">
                <a:solidFill>
                  <a:prstClr val="black"/>
                </a:solidFill>
              </a:rPr>
              <a:t>wakefield</a:t>
            </a:r>
            <a:r>
              <a:rPr lang="en-US" sz="1500" dirty="0" smtClean="0">
                <a:solidFill>
                  <a:prstClr val="black"/>
                </a:solidFill>
              </a:rPr>
              <a:t> damping including all the possible perturbation sources (frequency errors, misalignment…) by means of combined RF (</a:t>
            </a:r>
            <a:r>
              <a:rPr lang="en-US" sz="1500" dirty="0" err="1" smtClean="0">
                <a:solidFill>
                  <a:prstClr val="black"/>
                </a:solidFill>
              </a:rPr>
              <a:t>GdfidL</a:t>
            </a:r>
            <a:r>
              <a:rPr lang="en-US" sz="1500" dirty="0" smtClean="0">
                <a:solidFill>
                  <a:prstClr val="black"/>
                </a:solidFill>
              </a:rPr>
              <a:t>) and beam dynamics (PLACET) simulations</a:t>
            </a:r>
          </a:p>
          <a:p>
            <a:pPr marL="171450" indent="-171450" algn="just">
              <a:buFont typeface="Arial" pitchFamily="34" charset="0"/>
              <a:buChar char="•"/>
            </a:pPr>
            <a:r>
              <a:rPr lang="en-US" sz="1500" dirty="0" smtClean="0">
                <a:solidFill>
                  <a:prstClr val="black"/>
                </a:solidFill>
              </a:rPr>
              <a:t>Study of further possible alternative to the present baseline such as Standing Wave </a:t>
            </a:r>
            <a:r>
              <a:rPr lang="en-US" sz="1500" dirty="0" err="1" smtClean="0">
                <a:solidFill>
                  <a:prstClr val="black"/>
                </a:solidFill>
              </a:rPr>
              <a:t>Linac</a:t>
            </a:r>
            <a:endParaRPr lang="en-US" sz="1500" dirty="0" smtClean="0">
              <a:solidFill>
                <a:prstClr val="black"/>
              </a:solidFill>
            </a:endParaRPr>
          </a:p>
          <a:p>
            <a:pPr algn="just"/>
            <a:r>
              <a:rPr lang="en-US" sz="1500" dirty="0" smtClean="0">
                <a:solidFill>
                  <a:prstClr val="black"/>
                </a:solidFill>
              </a:rPr>
              <a:t>Recently an expert in power sources joined Manchester Group: we will profit of her experience to open a ‘sub-sub-Task’ on this subject.</a:t>
            </a:r>
            <a:endParaRPr lang="en-GB" sz="1500" dirty="0">
              <a:solidFill>
                <a:prstClr val="black"/>
              </a:solidFill>
            </a:endParaRPr>
          </a:p>
        </p:txBody>
      </p:sp>
      <p:grpSp>
        <p:nvGrpSpPr>
          <p:cNvPr id="18" name="Group 17"/>
          <p:cNvGrpSpPr/>
          <p:nvPr/>
        </p:nvGrpSpPr>
        <p:grpSpPr>
          <a:xfrm>
            <a:off x="6516216" y="4077072"/>
            <a:ext cx="2411760" cy="2725351"/>
            <a:chOff x="6660232" y="4077072"/>
            <a:chExt cx="2411760" cy="2725351"/>
          </a:xfrm>
        </p:grpSpPr>
        <p:grpSp>
          <p:nvGrpSpPr>
            <p:cNvPr id="17" name="Group 16"/>
            <p:cNvGrpSpPr/>
            <p:nvPr/>
          </p:nvGrpSpPr>
          <p:grpSpPr>
            <a:xfrm>
              <a:off x="6732240" y="4077072"/>
              <a:ext cx="2234898" cy="2725351"/>
              <a:chOff x="6732240" y="4115030"/>
              <a:chExt cx="2234898" cy="2725351"/>
            </a:xfrm>
          </p:grpSpPr>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8848" y="5611614"/>
                <a:ext cx="1594556" cy="1228767"/>
              </a:xfrm>
              <a:prstGeom prst="rect">
                <a:avLst/>
              </a:prstGeom>
              <a:noFill/>
              <a:ln w="25400">
                <a:noFill/>
                <a:miter lim="800000"/>
                <a:headEnd/>
                <a:tailEnd/>
              </a:ln>
              <a:extLst>
                <a:ext uri="{909E8E84-426E-40DD-AFC4-6F175D3DCCD1}">
                  <a14:hiddenFill xmlns:a14="http://schemas.microsoft.com/office/drawing/2010/main">
                    <a:solidFill>
                      <a:schemeClr val="accent1"/>
                    </a:solidFill>
                  </a14:hiddenFill>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2240" y="4115030"/>
                <a:ext cx="2234898" cy="1496584"/>
              </a:xfrm>
              <a:prstGeom prst="rect">
                <a:avLst/>
              </a:prstGeom>
              <a:noFill/>
              <a:ln w="25400">
                <a:noFill/>
                <a:miter lim="800000"/>
                <a:headEnd/>
                <a:tailEnd/>
              </a:ln>
              <a:extLst>
                <a:ext uri="{909E8E84-426E-40DD-AFC4-6F175D3DCCD1}">
                  <a14:hiddenFill xmlns:a14="http://schemas.microsoft.com/office/drawing/2010/main">
                    <a:solidFill>
                      <a:schemeClr val="accent1"/>
                    </a:solidFill>
                  </a14:hiddenFill>
                </a:ext>
              </a:extLst>
            </p:spPr>
          </p:pic>
        </p:grpSp>
        <p:sp>
          <p:nvSpPr>
            <p:cNvPr id="22" name="Rectangle 21"/>
            <p:cNvSpPr/>
            <p:nvPr/>
          </p:nvSpPr>
          <p:spPr>
            <a:xfrm>
              <a:off x="6660232" y="4077072"/>
              <a:ext cx="2411760" cy="27253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spTree>
    <p:extLst>
      <p:ext uri="{BB962C8B-B14F-4D97-AF65-F5344CB8AC3E}">
        <p14:creationId xmlns:p14="http://schemas.microsoft.com/office/powerpoint/2010/main" val="1212096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2229" y="4360006"/>
            <a:ext cx="3834192" cy="2363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ZoneTexte 6"/>
          <p:cNvSpPr txBox="1"/>
          <p:nvPr/>
        </p:nvSpPr>
        <p:spPr>
          <a:xfrm>
            <a:off x="217806" y="136857"/>
            <a:ext cx="8746682" cy="1354217"/>
          </a:xfrm>
          <a:prstGeom prst="rect">
            <a:avLst/>
          </a:prstGeom>
          <a:noFill/>
        </p:spPr>
        <p:txBody>
          <a:bodyPr wrap="square" rtlCol="0">
            <a:spAutoFit/>
          </a:bodyPr>
          <a:lstStyle/>
          <a:p>
            <a:pPr marL="0" lvl="2"/>
            <a:r>
              <a:rPr lang="fr-FR" b="1" dirty="0" err="1">
                <a:solidFill>
                  <a:srgbClr val="C0504D">
                    <a:lumMod val="75000"/>
                  </a:srgbClr>
                </a:solidFill>
              </a:rPr>
              <a:t>Sub-task</a:t>
            </a:r>
            <a:r>
              <a:rPr lang="fr-FR" b="1" dirty="0">
                <a:solidFill>
                  <a:srgbClr val="C0504D">
                    <a:lumMod val="75000"/>
                  </a:srgbClr>
                </a:solidFill>
              </a:rPr>
              <a:t> 12.3.2</a:t>
            </a:r>
            <a:endParaRPr lang="en-US" b="1" dirty="0">
              <a:solidFill>
                <a:srgbClr val="C0504D">
                  <a:lumMod val="75000"/>
                </a:srgbClr>
              </a:solidFill>
            </a:endParaRPr>
          </a:p>
          <a:p>
            <a:r>
              <a:rPr lang="fr-FR" sz="1600" i="1" dirty="0" smtClean="0">
                <a:solidFill>
                  <a:prstClr val="black"/>
                </a:solidFill>
              </a:rPr>
              <a:t>« In </a:t>
            </a:r>
            <a:r>
              <a:rPr lang="fr-FR" sz="1600" i="1" dirty="0" err="1" smtClean="0">
                <a:solidFill>
                  <a:prstClr val="black"/>
                </a:solidFill>
              </a:rPr>
              <a:t>this</a:t>
            </a:r>
            <a:r>
              <a:rPr lang="fr-FR" sz="1600" i="1" dirty="0" smtClean="0">
                <a:solidFill>
                  <a:prstClr val="black"/>
                </a:solidFill>
              </a:rPr>
              <a:t> </a:t>
            </a:r>
            <a:r>
              <a:rPr lang="fr-FR" sz="1600" i="1" dirty="0" err="1" smtClean="0">
                <a:solidFill>
                  <a:prstClr val="black"/>
                </a:solidFill>
              </a:rPr>
              <a:t>sub-task</a:t>
            </a:r>
            <a:r>
              <a:rPr lang="fr-FR" sz="1600" i="1" dirty="0" smtClean="0">
                <a:solidFill>
                  <a:prstClr val="black"/>
                </a:solidFill>
              </a:rPr>
              <a:t>, CEA </a:t>
            </a:r>
            <a:r>
              <a:rPr lang="fr-FR" sz="1600" i="1" dirty="0" err="1" smtClean="0">
                <a:solidFill>
                  <a:prstClr val="black"/>
                </a:solidFill>
              </a:rPr>
              <a:t>will</a:t>
            </a:r>
            <a:r>
              <a:rPr lang="fr-FR" sz="1600" i="1" dirty="0" smtClean="0">
                <a:solidFill>
                  <a:prstClr val="black"/>
                </a:solidFill>
              </a:rPr>
              <a:t> </a:t>
            </a:r>
            <a:r>
              <a:rPr lang="fr-FR" sz="1600" i="1" dirty="0" err="1" smtClean="0">
                <a:solidFill>
                  <a:prstClr val="black"/>
                </a:solidFill>
              </a:rPr>
              <a:t>develop</a:t>
            </a:r>
            <a:r>
              <a:rPr lang="fr-FR" sz="1600" i="1" dirty="0" smtClean="0">
                <a:solidFill>
                  <a:prstClr val="black"/>
                </a:solidFill>
              </a:rPr>
              <a:t> and </a:t>
            </a:r>
            <a:r>
              <a:rPr lang="fr-FR" sz="1600" i="1" dirty="0" err="1" smtClean="0">
                <a:solidFill>
                  <a:prstClr val="black"/>
                </a:solidFill>
              </a:rPr>
              <a:t>search</a:t>
            </a:r>
            <a:r>
              <a:rPr lang="fr-FR" sz="1600" i="1" dirty="0" smtClean="0">
                <a:solidFill>
                  <a:prstClr val="black"/>
                </a:solidFill>
              </a:rPr>
              <a:t> for </a:t>
            </a:r>
            <a:r>
              <a:rPr lang="fr-FR" sz="1600" i="1" dirty="0" err="1" smtClean="0">
                <a:solidFill>
                  <a:prstClr val="black"/>
                </a:solidFill>
              </a:rPr>
              <a:t>innovative</a:t>
            </a:r>
            <a:r>
              <a:rPr lang="fr-FR" sz="1600" i="1" dirty="0" smtClean="0">
                <a:solidFill>
                  <a:prstClr val="black"/>
                </a:solidFill>
              </a:rPr>
              <a:t> concepts of X band RF power sources and components. The objective </a:t>
            </a:r>
            <a:r>
              <a:rPr lang="fr-FR" sz="1600" i="1" dirty="0" err="1" smtClean="0">
                <a:solidFill>
                  <a:prstClr val="black"/>
                </a:solidFill>
              </a:rPr>
              <a:t>is</a:t>
            </a:r>
            <a:r>
              <a:rPr lang="fr-FR" sz="1600" i="1" dirty="0" smtClean="0">
                <a:solidFill>
                  <a:prstClr val="black"/>
                </a:solidFill>
              </a:rPr>
              <a:t> to propose </a:t>
            </a:r>
            <a:r>
              <a:rPr lang="fr-FR" sz="1600" i="1" dirty="0" err="1" smtClean="0">
                <a:solidFill>
                  <a:prstClr val="black"/>
                </a:solidFill>
              </a:rPr>
              <a:t>affordable</a:t>
            </a:r>
            <a:r>
              <a:rPr lang="fr-FR" sz="1600" i="1" dirty="0" smtClean="0">
                <a:solidFill>
                  <a:prstClr val="black"/>
                </a:solidFill>
              </a:rPr>
              <a:t> and </a:t>
            </a:r>
            <a:r>
              <a:rPr lang="fr-FR" sz="1600" i="1" dirty="0" err="1" smtClean="0">
                <a:solidFill>
                  <a:prstClr val="black"/>
                </a:solidFill>
              </a:rPr>
              <a:t>reliable</a:t>
            </a:r>
            <a:r>
              <a:rPr lang="fr-FR" sz="1600" i="1" dirty="0" smtClean="0">
                <a:solidFill>
                  <a:prstClr val="black"/>
                </a:solidFill>
              </a:rPr>
              <a:t> solutions for future </a:t>
            </a:r>
            <a:r>
              <a:rPr lang="fr-FR" sz="1600" i="1" dirty="0" err="1" smtClean="0">
                <a:solidFill>
                  <a:prstClr val="black"/>
                </a:solidFill>
              </a:rPr>
              <a:t>testing</a:t>
            </a:r>
            <a:r>
              <a:rPr lang="fr-FR" sz="1600" i="1" dirty="0" smtClean="0">
                <a:solidFill>
                  <a:prstClr val="black"/>
                </a:solidFill>
              </a:rPr>
              <a:t> </a:t>
            </a:r>
            <a:r>
              <a:rPr lang="fr-FR" sz="1600" i="1" dirty="0" err="1" smtClean="0">
                <a:solidFill>
                  <a:prstClr val="black"/>
                </a:solidFill>
              </a:rPr>
              <a:t>capabilities</a:t>
            </a:r>
            <a:r>
              <a:rPr lang="fr-FR" sz="1600" i="1" dirty="0" smtClean="0">
                <a:solidFill>
                  <a:prstClr val="black"/>
                </a:solidFill>
              </a:rPr>
              <a:t> for the CLIC </a:t>
            </a:r>
            <a:r>
              <a:rPr lang="fr-FR" sz="1600" i="1" dirty="0" err="1" smtClean="0">
                <a:solidFill>
                  <a:prstClr val="black"/>
                </a:solidFill>
              </a:rPr>
              <a:t>accelerating</a:t>
            </a:r>
            <a:r>
              <a:rPr lang="fr-FR" sz="1600" i="1" dirty="0" smtClean="0">
                <a:solidFill>
                  <a:prstClr val="black"/>
                </a:solidFill>
              </a:rPr>
              <a:t> structures. The </a:t>
            </a:r>
            <a:r>
              <a:rPr lang="fr-FR" sz="1600" i="1" dirty="0" err="1" smtClean="0">
                <a:solidFill>
                  <a:prstClr val="black"/>
                </a:solidFill>
              </a:rPr>
              <a:t>task</a:t>
            </a:r>
            <a:r>
              <a:rPr lang="fr-FR" sz="1600" i="1" dirty="0" smtClean="0">
                <a:solidFill>
                  <a:prstClr val="black"/>
                </a:solidFill>
              </a:rPr>
              <a:t> </a:t>
            </a:r>
            <a:r>
              <a:rPr lang="fr-FR" sz="1600" i="1" dirty="0" err="1" smtClean="0">
                <a:solidFill>
                  <a:prstClr val="black"/>
                </a:solidFill>
              </a:rPr>
              <a:t>includes</a:t>
            </a:r>
            <a:r>
              <a:rPr lang="fr-FR" sz="1600" i="1" dirty="0" smtClean="0">
                <a:solidFill>
                  <a:prstClr val="black"/>
                </a:solidFill>
              </a:rPr>
              <a:t> the design and the fabrication of prototype RF </a:t>
            </a:r>
            <a:r>
              <a:rPr lang="fr-FR" sz="1600" i="1" dirty="0" err="1" smtClean="0">
                <a:solidFill>
                  <a:prstClr val="black"/>
                </a:solidFill>
              </a:rPr>
              <a:t>devices</a:t>
            </a:r>
            <a:r>
              <a:rPr lang="fr-FR" sz="1600" i="1" dirty="0" smtClean="0">
                <a:solidFill>
                  <a:prstClr val="black"/>
                </a:solidFill>
              </a:rPr>
              <a:t> to </a:t>
            </a:r>
            <a:r>
              <a:rPr lang="fr-FR" sz="1600" i="1" dirty="0" err="1" smtClean="0">
                <a:solidFill>
                  <a:prstClr val="black"/>
                </a:solidFill>
              </a:rPr>
              <a:t>demonstrate</a:t>
            </a:r>
            <a:r>
              <a:rPr lang="fr-FR" sz="1600" i="1" dirty="0" smtClean="0">
                <a:solidFill>
                  <a:prstClr val="black"/>
                </a:solidFill>
              </a:rPr>
              <a:t> the </a:t>
            </a:r>
            <a:r>
              <a:rPr lang="fr-FR" sz="1600" i="1" dirty="0" err="1" smtClean="0">
                <a:solidFill>
                  <a:prstClr val="black"/>
                </a:solidFill>
              </a:rPr>
              <a:t>feasibility</a:t>
            </a:r>
            <a:r>
              <a:rPr lang="fr-FR" sz="1600" i="1" dirty="0" smtClean="0">
                <a:solidFill>
                  <a:prstClr val="black"/>
                </a:solidFill>
              </a:rPr>
              <a:t> of the new concepts </a:t>
            </a:r>
            <a:r>
              <a:rPr lang="fr-FR" sz="1600" i="1" dirty="0" err="1" smtClean="0">
                <a:solidFill>
                  <a:prstClr val="black"/>
                </a:solidFill>
              </a:rPr>
              <a:t>proposed</a:t>
            </a:r>
            <a:r>
              <a:rPr lang="fr-FR" sz="1600" i="1" dirty="0" smtClean="0">
                <a:solidFill>
                  <a:prstClr val="black"/>
                </a:solidFill>
              </a:rPr>
              <a:t>. »</a:t>
            </a:r>
            <a:endParaRPr lang="fr-FR" sz="1600" i="1" dirty="0">
              <a:solidFill>
                <a:prstClr val="black"/>
              </a:solidFill>
            </a:endParaRPr>
          </a:p>
        </p:txBody>
      </p:sp>
      <p:grpSp>
        <p:nvGrpSpPr>
          <p:cNvPr id="8" name="Groupe 7"/>
          <p:cNvGrpSpPr/>
          <p:nvPr/>
        </p:nvGrpSpPr>
        <p:grpSpPr>
          <a:xfrm>
            <a:off x="1179043" y="2072591"/>
            <a:ext cx="6534651" cy="2287415"/>
            <a:chOff x="1124964" y="3985901"/>
            <a:chExt cx="6534651" cy="2287415"/>
          </a:xfrm>
        </p:grpSpPr>
        <p:sp>
          <p:nvSpPr>
            <p:cNvPr id="9" name="Rectangle 8"/>
            <p:cNvSpPr/>
            <p:nvPr/>
          </p:nvSpPr>
          <p:spPr>
            <a:xfrm>
              <a:off x="1124964" y="4258543"/>
              <a:ext cx="1070772" cy="8941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prstClr val="white"/>
                  </a:solidFill>
                </a:rPr>
                <a:t>RF Source</a:t>
              </a:r>
            </a:p>
            <a:p>
              <a:pPr algn="ctr"/>
              <a:r>
                <a:rPr lang="en-US" sz="1600" b="1" dirty="0" smtClean="0">
                  <a:solidFill>
                    <a:prstClr val="white"/>
                  </a:solidFill>
                </a:rPr>
                <a:t> ~ 6 MW </a:t>
              </a:r>
            </a:p>
            <a:p>
              <a:pPr algn="ctr"/>
              <a:r>
                <a:rPr lang="en-US" sz="1600" b="1" dirty="0" smtClean="0">
                  <a:solidFill>
                    <a:prstClr val="white"/>
                  </a:solidFill>
                </a:rPr>
                <a:t>some </a:t>
              </a:r>
              <a:r>
                <a:rPr lang="en-US" sz="1600" b="1" dirty="0" err="1" smtClean="0">
                  <a:solidFill>
                    <a:prstClr val="white"/>
                  </a:solidFill>
                  <a:latin typeface="Symbol" pitchFamily="18" charset="2"/>
                </a:rPr>
                <a:t>m</a:t>
              </a:r>
              <a:r>
                <a:rPr lang="en-US" sz="1600" b="1" dirty="0" err="1" smtClean="0">
                  <a:solidFill>
                    <a:prstClr val="white"/>
                  </a:solidFill>
                </a:rPr>
                <a:t>s</a:t>
              </a:r>
              <a:endParaRPr lang="en-US" sz="1600" b="1" dirty="0" smtClean="0">
                <a:solidFill>
                  <a:prstClr val="white"/>
                </a:solidFill>
              </a:endParaRPr>
            </a:p>
            <a:p>
              <a:pPr algn="ctr"/>
              <a:r>
                <a:rPr lang="en-US" sz="1600" b="1" dirty="0" smtClean="0">
                  <a:solidFill>
                    <a:prstClr val="white"/>
                  </a:solidFill>
                </a:rPr>
                <a:t>400 Hz</a:t>
              </a:r>
              <a:endParaRPr lang="en-US" sz="1600" b="1" dirty="0">
                <a:solidFill>
                  <a:prstClr val="white"/>
                </a:solidFill>
              </a:endParaRPr>
            </a:p>
          </p:txBody>
        </p:sp>
        <p:sp>
          <p:nvSpPr>
            <p:cNvPr id="10" name="Ellipse 9"/>
            <p:cNvSpPr/>
            <p:nvPr/>
          </p:nvSpPr>
          <p:spPr>
            <a:xfrm>
              <a:off x="3131840" y="4077072"/>
              <a:ext cx="1797621" cy="78756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smtClean="0">
                  <a:solidFill>
                    <a:prstClr val="white"/>
                  </a:solidFill>
                </a:rPr>
                <a:t>Pulse compressor</a:t>
              </a:r>
              <a:endParaRPr lang="en-US" sz="1600" dirty="0">
                <a:solidFill>
                  <a:prstClr val="white"/>
                </a:solidFill>
              </a:endParaRPr>
            </a:p>
          </p:txBody>
        </p:sp>
        <p:sp>
          <p:nvSpPr>
            <p:cNvPr id="11" name="Ellipse 10"/>
            <p:cNvSpPr/>
            <p:nvPr/>
          </p:nvSpPr>
          <p:spPr>
            <a:xfrm>
              <a:off x="3131840" y="5440698"/>
              <a:ext cx="1777978" cy="83261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a:solidFill>
                    <a:prstClr val="white"/>
                  </a:solidFill>
                </a:rPr>
                <a:t>Pulse compressor</a:t>
              </a:r>
            </a:p>
          </p:txBody>
        </p:sp>
        <p:cxnSp>
          <p:nvCxnSpPr>
            <p:cNvPr id="12" name="Connecteur droit avec flèche 11"/>
            <p:cNvCxnSpPr>
              <a:stCxn id="9" idx="3"/>
              <a:endCxn id="10" idx="2"/>
            </p:cNvCxnSpPr>
            <p:nvPr/>
          </p:nvCxnSpPr>
          <p:spPr>
            <a:xfrm flipV="1">
              <a:off x="2195736" y="4470853"/>
              <a:ext cx="936104" cy="234752"/>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3" name="Connecteur droit avec flèche 12"/>
            <p:cNvCxnSpPr>
              <a:stCxn id="20" idx="3"/>
              <a:endCxn id="11" idx="2"/>
            </p:cNvCxnSpPr>
            <p:nvPr/>
          </p:nvCxnSpPr>
          <p:spPr>
            <a:xfrm>
              <a:off x="2195736" y="5820713"/>
              <a:ext cx="936104" cy="3629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4" name="Organigramme : Ou 13"/>
            <p:cNvSpPr/>
            <p:nvPr/>
          </p:nvSpPr>
          <p:spPr>
            <a:xfrm>
              <a:off x="6012160" y="4864634"/>
              <a:ext cx="648072" cy="576064"/>
            </a:xfrm>
            <a:prstGeom prst="flowChar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600">
                <a:solidFill>
                  <a:prstClr val="white"/>
                </a:solidFill>
              </a:endParaRPr>
            </a:p>
          </p:txBody>
        </p:sp>
        <p:cxnSp>
          <p:nvCxnSpPr>
            <p:cNvPr id="15" name="Connecteur en angle 14"/>
            <p:cNvCxnSpPr>
              <a:stCxn id="10" idx="6"/>
              <a:endCxn id="14" idx="0"/>
            </p:cNvCxnSpPr>
            <p:nvPr/>
          </p:nvCxnSpPr>
          <p:spPr>
            <a:xfrm>
              <a:off x="4929461" y="4470853"/>
              <a:ext cx="1406735" cy="393781"/>
            </a:xfrm>
            <a:prstGeom prst="bentConnector2">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6" name="Connecteur en angle 15"/>
            <p:cNvCxnSpPr>
              <a:endCxn id="14" idx="4"/>
            </p:cNvCxnSpPr>
            <p:nvPr/>
          </p:nvCxnSpPr>
          <p:spPr>
            <a:xfrm flipV="1">
              <a:off x="4909818" y="5440698"/>
              <a:ext cx="1426378" cy="352667"/>
            </a:xfrm>
            <a:prstGeom prst="bentConnector2">
              <a:avLst/>
            </a:prstGeom>
            <a:ln>
              <a:tailEnd type="arrow"/>
            </a:ln>
          </p:spPr>
          <p:style>
            <a:lnRef idx="2">
              <a:schemeClr val="accent5"/>
            </a:lnRef>
            <a:fillRef idx="0">
              <a:schemeClr val="accent5"/>
            </a:fillRef>
            <a:effectRef idx="1">
              <a:schemeClr val="accent5"/>
            </a:effectRef>
            <a:fontRef idx="minor">
              <a:schemeClr val="tx1"/>
            </a:fontRef>
          </p:style>
        </p:cxnSp>
        <p:sp>
          <p:nvSpPr>
            <p:cNvPr id="17" name="ZoneTexte 16"/>
            <p:cNvSpPr txBox="1"/>
            <p:nvPr/>
          </p:nvSpPr>
          <p:spPr>
            <a:xfrm>
              <a:off x="4886689" y="3985901"/>
              <a:ext cx="1800200" cy="338554"/>
            </a:xfrm>
            <a:prstGeom prst="rect">
              <a:avLst/>
            </a:prstGeom>
            <a:noFill/>
          </p:spPr>
          <p:txBody>
            <a:bodyPr wrap="square" rtlCol="0">
              <a:spAutoFit/>
            </a:bodyPr>
            <a:lstStyle/>
            <a:p>
              <a:r>
                <a:rPr lang="en-US" sz="1600" dirty="0" smtClean="0">
                  <a:solidFill>
                    <a:prstClr val="black"/>
                  </a:solidFill>
                </a:rPr>
                <a:t>20 MW – 200 ns</a:t>
              </a:r>
              <a:endParaRPr lang="en-US" sz="1600" dirty="0">
                <a:solidFill>
                  <a:prstClr val="black"/>
                </a:solidFill>
              </a:endParaRPr>
            </a:p>
          </p:txBody>
        </p:sp>
        <p:sp>
          <p:nvSpPr>
            <p:cNvPr id="18" name="ZoneTexte 17"/>
            <p:cNvSpPr txBox="1"/>
            <p:nvPr/>
          </p:nvSpPr>
          <p:spPr>
            <a:xfrm>
              <a:off x="4860032" y="5796260"/>
              <a:ext cx="1800200" cy="338554"/>
            </a:xfrm>
            <a:prstGeom prst="rect">
              <a:avLst/>
            </a:prstGeom>
            <a:noFill/>
          </p:spPr>
          <p:txBody>
            <a:bodyPr wrap="square" rtlCol="0">
              <a:spAutoFit/>
            </a:bodyPr>
            <a:lstStyle/>
            <a:p>
              <a:r>
                <a:rPr lang="en-US" sz="1600" dirty="0" smtClean="0">
                  <a:solidFill>
                    <a:prstClr val="black"/>
                  </a:solidFill>
                </a:rPr>
                <a:t>20 MW – 200 ns</a:t>
              </a:r>
              <a:endParaRPr lang="en-US" sz="1600" dirty="0">
                <a:solidFill>
                  <a:prstClr val="black"/>
                </a:solidFill>
              </a:endParaRPr>
            </a:p>
          </p:txBody>
        </p:sp>
        <p:sp>
          <p:nvSpPr>
            <p:cNvPr id="19" name="ZoneTexte 18"/>
            <p:cNvSpPr txBox="1"/>
            <p:nvPr/>
          </p:nvSpPr>
          <p:spPr>
            <a:xfrm>
              <a:off x="6822177" y="4674433"/>
              <a:ext cx="837438" cy="830997"/>
            </a:xfrm>
            <a:prstGeom prst="rect">
              <a:avLst/>
            </a:prstGeom>
            <a:solidFill>
              <a:srgbClr val="FFFF00"/>
            </a:solidFill>
            <a:ln>
              <a:solidFill>
                <a:schemeClr val="accent1"/>
              </a:solidFill>
            </a:ln>
          </p:spPr>
          <p:txBody>
            <a:bodyPr wrap="square" rtlCol="0">
              <a:spAutoFit/>
            </a:bodyPr>
            <a:lstStyle/>
            <a:p>
              <a:r>
                <a:rPr lang="en-US" sz="1600" b="1" dirty="0" smtClean="0">
                  <a:solidFill>
                    <a:prstClr val="black"/>
                  </a:solidFill>
                </a:rPr>
                <a:t>12 GHz</a:t>
              </a:r>
            </a:p>
            <a:p>
              <a:r>
                <a:rPr lang="en-US" sz="1600" b="1" dirty="0" smtClean="0">
                  <a:solidFill>
                    <a:prstClr val="black"/>
                  </a:solidFill>
                </a:rPr>
                <a:t>40 MW </a:t>
              </a:r>
            </a:p>
            <a:p>
              <a:r>
                <a:rPr lang="en-US" sz="1600" b="1" dirty="0" smtClean="0">
                  <a:solidFill>
                    <a:prstClr val="black"/>
                  </a:solidFill>
                </a:rPr>
                <a:t> 200 ns</a:t>
              </a:r>
              <a:endParaRPr lang="en-US" sz="1600" b="1" dirty="0">
                <a:solidFill>
                  <a:prstClr val="black"/>
                </a:solidFill>
              </a:endParaRPr>
            </a:p>
          </p:txBody>
        </p:sp>
        <p:sp>
          <p:nvSpPr>
            <p:cNvPr id="20" name="Rectangle 19"/>
            <p:cNvSpPr/>
            <p:nvPr/>
          </p:nvSpPr>
          <p:spPr>
            <a:xfrm>
              <a:off x="1124964" y="5368110"/>
              <a:ext cx="1070772" cy="9052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prstClr val="white"/>
                  </a:solidFill>
                </a:rPr>
                <a:t>RF Source</a:t>
              </a:r>
            </a:p>
            <a:p>
              <a:pPr algn="ctr"/>
              <a:r>
                <a:rPr lang="en-US" sz="1600" b="1" dirty="0" smtClean="0">
                  <a:solidFill>
                    <a:prstClr val="white"/>
                  </a:solidFill>
                </a:rPr>
                <a:t> ~ 6 MW </a:t>
              </a:r>
            </a:p>
            <a:p>
              <a:pPr algn="ctr"/>
              <a:r>
                <a:rPr lang="en-US" sz="1600" b="1" dirty="0" smtClean="0">
                  <a:solidFill>
                    <a:prstClr val="white"/>
                  </a:solidFill>
                </a:rPr>
                <a:t>some </a:t>
              </a:r>
              <a:r>
                <a:rPr lang="en-US" sz="1600" b="1" dirty="0" err="1" smtClean="0">
                  <a:solidFill>
                    <a:prstClr val="white"/>
                  </a:solidFill>
                  <a:latin typeface="Symbol" pitchFamily="18" charset="2"/>
                </a:rPr>
                <a:t>m</a:t>
              </a:r>
              <a:r>
                <a:rPr lang="en-US" sz="1600" b="1" dirty="0" err="1" smtClean="0">
                  <a:solidFill>
                    <a:prstClr val="white"/>
                  </a:solidFill>
                </a:rPr>
                <a:t>s</a:t>
              </a:r>
              <a:endParaRPr lang="en-US" sz="1600" b="1" dirty="0" smtClean="0">
                <a:solidFill>
                  <a:prstClr val="white"/>
                </a:solidFill>
              </a:endParaRPr>
            </a:p>
            <a:p>
              <a:pPr algn="ctr"/>
              <a:r>
                <a:rPr lang="en-US" sz="1600" b="1" dirty="0" smtClean="0">
                  <a:solidFill>
                    <a:prstClr val="white"/>
                  </a:solidFill>
                </a:rPr>
                <a:t>400 Hz</a:t>
              </a:r>
              <a:endParaRPr lang="en-US" sz="1600" b="1" dirty="0">
                <a:solidFill>
                  <a:prstClr val="white"/>
                </a:solidFill>
              </a:endParaRPr>
            </a:p>
          </p:txBody>
        </p:sp>
      </p:grpSp>
      <p:sp>
        <p:nvSpPr>
          <p:cNvPr id="5" name="ZoneTexte 4"/>
          <p:cNvSpPr txBox="1"/>
          <p:nvPr/>
        </p:nvSpPr>
        <p:spPr>
          <a:xfrm>
            <a:off x="395536" y="1491074"/>
            <a:ext cx="8568952" cy="400110"/>
          </a:xfrm>
          <a:prstGeom prst="rect">
            <a:avLst/>
          </a:prstGeom>
          <a:solidFill>
            <a:schemeClr val="accent6">
              <a:lumMod val="60000"/>
              <a:lumOff val="40000"/>
            </a:schemeClr>
          </a:solidFill>
        </p:spPr>
        <p:txBody>
          <a:bodyPr wrap="square" rtlCol="0">
            <a:spAutoFit/>
          </a:bodyPr>
          <a:lstStyle/>
          <a:p>
            <a:r>
              <a:rPr lang="en-US" sz="2000" dirty="0" smtClean="0">
                <a:solidFill>
                  <a:prstClr val="black"/>
                </a:solidFill>
              </a:rPr>
              <a:t>Scheme with pulse compressor (Igor </a:t>
            </a:r>
            <a:r>
              <a:rPr lang="en-US" sz="2000" dirty="0" err="1" smtClean="0">
                <a:solidFill>
                  <a:prstClr val="black"/>
                </a:solidFill>
              </a:rPr>
              <a:t>Syratchev</a:t>
            </a:r>
            <a:r>
              <a:rPr lang="en-US" sz="2000" dirty="0" smtClean="0">
                <a:solidFill>
                  <a:prstClr val="black"/>
                </a:solidFill>
              </a:rPr>
              <a:t>) and klystrons ordered by CERN</a:t>
            </a:r>
            <a:endParaRPr lang="en-US" sz="2000" dirty="0">
              <a:solidFill>
                <a:prstClr val="black"/>
              </a:solidFill>
            </a:endParaRPr>
          </a:p>
        </p:txBody>
      </p:sp>
      <p:sp>
        <p:nvSpPr>
          <p:cNvPr id="23" name="Virage 22"/>
          <p:cNvSpPr/>
          <p:nvPr/>
        </p:nvSpPr>
        <p:spPr>
          <a:xfrm rot="5400000">
            <a:off x="7203383" y="3684118"/>
            <a:ext cx="1492076" cy="445959"/>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4" name="ZoneTexte 23"/>
          <p:cNvSpPr txBox="1"/>
          <p:nvPr/>
        </p:nvSpPr>
        <p:spPr>
          <a:xfrm rot="5400000">
            <a:off x="7502914" y="3698284"/>
            <a:ext cx="1710786" cy="369332"/>
          </a:xfrm>
          <a:prstGeom prst="rect">
            <a:avLst/>
          </a:prstGeom>
          <a:noFill/>
        </p:spPr>
        <p:txBody>
          <a:bodyPr wrap="square" rtlCol="0">
            <a:spAutoFit/>
          </a:bodyPr>
          <a:lstStyle/>
          <a:p>
            <a:r>
              <a:rPr lang="en-US" dirty="0" smtClean="0">
                <a:solidFill>
                  <a:srgbClr val="1F497D"/>
                </a:solidFill>
              </a:rPr>
              <a:t>To the structure</a:t>
            </a:r>
            <a:endParaRPr lang="en-US" dirty="0">
              <a:solidFill>
                <a:srgbClr val="1F497D"/>
              </a:solidFill>
            </a:endParaRPr>
          </a:p>
        </p:txBody>
      </p:sp>
      <p:sp>
        <p:nvSpPr>
          <p:cNvPr id="26" name="Rectangle 25"/>
          <p:cNvSpPr/>
          <p:nvPr/>
        </p:nvSpPr>
        <p:spPr>
          <a:xfrm>
            <a:off x="46547" y="4951664"/>
            <a:ext cx="4669469" cy="1754326"/>
          </a:xfrm>
          <a:prstGeom prst="rect">
            <a:avLst/>
          </a:prstGeom>
          <a:solidFill>
            <a:srgbClr val="FFFF00"/>
          </a:solidFill>
          <a:ln>
            <a:solidFill>
              <a:schemeClr val="accent1"/>
            </a:solidFill>
          </a:ln>
        </p:spPr>
        <p:txBody>
          <a:bodyPr wrap="square">
            <a:spAutoFit/>
          </a:bodyPr>
          <a:lstStyle/>
          <a:p>
            <a:r>
              <a:rPr lang="en-US" dirty="0" smtClean="0">
                <a:solidFill>
                  <a:prstClr val="black"/>
                </a:solidFill>
              </a:rPr>
              <a:t>Our objective is to design a technical solution : 12 </a:t>
            </a:r>
            <a:r>
              <a:rPr lang="en-US" dirty="0">
                <a:solidFill>
                  <a:prstClr val="black"/>
                </a:solidFill>
              </a:rPr>
              <a:t>GHz klystron able to deliver both a peak power of </a:t>
            </a:r>
            <a:r>
              <a:rPr lang="en-US" dirty="0" smtClean="0">
                <a:solidFill>
                  <a:prstClr val="black"/>
                </a:solidFill>
              </a:rPr>
              <a:t>10 </a:t>
            </a:r>
            <a:r>
              <a:rPr lang="en-US" dirty="0">
                <a:solidFill>
                  <a:prstClr val="black"/>
                </a:solidFill>
              </a:rPr>
              <a:t>MW </a:t>
            </a:r>
            <a:r>
              <a:rPr lang="en-US" dirty="0" smtClean="0">
                <a:solidFill>
                  <a:prstClr val="black"/>
                </a:solidFill>
              </a:rPr>
              <a:t>with a pulse duration of some </a:t>
            </a:r>
            <a:r>
              <a:rPr lang="en-US" dirty="0" err="1" smtClean="0">
                <a:solidFill>
                  <a:prstClr val="black"/>
                </a:solidFill>
                <a:latin typeface="Symbol" pitchFamily="18" charset="2"/>
              </a:rPr>
              <a:t>m</a:t>
            </a:r>
            <a:r>
              <a:rPr lang="en-US" dirty="0" err="1" smtClean="0">
                <a:solidFill>
                  <a:prstClr val="black"/>
                </a:solidFill>
              </a:rPr>
              <a:t>s</a:t>
            </a:r>
            <a:r>
              <a:rPr lang="en-US" dirty="0" smtClean="0">
                <a:solidFill>
                  <a:prstClr val="black"/>
                </a:solidFill>
              </a:rPr>
              <a:t> and repetition rate of 1 kHz</a:t>
            </a:r>
          </a:p>
          <a:p>
            <a:r>
              <a:rPr lang="en-US" dirty="0" smtClean="0">
                <a:solidFill>
                  <a:prstClr val="black"/>
                </a:solidFill>
              </a:rPr>
              <a:t>This is an occasion to acquire knowledge and experience on RF sources “in-lab fabrication”</a:t>
            </a:r>
            <a:endParaRPr lang="en-US" dirty="0">
              <a:solidFill>
                <a:prstClr val="black"/>
              </a:solidFill>
            </a:endParaRPr>
          </a:p>
        </p:txBody>
      </p:sp>
    </p:spTree>
    <p:extLst>
      <p:ext uri="{BB962C8B-B14F-4D97-AF65-F5344CB8AC3E}">
        <p14:creationId xmlns:p14="http://schemas.microsoft.com/office/powerpoint/2010/main" val="345902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TotalTime>
  <Words>1684</Words>
  <Application>Microsoft Office PowerPoint</Application>
  <PresentationFormat>On-screen Show (4:3)</PresentationFormat>
  <Paragraphs>178</Paragraphs>
  <Slides>18</Slides>
  <Notes>2</Notes>
  <HiddenSlides>0</HiddenSlides>
  <MMClips>0</MMClips>
  <ScaleCrop>false</ScaleCrop>
  <HeadingPairs>
    <vt:vector size="4" baseType="variant">
      <vt:variant>
        <vt:lpstr>Theme</vt:lpstr>
      </vt:variant>
      <vt:variant>
        <vt:i4>7</vt:i4>
      </vt:variant>
      <vt:variant>
        <vt:lpstr>Slide Titles</vt:lpstr>
      </vt:variant>
      <vt:variant>
        <vt:i4>18</vt:i4>
      </vt:variant>
    </vt:vector>
  </HeadingPairs>
  <TitlesOfParts>
    <vt:vector size="25" baseType="lpstr">
      <vt:lpstr>Office Theme</vt:lpstr>
      <vt:lpstr>Thème Office</vt:lpstr>
      <vt:lpstr>1_Office Theme</vt:lpstr>
      <vt:lpstr>Larissa-Design</vt:lpstr>
      <vt:lpstr>2_Office Theme</vt:lpstr>
      <vt:lpstr>6_Office Theme</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Wakefield Suppression In High-Gradient Applications</vt:lpstr>
      <vt:lpstr>PowerPoint Presentation</vt:lpstr>
      <vt:lpstr>PowerPoint Presentation</vt:lpstr>
      <vt:lpstr>Study modulator and klystron technology available in industry and make a design for a modulator-klystron unit for the full power CLIC X band test facility as part of Task 12.3.2.  Uppsala University Tord Ekelöf 2013-05-30 </vt:lpstr>
      <vt:lpstr>PowerPoint Presentation</vt:lpstr>
      <vt:lpstr>          Some starting points (from Igor Syratchev)  1. 50 MW klystron (XL-5, CPI) test stand will be able to deliver to the testing area up to 130 MW x 250 ns pulses at 50 Hz (potentially 100 Hz)repetition rate. The overall power consumption is 43 kW.   2. 6 MW klystron’s cluster test stand will be able to deliver to the x 4 testing areas up to 70 MW x 250 ns pulses at 100 Hz repetition rate in parallel. The overall power consumption is 88 kW.   3. By RF phase manipulation of klystrons pairs (0- ), we can established 4 testing slots running at 100 Hz each. In the case of a single/few structure/s breakdown/s, the missing pulse can be send to any other testing channel, thus maintaining the overall repetition rate available for the tests  Contribution from Uppsala: 5 person-months. The investigation will be done by Rolf Wedberg, power supply and modulator specialist. Rolf is presently responsible for the power supplies for the ESS tetrode based RF power stations and involved in the modulators for the ESS klystron based RF power stations. He has worked with Scandinova type modulators.</vt:lpstr>
      <vt:lpstr>PowerPoint Presentation</vt:lpstr>
      <vt:lpstr>Sub-task 5: CLIC crab cavity and stabilisation development.</vt:lpstr>
      <vt:lpstr>CLIC Crab High Power Distribution</vt:lpstr>
      <vt:lpstr>CLIC Crab High Gradient Testing</vt:lpstr>
      <vt:lpstr>Sub-task 5: CLIC crab cavity and stabilisation development.</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Walter Wuensch</dc:creator>
  <cp:lastModifiedBy>Walter Wuensch</cp:lastModifiedBy>
  <cp:revision>22</cp:revision>
  <dcterms:created xsi:type="dcterms:W3CDTF">2013-05-27T07:46:43Z</dcterms:created>
  <dcterms:modified xsi:type="dcterms:W3CDTF">2013-06-13T12:07:46Z</dcterms:modified>
</cp:coreProperties>
</file>