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37" r:id="rId2"/>
    <p:sldMasterId id="2147483922" r:id="rId3"/>
    <p:sldMasterId id="2147483910" r:id="rId4"/>
    <p:sldMasterId id="2147483830" r:id="rId5"/>
  </p:sldMasterIdLst>
  <p:notesMasterIdLst>
    <p:notesMasterId r:id="rId28"/>
  </p:notesMasterIdLst>
  <p:handoutMasterIdLst>
    <p:handoutMasterId r:id="rId29"/>
  </p:handoutMasterIdLst>
  <p:sldIdLst>
    <p:sldId id="572" r:id="rId6"/>
    <p:sldId id="627" r:id="rId7"/>
    <p:sldId id="629" r:id="rId8"/>
    <p:sldId id="628" r:id="rId9"/>
    <p:sldId id="579" r:id="rId10"/>
    <p:sldId id="623" r:id="rId11"/>
    <p:sldId id="624" r:id="rId12"/>
    <p:sldId id="610" r:id="rId13"/>
    <p:sldId id="618" r:id="rId14"/>
    <p:sldId id="591" r:id="rId15"/>
    <p:sldId id="586" r:id="rId16"/>
    <p:sldId id="589" r:id="rId17"/>
    <p:sldId id="590" r:id="rId18"/>
    <p:sldId id="582" r:id="rId19"/>
    <p:sldId id="606" r:id="rId20"/>
    <p:sldId id="613" r:id="rId21"/>
    <p:sldId id="540" r:id="rId22"/>
    <p:sldId id="584" r:id="rId23"/>
    <p:sldId id="607" r:id="rId24"/>
    <p:sldId id="631" r:id="rId25"/>
    <p:sldId id="632" r:id="rId26"/>
    <p:sldId id="617" r:id="rId27"/>
  </p:sldIdLst>
  <p:sldSz cx="9144000" cy="6858000" type="screen4x3"/>
  <p:notesSz cx="7099300" cy="10234613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3300"/>
    <a:srgbClr val="FF0000"/>
    <a:srgbClr val="DDDDDD"/>
    <a:srgbClr val="B2B2B2"/>
    <a:srgbClr val="339933"/>
    <a:srgbClr val="00808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06" autoAdjust="0"/>
    <p:restoredTop sz="95729" autoAdjust="0"/>
  </p:normalViewPr>
  <p:slideViewPr>
    <p:cSldViewPr>
      <p:cViewPr varScale="1">
        <p:scale>
          <a:sx n="84" d="100"/>
          <a:sy n="84" d="100"/>
        </p:scale>
        <p:origin x="-1757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490" y="-8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94" tIns="46848" rIns="93694" bIns="46848" numCol="1" anchor="t" anchorCtr="0" compatLnSpc="1">
            <a:prstTxWarp prst="textNoShape">
              <a:avLst/>
            </a:prstTxWarp>
          </a:bodyPr>
          <a:lstStyle>
            <a:lvl1pPr algn="l" defTabSz="936625">
              <a:defRPr sz="1300" b="0"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94" tIns="46848" rIns="93694" bIns="46848" numCol="1" anchor="t" anchorCtr="0" compatLnSpc="1">
            <a:prstTxWarp prst="textNoShape">
              <a:avLst/>
            </a:prstTxWarp>
          </a:bodyPr>
          <a:lstStyle>
            <a:lvl1pPr algn="r" defTabSz="936625">
              <a:defRPr sz="1300" b="0"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94" tIns="46848" rIns="93694" bIns="46848" numCol="1" anchor="b" anchorCtr="0" compatLnSpc="1">
            <a:prstTxWarp prst="textNoShape">
              <a:avLst/>
            </a:prstTxWarp>
          </a:bodyPr>
          <a:lstStyle>
            <a:lvl1pPr algn="l" defTabSz="936625">
              <a:defRPr sz="1300" b="0"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94" tIns="46848" rIns="93694" bIns="46848" numCol="1" anchor="b" anchorCtr="0" compatLnSpc="1">
            <a:prstTxWarp prst="textNoShape">
              <a:avLst/>
            </a:prstTxWarp>
          </a:bodyPr>
          <a:lstStyle>
            <a:lvl1pPr algn="r" defTabSz="936625">
              <a:defRPr sz="1300" b="0">
                <a:latin typeface="Verdana" pitchFamily="34" charset="0"/>
              </a:defRPr>
            </a:lvl1pPr>
          </a:lstStyle>
          <a:p>
            <a:pPr>
              <a:defRPr/>
            </a:pPr>
            <a:fld id="{AC82877B-5D26-4C1D-B433-64F07BCE4F64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27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94" tIns="46848" rIns="93694" bIns="46848" numCol="1" anchor="t" anchorCtr="0" compatLnSpc="1">
            <a:prstTxWarp prst="textNoShape">
              <a:avLst/>
            </a:prstTxWarp>
          </a:bodyPr>
          <a:lstStyle>
            <a:lvl1pPr algn="l" defTabSz="936625">
              <a:defRPr sz="1300" b="0"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94" tIns="46848" rIns="93694" bIns="46848" numCol="1" anchor="t" anchorCtr="0" compatLnSpc="1">
            <a:prstTxWarp prst="textNoShape">
              <a:avLst/>
            </a:prstTxWarp>
          </a:bodyPr>
          <a:lstStyle>
            <a:lvl1pPr algn="r" defTabSz="936625">
              <a:defRPr sz="1300" b="0"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6513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94" tIns="46848" rIns="93694" bIns="468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94" tIns="46848" rIns="93694" bIns="46848" numCol="1" anchor="b" anchorCtr="0" compatLnSpc="1">
            <a:prstTxWarp prst="textNoShape">
              <a:avLst/>
            </a:prstTxWarp>
          </a:bodyPr>
          <a:lstStyle>
            <a:lvl1pPr algn="l" defTabSz="936625">
              <a:defRPr sz="1300" b="0">
                <a:latin typeface="Verdana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694" tIns="46848" rIns="93694" bIns="46848" numCol="1" anchor="b" anchorCtr="0" compatLnSpc="1">
            <a:prstTxWarp prst="textNoShape">
              <a:avLst/>
            </a:prstTxWarp>
          </a:bodyPr>
          <a:lstStyle>
            <a:lvl1pPr algn="r" defTabSz="936625">
              <a:defRPr sz="1300" b="0">
                <a:latin typeface="Verdana" pitchFamily="34" charset="0"/>
              </a:defRPr>
            </a:lvl1pPr>
          </a:lstStyle>
          <a:p>
            <a:pPr>
              <a:defRPr/>
            </a:pPr>
            <a:fld id="{969936AE-9536-4137-BD71-07A68819C4B5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100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9936AE-9536-4137-BD71-07A68819C4B5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123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494088" y="605313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pic>
        <p:nvPicPr>
          <p:cNvPr id="6" name="Picture 14" descr="INFNnewlogo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16913" y="0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pic>
        <p:nvPicPr>
          <p:cNvPr id="7" name="Picture 5" descr="https://espace.cern.ch/EuCARD/2013/annual-and-KickOff-meeting/PICTURE%20LIBRARY/EuCARD2-logo-Fabienne_withoutEdges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81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494088" y="605313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pic>
        <p:nvPicPr>
          <p:cNvPr id="9" name="Picture 14" descr="INFNnew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1013" y="0"/>
            <a:ext cx="1042987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0"/>
          </p:nvPr>
        </p:nvSpPr>
        <p:spPr>
          <a:xfrm>
            <a:off x="2000250" y="4714875"/>
            <a:ext cx="2714625" cy="1000125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11" name="Rectangle 8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458C903C-0531-49CD-9F27-2700600832BE}" type="slidenum">
              <a:rPr lang="it-IT"/>
              <a:pPr/>
              <a:t>‹N›</a:t>
            </a:fld>
            <a:endParaRPr lang="it-IT"/>
          </a:p>
        </p:txBody>
      </p:sp>
      <p:pic>
        <p:nvPicPr>
          <p:cNvPr id="12" name="Picture 5" descr="https://espace.cern.ch/EuCARD/2013/annual-and-KickOff-meeting/PICTURE%20LIBRARY/EuCARD2-logo-Fabienne_withoutEdges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81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8556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5616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0118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2441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8973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0117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2742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4857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64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494088" y="605313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graphicFrame>
        <p:nvGraphicFramePr>
          <p:cNvPr id="5" name="Object 13"/>
          <p:cNvGraphicFramePr>
            <a:graphicFrameLocks noChangeAspect="1"/>
          </p:cNvGraphicFramePr>
          <p:nvPr/>
        </p:nvGraphicFramePr>
        <p:xfrm>
          <a:off x="0" y="0"/>
          <a:ext cx="1258888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1" name="Immagine bitmap" r:id="rId3" imgW="1790476" imgH="1295238" progId="PBrush">
                  <p:embed/>
                </p:oleObj>
              </mc:Choice>
              <mc:Fallback>
                <p:oleObj name="Immagine bitmap" r:id="rId3" imgW="1790476" imgH="1295238" progId="PBrush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58888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" descr="INFNnewlogo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16913" y="0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9413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8851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575421" y="634560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pic>
        <p:nvPicPr>
          <p:cNvPr id="9" name="Picture 14" descr="INFNnewlogo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101013" y="0"/>
            <a:ext cx="1042987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11" name="Rectangle 8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/>
            </a:lvl1pPr>
          </a:lstStyle>
          <a:p>
            <a:pPr>
              <a:defRPr/>
            </a:pPr>
            <a:fld id="{485E0E38-1268-4C84-B492-54B375DFF64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pic>
        <p:nvPicPr>
          <p:cNvPr id="61445" name="Picture 5" descr="https://espace.cern.ch/EuCARD/2013/annual-and-KickOff-meeting/PICTURE%20LIBRARY/EuCARD2-logo-Fabienne_withoutEdges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81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494088" y="605313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graphicFrame>
        <p:nvGraphicFramePr>
          <p:cNvPr id="8" name="Object 13"/>
          <p:cNvGraphicFramePr>
            <a:graphicFrameLocks noChangeAspect="1"/>
          </p:cNvGraphicFramePr>
          <p:nvPr/>
        </p:nvGraphicFramePr>
        <p:xfrm>
          <a:off x="0" y="0"/>
          <a:ext cx="1258888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99" name="Immagine bitmap" r:id="rId3" imgW="1790476" imgH="1295238" progId="PBrush">
                  <p:embed/>
                </p:oleObj>
              </mc:Choice>
              <mc:Fallback>
                <p:oleObj name="Immagine bitmap" r:id="rId3" imgW="1790476" imgH="1295238" progId="PBrush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58888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14" descr="INFNnewlogo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16913" y="0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692275" y="6564313"/>
            <a:ext cx="5876925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algn="l" defTabSz="957263">
              <a:defRPr/>
            </a:pPr>
            <a:r>
              <a:rPr lang="it-IT" sz="1300">
                <a:latin typeface="Verdana" pitchFamily="34" charset="0"/>
              </a:rPr>
              <a:t>Giovanni Volpini, Commissione NTA, Pisa  29 settembre 2010</a:t>
            </a:r>
            <a:endParaRPr lang="en-GB" sz="1300">
              <a:latin typeface="Verdana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494088" y="605313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/>
        </p:nvGraphicFramePr>
        <p:xfrm>
          <a:off x="0" y="0"/>
          <a:ext cx="1258888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23" name="Immagine bitmap" r:id="rId3" imgW="1790476" imgH="1295238" progId="PBrush">
                  <p:embed/>
                </p:oleObj>
              </mc:Choice>
              <mc:Fallback>
                <p:oleObj name="Immagine bitmap" r:id="rId3" imgW="1790476" imgH="1295238" progId="PBrush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58888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4" descr="INFNnewlogo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16913" y="0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 userDrawn="1"/>
        </p:nvSpPr>
        <p:spPr bwMode="auto">
          <a:xfrm>
            <a:off x="1692275" y="6564313"/>
            <a:ext cx="5876925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algn="l" defTabSz="957263">
              <a:defRPr/>
            </a:pPr>
            <a:r>
              <a:rPr lang="it-IT" sz="1300">
                <a:latin typeface="Verdana" pitchFamily="34" charset="0"/>
              </a:rPr>
              <a:t>Giovanni Volpini, Commissione NTA, Pisa  29 settembre 2010</a:t>
            </a:r>
            <a:endParaRPr lang="en-GB" sz="1300">
              <a:latin typeface="Verdana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3494088" y="605313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pic>
        <p:nvPicPr>
          <p:cNvPr id="4" name="Picture 14" descr="INFNnewlogo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16913" y="0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https://espace.cern.ch/EuCARD/2013/annual-and-KickOff-meeting/PICTURE%20LIBRARY/EuCARD2-logo-Fabienne_withoutEdges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81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494088" y="605313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graphicFrame>
        <p:nvGraphicFramePr>
          <p:cNvPr id="6" name="Object 13"/>
          <p:cNvGraphicFramePr>
            <a:graphicFrameLocks noChangeAspect="1"/>
          </p:cNvGraphicFramePr>
          <p:nvPr/>
        </p:nvGraphicFramePr>
        <p:xfrm>
          <a:off x="0" y="0"/>
          <a:ext cx="1258888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1" name="Immagine bitmap" r:id="rId3" imgW="1790476" imgH="1295238" progId="PBrush">
                  <p:embed/>
                </p:oleObj>
              </mc:Choice>
              <mc:Fallback>
                <p:oleObj name="Immagine bitmap" r:id="rId3" imgW="1790476" imgH="1295238" progId="PBrush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58888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14" descr="INFNnewlogo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16913" y="0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1692275" y="6564313"/>
            <a:ext cx="5876925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algn="l" defTabSz="957263">
              <a:defRPr/>
            </a:pPr>
            <a:r>
              <a:rPr lang="it-IT" sz="1300">
                <a:latin typeface="Verdana" pitchFamily="34" charset="0"/>
              </a:rPr>
              <a:t>Giovanni Volpini, Commissione NTA, Pisa  29 settembre 2010</a:t>
            </a:r>
            <a:endParaRPr lang="en-GB" sz="1300">
              <a:latin typeface="Verdana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494088" y="605313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graphicFrame>
        <p:nvGraphicFramePr>
          <p:cNvPr id="6" name="Object 13"/>
          <p:cNvGraphicFramePr>
            <a:graphicFrameLocks noChangeAspect="1"/>
          </p:cNvGraphicFramePr>
          <p:nvPr/>
        </p:nvGraphicFramePr>
        <p:xfrm>
          <a:off x="0" y="0"/>
          <a:ext cx="1258888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95" name="Immagine bitmap" r:id="rId3" imgW="1790476" imgH="1295238" progId="PBrush">
                  <p:embed/>
                </p:oleObj>
              </mc:Choice>
              <mc:Fallback>
                <p:oleObj name="Immagine bitmap" r:id="rId3" imgW="1790476" imgH="1295238" progId="PBrush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58888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14" descr="INFNnewlogo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16913" y="0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1692275" y="6564313"/>
            <a:ext cx="5876925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algn="l" defTabSz="957263">
              <a:defRPr/>
            </a:pPr>
            <a:r>
              <a:rPr lang="it-IT" sz="1300">
                <a:latin typeface="Verdana" pitchFamily="34" charset="0"/>
              </a:rPr>
              <a:t>Giovanni Volpini, Commissione NTA, Pisa  29 settembre 2010</a:t>
            </a:r>
            <a:endParaRPr lang="en-GB" sz="1300">
              <a:latin typeface="Verdana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494088" y="605313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graphicFrame>
        <p:nvGraphicFramePr>
          <p:cNvPr id="5" name="Object 13"/>
          <p:cNvGraphicFramePr>
            <a:graphicFrameLocks noChangeAspect="1"/>
          </p:cNvGraphicFramePr>
          <p:nvPr/>
        </p:nvGraphicFramePr>
        <p:xfrm>
          <a:off x="0" y="0"/>
          <a:ext cx="1258888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19" name="Immagine bitmap" r:id="rId3" imgW="1790476" imgH="1295238" progId="PBrush">
                  <p:embed/>
                </p:oleObj>
              </mc:Choice>
              <mc:Fallback>
                <p:oleObj name="Immagine bitmap" r:id="rId3" imgW="1790476" imgH="1295238" progId="PBrush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58888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" descr="INFNnewlogo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16913" y="0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692275" y="6564313"/>
            <a:ext cx="5876925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algn="l" defTabSz="957263">
              <a:defRPr/>
            </a:pPr>
            <a:r>
              <a:rPr lang="it-IT" sz="1300">
                <a:latin typeface="Verdana" pitchFamily="34" charset="0"/>
              </a:rPr>
              <a:t>Giovanni Volpini, Commissione NTA, Pisa  29 settembre 2010</a:t>
            </a:r>
            <a:endParaRPr lang="en-GB" sz="1300">
              <a:latin typeface="Verdana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vmlDrawing" Target="../drawings/vmlDrawing8.v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oleObject" Target="../embeddings/oleObject8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494088" y="605313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graphicFrame>
        <p:nvGraphicFramePr>
          <p:cNvPr id="1026" name="Object 13"/>
          <p:cNvGraphicFramePr>
            <a:graphicFrameLocks noChangeAspect="1"/>
          </p:cNvGraphicFramePr>
          <p:nvPr/>
        </p:nvGraphicFramePr>
        <p:xfrm>
          <a:off x="0" y="0"/>
          <a:ext cx="1258888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Immagine bitmap" r:id="rId13" imgW="1790476" imgH="1295238" progId="PBrush">
                  <p:embed/>
                </p:oleObj>
              </mc:Choice>
              <mc:Fallback>
                <p:oleObj name="Immagine bitmap" r:id="rId13" imgW="1790476" imgH="1295238" progId="PBrush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58888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Picture 14" descr="INFNnewlogo2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8316913" y="0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36" r:id="rId10"/>
  </p:sldLayoutIdLst>
  <p:transition>
    <p:fade thruBlk="1"/>
  </p:transition>
  <p:hf sldNum="0" hdr="0" ftr="0" dt="0"/>
  <p:txStyles>
    <p:titleStyle>
      <a:lvl1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2pPr>
      <a:lvl3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3pPr>
      <a:lvl4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4pPr>
      <a:lvl5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</a:defRPr>
      </a:lvl2pPr>
      <a:lvl3pPr marL="1196975" indent="-239713" algn="l" defTabSz="957263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558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13025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70225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27425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3984625" indent="-239713" algn="l" defTabSz="957263" rtl="0" fontAlgn="base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699792" y="6356350"/>
            <a:ext cx="3672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C45CD-3A27-492E-A23D-5777E07D9F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3221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699792" y="6356350"/>
            <a:ext cx="3672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A614C-3B47-4F9B-B7CE-A82E6A49E71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49475-4F05-4B92-BE99-6066E9CBE1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494088" y="6053138"/>
            <a:ext cx="17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defTabSz="957263">
              <a:defRPr/>
            </a:pPr>
            <a:endParaRPr lang="en-US" sz="2500">
              <a:latin typeface="Impact" pitchFamily="34" charset="0"/>
            </a:endParaRPr>
          </a:p>
        </p:txBody>
      </p:sp>
      <p:graphicFrame>
        <p:nvGraphicFramePr>
          <p:cNvPr id="11266" name="Object 13"/>
          <p:cNvGraphicFramePr>
            <a:graphicFrameLocks noChangeAspect="1"/>
          </p:cNvGraphicFramePr>
          <p:nvPr/>
        </p:nvGraphicFramePr>
        <p:xfrm>
          <a:off x="0" y="0"/>
          <a:ext cx="1258888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0" name="Immagine bitmap" r:id="rId14" imgW="1790476" imgH="1295238" progId="PBrush">
                  <p:embed/>
                </p:oleObj>
              </mc:Choice>
              <mc:Fallback>
                <p:oleObj name="Immagine bitmap" r:id="rId14" imgW="1790476" imgH="1295238" progId="PBrush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58888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69" name="Picture 14" descr="INFNnewlogo2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8316913" y="0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692275" y="6564313"/>
            <a:ext cx="5876925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793" tIns="47896" rIns="95793" bIns="47896">
            <a:spAutoFit/>
          </a:bodyPr>
          <a:lstStyle/>
          <a:p>
            <a:pPr algn="l" defTabSz="957263">
              <a:defRPr/>
            </a:pPr>
            <a:r>
              <a:rPr lang="it-IT" sz="1300">
                <a:latin typeface="Verdana" pitchFamily="34" charset="0"/>
              </a:rPr>
              <a:t>Giovanni Volpini, Commissione NTA, Pisa  29 settembre 2010</a:t>
            </a:r>
            <a:endParaRPr lang="en-GB" sz="1300"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>
    <p:fade thruBlk="1"/>
  </p:transition>
  <p:hf sldNum="0" hdr="0" ftr="0" dt="0"/>
  <p:txStyles>
    <p:titleStyle>
      <a:lvl1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2pPr>
      <a:lvl3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3pPr>
      <a:lvl4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4pPr>
      <a:lvl5pPr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5pPr>
      <a:lvl6pPr marL="457200"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6pPr>
      <a:lvl7pPr marL="914400"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7pPr>
      <a:lvl8pPr marL="1371600"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8pPr>
      <a:lvl9pPr marL="1828800" algn="ctr" defTabSz="957263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Verdana" pitchFamily="34" charset="0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</a:defRPr>
      </a:lvl2pPr>
      <a:lvl3pPr marL="1196975" indent="-239713" algn="l" defTabSz="957263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558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130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702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274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39846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3076575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1547813" y="304161"/>
            <a:ext cx="6264275" cy="604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93" tIns="47896" rIns="95793" bIns="47896">
            <a:spAutoFit/>
          </a:bodyPr>
          <a:lstStyle/>
          <a:p>
            <a:pPr defTabSz="957263"/>
            <a:r>
              <a:rPr lang="it-IT" sz="1100" dirty="0">
                <a:latin typeface="Verdana" pitchFamily="34" charset="0"/>
                <a:cs typeface="Times New Roman" pitchFamily="18" charset="0"/>
              </a:rPr>
              <a:t>ISTITUTO   NAZIONALE   DI   FISICA   NUCLEARE</a:t>
            </a:r>
          </a:p>
          <a:p>
            <a:pPr defTabSz="957263"/>
            <a:r>
              <a:rPr lang="it-IT" sz="1100" dirty="0">
                <a:latin typeface="Verdana" pitchFamily="34" charset="0"/>
                <a:cs typeface="Times New Roman" pitchFamily="18" charset="0"/>
              </a:rPr>
              <a:t>SEZIONE  DI   MILANO</a:t>
            </a:r>
            <a:endParaRPr lang="en-GB" sz="1100" dirty="0">
              <a:latin typeface="Verdana" pitchFamily="34" charset="0"/>
              <a:cs typeface="Times New Roman" pitchFamily="18" charset="0"/>
            </a:endParaRPr>
          </a:p>
          <a:p>
            <a:pPr defTabSz="957263" eaLnBrk="0" hangingPunct="0"/>
            <a:r>
              <a:rPr lang="it-IT" sz="1100" dirty="0">
                <a:latin typeface="Verdana" pitchFamily="34" charset="0"/>
                <a:cs typeface="Times New Roman" pitchFamily="18" charset="0"/>
              </a:rPr>
              <a:t>LABORATORIO ACCELERATORI  E  SUPERCONDUTTIVITA’ APPLICATA</a:t>
            </a:r>
            <a:r>
              <a:rPr lang="en-GB" sz="1100" dirty="0">
                <a:solidFill>
                  <a:schemeClr val="bg1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2533" name="Rectangle 11"/>
          <p:cNvSpPr>
            <a:spLocks noChangeArrowheads="1"/>
          </p:cNvSpPr>
          <p:nvPr/>
        </p:nvSpPr>
        <p:spPr bwMode="auto">
          <a:xfrm>
            <a:off x="179512" y="2276872"/>
            <a:ext cx="8784976" cy="2312719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square" lIns="95793" tIns="47896" rIns="95793" bIns="47896">
            <a:spAutoFit/>
          </a:bodyPr>
          <a:lstStyle/>
          <a:p>
            <a:pPr defTabSz="957263"/>
            <a:r>
              <a:rPr lang="it-IT" i="1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Task 10.4 </a:t>
            </a:r>
            <a:endParaRPr lang="en-US" dirty="0" smtClean="0">
              <a:latin typeface="+mj-lt"/>
            </a:endParaRPr>
          </a:p>
          <a:p>
            <a:pPr defTabSz="957263"/>
            <a:r>
              <a:rPr lang="en-US" dirty="0" smtClean="0">
                <a:latin typeface="+mj-lt"/>
              </a:rPr>
              <a:t>Test </a:t>
            </a:r>
            <a:r>
              <a:rPr lang="en-US" dirty="0">
                <a:latin typeface="+mj-lt"/>
              </a:rPr>
              <a:t>in single mode: </a:t>
            </a:r>
            <a:endParaRPr lang="en-US" dirty="0" smtClean="0">
              <a:latin typeface="+mj-lt"/>
            </a:endParaRPr>
          </a:p>
          <a:p>
            <a:pPr defTabSz="957263"/>
            <a:r>
              <a:rPr lang="en-US" dirty="0" smtClean="0">
                <a:latin typeface="+mj-lt"/>
              </a:rPr>
              <a:t>Objectives</a:t>
            </a:r>
            <a:r>
              <a:rPr lang="en-US" dirty="0">
                <a:latin typeface="+mj-lt"/>
              </a:rPr>
              <a:t>, plan, subdivision of work</a:t>
            </a:r>
            <a:endParaRPr lang="it-IT" i="1" dirty="0">
              <a:latin typeface="+mj-lt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209380" y="6479689"/>
            <a:ext cx="6725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0" dirty="0" smtClean="0">
                <a:latin typeface="+mj-lt"/>
              </a:rPr>
              <a:t>Giovanni Volpini, EuCARD2-WP10 meeting  CERN </a:t>
            </a:r>
            <a:r>
              <a:rPr lang="it-IT" sz="1600" b="0" dirty="0" err="1" smtClean="0">
                <a:latin typeface="+mj-lt"/>
              </a:rPr>
              <a:t>June</a:t>
            </a:r>
            <a:r>
              <a:rPr lang="it-IT" sz="1600" b="0" dirty="0" smtClean="0">
                <a:latin typeface="+mj-lt"/>
              </a:rPr>
              <a:t> 14 2013</a:t>
            </a:r>
            <a:endParaRPr lang="it-IT" sz="1600" b="0" dirty="0"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DSCN015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6552" y="0"/>
            <a:ext cx="9540552" cy="7155414"/>
          </a:xfrm>
          <a:prstGeom prst="rect">
            <a:avLst/>
          </a:prstGeom>
        </p:spPr>
      </p:pic>
      <p:sp>
        <p:nvSpPr>
          <p:cNvPr id="6147" name="Segnaposto testo 4"/>
          <p:cNvSpPr>
            <a:spLocks noGrp="1"/>
          </p:cNvSpPr>
          <p:nvPr>
            <p:ph type="body" sz="quarter" idx="4294967295"/>
          </p:nvPr>
        </p:nvSpPr>
        <p:spPr>
          <a:xfrm>
            <a:off x="2571750" y="2500313"/>
            <a:ext cx="2714625" cy="1000125"/>
          </a:xfrm>
          <a:prstGeom prst="rect">
            <a:avLst/>
          </a:prstGeom>
        </p:spPr>
        <p:txBody>
          <a:bodyPr/>
          <a:lstStyle/>
          <a:p>
            <a:pPr marL="358775" indent="-358775" defTabSz="957263" eaLnBrk="1" hangingPunct="1">
              <a:buFontTx/>
              <a:buNone/>
            </a:pPr>
            <a:r>
              <a:rPr lang="it-IT" sz="3100" smtClean="0"/>
              <a:t>           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51520" y="404664"/>
            <a:ext cx="6552727" cy="71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32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Vertical cryostat</a:t>
            </a:r>
            <a:endParaRPr lang="en-GB" sz="3200" b="1" kern="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6" name="Immagine 5" descr="DSCN004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0"/>
            <a:ext cx="2771800" cy="2078850"/>
          </a:xfrm>
          <a:prstGeom prst="rect">
            <a:avLst/>
          </a:prstGeom>
          <a:ln w="88900">
            <a:solidFill>
              <a:schemeClr val="bg1"/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DSCN002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7" name="Segnaposto testo 4"/>
          <p:cNvSpPr>
            <a:spLocks noGrp="1"/>
          </p:cNvSpPr>
          <p:nvPr>
            <p:ph type="body" sz="quarter" idx="4294967295"/>
          </p:nvPr>
        </p:nvSpPr>
        <p:spPr>
          <a:xfrm>
            <a:off x="2571750" y="2500313"/>
            <a:ext cx="2714625" cy="1000125"/>
          </a:xfrm>
          <a:prstGeom prst="rect">
            <a:avLst/>
          </a:prstGeom>
        </p:spPr>
        <p:txBody>
          <a:bodyPr/>
          <a:lstStyle/>
          <a:p>
            <a:pPr marL="358775" indent="-358775" defTabSz="957263" eaLnBrk="1" hangingPunct="1">
              <a:buFontTx/>
              <a:buNone/>
            </a:pPr>
            <a:r>
              <a:rPr lang="it-IT" sz="3100" smtClean="0"/>
              <a:t>           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0" y="116905"/>
            <a:ext cx="9144000" cy="71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32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Cold mass on the assembly station</a:t>
            </a:r>
            <a:endParaRPr lang="en-GB" sz="3200" b="1" kern="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DSCN003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7" name="Segnaposto testo 4"/>
          <p:cNvSpPr>
            <a:spLocks noGrp="1"/>
          </p:cNvSpPr>
          <p:nvPr>
            <p:ph type="body" sz="quarter" idx="4294967295"/>
          </p:nvPr>
        </p:nvSpPr>
        <p:spPr>
          <a:xfrm>
            <a:off x="2571750" y="2500313"/>
            <a:ext cx="2714625" cy="1000125"/>
          </a:xfrm>
          <a:prstGeom prst="rect">
            <a:avLst/>
          </a:prstGeom>
        </p:spPr>
        <p:txBody>
          <a:bodyPr/>
          <a:lstStyle/>
          <a:p>
            <a:pPr marL="358775" indent="-358775" defTabSz="957263" eaLnBrk="1" hangingPunct="1">
              <a:buFontTx/>
              <a:buNone/>
            </a:pPr>
            <a:r>
              <a:rPr lang="it-IT" sz="3100" smtClean="0"/>
              <a:t>           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99592" y="116905"/>
            <a:ext cx="7632847" cy="71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32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From CL’s to the cold mass</a:t>
            </a:r>
            <a:endParaRPr lang="en-GB" sz="3200" b="1" kern="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DSCN003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7" name="Segnaposto testo 4"/>
          <p:cNvSpPr>
            <a:spLocks noGrp="1"/>
          </p:cNvSpPr>
          <p:nvPr>
            <p:ph type="body" sz="quarter" idx="4294967295"/>
          </p:nvPr>
        </p:nvSpPr>
        <p:spPr>
          <a:xfrm>
            <a:off x="2571750" y="2500313"/>
            <a:ext cx="2714625" cy="1000125"/>
          </a:xfrm>
          <a:prstGeom prst="rect">
            <a:avLst/>
          </a:prstGeom>
        </p:spPr>
        <p:txBody>
          <a:bodyPr/>
          <a:lstStyle/>
          <a:p>
            <a:pPr marL="358775" indent="-358775" defTabSz="957263" eaLnBrk="1" hangingPunct="1">
              <a:buFontTx/>
              <a:buNone/>
            </a:pPr>
            <a:r>
              <a:rPr lang="it-IT" sz="3100" smtClean="0"/>
              <a:t>           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131840" y="476672"/>
            <a:ext cx="6192688" cy="71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3200" kern="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Electrical connection between bus-bar &amp; magnet</a:t>
            </a:r>
            <a:endParaRPr lang="en-GB" sz="3200" b="1" kern="0" dirty="0">
              <a:solidFill>
                <a:srgbClr val="4D4D4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8" name="Immagine 7" descr="Photo 14-02-12 12 08 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10"/>
            <a:ext cx="3029482" cy="2262761"/>
          </a:xfrm>
          <a:prstGeom prst="rect">
            <a:avLst/>
          </a:prstGeom>
          <a:ln w="101600">
            <a:solidFill>
              <a:schemeClr val="bg1"/>
            </a:solidFill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egnaposto testo 4"/>
          <p:cNvSpPr>
            <a:spLocks noGrp="1"/>
          </p:cNvSpPr>
          <p:nvPr>
            <p:ph type="body" sz="quarter" idx="4294967295"/>
          </p:nvPr>
        </p:nvSpPr>
        <p:spPr>
          <a:xfrm>
            <a:off x="2571750" y="2500313"/>
            <a:ext cx="2714625" cy="1000125"/>
          </a:xfrm>
          <a:prstGeom prst="rect">
            <a:avLst/>
          </a:prstGeom>
        </p:spPr>
        <p:txBody>
          <a:bodyPr/>
          <a:lstStyle/>
          <a:p>
            <a:pPr marL="358775" indent="-358775" defTabSz="957263" eaLnBrk="1" hangingPunct="1">
              <a:buFontTx/>
              <a:buNone/>
            </a:pPr>
            <a:r>
              <a:rPr lang="it-IT" sz="3100" smtClean="0"/>
              <a:t>            </a:t>
            </a:r>
          </a:p>
        </p:txBody>
      </p:sp>
      <p:pic>
        <p:nvPicPr>
          <p:cNvPr id="6148" name="Immagine 4" descr="P102045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997534"/>
            <a:ext cx="7848872" cy="588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99592" y="116905"/>
            <a:ext cx="7632847" cy="115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3200" kern="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cold mass raising  </a:t>
            </a:r>
            <a:endParaRPr lang="en-GB" sz="3200" b="1" kern="0" dirty="0">
              <a:solidFill>
                <a:srgbClr val="4D4D4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egnaposto testo 4"/>
          <p:cNvSpPr>
            <a:spLocks noGrp="1"/>
          </p:cNvSpPr>
          <p:nvPr>
            <p:ph type="body" sz="quarter" idx="4294967295"/>
          </p:nvPr>
        </p:nvSpPr>
        <p:spPr>
          <a:xfrm>
            <a:off x="2571750" y="2500313"/>
            <a:ext cx="2714625" cy="1000125"/>
          </a:xfrm>
          <a:prstGeom prst="rect">
            <a:avLst/>
          </a:prstGeom>
        </p:spPr>
        <p:txBody>
          <a:bodyPr/>
          <a:lstStyle/>
          <a:p>
            <a:pPr marL="358775" indent="-358775" defTabSz="957263" eaLnBrk="1" hangingPunct="1">
              <a:buFontTx/>
              <a:buNone/>
            </a:pPr>
            <a:r>
              <a:rPr lang="it-IT" sz="3100" smtClean="0"/>
              <a:t>           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99592" y="116905"/>
            <a:ext cx="7632847" cy="115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3200" b="1" kern="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Into the cryostat... </a:t>
            </a:r>
            <a:endParaRPr lang="en-GB" sz="3200" b="1" kern="0" dirty="0">
              <a:solidFill>
                <a:srgbClr val="4D4D4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Immagine 4" descr="DSCN012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135388" y="1849388"/>
            <a:ext cx="5724128" cy="4293096"/>
          </a:xfrm>
          <a:prstGeom prst="rect">
            <a:avLst/>
          </a:prstGeom>
        </p:spPr>
      </p:pic>
      <p:pic>
        <p:nvPicPr>
          <p:cNvPr id="6" name="Immagine 5" descr="DSCN006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713995" y="1860038"/>
            <a:ext cx="5711957" cy="428396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95288" y="1412875"/>
            <a:ext cx="8391525" cy="4214813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95793" tIns="47896" rIns="95793" bIns="47896">
            <a:spAutoFit/>
          </a:bodyPr>
          <a:lstStyle/>
          <a:p>
            <a:pPr algn="l" defTabSz="957263"/>
            <a:r>
              <a:rPr lang="it-IT" sz="1800" b="0" i="1" dirty="0">
                <a:latin typeface="Verdana" pitchFamily="34" charset="0"/>
              </a:rPr>
              <a:t>The </a:t>
            </a:r>
            <a:r>
              <a:rPr lang="it-IT" sz="1800" b="0" i="1" dirty="0" err="1">
                <a:latin typeface="Verdana" pitchFamily="34" charset="0"/>
              </a:rPr>
              <a:t>discharge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of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an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inductance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requires</a:t>
            </a:r>
            <a:r>
              <a:rPr lang="it-IT" sz="1800" b="0" i="1" dirty="0">
                <a:latin typeface="Verdana" pitchFamily="34" charset="0"/>
              </a:rPr>
              <a:t> a </a:t>
            </a:r>
            <a:r>
              <a:rPr lang="it-IT" sz="1800" b="0" i="1" dirty="0" err="1">
                <a:latin typeface="Verdana" pitchFamily="34" charset="0"/>
              </a:rPr>
              <a:t>power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supply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which</a:t>
            </a:r>
            <a:r>
              <a:rPr lang="it-IT" sz="1800" b="0" i="1" dirty="0">
                <a:latin typeface="Verdana" pitchFamily="34" charset="0"/>
              </a:rPr>
              <a:t> can </a:t>
            </a:r>
            <a:r>
              <a:rPr lang="it-IT" sz="1800" b="0" i="1" dirty="0" err="1">
                <a:latin typeface="Verdana" pitchFamily="34" charset="0"/>
              </a:rPr>
              <a:t>provide</a:t>
            </a:r>
            <a:r>
              <a:rPr lang="it-IT" sz="1800" b="0" i="1" dirty="0">
                <a:latin typeface="Verdana" pitchFamily="34" charset="0"/>
              </a:rPr>
              <a:t> a negative </a:t>
            </a:r>
            <a:r>
              <a:rPr lang="it-IT" sz="1800" b="0" i="1" dirty="0" err="1">
                <a:latin typeface="Verdana" pitchFamily="34" charset="0"/>
              </a:rPr>
              <a:t>tension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while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feeding</a:t>
            </a:r>
            <a:r>
              <a:rPr lang="it-IT" sz="1800" b="0" i="1" dirty="0">
                <a:latin typeface="Verdana" pitchFamily="34" charset="0"/>
              </a:rPr>
              <a:t> a positive </a:t>
            </a:r>
            <a:r>
              <a:rPr lang="it-IT" sz="1800" b="0" i="1" dirty="0" err="1">
                <a:latin typeface="Verdana" pitchFamily="34" charset="0"/>
              </a:rPr>
              <a:t>current</a:t>
            </a:r>
            <a:r>
              <a:rPr lang="it-IT" sz="1800" b="0" i="1" dirty="0">
                <a:latin typeface="Verdana" pitchFamily="34" charset="0"/>
              </a:rPr>
              <a:t>: i.e. </a:t>
            </a:r>
            <a:r>
              <a:rPr lang="it-IT" sz="1800" b="0" i="1" dirty="0" err="1">
                <a:latin typeface="Verdana" pitchFamily="34" charset="0"/>
              </a:rPr>
              <a:t>it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must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be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able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to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both</a:t>
            </a:r>
            <a:r>
              <a:rPr lang="it-IT" sz="1800" b="0" i="1" dirty="0">
                <a:latin typeface="Verdana" pitchFamily="34" charset="0"/>
              </a:rPr>
              <a:t> source and </a:t>
            </a:r>
            <a:r>
              <a:rPr lang="it-IT" sz="1800" b="0" i="1" dirty="0" err="1">
                <a:latin typeface="Verdana" pitchFamily="34" charset="0"/>
              </a:rPr>
              <a:t>sink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energy</a:t>
            </a:r>
            <a:r>
              <a:rPr lang="it-IT" sz="1800" b="0" i="1" dirty="0">
                <a:latin typeface="Verdana" pitchFamily="34" charset="0"/>
              </a:rPr>
              <a:t>.</a:t>
            </a:r>
          </a:p>
          <a:p>
            <a:pPr algn="l" defTabSz="957263"/>
            <a:endParaRPr lang="it-IT" sz="1800" b="0" i="1" dirty="0">
              <a:latin typeface="Verdana" pitchFamily="34" charset="0"/>
            </a:endParaRPr>
          </a:p>
          <a:p>
            <a:pPr algn="l" defTabSz="957263"/>
            <a:r>
              <a:rPr lang="it-IT" sz="1800" b="0" i="1" dirty="0">
                <a:latin typeface="Verdana" pitchFamily="34" charset="0"/>
              </a:rPr>
              <a:t>The price </a:t>
            </a:r>
            <a:r>
              <a:rPr lang="it-IT" sz="1800" b="0" i="1" dirty="0" err="1">
                <a:latin typeface="Verdana" pitchFamily="34" charset="0"/>
              </a:rPr>
              <a:t>tag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of</a:t>
            </a:r>
            <a:r>
              <a:rPr lang="it-IT" sz="1800" b="0" i="1" dirty="0">
                <a:latin typeface="Verdana" pitchFamily="34" charset="0"/>
              </a:rPr>
              <a:t> a 10 </a:t>
            </a:r>
            <a:r>
              <a:rPr lang="it-IT" sz="1800" b="0" i="1" dirty="0" err="1">
                <a:latin typeface="Verdana" pitchFamily="34" charset="0"/>
              </a:rPr>
              <a:t>kA</a:t>
            </a:r>
            <a:r>
              <a:rPr lang="it-IT" sz="1800" b="0" i="1" dirty="0">
                <a:latin typeface="Verdana" pitchFamily="34" charset="0"/>
              </a:rPr>
              <a:t> ± 40 V </a:t>
            </a:r>
            <a:r>
              <a:rPr lang="it-IT" sz="1800" b="0" i="1" dirty="0" err="1">
                <a:latin typeface="Verdana" pitchFamily="34" charset="0"/>
              </a:rPr>
              <a:t>is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probably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around</a:t>
            </a:r>
            <a:r>
              <a:rPr lang="it-IT" sz="1800" b="0" i="1" dirty="0">
                <a:latin typeface="Verdana" pitchFamily="34" charset="0"/>
              </a:rPr>
              <a:t> 180 </a:t>
            </a:r>
            <a:r>
              <a:rPr lang="it-IT" sz="1800" b="0" i="1" dirty="0" err="1">
                <a:latin typeface="Verdana" pitchFamily="34" charset="0"/>
              </a:rPr>
              <a:t>k€</a:t>
            </a:r>
            <a:r>
              <a:rPr lang="it-IT" sz="1800" b="0" i="1" dirty="0">
                <a:latin typeface="Verdana" pitchFamily="34" charset="0"/>
              </a:rPr>
              <a:t>. </a:t>
            </a:r>
            <a:r>
              <a:rPr lang="it-IT" sz="1800" b="0" i="1" dirty="0" err="1">
                <a:latin typeface="Verdana" pitchFamily="34" charset="0"/>
              </a:rPr>
              <a:t>For</a:t>
            </a:r>
            <a:r>
              <a:rPr lang="it-IT" sz="1800" b="0" i="1" dirty="0">
                <a:latin typeface="Verdana" pitchFamily="34" charset="0"/>
              </a:rPr>
              <a:t> budget </a:t>
            </a:r>
            <a:r>
              <a:rPr lang="it-IT" sz="1800" b="0" i="1" dirty="0" err="1">
                <a:latin typeface="Verdana" pitchFamily="34" charset="0"/>
              </a:rPr>
              <a:t>reasons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we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have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opted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for</a:t>
            </a:r>
            <a:r>
              <a:rPr lang="it-IT" sz="1800" b="0" i="1" dirty="0">
                <a:latin typeface="Verdana" pitchFamily="34" charset="0"/>
              </a:rPr>
              <a:t> a system </a:t>
            </a:r>
            <a:r>
              <a:rPr lang="it-IT" sz="1800" b="0" i="1" dirty="0" err="1">
                <a:latin typeface="Verdana" pitchFamily="34" charset="0"/>
              </a:rPr>
              <a:t>based</a:t>
            </a:r>
            <a:r>
              <a:rPr lang="it-IT" sz="1800" b="0" i="1" dirty="0">
                <a:latin typeface="Verdana" pitchFamily="34" charset="0"/>
              </a:rPr>
              <a:t> on: </a:t>
            </a:r>
          </a:p>
          <a:p>
            <a:pPr algn="l" defTabSz="957263"/>
            <a:endParaRPr lang="it-IT" sz="1800" b="0" i="1" dirty="0">
              <a:latin typeface="Verdana" pitchFamily="34" charset="0"/>
            </a:endParaRPr>
          </a:p>
          <a:p>
            <a:pPr algn="l" defTabSz="957263">
              <a:buFontTx/>
              <a:buAutoNum type="arabicParenR"/>
            </a:pPr>
            <a:r>
              <a:rPr lang="it-IT" sz="1800" b="0" i="1" dirty="0">
                <a:latin typeface="Verdana" pitchFamily="34" charset="0"/>
              </a:rPr>
              <a:t> the </a:t>
            </a:r>
            <a:r>
              <a:rPr lang="it-IT" sz="1800" b="0" i="1" dirty="0" err="1">
                <a:latin typeface="Verdana" pitchFamily="34" charset="0"/>
              </a:rPr>
              <a:t>three</a:t>
            </a:r>
            <a:r>
              <a:rPr lang="it-IT" sz="1800" b="0" i="1" dirty="0">
                <a:latin typeface="Verdana" pitchFamily="34" charset="0"/>
              </a:rPr>
              <a:t> 10 </a:t>
            </a:r>
            <a:r>
              <a:rPr lang="it-IT" sz="1800" b="0" i="1" dirty="0" err="1">
                <a:latin typeface="Verdana" pitchFamily="34" charset="0"/>
              </a:rPr>
              <a:t>kA</a:t>
            </a:r>
            <a:r>
              <a:rPr lang="it-IT" sz="1800" b="0" i="1" dirty="0">
                <a:latin typeface="Verdana" pitchFamily="34" charset="0"/>
              </a:rPr>
              <a:t> x 6 V </a:t>
            </a:r>
            <a:r>
              <a:rPr lang="it-IT" sz="1800" b="0" i="1" dirty="0" err="1">
                <a:latin typeface="Verdana" pitchFamily="34" charset="0"/>
              </a:rPr>
              <a:t>power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supplies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available</a:t>
            </a:r>
            <a:r>
              <a:rPr lang="it-IT" sz="1800" b="0" i="1" dirty="0">
                <a:latin typeface="Verdana" pitchFamily="34" charset="0"/>
              </a:rPr>
              <a:t> at LASA; </a:t>
            </a:r>
          </a:p>
          <a:p>
            <a:pPr algn="l" defTabSz="957263">
              <a:buFontTx/>
              <a:buAutoNum type="arabicParenR"/>
            </a:pPr>
            <a:r>
              <a:rPr lang="it-IT" sz="1800" b="0" i="1" dirty="0">
                <a:latin typeface="Verdana" pitchFamily="34" charset="0"/>
              </a:rPr>
              <a:t> a </a:t>
            </a:r>
            <a:r>
              <a:rPr lang="it-IT" sz="1800" b="0" i="1" dirty="0" err="1">
                <a:latin typeface="Verdana" pitchFamily="34" charset="0"/>
              </a:rPr>
              <a:t>discharge</a:t>
            </a:r>
            <a:r>
              <a:rPr lang="it-IT" sz="1800" b="0" i="1" dirty="0">
                <a:latin typeface="Verdana" pitchFamily="34" charset="0"/>
              </a:rPr>
              <a:t> system </a:t>
            </a:r>
            <a:r>
              <a:rPr lang="it-IT" sz="1800" b="0" i="1" dirty="0" err="1">
                <a:latin typeface="Verdana" pitchFamily="34" charset="0"/>
              </a:rPr>
              <a:t>based</a:t>
            </a:r>
            <a:r>
              <a:rPr lang="it-IT" sz="1800" b="0" i="1" dirty="0">
                <a:latin typeface="Verdana" pitchFamily="34" charset="0"/>
              </a:rPr>
              <a:t> on a </a:t>
            </a:r>
            <a:r>
              <a:rPr lang="it-IT" sz="1800" b="0" i="1" dirty="0" err="1">
                <a:latin typeface="Verdana" pitchFamily="34" charset="0"/>
              </a:rPr>
              <a:t>diode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bank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which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sinks</a:t>
            </a:r>
            <a:r>
              <a:rPr lang="it-IT" sz="1800" b="0" i="1" dirty="0">
                <a:latin typeface="Verdana" pitchFamily="34" charset="0"/>
              </a:rPr>
              <a:t> the </a:t>
            </a:r>
            <a:r>
              <a:rPr lang="it-IT" sz="1800" b="0" i="1" dirty="0" err="1">
                <a:latin typeface="Verdana" pitchFamily="34" charset="0"/>
              </a:rPr>
              <a:t>power</a:t>
            </a:r>
            <a:r>
              <a:rPr lang="it-IT" sz="1800" b="0" i="1" dirty="0">
                <a:latin typeface="Verdana" pitchFamily="34" charset="0"/>
              </a:rPr>
              <a:t>, in </a:t>
            </a:r>
            <a:r>
              <a:rPr lang="it-IT" sz="1800" b="0" i="1" dirty="0" err="1">
                <a:latin typeface="Verdana" pitchFamily="34" charset="0"/>
              </a:rPr>
              <a:t>parallel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with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Mosfet</a:t>
            </a:r>
            <a:r>
              <a:rPr lang="it-IT" sz="1800" b="0" i="1" dirty="0">
                <a:latin typeface="Verdana" pitchFamily="34" charset="0"/>
              </a:rPr>
              <a:t>’s </a:t>
            </a:r>
            <a:r>
              <a:rPr lang="it-IT" sz="1800" b="0" i="1" dirty="0" err="1">
                <a:latin typeface="Verdana" pitchFamily="34" charset="0"/>
              </a:rPr>
              <a:t>which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short-circuit</a:t>
            </a:r>
            <a:r>
              <a:rPr lang="it-IT" sz="1800" b="0" i="1" dirty="0">
                <a:latin typeface="Verdana" pitchFamily="34" charset="0"/>
              </a:rPr>
              <a:t> the </a:t>
            </a:r>
            <a:r>
              <a:rPr lang="it-IT" sz="1800" b="0" i="1" dirty="0" err="1">
                <a:latin typeface="Verdana" pitchFamily="34" charset="0"/>
              </a:rPr>
              <a:t>diode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bank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during</a:t>
            </a:r>
            <a:r>
              <a:rPr lang="it-IT" sz="1800" b="0" i="1" dirty="0">
                <a:latin typeface="Verdana" pitchFamily="34" charset="0"/>
              </a:rPr>
              <a:t> the </a:t>
            </a:r>
            <a:r>
              <a:rPr lang="it-IT" sz="1800" b="0" i="1" dirty="0" err="1">
                <a:latin typeface="Verdana" pitchFamily="34" charset="0"/>
              </a:rPr>
              <a:t>current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ramp-up</a:t>
            </a:r>
            <a:r>
              <a:rPr lang="it-IT" sz="1800" b="0" i="1" dirty="0">
                <a:latin typeface="Verdana" pitchFamily="34" charset="0"/>
              </a:rPr>
              <a:t>.</a:t>
            </a:r>
          </a:p>
          <a:p>
            <a:pPr algn="l" defTabSz="957263"/>
            <a:endParaRPr lang="it-IT" sz="1800" b="0" i="1" dirty="0">
              <a:latin typeface="Verdana" pitchFamily="34" charset="0"/>
            </a:endParaRPr>
          </a:p>
          <a:p>
            <a:pPr algn="l" defTabSz="957263"/>
            <a:r>
              <a:rPr lang="it-IT" sz="1800" b="0" i="1" dirty="0">
                <a:latin typeface="Verdana" pitchFamily="34" charset="0"/>
              </a:rPr>
              <a:t>The </a:t>
            </a:r>
            <a:r>
              <a:rPr lang="it-IT" sz="1800" b="0" i="1" dirty="0" smtClean="0">
                <a:latin typeface="Verdana" pitchFamily="34" charset="0"/>
              </a:rPr>
              <a:t>maximum </a:t>
            </a:r>
            <a:r>
              <a:rPr lang="it-IT" sz="1800" b="0" i="1" dirty="0" err="1">
                <a:latin typeface="Verdana" pitchFamily="34" charset="0"/>
              </a:rPr>
              <a:t>power</a:t>
            </a:r>
            <a:r>
              <a:rPr lang="it-IT" sz="1800" b="0" i="1" dirty="0">
                <a:latin typeface="Verdana" pitchFamily="34" charset="0"/>
              </a:rPr>
              <a:t> at the </a:t>
            </a:r>
            <a:r>
              <a:rPr lang="it-IT" sz="1800" b="0" i="1" dirty="0" err="1">
                <a:latin typeface="Verdana" pitchFamily="34" charset="0"/>
              </a:rPr>
              <a:t>magnet’s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extremities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probably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does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not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exceed</a:t>
            </a:r>
            <a:r>
              <a:rPr lang="it-IT" sz="1800" b="0" i="1" dirty="0">
                <a:latin typeface="Verdana" pitchFamily="34" charset="0"/>
              </a:rPr>
              <a:t> 15 V, so </a:t>
            </a:r>
            <a:r>
              <a:rPr lang="it-IT" sz="1800" b="0" i="1" dirty="0" err="1">
                <a:latin typeface="Verdana" pitchFamily="34" charset="0"/>
              </a:rPr>
              <a:t>that</a:t>
            </a:r>
            <a:r>
              <a:rPr lang="it-IT" sz="1800" b="0" i="1" dirty="0">
                <a:latin typeface="Verdana" pitchFamily="34" charset="0"/>
              </a:rPr>
              <a:t> the </a:t>
            </a:r>
            <a:r>
              <a:rPr lang="it-IT" sz="1800" b="0" i="1" dirty="0" err="1">
                <a:latin typeface="Verdana" pitchFamily="34" charset="0"/>
              </a:rPr>
              <a:t>highest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>
                <a:latin typeface="Verdana" pitchFamily="34" charset="0"/>
              </a:rPr>
              <a:t>ramp</a:t>
            </a:r>
            <a:r>
              <a:rPr lang="it-IT" sz="1800" b="0" i="1" dirty="0">
                <a:latin typeface="Verdana" pitchFamily="34" charset="0"/>
              </a:rPr>
              <a:t> rate </a:t>
            </a:r>
            <a:r>
              <a:rPr lang="it-IT" sz="1800" b="0" i="1" dirty="0" err="1">
                <a:latin typeface="Verdana" pitchFamily="34" charset="0"/>
              </a:rPr>
              <a:t>is</a:t>
            </a:r>
            <a:r>
              <a:rPr lang="it-IT" sz="1800" b="0" i="1" dirty="0">
                <a:latin typeface="Verdana" pitchFamily="34" charset="0"/>
              </a:rPr>
              <a:t> </a:t>
            </a:r>
            <a:r>
              <a:rPr lang="it-IT" sz="1800" b="0" i="1" dirty="0" err="1" smtClean="0">
                <a:latin typeface="Verdana" pitchFamily="34" charset="0"/>
              </a:rPr>
              <a:t>around</a:t>
            </a:r>
            <a:r>
              <a:rPr lang="it-IT" sz="1800" b="0" i="1" dirty="0" smtClean="0">
                <a:latin typeface="Verdana" pitchFamily="34" charset="0"/>
              </a:rPr>
              <a:t> 0.6 </a:t>
            </a:r>
            <a:r>
              <a:rPr lang="it-IT" sz="1800" b="0" i="1" dirty="0">
                <a:latin typeface="Verdana" pitchFamily="34" charset="0"/>
              </a:rPr>
              <a:t>T/s, </a:t>
            </a:r>
            <a:r>
              <a:rPr lang="it-IT" sz="1800" b="0" i="1" dirty="0" err="1">
                <a:latin typeface="Verdana" pitchFamily="34" charset="0"/>
              </a:rPr>
              <a:t>instead</a:t>
            </a:r>
            <a:r>
              <a:rPr lang="it-IT" sz="1800" b="0" i="1" dirty="0">
                <a:latin typeface="Verdana" pitchFamily="34" charset="0"/>
              </a:rPr>
              <a:t> of 1 T/s.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518792" y="404664"/>
            <a:ext cx="6624638" cy="576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5793" tIns="47896" rIns="95793" bIns="47896"/>
          <a:lstStyle/>
          <a:p>
            <a:pPr eaLnBrk="1" hangingPunct="1"/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magnet powering </a:t>
            </a: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scheme - I</a:t>
            </a:r>
            <a:endParaRPr lang="en-GB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260449"/>
            <a:ext cx="6624638" cy="576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5793" tIns="47896" rIns="95793" bIns="4789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magnet powering scheme </a:t>
            </a: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II</a:t>
            </a:r>
            <a:endParaRPr lang="en-GB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85875"/>
            <a:ext cx="9037638" cy="4500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2" name="Gruppo 33"/>
          <p:cNvGrpSpPr>
            <a:grpSpLocks/>
          </p:cNvGrpSpPr>
          <p:nvPr/>
        </p:nvGrpSpPr>
        <p:grpSpPr bwMode="auto">
          <a:xfrm>
            <a:off x="571500" y="1785938"/>
            <a:ext cx="6072188" cy="4578340"/>
            <a:chOff x="714348" y="2000240"/>
            <a:chExt cx="6429421" cy="4159037"/>
          </a:xfrm>
        </p:grpSpPr>
        <p:grpSp>
          <p:nvGrpSpPr>
            <p:cNvPr id="36877" name="Gruppo 31"/>
            <p:cNvGrpSpPr>
              <a:grpSpLocks/>
            </p:cNvGrpSpPr>
            <p:nvPr/>
          </p:nvGrpSpPr>
          <p:grpSpPr bwMode="auto">
            <a:xfrm>
              <a:off x="714348" y="2000240"/>
              <a:ext cx="6429421" cy="3071834"/>
              <a:chOff x="714348" y="2000240"/>
              <a:chExt cx="6429421" cy="3071834"/>
            </a:xfrm>
          </p:grpSpPr>
          <p:cxnSp>
            <p:nvCxnSpPr>
              <p:cNvPr id="36879" name="Connettore 1 5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-499304" y="3429000"/>
                <a:ext cx="2428098" cy="794"/>
              </a:xfrm>
              <a:prstGeom prst="line">
                <a:avLst/>
              </a:prstGeom>
              <a:noFill/>
              <a:ln w="98425" algn="ctr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28" name="Arco 27"/>
              <p:cNvSpPr/>
              <p:nvPr/>
            </p:nvSpPr>
            <p:spPr bwMode="auto">
              <a:xfrm>
                <a:off x="5787287" y="4143216"/>
                <a:ext cx="1213606" cy="571076"/>
              </a:xfrm>
              <a:prstGeom prst="arc">
                <a:avLst>
                  <a:gd name="adj1" fmla="val 5400000"/>
                  <a:gd name="adj2" fmla="val 10860833"/>
                </a:avLst>
              </a:prstGeom>
              <a:solidFill>
                <a:srgbClr val="FFFFFF"/>
              </a:solidFill>
              <a:ln w="9842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t-IT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4" name="Gruppo 30"/>
              <p:cNvGrpSpPr/>
              <p:nvPr/>
            </p:nvGrpSpPr>
            <p:grpSpPr>
              <a:xfrm>
                <a:off x="714348" y="2000240"/>
                <a:ext cx="6429421" cy="3071834"/>
                <a:chOff x="714348" y="2000240"/>
                <a:chExt cx="6429421" cy="3071834"/>
              </a:xfrm>
              <a:noFill/>
            </p:grpSpPr>
            <p:sp>
              <p:nvSpPr>
                <p:cNvPr id="10" name="Arco 9"/>
                <p:cNvSpPr/>
                <p:nvPr/>
              </p:nvSpPr>
              <p:spPr bwMode="auto">
                <a:xfrm>
                  <a:off x="714348" y="2000240"/>
                  <a:ext cx="857256" cy="428628"/>
                </a:xfrm>
                <a:prstGeom prst="arc">
                  <a:avLst>
                    <a:gd name="adj1" fmla="val 10751600"/>
                    <a:gd name="adj2" fmla="val 16160064"/>
                  </a:avLst>
                </a:prstGeom>
                <a:grpFill/>
                <a:ln w="9842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rgbClr val="00B050"/>
                    </a:solidFill>
                  </a:endParaRPr>
                </a:p>
              </p:txBody>
            </p:sp>
            <p:cxnSp>
              <p:nvCxnSpPr>
                <p:cNvPr id="12" name="Connettore 1 11"/>
                <p:cNvCxnSpPr>
                  <a:stCxn id="10" idx="2"/>
                  <a:endCxn id="15" idx="0"/>
                </p:cNvCxnSpPr>
                <p:nvPr/>
              </p:nvCxnSpPr>
              <p:spPr bwMode="auto">
                <a:xfrm>
                  <a:off x="1140487" y="2000244"/>
                  <a:ext cx="5570320" cy="7"/>
                </a:xfrm>
                <a:prstGeom prst="line">
                  <a:avLst/>
                </a:prstGeom>
                <a:grpFill/>
                <a:ln w="9842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5" name="Arco 14"/>
                <p:cNvSpPr/>
                <p:nvPr/>
              </p:nvSpPr>
              <p:spPr bwMode="auto">
                <a:xfrm>
                  <a:off x="6286512" y="2000240"/>
                  <a:ext cx="857256" cy="428628"/>
                </a:xfrm>
                <a:prstGeom prst="arc">
                  <a:avLst>
                    <a:gd name="adj1" fmla="val 16130507"/>
                    <a:gd name="adj2" fmla="val 36023"/>
                  </a:avLst>
                </a:prstGeom>
                <a:grpFill/>
                <a:ln w="9842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rgbClr val="00B050"/>
                    </a:solidFill>
                  </a:endParaRPr>
                </a:p>
              </p:txBody>
            </p:sp>
            <p:cxnSp>
              <p:nvCxnSpPr>
                <p:cNvPr id="18" name="Connettore 1 17"/>
                <p:cNvCxnSpPr>
                  <a:stCxn id="15" idx="2"/>
                </p:cNvCxnSpPr>
                <p:nvPr/>
              </p:nvCxnSpPr>
              <p:spPr bwMode="auto">
                <a:xfrm rot="16200000" flipH="1">
                  <a:off x="6074396" y="3288323"/>
                  <a:ext cx="2138651" cy="94"/>
                </a:xfrm>
                <a:prstGeom prst="line">
                  <a:avLst/>
                </a:prstGeom>
                <a:grpFill/>
                <a:ln w="9842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sp>
              <p:nvSpPr>
                <p:cNvPr id="20" name="Arco 19"/>
                <p:cNvSpPr/>
                <p:nvPr/>
              </p:nvSpPr>
              <p:spPr bwMode="auto">
                <a:xfrm>
                  <a:off x="714348" y="4429132"/>
                  <a:ext cx="857256" cy="428628"/>
                </a:xfrm>
                <a:prstGeom prst="arc">
                  <a:avLst>
                    <a:gd name="adj1" fmla="val 5416889"/>
                    <a:gd name="adj2" fmla="val 10802765"/>
                  </a:avLst>
                </a:prstGeom>
                <a:grpFill/>
                <a:ln w="9842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rgbClr val="00B050"/>
                    </a:solidFill>
                  </a:endParaRPr>
                </a:p>
              </p:txBody>
            </p:sp>
            <p:cxnSp>
              <p:nvCxnSpPr>
                <p:cNvPr id="22" name="Connettore 1 21"/>
                <p:cNvCxnSpPr>
                  <a:stCxn id="20" idx="0"/>
                </p:cNvCxnSpPr>
                <p:nvPr/>
              </p:nvCxnSpPr>
              <p:spPr bwMode="auto">
                <a:xfrm>
                  <a:off x="1141923" y="4857759"/>
                  <a:ext cx="1215499" cy="1"/>
                </a:xfrm>
                <a:prstGeom prst="line">
                  <a:avLst/>
                </a:prstGeom>
                <a:grpFill/>
                <a:ln w="9842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3" name="Arco 22"/>
                <p:cNvSpPr/>
                <p:nvPr/>
              </p:nvSpPr>
              <p:spPr bwMode="auto">
                <a:xfrm>
                  <a:off x="2071670" y="4286256"/>
                  <a:ext cx="571504" cy="571504"/>
                </a:xfrm>
                <a:prstGeom prst="arc">
                  <a:avLst>
                    <a:gd name="adj1" fmla="val 21562623"/>
                    <a:gd name="adj2" fmla="val 5467335"/>
                  </a:avLst>
                </a:prstGeom>
                <a:grpFill/>
                <a:ln w="9842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24" name="Arco 23"/>
                <p:cNvSpPr/>
                <p:nvPr/>
              </p:nvSpPr>
              <p:spPr bwMode="auto">
                <a:xfrm>
                  <a:off x="2643174" y="4071942"/>
                  <a:ext cx="714380" cy="1000132"/>
                </a:xfrm>
                <a:prstGeom prst="arc">
                  <a:avLst>
                    <a:gd name="adj1" fmla="val 10826668"/>
                    <a:gd name="adj2" fmla="val 16134733"/>
                  </a:avLst>
                </a:prstGeom>
                <a:grpFill/>
                <a:ln w="9842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rgbClr val="00B050"/>
                    </a:solidFill>
                  </a:endParaRPr>
                </a:p>
              </p:txBody>
            </p:sp>
            <p:cxnSp>
              <p:nvCxnSpPr>
                <p:cNvPr id="26" name="Connettore 1 25"/>
                <p:cNvCxnSpPr>
                  <a:stCxn id="24" idx="2"/>
                </p:cNvCxnSpPr>
                <p:nvPr/>
              </p:nvCxnSpPr>
              <p:spPr bwMode="auto">
                <a:xfrm flipV="1">
                  <a:off x="2990872" y="4071942"/>
                  <a:ext cx="2509822" cy="177"/>
                </a:xfrm>
                <a:prstGeom prst="line">
                  <a:avLst/>
                </a:prstGeom>
                <a:grpFill/>
                <a:ln w="9842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7" name="Arco 26"/>
                <p:cNvSpPr/>
                <p:nvPr/>
              </p:nvSpPr>
              <p:spPr bwMode="auto">
                <a:xfrm>
                  <a:off x="5143504" y="4071942"/>
                  <a:ext cx="642942" cy="714380"/>
                </a:xfrm>
                <a:prstGeom prst="arc">
                  <a:avLst/>
                </a:prstGeom>
                <a:grpFill/>
                <a:ln w="9842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29" name="Arco 28"/>
                <p:cNvSpPr/>
                <p:nvPr/>
              </p:nvSpPr>
              <p:spPr bwMode="auto">
                <a:xfrm>
                  <a:off x="5643570" y="4000504"/>
                  <a:ext cx="1500198" cy="714380"/>
                </a:xfrm>
                <a:prstGeom prst="arc">
                  <a:avLst>
                    <a:gd name="adj1" fmla="val 21580262"/>
                    <a:gd name="adj2" fmla="val 5398288"/>
                  </a:avLst>
                </a:prstGeom>
                <a:grpFill/>
                <a:ln w="98425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rgbClr val="00B050"/>
                    </a:solidFill>
                  </a:endParaRPr>
                </a:p>
              </p:txBody>
            </p:sp>
          </p:grpSp>
        </p:grpSp>
        <p:sp>
          <p:nvSpPr>
            <p:cNvPr id="36878" name="CasellaDiTesto 32"/>
            <p:cNvSpPr txBox="1">
              <a:spLocks noChangeArrowheads="1"/>
            </p:cNvSpPr>
            <p:nvPr/>
          </p:nvSpPr>
          <p:spPr bwMode="auto">
            <a:xfrm>
              <a:off x="3062618" y="5572140"/>
              <a:ext cx="1867380" cy="587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dirty="0" err="1" smtClean="0">
                  <a:solidFill>
                    <a:srgbClr val="00B050"/>
                  </a:solidFill>
                </a:rPr>
                <a:t>charge</a:t>
              </a:r>
              <a:endParaRPr lang="it-IT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5" name="Gruppo 34"/>
          <p:cNvGrpSpPr/>
          <p:nvPr/>
        </p:nvGrpSpPr>
        <p:grpSpPr>
          <a:xfrm>
            <a:off x="1000100" y="1785926"/>
            <a:ext cx="5643602" cy="4578314"/>
            <a:chOff x="714348" y="2000240"/>
            <a:chExt cx="6429420" cy="4159042"/>
          </a:xfrm>
          <a:noFill/>
        </p:grpSpPr>
        <p:grpSp>
          <p:nvGrpSpPr>
            <p:cNvPr id="6" name="Gruppo 31"/>
            <p:cNvGrpSpPr/>
            <p:nvPr/>
          </p:nvGrpSpPr>
          <p:grpSpPr>
            <a:xfrm>
              <a:off x="714348" y="2000240"/>
              <a:ext cx="6429420" cy="2860909"/>
              <a:chOff x="714348" y="2000240"/>
              <a:chExt cx="6429420" cy="2860909"/>
            </a:xfrm>
            <a:grpFill/>
          </p:grpSpPr>
          <p:cxnSp>
            <p:nvCxnSpPr>
              <p:cNvPr id="38" name="Connettore 1 37"/>
              <p:cNvCxnSpPr/>
              <p:nvPr/>
            </p:nvCxnSpPr>
            <p:spPr bwMode="auto">
              <a:xfrm rot="5400000" flipH="1" flipV="1">
                <a:off x="-499304" y="3429000"/>
                <a:ext cx="2428098" cy="794"/>
              </a:xfrm>
              <a:prstGeom prst="line">
                <a:avLst/>
              </a:prstGeom>
              <a:grpFill/>
              <a:ln w="98425" cap="flat" cmpd="sng" algn="ctr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grpSp>
            <p:nvGrpSpPr>
              <p:cNvPr id="7" name="Gruppo 30"/>
              <p:cNvGrpSpPr/>
              <p:nvPr/>
            </p:nvGrpSpPr>
            <p:grpSpPr>
              <a:xfrm>
                <a:off x="714348" y="2000240"/>
                <a:ext cx="6429420" cy="2860909"/>
                <a:chOff x="714348" y="2000240"/>
                <a:chExt cx="6429420" cy="2860909"/>
              </a:xfrm>
              <a:grpFill/>
            </p:grpSpPr>
            <p:sp>
              <p:nvSpPr>
                <p:cNvPr id="41" name="Arco 40"/>
                <p:cNvSpPr/>
                <p:nvPr/>
              </p:nvSpPr>
              <p:spPr bwMode="auto">
                <a:xfrm>
                  <a:off x="714348" y="2000240"/>
                  <a:ext cx="857256" cy="428628"/>
                </a:xfrm>
                <a:prstGeom prst="arc">
                  <a:avLst>
                    <a:gd name="adj1" fmla="val 10751600"/>
                    <a:gd name="adj2" fmla="val 16160064"/>
                  </a:avLst>
                </a:prstGeom>
                <a:grpFill/>
                <a:ln w="9842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chemeClr val="accent6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cxnSp>
              <p:nvCxnSpPr>
                <p:cNvPr id="42" name="Connettore 1 41"/>
                <p:cNvCxnSpPr>
                  <a:stCxn id="41" idx="2"/>
                  <a:endCxn id="43" idx="0"/>
                </p:cNvCxnSpPr>
                <p:nvPr/>
              </p:nvCxnSpPr>
              <p:spPr bwMode="auto">
                <a:xfrm>
                  <a:off x="1140487" y="2000244"/>
                  <a:ext cx="5570320" cy="7"/>
                </a:xfrm>
                <a:prstGeom prst="line">
                  <a:avLst/>
                </a:prstGeom>
                <a:grpFill/>
                <a:ln w="9842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43" name="Arco 42"/>
                <p:cNvSpPr/>
                <p:nvPr/>
              </p:nvSpPr>
              <p:spPr bwMode="auto">
                <a:xfrm>
                  <a:off x="6286512" y="2000240"/>
                  <a:ext cx="857256" cy="428628"/>
                </a:xfrm>
                <a:prstGeom prst="arc">
                  <a:avLst>
                    <a:gd name="adj1" fmla="val 16130507"/>
                    <a:gd name="adj2" fmla="val 36023"/>
                  </a:avLst>
                </a:prstGeom>
                <a:grpFill/>
                <a:ln w="9842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chemeClr val="accent6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cxnSp>
              <p:nvCxnSpPr>
                <p:cNvPr id="44" name="Connettore 1 43"/>
                <p:cNvCxnSpPr>
                  <a:stCxn id="43" idx="2"/>
                </p:cNvCxnSpPr>
                <p:nvPr/>
              </p:nvCxnSpPr>
              <p:spPr bwMode="auto">
                <a:xfrm rot="16200000" flipH="1">
                  <a:off x="6117161" y="3244988"/>
                  <a:ext cx="2053143" cy="71"/>
                </a:xfrm>
                <a:prstGeom prst="line">
                  <a:avLst/>
                </a:prstGeom>
                <a:grpFill/>
                <a:ln w="9842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sp>
              <p:nvSpPr>
                <p:cNvPr id="45" name="Arco 44"/>
                <p:cNvSpPr/>
                <p:nvPr/>
              </p:nvSpPr>
              <p:spPr bwMode="auto">
                <a:xfrm>
                  <a:off x="714348" y="4429132"/>
                  <a:ext cx="857256" cy="428628"/>
                </a:xfrm>
                <a:prstGeom prst="arc">
                  <a:avLst>
                    <a:gd name="adj1" fmla="val 5416889"/>
                    <a:gd name="adj2" fmla="val 10802765"/>
                  </a:avLst>
                </a:prstGeom>
                <a:grpFill/>
                <a:ln w="9842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chemeClr val="accent6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cxnSp>
              <p:nvCxnSpPr>
                <p:cNvPr id="46" name="Connettore 1 45"/>
                <p:cNvCxnSpPr>
                  <a:stCxn id="45" idx="0"/>
                </p:cNvCxnSpPr>
                <p:nvPr/>
              </p:nvCxnSpPr>
              <p:spPr bwMode="auto">
                <a:xfrm>
                  <a:off x="1141923" y="4857759"/>
                  <a:ext cx="5287466" cy="3390"/>
                </a:xfrm>
                <a:prstGeom prst="line">
                  <a:avLst/>
                </a:prstGeom>
                <a:grpFill/>
                <a:ln w="9842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1" name="Arco 50"/>
                <p:cNvSpPr/>
                <p:nvPr/>
              </p:nvSpPr>
              <p:spPr bwMode="auto">
                <a:xfrm>
                  <a:off x="5643570" y="3718141"/>
                  <a:ext cx="1500198" cy="1143008"/>
                </a:xfrm>
                <a:prstGeom prst="arc">
                  <a:avLst>
                    <a:gd name="adj1" fmla="val 21580262"/>
                    <a:gd name="adj2" fmla="val 5259882"/>
                  </a:avLst>
                </a:prstGeom>
                <a:grpFill/>
                <a:ln w="98425" cap="flat" cmpd="sng" algn="ctr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chemeClr val="accent6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37" name="CasellaDiTesto 36"/>
            <p:cNvSpPr txBox="1"/>
            <p:nvPr/>
          </p:nvSpPr>
          <p:spPr>
            <a:xfrm>
              <a:off x="2730478" y="5572141"/>
              <a:ext cx="2768894" cy="58714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dirty="0" err="1" smtClean="0">
                  <a:solidFill>
                    <a:schemeClr val="accent6">
                      <a:lumMod val="60000"/>
                      <a:lumOff val="40000"/>
                    </a:schemeClr>
                  </a:solidFill>
                </a:rPr>
                <a:t>discharge</a:t>
              </a:r>
              <a:endParaRPr lang="it-IT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8" name="Gruppo 33"/>
          <p:cNvGrpSpPr>
            <a:grpSpLocks/>
          </p:cNvGrpSpPr>
          <p:nvPr/>
        </p:nvGrpSpPr>
        <p:grpSpPr bwMode="auto">
          <a:xfrm>
            <a:off x="4357688" y="1785938"/>
            <a:ext cx="2286000" cy="4578350"/>
            <a:chOff x="3214678" y="2000210"/>
            <a:chExt cx="3929091" cy="4159076"/>
          </a:xfrm>
        </p:grpSpPr>
        <p:grpSp>
          <p:nvGrpSpPr>
            <p:cNvPr id="36872" name="Gruppo 31"/>
            <p:cNvGrpSpPr>
              <a:grpSpLocks/>
            </p:cNvGrpSpPr>
            <p:nvPr/>
          </p:nvGrpSpPr>
          <p:grpSpPr bwMode="auto">
            <a:xfrm>
              <a:off x="5643570" y="2000210"/>
              <a:ext cx="1500199" cy="2714674"/>
              <a:chOff x="5643570" y="2000210"/>
              <a:chExt cx="1500199" cy="2714674"/>
            </a:xfrm>
          </p:grpSpPr>
          <p:cxnSp>
            <p:nvCxnSpPr>
              <p:cNvPr id="36874" name="Connettore 1 5"/>
              <p:cNvCxnSpPr>
                <a:cxnSpLocks noChangeShapeType="1"/>
                <a:stCxn id="47" idx="2"/>
              </p:cNvCxnSpPr>
              <p:nvPr/>
            </p:nvCxnSpPr>
            <p:spPr bwMode="auto">
              <a:xfrm rot="16200000" flipV="1">
                <a:off x="4869244" y="3501471"/>
                <a:ext cx="1834754" cy="365"/>
              </a:xfrm>
              <a:prstGeom prst="line">
                <a:avLst/>
              </a:prstGeom>
              <a:noFill/>
              <a:ln w="98425" algn="ctr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47" name="Arco 46"/>
              <p:cNvSpPr/>
              <p:nvPr/>
            </p:nvSpPr>
            <p:spPr bwMode="auto">
              <a:xfrm>
                <a:off x="5784959" y="4143201"/>
                <a:ext cx="1216926" cy="571080"/>
              </a:xfrm>
              <a:prstGeom prst="arc">
                <a:avLst>
                  <a:gd name="adj1" fmla="val 5400000"/>
                  <a:gd name="adj2" fmla="val 10860833"/>
                </a:avLst>
              </a:prstGeom>
              <a:noFill/>
              <a:ln w="98425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t-IT">
                  <a:solidFill>
                    <a:srgbClr val="FFFF00"/>
                  </a:solidFill>
                </a:endParaRPr>
              </a:p>
            </p:txBody>
          </p:sp>
          <p:grpSp>
            <p:nvGrpSpPr>
              <p:cNvPr id="11" name="Gruppo 30"/>
              <p:cNvGrpSpPr/>
              <p:nvPr/>
            </p:nvGrpSpPr>
            <p:grpSpPr>
              <a:xfrm>
                <a:off x="5643570" y="2000210"/>
                <a:ext cx="1500199" cy="2714674"/>
                <a:chOff x="5643570" y="2000210"/>
                <a:chExt cx="1500199" cy="2714674"/>
              </a:xfrm>
              <a:noFill/>
            </p:grpSpPr>
            <p:sp>
              <p:nvSpPr>
                <p:cNvPr id="49" name="Arco 48"/>
                <p:cNvSpPr/>
                <p:nvPr/>
              </p:nvSpPr>
              <p:spPr bwMode="auto">
                <a:xfrm>
                  <a:off x="5786443" y="2000240"/>
                  <a:ext cx="857256" cy="1038311"/>
                </a:xfrm>
                <a:prstGeom prst="arc">
                  <a:avLst>
                    <a:gd name="adj1" fmla="val 10751600"/>
                    <a:gd name="adj2" fmla="val 16160064"/>
                  </a:avLst>
                </a:prstGeom>
                <a:grpFill/>
                <a:ln w="98425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rgbClr val="FFFF00"/>
                    </a:solidFill>
                  </a:endParaRPr>
                </a:p>
              </p:txBody>
            </p:sp>
            <p:cxnSp>
              <p:nvCxnSpPr>
                <p:cNvPr id="50" name="Connettore 1 49"/>
                <p:cNvCxnSpPr>
                  <a:endCxn id="52" idx="0"/>
                </p:cNvCxnSpPr>
                <p:nvPr/>
              </p:nvCxnSpPr>
              <p:spPr bwMode="auto">
                <a:xfrm>
                  <a:off x="6143630" y="2000210"/>
                  <a:ext cx="566741" cy="44"/>
                </a:xfrm>
                <a:prstGeom prst="line">
                  <a:avLst/>
                </a:prstGeom>
                <a:grpFill/>
                <a:ln w="98425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2" name="Arco 51"/>
                <p:cNvSpPr/>
                <p:nvPr/>
              </p:nvSpPr>
              <p:spPr bwMode="auto">
                <a:xfrm>
                  <a:off x="6286512" y="2000240"/>
                  <a:ext cx="857256" cy="428628"/>
                </a:xfrm>
                <a:prstGeom prst="arc">
                  <a:avLst>
                    <a:gd name="adj1" fmla="val 16130507"/>
                    <a:gd name="adj2" fmla="val 36023"/>
                  </a:avLst>
                </a:prstGeom>
                <a:grpFill/>
                <a:ln w="98425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rgbClr val="FFFF00"/>
                    </a:solidFill>
                  </a:endParaRPr>
                </a:p>
              </p:txBody>
            </p:sp>
            <p:cxnSp>
              <p:nvCxnSpPr>
                <p:cNvPr id="53" name="Connettore 1 52"/>
                <p:cNvCxnSpPr>
                  <a:stCxn id="52" idx="2"/>
                </p:cNvCxnSpPr>
                <p:nvPr/>
              </p:nvCxnSpPr>
              <p:spPr bwMode="auto">
                <a:xfrm rot="16200000" flipH="1">
                  <a:off x="6074396" y="3288323"/>
                  <a:ext cx="2138651" cy="94"/>
                </a:xfrm>
                <a:prstGeom prst="line">
                  <a:avLst/>
                </a:prstGeom>
                <a:grpFill/>
                <a:ln w="98425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sp>
              <p:nvSpPr>
                <p:cNvPr id="60" name="Arco 59"/>
                <p:cNvSpPr/>
                <p:nvPr/>
              </p:nvSpPr>
              <p:spPr bwMode="auto">
                <a:xfrm>
                  <a:off x="5643570" y="4000504"/>
                  <a:ext cx="1500198" cy="714380"/>
                </a:xfrm>
                <a:prstGeom prst="arc">
                  <a:avLst>
                    <a:gd name="adj1" fmla="val 21580262"/>
                    <a:gd name="adj2" fmla="val 5398288"/>
                  </a:avLst>
                </a:prstGeom>
                <a:grpFill/>
                <a:ln w="98425" cap="flat" cmpd="sng" algn="ctr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it-IT">
                    <a:solidFill>
                      <a:srgbClr val="FFFF00"/>
                    </a:solidFill>
                  </a:endParaRPr>
                </a:p>
              </p:txBody>
            </p:sp>
          </p:grpSp>
        </p:grpSp>
        <p:sp>
          <p:nvSpPr>
            <p:cNvPr id="36873" name="CasellaDiTesto 32"/>
            <p:cNvSpPr txBox="1">
              <a:spLocks noChangeArrowheads="1"/>
            </p:cNvSpPr>
            <p:nvPr/>
          </p:nvSpPr>
          <p:spPr bwMode="auto">
            <a:xfrm>
              <a:off x="3214678" y="5572140"/>
              <a:ext cx="2517053" cy="587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rgbClr val="FF3300"/>
                  </a:solidFill>
                </a:rPr>
                <a:t>fast </a:t>
              </a:r>
              <a:r>
                <a:rPr lang="it-IT" dirty="0" err="1">
                  <a:solidFill>
                    <a:srgbClr val="FF3300"/>
                  </a:solidFill>
                </a:rPr>
                <a:t>dump</a:t>
              </a:r>
              <a:endParaRPr lang="it-IT" dirty="0">
                <a:solidFill>
                  <a:srgbClr val="FF3300"/>
                </a:solidFill>
              </a:endParaRPr>
            </a:p>
          </p:txBody>
        </p:sp>
      </p:grpSp>
      <p:sp>
        <p:nvSpPr>
          <p:cNvPr id="36871" name="CasellaDiTesto 64"/>
          <p:cNvSpPr txBox="1">
            <a:spLocks noChangeArrowheads="1"/>
          </p:cNvSpPr>
          <p:nvPr/>
        </p:nvSpPr>
        <p:spPr bwMode="auto">
          <a:xfrm>
            <a:off x="7215188" y="5072063"/>
            <a:ext cx="184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48" name="CasellaDiTesto 47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DSCN005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884" y="0"/>
            <a:ext cx="5143500" cy="6858000"/>
          </a:xfrm>
          <a:prstGeom prst="rect">
            <a:avLst/>
          </a:prstGeom>
        </p:spPr>
      </p:pic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4211960" y="6165304"/>
            <a:ext cx="2154238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2800" dirty="0" err="1">
                <a:solidFill>
                  <a:schemeClr val="accent6">
                    <a:lumMod val="60000"/>
                    <a:lumOff val="40000"/>
                  </a:schemeClr>
                </a:solidFill>
                <a:cs typeface="Arial" charset="0"/>
              </a:rPr>
              <a:t>diode</a:t>
            </a:r>
            <a:r>
              <a:rPr lang="it-IT" sz="2800" dirty="0">
                <a:solidFill>
                  <a:schemeClr val="accent6">
                    <a:lumMod val="60000"/>
                    <a:lumOff val="40000"/>
                  </a:schemeClr>
                </a:solidFill>
                <a:cs typeface="Arial" charset="0"/>
              </a:rPr>
              <a:t> </a:t>
            </a:r>
            <a:r>
              <a:rPr lang="it-IT" sz="2800" dirty="0" err="1">
                <a:solidFill>
                  <a:schemeClr val="accent6">
                    <a:lumMod val="60000"/>
                    <a:lumOff val="40000"/>
                  </a:schemeClr>
                </a:solidFill>
                <a:cs typeface="Arial" charset="0"/>
              </a:rPr>
              <a:t>bank</a:t>
            </a:r>
            <a:endParaRPr lang="it-IT" sz="2800" dirty="0">
              <a:solidFill>
                <a:schemeClr val="accent6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sp>
        <p:nvSpPr>
          <p:cNvPr id="64517" name="AutoShape 5"/>
          <p:cNvSpPr>
            <a:spLocks noChangeArrowheads="1"/>
          </p:cNvSpPr>
          <p:nvPr/>
        </p:nvSpPr>
        <p:spPr bwMode="auto">
          <a:xfrm rot="5400000">
            <a:off x="5526261" y="530523"/>
            <a:ext cx="1008062" cy="468313"/>
          </a:xfrm>
          <a:prstGeom prst="rightArrow">
            <a:avLst>
              <a:gd name="adj1" fmla="val 50000"/>
              <a:gd name="adj2" fmla="val 53813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auto">
          <a:xfrm rot="16200000">
            <a:off x="3294013" y="458515"/>
            <a:ext cx="1008063" cy="468313"/>
          </a:xfrm>
          <a:prstGeom prst="rightArrow">
            <a:avLst>
              <a:gd name="adj1" fmla="val 50000"/>
              <a:gd name="adj2" fmla="val 53814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6300192" y="836712"/>
            <a:ext cx="582613" cy="519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2800" dirty="0" err="1">
                <a:solidFill>
                  <a:schemeClr val="accent6">
                    <a:lumMod val="60000"/>
                    <a:lumOff val="40000"/>
                  </a:schemeClr>
                </a:solidFill>
                <a:cs typeface="Arial" charset="0"/>
              </a:rPr>
              <a:t>I</a:t>
            </a:r>
            <a:r>
              <a:rPr lang="it-IT" sz="2800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cs typeface="Arial" charset="0"/>
              </a:rPr>
              <a:t>in</a:t>
            </a:r>
            <a:endParaRPr lang="it-IT" sz="2800" baseline="-25000" dirty="0">
              <a:solidFill>
                <a:schemeClr val="accent6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3491880" y="1484784"/>
            <a:ext cx="758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2800" dirty="0" err="1">
                <a:solidFill>
                  <a:schemeClr val="accent6">
                    <a:lumMod val="60000"/>
                    <a:lumOff val="40000"/>
                  </a:schemeClr>
                </a:solidFill>
                <a:cs typeface="Arial" charset="0"/>
              </a:rPr>
              <a:t>I</a:t>
            </a:r>
            <a:r>
              <a:rPr lang="it-IT" sz="2800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  <a:cs typeface="Arial" charset="0"/>
              </a:rPr>
              <a:t>out</a:t>
            </a:r>
            <a:endParaRPr lang="it-IT" sz="2800" baseline="-25000" dirty="0">
              <a:solidFill>
                <a:schemeClr val="accent6">
                  <a:lumMod val="60000"/>
                  <a:lumOff val="40000"/>
                </a:schemeClr>
              </a:solidFill>
              <a:cs typeface="Arial" charset="0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3923928" y="2996952"/>
            <a:ext cx="1822935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it-IT" sz="2800" dirty="0" err="1">
                <a:solidFill>
                  <a:schemeClr val="accent6">
                    <a:lumMod val="60000"/>
                    <a:lumOff val="40000"/>
                  </a:schemeClr>
                </a:solidFill>
                <a:cs typeface="Arial" charset="0"/>
              </a:rPr>
              <a:t>mosfet’s</a:t>
            </a:r>
            <a:r>
              <a:rPr lang="it-IT" sz="2800" dirty="0">
                <a:solidFill>
                  <a:schemeClr val="accent6">
                    <a:lumMod val="60000"/>
                    <a:lumOff val="40000"/>
                  </a:schemeClr>
                </a:solidFill>
                <a:cs typeface="Arial" charset="0"/>
              </a:rPr>
              <a:t> </a:t>
            </a: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 rot="10800000">
            <a:off x="4427984" y="2348880"/>
            <a:ext cx="1008063" cy="468313"/>
          </a:xfrm>
          <a:prstGeom prst="rightArrow">
            <a:avLst>
              <a:gd name="adj1" fmla="val 50000"/>
              <a:gd name="adj2" fmla="val 53814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 rot="10314671">
            <a:off x="4499992" y="4653136"/>
            <a:ext cx="1008063" cy="468313"/>
          </a:xfrm>
          <a:prstGeom prst="rightArrow">
            <a:avLst>
              <a:gd name="adj1" fmla="val 50000"/>
              <a:gd name="adj2" fmla="val 53814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 rot="16200000">
            <a:off x="-1728836" y="3221733"/>
            <a:ext cx="6552727" cy="71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3200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Current control</a:t>
            </a:r>
            <a:endParaRPr lang="en-GB" sz="3200" b="1" kern="0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44450"/>
            <a:ext cx="6624638" cy="576263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5793" tIns="47896" rIns="95793" bIns="4789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8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cooldown</a:t>
            </a:r>
            <a:endParaRPr lang="en-GB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908720"/>
            <a:ext cx="9072562" cy="2312719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95793" tIns="47896" rIns="95793" bIns="47896">
            <a:spAutoFit/>
          </a:bodyPr>
          <a:lstStyle/>
          <a:p>
            <a:pPr marL="685800" indent="-685800" algn="l" defTabSz="957263"/>
            <a:r>
              <a:rPr lang="it-IT" sz="1600" b="0" dirty="0" smtClean="0">
                <a:latin typeface="+mj-lt"/>
              </a:rPr>
              <a:t>The </a:t>
            </a:r>
            <a:r>
              <a:rPr lang="it-IT" sz="1600" b="0" dirty="0">
                <a:latin typeface="Verdana" pitchFamily="34" charset="0"/>
              </a:rPr>
              <a:t>DISCORAP model </a:t>
            </a:r>
            <a:r>
              <a:rPr lang="it-IT" sz="1600" b="0" dirty="0" err="1">
                <a:latin typeface="Verdana" pitchFamily="34" charset="0"/>
              </a:rPr>
              <a:t>magnet</a:t>
            </a:r>
            <a:r>
              <a:rPr lang="it-IT" sz="1600" b="0" dirty="0">
                <a:latin typeface="Verdana" pitchFamily="34" charset="0"/>
              </a:rPr>
              <a:t> (6 </a:t>
            </a:r>
            <a:r>
              <a:rPr lang="it-IT" sz="1600" b="0" dirty="0" err="1">
                <a:latin typeface="Verdana" pitchFamily="34" charset="0"/>
              </a:rPr>
              <a:t>tons</a:t>
            </a:r>
            <a:r>
              <a:rPr lang="it-IT" sz="1600" b="0" dirty="0">
                <a:latin typeface="Verdana" pitchFamily="34" charset="0"/>
              </a:rPr>
              <a:t>) </a:t>
            </a:r>
            <a:r>
              <a:rPr lang="it-IT" sz="1600" b="0" dirty="0" smtClean="0">
                <a:latin typeface="+mj-lt"/>
              </a:rPr>
              <a:t>cool </a:t>
            </a:r>
            <a:r>
              <a:rPr lang="it-IT" sz="1600" b="0" dirty="0" smtClean="0">
                <a:latin typeface="+mj-lt"/>
              </a:rPr>
              <a:t>down </a:t>
            </a:r>
            <a:r>
              <a:rPr lang="it-IT" sz="1600" b="0" dirty="0" err="1" smtClean="0">
                <a:latin typeface="+mj-lt"/>
              </a:rPr>
              <a:t>was</a:t>
            </a:r>
            <a:r>
              <a:rPr lang="it-IT" sz="1600" b="0" dirty="0" smtClean="0">
                <a:latin typeface="+mj-lt"/>
              </a:rPr>
              <a:t> </a:t>
            </a:r>
            <a:r>
              <a:rPr lang="it-IT" sz="1600" b="0" dirty="0" err="1" smtClean="0">
                <a:latin typeface="+mj-lt"/>
              </a:rPr>
              <a:t>performed</a:t>
            </a:r>
            <a:r>
              <a:rPr lang="it-IT" sz="1600" b="0" dirty="0" smtClean="0">
                <a:latin typeface="+mj-lt"/>
              </a:rPr>
              <a:t>:</a:t>
            </a:r>
          </a:p>
          <a:p>
            <a:pPr marL="685800" indent="-685800" algn="l" defTabSz="957263"/>
            <a:endParaRPr lang="it-IT" sz="1600" b="0" dirty="0" smtClean="0">
              <a:latin typeface="+mj-lt"/>
            </a:endParaRPr>
          </a:p>
          <a:p>
            <a:pPr algn="l" defTabSz="957263"/>
            <a:r>
              <a:rPr lang="it-IT" sz="1600" b="0" dirty="0" smtClean="0">
                <a:latin typeface="+mj-lt"/>
              </a:rPr>
              <a:t>	With </a:t>
            </a:r>
            <a:r>
              <a:rPr lang="it-IT" sz="1600" b="0" dirty="0" smtClean="0">
                <a:latin typeface="+mj-lt"/>
              </a:rPr>
              <a:t>temperature </a:t>
            </a:r>
            <a:r>
              <a:rPr lang="it-IT" sz="1600" b="0" dirty="0" err="1" smtClean="0">
                <a:latin typeface="+mj-lt"/>
              </a:rPr>
              <a:t>controlled</a:t>
            </a:r>
            <a:r>
              <a:rPr lang="it-IT" sz="1600" b="0" dirty="0" smtClean="0">
                <a:latin typeface="+mj-lt"/>
              </a:rPr>
              <a:t> GN, </a:t>
            </a:r>
            <a:r>
              <a:rPr lang="it-IT" sz="1600" b="0" dirty="0" err="1" smtClean="0">
                <a:latin typeface="+mj-lt"/>
              </a:rPr>
              <a:t>keeping</a:t>
            </a:r>
            <a:r>
              <a:rPr lang="it-IT" sz="1600" b="0" dirty="0" smtClean="0">
                <a:latin typeface="+mj-lt"/>
              </a:rPr>
              <a:t> a DT of </a:t>
            </a:r>
            <a:r>
              <a:rPr lang="it-IT" sz="1600" b="0" dirty="0" err="1" smtClean="0">
                <a:latin typeface="+mj-lt"/>
              </a:rPr>
              <a:t>less</a:t>
            </a:r>
            <a:r>
              <a:rPr lang="it-IT" sz="1600" b="0" dirty="0" smtClean="0">
                <a:latin typeface="+mj-lt"/>
              </a:rPr>
              <a:t> </a:t>
            </a:r>
            <a:r>
              <a:rPr lang="it-IT" sz="1600" b="0" dirty="0" err="1" smtClean="0">
                <a:latin typeface="+mj-lt"/>
              </a:rPr>
              <a:t>than</a:t>
            </a:r>
            <a:r>
              <a:rPr lang="it-IT" sz="1600" b="0" dirty="0" smtClean="0">
                <a:latin typeface="+mj-lt"/>
              </a:rPr>
              <a:t> 40 K </a:t>
            </a:r>
            <a:r>
              <a:rPr lang="it-IT" sz="1600" b="0" dirty="0" err="1" smtClean="0">
                <a:latin typeface="+mj-lt"/>
              </a:rPr>
              <a:t>across</a:t>
            </a:r>
            <a:r>
              <a:rPr lang="it-IT" sz="1600" b="0" dirty="0" smtClean="0">
                <a:latin typeface="+mj-lt"/>
              </a:rPr>
              <a:t> </a:t>
            </a:r>
            <a:r>
              <a:rPr lang="it-IT" sz="1600" b="0" dirty="0" smtClean="0">
                <a:latin typeface="+mj-lt"/>
              </a:rPr>
              <a:t>the </a:t>
            </a:r>
            <a:r>
              <a:rPr lang="it-IT" sz="1600" b="0" dirty="0" smtClean="0">
                <a:latin typeface="+mj-lt"/>
              </a:rPr>
              <a:t>	</a:t>
            </a:r>
            <a:r>
              <a:rPr lang="it-IT" sz="1600" b="0" dirty="0" err="1" smtClean="0">
                <a:latin typeface="+mj-lt"/>
              </a:rPr>
              <a:t>cold</a:t>
            </a:r>
            <a:r>
              <a:rPr lang="it-IT" sz="1600" b="0" dirty="0" smtClean="0">
                <a:latin typeface="+mj-lt"/>
              </a:rPr>
              <a:t> </a:t>
            </a:r>
            <a:r>
              <a:rPr lang="it-IT" sz="1600" b="0" dirty="0" smtClean="0">
                <a:latin typeface="+mj-lt"/>
              </a:rPr>
              <a:t>mass; the DT </a:t>
            </a:r>
            <a:r>
              <a:rPr lang="it-IT" sz="1600" b="0" dirty="0" err="1" smtClean="0">
                <a:latin typeface="+mj-lt"/>
              </a:rPr>
              <a:t>is</a:t>
            </a:r>
            <a:r>
              <a:rPr lang="it-IT" sz="1600" b="0" dirty="0" smtClean="0">
                <a:latin typeface="+mj-lt"/>
              </a:rPr>
              <a:t> </a:t>
            </a:r>
            <a:r>
              <a:rPr lang="it-IT" sz="1600" b="0" dirty="0" err="1" smtClean="0">
                <a:latin typeface="+mj-lt"/>
              </a:rPr>
              <a:t>increased</a:t>
            </a:r>
            <a:r>
              <a:rPr lang="it-IT" sz="1600" b="0" dirty="0" smtClean="0">
                <a:latin typeface="+mj-lt"/>
              </a:rPr>
              <a:t> to 50 K, </a:t>
            </a:r>
            <a:r>
              <a:rPr lang="it-IT" sz="1600" b="0" dirty="0" err="1" smtClean="0">
                <a:latin typeface="+mj-lt"/>
              </a:rPr>
              <a:t>when</a:t>
            </a:r>
            <a:r>
              <a:rPr lang="it-IT" sz="1600" b="0" dirty="0" smtClean="0">
                <a:latin typeface="+mj-lt"/>
              </a:rPr>
              <a:t> the hot spot </a:t>
            </a:r>
            <a:r>
              <a:rPr lang="it-IT" sz="1600" b="0" dirty="0" smtClean="0">
                <a:latin typeface="+mj-lt"/>
              </a:rPr>
              <a:t>temperature 	</a:t>
            </a:r>
            <a:r>
              <a:rPr lang="it-IT" sz="1600" b="0" dirty="0" err="1" smtClean="0">
                <a:latin typeface="+mj-lt"/>
              </a:rPr>
              <a:t>drops</a:t>
            </a:r>
            <a:r>
              <a:rPr lang="it-IT" sz="1600" b="0" dirty="0" smtClean="0">
                <a:latin typeface="+mj-lt"/>
              </a:rPr>
              <a:t> </a:t>
            </a:r>
            <a:r>
              <a:rPr lang="it-IT" sz="1600" b="0" dirty="0" err="1" smtClean="0">
                <a:latin typeface="+mj-lt"/>
              </a:rPr>
              <a:t>below</a:t>
            </a:r>
            <a:r>
              <a:rPr lang="it-IT" sz="1600" b="0" dirty="0" smtClean="0">
                <a:latin typeface="+mj-lt"/>
              </a:rPr>
              <a:t> 200 K;</a:t>
            </a:r>
          </a:p>
          <a:p>
            <a:pPr marL="685800" indent="-685800" algn="l" defTabSz="957263">
              <a:buFontTx/>
              <a:buChar char="-"/>
            </a:pPr>
            <a:endParaRPr lang="it-IT" sz="1600" b="0" dirty="0" smtClean="0">
              <a:latin typeface="+mj-lt"/>
            </a:endParaRPr>
          </a:p>
          <a:p>
            <a:pPr algn="l" defTabSz="957263"/>
            <a:r>
              <a:rPr lang="it-IT" sz="1600" b="0" dirty="0" smtClean="0">
                <a:latin typeface="+mj-lt"/>
              </a:rPr>
              <a:t>	w</a:t>
            </a:r>
            <a:r>
              <a:rPr lang="it-IT" sz="1600" b="0" dirty="0" smtClean="0">
                <a:latin typeface="+mj-lt"/>
              </a:rPr>
              <a:t>ith </a:t>
            </a:r>
            <a:r>
              <a:rPr lang="it-IT" sz="1600" b="0" dirty="0" smtClean="0">
                <a:latin typeface="+mj-lt"/>
              </a:rPr>
              <a:t>LN, </a:t>
            </a:r>
            <a:r>
              <a:rPr lang="it-IT" sz="1600" b="0" dirty="0" err="1" smtClean="0">
                <a:latin typeface="+mj-lt"/>
              </a:rPr>
              <a:t>when</a:t>
            </a:r>
            <a:r>
              <a:rPr lang="it-IT" sz="1600" b="0" dirty="0" smtClean="0">
                <a:latin typeface="+mj-lt"/>
              </a:rPr>
              <a:t> the </a:t>
            </a:r>
            <a:r>
              <a:rPr lang="it-IT" sz="1600" b="0" dirty="0" err="1" smtClean="0">
                <a:latin typeface="+mj-lt"/>
              </a:rPr>
              <a:t>cold</a:t>
            </a:r>
            <a:r>
              <a:rPr lang="it-IT" sz="1600" b="0" dirty="0" smtClean="0">
                <a:latin typeface="+mj-lt"/>
              </a:rPr>
              <a:t> mass hot spot </a:t>
            </a:r>
            <a:r>
              <a:rPr lang="it-IT" sz="1600" b="0" dirty="0" err="1" smtClean="0">
                <a:latin typeface="+mj-lt"/>
              </a:rPr>
              <a:t>drops</a:t>
            </a:r>
            <a:r>
              <a:rPr lang="it-IT" sz="1600" b="0" dirty="0" smtClean="0">
                <a:latin typeface="+mj-lt"/>
              </a:rPr>
              <a:t> </a:t>
            </a:r>
            <a:r>
              <a:rPr lang="it-IT" sz="1600" b="0" dirty="0" err="1" smtClean="0">
                <a:latin typeface="+mj-lt"/>
              </a:rPr>
              <a:t>below</a:t>
            </a:r>
            <a:r>
              <a:rPr lang="it-IT" sz="1600" b="0" dirty="0" smtClean="0">
                <a:latin typeface="+mj-lt"/>
              </a:rPr>
              <a:t> 127 K;</a:t>
            </a:r>
          </a:p>
          <a:p>
            <a:pPr marL="685800" indent="-685800" algn="l" defTabSz="957263">
              <a:buFontTx/>
              <a:buChar char="-"/>
            </a:pPr>
            <a:endParaRPr lang="it-IT" sz="1600" b="0" dirty="0" smtClean="0">
              <a:latin typeface="+mj-lt"/>
            </a:endParaRPr>
          </a:p>
          <a:p>
            <a:pPr algn="l" defTabSz="957263"/>
            <a:r>
              <a:rPr lang="it-IT" sz="1600" b="0" dirty="0" smtClean="0">
                <a:latin typeface="+mj-lt"/>
              </a:rPr>
              <a:t>	with </a:t>
            </a:r>
            <a:r>
              <a:rPr lang="it-IT" sz="1600" b="0" dirty="0" err="1" smtClean="0">
                <a:latin typeface="+mj-lt"/>
              </a:rPr>
              <a:t>LHe</a:t>
            </a:r>
            <a:r>
              <a:rPr lang="it-IT" sz="1600" b="0" dirty="0" smtClean="0">
                <a:latin typeface="+mj-lt"/>
              </a:rPr>
              <a:t>, </a:t>
            </a:r>
            <a:r>
              <a:rPr lang="it-IT" sz="1600" b="0" dirty="0" err="1" smtClean="0">
                <a:latin typeface="+mj-lt"/>
              </a:rPr>
              <a:t>after</a:t>
            </a:r>
            <a:r>
              <a:rPr lang="it-IT" sz="1600" b="0" dirty="0" smtClean="0">
                <a:latin typeface="+mj-lt"/>
              </a:rPr>
              <a:t> </a:t>
            </a:r>
            <a:r>
              <a:rPr lang="it-IT" sz="1600" b="0" dirty="0" err="1" smtClean="0">
                <a:latin typeface="+mj-lt"/>
              </a:rPr>
              <a:t>thermalizing</a:t>
            </a:r>
            <a:r>
              <a:rPr lang="it-IT" sz="1600" b="0" dirty="0" smtClean="0">
                <a:latin typeface="+mj-lt"/>
              </a:rPr>
              <a:t> the </a:t>
            </a:r>
            <a:r>
              <a:rPr lang="it-IT" sz="1600" b="0" dirty="0" err="1" smtClean="0">
                <a:latin typeface="+mj-lt"/>
              </a:rPr>
              <a:t>cold</a:t>
            </a:r>
            <a:r>
              <a:rPr lang="it-IT" sz="1600" b="0" dirty="0" smtClean="0">
                <a:latin typeface="+mj-lt"/>
              </a:rPr>
              <a:t> mass in LN.</a:t>
            </a:r>
            <a:endParaRPr lang="it-IT" sz="1800" b="0" dirty="0">
              <a:latin typeface="Verdana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560" y="4005064"/>
            <a:ext cx="8461002" cy="2066497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square" lIns="95793" tIns="47896" rIns="95793" bIns="47896">
            <a:spAutoFit/>
          </a:bodyPr>
          <a:lstStyle/>
          <a:p>
            <a:pPr marL="685800" indent="-685800" algn="l" defTabSz="957263"/>
            <a:r>
              <a:rPr lang="it-IT" sz="1600" b="0" dirty="0" smtClean="0">
                <a:latin typeface="Verdana" pitchFamily="34" charset="0"/>
              </a:rPr>
              <a:t>			Time </a:t>
            </a:r>
            <a:r>
              <a:rPr lang="it-IT" sz="1600" b="0" dirty="0" err="1" smtClean="0">
                <a:latin typeface="Verdana" pitchFamily="34" charset="0"/>
              </a:rPr>
              <a:t>Table</a:t>
            </a:r>
            <a:r>
              <a:rPr lang="it-IT" sz="1600" b="0" dirty="0" smtClean="0">
                <a:latin typeface="Verdana" pitchFamily="34" charset="0"/>
              </a:rPr>
              <a:t> </a:t>
            </a:r>
            <a:endParaRPr lang="it-IT" sz="1600" b="0" dirty="0" smtClean="0">
              <a:latin typeface="Verdana" pitchFamily="34" charset="0"/>
            </a:endParaRPr>
          </a:p>
          <a:p>
            <a:pPr marL="685800" indent="-685800" algn="l" defTabSz="957263"/>
            <a:endParaRPr lang="it-IT" sz="1600" b="0" dirty="0">
              <a:latin typeface="Verdana" pitchFamily="34" charset="0"/>
            </a:endParaRPr>
          </a:p>
          <a:p>
            <a:pPr marL="685800" indent="-685800" algn="l" defTabSz="957263"/>
            <a:r>
              <a:rPr lang="it-IT" sz="1600" b="0" dirty="0" smtClean="0">
                <a:latin typeface="Verdana" pitchFamily="34" charset="0"/>
              </a:rPr>
              <a:t>14 </a:t>
            </a:r>
            <a:r>
              <a:rPr lang="it-IT" sz="1600" b="0" dirty="0" err="1" smtClean="0">
                <a:latin typeface="Verdana" pitchFamily="34" charset="0"/>
              </a:rPr>
              <a:t>days</a:t>
            </a:r>
            <a:r>
              <a:rPr lang="it-IT" sz="1600" b="0" dirty="0" smtClean="0">
                <a:latin typeface="Verdana" pitchFamily="34" charset="0"/>
              </a:rPr>
              <a:t> from </a:t>
            </a:r>
            <a:r>
              <a:rPr lang="it-IT" sz="1600" b="0" dirty="0" smtClean="0">
                <a:latin typeface="Verdana" pitchFamily="34" charset="0"/>
              </a:rPr>
              <a:t>room temperature to </a:t>
            </a:r>
            <a:r>
              <a:rPr lang="it-IT" sz="1600" b="0" dirty="0" smtClean="0">
                <a:latin typeface="Verdana" pitchFamily="34" charset="0"/>
              </a:rPr>
              <a:t>127 K </a:t>
            </a:r>
            <a:r>
              <a:rPr lang="it-IT" sz="1600" b="0" dirty="0" err="1" smtClean="0">
                <a:latin typeface="Verdana" pitchFamily="34" charset="0"/>
              </a:rPr>
              <a:t>approx</a:t>
            </a:r>
            <a:endParaRPr lang="it-IT" sz="1600" b="0" dirty="0" smtClean="0">
              <a:latin typeface="Verdana" pitchFamily="34" charset="0"/>
            </a:endParaRPr>
          </a:p>
          <a:p>
            <a:pPr marL="685800" indent="-685800" algn="l" defTabSz="957263"/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smtClean="0">
                <a:latin typeface="Verdana" pitchFamily="34" charset="0"/>
              </a:rPr>
              <a:t> 2 </a:t>
            </a:r>
            <a:r>
              <a:rPr lang="it-IT" sz="1600" b="0" dirty="0" err="1" smtClean="0">
                <a:latin typeface="Verdana" pitchFamily="34" charset="0"/>
              </a:rPr>
              <a:t>days</a:t>
            </a:r>
            <a:r>
              <a:rPr lang="it-IT" sz="1600" b="0" dirty="0" smtClean="0">
                <a:latin typeface="Verdana" pitchFamily="34" charset="0"/>
              </a:rPr>
              <a:t> from 127 K to 77 K</a:t>
            </a:r>
          </a:p>
          <a:p>
            <a:pPr marL="685800" indent="-685800" algn="l" defTabSz="957263"/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smtClean="0">
                <a:latin typeface="Verdana" pitchFamily="34" charset="0"/>
              </a:rPr>
              <a:t> 2 </a:t>
            </a:r>
            <a:r>
              <a:rPr lang="it-IT" sz="1600" b="0" dirty="0" err="1" smtClean="0">
                <a:latin typeface="Verdana" pitchFamily="34" charset="0"/>
              </a:rPr>
              <a:t>days</a:t>
            </a:r>
            <a:r>
              <a:rPr lang="it-IT" sz="1600" b="0" dirty="0" smtClean="0">
                <a:latin typeface="Verdana" pitchFamily="34" charset="0"/>
              </a:rPr>
              <a:t> </a:t>
            </a:r>
            <a:r>
              <a:rPr lang="it-IT" sz="1600" b="0" dirty="0" err="1" smtClean="0">
                <a:latin typeface="Verdana" pitchFamily="34" charset="0"/>
              </a:rPr>
              <a:t>thermalization</a:t>
            </a:r>
            <a:r>
              <a:rPr lang="it-IT" sz="1600" b="0" dirty="0" smtClean="0">
                <a:latin typeface="Verdana" pitchFamily="34" charset="0"/>
              </a:rPr>
              <a:t> in LN </a:t>
            </a:r>
            <a:r>
              <a:rPr lang="it-IT" sz="1600" b="0" dirty="0" err="1" smtClean="0">
                <a:latin typeface="Verdana" pitchFamily="34" charset="0"/>
              </a:rPr>
              <a:t>bath</a:t>
            </a:r>
            <a:endParaRPr lang="it-IT" sz="1600" b="0" dirty="0" smtClean="0">
              <a:latin typeface="Verdana" pitchFamily="34" charset="0"/>
            </a:endParaRPr>
          </a:p>
          <a:p>
            <a:pPr marL="685800" indent="-685800" algn="l" defTabSz="957263"/>
            <a:r>
              <a:rPr lang="it-IT" sz="1600" b="0" dirty="0" smtClean="0">
                <a:latin typeface="Verdana" pitchFamily="34" charset="0"/>
              </a:rPr>
              <a:t>  1 </a:t>
            </a:r>
            <a:r>
              <a:rPr lang="it-IT" sz="1600" b="0" dirty="0" err="1" smtClean="0">
                <a:latin typeface="Verdana" pitchFamily="34" charset="0"/>
              </a:rPr>
              <a:t>day</a:t>
            </a:r>
            <a:r>
              <a:rPr lang="it-IT" sz="1600" b="0" dirty="0" smtClean="0">
                <a:latin typeface="Verdana" pitchFamily="34" charset="0"/>
              </a:rPr>
              <a:t>   LN </a:t>
            </a:r>
            <a:r>
              <a:rPr lang="it-IT" sz="1600" b="0" dirty="0" err="1" smtClean="0">
                <a:latin typeface="Verdana" pitchFamily="34" charset="0"/>
              </a:rPr>
              <a:t>removal</a:t>
            </a:r>
            <a:endParaRPr lang="it-IT" sz="1600" b="0" dirty="0" smtClean="0">
              <a:latin typeface="Verdana" pitchFamily="34" charset="0"/>
            </a:endParaRPr>
          </a:p>
          <a:p>
            <a:pPr marL="685800" indent="-685800" algn="l" defTabSz="957263"/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smtClean="0">
                <a:latin typeface="Verdana" pitchFamily="34" charset="0"/>
              </a:rPr>
              <a:t> 2 </a:t>
            </a:r>
            <a:r>
              <a:rPr lang="it-IT" sz="1600" b="0" dirty="0" err="1" smtClean="0">
                <a:latin typeface="Verdana" pitchFamily="34" charset="0"/>
              </a:rPr>
              <a:t>days</a:t>
            </a:r>
            <a:r>
              <a:rPr lang="it-IT" sz="1600" b="0" dirty="0" smtClean="0">
                <a:latin typeface="Verdana" pitchFamily="34" charset="0"/>
              </a:rPr>
              <a:t> cool down to 4 K</a:t>
            </a:r>
          </a:p>
          <a:p>
            <a:pPr marL="685800" indent="-685800" algn="l" defTabSz="957263"/>
            <a:r>
              <a:rPr lang="it-IT" sz="1600" b="0" dirty="0">
                <a:latin typeface="Verdana" pitchFamily="34" charset="0"/>
              </a:rPr>
              <a:t> </a:t>
            </a:r>
            <a:r>
              <a:rPr lang="it-IT" sz="1600" b="0" dirty="0" smtClean="0">
                <a:latin typeface="Verdana" pitchFamily="34" charset="0"/>
              </a:rPr>
              <a:t> 1 </a:t>
            </a:r>
            <a:r>
              <a:rPr lang="it-IT" sz="1600" b="0" dirty="0" err="1" smtClean="0">
                <a:latin typeface="Verdana" pitchFamily="34" charset="0"/>
              </a:rPr>
              <a:t>day</a:t>
            </a:r>
            <a:r>
              <a:rPr lang="it-IT" sz="1600" b="0" dirty="0" smtClean="0">
                <a:latin typeface="Verdana" pitchFamily="34" charset="0"/>
              </a:rPr>
              <a:t>  </a:t>
            </a:r>
            <a:r>
              <a:rPr lang="it-IT" sz="1600" b="0" dirty="0" err="1" smtClean="0">
                <a:latin typeface="Verdana" pitchFamily="34" charset="0"/>
              </a:rPr>
              <a:t>LHe</a:t>
            </a:r>
            <a:r>
              <a:rPr lang="it-IT" sz="1600" b="0" dirty="0" smtClean="0">
                <a:latin typeface="Verdana" pitchFamily="34" charset="0"/>
              </a:rPr>
              <a:t> </a:t>
            </a:r>
            <a:r>
              <a:rPr lang="it-IT" sz="1600" b="0" dirty="0" err="1" smtClean="0">
                <a:latin typeface="Verdana" pitchFamily="34" charset="0"/>
              </a:rPr>
              <a:t>fill</a:t>
            </a:r>
            <a:r>
              <a:rPr lang="it-IT" sz="1600" b="0" dirty="0" smtClean="0">
                <a:latin typeface="Verdana" pitchFamily="34" charset="0"/>
              </a:rPr>
              <a:t> up and start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31841" y="260449"/>
            <a:ext cx="2736304" cy="576263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5793" tIns="47896" rIns="95793" bIns="4789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Objectives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79512" y="980728"/>
            <a:ext cx="8712968" cy="5359707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square" lIns="95793" tIns="47896" rIns="95793" bIns="47896">
            <a:spAutoFit/>
          </a:bodyPr>
          <a:lstStyle/>
          <a:p>
            <a:pPr algn="l" defTabSz="957263"/>
            <a:r>
              <a:rPr lang="it-IT" sz="1800" b="0" i="1" dirty="0" smtClean="0">
                <a:latin typeface="Verdana" pitchFamily="34" charset="0"/>
              </a:rPr>
              <a:t>From the DOW</a:t>
            </a:r>
          </a:p>
          <a:p>
            <a:pPr algn="l" defTabSz="957263"/>
            <a:endParaRPr lang="it-IT" sz="1800" b="0" dirty="0" smtClean="0">
              <a:latin typeface="Verdana" pitchFamily="34" charset="0"/>
            </a:endParaRPr>
          </a:p>
          <a:p>
            <a:pPr algn="l"/>
            <a:r>
              <a:rPr lang="it-IT" sz="1800" b="0" u="sng" dirty="0" smtClean="0"/>
              <a:t>Task 10.3   5 </a:t>
            </a:r>
            <a:r>
              <a:rPr lang="it-IT" sz="1800" b="0" u="sng" dirty="0"/>
              <a:t>T HTS </a:t>
            </a:r>
            <a:r>
              <a:rPr lang="it-IT" sz="1800" b="0" u="sng" dirty="0" err="1"/>
              <a:t>Dipole</a:t>
            </a:r>
            <a:r>
              <a:rPr lang="it-IT" sz="1800" b="0" u="sng" dirty="0"/>
              <a:t> </a:t>
            </a:r>
            <a:r>
              <a:rPr lang="it-IT" sz="1800" b="0" u="sng" dirty="0" err="1"/>
              <a:t>Magnet</a:t>
            </a:r>
            <a:r>
              <a:rPr lang="it-IT" sz="1800" b="0" u="sng" dirty="0"/>
              <a:t> Design and Construction</a:t>
            </a:r>
          </a:p>
          <a:p>
            <a:pPr algn="l"/>
            <a:endParaRPr lang="en-US" sz="1800" b="0" dirty="0"/>
          </a:p>
          <a:p>
            <a:pPr algn="l"/>
            <a:r>
              <a:rPr lang="en-US" sz="1800" b="0" dirty="0" smtClean="0"/>
              <a:t>Design </a:t>
            </a:r>
            <a:r>
              <a:rPr lang="en-US" sz="1800" b="0" dirty="0"/>
              <a:t>and manufacture </a:t>
            </a:r>
            <a:r>
              <a:rPr lang="en-US" sz="1800" dirty="0"/>
              <a:t>a prototype magnet using Bi2212 cable. </a:t>
            </a:r>
            <a:r>
              <a:rPr lang="en-US" sz="1800" b="0" dirty="0"/>
              <a:t>This prototype will be intended to </a:t>
            </a:r>
            <a:r>
              <a:rPr lang="en-US" sz="1800" b="0" dirty="0" smtClean="0"/>
              <a:t>determine the </a:t>
            </a:r>
            <a:r>
              <a:rPr lang="en-US" sz="1800" b="0" dirty="0"/>
              <a:t>highest stress allowable </a:t>
            </a:r>
            <a:r>
              <a:rPr lang="en-US" sz="1800" b="0" dirty="0" smtClean="0"/>
              <a:t>[…] and </a:t>
            </a:r>
            <a:r>
              <a:rPr lang="en-US" sz="1800" b="0" dirty="0"/>
              <a:t>manage the wind and react manufacturing operation</a:t>
            </a:r>
          </a:p>
          <a:p>
            <a:pPr algn="l"/>
            <a:endParaRPr lang="en-US" sz="1800" b="0" dirty="0" smtClean="0"/>
          </a:p>
          <a:p>
            <a:pPr algn="l"/>
            <a:r>
              <a:rPr lang="en-US" sz="1800" b="0" dirty="0" smtClean="0"/>
              <a:t>Design </a:t>
            </a:r>
            <a:r>
              <a:rPr lang="en-US" sz="1800" b="0" dirty="0"/>
              <a:t>and manufacture </a:t>
            </a:r>
            <a:r>
              <a:rPr lang="en-US" sz="1800" dirty="0"/>
              <a:t>an accelerator like prototype magnet using YBCO </a:t>
            </a:r>
            <a:r>
              <a:rPr lang="en-US" sz="1800" b="0" dirty="0"/>
              <a:t>tape</a:t>
            </a:r>
            <a:r>
              <a:rPr lang="en-US" sz="1800" dirty="0"/>
              <a:t> </a:t>
            </a:r>
            <a:r>
              <a:rPr lang="en-US" sz="1800" b="0" dirty="0"/>
              <a:t>based conductor and </a:t>
            </a:r>
            <a:r>
              <a:rPr lang="en-US" sz="1800" b="0" dirty="0" smtClean="0"/>
              <a:t>having an </a:t>
            </a:r>
            <a:r>
              <a:rPr lang="en-US" sz="1800" b="0" dirty="0"/>
              <a:t>operating current of at least 5 kA.</a:t>
            </a:r>
            <a:endParaRPr lang="it-IT" sz="1800" b="0" dirty="0">
              <a:latin typeface="Verdana" pitchFamily="34" charset="0"/>
            </a:endParaRPr>
          </a:p>
          <a:p>
            <a:pPr algn="l" defTabSz="957263"/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en-US" sz="1800" b="0" u="sng" dirty="0"/>
              <a:t>Task 10.4. HTS Magnet Stand Alone Test</a:t>
            </a:r>
            <a:endParaRPr lang="it-IT" sz="1800" b="0" u="sng" dirty="0" smtClean="0">
              <a:latin typeface="Verdana" pitchFamily="34" charset="0"/>
            </a:endParaRPr>
          </a:p>
          <a:p>
            <a:pPr algn="l" defTabSz="957263"/>
            <a:endParaRPr lang="it-IT" sz="1800" b="0" dirty="0">
              <a:latin typeface="Verdana" pitchFamily="34" charset="0"/>
            </a:endParaRPr>
          </a:p>
          <a:p>
            <a:pPr algn="l"/>
            <a:r>
              <a:rPr lang="en-US" sz="1800" b="0" dirty="0"/>
              <a:t>D10.4) Magnet Cold test: The test will include: </a:t>
            </a:r>
            <a:endParaRPr lang="en-US" sz="1800" b="0" dirty="0" smtClean="0"/>
          </a:p>
          <a:p>
            <a:pPr marL="400050" indent="-400050" algn="l">
              <a:buAutoNum type="romanLcParenR"/>
            </a:pPr>
            <a:r>
              <a:rPr lang="en-US" sz="1800" b="0" dirty="0" smtClean="0"/>
              <a:t>warm measurements;</a:t>
            </a:r>
          </a:p>
          <a:p>
            <a:pPr marL="400050" indent="-400050" algn="l">
              <a:buAutoNum type="romanLcParenR"/>
            </a:pPr>
            <a:r>
              <a:rPr lang="en-US" sz="1800" b="0" dirty="0" smtClean="0"/>
              <a:t>cool down </a:t>
            </a:r>
            <a:r>
              <a:rPr lang="en-US" sz="1800" b="0" dirty="0" smtClean="0"/>
              <a:t>&amp; </a:t>
            </a:r>
            <a:r>
              <a:rPr lang="en-US" sz="1800" b="0" dirty="0"/>
              <a:t>electrical quality assurance </a:t>
            </a:r>
            <a:r>
              <a:rPr lang="en-US" sz="1800" b="0" dirty="0" smtClean="0"/>
              <a:t>at cold</a:t>
            </a:r>
            <a:r>
              <a:rPr lang="en-US" sz="1800" b="0" dirty="0"/>
              <a:t>;</a:t>
            </a:r>
            <a:r>
              <a:rPr lang="en-US" sz="1800" b="0" dirty="0" smtClean="0"/>
              <a:t> </a:t>
            </a:r>
          </a:p>
          <a:p>
            <a:pPr marL="400050" indent="-400050" algn="l">
              <a:buAutoNum type="romanLcParenR"/>
            </a:pPr>
            <a:r>
              <a:rPr lang="en-US" sz="1800" b="0" dirty="0" smtClean="0"/>
              <a:t>power </a:t>
            </a:r>
            <a:r>
              <a:rPr lang="en-US" sz="1800" b="0" dirty="0"/>
              <a:t>test, training </a:t>
            </a:r>
            <a:r>
              <a:rPr lang="en-US" sz="1800" b="0" dirty="0" smtClean="0"/>
              <a:t>curve; </a:t>
            </a:r>
          </a:p>
          <a:p>
            <a:pPr marL="400050" indent="-400050" algn="l">
              <a:buAutoNum type="romanLcParenR"/>
            </a:pPr>
            <a:r>
              <a:rPr lang="en-US" sz="1800" b="0" dirty="0" smtClean="0"/>
              <a:t>magnetic </a:t>
            </a:r>
            <a:r>
              <a:rPr lang="en-US" sz="1800" b="0" dirty="0"/>
              <a:t>measurements </a:t>
            </a:r>
          </a:p>
          <a:p>
            <a:pPr marL="400050" indent="-400050" algn="l">
              <a:buAutoNum type="romanLcParenR"/>
            </a:pPr>
            <a:r>
              <a:rPr lang="en-US" sz="1800" b="0" dirty="0" smtClean="0"/>
              <a:t>re-training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168646" y="5229200"/>
            <a:ext cx="1385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1 o 2 ?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722376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>
            <a:normAutofit/>
          </a:bodyPr>
          <a:lstStyle/>
          <a:p>
            <a:r>
              <a:rPr lang="it-IT" sz="3600" b="1" dirty="0" smtClean="0"/>
              <a:t>SM18 test station @ CERN</a:t>
            </a:r>
            <a:endParaRPr lang="en-GB" sz="3600" b="1" dirty="0"/>
          </a:p>
        </p:txBody>
      </p:sp>
      <p:pic>
        <p:nvPicPr>
          <p:cNvPr id="5" name="Picture 4" descr="Cryorack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3600" y="3643537"/>
            <a:ext cx="1625369" cy="2057400"/>
          </a:xfrm>
          <a:prstGeom prst="rect">
            <a:avLst/>
          </a:prstGeom>
        </p:spPr>
      </p:pic>
      <p:pic>
        <p:nvPicPr>
          <p:cNvPr id="6" name="Picture 5" descr="sm18 general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1128936"/>
            <a:ext cx="5486400" cy="2436999"/>
          </a:xfrm>
          <a:prstGeom prst="rect">
            <a:avLst/>
          </a:prstGeom>
        </p:spPr>
      </p:pic>
      <p:pic>
        <p:nvPicPr>
          <p:cNvPr id="4" name="Picture 3" descr="diode cryostat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3643536"/>
            <a:ext cx="1702822" cy="2040457"/>
          </a:xfrm>
          <a:prstGeom prst="rect">
            <a:avLst/>
          </a:prstGeom>
        </p:spPr>
      </p:pic>
      <p:pic>
        <p:nvPicPr>
          <p:cNvPr id="7" name="Picture 6" descr="Gaelle hor bank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1052736"/>
            <a:ext cx="2476060" cy="3709495"/>
          </a:xfrm>
          <a:prstGeom prst="rect">
            <a:avLst/>
          </a:prstGeom>
        </p:spPr>
      </p:pic>
      <p:pic>
        <p:nvPicPr>
          <p:cNvPr id="9" name="Picture 8" descr="Potaim cards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192" y="3719736"/>
            <a:ext cx="2976408" cy="1981200"/>
          </a:xfrm>
          <a:prstGeom prst="rect">
            <a:avLst/>
          </a:prstGeom>
        </p:spPr>
      </p:pic>
      <p:pic>
        <p:nvPicPr>
          <p:cNvPr id="10" name="Picture 9" descr="transport Tonio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5"/>
          <a:stretch/>
        </p:blipFill>
        <p:spPr>
          <a:xfrm>
            <a:off x="3886200" y="3643536"/>
            <a:ext cx="1805832" cy="2057400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0" y="580526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0" dirty="0" err="1" smtClean="0"/>
              <a:t>Adapted</a:t>
            </a:r>
            <a:r>
              <a:rPr lang="it-IT" sz="1800" b="0" dirty="0" smtClean="0"/>
              <a:t> from </a:t>
            </a:r>
            <a:r>
              <a:rPr lang="it-IT" sz="1800" b="0" dirty="0" smtClean="0"/>
              <a:t>Marta </a:t>
            </a:r>
            <a:r>
              <a:rPr lang="it-IT" sz="1800" b="0" dirty="0" err="1" smtClean="0"/>
              <a:t>Bajko’s</a:t>
            </a:r>
            <a:r>
              <a:rPr lang="it-IT" sz="1800" b="0" dirty="0" smtClean="0"/>
              <a:t> </a:t>
            </a:r>
            <a:r>
              <a:rPr lang="it-IT" sz="1800" b="0" dirty="0" err="1" smtClean="0"/>
              <a:t>presentation</a:t>
            </a:r>
            <a:r>
              <a:rPr lang="it-IT" sz="1800" b="0" dirty="0" smtClean="0"/>
              <a:t> on </a:t>
            </a:r>
            <a:r>
              <a:rPr lang="it-IT" sz="1800" b="0" dirty="0" smtClean="0"/>
              <a:t>Task </a:t>
            </a:r>
            <a:r>
              <a:rPr lang="it-IT" sz="1800" b="0" dirty="0"/>
              <a:t>9.2 - </a:t>
            </a:r>
            <a:r>
              <a:rPr lang="it-IT" sz="1800" b="0" dirty="0" err="1" smtClean="0"/>
              <a:t>MagNet@CERN</a:t>
            </a:r>
            <a:r>
              <a:rPr lang="it-IT" sz="1800" b="0" dirty="0" smtClean="0"/>
              <a:t> (TA)</a:t>
            </a:r>
          </a:p>
          <a:p>
            <a:r>
              <a:rPr lang="it-IT" sz="1800" b="0" dirty="0"/>
              <a:t>EuCARD2 meeting, </a:t>
            </a:r>
            <a:r>
              <a:rPr lang="it-IT" sz="1800" b="0" dirty="0" err="1"/>
              <a:t>Thursday</a:t>
            </a:r>
            <a:r>
              <a:rPr lang="it-IT" sz="1800" b="0" dirty="0"/>
              <a:t> </a:t>
            </a:r>
            <a:r>
              <a:rPr lang="it-IT" sz="1800" b="0" dirty="0" err="1"/>
              <a:t>June</a:t>
            </a:r>
            <a:r>
              <a:rPr lang="it-IT" sz="1800" b="0" dirty="0"/>
              <a:t> 13, 2013</a:t>
            </a:r>
            <a:endParaRPr lang="it-IT" sz="1800" b="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224476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662" y="188640"/>
            <a:ext cx="5545237" cy="576263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5793" tIns="47896" rIns="95793" bIns="4789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Test organization</a:t>
            </a:r>
            <a:endParaRPr lang="en-GB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51520" y="908720"/>
            <a:ext cx="8136904" cy="148172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square" lIns="95793" tIns="47896" rIns="95793" bIns="47896">
            <a:spAutoFit/>
          </a:bodyPr>
          <a:lstStyle/>
          <a:p>
            <a:pPr marL="685800" indent="-685800" algn="l" defTabSz="957263"/>
            <a:r>
              <a:rPr lang="en-GB" sz="1800" b="0" i="1" dirty="0" smtClean="0">
                <a:latin typeface="+mn-lt"/>
              </a:rPr>
              <a:t>From the DOW</a:t>
            </a:r>
          </a:p>
          <a:p>
            <a:pPr marL="685800" indent="-685800" algn="l" defTabSz="957263"/>
            <a:endParaRPr lang="en-GB" sz="1800" b="0" i="1" dirty="0">
              <a:latin typeface="+mn-lt"/>
            </a:endParaRPr>
          </a:p>
          <a:p>
            <a:pPr marL="685800" indent="-685800" algn="l" defTabSz="957263"/>
            <a:r>
              <a:rPr lang="en-US" sz="1800" b="0" i="1" dirty="0" smtClean="0">
                <a:latin typeface="+mn-lt"/>
              </a:rPr>
              <a:t>Task 10.4 (standalone test) will </a:t>
            </a:r>
            <a:r>
              <a:rPr lang="en-US" sz="1800" b="0" i="1" dirty="0">
                <a:latin typeface="+mn-lt"/>
              </a:rPr>
              <a:t>be led by INFN, with the participation of CERN, CEA, TUT, DTI and Grenoble </a:t>
            </a:r>
            <a:r>
              <a:rPr lang="en-US" sz="1800" b="0" i="1" dirty="0" smtClean="0">
                <a:latin typeface="+mn-lt"/>
              </a:rPr>
              <a:t>INP</a:t>
            </a:r>
          </a:p>
          <a:p>
            <a:pPr marL="685800" indent="-685800" algn="l" defTabSz="957263"/>
            <a:endParaRPr lang="en-US" sz="1800" b="0" i="1" dirty="0"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" name="CasellaDiTesto 2"/>
          <p:cNvSpPr txBox="1"/>
          <p:nvPr/>
        </p:nvSpPr>
        <p:spPr>
          <a:xfrm flipH="1">
            <a:off x="251520" y="2636912"/>
            <a:ext cx="835292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l" defTabSz="957263"/>
            <a:r>
              <a:rPr lang="en-US" sz="1800" b="0" dirty="0">
                <a:latin typeface="+mn-lt"/>
              </a:rPr>
              <a:t>CERN will play a fundamental role in the test with its expertise and </a:t>
            </a:r>
            <a:r>
              <a:rPr lang="en-US" sz="1800" b="0" dirty="0" smtClean="0">
                <a:latin typeface="+mn-lt"/>
              </a:rPr>
              <a:t>equipment, including</a:t>
            </a:r>
          </a:p>
          <a:p>
            <a:pPr marL="685800" indent="-685800" algn="l" defTabSz="957263"/>
            <a:endParaRPr lang="en-US" sz="1800" b="0" dirty="0">
              <a:latin typeface="+mn-lt"/>
            </a:endParaRPr>
          </a:p>
          <a:p>
            <a:pPr algn="l" defTabSz="957263"/>
            <a:r>
              <a:rPr lang="en-US" sz="1800" b="0" dirty="0" smtClean="0">
                <a:latin typeface="+mn-lt"/>
              </a:rPr>
              <a:t>	Magnetic field mapping equipment</a:t>
            </a:r>
          </a:p>
          <a:p>
            <a:pPr algn="l" defTabSz="957263"/>
            <a:r>
              <a:rPr lang="en-US" sz="1800" b="0" dirty="0">
                <a:latin typeface="+mn-lt"/>
              </a:rPr>
              <a:t>	</a:t>
            </a:r>
            <a:r>
              <a:rPr lang="en-US" sz="1800" b="0" dirty="0" smtClean="0">
                <a:latin typeface="+mn-lt"/>
              </a:rPr>
              <a:t>Quench antennas</a:t>
            </a:r>
          </a:p>
          <a:p>
            <a:pPr algn="l" defTabSz="957263"/>
            <a:r>
              <a:rPr lang="en-US" sz="1800" b="0" dirty="0">
                <a:latin typeface="+mn-lt"/>
              </a:rPr>
              <a:t>	</a:t>
            </a:r>
            <a:r>
              <a:rPr lang="en-US" sz="1800" b="0" dirty="0" smtClean="0">
                <a:latin typeface="+mn-lt"/>
              </a:rPr>
              <a:t>Optical fibers for stress/temperature measurement</a:t>
            </a:r>
          </a:p>
          <a:p>
            <a:pPr algn="l" defTabSz="957263"/>
            <a:r>
              <a:rPr lang="en-US" sz="1800" b="0" dirty="0">
                <a:latin typeface="+mn-lt"/>
              </a:rPr>
              <a:t>	</a:t>
            </a:r>
            <a:r>
              <a:rPr lang="en-US" sz="1800" b="0" dirty="0" smtClean="0">
                <a:latin typeface="+mn-lt"/>
              </a:rPr>
              <a:t>…</a:t>
            </a:r>
          </a:p>
          <a:p>
            <a:pPr marL="685800" indent="-685800" algn="l" defTabSz="957263">
              <a:buFontTx/>
              <a:buChar char="-"/>
            </a:pPr>
            <a:endParaRPr lang="en-US" sz="1800" b="0" dirty="0">
              <a:latin typeface="+mn-lt"/>
            </a:endParaRPr>
          </a:p>
          <a:p>
            <a:pPr marL="685800" indent="-685800" algn="l" defTabSz="957263"/>
            <a:endParaRPr lang="en-US" sz="1800" b="0" dirty="0">
              <a:latin typeface="+mn-lt"/>
            </a:endParaRPr>
          </a:p>
          <a:p>
            <a:pPr marL="685800" indent="-685800" algn="l" defTabSz="957263"/>
            <a:r>
              <a:rPr lang="en-GB" sz="1800" b="0" dirty="0" smtClean="0">
                <a:latin typeface="+mn-lt"/>
              </a:rPr>
              <a:t>A number of other partners, including CEA, TUT, DTI, have expressed their interest to participate to the test. Others are welcomed: there is a plenty of work to do for everybody!</a:t>
            </a:r>
            <a:endParaRPr lang="en-GB" sz="1800" b="0" dirty="0">
              <a:latin typeface="+mn-lt"/>
            </a:endParaRPr>
          </a:p>
          <a:p>
            <a:pPr marL="685800" indent="-685800" algn="l" defTabSz="957263"/>
            <a:endParaRPr lang="it-IT" sz="1800" b="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882239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z="3600" b="1" dirty="0" err="1" smtClean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thank</a:t>
            </a:r>
            <a:r>
              <a:rPr lang="it-IT" sz="3600" b="1" dirty="0" smtClean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it-IT" sz="3600" b="1" dirty="0" err="1" smtClean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you</a:t>
            </a:r>
            <a:r>
              <a:rPr lang="it-IT" sz="3600" b="1" dirty="0" smtClean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for </a:t>
            </a:r>
            <a:r>
              <a:rPr lang="it-IT" sz="3600" b="1" dirty="0" err="1" smtClean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your</a:t>
            </a:r>
            <a:r>
              <a:rPr lang="it-IT" sz="3600" b="1" dirty="0" smtClean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it-IT" sz="3600" b="1" dirty="0" err="1" smtClean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attention</a:t>
            </a:r>
            <a:r>
              <a:rPr lang="it-IT" sz="3600" b="1" dirty="0" smtClean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!</a:t>
            </a:r>
            <a:endParaRPr lang="it-IT" sz="3600" b="1" dirty="0">
              <a:solidFill>
                <a:schemeClr val="bg1">
                  <a:lumMod val="50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31841" y="260449"/>
            <a:ext cx="2736304" cy="576263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5793" tIns="47896" rIns="95793" bIns="4789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Objectives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69980" y="1052736"/>
            <a:ext cx="8712968" cy="511348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square" lIns="95793" tIns="47896" rIns="95793" bIns="47896">
            <a:spAutoFit/>
          </a:bodyPr>
          <a:lstStyle/>
          <a:p>
            <a:pPr algn="l" defTabSz="957263"/>
            <a:r>
              <a:rPr lang="it-IT" sz="1800" b="0" dirty="0" smtClean="0">
                <a:latin typeface="Verdana" pitchFamily="34" charset="0"/>
              </a:rPr>
              <a:t>From the DOW</a:t>
            </a:r>
          </a:p>
          <a:p>
            <a:pPr algn="l"/>
            <a:r>
              <a:rPr lang="en-US" sz="1800" b="0" dirty="0"/>
              <a:t>Task 10.4. HTS Magnet Stand Alone </a:t>
            </a:r>
            <a:r>
              <a:rPr lang="en-US" sz="1800" b="0" dirty="0" smtClean="0"/>
              <a:t>Test</a:t>
            </a:r>
          </a:p>
          <a:p>
            <a:pPr algn="l"/>
            <a:r>
              <a:rPr lang="en-US" sz="1800" dirty="0" smtClean="0"/>
              <a:t>Subtask </a:t>
            </a:r>
            <a:r>
              <a:rPr lang="en-US" sz="1800" dirty="0"/>
              <a:t>10.4.1 Test station modification</a:t>
            </a:r>
            <a:r>
              <a:rPr lang="en-US" sz="1800" b="0" dirty="0"/>
              <a:t> </a:t>
            </a:r>
            <a:endParaRPr lang="en-US" sz="1800" b="0" dirty="0" smtClean="0"/>
          </a:p>
          <a:p>
            <a:pPr algn="l"/>
            <a:r>
              <a:rPr lang="en-US" sz="1600" b="0" dirty="0" smtClean="0"/>
              <a:t>The </a:t>
            </a:r>
            <a:r>
              <a:rPr lang="en-US" sz="1600" b="0" dirty="0"/>
              <a:t>test station must be adapted to suit the specific </a:t>
            </a:r>
            <a:r>
              <a:rPr lang="en-US" sz="1600" b="0" dirty="0" smtClean="0"/>
              <a:t>features of the </a:t>
            </a:r>
            <a:r>
              <a:rPr lang="en-US" sz="1600" b="0" dirty="0"/>
              <a:t>magnet. </a:t>
            </a:r>
            <a:endParaRPr lang="en-US" sz="1600" b="0" dirty="0" smtClean="0"/>
          </a:p>
          <a:p>
            <a:pPr algn="l"/>
            <a:r>
              <a:rPr lang="en-US" sz="1600" b="0" dirty="0" smtClean="0"/>
              <a:t>The </a:t>
            </a:r>
            <a:r>
              <a:rPr lang="en-US" sz="1600" b="0" dirty="0"/>
              <a:t>adaptation includes: </a:t>
            </a:r>
            <a:endParaRPr lang="en-US" sz="1600" b="0" dirty="0" smtClean="0"/>
          </a:p>
          <a:p>
            <a:pPr algn="l"/>
            <a:r>
              <a:rPr lang="en-US" sz="1600" b="0" dirty="0" smtClean="0"/>
              <a:t>(</a:t>
            </a:r>
            <a:r>
              <a:rPr lang="en-US" sz="1600" b="0" dirty="0" err="1"/>
              <a:t>i</a:t>
            </a:r>
            <a:r>
              <a:rPr lang="en-US" sz="1600" b="0" dirty="0"/>
              <a:t>) Cryogenic verification of the cryostat, with respect </a:t>
            </a:r>
            <a:r>
              <a:rPr lang="en-US" sz="1600" b="0" dirty="0" smtClean="0"/>
              <a:t>to the </a:t>
            </a:r>
            <a:r>
              <a:rPr lang="en-US" sz="1600" b="0" dirty="0"/>
              <a:t>specific level of stored </a:t>
            </a:r>
            <a:r>
              <a:rPr lang="en-US" sz="1600" b="0" dirty="0" smtClean="0"/>
              <a:t>energy</a:t>
            </a:r>
            <a:r>
              <a:rPr lang="en-US" sz="1600" b="0" dirty="0"/>
              <a:t>;</a:t>
            </a:r>
            <a:r>
              <a:rPr lang="en-US" sz="1600" b="0" dirty="0" smtClean="0"/>
              <a:t> </a:t>
            </a:r>
          </a:p>
          <a:p>
            <a:pPr algn="l"/>
            <a:r>
              <a:rPr lang="en-US" sz="1600" b="0" dirty="0" smtClean="0"/>
              <a:t>(</a:t>
            </a:r>
            <a:r>
              <a:rPr lang="en-US" sz="1600" b="0" dirty="0"/>
              <a:t>ii) Mechanical verification, including magnet weight and forces between</a:t>
            </a:r>
          </a:p>
          <a:p>
            <a:pPr algn="l"/>
            <a:r>
              <a:rPr lang="en-US" sz="1600" b="0" dirty="0"/>
              <a:t>stray magnetic field and ferromagnetic </a:t>
            </a:r>
            <a:r>
              <a:rPr lang="en-US" sz="1600" b="0" dirty="0" smtClean="0"/>
              <a:t>structures;</a:t>
            </a:r>
          </a:p>
          <a:p>
            <a:pPr algn="l"/>
            <a:r>
              <a:rPr lang="en-US" sz="1600" b="0" dirty="0" smtClean="0"/>
              <a:t>(</a:t>
            </a:r>
            <a:r>
              <a:rPr lang="en-US" sz="1600" b="0" dirty="0"/>
              <a:t>iii) Assembly station </a:t>
            </a:r>
            <a:r>
              <a:rPr lang="en-US" sz="1600" b="0" dirty="0" smtClean="0"/>
              <a:t>modification;</a:t>
            </a:r>
          </a:p>
          <a:p>
            <a:pPr algn="l"/>
            <a:r>
              <a:rPr lang="en-US" sz="1600" b="0" dirty="0" smtClean="0"/>
              <a:t>(</a:t>
            </a:r>
            <a:r>
              <a:rPr lang="en-US" sz="1600" b="0" dirty="0"/>
              <a:t>iv) Magnet </a:t>
            </a:r>
            <a:r>
              <a:rPr lang="en-US" sz="1600" b="0" dirty="0" smtClean="0"/>
              <a:t>mechanical </a:t>
            </a:r>
            <a:r>
              <a:rPr lang="it-IT" sz="1600" b="0" dirty="0" err="1" smtClean="0"/>
              <a:t>suspension</a:t>
            </a:r>
            <a:r>
              <a:rPr lang="it-IT" sz="1600" b="0" dirty="0"/>
              <a:t>;</a:t>
            </a:r>
            <a:endParaRPr lang="it-IT" sz="1600" b="0" dirty="0" smtClean="0"/>
          </a:p>
          <a:p>
            <a:pPr algn="l"/>
            <a:r>
              <a:rPr lang="it-IT" sz="1600" b="0" dirty="0" smtClean="0"/>
              <a:t>(</a:t>
            </a:r>
            <a:r>
              <a:rPr lang="it-IT" sz="1600" b="0" dirty="0"/>
              <a:t>v) </a:t>
            </a:r>
            <a:r>
              <a:rPr lang="it-IT" sz="1600" b="0" dirty="0" err="1"/>
              <a:t>Electrical</a:t>
            </a:r>
            <a:r>
              <a:rPr lang="it-IT" sz="1600" b="0" dirty="0"/>
              <a:t> </a:t>
            </a:r>
            <a:r>
              <a:rPr lang="it-IT" sz="1600" b="0" dirty="0" err="1"/>
              <a:t>power</a:t>
            </a:r>
            <a:r>
              <a:rPr lang="it-IT" sz="1600" b="0" dirty="0" smtClean="0"/>
              <a:t>.</a:t>
            </a:r>
          </a:p>
          <a:p>
            <a:pPr algn="l"/>
            <a:endParaRPr lang="it-IT" sz="1800" b="0" dirty="0"/>
          </a:p>
          <a:p>
            <a:pPr algn="l"/>
            <a:r>
              <a:rPr lang="en-US" sz="1800" dirty="0"/>
              <a:t>Subtask 10.4.2 Magnet cool-down and </a:t>
            </a:r>
            <a:r>
              <a:rPr lang="en-US" sz="1800" dirty="0" err="1"/>
              <a:t>energization</a:t>
            </a:r>
            <a:r>
              <a:rPr lang="en-US" sz="1800" dirty="0"/>
              <a:t>. </a:t>
            </a:r>
            <a:endParaRPr lang="it-IT" sz="1800" b="0" dirty="0" smtClean="0"/>
          </a:p>
          <a:p>
            <a:pPr algn="l"/>
            <a:r>
              <a:rPr lang="it-IT" sz="1800" b="0" dirty="0" smtClean="0"/>
              <a:t>...</a:t>
            </a:r>
          </a:p>
          <a:p>
            <a:pPr algn="l"/>
            <a:endParaRPr lang="it-IT" sz="1800" b="0" dirty="0"/>
          </a:p>
          <a:p>
            <a:pPr algn="l"/>
            <a:r>
              <a:rPr lang="en-US" sz="1800" dirty="0"/>
              <a:t>Subtask </a:t>
            </a:r>
            <a:r>
              <a:rPr lang="en-US" sz="1800" dirty="0" smtClean="0"/>
              <a:t>10.4.3 </a:t>
            </a:r>
            <a:r>
              <a:rPr lang="en-US" sz="1800" dirty="0"/>
              <a:t>Magnetic </a:t>
            </a:r>
            <a:r>
              <a:rPr lang="en-US" sz="1800" dirty="0" smtClean="0"/>
              <a:t>measurements</a:t>
            </a:r>
          </a:p>
          <a:p>
            <a:pPr algn="l"/>
            <a:r>
              <a:rPr lang="en-US" sz="1600" b="0" dirty="0" smtClean="0"/>
              <a:t>Measure </a:t>
            </a:r>
            <a:r>
              <a:rPr lang="en-US" sz="1600" b="0" dirty="0"/>
              <a:t>the </a:t>
            </a:r>
            <a:r>
              <a:rPr lang="en-US" sz="1600" dirty="0"/>
              <a:t>harmonic content </a:t>
            </a:r>
            <a:r>
              <a:rPr lang="en-US" sz="1600" b="0" dirty="0"/>
              <a:t>of the magnet at </a:t>
            </a:r>
            <a:r>
              <a:rPr lang="en-US" sz="1600" dirty="0"/>
              <a:t>different </a:t>
            </a:r>
            <a:r>
              <a:rPr lang="en-US" sz="1600" dirty="0" smtClean="0"/>
              <a:t>excitation currents </a:t>
            </a:r>
            <a:r>
              <a:rPr lang="en-US" sz="1600" b="0" dirty="0"/>
              <a:t>in liquid helium. </a:t>
            </a:r>
            <a:r>
              <a:rPr lang="en-US" sz="1600" dirty="0"/>
              <a:t>Measure AC losses during current cycles. </a:t>
            </a:r>
            <a:r>
              <a:rPr lang="en-US" sz="1600" b="0" dirty="0"/>
              <a:t>The tests will be carefully </a:t>
            </a:r>
            <a:r>
              <a:rPr lang="en-US" sz="1600" b="0" dirty="0" err="1"/>
              <a:t>analysed</a:t>
            </a:r>
            <a:r>
              <a:rPr lang="en-US" sz="1600" b="0" dirty="0"/>
              <a:t> and </a:t>
            </a:r>
            <a:r>
              <a:rPr lang="en-US" sz="1600" b="0" dirty="0" smtClean="0"/>
              <a:t>will give </a:t>
            </a:r>
            <a:r>
              <a:rPr lang="en-US" sz="1600" b="0" dirty="0"/>
              <a:t>feed back to </a:t>
            </a:r>
            <a:r>
              <a:rPr lang="en-US" sz="1600" b="0" dirty="0" smtClean="0"/>
              <a:t>design.</a:t>
            </a:r>
            <a:endParaRPr lang="it-IT" sz="1600" b="0" dirty="0" smtClean="0">
              <a:latin typeface="Verdana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557170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31841" y="260449"/>
            <a:ext cx="2736304" cy="576263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5793" tIns="47896" rIns="95793" bIns="4789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Schedule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79512" y="1340768"/>
            <a:ext cx="8712968" cy="4805709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square" lIns="95793" tIns="47896" rIns="95793" bIns="47896">
            <a:spAutoFit/>
          </a:bodyPr>
          <a:lstStyle/>
          <a:p>
            <a:pPr algn="l" defTabSz="957263"/>
            <a:r>
              <a:rPr lang="it-IT" sz="1800" b="0" i="1" dirty="0" smtClean="0">
                <a:latin typeface="Verdana" pitchFamily="34" charset="0"/>
              </a:rPr>
              <a:t>From the DOW</a:t>
            </a:r>
          </a:p>
          <a:p>
            <a:pPr algn="l" defTabSz="957263"/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Test station kick-off (MS 65, Report)  M26 or 30 </a:t>
            </a:r>
            <a:r>
              <a:rPr lang="it-IT" sz="1800" b="0" dirty="0" err="1" smtClean="0">
                <a:latin typeface="Verdana" pitchFamily="34" charset="0"/>
              </a:rPr>
              <a:t>June</a:t>
            </a:r>
            <a:r>
              <a:rPr lang="it-IT" sz="1800" b="0" dirty="0" smtClean="0">
                <a:latin typeface="Verdana" pitchFamily="34" charset="0"/>
              </a:rPr>
              <a:t> 2015</a:t>
            </a:r>
            <a:endParaRPr lang="it-IT" sz="1800" b="0" dirty="0">
              <a:latin typeface="Verdana" pitchFamily="34" charset="0"/>
            </a:endParaRPr>
          </a:p>
          <a:p>
            <a:pPr algn="l"/>
            <a:endParaRPr lang="it-IT" sz="1800" b="0" dirty="0" smtClean="0">
              <a:latin typeface="Verdana" pitchFamily="34" charset="0"/>
            </a:endParaRPr>
          </a:p>
          <a:p>
            <a:pPr algn="l"/>
            <a:r>
              <a:rPr lang="en-US" sz="1800" b="0" dirty="0" smtClean="0"/>
              <a:t>Magnet </a:t>
            </a:r>
            <a:r>
              <a:rPr lang="en-US" sz="1800" b="0" dirty="0"/>
              <a:t>Cold </a:t>
            </a:r>
            <a:r>
              <a:rPr lang="en-US" sz="1800" b="0" dirty="0" smtClean="0"/>
              <a:t>test  (D10.4)                        </a:t>
            </a:r>
            <a:r>
              <a:rPr lang="it-IT" sz="1800" b="0" dirty="0" smtClean="0"/>
              <a:t>M44 or 31 </a:t>
            </a:r>
            <a:r>
              <a:rPr lang="it-IT" sz="1800" b="0" dirty="0" err="1" smtClean="0"/>
              <a:t>December</a:t>
            </a:r>
            <a:r>
              <a:rPr lang="it-IT" sz="1800" b="0" dirty="0" smtClean="0"/>
              <a:t> 2016</a:t>
            </a:r>
            <a:endParaRPr lang="it-IT" sz="1800" b="0" dirty="0" smtClean="0">
              <a:latin typeface="Verdana" pitchFamily="34" charset="0"/>
            </a:endParaRPr>
          </a:p>
          <a:p>
            <a:pPr algn="l" defTabSz="957263"/>
            <a:endParaRPr lang="it-IT" sz="1800" b="0" dirty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First </a:t>
            </a:r>
            <a:r>
              <a:rPr lang="it-IT" sz="1800" b="0" dirty="0" err="1" smtClean="0">
                <a:latin typeface="Verdana" pitchFamily="34" charset="0"/>
              </a:rPr>
              <a:t>cable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length</a:t>
            </a:r>
            <a:r>
              <a:rPr lang="it-IT" sz="1800" b="0" dirty="0" smtClean="0">
                <a:latin typeface="Verdana" pitchFamily="34" charset="0"/>
              </a:rPr>
              <a:t> for </a:t>
            </a:r>
            <a:r>
              <a:rPr lang="it-IT" sz="1800" b="0" dirty="0" err="1" smtClean="0">
                <a:latin typeface="Verdana" pitchFamily="34" charset="0"/>
              </a:rPr>
              <a:t>magnet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winding</a:t>
            </a:r>
            <a:r>
              <a:rPr lang="it-IT" sz="1800" b="0" dirty="0" smtClean="0">
                <a:latin typeface="Verdana" pitchFamily="34" charset="0"/>
              </a:rPr>
              <a:t> (MS66) M32 or 31 </a:t>
            </a:r>
            <a:r>
              <a:rPr lang="it-IT" sz="1800" b="0" dirty="0" err="1" smtClean="0">
                <a:latin typeface="Verdana" pitchFamily="34" charset="0"/>
              </a:rPr>
              <a:t>December</a:t>
            </a:r>
            <a:r>
              <a:rPr lang="it-IT" sz="1800" b="0" dirty="0" smtClean="0">
                <a:latin typeface="Verdana" pitchFamily="34" charset="0"/>
              </a:rPr>
              <a:t> 2015</a:t>
            </a:r>
          </a:p>
          <a:p>
            <a:pPr algn="l" defTabSz="957263"/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The </a:t>
            </a:r>
            <a:r>
              <a:rPr lang="it-IT" sz="1800" b="0" dirty="0" err="1" smtClean="0">
                <a:latin typeface="Verdana" pitchFamily="34" charset="0"/>
              </a:rPr>
              <a:t>magnet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manufacture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completion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itself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is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not</a:t>
            </a:r>
            <a:r>
              <a:rPr lang="it-IT" sz="1800" b="0" dirty="0" smtClean="0">
                <a:latin typeface="Verdana" pitchFamily="34" charset="0"/>
              </a:rPr>
              <a:t> a </a:t>
            </a:r>
            <a:r>
              <a:rPr lang="it-IT" sz="1800" b="0" dirty="0" err="1" smtClean="0">
                <a:latin typeface="Verdana" pitchFamily="34" charset="0"/>
              </a:rPr>
              <a:t>Deliverable</a:t>
            </a:r>
            <a:r>
              <a:rPr lang="it-IT" sz="1800" b="0" dirty="0" smtClean="0">
                <a:latin typeface="Verdana" pitchFamily="34" charset="0"/>
              </a:rPr>
              <a:t>… </a:t>
            </a:r>
          </a:p>
          <a:p>
            <a:pPr algn="l" defTabSz="957263"/>
            <a:endParaRPr lang="it-IT" sz="1800" b="0" dirty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so </a:t>
            </a:r>
            <a:r>
              <a:rPr lang="it-IT" sz="1800" b="0" dirty="0" err="1" smtClean="0">
                <a:latin typeface="Verdana" pitchFamily="34" charset="0"/>
              </a:rPr>
              <a:t>we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have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dirty="0" smtClean="0">
                <a:latin typeface="Verdana" pitchFamily="34" charset="0"/>
              </a:rPr>
              <a:t>1 </a:t>
            </a:r>
            <a:r>
              <a:rPr lang="it-IT" sz="1800" dirty="0" err="1" smtClean="0">
                <a:latin typeface="Verdana" pitchFamily="34" charset="0"/>
              </a:rPr>
              <a:t>year</a:t>
            </a:r>
            <a:endParaRPr lang="it-IT" sz="180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-to complete the </a:t>
            </a:r>
            <a:r>
              <a:rPr lang="it-IT" sz="1800" b="0" dirty="0" err="1" smtClean="0">
                <a:latin typeface="Verdana" pitchFamily="34" charset="0"/>
              </a:rPr>
              <a:t>manufacture</a:t>
            </a:r>
            <a:r>
              <a:rPr lang="it-IT" sz="1800" b="0" dirty="0" smtClean="0">
                <a:latin typeface="Verdana" pitchFamily="34" charset="0"/>
              </a:rPr>
              <a:t> of </a:t>
            </a:r>
            <a:r>
              <a:rPr lang="it-IT" sz="1800" b="0" dirty="0" err="1" smtClean="0">
                <a:latin typeface="Verdana" pitchFamily="34" charset="0"/>
              </a:rPr>
              <a:t>all</a:t>
            </a:r>
            <a:r>
              <a:rPr lang="it-IT" sz="1800" b="0" dirty="0" smtClean="0">
                <a:latin typeface="Verdana" pitchFamily="34" charset="0"/>
              </a:rPr>
              <a:t> the </a:t>
            </a:r>
            <a:r>
              <a:rPr lang="it-IT" sz="1800" b="0" dirty="0" err="1" smtClean="0">
                <a:latin typeface="Verdana" pitchFamily="34" charset="0"/>
              </a:rPr>
              <a:t>cable</a:t>
            </a:r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-to </a:t>
            </a:r>
            <a:r>
              <a:rPr lang="it-IT" sz="1800" b="0" dirty="0" err="1" smtClean="0">
                <a:latin typeface="Verdana" pitchFamily="34" charset="0"/>
              </a:rPr>
              <a:t>assemble</a:t>
            </a:r>
            <a:r>
              <a:rPr lang="it-IT" sz="1800" b="0" dirty="0" smtClean="0">
                <a:latin typeface="Verdana" pitchFamily="34" charset="0"/>
              </a:rPr>
              <a:t> the </a:t>
            </a:r>
            <a:r>
              <a:rPr lang="it-IT" sz="1800" b="0" dirty="0" err="1" smtClean="0">
                <a:latin typeface="Verdana" pitchFamily="34" charset="0"/>
              </a:rPr>
              <a:t>magnet</a:t>
            </a:r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-to test </a:t>
            </a:r>
            <a:r>
              <a:rPr lang="it-IT" sz="1800" b="0" dirty="0" err="1" smtClean="0">
                <a:latin typeface="Verdana" pitchFamily="34" charset="0"/>
              </a:rPr>
              <a:t>it</a:t>
            </a:r>
            <a:r>
              <a:rPr lang="it-IT" sz="1800" b="0" dirty="0">
                <a:latin typeface="Verdana" pitchFamily="34" charset="0"/>
              </a:rPr>
              <a:t> </a:t>
            </a:r>
            <a:r>
              <a:rPr lang="it-IT" sz="1800" b="0" dirty="0" smtClean="0">
                <a:latin typeface="Verdana" pitchFamily="34" charset="0"/>
              </a:rPr>
              <a:t>(w/ </a:t>
            </a:r>
            <a:r>
              <a:rPr lang="it-IT" sz="1800" b="0" dirty="0" err="1" smtClean="0">
                <a:latin typeface="Verdana" pitchFamily="34" charset="0"/>
              </a:rPr>
              <a:t>two</a:t>
            </a:r>
            <a:r>
              <a:rPr lang="it-IT" sz="1800" b="0" dirty="0" smtClean="0">
                <a:latin typeface="Verdana" pitchFamily="34" charset="0"/>
              </a:rPr>
              <a:t> cool </a:t>
            </a:r>
            <a:r>
              <a:rPr lang="it-IT" sz="1800" b="0" dirty="0" err="1" smtClean="0">
                <a:latin typeface="Verdana" pitchFamily="34" charset="0"/>
              </a:rPr>
              <a:t>down’s</a:t>
            </a:r>
            <a:r>
              <a:rPr lang="it-IT" sz="1800" b="0" dirty="0" smtClean="0">
                <a:latin typeface="Verdana" pitchFamily="34" charset="0"/>
              </a:rPr>
              <a:t>)…</a:t>
            </a:r>
          </a:p>
          <a:p>
            <a:pPr algn="l" defTabSz="957263"/>
            <a:endParaRPr lang="it-IT" sz="1800" b="0" dirty="0" smtClean="0">
              <a:latin typeface="Verdana" pitchFamily="34" charset="0"/>
            </a:endParaRPr>
          </a:p>
          <a:p>
            <a:pPr algn="l" defTabSz="957263"/>
            <a:endParaRPr lang="it-IT" sz="1800" b="0" dirty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	</a:t>
            </a:r>
            <a:r>
              <a:rPr lang="it-IT" sz="1800" b="0" u="sng" dirty="0" err="1" smtClean="0">
                <a:latin typeface="Verdana" pitchFamily="34" charset="0"/>
              </a:rPr>
              <a:t>Today</a:t>
            </a:r>
            <a:r>
              <a:rPr lang="it-IT" sz="1800" b="0" u="sng" dirty="0" smtClean="0">
                <a:latin typeface="Verdana" pitchFamily="34" charset="0"/>
              </a:rPr>
              <a:t>: I </a:t>
            </a:r>
            <a:r>
              <a:rPr lang="it-IT" sz="1800" b="0" u="sng" dirty="0" err="1" smtClean="0">
                <a:latin typeface="Verdana" pitchFamily="34" charset="0"/>
              </a:rPr>
              <a:t>will</a:t>
            </a:r>
            <a:r>
              <a:rPr lang="it-IT" sz="1800" b="0" u="sng" dirty="0" smtClean="0">
                <a:latin typeface="Verdana" pitchFamily="34" charset="0"/>
              </a:rPr>
              <a:t> </a:t>
            </a:r>
            <a:r>
              <a:rPr lang="it-IT" sz="1800" b="0" u="sng" dirty="0" err="1" smtClean="0">
                <a:latin typeface="Verdana" pitchFamily="34" charset="0"/>
              </a:rPr>
              <a:t>present</a:t>
            </a:r>
            <a:r>
              <a:rPr lang="it-IT" sz="1800" b="0" u="sng" dirty="0" smtClean="0">
                <a:latin typeface="Verdana" pitchFamily="34" charset="0"/>
              </a:rPr>
              <a:t> the </a:t>
            </a:r>
            <a:r>
              <a:rPr lang="it-IT" sz="1800" b="0" u="sng" dirty="0" err="1" smtClean="0">
                <a:latin typeface="Verdana" pitchFamily="34" charset="0"/>
              </a:rPr>
              <a:t>capabilities</a:t>
            </a:r>
            <a:r>
              <a:rPr lang="it-IT" sz="1800" b="0" u="sng" dirty="0" smtClean="0">
                <a:latin typeface="Verdana" pitchFamily="34" charset="0"/>
              </a:rPr>
              <a:t> of the LASA test station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60370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31841" y="260449"/>
            <a:ext cx="2736304" cy="576263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5793" tIns="47896" rIns="95793" bIns="4789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</a:t>
            </a:r>
            <a:endParaRPr lang="en-GB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79512" y="1340768"/>
            <a:ext cx="8712968" cy="3420714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square" lIns="95793" tIns="47896" rIns="95793" bIns="47896">
            <a:spAutoFit/>
          </a:bodyPr>
          <a:lstStyle/>
          <a:p>
            <a:pPr algn="l" defTabSz="957263"/>
            <a:r>
              <a:rPr lang="it-IT" sz="1800" b="0" dirty="0" smtClean="0">
                <a:latin typeface="Verdana" pitchFamily="34" charset="0"/>
              </a:rPr>
              <a:t>The </a:t>
            </a:r>
            <a:r>
              <a:rPr lang="it-IT" sz="1800" b="0" dirty="0" err="1" smtClean="0">
                <a:latin typeface="Verdana" pitchFamily="34" charset="0"/>
              </a:rPr>
              <a:t>Magnet</a:t>
            </a:r>
            <a:r>
              <a:rPr lang="it-IT" sz="1800" b="0" dirty="0" smtClean="0">
                <a:latin typeface="Verdana" pitchFamily="34" charset="0"/>
              </a:rPr>
              <a:t> Test Station @ LASA </a:t>
            </a:r>
            <a:r>
              <a:rPr lang="it-IT" sz="1800" b="0" dirty="0" err="1" smtClean="0">
                <a:latin typeface="Verdana" pitchFamily="34" charset="0"/>
              </a:rPr>
              <a:t>has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been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developed</a:t>
            </a:r>
            <a:r>
              <a:rPr lang="it-IT" sz="1800" b="0" dirty="0" smtClean="0">
                <a:latin typeface="Verdana" pitchFamily="34" charset="0"/>
              </a:rPr>
              <a:t> to test the </a:t>
            </a: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fast-</a:t>
            </a:r>
            <a:r>
              <a:rPr lang="it-IT" sz="1800" b="0" dirty="0" err="1" smtClean="0">
                <a:latin typeface="Verdana" pitchFamily="34" charset="0"/>
              </a:rPr>
              <a:t>ramped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superconducting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dipole</a:t>
            </a:r>
            <a:r>
              <a:rPr lang="it-IT" sz="1800" b="0" dirty="0" smtClean="0">
                <a:latin typeface="Verdana" pitchFamily="34" charset="0"/>
              </a:rPr>
              <a:t> model for the SIS-300 </a:t>
            </a:r>
            <a:r>
              <a:rPr lang="it-IT" sz="1800" b="0" dirty="0" err="1" smtClean="0">
                <a:latin typeface="Verdana" pitchFamily="34" charset="0"/>
              </a:rPr>
              <a:t>synchrotron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at</a:t>
            </a:r>
            <a:r>
              <a:rPr lang="it-IT" sz="1800" b="0" dirty="0" smtClean="0">
                <a:latin typeface="Verdana" pitchFamily="34" charset="0"/>
              </a:rPr>
              <a:t> FAIR (Darmstadt, Germany),  </a:t>
            </a:r>
            <a:r>
              <a:rPr lang="it-IT" sz="1800" b="0" dirty="0" err="1" smtClean="0">
                <a:latin typeface="Verdana" pitchFamily="34" charset="0"/>
              </a:rPr>
              <a:t>built</a:t>
            </a:r>
            <a:r>
              <a:rPr lang="it-IT" sz="1800" b="0" dirty="0" smtClean="0">
                <a:latin typeface="Verdana" pitchFamily="34" charset="0"/>
              </a:rPr>
              <a:t> under the scope of a INFN-GSI </a:t>
            </a:r>
            <a:r>
              <a:rPr lang="it-IT" sz="1800" b="0" dirty="0" err="1" smtClean="0">
                <a:latin typeface="Verdana" pitchFamily="34" charset="0"/>
              </a:rPr>
              <a:t>collaboration</a:t>
            </a:r>
            <a:r>
              <a:rPr lang="it-IT" sz="1800" b="0" dirty="0" smtClean="0">
                <a:latin typeface="Verdana" pitchFamily="34" charset="0"/>
              </a:rPr>
              <a:t>. On the </a:t>
            </a:r>
            <a:r>
              <a:rPr lang="it-IT" sz="1800" b="0" dirty="0" err="1" smtClean="0">
                <a:latin typeface="Verdana" pitchFamily="34" charset="0"/>
              </a:rPr>
              <a:t>Italian</a:t>
            </a:r>
            <a:r>
              <a:rPr lang="it-IT" sz="1800" b="0" dirty="0" smtClean="0">
                <a:latin typeface="Verdana" pitchFamily="34" charset="0"/>
              </a:rPr>
              <a:t> side the </a:t>
            </a:r>
            <a:r>
              <a:rPr lang="it-IT" sz="1800" b="0" dirty="0" err="1" smtClean="0">
                <a:latin typeface="Verdana" pitchFamily="34" charset="0"/>
              </a:rPr>
              <a:t>project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was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known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as</a:t>
            </a:r>
            <a:r>
              <a:rPr lang="it-IT" sz="1800" b="0" dirty="0" smtClean="0">
                <a:latin typeface="Verdana" pitchFamily="34" charset="0"/>
              </a:rPr>
              <a:t> DISCORAP, an </a:t>
            </a:r>
            <a:r>
              <a:rPr lang="it-IT" sz="1800" b="0" dirty="0" err="1" smtClean="0">
                <a:latin typeface="Verdana" pitchFamily="34" charset="0"/>
              </a:rPr>
              <a:t>acronym</a:t>
            </a:r>
            <a:r>
              <a:rPr lang="it-IT" sz="1800" b="0" dirty="0" smtClean="0">
                <a:latin typeface="Verdana" pitchFamily="34" charset="0"/>
              </a:rPr>
              <a:t> for Dipoli </a:t>
            </a:r>
            <a:r>
              <a:rPr lang="it-IT" sz="1800" b="0" dirty="0" err="1" smtClean="0">
                <a:latin typeface="Verdana" pitchFamily="34" charset="0"/>
              </a:rPr>
              <a:t>SuperConduttori</a:t>
            </a:r>
            <a:r>
              <a:rPr lang="it-IT" sz="1800" b="0" dirty="0" smtClean="0">
                <a:latin typeface="Verdana" pitchFamily="34" charset="0"/>
              </a:rPr>
              <a:t> Rapidamente Pulsati or Fast </a:t>
            </a:r>
            <a:r>
              <a:rPr lang="it-IT" sz="1800" b="0" dirty="0" err="1" smtClean="0">
                <a:latin typeface="Verdana" pitchFamily="34" charset="0"/>
              </a:rPr>
              <a:t>Pulsed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Superconducting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Dipoles</a:t>
            </a:r>
            <a:r>
              <a:rPr lang="it-IT" sz="1800" b="0" dirty="0" smtClean="0">
                <a:latin typeface="Verdana" pitchFamily="34" charset="0"/>
              </a:rPr>
              <a:t>.</a:t>
            </a:r>
          </a:p>
          <a:p>
            <a:pPr algn="l" defTabSz="957263"/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The </a:t>
            </a:r>
            <a:r>
              <a:rPr lang="it-IT" sz="1800" b="0" dirty="0" err="1" smtClean="0">
                <a:latin typeface="Verdana" pitchFamily="34" charset="0"/>
              </a:rPr>
              <a:t>magnet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was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tested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between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June</a:t>
            </a:r>
            <a:r>
              <a:rPr lang="it-IT" sz="1800" b="0" dirty="0" smtClean="0">
                <a:latin typeface="Verdana" pitchFamily="34" charset="0"/>
              </a:rPr>
              <a:t> and </a:t>
            </a:r>
            <a:r>
              <a:rPr lang="it-IT" sz="1800" b="0" dirty="0" err="1" smtClean="0">
                <a:latin typeface="Verdana" pitchFamily="34" charset="0"/>
              </a:rPr>
              <a:t>September</a:t>
            </a:r>
            <a:r>
              <a:rPr lang="it-IT" sz="1800" b="0" dirty="0" smtClean="0">
                <a:latin typeface="Verdana" pitchFamily="34" charset="0"/>
              </a:rPr>
              <a:t> 2012, with </a:t>
            </a:r>
            <a:r>
              <a:rPr lang="it-IT" sz="1800" b="0" dirty="0" err="1" smtClean="0">
                <a:latin typeface="Verdana" pitchFamily="34" charset="0"/>
              </a:rPr>
              <a:t>excellent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results</a:t>
            </a:r>
            <a:r>
              <a:rPr lang="it-IT" sz="1800" b="0" dirty="0" smtClean="0">
                <a:latin typeface="Verdana" pitchFamily="34" charset="0"/>
              </a:rPr>
              <a:t>. </a:t>
            </a:r>
          </a:p>
          <a:p>
            <a:pPr algn="l" defTabSz="957263"/>
            <a:endParaRPr lang="it-IT" sz="1800" b="0" dirty="0">
              <a:latin typeface="Verdana" pitchFamily="34" charset="0"/>
            </a:endParaRPr>
          </a:p>
          <a:p>
            <a:pPr algn="l" defTabSz="957263"/>
            <a:r>
              <a:rPr lang="it-IT" sz="1800" b="0" dirty="0" err="1" smtClean="0">
                <a:latin typeface="Verdana" pitchFamily="34" charset="0"/>
              </a:rPr>
              <a:t>Although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less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challenging</a:t>
            </a:r>
            <a:r>
              <a:rPr lang="it-IT" sz="1800" b="0" dirty="0" smtClean="0">
                <a:latin typeface="Verdana" pitchFamily="34" charset="0"/>
              </a:rPr>
              <a:t> from a </a:t>
            </a:r>
            <a:r>
              <a:rPr lang="it-IT" sz="1800" b="0" dirty="0" err="1" smtClean="0">
                <a:latin typeface="Verdana" pitchFamily="34" charset="0"/>
              </a:rPr>
              <a:t>technical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point</a:t>
            </a:r>
            <a:r>
              <a:rPr lang="it-IT" sz="1800" b="0" dirty="0" smtClean="0">
                <a:latin typeface="Verdana" pitchFamily="34" charset="0"/>
              </a:rPr>
              <a:t>, </a:t>
            </a:r>
            <a:r>
              <a:rPr lang="it-IT" sz="1800" b="0" dirty="0" err="1" smtClean="0">
                <a:latin typeface="Verdana" pitchFamily="34" charset="0"/>
              </a:rPr>
              <a:t>also</a:t>
            </a:r>
            <a:r>
              <a:rPr lang="it-IT" sz="1800" b="0" dirty="0" smtClean="0">
                <a:latin typeface="Verdana" pitchFamily="34" charset="0"/>
              </a:rPr>
              <a:t> the </a:t>
            </a:r>
            <a:r>
              <a:rPr lang="it-IT" sz="1800" b="0" dirty="0" err="1" smtClean="0">
                <a:latin typeface="Verdana" pitchFamily="34" charset="0"/>
              </a:rPr>
              <a:t>successful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operation</a:t>
            </a:r>
            <a:r>
              <a:rPr lang="it-IT" sz="1800" b="0" dirty="0" smtClean="0">
                <a:latin typeface="Verdana" pitchFamily="34" charset="0"/>
              </a:rPr>
              <a:t> of the test station </a:t>
            </a:r>
            <a:r>
              <a:rPr lang="it-IT" sz="1800" b="0" dirty="0" err="1" smtClean="0">
                <a:latin typeface="Verdana" pitchFamily="34" charset="0"/>
              </a:rPr>
              <a:t>was</a:t>
            </a:r>
            <a:r>
              <a:rPr lang="it-IT" sz="1800" b="0" dirty="0" smtClean="0">
                <a:latin typeface="Verdana" pitchFamily="34" charset="0"/>
              </a:rPr>
              <a:t> an </a:t>
            </a:r>
            <a:r>
              <a:rPr lang="it-IT" sz="1800" b="0" dirty="0" err="1" smtClean="0">
                <a:latin typeface="Verdana" pitchFamily="34" charset="0"/>
              </a:rPr>
              <a:t>important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achievement</a:t>
            </a:r>
            <a:r>
              <a:rPr lang="it-IT" sz="1800" b="0" dirty="0" smtClean="0">
                <a:latin typeface="Verdana" pitchFamily="34" charset="0"/>
              </a:rPr>
              <a:t>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7704" y="260648"/>
            <a:ext cx="6480720" cy="576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5793" tIns="47896" rIns="95793" bIns="4789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Test </a:t>
            </a: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Station Main </a:t>
            </a: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Features </a:t>
            </a:r>
            <a:r>
              <a:rPr lang="en-GB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I</a:t>
            </a:r>
            <a:endParaRPr lang="en-GB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79512" y="1052736"/>
            <a:ext cx="8712968" cy="5636706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square" lIns="95793" tIns="47896" rIns="95793" bIns="47896">
            <a:spAutoFit/>
          </a:bodyPr>
          <a:lstStyle/>
          <a:p>
            <a:pPr algn="l" defTabSz="957263"/>
            <a:r>
              <a:rPr lang="it-IT" sz="1800" dirty="0" smtClean="0">
                <a:latin typeface="Verdana" pitchFamily="34" charset="0"/>
              </a:rPr>
              <a:t>Vertical </a:t>
            </a:r>
            <a:r>
              <a:rPr lang="it-IT" sz="1800" dirty="0" err="1" smtClean="0">
                <a:latin typeface="Verdana" pitchFamily="34" charset="0"/>
              </a:rPr>
              <a:t>cryostat</a:t>
            </a:r>
            <a:endParaRPr lang="it-IT" sz="180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inner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diameter</a:t>
            </a:r>
            <a:r>
              <a:rPr lang="it-IT" sz="1800" b="0" dirty="0" smtClean="0">
                <a:latin typeface="Verdana" pitchFamily="34" charset="0"/>
              </a:rPr>
              <a:t>				   700 mm</a:t>
            </a: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useful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length</a:t>
            </a:r>
            <a:r>
              <a:rPr lang="it-IT" sz="1800" b="0" dirty="0" smtClean="0">
                <a:latin typeface="Verdana" pitchFamily="34" charset="0"/>
              </a:rPr>
              <a:t> (maximum </a:t>
            </a:r>
            <a:r>
              <a:rPr lang="it-IT" sz="1800" b="0" dirty="0" err="1" smtClean="0">
                <a:latin typeface="Verdana" pitchFamily="34" charset="0"/>
              </a:rPr>
              <a:t>LHe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level</a:t>
            </a:r>
            <a:r>
              <a:rPr lang="it-IT" sz="1800" b="0" dirty="0" smtClean="0">
                <a:latin typeface="Verdana" pitchFamily="34" charset="0"/>
              </a:rPr>
              <a:t>)	6,000 mm</a:t>
            </a: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smtClean="0">
                <a:latin typeface="Verdana" pitchFamily="34" charset="0"/>
              </a:rPr>
              <a:t>DUT maximum </a:t>
            </a:r>
            <a:r>
              <a:rPr lang="it-IT" sz="1800" b="0" dirty="0" err="1" smtClean="0">
                <a:latin typeface="Verdana" pitchFamily="34" charset="0"/>
              </a:rPr>
              <a:t>load</a:t>
            </a:r>
            <a:r>
              <a:rPr lang="it-IT" sz="1800" b="0" dirty="0" smtClean="0">
                <a:latin typeface="Verdana" pitchFamily="34" charset="0"/>
              </a:rPr>
              <a:t>	</a:t>
            </a:r>
            <a:r>
              <a:rPr lang="it-IT" sz="1800" b="0" dirty="0">
                <a:latin typeface="Verdana" pitchFamily="34" charset="0"/>
              </a:rPr>
              <a:t>	 </a:t>
            </a:r>
            <a:r>
              <a:rPr lang="it-IT" sz="1800" b="0" dirty="0" smtClean="0">
                <a:latin typeface="Verdana" pitchFamily="34" charset="0"/>
              </a:rPr>
              <a:t>         10,000 kg</a:t>
            </a: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suspension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system</a:t>
            </a:r>
            <a:r>
              <a:rPr lang="it-IT" sz="1800" b="0" dirty="0" smtClean="0">
                <a:latin typeface="Verdana" pitchFamily="34" charset="0"/>
              </a:rPr>
              <a:t> design </a:t>
            </a:r>
            <a:r>
              <a:rPr lang="it-IT" sz="1800" b="0" dirty="0" err="1" smtClean="0">
                <a:latin typeface="Verdana" pitchFamily="34" charset="0"/>
              </a:rPr>
              <a:t>load</a:t>
            </a:r>
            <a:r>
              <a:rPr lang="it-IT" sz="1800" b="0" dirty="0" smtClean="0">
                <a:latin typeface="Verdana" pitchFamily="34" charset="0"/>
              </a:rPr>
              <a:t>		6,000 kg</a:t>
            </a: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	design </a:t>
            </a:r>
            <a:r>
              <a:rPr lang="it-IT" sz="1800" b="0" dirty="0">
                <a:latin typeface="Verdana" pitchFamily="34" charset="0"/>
              </a:rPr>
              <a:t>pressure				   4.5  bar</a:t>
            </a: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dirty="0" err="1" smtClean="0">
                <a:latin typeface="Verdana" pitchFamily="34" charset="0"/>
              </a:rPr>
              <a:t>Power</a:t>
            </a:r>
            <a:r>
              <a:rPr lang="it-IT" sz="1800" dirty="0" smtClean="0">
                <a:latin typeface="Verdana" pitchFamily="34" charset="0"/>
              </a:rPr>
              <a:t> </a:t>
            </a:r>
            <a:r>
              <a:rPr lang="it-IT" sz="1800" dirty="0" err="1" smtClean="0">
                <a:latin typeface="Verdana" pitchFamily="34" charset="0"/>
              </a:rPr>
              <a:t>supply</a:t>
            </a:r>
            <a:r>
              <a:rPr lang="it-IT" sz="1800" dirty="0" smtClean="0">
                <a:latin typeface="Verdana" pitchFamily="34" charset="0"/>
              </a:rPr>
              <a:t>    </a:t>
            </a:r>
            <a:r>
              <a:rPr lang="it-IT" sz="1800" b="0" dirty="0" smtClean="0">
                <a:latin typeface="Verdana" pitchFamily="34" charset="0"/>
              </a:rPr>
              <a:t>	</a:t>
            </a:r>
            <a:endParaRPr lang="it-IT" sz="1800" b="0" dirty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three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switching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power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converters</a:t>
            </a:r>
            <a:r>
              <a:rPr lang="it-IT" sz="1800" b="0" dirty="0" smtClean="0">
                <a:latin typeface="Verdana" pitchFamily="34" charset="0"/>
              </a:rPr>
              <a:t>, </a:t>
            </a:r>
            <a:r>
              <a:rPr lang="it-IT" sz="1800" b="0" dirty="0" err="1" smtClean="0">
                <a:latin typeface="Verdana" pitchFamily="34" charset="0"/>
              </a:rPr>
              <a:t>each</a:t>
            </a:r>
            <a:r>
              <a:rPr lang="it-IT" sz="1800" b="0" dirty="0" smtClean="0">
                <a:latin typeface="Verdana" pitchFamily="34" charset="0"/>
              </a:rPr>
              <a:t> 10 </a:t>
            </a:r>
            <a:r>
              <a:rPr lang="it-IT" sz="1800" b="0" dirty="0" err="1" smtClean="0">
                <a:latin typeface="Verdana" pitchFamily="34" charset="0"/>
              </a:rPr>
              <a:t>kA</a:t>
            </a:r>
            <a:r>
              <a:rPr lang="it-IT" sz="1800" b="0" dirty="0" smtClean="0">
                <a:latin typeface="Verdana" pitchFamily="34" charset="0"/>
              </a:rPr>
              <a:t> x 6 V, can be 	</a:t>
            </a:r>
            <a:r>
              <a:rPr lang="it-IT" sz="1800" b="0" dirty="0" err="1" smtClean="0">
                <a:latin typeface="Verdana" pitchFamily="34" charset="0"/>
              </a:rPr>
              <a:t>operated</a:t>
            </a:r>
            <a:r>
              <a:rPr lang="it-IT" sz="1800" b="0" dirty="0" smtClean="0">
                <a:latin typeface="Verdana" pitchFamily="34" charset="0"/>
              </a:rPr>
              <a:t> in </a:t>
            </a:r>
            <a:r>
              <a:rPr lang="it-IT" sz="1800" b="0" dirty="0" err="1" smtClean="0">
                <a:latin typeface="Verdana" pitchFamily="34" charset="0"/>
              </a:rPr>
              <a:t>series</a:t>
            </a:r>
            <a:r>
              <a:rPr lang="it-IT" sz="1800" b="0" dirty="0" smtClean="0">
                <a:latin typeface="Verdana" pitchFamily="34" charset="0"/>
              </a:rPr>
              <a:t> (</a:t>
            </a:r>
            <a:r>
              <a:rPr lang="it-IT" sz="1800" b="0" dirty="0" err="1" smtClean="0">
                <a:latin typeface="Verdana" pitchFamily="34" charset="0"/>
              </a:rPr>
              <a:t>present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configuration</a:t>
            </a:r>
            <a:r>
              <a:rPr lang="it-IT" sz="1800" b="0" dirty="0" smtClean="0">
                <a:latin typeface="Verdana" pitchFamily="34" charset="0"/>
              </a:rPr>
              <a:t>) or in </a:t>
            </a:r>
            <a:r>
              <a:rPr lang="it-IT" sz="1800" b="0" dirty="0" err="1" smtClean="0">
                <a:latin typeface="Verdana" pitchFamily="34" charset="0"/>
              </a:rPr>
              <a:t>parallel</a:t>
            </a:r>
            <a:r>
              <a:rPr lang="it-IT" sz="1800" b="0" dirty="0" smtClean="0">
                <a:latin typeface="Verdana" pitchFamily="34" charset="0"/>
              </a:rPr>
              <a:t>.	  </a:t>
            </a:r>
          </a:p>
          <a:p>
            <a:pPr algn="l" defTabSz="957263"/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may</a:t>
            </a:r>
            <a:r>
              <a:rPr lang="it-IT" sz="1800" b="0" dirty="0" smtClean="0">
                <a:latin typeface="Verdana" pitchFamily="34" charset="0"/>
              </a:rPr>
              <a:t> operate in </a:t>
            </a:r>
            <a:r>
              <a:rPr lang="it-IT" sz="1800" b="0" dirty="0" err="1" smtClean="0">
                <a:latin typeface="Verdana" pitchFamily="34" charset="0"/>
              </a:rPr>
              <a:t>discharge</a:t>
            </a:r>
            <a:r>
              <a:rPr lang="it-IT" sz="1800" b="0" dirty="0" smtClean="0">
                <a:latin typeface="Verdana" pitchFamily="34" charset="0"/>
              </a:rPr>
              <a:t> mode for </a:t>
            </a:r>
            <a:r>
              <a:rPr lang="it-IT" sz="1800" b="0" dirty="0" err="1" smtClean="0">
                <a:latin typeface="Verdana" pitchFamily="34" charset="0"/>
              </a:rPr>
              <a:t>pulsed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operation</a:t>
            </a:r>
            <a:r>
              <a:rPr lang="it-IT" sz="1800" b="0" dirty="0" smtClean="0">
                <a:latin typeface="Verdana" pitchFamily="34" charset="0"/>
              </a:rPr>
              <a:t> with    	</a:t>
            </a:r>
            <a:r>
              <a:rPr lang="it-IT" sz="1800" b="0" dirty="0" err="1" smtClean="0">
                <a:latin typeface="Verdana" pitchFamily="34" charset="0"/>
              </a:rPr>
              <a:t>max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el-GR" sz="1800" b="0" dirty="0" smtClean="0">
                <a:latin typeface="Verdana" pitchFamily="34" charset="0"/>
              </a:rPr>
              <a:t>Δ</a:t>
            </a:r>
            <a:r>
              <a:rPr lang="it-IT" sz="1800" b="0" dirty="0" smtClean="0">
                <a:latin typeface="Verdana" pitchFamily="34" charset="0"/>
              </a:rPr>
              <a:t>V ~ –20 V.</a:t>
            </a:r>
            <a:endParaRPr lang="it-IT" sz="1800" b="0" dirty="0">
              <a:latin typeface="Verdana" pitchFamily="34" charset="0"/>
            </a:endParaRPr>
          </a:p>
          <a:p>
            <a:pPr algn="l" defTabSz="957263"/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dirty="0" err="1" smtClean="0">
                <a:latin typeface="Verdana" pitchFamily="34" charset="0"/>
              </a:rPr>
              <a:t>External</a:t>
            </a:r>
            <a:r>
              <a:rPr lang="it-IT" sz="1800" dirty="0" smtClean="0">
                <a:latin typeface="Verdana" pitchFamily="34" charset="0"/>
              </a:rPr>
              <a:t> </a:t>
            </a:r>
            <a:r>
              <a:rPr lang="it-IT" sz="1800" dirty="0" err="1">
                <a:latin typeface="Verdana" pitchFamily="34" charset="0"/>
              </a:rPr>
              <a:t>c</a:t>
            </a:r>
            <a:r>
              <a:rPr lang="it-IT" sz="1800" dirty="0" err="1" smtClean="0">
                <a:latin typeface="Verdana" pitchFamily="34" charset="0"/>
              </a:rPr>
              <a:t>urrent</a:t>
            </a:r>
            <a:r>
              <a:rPr lang="it-IT" sz="1800" dirty="0" smtClean="0">
                <a:latin typeface="Verdana" pitchFamily="34" charset="0"/>
              </a:rPr>
              <a:t> bus-</a:t>
            </a:r>
            <a:r>
              <a:rPr lang="it-IT" sz="1800" dirty="0" err="1" smtClean="0">
                <a:latin typeface="Verdana" pitchFamily="34" charset="0"/>
              </a:rPr>
              <a:t>bars</a:t>
            </a:r>
            <a:endParaRPr lang="it-IT" sz="180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	air-</a:t>
            </a:r>
            <a:r>
              <a:rPr lang="it-IT" sz="1800" b="0" dirty="0" err="1" smtClean="0">
                <a:latin typeface="Verdana" pitchFamily="34" charset="0"/>
              </a:rPr>
              <a:t>cooled</a:t>
            </a:r>
            <a:r>
              <a:rPr lang="it-IT" sz="1800" b="0" dirty="0" smtClean="0">
                <a:latin typeface="Verdana" pitchFamily="34" charset="0"/>
              </a:rPr>
              <a:t>, 10 </a:t>
            </a:r>
            <a:r>
              <a:rPr lang="it-IT" sz="1800" b="0" dirty="0" err="1" smtClean="0">
                <a:latin typeface="Verdana" pitchFamily="34" charset="0"/>
              </a:rPr>
              <a:t>kA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rated</a:t>
            </a:r>
            <a:endParaRPr lang="it-IT" sz="1800" b="0" dirty="0" smtClean="0">
              <a:latin typeface="Verdana" pitchFamily="34" charset="0"/>
            </a:endParaRPr>
          </a:p>
          <a:p>
            <a:pPr algn="l" defTabSz="957263"/>
            <a:endParaRPr lang="it-IT" sz="1800" b="0" dirty="0">
              <a:latin typeface="Verdana" pitchFamily="34" charset="0"/>
            </a:endParaRPr>
          </a:p>
          <a:p>
            <a:pPr algn="l" defTabSz="957263"/>
            <a:r>
              <a:rPr lang="it-IT" sz="1800" dirty="0" err="1" smtClean="0">
                <a:latin typeface="Verdana" pitchFamily="34" charset="0"/>
              </a:rPr>
              <a:t>Current</a:t>
            </a:r>
            <a:r>
              <a:rPr lang="it-IT" sz="1800" dirty="0" smtClean="0">
                <a:latin typeface="Verdana" pitchFamily="34" charset="0"/>
              </a:rPr>
              <a:t> </a:t>
            </a:r>
            <a:r>
              <a:rPr lang="it-IT" sz="1800" dirty="0" err="1" smtClean="0">
                <a:latin typeface="Verdana" pitchFamily="34" charset="0"/>
              </a:rPr>
              <a:t>leads</a:t>
            </a:r>
            <a:endParaRPr lang="it-IT" sz="180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smtClean="0">
                <a:latin typeface="Verdana" pitchFamily="34" charset="0"/>
              </a:rPr>
              <a:t>gas-</a:t>
            </a:r>
            <a:r>
              <a:rPr lang="it-IT" sz="1800" b="0" dirty="0" err="1" smtClean="0">
                <a:latin typeface="Verdana" pitchFamily="34" charset="0"/>
              </a:rPr>
              <a:t>cooled</a:t>
            </a:r>
            <a:r>
              <a:rPr lang="it-IT" sz="1800" b="0" dirty="0" smtClean="0">
                <a:latin typeface="Verdana" pitchFamily="34" charset="0"/>
              </a:rPr>
              <a:t>, </a:t>
            </a:r>
            <a:r>
              <a:rPr lang="it-IT" sz="1800" b="0" dirty="0" err="1" smtClean="0">
                <a:latin typeface="Verdana" pitchFamily="34" charset="0"/>
              </a:rPr>
              <a:t>CuP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based</a:t>
            </a:r>
            <a:r>
              <a:rPr lang="it-IT" sz="1800" b="0" dirty="0" smtClean="0">
                <a:latin typeface="Verdana" pitchFamily="34" charset="0"/>
              </a:rPr>
              <a:t>, </a:t>
            </a:r>
            <a:r>
              <a:rPr lang="it-IT" sz="1800" b="0" dirty="0" err="1" smtClean="0">
                <a:latin typeface="Verdana" pitchFamily="34" charset="0"/>
              </a:rPr>
              <a:t>designed</a:t>
            </a:r>
            <a:r>
              <a:rPr lang="it-IT" sz="1800" b="0" dirty="0" smtClean="0">
                <a:latin typeface="Verdana" pitchFamily="34" charset="0"/>
              </a:rPr>
              <a:t> by LASA. Maximum </a:t>
            </a:r>
            <a:r>
              <a:rPr lang="it-IT" sz="1800" b="0" dirty="0" err="1" smtClean="0">
                <a:latin typeface="Verdana" pitchFamily="34" charset="0"/>
              </a:rPr>
              <a:t>operating</a:t>
            </a:r>
            <a:r>
              <a:rPr lang="it-IT" sz="1800" b="0" dirty="0" smtClean="0">
                <a:latin typeface="Verdana" pitchFamily="34" charset="0"/>
              </a:rPr>
              <a:t> 	</a:t>
            </a:r>
            <a:r>
              <a:rPr lang="it-IT" sz="1800" b="0" dirty="0" err="1" smtClean="0">
                <a:latin typeface="Verdana" pitchFamily="34" charset="0"/>
              </a:rPr>
              <a:t>current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probably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around</a:t>
            </a:r>
            <a:r>
              <a:rPr lang="it-IT" sz="1800" b="0" dirty="0" smtClean="0">
                <a:latin typeface="Verdana" pitchFamily="34" charset="0"/>
              </a:rPr>
              <a:t> 15 </a:t>
            </a:r>
            <a:r>
              <a:rPr lang="it-IT" sz="1800" b="0" dirty="0" err="1" smtClean="0">
                <a:latin typeface="Verdana" pitchFamily="34" charset="0"/>
              </a:rPr>
              <a:t>kA</a:t>
            </a:r>
            <a:r>
              <a:rPr lang="it-IT" sz="1800" b="0" dirty="0" smtClean="0">
                <a:latin typeface="Verdana" pitchFamily="34" charset="0"/>
              </a:rPr>
              <a:t>.</a:t>
            </a:r>
            <a:endParaRPr lang="it-IT" sz="1800" b="0" i="1" dirty="0">
              <a:latin typeface="Verdana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365668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79512" y="908720"/>
            <a:ext cx="8964488" cy="5636706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square" lIns="95793" tIns="47896" rIns="95793" bIns="47896">
            <a:spAutoFit/>
          </a:bodyPr>
          <a:lstStyle/>
          <a:p>
            <a:pPr algn="l" defTabSz="957263"/>
            <a:r>
              <a:rPr lang="it-IT" sz="1800" dirty="0" err="1" smtClean="0">
                <a:latin typeface="Verdana" pitchFamily="34" charset="0"/>
              </a:rPr>
              <a:t>Protection</a:t>
            </a:r>
            <a:endParaRPr lang="it-IT" sz="180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Dump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resistor</a:t>
            </a:r>
            <a:r>
              <a:rPr lang="it-IT" sz="1800" b="0" dirty="0" smtClean="0">
                <a:latin typeface="Verdana" pitchFamily="34" charset="0"/>
              </a:rPr>
              <a:t>	w/ reverse </a:t>
            </a:r>
            <a:r>
              <a:rPr lang="it-IT" sz="1800" b="0" dirty="0" err="1" smtClean="0">
                <a:latin typeface="Verdana" pitchFamily="34" charset="0"/>
              </a:rPr>
              <a:t>current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diode</a:t>
            </a:r>
            <a:r>
              <a:rPr lang="it-IT" sz="1800" b="0" dirty="0" smtClean="0">
                <a:latin typeface="Verdana" pitchFamily="34" charset="0"/>
              </a:rPr>
              <a:t>		45 m</a:t>
            </a:r>
            <a:r>
              <a:rPr lang="el-GR" sz="1800" b="0" dirty="0" smtClean="0">
                <a:latin typeface="Verdana" pitchFamily="34" charset="0"/>
              </a:rPr>
              <a:t>Ω</a:t>
            </a:r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smtClean="0">
                <a:latin typeface="Verdana" pitchFamily="34" charset="0"/>
              </a:rPr>
              <a:t>Design </a:t>
            </a:r>
            <a:r>
              <a:rPr lang="it-IT" sz="1800" b="0" dirty="0" err="1" smtClean="0">
                <a:latin typeface="Verdana" pitchFamily="34" charset="0"/>
              </a:rPr>
              <a:t>dissipated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energy</a:t>
            </a:r>
            <a:r>
              <a:rPr lang="it-IT" sz="1800" b="0" dirty="0" smtClean="0">
                <a:latin typeface="Verdana" pitchFamily="34" charset="0"/>
              </a:rPr>
              <a:t>			500 </a:t>
            </a:r>
            <a:r>
              <a:rPr lang="it-IT" sz="1800" b="0" dirty="0" err="1" smtClean="0">
                <a:latin typeface="Verdana" pitchFamily="34" charset="0"/>
              </a:rPr>
              <a:t>kJ</a:t>
            </a:r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smtClean="0">
                <a:latin typeface="Verdana" pitchFamily="34" charset="0"/>
              </a:rPr>
              <a:t>	</a:t>
            </a: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Mechanical</a:t>
            </a:r>
            <a:r>
              <a:rPr lang="it-IT" sz="1800" b="0" dirty="0" smtClean="0">
                <a:latin typeface="Verdana" pitchFamily="34" charset="0"/>
              </a:rPr>
              <a:t> Switch	double pole, 24 </a:t>
            </a:r>
            <a:r>
              <a:rPr lang="it-IT" sz="1800" b="0" dirty="0" err="1" smtClean="0">
                <a:latin typeface="Verdana" pitchFamily="34" charset="0"/>
              </a:rPr>
              <a:t>kA</a:t>
            </a:r>
            <a:r>
              <a:rPr lang="it-IT" sz="1800" b="0" dirty="0" smtClean="0">
                <a:latin typeface="Verdana" pitchFamily="34" charset="0"/>
              </a:rPr>
              <a:t> </a:t>
            </a: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smtClean="0">
                <a:latin typeface="Verdana" pitchFamily="34" charset="0"/>
              </a:rPr>
              <a:t>			(</a:t>
            </a:r>
            <a:r>
              <a:rPr lang="it-IT" sz="1800" b="0" dirty="0" err="1" smtClean="0">
                <a:latin typeface="Verdana" pitchFamily="34" charset="0"/>
              </a:rPr>
              <a:t>gentleman’s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loan</a:t>
            </a:r>
            <a:r>
              <a:rPr lang="it-IT" sz="1800" b="0" dirty="0" smtClean="0">
                <a:latin typeface="Verdana" pitchFamily="34" charset="0"/>
              </a:rPr>
              <a:t> from </a:t>
            </a:r>
            <a:r>
              <a:rPr lang="it-IT" sz="1800" b="0" i="1" dirty="0" smtClean="0">
                <a:latin typeface="Verdana" pitchFamily="34" charset="0"/>
              </a:rPr>
              <a:t>ATLAS)</a:t>
            </a: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	QDS			</a:t>
            </a:r>
            <a:r>
              <a:rPr lang="it-IT" sz="1800" b="0" dirty="0" err="1" smtClean="0">
                <a:latin typeface="Verdana" pitchFamily="34" charset="0"/>
              </a:rPr>
              <a:t>loan</a:t>
            </a:r>
            <a:r>
              <a:rPr lang="it-IT" sz="1800" b="0" dirty="0" smtClean="0">
                <a:latin typeface="Verdana" pitchFamily="34" charset="0"/>
              </a:rPr>
              <a:t> from CERN</a:t>
            </a:r>
          </a:p>
          <a:p>
            <a:pPr algn="l" defTabSz="957263"/>
            <a:endParaRPr lang="it-IT" sz="1800" b="0" dirty="0">
              <a:latin typeface="Verdana" pitchFamily="34" charset="0"/>
            </a:endParaRPr>
          </a:p>
          <a:p>
            <a:pPr algn="l" defTabSz="957263"/>
            <a:r>
              <a:rPr lang="it-IT" sz="1800" dirty="0" err="1" smtClean="0">
                <a:latin typeface="Verdana" pitchFamily="34" charset="0"/>
              </a:rPr>
              <a:t>Cryogenics</a:t>
            </a:r>
            <a:endParaRPr lang="it-IT" sz="180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LHe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liquifier</a:t>
            </a:r>
            <a:r>
              <a:rPr lang="it-IT" sz="1800" b="0" dirty="0" smtClean="0">
                <a:latin typeface="Verdana" pitchFamily="34" charset="0"/>
              </a:rPr>
              <a:t>, 			40 </a:t>
            </a:r>
            <a:r>
              <a:rPr lang="it-IT" sz="1800" b="0" dirty="0" err="1" smtClean="0">
                <a:latin typeface="Verdana" pitchFamily="34" charset="0"/>
              </a:rPr>
              <a:t>liter</a:t>
            </a:r>
            <a:r>
              <a:rPr lang="it-IT" sz="1800" b="0" dirty="0" smtClean="0">
                <a:latin typeface="Verdana" pitchFamily="34" charset="0"/>
              </a:rPr>
              <a:t>/hour</a:t>
            </a: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LHe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storage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dewar</a:t>
            </a:r>
            <a:r>
              <a:rPr lang="it-IT" sz="1800" b="0" dirty="0" smtClean="0">
                <a:latin typeface="Verdana" pitchFamily="34" charset="0"/>
              </a:rPr>
              <a:t> 	       3,300 </a:t>
            </a:r>
            <a:r>
              <a:rPr lang="it-IT" sz="1800" b="0" dirty="0" err="1" smtClean="0">
                <a:latin typeface="Verdana" pitchFamily="34" charset="0"/>
              </a:rPr>
              <a:t>liter</a:t>
            </a:r>
            <a:endParaRPr lang="it-IT" sz="1800" b="0" dirty="0" smtClean="0">
              <a:latin typeface="Verdana" pitchFamily="34" charset="0"/>
            </a:endParaRPr>
          </a:p>
          <a:p>
            <a:pPr algn="l" defTabSz="957263"/>
            <a:endParaRPr lang="it-IT" sz="1800" dirty="0">
              <a:latin typeface="Verdana" pitchFamily="34" charset="0"/>
            </a:endParaRPr>
          </a:p>
          <a:p>
            <a:pPr algn="l" defTabSz="957263"/>
            <a:r>
              <a:rPr lang="it-IT" sz="1800" dirty="0" err="1" smtClean="0">
                <a:latin typeface="Verdana" pitchFamily="34" charset="0"/>
              </a:rPr>
              <a:t>Measurement</a:t>
            </a:r>
            <a:r>
              <a:rPr lang="it-IT" sz="1800" dirty="0" smtClean="0">
                <a:latin typeface="Verdana" pitchFamily="34" charset="0"/>
              </a:rPr>
              <a:t> &amp; Control</a:t>
            </a: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Quench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study</a:t>
            </a:r>
            <a:r>
              <a:rPr lang="it-IT" sz="1800" b="0" dirty="0" smtClean="0">
                <a:latin typeface="Verdana" pitchFamily="34" charset="0"/>
              </a:rPr>
              <a:t> (64 </a:t>
            </a:r>
            <a:r>
              <a:rPr lang="it-IT" sz="1800" b="0" dirty="0" err="1" smtClean="0">
                <a:latin typeface="Verdana" pitchFamily="34" charset="0"/>
              </a:rPr>
              <a:t>channels</a:t>
            </a:r>
            <a:r>
              <a:rPr lang="it-IT" sz="1800" b="0" dirty="0" smtClean="0">
                <a:latin typeface="Verdana" pitchFamily="34" charset="0"/>
              </a:rPr>
              <a:t>, </a:t>
            </a:r>
            <a:r>
              <a:rPr lang="it-IT" sz="1800" b="0" dirty="0" err="1" smtClean="0">
                <a:latin typeface="Verdana" pitchFamily="34" charset="0"/>
              </a:rPr>
              <a:t>optoinsulated</a:t>
            </a:r>
            <a:r>
              <a:rPr lang="it-IT" sz="1800" b="0" dirty="0" smtClean="0">
                <a:latin typeface="Verdana" pitchFamily="34" charset="0"/>
              </a:rPr>
              <a:t>, 1 kHz </a:t>
            </a:r>
            <a:r>
              <a:rPr lang="it-IT" sz="1800" b="0" dirty="0" err="1" smtClean="0">
                <a:latin typeface="Verdana" pitchFamily="34" charset="0"/>
              </a:rPr>
              <a:t>sampling</a:t>
            </a:r>
            <a:r>
              <a:rPr lang="it-IT" sz="1800" b="0" dirty="0" smtClean="0">
                <a:latin typeface="Verdana" pitchFamily="34" charset="0"/>
              </a:rPr>
              <a:t> rate)</a:t>
            </a:r>
          </a:p>
          <a:p>
            <a:pPr algn="l" defTabSz="957263"/>
            <a:r>
              <a:rPr lang="it-IT" sz="1800" b="0" dirty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Voltamperometric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loss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err="1" smtClean="0">
                <a:latin typeface="Verdana" pitchFamily="34" charset="0"/>
              </a:rPr>
              <a:t>measurement</a:t>
            </a:r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b="0" dirty="0" smtClean="0">
                <a:latin typeface="Verdana" pitchFamily="34" charset="0"/>
              </a:rPr>
              <a:t>	</a:t>
            </a:r>
            <a:r>
              <a:rPr lang="it-IT" sz="1800" b="0" dirty="0" err="1" smtClean="0">
                <a:latin typeface="Verdana" pitchFamily="34" charset="0"/>
              </a:rPr>
              <a:t>Magnet</a:t>
            </a:r>
            <a:r>
              <a:rPr lang="it-IT" sz="1800" b="0" dirty="0" smtClean="0">
                <a:latin typeface="Verdana" pitchFamily="34" charset="0"/>
              </a:rPr>
              <a:t>/station control &amp;  </a:t>
            </a:r>
            <a:r>
              <a:rPr lang="it-IT" sz="1800" b="0" dirty="0" err="1" smtClean="0">
                <a:latin typeface="Verdana" pitchFamily="34" charset="0"/>
              </a:rPr>
              <a:t>monitoring</a:t>
            </a:r>
            <a:r>
              <a:rPr lang="it-IT" sz="1800" b="0" dirty="0" smtClean="0">
                <a:latin typeface="Verdana" pitchFamily="34" charset="0"/>
              </a:rPr>
              <a:t> </a:t>
            </a:r>
            <a:r>
              <a:rPr lang="it-IT" sz="1800" b="0" dirty="0" smtClean="0">
                <a:latin typeface="Verdana" pitchFamily="34" charset="0"/>
              </a:rPr>
              <a:t>(64 </a:t>
            </a:r>
            <a:r>
              <a:rPr lang="it-IT" sz="1800" b="0" dirty="0" err="1" smtClean="0">
                <a:latin typeface="Verdana" pitchFamily="34" charset="0"/>
              </a:rPr>
              <a:t>channels</a:t>
            </a:r>
            <a:r>
              <a:rPr lang="it-IT" sz="1800" b="0" dirty="0" smtClean="0">
                <a:latin typeface="Verdana" pitchFamily="34" charset="0"/>
              </a:rPr>
              <a:t>, 1 </a:t>
            </a:r>
            <a:r>
              <a:rPr lang="it-IT" sz="1800" b="0" dirty="0" smtClean="0">
                <a:latin typeface="Verdana" pitchFamily="34" charset="0"/>
              </a:rPr>
              <a:t>Hz </a:t>
            </a:r>
            <a:r>
              <a:rPr lang="it-IT" sz="1800" b="0" dirty="0" err="1" smtClean="0">
                <a:latin typeface="Verdana" pitchFamily="34" charset="0"/>
              </a:rPr>
              <a:t>sampling</a:t>
            </a:r>
            <a:r>
              <a:rPr lang="it-IT" sz="1800" b="0" dirty="0" smtClean="0">
                <a:latin typeface="Verdana" pitchFamily="34" charset="0"/>
              </a:rPr>
              <a:t>)</a:t>
            </a:r>
          </a:p>
          <a:p>
            <a:pPr algn="l" defTabSz="957263"/>
            <a:endParaRPr lang="it-IT" sz="1800" b="0" dirty="0" smtClean="0">
              <a:latin typeface="Verdana" pitchFamily="34" charset="0"/>
            </a:endParaRPr>
          </a:p>
          <a:p>
            <a:pPr algn="l" defTabSz="957263"/>
            <a:r>
              <a:rPr lang="it-IT" sz="1800" b="0" i="1" u="sng" dirty="0" smtClean="0">
                <a:latin typeface="Verdana" pitchFamily="34" charset="0"/>
              </a:rPr>
              <a:t>no </a:t>
            </a:r>
            <a:r>
              <a:rPr lang="it-IT" sz="1800" b="0" i="1" u="sng" dirty="0" err="1" smtClean="0">
                <a:latin typeface="Verdana" pitchFamily="34" charset="0"/>
              </a:rPr>
              <a:t>apparatus</a:t>
            </a:r>
            <a:r>
              <a:rPr lang="it-IT" sz="1800" b="0" i="1" u="sng" dirty="0" smtClean="0">
                <a:latin typeface="Verdana" pitchFamily="34" charset="0"/>
              </a:rPr>
              <a:t> for </a:t>
            </a:r>
            <a:r>
              <a:rPr lang="it-IT" sz="1800" b="0" i="1" u="sng" dirty="0" err="1" smtClean="0">
                <a:latin typeface="Verdana" pitchFamily="34" charset="0"/>
              </a:rPr>
              <a:t>magnetic</a:t>
            </a:r>
            <a:r>
              <a:rPr lang="it-IT" sz="1800" b="0" i="1" u="sng" dirty="0" smtClean="0">
                <a:latin typeface="Verdana" pitchFamily="34" charset="0"/>
              </a:rPr>
              <a:t> </a:t>
            </a:r>
            <a:r>
              <a:rPr lang="it-IT" sz="1800" b="0" i="1" u="sng" dirty="0" err="1" smtClean="0">
                <a:latin typeface="Verdana" pitchFamily="34" charset="0"/>
              </a:rPr>
              <a:t>field</a:t>
            </a:r>
            <a:r>
              <a:rPr lang="it-IT" sz="1800" b="0" i="1" u="sng" dirty="0" smtClean="0">
                <a:latin typeface="Verdana" pitchFamily="34" charset="0"/>
              </a:rPr>
              <a:t> </a:t>
            </a:r>
            <a:r>
              <a:rPr lang="it-IT" sz="1800" b="0" i="1" u="sng" dirty="0" err="1" smtClean="0">
                <a:latin typeface="Verdana" pitchFamily="34" charset="0"/>
              </a:rPr>
              <a:t>measurement</a:t>
            </a:r>
            <a:r>
              <a:rPr lang="it-IT" sz="1800" b="0" i="1" u="sng" dirty="0" smtClean="0">
                <a:latin typeface="Verdana" pitchFamily="34" charset="0"/>
              </a:rPr>
              <a:t> </a:t>
            </a:r>
            <a:r>
              <a:rPr lang="it-IT" sz="1800" b="0" i="1" u="sng" dirty="0" err="1" smtClean="0">
                <a:latin typeface="Verdana" pitchFamily="34" charset="0"/>
              </a:rPr>
              <a:t>is</a:t>
            </a:r>
            <a:r>
              <a:rPr lang="it-IT" sz="1800" b="0" i="1" u="sng" dirty="0" smtClean="0">
                <a:latin typeface="Verdana" pitchFamily="34" charset="0"/>
              </a:rPr>
              <a:t> </a:t>
            </a:r>
            <a:r>
              <a:rPr lang="it-IT" sz="1800" b="0" i="1" u="sng" dirty="0" err="1" smtClean="0">
                <a:latin typeface="Verdana" pitchFamily="34" charset="0"/>
              </a:rPr>
              <a:t>present</a:t>
            </a:r>
            <a:r>
              <a:rPr lang="it-IT" sz="1800" b="0" i="1" u="sng" dirty="0" smtClean="0">
                <a:latin typeface="Verdana" pitchFamily="34" charset="0"/>
              </a:rPr>
              <a:t>, 	</a:t>
            </a:r>
            <a:r>
              <a:rPr lang="it-IT" sz="1800" b="0" i="1" u="sng" dirty="0" err="1" smtClean="0">
                <a:latin typeface="Verdana" pitchFamily="34" charset="0"/>
              </a:rPr>
              <a:t>nor</a:t>
            </a:r>
            <a:r>
              <a:rPr lang="it-IT" sz="1800" b="0" i="1" u="sng" dirty="0" smtClean="0">
                <a:latin typeface="Verdana" pitchFamily="34" charset="0"/>
              </a:rPr>
              <a:t> </a:t>
            </a:r>
            <a:r>
              <a:rPr lang="it-IT" sz="1800" b="0" i="1" u="sng" dirty="0" err="1" smtClean="0">
                <a:latin typeface="Verdana" pitchFamily="34" charset="0"/>
              </a:rPr>
              <a:t>it</a:t>
            </a:r>
            <a:r>
              <a:rPr lang="it-IT" sz="1800" b="0" i="1" u="sng" dirty="0" smtClean="0">
                <a:latin typeface="Verdana" pitchFamily="34" charset="0"/>
              </a:rPr>
              <a:t> </a:t>
            </a:r>
            <a:r>
              <a:rPr lang="it-IT" sz="1800" b="0" i="1" u="sng" dirty="0" err="1" smtClean="0">
                <a:latin typeface="Verdana" pitchFamily="34" charset="0"/>
              </a:rPr>
              <a:t>is</a:t>
            </a:r>
            <a:r>
              <a:rPr lang="it-IT" sz="1800" b="0" i="1" u="sng" dirty="0" smtClean="0">
                <a:latin typeface="Verdana" pitchFamily="34" charset="0"/>
              </a:rPr>
              <a:t> </a:t>
            </a:r>
            <a:r>
              <a:rPr lang="it-IT" sz="1800" b="0" i="1" u="sng" dirty="0" err="1" smtClean="0">
                <a:latin typeface="Verdana" pitchFamily="34" charset="0"/>
              </a:rPr>
              <a:t>foreseen</a:t>
            </a:r>
            <a:endParaRPr lang="it-IT" sz="1800" b="0" i="1" u="sng" dirty="0" smtClean="0">
              <a:latin typeface="Verdana" pitchFamily="34" charset="0"/>
            </a:endParaRPr>
          </a:p>
          <a:p>
            <a:pPr algn="l" defTabSz="957263"/>
            <a:endParaRPr lang="it-IT" sz="1800" b="0" dirty="0">
              <a:latin typeface="Verdana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907704" y="260648"/>
            <a:ext cx="6480720" cy="576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5793" tIns="47896" rIns="95793" bIns="47896" numCol="1" anchor="t" anchorCtr="0" compatLnSpc="1">
            <a:prstTxWarp prst="textNoShape">
              <a:avLst/>
            </a:prstTxWarp>
          </a:bodyPr>
          <a:lstStyle>
            <a:lvl1pPr algn="ctr" defTabSz="957263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957263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Verdana" pitchFamily="34" charset="0"/>
              </a:defRPr>
            </a:lvl2pPr>
            <a:lvl3pPr algn="ctr" defTabSz="957263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Verdana" pitchFamily="34" charset="0"/>
              </a:defRPr>
            </a:lvl3pPr>
            <a:lvl4pPr algn="ctr" defTabSz="957263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Verdana" pitchFamily="34" charset="0"/>
              </a:defRPr>
            </a:lvl4pPr>
            <a:lvl5pPr algn="ctr" defTabSz="957263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Verdana" pitchFamily="34" charset="0"/>
              </a:defRPr>
            </a:lvl5pPr>
            <a:lvl6pPr marL="457200" algn="ctr" defTabSz="957263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Verdana" pitchFamily="34" charset="0"/>
              </a:defRPr>
            </a:lvl6pPr>
            <a:lvl7pPr marL="914400" algn="ctr" defTabSz="957263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Verdana" pitchFamily="34" charset="0"/>
              </a:defRPr>
            </a:lvl7pPr>
            <a:lvl8pPr marL="1371600" algn="ctr" defTabSz="957263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Verdana" pitchFamily="34" charset="0"/>
              </a:defRPr>
            </a:lvl8pPr>
            <a:lvl9pPr marL="1828800" algn="ctr" defTabSz="957263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en-GB" sz="2800" b="1" kern="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Test Station Main Features - II</a:t>
            </a:r>
            <a:endParaRPr lang="en-GB" sz="2800" b="1" kern="0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981056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55600"/>
            <a:ext cx="1781175" cy="6153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600" y="0"/>
            <a:ext cx="6985000" cy="692150"/>
          </a:xfrm>
          <a:noFill/>
          <a:ln>
            <a:miter lim="800000"/>
            <a:headEnd/>
            <a:tailEnd/>
          </a:ln>
        </p:spPr>
        <p:txBody>
          <a:bodyPr vert="horz" wrap="square" lIns="95793" tIns="47896" rIns="95793" bIns="4789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Cryostat </a:t>
            </a:r>
            <a:br>
              <a:rPr lang="en-GB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with magnet under test</a:t>
            </a: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3563515" y="4430713"/>
            <a:ext cx="24320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800" i="1">
                <a:solidFill>
                  <a:srgbClr val="0033CC"/>
                </a:solidFill>
                <a:latin typeface="Verdana" pitchFamily="34" charset="0"/>
              </a:rPr>
              <a:t>vertical cryostat  </a:t>
            </a:r>
          </a:p>
        </p:txBody>
      </p:sp>
      <p:sp>
        <p:nvSpPr>
          <p:cNvPr id="25605" name="Line 6"/>
          <p:cNvSpPr>
            <a:spLocks noChangeShapeType="1"/>
          </p:cNvSpPr>
          <p:nvPr/>
        </p:nvSpPr>
        <p:spPr bwMode="auto">
          <a:xfrm>
            <a:off x="5868565" y="4652963"/>
            <a:ext cx="863600" cy="2159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3563515" y="2266950"/>
            <a:ext cx="266541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800" i="1">
                <a:solidFill>
                  <a:srgbClr val="0033CC"/>
                </a:solidFill>
                <a:latin typeface="Verdana" pitchFamily="34" charset="0"/>
              </a:rPr>
              <a:t>magnet connection system</a:t>
            </a:r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3563515" y="3213100"/>
            <a:ext cx="20875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800" i="1">
                <a:solidFill>
                  <a:srgbClr val="0033CC"/>
                </a:solidFill>
                <a:latin typeface="Verdana" pitchFamily="34" charset="0"/>
              </a:rPr>
              <a:t>cold mass</a:t>
            </a:r>
          </a:p>
        </p:txBody>
      </p:sp>
      <p:sp>
        <p:nvSpPr>
          <p:cNvPr id="25608" name="Text Box 10"/>
          <p:cNvSpPr txBox="1">
            <a:spLocks noChangeArrowheads="1"/>
          </p:cNvSpPr>
          <p:nvPr/>
        </p:nvSpPr>
        <p:spPr bwMode="auto">
          <a:xfrm>
            <a:off x="3636540" y="1838325"/>
            <a:ext cx="25209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800" i="1">
                <a:latin typeface="Verdana" pitchFamily="34" charset="0"/>
              </a:rPr>
              <a:t>ground floor</a:t>
            </a:r>
          </a:p>
        </p:txBody>
      </p:sp>
      <p:pic>
        <p:nvPicPr>
          <p:cNvPr id="25609" name="Picture 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240" y="5868988"/>
            <a:ext cx="1406525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610" name="Line 12"/>
          <p:cNvSpPr>
            <a:spLocks noChangeShapeType="1"/>
          </p:cNvSpPr>
          <p:nvPr/>
        </p:nvSpPr>
        <p:spPr bwMode="auto">
          <a:xfrm>
            <a:off x="4284240" y="6453188"/>
            <a:ext cx="31686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5611" name="Line 13"/>
          <p:cNvSpPr>
            <a:spLocks noChangeShapeType="1"/>
          </p:cNvSpPr>
          <p:nvPr/>
        </p:nvSpPr>
        <p:spPr bwMode="auto">
          <a:xfrm>
            <a:off x="6227340" y="2565400"/>
            <a:ext cx="649288" cy="714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25612" name="Line 14"/>
          <p:cNvSpPr>
            <a:spLocks noChangeShapeType="1"/>
          </p:cNvSpPr>
          <p:nvPr/>
        </p:nvSpPr>
        <p:spPr bwMode="auto">
          <a:xfrm>
            <a:off x="5292303" y="3429000"/>
            <a:ext cx="1800225" cy="7207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it-IT"/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 flipH="1">
            <a:off x="3779415" y="2133600"/>
            <a:ext cx="3744913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pic>
        <p:nvPicPr>
          <p:cNvPr id="14" name="Picture 4" descr="P101097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66" y="1124744"/>
            <a:ext cx="3544749" cy="265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sellaDiTesto 14"/>
          <p:cNvSpPr txBox="1"/>
          <p:nvPr/>
        </p:nvSpPr>
        <p:spPr>
          <a:xfrm>
            <a:off x="1522330" y="6553872"/>
            <a:ext cx="5911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Giovanni Volpini, EuCARD2-WP10 meeting  CERN </a:t>
            </a:r>
            <a:r>
              <a:rPr lang="it-IT" sz="1400" b="0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June</a:t>
            </a:r>
            <a:r>
              <a:rPr lang="it-IT" sz="1400" b="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14 2013</a:t>
            </a:r>
            <a:endParaRPr lang="it-IT" sz="1400" b="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7" y="3861048"/>
            <a:ext cx="3530270" cy="2647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DSCN015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600" y="0"/>
            <a:ext cx="6985000" cy="692150"/>
          </a:xfrm>
          <a:noFill/>
          <a:ln>
            <a:miter lim="800000"/>
            <a:headEnd/>
            <a:tailEnd/>
          </a:ln>
        </p:spPr>
        <p:txBody>
          <a:bodyPr vert="horz" wrap="square" lIns="95793" tIns="47896" rIns="95793" bIns="47896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Experimental area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60669</TotalTime>
  <Words>897</Words>
  <Application>Microsoft Office PowerPoint</Application>
  <PresentationFormat>Presentazione su schermo (4:3)</PresentationFormat>
  <Paragraphs>189</Paragraphs>
  <Slides>22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5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8" baseType="lpstr">
      <vt:lpstr>Default Design</vt:lpstr>
      <vt:lpstr>2_Personalizza struttura</vt:lpstr>
      <vt:lpstr>1_Personalizza struttura</vt:lpstr>
      <vt:lpstr>Personalizza struttura</vt:lpstr>
      <vt:lpstr>1_Default Design</vt:lpstr>
      <vt:lpstr>Immagine bitmap</vt:lpstr>
      <vt:lpstr>Presentazione standard di PowerPoint</vt:lpstr>
      <vt:lpstr>Objectives</vt:lpstr>
      <vt:lpstr>Objectives</vt:lpstr>
      <vt:lpstr>Schedule</vt:lpstr>
      <vt:lpstr>Introduction</vt:lpstr>
      <vt:lpstr>Test Station Main Features - I</vt:lpstr>
      <vt:lpstr>Presentazione standard di PowerPoint</vt:lpstr>
      <vt:lpstr>Cryostat   with magnet under test</vt:lpstr>
      <vt:lpstr>Experimental area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magnet powering scheme - I</vt:lpstr>
      <vt:lpstr>magnet powering scheme II</vt:lpstr>
      <vt:lpstr>Presentazione standard di PowerPoint</vt:lpstr>
      <vt:lpstr>cooldown</vt:lpstr>
      <vt:lpstr>SM18 test station @ CERN</vt:lpstr>
      <vt:lpstr>Test organization</vt:lpstr>
      <vt:lpstr>thank you for your attention!</vt:lpstr>
    </vt:vector>
  </TitlesOfParts>
  <Company>INFN - LASA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Stato del Magnete Toroidale di Atlas</dc:title>
  <dc:creator>INFN</dc:creator>
  <cp:lastModifiedBy>Giovanni Volpini</cp:lastModifiedBy>
  <cp:revision>1534</cp:revision>
  <cp:lastPrinted>2013-06-14T04:18:24Z</cp:lastPrinted>
  <dcterms:created xsi:type="dcterms:W3CDTF">2001-08-28T12:03:40Z</dcterms:created>
  <dcterms:modified xsi:type="dcterms:W3CDTF">2013-06-14T04:29:41Z</dcterms:modified>
</cp:coreProperties>
</file>