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6" r:id="rId2"/>
    <p:sldId id="257" r:id="rId3"/>
    <p:sldId id="263" r:id="rId4"/>
    <p:sldId id="258" r:id="rId5"/>
    <p:sldId id="259" r:id="rId6"/>
    <p:sldId id="260" r:id="rId7"/>
    <p:sldId id="261" r:id="rId8"/>
    <p:sldId id="262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5" d="100"/>
          <a:sy n="65" d="100"/>
        </p:scale>
        <p:origin x="-145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0AFEAA9-C327-4CBA-91A2-D692AEF187D5}" type="datetimeFigureOut">
              <a:rPr lang="en-GB" smtClean="0"/>
              <a:t>14/06/2013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E52EF53-9050-4DF2-888C-8E65C18F91D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736189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 sz="4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36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pic>
        <p:nvPicPr>
          <p:cNvPr id="2051" name="Picture 3" descr="\\cern.ch\dfs\Users\a\ASZEBERE\Documents\DG-EU\eu flags\FP7-Capacities\colour\FP7-cap-RGB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0400" y="380999"/>
            <a:ext cx="1124100" cy="914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\\cern.ch\dfs\Users\a\ASZEBERE\Documents\DG-EU\EuCARD\EuCARD13\header2.png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52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 descr="\\cern.ch\dfs\Users\a\ASZEBERE\Documents\DG-EU\EuCARD\EuCARD13\header2.png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722327"/>
            <a:ext cx="9144000" cy="152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2" descr="\\cern.ch\dfs\Users\a\ASZEBERE\Documents\DG-EU\eu flags\eu flag.jpg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032" y="6324600"/>
            <a:ext cx="458788" cy="3117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Footer Placeholder 4"/>
          <p:cNvSpPr txBox="1">
            <a:spLocks/>
          </p:cNvSpPr>
          <p:nvPr userDrawn="1"/>
        </p:nvSpPr>
        <p:spPr>
          <a:xfrm>
            <a:off x="1066800" y="6389181"/>
            <a:ext cx="7543800" cy="182563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000" kern="1200">
                <a:solidFill>
                  <a:schemeClr val="tx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EuCARD-2 is co-funded by the partners and the European Commission under Capacities 7th Framework Programme, Grant Agreement 312453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400" y="6248400"/>
            <a:ext cx="6781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9" name="Picture 2" descr="\\cern.ch\dfs\Users\a\ASZEBERE\Documents\DG-EU\EuCARD\EuCARD13\header2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50769"/>
            <a:ext cx="9144000" cy="457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400" y="6248400"/>
            <a:ext cx="6781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9" name="Picture 2" descr="\\cern.ch\dfs\Users\a\ASZEBERE\Documents\DG-EU\EuCARD\EuCARD13\header2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50769"/>
            <a:ext cx="9144000" cy="457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0" y="274638"/>
            <a:ext cx="5638800" cy="1020762"/>
          </a:xfrm>
        </p:spPr>
        <p:txBody>
          <a:bodyPr>
            <a:noAutofit/>
          </a:bodyPr>
          <a:lstStyle>
            <a:lvl1pPr>
              <a:defRPr sz="38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pic>
        <p:nvPicPr>
          <p:cNvPr id="1026" name="Picture 2" descr="\\cern.ch\dfs\Users\a\ASZEBERE\Documents\DG-EU\EuCARD\EuCARD13\header2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50769"/>
            <a:ext cx="9144000" cy="457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400" y="6248400"/>
            <a:ext cx="6781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400" y="6248400"/>
            <a:ext cx="6781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9" name="Picture 2" descr="\\cern.ch\dfs\Users\a\ASZEBERE\Documents\DG-EU\EuCARD\EuCARD13\header2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50769"/>
            <a:ext cx="9144000" cy="457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33400" y="6248400"/>
            <a:ext cx="6781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0" name="Picture 2" descr="\\cern.ch\dfs\Users\a\ASZEBERE\Documents\DG-EU\EuCARD\EuCARD13\header2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50769"/>
            <a:ext cx="9144000" cy="457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533400" y="6248400"/>
            <a:ext cx="6781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2" name="Picture 2" descr="\\cern.ch\dfs\Users\a\ASZEBERE\Documents\DG-EU\EuCARD\EuCARD13\header2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50769"/>
            <a:ext cx="9144000" cy="457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33400" y="6248400"/>
            <a:ext cx="6781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2" descr="\\cern.ch\dfs\Users\a\ASZEBERE\Documents\DG-EU\EuCARD\EuCARD13\header2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50769"/>
            <a:ext cx="9144000" cy="457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33400" y="6248400"/>
            <a:ext cx="6781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2" descr="\\cern.ch\dfs\Users\a\ASZEBERE\Documents\DG-EU\EuCARD\EuCARD13\header2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50769"/>
            <a:ext cx="9144000" cy="457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33400" y="6248400"/>
            <a:ext cx="6781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0" name="Picture 2" descr="\\cern.ch\dfs\Users\a\ASZEBERE\Documents\DG-EU\EuCARD\EuCARD13\header2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50769"/>
            <a:ext cx="9144000" cy="457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33400" y="6248400"/>
            <a:ext cx="6781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0" name="Picture 2" descr="\\cern.ch\dfs\Users\a\ASZEBERE\Documents\DG-EU\EuCARD\EuCARD13\header2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50769"/>
            <a:ext cx="9144000" cy="457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0" y="274638"/>
            <a:ext cx="5638800" cy="102076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53400" y="6248400"/>
            <a:ext cx="533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026" name="Picture 2" descr="\\cern.ch\dfs\Users\a\ASZEBERE\Documents\DG-EU\EuCARD2\EuCARD2-logo-.png"/>
          <p:cNvPicPr>
            <a:picLocks noChangeAspect="1" noChangeArrowheads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-76200"/>
            <a:ext cx="2514600" cy="17769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33400" y="6248400"/>
            <a:ext cx="6781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hf hdr="0"/>
  <p:txStyles>
    <p:titleStyle>
      <a:lvl1pPr algn="ctr" defTabSz="914400" rtl="0" eaLnBrk="1" latinLnBrk="0" hangingPunct="1">
        <a:spcBef>
          <a:spcPct val="0"/>
        </a:spcBef>
        <a:buNone/>
        <a:defRPr sz="3800" kern="1200">
          <a:solidFill>
            <a:schemeClr val="tx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rgbClr val="FFC000"/>
        </a:buClr>
        <a:buFont typeface="Arial" pitchFamily="34" charset="0"/>
        <a:buChar char="•"/>
        <a:defRPr sz="3200" kern="1200">
          <a:solidFill>
            <a:schemeClr val="tx1">
              <a:lumMod val="75000"/>
            </a:schemeClr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Clr>
          <a:srgbClr val="FFC000"/>
        </a:buClr>
        <a:buFont typeface="Arial" pitchFamily="34" charset="0"/>
        <a:buChar char="–"/>
        <a:defRPr sz="2800" kern="1200">
          <a:solidFill>
            <a:schemeClr val="tx1">
              <a:lumMod val="7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rgbClr val="FFC000"/>
        </a:buClr>
        <a:buFont typeface="Arial" pitchFamily="34" charset="0"/>
        <a:buChar char="•"/>
        <a:defRPr sz="2400" kern="1200">
          <a:solidFill>
            <a:schemeClr val="tx1">
              <a:lumMod val="7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rgbClr val="FFC000"/>
        </a:buClr>
        <a:buFont typeface="Arial" pitchFamily="34" charset="0"/>
        <a:buChar char="–"/>
        <a:defRPr sz="2000" kern="1200">
          <a:solidFill>
            <a:schemeClr val="tx1">
              <a:lumMod val="7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rgbClr val="FFC000"/>
        </a:buClr>
        <a:buFont typeface="Arial" pitchFamily="34" charset="0"/>
        <a:buChar char="»"/>
        <a:defRPr sz="2000" kern="1200">
          <a:solidFill>
            <a:schemeClr val="tx1">
              <a:lumMod val="7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eucard2.web.cern.ch/EuCARD2/index.html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WP12: Innovative RF Technologies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GB" dirty="0" smtClean="0"/>
              <a:t>Co-ordinators:</a:t>
            </a:r>
          </a:p>
          <a:p>
            <a:r>
              <a:rPr lang="en-GB" dirty="0" smtClean="0"/>
              <a:t>Peter McIntosh (STFC </a:t>
            </a:r>
            <a:r>
              <a:rPr lang="en-GB" dirty="0" err="1" smtClean="0"/>
              <a:t>Daresbury</a:t>
            </a:r>
            <a:r>
              <a:rPr lang="en-GB" dirty="0" smtClean="0"/>
              <a:t> Laboratory)</a:t>
            </a:r>
          </a:p>
          <a:p>
            <a:r>
              <a:rPr lang="en-GB" dirty="0" smtClean="0"/>
              <a:t>Wolf Dietrich-Moller (DESY)</a:t>
            </a:r>
          </a:p>
          <a:p>
            <a:r>
              <a:rPr lang="en-GB" dirty="0" smtClean="0"/>
              <a:t>Stephane Chel (CEA)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1066800" y="6370637"/>
            <a:ext cx="7543800" cy="182563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cxnSp>
        <p:nvCxnSpPr>
          <p:cNvPr id="6" name="Straight Connector 5"/>
          <p:cNvCxnSpPr/>
          <p:nvPr/>
        </p:nvCxnSpPr>
        <p:spPr>
          <a:xfrm>
            <a:off x="3200400" y="5105400"/>
            <a:ext cx="1981200" cy="22860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Subtitle 2"/>
          <p:cNvSpPr txBox="1">
            <a:spLocks/>
          </p:cNvSpPr>
          <p:nvPr/>
        </p:nvSpPr>
        <p:spPr>
          <a:xfrm>
            <a:off x="1371600" y="3886200"/>
            <a:ext cx="6400800" cy="1752600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>
            <a:normAutofit fontScale="70000" lnSpcReduction="20000"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Clr>
                <a:srgbClr val="FFC000"/>
              </a:buClr>
              <a:buFont typeface="Arial" pitchFamily="34" charset="0"/>
              <a:buNone/>
              <a:defRPr sz="3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rgbClr val="FFC000"/>
              </a:buClr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rgbClr val="FFC000"/>
              </a:buClr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rgbClr val="FFC000"/>
              </a:buClr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rgbClr val="FFC000"/>
              </a:buClr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Co-ordinators:</a:t>
            </a:r>
          </a:p>
          <a:p>
            <a:r>
              <a:rPr lang="en-GB" dirty="0" smtClean="0"/>
              <a:t>Peter McIntosh (STFC </a:t>
            </a:r>
            <a:r>
              <a:rPr lang="en-GB" dirty="0" err="1" smtClean="0"/>
              <a:t>Daresbury</a:t>
            </a:r>
            <a:r>
              <a:rPr lang="en-GB" dirty="0" smtClean="0"/>
              <a:t> Laboratory)</a:t>
            </a:r>
          </a:p>
          <a:p>
            <a:r>
              <a:rPr lang="en-GB" dirty="0" smtClean="0"/>
              <a:t>Wolf Dietrich-Moller (DESY)</a:t>
            </a:r>
          </a:p>
          <a:p>
            <a:r>
              <a:rPr lang="en-GB" dirty="0" smtClean="0"/>
              <a:t>Juliette </a:t>
            </a:r>
            <a:r>
              <a:rPr lang="en-GB" dirty="0" err="1" smtClean="0"/>
              <a:t>Plouin</a:t>
            </a:r>
            <a:r>
              <a:rPr lang="en-GB" dirty="0" smtClean="0"/>
              <a:t> (CEA)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251257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EUCARD-2 Funding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EUCARD-2 officially started on 1</a:t>
            </a:r>
            <a:r>
              <a:rPr lang="en-GB" baseline="30000" dirty="0" smtClean="0"/>
              <a:t>st</a:t>
            </a:r>
            <a:r>
              <a:rPr lang="en-GB" dirty="0" smtClean="0"/>
              <a:t> May 2013.</a:t>
            </a:r>
          </a:p>
          <a:p>
            <a:r>
              <a:rPr lang="en-GB" dirty="0" smtClean="0"/>
              <a:t>Formal funding of collaborator contributions has been initiated: </a:t>
            </a:r>
          </a:p>
          <a:p>
            <a:pPr lvl="1"/>
            <a:r>
              <a:rPr lang="en-GB" dirty="0" smtClean="0"/>
              <a:t>Supporting Staff, Consumables, Prototypes and Travel.</a:t>
            </a:r>
          </a:p>
          <a:p>
            <a:r>
              <a:rPr lang="en-GB" dirty="0" smtClean="0"/>
              <a:t>EUCARD-2 Website is live at:</a:t>
            </a:r>
          </a:p>
          <a:p>
            <a:pPr lvl="1"/>
            <a:r>
              <a:rPr lang="en-GB" dirty="0">
                <a:hlinkClick r:id="rId2"/>
              </a:rPr>
              <a:t>http://eucard2.web.cern.ch/EuCARD2/index.html</a:t>
            </a:r>
            <a:endParaRPr lang="en-GB" dirty="0"/>
          </a:p>
          <a:p>
            <a:endParaRPr lang="en-GB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75560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WP12 Resources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2286000"/>
            <a:ext cx="8305800" cy="327728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8534400" y="2667000"/>
            <a:ext cx="5934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12.1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8534400" y="3135868"/>
            <a:ext cx="5934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12.2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8534400" y="3810000"/>
            <a:ext cx="5934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12.3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8534400" y="4431268"/>
            <a:ext cx="5934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12.4</a:t>
            </a:r>
            <a:endParaRPr lang="en-GB" dirty="0"/>
          </a:p>
        </p:txBody>
      </p:sp>
      <p:sp>
        <p:nvSpPr>
          <p:cNvPr id="12" name="TextBox 11"/>
          <p:cNvSpPr txBox="1"/>
          <p:nvPr/>
        </p:nvSpPr>
        <p:spPr>
          <a:xfrm>
            <a:off x="8534400" y="4934552"/>
            <a:ext cx="5934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12.5</a:t>
            </a:r>
            <a:endParaRPr lang="en-GB" dirty="0"/>
          </a:p>
        </p:txBody>
      </p:sp>
      <p:sp>
        <p:nvSpPr>
          <p:cNvPr id="5" name="Rectangle 4"/>
          <p:cNvSpPr/>
          <p:nvPr/>
        </p:nvSpPr>
        <p:spPr>
          <a:xfrm>
            <a:off x="152400" y="2667000"/>
            <a:ext cx="8305800" cy="369332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13"/>
          <p:cNvSpPr/>
          <p:nvPr/>
        </p:nvSpPr>
        <p:spPr>
          <a:xfrm>
            <a:off x="152400" y="3048000"/>
            <a:ext cx="8305800" cy="49530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ectangle 14"/>
          <p:cNvSpPr/>
          <p:nvPr/>
        </p:nvSpPr>
        <p:spPr>
          <a:xfrm>
            <a:off x="152384" y="3543336"/>
            <a:ext cx="8305800" cy="887932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ectangle 15"/>
          <p:cNvSpPr/>
          <p:nvPr/>
        </p:nvSpPr>
        <p:spPr>
          <a:xfrm>
            <a:off x="152368" y="4431268"/>
            <a:ext cx="8305800" cy="369332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ectangle 16"/>
          <p:cNvSpPr/>
          <p:nvPr/>
        </p:nvSpPr>
        <p:spPr>
          <a:xfrm>
            <a:off x="152352" y="4800600"/>
            <a:ext cx="8305800" cy="62126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38309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WP12 Milestones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50184199"/>
              </p:ext>
            </p:extLst>
          </p:nvPr>
        </p:nvGraphicFramePr>
        <p:xfrm>
          <a:off x="304800" y="1687612"/>
          <a:ext cx="7543800" cy="484373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38342"/>
                <a:gridCol w="3519114"/>
                <a:gridCol w="793419"/>
                <a:gridCol w="456663"/>
                <a:gridCol w="2036262"/>
              </a:tblGrid>
              <a:tr h="259976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 smtClean="0">
                          <a:latin typeface="+mn-lt"/>
                        </a:rPr>
                        <a:t>Milestone</a:t>
                      </a:r>
                      <a:endParaRPr lang="en-GB" sz="1000" dirty="0"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000" dirty="0" smtClean="0">
                          <a:latin typeface="+mn-lt"/>
                        </a:rPr>
                        <a:t>Title</a:t>
                      </a:r>
                      <a:endParaRPr lang="en-GB" sz="1000" dirty="0">
                        <a:latin typeface="+mn-lt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 smtClean="0">
                          <a:latin typeface="+mn-lt"/>
                        </a:rPr>
                        <a:t>Beneficiary</a:t>
                      </a:r>
                      <a:endParaRPr lang="en-GB" sz="1000" dirty="0">
                        <a:latin typeface="+mn-lt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 smtClean="0">
                          <a:latin typeface="+mn-lt"/>
                        </a:rPr>
                        <a:t>Date</a:t>
                      </a:r>
                      <a:endParaRPr lang="en-GB" sz="1000" dirty="0">
                        <a:latin typeface="+mn-lt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000" dirty="0" smtClean="0">
                          <a:latin typeface="+mn-lt"/>
                        </a:rPr>
                        <a:t>Comments</a:t>
                      </a:r>
                      <a:endParaRPr lang="en-GB" sz="1000" dirty="0">
                        <a:latin typeface="+mn-lt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9976"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MS87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/>
                        </a:rPr>
                        <a:t>Fundamental </a:t>
                      </a:r>
                      <a:r>
                        <a:rPr lang="en-GB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/>
                        </a:rPr>
                        <a:t>SRF Thin Film physics report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CEA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/>
                        </a:rPr>
                        <a:t>M48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Final Activity Report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259976"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MS84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/>
                        </a:rPr>
                        <a:t>Deposition test facility designed at CEA.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CEA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/>
                        </a:rPr>
                        <a:t>M40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Facility designed and validated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59976"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MS78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Characterisation test facility implemented at HZB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HZB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/>
                        </a:rPr>
                        <a:t>M30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Facility implemented and validated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59976"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MS88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Report summarising the results obtained in characterising the various new thin film technologies developed, which include both multilayer and monolayer techniques</a:t>
                      </a: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CEA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/>
                        </a:rPr>
                        <a:t>M48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Final Activity Report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9976"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MS81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/>
                        </a:rPr>
                        <a:t>RF design CLIC_DDS_B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UNIMAN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/>
                        </a:rPr>
                        <a:t>M36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Activity Report.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259976"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MS86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/>
                        </a:rPr>
                        <a:t>RF design of fully interleaved structure and CLIC SW study.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UNIMAN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/>
                        </a:rPr>
                        <a:t>M45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Activity Report. Concluding final report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59976"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MS76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/>
                        </a:rPr>
                        <a:t>High power RF components fabricated and tested at low level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CEA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/>
                        </a:rPr>
                        <a:t>M24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Prototype completed and validated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59976"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MS74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/>
                        </a:rPr>
                        <a:t>Design concept RF front end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PSI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/>
                        </a:rPr>
                        <a:t>M12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Activity Report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59976"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MS77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/>
                        </a:rPr>
                        <a:t>Phase stabilisation experiment design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ULANC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/>
                        </a:rPr>
                        <a:t>M24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Activity Report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59976"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MS79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/>
                        </a:rPr>
                        <a:t>Crab cavity electromagnetic design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ULANC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/>
                        </a:rPr>
                        <a:t>M30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Activity Report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9976"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MS82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Completed coupled cavity simulations of 8-cavity module</a:t>
                      </a: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UNIMAN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/>
                        </a:rPr>
                        <a:t>M36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Activity Report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9976"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MS80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Demonstrated operation of improved deposition system, </a:t>
                      </a:r>
                      <a:r>
                        <a:rPr lang="en-GB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Pb</a:t>
                      </a:r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layers of 1 </a:t>
                      </a:r>
                      <a:r>
                        <a:rPr lang="en-GB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μm</a:t>
                      </a:r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in thickness.</a:t>
                      </a: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NCBJ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/>
                        </a:rPr>
                        <a:t>M30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Report on sample characterisation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259976"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MS73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Commissioning of the SAPI for operation with metal photocathodes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STFC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Publication </a:t>
                      </a:r>
                      <a:r>
                        <a:rPr lang="en-GB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report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59976"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MS75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MS Mincho"/>
                        </a:rPr>
                        <a:t>Investigation of quantum yield and energy spectrum of the electrons, emitted from the metal photocathode surface in SAPI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STFC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M18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MS Mincho"/>
                        </a:rPr>
                        <a:t>Intermediate scientific report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59976"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MS83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MS Mincho"/>
                        </a:rPr>
                        <a:t>Manufacturing and commissioning of the photocathode transport system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STFC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M36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MS Mincho"/>
                        </a:rPr>
                        <a:t>Technical design report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59976"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MS85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MS Mincho"/>
                        </a:rPr>
                        <a:t>Investigation of the brightness of different metal photocathodes in a S-band NCRF gun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STFC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M42</a:t>
                      </a: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MS Mincho"/>
                        </a:rPr>
                        <a:t>Scientific report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pSp>
        <p:nvGrpSpPr>
          <p:cNvPr id="13" name="Group 12"/>
          <p:cNvGrpSpPr/>
          <p:nvPr/>
        </p:nvGrpSpPr>
        <p:grpSpPr>
          <a:xfrm>
            <a:off x="304800" y="1981200"/>
            <a:ext cx="8665094" cy="1219200"/>
            <a:chOff x="304800" y="1981200"/>
            <a:chExt cx="8665094" cy="1219200"/>
          </a:xfrm>
        </p:grpSpPr>
        <p:sp>
          <p:nvSpPr>
            <p:cNvPr id="3" name="Rectangle 2"/>
            <p:cNvSpPr/>
            <p:nvPr/>
          </p:nvSpPr>
          <p:spPr>
            <a:xfrm>
              <a:off x="304800" y="1981200"/>
              <a:ext cx="7543800" cy="1219200"/>
            </a:xfrm>
            <a:prstGeom prst="rect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7924800" y="2362200"/>
              <a:ext cx="104509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Task 12.2</a:t>
              </a:r>
              <a:endParaRPr lang="en-GB" dirty="0"/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304800" y="3200400"/>
            <a:ext cx="8665094" cy="1524000"/>
            <a:chOff x="304800" y="3200400"/>
            <a:chExt cx="8665094" cy="1524000"/>
          </a:xfrm>
        </p:grpSpPr>
        <p:sp>
          <p:nvSpPr>
            <p:cNvPr id="6" name="Rectangle 5"/>
            <p:cNvSpPr/>
            <p:nvPr/>
          </p:nvSpPr>
          <p:spPr>
            <a:xfrm>
              <a:off x="304800" y="3200400"/>
              <a:ext cx="7543800" cy="1524000"/>
            </a:xfrm>
            <a:prstGeom prst="rect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7924800" y="3810000"/>
              <a:ext cx="104509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Task 12.3</a:t>
              </a:r>
              <a:endParaRPr lang="en-GB" dirty="0"/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304800" y="4724400"/>
            <a:ext cx="8665094" cy="369332"/>
            <a:chOff x="304800" y="4724400"/>
            <a:chExt cx="8665094" cy="369332"/>
          </a:xfrm>
        </p:grpSpPr>
        <p:sp>
          <p:nvSpPr>
            <p:cNvPr id="7" name="Rectangle 6"/>
            <p:cNvSpPr/>
            <p:nvPr/>
          </p:nvSpPr>
          <p:spPr>
            <a:xfrm>
              <a:off x="304800" y="4724400"/>
              <a:ext cx="7543800" cy="304800"/>
            </a:xfrm>
            <a:prstGeom prst="rect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7924800" y="4724400"/>
              <a:ext cx="104509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Task 12.4</a:t>
              </a:r>
              <a:endParaRPr lang="en-GB" dirty="0"/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304800" y="5029200"/>
            <a:ext cx="8665094" cy="1524000"/>
            <a:chOff x="304800" y="5029200"/>
            <a:chExt cx="8665094" cy="1524000"/>
          </a:xfrm>
        </p:grpSpPr>
        <p:sp>
          <p:nvSpPr>
            <p:cNvPr id="8" name="Rectangle 7"/>
            <p:cNvSpPr/>
            <p:nvPr/>
          </p:nvSpPr>
          <p:spPr>
            <a:xfrm>
              <a:off x="304800" y="5029200"/>
              <a:ext cx="7543800" cy="1524000"/>
            </a:xfrm>
            <a:prstGeom prst="rect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7924800" y="5638800"/>
              <a:ext cx="104509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Task 12.5</a:t>
              </a:r>
              <a:endParaRPr lang="en-GB" dirty="0"/>
            </a:p>
          </p:txBody>
        </p:sp>
      </p:grpSp>
    </p:spTree>
    <p:extLst>
      <p:ext uri="{BB962C8B-B14F-4D97-AF65-F5344CB8AC3E}">
        <p14:creationId xmlns:p14="http://schemas.microsoft.com/office/powerpoint/2010/main" val="25922556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WP12 Deliverables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98002417"/>
              </p:ext>
            </p:extLst>
          </p:nvPr>
        </p:nvGraphicFramePr>
        <p:xfrm>
          <a:off x="152401" y="1834967"/>
          <a:ext cx="7543799" cy="456583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53777"/>
                <a:gridCol w="3870415"/>
                <a:gridCol w="1042982"/>
                <a:gridCol w="566282"/>
                <a:gridCol w="1010343"/>
              </a:tblGrid>
              <a:tr h="259976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>
                          <a:latin typeface="+mn-lt"/>
                        </a:rPr>
                        <a:t>Deliverable</a:t>
                      </a:r>
                      <a:endParaRPr lang="en-GB" sz="1400" dirty="0"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latin typeface="+mn-lt"/>
                        </a:rPr>
                        <a:t>Title</a:t>
                      </a:r>
                      <a:endParaRPr lang="en-GB" sz="1400" dirty="0">
                        <a:latin typeface="+mn-lt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>
                          <a:latin typeface="+mn-lt"/>
                        </a:rPr>
                        <a:t>Beneficiary</a:t>
                      </a:r>
                      <a:endParaRPr lang="en-GB" sz="1400" dirty="0">
                        <a:latin typeface="+mn-lt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>
                          <a:latin typeface="+mn-lt"/>
                        </a:rPr>
                        <a:t>Date</a:t>
                      </a:r>
                      <a:endParaRPr lang="en-GB" sz="1400" dirty="0">
                        <a:latin typeface="+mn-lt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>
                          <a:latin typeface="+mn-lt"/>
                        </a:rPr>
                        <a:t>Comments</a:t>
                      </a:r>
                      <a:endParaRPr lang="en-GB" sz="1400" dirty="0">
                        <a:latin typeface="+mn-lt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9976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D12.1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Deposition test facilities implemented and verified at CERN and INPG. </a:t>
                      </a:r>
                    </a:p>
                  </a:txBody>
                  <a:tcPr marL="9525" marR="9525" marT="952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CERN</a:t>
                      </a:r>
                    </a:p>
                  </a:txBody>
                  <a:tcPr marL="9525" marR="9525" marT="952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M18</a:t>
                      </a:r>
                    </a:p>
                  </a:txBody>
                  <a:tcPr marL="9525" marR="9525" marT="952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Report</a:t>
                      </a:r>
                    </a:p>
                  </a:txBody>
                  <a:tcPr marL="9525" marR="9525" marT="9525" marB="0" anchor="b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59976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D12.5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First resonator deposited and qualified at CERN.</a:t>
                      </a:r>
                    </a:p>
                  </a:txBody>
                  <a:tcPr marL="9525" marR="9525" marT="952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CERN</a:t>
                      </a:r>
                    </a:p>
                  </a:txBody>
                  <a:tcPr marL="9525" marR="9525" marT="952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M36</a:t>
                      </a:r>
                    </a:p>
                  </a:txBody>
                  <a:tcPr marL="9525" marR="9525" marT="952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Report</a:t>
                      </a:r>
                    </a:p>
                  </a:txBody>
                  <a:tcPr marL="9525" marR="9525" marT="9525" marB="0" anchor="b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59976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D12.10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Cavity deposited and qualified at CEA.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CEA</a:t>
                      </a:r>
                    </a:p>
                  </a:txBody>
                  <a:tcPr marL="9525" marR="9525" marT="952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M48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Report</a:t>
                      </a:r>
                    </a:p>
                  </a:txBody>
                  <a:tcPr marL="9525" marR="9525" marT="9525" marB="0" anchor="b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59976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D12.2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Initial progress report of task 12.3.</a:t>
                      </a:r>
                    </a:p>
                  </a:txBody>
                  <a:tcPr marL="9525" marR="9525" marT="952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CERN</a:t>
                      </a:r>
                    </a:p>
                  </a:txBody>
                  <a:tcPr marL="9525" marR="9525" marT="952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M18</a:t>
                      </a:r>
                    </a:p>
                  </a:txBody>
                  <a:tcPr marL="9525" marR="9525" marT="952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Report</a:t>
                      </a:r>
                    </a:p>
                  </a:txBody>
                  <a:tcPr marL="9525" marR="9525" marT="9525" marB="0" anchor="b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59976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D12.6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Intermediate progress report of task 12.3.</a:t>
                      </a:r>
                    </a:p>
                  </a:txBody>
                  <a:tcPr marL="9525" marR="9525" marT="952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CERN</a:t>
                      </a:r>
                    </a:p>
                  </a:txBody>
                  <a:tcPr marL="9525" marR="9525" marT="952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M36</a:t>
                      </a:r>
                    </a:p>
                  </a:txBody>
                  <a:tcPr marL="9525" marR="9525" marT="952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Report</a:t>
                      </a:r>
                    </a:p>
                  </a:txBody>
                  <a:tcPr marL="9525" marR="9525" marT="9525" marB="0" anchor="b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59976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D12.11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Final report of task 12.3.</a:t>
                      </a:r>
                    </a:p>
                  </a:txBody>
                  <a:tcPr marL="9525" marR="9525" marT="952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CERN</a:t>
                      </a:r>
                    </a:p>
                  </a:txBody>
                  <a:tcPr marL="9525" marR="9525" marT="952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M48</a:t>
                      </a:r>
                    </a:p>
                  </a:txBody>
                  <a:tcPr marL="9525" marR="9525" marT="952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Report</a:t>
                      </a:r>
                    </a:p>
                  </a:txBody>
                  <a:tcPr marL="9525" marR="9525" marT="9525" marB="0" anchor="b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59976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D12.3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Design of electronics for XFEL HOM diagnostics.</a:t>
                      </a:r>
                    </a:p>
                  </a:txBody>
                  <a:tcPr marL="9525" marR="9525" marT="952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DESY</a:t>
                      </a:r>
                    </a:p>
                  </a:txBody>
                  <a:tcPr marL="9525" marR="9525" marT="952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M18</a:t>
                      </a:r>
                    </a:p>
                  </a:txBody>
                  <a:tcPr marL="9525" marR="9525" marT="952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Report</a:t>
                      </a:r>
                    </a:p>
                  </a:txBody>
                  <a:tcPr marL="9525" marR="9525" marT="9525" marB="0" anchor="b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59976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D12.7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Completed characterisation of HOMs in the 8-cavity XFEL 3HC module.</a:t>
                      </a:r>
                    </a:p>
                  </a:txBody>
                  <a:tcPr marL="9525" marR="9525" marT="952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UNIMAN</a:t>
                      </a:r>
                    </a:p>
                  </a:txBody>
                  <a:tcPr marL="9525" marR="9525" marT="952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M36</a:t>
                      </a:r>
                    </a:p>
                  </a:txBody>
                  <a:tcPr marL="9525" marR="9525" marT="952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Report</a:t>
                      </a:r>
                    </a:p>
                  </a:txBody>
                  <a:tcPr marL="9525" marR="9525" marT="9525" marB="0" anchor="b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59976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D12.12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Report on characterisation of HOMs in XFEL coupled 3HC </a:t>
                      </a:r>
                      <a:r>
                        <a:rPr lang="en-GB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cryomodule</a:t>
                      </a:r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.</a:t>
                      </a:r>
                    </a:p>
                  </a:txBody>
                  <a:tcPr marL="9525" marR="9525" marT="952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UNIMAN</a:t>
                      </a:r>
                    </a:p>
                  </a:txBody>
                  <a:tcPr marL="9525" marR="9525" marT="952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M48</a:t>
                      </a:r>
                    </a:p>
                  </a:txBody>
                  <a:tcPr marL="9525" marR="9525" marT="952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Report</a:t>
                      </a:r>
                    </a:p>
                  </a:txBody>
                  <a:tcPr marL="9525" marR="9525" marT="9525" marB="0" anchor="b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59976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D12.4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Scientific report on photocathode R&amp;D.</a:t>
                      </a:r>
                    </a:p>
                  </a:txBody>
                  <a:tcPr marL="9525" marR="9525" marT="952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STFC</a:t>
                      </a:r>
                    </a:p>
                  </a:txBody>
                  <a:tcPr marL="9525" marR="9525" marT="952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M18</a:t>
                      </a:r>
                    </a:p>
                  </a:txBody>
                  <a:tcPr marL="9525" marR="9525" marT="952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Report</a:t>
                      </a:r>
                    </a:p>
                  </a:txBody>
                  <a:tcPr marL="9525" marR="9525" marT="9525" marB="0" anchor="b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59976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D12.8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Optimised procedure for </a:t>
                      </a:r>
                      <a:r>
                        <a:rPr lang="en-GB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microdorplets</a:t>
                      </a:r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flattening with an UV laser.</a:t>
                      </a:r>
                    </a:p>
                  </a:txBody>
                  <a:tcPr marL="9525" marR="9525" marT="952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NCBJ</a:t>
                      </a:r>
                    </a:p>
                  </a:txBody>
                  <a:tcPr marL="9525" marR="9525" marT="952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M36</a:t>
                      </a:r>
                    </a:p>
                  </a:txBody>
                  <a:tcPr marL="9525" marR="9525" marT="952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Report</a:t>
                      </a:r>
                    </a:p>
                  </a:txBody>
                  <a:tcPr marL="9525" marR="9525" marT="9525" marB="0" anchor="b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59976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D12.9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Pb</a:t>
                      </a:r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/</a:t>
                      </a:r>
                      <a:r>
                        <a:rPr lang="en-GB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Nb</a:t>
                      </a:r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plug photocathodes measurements and characterization.</a:t>
                      </a:r>
                    </a:p>
                  </a:txBody>
                  <a:tcPr marL="9525" marR="9525" marT="952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HZDR</a:t>
                      </a:r>
                    </a:p>
                  </a:txBody>
                  <a:tcPr marL="9525" marR="9525" marT="952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M42</a:t>
                      </a:r>
                    </a:p>
                  </a:txBody>
                  <a:tcPr marL="9525" marR="9525" marT="952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Report</a:t>
                      </a:r>
                    </a:p>
                  </a:txBody>
                  <a:tcPr marL="9525" marR="9525" marT="9525" marB="0" anchor="b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59976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D12.13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Results of DAC implementation in SRF guns.</a:t>
                      </a:r>
                    </a:p>
                  </a:txBody>
                  <a:tcPr marL="9525" marR="9525" marT="952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HZB</a:t>
                      </a:r>
                    </a:p>
                  </a:txBody>
                  <a:tcPr marL="9525" marR="9525" marT="952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M48</a:t>
                      </a:r>
                    </a:p>
                  </a:txBody>
                  <a:tcPr marL="9525" marR="9525" marT="952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Report</a:t>
                      </a:r>
                    </a:p>
                  </a:txBody>
                  <a:tcPr marL="9525" marR="9525" marT="9525" marB="0" anchor="b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grpSp>
        <p:nvGrpSpPr>
          <p:cNvPr id="3" name="Group 2"/>
          <p:cNvGrpSpPr/>
          <p:nvPr/>
        </p:nvGrpSpPr>
        <p:grpSpPr>
          <a:xfrm>
            <a:off x="152400" y="2133600"/>
            <a:ext cx="8817494" cy="990600"/>
            <a:chOff x="152400" y="2133600"/>
            <a:chExt cx="8817494" cy="990600"/>
          </a:xfrm>
        </p:grpSpPr>
        <p:sp>
          <p:nvSpPr>
            <p:cNvPr id="6" name="TextBox 5"/>
            <p:cNvSpPr txBox="1"/>
            <p:nvPr/>
          </p:nvSpPr>
          <p:spPr>
            <a:xfrm>
              <a:off x="7924800" y="2526268"/>
              <a:ext cx="104509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Task 12.2</a:t>
              </a:r>
              <a:endParaRPr lang="en-GB" dirty="0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52400" y="2133600"/>
              <a:ext cx="7543800" cy="990600"/>
            </a:xfrm>
            <a:prstGeom prst="rect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152400" y="3124200"/>
            <a:ext cx="8817494" cy="762000"/>
            <a:chOff x="152400" y="3124200"/>
            <a:chExt cx="8817494" cy="762000"/>
          </a:xfrm>
        </p:grpSpPr>
        <p:sp>
          <p:nvSpPr>
            <p:cNvPr id="7" name="TextBox 6"/>
            <p:cNvSpPr txBox="1"/>
            <p:nvPr/>
          </p:nvSpPr>
          <p:spPr>
            <a:xfrm>
              <a:off x="7924800" y="3364468"/>
              <a:ext cx="104509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Task 12.3</a:t>
              </a:r>
              <a:endParaRPr lang="en-GB" dirty="0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152400" y="3124200"/>
              <a:ext cx="7543800" cy="762000"/>
            </a:xfrm>
            <a:prstGeom prst="rect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152400" y="3886200"/>
            <a:ext cx="8817494" cy="1143000"/>
            <a:chOff x="152400" y="3886200"/>
            <a:chExt cx="8817494" cy="1143000"/>
          </a:xfrm>
        </p:grpSpPr>
        <p:sp>
          <p:nvSpPr>
            <p:cNvPr id="8" name="TextBox 7"/>
            <p:cNvSpPr txBox="1"/>
            <p:nvPr/>
          </p:nvSpPr>
          <p:spPr>
            <a:xfrm>
              <a:off x="7924800" y="4267200"/>
              <a:ext cx="104509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Task 12.4</a:t>
              </a:r>
              <a:endParaRPr lang="en-GB" dirty="0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152400" y="3886200"/>
              <a:ext cx="7543800" cy="1143000"/>
            </a:xfrm>
            <a:prstGeom prst="rect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152400" y="5029200"/>
            <a:ext cx="8817494" cy="1371600"/>
            <a:chOff x="152400" y="5029200"/>
            <a:chExt cx="8817494" cy="1371600"/>
          </a:xfrm>
        </p:grpSpPr>
        <p:sp>
          <p:nvSpPr>
            <p:cNvPr id="9" name="TextBox 8"/>
            <p:cNvSpPr txBox="1"/>
            <p:nvPr/>
          </p:nvSpPr>
          <p:spPr>
            <a:xfrm>
              <a:off x="7924800" y="5562600"/>
              <a:ext cx="104509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Task 12.5</a:t>
              </a:r>
              <a:endParaRPr lang="en-GB" dirty="0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152400" y="5029200"/>
              <a:ext cx="7543800" cy="1371600"/>
            </a:xfrm>
            <a:prstGeom prst="rect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18493964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EUCARD-2 Reporting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76400"/>
            <a:ext cx="8229600" cy="5410200"/>
          </a:xfrm>
        </p:spPr>
        <p:txBody>
          <a:bodyPr>
            <a:normAutofit fontScale="55000" lnSpcReduction="20000"/>
          </a:bodyPr>
          <a:lstStyle/>
          <a:p>
            <a:r>
              <a:rPr lang="en-GB" dirty="0" smtClean="0"/>
              <a:t>EU Reports Required: 	Fewer than EUCARD!</a:t>
            </a:r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pPr marL="0" indent="0">
              <a:buNone/>
            </a:pPr>
            <a:endParaRPr lang="en-GB" dirty="0"/>
          </a:p>
          <a:p>
            <a:r>
              <a:rPr lang="en-GB" b="1" dirty="0"/>
              <a:t>Structure</a:t>
            </a:r>
            <a:r>
              <a:rPr lang="en-GB" dirty="0"/>
              <a:t>:   1 report/year   </a:t>
            </a:r>
            <a:endParaRPr lang="en-GB" dirty="0" smtClean="0"/>
          </a:p>
          <a:p>
            <a:pPr lvl="1"/>
            <a:r>
              <a:rPr lang="en-GB" dirty="0" smtClean="0"/>
              <a:t>plus </a:t>
            </a:r>
            <a:r>
              <a:rPr lang="en-GB" dirty="0"/>
              <a:t>updating of the 12-month report to become the Period 1 Report</a:t>
            </a:r>
            <a:r>
              <a:rPr lang="en-GB" dirty="0" smtClean="0"/>
              <a:t>).</a:t>
            </a:r>
            <a:endParaRPr lang="en-GB" b="1" dirty="0" smtClean="0"/>
          </a:p>
          <a:p>
            <a:r>
              <a:rPr lang="en-GB" b="1" dirty="0" smtClean="0"/>
              <a:t>Deadlines</a:t>
            </a:r>
            <a:r>
              <a:rPr lang="en-GB" dirty="0" smtClean="0"/>
              <a:t> </a:t>
            </a:r>
            <a:r>
              <a:rPr lang="en-GB" dirty="0"/>
              <a:t>(for each report):</a:t>
            </a:r>
          </a:p>
          <a:p>
            <a:pPr lvl="1"/>
            <a:r>
              <a:rPr lang="en-GB" b="1" dirty="0">
                <a:solidFill>
                  <a:srgbClr val="FF0000"/>
                </a:solidFill>
              </a:rPr>
              <a:t>Input from Task Leaders to WP Coordinators	</a:t>
            </a:r>
            <a:r>
              <a:rPr lang="en-GB" b="1" dirty="0" smtClean="0">
                <a:solidFill>
                  <a:srgbClr val="FF0000"/>
                </a:solidFill>
              </a:rPr>
              <a:t>	Y+10</a:t>
            </a:r>
            <a:r>
              <a:rPr lang="en-GB" b="1" dirty="0">
                <a:solidFill>
                  <a:srgbClr val="FF0000"/>
                </a:solidFill>
              </a:rPr>
              <a:t>	</a:t>
            </a:r>
            <a:r>
              <a:rPr lang="en-GB" b="1" dirty="0" smtClean="0">
                <a:solidFill>
                  <a:srgbClr val="FF0000"/>
                </a:solidFill>
              </a:rPr>
              <a:t>10 </a:t>
            </a:r>
            <a:r>
              <a:rPr lang="en-GB" b="1" dirty="0">
                <a:solidFill>
                  <a:srgbClr val="FF0000"/>
                </a:solidFill>
              </a:rPr>
              <a:t>May </a:t>
            </a:r>
          </a:p>
          <a:p>
            <a:pPr lvl="1"/>
            <a:r>
              <a:rPr lang="en-GB" dirty="0"/>
              <a:t>Input from WP Coordinators to Project </a:t>
            </a:r>
            <a:r>
              <a:rPr lang="en-GB" dirty="0" err="1"/>
              <a:t>Coord</a:t>
            </a:r>
            <a:r>
              <a:rPr lang="en-GB" dirty="0"/>
              <a:t>.	</a:t>
            </a:r>
            <a:r>
              <a:rPr lang="en-GB" dirty="0" smtClean="0"/>
              <a:t>	Y+20</a:t>
            </a:r>
            <a:r>
              <a:rPr lang="en-GB" dirty="0"/>
              <a:t>	</a:t>
            </a:r>
            <a:r>
              <a:rPr lang="en-GB" dirty="0" smtClean="0"/>
              <a:t>20 </a:t>
            </a:r>
            <a:r>
              <a:rPr lang="en-GB" dirty="0"/>
              <a:t>May</a:t>
            </a:r>
          </a:p>
          <a:p>
            <a:pPr lvl="1"/>
            <a:r>
              <a:rPr lang="en-GB" dirty="0"/>
              <a:t>Draft submitted to Steering Committee	</a:t>
            </a:r>
            <a:r>
              <a:rPr lang="en-GB" dirty="0" smtClean="0"/>
              <a:t>	Y+30</a:t>
            </a:r>
            <a:r>
              <a:rPr lang="en-GB" dirty="0"/>
              <a:t>	</a:t>
            </a:r>
            <a:r>
              <a:rPr lang="en-GB" dirty="0" smtClean="0"/>
              <a:t>30 </a:t>
            </a:r>
            <a:r>
              <a:rPr lang="en-GB" dirty="0"/>
              <a:t>May</a:t>
            </a:r>
          </a:p>
          <a:p>
            <a:pPr lvl="1"/>
            <a:r>
              <a:rPr lang="en-GB" dirty="0"/>
              <a:t>Draft approved by GB at Annual Meeting		</a:t>
            </a:r>
            <a:r>
              <a:rPr lang="en-GB" dirty="0" smtClean="0"/>
              <a:t>	~</a:t>
            </a:r>
            <a:r>
              <a:rPr lang="en-GB" dirty="0"/>
              <a:t>10 June</a:t>
            </a:r>
          </a:p>
          <a:p>
            <a:pPr lvl="1"/>
            <a:r>
              <a:rPr lang="en-GB" dirty="0"/>
              <a:t>Report submitted to EC (when required)	</a:t>
            </a:r>
            <a:r>
              <a:rPr lang="en-GB" dirty="0" smtClean="0"/>
              <a:t>	Y+60</a:t>
            </a:r>
            <a:r>
              <a:rPr lang="en-GB" dirty="0"/>
              <a:t>	</a:t>
            </a:r>
            <a:r>
              <a:rPr lang="en-GB" dirty="0" smtClean="0"/>
              <a:t>30 June</a:t>
            </a:r>
          </a:p>
          <a:p>
            <a:r>
              <a:rPr lang="en-GB" b="1" dirty="0"/>
              <a:t>Size:</a:t>
            </a:r>
            <a:endParaRPr lang="en-GB" dirty="0"/>
          </a:p>
          <a:p>
            <a:pPr lvl="1"/>
            <a:r>
              <a:rPr lang="en-GB" dirty="0"/>
              <a:t>Inputs from Task Leaders: maximum 2 pages, including 1 or 2 pictures, graphs, tables.</a:t>
            </a:r>
          </a:p>
          <a:p>
            <a:pPr lvl="1"/>
            <a:r>
              <a:rPr lang="en-GB" dirty="0"/>
              <a:t>Inputs from WP coordinators: input from Tasks (between 8 and 12 pages) plus an executive summary. </a:t>
            </a:r>
          </a:p>
          <a:p>
            <a:endParaRPr lang="en-GB" dirty="0" smtClean="0"/>
          </a:p>
          <a:p>
            <a:endParaRPr lang="en-GB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01882582"/>
              </p:ext>
            </p:extLst>
          </p:nvPr>
        </p:nvGraphicFramePr>
        <p:xfrm>
          <a:off x="429005" y="2057400"/>
          <a:ext cx="8257795" cy="168249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26085"/>
                <a:gridCol w="2241233"/>
                <a:gridCol w="1242441"/>
                <a:gridCol w="995553"/>
                <a:gridCol w="2155762"/>
                <a:gridCol w="1196721"/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No</a:t>
                      </a:r>
                      <a:endParaRPr lang="en-GB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Type</a:t>
                      </a:r>
                      <a:endParaRPr lang="en-GB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From Month</a:t>
                      </a:r>
                      <a:endParaRPr lang="en-GB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To Month</a:t>
                      </a:r>
                      <a:endParaRPr lang="en-GB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End of reporting period</a:t>
                      </a:r>
                      <a:endParaRPr lang="en-GB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Notes</a:t>
                      </a:r>
                      <a:endParaRPr lang="en-GB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1</a:t>
                      </a:r>
                      <a:endParaRPr lang="en-GB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Internal Activity Report </a:t>
                      </a:r>
                      <a:endParaRPr lang="en-GB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1</a:t>
                      </a:r>
                      <a:endParaRPr lang="en-GB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12</a:t>
                      </a:r>
                      <a:endParaRPr lang="en-GB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30.04.2014</a:t>
                      </a:r>
                      <a:endParaRPr lang="en-GB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 </a:t>
                      </a:r>
                      <a:endParaRPr lang="en-GB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 </a:t>
                      </a:r>
                      <a:endParaRPr lang="en-GB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Period 1 Activity Report</a:t>
                      </a:r>
                      <a:endParaRPr lang="en-GB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1</a:t>
                      </a:r>
                      <a:endParaRPr lang="en-GB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18</a:t>
                      </a:r>
                      <a:endParaRPr lang="en-GB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30.10.2014</a:t>
                      </a:r>
                      <a:endParaRPr lang="en-GB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updated IAR</a:t>
                      </a:r>
                      <a:endParaRPr lang="en-GB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2</a:t>
                      </a:r>
                      <a:endParaRPr lang="en-GB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Mid Term Activity Report</a:t>
                      </a:r>
                      <a:endParaRPr lang="en-GB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19</a:t>
                      </a:r>
                      <a:endParaRPr lang="en-GB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24</a:t>
                      </a:r>
                      <a:endParaRPr lang="en-GB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30.04.2015</a:t>
                      </a:r>
                      <a:endParaRPr lang="en-GB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 </a:t>
                      </a:r>
                      <a:endParaRPr lang="en-GB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3</a:t>
                      </a:r>
                      <a:endParaRPr lang="en-GB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Period 2 Activity Report</a:t>
                      </a:r>
                      <a:endParaRPr lang="en-GB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19</a:t>
                      </a:r>
                      <a:endParaRPr lang="en-GB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36</a:t>
                      </a:r>
                      <a:endParaRPr lang="en-GB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30.04.2016</a:t>
                      </a:r>
                      <a:endParaRPr lang="en-GB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 </a:t>
                      </a:r>
                      <a:endParaRPr lang="en-GB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4</a:t>
                      </a:r>
                      <a:endParaRPr lang="en-GB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Period 3 Activity Report</a:t>
                      </a:r>
                      <a:endParaRPr lang="en-GB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37</a:t>
                      </a:r>
                      <a:endParaRPr lang="en-GB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48</a:t>
                      </a:r>
                      <a:endParaRPr lang="en-GB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30.04.2017</a:t>
                      </a:r>
                      <a:endParaRPr lang="en-GB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 </a:t>
                      </a:r>
                      <a:endParaRPr lang="en-GB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32222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WP12 Annual Reviews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114800"/>
          </a:xfrm>
        </p:spPr>
        <p:txBody>
          <a:bodyPr>
            <a:normAutofit fontScale="92500"/>
          </a:bodyPr>
          <a:lstStyle/>
          <a:p>
            <a:r>
              <a:rPr lang="en-GB" dirty="0" smtClean="0"/>
              <a:t>Propose to host WP12 Annual Review meetings @ ~Y-30 (April 1</a:t>
            </a:r>
            <a:r>
              <a:rPr lang="en-GB" baseline="30000" dirty="0" smtClean="0"/>
              <a:t>st</a:t>
            </a:r>
            <a:r>
              <a:rPr lang="en-GB" dirty="0" smtClean="0"/>
              <a:t> 2014, 15, 16 and 17) to fulfil co-ordination and reporting requirements.</a:t>
            </a:r>
          </a:p>
          <a:p>
            <a:pPr lvl="1"/>
            <a:r>
              <a:rPr lang="en-GB" dirty="0" smtClean="0"/>
              <a:t>Dates/locations to be confirmed in consultation with Task coordinators.</a:t>
            </a:r>
          </a:p>
          <a:p>
            <a:endParaRPr lang="en-GB" dirty="0" smtClean="0"/>
          </a:p>
          <a:p>
            <a:pPr marL="0" indent="0">
              <a:buNone/>
            </a:pPr>
            <a:endParaRPr lang="en-GB" dirty="0"/>
          </a:p>
          <a:p>
            <a:r>
              <a:rPr lang="en-GB" dirty="0" smtClean="0"/>
              <a:t>Let’s get started!</a:t>
            </a:r>
          </a:p>
          <a:p>
            <a:endParaRPr lang="en-GB" dirty="0"/>
          </a:p>
          <a:p>
            <a:endParaRPr lang="en-GB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6200" y="4343400"/>
            <a:ext cx="1901825" cy="1798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146018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pPr algn="ctr"/>
            <a:r>
              <a:rPr lang="en-GB" sz="4000" dirty="0" smtClean="0"/>
              <a:t>Thank you for all your on-going support in delivering a High Impact Innovative RF Programme.</a:t>
            </a:r>
            <a:endParaRPr lang="en-GB" sz="40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910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EuCARD-2">
      <a:dk1>
        <a:srgbClr val="0070C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FFC000"/>
      </a:hlink>
      <a:folHlink>
        <a:srgbClr val="6B56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440</TotalTime>
  <Words>641</Words>
  <Application>Microsoft Office PowerPoint</Application>
  <PresentationFormat>On-screen Show (4:3)</PresentationFormat>
  <Paragraphs>249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WP12: Innovative RF Technologies</vt:lpstr>
      <vt:lpstr>EUCARD-2 Funding</vt:lpstr>
      <vt:lpstr>WP12 Resources</vt:lpstr>
      <vt:lpstr>WP12 Milestones</vt:lpstr>
      <vt:lpstr>WP12 Deliverables</vt:lpstr>
      <vt:lpstr>EUCARD-2 Reporting</vt:lpstr>
      <vt:lpstr>WP12 Annual Reviews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Agnes Szeberenyi</dc:creator>
  <cp:lastModifiedBy>user</cp:lastModifiedBy>
  <cp:revision>44</cp:revision>
  <dcterms:created xsi:type="dcterms:W3CDTF">2006-08-16T00:00:00Z</dcterms:created>
  <dcterms:modified xsi:type="dcterms:W3CDTF">2013-06-14T09:43:43Z</dcterms:modified>
</cp:coreProperties>
</file>