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5"/>
  </p:notesMasterIdLst>
  <p:handoutMasterIdLst>
    <p:handoutMasterId r:id="rId46"/>
  </p:handoutMasterIdLst>
  <p:sldIdLst>
    <p:sldId id="559" r:id="rId3"/>
    <p:sldId id="558" r:id="rId4"/>
    <p:sldId id="571" r:id="rId5"/>
    <p:sldId id="572" r:id="rId6"/>
    <p:sldId id="564" r:id="rId7"/>
    <p:sldId id="565" r:id="rId8"/>
    <p:sldId id="491" r:id="rId9"/>
    <p:sldId id="503" r:id="rId10"/>
    <p:sldId id="549" r:id="rId11"/>
    <p:sldId id="566" r:id="rId12"/>
    <p:sldId id="551" r:id="rId13"/>
    <p:sldId id="567" r:id="rId14"/>
    <p:sldId id="568" r:id="rId15"/>
    <p:sldId id="548" r:id="rId16"/>
    <p:sldId id="523" r:id="rId17"/>
    <p:sldId id="560" r:id="rId18"/>
    <p:sldId id="561" r:id="rId19"/>
    <p:sldId id="524" r:id="rId20"/>
    <p:sldId id="527" r:id="rId21"/>
    <p:sldId id="528" r:id="rId22"/>
    <p:sldId id="557" r:id="rId23"/>
    <p:sldId id="529" r:id="rId24"/>
    <p:sldId id="530" r:id="rId25"/>
    <p:sldId id="531" r:id="rId26"/>
    <p:sldId id="562" r:id="rId27"/>
    <p:sldId id="552" r:id="rId28"/>
    <p:sldId id="533" r:id="rId29"/>
    <p:sldId id="534" r:id="rId30"/>
    <p:sldId id="535" r:id="rId31"/>
    <p:sldId id="553" r:id="rId32"/>
    <p:sldId id="554" r:id="rId33"/>
    <p:sldId id="563" r:id="rId34"/>
    <p:sldId id="536" r:id="rId35"/>
    <p:sldId id="537" r:id="rId36"/>
    <p:sldId id="538" r:id="rId37"/>
    <p:sldId id="543" r:id="rId38"/>
    <p:sldId id="569" r:id="rId39"/>
    <p:sldId id="555" r:id="rId40"/>
    <p:sldId id="541" r:id="rId41"/>
    <p:sldId id="542" r:id="rId42"/>
    <p:sldId id="544" r:id="rId43"/>
    <p:sldId id="545" r:id="rId44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0B64"/>
    <a:srgbClr val="33CCCC"/>
    <a:srgbClr val="FFFF9B"/>
    <a:srgbClr val="FFFFFF"/>
    <a:srgbClr val="E9E8F0"/>
    <a:srgbClr val="E9EAEF"/>
    <a:srgbClr val="DFE9DF"/>
    <a:srgbClr val="C0D6C0"/>
    <a:srgbClr val="E7E200"/>
    <a:srgbClr val="FF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91" autoAdjust="0"/>
    <p:restoredTop sz="94612" autoAdjust="0"/>
  </p:normalViewPr>
  <p:slideViewPr>
    <p:cSldViewPr>
      <p:cViewPr>
        <p:scale>
          <a:sx n="80" d="100"/>
          <a:sy n="80" d="100"/>
        </p:scale>
        <p:origin x="-210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t" anchorCtr="0" compatLnSpc="1">
            <a:prstTxWarp prst="textNoShape">
              <a:avLst/>
            </a:prstTxWarp>
          </a:bodyPr>
          <a:lstStyle>
            <a:lvl1pPr algn="l" defTabSz="91895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t" anchorCtr="0" compatLnSpc="1">
            <a:prstTxWarp prst="textNoShape">
              <a:avLst/>
            </a:prstTxWarp>
          </a:bodyPr>
          <a:lstStyle>
            <a:lvl1pPr algn="r" defTabSz="918951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449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b" anchorCtr="0" compatLnSpc="1">
            <a:prstTxWarp prst="textNoShape">
              <a:avLst/>
            </a:prstTxWarp>
          </a:bodyPr>
          <a:lstStyle>
            <a:lvl1pPr algn="l" defTabSz="91895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2449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b" anchorCtr="0" compatLnSpc="1">
            <a:prstTxWarp prst="textNoShape">
              <a:avLst/>
            </a:prstTxWarp>
          </a:bodyPr>
          <a:lstStyle>
            <a:lvl1pPr algn="r" defTabSz="918951">
              <a:defRPr sz="1200" b="0"/>
            </a:lvl1pPr>
          </a:lstStyle>
          <a:p>
            <a:pPr>
              <a:defRPr/>
            </a:pPr>
            <a:fld id="{EF3D15D4-BD73-409B-BB1D-F72B4285C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61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t" anchorCtr="0" compatLnSpc="1">
            <a:prstTxWarp prst="textNoShape">
              <a:avLst/>
            </a:prstTxWarp>
          </a:bodyPr>
          <a:lstStyle>
            <a:lvl1pPr algn="l" defTabSz="91895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t" anchorCtr="0" compatLnSpc="1">
            <a:prstTxWarp prst="textNoShape">
              <a:avLst/>
            </a:prstTxWarp>
          </a:bodyPr>
          <a:lstStyle>
            <a:lvl1pPr algn="r" defTabSz="918951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403" y="4716225"/>
            <a:ext cx="4986871" cy="44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49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b" anchorCtr="0" compatLnSpc="1">
            <a:prstTxWarp prst="textNoShape">
              <a:avLst/>
            </a:prstTxWarp>
          </a:bodyPr>
          <a:lstStyle>
            <a:lvl1pPr algn="l" defTabSz="91895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2449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90" rIns="91981" bIns="45990" numCol="1" anchor="b" anchorCtr="0" compatLnSpc="1">
            <a:prstTxWarp prst="textNoShape">
              <a:avLst/>
            </a:prstTxWarp>
          </a:bodyPr>
          <a:lstStyle>
            <a:lvl1pPr algn="r" defTabSz="918951">
              <a:defRPr sz="1200" b="0"/>
            </a:lvl1pPr>
          </a:lstStyle>
          <a:p>
            <a:pPr>
              <a:defRPr/>
            </a:pPr>
            <a:fld id="{BCF798A1-AB4B-470A-805F-42916CCC5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0840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5974BD-116C-E94F-9257-039EE631937D}" type="slidenum">
              <a:rPr lang="en-US"/>
              <a:pPr/>
              <a:t>3</a:t>
            </a:fld>
            <a:endParaRPr lang="en-US"/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52475"/>
            <a:ext cx="4965700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0323" y="4714968"/>
            <a:ext cx="5438419" cy="44673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20/03/2000</a:t>
            </a: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711A8-C8BF-424A-9564-062F70E97E63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A6249-8F7E-489B-9D7C-3D6A0D777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8BFF5-84B7-4A41-914A-6942B713553C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B061-421B-411A-84FA-BABEFABA5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772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772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8012B-3282-4561-AAEE-15EE76E9453C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922A8-32EB-4384-854D-CA9466657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3840" cy="114060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456480" y="6247376"/>
            <a:ext cx="2125440" cy="468050"/>
          </a:xfrm>
        </p:spPr>
        <p:txBody>
          <a:bodyPr/>
          <a:lstStyle>
            <a:lvl1pPr>
              <a:defRPr/>
            </a:lvl1pPr>
          </a:lstStyle>
          <a:p>
            <a:fld id="{80A47EFB-285E-6048-A907-B05D815719A2}" type="datetime1">
              <a:rPr lang="fr-FR" smtClean="0"/>
              <a:t>10/06/2013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4400" cy="4680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G. MOUROU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2"/>
          </p:nvPr>
        </p:nvSpPr>
        <p:spPr>
          <a:xfrm>
            <a:off x="6556320" y="6247376"/>
            <a:ext cx="2125440" cy="468050"/>
          </a:xfrm>
        </p:spPr>
        <p:txBody>
          <a:bodyPr/>
          <a:lstStyle>
            <a:lvl1pPr>
              <a:defRPr/>
            </a:lvl1pPr>
          </a:lstStyle>
          <a:p>
            <a:fld id="{5DFB1A5E-687B-7C4B-9504-A20C6888E3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45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DA5A-6471-4F0E-B59E-810922FCDE03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D80D0-6222-44C3-86CC-E388B8CF6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2DC4A-C064-45D6-88D2-4056C978E3E5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BFAA2-A9D4-4541-A30A-B521BBE3F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76C3F-AFFA-47A1-94C2-38AF0681E18F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0247A-D4B0-43A6-B3B1-E05999DE3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AF96A-73D5-4BE1-8608-A040FCB3E201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042DC-751C-4FD7-B190-5532D83DE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FD860-F53E-407E-852F-632B0F29114C}" type="datetime1">
              <a:rPr lang="en-US" smtClean="0"/>
              <a:t>6/10/2013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CAD2-B4FF-4F5D-AE1A-C020CDA0C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9BDC-362C-45EE-8558-DCD0B45C4712}" type="datetime1">
              <a:rPr lang="en-US" smtClean="0"/>
              <a:t>6/10/2013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40C99-9C4B-4674-90CB-E74F549F3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1E362-9142-40D3-B2F8-E3B443A691CC}" type="datetime1">
              <a:rPr lang="en-US" smtClean="0"/>
              <a:t>6/10/2013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D8A13-C245-495E-B9EC-E2B98605D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936104"/>
          </a:xfrm>
        </p:spPr>
        <p:txBody>
          <a:bodyPr/>
          <a:lstStyle>
            <a:lvl1pPr>
              <a:defRPr sz="36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400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338DB-23C9-45CB-9029-A0B33269BF0A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BA86A-D7A2-451E-894E-5D29E2819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CD3C6-71EC-4260-AFD0-B468780936B5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8F0F1-1051-445C-A702-90672748A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69532-321A-4A03-A07A-EDE97A6B0113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4FF25-894C-44FA-8FD4-DFCAF7D57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0DB40-7892-4B03-BED4-B2E297552210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13B37-FDB8-45CA-910D-A83C2F129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772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772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A7A10-F897-436C-9374-0FD4982913B0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5F1BA-7934-4E14-A6B5-FC17C2206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10763-33EE-4FA6-875B-D93624BC4C1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1E5AB-3B4C-4907-B875-35418B86A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B2E9-A910-43AF-B522-3E5F4243E65D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CDD9-B61C-4ABE-AE48-8536CA350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D3251-34E6-4BEA-8958-42E1E3CC3034}" type="datetime1">
              <a:rPr lang="en-US" smtClean="0"/>
              <a:t>6/10/2013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60648-DE0F-4BE4-BF21-1C061F151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1710E-4E64-4334-A4FC-46C738288D91}" type="datetime1">
              <a:rPr lang="en-US" smtClean="0"/>
              <a:t>6/10/2013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55B59-E338-4285-A644-858C6699F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90AD3-9912-410A-AA7A-95B178E67A1A}" type="datetime1">
              <a:rPr lang="en-US" smtClean="0"/>
              <a:t>6/10/2013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6C678-1266-40AE-89EE-E6B394F47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5F103-1DCF-4BBF-A1B4-D985D50186FC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0E993-C2ED-4F72-BFFE-78B4502BB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D4C41-EBC6-488A-96FC-46C204AAEEFD}" type="datetime1">
              <a:rPr lang="en-US" smtClean="0"/>
              <a:t>6/10/2013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1A15E-35F0-4629-934A-7FB2F05E8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hyperlink" Target="http://www.google.ch/url?sa=i&amp;source=images&amp;cd=&amp;cad=rja&amp;docid=-GwIWPBzAdwAmM&amp;tbnid=IBi4NY7bNHsjjM:&amp;ved=0CAgQjRwwAA&amp;url=http://design-guidelines.web.cern.ch/badge-logo&amp;ei=RFCKUbjMOZGS7Aayv4DIBg&amp;psig=AFQjCNGqT0bbL0FU4s6iHP6dig7ZOYGbzg&amp;ust=136810541298711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eucard.web.cern.ch/EuCARD/index.html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7224" y="6500834"/>
            <a:ext cx="16160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/>
            </a:lvl1pPr>
          </a:lstStyle>
          <a:p>
            <a:pPr>
              <a:defRPr/>
            </a:pPr>
            <a:fld id="{DCEB674A-E4D2-41EF-9FC4-D8A52D39917A}" type="datetime1">
              <a:rPr lang="en-US" smtClean="0"/>
              <a:t>6/10/2013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57422" y="6500834"/>
            <a:ext cx="4824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790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>
              <a:defRPr/>
            </a:pPr>
            <a:fld id="{37650460-EE20-4117-81EE-B424499F4B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 descr="http://eucard.web.cern.ch/EuCARD/images/logoHomepage.jpg">
            <a:hlinkClick r:id="rId14"/>
          </p:cNvPr>
          <p:cNvPicPr/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15338" y="1"/>
            <a:ext cx="928662" cy="42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\\cern.ch\dfs\Users\j\jpk\Documents\MyDocs\EuCARD\7- Communication and Outreach\Logos &amp; pictures\EU flag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58214" y="6327595"/>
            <a:ext cx="785786" cy="530405"/>
          </a:xfrm>
          <a:prstGeom prst="rect">
            <a:avLst/>
          </a:prstGeom>
          <a:noFill/>
        </p:spPr>
      </p:pic>
      <p:pic>
        <p:nvPicPr>
          <p:cNvPr id="4" name="Picture 4" descr="\\cern.ch\dfs\Users\j\jpk\Documents\MyDocs\EuCARD\7- Communication and Outreach\Logos &amp; pictures\FP7 logo small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800076" cy="500042"/>
          </a:xfrm>
          <a:prstGeom prst="rect">
            <a:avLst/>
          </a:prstGeom>
          <a:noFill/>
        </p:spPr>
      </p:pic>
      <p:sp>
        <p:nvSpPr>
          <p:cNvPr id="1031" name="AutoShape 7"/>
          <p:cNvSpPr>
            <a:spLocks noChangeArrowheads="1"/>
          </p:cNvSpPr>
          <p:nvPr userDrawn="1"/>
        </p:nvSpPr>
        <p:spPr bwMode="auto">
          <a:xfrm>
            <a:off x="179388" y="285728"/>
            <a:ext cx="8785225" cy="61674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3" name="Picture 2" descr="http://design-guidelines.web.cern.ch/sites/design-guidelines.web.cern.ch/files/u6/CERN-logo.jpg">
            <a:hlinkClick r:id="rId18"/>
          </p:cNvPr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7525"/>
            <a:ext cx="611560" cy="61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4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4213" y="6524625"/>
            <a:ext cx="16160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/>
            </a:lvl1pPr>
          </a:lstStyle>
          <a:p>
            <a:pPr>
              <a:defRPr/>
            </a:pPr>
            <a:fld id="{066C1A27-F046-458D-9F56-E5B76F72AB84}" type="datetime1">
              <a:rPr lang="en-US" smtClean="0"/>
              <a:t>6/10/2013</a:t>
            </a:fld>
            <a:endParaRPr lang="en-US"/>
          </a:p>
        </p:txBody>
      </p:sp>
      <p:sp>
        <p:nvSpPr>
          <p:cNvPr id="244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453188"/>
            <a:ext cx="4824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244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790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>
              <a:defRPr/>
            </a:pPr>
            <a:fld id="{309C6928-798A-4D51-BFBA-AAD1D2529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4743" name="AutoShap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2642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44744" name="Rectangle 8"/>
          <p:cNvSpPr>
            <a:spLocks noChangeArrowheads="1"/>
          </p:cNvSpPr>
          <p:nvPr userDrawn="1"/>
        </p:nvSpPr>
        <p:spPr bwMode="auto">
          <a:xfrm>
            <a:off x="684213" y="188913"/>
            <a:ext cx="77724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sz="4400" b="0" i="0">
                <a:solidFill>
                  <a:schemeClr val="tx2"/>
                </a:solidFill>
              </a:rPr>
              <a:t> Slide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bit.ly/ican-polytechnique" TargetMode="External"/><Relationship Id="rId4" Type="http://schemas.openxmlformats.org/officeDocument/2006/relationships/hyperlink" Target="https://www.izest.polytechnique.edu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21323" y="620688"/>
            <a:ext cx="3443165" cy="5832648"/>
          </a:xfrm>
        </p:spPr>
        <p:txBody>
          <a:bodyPr/>
          <a:lstStyle/>
          <a:p>
            <a:r>
              <a:rPr lang="en-US" sz="2800" dirty="0" smtClean="0"/>
              <a:t>On behalf of </a:t>
            </a:r>
            <a:r>
              <a:rPr lang="en-US" sz="2800" dirty="0" err="1" smtClean="0"/>
              <a:t>EuCARD</a:t>
            </a:r>
            <a:r>
              <a:rPr lang="en-US" sz="2800" dirty="0" smtClean="0"/>
              <a:t>, </a:t>
            </a:r>
          </a:p>
          <a:p>
            <a:r>
              <a:rPr lang="en-US" sz="2800" dirty="0" err="1" smtClean="0"/>
              <a:t>EuCARD</a:t>
            </a:r>
            <a:r>
              <a:rPr lang="en-US" sz="2800" dirty="0" smtClean="0"/>
              <a:t>/</a:t>
            </a:r>
            <a:r>
              <a:rPr lang="en-US" sz="2800" dirty="0" err="1" smtClean="0"/>
              <a:t>AccNet</a:t>
            </a:r>
            <a:r>
              <a:rPr lang="en-US" sz="2800" dirty="0" smtClean="0"/>
              <a:t> &amp; EuCARD2,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Welcome</a:t>
            </a:r>
            <a:r>
              <a:rPr lang="en-US" sz="2800" dirty="0" smtClean="0"/>
              <a:t> to this workshop where the goal is to share views/visions on </a:t>
            </a:r>
            <a:r>
              <a:rPr lang="en-US" sz="2800" dirty="0" smtClean="0"/>
              <a:t>future of accelerator beyond </a:t>
            </a:r>
            <a:r>
              <a:rPr lang="en-US" sz="2800" dirty="0" smtClean="0"/>
              <a:t>the existing projects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3711A8-C8BF-424A-9564-062F70E97E63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A6249-8F7E-489B-9D7C-3D6A0D777A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53"/>
            <a:ext cx="4837755" cy="6842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902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4" y="476672"/>
            <a:ext cx="7772400" cy="936104"/>
          </a:xfrm>
        </p:spPr>
        <p:txBody>
          <a:bodyPr/>
          <a:lstStyle/>
          <a:p>
            <a:r>
              <a:rPr lang="en-US" dirty="0" smtClean="0"/>
              <a:t>I- Joint Research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5349" y="842151"/>
            <a:ext cx="7920880" cy="53860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R&amp;D on </a:t>
            </a:r>
            <a:r>
              <a:rPr lang="en-US" sz="2800" dirty="0" smtClean="0">
                <a:solidFill>
                  <a:srgbClr val="FF0000"/>
                </a:solidFill>
              </a:rPr>
              <a:t>superconducting High </a:t>
            </a:r>
            <a:r>
              <a:rPr lang="en-US" sz="2800" dirty="0">
                <a:solidFill>
                  <a:srgbClr val="FF0000"/>
                </a:solidFill>
              </a:rPr>
              <a:t>Field </a:t>
            </a:r>
            <a:r>
              <a:rPr lang="en-US" sz="2800" dirty="0" smtClean="0">
                <a:solidFill>
                  <a:srgbClr val="FF0000"/>
                </a:solidFill>
              </a:rPr>
              <a:t>Magnets &amp; electrical links </a:t>
            </a:r>
          </a:p>
          <a:p>
            <a:pPr marL="514350" indent="-514350" algn="l">
              <a:buFont typeface="+mj-lt"/>
              <a:buAutoNum type="arabicPeriod"/>
            </a:pPr>
            <a:endParaRPr lang="en-US" sz="2000" b="0" dirty="0" smtClean="0">
              <a:solidFill>
                <a:srgbClr val="FF000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rgbClr val="0070C0"/>
                </a:solidFill>
              </a:rPr>
              <a:t>R&amp;D on Collimation and </a:t>
            </a:r>
            <a:r>
              <a:rPr lang="en-US" sz="2800" dirty="0" smtClean="0">
                <a:solidFill>
                  <a:srgbClr val="0070C0"/>
                </a:solidFill>
              </a:rPr>
              <a:t>Materials for improved machine protection and beam collimation</a:t>
            </a:r>
          </a:p>
          <a:p>
            <a:pPr marL="514350" indent="-514350" algn="l">
              <a:buFont typeface="+mj-lt"/>
              <a:buAutoNum type="arabicPeriod"/>
            </a:pPr>
            <a:endParaRPr lang="en-US" sz="2000" b="0" dirty="0">
              <a:solidFill>
                <a:srgbClr val="0070C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R&amp;D on normal-conducting </a:t>
            </a:r>
            <a:r>
              <a:rPr lang="en-US" sz="2800" dirty="0" err="1">
                <a:solidFill>
                  <a:schemeClr val="accent5">
                    <a:lumMod val="50000"/>
                  </a:schemeClr>
                </a:solidFill>
              </a:rPr>
              <a:t>linacs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 and common issues to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future linear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colliders 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R&amp;D on Superconducting </a:t>
            </a:r>
            <a:r>
              <a:rPr lang="en-US" sz="2800" dirty="0" smtClean="0">
                <a:solidFill>
                  <a:srgbClr val="FF0000"/>
                </a:solidFill>
              </a:rPr>
              <a:t>RF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Support to some novel concepts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8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56" y="908720"/>
            <a:ext cx="7772400" cy="936104"/>
          </a:xfrm>
        </p:spPr>
        <p:txBody>
          <a:bodyPr/>
          <a:lstStyle/>
          <a:p>
            <a:r>
              <a:rPr lang="en-US" dirty="0" smtClean="0"/>
              <a:t>R&amp;D on High Field Magnets</a:t>
            </a:r>
            <a:br>
              <a:rPr lang="en-US" dirty="0" smtClean="0"/>
            </a:br>
            <a:r>
              <a:rPr lang="en-US" dirty="0" smtClean="0"/>
              <a:t> &amp; links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2276872"/>
            <a:ext cx="8280920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FF0000"/>
                </a:solidFill>
              </a:rPr>
              <a:t>Preparing for 13 T to 20T magnets with Nb3Sn and HTS </a:t>
            </a:r>
            <a:r>
              <a:rPr lang="en-US" sz="2800" b="0" i="0" dirty="0" smtClean="0">
                <a:solidFill>
                  <a:srgbClr val="FF0000"/>
                </a:solidFill>
              </a:rPr>
              <a:t>insert </a:t>
            </a:r>
            <a:r>
              <a:rPr lang="en-US" sz="2000" b="0" dirty="0" smtClean="0"/>
              <a:t>(see also WS session 2: </a:t>
            </a:r>
            <a:r>
              <a:rPr lang="en-US" sz="2000" b="0" dirty="0" err="1" smtClean="0"/>
              <a:t>Gijs</a:t>
            </a:r>
            <a:r>
              <a:rPr lang="en-US" sz="2000" b="0" dirty="0" smtClean="0"/>
              <a:t> de </a:t>
            </a:r>
            <a:r>
              <a:rPr lang="en-US" sz="2000" b="0" dirty="0" err="1" smtClean="0"/>
              <a:t>Rijk</a:t>
            </a:r>
            <a:r>
              <a:rPr lang="en-US" sz="2000" b="0" dirty="0" smtClean="0"/>
              <a:t>, for </a:t>
            </a:r>
            <a:r>
              <a:rPr lang="en-US" sz="2000" b="0" dirty="0" err="1" smtClean="0"/>
              <a:t>EuCARD</a:t>
            </a:r>
            <a:r>
              <a:rPr lang="en-US" sz="2000" b="0" dirty="0" smtClean="0"/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FF0000"/>
                </a:solidFill>
              </a:rPr>
              <a:t>High-Temperature Superconducting </a:t>
            </a:r>
            <a:r>
              <a:rPr lang="en-US" sz="2800" b="0" i="0" dirty="0" smtClean="0">
                <a:solidFill>
                  <a:srgbClr val="FF0000"/>
                </a:solidFill>
              </a:rPr>
              <a:t>link</a:t>
            </a:r>
            <a:r>
              <a:rPr lang="en-US" sz="2000" b="0" i="0" dirty="0" smtClean="0">
                <a:solidFill>
                  <a:srgbClr val="FF0000"/>
                </a:solidFill>
              </a:rPr>
              <a:t> </a:t>
            </a:r>
            <a:r>
              <a:rPr lang="en-US" sz="2000" b="0" dirty="0" smtClean="0"/>
              <a:t>(</a:t>
            </a:r>
            <a:r>
              <a:rPr lang="en-US" sz="2000" b="0" dirty="0"/>
              <a:t>see also WS session </a:t>
            </a:r>
            <a:r>
              <a:rPr lang="en-US" sz="2000" b="0" dirty="0" smtClean="0"/>
              <a:t>7: </a:t>
            </a:r>
            <a:r>
              <a:rPr lang="en-US" sz="2000" b="0" dirty="0" err="1" smtClean="0"/>
              <a:t>Amalia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Ballarino</a:t>
            </a:r>
            <a:r>
              <a:rPr lang="en-US" sz="2000" b="0" dirty="0" smtClean="0"/>
              <a:t>)</a:t>
            </a:r>
            <a:endParaRPr lang="en-US" sz="2000" b="0" dirty="0"/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Nb</a:t>
            </a:r>
            <a:r>
              <a:rPr lang="en-US" sz="2800" b="0" i="0" baseline="-25000" dirty="0" smtClean="0">
                <a:solidFill>
                  <a:srgbClr val="FF0000"/>
                </a:solidFill>
              </a:rPr>
              <a:t>3</a:t>
            </a:r>
            <a:r>
              <a:rPr lang="en-US" sz="2800" b="0" i="0" dirty="0" smtClean="0">
                <a:solidFill>
                  <a:srgbClr val="FF0000"/>
                </a:solidFill>
              </a:rPr>
              <a:t>Sn </a:t>
            </a:r>
            <a:r>
              <a:rPr lang="en-US" sz="2800" b="0" i="0" dirty="0" err="1" smtClean="0">
                <a:solidFill>
                  <a:srgbClr val="FF0000"/>
                </a:solidFill>
              </a:rPr>
              <a:t>undulator</a:t>
            </a:r>
            <a:endParaRPr lang="en-US" b="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818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1- </a:t>
            </a:r>
            <a:r>
              <a:rPr lang="en-US" sz="3200" dirty="0" smtClean="0">
                <a:solidFill>
                  <a:srgbClr val="FF0000"/>
                </a:solidFill>
              </a:rPr>
              <a:t>Preparing </a:t>
            </a:r>
            <a:r>
              <a:rPr lang="en-US" sz="3200" u="sng" dirty="0" smtClean="0">
                <a:solidFill>
                  <a:srgbClr val="FF0000"/>
                </a:solidFill>
              </a:rPr>
              <a:t>for 13 T to 20T magnets with Nb3Sn </a:t>
            </a:r>
            <a:r>
              <a:rPr lang="en-US" sz="3200" dirty="0" smtClean="0">
                <a:solidFill>
                  <a:srgbClr val="FF0000"/>
                </a:solidFill>
              </a:rPr>
              <a:t>and </a:t>
            </a:r>
            <a:r>
              <a:rPr lang="en-US" sz="3200" dirty="0">
                <a:solidFill>
                  <a:srgbClr val="FF0000"/>
                </a:solidFill>
              </a:rPr>
              <a:t>HTS </a:t>
            </a:r>
            <a:r>
              <a:rPr lang="en-US" sz="3200" dirty="0" smtClean="0">
                <a:solidFill>
                  <a:srgbClr val="FF0000"/>
                </a:solidFill>
              </a:rPr>
              <a:t>insert</a:t>
            </a:r>
            <a:r>
              <a:rPr lang="en-US" sz="2000" u="sng" dirty="0" smtClean="0">
                <a:solidFill>
                  <a:srgbClr val="FF0000"/>
                </a:solidFill>
              </a:rPr>
              <a:t>: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CEA, CERN, PWR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87857"/>
            <a:ext cx="6624736" cy="440055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O</a:t>
            </a:r>
            <a:r>
              <a:rPr lang="en-US" sz="2400" dirty="0" smtClean="0"/>
              <a:t>n the road … that will take longer than initially dreamed:</a:t>
            </a:r>
          </a:p>
          <a:p>
            <a:pPr marL="0" indent="0">
              <a:buNone/>
            </a:pPr>
            <a:r>
              <a:rPr lang="en-US" sz="2400" b="1" u="sng" dirty="0" smtClean="0">
                <a:solidFill>
                  <a:schemeClr val="accent5">
                    <a:lumMod val="75000"/>
                  </a:schemeClr>
                </a:solidFill>
              </a:rPr>
              <a:t>13 T magnet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design done; mechanical structure ready; Nb</a:t>
            </a:r>
            <a:r>
              <a:rPr lang="en-US" sz="2400" baseline="-250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Sn conductor inherits from FP6 CARE NED study; cryogenics test station on order. Dummy Cu coils being wound to test the mechanical design. </a:t>
            </a:r>
            <a:r>
              <a:rPr lang="en-US" sz="2400" i="1" dirty="0" smtClean="0">
                <a:solidFill>
                  <a:schemeClr val="accent5">
                    <a:lumMod val="75000"/>
                  </a:schemeClr>
                </a:solidFill>
              </a:rPr>
              <a:t>Completion foreseen </a:t>
            </a:r>
            <a:r>
              <a:rPr lang="en-US" sz="2400" i="1" u="sng" dirty="0" smtClean="0">
                <a:solidFill>
                  <a:schemeClr val="accent5">
                    <a:lumMod val="75000"/>
                  </a:schemeClr>
                </a:solidFill>
              </a:rPr>
              <a:t>end 2014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Impact: a </a:t>
            </a:r>
            <a:r>
              <a:rPr lang="en-US" sz="2400" dirty="0">
                <a:solidFill>
                  <a:srgbClr val="FF0000"/>
                </a:solidFill>
              </a:rPr>
              <a:t>first in EU, with excellent collaboration with </a:t>
            </a:r>
            <a:r>
              <a:rPr lang="en-US" sz="2400" dirty="0" smtClean="0">
                <a:solidFill>
                  <a:srgbClr val="FF0000"/>
                </a:solidFill>
              </a:rPr>
              <a:t>US partners, </a:t>
            </a:r>
            <a:r>
              <a:rPr lang="en-US" sz="2400" dirty="0">
                <a:solidFill>
                  <a:srgbClr val="FF0000"/>
                </a:solidFill>
              </a:rPr>
              <a:t>who have gathered a </a:t>
            </a:r>
            <a:r>
              <a:rPr lang="en-US" sz="2400" dirty="0" smtClean="0">
                <a:solidFill>
                  <a:srgbClr val="FF0000"/>
                </a:solidFill>
              </a:rPr>
              <a:t>15 </a:t>
            </a:r>
            <a:r>
              <a:rPr lang="en-US" sz="2400" dirty="0">
                <a:solidFill>
                  <a:srgbClr val="FF0000"/>
                </a:solidFill>
              </a:rPr>
              <a:t>year </a:t>
            </a:r>
            <a:r>
              <a:rPr lang="en-US" sz="2400" dirty="0" smtClean="0">
                <a:solidFill>
                  <a:srgbClr val="FF0000"/>
                </a:solidFill>
              </a:rPr>
              <a:t>experience; FRESCA, LHC luminosity upgrade, LHC energy upgrade, emerging future hadron collider.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31" y="1700809"/>
            <a:ext cx="2712604" cy="202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88132"/>
            <a:ext cx="1839218" cy="24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982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1- </a:t>
            </a:r>
            <a:r>
              <a:rPr lang="en-US" sz="3200" dirty="0" smtClean="0">
                <a:solidFill>
                  <a:srgbClr val="FF0000"/>
                </a:solidFill>
              </a:rPr>
              <a:t>Preparing for 13 T to 20T magnets with Nb3Sn and </a:t>
            </a:r>
            <a:r>
              <a:rPr lang="en-US" sz="3200" u="sng" dirty="0">
                <a:solidFill>
                  <a:srgbClr val="FF0000"/>
                </a:solidFill>
              </a:rPr>
              <a:t>HTS </a:t>
            </a:r>
            <a:r>
              <a:rPr lang="en-US" sz="3200" u="sng" dirty="0" smtClean="0">
                <a:solidFill>
                  <a:srgbClr val="FF0000"/>
                </a:solidFill>
              </a:rPr>
              <a:t>insert</a:t>
            </a:r>
            <a:r>
              <a:rPr lang="en-US" sz="2000" u="sng" dirty="0" smtClean="0">
                <a:solidFill>
                  <a:srgbClr val="FF0000"/>
                </a:solidFill>
              </a:rPr>
              <a:t>: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CEA, CNRS, KIT, INFN, TUT, UNIGE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640960" cy="440055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YBCO (Bi2212) selected for the </a:t>
            </a:r>
            <a:r>
              <a:rPr lang="en-US" sz="2400" b="1" u="sng" dirty="0" smtClean="0">
                <a:solidFill>
                  <a:srgbClr val="0070C0"/>
                </a:solidFill>
              </a:rPr>
              <a:t>insert</a:t>
            </a:r>
            <a:r>
              <a:rPr lang="en-US" sz="2400" dirty="0" smtClean="0">
                <a:solidFill>
                  <a:srgbClr val="0070C0"/>
                </a:solidFill>
              </a:rPr>
              <a:t>, and experienced gained on solenoids tested in 20T external field; Concept for quench protection developed . Dipole insert ready within weeks.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mpact: a </a:t>
            </a:r>
            <a:r>
              <a:rPr lang="en-US" sz="2400" dirty="0">
                <a:solidFill>
                  <a:srgbClr val="FF0000"/>
                </a:solidFill>
              </a:rPr>
              <a:t>first in EU, </a:t>
            </a:r>
            <a:r>
              <a:rPr lang="en-US" sz="2400" dirty="0" smtClean="0">
                <a:solidFill>
                  <a:srgbClr val="FF0000"/>
                </a:solidFill>
              </a:rPr>
              <a:t>LHC energy upgrade, emerging future hadron collider, societal applications of HTS.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22030"/>
            <a:ext cx="2520280" cy="222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54" y="3876629"/>
            <a:ext cx="2798440" cy="212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846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2-High-Temperature Superconducting link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>
                <a:solidFill>
                  <a:srgbClr val="FF0000"/>
                </a:solidFill>
              </a:rPr>
              <a:t>CERN, SOTON, </a:t>
            </a:r>
            <a:r>
              <a:rPr lang="en-US" sz="1800" b="0" dirty="0" smtClean="0">
                <a:solidFill>
                  <a:srgbClr val="FF0000"/>
                </a:solidFill>
              </a:rPr>
              <a:t>Columbus </a:t>
            </a:r>
            <a:r>
              <a:rPr lang="en-US" sz="1800" b="0" dirty="0" err="1" smtClean="0">
                <a:solidFill>
                  <a:srgbClr val="FF0000"/>
                </a:solidFill>
              </a:rPr>
              <a:t>SpA</a:t>
            </a:r>
            <a:r>
              <a:rPr lang="en-US" sz="1800" b="0" dirty="0" smtClean="0">
                <a:solidFill>
                  <a:srgbClr val="FF0000"/>
                </a:solidFill>
              </a:rPr>
              <a:t>, BHTS GmbH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8AF43-E745-4717-B970-BA8DF77992FB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28800"/>
            <a:ext cx="508504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52120" y="1628800"/>
            <a:ext cx="3096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20 m flexible HTS cable: 25 conductors to carry 600A dc each, made of MgB2 (others possible), to be </a:t>
            </a:r>
            <a:r>
              <a:rPr lang="en-US" b="0" dirty="0" err="1" smtClean="0"/>
              <a:t>cryostated</a:t>
            </a:r>
            <a:r>
              <a:rPr lang="en-US" b="0" dirty="0" smtClean="0"/>
              <a:t> and tested (5 to 70K).</a:t>
            </a:r>
          </a:p>
          <a:p>
            <a:pPr algn="l"/>
            <a:r>
              <a:rPr lang="en-US" b="0" dirty="0" smtClean="0"/>
              <a:t>Promising results measured on 5 m long links; boosted by LHC.</a:t>
            </a:r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6612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Impact: </a:t>
            </a:r>
            <a:r>
              <a:rPr lang="en-US" b="0" i="0" dirty="0" smtClean="0"/>
              <a:t>LHC upgrades, other accelerators, …energy </a:t>
            </a:r>
            <a:r>
              <a:rPr lang="en-US" b="0" i="0" dirty="0" smtClean="0">
                <a:solidFill>
                  <a:srgbClr val="330B64"/>
                </a:solidFill>
              </a:rPr>
              <a:t>applications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435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3-Nb3Sn </a:t>
            </a:r>
            <a:r>
              <a:rPr lang="en-US" sz="3200" dirty="0" err="1" smtClean="0">
                <a:solidFill>
                  <a:srgbClr val="FF0000"/>
                </a:solidFill>
              </a:rPr>
              <a:t>undulator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u="sng" dirty="0" smtClean="0">
                <a:solidFill>
                  <a:srgbClr val="FF0000"/>
                </a:solidFill>
              </a:rPr>
              <a:t>STFC</a:t>
            </a:r>
            <a:r>
              <a:rPr lang="en-US" sz="1800" b="0" dirty="0" smtClean="0">
                <a:solidFill>
                  <a:srgbClr val="FF0000"/>
                </a:solidFill>
              </a:rPr>
              <a:t> with support of CERN, INFN-LASA and KIT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544566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i="1" dirty="0" smtClean="0"/>
              <a:t>Research on higher field short period magnets and innovative design (helical coils); potential impact: positron sources and FEL’s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Learning Nb</a:t>
            </a:r>
            <a:r>
              <a:rPr lang="en-US" sz="2400" baseline="-25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Sn the hard way, using synergies inside WP7: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Instabilities in the first Nb</a:t>
            </a:r>
            <a:r>
              <a:rPr lang="en-US" sz="2400" baseline="-25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Sn wire (low field)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Fractures of Nb</a:t>
            </a:r>
            <a:r>
              <a:rPr lang="en-US" sz="2400" baseline="-25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Sn at transition to helical coil (tensile force after heat treatment + break during cool-down?)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Experience gained calls for new attempt if STFC funds can be allocated. If so, CERN collaboration will be provided.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1E3107-6373-4C0B-BE9B-819D355E3E3F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933056"/>
            <a:ext cx="2420937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095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56" y="908720"/>
            <a:ext cx="7772400" cy="936104"/>
          </a:xfrm>
        </p:spPr>
        <p:txBody>
          <a:bodyPr/>
          <a:lstStyle/>
          <a:p>
            <a:r>
              <a:rPr lang="en-US" dirty="0" smtClean="0"/>
              <a:t>R&amp;D on Collimation and materials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2276872"/>
            <a:ext cx="8280920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Understanding effects of radiation shocks and of slow degradation</a:t>
            </a:r>
            <a:r>
              <a:rPr lang="en-US" sz="2800" b="0" i="0" dirty="0">
                <a:solidFill>
                  <a:srgbClr val="FF0000"/>
                </a:solidFill>
              </a:rPr>
              <a:t> </a:t>
            </a:r>
            <a:r>
              <a:rPr lang="en-US" sz="2800" b="0" i="0" dirty="0" smtClean="0">
                <a:solidFill>
                  <a:srgbClr val="FF0000"/>
                </a:solidFill>
              </a:rPr>
              <a:t>of materials</a:t>
            </a:r>
            <a:endParaRPr lang="en-US" sz="2000" b="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Novel materials</a:t>
            </a:r>
            <a:r>
              <a:rPr lang="en-US" sz="2000" b="0" i="0" dirty="0" smtClean="0">
                <a:solidFill>
                  <a:srgbClr val="FF0000"/>
                </a:solidFill>
              </a:rPr>
              <a:t> </a:t>
            </a:r>
            <a:r>
              <a:rPr lang="en-US" sz="2000" b="0" dirty="0" smtClean="0"/>
              <a:t>(</a:t>
            </a:r>
            <a:r>
              <a:rPr lang="en-US" sz="2000" b="0" dirty="0"/>
              <a:t>see also WS session </a:t>
            </a:r>
            <a:r>
              <a:rPr lang="en-US" sz="2000" b="0" dirty="0" smtClean="0"/>
              <a:t>7: Alessandro </a:t>
            </a:r>
            <a:r>
              <a:rPr lang="en-US" sz="2000" b="0" dirty="0" err="1" smtClean="0"/>
              <a:t>Bertarelli</a:t>
            </a:r>
            <a:r>
              <a:rPr lang="en-US" sz="2000" b="0" dirty="0" smtClean="0"/>
              <a:t>)</a:t>
            </a:r>
            <a:endParaRPr lang="en-US" sz="2000" b="0" dirty="0"/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Smart collimators and </a:t>
            </a:r>
            <a:r>
              <a:rPr lang="en-US" sz="2800" b="0" i="0" dirty="0" err="1" smtClean="0">
                <a:solidFill>
                  <a:srgbClr val="FF0000"/>
                </a:solidFill>
              </a:rPr>
              <a:t>cryo</a:t>
            </a:r>
            <a:r>
              <a:rPr lang="en-US" sz="2800" b="0" i="0" dirty="0" smtClean="0">
                <a:solidFill>
                  <a:srgbClr val="FF0000"/>
                </a:solidFill>
              </a:rPr>
              <a:t>-catchers</a:t>
            </a:r>
            <a:endParaRPr lang="en-US" b="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70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Jens Stadlmann / Sychrotrons</a:t>
            </a:r>
          </a:p>
        </p:txBody>
      </p:sp>
      <p:sp>
        <p:nvSpPr>
          <p:cNvPr id="3" name="Footer Placeholder 2"/>
          <p:cNvSpPr txBox="1">
            <a:spLocks noGrp="1"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t>R. Assmann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818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  <a:defRPr/>
            </a:pPr>
            <a:fld id="{3AB79050-58BD-4EB9-A070-3A167B69F6F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127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" t="4823" r="77924" b="78235"/>
          <a:stretch>
            <a:fillRect/>
          </a:stretch>
        </p:blipFill>
        <p:spPr bwMode="auto">
          <a:xfrm>
            <a:off x="3635375" y="1143000"/>
            <a:ext cx="16002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96963"/>
            <a:ext cx="120173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066800"/>
            <a:ext cx="1309088" cy="13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1066800"/>
            <a:ext cx="21764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43396"/>
          <a:stretch>
            <a:fillRect/>
          </a:stretch>
        </p:blipFill>
        <p:spPr bwMode="auto">
          <a:xfrm>
            <a:off x="282575" y="33909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9" r="47440"/>
          <a:stretch>
            <a:fillRect/>
          </a:stretch>
        </p:blipFill>
        <p:spPr bwMode="auto">
          <a:xfrm>
            <a:off x="228600" y="3994068"/>
            <a:ext cx="373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91734"/>
            <a:ext cx="168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072" y="4576304"/>
            <a:ext cx="3345656" cy="92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04"/>
          <a:stretch>
            <a:fillRect/>
          </a:stretch>
        </p:blipFill>
        <p:spPr bwMode="auto">
          <a:xfrm>
            <a:off x="171393" y="4794250"/>
            <a:ext cx="39941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372171"/>
            <a:ext cx="22336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05"/>
          <a:stretch>
            <a:fillRect/>
          </a:stretch>
        </p:blipFill>
        <p:spPr bwMode="auto">
          <a:xfrm>
            <a:off x="188913" y="1096964"/>
            <a:ext cx="1439068" cy="94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6" descr="logo-lancaster.tif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134" y="3374149"/>
            <a:ext cx="2072898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Picture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478" y="2089150"/>
            <a:ext cx="1257993" cy="104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47667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EuCARD</a:t>
            </a:r>
            <a:r>
              <a:rPr lang="en-US" dirty="0" smtClean="0"/>
              <a:t> partners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7847" y="5827562"/>
            <a:ext cx="4722085" cy="46166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+ BNL,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2719099"/>
            <a:ext cx="2084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90" y="5902819"/>
            <a:ext cx="22494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5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1- </a:t>
            </a:r>
            <a:r>
              <a:rPr lang="en-US" sz="3200" dirty="0">
                <a:solidFill>
                  <a:srgbClr val="FF0000"/>
                </a:solidFill>
              </a:rPr>
              <a:t>Understanding effects of radiation shocks and slow degradation of materials</a:t>
            </a:r>
            <a:r>
              <a:rPr lang="en-US" sz="2400" b="0" dirty="0"/>
              <a:t/>
            </a:r>
            <a:br>
              <a:rPr lang="en-US" sz="2400" b="0" dirty="0"/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496944" cy="4400550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1247DA-2353-4314-99A6-B1488BF32AA1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20" y="3126452"/>
            <a:ext cx="5469940" cy="155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155679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u="sng" dirty="0" smtClean="0">
                <a:solidFill>
                  <a:srgbClr val="0070C0"/>
                </a:solidFill>
              </a:rPr>
              <a:t>The key: </a:t>
            </a:r>
            <a:r>
              <a:rPr lang="en-US" dirty="0" smtClean="0">
                <a:solidFill>
                  <a:srgbClr val="00B050"/>
                </a:solidFill>
              </a:rPr>
              <a:t>validation</a:t>
            </a:r>
            <a:r>
              <a:rPr lang="en-US" b="0" i="0" dirty="0" smtClean="0"/>
              <a:t> of </a:t>
            </a:r>
            <a:r>
              <a:rPr lang="en-US" b="0" dirty="0" smtClean="0"/>
              <a:t>the simulations of very complex systems and events using </a:t>
            </a:r>
            <a:r>
              <a:rPr lang="en-US" b="0" dirty="0" err="1" smtClean="0"/>
              <a:t>hydrocodes</a:t>
            </a:r>
            <a:r>
              <a:rPr lang="en-US" b="0" dirty="0" smtClean="0"/>
              <a:t> by experimental tests in new </a:t>
            </a:r>
            <a:r>
              <a:rPr lang="en-US" b="0" dirty="0" err="1" smtClean="0"/>
              <a:t>HiRadMat@CERN</a:t>
            </a:r>
            <a:r>
              <a:rPr lang="en-US" b="0" dirty="0" smtClean="0"/>
              <a:t> (WP5). Measuring the effect of slow degradation under irradiation (</a:t>
            </a:r>
            <a:r>
              <a:rPr lang="en-US" b="0" dirty="0" err="1" smtClean="0"/>
              <a:t>Kurtchatov</a:t>
            </a:r>
            <a:r>
              <a:rPr lang="en-US" b="0" dirty="0" smtClean="0"/>
              <a:t> Institute.)</a:t>
            </a:r>
            <a:endParaRPr lang="en-US" b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43" y="4941168"/>
            <a:ext cx="29083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22911"/>
            <a:ext cx="2901950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78050"/>
            <a:ext cx="2915816" cy="307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619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64807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2-</a:t>
            </a:r>
            <a:r>
              <a:rPr lang="en-US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Novel materials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1800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goal: find the ideal collimator material that will </a:t>
            </a:r>
            <a:r>
              <a:rPr lang="en-US" sz="2400" b="1" dirty="0" smtClean="0">
                <a:solidFill>
                  <a:srgbClr val="FF0000"/>
                </a:solidFill>
              </a:rPr>
              <a:t>protect the machine</a:t>
            </a:r>
            <a:r>
              <a:rPr lang="en-US" sz="2400" dirty="0" smtClean="0"/>
              <a:t> and allows </a:t>
            </a:r>
            <a:r>
              <a:rPr lang="en-US" sz="2400" b="1" dirty="0" smtClean="0">
                <a:solidFill>
                  <a:srgbClr val="FF0000"/>
                </a:solidFill>
              </a:rPr>
              <a:t>efficient collimation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Robust against radiation shocks, against radiation on long term, high electrical and thermal conductivity, highly stable in dimension in all circumstances, can be coated,  efficient </a:t>
            </a:r>
            <a:r>
              <a:rPr lang="en-US" sz="2400" dirty="0" err="1" smtClean="0">
                <a:solidFill>
                  <a:srgbClr val="00B050"/>
                </a:solidFill>
              </a:rPr>
              <a:t>scatterer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D0805C-8F60-4F16-919B-671990CE3406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70848"/>
            <a:ext cx="4185865" cy="249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3789040"/>
            <a:ext cx="374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FF0000"/>
                </a:solidFill>
              </a:rPr>
              <a:t>Metal </a:t>
            </a:r>
            <a:r>
              <a:rPr lang="en-US" b="0" i="0" dirty="0" smtClean="0">
                <a:solidFill>
                  <a:srgbClr val="FF0000"/>
                </a:solidFill>
              </a:rPr>
              <a:t>Matrix </a:t>
            </a:r>
            <a:r>
              <a:rPr lang="en-US" b="0" i="0" dirty="0">
                <a:solidFill>
                  <a:srgbClr val="FF0000"/>
                </a:solidFill>
              </a:rPr>
              <a:t>Composites (Cu, Mo,…) with Diamond or Graphite, </a:t>
            </a:r>
            <a:r>
              <a:rPr lang="fr-CH" b="0" i="0" dirty="0">
                <a:solidFill>
                  <a:srgbClr val="FF0000"/>
                </a:solidFill>
              </a:rPr>
              <a:t>“</a:t>
            </a:r>
            <a:r>
              <a:rPr lang="fr-CH" b="0" i="0" dirty="0" err="1">
                <a:solidFill>
                  <a:srgbClr val="FF0000"/>
                </a:solidFill>
              </a:rPr>
              <a:t>cooked</a:t>
            </a:r>
            <a:r>
              <a:rPr lang="fr-CH" b="0" i="0" dirty="0">
                <a:solidFill>
                  <a:srgbClr val="FF0000"/>
                </a:solidFill>
              </a:rPr>
              <a:t> a ma façon” </a:t>
            </a:r>
            <a:r>
              <a:rPr lang="fr-CH" b="0" i="0" dirty="0" err="1" smtClean="0">
                <a:solidFill>
                  <a:srgbClr val="FF0000"/>
                </a:solidFill>
              </a:rPr>
              <a:t>identified</a:t>
            </a:r>
            <a:r>
              <a:rPr lang="fr-CH" b="0" i="0" dirty="0" smtClean="0">
                <a:solidFill>
                  <a:srgbClr val="FF0000"/>
                </a:solidFill>
              </a:rPr>
              <a:t>, </a:t>
            </a:r>
            <a:r>
              <a:rPr lang="fr-CH" b="0" i="0" dirty="0" err="1" smtClean="0">
                <a:solidFill>
                  <a:srgbClr val="FF0000"/>
                </a:solidFill>
              </a:rPr>
              <a:t>characterized</a:t>
            </a:r>
            <a:r>
              <a:rPr lang="fr-CH" b="0" i="0" dirty="0" smtClean="0">
                <a:solidFill>
                  <a:srgbClr val="FF0000"/>
                </a:solidFill>
              </a:rPr>
              <a:t>, </a:t>
            </a:r>
            <a:r>
              <a:rPr lang="fr-CH" b="0" i="0" dirty="0" err="1" smtClean="0">
                <a:solidFill>
                  <a:srgbClr val="FF0000"/>
                </a:solidFill>
              </a:rPr>
              <a:t>with</a:t>
            </a:r>
            <a:r>
              <a:rPr lang="fr-CH" b="0" i="0" dirty="0" smtClean="0">
                <a:solidFill>
                  <a:srgbClr val="FF0000"/>
                </a:solidFill>
              </a:rPr>
              <a:t> </a:t>
            </a:r>
            <a:r>
              <a:rPr lang="fr-CH" b="0" i="0" dirty="0" err="1" smtClean="0">
                <a:solidFill>
                  <a:srgbClr val="FF0000"/>
                </a:solidFill>
              </a:rPr>
              <a:t>potential</a:t>
            </a:r>
            <a:r>
              <a:rPr lang="fr-CH" b="0" i="0" dirty="0" smtClean="0">
                <a:solidFill>
                  <a:srgbClr val="FF0000"/>
                </a:solidFill>
              </a:rPr>
              <a:t> gain by a factor 10.</a:t>
            </a:r>
            <a:endParaRPr lang="fr-CH" b="0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03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3711A8-C8BF-424A-9564-062F70E97E63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A6249-8F7E-489B-9D7C-3D6A0D777A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15534"/>
          <a:stretch/>
        </p:blipFill>
        <p:spPr bwMode="auto">
          <a:xfrm>
            <a:off x="1886443" y="1567"/>
            <a:ext cx="5755435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1825065" y="-171400"/>
            <a:ext cx="5878190" cy="3813745"/>
          </a:xfrm>
          <a:prstGeom prst="ellipse">
            <a:avLst/>
          </a:prstGeom>
          <a:solidFill>
            <a:schemeClr val="tx2">
              <a:lumMod val="60000"/>
              <a:lumOff val="40000"/>
              <a:alpha val="19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283968" y="3439567"/>
            <a:ext cx="2016224" cy="2103086"/>
          </a:xfrm>
          <a:prstGeom prst="ellipse">
            <a:avLst/>
          </a:prstGeom>
          <a:solidFill>
            <a:schemeClr val="tx2">
              <a:lumMod val="60000"/>
              <a:lumOff val="40000"/>
              <a:alpha val="19000"/>
            </a:schemeClr>
          </a:solidFill>
          <a:ln w="444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300192" y="2732214"/>
            <a:ext cx="1341686" cy="1442288"/>
          </a:xfrm>
          <a:prstGeom prst="ellipse">
            <a:avLst/>
          </a:prstGeom>
          <a:solidFill>
            <a:schemeClr val="tx2">
              <a:lumMod val="60000"/>
              <a:lumOff val="40000"/>
              <a:alpha val="19000"/>
            </a:schemeClr>
          </a:solidFill>
          <a:ln w="444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924116" y="2732213"/>
            <a:ext cx="1063708" cy="1128835"/>
          </a:xfrm>
          <a:prstGeom prst="ellipse">
            <a:avLst/>
          </a:prstGeom>
          <a:solidFill>
            <a:schemeClr val="tx2">
              <a:lumMod val="60000"/>
              <a:lumOff val="40000"/>
              <a:alpha val="19000"/>
            </a:schemeClr>
          </a:solidFill>
          <a:ln w="444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915816" y="3664374"/>
            <a:ext cx="1368152" cy="1368152"/>
          </a:xfrm>
          <a:prstGeom prst="ellipse">
            <a:avLst/>
          </a:prstGeom>
          <a:solidFill>
            <a:schemeClr val="tx2">
              <a:lumMod val="60000"/>
              <a:lumOff val="40000"/>
              <a:alpha val="19000"/>
            </a:scheme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471" y="476672"/>
            <a:ext cx="144016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beyond existing projects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8" idx="3"/>
          </p:cNvCxnSpPr>
          <p:nvPr/>
        </p:nvCxnSpPr>
        <p:spPr bwMode="auto">
          <a:xfrm flipV="1">
            <a:off x="1772631" y="1052737"/>
            <a:ext cx="279089" cy="241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699834" y="1319973"/>
            <a:ext cx="144016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EuCARD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785486" y="4679711"/>
            <a:ext cx="1130330" cy="1971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45326" y="4481472"/>
            <a:ext cx="144016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 are sitting here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2" idx="1"/>
          </p:cNvCxnSpPr>
          <p:nvPr/>
        </p:nvCxnSpPr>
        <p:spPr bwMode="auto">
          <a:xfrm flipH="1">
            <a:off x="2915816" y="1550806"/>
            <a:ext cx="4784018" cy="14461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076056" y="2273879"/>
            <a:ext cx="144016" cy="11656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endCxn id="14" idx="1"/>
          </p:cNvCxnSpPr>
          <p:nvPr/>
        </p:nvCxnSpPr>
        <p:spPr bwMode="auto">
          <a:xfrm>
            <a:off x="5076056" y="2420888"/>
            <a:ext cx="1420621" cy="5225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93793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92" y="404664"/>
            <a:ext cx="7772400" cy="936104"/>
          </a:xfrm>
        </p:spPr>
        <p:txBody>
          <a:bodyPr/>
          <a:lstStyle/>
          <a:p>
            <a:r>
              <a:rPr lang="en-US" sz="3200" b="0" dirty="0" smtClean="0">
                <a:solidFill>
                  <a:srgbClr val="FF0000"/>
                </a:solidFill>
              </a:rPr>
              <a:t>3- </a:t>
            </a:r>
            <a:r>
              <a:rPr lang="en-US" sz="3200" dirty="0" smtClean="0">
                <a:solidFill>
                  <a:srgbClr val="FF0000"/>
                </a:solidFill>
              </a:rPr>
              <a:t>Smart </a:t>
            </a:r>
            <a:r>
              <a:rPr lang="en-US" sz="3200" dirty="0">
                <a:solidFill>
                  <a:srgbClr val="FF0000"/>
                </a:solidFill>
              </a:rPr>
              <a:t>collimators and </a:t>
            </a:r>
            <a:r>
              <a:rPr lang="en-US" sz="3200" dirty="0" err="1" smtClean="0">
                <a:solidFill>
                  <a:srgbClr val="FF0000"/>
                </a:solidFill>
              </a:rPr>
              <a:t>cryocatchers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629129-8FB4-4A32-8621-D3850FEF03E0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852" y="5013176"/>
            <a:ext cx="162988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63044"/>
            <a:ext cx="3524192" cy="21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81" y="2420887"/>
            <a:ext cx="2828825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1484784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/>
              <a:t>“smart” collimators to gain in machine efficiency</a:t>
            </a:r>
            <a:endParaRPr lang="en-US" b="0" i="0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15320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/>
              <a:t>Ion </a:t>
            </a:r>
            <a:r>
              <a:rPr lang="en-US" b="0" i="0" dirty="0" err="1" smtClean="0"/>
              <a:t>cryo</a:t>
            </a:r>
            <a:r>
              <a:rPr lang="en-US" b="0" i="0" dirty="0" smtClean="0"/>
              <a:t>-catchers to stabilize dynamic vacuum</a:t>
            </a:r>
            <a:endParaRPr lang="en-US" b="0" i="0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4725144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/>
              <a:t>Crystal channeling as primary collimator</a:t>
            </a:r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3005533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32440" cy="936104"/>
          </a:xfrm>
        </p:spPr>
        <p:txBody>
          <a:bodyPr/>
          <a:lstStyle/>
          <a:p>
            <a:r>
              <a:rPr lang="en-US" dirty="0"/>
              <a:t>R&amp;D on </a:t>
            </a:r>
            <a:r>
              <a:rPr lang="en-US" dirty="0" smtClean="0"/>
              <a:t>normal-conducting </a:t>
            </a:r>
            <a:r>
              <a:rPr lang="en-US" dirty="0" err="1" smtClean="0"/>
              <a:t>linacs</a:t>
            </a:r>
            <a:r>
              <a:rPr lang="en-US" dirty="0" smtClean="0"/>
              <a:t> and common issues to linear colliders  </a:t>
            </a:r>
            <a:br>
              <a:rPr lang="en-US" dirty="0" smtClean="0"/>
            </a:b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21CAEB-E391-4C85-9353-B66F8F3819BE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1600" y="2509050"/>
            <a:ext cx="7488832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800" b="0" i="0" dirty="0">
                <a:solidFill>
                  <a:srgbClr val="FF0000"/>
                </a:solidFill>
              </a:rPr>
              <a:t>reaching reliably 100 MV/m at 12 </a:t>
            </a:r>
            <a:r>
              <a:rPr lang="en-US" sz="2800" b="0" i="0" dirty="0" smtClean="0">
                <a:solidFill>
                  <a:srgbClr val="FF0000"/>
                </a:solidFill>
              </a:rPr>
              <a:t>GHz </a:t>
            </a:r>
            <a:r>
              <a:rPr lang="en-US" sz="1800" b="0" dirty="0"/>
              <a:t>(see also WS session 6: </a:t>
            </a:r>
            <a:r>
              <a:rPr lang="en-US" sz="1800" b="0" dirty="0" err="1" smtClean="0"/>
              <a:t>Erk</a:t>
            </a:r>
            <a:r>
              <a:rPr lang="en-US" sz="1800" b="0" dirty="0" smtClean="0"/>
              <a:t> Jensen, </a:t>
            </a:r>
            <a:r>
              <a:rPr lang="en-US" sz="1800" b="0" dirty="0" err="1" smtClean="0"/>
              <a:t>Flyura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Djurabekova</a:t>
            </a:r>
            <a:r>
              <a:rPr lang="en-US" sz="1800" b="0" dirty="0" smtClean="0"/>
              <a:t>)</a:t>
            </a:r>
            <a:endParaRPr lang="en-US" sz="1800" b="0" i="0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>
                <a:solidFill>
                  <a:srgbClr val="FF0000"/>
                </a:solidFill>
              </a:rPr>
              <a:t>Handling of nm beams </a:t>
            </a:r>
            <a:r>
              <a:rPr lang="en-US" sz="1800" b="0" dirty="0"/>
              <a:t>(see also WS session </a:t>
            </a:r>
            <a:r>
              <a:rPr lang="en-US" sz="1800" b="0" dirty="0" smtClean="0"/>
              <a:t>7: Kurt </a:t>
            </a:r>
            <a:r>
              <a:rPr lang="en-US" sz="1800" b="0" dirty="0" err="1" smtClean="0"/>
              <a:t>Artoos</a:t>
            </a:r>
            <a:r>
              <a:rPr lang="en-US" sz="1800" b="0" dirty="0" smtClean="0"/>
              <a:t>)</a:t>
            </a:r>
            <a:endParaRPr lang="en-US" sz="1800" b="0" i="0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System integration &amp; specificities </a:t>
            </a:r>
            <a:r>
              <a:rPr lang="en-US" sz="2800" b="0" i="0" dirty="0">
                <a:solidFill>
                  <a:srgbClr val="FF0000"/>
                </a:solidFill>
              </a:rPr>
              <a:t>of CLIC two-beam </a:t>
            </a:r>
            <a:r>
              <a:rPr lang="en-US" sz="2800" b="0" i="0" dirty="0" smtClean="0">
                <a:solidFill>
                  <a:srgbClr val="FF0000"/>
                </a:solidFill>
              </a:rPr>
              <a:t>acceleration system </a:t>
            </a:r>
            <a:r>
              <a:rPr lang="en-US" sz="2000" b="0" dirty="0" smtClean="0"/>
              <a:t>(</a:t>
            </a:r>
            <a:r>
              <a:rPr lang="en-US" sz="1800" b="0" dirty="0"/>
              <a:t>see also WS session </a:t>
            </a:r>
            <a:r>
              <a:rPr lang="en-US" sz="1800" b="0" dirty="0" smtClean="0"/>
              <a:t>6: </a:t>
            </a:r>
            <a:r>
              <a:rPr lang="en-US" sz="1800" b="0" dirty="0" err="1" smtClean="0"/>
              <a:t>Erk</a:t>
            </a:r>
            <a:r>
              <a:rPr lang="en-US" sz="1800" b="0" dirty="0" smtClean="0"/>
              <a:t> Jensen)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163467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936104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1-Reaching reliably 100 MV/m at 12 GHz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UH, UU, UNIMAN  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54524"/>
            <a:ext cx="8496944" cy="2520280"/>
          </a:xfrm>
        </p:spPr>
        <p:txBody>
          <a:bodyPr/>
          <a:lstStyle/>
          <a:p>
            <a:r>
              <a:rPr lang="en-US" sz="2400" dirty="0" smtClean="0"/>
              <a:t> A high accelerating gradient is only useful if the </a:t>
            </a:r>
            <a:r>
              <a:rPr lang="en-US" sz="2400" b="1" dirty="0" smtClean="0">
                <a:solidFill>
                  <a:srgbClr val="FF0000"/>
                </a:solidFill>
              </a:rPr>
              <a:t>cavity breakdown </a:t>
            </a:r>
            <a:r>
              <a:rPr lang="en-US" sz="2400" dirty="0" smtClean="0"/>
              <a:t>rate does not impact the machine performance. </a:t>
            </a:r>
          </a:p>
          <a:p>
            <a:pPr marL="0" indent="0">
              <a:buNone/>
            </a:pPr>
            <a:r>
              <a:rPr lang="en-US" sz="2400" dirty="0" smtClean="0"/>
              <a:t>A very ambitious (and spectacular) multi-scale (atomic to macroscopic) </a:t>
            </a:r>
            <a:r>
              <a:rPr lang="en-US" sz="2400" b="1" dirty="0" smtClean="0">
                <a:solidFill>
                  <a:srgbClr val="FF0000"/>
                </a:solidFill>
              </a:rPr>
              <a:t>simulation is giving new clues </a:t>
            </a:r>
            <a:r>
              <a:rPr lang="en-US" sz="2400" dirty="0" smtClean="0"/>
              <a:t>at the nucleation of break-down centers, and, hopefully, new approaches to minimize them.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Breakdown simulation and diagnostics, HOM damping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DC2341-AA35-49B9-979D-ADEBBC4B0042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59920"/>
            <a:ext cx="3468687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3716737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b="0" i="0" dirty="0"/>
              <a:t>Like for any complex simulation code, </a:t>
            </a:r>
            <a:r>
              <a:rPr lang="en-US" i="0" dirty="0">
                <a:solidFill>
                  <a:srgbClr val="FF0000"/>
                </a:solidFill>
              </a:rPr>
              <a:t>benchmarking with experiments </a:t>
            </a:r>
            <a:r>
              <a:rPr lang="en-US" b="0" i="0" dirty="0"/>
              <a:t>is essential: </a:t>
            </a:r>
            <a:r>
              <a:rPr lang="en-US" b="0" i="0" dirty="0" smtClean="0"/>
              <a:t>set-up, diagnostics,…</a:t>
            </a:r>
            <a:endParaRPr lang="en-US" b="0" i="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229200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0" dirty="0" smtClean="0">
                <a:solidFill>
                  <a:srgbClr val="0070C0"/>
                </a:solidFill>
              </a:rPr>
              <a:t>Maximization of HOM damping:</a:t>
            </a:r>
          </a:p>
          <a:p>
            <a:pPr algn="l"/>
            <a:r>
              <a:rPr lang="en-US" sz="2000" b="0" i="0" dirty="0" smtClean="0">
                <a:solidFill>
                  <a:srgbClr val="0070C0"/>
                </a:solidFill>
              </a:rPr>
              <a:t>Damping and detuning by interleaved structures</a:t>
            </a:r>
            <a:endParaRPr lang="en-US" sz="2000" b="0" i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016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36104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2-Handling of nm beams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CERN, CNRS-LAPP; RHUL, UOXF-DL, STFC; ULANC, UNIMAN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7272808" cy="4400550"/>
          </a:xfrm>
        </p:spPr>
        <p:txBody>
          <a:bodyPr/>
          <a:lstStyle/>
          <a:p>
            <a:r>
              <a:rPr lang="en-US" sz="2800" b="1" u="sng" dirty="0" smtClean="0">
                <a:solidFill>
                  <a:srgbClr val="0070C0"/>
                </a:solidFill>
              </a:rPr>
              <a:t>Alignment, stabilization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Beam Delivery Systems: </a:t>
            </a:r>
            <a:r>
              <a:rPr lang="en-US" sz="2800" dirty="0" smtClean="0"/>
              <a:t>same challenges with two beams + avoidance of beam dilution.  </a:t>
            </a:r>
          </a:p>
          <a:p>
            <a:r>
              <a:rPr lang="en-US" sz="2800" b="1" u="sng" dirty="0" smtClean="0">
                <a:solidFill>
                  <a:srgbClr val="0070C0"/>
                </a:solidFill>
              </a:rPr>
              <a:t>CLIC </a:t>
            </a:r>
            <a:r>
              <a:rPr lang="en-US" sz="2800" b="1" u="sng" dirty="0">
                <a:solidFill>
                  <a:srgbClr val="0070C0"/>
                </a:solidFill>
              </a:rPr>
              <a:t>crab </a:t>
            </a:r>
            <a:r>
              <a:rPr lang="en-US" sz="2800" b="1" u="sng" dirty="0" smtClean="0">
                <a:solidFill>
                  <a:srgbClr val="0070C0"/>
                </a:solidFill>
              </a:rPr>
              <a:t>cavity </a:t>
            </a:r>
            <a:r>
              <a:rPr lang="en-US" sz="2800" dirty="0" smtClean="0"/>
              <a:t>to maximize two-beam overlap: femtosecond synchronization and high power: conceptual system design and model done, for test on CTF3. </a:t>
            </a:r>
            <a:endParaRPr lang="en-US" sz="28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90428D-660E-4151-B9FB-D7B40E1FE8F1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263684"/>
              </p:ext>
            </p:extLst>
          </p:nvPr>
        </p:nvGraphicFramePr>
        <p:xfrm>
          <a:off x="505530" y="1889101"/>
          <a:ext cx="28803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75"/>
                <a:gridCol w="1193793"/>
                <a:gridCol w="136815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FF &gt;4Hz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 &gt;1Hz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 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 nm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5nm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3612782" cy="203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1628800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/>
              <a:t>~thickness of a one-atom layer, e.g. a </a:t>
            </a:r>
            <a:r>
              <a:rPr lang="en-US" sz="2000" b="0" dirty="0" err="1" smtClean="0"/>
              <a:t>graphene</a:t>
            </a:r>
            <a:r>
              <a:rPr lang="en-US" sz="2000" b="0" dirty="0" smtClean="0"/>
              <a:t> layer</a:t>
            </a:r>
            <a:endParaRPr lang="en-US" sz="2000" b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85184"/>
            <a:ext cx="1603375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48679" y="3789040"/>
            <a:ext cx="1735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dirty="0" smtClean="0">
                <a:solidFill>
                  <a:srgbClr val="FF0000"/>
                </a:solidFill>
              </a:rPr>
              <a:t>Simulations, </a:t>
            </a:r>
          </a:p>
          <a:p>
            <a:r>
              <a:rPr lang="en-US" sz="1800" b="0" i="0" dirty="0" smtClean="0">
                <a:solidFill>
                  <a:srgbClr val="FF0000"/>
                </a:solidFill>
              </a:rPr>
              <a:t>Instrumentation, procedures, feedbacks</a:t>
            </a:r>
            <a:endParaRPr lang="en-US" sz="1800" b="0" i="0" dirty="0">
              <a:solidFill>
                <a:srgbClr val="FF0000"/>
              </a:solidFill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7056848" y="3871410"/>
            <a:ext cx="383661" cy="111795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77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3- System </a:t>
            </a:r>
            <a:r>
              <a:rPr lang="en-US" sz="3200" dirty="0">
                <a:solidFill>
                  <a:srgbClr val="FF0000"/>
                </a:solidFill>
              </a:rPr>
              <a:t>integration &amp; specificities of CLIC two-beam acceleration system 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CERN, UH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98D95E-BDE0-49A1-A0BA-F0D2D7FB5741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2196"/>
            <a:ext cx="4346660" cy="304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608" y="1457598"/>
            <a:ext cx="418147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4631266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Experimental validation to be carried on CLIC0 in an environment  reproducing that of CLIC tunnel.</a:t>
            </a:r>
            <a:endParaRPr lang="en-US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54834"/>
            <a:ext cx="2664296" cy="2002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901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00570"/>
            <a:ext cx="7772400" cy="936104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3- System </a:t>
            </a:r>
            <a:r>
              <a:rPr lang="en-US" sz="3200" dirty="0">
                <a:solidFill>
                  <a:srgbClr val="FF0000"/>
                </a:solidFill>
              </a:rPr>
              <a:t>integration &amp; specificities of CLIC two-beam acceleration </a:t>
            </a:r>
            <a:r>
              <a:rPr lang="en-US" sz="3200" dirty="0" smtClean="0">
                <a:solidFill>
                  <a:srgbClr val="FF0000"/>
                </a:solidFill>
              </a:rPr>
              <a:t>system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CIEMAT; INFN, PSI, CERN</a:t>
            </a:r>
            <a:r>
              <a:rPr lang="en-US" sz="3200" b="0" dirty="0" smtClean="0">
                <a:solidFill>
                  <a:srgbClr val="FF0000"/>
                </a:solidFill>
              </a:rPr>
              <a:t> 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2856"/>
            <a:ext cx="6264696" cy="4400550"/>
          </a:xfrm>
        </p:spPr>
        <p:txBody>
          <a:bodyPr/>
          <a:lstStyle/>
          <a:p>
            <a:r>
              <a:rPr lang="en-US" sz="2400" dirty="0" smtClean="0"/>
              <a:t>Transfer of energy from the drive beam to the accelerated beam optimized for CTF3: PETS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20 </a:t>
            </a:r>
            <a:r>
              <a:rPr lang="en-US" sz="2400" dirty="0" err="1"/>
              <a:t>f</a:t>
            </a:r>
            <a:r>
              <a:rPr lang="en-US" sz="2400" dirty="0" err="1" smtClean="0"/>
              <a:t>emto</a:t>
            </a:r>
            <a:r>
              <a:rPr lang="en-US" sz="2400" dirty="0" smtClean="0"/>
              <a:t>-second synchronization between the two beams: diagnostic (two concepts) and feedback ; already developments beyond </a:t>
            </a:r>
            <a:r>
              <a:rPr lang="en-US" sz="2400" dirty="0" err="1" smtClean="0"/>
              <a:t>EuCARD</a:t>
            </a:r>
            <a:r>
              <a:rPr lang="en-US" sz="2400" dirty="0" smtClean="0"/>
              <a:t> goals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98D95E-BDE0-49A1-A0BA-F0D2D7FB5741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32" y="1561978"/>
            <a:ext cx="2155100" cy="2875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2043261" cy="15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3582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32440" cy="936104"/>
          </a:xfrm>
        </p:spPr>
        <p:txBody>
          <a:bodyPr/>
          <a:lstStyle/>
          <a:p>
            <a:r>
              <a:rPr lang="en-US" dirty="0" smtClean="0"/>
              <a:t>R&amp;D on Superconducting RF </a:t>
            </a:r>
            <a:br>
              <a:rPr lang="en-US" dirty="0" smtClean="0"/>
            </a:b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21CAEB-E391-4C85-9353-B66F8F3819BE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1600" y="2509050"/>
            <a:ext cx="7488832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Processing </a:t>
            </a:r>
            <a:r>
              <a:rPr lang="en-US" sz="2800" b="0" i="0" dirty="0">
                <a:solidFill>
                  <a:srgbClr val="FF0000"/>
                </a:solidFill>
              </a:rPr>
              <a:t>of proton RF structures and </a:t>
            </a:r>
            <a:r>
              <a:rPr lang="en-US" sz="2800" b="0" i="0" dirty="0" smtClean="0">
                <a:solidFill>
                  <a:srgbClr val="FF0000"/>
                </a:solidFill>
              </a:rPr>
              <a:t>couplers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Novel </a:t>
            </a:r>
            <a:r>
              <a:rPr lang="en-US" sz="2800" b="0" i="0" dirty="0">
                <a:solidFill>
                  <a:srgbClr val="FF0000"/>
                </a:solidFill>
              </a:rPr>
              <a:t>RF structures: crab cavities for </a:t>
            </a:r>
            <a:r>
              <a:rPr lang="en-US" sz="2800" b="0" i="0" dirty="0" smtClean="0">
                <a:solidFill>
                  <a:srgbClr val="FF0000"/>
                </a:solidFill>
              </a:rPr>
              <a:t>colliders </a:t>
            </a:r>
            <a:r>
              <a:rPr lang="en-US" sz="2000" b="0" dirty="0"/>
              <a:t>(see also WS session </a:t>
            </a:r>
            <a:r>
              <a:rPr lang="en-US" sz="2000" b="0" dirty="0" smtClean="0"/>
              <a:t>6: </a:t>
            </a:r>
            <a:r>
              <a:rPr lang="en-US" sz="2000" b="0" dirty="0" err="1" smtClean="0"/>
              <a:t>Graheme</a:t>
            </a:r>
            <a:r>
              <a:rPr lang="en-US" sz="2000" b="0" dirty="0" smtClean="0"/>
              <a:t> Burt)</a:t>
            </a:r>
            <a:endParaRPr lang="en-US" sz="2000" b="0" dirty="0"/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LLRF </a:t>
            </a:r>
            <a:r>
              <a:rPr lang="en-US" sz="2800" b="0" i="0" dirty="0">
                <a:solidFill>
                  <a:srgbClr val="FF0000"/>
                </a:solidFill>
              </a:rPr>
              <a:t>and </a:t>
            </a:r>
            <a:r>
              <a:rPr lang="en-US" sz="2800" b="0" i="0" dirty="0" smtClean="0">
                <a:solidFill>
                  <a:srgbClr val="FF0000"/>
                </a:solidFill>
              </a:rPr>
              <a:t>diagnostics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Thin </a:t>
            </a:r>
            <a:r>
              <a:rPr lang="en-US" sz="2800" b="0" i="0" dirty="0">
                <a:solidFill>
                  <a:srgbClr val="FF0000"/>
                </a:solidFill>
              </a:rPr>
              <a:t>film </a:t>
            </a:r>
            <a:r>
              <a:rPr lang="en-US" sz="2800" b="0" i="0" dirty="0" smtClean="0">
                <a:solidFill>
                  <a:srgbClr val="FF0000"/>
                </a:solidFill>
              </a:rPr>
              <a:t>technologies </a:t>
            </a:r>
            <a:r>
              <a:rPr lang="en-US" sz="2000" b="0" dirty="0"/>
              <a:t>(see also WS session </a:t>
            </a:r>
            <a:r>
              <a:rPr lang="en-US" sz="2000" b="0" dirty="0" smtClean="0"/>
              <a:t>7: Claire Antoine &amp; </a:t>
            </a:r>
            <a:r>
              <a:rPr lang="en-US" sz="2000" b="0" dirty="0" err="1" smtClean="0"/>
              <a:t>Jochen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Teichert</a:t>
            </a:r>
            <a:r>
              <a:rPr lang="en-US" sz="2000" b="0" dirty="0" smtClean="0"/>
              <a:t>)</a:t>
            </a:r>
            <a:endParaRPr lang="en-US" sz="2000" b="0" dirty="0"/>
          </a:p>
          <a:p>
            <a:pPr marL="457200" indent="-457200" algn="l">
              <a:buFont typeface="+mj-lt"/>
              <a:buAutoNum type="arabicPeriod"/>
            </a:pPr>
            <a:endParaRPr lang="en-US" sz="2800" b="0" i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944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3244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1-Processing of proton RF structures and couplers </a:t>
            </a:r>
            <a:r>
              <a:rPr lang="en-US" sz="1800" dirty="0" smtClean="0">
                <a:solidFill>
                  <a:srgbClr val="FF0000"/>
                </a:solidFill>
              </a:rPr>
              <a:t>CEA, CERN, CNRS-LAL, CNRS IPN-</a:t>
            </a:r>
            <a:r>
              <a:rPr lang="en-US" sz="1800" dirty="0" err="1" smtClean="0">
                <a:solidFill>
                  <a:srgbClr val="FF0000"/>
                </a:solidFill>
              </a:rPr>
              <a:t>Orsay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98540"/>
            <a:ext cx="5616624" cy="33843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With the ESS project, the SPL studies, the interest in accelerator driven systems, there has been a strong incentive to develop the competence for </a:t>
            </a:r>
            <a:r>
              <a:rPr lang="en-US" sz="2400" b="1" dirty="0" smtClean="0">
                <a:solidFill>
                  <a:srgbClr val="FF0000"/>
                </a:solidFill>
              </a:rPr>
              <a:t>proton SC cavities in the </a:t>
            </a:r>
            <a:r>
              <a:rPr lang="en-US" sz="2400" b="1" dirty="0" smtClean="0">
                <a:solidFill>
                  <a:srgbClr val="FF0000"/>
                </a:solidFill>
              </a:rPr>
              <a:t>700 </a:t>
            </a:r>
            <a:r>
              <a:rPr lang="en-US" sz="2400" b="1" dirty="0" smtClean="0">
                <a:solidFill>
                  <a:srgbClr val="FF0000"/>
                </a:solidFill>
              </a:rPr>
              <a:t>MHz range</a:t>
            </a:r>
            <a:r>
              <a:rPr lang="en-US" sz="2400" dirty="0" smtClean="0"/>
              <a:t>. The secret for high and reproducible performance lies with the art of etching, polishing, washing, rinsing RF structures and couplers.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21CAEB-E391-4C85-9353-B66F8F3819BE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580" y="1484784"/>
            <a:ext cx="2650625" cy="290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4393557"/>
            <a:ext cx="8573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0" i="0" dirty="0">
                <a:solidFill>
                  <a:srgbClr val="FF0000"/>
                </a:solidFill>
              </a:rPr>
              <a:t>The impact of </a:t>
            </a:r>
            <a:r>
              <a:rPr lang="en-US" b="0" i="0" dirty="0" err="1">
                <a:solidFill>
                  <a:srgbClr val="FF0000"/>
                </a:solidFill>
              </a:rPr>
              <a:t>EuCARD</a:t>
            </a:r>
            <a:r>
              <a:rPr lang="en-US" b="0" i="0" dirty="0">
                <a:solidFill>
                  <a:srgbClr val="FF0000"/>
                </a:solidFill>
              </a:rPr>
              <a:t> has been to successfully boost collaborations, studies and lab investments in this area. </a:t>
            </a:r>
            <a:r>
              <a:rPr lang="en-US" b="0" i="0" dirty="0"/>
              <a:t>The bulk of concrete results will be on the medium term. First </a:t>
            </a:r>
            <a:r>
              <a:rPr lang="en-US" b="0" i="0" dirty="0" err="1"/>
              <a:t>EuCARD</a:t>
            </a:r>
            <a:r>
              <a:rPr lang="en-US" b="0" i="0" dirty="0"/>
              <a:t> concrete results should come within months with the measurement of SPL-type cavities to be delivered in </a:t>
            </a:r>
            <a:r>
              <a:rPr lang="en-US" b="0" i="0" dirty="0" smtClean="0"/>
              <a:t>July to the lab.</a:t>
            </a:r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075885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936104"/>
          </a:xfrm>
        </p:spPr>
        <p:txBody>
          <a:bodyPr/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2-Novel RF structures: crab cavities for colliders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 STFC, ULANC-CI, UNIMAN, CERN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Premiere in EU; proton crab crossing was deemed unrealistic only some years ago, due to the phase noise and the size of cavities too large for the LHC,…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10AFDE-C117-42CF-9E71-EA471009105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522920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i="0" dirty="0" smtClean="0"/>
              <a:t>Development in “competitive synergy” with several other solutions by US partners, </a:t>
            </a:r>
            <a:r>
              <a:rPr lang="en-US" b="0" i="0" dirty="0" smtClean="0">
                <a:solidFill>
                  <a:srgbClr val="FF0000"/>
                </a:solidFill>
              </a:rPr>
              <a:t>compared and discussed in WP4 by all actors.</a:t>
            </a:r>
            <a:r>
              <a:rPr lang="en-US" b="0" i="0" dirty="0" smtClean="0"/>
              <a:t> </a:t>
            </a:r>
            <a:endParaRPr lang="en-US" b="0" i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2936183"/>
            <a:ext cx="4464496" cy="229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195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3-</a:t>
            </a:r>
            <a:r>
              <a:rPr lang="en-US" sz="3200" u="sng" dirty="0" smtClean="0">
                <a:solidFill>
                  <a:srgbClr val="FF0000"/>
                </a:solidFill>
              </a:rPr>
              <a:t>LLRF </a:t>
            </a:r>
            <a:r>
              <a:rPr lang="en-US" sz="3200" dirty="0" smtClean="0">
                <a:solidFill>
                  <a:srgbClr val="FF0000"/>
                </a:solidFill>
              </a:rPr>
              <a:t>and diagnostics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DESY, TUL, WUT, IFJ-PAN, IPJ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4005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LLRF for FLASH: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An effort towards standardization for optimum availability, modularity, ease of operations and of maintenance: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Custom made →ATCA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→</a:t>
            </a:r>
            <a:r>
              <a:rPr lang="en-US" sz="2400" dirty="0" smtClean="0">
                <a:solidFill>
                  <a:srgbClr val="0070C0"/>
                </a:solidFill>
                <a:sym typeface="Symbol"/>
              </a:rPr>
              <a:t>TCA (both telecom standards)</a:t>
            </a: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6D02B8-3663-41A0-AB27-4D74C57F771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68960"/>
            <a:ext cx="5269210" cy="219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7572" y="541174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b="0" i="0" dirty="0" smtClean="0">
                <a:solidFill>
                  <a:srgbClr val="0070C0"/>
                </a:solidFill>
              </a:rPr>
              <a:t>First observations on FLASH</a:t>
            </a:r>
            <a:r>
              <a:rPr lang="en-US" b="0" i="0" dirty="0">
                <a:solidFill>
                  <a:srgbClr val="0070C0"/>
                </a:solidFill>
              </a:rPr>
              <a:t> </a:t>
            </a:r>
            <a:r>
              <a:rPr lang="en-US" b="0" i="0" dirty="0" smtClean="0">
                <a:solidFill>
                  <a:srgbClr val="0070C0"/>
                </a:solidFill>
              </a:rPr>
              <a:t>should come.</a:t>
            </a:r>
          </a:p>
          <a:p>
            <a:pPr marL="0" indent="0" algn="l">
              <a:buNone/>
            </a:pPr>
            <a:r>
              <a:rPr lang="en-US" b="0" i="0" dirty="0" smtClean="0">
                <a:solidFill>
                  <a:srgbClr val="0070C0"/>
                </a:solidFill>
              </a:rPr>
              <a:t>Brings to completion a project initiated in FP6 CARE</a:t>
            </a:r>
            <a:endParaRPr lang="en-US" dirty="0">
              <a:solidFill>
                <a:srgbClr val="0070C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601803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400" cy="686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7128" y="659754"/>
            <a:ext cx="8228160" cy="1146360"/>
          </a:xfrm>
          <a:ln/>
        </p:spPr>
        <p:txBody>
          <a:bodyPr tIns="16001">
            <a:normAutofit/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600" b="1" i="1" dirty="0" smtClean="0">
                <a:solidFill>
                  <a:srgbClr val="FFFFFF"/>
                </a:solidFill>
              </a:rPr>
              <a:t>Can the Future of Accelerator Be Fibers? </a:t>
            </a:r>
            <a:endParaRPr lang="en-US" sz="3600" b="1" i="1" dirty="0">
              <a:solidFill>
                <a:srgbClr val="FFFFFF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397281" y="4863391"/>
            <a:ext cx="1362240" cy="136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9637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buClrTx/>
              <a:buFontTx/>
              <a:buNone/>
            </a:pPr>
            <a:endParaRPr lang="en-US" sz="1000" i="1" dirty="0">
              <a:solidFill>
                <a:srgbClr val="CCCCCC"/>
              </a:solidFill>
            </a:endParaRPr>
          </a:p>
          <a:p>
            <a:pPr>
              <a:buClrTx/>
              <a:buFontTx/>
              <a:buNone/>
            </a:pPr>
            <a:endParaRPr lang="en-US" sz="1000" i="1" dirty="0">
              <a:solidFill>
                <a:srgbClr val="CCCCCC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96000" y="5587364"/>
            <a:ext cx="4752000" cy="96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3555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ctr" hangingPunct="1">
              <a:buClrTx/>
              <a:buFontTx/>
              <a:buNone/>
            </a:pPr>
            <a:endParaRPr 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MOUROU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3419872" y="4505111"/>
            <a:ext cx="6192582" cy="38472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ICAN Symposium</a:t>
            </a:r>
          </a:p>
          <a:p>
            <a:pPr algn="ctr"/>
            <a:r>
              <a:rPr lang="fr-FR" sz="3200" b="1" i="1" dirty="0" err="1" smtClean="0">
                <a:solidFill>
                  <a:schemeClr val="bg1"/>
                </a:solidFill>
              </a:rPr>
              <a:t>June</a:t>
            </a:r>
            <a:r>
              <a:rPr lang="fr-FR" sz="3200" b="1" i="1" dirty="0" smtClean="0">
                <a:solidFill>
                  <a:schemeClr val="bg1"/>
                </a:solidFill>
              </a:rPr>
              <a:t> 27-28, 2013</a:t>
            </a:r>
          </a:p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CERN, Geneva, </a:t>
            </a:r>
            <a:r>
              <a:rPr lang="fr-FR" sz="3200" b="1" i="1" dirty="0" err="1" smtClean="0">
                <a:solidFill>
                  <a:schemeClr val="bg1"/>
                </a:solidFill>
              </a:rPr>
              <a:t>Switzerland</a:t>
            </a:r>
            <a:r>
              <a:rPr lang="fr-FR" sz="3200" b="1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u="sng" dirty="0" smtClean="0">
                <a:hlinkClick r:id="rId4"/>
              </a:rPr>
              <a:t>                                  https</a:t>
            </a:r>
            <a:r>
              <a:rPr lang="fr-FR" u="sng" dirty="0">
                <a:hlinkClick r:id="rId4"/>
              </a:rPr>
              <a:t>://www.izest.polytechnique.edu</a:t>
            </a:r>
          </a:p>
          <a:p>
            <a:r>
              <a:rPr lang="fr-FR" u="sng" dirty="0" smtClean="0">
                <a:hlinkClick r:id="rId5"/>
              </a:rPr>
              <a:t>                                               bit.ly</a:t>
            </a:r>
            <a:r>
              <a:rPr lang="fr-FR" u="sng" dirty="0">
                <a:hlinkClick r:id="rId5"/>
              </a:rPr>
              <a:t>/ican-polytechnique</a:t>
            </a:r>
          </a:p>
          <a:p>
            <a:r>
              <a:rPr lang="fr-FR" dirty="0"/>
              <a:t> </a:t>
            </a:r>
            <a:endParaRPr lang="fr-FR" u="sng" dirty="0">
              <a:solidFill>
                <a:schemeClr val="bg1"/>
              </a:solidFill>
              <a:hlinkClick r:id="rId5"/>
            </a:endParaRPr>
          </a:p>
          <a:p>
            <a:r>
              <a:rPr lang="fr-FR" sz="2800" dirty="0"/>
              <a:t> </a:t>
            </a:r>
            <a:endParaRPr lang="fr-FR" sz="2800" b="1" i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90000" y="6027003"/>
            <a:ext cx="4085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ICAN (International </a:t>
            </a:r>
            <a:r>
              <a:rPr lang="fr-FR" dirty="0" err="1">
                <a:solidFill>
                  <a:schemeClr val="bg1"/>
                </a:solidFill>
              </a:rPr>
              <a:t>Coherent</a:t>
            </a:r>
            <a:r>
              <a:rPr lang="fr-FR" dirty="0">
                <a:solidFill>
                  <a:schemeClr val="bg1"/>
                </a:solidFill>
              </a:rPr>
              <a:t> Amplification Network)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413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3-LLRF and </a:t>
            </a:r>
            <a:r>
              <a:rPr lang="en-US" sz="3200" u="sng" dirty="0" smtClean="0">
                <a:solidFill>
                  <a:srgbClr val="FF0000"/>
                </a:solidFill>
              </a:rPr>
              <a:t>diagnostics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DESY, UNIMAN, UROS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4005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HOM distribution: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“Out of a problem make a solution”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Use the signal of a HOM coupler to derive information on beam-cavity alignment, cell-to-cell alignment and field perturbations by design constraints or imperfections. Simulation to establish the </a:t>
            </a:r>
            <a:r>
              <a:rPr lang="en-US" sz="2400" dirty="0" err="1" smtClean="0">
                <a:solidFill>
                  <a:srgbClr val="0070C0"/>
                </a:solidFill>
              </a:rPr>
              <a:t>Jacobian</a:t>
            </a:r>
            <a:r>
              <a:rPr lang="en-US" sz="2400" dirty="0" smtClean="0">
                <a:solidFill>
                  <a:srgbClr val="0070C0"/>
                </a:solidFill>
              </a:rPr>
              <a:t> matrix, experiments at FLASH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  <a:sym typeface="Symbol"/>
            </a:endParaRP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6D02B8-3663-41A0-AB27-4D74C57F771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3568" y="5411746"/>
            <a:ext cx="7912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b="0" i="0" dirty="0" smtClean="0">
                <a:solidFill>
                  <a:srgbClr val="0070C0"/>
                </a:solidFill>
              </a:rPr>
              <a:t>Intermediate results demonstrated potential as BPM’s; final results will tell us whether more can be extracted from the signals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43711"/>
              </p:ext>
            </p:extLst>
          </p:nvPr>
        </p:nvGraphicFramePr>
        <p:xfrm>
          <a:off x="2373549" y="3746597"/>
          <a:ext cx="4380894" cy="1666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7759"/>
                <a:gridCol w="1038546"/>
                <a:gridCol w="644863"/>
                <a:gridCol w="644863"/>
                <a:gridCol w="644863"/>
              </a:tblGrid>
              <a:tr h="416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RMS resolution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Beam-pipe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D1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D2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D5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6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err="1" smtClean="0">
                          <a:effectLst/>
                          <a:latin typeface="Times New Roman"/>
                          <a:ea typeface="Times New Roman"/>
                        </a:rPr>
                        <a:t>f_mode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 (GHz)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4.1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4.2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5.5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6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x </a:t>
                      </a:r>
                      <a:r>
                        <a:rPr lang="en-GB" sz="1200" dirty="0" smtClean="0">
                          <a:effectLst/>
                        </a:rPr>
                        <a:t>(</a:t>
                      </a:r>
                      <a:r>
                        <a:rPr lang="en-GB" sz="1200" dirty="0" smtClean="0">
                          <a:effectLst/>
                          <a:sym typeface="Symbol"/>
                        </a:rPr>
                        <a:t></a:t>
                      </a:r>
                      <a:r>
                        <a:rPr lang="en-GB" sz="1200" dirty="0" smtClean="0">
                          <a:effectLst/>
                        </a:rPr>
                        <a:t>m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  50-100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20-30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10-25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40-50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6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y </a:t>
                      </a:r>
                      <a:r>
                        <a:rPr lang="en-GB" sz="1200" dirty="0" smtClean="0">
                          <a:effectLst/>
                        </a:rPr>
                        <a:t>(</a:t>
                      </a:r>
                      <a:r>
                        <a:rPr lang="en-GB" sz="1200" dirty="0" smtClean="0">
                          <a:effectLst/>
                          <a:sym typeface="Symbol"/>
                        </a:rPr>
                        <a:t></a:t>
                      </a:r>
                      <a:r>
                        <a:rPr lang="en-GB" sz="1200" dirty="0" smtClean="0">
                          <a:effectLst/>
                        </a:rPr>
                        <a:t>m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100-150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40-60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30-40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40-80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8697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4-Thin film technologies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1800" b="0" dirty="0">
                <a:solidFill>
                  <a:srgbClr val="FF0000"/>
                </a:solidFill>
              </a:rPr>
              <a:t>CEA, CERN, </a:t>
            </a:r>
            <a:r>
              <a:rPr lang="en-US" sz="1800" b="0" dirty="0" smtClean="0">
                <a:solidFill>
                  <a:srgbClr val="FF0000"/>
                </a:solidFill>
              </a:rPr>
              <a:t>CNRS, DESY, HZB, INFN-LNL, SINS, ULANC &amp; HZDR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4400550"/>
          </a:xfrm>
        </p:spPr>
        <p:txBody>
          <a:bodyPr/>
          <a:lstStyle/>
          <a:p>
            <a:r>
              <a:rPr lang="en-US" sz="2400" dirty="0" smtClean="0">
                <a:solidFill>
                  <a:srgbClr val="0070C0"/>
                </a:solidFill>
              </a:rPr>
              <a:t>Progress on samples, but the application to cavities is difficult.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 Design gradient expected for low frequency QWR cavities (~ 6MV/m), even though not given for granted (magnetron sputtering, HIPIMS</a:t>
            </a:r>
            <a:r>
              <a:rPr lang="en-US" sz="2400" dirty="0" smtClean="0">
                <a:solidFill>
                  <a:srgbClr val="0070C0"/>
                </a:solidFill>
              </a:rPr>
              <a:t>,…)</a:t>
            </a:r>
          </a:p>
          <a:p>
            <a:r>
              <a:rPr lang="en-US" sz="2400" dirty="0" err="1">
                <a:solidFill>
                  <a:srgbClr val="0070C0"/>
                </a:solidFill>
              </a:rPr>
              <a:t>GaAs</a:t>
            </a:r>
            <a:r>
              <a:rPr lang="en-US" sz="2400" dirty="0">
                <a:solidFill>
                  <a:srgbClr val="0070C0"/>
                </a:solidFill>
              </a:rPr>
              <a:t> photocathodes yielding higher QE not yet there, but much hope for the next campaign with new test chamber in HZDR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WP4 conclusions (D4.3.2) ,W. Weingarten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“The </a:t>
            </a:r>
            <a:r>
              <a:rPr lang="en-US" sz="2400" i="1" dirty="0">
                <a:solidFill>
                  <a:srgbClr val="FF0000"/>
                </a:solidFill>
              </a:rPr>
              <a:t>Q-slope issue being solved, accelerating gradient </a:t>
            </a:r>
            <a:r>
              <a:rPr lang="en-US" sz="2400" i="1" dirty="0" smtClean="0">
                <a:solidFill>
                  <a:srgbClr val="FF0000"/>
                </a:solidFill>
              </a:rPr>
              <a:t> [of cavities coated with Nb3Sn] could </a:t>
            </a:r>
            <a:r>
              <a:rPr lang="en-US" sz="2400" i="1" dirty="0">
                <a:solidFill>
                  <a:srgbClr val="FF0000"/>
                </a:solidFill>
              </a:rPr>
              <a:t>go up to about the double of niobium </a:t>
            </a:r>
            <a:r>
              <a:rPr lang="en-US" sz="2400" i="1" dirty="0" smtClean="0">
                <a:solidFill>
                  <a:srgbClr val="FF0000"/>
                </a:solidFill>
              </a:rPr>
              <a:t>cavities…</a:t>
            </a:r>
            <a:r>
              <a:rPr lang="en-US" sz="2400" i="1" dirty="0">
                <a:solidFill>
                  <a:srgbClr val="FF0000"/>
                </a:solidFill>
              </a:rPr>
              <a:t> Another promising topic is the application of sandwich films </a:t>
            </a:r>
            <a:r>
              <a:rPr lang="en-US" sz="2400" i="1" dirty="0" smtClean="0">
                <a:solidFill>
                  <a:srgbClr val="FF0000"/>
                </a:solidFill>
              </a:rPr>
              <a:t>”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6D02B8-3663-41A0-AB27-4D74C57F771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916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32440" cy="936104"/>
          </a:xfrm>
        </p:spPr>
        <p:txBody>
          <a:bodyPr/>
          <a:lstStyle/>
          <a:p>
            <a:r>
              <a:rPr lang="en-US" dirty="0"/>
              <a:t>R&amp;D on Novel </a:t>
            </a:r>
            <a:r>
              <a:rPr lang="en-US" dirty="0" smtClean="0"/>
              <a:t>Concepts </a:t>
            </a:r>
            <a:br>
              <a:rPr lang="en-US" dirty="0" smtClean="0"/>
            </a:b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21CAEB-E391-4C85-9353-B66F8F3819BE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1600" y="2132856"/>
            <a:ext cx="7488832" cy="2831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Design of insertion with crab waist in DAFNE </a:t>
            </a:r>
            <a:r>
              <a:rPr lang="en-US" sz="1800" b="0" i="0" dirty="0" smtClean="0">
                <a:solidFill>
                  <a:srgbClr val="FF0000"/>
                </a:solidFill>
              </a:rPr>
              <a:t>[INFN, CERN]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smtClean="0">
                <a:solidFill>
                  <a:srgbClr val="FF0000"/>
                </a:solidFill>
              </a:rPr>
              <a:t>Diagnostics and support to EMMA NS-FFAG commissioning </a:t>
            </a:r>
            <a:r>
              <a:rPr lang="en-US" sz="1800" b="0" i="0" dirty="0" smtClean="0">
                <a:solidFill>
                  <a:srgbClr val="FF0000"/>
                </a:solidFill>
              </a:rPr>
              <a:t>[STFC, HUDD]</a:t>
            </a:r>
            <a:endParaRPr lang="en-US" sz="1800" b="0" dirty="0"/>
          </a:p>
          <a:p>
            <a:pPr marL="457200" indent="-457200" algn="l">
              <a:buFont typeface="+mj-lt"/>
              <a:buAutoNum type="arabicPeriod"/>
            </a:pPr>
            <a:r>
              <a:rPr lang="en-US" sz="2800" b="0" i="0" dirty="0" err="1" smtClean="0">
                <a:solidFill>
                  <a:srgbClr val="FF0000"/>
                </a:solidFill>
              </a:rPr>
              <a:t>Emittance</a:t>
            </a:r>
            <a:r>
              <a:rPr lang="en-US" sz="2800" b="0" i="0" dirty="0" smtClean="0">
                <a:solidFill>
                  <a:srgbClr val="FF0000"/>
                </a:solidFill>
              </a:rPr>
              <a:t> diagnostics for laser-plasma accelerated beams </a:t>
            </a:r>
            <a:r>
              <a:rPr lang="en-US" sz="1800" b="0" i="0" dirty="0" smtClean="0">
                <a:solidFill>
                  <a:srgbClr val="FF0000"/>
                </a:solidFill>
              </a:rPr>
              <a:t>[CNRS, INFN] </a:t>
            </a:r>
            <a:r>
              <a:rPr lang="en-US" sz="2800" b="0" i="0" dirty="0" smtClean="0">
                <a:solidFill>
                  <a:srgbClr val="FF0000"/>
                </a:solidFill>
              </a:rPr>
              <a:t>(</a:t>
            </a:r>
            <a:r>
              <a:rPr lang="en-US" sz="2000" b="0" dirty="0" smtClean="0"/>
              <a:t> see also session </a:t>
            </a:r>
            <a:r>
              <a:rPr lang="en-US" sz="2000" b="0" dirty="0"/>
              <a:t>6</a:t>
            </a:r>
            <a:r>
              <a:rPr lang="en-US" sz="2000" b="0" dirty="0" smtClean="0"/>
              <a:t>: Victor </a:t>
            </a:r>
            <a:r>
              <a:rPr lang="en-US" sz="2000" b="0" dirty="0" err="1" smtClean="0"/>
              <a:t>Malka</a:t>
            </a:r>
            <a:r>
              <a:rPr lang="en-US" sz="2000" b="0" dirty="0" smtClean="0"/>
              <a:t>)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5591897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1- Design </a:t>
            </a:r>
            <a:r>
              <a:rPr lang="en-US" sz="3200" dirty="0">
                <a:solidFill>
                  <a:srgbClr val="FF0000"/>
                </a:solidFill>
              </a:rPr>
              <a:t>of </a:t>
            </a:r>
            <a:r>
              <a:rPr lang="en-US" sz="3200" dirty="0" smtClean="0">
                <a:solidFill>
                  <a:srgbClr val="FF0000"/>
                </a:solidFill>
              </a:rPr>
              <a:t>insertions </a:t>
            </a:r>
            <a:r>
              <a:rPr lang="en-US" sz="3200" dirty="0">
                <a:solidFill>
                  <a:srgbClr val="FF0000"/>
                </a:solidFill>
              </a:rPr>
              <a:t>with crab waist </a:t>
            </a:r>
            <a:r>
              <a:rPr lang="en-US" sz="3200" b="0" dirty="0" smtClean="0">
                <a:solidFill>
                  <a:srgbClr val="FF0000"/>
                </a:solidFill>
              </a:rPr>
              <a:t/>
            </a:r>
            <a:br>
              <a:rPr lang="en-US" sz="3200" b="0" dirty="0" smtClean="0">
                <a:solidFill>
                  <a:srgbClr val="FF0000"/>
                </a:solidFill>
              </a:rPr>
            </a:br>
            <a:r>
              <a:rPr lang="en-US" sz="1800" b="0" dirty="0" smtClean="0">
                <a:solidFill>
                  <a:srgbClr val="FF0000"/>
                </a:solidFill>
              </a:rPr>
              <a:t>[INFN, BINP, CNRS, CERN]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640960" cy="4400550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>ombine crab-waist IR with an experimental detector in DAFNE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Study relevance and feasibility for the LHC</a:t>
            </a:r>
          </a:p>
          <a:p>
            <a:pPr marL="0" indent="0">
              <a:buNone/>
            </a:pPr>
            <a:r>
              <a:rPr lang="en-US" sz="2400" u="sng" dirty="0" smtClean="0">
                <a:solidFill>
                  <a:srgbClr val="0070C0"/>
                </a:solidFill>
              </a:rPr>
              <a:t>DAFNE: </a:t>
            </a:r>
            <a:r>
              <a:rPr lang="en-US" sz="2400" dirty="0" smtClean="0">
                <a:solidFill>
                  <a:srgbClr val="0070C0"/>
                </a:solidFill>
              </a:rPr>
              <a:t>complete study and implementation, covering all aspects: beam dynamics, lattice design, studies of beam-beam and collective effects, construction of equipment and installation of the IR, upgrade of beam diagnostics, feedback and kickers.</a:t>
            </a:r>
          </a:p>
          <a:p>
            <a:pPr marL="0" indent="0">
              <a:buNone/>
            </a:pPr>
            <a:r>
              <a:rPr lang="en-US" sz="2000" i="1" u="sng" dirty="0" smtClean="0"/>
              <a:t>Not in </a:t>
            </a:r>
            <a:r>
              <a:rPr lang="en-US" sz="2000" i="1" u="sng" dirty="0" err="1" smtClean="0"/>
              <a:t>EuCARD</a:t>
            </a:r>
            <a:r>
              <a:rPr lang="en-US" sz="2000" i="1" u="sng" dirty="0" smtClean="0"/>
              <a:t>: </a:t>
            </a:r>
            <a:r>
              <a:rPr lang="en-US" sz="2000" i="1" dirty="0" smtClean="0"/>
              <a:t>specific luminosity increased by 3…but luminosity has not scaled yet: lifetime issues. Source under investigation.</a:t>
            </a:r>
          </a:p>
          <a:p>
            <a:pPr marL="0" indent="0">
              <a:buNone/>
            </a:pPr>
            <a:r>
              <a:rPr lang="en-US" sz="2400" u="sng" dirty="0" smtClean="0">
                <a:solidFill>
                  <a:srgbClr val="00B050"/>
                </a:solidFill>
              </a:rPr>
              <a:t>LHC: </a:t>
            </a:r>
            <a:r>
              <a:rPr lang="en-US" sz="2400" dirty="0" smtClean="0">
                <a:solidFill>
                  <a:srgbClr val="FF0000"/>
                </a:solidFill>
              </a:rPr>
              <a:t>Quite unexpectedly (round beams, protons, rather than electrons, constraints of an existing machine), solutions could be identified, requiring though a very special “double half </a:t>
            </a:r>
            <a:r>
              <a:rPr lang="en-US" sz="2400" dirty="0" err="1" smtClean="0">
                <a:solidFill>
                  <a:srgbClr val="FF0000"/>
                </a:solidFill>
              </a:rPr>
              <a:t>quadrupole</a:t>
            </a:r>
            <a:r>
              <a:rPr lang="en-US" sz="2400" dirty="0" smtClean="0">
                <a:solidFill>
                  <a:srgbClr val="FF0000"/>
                </a:solidFill>
              </a:rPr>
              <a:t>”. Could be a candidate concept for the LHC energy upgrade.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F40824-C594-4CCF-9077-1F5BCF43AD7C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4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420888"/>
            <a:ext cx="5992265" cy="373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361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2- support to EMMA diagnostics and commissioning </a:t>
            </a:r>
            <a:r>
              <a:rPr lang="en-US" sz="1800" dirty="0" smtClean="0">
                <a:solidFill>
                  <a:srgbClr val="FF0000"/>
                </a:solidFill>
              </a:rPr>
              <a:t>[STFC, HUD]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Contribution to commissioning, especially the diagnostics for assessing the beam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. Success of “serpentine” acceleration reported, and of basic principles of the machine.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FB1F06-A9A8-4BC4-967C-CDA8D8DE9628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7583" y="5517232"/>
            <a:ext cx="76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Results published in Nature Physics </a:t>
            </a:r>
            <a:r>
              <a:rPr lang="en-US" b="0" dirty="0"/>
              <a:t>J</a:t>
            </a:r>
            <a:r>
              <a:rPr lang="en-US" b="0" dirty="0" smtClean="0"/>
              <a:t>an. 2012.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84180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>
                <a:solidFill>
                  <a:srgbClr val="FF0000"/>
                </a:solidFill>
              </a:rPr>
              <a:t>H</a:t>
            </a:r>
            <a:r>
              <a:rPr lang="en-US" sz="3200" dirty="0" smtClean="0">
                <a:solidFill>
                  <a:srgbClr val="FF0000"/>
                </a:solidFill>
              </a:rPr>
              <a:t>ow to measure the beam </a:t>
            </a:r>
            <a:r>
              <a:rPr lang="en-US" sz="3200" dirty="0" err="1" smtClean="0">
                <a:solidFill>
                  <a:srgbClr val="FF0000"/>
                </a:solidFill>
              </a:rPr>
              <a:t>emittance</a:t>
            </a:r>
            <a:r>
              <a:rPr lang="en-US" sz="3200" dirty="0" smtClean="0">
                <a:solidFill>
                  <a:srgbClr val="FF0000"/>
                </a:solidFill>
              </a:rPr>
              <a:t> of a laser-driven plasma </a:t>
            </a:r>
            <a:r>
              <a:rPr lang="en-US" sz="3200" dirty="0" err="1" smtClean="0">
                <a:solidFill>
                  <a:srgbClr val="FF0000"/>
                </a:solidFill>
              </a:rPr>
              <a:t>wakefield</a:t>
            </a:r>
            <a:r>
              <a:rPr lang="en-US" sz="3200" dirty="0" smtClean="0">
                <a:solidFill>
                  <a:srgbClr val="FF0000"/>
                </a:solidFill>
              </a:rPr>
              <a:t> accelerator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[CNRS-X-ENSTA, INFN]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496944" cy="2637729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Challenge</a:t>
            </a:r>
            <a:r>
              <a:rPr lang="en-US" sz="2400" dirty="0" smtClean="0"/>
              <a:t>: small size (</a:t>
            </a:r>
            <a:r>
              <a:rPr lang="en-US" sz="2400" dirty="0" smtClean="0">
                <a:sym typeface="Symbol"/>
              </a:rPr>
              <a:t></a:t>
            </a:r>
            <a:r>
              <a:rPr lang="en-US" sz="2400" dirty="0" smtClean="0"/>
              <a:t>m) and large divergence (1000</a:t>
            </a:r>
            <a:r>
              <a:rPr lang="en-US" sz="2400" dirty="0" smtClean="0">
                <a:sym typeface="Symbol"/>
              </a:rPr>
              <a:t> rad</a:t>
            </a:r>
            <a:r>
              <a:rPr lang="en-US" sz="2400" dirty="0" smtClean="0"/>
              <a:t>), to be measured in single shot, to alleviate shot stability issues.</a:t>
            </a:r>
          </a:p>
          <a:p>
            <a:pPr marL="0" indent="0">
              <a:buNone/>
            </a:pPr>
            <a:r>
              <a:rPr lang="en-US" sz="2400" b="1" dirty="0" smtClean="0"/>
              <a:t>Principle selected: </a:t>
            </a:r>
            <a:r>
              <a:rPr lang="en-US" sz="2400" dirty="0" smtClean="0"/>
              <a:t>“</a:t>
            </a:r>
            <a:r>
              <a:rPr lang="en-US" sz="2400" dirty="0" err="1" smtClean="0"/>
              <a:t>betatron</a:t>
            </a:r>
            <a:r>
              <a:rPr lang="en-US" sz="2400" dirty="0" smtClean="0"/>
              <a:t>” radiation in plasma field, acting as an </a:t>
            </a:r>
            <a:r>
              <a:rPr lang="en-US" sz="2400" dirty="0" err="1" smtClean="0"/>
              <a:t>undulator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Achieved: </a:t>
            </a:r>
            <a:r>
              <a:rPr lang="en-US" sz="2400" dirty="0" smtClean="0"/>
              <a:t>proof of principle; error bars large: +/- 50%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F1292C-EFB6-4BAC-87AF-656ECFC3707C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8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II- Open Access / Trans-national Access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400550"/>
          </a:xfrm>
        </p:spPr>
        <p:txBody>
          <a:bodyPr/>
          <a:lstStyle/>
          <a:p>
            <a:r>
              <a:rPr lang="en-US" sz="2400" dirty="0" err="1"/>
              <a:t>HiRadMat@CERN</a:t>
            </a:r>
            <a:r>
              <a:rPr lang="en-US" sz="2400" dirty="0"/>
              <a:t>: pulsed irradiation</a:t>
            </a:r>
          </a:p>
          <a:p>
            <a:r>
              <a:rPr lang="en-US" sz="2400" dirty="0"/>
              <a:t>MICE@STFC: precision </a:t>
            </a:r>
            <a:r>
              <a:rPr lang="en-US" sz="2400" dirty="0" smtClean="0"/>
              <a:t>beams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A priori not needed by our community who has native TA’s both as a goal or tradition since decades.</a:t>
            </a:r>
          </a:p>
          <a:p>
            <a:pPr marL="0" indent="0">
              <a:buNone/>
            </a:pPr>
            <a:r>
              <a:rPr lang="en-US" sz="2400" dirty="0" smtClean="0"/>
              <a:t>In practice, was successful and helped </a:t>
            </a:r>
            <a:r>
              <a:rPr lang="en-US" sz="2400" dirty="0" smtClean="0">
                <a:solidFill>
                  <a:srgbClr val="0070C0"/>
                </a:solidFill>
              </a:rPr>
              <a:t>some research teams that could </a:t>
            </a:r>
            <a:r>
              <a:rPr lang="en-US" sz="2400" dirty="0">
                <a:solidFill>
                  <a:srgbClr val="0070C0"/>
                </a:solidFill>
              </a:rPr>
              <a:t>otherwise </a:t>
            </a:r>
            <a:r>
              <a:rPr lang="en-US" sz="2400" dirty="0" smtClean="0">
                <a:solidFill>
                  <a:srgbClr val="0070C0"/>
                </a:solidFill>
              </a:rPr>
              <a:t>not have afforded</a:t>
            </a:r>
            <a:r>
              <a:rPr lang="en-US" sz="2400" dirty="0" smtClean="0"/>
              <a:t>, and helps reserving machine time for R&amp;D.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Their management is heavy and complex, designed or IA’s dominated by TA’s. </a:t>
            </a:r>
            <a:r>
              <a:rPr lang="en-US" sz="2400" dirty="0" smtClean="0"/>
              <a:t>Thanks to </a:t>
            </a:r>
            <a:r>
              <a:rPr lang="en-US" sz="2400" dirty="0" err="1" smtClean="0"/>
              <a:t>Ilias</a:t>
            </a:r>
            <a:r>
              <a:rPr lang="en-US" sz="2400" dirty="0" smtClean="0"/>
              <a:t> </a:t>
            </a:r>
            <a:r>
              <a:rPr lang="en-US" sz="2400" dirty="0" err="1" smtClean="0"/>
              <a:t>Efthymiopoulos</a:t>
            </a:r>
            <a:r>
              <a:rPr lang="en-US" sz="2400" dirty="0" smtClean="0"/>
              <a:t>/CERN, Norman </a:t>
            </a:r>
            <a:r>
              <a:rPr lang="en-US" sz="2400" dirty="0" err="1" smtClean="0"/>
              <a:t>McCubbin</a:t>
            </a:r>
            <a:r>
              <a:rPr lang="en-US" sz="2400" dirty="0" smtClean="0"/>
              <a:t>/STFC, CERN EU Office: </a:t>
            </a:r>
            <a:r>
              <a:rPr lang="en-US" sz="2400" dirty="0" err="1" smtClean="0"/>
              <a:t>Svetlomir</a:t>
            </a:r>
            <a:r>
              <a:rPr lang="en-US" sz="2400" dirty="0" smtClean="0"/>
              <a:t> </a:t>
            </a:r>
            <a:r>
              <a:rPr lang="en-US" sz="2400" dirty="0" err="1" smtClean="0"/>
              <a:t>Stavrev</a:t>
            </a:r>
            <a:r>
              <a:rPr lang="en-US" sz="2400" dirty="0" smtClean="0"/>
              <a:t>, Kate </a:t>
            </a:r>
            <a:r>
              <a:rPr lang="en-US" sz="2400" dirty="0" err="1" smtClean="0"/>
              <a:t>Kahle</a:t>
            </a:r>
            <a:r>
              <a:rPr lang="en-US" sz="2400" dirty="0" smtClean="0"/>
              <a:t>, Agnes </a:t>
            </a:r>
            <a:r>
              <a:rPr lang="en-US" sz="2400" dirty="0" err="1" smtClean="0"/>
              <a:t>Szeberenyi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FB9AFC-CDAB-4BDC-86C6-BD56837FC1E3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62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56" y="908720"/>
            <a:ext cx="7772400" cy="936104"/>
          </a:xfrm>
        </p:spPr>
        <p:txBody>
          <a:bodyPr/>
          <a:lstStyle/>
          <a:p>
            <a:r>
              <a:rPr lang="en-US" dirty="0" smtClean="0"/>
              <a:t>III- Scientific Networks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DA7CD-D0D1-45B4-A1CE-940B953D3A37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1556792"/>
            <a:ext cx="842493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NEU2012: structuring the EU neutrino community </a:t>
            </a:r>
            <a:endParaRPr lang="en-US" sz="2000" b="0" dirty="0" smtClean="0">
              <a:solidFill>
                <a:srgbClr val="FF000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rgbClr val="0070C0"/>
                </a:solidFill>
              </a:rPr>
              <a:t>ACCNet/ EUROLUMI: support and performance of LHC and FAIR</a:t>
            </a:r>
            <a:endParaRPr lang="en-US" sz="2000" b="0" dirty="0">
              <a:solidFill>
                <a:srgbClr val="0070C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ACCNet/ 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RFTech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: RF technologies 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 startAt="4"/>
            </a:pPr>
            <a:r>
              <a:rPr lang="en-US" sz="2800" dirty="0" smtClean="0">
                <a:solidFill>
                  <a:srgbClr val="FF0000"/>
                </a:solidFill>
              </a:rPr>
              <a:t>ACCNet/EURONNAC: Novel acceleration concepts</a:t>
            </a:r>
            <a:endParaRPr lang="en-US" sz="2800" dirty="0" smtClean="0"/>
          </a:p>
          <a:p>
            <a:pPr marL="514350" indent="-514350" algn="l">
              <a:buFont typeface="+mj-lt"/>
              <a:buAutoNum type="arabicPeriod" startAt="4"/>
            </a:pPr>
            <a:endParaRPr lang="en-US" b="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5761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772400" cy="935038"/>
          </a:xfrm>
        </p:spPr>
        <p:txBody>
          <a:bodyPr/>
          <a:lstStyle/>
          <a:p>
            <a:r>
              <a:rPr lang="en-US" dirty="0" smtClean="0"/>
              <a:t>1- Network on </a:t>
            </a:r>
            <a:r>
              <a:rPr lang="en-US" dirty="0" smtClean="0">
                <a:sym typeface="Symbol" pitchFamily="18" charset="2"/>
              </a:rPr>
              <a:t> </a:t>
            </a:r>
            <a:r>
              <a:rPr lang="en-US" dirty="0" smtClean="0"/>
              <a:t>facilities </a:t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preparing the update of the ESPP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395288" y="1484313"/>
            <a:ext cx="8748712" cy="5184775"/>
          </a:xfrm>
        </p:spPr>
        <p:txBody>
          <a:bodyPr/>
          <a:lstStyle/>
          <a:p>
            <a:pPr marL="0" indent="0">
              <a:lnSpc>
                <a:spcPct val="20000"/>
              </a:lnSpc>
              <a:buFontTx/>
              <a:buNone/>
            </a:pPr>
            <a:endParaRPr lang="en-US" sz="2400" dirty="0" smtClean="0"/>
          </a:p>
          <a:p>
            <a:pPr marL="0" indent="0">
              <a:buFontTx/>
              <a:buNone/>
            </a:pPr>
            <a:r>
              <a:rPr lang="en-US" sz="2000" dirty="0" smtClean="0"/>
              <a:t>Support for discussions of accelerator, detector, phenomenology experts </a:t>
            </a:r>
          </a:p>
          <a:p>
            <a:pPr marL="0" indent="0">
              <a:buFontTx/>
              <a:buNone/>
            </a:pPr>
            <a:r>
              <a:rPr lang="en-US" sz="2000" dirty="0" smtClean="0"/>
              <a:t>in a relatively small (</a:t>
            </a:r>
            <a:r>
              <a:rPr lang="en-US" sz="2000" dirty="0" smtClean="0">
                <a:cs typeface="Times New Roman" pitchFamily="18" charset="0"/>
              </a:rPr>
              <a:t>~ 500 ) </a:t>
            </a:r>
            <a:r>
              <a:rPr lang="en-US" sz="2000" dirty="0" smtClean="0"/>
              <a:t>community </a:t>
            </a:r>
            <a:r>
              <a:rPr lang="en-US" sz="2000" dirty="0" err="1" smtClean="0"/>
              <a:t>vs</a:t>
            </a:r>
            <a:r>
              <a:rPr lang="en-US" sz="2000" dirty="0" smtClean="0"/>
              <a:t> cost of this physics</a:t>
            </a:r>
          </a:p>
          <a:p>
            <a:pPr marL="0" indent="0">
              <a:buFontTx/>
              <a:buNone/>
            </a:pPr>
            <a:r>
              <a:rPr lang="en-US" sz="2000" dirty="0" smtClean="0"/>
              <a:t>of growing recognition from serial discoveries in </a:t>
            </a:r>
            <a:r>
              <a:rPr lang="en-US" sz="2000" dirty="0" smtClean="0">
                <a:sym typeface="Symbol" pitchFamily="18" charset="2"/>
              </a:rPr>
              <a:t> </a:t>
            </a:r>
            <a:r>
              <a:rPr lang="en-US" sz="2000" dirty="0" smtClean="0"/>
              <a:t>oscillations from 1998</a:t>
            </a:r>
            <a:r>
              <a:rPr lang="en-US" sz="2000" dirty="0" smtClean="0">
                <a:cs typeface="Times New Roman" pitchFamily="18" charset="0"/>
              </a:rPr>
              <a:t>→</a:t>
            </a:r>
          </a:p>
          <a:p>
            <a:pPr marL="0" indent="0">
              <a:buFontTx/>
              <a:buNone/>
            </a:pPr>
            <a:r>
              <a:rPr lang="en-US" sz="2000" dirty="0" smtClean="0"/>
              <a:t>                       to the 3rd last </a:t>
            </a:r>
            <a:r>
              <a:rPr lang="en-US" sz="2000" dirty="0" smtClean="0">
                <a:sym typeface="Symbol" pitchFamily="18" charset="2"/>
              </a:rPr>
              <a:t> </a:t>
            </a:r>
            <a:r>
              <a:rPr lang="en-US" sz="2000" dirty="0" smtClean="0"/>
              <a:t>mixing angle </a:t>
            </a:r>
            <a:r>
              <a:rPr lang="en-US" sz="2000" dirty="0" smtClean="0">
                <a:sym typeface="Symbol" pitchFamily="18" charset="2"/>
              </a:rPr>
              <a:t></a:t>
            </a:r>
            <a:r>
              <a:rPr lang="en-US" sz="2000" baseline="-25000" dirty="0" smtClean="0">
                <a:sym typeface="Symbol" pitchFamily="18" charset="2"/>
              </a:rPr>
              <a:t>13  </a:t>
            </a:r>
            <a:r>
              <a:rPr lang="en-US" sz="2000" dirty="0" smtClean="0"/>
              <a:t>in 2012, promisingly large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2000" dirty="0" smtClean="0"/>
              <a:t>meetings, workshops, “lobbying” for finally 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revived CERN support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2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synthesis papers D3.3.1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our proposal to ESPP (next slide) 	Jul    2012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D3.2.1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survey of the facilities studied  	Apr  2013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D3.1.2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outlook after the ESPP       		Jun   2013</a:t>
            </a:r>
          </a:p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Impact: 1) full recognition by ESPP of LBL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 </a:t>
            </a:r>
            <a:r>
              <a:rPr lang="en-US" sz="2400" dirty="0" smtClean="0">
                <a:solidFill>
                  <a:srgbClr val="FF0000"/>
                </a:solidFill>
              </a:rPr>
              <a:t>physics case </a:t>
            </a:r>
          </a:p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2) way open to adequate ESPP LBL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 </a:t>
            </a:r>
            <a:r>
              <a:rPr lang="en-US" sz="2400" dirty="0" smtClean="0">
                <a:solidFill>
                  <a:srgbClr val="FF0000"/>
                </a:solidFill>
              </a:rPr>
              <a:t>implementations </a:t>
            </a:r>
          </a:p>
          <a:p>
            <a:pPr marL="0" indent="0">
              <a:lnSpc>
                <a:spcPct val="60000"/>
              </a:lnSpc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         in Europe and/or America &amp; Asia </a:t>
            </a:r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ECBAE4A-DC0F-46BA-9812-6B2A221288B1}" type="datetime1">
              <a:rPr lang="en-US" smtClean="0"/>
              <a:pPr/>
              <a:t>6/10/2013</a:t>
            </a:fld>
            <a:endParaRPr lang="en-US" smtClean="0"/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EuCARD results and impact</a:t>
            </a: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DCBF17-3B16-4201-A89B-051213428406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5949950" y="1125538"/>
            <a:ext cx="3086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 i="0">
                <a:solidFill>
                  <a:srgbClr val="FF0000"/>
                </a:solidFill>
              </a:rPr>
              <a:t>Eu strategy for particle physics </a:t>
            </a:r>
            <a:endParaRPr lang="it-IT" sz="1800" b="0" i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32440" cy="936104"/>
          </a:xfrm>
        </p:spPr>
        <p:txBody>
          <a:bodyPr/>
          <a:lstStyle/>
          <a:p>
            <a:r>
              <a:rPr lang="en-US" dirty="0" smtClean="0"/>
              <a:t>2- Network on LHC and FAIR: </a:t>
            </a:r>
            <a:r>
              <a:rPr lang="en-US" dirty="0" err="1" smtClean="0"/>
              <a:t>EuroLumi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b="0" dirty="0" smtClean="0">
                <a:solidFill>
                  <a:srgbClr val="FF0000"/>
                </a:solidFill>
              </a:rPr>
              <a:t>brainstorming and proposing significant advances</a:t>
            </a:r>
            <a:endParaRPr lang="en-US" sz="2800" b="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A43D2-28F0-4D33-898E-18A4FA9F711D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90" y="1628800"/>
            <a:ext cx="8763197" cy="468052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&gt;20 topical workshops in 4 years, gathering EU, US and Japanese accelerator scientists and more; 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Impact: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 recognized place for discussions at a world level, largely sponsored by the participants.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roved a very important source of proposals for CERN and European HEP: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Turned crab cavities into a realistic possibility for an optimal LHC upgrade: now at the heart of the LHC </a:t>
            </a:r>
            <a:r>
              <a:rPr lang="en-US" sz="2000" b="1" dirty="0" smtClean="0">
                <a:solidFill>
                  <a:srgbClr val="FF0000"/>
                </a:solidFill>
              </a:rPr>
              <a:t>luminosity upgrade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Launched brainstorming on the LHC </a:t>
            </a:r>
            <a:r>
              <a:rPr lang="en-US" sz="2000" b="1" dirty="0" smtClean="0">
                <a:solidFill>
                  <a:srgbClr val="FF0000"/>
                </a:solidFill>
              </a:rPr>
              <a:t>energy upgrade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Just launched brainstorming on </a:t>
            </a:r>
            <a:r>
              <a:rPr lang="en-US" sz="2000" b="1" dirty="0" smtClean="0">
                <a:solidFill>
                  <a:srgbClr val="FF0000"/>
                </a:solidFill>
              </a:rPr>
              <a:t>TLEP</a:t>
            </a:r>
            <a:r>
              <a:rPr lang="en-US" sz="2000" dirty="0" smtClean="0">
                <a:solidFill>
                  <a:srgbClr val="FF0000"/>
                </a:solidFill>
              </a:rPr>
              <a:t> as an alternative to LC’s, with large potential for its </a:t>
            </a:r>
            <a:r>
              <a:rPr lang="en-US" sz="2000" b="1" dirty="0" smtClean="0">
                <a:solidFill>
                  <a:srgbClr val="FF0000"/>
                </a:solidFill>
              </a:rPr>
              <a:t>longer tunnel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Electron cloud mitigations (with ESA &amp; satellite community)…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6324"/>
          <a:stretch/>
        </p:blipFill>
        <p:spPr bwMode="auto">
          <a:xfrm>
            <a:off x="3419872" y="1988840"/>
            <a:ext cx="448627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233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519905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i="1" dirty="0" smtClean="0"/>
              <a:t>ICAN  </a:t>
            </a:r>
            <a:br>
              <a:rPr lang="fr-FR" sz="3600" b="1" i="1" dirty="0" smtClean="0"/>
            </a:br>
            <a:r>
              <a:rPr lang="fr-FR" sz="2400" b="1" i="1" dirty="0" smtClean="0"/>
              <a:t>A </a:t>
            </a:r>
            <a:r>
              <a:rPr lang="fr-FR" sz="2400" b="1" i="1" dirty="0" err="1"/>
              <a:t>R</a:t>
            </a:r>
            <a:r>
              <a:rPr lang="fr-FR" sz="2400" b="1" i="1" dirty="0" err="1" smtClean="0"/>
              <a:t>evolutionary</a:t>
            </a:r>
            <a:r>
              <a:rPr lang="fr-FR" sz="2400" b="1" i="1" dirty="0" smtClean="0"/>
              <a:t> Laser Architecture </a:t>
            </a:r>
            <a:br>
              <a:rPr lang="fr-FR" sz="2400" b="1" i="1" dirty="0" smtClean="0"/>
            </a:br>
            <a:r>
              <a:rPr lang="fr-FR" sz="2400" b="1" i="1" dirty="0" smtClean="0"/>
              <a:t> </a:t>
            </a:r>
            <a:r>
              <a:rPr lang="fr-FR" sz="2400" b="1" i="1" dirty="0" smtClean="0"/>
              <a:t>for plasma </a:t>
            </a:r>
            <a:r>
              <a:rPr lang="fr-FR" sz="2400" b="1" i="1" dirty="0" err="1" smtClean="0"/>
              <a:t>wakefield</a:t>
            </a:r>
            <a:r>
              <a:rPr lang="fr-FR" sz="2400" b="1" i="1" dirty="0" smtClean="0"/>
              <a:t> </a:t>
            </a:r>
            <a:r>
              <a:rPr lang="fr-FR" sz="2400" b="1" i="1" dirty="0" err="1" smtClean="0"/>
              <a:t>accelerator</a:t>
            </a:r>
            <a:r>
              <a:rPr lang="fr-FR" sz="2400" i="1" dirty="0" err="1"/>
              <a:t>s</a:t>
            </a:r>
            <a:r>
              <a:rPr lang="fr-FR" sz="2400" b="1" i="1" dirty="0" smtClean="0"/>
              <a:t/>
            </a:r>
            <a:br>
              <a:rPr lang="fr-FR" sz="2400" b="1" i="1" dirty="0" smtClean="0"/>
            </a:br>
            <a:endParaRPr lang="fr-FR" sz="2400" b="1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613" y="2073241"/>
            <a:ext cx="8229600" cy="452596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ICAN (International </a:t>
            </a:r>
            <a:r>
              <a:rPr lang="fr-FR" sz="2800" dirty="0" err="1" smtClean="0"/>
              <a:t>Coherent</a:t>
            </a:r>
            <a:r>
              <a:rPr lang="fr-FR" sz="2800" dirty="0" smtClean="0"/>
              <a:t> </a:t>
            </a:r>
            <a:r>
              <a:rPr lang="fr-FR" sz="2800" dirty="0" err="1" smtClean="0"/>
              <a:t>Amplifying</a:t>
            </a:r>
            <a:r>
              <a:rPr lang="fr-FR" sz="2800" dirty="0" smtClean="0"/>
              <a:t> Network) a </a:t>
            </a:r>
            <a:r>
              <a:rPr lang="fr-FR" sz="2800" dirty="0" err="1" smtClean="0"/>
              <a:t>Coherent</a:t>
            </a:r>
            <a:r>
              <a:rPr lang="fr-FR" sz="2800" dirty="0" smtClean="0"/>
              <a:t> </a:t>
            </a:r>
            <a:r>
              <a:rPr lang="fr-FR" sz="2800" dirty="0" err="1" smtClean="0"/>
              <a:t>Fiber-</a:t>
            </a:r>
            <a:r>
              <a:rPr lang="fr-FR" sz="2800" dirty="0" err="1"/>
              <a:t>B</a:t>
            </a:r>
            <a:r>
              <a:rPr lang="fr-FR" sz="2800" dirty="0" err="1" smtClean="0"/>
              <a:t>ased</a:t>
            </a:r>
            <a:r>
              <a:rPr lang="fr-FR" sz="2800" dirty="0" smtClean="0"/>
              <a:t> Laser Infrastructure </a:t>
            </a:r>
            <a:r>
              <a:rPr lang="fr-FR" sz="2800" dirty="0" err="1" smtClean="0"/>
              <a:t>offering</a:t>
            </a:r>
            <a:r>
              <a:rPr lang="fr-FR" sz="2800" dirty="0" smtClean="0"/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err="1" smtClean="0"/>
              <a:t>Peak</a:t>
            </a:r>
            <a:r>
              <a:rPr lang="fr-FR" sz="2400" dirty="0" smtClean="0"/>
              <a:t> Power, </a:t>
            </a:r>
            <a:r>
              <a:rPr lang="fr-FR" sz="2400" dirty="0" err="1" smtClean="0"/>
              <a:t>Petawatt</a:t>
            </a:r>
            <a:r>
              <a:rPr lang="fr-FR" sz="2400" dirty="0" smtClean="0"/>
              <a:t> pulses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err="1" smtClean="0"/>
              <a:t>Megawatt</a:t>
            </a:r>
            <a:r>
              <a:rPr lang="fr-FR" sz="2400" dirty="0" smtClean="0"/>
              <a:t> </a:t>
            </a:r>
            <a:r>
              <a:rPr lang="fr-FR" sz="2400" dirty="0" err="1" smtClean="0"/>
              <a:t>Average</a:t>
            </a:r>
            <a:r>
              <a:rPr lang="fr-FR" sz="2400" dirty="0" smtClean="0"/>
              <a:t> Power (High </a:t>
            </a:r>
            <a:r>
              <a:rPr lang="fr-FR" sz="2400" dirty="0" err="1" smtClean="0"/>
              <a:t>Repetition</a:t>
            </a:r>
            <a:r>
              <a:rPr lang="fr-FR" sz="2400" dirty="0" smtClean="0"/>
              <a:t> rate &gt;10kHz)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smtClean="0"/>
              <a:t>High </a:t>
            </a:r>
            <a:r>
              <a:rPr lang="fr-FR" sz="2400" dirty="0" err="1" smtClean="0"/>
              <a:t>wall</a:t>
            </a:r>
            <a:r>
              <a:rPr lang="fr-FR" sz="2400" dirty="0" smtClean="0"/>
              <a:t> </a:t>
            </a:r>
            <a:r>
              <a:rPr lang="fr-FR" sz="2400" dirty="0" err="1" smtClean="0"/>
              <a:t>plug</a:t>
            </a:r>
            <a:r>
              <a:rPr lang="fr-FR" sz="2400" dirty="0" smtClean="0"/>
              <a:t> </a:t>
            </a:r>
            <a:r>
              <a:rPr lang="fr-FR" sz="2400" dirty="0" err="1" smtClean="0"/>
              <a:t>efficiency</a:t>
            </a:r>
            <a:r>
              <a:rPr lang="fr-FR" sz="2400" dirty="0" smtClean="0"/>
              <a:t> &gt;30%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smtClean="0"/>
              <a:t>The first «smart» laser capable to </a:t>
            </a:r>
            <a:r>
              <a:rPr lang="fr-FR" sz="2400" dirty="0" err="1" smtClean="0"/>
              <a:t>modify</a:t>
            </a:r>
            <a:r>
              <a:rPr lang="fr-FR" sz="2400" dirty="0" smtClean="0"/>
              <a:t> spot size and   pulse duration to </a:t>
            </a:r>
            <a:r>
              <a:rPr lang="fr-FR" sz="2400" dirty="0" err="1" smtClean="0"/>
              <a:t>optimize</a:t>
            </a:r>
            <a:r>
              <a:rPr lang="fr-FR" sz="2400" dirty="0" smtClean="0"/>
              <a:t> the </a:t>
            </a:r>
            <a:r>
              <a:rPr lang="fr-FR" sz="2400" dirty="0" err="1" smtClean="0"/>
              <a:t>acceleration</a:t>
            </a:r>
            <a:r>
              <a:rPr lang="fr-FR" sz="2400" dirty="0" smtClean="0"/>
              <a:t> </a:t>
            </a:r>
          </a:p>
          <a:p>
            <a:pPr marL="514350" indent="-457200"/>
            <a:r>
              <a:rPr lang="fr-FR" sz="2800" dirty="0" smtClean="0"/>
              <a:t>Applications: </a:t>
            </a:r>
            <a:r>
              <a:rPr lang="fr-FR" sz="2800" dirty="0" err="1" smtClean="0"/>
              <a:t>e-p</a:t>
            </a:r>
            <a:r>
              <a:rPr lang="fr-FR" sz="2800" dirty="0" smtClean="0"/>
              <a:t> </a:t>
            </a:r>
            <a:r>
              <a:rPr lang="fr-FR" sz="2800" dirty="0" err="1"/>
              <a:t>C</a:t>
            </a:r>
            <a:r>
              <a:rPr lang="fr-FR" sz="2800" dirty="0" err="1" smtClean="0"/>
              <a:t>ollider</a:t>
            </a:r>
            <a:r>
              <a:rPr lang="fr-FR" sz="2800" dirty="0" smtClean="0"/>
              <a:t>, </a:t>
            </a:r>
            <a:r>
              <a:rPr lang="fr-FR" sz="2800" dirty="0" err="1" smtClean="0">
                <a:latin typeface="Symbol" charset="2"/>
                <a:cs typeface="Symbol" charset="2"/>
              </a:rPr>
              <a:t>gg</a:t>
            </a:r>
            <a:r>
              <a:rPr lang="fr-FR" sz="2800" dirty="0">
                <a:latin typeface="Symbol" charset="2"/>
                <a:cs typeface="Symbol" charset="2"/>
              </a:rPr>
              <a:t> </a:t>
            </a:r>
            <a:r>
              <a:rPr lang="fr-FR" sz="2800" dirty="0" smtClean="0"/>
              <a:t> </a:t>
            </a:r>
            <a:r>
              <a:rPr lang="fr-FR" sz="2800" dirty="0" err="1" smtClean="0"/>
              <a:t>Collider</a:t>
            </a:r>
            <a:r>
              <a:rPr lang="fr-FR" sz="2800" dirty="0" smtClean="0"/>
              <a:t>, </a:t>
            </a:r>
            <a:r>
              <a:rPr lang="fr-FR" sz="2800" dirty="0" err="1" smtClean="0"/>
              <a:t>Higgs</a:t>
            </a:r>
            <a:r>
              <a:rPr lang="fr-FR" sz="2800" dirty="0" smtClean="0"/>
              <a:t> </a:t>
            </a:r>
            <a:r>
              <a:rPr lang="fr-FR" sz="2800" dirty="0" err="1" smtClean="0"/>
              <a:t>Factory</a:t>
            </a:r>
            <a:r>
              <a:rPr lang="fr-FR" sz="2800" dirty="0" smtClean="0"/>
              <a:t>, </a:t>
            </a:r>
            <a:r>
              <a:rPr lang="fr-FR" sz="2800" dirty="0" err="1" smtClean="0"/>
              <a:t>Relativistic</a:t>
            </a:r>
            <a:r>
              <a:rPr lang="fr-FR" sz="2800" dirty="0" smtClean="0"/>
              <a:t> Protons, Neutron Source, Muons </a:t>
            </a:r>
            <a:r>
              <a:rPr lang="fr-FR" sz="2800" dirty="0" err="1" smtClean="0"/>
              <a:t>Collider</a:t>
            </a:r>
            <a:r>
              <a:rPr lang="fr-FR" sz="2800" dirty="0" smtClean="0"/>
              <a:t>, Proton </a:t>
            </a:r>
            <a:r>
              <a:rPr lang="fr-FR" sz="2800" dirty="0" err="1" smtClean="0"/>
              <a:t>Therapy</a:t>
            </a:r>
            <a:r>
              <a:rPr lang="fr-FR" sz="2800" dirty="0" smtClean="0"/>
              <a:t>, …      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MOUROU</a:t>
            </a:r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" y="0"/>
            <a:ext cx="11938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6" descr="Capture d’écran 2012-05-01 à 11.42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924" y="0"/>
            <a:ext cx="2305743" cy="129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1643220"/>
            <a:ext cx="6661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ICAN Coordinator: Professor Gerard </a:t>
            </a:r>
            <a:r>
              <a:rPr lang="en-US" dirty="0" err="1" smtClean="0"/>
              <a:t>Mourou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4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Networks on RF and PWA </a:t>
            </a:r>
            <a:br>
              <a:rPr lang="en-US" dirty="0" smtClean="0"/>
            </a:br>
            <a:r>
              <a:rPr lang="en-US" sz="3200" b="0" dirty="0" smtClean="0">
                <a:solidFill>
                  <a:srgbClr val="FF0000"/>
                </a:solidFill>
              </a:rPr>
              <a:t>exploiting synergies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RF: </a:t>
            </a:r>
            <a:r>
              <a:rPr lang="en-US" sz="2400" dirty="0" smtClean="0">
                <a:solidFill>
                  <a:srgbClr val="00B050"/>
                </a:solidFill>
              </a:rPr>
              <a:t>exchange over all aspects of RF systems: structures, </a:t>
            </a:r>
            <a:r>
              <a:rPr lang="en-US" sz="2400" dirty="0" err="1" smtClean="0">
                <a:solidFill>
                  <a:srgbClr val="00B050"/>
                </a:solidFill>
              </a:rPr>
              <a:t>em</a:t>
            </a:r>
            <a:r>
              <a:rPr lang="en-US" sz="2400" dirty="0" smtClean="0">
                <a:solidFill>
                  <a:srgbClr val="00B050"/>
                </a:solidFill>
              </a:rPr>
              <a:t> calculations, LLRF, SS power amplifiers, RF for LHC, for FEL’s, for crab crossing… Important report on strategy for SC technology and test stations.</a:t>
            </a:r>
          </a:p>
          <a:p>
            <a:r>
              <a:rPr lang="en-US" sz="2400" b="1" dirty="0" smtClean="0"/>
              <a:t>PWA: </a:t>
            </a:r>
            <a:r>
              <a:rPr lang="en-US" sz="2400" dirty="0" smtClean="0">
                <a:solidFill>
                  <a:srgbClr val="FF0000"/>
                </a:solidFill>
              </a:rPr>
              <a:t>initiated as a </a:t>
            </a:r>
            <a:r>
              <a:rPr lang="en-US" sz="2400" b="1" dirty="0" smtClean="0">
                <a:solidFill>
                  <a:srgbClr val="FF0000"/>
                </a:solidFill>
              </a:rPr>
              <a:t>voluntary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EuCARD</a:t>
            </a:r>
            <a:r>
              <a:rPr lang="en-US" sz="2400" dirty="0" smtClean="0">
                <a:solidFill>
                  <a:srgbClr val="FF0000"/>
                </a:solidFill>
              </a:rPr>
              <a:t> NA after exchanges with V. </a:t>
            </a:r>
            <a:r>
              <a:rPr lang="en-US" sz="2400" dirty="0" err="1" smtClean="0">
                <a:solidFill>
                  <a:srgbClr val="FF0000"/>
                </a:solidFill>
              </a:rPr>
              <a:t>Malka</a:t>
            </a:r>
            <a:r>
              <a:rPr lang="en-US" sz="2400" dirty="0" smtClean="0">
                <a:solidFill>
                  <a:srgbClr val="FF0000"/>
                </a:solidFill>
              </a:rPr>
              <a:t> (JRA) and others: </a:t>
            </a:r>
            <a:r>
              <a:rPr lang="en-US" sz="2400" b="1" dirty="0" smtClean="0">
                <a:solidFill>
                  <a:srgbClr val="FF0000"/>
                </a:solidFill>
              </a:rPr>
              <a:t>need to create a stronger link between the PWA and the accelerator communities</a:t>
            </a:r>
            <a:r>
              <a:rPr lang="en-US" sz="2400" dirty="0" smtClean="0">
                <a:solidFill>
                  <a:srgbClr val="FF0000"/>
                </a:solidFill>
              </a:rPr>
              <a:t>, need to work together in EU to combine forces, need of infrastructures dedicated to PWA </a:t>
            </a:r>
            <a:r>
              <a:rPr lang="en-US" sz="2400" b="1" u="sng" dirty="0" smtClean="0">
                <a:solidFill>
                  <a:srgbClr val="FF0000"/>
                </a:solidFill>
              </a:rPr>
              <a:t>(“from acceleration to accelerators”). </a:t>
            </a:r>
            <a:r>
              <a:rPr lang="en-US" sz="2400" dirty="0" smtClean="0"/>
              <a:t>2 successful workshops to prepare a </a:t>
            </a:r>
            <a:r>
              <a:rPr lang="en-US" sz="2400" b="1" dirty="0" smtClean="0"/>
              <a:t>roadmap</a:t>
            </a:r>
            <a:r>
              <a:rPr lang="en-US" sz="2400" dirty="0" smtClean="0"/>
              <a:t>; PWA network included in EuCARD2, links established with initiatives in lasers and PWA (ICAN/IZEST,…)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692611-657F-4764-B1FD-CF3831E23E3A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43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and communication</a:t>
            </a:r>
            <a:br>
              <a:rPr lang="en-US" dirty="0" smtClean="0"/>
            </a:b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Two much communication kills communication.</a:t>
            </a:r>
          </a:p>
          <a:p>
            <a:pPr marL="0" indent="0" algn="ctr">
              <a:buNone/>
            </a:pPr>
            <a:endParaRPr lang="en-US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Yet, EC requested a dedicated network. The next presentation will present how, in a saturated environment, we believe we created added value.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E124EA-95C7-442C-9C99-BFC6C3C6830B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928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36104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440055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Within its budget limits, </a:t>
            </a:r>
            <a:r>
              <a:rPr lang="en-US" sz="2800" dirty="0" err="1" smtClean="0">
                <a:solidFill>
                  <a:srgbClr val="00B050"/>
                </a:solidFill>
              </a:rPr>
              <a:t>EuCARD</a:t>
            </a:r>
            <a:r>
              <a:rPr lang="en-US" sz="2800" dirty="0" smtClean="0">
                <a:solidFill>
                  <a:srgbClr val="00B050"/>
                </a:solidFill>
              </a:rPr>
              <a:t>, like former CARE, has allowed leveraging </a:t>
            </a:r>
            <a:r>
              <a:rPr lang="en-US" sz="2800" b="1" u="sng" dirty="0" smtClean="0">
                <a:solidFill>
                  <a:srgbClr val="00B050"/>
                </a:solidFill>
              </a:rPr>
              <a:t>resources</a:t>
            </a:r>
            <a:r>
              <a:rPr lang="en-US" sz="2800" dirty="0" smtClean="0">
                <a:solidFill>
                  <a:srgbClr val="00B050"/>
                </a:solidFill>
              </a:rPr>
              <a:t> and </a:t>
            </a:r>
            <a:r>
              <a:rPr lang="en-US" sz="2800" b="1" u="sng" dirty="0" smtClean="0">
                <a:solidFill>
                  <a:srgbClr val="00B050"/>
                </a:solidFill>
              </a:rPr>
              <a:t>competences</a:t>
            </a:r>
            <a:r>
              <a:rPr lang="en-US" sz="2800" dirty="0" smtClean="0">
                <a:solidFill>
                  <a:srgbClr val="00B050"/>
                </a:solidFill>
              </a:rPr>
              <a:t> to reach or help reach solid R&amp;D results: either building solid foundations for future developments or providing some “quantum </a:t>
            </a:r>
            <a:r>
              <a:rPr lang="en-US" sz="2800" dirty="0">
                <a:solidFill>
                  <a:srgbClr val="00B050"/>
                </a:solidFill>
              </a:rPr>
              <a:t>jumps</a:t>
            </a:r>
            <a:r>
              <a:rPr lang="en-US" sz="2800" dirty="0" smtClean="0">
                <a:solidFill>
                  <a:srgbClr val="00B050"/>
                </a:solidFill>
              </a:rPr>
              <a:t>”, in a mix of generic and project-oriented R&amp;D.</a:t>
            </a: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EuCARD</a:t>
            </a:r>
            <a:r>
              <a:rPr lang="en-US" sz="2800" dirty="0" smtClean="0">
                <a:solidFill>
                  <a:srgbClr val="FF0000"/>
                </a:solidFill>
              </a:rPr>
              <a:t> has shown as well that collaborations “overall” pay dividends: scientific results, motivation and training of PhD students, enhanced scientific exchanges, mutual help…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EuCARD2 now </a:t>
            </a:r>
            <a:r>
              <a:rPr lang="en-US" sz="2800" smtClean="0">
                <a:solidFill>
                  <a:srgbClr val="FF0000"/>
                </a:solidFill>
              </a:rPr>
              <a:t>takes over.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7A949A-3254-43BC-A33A-173EE488967F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4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440055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P. </a:t>
            </a:r>
            <a:r>
              <a:rPr lang="en-US" sz="2400" dirty="0" err="1" smtClean="0">
                <a:solidFill>
                  <a:srgbClr val="FF0000"/>
                </a:solidFill>
              </a:rPr>
              <a:t>Muggli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(session 2: alternative bending and focusing ); </a:t>
            </a:r>
            <a:r>
              <a:rPr lang="en-US" sz="2400" dirty="0" smtClean="0">
                <a:solidFill>
                  <a:srgbClr val="0070C0"/>
                </a:solidFill>
              </a:rPr>
              <a:t>Frank Zimmermann</a:t>
            </a:r>
            <a:r>
              <a:rPr lang="en-US" sz="2400" dirty="0" smtClean="0"/>
              <a:t> kindly proposed to make a brief summary of the publications known to him in this field.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Gerhard </a:t>
            </a:r>
            <a:r>
              <a:rPr lang="en-US" sz="2400" dirty="0" err="1" smtClean="0">
                <a:solidFill>
                  <a:srgbClr val="0070C0"/>
                </a:solidFill>
              </a:rPr>
              <a:t>Materlik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(session 3: accelerator needs from Synchrotron Light Sources) </a:t>
            </a:r>
            <a:r>
              <a:rPr lang="en-US" sz="2400" dirty="0" err="1" smtClean="0"/>
              <a:t>givse</a:t>
            </a:r>
            <a:r>
              <a:rPr lang="en-US" sz="2400" dirty="0" smtClean="0"/>
              <a:t> a presentation to the British House of Lords…and will join us tomorrow to give his talk in session 5.</a:t>
            </a:r>
          </a:p>
          <a:p>
            <a:r>
              <a:rPr lang="en-US" sz="2400" dirty="0" smtClean="0"/>
              <a:t>Consequently, the timings on Wednesday are changed by up to 15 minutes.</a:t>
            </a:r>
          </a:p>
          <a:p>
            <a:r>
              <a:rPr lang="en-US" sz="2400" dirty="0" smtClean="0"/>
              <a:t>Last minute: </a:t>
            </a:r>
            <a:r>
              <a:rPr lang="en-US" sz="2400" dirty="0" err="1" smtClean="0">
                <a:solidFill>
                  <a:srgbClr val="0070C0"/>
                </a:solidFill>
              </a:rPr>
              <a:t>Dr</a:t>
            </a:r>
            <a:r>
              <a:rPr lang="en-US" sz="2400" dirty="0" smtClean="0">
                <a:solidFill>
                  <a:srgbClr val="0070C0"/>
                </a:solidFill>
              </a:rPr>
              <a:t> Tim </a:t>
            </a:r>
            <a:r>
              <a:rPr lang="en-US" sz="2400" dirty="0" err="1" smtClean="0">
                <a:solidFill>
                  <a:srgbClr val="0070C0"/>
                </a:solidFill>
              </a:rPr>
              <a:t>Bestwick</a:t>
            </a:r>
            <a:r>
              <a:rPr lang="en-US" sz="2400" dirty="0" smtClean="0"/>
              <a:t>, STFC’s Executive Director for </a:t>
            </a:r>
            <a:r>
              <a:rPr lang="en-US" sz="2400" dirty="0" err="1" smtClean="0"/>
              <a:t>Bussiness</a:t>
            </a:r>
            <a:r>
              <a:rPr lang="en-US" sz="2400" dirty="0" smtClean="0"/>
              <a:t> &amp; Innovation replaces </a:t>
            </a:r>
            <a:r>
              <a:rPr lang="en-US" sz="2400" dirty="0" err="1" smtClean="0">
                <a:solidFill>
                  <a:srgbClr val="FF0000"/>
                </a:solidFill>
              </a:rPr>
              <a:t>Dr</a:t>
            </a:r>
            <a:r>
              <a:rPr lang="en-US" sz="2400" dirty="0" smtClean="0">
                <a:solidFill>
                  <a:srgbClr val="FF0000"/>
                </a:solidFill>
              </a:rPr>
              <a:t> Kate </a:t>
            </a:r>
            <a:r>
              <a:rPr lang="en-US" sz="2400" dirty="0" err="1" smtClean="0">
                <a:solidFill>
                  <a:srgbClr val="FF0000"/>
                </a:solidFill>
              </a:rPr>
              <a:t>Ronayne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338DB-23C9-45CB-9029-A0B33269BF0A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76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dinner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824536"/>
          </a:xfrm>
        </p:spPr>
        <p:txBody>
          <a:bodyPr/>
          <a:lstStyle/>
          <a:p>
            <a:r>
              <a:rPr lang="en-US" sz="2800" dirty="0" smtClean="0"/>
              <a:t>This year, we have been able to do what I would have liked to be able to do every year: suppress the fee of the annual meeting, thanks to the support of </a:t>
            </a:r>
            <a:r>
              <a:rPr lang="en-US" sz="2800" dirty="0" err="1" smtClean="0"/>
              <a:t>EuCARD</a:t>
            </a:r>
            <a:r>
              <a:rPr lang="en-US" sz="2800" dirty="0" smtClean="0"/>
              <a:t>/WP4</a:t>
            </a:r>
            <a:r>
              <a:rPr lang="en-US" sz="2800" dirty="0"/>
              <a:t> </a:t>
            </a:r>
            <a:r>
              <a:rPr lang="en-US" sz="2800" dirty="0" smtClean="0"/>
              <a:t>and EuCARD2, where the new CERN policy has been to request EC funding for management (but not for CERN core scientific activities).</a:t>
            </a:r>
          </a:p>
          <a:p>
            <a:endParaRPr lang="en-US" sz="2800" dirty="0"/>
          </a:p>
          <a:p>
            <a:r>
              <a:rPr lang="en-US" sz="2800" dirty="0" smtClean="0"/>
              <a:t>In turn, this requires discipline on </a:t>
            </a:r>
            <a:r>
              <a:rPr lang="en-US" sz="2800" dirty="0" err="1" smtClean="0"/>
              <a:t>EuCARD</a:t>
            </a:r>
            <a:r>
              <a:rPr lang="en-US" sz="2800" dirty="0" smtClean="0"/>
              <a:t> members side: If anyone registered for the workshop dinner could eventually not attend</a:t>
            </a:r>
            <a:r>
              <a:rPr lang="en-US" sz="2800" dirty="0" smtClean="0">
                <a:solidFill>
                  <a:srgbClr val="FF0000"/>
                </a:solidFill>
              </a:rPr>
              <a:t>, please do inform </a:t>
            </a:r>
            <a:r>
              <a:rPr lang="en-US" sz="2800" dirty="0" err="1" smtClean="0">
                <a:solidFill>
                  <a:srgbClr val="FF0000"/>
                </a:solidFill>
              </a:rPr>
              <a:t>Merethe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338DB-23C9-45CB-9029-A0B33269BF0A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9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B209877-028C-4788-B914-8A7168344D15}" type="datetime1">
              <a:rPr lang="en-US" smtClean="0"/>
              <a:t>6/10/2013</a:t>
            </a:fld>
            <a:endParaRPr lang="en-US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EuCARD results and impact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066F17-7A06-49C3-87F3-967FB024A4E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9782" y="3003550"/>
            <a:ext cx="7707312" cy="1431925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40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EuCARD</a:t>
            </a:r>
            <a:r>
              <a:rPr lang="en-US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results and impact</a:t>
            </a:r>
            <a:endParaRPr lang="en-US" sz="36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42938" y="357188"/>
            <a:ext cx="7707312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en-US" sz="4000" b="0" ker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000" b="0" ker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000" i="0" u="sng" ker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000" i="0" u="sng" ker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000" i="0" u="sng" ker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80" name="Picture 11" descr="\\cern.ch\dfs\Users\j\jpk\Documents\MyDocs\EuCARD\logoWh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642918"/>
            <a:ext cx="414340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1279750" y="4149080"/>
            <a:ext cx="67866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0" dirty="0" smtClean="0"/>
              <a:t>Jean-Pierre </a:t>
            </a:r>
            <a:r>
              <a:rPr lang="en-US" b="0" dirty="0" err="1" smtClean="0"/>
              <a:t>Koutchouk</a:t>
            </a:r>
            <a:r>
              <a:rPr lang="en-US" b="0" dirty="0" smtClean="0"/>
              <a:t>,  project coordinator, CERN</a:t>
            </a:r>
          </a:p>
          <a:p>
            <a:r>
              <a:rPr lang="en-US" sz="2000" b="0" dirty="0"/>
              <a:t>o</a:t>
            </a:r>
            <a:r>
              <a:rPr lang="en-US" sz="2000" b="0" smtClean="0"/>
              <a:t>n </a:t>
            </a:r>
            <a:r>
              <a:rPr lang="en-US" sz="2000" b="0" dirty="0" smtClean="0"/>
              <a:t>behalf of the </a:t>
            </a:r>
            <a:r>
              <a:rPr lang="en-US" sz="2000" b="0" dirty="0" err="1" smtClean="0"/>
              <a:t>EuCARD</a:t>
            </a:r>
            <a:r>
              <a:rPr lang="en-US" sz="2000" b="0" dirty="0" smtClean="0"/>
              <a:t>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086328F-1F79-42D7-9F48-735E8AB2D3FB}" type="datetime1">
              <a:rPr lang="en-US" smtClean="0"/>
              <a:t>6/10/2013</a:t>
            </a:fld>
            <a:endParaRPr lang="en-US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EuCARD results and impact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F625EB-79CD-4FB4-BA48-EFB7FE253AE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991475" cy="576263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chemeClr val="hlink"/>
                </a:solidFill>
              </a:rPr>
              <a:t>Outline</a:t>
            </a:r>
            <a:endParaRPr lang="en-US" sz="4000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6" name="Text Box 3"/>
          <p:cNvSpPr txBox="1">
            <a:spLocks noChangeArrowheads="1"/>
          </p:cNvSpPr>
          <p:nvPr/>
        </p:nvSpPr>
        <p:spPr bwMode="auto">
          <a:xfrm>
            <a:off x="406607" y="1628800"/>
            <a:ext cx="8568952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000" i="0" dirty="0" smtClean="0">
                <a:solidFill>
                  <a:srgbClr val="FF0000"/>
                </a:solidFill>
              </a:rPr>
              <a:t> A summary of the </a:t>
            </a:r>
            <a:r>
              <a:rPr lang="en-US" sz="3000" i="0" dirty="0" err="1" smtClean="0">
                <a:solidFill>
                  <a:srgbClr val="FF0000"/>
                </a:solidFill>
              </a:rPr>
              <a:t>EuCARD</a:t>
            </a:r>
            <a:r>
              <a:rPr lang="en-US" sz="3000" i="0" dirty="0" smtClean="0">
                <a:solidFill>
                  <a:srgbClr val="FF0000"/>
                </a:solidFill>
              </a:rPr>
              <a:t> results in its various activities</a:t>
            </a:r>
          </a:p>
          <a:p>
            <a:pPr marL="514350" indent="-514350" algn="l">
              <a:spcBef>
                <a:spcPct val="50000"/>
              </a:spcBef>
              <a:buFont typeface="+mj-lt"/>
              <a:buAutoNum type="arabicPeriod"/>
            </a:pPr>
            <a:r>
              <a:rPr lang="en-US" sz="3000" i="0" dirty="0" smtClean="0">
                <a:solidFill>
                  <a:srgbClr val="FF0000"/>
                </a:solidFill>
              </a:rPr>
              <a:t>Joint research</a:t>
            </a:r>
          </a:p>
          <a:p>
            <a:pPr marL="514350" indent="-514350" algn="l">
              <a:spcBef>
                <a:spcPct val="50000"/>
              </a:spcBef>
              <a:buFont typeface="+mj-lt"/>
              <a:buAutoNum type="arabicPeriod"/>
            </a:pPr>
            <a:r>
              <a:rPr lang="en-US" sz="3000" i="0" dirty="0" smtClean="0">
                <a:solidFill>
                  <a:schemeClr val="accent5">
                    <a:lumMod val="75000"/>
                  </a:schemeClr>
                </a:solidFill>
              </a:rPr>
              <a:t>Open access</a:t>
            </a:r>
          </a:p>
          <a:p>
            <a:pPr marL="514350" indent="-514350" algn="l">
              <a:spcBef>
                <a:spcPct val="50000"/>
              </a:spcBef>
              <a:buFont typeface="+mj-lt"/>
              <a:buAutoNum type="arabicPeriod"/>
            </a:pPr>
            <a:r>
              <a:rPr lang="en-US" sz="3000" i="0" dirty="0" smtClean="0">
                <a:solidFill>
                  <a:srgbClr val="0070C0"/>
                </a:solidFill>
              </a:rPr>
              <a:t>Networking</a:t>
            </a:r>
          </a:p>
          <a:p>
            <a:pPr algn="l">
              <a:spcBef>
                <a:spcPct val="50000"/>
              </a:spcBef>
            </a:pPr>
            <a:endParaRPr lang="fr-CH" i="0" dirty="0" smtClean="0"/>
          </a:p>
          <a:p>
            <a:pPr marL="457200" indent="-457200" algn="l">
              <a:spcBef>
                <a:spcPct val="50000"/>
              </a:spcBef>
              <a:buFont typeface="+mj-lt"/>
              <a:buAutoNum type="arabicPeriod"/>
            </a:pPr>
            <a:endParaRPr lang="fr-CH" i="0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3923928" y="2996952"/>
            <a:ext cx="504056" cy="165618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322487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FP7 “Integrating activities”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36104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EuCARD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440055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A collaboration of 40 partners, similar in structure to the HEP collaborations around the LHC detectors.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Specifically oriented accelerator R&amp;D.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With a 4-year budget both significant, yet rather modest for each activity and partner: 31M€ full cost (management offered by CERN), i.e. ~ 20 M€  direct cost.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Funded by the EU as an Integrating Activities with 10 </a:t>
            </a:r>
            <a:r>
              <a:rPr lang="en-US" sz="2800" dirty="0">
                <a:solidFill>
                  <a:srgbClr val="FF0000"/>
                </a:solidFill>
              </a:rPr>
              <a:t>M€ 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i="1" dirty="0" smtClean="0">
                <a:solidFill>
                  <a:srgbClr val="00B050"/>
                </a:solidFill>
              </a:rPr>
              <a:t>In fact partners have contributed on average  20% more than planned (10 between 50% and 100%!).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338DB-23C9-45CB-9029-A0B33269BF0A}" type="datetime1">
              <a:rPr lang="en-US" smtClean="0"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 results and impact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A86A-D7A2-451E-894E-5D29E281944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15616" y="5373216"/>
            <a:ext cx="68407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Hence, the  </a:t>
            </a:r>
            <a:r>
              <a:rPr lang="en-US" dirty="0" err="1" smtClean="0"/>
              <a:t>EuCARD</a:t>
            </a:r>
            <a:r>
              <a:rPr lang="en-US" dirty="0" smtClean="0"/>
              <a:t> results are those of mostly collaborating teams co-funded by the 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9307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25539</TotalTime>
  <Words>2937</Words>
  <Application>Microsoft Office PowerPoint</Application>
  <PresentationFormat>On-screen Show (4:3)</PresentationFormat>
  <Paragraphs>389</Paragraphs>
  <Slides>42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Default Design</vt:lpstr>
      <vt:lpstr>1_Default Design</vt:lpstr>
      <vt:lpstr>PowerPoint Presentation</vt:lpstr>
      <vt:lpstr>PowerPoint Presentation</vt:lpstr>
      <vt:lpstr>Can the Future of Accelerator Be Fibers? </vt:lpstr>
      <vt:lpstr>ICAN   A Revolutionary Laser Architecture   for plasma wakefield accelerators </vt:lpstr>
      <vt:lpstr>Changes in agenda</vt:lpstr>
      <vt:lpstr>Workshop dinner</vt:lpstr>
      <vt:lpstr>EuCARD results and impact</vt:lpstr>
      <vt:lpstr>Outline</vt:lpstr>
      <vt:lpstr>What is EuCARD?</vt:lpstr>
      <vt:lpstr>I- Joint Research  </vt:lpstr>
      <vt:lpstr>R&amp;D on High Field Magnets  &amp; links  </vt:lpstr>
      <vt:lpstr> 1- Preparing for 13 T to 20T magnets with Nb3Sn and HTS insert: CEA, CERN, PWR </vt:lpstr>
      <vt:lpstr> 1- Preparing for 13 T to 20T magnets with Nb3Sn and HTS insert: CEA, CNRS, KIT, INFN, TUT, UNIGE </vt:lpstr>
      <vt:lpstr> 2-High-Temperature Superconducting link CERN, SOTON, Columbus SpA, BHTS GmbH</vt:lpstr>
      <vt:lpstr> 3-Nb3Sn undulator STFC with support of CERN, INFN-LASA and KIT</vt:lpstr>
      <vt:lpstr>R&amp;D on Collimation and materials  </vt:lpstr>
      <vt:lpstr>PowerPoint Presentation</vt:lpstr>
      <vt:lpstr> 1- Understanding effects of radiation shocks and slow degradation of materials </vt:lpstr>
      <vt:lpstr> 2- Novel materials </vt:lpstr>
      <vt:lpstr>3- Smart collimators and cryocatchers</vt:lpstr>
      <vt:lpstr>R&amp;D on normal-conducting linacs and common issues to linear colliders   </vt:lpstr>
      <vt:lpstr>1-Reaching reliably 100 MV/m at 12 GHz UH, UU, UNIMAN  </vt:lpstr>
      <vt:lpstr>2-Handling of nm beams CERN, CNRS-LAPP; RHUL, UOXF-DL, STFC; ULANC, UNIMAN</vt:lpstr>
      <vt:lpstr>3- System integration &amp; specificities of CLIC two-beam acceleration system  CERN, UH</vt:lpstr>
      <vt:lpstr>3- System integration &amp; specificities of CLIC two-beam acceleration system CIEMAT; INFN, PSI, CERN </vt:lpstr>
      <vt:lpstr>R&amp;D on Superconducting RF  </vt:lpstr>
      <vt:lpstr> 1-Processing of proton RF structures and couplers CEA, CERN, CNRS-LAL, CNRS IPN-Orsay </vt:lpstr>
      <vt:lpstr>  2-Novel RF structures: crab cavities for colliders  STFC, ULANC-CI, UNIMAN, CERN </vt:lpstr>
      <vt:lpstr>3-LLRF and diagnostics DESY, TUL, WUT, IFJ-PAN, IPJ</vt:lpstr>
      <vt:lpstr>3-LLRF and diagnostics DESY, UNIMAN, UROS</vt:lpstr>
      <vt:lpstr>4-Thin film technologies CEA, CERN, CNRS, DESY, HZB, INFN-LNL, SINS, ULANC &amp; HZDR</vt:lpstr>
      <vt:lpstr>R&amp;D on Novel Concepts  </vt:lpstr>
      <vt:lpstr>  1- Design of insertions with crab waist  [INFN, BINP, CNRS, CERN]</vt:lpstr>
      <vt:lpstr> 2- support to EMMA diagnostics and commissioning [STFC, HUD]</vt:lpstr>
      <vt:lpstr> How to measure the beam emittance of a laser-driven plasma wakefield accelerator  [CNRS-X-ENSTA, INFN]</vt:lpstr>
      <vt:lpstr>II- Open Access / Trans-national Access</vt:lpstr>
      <vt:lpstr>III- Scientific Networks  </vt:lpstr>
      <vt:lpstr>1- Network on  facilities  preparing the update of the ESPP</vt:lpstr>
      <vt:lpstr>2- Network on LHC and FAIR: EuroLumi  brainstorming and proposing significant advances</vt:lpstr>
      <vt:lpstr>3- Networks on RF and PWA  exploiting synergies</vt:lpstr>
      <vt:lpstr>Management and communication 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Specification of the Beam Instrumentation</dc:title>
  <dc:creator>NICE</dc:creator>
  <cp:lastModifiedBy>jpk</cp:lastModifiedBy>
  <cp:revision>1118</cp:revision>
  <cp:lastPrinted>2013-06-03T08:39:38Z</cp:lastPrinted>
  <dcterms:created xsi:type="dcterms:W3CDTF">2000-11-14T08:05:12Z</dcterms:created>
  <dcterms:modified xsi:type="dcterms:W3CDTF">2013-06-10T17:03:49Z</dcterms:modified>
</cp:coreProperties>
</file>