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61" r:id="rId2"/>
    <p:sldId id="531" r:id="rId3"/>
    <p:sldId id="674" r:id="rId4"/>
    <p:sldId id="661" r:id="rId5"/>
    <p:sldId id="647" r:id="rId6"/>
    <p:sldId id="637" r:id="rId7"/>
    <p:sldId id="641" r:id="rId8"/>
    <p:sldId id="519" r:id="rId9"/>
    <p:sldId id="616" r:id="rId10"/>
    <p:sldId id="617" r:id="rId11"/>
    <p:sldId id="675" r:id="rId12"/>
    <p:sldId id="677" r:id="rId13"/>
    <p:sldId id="678" r:id="rId14"/>
    <p:sldId id="670" r:id="rId15"/>
    <p:sldId id="667" r:id="rId16"/>
    <p:sldId id="668" r:id="rId17"/>
    <p:sldId id="669" r:id="rId18"/>
    <p:sldId id="671" r:id="rId19"/>
    <p:sldId id="656" r:id="rId20"/>
    <p:sldId id="682" r:id="rId21"/>
    <p:sldId id="683" r:id="rId22"/>
    <p:sldId id="660" r:id="rId23"/>
    <p:sldId id="643" r:id="rId24"/>
    <p:sldId id="627" r:id="rId2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16" autoAdjust="0"/>
    <p:restoredTop sz="89640" autoAdjust="0"/>
  </p:normalViewPr>
  <p:slideViewPr>
    <p:cSldViewPr snapToGrid="0">
      <p:cViewPr varScale="1">
        <p:scale>
          <a:sx n="120" d="100"/>
          <a:sy n="120" d="100"/>
        </p:scale>
        <p:origin x="-1650" y="-90"/>
      </p:cViewPr>
      <p:guideLst>
        <p:guide orient="horz" pos="22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922AC-C035-4B05-8F4F-EB95ABF93EA2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547C-E9CD-4301-8541-0138C0AC32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8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56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692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Compari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EF0E2A8-767C-4FA2-BF23-79B92FAEA831}" type="datetime1">
              <a:rPr lang="en-US" smtClean="0"/>
              <a:t>6/12/2013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A337-625B-4249-B89C-A17F10E0F87E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F2F0A4E-B355-4DED-B398-AFA9454A24FA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J.P.Delahaye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2010 (28/07/10)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00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DC28-69D3-413E-B606-080A7A6CE7A8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8FFE-52CB-48D5-9458-CA762550D387}" type="datetime1">
              <a:rPr lang="en-US" smtClean="0"/>
              <a:t>6/12/2013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FA5D7E1-FCDD-437C-9CCB-17F562BFF517}" type="datetime1">
              <a:rPr lang="en-US" smtClean="0"/>
              <a:t>6/12/2013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C8B80C-1FD4-43EF-914B-DC302942E4BC}" type="datetime1">
              <a:rPr lang="en-US" smtClean="0"/>
              <a:t>6/12/2013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F78-578B-4695-B78C-A0AA104A36A4}" type="datetime1">
              <a:rPr lang="en-US" smtClean="0"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776BC-09F5-4F0B-B803-5E95EB44C6E6}" type="datetime1">
              <a:rPr lang="en-US" smtClean="0"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6CCA-EA71-4BD0-A339-13A94DD1B465}" type="datetime1">
              <a:rPr lang="en-US" smtClean="0"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59BB83F-6DF3-49AA-B5CA-671638B4318E}" type="datetime1">
              <a:rPr lang="en-US" smtClean="0"/>
              <a:t>6/12/2013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6854A1-F652-43EF-81AA-CF1D6437FA3C}" type="datetime1">
              <a:rPr lang="en-US" smtClean="0"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K.Artoos, Stabilisation WG , 21th February 2013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eucard.web.cern.ch/EuCARD/index.html" TargetMode="External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6.jpeg"/><Relationship Id="rId7" Type="http://schemas.openxmlformats.org/officeDocument/2006/relationships/image" Target="../media/image4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6.jpeg"/><Relationship Id="rId7" Type="http://schemas.openxmlformats.org/officeDocument/2006/relationships/image" Target="../media/image4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5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26.jpeg"/><Relationship Id="rId7" Type="http://schemas.openxmlformats.org/officeDocument/2006/relationships/image" Target="../media/image5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34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5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26.jpeg"/><Relationship Id="rId7" Type="http://schemas.openxmlformats.org/officeDocument/2006/relationships/image" Target="../media/image5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58.png"/><Relationship Id="rId4" Type="http://schemas.openxmlformats.org/officeDocument/2006/relationships/image" Target="../media/image6.jpeg"/><Relationship Id="rId9" Type="http://schemas.openxmlformats.org/officeDocument/2006/relationships/image" Target="../media/image6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6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eucard.web.cern.ch/EuCARD/index.html" TargetMode="Externa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6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15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.jpeg"/><Relationship Id="rId4" Type="http://schemas.openxmlformats.org/officeDocument/2006/relationships/image" Target="../media/image26.jpeg"/><Relationship Id="rId9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6.jpeg"/><Relationship Id="rId10" Type="http://schemas.openxmlformats.org/officeDocument/2006/relationships/image" Target="../media/image14.jpeg"/><Relationship Id="rId4" Type="http://schemas.openxmlformats.org/officeDocument/2006/relationships/image" Target="../media/image5.jpeg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5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6.jpeg"/><Relationship Id="rId9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6.jpeg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6.jpeg"/><Relationship Id="rId7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hyperlink" Target="http://irfu.cea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781092" y="1693628"/>
            <a:ext cx="7001400" cy="2219153"/>
          </a:xfrm>
          <a:noFill/>
          <a:ln w="1905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LINAC STABILISATION</a:t>
            </a:r>
            <a:b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r>
              <a:rPr lang="en-US" sz="1800" i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(including FF)</a:t>
            </a: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r>
              <a:rPr lang="en-US" sz="2000" i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Mechanical </a:t>
            </a:r>
            <a:r>
              <a:rPr lang="en-US" sz="2000" i="1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stabilisation</a:t>
            </a:r>
            <a:r>
              <a:rPr lang="en-US" sz="2000" i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and </a:t>
            </a:r>
            <a:r>
              <a:rPr lang="en-US" sz="2000" i="1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nano</a:t>
            </a:r>
            <a:r>
              <a:rPr lang="en-US" sz="2000" i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positioning with Angstrom resolution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CERNLogo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76200"/>
            <a:ext cx="5385008" cy="974430"/>
          </a:xfrm>
          <a:prstGeom prst="rect">
            <a:avLst/>
          </a:prstGeom>
        </p:spPr>
      </p:pic>
      <p:pic>
        <p:nvPicPr>
          <p:cNvPr id="6" name="Picture 2" descr="http://eucard.web.cern.ch/EuCARD/images/logoHomep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28515" y="6092229"/>
            <a:ext cx="1281485" cy="607519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040588" y="62484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The research leading to these results has received funding from the European Commission under the FP7 Research Infrastructures project </a:t>
            </a:r>
            <a:r>
              <a:rPr lang="en-US" sz="1000" dirty="0" err="1" smtClean="0"/>
              <a:t>EuCARD</a:t>
            </a:r>
            <a:endParaRPr lang="en-GB" sz="1000" dirty="0"/>
          </a:p>
        </p:txBody>
      </p:sp>
      <p:pic>
        <p:nvPicPr>
          <p:cNvPr id="10" name="Picture 3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3252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33717" y="3748135"/>
            <a:ext cx="713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bg1"/>
                </a:solidFill>
              </a:rPr>
              <a:t>K. </a:t>
            </a:r>
            <a:r>
              <a:rPr lang="en-GB" u="sng" dirty="0" err="1" smtClean="0">
                <a:solidFill>
                  <a:schemeClr val="bg1"/>
                </a:solidFill>
              </a:rPr>
              <a:t>Artoos</a:t>
            </a:r>
            <a:r>
              <a:rPr lang="en-GB" u="sng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, C. Collette </a:t>
            </a:r>
            <a:r>
              <a:rPr lang="en-GB" dirty="0" smtClean="0">
                <a:solidFill>
                  <a:schemeClr val="bg1"/>
                </a:solidFill>
              </a:rPr>
              <a:t>(ULB),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CH" dirty="0" smtClean="0">
                <a:solidFill>
                  <a:schemeClr val="bg1"/>
                </a:solidFill>
              </a:rPr>
              <a:t>M</a:t>
            </a:r>
            <a:r>
              <a:rPr lang="fr-CH" dirty="0">
                <a:solidFill>
                  <a:schemeClr val="bg1"/>
                </a:solidFill>
              </a:rPr>
              <a:t>. </a:t>
            </a:r>
            <a:r>
              <a:rPr lang="fr-CH" dirty="0" smtClean="0">
                <a:solidFill>
                  <a:schemeClr val="bg1"/>
                </a:solidFill>
              </a:rPr>
              <a:t>Esposito, </a:t>
            </a:r>
            <a:r>
              <a:rPr lang="en-GB" dirty="0">
                <a:solidFill>
                  <a:schemeClr val="bg1"/>
                </a:solidFill>
              </a:rPr>
              <a:t>C. </a:t>
            </a:r>
            <a:r>
              <a:rPr lang="en-GB" dirty="0" smtClean="0">
                <a:solidFill>
                  <a:schemeClr val="bg1"/>
                </a:solidFill>
              </a:rPr>
              <a:t>Eymin, </a:t>
            </a:r>
            <a:r>
              <a:rPr lang="fr-CH" dirty="0" smtClean="0">
                <a:solidFill>
                  <a:schemeClr val="bg1"/>
                </a:solidFill>
              </a:rPr>
              <a:t>P</a:t>
            </a:r>
            <a:r>
              <a:rPr lang="fr-CH" dirty="0">
                <a:solidFill>
                  <a:schemeClr val="bg1"/>
                </a:solidFill>
              </a:rPr>
              <a:t>. Fernandez </a:t>
            </a:r>
            <a:r>
              <a:rPr lang="fr-CH" dirty="0" smtClean="0">
                <a:solidFill>
                  <a:schemeClr val="bg1"/>
                </a:solidFill>
              </a:rPr>
              <a:t>Carmona , </a:t>
            </a:r>
            <a:r>
              <a:rPr lang="en-GB" dirty="0" smtClean="0">
                <a:solidFill>
                  <a:schemeClr val="bg1"/>
                </a:solidFill>
              </a:rPr>
              <a:t>S</a:t>
            </a:r>
            <a:r>
              <a:rPr lang="en-GB" dirty="0">
                <a:solidFill>
                  <a:schemeClr val="bg1"/>
                </a:solidFill>
              </a:rPr>
              <a:t>. </a:t>
            </a:r>
            <a:r>
              <a:rPr lang="en-GB" dirty="0" smtClean="0">
                <a:solidFill>
                  <a:schemeClr val="bg1"/>
                </a:solidFill>
              </a:rPr>
              <a:t>Janssens,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R. Leuxe, H. Mainaud Durand, M. Modena</a:t>
            </a:r>
          </a:p>
        </p:txBody>
      </p:sp>
      <p:pic>
        <p:nvPicPr>
          <p:cNvPr id="11" name="Picture 6" descr="LOGO_LAVISTA_5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143000"/>
            <a:ext cx="1090873" cy="82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Logo_SYMM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051908"/>
            <a:ext cx="1147969" cy="864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1302" y="4361297"/>
            <a:ext cx="7606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A. </a:t>
            </a:r>
            <a:r>
              <a:rPr lang="fr-FR" dirty="0" err="1" smtClean="0">
                <a:solidFill>
                  <a:schemeClr val="bg1"/>
                </a:solidFill>
              </a:rPr>
              <a:t>Jeremie</a:t>
            </a:r>
            <a:r>
              <a:rPr lang="fr-FR" dirty="0" smtClean="0">
                <a:solidFill>
                  <a:schemeClr val="bg1"/>
                </a:solidFill>
              </a:rPr>
              <a:t>, J</a:t>
            </a:r>
            <a:r>
              <a:rPr lang="fr-FR" dirty="0">
                <a:solidFill>
                  <a:schemeClr val="bg1"/>
                </a:solidFill>
              </a:rPr>
              <a:t>. </a:t>
            </a:r>
            <a:r>
              <a:rPr lang="fr-FR" dirty="0" err="1" smtClean="0">
                <a:solidFill>
                  <a:schemeClr val="bg1"/>
                </a:solidFill>
              </a:rPr>
              <a:t>Allibe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>
                <a:solidFill>
                  <a:schemeClr val="bg1"/>
                </a:solidFill>
              </a:rPr>
              <a:t>L. </a:t>
            </a:r>
            <a:r>
              <a:rPr lang="fr-FR" dirty="0" err="1" smtClean="0">
                <a:solidFill>
                  <a:schemeClr val="bg1"/>
                </a:solidFill>
              </a:rPr>
              <a:t>Brunetti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>
                <a:solidFill>
                  <a:schemeClr val="bg1"/>
                </a:solidFill>
              </a:rPr>
              <a:t>J.-P. </a:t>
            </a:r>
            <a:r>
              <a:rPr lang="fr-FR" dirty="0" smtClean="0">
                <a:solidFill>
                  <a:schemeClr val="bg1"/>
                </a:solidFill>
              </a:rPr>
              <a:t>Baud, </a:t>
            </a:r>
            <a:r>
              <a:rPr lang="fr-FR" dirty="0">
                <a:solidFill>
                  <a:schemeClr val="bg1"/>
                </a:solidFill>
              </a:rPr>
              <a:t>G. </a:t>
            </a:r>
            <a:r>
              <a:rPr lang="fr-FR" dirty="0" err="1" smtClean="0">
                <a:solidFill>
                  <a:schemeClr val="bg1"/>
                </a:solidFill>
              </a:rPr>
              <a:t>Balik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, G. </a:t>
            </a:r>
            <a:r>
              <a:rPr lang="fr-FR" dirty="0" err="1" smtClean="0">
                <a:solidFill>
                  <a:schemeClr val="bg1"/>
                </a:solidFill>
              </a:rPr>
              <a:t>Deleglise</a:t>
            </a:r>
            <a:r>
              <a:rPr lang="fr-FR" dirty="0" smtClean="0">
                <a:solidFill>
                  <a:schemeClr val="bg1"/>
                </a:solidFill>
              </a:rPr>
              <a:t>,  S. </a:t>
            </a:r>
            <a:r>
              <a:rPr lang="fr-FR" dirty="0" err="1" smtClean="0">
                <a:solidFill>
                  <a:schemeClr val="bg1"/>
                </a:solidFill>
              </a:rPr>
              <a:t>Vilalte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B</a:t>
            </a:r>
            <a:r>
              <a:rPr lang="fr-FR" dirty="0">
                <a:solidFill>
                  <a:schemeClr val="bg1"/>
                </a:solidFill>
              </a:rPr>
              <a:t>. </a:t>
            </a:r>
            <a:r>
              <a:rPr lang="fr-FR" dirty="0" smtClean="0">
                <a:solidFill>
                  <a:schemeClr val="bg1"/>
                </a:solidFill>
              </a:rPr>
              <a:t>Caron, C. Hernandez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48" y="152400"/>
            <a:ext cx="7546848" cy="990600"/>
          </a:xfrm>
        </p:spPr>
        <p:txBody>
          <a:bodyPr>
            <a:noAutofit/>
          </a:bodyPr>
          <a:lstStyle/>
          <a:p>
            <a:r>
              <a:rPr lang="fr-BE" sz="3200" dirty="0" smtClean="0">
                <a:solidFill>
                  <a:schemeClr val="tx1"/>
                </a:solidFill>
              </a:rPr>
              <a:t>X-y </a:t>
            </a:r>
            <a:r>
              <a:rPr lang="fr-BE" sz="3200" dirty="0" err="1" smtClean="0">
                <a:solidFill>
                  <a:schemeClr val="tx1"/>
                </a:solidFill>
              </a:rPr>
              <a:t>positioning</a:t>
            </a:r>
            <a:r>
              <a:rPr lang="fr-BE" sz="3200" dirty="0" smtClean="0">
                <a:solidFill>
                  <a:schemeClr val="tx1"/>
                </a:solidFill>
              </a:rPr>
              <a:t>: </a:t>
            </a:r>
            <a:br>
              <a:rPr lang="fr-BE" sz="3200" dirty="0" smtClean="0">
                <a:solidFill>
                  <a:schemeClr val="tx1"/>
                </a:solidFill>
              </a:rPr>
            </a:br>
            <a:r>
              <a:rPr lang="fr-BE" sz="3200" dirty="0" err="1" smtClean="0">
                <a:solidFill>
                  <a:schemeClr val="tx1"/>
                </a:solidFill>
              </a:rPr>
              <a:t>Study</a:t>
            </a:r>
            <a:r>
              <a:rPr lang="fr-BE" sz="3200" dirty="0" smtClean="0">
                <a:solidFill>
                  <a:schemeClr val="tx1"/>
                </a:solidFill>
              </a:rPr>
              <a:t> </a:t>
            </a:r>
            <a:r>
              <a:rPr lang="fr-BE" sz="3200" dirty="0" err="1" smtClean="0">
                <a:solidFill>
                  <a:schemeClr val="tx1"/>
                </a:solidFill>
              </a:rPr>
              <a:t>precision</a:t>
            </a:r>
            <a:r>
              <a:rPr lang="fr-BE" sz="3200" dirty="0" smtClean="0">
                <a:solidFill>
                  <a:schemeClr val="tx1"/>
                </a:solidFill>
              </a:rPr>
              <a:t>, </a:t>
            </a:r>
            <a:r>
              <a:rPr lang="fr-BE" sz="3200" dirty="0" err="1" smtClean="0">
                <a:solidFill>
                  <a:schemeClr val="tx1"/>
                </a:solidFill>
              </a:rPr>
              <a:t>accuracy</a:t>
            </a:r>
            <a:r>
              <a:rPr lang="fr-BE" sz="3200" dirty="0" smtClean="0">
                <a:solidFill>
                  <a:schemeClr val="tx1"/>
                </a:solidFill>
              </a:rPr>
              <a:t> and </a:t>
            </a:r>
            <a:r>
              <a:rPr lang="fr-BE" sz="3200" dirty="0" err="1" smtClean="0">
                <a:solidFill>
                  <a:schemeClr val="tx1"/>
                </a:solidFill>
              </a:rPr>
              <a:t>resolution</a:t>
            </a:r>
            <a:endParaRPr lang="fr-BE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Steps6nm_legsJaco.png"/>
          <p:cNvPicPr>
            <a:picLocks noChangeAspect="1"/>
          </p:cNvPicPr>
          <p:nvPr/>
        </p:nvPicPr>
        <p:blipFill>
          <a:blip r:embed="rId4" cstate="print"/>
          <a:srcRect l="7480" t="2688" r="6911"/>
          <a:stretch>
            <a:fillRect/>
          </a:stretch>
        </p:blipFill>
        <p:spPr>
          <a:xfrm>
            <a:off x="4144417" y="1513757"/>
            <a:ext cx="4959830" cy="2676294"/>
          </a:xfrm>
          <a:prstGeom prst="rect">
            <a:avLst/>
          </a:prstGeom>
        </p:spPr>
      </p:pic>
      <p:pic>
        <p:nvPicPr>
          <p:cNvPr id="14" name="Picture 13" descr="6nm random steps 20ms_Heid_D_ALL.png"/>
          <p:cNvPicPr>
            <a:picLocks noChangeAspect="1"/>
          </p:cNvPicPr>
          <p:nvPr/>
        </p:nvPicPr>
        <p:blipFill>
          <a:blip r:embed="rId5" cstate="print"/>
          <a:srcRect l="7236" t="4390" r="8049"/>
          <a:stretch>
            <a:fillRect/>
          </a:stretch>
        </p:blipFill>
        <p:spPr>
          <a:xfrm>
            <a:off x="4033752" y="4165951"/>
            <a:ext cx="5114693" cy="2657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5600" y="1530801"/>
            <a:ext cx="34631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u="sng" dirty="0" smtClean="0"/>
              <a:t>precision</a:t>
            </a:r>
            <a:r>
              <a:rPr lang="en-US" dirty="0" smtClean="0"/>
              <a:t> required (0.25 nm):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demonstrated with optical rulers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 a temperature stable environment , in air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for simultaneous x and y motion.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Still increase speed</a:t>
            </a:r>
          </a:p>
          <a:p>
            <a:endParaRPr lang="en-US" dirty="0" smtClean="0"/>
          </a:p>
        </p:txBody>
      </p:sp>
      <p:pic>
        <p:nvPicPr>
          <p:cNvPr id="12" name="Picture 2" descr="C:\Kurt\SIOS\Heidenhain\figures\12nmsquarexy20ms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4" r="5269"/>
          <a:stretch/>
        </p:blipFill>
        <p:spPr bwMode="auto">
          <a:xfrm>
            <a:off x="-1" y="4167339"/>
            <a:ext cx="4033754" cy="218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5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88401" y="230509"/>
            <a:ext cx="5571834" cy="990600"/>
          </a:xfrm>
        </p:spPr>
        <p:txBody>
          <a:bodyPr/>
          <a:lstStyle/>
          <a:p>
            <a:r>
              <a:rPr lang="en-US" dirty="0" smtClean="0"/>
              <a:t>Final focus concept</a:t>
            </a:r>
            <a:endParaRPr lang="en-GB" dirty="0"/>
          </a:p>
        </p:txBody>
      </p:sp>
      <p:pic>
        <p:nvPicPr>
          <p:cNvPr id="13" name="Picture 6" descr="LOGO_LAVISTA_5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480" y="230509"/>
            <a:ext cx="1000507" cy="76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Logo_SYM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29" y="184150"/>
            <a:ext cx="10287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ZoneTexte 55"/>
          <p:cNvSpPr txBox="1">
            <a:spLocks noChangeArrowheads="1"/>
          </p:cNvSpPr>
          <p:nvPr/>
        </p:nvSpPr>
        <p:spPr bwMode="auto">
          <a:xfrm>
            <a:off x="2879739" y="1562100"/>
            <a:ext cx="2447531" cy="49257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n-US" sz="1300" b="1">
                <a:solidFill>
                  <a:srgbClr val="CC0066"/>
                </a:solidFill>
              </a:rPr>
              <a:t>Direct disturbances:</a:t>
            </a:r>
          </a:p>
          <a:p>
            <a:pPr algn="ctr" eaLnBrk="1" hangingPunct="1"/>
            <a:r>
              <a:rPr lang="en-US" sz="1300">
                <a:solidFill>
                  <a:srgbClr val="CC0066"/>
                </a:solidFill>
              </a:rPr>
              <a:t>Acoustic noise, cooling …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37498" y="1705422"/>
            <a:ext cx="7723523" cy="2617803"/>
            <a:chOff x="323851" y="1979614"/>
            <a:chExt cx="8496299" cy="2879727"/>
          </a:xfrm>
        </p:grpSpPr>
        <p:sp>
          <p:nvSpPr>
            <p:cNvPr id="18" name="Rectangle 17"/>
            <p:cNvSpPr/>
            <p:nvPr/>
          </p:nvSpPr>
          <p:spPr bwMode="auto">
            <a:xfrm>
              <a:off x="1660525" y="2608264"/>
              <a:ext cx="642938" cy="9271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258889" y="3635376"/>
              <a:ext cx="5041899" cy="503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3">
                <a:defRPr/>
              </a:pPr>
              <a:endParaRPr lang="en-US" sz="1400" dirty="0">
                <a:solidFill>
                  <a:schemeClr val="tx1"/>
                </a:solidFill>
              </a:endParaRPr>
            </a:p>
            <a:p>
              <a:pPr lvl="3"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RIGID GRIDER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275014" y="2659064"/>
              <a:ext cx="2809875" cy="584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278189" y="3324226"/>
              <a:ext cx="2014537" cy="311150"/>
            </a:xfrm>
            <a:prstGeom prst="rect">
              <a:avLst/>
            </a:prstGeom>
            <a:solidFill>
              <a:srgbClr val="00DA4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400" b="1" dirty="0"/>
                <a:t>Active Isolation  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1474789" y="3509965"/>
              <a:ext cx="1008062" cy="12541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474789" y="4138615"/>
              <a:ext cx="1008062" cy="127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/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4645026" y="4138615"/>
              <a:ext cx="1008063" cy="127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/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3419475" y="3243264"/>
              <a:ext cx="347663" cy="809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/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4803776" y="3248027"/>
              <a:ext cx="346075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/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1600201" y="3213101"/>
              <a:ext cx="773113" cy="27622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schemeClr val="bg1"/>
                  </a:solidFill>
                  <a:latin typeface="+mn-lt"/>
                </a:rPr>
                <a:t>KICKER</a:t>
              </a: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4054476" y="2608264"/>
              <a:ext cx="1468438" cy="30638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400" dirty="0">
                  <a:latin typeface="+mn-lt"/>
                </a:rPr>
                <a:t>QD0 (FF magnet)</a:t>
              </a:r>
            </a:p>
          </p:txBody>
        </p:sp>
        <p:cxnSp>
          <p:nvCxnSpPr>
            <p:cNvPr id="29" name="Connecteur droit 28"/>
            <p:cNvCxnSpPr/>
            <p:nvPr/>
          </p:nvCxnSpPr>
          <p:spPr bwMode="auto">
            <a:xfrm flipH="1">
              <a:off x="539751" y="4265615"/>
              <a:ext cx="612139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à coins arrondis 29"/>
            <p:cNvSpPr/>
            <p:nvPr/>
          </p:nvSpPr>
          <p:spPr bwMode="auto">
            <a:xfrm>
              <a:off x="682626" y="2051050"/>
              <a:ext cx="5092699" cy="2736852"/>
            </a:xfrm>
            <a:prstGeom prst="roundRect">
              <a:avLst/>
            </a:prstGeom>
            <a:noFill/>
            <a:ln w="9525">
              <a:solidFill>
                <a:schemeClr val="accent4">
                  <a:lumMod val="40000"/>
                  <a:lumOff val="6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31" name="ZoneTexte 43"/>
            <p:cNvSpPr txBox="1">
              <a:spLocks noChangeArrowheads="1"/>
            </p:cNvSpPr>
            <p:nvPr/>
          </p:nvSpPr>
          <p:spPr bwMode="auto">
            <a:xfrm>
              <a:off x="993776" y="2030413"/>
              <a:ext cx="15621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sz="1400" b="1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Final Focus (FF)</a:t>
              </a:r>
            </a:p>
          </p:txBody>
        </p:sp>
        <p:cxnSp>
          <p:nvCxnSpPr>
            <p:cNvPr id="32" name="Connecteur droit avec flèche 31"/>
            <p:cNvCxnSpPr/>
            <p:nvPr/>
          </p:nvCxnSpPr>
          <p:spPr bwMode="auto">
            <a:xfrm flipH="1">
              <a:off x="7029450" y="3048001"/>
              <a:ext cx="1046163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 bwMode="auto">
            <a:xfrm>
              <a:off x="6300788" y="2520951"/>
              <a:ext cx="1049337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>
                  <a:latin typeface="+mn-lt"/>
                </a:rPr>
                <a:t>Position at I.P.</a:t>
              </a:r>
            </a:p>
          </p:txBody>
        </p:sp>
        <p:sp>
          <p:nvSpPr>
            <p:cNvPr id="34" name="ZoneTexte 33"/>
            <p:cNvSpPr txBox="1"/>
            <p:nvPr/>
          </p:nvSpPr>
          <p:spPr bwMode="auto">
            <a:xfrm>
              <a:off x="6948488" y="3117852"/>
              <a:ext cx="644525" cy="4603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b="1">
                  <a:solidFill>
                    <a:srgbClr val="FF0000"/>
                  </a:solidFill>
                  <a:latin typeface="+mn-lt"/>
                </a:rPr>
                <a:t>Beam</a:t>
              </a:r>
            </a:p>
            <a:p>
              <a:pPr>
                <a:defRPr/>
              </a:pPr>
              <a:r>
                <a:rPr lang="en-US" sz="1200" b="1">
                  <a:solidFill>
                    <a:srgbClr val="FF0000"/>
                  </a:solidFill>
                  <a:latin typeface="+mn-lt"/>
                </a:rPr>
                <a:t> (e</a:t>
              </a:r>
              <a:r>
                <a:rPr lang="en-US" sz="1200" b="1" baseline="30000">
                  <a:solidFill>
                    <a:srgbClr val="FF0000"/>
                  </a:solidFill>
                  <a:latin typeface="+mn-lt"/>
                </a:rPr>
                <a:t>-</a:t>
              </a:r>
              <a:r>
                <a:rPr lang="en-US" sz="1200" b="1">
                  <a:solidFill>
                    <a:srgbClr val="FF0000"/>
                  </a:solidFill>
                  <a:latin typeface="+mn-lt"/>
                </a:rPr>
                <a:t>)</a:t>
              </a:r>
            </a:p>
          </p:txBody>
        </p:sp>
        <p:sp>
          <p:nvSpPr>
            <p:cNvPr id="35" name="ZoneTexte 34"/>
            <p:cNvSpPr txBox="1"/>
            <p:nvPr/>
          </p:nvSpPr>
          <p:spPr bwMode="auto">
            <a:xfrm>
              <a:off x="6013450" y="3028951"/>
              <a:ext cx="647700" cy="4619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b="1" dirty="0">
                  <a:solidFill>
                    <a:srgbClr val="FF0000"/>
                  </a:solidFill>
                  <a:latin typeface="+mn-lt"/>
                </a:rPr>
                <a:t>Beam</a:t>
              </a:r>
            </a:p>
            <a:p>
              <a:pPr>
                <a:defRPr/>
              </a:pPr>
              <a:r>
                <a:rPr lang="en-US" sz="1200" b="1" dirty="0">
                  <a:solidFill>
                    <a:srgbClr val="FF0000"/>
                  </a:solidFill>
                  <a:latin typeface="+mn-lt"/>
                </a:rPr>
                <a:t> (e</a:t>
              </a:r>
              <a:r>
                <a:rPr lang="en-US" sz="1200" b="1" baseline="30000" dirty="0">
                  <a:solidFill>
                    <a:srgbClr val="FF0000"/>
                  </a:solidFill>
                  <a:latin typeface="+mn-lt"/>
                </a:rPr>
                <a:t>+</a:t>
              </a:r>
              <a:r>
                <a:rPr lang="en-US" sz="1200" b="1" dirty="0">
                  <a:solidFill>
                    <a:srgbClr val="FF0000"/>
                  </a:solidFill>
                  <a:latin typeface="+mn-lt"/>
                </a:rPr>
                <a:t>)</a:t>
              </a:r>
              <a:endParaRPr lang="en-US" sz="1200" b="1" baseline="300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 bwMode="auto">
            <a:xfrm>
              <a:off x="5868988" y="2047875"/>
              <a:ext cx="1809750" cy="2735266"/>
            </a:xfrm>
            <a:prstGeom prst="roundRect">
              <a:avLst>
                <a:gd name="adj" fmla="val 29495"/>
              </a:avLst>
            </a:prstGeom>
            <a:noFill/>
            <a:ln w="9525">
              <a:solidFill>
                <a:srgbClr val="92D05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37" name="ZoneTexte 36"/>
            <p:cNvSpPr txBox="1"/>
            <p:nvPr/>
          </p:nvSpPr>
          <p:spPr bwMode="auto">
            <a:xfrm>
              <a:off x="6399213" y="2032001"/>
              <a:ext cx="909637" cy="3079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b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Detector</a:t>
              </a:r>
            </a:p>
          </p:txBody>
        </p:sp>
        <p:cxnSp>
          <p:nvCxnSpPr>
            <p:cNvPr id="38" name="Connecteur droit 37"/>
            <p:cNvCxnSpPr/>
            <p:nvPr/>
          </p:nvCxnSpPr>
          <p:spPr bwMode="auto">
            <a:xfrm flipV="1">
              <a:off x="323851" y="2914651"/>
              <a:ext cx="6232524" cy="9525"/>
            </a:xfrm>
            <a:prstGeom prst="line">
              <a:avLst/>
            </a:prstGeom>
            <a:ln w="1270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orme libre 38"/>
            <p:cNvSpPr/>
            <p:nvPr/>
          </p:nvSpPr>
          <p:spPr bwMode="auto">
            <a:xfrm>
              <a:off x="619126" y="3048001"/>
              <a:ext cx="5934074" cy="117475"/>
            </a:xfrm>
            <a:custGeom>
              <a:avLst/>
              <a:gdLst>
                <a:gd name="connsiteX0" fmla="*/ 0 w 5975498"/>
                <a:gd name="connsiteY0" fmla="*/ 0 h 106881"/>
                <a:gd name="connsiteX1" fmla="*/ 1137684 w 5975498"/>
                <a:gd name="connsiteY1" fmla="*/ 0 h 106881"/>
                <a:gd name="connsiteX2" fmla="*/ 1307805 w 5975498"/>
                <a:gd name="connsiteY2" fmla="*/ 10633 h 106881"/>
                <a:gd name="connsiteX3" fmla="*/ 1446028 w 5975498"/>
                <a:gd name="connsiteY3" fmla="*/ 42531 h 106881"/>
                <a:gd name="connsiteX4" fmla="*/ 1594884 w 5975498"/>
                <a:gd name="connsiteY4" fmla="*/ 85061 h 106881"/>
                <a:gd name="connsiteX5" fmla="*/ 1881963 w 5975498"/>
                <a:gd name="connsiteY5" fmla="*/ 106326 h 106881"/>
                <a:gd name="connsiteX6" fmla="*/ 2594344 w 5975498"/>
                <a:gd name="connsiteY6" fmla="*/ 63796 h 106881"/>
                <a:gd name="connsiteX7" fmla="*/ 3976577 w 5975498"/>
                <a:gd name="connsiteY7" fmla="*/ 10633 h 106881"/>
                <a:gd name="connsiteX8" fmla="*/ 5975498 w 5975498"/>
                <a:gd name="connsiteY8" fmla="*/ 0 h 106881"/>
                <a:gd name="connsiteX9" fmla="*/ 5975498 w 5975498"/>
                <a:gd name="connsiteY9" fmla="*/ 0 h 106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75498" h="106881">
                  <a:moveTo>
                    <a:pt x="0" y="0"/>
                  </a:moveTo>
                  <a:lnTo>
                    <a:pt x="1137684" y="0"/>
                  </a:lnTo>
                  <a:cubicBezTo>
                    <a:pt x="1355651" y="1772"/>
                    <a:pt x="1256414" y="3545"/>
                    <a:pt x="1307805" y="10633"/>
                  </a:cubicBezTo>
                  <a:cubicBezTo>
                    <a:pt x="1359196" y="17721"/>
                    <a:pt x="1398182" y="30126"/>
                    <a:pt x="1446028" y="42531"/>
                  </a:cubicBezTo>
                  <a:cubicBezTo>
                    <a:pt x="1493875" y="54936"/>
                    <a:pt x="1522228" y="74429"/>
                    <a:pt x="1594884" y="85061"/>
                  </a:cubicBezTo>
                  <a:cubicBezTo>
                    <a:pt x="1667540" y="95693"/>
                    <a:pt x="1715386" y="109870"/>
                    <a:pt x="1881963" y="106326"/>
                  </a:cubicBezTo>
                  <a:cubicBezTo>
                    <a:pt x="2048540" y="102782"/>
                    <a:pt x="2594344" y="63796"/>
                    <a:pt x="2594344" y="63796"/>
                  </a:cubicBezTo>
                  <a:cubicBezTo>
                    <a:pt x="2943446" y="47847"/>
                    <a:pt x="3413051" y="21266"/>
                    <a:pt x="3976577" y="10633"/>
                  </a:cubicBezTo>
                  <a:cubicBezTo>
                    <a:pt x="4540103" y="0"/>
                    <a:pt x="5975498" y="0"/>
                    <a:pt x="5975498" y="0"/>
                  </a:cubicBezTo>
                  <a:lnTo>
                    <a:pt x="5975498" y="0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/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04814" y="2554289"/>
              <a:ext cx="1368425" cy="3841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000"/>
                </a:lnSpc>
                <a:defRPr/>
              </a:pPr>
              <a:r>
                <a:rPr lang="en-US" sz="1300" dirty="0">
                  <a:solidFill>
                    <a:schemeClr val="tx1"/>
                  </a:solidFill>
                </a:rPr>
                <a:t>FFM</a:t>
              </a:r>
            </a:p>
            <a:p>
              <a:pPr algn="ctr">
                <a:lnSpc>
                  <a:spcPts val="1000"/>
                </a:lnSpc>
                <a:defRPr/>
              </a:pPr>
              <a:r>
                <a:rPr lang="en-US" sz="1300" dirty="0">
                  <a:solidFill>
                    <a:schemeClr val="tx1"/>
                  </a:solidFill>
                </a:rPr>
                <a:t>magnetic axis</a:t>
              </a: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425451" y="3044826"/>
              <a:ext cx="1368425" cy="3841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000"/>
                </a:lnSpc>
                <a:defRPr/>
              </a:pPr>
              <a:r>
                <a:rPr lang="en-US" sz="1300">
                  <a:solidFill>
                    <a:srgbClr val="FB3131"/>
                  </a:solidFill>
                </a:rPr>
                <a:t>Desired beam position</a:t>
              </a:r>
            </a:p>
          </p:txBody>
        </p:sp>
        <p:cxnSp>
          <p:nvCxnSpPr>
            <p:cNvPr id="42" name="Connecteur droit avec flèche 41"/>
            <p:cNvCxnSpPr/>
            <p:nvPr/>
          </p:nvCxnSpPr>
          <p:spPr bwMode="auto">
            <a:xfrm flipH="1">
              <a:off x="404814" y="2746376"/>
              <a:ext cx="214312" cy="1428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 bwMode="auto">
            <a:xfrm flipH="1" flipV="1">
              <a:off x="395289" y="3071814"/>
              <a:ext cx="223837" cy="141287"/>
            </a:xfrm>
            <a:prstGeom prst="straightConnector1">
              <a:avLst/>
            </a:prstGeom>
            <a:ln>
              <a:solidFill>
                <a:srgbClr val="FB313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à coins arrondis 49"/>
            <p:cNvSpPr/>
            <p:nvPr/>
          </p:nvSpPr>
          <p:spPr bwMode="auto">
            <a:xfrm>
              <a:off x="7813675" y="2047875"/>
              <a:ext cx="936625" cy="2735266"/>
            </a:xfrm>
            <a:prstGeom prst="roundRect">
              <a:avLst>
                <a:gd name="adj" fmla="val 45063"/>
              </a:avLst>
            </a:prstGeom>
            <a:noFill/>
            <a:ln w="9525">
              <a:solidFill>
                <a:schemeClr val="accent4">
                  <a:lumMod val="40000"/>
                  <a:lumOff val="6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8281989" y="1979614"/>
              <a:ext cx="503237" cy="2879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51" name="ZoneTexte 44"/>
            <p:cNvSpPr txBox="1">
              <a:spLocks noChangeArrowheads="1"/>
            </p:cNvSpPr>
            <p:nvPr/>
          </p:nvSpPr>
          <p:spPr bwMode="auto">
            <a:xfrm>
              <a:off x="8085138" y="2030413"/>
              <a:ext cx="5207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sz="1400" b="1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(FF)</a:t>
              </a:r>
            </a:p>
          </p:txBody>
        </p:sp>
        <p:sp>
          <p:nvSpPr>
            <p:cNvPr id="52" name="Éclair 51"/>
            <p:cNvSpPr/>
            <p:nvPr/>
          </p:nvSpPr>
          <p:spPr bwMode="auto">
            <a:xfrm rot="1014375">
              <a:off x="3344864" y="2154239"/>
              <a:ext cx="349250" cy="342900"/>
            </a:xfrm>
            <a:prstGeom prst="lightningBolt">
              <a:avLst/>
            </a:prstGeom>
            <a:solidFill>
              <a:srgbClr val="CC0066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53" name="Éclair 52"/>
            <p:cNvSpPr/>
            <p:nvPr/>
          </p:nvSpPr>
          <p:spPr bwMode="auto">
            <a:xfrm rot="4452387">
              <a:off x="4433094" y="2178845"/>
              <a:ext cx="347662" cy="342900"/>
            </a:xfrm>
            <a:prstGeom prst="lightningBolt">
              <a:avLst/>
            </a:prstGeom>
            <a:solidFill>
              <a:srgbClr val="CC0066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54" name="Éclair 53"/>
            <p:cNvSpPr/>
            <p:nvPr/>
          </p:nvSpPr>
          <p:spPr bwMode="auto">
            <a:xfrm rot="21189138">
              <a:off x="5230813" y="2109789"/>
              <a:ext cx="349250" cy="344487"/>
            </a:xfrm>
            <a:prstGeom prst="lightningBolt">
              <a:avLst/>
            </a:prstGeom>
            <a:solidFill>
              <a:srgbClr val="CC0066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55" name="Éclair 54"/>
            <p:cNvSpPr/>
            <p:nvPr/>
          </p:nvSpPr>
          <p:spPr bwMode="auto">
            <a:xfrm rot="4452387">
              <a:off x="2609851" y="2133600"/>
              <a:ext cx="349251" cy="342900"/>
            </a:xfrm>
            <a:prstGeom prst="lightningBolt">
              <a:avLst/>
            </a:prstGeom>
            <a:solidFill>
              <a:srgbClr val="CC0066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57" name="Rectangle 56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6141485" y="3354891"/>
              <a:ext cx="1368212" cy="384277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  <p:cxnSp>
          <p:nvCxnSpPr>
            <p:cNvPr id="58" name="Connecteur droit 57"/>
            <p:cNvCxnSpPr/>
            <p:nvPr/>
          </p:nvCxnSpPr>
          <p:spPr bwMode="auto">
            <a:xfrm>
              <a:off x="323851" y="3030539"/>
              <a:ext cx="8496299" cy="17462"/>
            </a:xfrm>
            <a:prstGeom prst="line">
              <a:avLst/>
            </a:prstGeom>
            <a:ln w="12700"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Explosion 2 58"/>
            <p:cNvSpPr/>
            <p:nvPr/>
          </p:nvSpPr>
          <p:spPr bwMode="auto">
            <a:xfrm rot="7688157">
              <a:off x="6627018" y="2844008"/>
              <a:ext cx="398464" cy="381000"/>
            </a:xfrm>
            <a:prstGeom prst="irregularSeal2">
              <a:avLst/>
            </a:prstGeom>
            <a:solidFill>
              <a:srgbClr val="FFC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/>
            </a:p>
          </p:txBody>
        </p:sp>
        <p:cxnSp>
          <p:nvCxnSpPr>
            <p:cNvPr id="60" name="Connecteur droit avec flèche 59"/>
            <p:cNvCxnSpPr/>
            <p:nvPr/>
          </p:nvCxnSpPr>
          <p:spPr bwMode="auto">
            <a:xfrm>
              <a:off x="6624638" y="2889251"/>
              <a:ext cx="0" cy="20637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 bwMode="auto">
            <a:xfrm>
              <a:off x="7553325" y="2687638"/>
              <a:ext cx="792163" cy="69215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68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300" dirty="0">
                  <a:solidFill>
                    <a:schemeClr val="tx1"/>
                  </a:solidFill>
                </a:rPr>
                <a:t>Post collision BPM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52791" y="4412751"/>
              <a:ext cx="1245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Pre-isolator</a:t>
              </a:r>
              <a:endParaRPr lang="en-GB" dirty="0"/>
            </a:p>
          </p:txBody>
        </p:sp>
      </p:grpSp>
      <p:pic>
        <p:nvPicPr>
          <p:cNvPr id="62" name="Image 24" descr="quart_assemblage_capt_rect_diag.jpg"/>
          <p:cNvPicPr>
            <a:picLocks noChangeAspect="1"/>
          </p:cNvPicPr>
          <p:nvPr/>
        </p:nvPicPr>
        <p:blipFill>
          <a:blip r:embed="rId7" cstate="print">
            <a:lum bright="2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"/>
          <a:stretch>
            <a:fillRect/>
          </a:stretch>
        </p:blipFill>
        <p:spPr bwMode="auto">
          <a:xfrm>
            <a:off x="5365643" y="4548465"/>
            <a:ext cx="3253947" cy="197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78" y="4710896"/>
            <a:ext cx="4604962" cy="181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88401" y="230509"/>
            <a:ext cx="5571834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Concept demonstration</a:t>
            </a:r>
            <a:endParaRPr lang="en-GB" sz="3600" dirty="0"/>
          </a:p>
        </p:txBody>
      </p:sp>
      <p:pic>
        <p:nvPicPr>
          <p:cNvPr id="13" name="Picture 6" descr="LOGO_LAVISTA_5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480" y="230509"/>
            <a:ext cx="1000507" cy="76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Logo_SYM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29" y="184150"/>
            <a:ext cx="10287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Image 18" descr="Y:\Photos\Pied actif\Sur table TMC 2\DSC_037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25" t="36922" b="3159"/>
          <a:stretch>
            <a:fillRect/>
          </a:stretch>
        </p:blipFill>
        <p:spPr bwMode="auto">
          <a:xfrm>
            <a:off x="100848" y="1574725"/>
            <a:ext cx="2394076" cy="261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e 6"/>
          <p:cNvGrpSpPr>
            <a:grpSpLocks/>
          </p:cNvGrpSpPr>
          <p:nvPr/>
        </p:nvGrpSpPr>
        <p:grpSpPr bwMode="auto">
          <a:xfrm>
            <a:off x="3051779" y="1550238"/>
            <a:ext cx="5961485" cy="4143497"/>
            <a:chOff x="1170700" y="649288"/>
            <a:chExt cx="7343775" cy="4510036"/>
          </a:xfrm>
        </p:grpSpPr>
        <p:pic>
          <p:nvPicPr>
            <p:cNvPr id="66" name="Picture 6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0" t="15662" r="8057" b="9444"/>
            <a:stretch>
              <a:fillRect/>
            </a:stretch>
          </p:blipFill>
          <p:spPr bwMode="auto">
            <a:xfrm>
              <a:off x="1170700" y="649288"/>
              <a:ext cx="7343775" cy="4135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2305050" y="4883102"/>
              <a:ext cx="6048375" cy="27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n-CA" sz="1200" i="1" dirty="0">
                  <a:solidFill>
                    <a:schemeClr val="accent1"/>
                  </a:solidFill>
                  <a:latin typeface="+mn-lt"/>
                  <a:cs typeface="Times New Roman" pitchFamily="18" charset="0"/>
                </a:rPr>
                <a:t> </a:t>
              </a:r>
              <a:r>
                <a:rPr lang="en-CA" sz="1200" i="1" dirty="0" err="1">
                  <a:solidFill>
                    <a:schemeClr val="accent1"/>
                  </a:solidFill>
                  <a:latin typeface="+mn-lt"/>
                  <a:cs typeface="Times New Roman" pitchFamily="18" charset="0"/>
                </a:rPr>
                <a:t>Balik</a:t>
              </a:r>
              <a:r>
                <a:rPr lang="en-CA" sz="1200" i="1" dirty="0">
                  <a:solidFill>
                    <a:schemeClr val="accent1"/>
                  </a:solidFill>
                  <a:latin typeface="+mn-lt"/>
                  <a:cs typeface="Times New Roman" pitchFamily="18" charset="0"/>
                </a:rPr>
                <a:t> et al, “Active control of a </a:t>
              </a:r>
              <a:r>
                <a:rPr lang="en-CA" sz="1200" i="1" dirty="0" err="1">
                  <a:solidFill>
                    <a:schemeClr val="accent1"/>
                  </a:solidFill>
                  <a:latin typeface="+mn-lt"/>
                  <a:cs typeface="Times New Roman" pitchFamily="18" charset="0"/>
                </a:rPr>
                <a:t>subnanometer</a:t>
              </a:r>
              <a:r>
                <a:rPr lang="en-CA" sz="1200" i="1" dirty="0">
                  <a:solidFill>
                    <a:schemeClr val="accent1"/>
                  </a:solidFill>
                  <a:latin typeface="+mn-lt"/>
                  <a:cs typeface="Times New Roman" pitchFamily="18" charset="0"/>
                </a:rPr>
                <a:t> isolator“, JIMMSS. (accepted)  </a:t>
              </a:r>
            </a:p>
          </p:txBody>
        </p:sp>
        <p:cxnSp>
          <p:nvCxnSpPr>
            <p:cNvPr id="68" name="Connecteur droit 399"/>
            <p:cNvCxnSpPr/>
            <p:nvPr/>
          </p:nvCxnSpPr>
          <p:spPr>
            <a:xfrm>
              <a:off x="4052887" y="2852713"/>
              <a:ext cx="4300538" cy="12700"/>
            </a:xfrm>
            <a:prstGeom prst="line">
              <a:avLst/>
            </a:prstGeom>
            <a:ln w="254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1619249" y="2834198"/>
              <a:ext cx="2305049" cy="293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300" b="1" dirty="0" err="1">
                  <a:latin typeface="Gill Sans MT" pitchFamily="34" charset="0"/>
                  <a:cs typeface="Arial" charset="0"/>
                </a:rPr>
                <a:t>Spec</a:t>
              </a:r>
              <a:r>
                <a:rPr lang="fr-FR" sz="1300" b="1" dirty="0">
                  <a:latin typeface="Gill Sans MT" pitchFamily="34" charset="0"/>
                  <a:cs typeface="Arial" charset="0"/>
                </a:rPr>
                <a:t> : </a:t>
              </a:r>
              <a:r>
                <a:rPr lang="fr-FR" sz="1300" b="1" dirty="0">
                  <a:solidFill>
                    <a:schemeClr val="accent6">
                      <a:lumMod val="75000"/>
                    </a:schemeClr>
                  </a:solidFill>
                  <a:latin typeface="Gill Sans MT" pitchFamily="34" charset="0"/>
                  <a:cs typeface="Arial" charset="0"/>
                </a:rPr>
                <a:t>0,2 nm RMS @ 4 Hz </a:t>
              </a:r>
              <a:endParaRPr lang="fr-FR" sz="1300" b="1" dirty="0">
                <a:solidFill>
                  <a:schemeClr val="accent6">
                    <a:lumMod val="75000"/>
                  </a:schemeClr>
                </a:solidFill>
                <a:latin typeface="Gill Sans MT" pitchFamily="34" charset="0"/>
              </a:endParaRPr>
            </a:p>
          </p:txBody>
        </p:sp>
        <p:cxnSp>
          <p:nvCxnSpPr>
            <p:cNvPr id="70" name="Connecteur droit 401"/>
            <p:cNvCxnSpPr/>
            <p:nvPr/>
          </p:nvCxnSpPr>
          <p:spPr>
            <a:xfrm flipH="1" flipV="1">
              <a:off x="4170134" y="2060560"/>
              <a:ext cx="23813" cy="2447897"/>
            </a:xfrm>
            <a:prstGeom prst="line">
              <a:avLst/>
            </a:prstGeom>
            <a:ln w="254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402"/>
            <p:cNvCxnSpPr/>
            <p:nvPr/>
          </p:nvCxnSpPr>
          <p:spPr>
            <a:xfrm>
              <a:off x="4197378" y="2519644"/>
              <a:ext cx="0" cy="325434"/>
            </a:xfrm>
            <a:prstGeom prst="straightConnector1">
              <a:avLst/>
            </a:prstGeom>
            <a:ln w="25400">
              <a:solidFill>
                <a:schemeClr val="accent6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Ellipse 403"/>
            <p:cNvSpPr/>
            <p:nvPr/>
          </p:nvSpPr>
          <p:spPr>
            <a:xfrm>
              <a:off x="4167666" y="2804393"/>
              <a:ext cx="90488" cy="8889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/>
            </a:p>
          </p:txBody>
        </p:sp>
        <p:cxnSp>
          <p:nvCxnSpPr>
            <p:cNvPr id="73" name="Connecteur droit avec flèche 404"/>
            <p:cNvCxnSpPr/>
            <p:nvPr/>
          </p:nvCxnSpPr>
          <p:spPr>
            <a:xfrm>
              <a:off x="4203700" y="1960380"/>
              <a:ext cx="1" cy="568487"/>
            </a:xfrm>
            <a:prstGeom prst="straightConnector1">
              <a:avLst/>
            </a:prstGeom>
            <a:ln w="25400">
              <a:solidFill>
                <a:srgbClr val="A5002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Ellipse 407"/>
            <p:cNvSpPr/>
            <p:nvPr/>
          </p:nvSpPr>
          <p:spPr>
            <a:xfrm>
              <a:off x="4155817" y="2364073"/>
              <a:ext cx="90488" cy="90486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1394937" y="2346160"/>
              <a:ext cx="252936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300" b="1" dirty="0" err="1">
                  <a:latin typeface="Gill Sans MT" pitchFamily="34" charset="0"/>
                  <a:cs typeface="Arial" charset="0"/>
                </a:rPr>
                <a:t>Result</a:t>
              </a:r>
              <a:r>
                <a:rPr lang="fr-FR" sz="1300" b="1" dirty="0">
                  <a:latin typeface="Gill Sans MT" pitchFamily="34" charset="0"/>
                  <a:cs typeface="Arial" charset="0"/>
                </a:rPr>
                <a:t> :  </a:t>
              </a:r>
              <a:r>
                <a:rPr lang="fr-FR" sz="1300" b="1" dirty="0">
                  <a:solidFill>
                    <a:srgbClr val="C00000"/>
                  </a:solidFill>
                  <a:latin typeface="Gill Sans MT" pitchFamily="34" charset="0"/>
                  <a:cs typeface="Arial" charset="0"/>
                </a:rPr>
                <a:t>0,6 nm RMS @ 4 Hz </a:t>
              </a:r>
              <a:endParaRPr lang="fr-FR" sz="1300" b="1" dirty="0">
                <a:solidFill>
                  <a:srgbClr val="C00000"/>
                </a:solidFill>
                <a:latin typeface="Gill Sans MT" pitchFamily="34" charset="0"/>
              </a:endParaRPr>
            </a:p>
          </p:txBody>
        </p:sp>
      </p:grpSp>
      <p:pic>
        <p:nvPicPr>
          <p:cNvPr id="20" name="Imag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" r="7289"/>
          <a:stretch>
            <a:fillRect/>
          </a:stretch>
        </p:blipFill>
        <p:spPr bwMode="auto">
          <a:xfrm>
            <a:off x="70739" y="4190365"/>
            <a:ext cx="3088214" cy="257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4452" y="6122504"/>
            <a:ext cx="238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Indication of </a:t>
            </a:r>
            <a:r>
              <a:rPr lang="fr-CH" dirty="0" err="1" smtClean="0"/>
              <a:t>sensor</a:t>
            </a:r>
            <a:r>
              <a:rPr lang="fr-CH" dirty="0" smtClean="0"/>
              <a:t> </a:t>
            </a:r>
            <a:r>
              <a:rPr lang="fr-CH" dirty="0" err="1" smtClean="0"/>
              <a:t>limit</a:t>
            </a:r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>
            <a:off x="3415899" y="6154309"/>
            <a:ext cx="341906" cy="3057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48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88401" y="230509"/>
            <a:ext cx="5571834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Concept demonstration</a:t>
            </a:r>
            <a:endParaRPr lang="en-GB" sz="3600" dirty="0"/>
          </a:p>
        </p:txBody>
      </p:sp>
      <p:pic>
        <p:nvPicPr>
          <p:cNvPr id="13" name="Picture 6" descr="LOGO_LAVISTA_5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480" y="230509"/>
            <a:ext cx="1000507" cy="76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Logo_SYM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29" y="184150"/>
            <a:ext cx="10287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e 3"/>
          <p:cNvGrpSpPr>
            <a:grpSpLocks/>
          </p:cNvGrpSpPr>
          <p:nvPr/>
        </p:nvGrpSpPr>
        <p:grpSpPr bwMode="auto">
          <a:xfrm>
            <a:off x="815392" y="1536113"/>
            <a:ext cx="7279036" cy="4289457"/>
            <a:chOff x="971550" y="948675"/>
            <a:chExt cx="7920930" cy="4496549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550" y="948675"/>
              <a:ext cx="7275513" cy="421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700114" y="5168225"/>
              <a:ext cx="61923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1200" i="1">
                  <a:solidFill>
                    <a:schemeClr val="accent1"/>
                  </a:solidFill>
                  <a:latin typeface="Gill Sans MT" pitchFamily="34" charset="0"/>
                  <a:cs typeface="Andalus" pitchFamily="18" charset="-78"/>
                </a:rPr>
                <a:t>B. Caron  et al, 2012, 236-247, Contr. Eng. Pract. , 20 (3).  ; G. Balik et al, 2012, N.I.M. A., 163-170</a:t>
              </a:r>
            </a:p>
          </p:txBody>
        </p:sp>
        <p:sp>
          <p:nvSpPr>
            <p:cNvPr id="12" name="ZoneTexte 1"/>
            <p:cNvSpPr txBox="1">
              <a:spLocks noChangeArrowheads="1"/>
            </p:cNvSpPr>
            <p:nvPr/>
          </p:nvSpPr>
          <p:spPr bwMode="auto">
            <a:xfrm>
              <a:off x="2771800" y="1403484"/>
              <a:ext cx="12241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fr-FR" b="1">
                  <a:solidFill>
                    <a:srgbClr val="008000"/>
                  </a:solidFill>
                </a:rPr>
                <a:t>GM B10</a:t>
              </a:r>
              <a:endParaRPr lang="en-US" b="1">
                <a:solidFill>
                  <a:srgbClr val="008000"/>
                </a:solidFill>
              </a:endParaRPr>
            </a:p>
          </p:txBody>
        </p:sp>
        <p:sp>
          <p:nvSpPr>
            <p:cNvPr id="14" name="ZoneTexte 9"/>
            <p:cNvSpPr txBox="1">
              <a:spLocks noChangeArrowheads="1"/>
            </p:cNvSpPr>
            <p:nvPr/>
          </p:nvSpPr>
          <p:spPr bwMode="auto">
            <a:xfrm>
              <a:off x="6300192" y="1403484"/>
              <a:ext cx="12241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fr-FR" b="1">
                  <a:solidFill>
                    <a:srgbClr val="008000"/>
                  </a:solidFill>
                </a:rPr>
                <a:t>GM B</a:t>
              </a:r>
              <a:endParaRPr lang="en-US" b="1">
                <a:solidFill>
                  <a:srgbClr val="008000"/>
                </a:solidFill>
              </a:endParaRPr>
            </a:p>
          </p:txBody>
        </p:sp>
      </p:grpSp>
      <p:sp>
        <p:nvSpPr>
          <p:cNvPr id="16" name="ZoneTexte 10"/>
          <p:cNvSpPr txBox="1">
            <a:spLocks noChangeArrowheads="1"/>
          </p:cNvSpPr>
          <p:nvPr/>
        </p:nvSpPr>
        <p:spPr bwMode="auto">
          <a:xfrm>
            <a:off x="0" y="5825570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n-US" sz="2000" dirty="0">
                <a:latin typeface="Gill Sans MT" pitchFamily="34" charset="0"/>
              </a:rPr>
              <a:t>Reduction of </a:t>
            </a:r>
            <a:r>
              <a:rPr lang="en-US" sz="2000" b="1" dirty="0">
                <a:solidFill>
                  <a:srgbClr val="00B050"/>
                </a:solidFill>
                <a:latin typeface="Gill Sans MT" pitchFamily="34" charset="0"/>
              </a:rPr>
              <a:t>luminosity losses down to 2%  </a:t>
            </a:r>
            <a:r>
              <a:rPr lang="en-US" sz="2000" dirty="0">
                <a:latin typeface="Gill Sans MT" pitchFamily="34" charset="0"/>
              </a:rPr>
              <a:t>for different GM models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29771" y="6321287"/>
            <a:ext cx="6537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Demonstration </a:t>
            </a:r>
            <a:r>
              <a:rPr lang="en-GB" dirty="0" err="1" smtClean="0">
                <a:solidFill>
                  <a:srgbClr val="FF0000"/>
                </a:solidFill>
              </a:rPr>
              <a:t>feasability</a:t>
            </a:r>
            <a:r>
              <a:rPr lang="en-GB" dirty="0" smtClean="0">
                <a:solidFill>
                  <a:srgbClr val="FF0000"/>
                </a:solidFill>
              </a:rPr>
              <a:t> for CLIC MBQ and FF, «</a:t>
            </a:r>
            <a:r>
              <a:rPr lang="en-GB" i="1" dirty="0" smtClean="0">
                <a:solidFill>
                  <a:srgbClr val="FF0000"/>
                </a:solidFill>
              </a:rPr>
              <a:t>can we do better ?»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6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eft-Right Arrow 22"/>
          <p:cNvSpPr/>
          <p:nvPr/>
        </p:nvSpPr>
        <p:spPr>
          <a:xfrm rot="19434989">
            <a:off x="2131795" y="3201774"/>
            <a:ext cx="3085167" cy="214676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eft-Right Arrow 20"/>
          <p:cNvSpPr/>
          <p:nvPr/>
        </p:nvSpPr>
        <p:spPr>
          <a:xfrm rot="1965902">
            <a:off x="1924140" y="3130556"/>
            <a:ext cx="3085167" cy="214676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76151" y="22129"/>
            <a:ext cx="4747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smtClean="0"/>
              <a:t>Performance limitations </a:t>
            </a:r>
          </a:p>
          <a:p>
            <a:r>
              <a:rPr lang="en-GB" sz="3600" smtClean="0"/>
              <a:t>of a mechatronics system</a:t>
            </a:r>
            <a:endParaRPr lang="en-GB" sz="3600"/>
          </a:p>
        </p:txBody>
      </p:sp>
      <p:sp>
        <p:nvSpPr>
          <p:cNvPr id="3" name="TextBox 2"/>
          <p:cNvSpPr txBox="1"/>
          <p:nvPr/>
        </p:nvSpPr>
        <p:spPr>
          <a:xfrm>
            <a:off x="683808" y="1691842"/>
            <a:ext cx="109517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dirty="0" smtClean="0"/>
              <a:t>Noise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263734" y="1691842"/>
            <a:ext cx="18505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smtClean="0"/>
              <a:t>Mechanics</a:t>
            </a:r>
            <a:endParaRPr lang="en-GB" sz="3200"/>
          </a:p>
        </p:txBody>
      </p:sp>
      <p:sp>
        <p:nvSpPr>
          <p:cNvPr id="10" name="TextBox 9"/>
          <p:cNvSpPr txBox="1"/>
          <p:nvPr/>
        </p:nvSpPr>
        <p:spPr>
          <a:xfrm>
            <a:off x="667906" y="4124941"/>
            <a:ext cx="15840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smtClean="0"/>
              <a:t>Material</a:t>
            </a:r>
            <a:endParaRPr lang="en-GB" sz="3200"/>
          </a:p>
        </p:txBody>
      </p:sp>
      <p:sp>
        <p:nvSpPr>
          <p:cNvPr id="11" name="TextBox 10"/>
          <p:cNvSpPr txBox="1"/>
          <p:nvPr/>
        </p:nvSpPr>
        <p:spPr>
          <a:xfrm>
            <a:off x="5396975" y="4124941"/>
            <a:ext cx="135146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dirty="0" smtClean="0"/>
              <a:t>Control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46199" y="2313839"/>
            <a:ext cx="29780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Temperature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Electrical noise (Johnson,…)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Electromagnetic noise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SEU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Digitalisation, quantisation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Spurious noise, cross talk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22346" y="4709716"/>
            <a:ext cx="39687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Elasticity, elastic limit, stress limit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Damping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Fatigue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Ageing (Radiation, Curie-T, humidity)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422754" y="2313839"/>
            <a:ext cx="282679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Dimensions, mass, stiffness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Range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Degrees of freedom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Precision guidance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Modal behaviour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823477" y="995876"/>
            <a:ext cx="3002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Freely adapted from J. Moerschell</a:t>
            </a:r>
            <a:endParaRPr lang="en-GB" sz="1600"/>
          </a:p>
        </p:txBody>
      </p:sp>
      <p:sp>
        <p:nvSpPr>
          <p:cNvPr id="15" name="TextBox 14"/>
          <p:cNvSpPr txBox="1"/>
          <p:nvPr/>
        </p:nvSpPr>
        <p:spPr>
          <a:xfrm>
            <a:off x="5375048" y="4802597"/>
            <a:ext cx="33170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Non linearity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Bandwidth, instabilities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Control delay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Parameter uncertainties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Controller authority, collocation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Up-Down Arrow 6"/>
          <p:cNvSpPr/>
          <p:nvPr/>
        </p:nvSpPr>
        <p:spPr>
          <a:xfrm>
            <a:off x="683808" y="2385391"/>
            <a:ext cx="166979" cy="164592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Up-Down Arrow 16"/>
          <p:cNvSpPr/>
          <p:nvPr/>
        </p:nvSpPr>
        <p:spPr>
          <a:xfrm>
            <a:off x="5180244" y="2385391"/>
            <a:ext cx="166979" cy="164592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-Right Arrow 15"/>
          <p:cNvSpPr/>
          <p:nvPr/>
        </p:nvSpPr>
        <p:spPr>
          <a:xfrm>
            <a:off x="2267896" y="1984229"/>
            <a:ext cx="2812966" cy="20238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-Right Arrow 18"/>
          <p:cNvSpPr/>
          <p:nvPr/>
        </p:nvSpPr>
        <p:spPr>
          <a:xfrm>
            <a:off x="2363308" y="4316138"/>
            <a:ext cx="2812966" cy="20238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12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animBg="1"/>
      <p:bldP spid="5" grpId="0"/>
      <p:bldP spid="12" grpId="0"/>
      <p:bldP spid="14" grpId="0"/>
      <p:bldP spid="15" grpId="0"/>
      <p:bldP spid="7" grpId="0" animBg="1"/>
      <p:bldP spid="17" grpId="0" animBg="1"/>
      <p:bldP spid="16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b="37327"/>
          <a:stretch>
            <a:fillRect/>
          </a:stretch>
        </p:blipFill>
        <p:spPr bwMode="auto">
          <a:xfrm>
            <a:off x="165911" y="1518311"/>
            <a:ext cx="6107297" cy="536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 l="50740" t="62942"/>
          <a:stretch>
            <a:fillRect/>
          </a:stretch>
        </p:blipFill>
        <p:spPr bwMode="auto">
          <a:xfrm>
            <a:off x="6517756" y="3798027"/>
            <a:ext cx="2573079" cy="271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066800" y="3048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 sz="3600" smtClean="0"/>
              <a:t>Machine </a:t>
            </a:r>
            <a:r>
              <a:rPr lang="en-US" sz="3600" smtClean="0"/>
              <a:t>precision</a:t>
            </a:r>
            <a:r>
              <a:rPr lang="fr-BE" sz="3600" smtClean="0"/>
              <a:t> vs size</a:t>
            </a:r>
            <a:endParaRPr lang="en-GB" sz="36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/>
          <a:srcRect t="62942" r="48959" b="2103"/>
          <a:stretch>
            <a:fillRect/>
          </a:stretch>
        </p:blipFill>
        <p:spPr bwMode="auto">
          <a:xfrm>
            <a:off x="6560289" y="1302963"/>
            <a:ext cx="2583712" cy="248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789012" y="906205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C. Collette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7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764828" y="94446"/>
            <a:ext cx="40612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800" dirty="0" smtClean="0"/>
              <a:t>Mass/</a:t>
            </a:r>
            <a:r>
              <a:rPr lang="fr-CH" sz="2800" dirty="0" err="1" smtClean="0"/>
              <a:t>Actuator</a:t>
            </a:r>
            <a:r>
              <a:rPr lang="fr-CH" sz="2800" dirty="0" smtClean="0"/>
              <a:t> </a:t>
            </a:r>
            <a:r>
              <a:rPr lang="fr-CH" sz="2800" dirty="0" err="1" smtClean="0"/>
              <a:t>Resolution</a:t>
            </a:r>
            <a:r>
              <a:rPr lang="fr-CH" sz="2800" dirty="0" smtClean="0"/>
              <a:t>/ </a:t>
            </a:r>
          </a:p>
          <a:p>
            <a:pPr algn="ctr"/>
            <a:r>
              <a:rPr lang="fr-CH" sz="2800" dirty="0" smtClean="0"/>
              <a:t>Range/k/ </a:t>
            </a:r>
            <a:r>
              <a:rPr lang="fr-CH" sz="2800" dirty="0" err="1" smtClean="0"/>
              <a:t>Bandwidth</a:t>
            </a:r>
            <a:endParaRPr lang="en-GB" sz="2800" dirty="0"/>
          </a:p>
        </p:txBody>
      </p:sp>
      <p:grpSp>
        <p:nvGrpSpPr>
          <p:cNvPr id="24" name="Group 74"/>
          <p:cNvGrpSpPr/>
          <p:nvPr/>
        </p:nvGrpSpPr>
        <p:grpSpPr>
          <a:xfrm>
            <a:off x="0" y="1598891"/>
            <a:ext cx="2528822" cy="1924993"/>
            <a:chOff x="-357122" y="1589732"/>
            <a:chExt cx="2528822" cy="1924993"/>
          </a:xfrm>
        </p:grpSpPr>
        <p:grpSp>
          <p:nvGrpSpPr>
            <p:cNvPr id="26" name="Group 26"/>
            <p:cNvGrpSpPr/>
            <p:nvPr/>
          </p:nvGrpSpPr>
          <p:grpSpPr>
            <a:xfrm>
              <a:off x="-19050" y="1589732"/>
              <a:ext cx="2190750" cy="1924993"/>
              <a:chOff x="0" y="1652862"/>
              <a:chExt cx="2190750" cy="1924993"/>
            </a:xfrm>
          </p:grpSpPr>
          <p:pic>
            <p:nvPicPr>
              <p:cNvPr id="30" name="Picture 6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0" y="1652862"/>
                <a:ext cx="2009553" cy="1924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1095375" y="1790700"/>
                <a:ext cx="1095375" cy="5429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781175" y="2257425"/>
                <a:ext cx="371475" cy="9905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181100" y="2990849"/>
                <a:ext cx="942975" cy="2190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-357122" y="2707995"/>
              <a:ext cx="1414131" cy="744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-133350" y="1989175"/>
              <a:ext cx="441694" cy="744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71450" y="1752600"/>
              <a:ext cx="441694" cy="5046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032513" y="2481528"/>
                <a:ext cx="2272738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en-GB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CH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𝑎𝑐𝑡𝑢𝑎𝑡𝑜𝑟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CH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fr-CH" b="0" i="1" smtClean="0">
                                    <a:latin typeface="Cambria Math"/>
                                  </a:rPr>
                                  <m:t>𝑙𝑜𝑎𝑑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513" y="2481528"/>
                <a:ext cx="2272738" cy="65601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lowchart: Magnetic Disk 6"/>
          <p:cNvSpPr/>
          <p:nvPr/>
        </p:nvSpPr>
        <p:spPr>
          <a:xfrm>
            <a:off x="2696553" y="1917949"/>
            <a:ext cx="468819" cy="66102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74629" y="1657386"/>
                <a:ext cx="5950916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 smtClean="0"/>
                  <a:t>Stress &lt; </a:t>
                </a:r>
                <a:r>
                  <a:rPr lang="fr-CH" dirty="0" err="1" smtClean="0"/>
                  <a:t>depolarisation</a:t>
                </a:r>
                <a:r>
                  <a:rPr lang="fr-CH" dirty="0" smtClean="0"/>
                  <a:t> stress</a:t>
                </a:r>
              </a:p>
              <a:p>
                <a:r>
                  <a:rPr lang="fr-CH" dirty="0" smtClean="0"/>
                  <a:t>A</a:t>
                </a:r>
                <a14:m>
                  <m:oMath xmlns:m="http://schemas.openxmlformats.org/officeDocument/2006/math">
                    <m:r>
                      <a:rPr lang="fr-CH" i="1" smtClean="0">
                        <a:latin typeface="Cambria Math"/>
                        <a:ea typeface="Cambria Math"/>
                      </a:rPr>
                      <m:t>↑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𝑉𝑜𝑙𝑢𝑚𝑒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CH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fr-CH" b="0" i="1" dirty="0" smtClean="0">
                            <a:latin typeface="Cambria Math"/>
                          </a:rPr>
                          <m:t>𝑝𝑧𝑡</m:t>
                        </m:r>
                      </m:sub>
                    </m:sSub>
                    <m:r>
                      <a:rPr lang="en-GB" i="1" dirty="0" smtClean="0"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en-GB" dirty="0" smtClean="0"/>
                  <a:t>      For same Range:  P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↑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fr-CH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fr-CH" b="1" i="0" smtClean="0">
                        <a:latin typeface="Cambria Math"/>
                        <a:ea typeface="Cambria Math"/>
                      </a:rPr>
                      <m:t>Resolution</m:t>
                    </m:r>
                    <m:r>
                      <a:rPr lang="fr-CH" b="1" i="1" smtClean="0"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r>
                  <a:rPr lang="en-GB" dirty="0" smtClean="0"/>
                  <a:t>	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629" y="1657386"/>
                <a:ext cx="5950916" cy="944746"/>
              </a:xfrm>
              <a:prstGeom prst="rect">
                <a:avLst/>
              </a:prstGeom>
              <a:blipFill rotWithShape="1">
                <a:blip r:embed="rId7"/>
                <a:stretch>
                  <a:fillRect l="-820" t="-32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768899" y="155206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528822" y="2698753"/>
            <a:ext cx="2308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Bandwidth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limited</a:t>
            </a:r>
            <a:r>
              <a:rPr lang="fr-CH" dirty="0" smtClean="0"/>
              <a:t> by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66124" y="3702189"/>
            <a:ext cx="407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Remark</a:t>
            </a:r>
            <a:r>
              <a:rPr lang="fr-CH" dirty="0" smtClean="0"/>
              <a:t> about </a:t>
            </a:r>
            <a:r>
              <a:rPr lang="fr-CH" dirty="0" err="1" smtClean="0"/>
              <a:t>load</a:t>
            </a:r>
            <a:r>
              <a:rPr lang="fr-CH" dirty="0" smtClean="0"/>
              <a:t> </a:t>
            </a:r>
            <a:r>
              <a:rPr lang="fr-CH" dirty="0" err="1" smtClean="0"/>
              <a:t>compensating</a:t>
            </a:r>
            <a:r>
              <a:rPr lang="fr-CH" dirty="0" smtClean="0"/>
              <a:t> </a:t>
            </a:r>
            <a:r>
              <a:rPr lang="fr-CH" dirty="0" err="1" smtClean="0"/>
              <a:t>springs</a:t>
            </a:r>
            <a:r>
              <a:rPr lang="fr-CH" dirty="0" smtClean="0"/>
              <a:t>: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31176" y="3172904"/>
            <a:ext cx="214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Actuator slew rate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5032513" y="3523884"/>
            <a:ext cx="3921182" cy="2863631"/>
            <a:chOff x="5032513" y="3523884"/>
            <a:chExt cx="3921182" cy="286363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2513" y="3523884"/>
              <a:ext cx="3921182" cy="2863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581556" y="6018183"/>
              <a:ext cx="1125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Frequency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4719133" y="4629873"/>
              <a:ext cx="11128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Amplitude</a:t>
              </a:r>
              <a:endParaRPr lang="en-GB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28157" y="2680342"/>
            <a:ext cx="278235" cy="781091"/>
            <a:chOff x="1435245" y="1840375"/>
            <a:chExt cx="173652" cy="833377"/>
          </a:xfrm>
        </p:grpSpPr>
        <p:sp>
          <p:nvSpPr>
            <p:cNvPr id="35" name="Freeform 34"/>
            <p:cNvSpPr/>
            <p:nvPr/>
          </p:nvSpPr>
          <p:spPr>
            <a:xfrm>
              <a:off x="1435245" y="2071868"/>
              <a:ext cx="173652" cy="451413"/>
            </a:xfrm>
            <a:custGeom>
              <a:avLst/>
              <a:gdLst>
                <a:gd name="connsiteX0" fmla="*/ 11590 w 173652"/>
                <a:gd name="connsiteY0" fmla="*/ 0 h 451413"/>
                <a:gd name="connsiteX1" fmla="*/ 162061 w 173652"/>
                <a:gd name="connsiteY1" fmla="*/ 81023 h 451413"/>
                <a:gd name="connsiteX2" fmla="*/ 16 w 173652"/>
                <a:gd name="connsiteY2" fmla="*/ 138897 h 451413"/>
                <a:gd name="connsiteX3" fmla="*/ 162061 w 173652"/>
                <a:gd name="connsiteY3" fmla="*/ 219919 h 451413"/>
                <a:gd name="connsiteX4" fmla="*/ 16 w 173652"/>
                <a:gd name="connsiteY4" fmla="*/ 289367 h 451413"/>
                <a:gd name="connsiteX5" fmla="*/ 173636 w 173652"/>
                <a:gd name="connsiteY5" fmla="*/ 358816 h 451413"/>
                <a:gd name="connsiteX6" fmla="*/ 11590 w 173652"/>
                <a:gd name="connsiteY6" fmla="*/ 451413 h 451413"/>
                <a:gd name="connsiteX7" fmla="*/ 11590 w 173652"/>
                <a:gd name="connsiteY7" fmla="*/ 451413 h 451413"/>
                <a:gd name="connsiteX8" fmla="*/ 11590 w 173652"/>
                <a:gd name="connsiteY8" fmla="*/ 451413 h 45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52" h="451413">
                  <a:moveTo>
                    <a:pt x="11590" y="0"/>
                  </a:moveTo>
                  <a:cubicBezTo>
                    <a:pt x="87790" y="28937"/>
                    <a:pt x="163990" y="57874"/>
                    <a:pt x="162061" y="81023"/>
                  </a:cubicBezTo>
                  <a:cubicBezTo>
                    <a:pt x="160132" y="104173"/>
                    <a:pt x="16" y="115748"/>
                    <a:pt x="16" y="138897"/>
                  </a:cubicBezTo>
                  <a:cubicBezTo>
                    <a:pt x="16" y="162046"/>
                    <a:pt x="162061" y="194841"/>
                    <a:pt x="162061" y="219919"/>
                  </a:cubicBezTo>
                  <a:cubicBezTo>
                    <a:pt x="162061" y="244997"/>
                    <a:pt x="-1913" y="266218"/>
                    <a:pt x="16" y="289367"/>
                  </a:cubicBezTo>
                  <a:cubicBezTo>
                    <a:pt x="1945" y="312517"/>
                    <a:pt x="171707" y="331808"/>
                    <a:pt x="173636" y="358816"/>
                  </a:cubicBezTo>
                  <a:cubicBezTo>
                    <a:pt x="175565" y="385824"/>
                    <a:pt x="11590" y="451413"/>
                    <a:pt x="11590" y="451413"/>
                  </a:cubicBezTo>
                  <a:lnTo>
                    <a:pt x="11590" y="451413"/>
                  </a:lnTo>
                  <a:lnTo>
                    <a:pt x="11590" y="451413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1458410" y="1840375"/>
              <a:ext cx="93025" cy="237793"/>
            </a:xfrm>
            <a:custGeom>
              <a:avLst/>
              <a:gdLst>
                <a:gd name="connsiteX0" fmla="*/ 0 w 93025"/>
                <a:gd name="connsiteY0" fmla="*/ 231493 h 237793"/>
                <a:gd name="connsiteX1" fmla="*/ 81023 w 93025"/>
                <a:gd name="connsiteY1" fmla="*/ 208344 h 237793"/>
                <a:gd name="connsiteX2" fmla="*/ 92597 w 93025"/>
                <a:gd name="connsiteY2" fmla="*/ 0 h 237793"/>
                <a:gd name="connsiteX3" fmla="*/ 92597 w 93025"/>
                <a:gd name="connsiteY3" fmla="*/ 0 h 23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5" h="237793">
                  <a:moveTo>
                    <a:pt x="0" y="231493"/>
                  </a:moveTo>
                  <a:cubicBezTo>
                    <a:pt x="32795" y="239209"/>
                    <a:pt x="65590" y="246926"/>
                    <a:pt x="81023" y="208344"/>
                  </a:cubicBezTo>
                  <a:cubicBezTo>
                    <a:pt x="96456" y="169762"/>
                    <a:pt x="92597" y="0"/>
                    <a:pt x="92597" y="0"/>
                  </a:cubicBezTo>
                  <a:lnTo>
                    <a:pt x="92597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1522071" y="2523281"/>
              <a:ext cx="5789" cy="1504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/>
          <p:cNvCxnSpPr/>
          <p:nvPr/>
        </p:nvCxnSpPr>
        <p:spPr>
          <a:xfrm>
            <a:off x="830834" y="4258135"/>
            <a:ext cx="0" cy="155235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830834" y="5810491"/>
            <a:ext cx="1755082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53006" y="5810490"/>
            <a:ext cx="755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27322" y="4258136"/>
            <a:ext cx="67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Force</a:t>
            </a:r>
            <a:endParaRPr lang="en-GB" dirty="0"/>
          </a:p>
        </p:txBody>
      </p:sp>
      <p:cxnSp>
        <p:nvCxnSpPr>
          <p:cNvPr id="23" name="Straight Connector 22"/>
          <p:cNvCxnSpPr>
            <a:stCxn id="21" idx="3"/>
          </p:cNvCxnSpPr>
          <p:nvPr/>
        </p:nvCxnSpPr>
        <p:spPr>
          <a:xfrm>
            <a:off x="806675" y="4442802"/>
            <a:ext cx="1540950" cy="13676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830834" y="4814539"/>
            <a:ext cx="1659888" cy="99595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9616" y="6235863"/>
            <a:ext cx="4759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Load compensation reduces range + bandwidth</a:t>
            </a:r>
          </a:p>
          <a:p>
            <a:r>
              <a:rPr lang="en-US" b="1" dirty="0" smtClean="0"/>
              <a:t>Improves </a:t>
            </a:r>
            <a:r>
              <a:rPr lang="en-US" b="1" dirty="0" smtClean="0"/>
              <a:t>resolution *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1701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3" grpId="0"/>
      <p:bldP spid="20" grpId="0"/>
      <p:bldP spid="2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b="37327"/>
          <a:stretch>
            <a:fillRect/>
          </a:stretch>
        </p:blipFill>
        <p:spPr bwMode="auto">
          <a:xfrm>
            <a:off x="165911" y="1518311"/>
            <a:ext cx="6107297" cy="536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 l="50740" t="62942"/>
          <a:stretch>
            <a:fillRect/>
          </a:stretch>
        </p:blipFill>
        <p:spPr bwMode="auto">
          <a:xfrm>
            <a:off x="6517756" y="3798027"/>
            <a:ext cx="2573079" cy="271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066800" y="3048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 sz="3600" smtClean="0"/>
              <a:t>Machine </a:t>
            </a:r>
            <a:r>
              <a:rPr lang="en-US" sz="3600" smtClean="0"/>
              <a:t>precision</a:t>
            </a:r>
            <a:r>
              <a:rPr lang="fr-BE" sz="3600" smtClean="0"/>
              <a:t> vs size</a:t>
            </a:r>
            <a:endParaRPr lang="en-GB" sz="36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/>
          <a:srcRect t="62942" r="48959" b="2103"/>
          <a:stretch>
            <a:fillRect/>
          </a:stretch>
        </p:blipFill>
        <p:spPr bwMode="auto">
          <a:xfrm>
            <a:off x="6560289" y="1302963"/>
            <a:ext cx="2583712" cy="248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789012" y="906205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C. Collette</a:t>
            </a:r>
            <a:endParaRPr lang="en-GB" dirty="0"/>
          </a:p>
        </p:txBody>
      </p:sp>
      <p:sp>
        <p:nvSpPr>
          <p:cNvPr id="2" name="Left Arrow 1"/>
          <p:cNvSpPr/>
          <p:nvPr/>
        </p:nvSpPr>
        <p:spPr>
          <a:xfrm rot="2243470">
            <a:off x="292246" y="3966349"/>
            <a:ext cx="6011627" cy="4929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Technological </a:t>
            </a:r>
            <a:r>
              <a:rPr lang="en-GB" dirty="0" smtClean="0"/>
              <a:t>limitation for larger components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47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72209" y="177172"/>
            <a:ext cx="3085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Resolution limitations</a:t>
            </a:r>
          </a:p>
          <a:p>
            <a:r>
              <a:rPr lang="en-GB" sz="2800" dirty="0" smtClean="0"/>
              <a:t>Sensors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8151" y="153461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Stabilisation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1972" r="8139" b="4193"/>
          <a:stretch/>
        </p:blipFill>
        <p:spPr bwMode="auto">
          <a:xfrm>
            <a:off x="3466769" y="1534610"/>
            <a:ext cx="5585156" cy="308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93709" y="1534610"/>
            <a:ext cx="1473060" cy="141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kartoos.CERN\AppData\Local\Microsoft\Windows\Temporary Internet Files\Content.IE5\TWF3W3RF\IMGP6013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2" r="16364" b="9783"/>
          <a:stretch/>
        </p:blipFill>
        <p:spPr bwMode="auto">
          <a:xfrm>
            <a:off x="6911084" y="1816797"/>
            <a:ext cx="1113031" cy="99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00529" y="4697193"/>
            <a:ext cx="2911847" cy="198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" r="7294"/>
          <a:stretch/>
        </p:blipFill>
        <p:spPr>
          <a:xfrm>
            <a:off x="5712376" y="4778270"/>
            <a:ext cx="3339549" cy="19759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7425" y="2975027"/>
            <a:ext cx="27352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Limitations:</a:t>
            </a:r>
          </a:p>
          <a:p>
            <a:pPr marL="342900" indent="-342900">
              <a:buAutoNum type="arabicPeriod"/>
            </a:pPr>
            <a:r>
              <a:rPr lang="fr-CH" dirty="0" smtClean="0"/>
              <a:t>Thermal </a:t>
            </a:r>
            <a:r>
              <a:rPr lang="fr-CH" dirty="0" err="1" smtClean="0"/>
              <a:t>stability</a:t>
            </a:r>
            <a:r>
              <a:rPr lang="fr-CH" dirty="0" smtClean="0"/>
              <a:t> (*</a:t>
            </a:r>
            <a:r>
              <a:rPr lang="fr-CH" dirty="0" err="1" smtClean="0"/>
              <a:t>alignment</a:t>
            </a:r>
            <a:r>
              <a:rPr lang="fr-CH" dirty="0" smtClean="0"/>
              <a:t>)</a:t>
            </a:r>
            <a:endParaRPr lang="fr-CH" dirty="0" smtClean="0"/>
          </a:p>
          <a:p>
            <a:pPr marL="342900" indent="-342900">
              <a:buAutoNum type="arabicPeriod"/>
            </a:pPr>
            <a:r>
              <a:rPr lang="fr-CH" dirty="0" smtClean="0"/>
              <a:t>EM </a:t>
            </a:r>
            <a:r>
              <a:rPr lang="fr-CH" dirty="0" err="1" smtClean="0"/>
              <a:t>stray</a:t>
            </a:r>
            <a:r>
              <a:rPr lang="fr-CH" dirty="0" smtClean="0"/>
              <a:t> </a:t>
            </a:r>
            <a:r>
              <a:rPr lang="fr-CH" dirty="0" err="1" smtClean="0"/>
              <a:t>fields</a:t>
            </a:r>
            <a:endParaRPr lang="fr-CH" dirty="0" smtClean="0"/>
          </a:p>
          <a:p>
            <a:pPr marL="342900" indent="-342900">
              <a:buAutoNum type="arabicPeriod"/>
            </a:pPr>
            <a:r>
              <a:rPr lang="fr-CH" dirty="0" err="1" smtClean="0"/>
              <a:t>Sensor</a:t>
            </a:r>
            <a:r>
              <a:rPr lang="fr-CH" dirty="0" smtClean="0"/>
              <a:t> </a:t>
            </a:r>
            <a:r>
              <a:rPr lang="fr-CH" dirty="0" err="1" smtClean="0"/>
              <a:t>resolution</a:t>
            </a:r>
            <a:r>
              <a:rPr lang="fr-CH" dirty="0" smtClean="0"/>
              <a:t> (</a:t>
            </a:r>
            <a:r>
              <a:rPr lang="fr-CH" dirty="0" err="1" smtClean="0"/>
              <a:t>wavelength</a:t>
            </a:r>
            <a:r>
              <a:rPr lang="fr-CH" dirty="0" smtClean="0"/>
              <a:t> light)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5168" y="4698559"/>
            <a:ext cx="25750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Expected maximum one order of magnitude </a:t>
            </a:r>
            <a:r>
              <a:rPr lang="en-GB" sz="1600" dirty="0" smtClean="0"/>
              <a:t>improvement resolution </a:t>
            </a:r>
            <a:r>
              <a:rPr lang="en-GB" sz="1600" dirty="0" smtClean="0"/>
              <a:t>in next decade (Without major technological innovation) </a:t>
            </a:r>
            <a:endParaRPr lang="en-GB" sz="1600" dirty="0" smtClean="0"/>
          </a:p>
          <a:p>
            <a:r>
              <a:rPr lang="en-GB" sz="1600" dirty="0" smtClean="0"/>
              <a:t>Low freq. is where you can win the most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752922" y="3983603"/>
            <a:ext cx="1712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Michelson </a:t>
            </a:r>
          </a:p>
          <a:p>
            <a:r>
              <a:rPr lang="fr-CH" dirty="0" err="1" smtClean="0"/>
              <a:t>Stabilised</a:t>
            </a:r>
            <a:r>
              <a:rPr lang="fr-CH" dirty="0" smtClean="0"/>
              <a:t> LASER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874150" y="3792772"/>
            <a:ext cx="206733" cy="389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12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400" y="99388"/>
            <a:ext cx="7546848" cy="990600"/>
          </a:xfrm>
        </p:spPr>
        <p:txBody>
          <a:bodyPr>
            <a:normAutofit/>
          </a:bodyPr>
          <a:lstStyle/>
          <a:p>
            <a:r>
              <a:rPr lang="fr-BE" sz="4000" dirty="0" smtClean="0">
                <a:solidFill>
                  <a:schemeClr val="tx1"/>
                </a:solidFill>
              </a:rPr>
              <a:t>Nano </a:t>
            </a:r>
            <a:r>
              <a:rPr lang="fr-BE" sz="4000" dirty="0" err="1" smtClean="0">
                <a:solidFill>
                  <a:schemeClr val="tx1"/>
                </a:solidFill>
              </a:rPr>
              <a:t>positioning</a:t>
            </a:r>
            <a:r>
              <a:rPr lang="fr-BE" sz="4000" dirty="0" smtClean="0">
                <a:solidFill>
                  <a:schemeClr val="tx1"/>
                </a:solidFill>
              </a:rPr>
              <a:t> </a:t>
            </a:r>
            <a:r>
              <a:rPr lang="fr-BE" sz="4000" dirty="0" err="1" smtClean="0">
                <a:solidFill>
                  <a:schemeClr val="tx1"/>
                </a:solidFill>
              </a:rPr>
              <a:t>sensors</a:t>
            </a:r>
            <a:endParaRPr lang="fr-BE" sz="4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2" b="67266"/>
          <a:stretch/>
        </p:blipFill>
        <p:spPr>
          <a:xfrm>
            <a:off x="522173" y="4018528"/>
            <a:ext cx="4403973" cy="23337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84786" y="3946967"/>
            <a:ext cx="4067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Heidenhain</a:t>
            </a:r>
            <a:r>
              <a:rPr lang="en-US" dirty="0" smtClean="0"/>
              <a:t> : 1nm resolution   &lt; 1000 CHF</a:t>
            </a:r>
          </a:p>
          <a:p>
            <a:r>
              <a:rPr lang="en-US" dirty="0" err="1" smtClean="0"/>
              <a:t>Renishaw</a:t>
            </a:r>
            <a:r>
              <a:rPr lang="en-US" dirty="0" smtClean="0"/>
              <a:t>: 1 nm resolution &lt; 1000 CHF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18" b="68076"/>
          <a:stretch/>
        </p:blipFill>
        <p:spPr>
          <a:xfrm>
            <a:off x="1248355" y="2220101"/>
            <a:ext cx="2202511" cy="16531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84786" y="4972062"/>
            <a:ext cx="3507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Smallest LSB </a:t>
            </a:r>
            <a:r>
              <a:rPr lang="en-US" dirty="0" smtClean="0"/>
              <a:t>can </a:t>
            </a:r>
            <a:r>
              <a:rPr lang="en-US" dirty="0" smtClean="0"/>
              <a:t>be used as quadrature </a:t>
            </a:r>
            <a:r>
              <a:rPr lang="en-US" dirty="0" smtClean="0"/>
              <a:t>…. 0.1 nm resolution is already possible</a:t>
            </a:r>
            <a:endParaRPr lang="en-GB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173" y="1627662"/>
            <a:ext cx="2057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4" r="33660"/>
          <a:stretch/>
        </p:blipFill>
        <p:spPr bwMode="auto">
          <a:xfrm rot="16200000">
            <a:off x="6108386" y="1267409"/>
            <a:ext cx="1367238" cy="373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247" y="1733384"/>
            <a:ext cx="467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Technological</a:t>
            </a:r>
            <a:r>
              <a:rPr lang="fr-CH" dirty="0" smtClean="0"/>
              <a:t> innovation: digital </a:t>
            </a:r>
            <a:r>
              <a:rPr lang="fr-CH" dirty="0" err="1" smtClean="0"/>
              <a:t>optical</a:t>
            </a:r>
            <a:r>
              <a:rPr lang="fr-CH" dirty="0" smtClean="0"/>
              <a:t> </a:t>
            </a:r>
            <a:r>
              <a:rPr lang="fr-CH" dirty="0" err="1" smtClean="0"/>
              <a:t>encoders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31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3048" cy="990600"/>
          </a:xfrm>
        </p:spPr>
        <p:txBody>
          <a:bodyPr/>
          <a:lstStyle/>
          <a:p>
            <a:r>
              <a:rPr lang="fr-BE" sz="4000" dirty="0" err="1" smtClean="0"/>
              <a:t>Outline</a:t>
            </a:r>
            <a:endParaRPr lang="fr-BE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Ground motion and CLIC Requirements </a:t>
            </a:r>
          </a:p>
          <a:p>
            <a:r>
              <a:rPr lang="en-US" dirty="0" smtClean="0"/>
              <a:t>Obtained results</a:t>
            </a:r>
          </a:p>
          <a:p>
            <a:r>
              <a:rPr lang="en-US" dirty="0" smtClean="0"/>
              <a:t> Short view on ultimate performance limitations</a:t>
            </a:r>
            <a:endParaRPr lang="en-US" dirty="0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874208" y="248334"/>
            <a:ext cx="2064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Conclusion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48413" y="3605796"/>
            <a:ext cx="105830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Material</a:t>
            </a:r>
            <a:endParaRPr lang="en-GB" sz="2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845161" y="1537550"/>
            <a:ext cx="7691613" cy="3754444"/>
            <a:chOff x="683808" y="1445218"/>
            <a:chExt cx="7691613" cy="3754444"/>
          </a:xfrm>
        </p:grpSpPr>
        <p:sp>
          <p:nvSpPr>
            <p:cNvPr id="23" name="Left-Right Arrow 22"/>
            <p:cNvSpPr/>
            <p:nvPr/>
          </p:nvSpPr>
          <p:spPr>
            <a:xfrm rot="19434989">
              <a:off x="1924138" y="2777323"/>
              <a:ext cx="3085167" cy="214676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Left-Right Arrow 20"/>
            <p:cNvSpPr/>
            <p:nvPr/>
          </p:nvSpPr>
          <p:spPr>
            <a:xfrm rot="1965902">
              <a:off x="1980765" y="2773414"/>
              <a:ext cx="3085167" cy="214676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83808" y="1445218"/>
              <a:ext cx="753732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CH" sz="2000" dirty="0" smtClean="0"/>
                <a:t>Noise</a:t>
              </a:r>
              <a:endParaRPr lang="en-GB" sz="2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10648" y="1473942"/>
              <a:ext cx="122565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Mechanics</a:t>
              </a:r>
              <a:endParaRPr lang="en-GB" sz="2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6975" y="3519870"/>
              <a:ext cx="913712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CH" sz="2000" dirty="0" smtClean="0"/>
                <a:t>Control</a:t>
              </a:r>
              <a:endParaRPr lang="en-GB" sz="2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14810" y="1874420"/>
              <a:ext cx="2699393" cy="1846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Temperature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Electrical noise (Johnson,…)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Electromagnetic noise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fr-CH" sz="1600" dirty="0" smtClean="0"/>
                <a:t>SEU</a:t>
              </a:r>
              <a:endParaRPr lang="en-GB" sz="16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Digitalisation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Spurious noise, cross talk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5368" y="4083071"/>
              <a:ext cx="345171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Elasticity, elastic limit, stress limit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Damping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Fatigue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Ageing (Radiation, Curie-T, humidity</a:t>
              </a:r>
              <a:r>
                <a:rPr lang="en-GB" sz="1600" dirty="0" smtClean="0"/>
                <a:t>)</a:t>
              </a:r>
              <a:endParaRPr lang="en-GB" sz="1600" dirty="0" smtClean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22754" y="2003607"/>
              <a:ext cx="2564933" cy="187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Dimensions, mass, stiffness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Range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Degrees of freedom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Precision guidance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Modal behaviour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n-GB" dirty="0" smtClean="0"/>
            </a:p>
            <a:p>
              <a:pPr marL="285750" indent="-285750">
                <a:buFont typeface="Arial" pitchFamily="34" charset="0"/>
                <a:buChar char="•"/>
              </a:pP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75048" y="3876223"/>
              <a:ext cx="300037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Non linearity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Bandwidth, instabilities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Control delay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Parameter uncertainties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Controller authority, collocation</a:t>
              </a:r>
            </a:p>
          </p:txBody>
        </p:sp>
        <p:sp>
          <p:nvSpPr>
            <p:cNvPr id="7" name="Up-Down Arrow 6"/>
            <p:cNvSpPr/>
            <p:nvPr/>
          </p:nvSpPr>
          <p:spPr>
            <a:xfrm>
              <a:off x="838855" y="1867544"/>
              <a:ext cx="166979" cy="164592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Up-Down Arrow 16"/>
            <p:cNvSpPr/>
            <p:nvPr/>
          </p:nvSpPr>
          <p:spPr>
            <a:xfrm>
              <a:off x="5180244" y="2075159"/>
              <a:ext cx="166979" cy="164592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Left-Right Arrow 15"/>
            <p:cNvSpPr/>
            <p:nvPr/>
          </p:nvSpPr>
          <p:spPr>
            <a:xfrm>
              <a:off x="1870733" y="1572807"/>
              <a:ext cx="2812966" cy="20238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Left-Right Arrow 18"/>
            <p:cNvSpPr/>
            <p:nvPr/>
          </p:nvSpPr>
          <p:spPr>
            <a:xfrm>
              <a:off x="2116865" y="3803526"/>
              <a:ext cx="2812966" cy="20238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01439" y="5282441"/>
            <a:ext cx="8963617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In the </a:t>
            </a:r>
            <a:r>
              <a:rPr lang="en-GB" sz="2000" b="1" dirty="0" err="1" smtClean="0"/>
              <a:t>Eucard</a:t>
            </a:r>
            <a:r>
              <a:rPr lang="en-GB" sz="2000" b="1" dirty="0" smtClean="0"/>
              <a:t> grant we demonstrated technical feasibility of the CLIC stability requirements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In a </a:t>
            </a:r>
            <a:r>
              <a:rPr lang="en-GB" sz="2000" b="1" u="sng" dirty="0" smtClean="0"/>
              <a:t>laboratory environment</a:t>
            </a:r>
            <a:r>
              <a:rPr lang="en-GB" sz="2000" b="1" dirty="0" smtClean="0"/>
              <a:t> one can expect to go an order better in the next decades</a:t>
            </a:r>
            <a:r>
              <a:rPr lang="en-GB" sz="2000" b="1" dirty="0" smtClean="0"/>
              <a:t>, in an </a:t>
            </a:r>
            <a:r>
              <a:rPr lang="en-GB" sz="2000" b="1" u="sng" dirty="0" smtClean="0"/>
              <a:t>accelerator environment</a:t>
            </a:r>
            <a:r>
              <a:rPr lang="en-GB" sz="2000" b="1" dirty="0" smtClean="0"/>
              <a:t> it is more complicated</a:t>
            </a:r>
            <a:endParaRPr lang="en-GB" sz="2000" b="1" dirty="0" smtClean="0"/>
          </a:p>
        </p:txBody>
      </p:sp>
      <p:pic>
        <p:nvPicPr>
          <p:cNvPr id="24" name="Picture 2" descr="http://eucard.web.cern.ch/EuCARD/images/logoHomepag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31297" y="267740"/>
            <a:ext cx="1281485" cy="6075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598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990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4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FE7DBE3A-267A-484C-81DE-81DF8ED19E73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8349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696200" cy="639763"/>
          </a:xfrm>
        </p:spPr>
        <p:txBody>
          <a:bodyPr>
            <a:normAutofit fontScale="90000"/>
          </a:bodyPr>
          <a:lstStyle/>
          <a:p>
            <a:r>
              <a:rPr lang="en-US" smtClean="0"/>
              <a:t>Synergies between projects: Generic R&amp;D</a:t>
            </a:r>
          </a:p>
        </p:txBody>
      </p:sp>
      <p:graphicFrame>
        <p:nvGraphicFramePr>
          <p:cNvPr id="1983495" name="Object 7"/>
          <p:cNvGraphicFramePr>
            <a:graphicFrameLocks noChangeAspect="1"/>
          </p:cNvGraphicFramePr>
          <p:nvPr/>
        </p:nvGraphicFramePr>
        <p:xfrm>
          <a:off x="228600" y="685800"/>
          <a:ext cx="8610600" cy="586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Worksheet" r:id="rId3" imgW="16821150" imgH="7200900" progId="Excel.Sheet.12">
                  <p:embed/>
                </p:oleObj>
              </mc:Choice>
              <mc:Fallback>
                <p:oleObj name="Worksheet" r:id="rId3" imgW="16821150" imgH="720090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85800"/>
                        <a:ext cx="8610600" cy="586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83498" name="Date Placeholder 9"/>
          <p:cNvSpPr>
            <a:spLocks noGrp="1"/>
          </p:cNvSpPr>
          <p:nvPr>
            <p:ph type="dt" sz="quarter" idx="10"/>
          </p:nvPr>
        </p:nvSpPr>
        <p:spPr>
          <a:xfrm>
            <a:off x="2859819" y="6492875"/>
            <a:ext cx="2667000" cy="365125"/>
          </a:xfrm>
          <a:noFill/>
        </p:spPr>
        <p:txBody>
          <a:bodyPr/>
          <a:lstStyle/>
          <a:p>
            <a:r>
              <a:rPr lang="en-US" dirty="0" err="1">
                <a:latin typeface="Arial" pitchFamily="34" charset="0"/>
              </a:rPr>
              <a:t>J.P.Delahaye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983499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903799" y="6492875"/>
            <a:ext cx="5421083" cy="365125"/>
          </a:xfrm>
          <a:noFill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ICHEP 2010 (28/07/10)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2703443"/>
            <a:ext cx="8984974" cy="4134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3" y="-43539"/>
            <a:ext cx="6763657" cy="99060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  Integrated luminosity simulations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219529"/>
              </p:ext>
            </p:extLst>
          </p:nvPr>
        </p:nvGraphicFramePr>
        <p:xfrm>
          <a:off x="2530549" y="4157331"/>
          <a:ext cx="6405069" cy="2112264"/>
        </p:xfrm>
        <a:graphic>
          <a:graphicData uri="http://schemas.openxmlformats.org/drawingml/2006/table">
            <a:tbl>
              <a:tblPr firstRow="1">
                <a:tableStyleId>{5FD0F851-EC5A-4D38-B0AD-8093EC10F338}</a:tableStyleId>
              </a:tblPr>
              <a:tblGrid>
                <a:gridCol w="3567733"/>
                <a:gridCol w="2837336"/>
              </a:tblGrid>
              <a:tr h="27925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No stabilization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68% luminosity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loss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2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Seismometer</a:t>
                      </a:r>
                      <a:r>
                        <a:rPr lang="en-US" sz="1800" baseline="0" dirty="0" smtClean="0">
                          <a:solidFill>
                            <a:srgbClr val="00B050"/>
                          </a:solidFill>
                        </a:rPr>
                        <a:t> FB </a:t>
                      </a: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maximum gain (V1)</a:t>
                      </a:r>
                      <a:endParaRPr lang="en-US" sz="1800" dirty="0">
                        <a:solidFill>
                          <a:srgbClr val="00B05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13%</a:t>
                      </a:r>
                      <a:endParaRPr lang="en-US" sz="1800" dirty="0">
                        <a:solidFill>
                          <a:srgbClr val="00B05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50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Seismometer</a:t>
                      </a:r>
                      <a:r>
                        <a:rPr lang="en-US" sz="1800" baseline="0" dirty="0" smtClean="0">
                          <a:solidFill>
                            <a:srgbClr val="00B050"/>
                          </a:solidFill>
                        </a:rPr>
                        <a:t> FB </a:t>
                      </a: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medium gain (V1mod)</a:t>
                      </a:r>
                      <a:endParaRPr lang="en-US" sz="1800" dirty="0">
                        <a:solidFill>
                          <a:srgbClr val="00B05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6% (reduced </a:t>
                      </a:r>
                      <a:r>
                        <a:rPr lang="en-US" sz="1800" baseline="0" dirty="0" smtClean="0">
                          <a:solidFill>
                            <a:srgbClr val="00B050"/>
                          </a:solidFill>
                        </a:rPr>
                        <a:t>peaks @ 0.1 and 75 Hz)</a:t>
                      </a:r>
                      <a:endParaRPr lang="en-US" sz="1800" dirty="0">
                        <a:solidFill>
                          <a:srgbClr val="00B05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solidFill>
                            <a:srgbClr val="00B050"/>
                          </a:solidFill>
                        </a:rPr>
                        <a:t>Seis</a:t>
                      </a: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. FB max. gain +FF (FBFFV1mod)</a:t>
                      </a:r>
                      <a:endParaRPr lang="en-US" sz="1800" dirty="0">
                        <a:solidFill>
                          <a:srgbClr val="00B05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7%</a:t>
                      </a:r>
                      <a:endParaRPr lang="en-US" sz="1800" dirty="0">
                        <a:solidFill>
                          <a:srgbClr val="00B05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Inertial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ref. mass 1 Hz (V3mod)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11%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2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Inertial ref.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mass 1 Hz + HP filter (V3)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124978" y="6249764"/>
            <a:ext cx="3829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Courtesy</a:t>
            </a:r>
            <a:r>
              <a:rPr lang="fr-CH" dirty="0" smtClean="0"/>
              <a:t> J. Snuverink, J. Pfingstner </a:t>
            </a:r>
            <a:r>
              <a:rPr lang="fr-CH" i="1" dirty="0" smtClean="0"/>
              <a:t>et al.</a:t>
            </a:r>
            <a:endParaRPr lang="en-US" i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screen"/>
          <a:srcRect l="4460" t="4738" r="3963"/>
          <a:stretch>
            <a:fillRect/>
          </a:stretch>
        </p:blipFill>
        <p:spPr bwMode="auto">
          <a:xfrm>
            <a:off x="1996944" y="1645410"/>
            <a:ext cx="6865256" cy="2346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1652862"/>
            <a:ext cx="2009553" cy="192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537906" y="4179105"/>
            <a:ext cx="928815" cy="175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7" descr="geophones_membrane.jpg"/>
          <p:cNvPicPr>
            <a:picLocks noChangeAspect="1"/>
          </p:cNvPicPr>
          <p:nvPr/>
        </p:nvPicPr>
        <p:blipFill>
          <a:blip r:embed="rId9" cstate="screen"/>
          <a:srcRect l="14722" t="11141" r="50382" b="32396"/>
          <a:stretch>
            <a:fillRect/>
          </a:stretch>
        </p:blipFill>
        <p:spPr bwMode="auto">
          <a:xfrm>
            <a:off x="170122" y="4327452"/>
            <a:ext cx="1063745" cy="1446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85064" y="6018028"/>
            <a:ext cx="135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Commercial </a:t>
            </a:r>
          </a:p>
          <a:p>
            <a:r>
              <a:rPr lang="en-US" sz="1400" dirty="0" smtClean="0"/>
              <a:t>Seismometer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290081" y="6009648"/>
            <a:ext cx="1878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Custom Inertial Reference mass</a:t>
            </a:r>
            <a:endParaRPr lang="en-US" sz="1400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51861" y="6537960"/>
            <a:ext cx="5692140" cy="320040"/>
          </a:xfrm>
        </p:spPr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48198" y="6381793"/>
            <a:ext cx="1386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Stef Janssens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52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400" y="99388"/>
            <a:ext cx="7546848" cy="990600"/>
          </a:xfrm>
        </p:spPr>
        <p:txBody>
          <a:bodyPr>
            <a:normAutofit/>
          </a:bodyPr>
          <a:lstStyle/>
          <a:p>
            <a:r>
              <a:rPr lang="fr-BE" sz="4000" dirty="0" err="1" smtClean="0">
                <a:solidFill>
                  <a:schemeClr val="tx1"/>
                </a:solidFill>
              </a:rPr>
              <a:t>Comparison</a:t>
            </a:r>
            <a:r>
              <a:rPr lang="fr-BE" sz="4000" dirty="0" smtClean="0">
                <a:solidFill>
                  <a:schemeClr val="tx1"/>
                </a:solidFill>
              </a:rPr>
              <a:t> </a:t>
            </a:r>
            <a:r>
              <a:rPr lang="fr-BE" sz="4000" dirty="0" err="1" smtClean="0">
                <a:solidFill>
                  <a:schemeClr val="tx1"/>
                </a:solidFill>
              </a:rPr>
              <a:t>sensors</a:t>
            </a:r>
            <a:endParaRPr lang="fr-BE" sz="4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553415"/>
              </p:ext>
            </p:extLst>
          </p:nvPr>
        </p:nvGraphicFramePr>
        <p:xfrm>
          <a:off x="278048" y="1585895"/>
          <a:ext cx="8678751" cy="491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521"/>
                <a:gridCol w="1947427"/>
                <a:gridCol w="2413115"/>
                <a:gridCol w="2169688"/>
              </a:tblGrid>
              <a:tr h="556972">
                <a:tc>
                  <a:txBody>
                    <a:bodyPr/>
                    <a:lstStyle/>
                    <a:p>
                      <a:r>
                        <a:rPr lang="en-US" sz="1600" noProof="0" dirty="0" smtClean="0">
                          <a:solidFill>
                            <a:schemeClr val="tx1"/>
                          </a:solidFill>
                        </a:rPr>
                        <a:t>Sensor</a:t>
                      </a:r>
                      <a:endParaRPr lang="en-US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>
                          <a:solidFill>
                            <a:schemeClr val="tx1"/>
                          </a:solidFill>
                        </a:rPr>
                        <a:t>Resolution</a:t>
                      </a:r>
                      <a:endParaRPr lang="en-US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>
                          <a:solidFill>
                            <a:srgbClr val="00B050"/>
                          </a:solidFill>
                        </a:rPr>
                        <a:t>Main +</a:t>
                      </a:r>
                      <a:endParaRPr lang="en-US" sz="1600" noProof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>
                          <a:solidFill>
                            <a:srgbClr val="FF0000"/>
                          </a:solidFill>
                        </a:rPr>
                        <a:t>Main -</a:t>
                      </a:r>
                      <a:endParaRPr lang="en-US" sz="1600" noProof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9236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Actuator sensor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0.15 nm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No</a:t>
                      </a:r>
                      <a:r>
                        <a:rPr lang="en-US" sz="1600" baseline="0" noProof="0" smtClean="0"/>
                        <a:t> separate assembly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Resolution</a:t>
                      </a:r>
                    </a:p>
                    <a:p>
                      <a:r>
                        <a:rPr lang="en-US" sz="1600" noProof="0" dirty="0" smtClean="0"/>
                        <a:t>No direct measurement of magnet movement</a:t>
                      </a:r>
                      <a:endParaRPr lang="en-US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8573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Capacitive gauge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0.10 nm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Gauge radiation hard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Mounting tolerances</a:t>
                      </a:r>
                    </a:p>
                    <a:p>
                      <a:r>
                        <a:rPr lang="en-US" sz="1600" noProof="0" dirty="0" smtClean="0"/>
                        <a:t>Gain change w. </a:t>
                      </a:r>
                      <a:r>
                        <a:rPr lang="en-US" sz="1600" noProof="0" dirty="0" smtClean="0">
                          <a:sym typeface="Symbol"/>
                        </a:rPr>
                        <a:t> </a:t>
                      </a:r>
                      <a:r>
                        <a:rPr lang="en-US" sz="1600" noProof="0" dirty="0" smtClean="0"/>
                        <a:t>Orthogonal coupling</a:t>
                      </a:r>
                      <a:endParaRPr lang="en-US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0691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Interferometer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10 </a:t>
                      </a:r>
                      <a:r>
                        <a:rPr lang="en-US" sz="1600" noProof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600" noProof="0" smtClean="0"/>
                        <a:t>m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Accuracy at freq.&gt;</a:t>
                      </a:r>
                      <a:r>
                        <a:rPr lang="en-US" sz="1600" baseline="0" noProof="0" smtClean="0"/>
                        <a:t> 10 Hz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Cost</a:t>
                      </a:r>
                    </a:p>
                    <a:p>
                      <a:r>
                        <a:rPr lang="en-US" sz="1600" noProof="0" smtClean="0"/>
                        <a:t>Mounting tolerance</a:t>
                      </a:r>
                    </a:p>
                    <a:p>
                      <a:r>
                        <a:rPr lang="en-US" sz="1600" noProof="0" smtClean="0"/>
                        <a:t>Sensitive to air flow</a:t>
                      </a:r>
                    </a:p>
                    <a:p>
                      <a:r>
                        <a:rPr lang="en-US" sz="1600" noProof="0" smtClean="0"/>
                        <a:t>Orthogonal coupling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2942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Optical ruler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noProof="0" smtClean="0"/>
                        <a:t>0.5*-1 nm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Cost</a:t>
                      </a:r>
                    </a:p>
                    <a:p>
                      <a:r>
                        <a:rPr lang="en-US" sz="1600" noProof="0" smtClean="0"/>
                        <a:t>1% orthogonal coupling</a:t>
                      </a:r>
                    </a:p>
                    <a:p>
                      <a:r>
                        <a:rPr lang="en-US" sz="1600" noProof="0" smtClean="0"/>
                        <a:t>Mounting tolerance</a:t>
                      </a:r>
                    </a:p>
                    <a:p>
                      <a:r>
                        <a:rPr lang="en-US" sz="1600" noProof="0" smtClean="0"/>
                        <a:t>Small</a:t>
                      </a:r>
                      <a:r>
                        <a:rPr lang="en-US" sz="1600" baseline="0" noProof="0" smtClean="0"/>
                        <a:t> temperature drift</a:t>
                      </a:r>
                    </a:p>
                    <a:p>
                      <a:r>
                        <a:rPr lang="en-US" sz="1600" baseline="0" noProof="0" smtClean="0"/>
                        <a:t>Possible absolute sensor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Rad</a:t>
                      </a:r>
                      <a:r>
                        <a:rPr lang="en-US" sz="1600" baseline="0" noProof="0" smtClean="0"/>
                        <a:t> hardness sensor head not known</a:t>
                      </a:r>
                    </a:p>
                    <a:p>
                      <a:r>
                        <a:rPr lang="en-US" sz="1600" baseline="0" noProof="0" smtClean="0"/>
                        <a:t>Limited velocity displacements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095">
                <a:tc>
                  <a:txBody>
                    <a:bodyPr/>
                    <a:lstStyle/>
                    <a:p>
                      <a:r>
                        <a:rPr lang="en-US" sz="1200" i="1" noProof="0" smtClean="0"/>
                        <a:t>Seismometer (after integration)</a:t>
                      </a:r>
                      <a:endParaRPr lang="en-US" sz="1200" i="1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noProof="0" smtClean="0"/>
                        <a:t>&lt;</a:t>
                      </a:r>
                      <a:r>
                        <a:rPr lang="en-US" sz="1200" i="1" baseline="0" noProof="0" smtClean="0"/>
                        <a:t> pm at higher frequencies</a:t>
                      </a:r>
                      <a:endParaRPr lang="en-US" sz="1200" i="1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noProof="0" smtClean="0"/>
                        <a:t>For cross calibration</a:t>
                      </a:r>
                      <a:endParaRPr lang="en-US" sz="1200" i="1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i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6760" y="6492875"/>
            <a:ext cx="5421083" cy="365125"/>
          </a:xfrm>
        </p:spPr>
        <p:txBody>
          <a:bodyPr/>
          <a:lstStyle/>
          <a:p>
            <a:r>
              <a:rPr lang="en-US" smtClean="0"/>
              <a:t>K.Artoos, Stabilisation WG , 21th February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57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3048" cy="990600"/>
          </a:xfrm>
        </p:spPr>
        <p:txBody>
          <a:bodyPr/>
          <a:lstStyle/>
          <a:p>
            <a:r>
              <a:rPr lang="fr-BE" sz="4000" dirty="0" err="1" smtClean="0"/>
              <a:t>Ground</a:t>
            </a:r>
            <a:r>
              <a:rPr lang="fr-BE" sz="4000" dirty="0" smtClean="0"/>
              <a:t> motion</a:t>
            </a:r>
            <a:endParaRPr lang="fr-BE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 descr="paper2_fig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1485176"/>
            <a:ext cx="4431657" cy="2623837"/>
          </a:xfrm>
          <a:prstGeom prst="rect">
            <a:avLst/>
          </a:prstGeom>
        </p:spPr>
      </p:pic>
      <p:pic>
        <p:nvPicPr>
          <p:cNvPr id="12" name="Picture 11" descr="coh_ver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1657" y="1569482"/>
            <a:ext cx="4701085" cy="2539532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 rot="269315">
            <a:off x="532435" y="4211453"/>
            <a:ext cx="7882360" cy="1066612"/>
            <a:chOff x="532435" y="4998666"/>
            <a:chExt cx="7882360" cy="1066612"/>
          </a:xfrm>
        </p:grpSpPr>
        <p:sp>
          <p:nvSpPr>
            <p:cNvPr id="14" name="Freeform 13"/>
            <p:cNvSpPr/>
            <p:nvPr/>
          </p:nvSpPr>
          <p:spPr>
            <a:xfrm>
              <a:off x="532435" y="5296425"/>
              <a:ext cx="7882360" cy="754408"/>
            </a:xfrm>
            <a:custGeom>
              <a:avLst/>
              <a:gdLst>
                <a:gd name="connsiteX0" fmla="*/ 0 w 7882360"/>
                <a:gd name="connsiteY0" fmla="*/ 375170 h 754408"/>
                <a:gd name="connsiteX1" fmla="*/ 243069 w 7882360"/>
                <a:gd name="connsiteY1" fmla="*/ 120527 h 754408"/>
                <a:gd name="connsiteX2" fmla="*/ 763930 w 7882360"/>
                <a:gd name="connsiteY2" fmla="*/ 27929 h 754408"/>
                <a:gd name="connsiteX3" fmla="*/ 1446836 w 7882360"/>
                <a:gd name="connsiteY3" fmla="*/ 514066 h 754408"/>
                <a:gd name="connsiteX4" fmla="*/ 2222340 w 7882360"/>
                <a:gd name="connsiteY4" fmla="*/ 74228 h 754408"/>
                <a:gd name="connsiteX5" fmla="*/ 2905246 w 7882360"/>
                <a:gd name="connsiteY5" fmla="*/ 305722 h 754408"/>
                <a:gd name="connsiteX6" fmla="*/ 3321935 w 7882360"/>
                <a:gd name="connsiteY6" fmla="*/ 340446 h 754408"/>
                <a:gd name="connsiteX7" fmla="*/ 3889094 w 7882360"/>
                <a:gd name="connsiteY7" fmla="*/ 51079 h 754408"/>
                <a:gd name="connsiteX8" fmla="*/ 5104436 w 7882360"/>
                <a:gd name="connsiteY8" fmla="*/ 409894 h 754408"/>
                <a:gd name="connsiteX9" fmla="*/ 5972537 w 7882360"/>
                <a:gd name="connsiteY9" fmla="*/ 4780 h 754408"/>
                <a:gd name="connsiteX10" fmla="*/ 7153155 w 7882360"/>
                <a:gd name="connsiteY10" fmla="*/ 745560 h 754408"/>
                <a:gd name="connsiteX11" fmla="*/ 7882360 w 7882360"/>
                <a:gd name="connsiteY11" fmla="*/ 433043 h 754408"/>
                <a:gd name="connsiteX12" fmla="*/ 7882360 w 7882360"/>
                <a:gd name="connsiteY12" fmla="*/ 433043 h 754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82360" h="754408">
                  <a:moveTo>
                    <a:pt x="0" y="375170"/>
                  </a:moveTo>
                  <a:cubicBezTo>
                    <a:pt x="57873" y="276785"/>
                    <a:pt x="115747" y="178400"/>
                    <a:pt x="243069" y="120527"/>
                  </a:cubicBezTo>
                  <a:cubicBezTo>
                    <a:pt x="370391" y="62654"/>
                    <a:pt x="563302" y="-37661"/>
                    <a:pt x="763930" y="27929"/>
                  </a:cubicBezTo>
                  <a:cubicBezTo>
                    <a:pt x="964558" y="93519"/>
                    <a:pt x="1203768" y="506350"/>
                    <a:pt x="1446836" y="514066"/>
                  </a:cubicBezTo>
                  <a:cubicBezTo>
                    <a:pt x="1689904" y="521782"/>
                    <a:pt x="1979272" y="108952"/>
                    <a:pt x="2222340" y="74228"/>
                  </a:cubicBezTo>
                  <a:cubicBezTo>
                    <a:pt x="2465408" y="39504"/>
                    <a:pt x="2721980" y="261352"/>
                    <a:pt x="2905246" y="305722"/>
                  </a:cubicBezTo>
                  <a:cubicBezTo>
                    <a:pt x="3088512" y="350092"/>
                    <a:pt x="3157960" y="382887"/>
                    <a:pt x="3321935" y="340446"/>
                  </a:cubicBezTo>
                  <a:cubicBezTo>
                    <a:pt x="3485910" y="298005"/>
                    <a:pt x="3592011" y="39504"/>
                    <a:pt x="3889094" y="51079"/>
                  </a:cubicBezTo>
                  <a:cubicBezTo>
                    <a:pt x="4186178" y="62654"/>
                    <a:pt x="4757196" y="417610"/>
                    <a:pt x="5104436" y="409894"/>
                  </a:cubicBezTo>
                  <a:cubicBezTo>
                    <a:pt x="5451676" y="402178"/>
                    <a:pt x="5631084" y="-51164"/>
                    <a:pt x="5972537" y="4780"/>
                  </a:cubicBezTo>
                  <a:cubicBezTo>
                    <a:pt x="6313990" y="60724"/>
                    <a:pt x="6834851" y="674183"/>
                    <a:pt x="7153155" y="745560"/>
                  </a:cubicBezTo>
                  <a:cubicBezTo>
                    <a:pt x="7471459" y="816937"/>
                    <a:pt x="7882360" y="433043"/>
                    <a:pt x="7882360" y="433043"/>
                  </a:cubicBezTo>
                  <a:lnTo>
                    <a:pt x="7882360" y="43304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90309" y="4998666"/>
              <a:ext cx="740780" cy="824499"/>
            </a:xfrm>
            <a:custGeom>
              <a:avLst/>
              <a:gdLst>
                <a:gd name="connsiteX0" fmla="*/ 0 w 740780"/>
                <a:gd name="connsiteY0" fmla="*/ 730802 h 824499"/>
                <a:gd name="connsiteX1" fmla="*/ 46299 w 740780"/>
                <a:gd name="connsiteY1" fmla="*/ 314114 h 824499"/>
                <a:gd name="connsiteX2" fmla="*/ 69448 w 740780"/>
                <a:gd name="connsiteY2" fmla="*/ 661354 h 824499"/>
                <a:gd name="connsiteX3" fmla="*/ 115747 w 740780"/>
                <a:gd name="connsiteY3" fmla="*/ 198367 h 824499"/>
                <a:gd name="connsiteX4" fmla="*/ 162045 w 740780"/>
                <a:gd name="connsiteY4" fmla="*/ 823400 h 824499"/>
                <a:gd name="connsiteX5" fmla="*/ 185195 w 740780"/>
                <a:gd name="connsiteY5" fmla="*/ 13172 h 824499"/>
                <a:gd name="connsiteX6" fmla="*/ 208344 w 740780"/>
                <a:gd name="connsiteY6" fmla="*/ 557182 h 824499"/>
                <a:gd name="connsiteX7" fmla="*/ 243068 w 740780"/>
                <a:gd name="connsiteY7" fmla="*/ 256240 h 824499"/>
                <a:gd name="connsiteX8" fmla="*/ 300942 w 740780"/>
                <a:gd name="connsiteY8" fmla="*/ 580331 h 824499"/>
                <a:gd name="connsiteX9" fmla="*/ 324091 w 740780"/>
                <a:gd name="connsiteY9" fmla="*/ 198367 h 824499"/>
                <a:gd name="connsiteX10" fmla="*/ 381964 w 740780"/>
                <a:gd name="connsiteY10" fmla="*/ 429861 h 824499"/>
                <a:gd name="connsiteX11" fmla="*/ 416688 w 740780"/>
                <a:gd name="connsiteY11" fmla="*/ 1597 h 824499"/>
                <a:gd name="connsiteX12" fmla="*/ 451413 w 740780"/>
                <a:gd name="connsiteY12" fmla="*/ 615056 h 824499"/>
                <a:gd name="connsiteX13" fmla="*/ 497711 w 740780"/>
                <a:gd name="connsiteY13" fmla="*/ 140493 h 824499"/>
                <a:gd name="connsiteX14" fmla="*/ 532435 w 740780"/>
                <a:gd name="connsiteY14" fmla="*/ 406711 h 824499"/>
                <a:gd name="connsiteX15" fmla="*/ 555585 w 740780"/>
                <a:gd name="connsiteY15" fmla="*/ 209942 h 824499"/>
                <a:gd name="connsiteX16" fmla="*/ 590309 w 740780"/>
                <a:gd name="connsiteY16" fmla="*/ 487734 h 824499"/>
                <a:gd name="connsiteX17" fmla="*/ 625033 w 740780"/>
                <a:gd name="connsiteY17" fmla="*/ 244666 h 824499"/>
                <a:gd name="connsiteX18" fmla="*/ 682906 w 740780"/>
                <a:gd name="connsiteY18" fmla="*/ 418286 h 824499"/>
                <a:gd name="connsiteX19" fmla="*/ 694481 w 740780"/>
                <a:gd name="connsiteY19" fmla="*/ 152068 h 824499"/>
                <a:gd name="connsiteX20" fmla="*/ 740780 w 740780"/>
                <a:gd name="connsiteY20" fmla="*/ 487734 h 82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40780" h="824499">
                  <a:moveTo>
                    <a:pt x="0" y="730802"/>
                  </a:moveTo>
                  <a:cubicBezTo>
                    <a:pt x="17362" y="528245"/>
                    <a:pt x="34724" y="325689"/>
                    <a:pt x="46299" y="314114"/>
                  </a:cubicBezTo>
                  <a:cubicBezTo>
                    <a:pt x="57874" y="302539"/>
                    <a:pt x="57873" y="680645"/>
                    <a:pt x="69448" y="661354"/>
                  </a:cubicBezTo>
                  <a:cubicBezTo>
                    <a:pt x="81023" y="642063"/>
                    <a:pt x="100314" y="171359"/>
                    <a:pt x="115747" y="198367"/>
                  </a:cubicBezTo>
                  <a:cubicBezTo>
                    <a:pt x="131180" y="225375"/>
                    <a:pt x="150470" y="854266"/>
                    <a:pt x="162045" y="823400"/>
                  </a:cubicBezTo>
                  <a:cubicBezTo>
                    <a:pt x="173620" y="792534"/>
                    <a:pt x="177479" y="57542"/>
                    <a:pt x="185195" y="13172"/>
                  </a:cubicBezTo>
                  <a:cubicBezTo>
                    <a:pt x="192912" y="-31198"/>
                    <a:pt x="198699" y="516671"/>
                    <a:pt x="208344" y="557182"/>
                  </a:cubicBezTo>
                  <a:cubicBezTo>
                    <a:pt x="217989" y="597693"/>
                    <a:pt x="227635" y="252382"/>
                    <a:pt x="243068" y="256240"/>
                  </a:cubicBezTo>
                  <a:cubicBezTo>
                    <a:pt x="258501" y="260098"/>
                    <a:pt x="287438" y="589977"/>
                    <a:pt x="300942" y="580331"/>
                  </a:cubicBezTo>
                  <a:cubicBezTo>
                    <a:pt x="314446" y="570685"/>
                    <a:pt x="310587" y="223445"/>
                    <a:pt x="324091" y="198367"/>
                  </a:cubicBezTo>
                  <a:cubicBezTo>
                    <a:pt x="337595" y="173289"/>
                    <a:pt x="366531" y="462656"/>
                    <a:pt x="381964" y="429861"/>
                  </a:cubicBezTo>
                  <a:cubicBezTo>
                    <a:pt x="397397" y="397066"/>
                    <a:pt x="405113" y="-29269"/>
                    <a:pt x="416688" y="1597"/>
                  </a:cubicBezTo>
                  <a:cubicBezTo>
                    <a:pt x="428263" y="32463"/>
                    <a:pt x="437909" y="591907"/>
                    <a:pt x="451413" y="615056"/>
                  </a:cubicBezTo>
                  <a:cubicBezTo>
                    <a:pt x="464917" y="638205"/>
                    <a:pt x="484207" y="175217"/>
                    <a:pt x="497711" y="140493"/>
                  </a:cubicBezTo>
                  <a:cubicBezTo>
                    <a:pt x="511215" y="105769"/>
                    <a:pt x="522789" y="395136"/>
                    <a:pt x="532435" y="406711"/>
                  </a:cubicBezTo>
                  <a:cubicBezTo>
                    <a:pt x="542081" y="418286"/>
                    <a:pt x="545939" y="196438"/>
                    <a:pt x="555585" y="209942"/>
                  </a:cubicBezTo>
                  <a:cubicBezTo>
                    <a:pt x="565231" y="223446"/>
                    <a:pt x="578734" y="481947"/>
                    <a:pt x="590309" y="487734"/>
                  </a:cubicBezTo>
                  <a:cubicBezTo>
                    <a:pt x="601884" y="493521"/>
                    <a:pt x="609600" y="256241"/>
                    <a:pt x="625033" y="244666"/>
                  </a:cubicBezTo>
                  <a:cubicBezTo>
                    <a:pt x="640466" y="233091"/>
                    <a:pt x="671331" y="433719"/>
                    <a:pt x="682906" y="418286"/>
                  </a:cubicBezTo>
                  <a:cubicBezTo>
                    <a:pt x="694481" y="402853"/>
                    <a:pt x="684835" y="140493"/>
                    <a:pt x="694481" y="152068"/>
                  </a:cubicBezTo>
                  <a:cubicBezTo>
                    <a:pt x="704127" y="163643"/>
                    <a:pt x="722453" y="325688"/>
                    <a:pt x="740780" y="48773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331089" y="5046452"/>
              <a:ext cx="1747777" cy="1018826"/>
            </a:xfrm>
            <a:custGeom>
              <a:avLst/>
              <a:gdLst>
                <a:gd name="connsiteX0" fmla="*/ 0 w 1747777"/>
                <a:gd name="connsiteY0" fmla="*/ 439948 h 1018826"/>
                <a:gd name="connsiteX1" fmla="*/ 23149 w 1747777"/>
                <a:gd name="connsiteY1" fmla="*/ 110 h 1018826"/>
                <a:gd name="connsiteX2" fmla="*/ 46298 w 1747777"/>
                <a:gd name="connsiteY2" fmla="*/ 474672 h 1018826"/>
                <a:gd name="connsiteX3" fmla="*/ 69448 w 1747777"/>
                <a:gd name="connsiteY3" fmla="*/ 243178 h 1018826"/>
                <a:gd name="connsiteX4" fmla="*/ 81022 w 1747777"/>
                <a:gd name="connsiteY4" fmla="*/ 428373 h 1018826"/>
                <a:gd name="connsiteX5" fmla="*/ 115746 w 1747777"/>
                <a:gd name="connsiteY5" fmla="*/ 289477 h 1018826"/>
                <a:gd name="connsiteX6" fmla="*/ 162045 w 1747777"/>
                <a:gd name="connsiteY6" fmla="*/ 578844 h 1018826"/>
                <a:gd name="connsiteX7" fmla="*/ 196769 w 1747777"/>
                <a:gd name="connsiteY7" fmla="*/ 115857 h 1018826"/>
                <a:gd name="connsiteX8" fmla="*/ 219919 w 1747777"/>
                <a:gd name="connsiteY8" fmla="*/ 671442 h 1018826"/>
                <a:gd name="connsiteX9" fmla="*/ 277792 w 1747777"/>
                <a:gd name="connsiteY9" fmla="*/ 382075 h 1018826"/>
                <a:gd name="connsiteX10" fmla="*/ 312516 w 1747777"/>
                <a:gd name="connsiteY10" fmla="*/ 798763 h 1018826"/>
                <a:gd name="connsiteX11" fmla="*/ 347240 w 1747777"/>
                <a:gd name="connsiteY11" fmla="*/ 312626 h 1018826"/>
                <a:gd name="connsiteX12" fmla="*/ 393539 w 1747777"/>
                <a:gd name="connsiteY12" fmla="*/ 764039 h 1018826"/>
                <a:gd name="connsiteX13" fmla="*/ 428263 w 1747777"/>
                <a:gd name="connsiteY13" fmla="*/ 451523 h 1018826"/>
                <a:gd name="connsiteX14" fmla="*/ 462987 w 1747777"/>
                <a:gd name="connsiteY14" fmla="*/ 902935 h 1018826"/>
                <a:gd name="connsiteX15" fmla="*/ 486136 w 1747777"/>
                <a:gd name="connsiteY15" fmla="*/ 301052 h 1018826"/>
                <a:gd name="connsiteX16" fmla="*/ 509286 w 1747777"/>
                <a:gd name="connsiteY16" fmla="*/ 787189 h 1018826"/>
                <a:gd name="connsiteX17" fmla="*/ 544010 w 1747777"/>
                <a:gd name="connsiteY17" fmla="*/ 567270 h 1018826"/>
                <a:gd name="connsiteX18" fmla="*/ 578734 w 1747777"/>
                <a:gd name="connsiteY18" fmla="*/ 1018682 h 1018826"/>
                <a:gd name="connsiteX19" fmla="*/ 625033 w 1747777"/>
                <a:gd name="connsiteY19" fmla="*/ 578844 h 1018826"/>
                <a:gd name="connsiteX20" fmla="*/ 636607 w 1747777"/>
                <a:gd name="connsiteY20" fmla="*/ 868211 h 1018826"/>
                <a:gd name="connsiteX21" fmla="*/ 682906 w 1747777"/>
                <a:gd name="connsiteY21" fmla="*/ 208454 h 1018826"/>
                <a:gd name="connsiteX22" fmla="*/ 682906 w 1747777"/>
                <a:gd name="connsiteY22" fmla="*/ 902935 h 1018826"/>
                <a:gd name="connsiteX23" fmla="*/ 717630 w 1747777"/>
                <a:gd name="connsiteY23" fmla="*/ 578844 h 1018826"/>
                <a:gd name="connsiteX24" fmla="*/ 740779 w 1747777"/>
                <a:gd name="connsiteY24" fmla="*/ 821913 h 1018826"/>
                <a:gd name="connsiteX25" fmla="*/ 763929 w 1747777"/>
                <a:gd name="connsiteY25" fmla="*/ 451523 h 1018826"/>
                <a:gd name="connsiteX26" fmla="*/ 798653 w 1747777"/>
                <a:gd name="connsiteY26" fmla="*/ 1018682 h 1018826"/>
                <a:gd name="connsiteX27" fmla="*/ 833377 w 1747777"/>
                <a:gd name="connsiteY27" fmla="*/ 509396 h 1018826"/>
                <a:gd name="connsiteX28" fmla="*/ 868101 w 1747777"/>
                <a:gd name="connsiteY28" fmla="*/ 764039 h 1018826"/>
                <a:gd name="connsiteX29" fmla="*/ 891250 w 1747777"/>
                <a:gd name="connsiteY29" fmla="*/ 578844 h 1018826"/>
                <a:gd name="connsiteX30" fmla="*/ 937549 w 1747777"/>
                <a:gd name="connsiteY30" fmla="*/ 856637 h 1018826"/>
                <a:gd name="connsiteX31" fmla="*/ 949124 w 1747777"/>
                <a:gd name="connsiteY31" fmla="*/ 196880 h 1018826"/>
                <a:gd name="connsiteX32" fmla="*/ 995422 w 1747777"/>
                <a:gd name="connsiteY32" fmla="*/ 868211 h 1018826"/>
                <a:gd name="connsiteX33" fmla="*/ 1030146 w 1747777"/>
                <a:gd name="connsiteY33" fmla="*/ 335776 h 1018826"/>
                <a:gd name="connsiteX34" fmla="*/ 1053296 w 1747777"/>
                <a:gd name="connsiteY34" fmla="*/ 648292 h 1018826"/>
                <a:gd name="connsiteX35" fmla="*/ 1064870 w 1747777"/>
                <a:gd name="connsiteY35" fmla="*/ 370500 h 1018826"/>
                <a:gd name="connsiteX36" fmla="*/ 1088020 w 1747777"/>
                <a:gd name="connsiteY36" fmla="*/ 636718 h 1018826"/>
                <a:gd name="connsiteX37" fmla="*/ 1099595 w 1747777"/>
                <a:gd name="connsiteY37" fmla="*/ 405224 h 1018826"/>
                <a:gd name="connsiteX38" fmla="*/ 1122744 w 1747777"/>
                <a:gd name="connsiteY38" fmla="*/ 555695 h 1018826"/>
                <a:gd name="connsiteX39" fmla="*/ 1169043 w 1747777"/>
                <a:gd name="connsiteY39" fmla="*/ 301052 h 1018826"/>
                <a:gd name="connsiteX40" fmla="*/ 1203767 w 1747777"/>
                <a:gd name="connsiteY40" fmla="*/ 520971 h 1018826"/>
                <a:gd name="connsiteX41" fmla="*/ 1238491 w 1747777"/>
                <a:gd name="connsiteY41" fmla="*/ 347351 h 1018826"/>
                <a:gd name="connsiteX42" fmla="*/ 1296364 w 1747777"/>
                <a:gd name="connsiteY42" fmla="*/ 717740 h 1018826"/>
                <a:gd name="connsiteX43" fmla="*/ 1307939 w 1747777"/>
                <a:gd name="connsiteY43" fmla="*/ 104282 h 1018826"/>
                <a:gd name="connsiteX44" fmla="*/ 1354238 w 1747777"/>
                <a:gd name="connsiteY44" fmla="*/ 555695 h 1018826"/>
                <a:gd name="connsiteX45" fmla="*/ 1377387 w 1747777"/>
                <a:gd name="connsiteY45" fmla="*/ 220029 h 1018826"/>
                <a:gd name="connsiteX46" fmla="*/ 1377387 w 1747777"/>
                <a:gd name="connsiteY46" fmla="*/ 474672 h 1018826"/>
                <a:gd name="connsiteX47" fmla="*/ 1412111 w 1747777"/>
                <a:gd name="connsiteY47" fmla="*/ 220029 h 1018826"/>
                <a:gd name="connsiteX48" fmla="*/ 1446835 w 1747777"/>
                <a:gd name="connsiteY48" fmla="*/ 567270 h 1018826"/>
                <a:gd name="connsiteX49" fmla="*/ 1469984 w 1747777"/>
                <a:gd name="connsiteY49" fmla="*/ 34834 h 1018826"/>
                <a:gd name="connsiteX50" fmla="*/ 1504708 w 1747777"/>
                <a:gd name="connsiteY50" fmla="*/ 416799 h 1018826"/>
                <a:gd name="connsiteX51" fmla="*/ 1527858 w 1747777"/>
                <a:gd name="connsiteY51" fmla="*/ 196880 h 1018826"/>
                <a:gd name="connsiteX52" fmla="*/ 1574157 w 1747777"/>
                <a:gd name="connsiteY52" fmla="*/ 486247 h 1018826"/>
                <a:gd name="connsiteX53" fmla="*/ 1574157 w 1747777"/>
                <a:gd name="connsiteY53" fmla="*/ 243178 h 1018826"/>
                <a:gd name="connsiteX54" fmla="*/ 1632030 w 1747777"/>
                <a:gd name="connsiteY54" fmla="*/ 451523 h 1018826"/>
                <a:gd name="connsiteX55" fmla="*/ 1643605 w 1747777"/>
                <a:gd name="connsiteY55" fmla="*/ 243178 h 1018826"/>
                <a:gd name="connsiteX56" fmla="*/ 1666754 w 1747777"/>
                <a:gd name="connsiteY56" fmla="*/ 497821 h 1018826"/>
                <a:gd name="connsiteX57" fmla="*/ 1713053 w 1747777"/>
                <a:gd name="connsiteY57" fmla="*/ 231604 h 1018826"/>
                <a:gd name="connsiteX58" fmla="*/ 1736202 w 1747777"/>
                <a:gd name="connsiteY58" fmla="*/ 497821 h 1018826"/>
                <a:gd name="connsiteX59" fmla="*/ 1747777 w 1747777"/>
                <a:gd name="connsiteY59" fmla="*/ 254753 h 101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47777" h="1018826">
                  <a:moveTo>
                    <a:pt x="0" y="439948"/>
                  </a:moveTo>
                  <a:cubicBezTo>
                    <a:pt x="7716" y="217135"/>
                    <a:pt x="15433" y="-5677"/>
                    <a:pt x="23149" y="110"/>
                  </a:cubicBezTo>
                  <a:cubicBezTo>
                    <a:pt x="30865" y="5897"/>
                    <a:pt x="38582" y="434161"/>
                    <a:pt x="46298" y="474672"/>
                  </a:cubicBezTo>
                  <a:cubicBezTo>
                    <a:pt x="54015" y="515183"/>
                    <a:pt x="63661" y="250894"/>
                    <a:pt x="69448" y="243178"/>
                  </a:cubicBezTo>
                  <a:cubicBezTo>
                    <a:pt x="75235" y="235462"/>
                    <a:pt x="73306" y="420656"/>
                    <a:pt x="81022" y="428373"/>
                  </a:cubicBezTo>
                  <a:cubicBezTo>
                    <a:pt x="88738" y="436089"/>
                    <a:pt x="102242" y="264398"/>
                    <a:pt x="115746" y="289477"/>
                  </a:cubicBezTo>
                  <a:cubicBezTo>
                    <a:pt x="129250" y="314555"/>
                    <a:pt x="148541" y="607781"/>
                    <a:pt x="162045" y="578844"/>
                  </a:cubicBezTo>
                  <a:cubicBezTo>
                    <a:pt x="175549" y="549907"/>
                    <a:pt x="187123" y="100424"/>
                    <a:pt x="196769" y="115857"/>
                  </a:cubicBezTo>
                  <a:cubicBezTo>
                    <a:pt x="206415" y="131290"/>
                    <a:pt x="206415" y="627072"/>
                    <a:pt x="219919" y="671442"/>
                  </a:cubicBezTo>
                  <a:cubicBezTo>
                    <a:pt x="233423" y="715812"/>
                    <a:pt x="262359" y="360855"/>
                    <a:pt x="277792" y="382075"/>
                  </a:cubicBezTo>
                  <a:cubicBezTo>
                    <a:pt x="293225" y="403295"/>
                    <a:pt x="300941" y="810338"/>
                    <a:pt x="312516" y="798763"/>
                  </a:cubicBezTo>
                  <a:cubicBezTo>
                    <a:pt x="324091" y="787188"/>
                    <a:pt x="333736" y="318413"/>
                    <a:pt x="347240" y="312626"/>
                  </a:cubicBezTo>
                  <a:cubicBezTo>
                    <a:pt x="360744" y="306839"/>
                    <a:pt x="380035" y="740890"/>
                    <a:pt x="393539" y="764039"/>
                  </a:cubicBezTo>
                  <a:cubicBezTo>
                    <a:pt x="407043" y="787189"/>
                    <a:pt x="416688" y="428374"/>
                    <a:pt x="428263" y="451523"/>
                  </a:cubicBezTo>
                  <a:cubicBezTo>
                    <a:pt x="439838" y="474672"/>
                    <a:pt x="453342" y="928013"/>
                    <a:pt x="462987" y="902935"/>
                  </a:cubicBezTo>
                  <a:cubicBezTo>
                    <a:pt x="472632" y="877857"/>
                    <a:pt x="478420" y="320343"/>
                    <a:pt x="486136" y="301052"/>
                  </a:cubicBezTo>
                  <a:cubicBezTo>
                    <a:pt x="493853" y="281761"/>
                    <a:pt x="499640" y="742819"/>
                    <a:pt x="509286" y="787189"/>
                  </a:cubicBezTo>
                  <a:cubicBezTo>
                    <a:pt x="518932" y="831559"/>
                    <a:pt x="532435" y="528688"/>
                    <a:pt x="544010" y="567270"/>
                  </a:cubicBezTo>
                  <a:cubicBezTo>
                    <a:pt x="555585" y="605852"/>
                    <a:pt x="565230" y="1016753"/>
                    <a:pt x="578734" y="1018682"/>
                  </a:cubicBezTo>
                  <a:cubicBezTo>
                    <a:pt x="592238" y="1020611"/>
                    <a:pt x="615388" y="603922"/>
                    <a:pt x="625033" y="578844"/>
                  </a:cubicBezTo>
                  <a:cubicBezTo>
                    <a:pt x="634678" y="553766"/>
                    <a:pt x="626961" y="929943"/>
                    <a:pt x="636607" y="868211"/>
                  </a:cubicBezTo>
                  <a:cubicBezTo>
                    <a:pt x="646253" y="806479"/>
                    <a:pt x="675190" y="202667"/>
                    <a:pt x="682906" y="208454"/>
                  </a:cubicBezTo>
                  <a:cubicBezTo>
                    <a:pt x="690622" y="214241"/>
                    <a:pt x="677119" y="841203"/>
                    <a:pt x="682906" y="902935"/>
                  </a:cubicBezTo>
                  <a:cubicBezTo>
                    <a:pt x="688693" y="964667"/>
                    <a:pt x="707985" y="592348"/>
                    <a:pt x="717630" y="578844"/>
                  </a:cubicBezTo>
                  <a:cubicBezTo>
                    <a:pt x="727275" y="565340"/>
                    <a:pt x="733063" y="843133"/>
                    <a:pt x="740779" y="821913"/>
                  </a:cubicBezTo>
                  <a:cubicBezTo>
                    <a:pt x="748496" y="800693"/>
                    <a:pt x="754283" y="418728"/>
                    <a:pt x="763929" y="451523"/>
                  </a:cubicBezTo>
                  <a:cubicBezTo>
                    <a:pt x="773575" y="484318"/>
                    <a:pt x="787078" y="1009036"/>
                    <a:pt x="798653" y="1018682"/>
                  </a:cubicBezTo>
                  <a:cubicBezTo>
                    <a:pt x="810228" y="1028328"/>
                    <a:pt x="821802" y="551836"/>
                    <a:pt x="833377" y="509396"/>
                  </a:cubicBezTo>
                  <a:cubicBezTo>
                    <a:pt x="844952" y="466956"/>
                    <a:pt x="858455" y="752464"/>
                    <a:pt x="868101" y="764039"/>
                  </a:cubicBezTo>
                  <a:cubicBezTo>
                    <a:pt x="877747" y="775614"/>
                    <a:pt x="879675" y="563411"/>
                    <a:pt x="891250" y="578844"/>
                  </a:cubicBezTo>
                  <a:cubicBezTo>
                    <a:pt x="902825" y="594277"/>
                    <a:pt x="927903" y="920298"/>
                    <a:pt x="937549" y="856637"/>
                  </a:cubicBezTo>
                  <a:cubicBezTo>
                    <a:pt x="947195" y="792976"/>
                    <a:pt x="939479" y="194951"/>
                    <a:pt x="949124" y="196880"/>
                  </a:cubicBezTo>
                  <a:cubicBezTo>
                    <a:pt x="958769" y="198809"/>
                    <a:pt x="981918" y="845062"/>
                    <a:pt x="995422" y="868211"/>
                  </a:cubicBezTo>
                  <a:cubicBezTo>
                    <a:pt x="1008926" y="891360"/>
                    <a:pt x="1020500" y="372429"/>
                    <a:pt x="1030146" y="335776"/>
                  </a:cubicBezTo>
                  <a:cubicBezTo>
                    <a:pt x="1039792" y="299123"/>
                    <a:pt x="1047509" y="642505"/>
                    <a:pt x="1053296" y="648292"/>
                  </a:cubicBezTo>
                  <a:cubicBezTo>
                    <a:pt x="1059083" y="654079"/>
                    <a:pt x="1059083" y="372429"/>
                    <a:pt x="1064870" y="370500"/>
                  </a:cubicBezTo>
                  <a:cubicBezTo>
                    <a:pt x="1070657" y="368571"/>
                    <a:pt x="1082233" y="630931"/>
                    <a:pt x="1088020" y="636718"/>
                  </a:cubicBezTo>
                  <a:cubicBezTo>
                    <a:pt x="1093807" y="642505"/>
                    <a:pt x="1093808" y="418728"/>
                    <a:pt x="1099595" y="405224"/>
                  </a:cubicBezTo>
                  <a:cubicBezTo>
                    <a:pt x="1105382" y="391720"/>
                    <a:pt x="1111169" y="573057"/>
                    <a:pt x="1122744" y="555695"/>
                  </a:cubicBezTo>
                  <a:cubicBezTo>
                    <a:pt x="1134319" y="538333"/>
                    <a:pt x="1155539" y="306839"/>
                    <a:pt x="1169043" y="301052"/>
                  </a:cubicBezTo>
                  <a:cubicBezTo>
                    <a:pt x="1182547" y="295265"/>
                    <a:pt x="1192192" y="513255"/>
                    <a:pt x="1203767" y="520971"/>
                  </a:cubicBezTo>
                  <a:cubicBezTo>
                    <a:pt x="1215342" y="528687"/>
                    <a:pt x="1223058" y="314556"/>
                    <a:pt x="1238491" y="347351"/>
                  </a:cubicBezTo>
                  <a:cubicBezTo>
                    <a:pt x="1253924" y="380146"/>
                    <a:pt x="1284789" y="758251"/>
                    <a:pt x="1296364" y="717740"/>
                  </a:cubicBezTo>
                  <a:cubicBezTo>
                    <a:pt x="1307939" y="677229"/>
                    <a:pt x="1298293" y="131289"/>
                    <a:pt x="1307939" y="104282"/>
                  </a:cubicBezTo>
                  <a:cubicBezTo>
                    <a:pt x="1317585" y="77275"/>
                    <a:pt x="1342663" y="536404"/>
                    <a:pt x="1354238" y="555695"/>
                  </a:cubicBezTo>
                  <a:cubicBezTo>
                    <a:pt x="1365813" y="574986"/>
                    <a:pt x="1373529" y="233533"/>
                    <a:pt x="1377387" y="220029"/>
                  </a:cubicBezTo>
                  <a:cubicBezTo>
                    <a:pt x="1381245" y="206525"/>
                    <a:pt x="1371600" y="474672"/>
                    <a:pt x="1377387" y="474672"/>
                  </a:cubicBezTo>
                  <a:cubicBezTo>
                    <a:pt x="1383174" y="474672"/>
                    <a:pt x="1400536" y="204596"/>
                    <a:pt x="1412111" y="220029"/>
                  </a:cubicBezTo>
                  <a:cubicBezTo>
                    <a:pt x="1423686" y="235462"/>
                    <a:pt x="1437190" y="598136"/>
                    <a:pt x="1446835" y="567270"/>
                  </a:cubicBezTo>
                  <a:cubicBezTo>
                    <a:pt x="1456480" y="536404"/>
                    <a:pt x="1460339" y="59912"/>
                    <a:pt x="1469984" y="34834"/>
                  </a:cubicBezTo>
                  <a:cubicBezTo>
                    <a:pt x="1479629" y="9756"/>
                    <a:pt x="1495062" y="389791"/>
                    <a:pt x="1504708" y="416799"/>
                  </a:cubicBezTo>
                  <a:cubicBezTo>
                    <a:pt x="1514354" y="443807"/>
                    <a:pt x="1516283" y="185305"/>
                    <a:pt x="1527858" y="196880"/>
                  </a:cubicBezTo>
                  <a:cubicBezTo>
                    <a:pt x="1539433" y="208455"/>
                    <a:pt x="1566441" y="478531"/>
                    <a:pt x="1574157" y="486247"/>
                  </a:cubicBezTo>
                  <a:cubicBezTo>
                    <a:pt x="1581874" y="493963"/>
                    <a:pt x="1564512" y="248965"/>
                    <a:pt x="1574157" y="243178"/>
                  </a:cubicBezTo>
                  <a:cubicBezTo>
                    <a:pt x="1583802" y="237391"/>
                    <a:pt x="1620455" y="451523"/>
                    <a:pt x="1632030" y="451523"/>
                  </a:cubicBezTo>
                  <a:cubicBezTo>
                    <a:pt x="1643605" y="451523"/>
                    <a:pt x="1637818" y="235462"/>
                    <a:pt x="1643605" y="243178"/>
                  </a:cubicBezTo>
                  <a:cubicBezTo>
                    <a:pt x="1649392" y="250894"/>
                    <a:pt x="1655179" y="499750"/>
                    <a:pt x="1666754" y="497821"/>
                  </a:cubicBezTo>
                  <a:cubicBezTo>
                    <a:pt x="1678329" y="495892"/>
                    <a:pt x="1701478" y="231604"/>
                    <a:pt x="1713053" y="231604"/>
                  </a:cubicBezTo>
                  <a:cubicBezTo>
                    <a:pt x="1724628" y="231604"/>
                    <a:pt x="1730415" y="493963"/>
                    <a:pt x="1736202" y="497821"/>
                  </a:cubicBezTo>
                  <a:cubicBezTo>
                    <a:pt x="1741989" y="501679"/>
                    <a:pt x="1744883" y="378216"/>
                    <a:pt x="1747777" y="25475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075525" y="5265572"/>
              <a:ext cx="639948" cy="568812"/>
            </a:xfrm>
            <a:custGeom>
              <a:avLst/>
              <a:gdLst>
                <a:gd name="connsiteX0" fmla="*/ 3341 w 639948"/>
                <a:gd name="connsiteY0" fmla="*/ 174529 h 568812"/>
                <a:gd name="connsiteX1" fmla="*/ 3341 w 639948"/>
                <a:gd name="connsiteY1" fmla="*/ 243977 h 568812"/>
                <a:gd name="connsiteX2" fmla="*/ 38065 w 639948"/>
                <a:gd name="connsiteY2" fmla="*/ 58782 h 568812"/>
                <a:gd name="connsiteX3" fmla="*/ 49640 w 639948"/>
                <a:gd name="connsiteY3" fmla="*/ 278701 h 568812"/>
                <a:gd name="connsiteX4" fmla="*/ 107513 w 639948"/>
                <a:gd name="connsiteY4" fmla="*/ 81932 h 568812"/>
                <a:gd name="connsiteX5" fmla="*/ 130662 w 639948"/>
                <a:gd name="connsiteY5" fmla="*/ 487046 h 568812"/>
                <a:gd name="connsiteX6" fmla="*/ 153812 w 639948"/>
                <a:gd name="connsiteY6" fmla="*/ 909 h 568812"/>
                <a:gd name="connsiteX7" fmla="*/ 188536 w 639948"/>
                <a:gd name="connsiteY7" fmla="*/ 359724 h 568812"/>
                <a:gd name="connsiteX8" fmla="*/ 223260 w 639948"/>
                <a:gd name="connsiteY8" fmla="*/ 139805 h 568812"/>
                <a:gd name="connsiteX9" fmla="*/ 269559 w 639948"/>
                <a:gd name="connsiteY9" fmla="*/ 475471 h 568812"/>
                <a:gd name="connsiteX10" fmla="*/ 269559 w 639948"/>
                <a:gd name="connsiteY10" fmla="*/ 267127 h 568812"/>
                <a:gd name="connsiteX11" fmla="*/ 304283 w 639948"/>
                <a:gd name="connsiteY11" fmla="*/ 452322 h 568812"/>
                <a:gd name="connsiteX12" fmla="*/ 315857 w 639948"/>
                <a:gd name="connsiteY12" fmla="*/ 197679 h 568812"/>
                <a:gd name="connsiteX13" fmla="*/ 362156 w 639948"/>
                <a:gd name="connsiteY13" fmla="*/ 544919 h 568812"/>
                <a:gd name="connsiteX14" fmla="*/ 362156 w 639948"/>
                <a:gd name="connsiteY14" fmla="*/ 255552 h 568812"/>
                <a:gd name="connsiteX15" fmla="*/ 396880 w 639948"/>
                <a:gd name="connsiteY15" fmla="*/ 429172 h 568812"/>
                <a:gd name="connsiteX16" fmla="*/ 420029 w 639948"/>
                <a:gd name="connsiteY16" fmla="*/ 267127 h 568812"/>
                <a:gd name="connsiteX17" fmla="*/ 443179 w 639948"/>
                <a:gd name="connsiteY17" fmla="*/ 429172 h 568812"/>
                <a:gd name="connsiteX18" fmla="*/ 489478 w 639948"/>
                <a:gd name="connsiteY18" fmla="*/ 313425 h 568812"/>
                <a:gd name="connsiteX19" fmla="*/ 466328 w 639948"/>
                <a:gd name="connsiteY19" fmla="*/ 498620 h 568812"/>
                <a:gd name="connsiteX20" fmla="*/ 512627 w 639948"/>
                <a:gd name="connsiteY20" fmla="*/ 105081 h 568812"/>
                <a:gd name="connsiteX21" fmla="*/ 512627 w 639948"/>
                <a:gd name="connsiteY21" fmla="*/ 568069 h 568812"/>
                <a:gd name="connsiteX22" fmla="*/ 547351 w 639948"/>
                <a:gd name="connsiteY22" fmla="*/ 220828 h 568812"/>
                <a:gd name="connsiteX23" fmla="*/ 582075 w 639948"/>
                <a:gd name="connsiteY23" fmla="*/ 544919 h 568812"/>
                <a:gd name="connsiteX24" fmla="*/ 616799 w 639948"/>
                <a:gd name="connsiteY24" fmla="*/ 278701 h 568812"/>
                <a:gd name="connsiteX25" fmla="*/ 639948 w 639948"/>
                <a:gd name="connsiteY25" fmla="*/ 417598 h 56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39948" h="568812">
                  <a:moveTo>
                    <a:pt x="3341" y="174529"/>
                  </a:moveTo>
                  <a:cubicBezTo>
                    <a:pt x="447" y="218898"/>
                    <a:pt x="-2446" y="263268"/>
                    <a:pt x="3341" y="243977"/>
                  </a:cubicBezTo>
                  <a:cubicBezTo>
                    <a:pt x="9128" y="224686"/>
                    <a:pt x="30349" y="52995"/>
                    <a:pt x="38065" y="58782"/>
                  </a:cubicBezTo>
                  <a:cubicBezTo>
                    <a:pt x="45781" y="64569"/>
                    <a:pt x="38065" y="274843"/>
                    <a:pt x="49640" y="278701"/>
                  </a:cubicBezTo>
                  <a:cubicBezTo>
                    <a:pt x="61215" y="282559"/>
                    <a:pt x="94009" y="47208"/>
                    <a:pt x="107513" y="81932"/>
                  </a:cubicBezTo>
                  <a:cubicBezTo>
                    <a:pt x="121017" y="116656"/>
                    <a:pt x="122945" y="500550"/>
                    <a:pt x="130662" y="487046"/>
                  </a:cubicBezTo>
                  <a:cubicBezTo>
                    <a:pt x="138379" y="473542"/>
                    <a:pt x="144166" y="22129"/>
                    <a:pt x="153812" y="909"/>
                  </a:cubicBezTo>
                  <a:cubicBezTo>
                    <a:pt x="163458" y="-20311"/>
                    <a:pt x="176961" y="336575"/>
                    <a:pt x="188536" y="359724"/>
                  </a:cubicBezTo>
                  <a:cubicBezTo>
                    <a:pt x="200111" y="382873"/>
                    <a:pt x="209756" y="120514"/>
                    <a:pt x="223260" y="139805"/>
                  </a:cubicBezTo>
                  <a:cubicBezTo>
                    <a:pt x="236764" y="159096"/>
                    <a:pt x="261843" y="454251"/>
                    <a:pt x="269559" y="475471"/>
                  </a:cubicBezTo>
                  <a:cubicBezTo>
                    <a:pt x="277276" y="496691"/>
                    <a:pt x="263772" y="270985"/>
                    <a:pt x="269559" y="267127"/>
                  </a:cubicBezTo>
                  <a:cubicBezTo>
                    <a:pt x="275346" y="263269"/>
                    <a:pt x="296567" y="463897"/>
                    <a:pt x="304283" y="452322"/>
                  </a:cubicBezTo>
                  <a:cubicBezTo>
                    <a:pt x="311999" y="440747"/>
                    <a:pt x="306212" y="182246"/>
                    <a:pt x="315857" y="197679"/>
                  </a:cubicBezTo>
                  <a:cubicBezTo>
                    <a:pt x="325502" y="213112"/>
                    <a:pt x="354440" y="535274"/>
                    <a:pt x="362156" y="544919"/>
                  </a:cubicBezTo>
                  <a:cubicBezTo>
                    <a:pt x="369872" y="554564"/>
                    <a:pt x="356369" y="274843"/>
                    <a:pt x="362156" y="255552"/>
                  </a:cubicBezTo>
                  <a:cubicBezTo>
                    <a:pt x="367943" y="236261"/>
                    <a:pt x="387234" y="427243"/>
                    <a:pt x="396880" y="429172"/>
                  </a:cubicBezTo>
                  <a:cubicBezTo>
                    <a:pt x="406526" y="431101"/>
                    <a:pt x="412313" y="267127"/>
                    <a:pt x="420029" y="267127"/>
                  </a:cubicBezTo>
                  <a:cubicBezTo>
                    <a:pt x="427745" y="267127"/>
                    <a:pt x="431604" y="421456"/>
                    <a:pt x="443179" y="429172"/>
                  </a:cubicBezTo>
                  <a:cubicBezTo>
                    <a:pt x="454754" y="436888"/>
                    <a:pt x="485620" y="301850"/>
                    <a:pt x="489478" y="313425"/>
                  </a:cubicBezTo>
                  <a:cubicBezTo>
                    <a:pt x="493336" y="325000"/>
                    <a:pt x="462470" y="533344"/>
                    <a:pt x="466328" y="498620"/>
                  </a:cubicBezTo>
                  <a:cubicBezTo>
                    <a:pt x="470186" y="463896"/>
                    <a:pt x="504911" y="93506"/>
                    <a:pt x="512627" y="105081"/>
                  </a:cubicBezTo>
                  <a:cubicBezTo>
                    <a:pt x="520343" y="116656"/>
                    <a:pt x="506840" y="548778"/>
                    <a:pt x="512627" y="568069"/>
                  </a:cubicBezTo>
                  <a:cubicBezTo>
                    <a:pt x="518414" y="587360"/>
                    <a:pt x="535776" y="224686"/>
                    <a:pt x="547351" y="220828"/>
                  </a:cubicBezTo>
                  <a:cubicBezTo>
                    <a:pt x="558926" y="216970"/>
                    <a:pt x="570500" y="535273"/>
                    <a:pt x="582075" y="544919"/>
                  </a:cubicBezTo>
                  <a:cubicBezTo>
                    <a:pt x="593650" y="554565"/>
                    <a:pt x="607154" y="299921"/>
                    <a:pt x="616799" y="278701"/>
                  </a:cubicBezTo>
                  <a:cubicBezTo>
                    <a:pt x="626444" y="257481"/>
                    <a:pt x="639948" y="417598"/>
                    <a:pt x="639948" y="41759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715473" y="5162244"/>
              <a:ext cx="509286" cy="638972"/>
            </a:xfrm>
            <a:custGeom>
              <a:avLst/>
              <a:gdLst>
                <a:gd name="connsiteX0" fmla="*/ 0 w 509286"/>
                <a:gd name="connsiteY0" fmla="*/ 486202 h 638972"/>
                <a:gd name="connsiteX1" fmla="*/ 46299 w 509286"/>
                <a:gd name="connsiteY1" fmla="*/ 636672 h 638972"/>
                <a:gd name="connsiteX2" fmla="*/ 34724 w 509286"/>
                <a:gd name="connsiteY2" fmla="*/ 382029 h 638972"/>
                <a:gd name="connsiteX3" fmla="*/ 104173 w 509286"/>
                <a:gd name="connsiteY3" fmla="*/ 567224 h 638972"/>
                <a:gd name="connsiteX4" fmla="*/ 127322 w 509286"/>
                <a:gd name="connsiteY4" fmla="*/ 370455 h 638972"/>
                <a:gd name="connsiteX5" fmla="*/ 173621 w 509286"/>
                <a:gd name="connsiteY5" fmla="*/ 555650 h 638972"/>
                <a:gd name="connsiteX6" fmla="*/ 196770 w 509286"/>
                <a:gd name="connsiteY6" fmla="*/ 370455 h 638972"/>
                <a:gd name="connsiteX7" fmla="*/ 300942 w 509286"/>
                <a:gd name="connsiteY7" fmla="*/ 474627 h 638972"/>
                <a:gd name="connsiteX8" fmla="*/ 300942 w 509286"/>
                <a:gd name="connsiteY8" fmla="*/ 208409 h 638972"/>
                <a:gd name="connsiteX9" fmla="*/ 358816 w 509286"/>
                <a:gd name="connsiteY9" fmla="*/ 601948 h 638972"/>
                <a:gd name="connsiteX10" fmla="*/ 358816 w 509286"/>
                <a:gd name="connsiteY10" fmla="*/ 34789 h 638972"/>
                <a:gd name="connsiteX11" fmla="*/ 405114 w 509286"/>
                <a:gd name="connsiteY11" fmla="*/ 382029 h 638972"/>
                <a:gd name="connsiteX12" fmla="*/ 428264 w 509286"/>
                <a:gd name="connsiteY12" fmla="*/ 65 h 638972"/>
                <a:gd name="connsiteX13" fmla="*/ 486137 w 509286"/>
                <a:gd name="connsiteY13" fmla="*/ 416753 h 638972"/>
                <a:gd name="connsiteX14" fmla="*/ 509286 w 509286"/>
                <a:gd name="connsiteY14" fmla="*/ 92662 h 638972"/>
                <a:gd name="connsiteX15" fmla="*/ 509286 w 509286"/>
                <a:gd name="connsiteY15" fmla="*/ 92662 h 638972"/>
                <a:gd name="connsiteX16" fmla="*/ 509286 w 509286"/>
                <a:gd name="connsiteY16" fmla="*/ 92662 h 63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9286" h="638972">
                  <a:moveTo>
                    <a:pt x="0" y="486202"/>
                  </a:moveTo>
                  <a:cubicBezTo>
                    <a:pt x="20256" y="570118"/>
                    <a:pt x="40512" y="654034"/>
                    <a:pt x="46299" y="636672"/>
                  </a:cubicBezTo>
                  <a:cubicBezTo>
                    <a:pt x="52086" y="619310"/>
                    <a:pt x="25078" y="393604"/>
                    <a:pt x="34724" y="382029"/>
                  </a:cubicBezTo>
                  <a:cubicBezTo>
                    <a:pt x="44370" y="370454"/>
                    <a:pt x="88740" y="569153"/>
                    <a:pt x="104173" y="567224"/>
                  </a:cubicBezTo>
                  <a:cubicBezTo>
                    <a:pt x="119606" y="565295"/>
                    <a:pt x="115747" y="372384"/>
                    <a:pt x="127322" y="370455"/>
                  </a:cubicBezTo>
                  <a:cubicBezTo>
                    <a:pt x="138897" y="368526"/>
                    <a:pt x="162046" y="555650"/>
                    <a:pt x="173621" y="555650"/>
                  </a:cubicBezTo>
                  <a:cubicBezTo>
                    <a:pt x="185196" y="555650"/>
                    <a:pt x="175550" y="383959"/>
                    <a:pt x="196770" y="370455"/>
                  </a:cubicBezTo>
                  <a:cubicBezTo>
                    <a:pt x="217990" y="356951"/>
                    <a:pt x="283580" y="501635"/>
                    <a:pt x="300942" y="474627"/>
                  </a:cubicBezTo>
                  <a:cubicBezTo>
                    <a:pt x="318304" y="447619"/>
                    <a:pt x="291296" y="187189"/>
                    <a:pt x="300942" y="208409"/>
                  </a:cubicBezTo>
                  <a:cubicBezTo>
                    <a:pt x="310588" y="229629"/>
                    <a:pt x="349170" y="630885"/>
                    <a:pt x="358816" y="601948"/>
                  </a:cubicBezTo>
                  <a:cubicBezTo>
                    <a:pt x="368462" y="573011"/>
                    <a:pt x="351100" y="71442"/>
                    <a:pt x="358816" y="34789"/>
                  </a:cubicBezTo>
                  <a:cubicBezTo>
                    <a:pt x="366532" y="-1864"/>
                    <a:pt x="393539" y="387816"/>
                    <a:pt x="405114" y="382029"/>
                  </a:cubicBezTo>
                  <a:cubicBezTo>
                    <a:pt x="416689" y="376242"/>
                    <a:pt x="414760" y="-5722"/>
                    <a:pt x="428264" y="65"/>
                  </a:cubicBezTo>
                  <a:cubicBezTo>
                    <a:pt x="441768" y="5852"/>
                    <a:pt x="472633" y="401320"/>
                    <a:pt x="486137" y="416753"/>
                  </a:cubicBezTo>
                  <a:cubicBezTo>
                    <a:pt x="499641" y="432186"/>
                    <a:pt x="509286" y="92662"/>
                    <a:pt x="509286" y="92662"/>
                  </a:cubicBezTo>
                  <a:lnTo>
                    <a:pt x="509286" y="92662"/>
                  </a:lnTo>
                  <a:lnTo>
                    <a:pt x="509286" y="92662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11" descr="total2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193" y="5105491"/>
            <a:ext cx="4213385" cy="157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5268493" y="5779598"/>
            <a:ext cx="2765425" cy="685800"/>
            <a:chOff x="5230776" y="2108074"/>
            <a:chExt cx="3435350" cy="1106488"/>
          </a:xfrm>
        </p:grpSpPr>
        <p:sp>
          <p:nvSpPr>
            <p:cNvPr id="26" name="Oval 23"/>
            <p:cNvSpPr>
              <a:spLocks noChangeArrowheads="1"/>
            </p:cNvSpPr>
            <p:nvPr/>
          </p:nvSpPr>
          <p:spPr bwMode="auto">
            <a:xfrm>
              <a:off x="5306976" y="2833562"/>
              <a:ext cx="2438400" cy="304800"/>
            </a:xfrm>
            <a:prstGeom prst="ellipse">
              <a:avLst/>
            </a:prstGeom>
            <a:noFill/>
            <a:ln w="25400">
              <a:solidFill>
                <a:srgbClr val="33CC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7973976" y="2833562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5230776" y="2528762"/>
              <a:ext cx="2438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9" name="Oval 26"/>
            <p:cNvSpPr>
              <a:spLocks noChangeArrowheads="1"/>
            </p:cNvSpPr>
            <p:nvPr/>
          </p:nvSpPr>
          <p:spPr bwMode="auto">
            <a:xfrm>
              <a:off x="5383176" y="2909762"/>
              <a:ext cx="2438400" cy="30480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Text Box 27"/>
            <p:cNvSpPr txBox="1">
              <a:spLocks noChangeArrowheads="1"/>
            </p:cNvSpPr>
            <p:nvPr/>
          </p:nvSpPr>
          <p:spPr bwMode="auto">
            <a:xfrm>
              <a:off x="5900701" y="2108074"/>
              <a:ext cx="9525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~40 nm</a:t>
              </a:r>
            </a:p>
          </p:txBody>
        </p:sp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8017548" y="2833562"/>
              <a:ext cx="648578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1 nm</a:t>
              </a:r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>
            <a:off x="6493392" y="4294006"/>
            <a:ext cx="2073316" cy="2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280476" y="4542677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km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21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313789"/>
              </p:ext>
            </p:extLst>
          </p:nvPr>
        </p:nvGraphicFramePr>
        <p:xfrm>
          <a:off x="432634" y="5211800"/>
          <a:ext cx="3893889" cy="1598976"/>
        </p:xfrm>
        <a:graphic>
          <a:graphicData uri="http://schemas.openxmlformats.org/drawingml/2006/table">
            <a:tbl>
              <a:tblPr/>
              <a:tblGrid>
                <a:gridCol w="1284422"/>
                <a:gridCol w="2609467"/>
              </a:tblGrid>
              <a:tr h="4777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Vertical MBQ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nm at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Vertical Final Focus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 nm </a:t>
                      </a:r>
                      <a:r>
                        <a:rPr kumimoji="0" lang="fr-CH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</a:t>
                      </a:r>
                      <a:r>
                        <a:rPr kumimoji="0" lang="fr-CH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 Hz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Lateral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MBQ, 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at 1 Hz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</a:t>
                      </a:r>
                      <a:r>
                        <a:rPr kumimoji="0" lang="fr-CH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</a:t>
                      </a:r>
                      <a:r>
                        <a:rPr kumimoji="0" lang="fr-CH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 Hz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" name="Picture 1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46495" y="1572483"/>
            <a:ext cx="2724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21416" y="2500888"/>
            <a:ext cx="2914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Integrated </a:t>
            </a:r>
            <a:r>
              <a:rPr lang="en-US" dirty="0" err="1" smtClean="0"/>
              <a:t>r.m.s</a:t>
            </a:r>
            <a:r>
              <a:rPr lang="en-US" dirty="0" smtClean="0"/>
              <a:t>. displacement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445039" y="6019345"/>
            <a:ext cx="3467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BUT Final requirement is Integrated Luminosity</a:t>
            </a:r>
            <a:endParaRPr lang="en-US" sz="2400" dirty="0"/>
          </a:p>
        </p:txBody>
      </p:sp>
      <p:pic>
        <p:nvPicPr>
          <p:cNvPr id="16" name="Picture 11" descr="total2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35" y="1502036"/>
            <a:ext cx="4398380" cy="164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1083471" y="152400"/>
            <a:ext cx="7623048" cy="990600"/>
          </a:xfrm>
          <a:prstGeom prst="rect">
            <a:avLst/>
          </a:prstGeom>
        </p:spPr>
        <p:txBody>
          <a:bodyPr vert="horz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 sz="3200" dirty="0" err="1" smtClean="0"/>
              <a:t>Luminosity</a:t>
            </a:r>
            <a:r>
              <a:rPr lang="fr-BE" sz="3200" dirty="0" smtClean="0"/>
              <a:t>, </a:t>
            </a:r>
            <a:r>
              <a:rPr lang="fr-BE" sz="3200" dirty="0" err="1" smtClean="0"/>
              <a:t>beam</a:t>
            </a:r>
            <a:r>
              <a:rPr lang="fr-BE" sz="3200" dirty="0" smtClean="0"/>
              <a:t> size</a:t>
            </a:r>
            <a:br>
              <a:rPr lang="fr-BE" sz="3200" dirty="0" smtClean="0"/>
            </a:br>
            <a:r>
              <a:rPr lang="fr-BE" sz="3200" dirty="0" smtClean="0"/>
              <a:t>and </a:t>
            </a:r>
            <a:r>
              <a:rPr lang="fr-BE" sz="3200" dirty="0" err="1" smtClean="0"/>
              <a:t>alignment</a:t>
            </a:r>
            <a:endParaRPr lang="fr-BE" sz="3200" dirty="0"/>
          </a:p>
        </p:txBody>
      </p:sp>
      <p:graphicFrame>
        <p:nvGraphicFramePr>
          <p:cNvPr id="2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641834"/>
              </p:ext>
            </p:extLst>
          </p:nvPr>
        </p:nvGraphicFramePr>
        <p:xfrm>
          <a:off x="4999455" y="77788"/>
          <a:ext cx="1951038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8" imgW="634725" imgH="444307" progId="Equation.3">
                  <p:embed/>
                </p:oleObj>
              </mc:Choice>
              <mc:Fallback>
                <p:oleObj name="Equation" r:id="rId8" imgW="634725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9455" y="77788"/>
                        <a:ext cx="1951038" cy="11112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8344" y="3143277"/>
            <a:ext cx="43665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Possible mitigation techniques: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Alignment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B.P.M. + dipole </a:t>
            </a:r>
            <a:r>
              <a:rPr lang="en-US" dirty="0" smtClean="0"/>
              <a:t>correctors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B.P.M. + Nano </a:t>
            </a:r>
            <a:r>
              <a:rPr lang="en-US" dirty="0" smtClean="0"/>
              <a:t>positioning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Seismometers + Dipole </a:t>
            </a:r>
            <a:r>
              <a:rPr lang="en-US" dirty="0" smtClean="0"/>
              <a:t>correctors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Mechanical stabilization with seismometers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grpSp>
        <p:nvGrpSpPr>
          <p:cNvPr id="32" name="Groupe 13"/>
          <p:cNvGrpSpPr/>
          <p:nvPr/>
        </p:nvGrpSpPr>
        <p:grpSpPr>
          <a:xfrm>
            <a:off x="4785425" y="2885313"/>
            <a:ext cx="4166919" cy="3021800"/>
            <a:chOff x="45259" y="3244385"/>
            <a:chExt cx="5491273" cy="3578807"/>
          </a:xfrm>
        </p:grpSpPr>
        <p:pic>
          <p:nvPicPr>
            <p:cNvPr id="33" name="Picture 19" descr="Paper2_fig3.JPG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>
            <a:xfrm>
              <a:off x="45259" y="3244385"/>
              <a:ext cx="5491273" cy="3578807"/>
            </a:xfrm>
            <a:prstGeom prst="rect">
              <a:avLst/>
            </a:prstGeom>
          </p:spPr>
        </p:pic>
        <p:cxnSp>
          <p:nvCxnSpPr>
            <p:cNvPr id="34" name="Straight Connector 22"/>
            <p:cNvCxnSpPr/>
            <p:nvPr/>
          </p:nvCxnSpPr>
          <p:spPr>
            <a:xfrm>
              <a:off x="772392" y="4888112"/>
              <a:ext cx="353187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5"/>
            <p:cNvCxnSpPr/>
            <p:nvPr/>
          </p:nvCxnSpPr>
          <p:spPr>
            <a:xfrm rot="5400000">
              <a:off x="448831" y="4900869"/>
              <a:ext cx="298323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595695" y="4845025"/>
            <a:ext cx="3511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Requirements Mechanical stability:</a:t>
            </a:r>
            <a:endParaRPr lang="en-GB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8344" y="3498574"/>
            <a:ext cx="0" cy="12006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-55654" y="388819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17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/>
      <p:bldP spid="2" grpId="0"/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14" y="101598"/>
            <a:ext cx="731824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Nano positioning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827314" y="1546860"/>
            <a:ext cx="72716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200" dirty="0" smtClean="0">
                <a:latin typeface="+mj-lt"/>
              </a:rPr>
              <a:t>« </a:t>
            </a:r>
            <a:r>
              <a:rPr lang="en-GB" sz="3200" dirty="0" err="1" smtClean="0">
                <a:cs typeface="Arial" pitchFamily="34" charset="0"/>
              </a:rPr>
              <a:t>Nano</a:t>
            </a:r>
            <a:r>
              <a:rPr lang="en-GB" sz="3200" dirty="0" smtClean="0">
                <a:cs typeface="Arial" pitchFamily="34" charset="0"/>
              </a:rPr>
              <a:t>-positioning</a:t>
            </a:r>
            <a:r>
              <a:rPr lang="en-GB" sz="3200" dirty="0" smtClean="0">
                <a:latin typeface="+mj-lt"/>
              </a:rPr>
              <a:t>» feasibility study</a:t>
            </a:r>
            <a:endParaRPr lang="en-GB" sz="3200" dirty="0">
              <a:latin typeface="+mj-lt"/>
            </a:endParaRPr>
          </a:p>
        </p:txBody>
      </p:sp>
      <p:sp>
        <p:nvSpPr>
          <p:cNvPr id="17" name="ZoneTexte 22"/>
          <p:cNvSpPr txBox="1"/>
          <p:nvPr/>
        </p:nvSpPr>
        <p:spPr>
          <a:xfrm>
            <a:off x="744443" y="2131635"/>
            <a:ext cx="7027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cs typeface="Arial" pitchFamily="34" charset="0"/>
              </a:rPr>
              <a:t>Modify position </a:t>
            </a:r>
            <a:r>
              <a:rPr lang="en-GB" sz="2400" dirty="0" err="1" smtClean="0">
                <a:cs typeface="Arial" pitchFamily="34" charset="0"/>
              </a:rPr>
              <a:t>quadrupole</a:t>
            </a:r>
            <a:r>
              <a:rPr lang="en-GB" sz="2400" dirty="0" smtClean="0">
                <a:cs typeface="Arial" pitchFamily="34" charset="0"/>
              </a:rPr>
              <a:t> in between pulses  (~ 5 </a:t>
            </a:r>
            <a:r>
              <a:rPr lang="en-GB" sz="2400" dirty="0" err="1" smtClean="0">
                <a:cs typeface="Arial" pitchFamily="34" charset="0"/>
              </a:rPr>
              <a:t>ms</a:t>
            </a:r>
            <a:r>
              <a:rPr lang="en-GB" sz="2400" dirty="0" smtClean="0">
                <a:cs typeface="Arial" pitchFamily="34" charset="0"/>
              </a:rPr>
              <a:t>)</a:t>
            </a:r>
          </a:p>
        </p:txBody>
      </p:sp>
      <p:sp>
        <p:nvSpPr>
          <p:cNvPr id="18" name="ZoneTexte 14"/>
          <p:cNvSpPr txBox="1"/>
          <p:nvPr/>
        </p:nvSpPr>
        <p:spPr>
          <a:xfrm>
            <a:off x="795649" y="2491373"/>
            <a:ext cx="7631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cs typeface="Arial" pitchFamily="34" charset="0"/>
              </a:rPr>
              <a:t>Range ± 5 </a:t>
            </a:r>
            <a:r>
              <a:rPr lang="en-GB" sz="2400" dirty="0" err="1" smtClean="0">
                <a:cs typeface="Arial" pitchFamily="34" charset="0"/>
              </a:rPr>
              <a:t>μm</a:t>
            </a:r>
            <a:r>
              <a:rPr lang="en-GB" sz="2400" dirty="0" smtClean="0">
                <a:cs typeface="Arial" pitchFamily="34" charset="0"/>
              </a:rPr>
              <a:t>, increments 10 to 50 nm, </a:t>
            </a:r>
            <a:r>
              <a:rPr lang="en-GB" sz="2400" b="1" dirty="0" smtClean="0">
                <a:solidFill>
                  <a:srgbClr val="FF0000"/>
                </a:solidFill>
                <a:cs typeface="Arial" pitchFamily="34" charset="0"/>
              </a:rPr>
              <a:t>precision ± 0.25 nm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352140" y="5205486"/>
            <a:ext cx="55146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500" dirty="0" smtClean="0"/>
              <a:t> </a:t>
            </a:r>
            <a:r>
              <a:rPr lang="fr-FR" sz="2500" dirty="0" err="1" smtClean="0"/>
              <a:t>Lateral</a:t>
            </a:r>
            <a:r>
              <a:rPr lang="fr-FR" sz="2500" dirty="0" smtClean="0"/>
              <a:t> and vertical</a:t>
            </a:r>
          </a:p>
          <a:p>
            <a:pPr>
              <a:buFont typeface="Arial" pitchFamily="34" charset="0"/>
              <a:buChar char="•"/>
            </a:pPr>
            <a:r>
              <a:rPr lang="fr-FR" sz="2500" dirty="0" smtClean="0"/>
              <a:t>In addition/ alternative </a:t>
            </a:r>
            <a:r>
              <a:rPr lang="fr-FR" sz="2500" dirty="0" err="1" smtClean="0"/>
              <a:t>dipole</a:t>
            </a:r>
            <a:r>
              <a:rPr lang="fr-FR" sz="2500" dirty="0" smtClean="0"/>
              <a:t> correctors</a:t>
            </a:r>
            <a:endParaRPr lang="fr-FR" sz="25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355243" y="6046236"/>
            <a:ext cx="690451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500" dirty="0" smtClean="0"/>
              <a:t> Use to increase time to next realignment with cams</a:t>
            </a:r>
            <a:endParaRPr lang="en-GB" sz="2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5027" y="2895073"/>
            <a:ext cx="4157660" cy="234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4"/>
          <p:cNvGrpSpPr/>
          <p:nvPr/>
        </p:nvGrpSpPr>
        <p:grpSpPr>
          <a:xfrm>
            <a:off x="4252686" y="3036978"/>
            <a:ext cx="4891314" cy="2039698"/>
            <a:chOff x="4252686" y="3425374"/>
            <a:chExt cx="4891314" cy="203969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252686" y="3425374"/>
              <a:ext cx="4891314" cy="203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6008914" y="5167087"/>
              <a:ext cx="3135086" cy="290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376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14" y="144798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solidFill>
                  <a:schemeClr val="tx1"/>
                </a:solidFill>
              </a:rPr>
              <a:t>Other requirements </a:t>
            </a:r>
            <a:br>
              <a:rPr lang="en-GB" sz="4000" dirty="0" smtClean="0">
                <a:solidFill>
                  <a:schemeClr val="tx1"/>
                </a:solidFill>
              </a:rPr>
            </a:br>
            <a:r>
              <a:rPr lang="en-GB" sz="4000" dirty="0" smtClean="0">
                <a:solidFill>
                  <a:schemeClr val="tx1"/>
                </a:solidFill>
              </a:rPr>
              <a:t>stabilisation support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29930" y="3634572"/>
            <a:ext cx="31298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Accelerator environment</a:t>
            </a:r>
          </a:p>
          <a:p>
            <a:r>
              <a:rPr lang="en-US" sz="2400" dirty="0" smtClean="0"/>
              <a:t>High radiation </a:t>
            </a:r>
          </a:p>
          <a:p>
            <a:r>
              <a:rPr lang="en-US" sz="2400" dirty="0" smtClean="0"/>
              <a:t>Stray magnetic field</a:t>
            </a:r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G:\Departments\AB\Projects\CLIC Structures\Meetings\CTC\20100713\CLIC_Module_T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808" y="1514650"/>
            <a:ext cx="2591346" cy="2330729"/>
          </a:xfrm>
          <a:prstGeom prst="rect">
            <a:avLst/>
          </a:prstGeom>
          <a:noFill/>
        </p:spPr>
      </p:pic>
      <p:sp>
        <p:nvSpPr>
          <p:cNvPr id="34" name="Rectangle 33"/>
          <p:cNvSpPr/>
          <p:nvPr/>
        </p:nvSpPr>
        <p:spPr>
          <a:xfrm>
            <a:off x="2858357" y="1496260"/>
            <a:ext cx="3790949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400" u="sng" dirty="0" smtClean="0">
                <a:solidFill>
                  <a:prstClr val="black"/>
                </a:solidFill>
              </a:rPr>
              <a:t>Stiffness-Robustness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FF6600"/>
                </a:solidFill>
              </a:rPr>
              <a:t> Applied forces </a:t>
            </a:r>
            <a:r>
              <a:rPr lang="en-US" sz="1100" dirty="0" smtClean="0"/>
              <a:t>(</a:t>
            </a:r>
            <a:r>
              <a:rPr lang="en-GB" sz="1100" dirty="0"/>
              <a:t>water cooling, vacuum, power leads, cabling, </a:t>
            </a:r>
            <a:r>
              <a:rPr lang="en-GB" sz="1100" dirty="0" smtClean="0"/>
              <a:t>interconnects</a:t>
            </a:r>
            <a:r>
              <a:rPr lang="en-GB" sz="1100" dirty="0"/>
              <a:t>, ventilation, acoustic </a:t>
            </a:r>
            <a:r>
              <a:rPr lang="en-GB" sz="1100" dirty="0" smtClean="0"/>
              <a:t>pressure)</a:t>
            </a:r>
            <a:endParaRPr lang="en-US" sz="2400" dirty="0" smtClean="0">
              <a:solidFill>
                <a:srgbClr val="FF6600"/>
              </a:solidFill>
            </a:endParaRP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srgbClr val="FF6600"/>
                </a:solidFill>
              </a:rPr>
              <a:t>Compatibility alignment</a:t>
            </a: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Transportability/Installation</a:t>
            </a:r>
            <a:endParaRPr lang="en-GB" dirty="0"/>
          </a:p>
        </p:txBody>
      </p:sp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IMGP461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2739" y="1514650"/>
            <a:ext cx="2123827" cy="187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11" y="5200826"/>
            <a:ext cx="6911441" cy="165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8560" y="3634572"/>
            <a:ext cx="341349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Available space</a:t>
            </a:r>
          </a:p>
          <a:p>
            <a:r>
              <a:rPr lang="en-US" sz="2000" dirty="0"/>
              <a:t>Integration in two beam module</a:t>
            </a:r>
          </a:p>
          <a:p>
            <a:r>
              <a:rPr lang="en-US" sz="2000" dirty="0"/>
              <a:t>620 mm beam height</a:t>
            </a:r>
          </a:p>
          <a:p>
            <a:r>
              <a:rPr lang="en-US" sz="2000" dirty="0"/>
              <a:t>Integration in cantilever tube FF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85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14" y="101598"/>
            <a:ext cx="7318248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Concept for MBQ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5201" y="1669142"/>
            <a:ext cx="2138171" cy="241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2584078" y="1538516"/>
            <a:ext cx="63422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Inclined stiff </a:t>
            </a:r>
            <a:r>
              <a:rPr lang="en-US" sz="2400" dirty="0" err="1" smtClean="0"/>
              <a:t>piezo</a:t>
            </a:r>
            <a:r>
              <a:rPr lang="en-US" sz="2400" dirty="0" smtClean="0"/>
              <a:t> actuator pairs with flexural hinges (vertical + lateral motion)</a:t>
            </a:r>
          </a:p>
          <a:p>
            <a:r>
              <a:rPr lang="en-US" sz="2400" dirty="0" smtClean="0"/>
              <a:t>   (four linked bars system)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X-y flexural guide to block roll + longitudinal </a:t>
            </a:r>
            <a:r>
              <a:rPr lang="en-US" sz="2400" dirty="0" err="1" smtClean="0"/>
              <a:t>d.o.f</a:t>
            </a:r>
            <a:r>
              <a:rPr lang="en-US" sz="2400" dirty="0" smtClean="0"/>
              <a:t>.+ increased lateral stiffness.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(Seismometers)/ inertial reference masses for sensors</a:t>
            </a:r>
          </a:p>
          <a:p>
            <a:endParaRPr lang="en-US" sz="2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3691" y="4169227"/>
            <a:ext cx="2389482" cy="249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Rotrigidity.png"/>
          <p:cNvPicPr>
            <a:picLocks noChangeAspect="1"/>
          </p:cNvPicPr>
          <p:nvPr/>
        </p:nvPicPr>
        <p:blipFill>
          <a:blip r:embed="rId7" cstate="screen"/>
          <a:srcRect l="24973" r="20000" b="13512"/>
          <a:stretch>
            <a:fillRect/>
          </a:stretch>
        </p:blipFill>
        <p:spPr>
          <a:xfrm>
            <a:off x="2819284" y="5272153"/>
            <a:ext cx="1375701" cy="1349965"/>
          </a:xfrm>
          <a:prstGeom prst="rect">
            <a:avLst/>
          </a:prstGeom>
        </p:spPr>
      </p:pic>
      <p:pic>
        <p:nvPicPr>
          <p:cNvPr id="16" name="Picture 15" descr="IMGP5598.JPG"/>
          <p:cNvPicPr>
            <a:picLocks noChangeAspect="1"/>
          </p:cNvPicPr>
          <p:nvPr/>
        </p:nvPicPr>
        <p:blipFill>
          <a:blip r:embed="rId8" cstate="screen"/>
          <a:srcRect r="13889"/>
          <a:stretch>
            <a:fillRect/>
          </a:stretch>
        </p:blipFill>
        <p:spPr>
          <a:xfrm>
            <a:off x="4432656" y="5161327"/>
            <a:ext cx="1521681" cy="13253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2" t="55737" r="61786" b="6149"/>
          <a:stretch/>
        </p:blipFill>
        <p:spPr>
          <a:xfrm>
            <a:off x="6519553" y="3871429"/>
            <a:ext cx="2256312" cy="27506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23731" y="6129330"/>
            <a:ext cx="1920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Alignment </a:t>
            </a:r>
          </a:p>
          <a:p>
            <a:r>
              <a:rPr lang="en-GB" dirty="0" err="1" smtClean="0"/>
              <a:t>Eucard</a:t>
            </a:r>
            <a:r>
              <a:rPr lang="en-GB" dirty="0" smtClean="0"/>
              <a:t> deliverable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76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3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lic-logo-myfavorit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967980" y="77788"/>
            <a:ext cx="6220072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fbff4lpm_transfer_func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8792" y="3369877"/>
            <a:ext cx="3314642" cy="1784897"/>
          </a:xfrm>
          <a:prstGeom prst="rect">
            <a:avLst/>
          </a:prstGeom>
        </p:spPr>
      </p:pic>
      <p:pic>
        <p:nvPicPr>
          <p:cNvPr id="21" name="Picture 20" descr="hybrid2HPfbffwaterpowermedgain_transfer_funct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90552" y="1524535"/>
            <a:ext cx="3194145" cy="1751412"/>
          </a:xfrm>
          <a:prstGeom prst="rect">
            <a:avLst/>
          </a:prstGeom>
        </p:spPr>
      </p:pic>
      <p:pic>
        <p:nvPicPr>
          <p:cNvPr id="14" name="Picture 7" descr="geophones_membrane.jpg"/>
          <p:cNvPicPr>
            <a:picLocks noChangeAspect="1"/>
          </p:cNvPicPr>
          <p:nvPr/>
        </p:nvPicPr>
        <p:blipFill rotWithShape="1">
          <a:blip r:embed="rId6" cstate="print"/>
          <a:srcRect b="19158"/>
          <a:stretch/>
        </p:blipFill>
        <p:spPr bwMode="auto">
          <a:xfrm>
            <a:off x="100991" y="1602556"/>
            <a:ext cx="2192036" cy="159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integrated_rms_for_powerpoint.png"/>
          <p:cNvPicPr>
            <a:picLocks noChangeAspect="1"/>
          </p:cNvPicPr>
          <p:nvPr/>
        </p:nvPicPr>
        <p:blipFill>
          <a:blip r:embed="rId7" cstate="print"/>
          <a:srcRect l="5859" t="2091" r="7567" b="3560"/>
          <a:stretch>
            <a:fillRect/>
          </a:stretch>
        </p:blipFill>
        <p:spPr>
          <a:xfrm>
            <a:off x="2528597" y="1547422"/>
            <a:ext cx="2980459" cy="1843831"/>
          </a:xfrm>
          <a:prstGeom prst="rect">
            <a:avLst/>
          </a:prstGeom>
        </p:spPr>
      </p:pic>
      <p:pic>
        <p:nvPicPr>
          <p:cNvPr id="18" name="Picture 17" descr="Type 1 on legs 001.jpg"/>
          <p:cNvPicPr>
            <a:picLocks noChangeAspect="1"/>
          </p:cNvPicPr>
          <p:nvPr/>
        </p:nvPicPr>
        <p:blipFill>
          <a:blip r:embed="rId8" cstate="print"/>
          <a:srcRect l="14577" r="745" b="3257"/>
          <a:stretch>
            <a:fillRect/>
          </a:stretch>
        </p:blipFill>
        <p:spPr>
          <a:xfrm>
            <a:off x="99039" y="3235880"/>
            <a:ext cx="2192036" cy="16695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3331" y="4262325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Type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580" y="2484580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Collocated pair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3" name="Picture 22" descr="XYguideHybridFBFF_integrated_rms (2).jpg"/>
          <p:cNvPicPr>
            <a:picLocks noChangeAspect="1"/>
          </p:cNvPicPr>
          <p:nvPr/>
        </p:nvPicPr>
        <p:blipFill>
          <a:blip r:embed="rId9" cstate="print"/>
          <a:srcRect l="6234" r="7532"/>
          <a:stretch>
            <a:fillRect/>
          </a:stretch>
        </p:blipFill>
        <p:spPr>
          <a:xfrm>
            <a:off x="2646301" y="5053574"/>
            <a:ext cx="2972285" cy="1804426"/>
          </a:xfrm>
          <a:prstGeom prst="rect">
            <a:avLst/>
          </a:prstGeom>
        </p:spPr>
      </p:pic>
      <p:pic>
        <p:nvPicPr>
          <p:cNvPr id="25" name="Picture 24" descr="xyproto.jpg"/>
          <p:cNvPicPr>
            <a:picLocks noChangeAspect="1"/>
          </p:cNvPicPr>
          <p:nvPr/>
        </p:nvPicPr>
        <p:blipFill rotWithShape="1">
          <a:blip r:embed="rId10" cstate="screen"/>
          <a:srcRect l="2230" t="4576" r="3376" b="3146"/>
          <a:stretch/>
        </p:blipFill>
        <p:spPr>
          <a:xfrm>
            <a:off x="264566" y="5129950"/>
            <a:ext cx="1498412" cy="17280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762978" y="6410348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X-y proto</a:t>
            </a:r>
            <a:endParaRPr lang="en-GB" dirty="0"/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462823" y="3200822"/>
            <a:ext cx="1934139" cy="185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5771607" y="5311587"/>
            <a:ext cx="3217547" cy="128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dirty="0"/>
              <a:t>Seismometer FB max. gain +FF </a:t>
            </a:r>
          </a:p>
          <a:p>
            <a:pPr algn="just">
              <a:lnSpc>
                <a:spcPct val="110000"/>
              </a:lnSpc>
            </a:pPr>
            <a:r>
              <a:rPr lang="en-US" dirty="0"/>
              <a:t>(FBFFV1mod</a:t>
            </a:r>
            <a:r>
              <a:rPr lang="en-US" dirty="0" smtClean="0"/>
              <a:t>): 7 % luminosity loss</a:t>
            </a:r>
          </a:p>
          <a:p>
            <a:pPr algn="just">
              <a:lnSpc>
                <a:spcPct val="110000"/>
              </a:lnSpc>
            </a:pPr>
            <a:r>
              <a:rPr lang="en-US" dirty="0" smtClean="0">
                <a:ea typeface="Times New Roman"/>
                <a:cs typeface="Times New Roman"/>
              </a:rPr>
              <a:t>(no </a:t>
            </a:r>
            <a:r>
              <a:rPr lang="en-US" dirty="0" err="1" smtClean="0">
                <a:ea typeface="Times New Roman"/>
                <a:cs typeface="Times New Roman"/>
              </a:rPr>
              <a:t>stabilisation</a:t>
            </a:r>
            <a:r>
              <a:rPr lang="en-US" dirty="0" smtClean="0">
                <a:ea typeface="Times New Roman"/>
                <a:cs typeface="Times New Roman"/>
              </a:rPr>
              <a:t> 68 % loss)</a:t>
            </a:r>
            <a:endParaRPr lang="en-US" dirty="0">
              <a:ea typeface="Times New Roman"/>
              <a:cs typeface="Times New Roman"/>
            </a:endParaRP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57457" y="136629"/>
            <a:ext cx="52865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/>
              <a:t>Concept </a:t>
            </a:r>
            <a:r>
              <a:rPr lang="fr-CH" sz="2400" dirty="0" err="1" smtClean="0"/>
              <a:t>demonstration</a:t>
            </a:r>
            <a:r>
              <a:rPr lang="fr-CH" sz="2400" dirty="0" smtClean="0"/>
              <a:t>  </a:t>
            </a:r>
          </a:p>
          <a:p>
            <a:r>
              <a:rPr lang="fr-CH" sz="2400" dirty="0" err="1" smtClean="0"/>
              <a:t>actuator</a:t>
            </a:r>
            <a:r>
              <a:rPr lang="fr-CH" sz="2400" dirty="0" smtClean="0"/>
              <a:t> support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staged</a:t>
            </a:r>
            <a:r>
              <a:rPr lang="fr-CH" sz="2400" dirty="0" smtClean="0"/>
              <a:t> test </a:t>
            </a:r>
            <a:r>
              <a:rPr lang="fr-CH" sz="2400" dirty="0" err="1" smtClean="0"/>
              <a:t>benches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9795" y="3634172"/>
            <a:ext cx="1235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EUCARD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deliverable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Autofit/>
          </a:bodyPr>
          <a:lstStyle/>
          <a:p>
            <a:r>
              <a:rPr lang="fr-BE" sz="2000" dirty="0" smtClean="0">
                <a:solidFill>
                  <a:schemeClr val="tx1"/>
                </a:solidFill>
              </a:rPr>
              <a:t>X-y prototype: </a:t>
            </a:r>
            <a:br>
              <a:rPr lang="fr-BE" sz="2000" dirty="0" smtClean="0">
                <a:solidFill>
                  <a:schemeClr val="tx1"/>
                </a:solidFill>
              </a:rPr>
            </a:br>
            <a:r>
              <a:rPr lang="fr-BE" sz="2000" dirty="0" err="1" smtClean="0">
                <a:solidFill>
                  <a:schemeClr val="tx1"/>
                </a:solidFill>
              </a:rPr>
              <a:t>Demonstration</a:t>
            </a:r>
            <a:r>
              <a:rPr lang="fr-BE" sz="2000" dirty="0" smtClean="0">
                <a:solidFill>
                  <a:schemeClr val="tx1"/>
                </a:solidFill>
              </a:rPr>
              <a:t> Nano </a:t>
            </a:r>
            <a:r>
              <a:rPr lang="fr-BE" sz="2000" dirty="0" err="1" smtClean="0">
                <a:solidFill>
                  <a:schemeClr val="tx1"/>
                </a:solidFill>
              </a:rPr>
              <a:t>positioning</a:t>
            </a:r>
            <a:r>
              <a:rPr lang="fr-BE" sz="2000" dirty="0" smtClean="0">
                <a:solidFill>
                  <a:schemeClr val="tx1"/>
                </a:solidFill>
              </a:rPr>
              <a:t/>
            </a:r>
            <a:br>
              <a:rPr lang="fr-BE" sz="2000" dirty="0" smtClean="0">
                <a:solidFill>
                  <a:schemeClr val="tx1"/>
                </a:solidFill>
              </a:rPr>
            </a:br>
            <a:r>
              <a:rPr lang="fr-BE" sz="2000" dirty="0" err="1" smtClean="0">
                <a:solidFill>
                  <a:schemeClr val="tx1"/>
                </a:solidFill>
              </a:rPr>
              <a:t>Resolution</a:t>
            </a:r>
            <a:r>
              <a:rPr lang="fr-BE" sz="2000" dirty="0" smtClean="0">
                <a:solidFill>
                  <a:schemeClr val="tx1"/>
                </a:solidFill>
              </a:rPr>
              <a:t>, </a:t>
            </a:r>
            <a:r>
              <a:rPr lang="fr-BE" sz="2000" dirty="0" err="1" smtClean="0">
                <a:solidFill>
                  <a:schemeClr val="tx1"/>
                </a:solidFill>
              </a:rPr>
              <a:t>precision</a:t>
            </a:r>
            <a:r>
              <a:rPr lang="fr-BE" sz="2000" dirty="0" smtClean="0">
                <a:solidFill>
                  <a:schemeClr val="tx1"/>
                </a:solidFill>
              </a:rPr>
              <a:t>, </a:t>
            </a:r>
            <a:r>
              <a:rPr lang="fr-BE" sz="2000" dirty="0" err="1" smtClean="0">
                <a:solidFill>
                  <a:schemeClr val="tx1"/>
                </a:solidFill>
              </a:rPr>
              <a:t>accuracy</a:t>
            </a:r>
            <a:endParaRPr lang="fr-BE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xyproto.jpg"/>
          <p:cNvPicPr>
            <a:picLocks noChangeAspect="1"/>
          </p:cNvPicPr>
          <p:nvPr/>
        </p:nvPicPr>
        <p:blipFill rotWithShape="1">
          <a:blip r:embed="rId4" cstate="screen"/>
          <a:srcRect l="2230" t="4576" r="3376" b="3146"/>
          <a:stretch/>
        </p:blipFill>
        <p:spPr>
          <a:xfrm>
            <a:off x="2616820" y="1583576"/>
            <a:ext cx="2958787" cy="3412234"/>
          </a:xfrm>
          <a:prstGeom prst="rect">
            <a:avLst/>
          </a:prstGeom>
        </p:spPr>
      </p:pic>
      <p:pic>
        <p:nvPicPr>
          <p:cNvPr id="20482" name="Picture 2" descr="\\cern.ch\dfs\Users\k\kartoos\Documents\CLIC\Results_Pictures\IMGP5990.JPG"/>
          <p:cNvPicPr>
            <a:picLocks noChangeAspect="1" noChangeArrowheads="1"/>
          </p:cNvPicPr>
          <p:nvPr/>
        </p:nvPicPr>
        <p:blipFill>
          <a:blip r:embed="rId5" cstate="print"/>
          <a:srcRect l="6144" t="9391" r="12440" b="7738"/>
          <a:stretch>
            <a:fillRect/>
          </a:stretch>
        </p:blipFill>
        <p:spPr bwMode="auto">
          <a:xfrm>
            <a:off x="330231" y="3669812"/>
            <a:ext cx="2160208" cy="2931710"/>
          </a:xfrm>
          <a:prstGeom prst="rect">
            <a:avLst/>
          </a:prstGeom>
          <a:noFill/>
        </p:spPr>
      </p:pic>
      <p:pic>
        <p:nvPicPr>
          <p:cNvPr id="20483" name="Picture 3" descr="\\cern.ch\dfs\Workspaces\c\CLICstab\Pictures\Heidenhain\IMGP6034.JPG"/>
          <p:cNvPicPr>
            <a:picLocks noChangeAspect="1" noChangeArrowheads="1"/>
          </p:cNvPicPr>
          <p:nvPr/>
        </p:nvPicPr>
        <p:blipFill>
          <a:blip r:embed="rId6" cstate="print"/>
          <a:srcRect l="26566" t="10914" r="10383" b="8894"/>
          <a:stretch>
            <a:fillRect/>
          </a:stretch>
        </p:blipFill>
        <p:spPr bwMode="auto">
          <a:xfrm>
            <a:off x="4609172" y="4876801"/>
            <a:ext cx="2014653" cy="1921727"/>
          </a:xfrm>
          <a:prstGeom prst="rect">
            <a:avLst/>
          </a:prstGeom>
          <a:noFill/>
        </p:spPr>
      </p:pic>
      <p:pic>
        <p:nvPicPr>
          <p:cNvPr id="20484" name="Picture 4" descr="\\cern.ch\dfs\Workspaces\c\CLICstab\Pictures\X-yproto\IMGP6001.JPG"/>
          <p:cNvPicPr>
            <a:picLocks noChangeAspect="1" noChangeArrowheads="1"/>
          </p:cNvPicPr>
          <p:nvPr/>
        </p:nvPicPr>
        <p:blipFill>
          <a:blip r:embed="rId7" cstate="print"/>
          <a:srcRect l="6309" t="4178" r="32253" b="11452"/>
          <a:stretch>
            <a:fillRect/>
          </a:stretch>
        </p:blipFill>
        <p:spPr bwMode="auto">
          <a:xfrm>
            <a:off x="6829517" y="1613211"/>
            <a:ext cx="2212789" cy="4051610"/>
          </a:xfrm>
          <a:prstGeom prst="rect">
            <a:avLst/>
          </a:prstGeom>
          <a:noFill/>
        </p:spPr>
      </p:pic>
      <p:pic>
        <p:nvPicPr>
          <p:cNvPr id="20485" name="Picture 5" descr="\\cern.ch\dfs\Users\k\kartoos\Documents\CLIC\Results_Pictures\IMGP5978.JPG"/>
          <p:cNvPicPr>
            <a:picLocks noChangeAspect="1" noChangeArrowheads="1"/>
          </p:cNvPicPr>
          <p:nvPr/>
        </p:nvPicPr>
        <p:blipFill>
          <a:blip r:embed="rId8" cstate="print"/>
          <a:srcRect l="34846" t="26567" r="30960" b="39307"/>
          <a:stretch>
            <a:fillRect/>
          </a:stretch>
        </p:blipFill>
        <p:spPr bwMode="auto">
          <a:xfrm>
            <a:off x="932211" y="1568606"/>
            <a:ext cx="1312902" cy="174702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83941" y="3233853"/>
            <a:ext cx="1795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Capacitive </a:t>
            </a:r>
            <a:r>
              <a:rPr lang="fr-CH" dirty="0" err="1" smtClean="0"/>
              <a:t>sensor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79941" y="3679902"/>
            <a:ext cx="227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3 </a:t>
            </a:r>
            <a:r>
              <a:rPr lang="fr-CH" dirty="0" err="1" smtClean="0">
                <a:solidFill>
                  <a:schemeClr val="bg1"/>
                </a:solidFill>
              </a:rPr>
              <a:t>beam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interferometer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2624" y="6055079"/>
            <a:ext cx="2322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Optical </a:t>
            </a:r>
            <a:r>
              <a:rPr lang="fr-CH" dirty="0" err="1" smtClean="0">
                <a:solidFill>
                  <a:schemeClr val="bg1"/>
                </a:solidFill>
              </a:rPr>
              <a:t>incremental</a:t>
            </a:r>
            <a:r>
              <a:rPr lang="fr-CH" dirty="0" smtClean="0">
                <a:solidFill>
                  <a:schemeClr val="bg1"/>
                </a:solidFill>
              </a:rPr>
              <a:t> encoder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16820" y="4966009"/>
            <a:ext cx="2052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Actuators equipped </a:t>
            </a:r>
          </a:p>
          <a:p>
            <a:r>
              <a:rPr lang="en-US" dirty="0" smtClean="0"/>
              <a:t>with strain gauges</a:t>
            </a:r>
            <a:endParaRPr lang="en-US" dirty="0"/>
          </a:p>
        </p:txBody>
      </p:sp>
      <p:pic>
        <p:nvPicPr>
          <p:cNvPr id="17" name="Picture 2" descr="http://clic-stability.web.cern.ch/clic-stability/logo_cea_IRFU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042516" y="1613211"/>
            <a:ext cx="632285" cy="1098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593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235706</TotalTime>
  <Words>1210</Words>
  <Application>Microsoft Office PowerPoint</Application>
  <PresentationFormat>On-screen Show (4:3)</PresentationFormat>
  <Paragraphs>291</Paragraphs>
  <Slides>24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Median</vt:lpstr>
      <vt:lpstr>Equation</vt:lpstr>
      <vt:lpstr>Worksheet</vt:lpstr>
      <vt:lpstr>LINAC STABILISATION (including FF) Mechanical stabilisation and nano positioning with Angstrom resolution  </vt:lpstr>
      <vt:lpstr>Outline</vt:lpstr>
      <vt:lpstr>Ground motion</vt:lpstr>
      <vt:lpstr>PowerPoint Presentation</vt:lpstr>
      <vt:lpstr>Nano positioning</vt:lpstr>
      <vt:lpstr>Other requirements  stabilisation support</vt:lpstr>
      <vt:lpstr>Concept for MBQ </vt:lpstr>
      <vt:lpstr>PowerPoint Presentation</vt:lpstr>
      <vt:lpstr>X-y prototype:  Demonstration Nano positioning Resolution, precision, accuracy</vt:lpstr>
      <vt:lpstr>X-y positioning:  Study precision, accuracy and resolution</vt:lpstr>
      <vt:lpstr>Final focus concept</vt:lpstr>
      <vt:lpstr>Concept demonstration</vt:lpstr>
      <vt:lpstr>Concept demonstration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Nano positioning sensors</vt:lpstr>
      <vt:lpstr>PowerPoint Presentation</vt:lpstr>
      <vt:lpstr>PowerPoint Presentation</vt:lpstr>
      <vt:lpstr>Synergies between projects: Generic R&amp;D</vt:lpstr>
      <vt:lpstr>  Integrated luminosity simulations</vt:lpstr>
      <vt:lpstr>Comparison sensors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stabilization of CLIC main beam quadrupoles</dc:title>
  <dc:creator>Kurt</dc:creator>
  <cp:lastModifiedBy>Kurt Artoos</cp:lastModifiedBy>
  <cp:revision>2229</cp:revision>
  <dcterms:created xsi:type="dcterms:W3CDTF">2006-08-16T00:00:00Z</dcterms:created>
  <dcterms:modified xsi:type="dcterms:W3CDTF">2013-06-12T08:29:34Z</dcterms:modified>
</cp:coreProperties>
</file>