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3" r:id="rId4"/>
    <p:sldId id="266" r:id="rId5"/>
    <p:sldId id="264" r:id="rId6"/>
    <p:sldId id="265" r:id="rId7"/>
    <p:sldId id="268" r:id="rId8"/>
    <p:sldId id="261" r:id="rId9"/>
    <p:sldId id="260" r:id="rId10"/>
    <p:sldId id="262" r:id="rId11"/>
    <p:sldId id="269" r:id="rId12"/>
    <p:sldId id="259" r:id="rId13"/>
    <p:sldId id="274" r:id="rId14"/>
    <p:sldId id="275" r:id="rId15"/>
    <p:sldId id="273" r:id="rId16"/>
    <p:sldId id="267"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36054F-4B01-46D5-95F1-9368367FD9F4}" type="datetimeFigureOut">
              <a:rPr lang="en-GB" smtClean="0"/>
              <a:pPr/>
              <a:t>07/06/2013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C3EA1F-558B-46BE-8D36-C5262EEA4CE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182563"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Initiated by electron emission driven by the RF electric field directing towards the wall, where electrons can be accelerated to escape from the wall, and stimulate a breakdown event;  </a:t>
            </a:r>
          </a:p>
          <a:p>
            <a:pPr marL="0" marR="0" lvl="0" indent="182563"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182563"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Promoted at surface irregularities which are accentuated by stresses induced by pulsed heating due to surface RF magnetic fields.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957F39-2A41-4AB6-A651-B7C47BC11E4D}"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18">
              <a:defRPr/>
            </a:pPr>
            <a:r>
              <a:rPr lang="en-US" dirty="0"/>
              <a:t>Peak electric field envelope around the cavity periphery as coordinate </a:t>
            </a:r>
            <a:r>
              <a:rPr lang="en-US" i="1" dirty="0"/>
              <a:t>s</a:t>
            </a:r>
            <a:r>
              <a:rPr lang="en-US" dirty="0"/>
              <a:t> advances along the cavity perimeter and along the cavity axis. Red segments are </a:t>
            </a:r>
            <a:r>
              <a:rPr lang="en-US" dirty="0" err="1"/>
              <a:t>anodelike</a:t>
            </a:r>
            <a:r>
              <a:rPr lang="en-US" dirty="0"/>
              <a:t>, while blue segments are </a:t>
            </a:r>
            <a:r>
              <a:rPr lang="en-US" dirty="0" err="1"/>
              <a:t>cathodelike</a:t>
            </a:r>
            <a:r>
              <a:rPr lang="en-US" dirty="0"/>
              <a:t>. Magenta segments are fields along the cavity axis. </a:t>
            </a:r>
          </a:p>
          <a:p>
            <a:pPr defTabSz="914318">
              <a:defRPr/>
            </a:pPr>
            <a:endParaRPr lang="en-US" dirty="0"/>
          </a:p>
          <a:p>
            <a:pPr defTabSz="914318">
              <a:defRPr/>
            </a:pPr>
            <a:r>
              <a:rPr lang="en-US" baseline="0" dirty="0" smtClean="0"/>
              <a:t> The cavity wall is straight tilted for simplicity and E2: E1 = 2: 5.</a:t>
            </a:r>
            <a:endParaRPr lang="en-US" dirty="0"/>
          </a:p>
          <a:p>
            <a:pPr defTabSz="914318">
              <a:defRPr/>
            </a:pPr>
            <a:endParaRPr lang="en-US" dirty="0"/>
          </a:p>
          <a:p>
            <a:pPr defTabSz="914318">
              <a:defRPr/>
            </a:pPr>
            <a:r>
              <a:rPr lang="en-US" dirty="0"/>
              <a:t>It has been estimated that the total temperature rise from two mode excitation in similar multi-harmonic cavities driven by CTF3 beam is ~50 </a:t>
            </a:r>
            <a:r>
              <a:rPr lang="en-US" dirty="0">
                <a:sym typeface="Symbol" pitchFamily="18" charset="2"/>
              </a:rPr>
              <a:t></a:t>
            </a:r>
            <a:r>
              <a:rPr lang="en-US" dirty="0"/>
              <a:t> C. </a:t>
            </a:r>
          </a:p>
          <a:p>
            <a:endParaRPr lang="en-US" dirty="0"/>
          </a:p>
        </p:txBody>
      </p:sp>
      <p:sp>
        <p:nvSpPr>
          <p:cNvPr id="4" name="Slide Number Placeholder 3"/>
          <p:cNvSpPr>
            <a:spLocks noGrp="1"/>
          </p:cNvSpPr>
          <p:nvPr>
            <p:ph type="sldNum" sz="quarter" idx="10"/>
          </p:nvPr>
        </p:nvSpPr>
        <p:spPr/>
        <p:txBody>
          <a:bodyPr/>
          <a:lstStyle/>
          <a:p>
            <a:fld id="{4CB97CFC-0DF6-4AC7-AC8E-AA6069606DC9}"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7938F9-751F-47C5-AF62-02D573E5E5F1}" type="datetimeFigureOut">
              <a:rPr lang="en-GB" smtClean="0"/>
              <a:pPr/>
              <a:t>07/06/2013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C68012-BFB9-4B11-A612-D584FAD4F4B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7938F9-751F-47C5-AF62-02D573E5E5F1}" type="datetimeFigureOut">
              <a:rPr lang="en-GB" smtClean="0"/>
              <a:pPr/>
              <a:t>07/06/2013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C68012-BFB9-4B11-A612-D584FAD4F4B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eucard.web.cern.ch/eucard/index.html"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8.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5.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30.png"/><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2.jpe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hyperlink" Target="http://www.hud.ac.uk/" TargetMode="External"/><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3.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hyperlink" Target="http://www.hud.ac.uk/" TargetMode="External"/><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0.png"/><Relationship Id="rId7" Type="http://schemas.openxmlformats.org/officeDocument/2006/relationships/hyperlink" Target="//upload.wikimedia.org/wikipedia/commons/2/24/Los_Alamos_logo.svg" TargetMode="External"/><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2.pn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png"/></Relationships>
</file>

<file path=ppt/slides/_rels/slide18.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7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7.png"/><Relationship Id="rId11" Type="http://schemas.openxmlformats.org/officeDocument/2006/relationships/image" Target="../media/image72.png"/><Relationship Id="rId5" Type="http://schemas.openxmlformats.org/officeDocument/2006/relationships/image" Target="../media/image76.png"/><Relationship Id="rId10" Type="http://schemas.openxmlformats.org/officeDocument/2006/relationships/image" Target="../media/image71.png"/><Relationship Id="rId4" Type="http://schemas.openxmlformats.org/officeDocument/2006/relationships/image" Target="../media/image75.png"/><Relationship Id="rId9" Type="http://schemas.openxmlformats.org/officeDocument/2006/relationships/image" Target="../media/image70.pn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tiff"/><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tiff"/><Relationship Id="rId5" Type="http://schemas.openxmlformats.org/officeDocument/2006/relationships/image" Target="../media/image17.jpe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6.tiff"/><Relationship Id="rId7"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wmf"/><Relationship Id="rId5" Type="http://schemas.openxmlformats.org/officeDocument/2006/relationships/image" Target="../media/image28.pn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Progress in unconventional RF structures</a:t>
            </a:r>
          </a:p>
        </p:txBody>
      </p:sp>
      <p:sp>
        <p:nvSpPr>
          <p:cNvPr id="3" name="Subtitle 2"/>
          <p:cNvSpPr>
            <a:spLocks noGrp="1"/>
          </p:cNvSpPr>
          <p:nvPr>
            <p:ph type="subTitle" idx="1"/>
          </p:nvPr>
        </p:nvSpPr>
        <p:spPr/>
        <p:txBody>
          <a:bodyPr>
            <a:normAutofit/>
          </a:bodyPr>
          <a:lstStyle/>
          <a:p>
            <a:r>
              <a:rPr lang="en-GB" dirty="0" smtClean="0"/>
              <a:t>Dr Graeme Burt</a:t>
            </a:r>
          </a:p>
          <a:p>
            <a:r>
              <a:rPr lang="en-GB" dirty="0" smtClean="0"/>
              <a:t>Cockcroft Institute, Security Lancaster, Lancaster University</a:t>
            </a:r>
            <a:endParaRPr lang="en-GB" dirty="0"/>
          </a:p>
        </p:txBody>
      </p:sp>
      <p:pic>
        <p:nvPicPr>
          <p:cNvPr id="4" name="Picture 4" descr="CI_logo_small"/>
          <p:cNvPicPr>
            <a:picLocks noChangeAspect="1" noChangeArrowheads="1"/>
          </p:cNvPicPr>
          <p:nvPr/>
        </p:nvPicPr>
        <p:blipFill>
          <a:blip r:embed="rId2" cstate="print"/>
          <a:srcRect/>
          <a:stretch>
            <a:fillRect/>
          </a:stretch>
        </p:blipFill>
        <p:spPr bwMode="auto">
          <a:xfrm>
            <a:off x="293688" y="261938"/>
            <a:ext cx="1398587" cy="790575"/>
          </a:xfrm>
          <a:prstGeom prst="rect">
            <a:avLst/>
          </a:prstGeom>
          <a:noFill/>
          <a:ln w="9525">
            <a:noFill/>
            <a:miter lim="800000"/>
            <a:headEnd/>
            <a:tailEnd/>
          </a:ln>
        </p:spPr>
      </p:pic>
      <p:pic>
        <p:nvPicPr>
          <p:cNvPr id="5" name="Picture 2"/>
          <p:cNvPicPr>
            <a:picLocks noChangeAspect="1"/>
          </p:cNvPicPr>
          <p:nvPr/>
        </p:nvPicPr>
        <p:blipFill>
          <a:blip r:embed="rId3" cstate="print"/>
          <a:srcRect/>
          <a:stretch>
            <a:fillRect/>
          </a:stretch>
        </p:blipFill>
        <p:spPr bwMode="auto">
          <a:xfrm>
            <a:off x="7235825" y="261938"/>
            <a:ext cx="1555750" cy="955675"/>
          </a:xfrm>
          <a:prstGeom prst="rect">
            <a:avLst/>
          </a:prstGeom>
          <a:noFill/>
          <a:ln w="9525">
            <a:noFill/>
            <a:miter lim="800000"/>
            <a:headEnd/>
            <a:tailEnd/>
          </a:ln>
        </p:spPr>
      </p:pic>
      <p:pic>
        <p:nvPicPr>
          <p:cNvPr id="20482" name="Picture 2" descr="http://eucard.web.cern.ch/eucard/images/logoHomepage.jpg">
            <a:hlinkClick r:id="rId4"/>
          </p:cNvPr>
          <p:cNvPicPr>
            <a:picLocks noChangeAspect="1" noChangeArrowheads="1"/>
          </p:cNvPicPr>
          <p:nvPr/>
        </p:nvPicPr>
        <p:blipFill>
          <a:blip r:embed="rId5" cstate="print"/>
          <a:srcRect/>
          <a:stretch>
            <a:fillRect/>
          </a:stretch>
        </p:blipFill>
        <p:spPr bwMode="auto">
          <a:xfrm>
            <a:off x="3779912" y="260647"/>
            <a:ext cx="1584176" cy="75101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576" y="274638"/>
            <a:ext cx="8229600" cy="1143000"/>
          </a:xfrm>
        </p:spPr>
        <p:txBody>
          <a:bodyPr/>
          <a:lstStyle/>
          <a:p>
            <a:r>
              <a:rPr lang="en-GB" dirty="0" smtClean="0"/>
              <a:t>QW Electron Guns</a:t>
            </a:r>
            <a:endParaRPr lang="en-GB" dirty="0"/>
          </a:p>
        </p:txBody>
      </p:sp>
      <p:sp>
        <p:nvSpPr>
          <p:cNvPr id="3" name="Content Placeholder 2"/>
          <p:cNvSpPr>
            <a:spLocks noGrp="1"/>
          </p:cNvSpPr>
          <p:nvPr>
            <p:ph idx="1"/>
          </p:nvPr>
        </p:nvSpPr>
        <p:spPr>
          <a:xfrm>
            <a:off x="457200" y="1340768"/>
            <a:ext cx="5626968" cy="1152129"/>
          </a:xfrm>
        </p:spPr>
        <p:txBody>
          <a:bodyPr>
            <a:normAutofit fontScale="62500" lnSpcReduction="20000"/>
          </a:bodyPr>
          <a:lstStyle/>
          <a:p>
            <a:r>
              <a:rPr lang="en-GB" dirty="0" smtClean="0"/>
              <a:t>BNL, </a:t>
            </a:r>
            <a:r>
              <a:rPr lang="en-GB" dirty="0" err="1" smtClean="0"/>
              <a:t>Niowave</a:t>
            </a:r>
            <a:r>
              <a:rPr lang="en-GB" dirty="0" smtClean="0"/>
              <a:t>, NPS, Univ. </a:t>
            </a:r>
            <a:r>
              <a:rPr lang="en-GB" dirty="0" smtClean="0"/>
              <a:t>Wisconsin are proposing quarter wave SRF guns. The low frequency allows long low space charge beams.</a:t>
            </a:r>
            <a:endParaRPr lang="en-GB" dirty="0"/>
          </a:p>
        </p:txBody>
      </p:sp>
      <p:pic>
        <p:nvPicPr>
          <p:cNvPr id="6147" name="Picture 3"/>
          <p:cNvPicPr>
            <a:picLocks noChangeAspect="1" noChangeArrowheads="1"/>
          </p:cNvPicPr>
          <p:nvPr/>
        </p:nvPicPr>
        <p:blipFill>
          <a:blip r:embed="rId2" cstate="print"/>
          <a:srcRect t="4131"/>
          <a:stretch>
            <a:fillRect/>
          </a:stretch>
        </p:blipFill>
        <p:spPr bwMode="auto">
          <a:xfrm>
            <a:off x="5940152" y="188640"/>
            <a:ext cx="2876550" cy="4063529"/>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a:stretch>
            <a:fillRect/>
          </a:stretch>
        </p:blipFill>
        <p:spPr bwMode="auto">
          <a:xfrm>
            <a:off x="5200650" y="4076700"/>
            <a:ext cx="3943350" cy="2781300"/>
          </a:xfrm>
          <a:prstGeom prst="rect">
            <a:avLst/>
          </a:prstGeom>
          <a:noFill/>
          <a:ln w="9525">
            <a:noFill/>
            <a:miter lim="800000"/>
            <a:headEnd/>
            <a:tailEnd/>
          </a:ln>
        </p:spPr>
      </p:pic>
      <p:pic>
        <p:nvPicPr>
          <p:cNvPr id="6149" name="Picture 5"/>
          <p:cNvPicPr>
            <a:picLocks noChangeAspect="1" noChangeArrowheads="1"/>
          </p:cNvPicPr>
          <p:nvPr/>
        </p:nvPicPr>
        <p:blipFill>
          <a:blip r:embed="rId4" cstate="print"/>
          <a:srcRect/>
          <a:stretch>
            <a:fillRect/>
          </a:stretch>
        </p:blipFill>
        <p:spPr bwMode="auto">
          <a:xfrm>
            <a:off x="0" y="2420888"/>
            <a:ext cx="6877050" cy="2905125"/>
          </a:xfrm>
          <a:prstGeom prst="rect">
            <a:avLst/>
          </a:prstGeom>
          <a:noFill/>
          <a:ln w="9525">
            <a:noFill/>
            <a:miter lim="800000"/>
            <a:headEnd/>
            <a:tailEnd/>
          </a:ln>
        </p:spPr>
      </p:pic>
      <p:pic>
        <p:nvPicPr>
          <p:cNvPr id="6151" name="Picture 7"/>
          <p:cNvPicPr>
            <a:picLocks noChangeAspect="1" noChangeArrowheads="1"/>
          </p:cNvPicPr>
          <p:nvPr/>
        </p:nvPicPr>
        <p:blipFill>
          <a:blip r:embed="rId5" cstate="print"/>
          <a:srcRect/>
          <a:stretch>
            <a:fillRect/>
          </a:stretch>
        </p:blipFill>
        <p:spPr bwMode="auto">
          <a:xfrm>
            <a:off x="2915816" y="4552950"/>
            <a:ext cx="2343150" cy="2305050"/>
          </a:xfrm>
          <a:prstGeom prst="rect">
            <a:avLst/>
          </a:prstGeom>
          <a:noFill/>
          <a:ln w="9525">
            <a:noFill/>
            <a:miter lim="800000"/>
            <a:headEnd/>
            <a:tailEnd/>
          </a:ln>
        </p:spPr>
      </p:pic>
      <p:pic>
        <p:nvPicPr>
          <p:cNvPr id="8" name="Picture 7"/>
          <p:cNvPicPr>
            <a:picLocks noChangeAspect="1" noChangeArrowheads="1"/>
          </p:cNvPicPr>
          <p:nvPr/>
        </p:nvPicPr>
        <p:blipFill>
          <a:blip r:embed="rId6" cstate="print"/>
          <a:srcRect/>
          <a:stretch>
            <a:fillRect/>
          </a:stretch>
        </p:blipFill>
        <p:spPr bwMode="auto">
          <a:xfrm>
            <a:off x="0" y="5943600"/>
            <a:ext cx="914400" cy="914400"/>
          </a:xfrm>
          <a:prstGeom prst="rect">
            <a:avLst/>
          </a:prstGeom>
          <a:noFill/>
          <a:ln w="9525">
            <a:noFill/>
            <a:miter lim="800000"/>
            <a:headEnd/>
            <a:tailEnd/>
          </a:ln>
        </p:spPr>
      </p:pic>
      <p:pic>
        <p:nvPicPr>
          <p:cNvPr id="9" name="Picture 2"/>
          <p:cNvPicPr>
            <a:picLocks noChangeAspect="1" noChangeArrowheads="1"/>
          </p:cNvPicPr>
          <p:nvPr/>
        </p:nvPicPr>
        <p:blipFill>
          <a:blip r:embed="rId7" cstate="print"/>
          <a:srcRect/>
          <a:stretch>
            <a:fillRect/>
          </a:stretch>
        </p:blipFill>
        <p:spPr bwMode="auto">
          <a:xfrm>
            <a:off x="0" y="0"/>
            <a:ext cx="1485900" cy="400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GB" dirty="0" smtClean="0"/>
              <a:t>56 MHz cavity</a:t>
            </a:r>
            <a:endParaRPr lang="en-GB" dirty="0"/>
          </a:p>
        </p:txBody>
      </p:sp>
      <p:sp>
        <p:nvSpPr>
          <p:cNvPr id="3" name="Content Placeholder 2"/>
          <p:cNvSpPr>
            <a:spLocks noGrp="1"/>
          </p:cNvSpPr>
          <p:nvPr>
            <p:ph idx="1"/>
          </p:nvPr>
        </p:nvSpPr>
        <p:spPr>
          <a:xfrm>
            <a:off x="457200" y="4581128"/>
            <a:ext cx="6707088" cy="2088232"/>
          </a:xfrm>
        </p:spPr>
        <p:txBody>
          <a:bodyPr>
            <a:normAutofit fontScale="70000" lnSpcReduction="20000"/>
          </a:bodyPr>
          <a:lstStyle/>
          <a:p>
            <a:r>
              <a:rPr lang="en-GB" dirty="0" smtClean="0"/>
              <a:t>BNL are developing a 56 MHz quarter wave cavity to provide longer RF buckets in RHIC. The very low frequency SRF system is quite uncommon, and the quarter wave is in the longitudinal direction to reduce transverse size.</a:t>
            </a:r>
          </a:p>
          <a:p>
            <a:r>
              <a:rPr lang="en-GB" dirty="0" smtClean="0"/>
              <a:t>It also includes a novel </a:t>
            </a:r>
            <a:r>
              <a:rPr lang="en-GB" dirty="0" err="1" smtClean="0"/>
              <a:t>Chebyeshev</a:t>
            </a:r>
            <a:r>
              <a:rPr lang="en-GB" dirty="0" smtClean="0"/>
              <a:t> filter on the HOM coupler.</a:t>
            </a:r>
            <a:endParaRPr lang="en-GB" dirty="0"/>
          </a:p>
        </p:txBody>
      </p:sp>
      <p:pic>
        <p:nvPicPr>
          <p:cNvPr id="7170" name="Picture 2"/>
          <p:cNvPicPr>
            <a:picLocks noChangeAspect="1" noChangeArrowheads="1"/>
          </p:cNvPicPr>
          <p:nvPr/>
        </p:nvPicPr>
        <p:blipFill>
          <a:blip r:embed="rId2" cstate="print"/>
          <a:srcRect/>
          <a:stretch>
            <a:fillRect/>
          </a:stretch>
        </p:blipFill>
        <p:spPr bwMode="auto">
          <a:xfrm>
            <a:off x="2627784" y="980729"/>
            <a:ext cx="4536504" cy="3468604"/>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0" y="188640"/>
            <a:ext cx="2543175" cy="4238625"/>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7658100" y="0"/>
            <a:ext cx="1485900" cy="400050"/>
          </a:xfrm>
          <a:prstGeom prst="rect">
            <a:avLst/>
          </a:prstGeom>
          <a:noFill/>
          <a:ln w="9525">
            <a:noFill/>
            <a:miter lim="800000"/>
            <a:headEnd/>
            <a:tailEnd/>
          </a:ln>
        </p:spPr>
      </p:pic>
      <p:pic>
        <p:nvPicPr>
          <p:cNvPr id="3075" name="Picture 3"/>
          <p:cNvPicPr>
            <a:picLocks noChangeAspect="1" noChangeArrowheads="1"/>
          </p:cNvPicPr>
          <p:nvPr/>
        </p:nvPicPr>
        <p:blipFill>
          <a:blip r:embed="rId5" cstate="print"/>
          <a:srcRect/>
          <a:stretch>
            <a:fillRect/>
          </a:stretch>
        </p:blipFill>
        <p:spPr bwMode="auto">
          <a:xfrm>
            <a:off x="7191375" y="2667000"/>
            <a:ext cx="1952625"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240" y="44624"/>
            <a:ext cx="8229600" cy="1143000"/>
          </a:xfrm>
        </p:spPr>
        <p:txBody>
          <a:bodyPr/>
          <a:lstStyle/>
          <a:p>
            <a:r>
              <a:rPr lang="en-GB" dirty="0" smtClean="0"/>
              <a:t>Photonic </a:t>
            </a:r>
            <a:r>
              <a:rPr lang="en-GB" dirty="0" err="1" smtClean="0"/>
              <a:t>Bandgap</a:t>
            </a:r>
            <a:endParaRPr lang="en-GB" dirty="0"/>
          </a:p>
        </p:txBody>
      </p:sp>
      <p:sp>
        <p:nvSpPr>
          <p:cNvPr id="3" name="Content Placeholder 2"/>
          <p:cNvSpPr>
            <a:spLocks noGrp="1"/>
          </p:cNvSpPr>
          <p:nvPr>
            <p:ph idx="1"/>
          </p:nvPr>
        </p:nvSpPr>
        <p:spPr>
          <a:xfrm>
            <a:off x="323528" y="3356992"/>
            <a:ext cx="2880320" cy="2769171"/>
          </a:xfrm>
        </p:spPr>
        <p:txBody>
          <a:bodyPr>
            <a:normAutofit fontScale="62500" lnSpcReduction="20000"/>
          </a:bodyPr>
          <a:lstStyle/>
          <a:p>
            <a:r>
              <a:rPr lang="en-GB" dirty="0" smtClean="0"/>
              <a:t>Photonic </a:t>
            </a:r>
            <a:r>
              <a:rPr lang="en-GB" dirty="0" err="1" smtClean="0"/>
              <a:t>bandgaps</a:t>
            </a:r>
            <a:r>
              <a:rPr lang="en-GB" dirty="0" smtClean="0"/>
              <a:t> offer the possibility of confining only a few modes in the cavity.</a:t>
            </a:r>
          </a:p>
          <a:p>
            <a:r>
              <a:rPr lang="en-GB" dirty="0" smtClean="0"/>
              <a:t>MIT have been working towards PBG’s with similar  performance to normal cavities.</a:t>
            </a:r>
            <a:endParaRPr lang="en-GB" dirty="0"/>
          </a:p>
        </p:txBody>
      </p:sp>
      <p:pic>
        <p:nvPicPr>
          <p:cNvPr id="5" name="Picture 4" descr="photo1"/>
          <p:cNvPicPr>
            <a:picLocks noChangeArrowheads="1"/>
          </p:cNvPicPr>
          <p:nvPr/>
        </p:nvPicPr>
        <p:blipFill>
          <a:blip r:embed="rId2" cstate="print"/>
          <a:srcRect/>
          <a:stretch>
            <a:fillRect/>
          </a:stretch>
        </p:blipFill>
        <p:spPr bwMode="auto">
          <a:xfrm>
            <a:off x="6470650" y="620688"/>
            <a:ext cx="2673350" cy="3276600"/>
          </a:xfrm>
          <a:prstGeom prst="rect">
            <a:avLst/>
          </a:prstGeom>
          <a:noFill/>
        </p:spPr>
      </p:pic>
      <p:pic>
        <p:nvPicPr>
          <p:cNvPr id="5122" name="Picture 2"/>
          <p:cNvPicPr>
            <a:picLocks noChangeAspect="1" noChangeArrowheads="1"/>
          </p:cNvPicPr>
          <p:nvPr/>
        </p:nvPicPr>
        <p:blipFill>
          <a:blip r:embed="rId3" cstate="print"/>
          <a:srcRect/>
          <a:stretch>
            <a:fillRect/>
          </a:stretch>
        </p:blipFill>
        <p:spPr bwMode="auto">
          <a:xfrm>
            <a:off x="4788024" y="4161234"/>
            <a:ext cx="4086225" cy="2724150"/>
          </a:xfrm>
          <a:prstGeom prst="rect">
            <a:avLst/>
          </a:prstGeom>
          <a:noFill/>
          <a:ln w="9525">
            <a:noFill/>
            <a:miter lim="800000"/>
            <a:headEnd/>
            <a:tailEnd/>
          </a:ln>
        </p:spPr>
      </p:pic>
      <p:pic>
        <p:nvPicPr>
          <p:cNvPr id="5125" name="Picture 5"/>
          <p:cNvPicPr>
            <a:picLocks noChangeAspect="1" noChangeArrowheads="1"/>
          </p:cNvPicPr>
          <p:nvPr/>
        </p:nvPicPr>
        <p:blipFill>
          <a:blip r:embed="rId4" cstate="print"/>
          <a:srcRect b="50064"/>
          <a:stretch>
            <a:fillRect/>
          </a:stretch>
        </p:blipFill>
        <p:spPr bwMode="auto">
          <a:xfrm>
            <a:off x="251520" y="1196752"/>
            <a:ext cx="3059832" cy="1911779"/>
          </a:xfrm>
          <a:prstGeom prst="rect">
            <a:avLst/>
          </a:prstGeom>
          <a:noFill/>
          <a:ln w="9525">
            <a:noFill/>
            <a:miter lim="800000"/>
            <a:headEnd/>
            <a:tailEnd/>
          </a:ln>
          <a:effectLst/>
        </p:spPr>
      </p:pic>
      <p:pic>
        <p:nvPicPr>
          <p:cNvPr id="9" name="Picture 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0" y="6196867"/>
            <a:ext cx="2275566" cy="661133"/>
          </a:xfrm>
          <a:prstGeom prst="rect">
            <a:avLst/>
          </a:prstGeom>
        </p:spPr>
      </p:pic>
      <p:pic>
        <p:nvPicPr>
          <p:cNvPr id="13313" name="Picture 1"/>
          <p:cNvPicPr>
            <a:picLocks noChangeAspect="1" noChangeArrowheads="1"/>
          </p:cNvPicPr>
          <p:nvPr/>
        </p:nvPicPr>
        <p:blipFill>
          <a:blip r:embed="rId6" cstate="print"/>
          <a:srcRect/>
          <a:stretch>
            <a:fillRect/>
          </a:stretch>
        </p:blipFill>
        <p:spPr bwMode="auto">
          <a:xfrm>
            <a:off x="0" y="0"/>
            <a:ext cx="1167321" cy="692696"/>
          </a:xfrm>
          <a:prstGeom prst="rect">
            <a:avLst/>
          </a:prstGeom>
          <a:noFill/>
          <a:ln w="9525">
            <a:noFill/>
            <a:miter lim="800000"/>
            <a:headEnd/>
            <a:tailEnd/>
          </a:ln>
        </p:spPr>
      </p:pic>
      <p:pic>
        <p:nvPicPr>
          <p:cNvPr id="4" name="Picture 3" descr="DSCN0023"/>
          <p:cNvPicPr>
            <a:picLocks noChangeAspect="1" noChangeArrowheads="1"/>
          </p:cNvPicPr>
          <p:nvPr/>
        </p:nvPicPr>
        <p:blipFill>
          <a:blip r:embed="rId7" cstate="print"/>
          <a:srcRect/>
          <a:stretch>
            <a:fillRect/>
          </a:stretch>
        </p:blipFill>
        <p:spPr bwMode="auto">
          <a:xfrm>
            <a:off x="3347864" y="1196752"/>
            <a:ext cx="2304256" cy="307234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GB" smtClean="0"/>
              <a:t>PBG crab cavities</a:t>
            </a:r>
          </a:p>
        </p:txBody>
      </p:sp>
      <p:pic>
        <p:nvPicPr>
          <p:cNvPr id="29699" name="Picture 2" descr="double-diagonal01"/>
          <p:cNvPicPr>
            <a:picLocks noChangeAspect="1" noChangeArrowheads="1"/>
          </p:cNvPicPr>
          <p:nvPr/>
        </p:nvPicPr>
        <p:blipFill>
          <a:blip r:embed="rId2" cstate="print"/>
          <a:srcRect/>
          <a:stretch>
            <a:fillRect/>
          </a:stretch>
        </p:blipFill>
        <p:spPr bwMode="auto">
          <a:xfrm>
            <a:off x="179388" y="2708275"/>
            <a:ext cx="5400675" cy="3835400"/>
          </a:xfrm>
          <a:prstGeom prst="rect">
            <a:avLst/>
          </a:prstGeom>
          <a:noFill/>
          <a:ln w="9525">
            <a:noFill/>
            <a:miter lim="800000"/>
            <a:headEnd/>
            <a:tailEnd/>
          </a:ln>
        </p:spPr>
      </p:pic>
      <p:sp>
        <p:nvSpPr>
          <p:cNvPr id="29700" name="TextBox 5"/>
          <p:cNvSpPr txBox="1">
            <a:spLocks noChangeArrowheads="1"/>
          </p:cNvSpPr>
          <p:nvPr/>
        </p:nvSpPr>
        <p:spPr bwMode="auto">
          <a:xfrm>
            <a:off x="6623050" y="5921375"/>
            <a:ext cx="2520950" cy="646113"/>
          </a:xfrm>
          <a:prstGeom prst="rect">
            <a:avLst/>
          </a:prstGeom>
          <a:noFill/>
          <a:ln w="9525">
            <a:solidFill>
              <a:schemeClr val="tx1"/>
            </a:solidFill>
            <a:miter lim="800000"/>
            <a:headEnd/>
            <a:tailEnd/>
          </a:ln>
        </p:spPr>
        <p:txBody>
          <a:bodyPr>
            <a:spAutoFit/>
          </a:bodyPr>
          <a:lstStyle/>
          <a:p>
            <a:r>
              <a:rPr lang="en-GB" i="1"/>
              <a:t>Lancaster and Huddersfield</a:t>
            </a:r>
          </a:p>
        </p:txBody>
      </p:sp>
      <p:pic>
        <p:nvPicPr>
          <p:cNvPr id="29701" name="Picture 3"/>
          <p:cNvPicPr>
            <a:picLocks noChangeAspect="1" noChangeArrowheads="1"/>
          </p:cNvPicPr>
          <p:nvPr/>
        </p:nvPicPr>
        <p:blipFill>
          <a:blip r:embed="rId3" cstate="print"/>
          <a:srcRect r="28870"/>
          <a:stretch>
            <a:fillRect/>
          </a:stretch>
        </p:blipFill>
        <p:spPr bwMode="auto">
          <a:xfrm>
            <a:off x="0" y="1125538"/>
            <a:ext cx="2627313" cy="1524000"/>
          </a:xfrm>
          <a:prstGeom prst="rect">
            <a:avLst/>
          </a:prstGeom>
          <a:noFill/>
          <a:ln w="9525">
            <a:noFill/>
            <a:miter lim="800000"/>
            <a:headEnd/>
            <a:tailEnd/>
          </a:ln>
        </p:spPr>
      </p:pic>
      <p:pic>
        <p:nvPicPr>
          <p:cNvPr id="29702" name="Picture 4"/>
          <p:cNvPicPr>
            <a:picLocks noChangeAspect="1" noChangeArrowheads="1"/>
          </p:cNvPicPr>
          <p:nvPr/>
        </p:nvPicPr>
        <p:blipFill>
          <a:blip r:embed="rId4" cstate="print"/>
          <a:srcRect r="26968"/>
          <a:stretch>
            <a:fillRect/>
          </a:stretch>
        </p:blipFill>
        <p:spPr bwMode="auto">
          <a:xfrm>
            <a:off x="2627313" y="1052513"/>
            <a:ext cx="2881312" cy="1628775"/>
          </a:xfrm>
          <a:prstGeom prst="rect">
            <a:avLst/>
          </a:prstGeom>
          <a:noFill/>
          <a:ln w="9525">
            <a:noFill/>
            <a:miter lim="800000"/>
            <a:headEnd/>
            <a:tailEnd/>
          </a:ln>
        </p:spPr>
      </p:pic>
      <p:sp>
        <p:nvSpPr>
          <p:cNvPr id="29703" name="Text Box 5"/>
          <p:cNvSpPr txBox="1">
            <a:spLocks noChangeArrowheads="1"/>
          </p:cNvSpPr>
          <p:nvPr/>
        </p:nvSpPr>
        <p:spPr bwMode="auto">
          <a:xfrm>
            <a:off x="5580063" y="1196975"/>
            <a:ext cx="3384550" cy="1917700"/>
          </a:xfrm>
          <a:prstGeom prst="rect">
            <a:avLst/>
          </a:prstGeom>
          <a:noFill/>
          <a:ln w="9525">
            <a:noFill/>
            <a:miter lim="800000"/>
            <a:headEnd/>
            <a:tailEnd/>
          </a:ln>
        </p:spPr>
        <p:txBody>
          <a:bodyPr>
            <a:spAutoFit/>
          </a:bodyPr>
          <a:lstStyle/>
          <a:p>
            <a:pPr algn="just">
              <a:spcBef>
                <a:spcPct val="50000"/>
              </a:spcBef>
            </a:pPr>
            <a:r>
              <a:rPr lang="en-GB" sz="2400"/>
              <a:t>A PBG dipole cavity would allow the construction of a crab cavity with no trapped higher order modes.</a:t>
            </a:r>
            <a:endParaRPr lang="en-US" sz="2400"/>
          </a:p>
        </p:txBody>
      </p:sp>
      <p:sp>
        <p:nvSpPr>
          <p:cNvPr id="29704" name="Text Box 6"/>
          <p:cNvSpPr txBox="1">
            <a:spLocks noChangeArrowheads="1"/>
          </p:cNvSpPr>
          <p:nvPr/>
        </p:nvSpPr>
        <p:spPr bwMode="auto">
          <a:xfrm>
            <a:off x="5724525" y="3429000"/>
            <a:ext cx="3419475" cy="1570038"/>
          </a:xfrm>
          <a:prstGeom prst="rect">
            <a:avLst/>
          </a:prstGeom>
          <a:noFill/>
          <a:ln w="9525">
            <a:noFill/>
            <a:miter lim="800000"/>
            <a:headEnd/>
            <a:tailEnd/>
          </a:ln>
        </p:spPr>
        <p:txBody>
          <a:bodyPr>
            <a:spAutoFit/>
          </a:bodyPr>
          <a:lstStyle/>
          <a:p>
            <a:pPr algn="just">
              <a:spcBef>
                <a:spcPct val="50000"/>
              </a:spcBef>
            </a:pPr>
            <a:r>
              <a:rPr lang="en-GB" sz="2400"/>
              <a:t>However, one must be careful not to trap other modes in the band-gap as well.</a:t>
            </a:r>
            <a:endParaRPr lang="en-US" sz="2400"/>
          </a:p>
        </p:txBody>
      </p:sp>
      <p:pic>
        <p:nvPicPr>
          <p:cNvPr id="29705" name="Picture 2" descr="University of Huddersfield - Inspiring tomorrow's profesionals">
            <a:hlinkClick r:id="rId5"/>
          </p:cNvPr>
          <p:cNvPicPr>
            <a:picLocks noChangeAspect="1" noChangeArrowheads="1"/>
          </p:cNvPicPr>
          <p:nvPr/>
        </p:nvPicPr>
        <p:blipFill>
          <a:blip r:embed="rId6" cstate="print"/>
          <a:srcRect/>
          <a:stretch>
            <a:fillRect/>
          </a:stretch>
        </p:blipFill>
        <p:spPr bwMode="auto">
          <a:xfrm>
            <a:off x="8207375" y="5921375"/>
            <a:ext cx="936625" cy="936625"/>
          </a:xfrm>
          <a:prstGeom prst="rect">
            <a:avLst/>
          </a:prstGeom>
          <a:noFill/>
          <a:ln w="9525">
            <a:noFill/>
            <a:miter lim="800000"/>
            <a:headEnd/>
            <a:tailEnd/>
          </a:ln>
        </p:spPr>
      </p:pic>
      <p:pic>
        <p:nvPicPr>
          <p:cNvPr id="10" name="Picture 2"/>
          <p:cNvPicPr>
            <a:picLocks noChangeAspect="1"/>
          </p:cNvPicPr>
          <p:nvPr/>
        </p:nvPicPr>
        <p:blipFill>
          <a:blip r:embed="rId7" cstate="print"/>
          <a:srcRect/>
          <a:stretch>
            <a:fillRect/>
          </a:stretch>
        </p:blipFill>
        <p:spPr bwMode="auto">
          <a:xfrm>
            <a:off x="7524328" y="4941168"/>
            <a:ext cx="1555750" cy="955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smtClean="0"/>
              <a:t>PBG Crab Cavities</a:t>
            </a:r>
          </a:p>
        </p:txBody>
      </p:sp>
      <p:pic>
        <p:nvPicPr>
          <p:cNvPr id="30723" name="Picture 3" descr="Quality-factor-plot"/>
          <p:cNvPicPr>
            <a:picLocks noChangeAspect="1" noChangeArrowheads="1"/>
          </p:cNvPicPr>
          <p:nvPr/>
        </p:nvPicPr>
        <p:blipFill>
          <a:blip r:embed="rId2" cstate="print"/>
          <a:srcRect/>
          <a:stretch>
            <a:fillRect/>
          </a:stretch>
        </p:blipFill>
        <p:spPr bwMode="auto">
          <a:xfrm>
            <a:off x="5148263" y="3932238"/>
            <a:ext cx="3995737" cy="2925762"/>
          </a:xfrm>
          <a:prstGeom prst="rect">
            <a:avLst/>
          </a:prstGeom>
          <a:noFill/>
          <a:ln w="9525">
            <a:noFill/>
            <a:miter lim="800000"/>
            <a:headEnd/>
            <a:tailEnd/>
          </a:ln>
        </p:spPr>
      </p:pic>
      <p:pic>
        <p:nvPicPr>
          <p:cNvPr id="30724" name="Picture 5" descr="inner"/>
          <p:cNvPicPr>
            <a:picLocks noChangeAspect="1" noChangeArrowheads="1"/>
          </p:cNvPicPr>
          <p:nvPr/>
        </p:nvPicPr>
        <p:blipFill>
          <a:blip r:embed="rId3" cstate="print"/>
          <a:srcRect/>
          <a:stretch>
            <a:fillRect/>
          </a:stretch>
        </p:blipFill>
        <p:spPr bwMode="auto">
          <a:xfrm>
            <a:off x="-36513" y="1398588"/>
            <a:ext cx="5029201" cy="3543300"/>
          </a:xfrm>
          <a:prstGeom prst="rect">
            <a:avLst/>
          </a:prstGeom>
          <a:noFill/>
          <a:ln w="9525">
            <a:noFill/>
            <a:miter lim="800000"/>
            <a:headEnd/>
            <a:tailEnd/>
          </a:ln>
        </p:spPr>
      </p:pic>
      <p:pic>
        <p:nvPicPr>
          <p:cNvPr id="30725" name="Picture 4"/>
          <p:cNvPicPr>
            <a:picLocks noChangeAspect="1" noChangeArrowheads="1"/>
          </p:cNvPicPr>
          <p:nvPr/>
        </p:nvPicPr>
        <p:blipFill>
          <a:blip r:embed="rId4" cstate="print"/>
          <a:srcRect/>
          <a:stretch>
            <a:fillRect/>
          </a:stretch>
        </p:blipFill>
        <p:spPr bwMode="auto">
          <a:xfrm>
            <a:off x="3276600" y="4724400"/>
            <a:ext cx="1800225" cy="2095500"/>
          </a:xfrm>
          <a:prstGeom prst="rect">
            <a:avLst/>
          </a:prstGeom>
          <a:noFill/>
          <a:ln w="9525">
            <a:noFill/>
            <a:miter lim="800000"/>
            <a:headEnd/>
            <a:tailEnd/>
          </a:ln>
        </p:spPr>
      </p:pic>
      <p:sp>
        <p:nvSpPr>
          <p:cNvPr id="30726" name="TextBox 6"/>
          <p:cNvSpPr txBox="1">
            <a:spLocks noChangeArrowheads="1"/>
          </p:cNvSpPr>
          <p:nvPr/>
        </p:nvSpPr>
        <p:spPr bwMode="auto">
          <a:xfrm>
            <a:off x="5003800" y="1412875"/>
            <a:ext cx="3960813" cy="2832100"/>
          </a:xfrm>
          <a:prstGeom prst="rect">
            <a:avLst/>
          </a:prstGeom>
          <a:noFill/>
          <a:ln w="9525">
            <a:noFill/>
            <a:miter lim="800000"/>
            <a:headEnd/>
            <a:tailEnd/>
          </a:ln>
        </p:spPr>
        <p:txBody>
          <a:bodyPr>
            <a:spAutoFit/>
          </a:bodyPr>
          <a:lstStyle/>
          <a:p>
            <a:r>
              <a:rPr lang="en-GB" sz="2000"/>
              <a:t>A solution was found, where the rods around the defect (two missing rods) where enlarged.</a:t>
            </a:r>
          </a:p>
          <a:p>
            <a:endParaRPr lang="en-GB" sz="2000"/>
          </a:p>
          <a:p>
            <a:r>
              <a:rPr lang="en-GB" sz="2000"/>
              <a:t>This pushes the modal frequencies down allowing the monopole to be pushed out of the bandgap.</a:t>
            </a:r>
          </a:p>
          <a:p>
            <a:endParaRPr lang="en-GB"/>
          </a:p>
        </p:txBody>
      </p:sp>
      <p:sp>
        <p:nvSpPr>
          <p:cNvPr id="30727" name="TextBox 7"/>
          <p:cNvSpPr txBox="1">
            <a:spLocks noChangeArrowheads="1"/>
          </p:cNvSpPr>
          <p:nvPr/>
        </p:nvSpPr>
        <p:spPr bwMode="auto">
          <a:xfrm>
            <a:off x="250825" y="5732463"/>
            <a:ext cx="2520950" cy="647700"/>
          </a:xfrm>
          <a:prstGeom prst="rect">
            <a:avLst/>
          </a:prstGeom>
          <a:noFill/>
          <a:ln w="9525">
            <a:solidFill>
              <a:schemeClr val="tx1"/>
            </a:solidFill>
            <a:miter lim="800000"/>
            <a:headEnd/>
            <a:tailEnd/>
          </a:ln>
        </p:spPr>
        <p:txBody>
          <a:bodyPr>
            <a:spAutoFit/>
          </a:bodyPr>
          <a:lstStyle/>
          <a:p>
            <a:r>
              <a:rPr lang="en-GB" i="1"/>
              <a:t>Lancaster and Huddersfield</a:t>
            </a:r>
          </a:p>
        </p:txBody>
      </p:sp>
      <p:pic>
        <p:nvPicPr>
          <p:cNvPr id="30728" name="Picture 2" descr="University of Huddersfield - Inspiring tomorrow's profesionals">
            <a:hlinkClick r:id="rId5"/>
          </p:cNvPr>
          <p:cNvPicPr>
            <a:picLocks noChangeAspect="1" noChangeArrowheads="1"/>
          </p:cNvPicPr>
          <p:nvPr/>
        </p:nvPicPr>
        <p:blipFill>
          <a:blip r:embed="rId6" cstate="print"/>
          <a:srcRect/>
          <a:stretch>
            <a:fillRect/>
          </a:stretch>
        </p:blipFill>
        <p:spPr bwMode="auto">
          <a:xfrm>
            <a:off x="1835150" y="5732463"/>
            <a:ext cx="936625" cy="936625"/>
          </a:xfrm>
          <a:prstGeom prst="rect">
            <a:avLst/>
          </a:prstGeom>
          <a:noFill/>
          <a:ln w="9525">
            <a:noFill/>
            <a:miter lim="800000"/>
            <a:headEnd/>
            <a:tailEnd/>
          </a:ln>
        </p:spPr>
      </p:pic>
      <p:pic>
        <p:nvPicPr>
          <p:cNvPr id="9" name="Picture 2"/>
          <p:cNvPicPr>
            <a:picLocks noChangeAspect="1"/>
          </p:cNvPicPr>
          <p:nvPr/>
        </p:nvPicPr>
        <p:blipFill>
          <a:blip r:embed="rId7" cstate="print"/>
          <a:srcRect/>
          <a:stretch>
            <a:fillRect/>
          </a:stretch>
        </p:blipFill>
        <p:spPr bwMode="auto">
          <a:xfrm>
            <a:off x="755576" y="5034778"/>
            <a:ext cx="1051694" cy="6460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Irregular crystal cavities</a:t>
            </a:r>
            <a:endParaRPr lang="en-GB" dirty="0"/>
          </a:p>
        </p:txBody>
      </p:sp>
      <p:sp>
        <p:nvSpPr>
          <p:cNvPr id="3" name="Content Placeholder 2"/>
          <p:cNvSpPr>
            <a:spLocks noGrp="1"/>
          </p:cNvSpPr>
          <p:nvPr>
            <p:ph idx="1"/>
          </p:nvPr>
        </p:nvSpPr>
        <p:spPr>
          <a:xfrm>
            <a:off x="251520" y="1600201"/>
            <a:ext cx="5616624" cy="1324743"/>
          </a:xfrm>
        </p:spPr>
        <p:txBody>
          <a:bodyPr>
            <a:normAutofit fontScale="77500" lnSpcReduction="20000"/>
          </a:bodyPr>
          <a:lstStyle/>
          <a:p>
            <a:r>
              <a:rPr lang="en-GB" dirty="0" smtClean="0"/>
              <a:t>Colorado U. and </a:t>
            </a:r>
            <a:r>
              <a:rPr lang="en-GB" dirty="0" err="1" smtClean="0"/>
              <a:t>TechX</a:t>
            </a:r>
            <a:r>
              <a:rPr lang="en-GB" dirty="0" smtClean="0"/>
              <a:t> used computation optimisation to find the best lattice and the results were quite surprising.</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6012160" y="1484783"/>
            <a:ext cx="2987030" cy="444289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83568" y="2915394"/>
            <a:ext cx="4905375" cy="180975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216024" y="4725144"/>
            <a:ext cx="5796136" cy="2128134"/>
          </a:xfrm>
          <a:prstGeom prst="rect">
            <a:avLst/>
          </a:prstGeom>
          <a:noFill/>
          <a:ln w="9525">
            <a:noFill/>
            <a:miter lim="800000"/>
            <a:headEnd/>
            <a:tailEnd/>
          </a:ln>
        </p:spPr>
      </p:pic>
      <p:pic>
        <p:nvPicPr>
          <p:cNvPr id="7" name="Picture 5" descr="tx_logomark"/>
          <p:cNvPicPr>
            <a:picLocks noChangeAspect="1" noChangeArrowheads="1"/>
          </p:cNvPicPr>
          <p:nvPr/>
        </p:nvPicPr>
        <p:blipFill>
          <a:blip r:embed="rId5" cstate="print"/>
          <a:srcRect/>
          <a:stretch>
            <a:fillRect/>
          </a:stretch>
        </p:blipFill>
        <p:spPr bwMode="auto">
          <a:xfrm>
            <a:off x="251520" y="188640"/>
            <a:ext cx="1079500" cy="989013"/>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a:stretch>
            <a:fillRect/>
          </a:stretch>
        </p:blipFill>
        <p:spPr bwMode="auto">
          <a:xfrm>
            <a:off x="7956376" y="0"/>
            <a:ext cx="1000125" cy="10001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0" y="274638"/>
            <a:ext cx="3754760" cy="1143000"/>
          </a:xfrm>
        </p:spPr>
        <p:txBody>
          <a:bodyPr/>
          <a:lstStyle/>
          <a:p>
            <a:r>
              <a:rPr lang="en-GB" dirty="0" smtClean="0"/>
              <a:t>SRF PBG</a:t>
            </a:r>
            <a:endParaRPr lang="en-GB" dirty="0"/>
          </a:p>
        </p:txBody>
      </p:sp>
      <p:pic>
        <p:nvPicPr>
          <p:cNvPr id="8194" name="Picture 2"/>
          <p:cNvPicPr>
            <a:picLocks noChangeAspect="1" noChangeArrowheads="1"/>
          </p:cNvPicPr>
          <p:nvPr/>
        </p:nvPicPr>
        <p:blipFill>
          <a:blip r:embed="rId2" cstate="print"/>
          <a:srcRect/>
          <a:stretch>
            <a:fillRect/>
          </a:stretch>
        </p:blipFill>
        <p:spPr bwMode="auto">
          <a:xfrm>
            <a:off x="0" y="0"/>
            <a:ext cx="3563888" cy="2885052"/>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5705475" y="1556792"/>
            <a:ext cx="3438525" cy="5124450"/>
          </a:xfrm>
          <a:prstGeom prst="rect">
            <a:avLst/>
          </a:prstGeom>
          <a:noFill/>
          <a:ln w="9525">
            <a:noFill/>
            <a:miter lim="800000"/>
            <a:headEnd/>
            <a:tailEnd/>
          </a:ln>
        </p:spPr>
      </p:pic>
      <p:pic>
        <p:nvPicPr>
          <p:cNvPr id="8196" name="Picture 4"/>
          <p:cNvPicPr>
            <a:picLocks noChangeAspect="1" noChangeArrowheads="1"/>
          </p:cNvPicPr>
          <p:nvPr/>
        </p:nvPicPr>
        <p:blipFill>
          <a:blip r:embed="rId4" cstate="print"/>
          <a:srcRect/>
          <a:stretch>
            <a:fillRect/>
          </a:stretch>
        </p:blipFill>
        <p:spPr bwMode="auto">
          <a:xfrm>
            <a:off x="0" y="2924944"/>
            <a:ext cx="3238500" cy="2028825"/>
          </a:xfrm>
          <a:prstGeom prst="rect">
            <a:avLst/>
          </a:prstGeom>
          <a:noFill/>
          <a:ln w="9525">
            <a:noFill/>
            <a:miter lim="800000"/>
            <a:headEnd/>
            <a:tailEnd/>
          </a:ln>
        </p:spPr>
      </p:pic>
      <p:pic>
        <p:nvPicPr>
          <p:cNvPr id="8197" name="Picture 5"/>
          <p:cNvPicPr>
            <a:picLocks noChangeAspect="1" noChangeArrowheads="1"/>
          </p:cNvPicPr>
          <p:nvPr/>
        </p:nvPicPr>
        <p:blipFill>
          <a:blip r:embed="rId5" cstate="print"/>
          <a:srcRect/>
          <a:stretch>
            <a:fillRect/>
          </a:stretch>
        </p:blipFill>
        <p:spPr bwMode="auto">
          <a:xfrm>
            <a:off x="2483768" y="4613101"/>
            <a:ext cx="3514725" cy="2200275"/>
          </a:xfrm>
          <a:prstGeom prst="rect">
            <a:avLst/>
          </a:prstGeom>
          <a:noFill/>
          <a:ln w="9525">
            <a:noFill/>
            <a:miter lim="800000"/>
            <a:headEnd/>
            <a:tailEnd/>
          </a:ln>
        </p:spPr>
      </p:pic>
      <p:pic>
        <p:nvPicPr>
          <p:cNvPr id="8" name="Picture 7"/>
          <p:cNvPicPr>
            <a:picLocks noChangeAspect="1" noChangeArrowheads="1"/>
          </p:cNvPicPr>
          <p:nvPr/>
        </p:nvPicPr>
        <p:blipFill>
          <a:blip r:embed="rId6" cstate="print"/>
          <a:srcRect/>
          <a:stretch>
            <a:fillRect/>
          </a:stretch>
        </p:blipFill>
        <p:spPr bwMode="auto">
          <a:xfrm>
            <a:off x="0" y="5943600"/>
            <a:ext cx="914400" cy="914400"/>
          </a:xfrm>
          <a:prstGeom prst="rect">
            <a:avLst/>
          </a:prstGeom>
          <a:noFill/>
          <a:ln w="9525">
            <a:noFill/>
            <a:miter lim="800000"/>
            <a:headEnd/>
            <a:tailEnd/>
          </a:ln>
        </p:spPr>
      </p:pic>
      <p:pic>
        <p:nvPicPr>
          <p:cNvPr id="12290" name="Picture 2" descr="File:Los Alamos logo.svg">
            <a:hlinkClick r:id="rId7"/>
          </p:cNvPr>
          <p:cNvPicPr>
            <a:picLocks noChangeAspect="1" noChangeArrowheads="1"/>
          </p:cNvPicPr>
          <p:nvPr/>
        </p:nvPicPr>
        <p:blipFill>
          <a:blip r:embed="rId8" cstate="print"/>
          <a:srcRect/>
          <a:stretch>
            <a:fillRect/>
          </a:stretch>
        </p:blipFill>
        <p:spPr bwMode="auto">
          <a:xfrm>
            <a:off x="7164288" y="0"/>
            <a:ext cx="1896145" cy="870231"/>
          </a:xfrm>
          <a:prstGeom prst="rect">
            <a:avLst/>
          </a:prstGeom>
          <a:noFill/>
        </p:spPr>
      </p:pic>
      <p:sp>
        <p:nvSpPr>
          <p:cNvPr id="10" name="TextBox 9"/>
          <p:cNvSpPr txBox="1"/>
          <p:nvPr/>
        </p:nvSpPr>
        <p:spPr>
          <a:xfrm>
            <a:off x="3419872" y="1340768"/>
            <a:ext cx="2160240" cy="3416320"/>
          </a:xfrm>
          <a:prstGeom prst="rect">
            <a:avLst/>
          </a:prstGeom>
          <a:noFill/>
        </p:spPr>
        <p:txBody>
          <a:bodyPr wrap="square" rtlCol="0">
            <a:spAutoFit/>
          </a:bodyPr>
          <a:lstStyle/>
          <a:p>
            <a:r>
              <a:rPr lang="en-GB" sz="2400" dirty="0" smtClean="0"/>
              <a:t>Los Alamos have been looking at using an SRF PBG as a HOM damper.</a:t>
            </a:r>
          </a:p>
          <a:p>
            <a:endParaRPr lang="en-GB" sz="2400" dirty="0" smtClean="0"/>
          </a:p>
          <a:p>
            <a:r>
              <a:rPr lang="en-GB" sz="2400" dirty="0" smtClean="0"/>
              <a:t>Vertical test results look promising.</a:t>
            </a:r>
            <a:endParaRPr lang="en-GB"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srcRect/>
          <a:stretch>
            <a:fillRect/>
          </a:stretch>
        </p:blipFill>
        <p:spPr bwMode="auto">
          <a:xfrm>
            <a:off x="323528" y="1808820"/>
            <a:ext cx="4267201" cy="2209800"/>
          </a:xfrm>
          <a:prstGeom prst="rect">
            <a:avLst/>
          </a:prstGeom>
          <a:noFill/>
          <a:ln w="9525">
            <a:noFill/>
            <a:miter lim="800000"/>
            <a:headEnd/>
            <a:tailEnd/>
          </a:ln>
        </p:spPr>
      </p:pic>
      <p:pic>
        <p:nvPicPr>
          <p:cNvPr id="56323" name="Picture 3"/>
          <p:cNvPicPr>
            <a:picLocks noChangeAspect="1" noChangeArrowheads="1"/>
          </p:cNvPicPr>
          <p:nvPr/>
        </p:nvPicPr>
        <p:blipFill>
          <a:blip r:embed="rId4" cstate="print"/>
          <a:srcRect/>
          <a:stretch>
            <a:fillRect/>
          </a:stretch>
        </p:blipFill>
        <p:spPr bwMode="auto">
          <a:xfrm>
            <a:off x="6713058" y="2282788"/>
            <a:ext cx="2214917" cy="1447800"/>
          </a:xfrm>
          <a:prstGeom prst="rect">
            <a:avLst/>
          </a:prstGeom>
          <a:noFill/>
          <a:ln w="9525">
            <a:noFill/>
            <a:miter lim="800000"/>
            <a:headEnd/>
            <a:tailEnd/>
          </a:ln>
        </p:spPr>
      </p:pic>
      <p:sp>
        <p:nvSpPr>
          <p:cNvPr id="5" name="Rectangle 4"/>
          <p:cNvSpPr/>
          <p:nvPr/>
        </p:nvSpPr>
        <p:spPr>
          <a:xfrm>
            <a:off x="4752020" y="1808820"/>
            <a:ext cx="4067943" cy="461665"/>
          </a:xfrm>
          <a:prstGeom prst="rect">
            <a:avLst/>
          </a:prstGeom>
        </p:spPr>
        <p:txBody>
          <a:bodyPr wrap="square">
            <a:spAutoFit/>
          </a:bodyPr>
          <a:lstStyle/>
          <a:p>
            <a:r>
              <a:rPr lang="en-US" sz="1200" dirty="0" smtClean="0"/>
              <a:t>Potential energy </a:t>
            </a:r>
            <a:r>
              <a:rPr lang="en-US" sz="1200" b="1" dirty="0" smtClean="0"/>
              <a:t>u</a:t>
            </a:r>
            <a:r>
              <a:rPr lang="en-US" sz="1200" dirty="0" smtClean="0"/>
              <a:t> of an electron near the surface of a metal with </a:t>
            </a:r>
            <a:r>
              <a:rPr lang="en-US" sz="1200" b="1" dirty="0" smtClean="0"/>
              <a:t>x</a:t>
            </a:r>
            <a:r>
              <a:rPr lang="en-US" sz="1200" dirty="0" smtClean="0"/>
              <a:t> the distance of electron from surface.</a:t>
            </a:r>
            <a:endParaRPr lang="en-US" sz="1200" dirty="0"/>
          </a:p>
        </p:txBody>
      </p:sp>
      <p:pic>
        <p:nvPicPr>
          <p:cNvPr id="56324" name="Picture 4"/>
          <p:cNvPicPr>
            <a:picLocks noChangeAspect="1" noChangeArrowheads="1"/>
          </p:cNvPicPr>
          <p:nvPr/>
        </p:nvPicPr>
        <p:blipFill>
          <a:blip r:embed="rId5" cstate="print"/>
          <a:srcRect/>
          <a:stretch>
            <a:fillRect/>
          </a:stretch>
        </p:blipFill>
        <p:spPr bwMode="auto">
          <a:xfrm>
            <a:off x="4535996" y="2276872"/>
            <a:ext cx="2154216" cy="1447800"/>
          </a:xfrm>
          <a:prstGeom prst="rect">
            <a:avLst/>
          </a:prstGeom>
          <a:noFill/>
          <a:ln w="9525">
            <a:noFill/>
            <a:miter lim="800000"/>
            <a:headEnd/>
            <a:tailEnd/>
          </a:ln>
        </p:spPr>
      </p:pic>
      <p:sp>
        <p:nvSpPr>
          <p:cNvPr id="7" name="Rectangle 6"/>
          <p:cNvSpPr/>
          <p:nvPr/>
        </p:nvSpPr>
        <p:spPr>
          <a:xfrm>
            <a:off x="467544" y="4194954"/>
            <a:ext cx="4284476" cy="1754326"/>
          </a:xfrm>
          <a:prstGeom prst="rect">
            <a:avLst/>
          </a:prstGeom>
        </p:spPr>
        <p:txBody>
          <a:bodyPr wrap="square">
            <a:spAutoFit/>
          </a:bodyPr>
          <a:lstStyle/>
          <a:p>
            <a:pPr algn="just">
              <a:buFont typeface="Arial" pitchFamily="34" charset="0"/>
              <a:buChar char="•"/>
            </a:pPr>
            <a:r>
              <a:rPr lang="en-US" dirty="0" smtClean="0">
                <a:cs typeface="Times New Roman" pitchFamily="18" charset="0"/>
              </a:rPr>
              <a:t> may lower the pulsed surface heating. By superimposing two modes</a:t>
            </a:r>
          </a:p>
          <a:p>
            <a:pPr algn="just">
              <a:buFont typeface="Arial" pitchFamily="34" charset="0"/>
              <a:buChar char="•"/>
            </a:pPr>
            <a:endParaRPr lang="en-US" dirty="0" smtClean="0">
              <a:cs typeface="Times New Roman" pitchFamily="18" charset="0"/>
            </a:endParaRPr>
          </a:p>
          <a:p>
            <a:pPr algn="just">
              <a:buFont typeface="Arial" pitchFamily="34" charset="0"/>
              <a:buChar char="•"/>
            </a:pPr>
            <a:endParaRPr lang="en-US" dirty="0" smtClean="0">
              <a:cs typeface="Times New Roman" pitchFamily="18" charset="0"/>
            </a:endParaRPr>
          </a:p>
          <a:p>
            <a:pPr algn="just"/>
            <a:r>
              <a:rPr lang="en-US" dirty="0" smtClean="0">
                <a:cs typeface="Times New Roman" pitchFamily="18" charset="0"/>
              </a:rPr>
              <a:t>(Ideal pillbox </a:t>
            </a:r>
            <a:r>
              <a:rPr lang="el-GR" dirty="0" smtClean="0">
                <a:cs typeface="Times New Roman" pitchFamily="18" charset="0"/>
              </a:rPr>
              <a:t>η</a:t>
            </a:r>
            <a:r>
              <a:rPr lang="en-US" dirty="0" smtClean="0">
                <a:cs typeface="Times New Roman" pitchFamily="18" charset="0"/>
              </a:rPr>
              <a:t>=H</a:t>
            </a:r>
            <a:r>
              <a:rPr lang="en-US" baseline="-25000" dirty="0" smtClean="0">
                <a:cs typeface="Times New Roman" pitchFamily="18" charset="0"/>
              </a:rPr>
              <a:t>2</a:t>
            </a:r>
            <a:r>
              <a:rPr lang="en-US" baseline="30000" dirty="0" smtClean="0">
                <a:cs typeface="Times New Roman" pitchFamily="18" charset="0"/>
              </a:rPr>
              <a:t>max</a:t>
            </a:r>
            <a:r>
              <a:rPr lang="en-US" dirty="0" smtClean="0">
                <a:cs typeface="Times New Roman" pitchFamily="18" charset="0"/>
              </a:rPr>
              <a:t>/H</a:t>
            </a:r>
            <a:r>
              <a:rPr lang="en-US" baseline="-25000" dirty="0" smtClean="0">
                <a:cs typeface="Times New Roman" pitchFamily="18" charset="0"/>
              </a:rPr>
              <a:t>1</a:t>
            </a:r>
            <a:r>
              <a:rPr lang="en-US" baseline="30000" dirty="0" smtClean="0">
                <a:cs typeface="Times New Roman" pitchFamily="18" charset="0"/>
              </a:rPr>
              <a:t>max</a:t>
            </a:r>
            <a:r>
              <a:rPr lang="en-US" dirty="0" smtClean="0">
                <a:cs typeface="Times New Roman" pitchFamily="18" charset="0"/>
              </a:rPr>
              <a:t>=2) </a:t>
            </a:r>
          </a:p>
          <a:p>
            <a:pPr algn="just"/>
            <a:endParaRPr lang="en-US" dirty="0" smtClean="0">
              <a:cs typeface="Times New Roman" pitchFamily="18" charset="0"/>
            </a:endParaRPr>
          </a:p>
        </p:txBody>
      </p:sp>
      <p:sp>
        <p:nvSpPr>
          <p:cNvPr id="9" name="Rectangle 8"/>
          <p:cNvSpPr/>
          <p:nvPr/>
        </p:nvSpPr>
        <p:spPr>
          <a:xfrm>
            <a:off x="467544" y="1016732"/>
            <a:ext cx="8676456" cy="646331"/>
          </a:xfrm>
          <a:prstGeom prst="rect">
            <a:avLst/>
          </a:prstGeom>
        </p:spPr>
        <p:txBody>
          <a:bodyPr wrap="square">
            <a:spAutoFit/>
          </a:bodyPr>
          <a:lstStyle/>
          <a:p>
            <a:pPr>
              <a:buFont typeface="Arial" pitchFamily="34" charset="0"/>
              <a:buChar char="•"/>
            </a:pPr>
            <a:r>
              <a:rPr lang="en-US" dirty="0" smtClean="0">
                <a:cs typeface="Times New Roman" pitchFamily="18" charset="0"/>
              </a:rPr>
              <a:t> may yield RF electric fields that point into metallic cavity surfaces to be always smaller than fields that point away from the surfaces</a:t>
            </a:r>
            <a:endParaRPr lang="en-US" dirty="0"/>
          </a:p>
        </p:txBody>
      </p:sp>
      <p:sp>
        <p:nvSpPr>
          <p:cNvPr id="10" name="Rectangle 9"/>
          <p:cNvSpPr/>
          <p:nvPr/>
        </p:nvSpPr>
        <p:spPr>
          <a:xfrm>
            <a:off x="395536" y="584684"/>
            <a:ext cx="5410200" cy="400110"/>
          </a:xfrm>
          <a:prstGeom prst="rect">
            <a:avLst/>
          </a:prstGeom>
        </p:spPr>
        <p:txBody>
          <a:bodyPr wrap="square">
            <a:spAutoFit/>
          </a:bodyPr>
          <a:lstStyle/>
          <a:p>
            <a:r>
              <a:rPr lang="en-US" sz="2000" b="1" dirty="0" smtClean="0">
                <a:solidFill>
                  <a:srgbClr val="006600"/>
                </a:solidFill>
                <a:cs typeface="Times New Roman" pitchFamily="18" charset="0"/>
              </a:rPr>
              <a:t>Superimposing harmonically-related modes </a:t>
            </a:r>
            <a:endParaRPr lang="en-US" sz="2000" b="1" dirty="0">
              <a:solidFill>
                <a:srgbClr val="006600"/>
              </a:solidFill>
              <a:cs typeface="Times New Roman" pitchFamily="18" charset="0"/>
            </a:endParaRPr>
          </a:p>
        </p:txBody>
      </p:sp>
      <p:sp>
        <p:nvSpPr>
          <p:cNvPr id="13" name="TextBox 7"/>
          <p:cNvSpPr txBox="1">
            <a:spLocks noChangeArrowheads="1"/>
          </p:cNvSpPr>
          <p:nvPr/>
        </p:nvSpPr>
        <p:spPr bwMode="auto">
          <a:xfrm>
            <a:off x="0" y="0"/>
            <a:ext cx="9144000" cy="461665"/>
          </a:xfrm>
          <a:prstGeom prst="rect">
            <a:avLst/>
          </a:prstGeom>
          <a:noFill/>
          <a:ln w="9525">
            <a:noFill/>
            <a:miter lim="800000"/>
            <a:headEnd/>
            <a:tailEnd/>
          </a:ln>
        </p:spPr>
        <p:txBody>
          <a:bodyPr wrap="square">
            <a:spAutoFit/>
          </a:bodyPr>
          <a:lstStyle/>
          <a:p>
            <a:pPr algn="ctr"/>
            <a:r>
              <a:rPr lang="en-US" sz="2400" b="1" dirty="0" smtClean="0">
                <a:solidFill>
                  <a:srgbClr val="0070C0"/>
                </a:solidFill>
                <a:cs typeface="Times New Roman" pitchFamily="18" charset="0"/>
              </a:rPr>
              <a:t>Motivation: Multi-Harmonic to Increase Breakdown Threshold </a:t>
            </a:r>
            <a:endParaRPr lang="en-US" sz="2400" b="1" dirty="0">
              <a:solidFill>
                <a:srgbClr val="0070C0"/>
              </a:solidFill>
              <a:cs typeface="Times New Roman" pitchFamily="18" charset="0"/>
            </a:endParaRPr>
          </a:p>
        </p:txBody>
      </p:sp>
      <p:sp>
        <p:nvSpPr>
          <p:cNvPr id="747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4753"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059832" y="4597685"/>
            <a:ext cx="1620180" cy="248348"/>
          </a:xfrm>
          <a:prstGeom prst="rect">
            <a:avLst/>
          </a:prstGeom>
          <a:noFill/>
        </p:spPr>
      </p:pic>
      <p:sp>
        <p:nvSpPr>
          <p:cNvPr id="747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47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4759"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75557" y="4991931"/>
            <a:ext cx="3564396" cy="243530"/>
          </a:xfrm>
          <a:prstGeom prst="rect">
            <a:avLst/>
          </a:prstGeom>
          <a:noFill/>
        </p:spPr>
      </p:pic>
      <p:pic>
        <p:nvPicPr>
          <p:cNvPr id="2" name="Picture 1"/>
          <p:cNvPicPr>
            <a:picLocks noChangeAspect="1" noChangeArrowheads="1"/>
          </p:cNvPicPr>
          <p:nvPr/>
        </p:nvPicPr>
        <p:blipFill>
          <a:blip r:embed="rId8" cstate="print"/>
          <a:srcRect/>
          <a:stretch>
            <a:fillRect/>
          </a:stretch>
        </p:blipFill>
        <p:spPr bwMode="auto">
          <a:xfrm>
            <a:off x="5076056" y="3861047"/>
            <a:ext cx="3780420" cy="2524781"/>
          </a:xfrm>
          <a:prstGeom prst="rect">
            <a:avLst/>
          </a:prstGeom>
          <a:noFill/>
          <a:ln w="9525">
            <a:noFill/>
            <a:miter lim="800000"/>
            <a:headEnd/>
            <a:tailEnd/>
          </a:ln>
        </p:spPr>
      </p:pic>
      <p:pic>
        <p:nvPicPr>
          <p:cNvPr id="28" name="Picture 10" descr="yale_university_logo.gif"/>
          <p:cNvPicPr>
            <a:picLocks noChangeAspect="1"/>
          </p:cNvPicPr>
          <p:nvPr/>
        </p:nvPicPr>
        <p:blipFill>
          <a:blip r:embed="rId9" cstate="print"/>
          <a:srcRect/>
          <a:stretch>
            <a:fillRect/>
          </a:stretch>
        </p:blipFill>
        <p:spPr bwMode="auto">
          <a:xfrm>
            <a:off x="4769346" y="6561348"/>
            <a:ext cx="666750" cy="274637"/>
          </a:xfrm>
          <a:prstGeom prst="rect">
            <a:avLst/>
          </a:prstGeom>
          <a:noFill/>
          <a:ln w="9525">
            <a:noFill/>
            <a:miter lim="800000"/>
            <a:headEnd/>
            <a:tailEnd/>
          </a:ln>
        </p:spPr>
      </p:pic>
      <p:cxnSp>
        <p:nvCxnSpPr>
          <p:cNvPr id="29" name="Straight Connector 28"/>
          <p:cNvCxnSpPr/>
          <p:nvPr/>
        </p:nvCxnSpPr>
        <p:spPr>
          <a:xfrm>
            <a:off x="0" y="6477000"/>
            <a:ext cx="9144000"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pic>
        <p:nvPicPr>
          <p:cNvPr id="30" name="Picture 2"/>
          <p:cNvPicPr>
            <a:picLocks noChangeAspect="1" noChangeArrowheads="1"/>
          </p:cNvPicPr>
          <p:nvPr/>
        </p:nvPicPr>
        <p:blipFill>
          <a:blip r:embed="rId10" cstate="print"/>
          <a:srcRect/>
          <a:stretch>
            <a:fillRect/>
          </a:stretch>
        </p:blipFill>
        <p:spPr bwMode="auto">
          <a:xfrm>
            <a:off x="8458785" y="6525344"/>
            <a:ext cx="609016" cy="332656"/>
          </a:xfrm>
          <a:prstGeom prst="rect">
            <a:avLst/>
          </a:prstGeom>
          <a:noFill/>
          <a:ln w="9525">
            <a:noFill/>
            <a:miter lim="800000"/>
            <a:headEnd/>
            <a:tailEnd/>
          </a:ln>
        </p:spPr>
      </p:pic>
      <p:pic>
        <p:nvPicPr>
          <p:cNvPr id="31" name="Picture 3"/>
          <p:cNvPicPr>
            <a:picLocks noChangeAspect="1" noChangeArrowheads="1"/>
          </p:cNvPicPr>
          <p:nvPr/>
        </p:nvPicPr>
        <p:blipFill>
          <a:blip r:embed="rId11" cstate="print"/>
          <a:srcRect/>
          <a:stretch>
            <a:fillRect/>
          </a:stretch>
        </p:blipFill>
        <p:spPr bwMode="auto">
          <a:xfrm>
            <a:off x="7142888" y="6501194"/>
            <a:ext cx="957504" cy="356806"/>
          </a:xfrm>
          <a:prstGeom prst="rect">
            <a:avLst/>
          </a:prstGeom>
          <a:noFill/>
          <a:ln w="9525">
            <a:noFill/>
            <a:miter lim="800000"/>
            <a:headEnd/>
            <a:tailEnd/>
          </a:ln>
        </p:spPr>
      </p:pic>
      <p:pic>
        <p:nvPicPr>
          <p:cNvPr id="32" name="Picture 9"/>
          <p:cNvPicPr>
            <a:picLocks noChangeAspect="1" noChangeArrowheads="1"/>
          </p:cNvPicPr>
          <p:nvPr/>
        </p:nvPicPr>
        <p:blipFill>
          <a:blip r:embed="rId12" cstate="print"/>
          <a:srcRect/>
          <a:stretch>
            <a:fillRect/>
          </a:stretch>
        </p:blipFill>
        <p:spPr bwMode="auto">
          <a:xfrm>
            <a:off x="5629560" y="6561348"/>
            <a:ext cx="1282700" cy="231775"/>
          </a:xfrm>
          <a:prstGeom prst="rect">
            <a:avLst/>
          </a:prstGeom>
          <a:noFill/>
          <a:ln w="9525">
            <a:noFill/>
            <a:miter lim="800000"/>
            <a:headEnd/>
            <a:tailEnd/>
          </a:ln>
        </p:spPr>
      </p:pic>
      <p:sp>
        <p:nvSpPr>
          <p:cNvPr id="33" name="TextBox 32"/>
          <p:cNvSpPr txBox="1"/>
          <p:nvPr/>
        </p:nvSpPr>
        <p:spPr>
          <a:xfrm>
            <a:off x="-828600" y="6550223"/>
            <a:ext cx="5508104" cy="307777"/>
          </a:xfrm>
          <a:prstGeom prst="rect">
            <a:avLst/>
          </a:prstGeom>
          <a:noFill/>
        </p:spPr>
        <p:txBody>
          <a:bodyPr wrap="square" rtlCol="0">
            <a:spAutoFit/>
          </a:bodyPr>
          <a:lstStyle/>
          <a:p>
            <a:pPr algn="ctr"/>
            <a:r>
              <a:rPr lang="en-US" sz="1400" dirty="0" smtClean="0"/>
              <a:t>Y. Jiang, L.R. Carver, R. M. Jones &amp; J.L. </a:t>
            </a:r>
            <a:r>
              <a:rPr lang="en-US" sz="1400" dirty="0" err="1" smtClean="0"/>
              <a:t>Hirshfield</a:t>
            </a:r>
            <a:endParaRPr lang="en-US" sz="1400" baseline="30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7"/>
          <p:cNvSpPr txBox="1">
            <a:spLocks noChangeArrowheads="1"/>
          </p:cNvSpPr>
          <p:nvPr/>
        </p:nvSpPr>
        <p:spPr bwMode="auto">
          <a:xfrm>
            <a:off x="0" y="0"/>
            <a:ext cx="9144000" cy="646331"/>
          </a:xfrm>
          <a:prstGeom prst="rect">
            <a:avLst/>
          </a:prstGeom>
          <a:noFill/>
          <a:ln w="9525">
            <a:noFill/>
            <a:miter lim="800000"/>
            <a:headEnd/>
            <a:tailEnd/>
          </a:ln>
        </p:spPr>
        <p:txBody>
          <a:bodyPr wrap="square">
            <a:spAutoFit/>
          </a:bodyPr>
          <a:lstStyle/>
          <a:p>
            <a:pPr algn="ctr"/>
            <a:r>
              <a:rPr lang="en-US" sz="3600" b="1" dirty="0" smtClean="0">
                <a:solidFill>
                  <a:srgbClr val="0070C0"/>
                </a:solidFill>
                <a:cs typeface="Times New Roman" pitchFamily="18" charset="0"/>
              </a:rPr>
              <a:t>Multi-Harmonic Cavity</a:t>
            </a:r>
            <a:endParaRPr lang="en-US" sz="3600" b="1" dirty="0">
              <a:solidFill>
                <a:srgbClr val="0070C0"/>
              </a:solidFill>
              <a:cs typeface="Times New Roman" pitchFamily="18" charset="0"/>
            </a:endParaRPr>
          </a:p>
        </p:txBody>
      </p:sp>
      <p:grpSp>
        <p:nvGrpSpPr>
          <p:cNvPr id="4" name="Group 29"/>
          <p:cNvGrpSpPr/>
          <p:nvPr/>
        </p:nvGrpSpPr>
        <p:grpSpPr>
          <a:xfrm>
            <a:off x="4788024" y="605408"/>
            <a:ext cx="3733800" cy="5703912"/>
            <a:chOff x="4800600" y="533400"/>
            <a:chExt cx="3733800" cy="5703912"/>
          </a:xfrm>
        </p:grpSpPr>
        <p:sp>
          <p:nvSpPr>
            <p:cNvPr id="90" name="TextBox 89"/>
            <p:cNvSpPr txBox="1"/>
            <p:nvPr/>
          </p:nvSpPr>
          <p:spPr>
            <a:xfrm>
              <a:off x="5029200" y="609600"/>
              <a:ext cx="3352800" cy="2277547"/>
            </a:xfrm>
            <a:prstGeom prst="rect">
              <a:avLst/>
            </a:prstGeom>
            <a:noFill/>
          </p:spPr>
          <p:txBody>
            <a:bodyPr wrap="square" rtlCol="0">
              <a:spAutoFit/>
            </a:bodyPr>
            <a:lstStyle/>
            <a:p>
              <a:pPr algn="just"/>
              <a:r>
                <a:rPr lang="en-US" sz="1600" b="1" dirty="0" smtClean="0">
                  <a:solidFill>
                    <a:srgbClr val="0070C0"/>
                  </a:solidFill>
                </a:rPr>
                <a:t>TM011 Type MHC:</a:t>
              </a:r>
            </a:p>
            <a:p>
              <a:pPr algn="just">
                <a:buFont typeface="Arial" pitchFamily="34" charset="0"/>
                <a:buChar char="•"/>
              </a:pPr>
              <a:r>
                <a:rPr lang="en-US" sz="1400" dirty="0" smtClean="0"/>
                <a:t>Superposition of TM</a:t>
              </a:r>
              <a:r>
                <a:rPr lang="en-US" sz="1400" baseline="-25000" dirty="0" smtClean="0"/>
                <a:t>010</a:t>
              </a:r>
              <a:r>
                <a:rPr lang="en-US" sz="1400" dirty="0" smtClean="0"/>
                <a:t> and its</a:t>
              </a:r>
              <a:r>
                <a:rPr lang="en-US" sz="1400" baseline="-25000" dirty="0" smtClean="0"/>
                <a:t> </a:t>
              </a:r>
              <a:r>
                <a:rPr lang="en-US" sz="1400" dirty="0" smtClean="0"/>
                <a:t>2</a:t>
              </a:r>
              <a:r>
                <a:rPr lang="en-US" sz="1400" baseline="30000" dirty="0" smtClean="0"/>
                <a:t>nd</a:t>
              </a:r>
              <a:r>
                <a:rPr lang="en-US" sz="1400" dirty="0" smtClean="0"/>
                <a:t> -harmonic TM</a:t>
              </a:r>
              <a:r>
                <a:rPr lang="en-US" sz="1400" baseline="-25000" dirty="0" smtClean="0"/>
                <a:t>011</a:t>
              </a:r>
            </a:p>
            <a:p>
              <a:pPr algn="just">
                <a:buFont typeface="Arial" pitchFamily="34" charset="0"/>
                <a:buChar char="•"/>
              </a:pPr>
              <a:endParaRPr lang="en-US" sz="1400" dirty="0" smtClean="0"/>
            </a:p>
            <a:p>
              <a:pPr>
                <a:buFont typeface="Arial" pitchFamily="34" charset="0"/>
                <a:buChar char="•"/>
              </a:pPr>
              <a:r>
                <a:rPr lang="en-US" sz="1400" dirty="0" smtClean="0"/>
                <a:t>Elliptical cavity to lower the surface magnetic field</a:t>
              </a:r>
            </a:p>
            <a:p>
              <a:pPr>
                <a:buFont typeface="Arial" pitchFamily="34" charset="0"/>
                <a:buChar char="•"/>
              </a:pPr>
              <a:endParaRPr lang="en-US" sz="1400" dirty="0" smtClean="0"/>
            </a:p>
            <a:p>
              <a:pPr>
                <a:buFont typeface="Arial" pitchFamily="34" charset="0"/>
                <a:buChar char="•"/>
              </a:pPr>
              <a:r>
                <a:rPr lang="en-US" sz="1400" dirty="0" smtClean="0"/>
                <a:t> Pulsed heating temperature rise 20% less than single mode only with the same acceleration gradient</a:t>
              </a:r>
            </a:p>
          </p:txBody>
        </p:sp>
        <p:sp>
          <p:nvSpPr>
            <p:cNvPr id="91" name="TextBox 90"/>
            <p:cNvSpPr txBox="1"/>
            <p:nvPr/>
          </p:nvSpPr>
          <p:spPr>
            <a:xfrm>
              <a:off x="5029200" y="1219200"/>
              <a:ext cx="3352800" cy="477054"/>
            </a:xfrm>
            <a:prstGeom prst="rect">
              <a:avLst/>
            </a:prstGeom>
            <a:noFill/>
          </p:spPr>
          <p:txBody>
            <a:bodyPr wrap="square" rtlCol="0">
              <a:spAutoFit/>
            </a:bodyPr>
            <a:lstStyle/>
            <a:p>
              <a:endParaRPr lang="en-US" sz="1100" dirty="0" smtClean="0">
                <a:latin typeface="Arial" pitchFamily="34" charset="0"/>
                <a:cs typeface="Arial" pitchFamily="34" charset="0"/>
              </a:endParaRPr>
            </a:p>
            <a:p>
              <a:r>
                <a:rPr lang="en-US" sz="1400" dirty="0" smtClean="0"/>
                <a:t>	</a:t>
              </a:r>
              <a:endParaRPr lang="en-US" sz="1400" dirty="0"/>
            </a:p>
          </p:txBody>
        </p:sp>
        <p:sp>
          <p:nvSpPr>
            <p:cNvPr id="94" name="Rounded Rectangle 93"/>
            <p:cNvSpPr/>
            <p:nvPr/>
          </p:nvSpPr>
          <p:spPr>
            <a:xfrm>
              <a:off x="4800600" y="533400"/>
              <a:ext cx="3733800" cy="5703912"/>
            </a:xfrm>
            <a:prstGeom prst="roundRect">
              <a:avLst>
                <a:gd name="adj" fmla="val 53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Picture 96"/>
            <p:cNvPicPr/>
            <p:nvPr/>
          </p:nvPicPr>
          <p:blipFill>
            <a:blip r:embed="rId3" cstate="print"/>
            <a:srcRect/>
            <a:stretch>
              <a:fillRect/>
            </a:stretch>
          </p:blipFill>
          <p:spPr bwMode="auto">
            <a:xfrm>
              <a:off x="5664696" y="2852936"/>
              <a:ext cx="1840632" cy="1678868"/>
            </a:xfrm>
            <a:prstGeom prst="rect">
              <a:avLst/>
            </a:prstGeom>
            <a:noFill/>
            <a:ln w="9525">
              <a:noFill/>
              <a:miter lim="800000"/>
              <a:headEnd/>
              <a:tailEnd/>
            </a:ln>
          </p:spPr>
        </p:pic>
        <p:pic>
          <p:nvPicPr>
            <p:cNvPr id="98" name="Picture 97"/>
            <p:cNvPicPr/>
            <p:nvPr/>
          </p:nvPicPr>
          <p:blipFill>
            <a:blip r:embed="rId4" cstate="print"/>
            <a:srcRect/>
            <a:stretch>
              <a:fillRect/>
            </a:stretch>
          </p:blipFill>
          <p:spPr bwMode="auto">
            <a:xfrm>
              <a:off x="5664696" y="4509120"/>
              <a:ext cx="1844642" cy="1603648"/>
            </a:xfrm>
            <a:prstGeom prst="rect">
              <a:avLst/>
            </a:prstGeom>
            <a:noFill/>
            <a:ln w="9525">
              <a:noFill/>
              <a:miter lim="800000"/>
              <a:headEnd/>
              <a:tailEnd/>
            </a:ln>
          </p:spPr>
        </p:pic>
      </p:grpSp>
      <p:grpSp>
        <p:nvGrpSpPr>
          <p:cNvPr id="5" name="Group 30"/>
          <p:cNvGrpSpPr/>
          <p:nvPr/>
        </p:nvGrpSpPr>
        <p:grpSpPr>
          <a:xfrm>
            <a:off x="533400" y="605408"/>
            <a:ext cx="3733800" cy="5703912"/>
            <a:chOff x="533400" y="533400"/>
            <a:chExt cx="3733800" cy="5703912"/>
          </a:xfrm>
        </p:grpSpPr>
        <p:pic>
          <p:nvPicPr>
            <p:cNvPr id="60" name="Picture 2" descr="3GHzH.bmp"/>
            <p:cNvPicPr>
              <a:picLocks noChangeAspect="1"/>
            </p:cNvPicPr>
            <p:nvPr/>
          </p:nvPicPr>
          <p:blipFill>
            <a:blip r:embed="rId5" cstate="print"/>
            <a:srcRect/>
            <a:stretch>
              <a:fillRect/>
            </a:stretch>
          </p:blipFill>
          <p:spPr bwMode="auto">
            <a:xfrm>
              <a:off x="1143000" y="4419600"/>
              <a:ext cx="739755" cy="1065213"/>
            </a:xfrm>
            <a:prstGeom prst="rect">
              <a:avLst/>
            </a:prstGeom>
            <a:noFill/>
            <a:ln w="9525">
              <a:noFill/>
              <a:miter lim="800000"/>
              <a:headEnd/>
              <a:tailEnd/>
            </a:ln>
          </p:spPr>
        </p:pic>
        <p:pic>
          <p:nvPicPr>
            <p:cNvPr id="61" name="Picture 3" descr="6GHzH.bmp"/>
            <p:cNvPicPr>
              <a:picLocks noChangeAspect="1"/>
            </p:cNvPicPr>
            <p:nvPr/>
          </p:nvPicPr>
          <p:blipFill>
            <a:blip r:embed="rId6" cstate="print"/>
            <a:srcRect/>
            <a:stretch>
              <a:fillRect/>
            </a:stretch>
          </p:blipFill>
          <p:spPr bwMode="auto">
            <a:xfrm>
              <a:off x="1981200" y="4419600"/>
              <a:ext cx="762000" cy="1076346"/>
            </a:xfrm>
            <a:prstGeom prst="rect">
              <a:avLst/>
            </a:prstGeom>
            <a:noFill/>
            <a:ln w="9525">
              <a:noFill/>
              <a:miter lim="800000"/>
              <a:headEnd/>
              <a:tailEnd/>
            </a:ln>
          </p:spPr>
        </p:pic>
        <p:sp>
          <p:nvSpPr>
            <p:cNvPr id="62" name="TextBox 41"/>
            <p:cNvSpPr txBox="1">
              <a:spLocks noChangeArrowheads="1"/>
            </p:cNvSpPr>
            <p:nvPr/>
          </p:nvSpPr>
          <p:spPr bwMode="auto">
            <a:xfrm>
              <a:off x="685800" y="4191000"/>
              <a:ext cx="1576394" cy="276999"/>
            </a:xfrm>
            <a:prstGeom prst="rect">
              <a:avLst/>
            </a:prstGeom>
            <a:noFill/>
            <a:ln w="9525">
              <a:noFill/>
              <a:miter lim="800000"/>
              <a:headEnd/>
              <a:tailEnd/>
            </a:ln>
          </p:spPr>
          <p:txBody>
            <a:bodyPr wrap="none">
              <a:spAutoFit/>
            </a:bodyPr>
            <a:lstStyle/>
            <a:p>
              <a:r>
                <a:rPr lang="en-US" sz="1200" dirty="0"/>
                <a:t>Magnetic field pattern</a:t>
              </a:r>
            </a:p>
          </p:txBody>
        </p:sp>
        <p:sp>
          <p:nvSpPr>
            <p:cNvPr id="63" name="TextBox 42"/>
            <p:cNvSpPr txBox="1">
              <a:spLocks noChangeArrowheads="1"/>
            </p:cNvSpPr>
            <p:nvPr/>
          </p:nvSpPr>
          <p:spPr bwMode="auto">
            <a:xfrm>
              <a:off x="1371600" y="4495800"/>
              <a:ext cx="553357" cy="276999"/>
            </a:xfrm>
            <a:prstGeom prst="rect">
              <a:avLst/>
            </a:prstGeom>
            <a:noFill/>
            <a:ln w="9525">
              <a:noFill/>
              <a:miter lim="800000"/>
              <a:headEnd/>
              <a:tailEnd/>
            </a:ln>
          </p:spPr>
          <p:txBody>
            <a:bodyPr wrap="none">
              <a:spAutoFit/>
            </a:bodyPr>
            <a:lstStyle/>
            <a:p>
              <a:r>
                <a:rPr lang="en-US" sz="1200" dirty="0">
                  <a:solidFill>
                    <a:srgbClr val="00B0F0"/>
                  </a:solidFill>
                </a:rPr>
                <a:t>3 GHz</a:t>
              </a:r>
            </a:p>
          </p:txBody>
        </p:sp>
        <p:sp>
          <p:nvSpPr>
            <p:cNvPr id="64" name="TextBox 43"/>
            <p:cNvSpPr txBox="1">
              <a:spLocks noChangeArrowheads="1"/>
            </p:cNvSpPr>
            <p:nvPr/>
          </p:nvSpPr>
          <p:spPr bwMode="auto">
            <a:xfrm>
              <a:off x="2209800" y="4489375"/>
              <a:ext cx="685800" cy="307777"/>
            </a:xfrm>
            <a:prstGeom prst="rect">
              <a:avLst/>
            </a:prstGeom>
            <a:noFill/>
            <a:ln w="9525">
              <a:noFill/>
              <a:miter lim="800000"/>
              <a:headEnd/>
              <a:tailEnd/>
            </a:ln>
          </p:spPr>
          <p:txBody>
            <a:bodyPr wrap="square">
              <a:spAutoFit/>
            </a:bodyPr>
            <a:lstStyle/>
            <a:p>
              <a:r>
                <a:rPr lang="en-US" sz="1400" dirty="0">
                  <a:solidFill>
                    <a:srgbClr val="00B0F0"/>
                  </a:solidFill>
                </a:rPr>
                <a:t>6 GHz</a:t>
              </a:r>
            </a:p>
          </p:txBody>
        </p:sp>
        <p:sp>
          <p:nvSpPr>
            <p:cNvPr id="65" name="TextBox 41"/>
            <p:cNvSpPr txBox="1">
              <a:spLocks noChangeArrowheads="1"/>
            </p:cNvSpPr>
            <p:nvPr/>
          </p:nvSpPr>
          <p:spPr bwMode="auto">
            <a:xfrm>
              <a:off x="762000" y="2590800"/>
              <a:ext cx="1448986" cy="276999"/>
            </a:xfrm>
            <a:prstGeom prst="rect">
              <a:avLst/>
            </a:prstGeom>
            <a:noFill/>
            <a:ln w="9525">
              <a:noFill/>
              <a:miter lim="800000"/>
              <a:headEnd/>
              <a:tailEnd/>
            </a:ln>
          </p:spPr>
          <p:txBody>
            <a:bodyPr wrap="none">
              <a:spAutoFit/>
            </a:bodyPr>
            <a:lstStyle/>
            <a:p>
              <a:r>
                <a:rPr lang="en-US" sz="1200" dirty="0" smtClean="0"/>
                <a:t>Electric </a:t>
              </a:r>
              <a:r>
                <a:rPr lang="en-US" sz="1200" dirty="0"/>
                <a:t>field pattern</a:t>
              </a:r>
            </a:p>
          </p:txBody>
        </p:sp>
        <p:sp>
          <p:nvSpPr>
            <p:cNvPr id="67" name="TextBox 66"/>
            <p:cNvSpPr txBox="1"/>
            <p:nvPr/>
          </p:nvSpPr>
          <p:spPr>
            <a:xfrm>
              <a:off x="762000" y="609600"/>
              <a:ext cx="3352800" cy="2062103"/>
            </a:xfrm>
            <a:prstGeom prst="rect">
              <a:avLst/>
            </a:prstGeom>
            <a:noFill/>
          </p:spPr>
          <p:txBody>
            <a:bodyPr wrap="square" rtlCol="0">
              <a:spAutoFit/>
            </a:bodyPr>
            <a:lstStyle/>
            <a:p>
              <a:pPr algn="just"/>
              <a:r>
                <a:rPr lang="en-US" sz="1600" b="1" dirty="0" smtClean="0">
                  <a:solidFill>
                    <a:srgbClr val="0070C0"/>
                  </a:solidFill>
                </a:rPr>
                <a:t>TM020 Type MHC:</a:t>
              </a:r>
            </a:p>
            <a:p>
              <a:pPr algn="just">
                <a:buFont typeface="Arial" pitchFamily="34" charset="0"/>
                <a:buChar char="•"/>
              </a:pPr>
              <a:r>
                <a:rPr lang="en-US" sz="1400" dirty="0" smtClean="0"/>
                <a:t> Superposition of TM</a:t>
              </a:r>
              <a:r>
                <a:rPr lang="en-US" sz="1400" baseline="-25000" dirty="0" smtClean="0"/>
                <a:t>010</a:t>
              </a:r>
              <a:r>
                <a:rPr lang="en-US" sz="1400" dirty="0" smtClean="0"/>
                <a:t> and its</a:t>
              </a:r>
              <a:r>
                <a:rPr lang="en-US" sz="1400" baseline="-25000" dirty="0" smtClean="0"/>
                <a:t> </a:t>
              </a:r>
              <a:r>
                <a:rPr lang="en-US" sz="1400" dirty="0" smtClean="0"/>
                <a:t>2</a:t>
              </a:r>
              <a:r>
                <a:rPr lang="en-US" sz="1400" baseline="30000" dirty="0" smtClean="0"/>
                <a:t>nd</a:t>
              </a:r>
              <a:r>
                <a:rPr lang="en-US" sz="1400" dirty="0" smtClean="0"/>
                <a:t> -harmonic TM</a:t>
              </a:r>
              <a:r>
                <a:rPr lang="en-US" sz="1400" baseline="-25000" dirty="0" smtClean="0"/>
                <a:t>020</a:t>
              </a:r>
            </a:p>
            <a:p>
              <a:pPr algn="just">
                <a:buFont typeface="Arial" pitchFamily="34" charset="0"/>
                <a:buChar char="•"/>
              </a:pPr>
              <a:endParaRPr lang="en-US" sz="1400" dirty="0" smtClean="0">
                <a:cs typeface="Arial" pitchFamily="34" charset="0"/>
              </a:endParaRPr>
            </a:p>
            <a:p>
              <a:pPr algn="just">
                <a:buFont typeface="Arial" pitchFamily="34" charset="0"/>
                <a:buChar char="•"/>
              </a:pPr>
              <a:r>
                <a:rPr lang="en-US" sz="1400" dirty="0" smtClean="0">
                  <a:cs typeface="Arial" pitchFamily="34" charset="0"/>
                </a:rPr>
                <a:t> Longitudinal non-symmetric</a:t>
              </a:r>
            </a:p>
            <a:p>
              <a:pPr algn="just">
                <a:buFont typeface="Arial" pitchFamily="34" charset="0"/>
                <a:buChar char="•"/>
              </a:pPr>
              <a:endParaRPr lang="en-US" sz="1400" dirty="0" smtClean="0">
                <a:cs typeface="Arial" pitchFamily="34" charset="0"/>
              </a:endParaRPr>
            </a:p>
            <a:p>
              <a:pPr algn="just">
                <a:buFont typeface="Arial" pitchFamily="34" charset="0"/>
                <a:buChar char="•"/>
              </a:pPr>
              <a:r>
                <a:rPr lang="en-US" sz="1400" dirty="0" smtClean="0">
                  <a:cs typeface="Arial" pitchFamily="34" charset="0"/>
                </a:rPr>
                <a:t>Anode-Cathode effect featured, </a:t>
              </a:r>
              <a:r>
                <a:rPr lang="en-US" sz="1400" dirty="0" smtClean="0"/>
                <a:t>peak accelerating field can be close to or even higher than the breakdown threshold</a:t>
              </a:r>
              <a:endParaRPr lang="en-US" sz="1400" dirty="0"/>
            </a:p>
          </p:txBody>
        </p:sp>
        <p:sp>
          <p:nvSpPr>
            <p:cNvPr id="71" name="TextBox 70"/>
            <p:cNvSpPr txBox="1"/>
            <p:nvPr/>
          </p:nvSpPr>
          <p:spPr>
            <a:xfrm>
              <a:off x="762000" y="1219200"/>
              <a:ext cx="3352800" cy="477054"/>
            </a:xfrm>
            <a:prstGeom prst="rect">
              <a:avLst/>
            </a:prstGeom>
            <a:noFill/>
          </p:spPr>
          <p:txBody>
            <a:bodyPr wrap="square" rtlCol="0">
              <a:spAutoFit/>
            </a:bodyPr>
            <a:lstStyle/>
            <a:p>
              <a:endParaRPr lang="en-US" sz="1100" dirty="0" smtClean="0">
                <a:latin typeface="Arial" pitchFamily="34" charset="0"/>
                <a:cs typeface="Arial" pitchFamily="34" charset="0"/>
              </a:endParaRPr>
            </a:p>
            <a:p>
              <a:r>
                <a:rPr lang="en-US" sz="1400" dirty="0" smtClean="0"/>
                <a:t>	</a:t>
              </a:r>
              <a:endParaRPr lang="en-US" sz="1400" dirty="0"/>
            </a:p>
          </p:txBody>
        </p:sp>
        <p:grpSp>
          <p:nvGrpSpPr>
            <p:cNvPr id="6" name="Group 79"/>
            <p:cNvGrpSpPr/>
            <p:nvPr/>
          </p:nvGrpSpPr>
          <p:grpSpPr>
            <a:xfrm>
              <a:off x="685800" y="2895599"/>
              <a:ext cx="2895600" cy="1346201"/>
              <a:chOff x="148772" y="2860220"/>
              <a:chExt cx="2826658" cy="1370240"/>
            </a:xfrm>
          </p:grpSpPr>
          <p:pic>
            <p:nvPicPr>
              <p:cNvPr id="2" name="Picture 3"/>
              <p:cNvPicPr>
                <a:picLocks noChangeAspect="1" noChangeArrowheads="1"/>
              </p:cNvPicPr>
              <p:nvPr/>
            </p:nvPicPr>
            <p:blipFill>
              <a:blip r:embed="rId7" cstate="print"/>
              <a:srcRect/>
              <a:stretch>
                <a:fillRect/>
              </a:stretch>
            </p:blipFill>
            <p:spPr bwMode="auto">
              <a:xfrm>
                <a:off x="148772" y="2860220"/>
                <a:ext cx="2826658" cy="1190171"/>
              </a:xfrm>
              <a:prstGeom prst="rect">
                <a:avLst/>
              </a:prstGeom>
              <a:noFill/>
              <a:ln w="9525">
                <a:noFill/>
                <a:miter lim="800000"/>
                <a:headEnd/>
                <a:tailEnd/>
              </a:ln>
            </p:spPr>
          </p:pic>
          <p:sp>
            <p:nvSpPr>
              <p:cNvPr id="78" name="Rectangle 77"/>
              <p:cNvSpPr/>
              <p:nvPr/>
            </p:nvSpPr>
            <p:spPr>
              <a:xfrm>
                <a:off x="2157187" y="2937782"/>
                <a:ext cx="743857" cy="1292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8"/>
            <p:cNvPicPr>
              <a:picLocks noChangeAspect="1" noChangeArrowheads="1"/>
            </p:cNvPicPr>
            <p:nvPr/>
          </p:nvPicPr>
          <p:blipFill>
            <a:blip r:embed="rId8" cstate="print"/>
            <a:srcRect/>
            <a:stretch>
              <a:fillRect/>
            </a:stretch>
          </p:blipFill>
          <p:spPr bwMode="auto">
            <a:xfrm rot="16200000" flipH="1">
              <a:off x="2567602" y="3680799"/>
              <a:ext cx="1875197" cy="914400"/>
            </a:xfrm>
            <a:prstGeom prst="rect">
              <a:avLst/>
            </a:prstGeom>
            <a:noFill/>
            <a:ln w="9525">
              <a:noFill/>
              <a:miter lim="800000"/>
              <a:headEnd/>
              <a:tailEnd/>
            </a:ln>
          </p:spPr>
        </p:pic>
        <p:sp>
          <p:nvSpPr>
            <p:cNvPr id="75" name="Rounded Rectangle 74"/>
            <p:cNvSpPr/>
            <p:nvPr/>
          </p:nvSpPr>
          <p:spPr>
            <a:xfrm>
              <a:off x="533400" y="533400"/>
              <a:ext cx="3733800" cy="5703912"/>
            </a:xfrm>
            <a:prstGeom prst="roundRect">
              <a:avLst>
                <a:gd name="adj" fmla="val 53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27584" y="5553236"/>
              <a:ext cx="3048000" cy="577081"/>
            </a:xfrm>
            <a:prstGeom prst="rect">
              <a:avLst/>
            </a:prstGeom>
          </p:spPr>
          <p:txBody>
            <a:bodyPr wrap="square">
              <a:spAutoFit/>
            </a:bodyPr>
            <a:lstStyle/>
            <a:p>
              <a:r>
                <a:rPr lang="en-US" sz="1050" dirty="0" smtClean="0"/>
                <a:t>Asymmetric Bimodal Accelerator Cavity for Raising </a:t>
              </a:r>
              <a:r>
                <a:rPr lang="en-US" sz="1050" dirty="0" err="1" smtClean="0"/>
                <a:t>rf</a:t>
              </a:r>
              <a:r>
                <a:rPr lang="en-US" sz="1050" dirty="0" smtClean="0"/>
                <a:t> Breakdown Thresholds, S.V. </a:t>
              </a:r>
              <a:r>
                <a:rPr lang="en-US" sz="1050" dirty="0" err="1" smtClean="0"/>
                <a:t>Kuzikov</a:t>
              </a:r>
              <a:r>
                <a:rPr lang="en-US" sz="1050" dirty="0" smtClean="0"/>
                <a:t>, </a:t>
              </a:r>
              <a:r>
                <a:rPr lang="en-US" sz="1050" dirty="0" err="1" smtClean="0"/>
                <a:t>S.Yu</a:t>
              </a:r>
              <a:r>
                <a:rPr lang="en-US" sz="1050" dirty="0" smtClean="0"/>
                <a:t>. </a:t>
              </a:r>
              <a:r>
                <a:rPr lang="en-US" sz="1050" dirty="0" err="1" smtClean="0"/>
                <a:t>Kazakov</a:t>
              </a:r>
              <a:r>
                <a:rPr lang="en-US" sz="1050" dirty="0" smtClean="0"/>
                <a:t>, Y. Jiang, and J. L. </a:t>
              </a:r>
              <a:r>
                <a:rPr lang="en-US" sz="1050" dirty="0" err="1" smtClean="0"/>
                <a:t>Hirshfield</a:t>
              </a:r>
              <a:r>
                <a:rPr lang="en-US" sz="1050" dirty="0" smtClean="0"/>
                <a:t>, PRL 104, 214801 (2010)</a:t>
              </a:r>
              <a:endParaRPr lang="en-US" sz="1050" dirty="0"/>
            </a:p>
          </p:txBody>
        </p:sp>
      </p:grpSp>
      <p:pic>
        <p:nvPicPr>
          <p:cNvPr id="32" name="Picture 10" descr="yale_university_logo.gif"/>
          <p:cNvPicPr>
            <a:picLocks noChangeAspect="1"/>
          </p:cNvPicPr>
          <p:nvPr/>
        </p:nvPicPr>
        <p:blipFill>
          <a:blip r:embed="rId9" cstate="print"/>
          <a:srcRect/>
          <a:stretch>
            <a:fillRect/>
          </a:stretch>
        </p:blipFill>
        <p:spPr bwMode="auto">
          <a:xfrm>
            <a:off x="4769346" y="6561348"/>
            <a:ext cx="666750" cy="274637"/>
          </a:xfrm>
          <a:prstGeom prst="rect">
            <a:avLst/>
          </a:prstGeom>
          <a:noFill/>
          <a:ln w="9525">
            <a:noFill/>
            <a:miter lim="800000"/>
            <a:headEnd/>
            <a:tailEnd/>
          </a:ln>
        </p:spPr>
      </p:pic>
      <p:cxnSp>
        <p:nvCxnSpPr>
          <p:cNvPr id="33" name="Straight Connector 32"/>
          <p:cNvCxnSpPr/>
          <p:nvPr/>
        </p:nvCxnSpPr>
        <p:spPr>
          <a:xfrm>
            <a:off x="0" y="6477000"/>
            <a:ext cx="9144000"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pic>
        <p:nvPicPr>
          <p:cNvPr id="34" name="Picture 2"/>
          <p:cNvPicPr>
            <a:picLocks noChangeAspect="1" noChangeArrowheads="1"/>
          </p:cNvPicPr>
          <p:nvPr/>
        </p:nvPicPr>
        <p:blipFill>
          <a:blip r:embed="rId10" cstate="print"/>
          <a:srcRect/>
          <a:stretch>
            <a:fillRect/>
          </a:stretch>
        </p:blipFill>
        <p:spPr bwMode="auto">
          <a:xfrm>
            <a:off x="8458785" y="6525344"/>
            <a:ext cx="609016" cy="332656"/>
          </a:xfrm>
          <a:prstGeom prst="rect">
            <a:avLst/>
          </a:prstGeom>
          <a:noFill/>
          <a:ln w="9525">
            <a:noFill/>
            <a:miter lim="800000"/>
            <a:headEnd/>
            <a:tailEnd/>
          </a:ln>
        </p:spPr>
      </p:pic>
      <p:pic>
        <p:nvPicPr>
          <p:cNvPr id="35" name="Picture 3"/>
          <p:cNvPicPr>
            <a:picLocks noChangeAspect="1" noChangeArrowheads="1"/>
          </p:cNvPicPr>
          <p:nvPr/>
        </p:nvPicPr>
        <p:blipFill>
          <a:blip r:embed="rId11" cstate="print"/>
          <a:srcRect/>
          <a:stretch>
            <a:fillRect/>
          </a:stretch>
        </p:blipFill>
        <p:spPr bwMode="auto">
          <a:xfrm>
            <a:off x="7142888" y="6501194"/>
            <a:ext cx="957504" cy="356806"/>
          </a:xfrm>
          <a:prstGeom prst="rect">
            <a:avLst/>
          </a:prstGeom>
          <a:noFill/>
          <a:ln w="9525">
            <a:noFill/>
            <a:miter lim="800000"/>
            <a:headEnd/>
            <a:tailEnd/>
          </a:ln>
        </p:spPr>
      </p:pic>
      <p:pic>
        <p:nvPicPr>
          <p:cNvPr id="36" name="Picture 9"/>
          <p:cNvPicPr>
            <a:picLocks noChangeAspect="1" noChangeArrowheads="1"/>
          </p:cNvPicPr>
          <p:nvPr/>
        </p:nvPicPr>
        <p:blipFill>
          <a:blip r:embed="rId12" cstate="print"/>
          <a:srcRect/>
          <a:stretch>
            <a:fillRect/>
          </a:stretch>
        </p:blipFill>
        <p:spPr bwMode="auto">
          <a:xfrm>
            <a:off x="5629560" y="6561348"/>
            <a:ext cx="1282700" cy="231775"/>
          </a:xfrm>
          <a:prstGeom prst="rect">
            <a:avLst/>
          </a:prstGeom>
          <a:noFill/>
          <a:ln w="9525">
            <a:noFill/>
            <a:miter lim="800000"/>
            <a:headEnd/>
            <a:tailEnd/>
          </a:ln>
        </p:spPr>
      </p:pic>
      <p:sp>
        <p:nvSpPr>
          <p:cNvPr id="37" name="TextBox 36"/>
          <p:cNvSpPr txBox="1"/>
          <p:nvPr/>
        </p:nvSpPr>
        <p:spPr>
          <a:xfrm>
            <a:off x="-828600" y="6550223"/>
            <a:ext cx="5508104" cy="307777"/>
          </a:xfrm>
          <a:prstGeom prst="rect">
            <a:avLst/>
          </a:prstGeom>
          <a:noFill/>
        </p:spPr>
        <p:txBody>
          <a:bodyPr wrap="square" rtlCol="0">
            <a:spAutoFit/>
          </a:bodyPr>
          <a:lstStyle/>
          <a:p>
            <a:pPr algn="ctr"/>
            <a:r>
              <a:rPr lang="en-US" sz="1400" dirty="0" smtClean="0"/>
              <a:t>Y. Jiang, L.R. Carver, R. M. Jones &amp; J.L. </a:t>
            </a:r>
            <a:r>
              <a:rPr lang="en-US" sz="1400" dirty="0" err="1" smtClean="0"/>
              <a:t>Hirshfield</a:t>
            </a:r>
            <a:endParaRPr lang="en-US" sz="1400" baseline="30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Compact SRF Crab cavities</a:t>
            </a:r>
            <a:endParaRPr lang="en-GB" dirty="0"/>
          </a:p>
        </p:txBody>
      </p:sp>
      <p:sp>
        <p:nvSpPr>
          <p:cNvPr id="3" name="Content Placeholder 2"/>
          <p:cNvSpPr>
            <a:spLocks noGrp="1"/>
          </p:cNvSpPr>
          <p:nvPr>
            <p:ph idx="1"/>
          </p:nvPr>
        </p:nvSpPr>
        <p:spPr>
          <a:xfrm>
            <a:off x="2843808" y="1268760"/>
            <a:ext cx="5842992" cy="1152129"/>
          </a:xfrm>
        </p:spPr>
        <p:txBody>
          <a:bodyPr>
            <a:normAutofit fontScale="85000" lnSpcReduction="10000"/>
          </a:bodyPr>
          <a:lstStyle/>
          <a:p>
            <a:r>
              <a:rPr lang="en-GB" dirty="0" smtClean="0"/>
              <a:t>We start our tour of the weird and wonderfu</a:t>
            </a:r>
            <a:r>
              <a:rPr lang="en-GB" dirty="0" smtClean="0"/>
              <a:t>l with compact crab cavities.</a:t>
            </a:r>
            <a:endParaRPr lang="en-GB" dirty="0"/>
          </a:p>
        </p:txBody>
      </p:sp>
      <p:pic>
        <p:nvPicPr>
          <p:cNvPr id="4" name="Picture 2"/>
          <p:cNvPicPr>
            <a:picLocks noChangeAspect="1" noChangeArrowheads="1"/>
          </p:cNvPicPr>
          <p:nvPr/>
        </p:nvPicPr>
        <p:blipFill>
          <a:blip r:embed="rId2" cstate="print"/>
          <a:srcRect/>
          <a:stretch>
            <a:fillRect/>
          </a:stretch>
        </p:blipFill>
        <p:spPr bwMode="auto">
          <a:xfrm>
            <a:off x="251520" y="1268760"/>
            <a:ext cx="2574188" cy="3434391"/>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771800" y="2492896"/>
            <a:ext cx="3700314" cy="2776320"/>
          </a:xfrm>
          <a:prstGeom prst="rect">
            <a:avLst/>
          </a:prstGeom>
          <a:noFill/>
          <a:ln w="9525">
            <a:noFill/>
            <a:miter lim="800000"/>
            <a:headEnd/>
            <a:tailEnd/>
          </a:ln>
        </p:spPr>
      </p:pic>
      <p:pic>
        <p:nvPicPr>
          <p:cNvPr id="7" name="Picture 4" descr="D:\CrabPOP\Fabrication\Pictures\afterbake - small.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84168" y="4652768"/>
            <a:ext cx="3059832" cy="220523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noChangeArrowheads="1"/>
          </p:cNvPicPr>
          <p:nvPr/>
        </p:nvPicPr>
        <p:blipFill>
          <a:blip r:embed="rId5" cstate="print"/>
          <a:srcRect/>
          <a:stretch>
            <a:fillRect/>
          </a:stretch>
        </p:blipFill>
        <p:spPr bwMode="auto">
          <a:xfrm>
            <a:off x="0" y="5943600"/>
            <a:ext cx="914400" cy="914400"/>
          </a:xfrm>
          <a:prstGeom prst="rect">
            <a:avLst/>
          </a:prstGeom>
          <a:noFill/>
          <a:ln w="9525">
            <a:noFill/>
            <a:miter lim="800000"/>
            <a:headEnd/>
            <a:tailEnd/>
          </a:ln>
        </p:spPr>
      </p:pic>
      <p:pic>
        <p:nvPicPr>
          <p:cNvPr id="2050" name="Picture 2"/>
          <p:cNvPicPr>
            <a:picLocks noChangeAspect="1" noChangeArrowheads="1"/>
          </p:cNvPicPr>
          <p:nvPr/>
        </p:nvPicPr>
        <p:blipFill>
          <a:blip r:embed="rId6" cstate="print"/>
          <a:srcRect/>
          <a:stretch>
            <a:fillRect/>
          </a:stretch>
        </p:blipFill>
        <p:spPr bwMode="auto">
          <a:xfrm>
            <a:off x="5724128" y="6457950"/>
            <a:ext cx="1485900" cy="400050"/>
          </a:xfrm>
          <a:prstGeom prst="rect">
            <a:avLst/>
          </a:prstGeom>
          <a:noFill/>
          <a:ln w="9525">
            <a:noFill/>
            <a:miter lim="800000"/>
            <a:headEnd/>
            <a:tailEnd/>
          </a:ln>
        </p:spPr>
      </p:pic>
      <p:pic>
        <p:nvPicPr>
          <p:cNvPr id="2051" name="Picture 3"/>
          <p:cNvPicPr>
            <a:picLocks noChangeAspect="1" noChangeArrowheads="1"/>
          </p:cNvPicPr>
          <p:nvPr/>
        </p:nvPicPr>
        <p:blipFill>
          <a:blip r:embed="rId7" cstate="print"/>
          <a:srcRect/>
          <a:stretch>
            <a:fillRect/>
          </a:stretch>
        </p:blipFill>
        <p:spPr bwMode="auto">
          <a:xfrm>
            <a:off x="179512" y="1268760"/>
            <a:ext cx="962025" cy="676275"/>
          </a:xfrm>
          <a:prstGeom prst="rect">
            <a:avLst/>
          </a:prstGeom>
          <a:noFill/>
          <a:ln w="9525">
            <a:noFill/>
            <a:miter lim="800000"/>
            <a:headEnd/>
            <a:tailEnd/>
          </a:ln>
        </p:spPr>
      </p:pic>
      <p:pic>
        <p:nvPicPr>
          <p:cNvPr id="10" name="Picture 2"/>
          <p:cNvPicPr>
            <a:picLocks noChangeAspect="1"/>
          </p:cNvPicPr>
          <p:nvPr/>
        </p:nvPicPr>
        <p:blipFill>
          <a:blip r:embed="rId8" cstate="print"/>
          <a:srcRect/>
          <a:stretch>
            <a:fillRect/>
          </a:stretch>
        </p:blipFill>
        <p:spPr bwMode="auto">
          <a:xfrm>
            <a:off x="5148064" y="2492896"/>
            <a:ext cx="1289446" cy="792088"/>
          </a:xfrm>
          <a:prstGeom prst="rect">
            <a:avLst/>
          </a:prstGeom>
          <a:noFill/>
          <a:ln w="9525">
            <a:noFill/>
            <a:miter lim="800000"/>
            <a:headEnd/>
            <a:tailEnd/>
          </a:ln>
        </p:spPr>
      </p:pic>
      <p:sp>
        <p:nvSpPr>
          <p:cNvPr id="11" name="TextBox 10"/>
          <p:cNvSpPr txBox="1"/>
          <p:nvPr/>
        </p:nvSpPr>
        <p:spPr>
          <a:xfrm>
            <a:off x="1043608" y="5301208"/>
            <a:ext cx="4968552" cy="1200329"/>
          </a:xfrm>
          <a:prstGeom prst="rect">
            <a:avLst/>
          </a:prstGeom>
          <a:noFill/>
        </p:spPr>
        <p:txBody>
          <a:bodyPr wrap="square" rtlCol="0">
            <a:spAutoFit/>
          </a:bodyPr>
          <a:lstStyle/>
          <a:p>
            <a:r>
              <a:rPr lang="en-GB" sz="2400" dirty="0" smtClean="0"/>
              <a:t>A few years ago these three designs were considered quite exotic but now we have three prototypes in niobium</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cstate="print"/>
          <a:srcRect/>
          <a:stretch>
            <a:fillRect/>
          </a:stretch>
        </p:blipFill>
        <p:spPr bwMode="auto">
          <a:xfrm>
            <a:off x="509588" y="390525"/>
            <a:ext cx="8124825" cy="6076950"/>
          </a:xfrm>
          <a:prstGeom prst="rect">
            <a:avLst/>
          </a:prstGeom>
          <a:noFill/>
          <a:ln w="9525">
            <a:noFill/>
            <a:miter lim="800000"/>
            <a:headEnd/>
            <a:tailEnd/>
          </a:ln>
        </p:spPr>
      </p:pic>
      <p:pic>
        <p:nvPicPr>
          <p:cNvPr id="5" name="Picture 7"/>
          <p:cNvPicPr>
            <a:picLocks noChangeAspect="1" noChangeArrowheads="1"/>
          </p:cNvPicPr>
          <p:nvPr/>
        </p:nvPicPr>
        <p:blipFill>
          <a:blip r:embed="rId3" cstate="print"/>
          <a:srcRect/>
          <a:stretch>
            <a:fillRect/>
          </a:stretch>
        </p:blipFill>
        <p:spPr bwMode="auto">
          <a:xfrm>
            <a:off x="0" y="188640"/>
            <a:ext cx="9144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618856" cy="1143000"/>
          </a:xfrm>
        </p:spPr>
        <p:txBody>
          <a:bodyPr>
            <a:normAutofit/>
          </a:bodyPr>
          <a:lstStyle/>
          <a:p>
            <a:r>
              <a:rPr lang="en-GB" dirty="0" smtClean="0"/>
              <a:t>1</a:t>
            </a:r>
            <a:r>
              <a:rPr lang="en-GB" baseline="30000" dirty="0" smtClean="0"/>
              <a:t>st</a:t>
            </a:r>
            <a:r>
              <a:rPr lang="en-GB" dirty="0" smtClean="0"/>
              <a:t> test </a:t>
            </a:r>
            <a:r>
              <a:rPr lang="en-GB" dirty="0" smtClean="0"/>
              <a:t>results</a:t>
            </a:r>
            <a:endParaRPr lang="en-GB" dirty="0"/>
          </a:p>
        </p:txBody>
      </p:sp>
      <p:pic>
        <p:nvPicPr>
          <p:cNvPr id="5122" name="Picture 2"/>
          <p:cNvPicPr>
            <a:picLocks noChangeAspect="1" noChangeArrowheads="1"/>
          </p:cNvPicPr>
          <p:nvPr/>
        </p:nvPicPr>
        <p:blipFill>
          <a:blip r:embed="rId2" cstate="print"/>
          <a:srcRect/>
          <a:stretch>
            <a:fillRect/>
          </a:stretch>
        </p:blipFill>
        <p:spPr bwMode="auto">
          <a:xfrm>
            <a:off x="216024" y="1189038"/>
            <a:ext cx="7956376" cy="4463029"/>
          </a:xfrm>
          <a:prstGeom prst="rect">
            <a:avLst/>
          </a:prstGeom>
          <a:noFill/>
          <a:ln w="9525">
            <a:noFill/>
            <a:miter lim="800000"/>
            <a:headEnd/>
            <a:tailEnd/>
          </a:ln>
          <a:effectLst/>
        </p:spPr>
      </p:pic>
      <p:sp>
        <p:nvSpPr>
          <p:cNvPr id="4" name="TextBox 3"/>
          <p:cNvSpPr txBox="1"/>
          <p:nvPr/>
        </p:nvSpPr>
        <p:spPr>
          <a:xfrm>
            <a:off x="3052690" y="4276577"/>
            <a:ext cx="2926080" cy="830997"/>
          </a:xfrm>
          <a:prstGeom prst="rect">
            <a:avLst/>
          </a:prstGeom>
          <a:noFill/>
        </p:spPr>
        <p:txBody>
          <a:bodyPr wrap="square" rtlCol="0">
            <a:spAutoFit/>
          </a:bodyPr>
          <a:lstStyle/>
          <a:p>
            <a:r>
              <a:rPr lang="en-GB" sz="2400" dirty="0" smtClean="0"/>
              <a:t>Helium processing due to leak?</a:t>
            </a:r>
            <a:endParaRPr lang="en-GB" sz="2400" dirty="0"/>
          </a:p>
        </p:txBody>
      </p:sp>
      <p:cxnSp>
        <p:nvCxnSpPr>
          <p:cNvPr id="6" name="Straight Arrow Connector 5"/>
          <p:cNvCxnSpPr/>
          <p:nvPr/>
        </p:nvCxnSpPr>
        <p:spPr>
          <a:xfrm flipV="1">
            <a:off x="3502855" y="3334043"/>
            <a:ext cx="506437" cy="942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280160" y="1927274"/>
            <a:ext cx="2489982" cy="646331"/>
          </a:xfrm>
          <a:prstGeom prst="rect">
            <a:avLst/>
          </a:prstGeom>
          <a:noFill/>
        </p:spPr>
        <p:txBody>
          <a:bodyPr wrap="square" rtlCol="0">
            <a:spAutoFit/>
          </a:bodyPr>
          <a:lstStyle/>
          <a:p>
            <a:r>
              <a:rPr lang="en-GB" dirty="0" smtClean="0"/>
              <a:t>Low Q probably due to incomplete cleaning.</a:t>
            </a:r>
            <a:endParaRPr lang="en-GB" dirty="0"/>
          </a:p>
        </p:txBody>
      </p:sp>
      <p:pic>
        <p:nvPicPr>
          <p:cNvPr id="7" name="Picture 3"/>
          <p:cNvPicPr>
            <a:picLocks noChangeAspect="1" noChangeArrowheads="1"/>
          </p:cNvPicPr>
          <p:nvPr/>
        </p:nvPicPr>
        <p:blipFill>
          <a:blip r:embed="rId3" cstate="print"/>
          <a:srcRect/>
          <a:stretch>
            <a:fillRect/>
          </a:stretch>
        </p:blipFill>
        <p:spPr bwMode="auto">
          <a:xfrm>
            <a:off x="5149625" y="0"/>
            <a:ext cx="3994375" cy="2996952"/>
          </a:xfrm>
          <a:prstGeom prst="rect">
            <a:avLst/>
          </a:prstGeom>
          <a:noFill/>
          <a:ln w="9525">
            <a:noFill/>
            <a:miter lim="800000"/>
            <a:headEnd/>
            <a:tailEnd/>
          </a:ln>
        </p:spPr>
      </p:pic>
      <p:sp>
        <p:nvSpPr>
          <p:cNvPr id="9" name="TextBox 8"/>
          <p:cNvSpPr txBox="1"/>
          <p:nvPr/>
        </p:nvSpPr>
        <p:spPr>
          <a:xfrm>
            <a:off x="827584" y="5733256"/>
            <a:ext cx="7488832" cy="830997"/>
          </a:xfrm>
          <a:prstGeom prst="rect">
            <a:avLst/>
          </a:prstGeom>
          <a:noFill/>
        </p:spPr>
        <p:txBody>
          <a:bodyPr wrap="square" rtlCol="0">
            <a:spAutoFit/>
          </a:bodyPr>
          <a:lstStyle/>
          <a:p>
            <a:r>
              <a:rPr lang="en-GB" sz="2400" dirty="0" smtClean="0"/>
              <a:t>The first high field tests were with the 4R crab cavity, but this was limited by a severe vacuum leak.</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p:cNvPicPr>
            <a:picLocks noChangeAspect="1" noChangeArrowheads="1"/>
          </p:cNvPicPr>
          <p:nvPr/>
        </p:nvPicPr>
        <p:blipFill>
          <a:blip r:embed="rId2" cstate="print"/>
          <a:srcRect/>
          <a:stretch>
            <a:fillRect/>
          </a:stretch>
        </p:blipFill>
        <p:spPr bwMode="auto">
          <a:xfrm>
            <a:off x="490538" y="385763"/>
            <a:ext cx="8162925" cy="608647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6300192" y="3212976"/>
            <a:ext cx="2192341" cy="292494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5961247" y="3789040"/>
            <a:ext cx="3182753" cy="2232248"/>
          </a:xfrm>
          <a:prstGeom prst="rect">
            <a:avLst/>
          </a:prstGeom>
          <a:noFill/>
          <a:ln w="9525">
            <a:noFill/>
            <a:miter lim="800000"/>
            <a:headEnd/>
            <a:tailEnd/>
          </a:ln>
        </p:spPr>
      </p:pic>
      <p:pic>
        <p:nvPicPr>
          <p:cNvPr id="10" name="Picture 3" descr="C:\Users\binping\Desktop\LHC Crab Cavity Engineering Meeting\Tuner-5-3.8mm-2.bmp"/>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556792"/>
            <a:ext cx="2706412" cy="190902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GB" dirty="0" smtClean="0"/>
              <a:t>He Jacket Design</a:t>
            </a:r>
            <a:endParaRPr lang="en-GB" dirty="0"/>
          </a:p>
        </p:txBody>
      </p:sp>
      <p:sp>
        <p:nvSpPr>
          <p:cNvPr id="3" name="Content Placeholder 2"/>
          <p:cNvSpPr>
            <a:spLocks noGrp="1"/>
          </p:cNvSpPr>
          <p:nvPr>
            <p:ph idx="1"/>
          </p:nvPr>
        </p:nvSpPr>
        <p:spPr/>
        <p:txBody>
          <a:bodyPr/>
          <a:lstStyle/>
          <a:p>
            <a:endParaRPr lang="en-GB" dirty="0"/>
          </a:p>
        </p:txBody>
      </p:sp>
      <p:pic>
        <p:nvPicPr>
          <p:cNvPr id="3074" name="Picture 2"/>
          <p:cNvPicPr>
            <a:picLocks noChangeAspect="1" noChangeArrowheads="1"/>
          </p:cNvPicPr>
          <p:nvPr/>
        </p:nvPicPr>
        <p:blipFill>
          <a:blip r:embed="rId4" cstate="print"/>
          <a:srcRect/>
          <a:stretch>
            <a:fillRect/>
          </a:stretch>
        </p:blipFill>
        <p:spPr bwMode="auto">
          <a:xfrm>
            <a:off x="5799808" y="1340769"/>
            <a:ext cx="3344192" cy="2232248"/>
          </a:xfrm>
          <a:prstGeom prst="rect">
            <a:avLst/>
          </a:prstGeom>
          <a:noFill/>
          <a:ln w="9525">
            <a:noFill/>
            <a:miter lim="800000"/>
            <a:headEnd/>
            <a:tailEnd/>
          </a:ln>
        </p:spPr>
      </p:pic>
      <p:pic>
        <p:nvPicPr>
          <p:cNvPr id="6" name="Picture 3" descr="D:\Publication\LARP\CM20_LARP\smallFPC+HOM.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3789040"/>
            <a:ext cx="2667000" cy="217257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3059832" y="1268760"/>
            <a:ext cx="2664296" cy="2664296"/>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xmlns=""/>
              </a:ext>
            </a:extLst>
          </a:blip>
          <a:stretch>
            <a:fillRect/>
          </a:stretch>
        </p:blipFill>
        <p:spPr>
          <a:xfrm>
            <a:off x="2843808" y="3645024"/>
            <a:ext cx="2808312" cy="280831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SPX Cavity</a:t>
            </a:r>
            <a:endParaRPr lang="en-GB" dirty="0"/>
          </a:p>
        </p:txBody>
      </p:sp>
      <p:sp>
        <p:nvSpPr>
          <p:cNvPr id="3" name="Content Placeholder 2"/>
          <p:cNvSpPr>
            <a:spLocks noGrp="1"/>
          </p:cNvSpPr>
          <p:nvPr>
            <p:ph idx="1"/>
          </p:nvPr>
        </p:nvSpPr>
        <p:spPr>
          <a:xfrm>
            <a:off x="2987824" y="1268760"/>
            <a:ext cx="3240360" cy="2016225"/>
          </a:xfrm>
        </p:spPr>
        <p:txBody>
          <a:bodyPr>
            <a:normAutofit fontScale="70000" lnSpcReduction="20000"/>
          </a:bodyPr>
          <a:lstStyle/>
          <a:p>
            <a:r>
              <a:rPr lang="en-GB" dirty="0" smtClean="0"/>
              <a:t>Another novel crab cavity is the SPX crab.</a:t>
            </a:r>
          </a:p>
          <a:p>
            <a:r>
              <a:rPr lang="en-GB" dirty="0" smtClean="0"/>
              <a:t>This uses on-cell coupling to strongly damp the fundamental monopole mode.</a:t>
            </a:r>
            <a:endParaRPr lang="en-GB" dirty="0"/>
          </a:p>
        </p:txBody>
      </p:sp>
      <p:pic>
        <p:nvPicPr>
          <p:cNvPr id="9218" name="Picture 2"/>
          <p:cNvPicPr>
            <a:picLocks noChangeAspect="1" noChangeArrowheads="1"/>
          </p:cNvPicPr>
          <p:nvPr/>
        </p:nvPicPr>
        <p:blipFill>
          <a:blip r:embed="rId2" cstate="print"/>
          <a:srcRect/>
          <a:stretch>
            <a:fillRect/>
          </a:stretch>
        </p:blipFill>
        <p:spPr bwMode="auto">
          <a:xfrm>
            <a:off x="0" y="260648"/>
            <a:ext cx="2952750" cy="2619375"/>
          </a:xfrm>
          <a:prstGeom prst="rect">
            <a:avLst/>
          </a:prstGeom>
          <a:noFill/>
          <a:ln w="9525">
            <a:noFill/>
            <a:miter lim="800000"/>
            <a:headEnd/>
            <a:tailEnd/>
          </a:ln>
        </p:spPr>
      </p:pic>
      <p:pic>
        <p:nvPicPr>
          <p:cNvPr id="5" name="Picture 4" descr="D:\ANLcrab\Alternate_Design\CCA3\IMAG0092-1.jpg"/>
          <p:cNvPicPr>
            <a:picLocks noChangeAspect="1" noChangeArrowheads="1"/>
          </p:cNvPicPr>
          <p:nvPr/>
        </p:nvPicPr>
        <p:blipFill>
          <a:blip r:embed="rId3" cstate="print"/>
          <a:srcRect/>
          <a:stretch>
            <a:fillRect/>
          </a:stretch>
        </p:blipFill>
        <p:spPr bwMode="auto">
          <a:xfrm>
            <a:off x="5292080" y="3284984"/>
            <a:ext cx="3657600" cy="3054350"/>
          </a:xfrm>
          <a:prstGeom prst="rect">
            <a:avLst/>
          </a:prstGeom>
          <a:noFill/>
          <a:ln w="9525">
            <a:noFill/>
            <a:miter lim="800000"/>
            <a:headEnd/>
            <a:tailEnd/>
          </a:ln>
        </p:spPr>
      </p:pic>
      <p:pic>
        <p:nvPicPr>
          <p:cNvPr id="6" name="Picture 15" descr="M:\ANLcrab\JohnMammosser\Cavity Pictures\Alternate 2 cavity fabrication2 011.jpg"/>
          <p:cNvPicPr>
            <a:picLocks noChangeAspect="1" noChangeArrowheads="1"/>
          </p:cNvPicPr>
          <p:nvPr/>
        </p:nvPicPr>
        <p:blipFill>
          <a:blip r:embed="rId4" cstate="print"/>
          <a:srcRect/>
          <a:stretch>
            <a:fillRect/>
          </a:stretch>
        </p:blipFill>
        <p:spPr bwMode="auto">
          <a:xfrm>
            <a:off x="6300192" y="0"/>
            <a:ext cx="2648181" cy="1986136"/>
          </a:xfrm>
          <a:prstGeom prst="rect">
            <a:avLst/>
          </a:prstGeom>
          <a:noFill/>
          <a:ln w="9525">
            <a:noFill/>
            <a:miter lim="800000"/>
            <a:headEnd/>
            <a:tailEnd/>
          </a:ln>
        </p:spPr>
      </p:pic>
      <p:pic>
        <p:nvPicPr>
          <p:cNvPr id="7" name="Picture 3"/>
          <p:cNvPicPr>
            <a:picLocks noChangeAspect="1" noChangeArrowheads="1"/>
          </p:cNvPicPr>
          <p:nvPr/>
        </p:nvPicPr>
        <p:blipFill>
          <a:blip r:embed="rId5" cstate="print"/>
          <a:srcRect/>
          <a:stretch>
            <a:fillRect/>
          </a:stretch>
        </p:blipFill>
        <p:spPr bwMode="auto">
          <a:xfrm>
            <a:off x="-252535" y="3131776"/>
            <a:ext cx="5472608" cy="3726224"/>
          </a:xfrm>
          <a:prstGeom prst="rect">
            <a:avLst/>
          </a:prstGeom>
          <a:noFill/>
          <a:ln w="9525">
            <a:noFill/>
            <a:miter lim="800000"/>
            <a:headEnd/>
            <a:tailEnd/>
          </a:ln>
        </p:spPr>
      </p:pic>
      <p:pic>
        <p:nvPicPr>
          <p:cNvPr id="5122" name="Picture 2"/>
          <p:cNvPicPr>
            <a:picLocks noChangeAspect="1" noChangeArrowheads="1"/>
          </p:cNvPicPr>
          <p:nvPr/>
        </p:nvPicPr>
        <p:blipFill>
          <a:blip r:embed="rId6" cstate="print"/>
          <a:srcRect/>
          <a:stretch>
            <a:fillRect/>
          </a:stretch>
        </p:blipFill>
        <p:spPr bwMode="auto">
          <a:xfrm>
            <a:off x="0" y="0"/>
            <a:ext cx="1619250" cy="52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Microwave</a:t>
            </a:r>
            <a:r>
              <a:rPr lang="en-GB" dirty="0" smtClean="0"/>
              <a:t> </a:t>
            </a:r>
            <a:r>
              <a:rPr lang="en-GB" dirty="0" err="1" smtClean="0"/>
              <a:t>Undulators</a:t>
            </a:r>
            <a:endParaRPr lang="en-GB" dirty="0"/>
          </a:p>
        </p:txBody>
      </p:sp>
      <p:sp>
        <p:nvSpPr>
          <p:cNvPr id="3" name="Content Placeholder 2"/>
          <p:cNvSpPr>
            <a:spLocks noGrp="1"/>
          </p:cNvSpPr>
          <p:nvPr>
            <p:ph idx="1"/>
          </p:nvPr>
        </p:nvSpPr>
        <p:spPr>
          <a:xfrm>
            <a:off x="457200" y="2204865"/>
            <a:ext cx="6275040" cy="1800200"/>
          </a:xfrm>
        </p:spPr>
        <p:txBody>
          <a:bodyPr>
            <a:normAutofit fontScale="62500" lnSpcReduction="20000"/>
          </a:bodyPr>
          <a:lstStyle/>
          <a:p>
            <a:r>
              <a:rPr lang="en-GB" dirty="0" smtClean="0"/>
              <a:t>Another RF device using dipole fields is the Microwave </a:t>
            </a:r>
            <a:r>
              <a:rPr lang="en-GB" dirty="0" err="1" smtClean="0"/>
              <a:t>Undulator</a:t>
            </a:r>
            <a:r>
              <a:rPr lang="en-GB" dirty="0" smtClean="0"/>
              <a:t>.</a:t>
            </a:r>
          </a:p>
          <a:p>
            <a:r>
              <a:rPr lang="en-GB" dirty="0" smtClean="0"/>
              <a:t>These use the transverse fields to wiggle the electron beam.</a:t>
            </a:r>
          </a:p>
          <a:p>
            <a:r>
              <a:rPr lang="en-GB" dirty="0" smtClean="0"/>
              <a:t>The advantage is a small period and dynamically variable polarisation.</a:t>
            </a:r>
            <a:endParaRPr lang="en-GB" dirty="0"/>
          </a:p>
        </p:txBody>
      </p:sp>
      <p:pic>
        <p:nvPicPr>
          <p:cNvPr id="4" name="Picture 2" descr="F:\RF Undulator Initial Results\P1010176.JPG"/>
          <p:cNvPicPr>
            <a:picLocks noChangeAspect="1" noChangeArrowheads="1"/>
          </p:cNvPicPr>
          <p:nvPr/>
        </p:nvPicPr>
        <p:blipFill>
          <a:blip r:embed="rId2" cstate="print"/>
          <a:srcRect l="7872" t="42095" r="8913"/>
          <a:stretch>
            <a:fillRect/>
          </a:stretch>
        </p:blipFill>
        <p:spPr bwMode="auto">
          <a:xfrm>
            <a:off x="0" y="4077072"/>
            <a:ext cx="5328592" cy="2780928"/>
          </a:xfrm>
          <a:prstGeom prst="rect">
            <a:avLst/>
          </a:prstGeom>
          <a:noFill/>
        </p:spPr>
      </p:pic>
      <p:pic>
        <p:nvPicPr>
          <p:cNvPr id="5" name="Picture 2" descr="F:\RF Undulator Initial Results\Farfield_69_K0p6_Exposure0p01s.tif"/>
          <p:cNvPicPr>
            <a:picLocks noChangeAspect="1" noChangeArrowheads="1"/>
          </p:cNvPicPr>
          <p:nvPr/>
        </p:nvPicPr>
        <p:blipFill>
          <a:blip r:embed="rId3" cstate="print"/>
          <a:srcRect/>
          <a:stretch>
            <a:fillRect/>
          </a:stretch>
        </p:blipFill>
        <p:spPr bwMode="auto">
          <a:xfrm>
            <a:off x="5432040" y="4362400"/>
            <a:ext cx="3460440" cy="2306960"/>
          </a:xfrm>
          <a:prstGeom prst="rect">
            <a:avLst/>
          </a:prstGeom>
          <a:noFill/>
        </p:spPr>
      </p:pic>
      <p:pic>
        <p:nvPicPr>
          <p:cNvPr id="6" name="Picture 5" descr="P1010158.JPG"/>
          <p:cNvPicPr>
            <a:picLocks noChangeAspect="1"/>
          </p:cNvPicPr>
          <p:nvPr/>
        </p:nvPicPr>
        <p:blipFill>
          <a:blip r:embed="rId4" cstate="print"/>
          <a:srcRect l="29788" t="2837" r="12766" b="3546"/>
          <a:stretch>
            <a:fillRect/>
          </a:stretch>
        </p:blipFill>
        <p:spPr>
          <a:xfrm>
            <a:off x="7092280" y="2636912"/>
            <a:ext cx="1246909" cy="1524000"/>
          </a:xfrm>
          <a:prstGeom prst="rect">
            <a:avLst/>
          </a:prstGeom>
        </p:spPr>
      </p:pic>
      <p:pic>
        <p:nvPicPr>
          <p:cNvPr id="8" name="Picture 4"/>
          <p:cNvPicPr>
            <a:picLocks noChangeAspect="1" noChangeArrowheads="1"/>
          </p:cNvPicPr>
          <p:nvPr/>
        </p:nvPicPr>
        <p:blipFill>
          <a:blip r:embed="rId5" cstate="print"/>
          <a:srcRect/>
          <a:stretch>
            <a:fillRect/>
          </a:stretch>
        </p:blipFill>
        <p:spPr bwMode="auto">
          <a:xfrm>
            <a:off x="1691680" y="1077453"/>
            <a:ext cx="7452320" cy="924418"/>
          </a:xfrm>
          <a:prstGeom prst="rect">
            <a:avLst/>
          </a:prstGeom>
          <a:noFill/>
          <a:ln w="9525">
            <a:noFill/>
            <a:miter lim="800000"/>
            <a:headEnd/>
            <a:tailEnd/>
          </a:ln>
          <a:effectLst/>
        </p:spPr>
      </p:pic>
      <p:sp>
        <p:nvSpPr>
          <p:cNvPr id="10" name="TextBox 9"/>
          <p:cNvSpPr txBox="1"/>
          <p:nvPr/>
        </p:nvSpPr>
        <p:spPr>
          <a:xfrm>
            <a:off x="3923928" y="1772816"/>
            <a:ext cx="2666114" cy="369332"/>
          </a:xfrm>
          <a:prstGeom prst="rect">
            <a:avLst/>
          </a:prstGeom>
          <a:noFill/>
        </p:spPr>
        <p:txBody>
          <a:bodyPr wrap="none" rtlCol="0">
            <a:spAutoFit/>
          </a:bodyPr>
          <a:lstStyle/>
          <a:p>
            <a:r>
              <a:rPr lang="en-US" dirty="0" smtClean="0">
                <a:latin typeface="Times New Roman" pitchFamily="18" charset="0"/>
                <a:cs typeface="Times New Roman" pitchFamily="18" charset="0"/>
              </a:rPr>
              <a:t>Electric Field Distribution </a:t>
            </a:r>
            <a:endParaRPr lang="en-US" dirty="0">
              <a:latin typeface="Times New Roman" pitchFamily="18" charset="0"/>
              <a:cs typeface="Times New Roman" pitchFamily="18" charset="0"/>
            </a:endParaRPr>
          </a:p>
        </p:txBody>
      </p:sp>
      <p:pic>
        <p:nvPicPr>
          <p:cNvPr id="11" name="Picture 51"/>
          <p:cNvPicPr>
            <a:picLocks noChangeAspect="1" noChangeArrowheads="1"/>
          </p:cNvPicPr>
          <p:nvPr/>
        </p:nvPicPr>
        <p:blipFill>
          <a:blip r:embed="rId6" cstate="print"/>
          <a:srcRect/>
          <a:stretch>
            <a:fillRect/>
          </a:stretch>
        </p:blipFill>
        <p:spPr bwMode="auto">
          <a:xfrm>
            <a:off x="1" y="1"/>
            <a:ext cx="1775816" cy="1772816"/>
          </a:xfrm>
          <a:prstGeom prst="rect">
            <a:avLst/>
          </a:prstGeom>
          <a:noFill/>
          <a:ln w="9525">
            <a:noFill/>
            <a:miter lim="800000"/>
            <a:headEnd/>
            <a:tailEnd/>
          </a:ln>
        </p:spPr>
      </p:pic>
      <p:pic>
        <p:nvPicPr>
          <p:cNvPr id="12" name="Picture 1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804248" y="188640"/>
            <a:ext cx="2275566" cy="66113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048" y="116632"/>
            <a:ext cx="3682752" cy="1143000"/>
          </a:xfrm>
        </p:spPr>
        <p:txBody>
          <a:bodyPr>
            <a:normAutofit fontScale="90000"/>
          </a:bodyPr>
          <a:lstStyle/>
          <a:p>
            <a:r>
              <a:rPr lang="en-GB" dirty="0" smtClean="0"/>
              <a:t>High Beta Spoke Cavities</a:t>
            </a:r>
            <a:endParaRPr lang="en-GB" dirty="0"/>
          </a:p>
        </p:txBody>
      </p:sp>
      <p:pic>
        <p:nvPicPr>
          <p:cNvPr id="4098" name="Picture 2"/>
          <p:cNvPicPr>
            <a:picLocks noChangeAspect="1" noChangeArrowheads="1"/>
          </p:cNvPicPr>
          <p:nvPr/>
        </p:nvPicPr>
        <p:blipFill>
          <a:blip r:embed="rId2" cstate="print"/>
          <a:srcRect/>
          <a:stretch>
            <a:fillRect/>
          </a:stretch>
        </p:blipFill>
        <p:spPr bwMode="auto">
          <a:xfrm>
            <a:off x="5033307" y="1628800"/>
            <a:ext cx="4003189" cy="5256584"/>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611560" y="3356992"/>
            <a:ext cx="3725910" cy="3528392"/>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1" y="0"/>
            <a:ext cx="5076056" cy="2047851"/>
          </a:xfrm>
          <a:prstGeom prst="rect">
            <a:avLst/>
          </a:prstGeom>
          <a:noFill/>
          <a:ln w="9525">
            <a:noFill/>
            <a:miter lim="800000"/>
            <a:headEnd/>
            <a:tailEnd/>
          </a:ln>
        </p:spPr>
      </p:pic>
      <p:pic>
        <p:nvPicPr>
          <p:cNvPr id="7" name="Picture 7"/>
          <p:cNvPicPr>
            <a:picLocks noChangeAspect="1" noChangeArrowheads="1"/>
          </p:cNvPicPr>
          <p:nvPr/>
        </p:nvPicPr>
        <p:blipFill>
          <a:blip r:embed="rId5" cstate="print"/>
          <a:srcRect/>
          <a:stretch>
            <a:fillRect/>
          </a:stretch>
        </p:blipFill>
        <p:spPr bwMode="auto">
          <a:xfrm>
            <a:off x="0" y="5943600"/>
            <a:ext cx="914400" cy="914400"/>
          </a:xfrm>
          <a:prstGeom prst="rect">
            <a:avLst/>
          </a:prstGeom>
          <a:noFill/>
          <a:ln w="9525">
            <a:noFill/>
            <a:miter lim="800000"/>
            <a:headEnd/>
            <a:tailEnd/>
          </a:ln>
        </p:spPr>
      </p:pic>
      <p:pic>
        <p:nvPicPr>
          <p:cNvPr id="4" name="Picture 2"/>
          <p:cNvPicPr>
            <a:picLocks noChangeAspect="1" noChangeArrowheads="1"/>
          </p:cNvPicPr>
          <p:nvPr/>
        </p:nvPicPr>
        <p:blipFill>
          <a:blip r:embed="rId6" cstate="print"/>
          <a:srcRect/>
          <a:stretch>
            <a:fillRect/>
          </a:stretch>
        </p:blipFill>
        <p:spPr bwMode="auto">
          <a:xfrm>
            <a:off x="0" y="5229200"/>
            <a:ext cx="962025" cy="676275"/>
          </a:xfrm>
          <a:prstGeom prst="rect">
            <a:avLst/>
          </a:prstGeom>
          <a:noFill/>
          <a:ln w="9525">
            <a:noFill/>
            <a:miter lim="800000"/>
            <a:headEnd/>
            <a:tailEnd/>
          </a:ln>
        </p:spPr>
      </p:pic>
      <p:sp>
        <p:nvSpPr>
          <p:cNvPr id="9" name="TextBox 8"/>
          <p:cNvSpPr txBox="1"/>
          <p:nvPr/>
        </p:nvSpPr>
        <p:spPr>
          <a:xfrm>
            <a:off x="179512" y="2132856"/>
            <a:ext cx="4752528" cy="1200329"/>
          </a:xfrm>
          <a:prstGeom prst="rect">
            <a:avLst/>
          </a:prstGeom>
          <a:noFill/>
        </p:spPr>
        <p:txBody>
          <a:bodyPr wrap="square" rtlCol="0">
            <a:spAutoFit/>
          </a:bodyPr>
          <a:lstStyle/>
          <a:p>
            <a:r>
              <a:rPr lang="en-GB" dirty="0" smtClean="0"/>
              <a:t>Spokes are traditionally used for medium beta but ODU propose a spoke for </a:t>
            </a:r>
            <a:r>
              <a:rPr lang="en-GB" dirty="0" smtClean="0">
                <a:latin typeface="Symbol" pitchFamily="18" charset="2"/>
              </a:rPr>
              <a:t>b</a:t>
            </a:r>
            <a:r>
              <a:rPr lang="en-GB" dirty="0" smtClean="0"/>
              <a:t>=1 electrons.</a:t>
            </a:r>
          </a:p>
          <a:p>
            <a:r>
              <a:rPr lang="en-GB" dirty="0" smtClean="0"/>
              <a:t>The cavity has a high Q at low frequency while having the same size as an L-band cavity.</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TotalTime>
  <Words>810</Words>
  <Application>Microsoft Office PowerPoint</Application>
  <PresentationFormat>On-screen Show (4:3)</PresentationFormat>
  <Paragraphs>87</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Progress in unconventional RF structures</vt:lpstr>
      <vt:lpstr>Compact SRF Crab cavities</vt:lpstr>
      <vt:lpstr>Slide 3</vt:lpstr>
      <vt:lpstr>1st test results</vt:lpstr>
      <vt:lpstr>Slide 5</vt:lpstr>
      <vt:lpstr>He Jacket Design</vt:lpstr>
      <vt:lpstr>SPX Cavity</vt:lpstr>
      <vt:lpstr>Microwave Undulators</vt:lpstr>
      <vt:lpstr>High Beta Spoke Cavities</vt:lpstr>
      <vt:lpstr>QW Electron Guns</vt:lpstr>
      <vt:lpstr>56 MHz cavity</vt:lpstr>
      <vt:lpstr>Photonic Bandgap</vt:lpstr>
      <vt:lpstr>PBG crab cavities</vt:lpstr>
      <vt:lpstr>PBG Crab Cavities</vt:lpstr>
      <vt:lpstr>Irregular crystal cavities</vt:lpstr>
      <vt:lpstr>SRF PBG</vt:lpstr>
      <vt:lpstr>Slide 17</vt:lpstr>
      <vt:lpstr>Slide 18</vt:lpstr>
    </vt:vector>
  </TitlesOfParts>
  <Company>Lancaster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Graemeburt32</dc:creator>
  <cp:lastModifiedBy>Graemeburt32</cp:lastModifiedBy>
  <cp:revision>25</cp:revision>
  <dcterms:created xsi:type="dcterms:W3CDTF">2013-06-04T10:20:34Z</dcterms:created>
  <dcterms:modified xsi:type="dcterms:W3CDTF">2013-06-07T00:38:34Z</dcterms:modified>
</cp:coreProperties>
</file>