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8" r:id="rId4"/>
    <p:sldId id="289" r:id="rId5"/>
    <p:sldId id="272" r:id="rId6"/>
    <p:sldId id="274" r:id="rId7"/>
    <p:sldId id="275" r:id="rId8"/>
    <p:sldId id="262" r:id="rId9"/>
    <p:sldId id="291" r:id="rId10"/>
    <p:sldId id="277" r:id="rId11"/>
    <p:sldId id="278" r:id="rId12"/>
    <p:sldId id="284" r:id="rId13"/>
    <p:sldId id="264" r:id="rId14"/>
    <p:sldId id="266" r:id="rId15"/>
    <p:sldId id="292" r:id="rId16"/>
    <p:sldId id="29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FEAA9-C327-4CBA-91A2-D692AEF187D5}" type="datetimeFigureOut">
              <a:rPr lang="en-GB" smtClean="0"/>
              <a:t>12/06/2013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2EF53-9050-4DF2-888C-8E65C18F91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6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000" dirty="0"/>
              <a:t>We need some young physicist taking time to understand the work of theoretician and translating it into practical information </a:t>
            </a:r>
            <a:endParaRPr lang="en-US" noProof="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89" y="6100785"/>
            <a:ext cx="4260919" cy="2520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8D6EA-2B90-42BF-8D39-6AA7415E9AE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46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XFEL</a:t>
            </a:r>
          </a:p>
          <a:p>
            <a:r>
              <a:rPr lang="en-US" dirty="0" smtClean="0"/>
              <a:t>Phase measurement</a:t>
            </a:r>
          </a:p>
          <a:p>
            <a:r>
              <a:rPr lang="en-US" dirty="0" smtClean="0"/>
              <a:t>BPM</a:t>
            </a:r>
            <a:r>
              <a:rPr lang="en-US" baseline="0" dirty="0" smtClean="0"/>
              <a:t> for 3.9GHz, then for 1.3GHz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29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56388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2484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76200"/>
            <a:ext cx="25146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44.png"/><Relationship Id="rId7" Type="http://schemas.openxmlformats.org/officeDocument/2006/relationships/image" Target="../media/image1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Relationship Id="rId9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52.jpeg"/><Relationship Id="rId7" Type="http://schemas.openxmlformats.org/officeDocument/2006/relationships/image" Target="../media/image11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5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2.gif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3.png"/><Relationship Id="rId7" Type="http://schemas.openxmlformats.org/officeDocument/2006/relationships/image" Target="../media/image65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46.jpe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9.gif"/><Relationship Id="rId12" Type="http://schemas.openxmlformats.org/officeDocument/2006/relationships/image" Target="../media/image14.jpeg"/><Relationship Id="rId2" Type="http://schemas.openxmlformats.org/officeDocument/2006/relationships/image" Target="../media/image6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grenoble-inp.fr/grenoble-institute-of-technology-9224.kjsp?RH=INPG_EN&amp;RF=INPG_EN" TargetMode="External"/><Relationship Id="rId11" Type="http://schemas.openxmlformats.org/officeDocument/2006/relationships/image" Target="../media/image13.jpeg"/><Relationship Id="rId5" Type="http://schemas.openxmlformats.org/officeDocument/2006/relationships/image" Target="../media/image8.gif"/><Relationship Id="rId15" Type="http://schemas.openxmlformats.org/officeDocument/2006/relationships/image" Target="../media/image17.png"/><Relationship Id="rId10" Type="http://schemas.openxmlformats.org/officeDocument/2006/relationships/image" Target="../media/image12.gif"/><Relationship Id="rId4" Type="http://schemas.openxmlformats.org/officeDocument/2006/relationships/hyperlink" Target="http://www.helmholtz-berlin.de/index_de.html" TargetMode="External"/><Relationship Id="rId9" Type="http://schemas.openxmlformats.org/officeDocument/2006/relationships/image" Target="../media/image11.gif"/><Relationship Id="rId14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hyperlink" Target="http://www.helmholtz-berlin.de/index_de.html" TargetMode="Externa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8.gif"/><Relationship Id="rId4" Type="http://schemas.openxmlformats.org/officeDocument/2006/relationships/hyperlink" Target="http://www.helmholtz-berlin.de/index_d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renoble-inp.fr/grenoble-institute-of-technology-9224.kjsp?RH=INPG_EN&amp;RF=INPG_EN" TargetMode="External"/><Relationship Id="rId3" Type="http://schemas.openxmlformats.org/officeDocument/2006/relationships/image" Target="../media/image31.pn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elmholtz-berlin.de/index_de.html" TargetMode="External"/><Relationship Id="rId5" Type="http://schemas.openxmlformats.org/officeDocument/2006/relationships/image" Target="../media/image33.png"/><Relationship Id="rId10" Type="http://schemas.openxmlformats.org/officeDocument/2006/relationships/image" Target="../media/image34.png"/><Relationship Id="rId4" Type="http://schemas.openxmlformats.org/officeDocument/2006/relationships/image" Target="../media/image32.png"/><Relationship Id="rId9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9.gif"/><Relationship Id="rId3" Type="http://schemas.openxmlformats.org/officeDocument/2006/relationships/image" Target="../media/image37.tiff"/><Relationship Id="rId7" Type="http://schemas.openxmlformats.org/officeDocument/2006/relationships/image" Target="../media/image41.png"/><Relationship Id="rId12" Type="http://schemas.openxmlformats.org/officeDocument/2006/relationships/hyperlink" Target="http://www.grenoble-inp.fr/grenoble-institute-of-technology-9224.kjsp?RH=INPG_EN&amp;RF=INPG_EN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11" Type="http://schemas.openxmlformats.org/officeDocument/2006/relationships/image" Target="../media/image8.gif"/><Relationship Id="rId5" Type="http://schemas.openxmlformats.org/officeDocument/2006/relationships/image" Target="../media/image39.jpeg"/><Relationship Id="rId10" Type="http://schemas.openxmlformats.org/officeDocument/2006/relationships/hyperlink" Target="http://www.helmholtz-berlin.de/index_de.html" TargetMode="External"/><Relationship Id="rId4" Type="http://schemas.openxmlformats.org/officeDocument/2006/relationships/image" Target="../media/image38.png"/><Relationship Id="rId9" Type="http://schemas.openxmlformats.org/officeDocument/2006/relationships/image" Target="../media/image33.png"/><Relationship Id="rId1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/>
          <a:lstStyle/>
          <a:p>
            <a:pPr algn="ctr"/>
            <a:r>
              <a:rPr lang="en-GB" dirty="0" smtClean="0"/>
              <a:t>R&amp;D Perspectives in EUCARD-2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/>
          <a:p>
            <a:r>
              <a:rPr lang="en-GB" dirty="0" smtClean="0"/>
              <a:t>Peter McIntosh </a:t>
            </a:r>
          </a:p>
          <a:p>
            <a:r>
              <a:rPr lang="en-GB" dirty="0" smtClean="0"/>
              <a:t>(STFC </a:t>
            </a:r>
            <a:r>
              <a:rPr lang="en-GB" dirty="0" err="1" smtClean="0"/>
              <a:t>Daresbury</a:t>
            </a:r>
            <a:r>
              <a:rPr lang="en-GB" dirty="0" smtClean="0"/>
              <a:t> Laboratory)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66800" y="6370637"/>
            <a:ext cx="7543800" cy="182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12954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>
                <a:solidFill>
                  <a:srgbClr val="FF0000"/>
                </a:solidFill>
              </a:rPr>
              <a:t>RF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12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Wakefield Management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76200" y="1600200"/>
            <a:ext cx="4724400" cy="2743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700" dirty="0" smtClean="0"/>
              <a:t>CLIC Damped Detuned Structure (DDS) </a:t>
            </a:r>
            <a:r>
              <a:rPr lang="en-GB" sz="1700" dirty="0" err="1" smtClean="0"/>
              <a:t>wakefield</a:t>
            </a:r>
            <a:r>
              <a:rPr lang="en-GB" sz="1700" dirty="0" smtClean="0"/>
              <a:t> suppression:</a:t>
            </a:r>
          </a:p>
          <a:p>
            <a:r>
              <a:rPr lang="en-GB" sz="1500" dirty="0" smtClean="0"/>
              <a:t>Strong detuning to provide moderate damping.</a:t>
            </a:r>
          </a:p>
          <a:p>
            <a:r>
              <a:rPr lang="en-GB" sz="1500" dirty="0" smtClean="0"/>
              <a:t>Incorporation of damping manifolds, interleaving neighbouring cell modes.</a:t>
            </a:r>
          </a:p>
          <a:p>
            <a:r>
              <a:rPr lang="en-US" sz="1500" dirty="0" smtClean="0"/>
              <a:t>Assess perturbation </a:t>
            </a:r>
            <a:r>
              <a:rPr lang="en-US" sz="1500" dirty="0"/>
              <a:t>sources (frequency errors, misalignment…) by means of combined RF (</a:t>
            </a:r>
            <a:r>
              <a:rPr lang="en-US" sz="1500" dirty="0" err="1"/>
              <a:t>GdfidL</a:t>
            </a:r>
            <a:r>
              <a:rPr lang="en-US" sz="1500" dirty="0"/>
              <a:t>) and beam dynamics (PLACET) </a:t>
            </a:r>
            <a:r>
              <a:rPr lang="en-US" sz="1500" dirty="0" smtClean="0"/>
              <a:t>simulations.</a:t>
            </a:r>
          </a:p>
          <a:p>
            <a:r>
              <a:rPr lang="en-US" sz="1500" dirty="0" smtClean="0"/>
              <a:t>Fabricate and test a prototype damped DDS </a:t>
            </a:r>
            <a:r>
              <a:rPr lang="en-US" sz="1700" dirty="0" smtClean="0"/>
              <a:t>structure.</a:t>
            </a:r>
            <a:endParaRPr lang="en-GB" sz="1700" dirty="0" smtClean="0"/>
          </a:p>
          <a:p>
            <a:pPr lvl="1"/>
            <a:endParaRPr lang="en-GB" sz="17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2160240" y="4056449"/>
            <a:ext cx="2411760" cy="2725351"/>
            <a:chOff x="6660232" y="4077072"/>
            <a:chExt cx="2411760" cy="2725351"/>
          </a:xfrm>
        </p:grpSpPr>
        <p:grpSp>
          <p:nvGrpSpPr>
            <p:cNvPr id="17" name="Group 16"/>
            <p:cNvGrpSpPr/>
            <p:nvPr/>
          </p:nvGrpSpPr>
          <p:grpSpPr>
            <a:xfrm>
              <a:off x="6732240" y="4077072"/>
              <a:ext cx="2234898" cy="2725351"/>
              <a:chOff x="6732240" y="4115030"/>
              <a:chExt cx="2234898" cy="2725351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8848" y="5611614"/>
                <a:ext cx="1594556" cy="122876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32240" y="4115030"/>
                <a:ext cx="2234898" cy="149658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sp>
          <p:nvSpPr>
            <p:cNvPr id="22" name="Rectangle 21"/>
            <p:cNvSpPr/>
            <p:nvPr/>
          </p:nvSpPr>
          <p:spPr>
            <a:xfrm>
              <a:off x="6660232" y="4077072"/>
              <a:ext cx="2411760" cy="272535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00600"/>
            <a:ext cx="1839081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086" y="1600200"/>
            <a:ext cx="2567914" cy="2078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68" y="1676400"/>
            <a:ext cx="1904032" cy="142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4724400" y="3505200"/>
            <a:ext cx="4343400" cy="3352801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408"/>
              </a:spcBef>
              <a:buClr>
                <a:srgbClr val="333399"/>
              </a:buClr>
              <a:buNone/>
            </a:pPr>
            <a:r>
              <a:rPr lang="en-US" dirty="0" smtClean="0"/>
              <a:t>Wakefield Monitor:</a:t>
            </a:r>
          </a:p>
          <a:p>
            <a:pPr>
              <a:lnSpc>
                <a:spcPct val="120000"/>
              </a:lnSpc>
              <a:spcBef>
                <a:spcPts val="408"/>
              </a:spcBef>
            </a:pPr>
            <a:r>
              <a:rPr lang="en-US" sz="2700" dirty="0"/>
              <a:t>D</a:t>
            </a:r>
            <a:r>
              <a:rPr lang="en-US" sz="2700" dirty="0" smtClean="0"/>
              <a:t>evelop wide-band (2 GHz) front-end electronics for CLIC and </a:t>
            </a:r>
            <a:r>
              <a:rPr lang="en-US" sz="2700" dirty="0" err="1" smtClean="0"/>
              <a:t>SwissFEL</a:t>
            </a:r>
            <a:r>
              <a:rPr lang="en-US" sz="2700" dirty="0" smtClean="0"/>
              <a:t>.</a:t>
            </a:r>
            <a:endParaRPr lang="en-US" sz="2700" dirty="0"/>
          </a:p>
          <a:p>
            <a:pPr>
              <a:lnSpc>
                <a:spcPct val="120000"/>
              </a:lnSpc>
              <a:spcBef>
                <a:spcPts val="408"/>
              </a:spcBef>
            </a:pPr>
            <a:r>
              <a:rPr lang="en-US" sz="2700" dirty="0"/>
              <a:t>Optimize signal/noise to reach theoretical </a:t>
            </a:r>
            <a:r>
              <a:rPr lang="en-US" sz="2700" dirty="0" smtClean="0"/>
              <a:t>µm-scale resolution.</a:t>
            </a:r>
            <a:endParaRPr lang="en-US" sz="2700" dirty="0"/>
          </a:p>
          <a:p>
            <a:pPr>
              <a:lnSpc>
                <a:spcPct val="120000"/>
              </a:lnSpc>
              <a:spcBef>
                <a:spcPts val="408"/>
              </a:spcBef>
            </a:pPr>
            <a:r>
              <a:rPr lang="en-US" sz="2700" dirty="0"/>
              <a:t>Allow for spectral analysis to extract information about higher order misalignments (pitch, roll, bend), </a:t>
            </a:r>
            <a:r>
              <a:rPr lang="en-US" sz="2700" dirty="0" smtClean="0"/>
              <a:t>whilst </a:t>
            </a:r>
            <a:r>
              <a:rPr lang="en-US" sz="2700" dirty="0"/>
              <a:t>also giving simple ‘operator’ </a:t>
            </a:r>
            <a:r>
              <a:rPr lang="en-US" sz="2700" dirty="0" smtClean="0"/>
              <a:t>signal.</a:t>
            </a:r>
            <a:endParaRPr lang="en-US" sz="2700" dirty="0"/>
          </a:p>
          <a:p>
            <a:pPr>
              <a:lnSpc>
                <a:spcPct val="120000"/>
              </a:lnSpc>
              <a:spcBef>
                <a:spcPts val="408"/>
              </a:spcBef>
            </a:pPr>
            <a:r>
              <a:rPr lang="en-US" sz="2700" dirty="0"/>
              <a:t>Evaluating classical RF style option versus Electro-Optical approach with promising properties with respect to radiation damage, electromagnetic interference and bandwidth.  </a:t>
            </a:r>
          </a:p>
          <a:p>
            <a:pPr>
              <a:lnSpc>
                <a:spcPct val="120000"/>
              </a:lnSpc>
              <a:spcBef>
                <a:spcPts val="408"/>
              </a:spcBef>
            </a:pPr>
            <a:endParaRPr lang="en-GB" dirty="0"/>
          </a:p>
        </p:txBody>
      </p:sp>
      <p:pic>
        <p:nvPicPr>
          <p:cNvPr id="13" name="Picture 13" descr="Paul Scherrer Institu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306" y="23128"/>
            <a:ext cx="1277185" cy="45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7" descr="http://www.profane.eu.org/images/man_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492" y="603000"/>
            <a:ext cx="78599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188579"/>
            <a:ext cx="54981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6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freia_with_labels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696" y="4495800"/>
            <a:ext cx="3543704" cy="231773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360006"/>
            <a:ext cx="3834192" cy="2363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502037" y="1721361"/>
            <a:ext cx="1070772" cy="10218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RF Source</a:t>
            </a:r>
          </a:p>
          <a:p>
            <a:pPr algn="ctr"/>
            <a:r>
              <a:rPr lang="en-US" sz="1600" b="1" dirty="0" smtClean="0"/>
              <a:t> 10 MW </a:t>
            </a:r>
          </a:p>
          <a:p>
            <a:pPr algn="ctr"/>
            <a:r>
              <a:rPr lang="en-US" sz="1600" b="1" dirty="0" smtClean="0"/>
              <a:t>some </a:t>
            </a:r>
            <a:r>
              <a:rPr lang="en-US" sz="1600" b="1" dirty="0" err="1" smtClean="0">
                <a:latin typeface="Symbol" pitchFamily="18" charset="2"/>
              </a:rPr>
              <a:t>m</a:t>
            </a:r>
            <a:r>
              <a:rPr lang="en-US" sz="1600" b="1" dirty="0" err="1" smtClean="0"/>
              <a:t>s</a:t>
            </a:r>
            <a:endParaRPr lang="en-US" sz="1600" b="1" dirty="0" smtClean="0"/>
          </a:p>
          <a:p>
            <a:pPr algn="ctr"/>
            <a:r>
              <a:rPr lang="en-US" sz="1600" b="1" dirty="0" smtClean="0"/>
              <a:t>1 kHz</a:t>
            </a:r>
            <a:endParaRPr lang="en-US" sz="1600" b="1" dirty="0"/>
          </a:p>
        </p:txBody>
      </p:sp>
      <p:sp>
        <p:nvSpPr>
          <p:cNvPr id="10" name="Ellipse 9"/>
          <p:cNvSpPr/>
          <p:nvPr/>
        </p:nvSpPr>
        <p:spPr>
          <a:xfrm>
            <a:off x="5105400" y="1447800"/>
            <a:ext cx="1676400" cy="78756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Pulse compressor</a:t>
            </a:r>
            <a:endParaRPr lang="en-US" sz="1600" dirty="0"/>
          </a:p>
        </p:txBody>
      </p:sp>
      <p:sp>
        <p:nvSpPr>
          <p:cNvPr id="11" name="Ellipse 10"/>
          <p:cNvSpPr/>
          <p:nvPr/>
        </p:nvSpPr>
        <p:spPr>
          <a:xfrm>
            <a:off x="5105400" y="3815582"/>
            <a:ext cx="1676400" cy="83261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Pulse compressor</a:t>
            </a:r>
          </a:p>
        </p:txBody>
      </p:sp>
      <p:cxnSp>
        <p:nvCxnSpPr>
          <p:cNvPr id="12" name="Connecteur droit avec flèche 11"/>
          <p:cNvCxnSpPr>
            <a:stCxn id="9" idx="3"/>
            <a:endCxn id="10" idx="2"/>
          </p:cNvCxnSpPr>
          <p:nvPr/>
        </p:nvCxnSpPr>
        <p:spPr>
          <a:xfrm flipV="1">
            <a:off x="4572809" y="1841581"/>
            <a:ext cx="532591" cy="390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20" idx="3"/>
            <a:endCxn id="11" idx="2"/>
          </p:cNvCxnSpPr>
          <p:nvPr/>
        </p:nvCxnSpPr>
        <p:spPr>
          <a:xfrm>
            <a:off x="4572809" y="3866803"/>
            <a:ext cx="532591" cy="365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10" idx="4"/>
            <a:endCxn id="19" idx="0"/>
          </p:cNvCxnSpPr>
          <p:nvPr/>
        </p:nvCxnSpPr>
        <p:spPr>
          <a:xfrm rot="16200000" flipH="1">
            <a:off x="6347660" y="1831301"/>
            <a:ext cx="373361" cy="118148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11" idx="0"/>
            <a:endCxn id="19" idx="2"/>
          </p:cNvCxnSpPr>
          <p:nvPr/>
        </p:nvCxnSpPr>
        <p:spPr>
          <a:xfrm rot="5400000" flipH="1" flipV="1">
            <a:off x="6346409" y="3036911"/>
            <a:ext cx="375862" cy="118148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5257800" y="240464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 MW – 200 ns</a:t>
            </a:r>
            <a:endParaRPr lang="en-US" sz="1600" dirty="0"/>
          </a:p>
        </p:txBody>
      </p:sp>
      <p:sp>
        <p:nvSpPr>
          <p:cNvPr id="18" name="ZoneTexte 17"/>
          <p:cNvSpPr txBox="1"/>
          <p:nvPr/>
        </p:nvSpPr>
        <p:spPr>
          <a:xfrm>
            <a:off x="5257800" y="331904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20 MW – 200 ns</a:t>
            </a:r>
            <a:endParaRPr lang="en-US" sz="1600" dirty="0"/>
          </a:p>
        </p:txBody>
      </p:sp>
      <p:sp>
        <p:nvSpPr>
          <p:cNvPr id="19" name="ZoneTexte 18"/>
          <p:cNvSpPr txBox="1"/>
          <p:nvPr/>
        </p:nvSpPr>
        <p:spPr>
          <a:xfrm>
            <a:off x="6706362" y="2608723"/>
            <a:ext cx="837438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12 GHz</a:t>
            </a:r>
          </a:p>
          <a:p>
            <a:r>
              <a:rPr lang="en-US" sz="1600" b="1" dirty="0" smtClean="0"/>
              <a:t>40 MW </a:t>
            </a:r>
          </a:p>
          <a:p>
            <a:r>
              <a:rPr lang="en-US" sz="1600" b="1" dirty="0" smtClean="0"/>
              <a:t> 200 ns</a:t>
            </a:r>
            <a:endParaRPr lang="en-US" sz="1600" b="1" dirty="0"/>
          </a:p>
        </p:txBody>
      </p:sp>
      <p:sp>
        <p:nvSpPr>
          <p:cNvPr id="20" name="Rectangle 19"/>
          <p:cNvSpPr/>
          <p:nvPr/>
        </p:nvSpPr>
        <p:spPr>
          <a:xfrm>
            <a:off x="3502037" y="3373395"/>
            <a:ext cx="1070772" cy="986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RF Source</a:t>
            </a:r>
          </a:p>
          <a:p>
            <a:pPr algn="ctr"/>
            <a:r>
              <a:rPr lang="en-US" sz="1600" b="1" dirty="0" smtClean="0"/>
              <a:t> 10 MW </a:t>
            </a:r>
          </a:p>
          <a:p>
            <a:pPr algn="ctr"/>
            <a:r>
              <a:rPr lang="en-US" sz="1600" b="1" dirty="0" smtClean="0"/>
              <a:t>some </a:t>
            </a:r>
            <a:r>
              <a:rPr lang="en-US" sz="1600" b="1" dirty="0" err="1" smtClean="0">
                <a:latin typeface="Symbol" pitchFamily="18" charset="2"/>
              </a:rPr>
              <a:t>m</a:t>
            </a:r>
            <a:r>
              <a:rPr lang="en-US" sz="1600" b="1" dirty="0" err="1" smtClean="0"/>
              <a:t>s</a:t>
            </a:r>
            <a:endParaRPr lang="en-US" sz="1600" b="1" dirty="0" smtClean="0"/>
          </a:p>
          <a:p>
            <a:pPr algn="ctr"/>
            <a:r>
              <a:rPr lang="en-US" sz="1600" b="1" dirty="0" smtClean="0"/>
              <a:t>1 kHz</a:t>
            </a:r>
            <a:endParaRPr lang="en-US" sz="1600" b="1" dirty="0"/>
          </a:p>
        </p:txBody>
      </p:sp>
      <p:sp>
        <p:nvSpPr>
          <p:cNvPr id="23" name="Virage 22"/>
          <p:cNvSpPr/>
          <p:nvPr/>
        </p:nvSpPr>
        <p:spPr>
          <a:xfrm rot="5400000">
            <a:off x="6930701" y="3665342"/>
            <a:ext cx="1824557" cy="445959"/>
          </a:xfrm>
          <a:prstGeom prst="bentArrow">
            <a:avLst>
              <a:gd name="adj1" fmla="val 25000"/>
              <a:gd name="adj2" fmla="val 23614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 rot="5400000">
            <a:off x="7396473" y="3718727"/>
            <a:ext cx="1710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To the structure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X-Band RF Power Source</a:t>
            </a:r>
            <a:endParaRPr lang="en-GB" dirty="0"/>
          </a:p>
        </p:txBody>
      </p:sp>
      <p:sp>
        <p:nvSpPr>
          <p:cNvPr id="1044" name="Content Placeholder 1043"/>
          <p:cNvSpPr>
            <a:spLocks noGrp="1"/>
          </p:cNvSpPr>
          <p:nvPr>
            <p:ph idx="1"/>
          </p:nvPr>
        </p:nvSpPr>
        <p:spPr>
          <a:xfrm>
            <a:off x="152399" y="1642015"/>
            <a:ext cx="3124201" cy="3158585"/>
          </a:xfrm>
        </p:spPr>
        <p:txBody>
          <a:bodyPr>
            <a:normAutofit fontScale="62500" lnSpcReduction="20000"/>
          </a:bodyPr>
          <a:lstStyle/>
          <a:p>
            <a:pPr>
              <a:tabLst>
                <a:tab pos="2335213" algn="l"/>
              </a:tabLst>
            </a:pPr>
            <a:r>
              <a:rPr lang="en-GB" dirty="0" smtClean="0"/>
              <a:t>Develop </a:t>
            </a:r>
            <a:r>
              <a:rPr lang="en-GB" b="1" dirty="0" smtClean="0">
                <a:solidFill>
                  <a:srgbClr val="FF0000"/>
                </a:solidFill>
              </a:rPr>
              <a:t>affordable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and </a:t>
            </a:r>
            <a:r>
              <a:rPr lang="en-GB" b="1" dirty="0" smtClean="0">
                <a:solidFill>
                  <a:srgbClr val="FF0000"/>
                </a:solidFill>
              </a:rPr>
              <a:t>reliable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technical design for </a:t>
            </a:r>
            <a:r>
              <a:rPr lang="en-GB" b="1" dirty="0" smtClean="0">
                <a:solidFill>
                  <a:srgbClr val="FF0000"/>
                </a:solidFill>
              </a:rPr>
              <a:t>RF testing </a:t>
            </a:r>
            <a:r>
              <a:rPr lang="en-GB" dirty="0" smtClean="0"/>
              <a:t>of CLIC X-band accelerating structures:</a:t>
            </a:r>
          </a:p>
          <a:p>
            <a:pPr lvl="1">
              <a:tabLst>
                <a:tab pos="2335213" algn="l"/>
              </a:tabLst>
            </a:pPr>
            <a:r>
              <a:rPr lang="en-GB" dirty="0" smtClean="0"/>
              <a:t>Modest power klystron used in ‘cluster’ configuration.</a:t>
            </a:r>
          </a:p>
          <a:p>
            <a:pPr lvl="1">
              <a:tabLst>
                <a:tab pos="2335213" algn="l"/>
              </a:tabLst>
            </a:pPr>
            <a:r>
              <a:rPr lang="en-GB" dirty="0" smtClean="0"/>
              <a:t>Pulse compressor optimisation.</a:t>
            </a:r>
          </a:p>
          <a:p>
            <a:pPr lvl="1">
              <a:tabLst>
                <a:tab pos="2335213" algn="l"/>
              </a:tabLst>
            </a:pPr>
            <a:r>
              <a:rPr lang="en-GB" dirty="0" smtClean="0"/>
              <a:t>Prototype and testing of sub-components.</a:t>
            </a:r>
          </a:p>
        </p:txBody>
      </p:sp>
      <p:pic>
        <p:nvPicPr>
          <p:cNvPr id="21" name="Picture 21" descr="http://t0.gstatic.com/images?q=tbn:ANd9GcRBlY-wL58gPiiqlmTf6b45Fwl4PXHy5JP_p_WZgviBDLjcU4NqpcZHaXzsY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6877" y="1212600"/>
            <a:ext cx="567123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si0.twimg.com/profile_images/2448319866/a7d65rmd3vg42fqa3eu9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2" t="16023" r="14854" b="15152"/>
          <a:stretch/>
        </p:blipFill>
        <p:spPr bwMode="auto">
          <a:xfrm>
            <a:off x="8573295" y="-3273"/>
            <a:ext cx="57428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182" y="603000"/>
            <a:ext cx="54981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627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CLIC Crab Cavity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To complete the design</a:t>
            </a:r>
            <a:r>
              <a:rPr lang="en-US" sz="1800" dirty="0"/>
              <a:t>, </a:t>
            </a:r>
            <a:r>
              <a:rPr lang="en-US" sz="1800" dirty="0" smtClean="0"/>
              <a:t>evaluation </a:t>
            </a:r>
            <a:r>
              <a:rPr lang="en-US" sz="1800" dirty="0"/>
              <a:t>and high gradient </a:t>
            </a:r>
            <a:r>
              <a:rPr lang="en-US" sz="1800" dirty="0" smtClean="0"/>
              <a:t>testing of </a:t>
            </a:r>
            <a:r>
              <a:rPr lang="en-US" sz="1800" dirty="0"/>
              <a:t>a CLIC crab </a:t>
            </a:r>
            <a:r>
              <a:rPr lang="en-US" sz="1800" dirty="0" smtClean="0"/>
              <a:t>cavity. Complete the testing </a:t>
            </a:r>
            <a:r>
              <a:rPr lang="en-US" sz="1800" dirty="0"/>
              <a:t>of </a:t>
            </a:r>
            <a:r>
              <a:rPr lang="en-US" sz="1800" dirty="0" smtClean="0"/>
              <a:t>the cavities </a:t>
            </a:r>
            <a:r>
              <a:rPr lang="en-US" sz="1800" dirty="0"/>
              <a:t>developed pre-EUCARD2 and the </a:t>
            </a:r>
            <a:r>
              <a:rPr lang="en-US" sz="1800" dirty="0" smtClean="0"/>
              <a:t>development of </a:t>
            </a:r>
            <a:r>
              <a:rPr lang="en-US" sz="1800" dirty="0"/>
              <a:t>a new </a:t>
            </a:r>
            <a:r>
              <a:rPr lang="en-US" sz="1800" dirty="0" smtClean="0"/>
              <a:t>‘fully-damped’ cavity solution.</a:t>
            </a: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US" sz="1800" dirty="0" smtClean="0"/>
              <a:t>To  understand and measure long-term phase stability in high power RF distribution and use this to develop an appropriate distribution scheme for the CLIC crab cavity system.</a:t>
            </a:r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1974032" y="2674848"/>
            <a:ext cx="5112568" cy="1516152"/>
            <a:chOff x="1974032" y="2819400"/>
            <a:chExt cx="5112568" cy="1516152"/>
          </a:xfrm>
        </p:grpSpPr>
        <p:pic>
          <p:nvPicPr>
            <p:cNvPr id="6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430416" y="2819400"/>
              <a:ext cx="1656184" cy="1505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 descr="C:\Users\Graemeburt32\Desktop\CLIC Crab\CLIC manu pics\DSCN031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74032" y="2823384"/>
              <a:ext cx="2016224" cy="1512168"/>
            </a:xfrm>
            <a:prstGeom prst="rect">
              <a:avLst/>
            </a:prstGeom>
            <a:noFill/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90256" y="2823384"/>
              <a:ext cx="1453183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2680670" y="5257800"/>
            <a:ext cx="3699293" cy="1314342"/>
            <a:chOff x="2667001" y="5391258"/>
            <a:chExt cx="3699293" cy="1314342"/>
          </a:xfrm>
        </p:grpSpPr>
        <p:pic>
          <p:nvPicPr>
            <p:cNvPr id="114" name="Picture 64" descr="https://lh5.googleusercontent.com/-SeGgZFQTRoE/UHaZ7MVPhJI/AAAAAAAABek/f1h02l5yTYU/s1219/2012-10-11+12.05.09.jpg"/>
            <p:cNvPicPr>
              <a:picLocks noChangeAspect="1" noChangeArrowheads="1"/>
            </p:cNvPicPr>
            <p:nvPr/>
          </p:nvPicPr>
          <p:blipFill>
            <a:blip r:embed="rId5" cstate="print"/>
            <a:srcRect r="3738" b="14629"/>
            <a:stretch>
              <a:fillRect/>
            </a:stretch>
          </p:blipFill>
          <p:spPr bwMode="auto">
            <a:xfrm rot="16200000">
              <a:off x="2981938" y="5076321"/>
              <a:ext cx="1314341" cy="1944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" name="Picture 144" descr="DSC0125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11216" y="5391424"/>
              <a:ext cx="1755078" cy="131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5" descr="http://www.lancs.ac.uk/images/printLogo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979" y="381000"/>
            <a:ext cx="88170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9" descr="http://www.ceda.ac.uk/static/media/uploads/logos/stfc_log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958" y="0"/>
            <a:ext cx="1796042" cy="38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182" y="998970"/>
            <a:ext cx="54981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271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 HOM Beam Diagnostic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600199"/>
            <a:ext cx="4648200" cy="525780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HOM-based beam diagnostics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for XFEL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US" dirty="0" smtClean="0"/>
          </a:p>
          <a:p>
            <a:r>
              <a:rPr lang="en-US" dirty="0" smtClean="0"/>
              <a:t>Reduced </a:t>
            </a:r>
            <a:r>
              <a:rPr lang="en-US" dirty="0" err="1" smtClean="0"/>
              <a:t>emittance</a:t>
            </a:r>
            <a:r>
              <a:rPr lang="en-US" dirty="0" smtClean="0"/>
              <a:t> dilution from transverse </a:t>
            </a:r>
            <a:r>
              <a:rPr lang="en-US" dirty="0" err="1" smtClean="0"/>
              <a:t>wakefields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Direct, on-line measurement of beam phase </a:t>
            </a:r>
            <a:r>
              <a:rPr lang="en-US" dirty="0" err="1" smtClean="0"/>
              <a:t>wrt</a:t>
            </a:r>
            <a:r>
              <a:rPr lang="en-US" dirty="0" smtClean="0"/>
              <a:t> RF phase.</a:t>
            </a:r>
          </a:p>
          <a:p>
            <a:r>
              <a:rPr lang="en-US" dirty="0" smtClean="0"/>
              <a:t>Align </a:t>
            </a:r>
            <a:r>
              <a:rPr lang="en-US" dirty="0"/>
              <a:t>beam on cavity </a:t>
            </a:r>
            <a:r>
              <a:rPr lang="en-US" dirty="0" smtClean="0"/>
              <a:t>axis.</a:t>
            </a:r>
            <a:endParaRPr lang="en-US" dirty="0"/>
          </a:p>
          <a:p>
            <a:r>
              <a:rPr lang="en-US" dirty="0"/>
              <a:t>Measure beam </a:t>
            </a:r>
            <a:r>
              <a:rPr lang="en-US" dirty="0" smtClean="0"/>
              <a:t>position intrinsically.</a:t>
            </a:r>
            <a:endParaRPr lang="en-US" dirty="0"/>
          </a:p>
          <a:p>
            <a:r>
              <a:rPr lang="en-US" dirty="0"/>
              <a:t>Measure cavity alignment </a:t>
            </a:r>
            <a:r>
              <a:rPr lang="en-US" dirty="0" smtClean="0"/>
              <a:t>within </a:t>
            </a:r>
            <a:r>
              <a:rPr lang="en-US" dirty="0" err="1" smtClean="0"/>
              <a:t>cryo</a:t>
            </a:r>
            <a:r>
              <a:rPr lang="en-US" dirty="0" smtClean="0"/>
              <a:t>-module.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HOMBPM-electronics built for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1.3 GHz cavities in FLASH </a:t>
            </a:r>
            <a:r>
              <a:rPr lang="en-US" dirty="0"/>
              <a:t>(SLAC, DESY</a:t>
            </a:r>
            <a:r>
              <a:rPr lang="en-US" dirty="0" smtClean="0"/>
              <a:t>):</a:t>
            </a:r>
            <a:endParaRPr lang="en-US" dirty="0"/>
          </a:p>
          <a:p>
            <a:pPr>
              <a:tabLst>
                <a:tab pos="1519238" algn="l"/>
              </a:tabLst>
            </a:pPr>
            <a:r>
              <a:rPr lang="en-US" dirty="0"/>
              <a:t>Use 1 dipole mode at 1.7 </a:t>
            </a:r>
            <a:r>
              <a:rPr lang="en-US" dirty="0" smtClean="0"/>
              <a:t>GHz.</a:t>
            </a:r>
            <a:endParaRPr lang="en-US" dirty="0"/>
          </a:p>
          <a:p>
            <a:pPr>
              <a:tabLst>
                <a:tab pos="1519238" algn="l"/>
              </a:tabLst>
            </a:pPr>
            <a:r>
              <a:rPr lang="en-US" dirty="0"/>
              <a:t>Used as operator tool for beam </a:t>
            </a:r>
            <a:r>
              <a:rPr lang="en-US" dirty="0" smtClean="0"/>
              <a:t>alignment.</a:t>
            </a:r>
            <a:endParaRPr lang="en-US" dirty="0"/>
          </a:p>
          <a:p>
            <a:pPr>
              <a:tabLst>
                <a:tab pos="1519238" algn="l"/>
              </a:tabLst>
            </a:pPr>
            <a:r>
              <a:rPr lang="en-US" dirty="0"/>
              <a:t>Used for measurement of cavity </a:t>
            </a:r>
            <a:r>
              <a:rPr lang="en-US" dirty="0" smtClean="0"/>
              <a:t>alignment.</a:t>
            </a:r>
            <a:endParaRPr lang="en-US" dirty="0"/>
          </a:p>
          <a:p>
            <a:pPr>
              <a:tabLst>
                <a:tab pos="1519238" algn="l"/>
              </a:tabLst>
            </a:pPr>
            <a:r>
              <a:rPr lang="en-US" dirty="0"/>
              <a:t>Demonstrated use as </a:t>
            </a:r>
            <a:r>
              <a:rPr lang="en-US" dirty="0" smtClean="0"/>
              <a:t>BPM:</a:t>
            </a:r>
            <a:endParaRPr lang="en-US" dirty="0"/>
          </a:p>
          <a:p>
            <a:pPr lvl="1">
              <a:tabLst>
                <a:tab pos="1519238" algn="l"/>
              </a:tabLst>
            </a:pPr>
            <a:r>
              <a:rPr lang="en-US" dirty="0"/>
              <a:t>10 </a:t>
            </a:r>
            <a:r>
              <a:rPr lang="en-US" dirty="0">
                <a:latin typeface="Symbol" pitchFamily="18" charset="2"/>
              </a:rPr>
              <a:t>m</a:t>
            </a:r>
            <a:r>
              <a:rPr lang="en-US" dirty="0"/>
              <a:t>m </a:t>
            </a:r>
            <a:r>
              <a:rPr lang="en-US" dirty="0" err="1"/>
              <a:t>rms</a:t>
            </a:r>
            <a:r>
              <a:rPr lang="en-US" dirty="0"/>
              <a:t> </a:t>
            </a:r>
            <a:r>
              <a:rPr lang="en-US" dirty="0" smtClean="0"/>
              <a:t>resolution.</a:t>
            </a:r>
            <a:endParaRPr lang="en-US" dirty="0"/>
          </a:p>
          <a:p>
            <a:pPr>
              <a:tabLst>
                <a:tab pos="1519238" algn="l"/>
              </a:tabLst>
            </a:pPr>
            <a:r>
              <a:rPr lang="en-US" dirty="0" smtClean="0"/>
              <a:t>Difficulty:</a:t>
            </a:r>
            <a:endParaRPr lang="en-US" dirty="0"/>
          </a:p>
          <a:p>
            <a:pPr lvl="1">
              <a:tabLst>
                <a:tab pos="1519238" algn="l"/>
              </a:tabLst>
            </a:pPr>
            <a:r>
              <a:rPr lang="en-US" dirty="0"/>
              <a:t>Instability of calibration into BPM-signals </a:t>
            </a:r>
            <a:r>
              <a:rPr lang="en-US" dirty="0" smtClean="0"/>
              <a:t>(</a:t>
            </a:r>
            <a:r>
              <a:rPr lang="en-US" dirty="0"/>
              <a:t>phase or frequency drifts</a:t>
            </a:r>
            <a:r>
              <a:rPr lang="en-US" dirty="0" smtClean="0"/>
              <a:t>?).</a:t>
            </a:r>
            <a:endParaRPr lang="en-US" dirty="0"/>
          </a:p>
          <a:p>
            <a:endParaRPr lang="en-US" sz="2400" dirty="0" smtClean="0"/>
          </a:p>
        </p:txBody>
      </p:sp>
      <p:pic>
        <p:nvPicPr>
          <p:cNvPr id="5" name="Picture 1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05186"/>
            <a:ext cx="2565736" cy="177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068156"/>
            <a:ext cx="1750030" cy="140884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4724400" y="4953000"/>
            <a:ext cx="2183728" cy="1845407"/>
            <a:chOff x="4422521" y="2063033"/>
            <a:chExt cx="2087413" cy="1791109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52428" b="53736"/>
            <a:stretch/>
          </p:blipFill>
          <p:spPr bwMode="auto">
            <a:xfrm>
              <a:off x="4422521" y="2063033"/>
              <a:ext cx="2087413" cy="1647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6554" r="52428" b="-526"/>
            <a:stretch/>
          </p:blipFill>
          <p:spPr bwMode="auto">
            <a:xfrm>
              <a:off x="4422521" y="3712708"/>
              <a:ext cx="2087413" cy="141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644" y="3352800"/>
            <a:ext cx="2559556" cy="1507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19"/>
          <p:cNvCxnSpPr>
            <a:stCxn id="21" idx="3"/>
            <a:endCxn id="15" idx="0"/>
          </p:cNvCxnSpPr>
          <p:nvPr/>
        </p:nvCxnSpPr>
        <p:spPr bwMode="auto">
          <a:xfrm>
            <a:off x="7010400" y="3605744"/>
            <a:ext cx="1027415" cy="146241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/>
          <p:cNvSpPr/>
          <p:nvPr/>
        </p:nvSpPr>
        <p:spPr bwMode="auto">
          <a:xfrm>
            <a:off x="6814173" y="3445724"/>
            <a:ext cx="196227" cy="32004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12" descr="UNI-Logo_Siegel_4c_89mm_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63"/>
          <a:stretch/>
        </p:blipFill>
        <p:spPr bwMode="auto">
          <a:xfrm>
            <a:off x="7341712" y="0"/>
            <a:ext cx="180228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7" descr="http://www.profane.eu.org/images/man_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001" y="603000"/>
            <a:ext cx="78599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1286" y="1212600"/>
            <a:ext cx="562714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76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96"/>
          <a:stretch/>
        </p:blipFill>
        <p:spPr bwMode="auto">
          <a:xfrm>
            <a:off x="1719762" y="3964213"/>
            <a:ext cx="7288188" cy="152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82" y="3400475"/>
            <a:ext cx="5663288" cy="409525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0" y="274638"/>
            <a:ext cx="6096000" cy="1020762"/>
          </a:xfrm>
        </p:spPr>
        <p:txBody>
          <a:bodyPr/>
          <a:lstStyle/>
          <a:p>
            <a:r>
              <a:rPr lang="en-GB" dirty="0" smtClean="0"/>
              <a:t>    3.9 GHz System R&amp;D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HOMBPM-Electronics for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3.9 GHz cavities in FLASH </a:t>
            </a:r>
            <a:r>
              <a:rPr lang="en-US" dirty="0"/>
              <a:t>(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EuCARD</a:t>
            </a:r>
            <a:r>
              <a:rPr lang="en-US" dirty="0" smtClean="0"/>
              <a:t>):</a:t>
            </a:r>
            <a:endParaRPr lang="en-US" dirty="0"/>
          </a:p>
          <a:p>
            <a:pPr lvl="1"/>
            <a:r>
              <a:rPr lang="en-US" dirty="0"/>
              <a:t>Due to higher frequency and 4-cavity coupling, use bands of modes instead of single </a:t>
            </a:r>
            <a:r>
              <a:rPr lang="en-US" dirty="0" smtClean="0"/>
              <a:t>modes:</a:t>
            </a:r>
            <a:endParaRPr lang="en-US" dirty="0"/>
          </a:p>
          <a:p>
            <a:pPr lvl="2"/>
            <a:r>
              <a:rPr lang="en-US" dirty="0"/>
              <a:t>Coupling modes around 5.4 GHz for high </a:t>
            </a:r>
            <a:r>
              <a:rPr lang="en-US" dirty="0" smtClean="0"/>
              <a:t>resolution</a:t>
            </a:r>
            <a:endParaRPr lang="en-US" dirty="0"/>
          </a:p>
          <a:p>
            <a:pPr lvl="2"/>
            <a:r>
              <a:rPr lang="en-US" dirty="0"/>
              <a:t>Trapped modes around 9 GHz for localized </a:t>
            </a:r>
            <a:r>
              <a:rPr lang="en-US" dirty="0" smtClean="0"/>
              <a:t>measurement</a:t>
            </a:r>
          </a:p>
          <a:p>
            <a:pPr lvl="2"/>
            <a:r>
              <a:rPr lang="en-US" dirty="0" smtClean="0"/>
              <a:t>~20 µm </a:t>
            </a:r>
            <a:r>
              <a:rPr lang="en-US" dirty="0" err="1" smtClean="0"/>
              <a:t>rms</a:t>
            </a:r>
            <a:r>
              <a:rPr lang="en-US" dirty="0" smtClean="0"/>
              <a:t> positional resolution achieved</a:t>
            </a:r>
            <a:endParaRPr lang="en-US" dirty="0"/>
          </a:p>
          <a:p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u="sng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u="sng" dirty="0" smtClean="0">
                <a:solidFill>
                  <a:schemeClr val="accent1">
                    <a:lumMod val="75000"/>
                  </a:schemeClr>
                </a:solidFill>
              </a:rPr>
              <a:t>3.9 GHz cavities in the European XFEL</a:t>
            </a:r>
            <a:r>
              <a:rPr lang="en-US" dirty="0" smtClean="0"/>
              <a:t> vs. FLASH: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Significantly more challenging </a:t>
            </a:r>
            <a:r>
              <a:rPr lang="en-US" dirty="0" smtClean="0"/>
              <a:t>(8 coupled cavities c.f. 4) and higher frequency (4.5 MHz beam repetition rate c.f. 1 MHz)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Demands extensive theoretical and experimental studies</a:t>
            </a:r>
          </a:p>
        </p:txBody>
      </p:sp>
      <p:pic>
        <p:nvPicPr>
          <p:cNvPr id="6" name="Picture 5" descr="UNI-Logo_Siegel_4c_89mm_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63"/>
          <a:stretch/>
        </p:blipFill>
        <p:spPr bwMode="auto">
          <a:xfrm>
            <a:off x="7341712" y="0"/>
            <a:ext cx="180228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http://www.profane.eu.org/images/man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001" y="603000"/>
            <a:ext cx="78599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1286" y="1212600"/>
            <a:ext cx="562714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07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Infrastructure Benefits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610600" y="6248400"/>
            <a:ext cx="533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fontScale="70000" lnSpcReduction="20000"/>
          </a:bodyPr>
          <a:lstStyle/>
          <a:p>
            <a:pPr>
              <a:defRPr/>
            </a:pPr>
            <a:r>
              <a:rPr lang="en-GB" b="1" dirty="0"/>
              <a:t>SRF Photocathodes:</a:t>
            </a:r>
          </a:p>
          <a:p>
            <a:pPr lvl="1">
              <a:defRPr/>
            </a:pPr>
            <a:r>
              <a:rPr lang="en-GB" dirty="0"/>
              <a:t>HZDR - ELBE </a:t>
            </a:r>
          </a:p>
          <a:p>
            <a:pPr lvl="1">
              <a:defRPr/>
            </a:pPr>
            <a:r>
              <a:rPr lang="en-GB" dirty="0"/>
              <a:t>HZB - </a:t>
            </a:r>
            <a:r>
              <a:rPr lang="en-GB" dirty="0" err="1"/>
              <a:t>Hobicat</a:t>
            </a:r>
            <a:r>
              <a:rPr lang="en-GB" dirty="0"/>
              <a:t> </a:t>
            </a:r>
            <a:r>
              <a:rPr lang="en-GB" dirty="0" smtClean="0"/>
              <a:t>– </a:t>
            </a:r>
            <a:r>
              <a:rPr lang="en-GB" dirty="0" err="1" smtClean="0"/>
              <a:t>BerlinPro</a:t>
            </a:r>
            <a:endParaRPr lang="en-GB" dirty="0" smtClean="0"/>
          </a:p>
          <a:p>
            <a:pPr lvl="1">
              <a:defRPr/>
            </a:pPr>
            <a:r>
              <a:rPr lang="en-GB" dirty="0" smtClean="0"/>
              <a:t>VELA</a:t>
            </a:r>
            <a:endParaRPr lang="en-GB" dirty="0" smtClean="0"/>
          </a:p>
          <a:p>
            <a:pPr lvl="1">
              <a:defRPr/>
            </a:pPr>
            <a:endParaRPr lang="en-GB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/>
              <a:t>SRF Thin Films: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Materials analysis infrastructure at CEA, HZB and INPG</a:t>
            </a:r>
            <a:endParaRPr lang="en-GB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/>
              <a:t>Sputtering facility at CERN </a:t>
            </a: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/>
              <a:t>High Gradient NC: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err="1" smtClean="0"/>
              <a:t>SwissFEL</a:t>
            </a:r>
            <a:r>
              <a:rPr lang="en-GB" dirty="0" smtClean="0"/>
              <a:t> </a:t>
            </a:r>
            <a:endParaRPr lang="en-GB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/>
              <a:t>CTF3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/>
              <a:t>HP test benches at </a:t>
            </a:r>
            <a:r>
              <a:rPr lang="en-GB" dirty="0" smtClean="0"/>
              <a:t>CERN, CEA and Uppsala Univ.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b="1" dirty="0" smtClean="0"/>
              <a:t>SRF HOM Diagnostics: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FLASH and XFEL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03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39" y="1447801"/>
            <a:ext cx="1844061" cy="122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Conclusions:</a:t>
            </a:r>
            <a:br>
              <a:rPr lang="en-GB" sz="3600" dirty="0" smtClean="0"/>
            </a:br>
            <a:r>
              <a:rPr lang="en-GB" sz="3600" dirty="0" smtClean="0">
                <a:solidFill>
                  <a:srgbClr val="FF0000"/>
                </a:solidFill>
              </a:rPr>
              <a:t>Pushing the Envelope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524000"/>
            <a:ext cx="4572000" cy="3934585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 smtClean="0"/>
              <a:t>Beam Generation:</a:t>
            </a:r>
          </a:p>
          <a:p>
            <a:pPr lvl="1"/>
            <a:r>
              <a:rPr lang="en-GB" dirty="0" smtClean="0"/>
              <a:t>New photocathodes providing demonstration of highest beam intensities and smallest beam </a:t>
            </a:r>
            <a:r>
              <a:rPr lang="en-GB" dirty="0" err="1" smtClean="0"/>
              <a:t>emittances</a:t>
            </a:r>
            <a:r>
              <a:rPr lang="en-GB" dirty="0" smtClean="0"/>
              <a:t>.</a:t>
            </a:r>
            <a:endParaRPr lang="en-GB" dirty="0"/>
          </a:p>
          <a:p>
            <a:endParaRPr lang="en-GB" dirty="0" smtClean="0"/>
          </a:p>
          <a:p>
            <a:r>
              <a:rPr lang="en-GB" b="1" dirty="0" smtClean="0"/>
              <a:t>Acceleration:</a:t>
            </a:r>
          </a:p>
          <a:p>
            <a:pPr lvl="1"/>
            <a:r>
              <a:rPr lang="en-GB" dirty="0" smtClean="0"/>
              <a:t>Demonstration of the highest level of acceleration performance.</a:t>
            </a:r>
          </a:p>
          <a:p>
            <a:endParaRPr lang="en-GB" dirty="0" smtClean="0"/>
          </a:p>
          <a:p>
            <a:r>
              <a:rPr lang="en-GB" b="1" dirty="0" smtClean="0"/>
              <a:t>Beam Diagnostics/Control:</a:t>
            </a:r>
          </a:p>
          <a:p>
            <a:pPr lvl="1"/>
            <a:r>
              <a:rPr lang="en-GB" dirty="0" smtClean="0"/>
              <a:t>Demonstration of high performance and low cost beam position diagnostic.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3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991" y="1497142"/>
            <a:ext cx="2241009" cy="1246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399" y="2913014"/>
            <a:ext cx="1984801" cy="120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002" y="2971800"/>
            <a:ext cx="141239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692" y="4174684"/>
            <a:ext cx="2097908" cy="123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33400" y="5458585"/>
            <a:ext cx="8686800" cy="1399415"/>
            <a:chOff x="533400" y="5534785"/>
            <a:chExt cx="8686800" cy="1399415"/>
          </a:xfrm>
        </p:grpSpPr>
        <p:pic>
          <p:nvPicPr>
            <p:cNvPr id="8194" name="Picture 2" descr="http://xband.kek.jp/photos/20080523Di/20080523Di-0044m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5534785"/>
              <a:ext cx="1756223" cy="1170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http://www.bruker-est.com/typo3temp/pics/3d9c2213f8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517" y="5534785"/>
              <a:ext cx="2134075" cy="1170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Content Placeholder 6"/>
            <p:cNvSpPr txBox="1">
              <a:spLocks/>
            </p:cNvSpPr>
            <p:nvPr/>
          </p:nvSpPr>
          <p:spPr>
            <a:xfrm>
              <a:off x="4499401" y="5638800"/>
              <a:ext cx="4720799" cy="1295400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•"/>
                <a:defRPr sz="32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–"/>
                <a:defRPr sz="28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•"/>
                <a:defRPr sz="24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–"/>
                <a:defRPr sz="20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rgbClr val="FFC000"/>
                </a:buClr>
                <a:buFont typeface="Arial" pitchFamily="34" charset="0"/>
                <a:buChar char="»"/>
                <a:defRPr sz="2000" kern="120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b="1" dirty="0" smtClean="0">
                  <a:solidFill>
                    <a:srgbClr val="FF0000"/>
                  </a:solidFill>
                </a:rPr>
                <a:t>Integrated and balanced programme encompassing high performance capabilities across both SC and NC technologies.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274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interactions.org/beacons/sites/default/files/rf_cavity_0.jp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5749"/>
            <a:ext cx="9144000" cy="609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WP12</a:t>
            </a:r>
            <a:br>
              <a:rPr lang="en-GB" sz="3600" dirty="0" smtClean="0"/>
            </a:br>
            <a:r>
              <a:rPr lang="en-GB" sz="3600" dirty="0" smtClean="0"/>
              <a:t>Innovative RF Technologies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This JRA focuses </a:t>
            </a:r>
            <a:r>
              <a:rPr lang="en-GB" dirty="0">
                <a:solidFill>
                  <a:schemeClr val="tx2"/>
                </a:solidFill>
              </a:rPr>
              <a:t>on the development of a range of technical solutions that has the potential to achieve </a:t>
            </a:r>
            <a:r>
              <a:rPr lang="en-GB" b="1" dirty="0" smtClean="0">
                <a:solidFill>
                  <a:srgbClr val="FF0000"/>
                </a:solidFill>
              </a:rPr>
              <a:t>significant </a:t>
            </a:r>
            <a:r>
              <a:rPr lang="en-GB" b="1" dirty="0">
                <a:solidFill>
                  <a:srgbClr val="FF0000"/>
                </a:solidFill>
              </a:rPr>
              <a:t>performance </a:t>
            </a:r>
            <a:r>
              <a:rPr lang="en-GB" b="1" dirty="0" smtClean="0">
                <a:solidFill>
                  <a:srgbClr val="FF0000"/>
                </a:solidFill>
              </a:rPr>
              <a:t>increases </a:t>
            </a:r>
            <a:r>
              <a:rPr lang="en-GB" dirty="0">
                <a:solidFill>
                  <a:schemeClr val="tx2"/>
                </a:solidFill>
              </a:rPr>
              <a:t>in </a:t>
            </a:r>
            <a:r>
              <a:rPr lang="en-GB" b="1" dirty="0">
                <a:solidFill>
                  <a:srgbClr val="FF0000"/>
                </a:solidFill>
              </a:rPr>
              <a:t>gradient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b="1" dirty="0">
                <a:solidFill>
                  <a:srgbClr val="FF0000"/>
                </a:solidFill>
              </a:rPr>
              <a:t>efficiency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and </a:t>
            </a:r>
            <a:r>
              <a:rPr lang="en-GB" b="1" dirty="0">
                <a:solidFill>
                  <a:srgbClr val="FF0000"/>
                </a:solidFill>
              </a:rPr>
              <a:t>beam quality </a:t>
            </a:r>
            <a:r>
              <a:rPr lang="en-GB" dirty="0">
                <a:solidFill>
                  <a:schemeClr val="tx2"/>
                </a:solidFill>
              </a:rPr>
              <a:t>of RF-based </a:t>
            </a:r>
            <a:r>
              <a:rPr lang="en-GB" dirty="0" smtClean="0">
                <a:solidFill>
                  <a:schemeClr val="tx2"/>
                </a:solidFill>
              </a:rPr>
              <a:t>accelerator systems</a:t>
            </a:r>
            <a:r>
              <a:rPr lang="en-GB" dirty="0">
                <a:solidFill>
                  <a:schemeClr val="tx2"/>
                </a:solidFill>
              </a:rPr>
              <a:t>. 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Several </a:t>
            </a:r>
            <a:r>
              <a:rPr lang="en-GB" dirty="0">
                <a:solidFill>
                  <a:schemeClr val="tx2"/>
                </a:solidFill>
              </a:rPr>
              <a:t>novel techniques in the field of normal and superconducting RF technology</a:t>
            </a:r>
            <a:r>
              <a:rPr lang="en-GB" b="1" dirty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have been </a:t>
            </a:r>
            <a:r>
              <a:rPr lang="en-GB" dirty="0">
                <a:solidFill>
                  <a:schemeClr val="tx2"/>
                </a:solidFill>
              </a:rPr>
              <a:t>selected, presenting the </a:t>
            </a:r>
            <a:r>
              <a:rPr lang="en-GB" b="1" dirty="0">
                <a:solidFill>
                  <a:srgbClr val="FF0000"/>
                </a:solidFill>
              </a:rPr>
              <a:t>highest impact potential </a:t>
            </a:r>
            <a:r>
              <a:rPr lang="en-GB" dirty="0">
                <a:solidFill>
                  <a:schemeClr val="tx2"/>
                </a:solidFill>
              </a:rPr>
              <a:t>and with the additional benefit of profiting </a:t>
            </a:r>
            <a:r>
              <a:rPr lang="en-GB" dirty="0" smtClean="0">
                <a:solidFill>
                  <a:schemeClr val="tx2"/>
                </a:solidFill>
              </a:rPr>
              <a:t>from exchanges </a:t>
            </a:r>
            <a:r>
              <a:rPr lang="en-GB" dirty="0">
                <a:solidFill>
                  <a:schemeClr val="tx2"/>
                </a:solidFill>
              </a:rPr>
              <a:t>and communication between these two distinct communities</a:t>
            </a:r>
            <a:r>
              <a:rPr lang="en-GB" dirty="0" smtClean="0">
                <a:solidFill>
                  <a:schemeClr val="tx2"/>
                </a:solidFill>
              </a:rPr>
              <a:t>.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>
                <a:solidFill>
                  <a:schemeClr val="tx2"/>
                </a:solidFill>
              </a:rPr>
              <a:t>M</a:t>
            </a:r>
            <a:r>
              <a:rPr lang="en-GB" dirty="0" smtClean="0">
                <a:solidFill>
                  <a:schemeClr val="tx2"/>
                </a:solidFill>
              </a:rPr>
              <a:t>ain R&amp;D areas encompass: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SRF Thin Films </a:t>
            </a:r>
            <a:r>
              <a:rPr lang="en-GB" dirty="0" smtClean="0">
                <a:solidFill>
                  <a:schemeClr val="tx2"/>
                </a:solidFill>
              </a:rPr>
              <a:t>– C Antoine (CEA </a:t>
            </a:r>
            <a:r>
              <a:rPr lang="en-GB" dirty="0" err="1" smtClean="0">
                <a:solidFill>
                  <a:schemeClr val="tx2"/>
                </a:solidFill>
              </a:rPr>
              <a:t>Saclay</a:t>
            </a:r>
            <a:r>
              <a:rPr lang="en-GB" dirty="0" smtClean="0">
                <a:solidFill>
                  <a:schemeClr val="tx2"/>
                </a:solidFill>
              </a:rPr>
              <a:t>);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High Gradient NC Cavities </a:t>
            </a:r>
            <a:r>
              <a:rPr lang="en-GB" dirty="0" smtClean="0">
                <a:solidFill>
                  <a:schemeClr val="tx2"/>
                </a:solidFill>
              </a:rPr>
              <a:t>– W </a:t>
            </a:r>
            <a:r>
              <a:rPr lang="en-GB" dirty="0" err="1" smtClean="0">
                <a:solidFill>
                  <a:schemeClr val="tx2"/>
                </a:solidFill>
              </a:rPr>
              <a:t>Wuensch</a:t>
            </a:r>
            <a:r>
              <a:rPr lang="en-GB" dirty="0" smtClean="0">
                <a:solidFill>
                  <a:schemeClr val="tx2"/>
                </a:solidFill>
              </a:rPr>
              <a:t> (CERN)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SRF HOM Beam Diagnostics </a:t>
            </a:r>
            <a:r>
              <a:rPr lang="en-GB" dirty="0" smtClean="0">
                <a:solidFill>
                  <a:schemeClr val="tx2"/>
                </a:solidFill>
              </a:rPr>
              <a:t>– R Jones (Manchester University)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RF Photocathodes </a:t>
            </a:r>
            <a:r>
              <a:rPr lang="en-GB" dirty="0" smtClean="0">
                <a:solidFill>
                  <a:schemeClr val="tx2"/>
                </a:solidFill>
              </a:rPr>
              <a:t>– R </a:t>
            </a:r>
            <a:r>
              <a:rPr lang="en-GB" dirty="0" err="1" smtClean="0">
                <a:solidFill>
                  <a:schemeClr val="tx2"/>
                </a:solidFill>
              </a:rPr>
              <a:t>Nietubyc</a:t>
            </a:r>
            <a:r>
              <a:rPr lang="en-GB" dirty="0" smtClean="0">
                <a:solidFill>
                  <a:schemeClr val="tx2"/>
                </a:solidFill>
              </a:rPr>
              <a:t> (NCBJ)</a:t>
            </a:r>
          </a:p>
        </p:txBody>
      </p:sp>
      <p:sp>
        <p:nvSpPr>
          <p:cNvPr id="4" name="Rectangle 3"/>
          <p:cNvSpPr/>
          <p:nvPr/>
        </p:nvSpPr>
        <p:spPr>
          <a:xfrm>
            <a:off x="5257800" y="5257800"/>
            <a:ext cx="36576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Reducing the footprint, machine energy consumption and overall cost of linear accelerators are of primary importance for all accelerators being developed today.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3714" y="5715000"/>
            <a:ext cx="1996059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  <a:sym typeface="Symbol"/>
              </a:rPr>
              <a:t>Big Wins!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560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Collaborative Team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304800" y="2971800"/>
            <a:ext cx="8591799" cy="990600"/>
            <a:chOff x="457199" y="1524000"/>
            <a:chExt cx="8591799" cy="990600"/>
          </a:xfrm>
        </p:grpSpPr>
        <p:sp>
          <p:nvSpPr>
            <p:cNvPr id="12" name="Rounded Rectangle 11"/>
            <p:cNvSpPr/>
            <p:nvPr/>
          </p:nvSpPr>
          <p:spPr>
            <a:xfrm>
              <a:off x="457201" y="1524000"/>
              <a:ext cx="2133600" cy="990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dirty="0" smtClean="0"/>
                <a:t>SRF Thin Films</a:t>
              </a:r>
              <a:endParaRPr lang="en-GB" sz="2400" dirty="0"/>
            </a:p>
          </p:txBody>
        </p:sp>
        <p:pic>
          <p:nvPicPr>
            <p:cNvPr id="10242" name="Picture 2" descr="https://si0.twimg.com/profile_images/2448319866/a7d65rmd3vg42fqa3eu9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12" t="16023" r="14854" b="15152"/>
            <a:stretch/>
          </p:blipFill>
          <p:spPr bwMode="auto">
            <a:xfrm>
              <a:off x="2895600" y="1636529"/>
              <a:ext cx="765715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005" y="1636529"/>
              <a:ext cx="733090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9" name="Picture 9" descr="Helmholtz-Zentrum Berlin für Materialien und Energie">
              <a:hlinkClick r:id="rId4" tooltip="Helmholtz-Zentrum Berlin für Materialien und Energie"/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4" r="13081"/>
            <a:stretch/>
          </p:blipFill>
          <p:spPr bwMode="auto">
            <a:xfrm>
              <a:off x="5655276" y="1644104"/>
              <a:ext cx="1507524" cy="7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1" name="Picture 11" descr="logo">
              <a:hlinkClick r:id="rId6" tooltip="Home page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1636529"/>
              <a:ext cx="1139999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Rounded Rectangle 35"/>
            <p:cNvSpPr/>
            <p:nvPr/>
          </p:nvSpPr>
          <p:spPr>
            <a:xfrm>
              <a:off x="457199" y="1524000"/>
              <a:ext cx="8591799" cy="9906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01" y="4038600"/>
            <a:ext cx="8591798" cy="1676400"/>
            <a:chOff x="457200" y="2590800"/>
            <a:chExt cx="8591798" cy="1676400"/>
          </a:xfrm>
        </p:grpSpPr>
        <p:sp>
          <p:nvSpPr>
            <p:cNvPr id="33" name="Rounded Rectangle 32"/>
            <p:cNvSpPr/>
            <p:nvPr/>
          </p:nvSpPr>
          <p:spPr>
            <a:xfrm>
              <a:off x="457201" y="2590800"/>
              <a:ext cx="2514600" cy="1676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dirty="0" smtClean="0"/>
                <a:t>High Gradient NC</a:t>
              </a:r>
              <a:endParaRPr lang="en-GB" sz="2400" dirty="0"/>
            </a:p>
          </p:txBody>
        </p:sp>
        <p:pic>
          <p:nvPicPr>
            <p:cNvPr id="10253" name="Picture 13" descr="Paul Scherrer Institut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8015" y="2739677"/>
              <a:ext cx="1562101" cy="56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5" name="Picture 15" descr="http://www.lancs.ac.uk/images/printLogo.g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6159" y="2660664"/>
              <a:ext cx="1175612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7" name="Picture 17" descr="http://www.profane.eu.org/images/man_logo.gi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3429000"/>
              <a:ext cx="1047999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9" name="Picture 19" descr="http://www.ceda.ac.uk/static/media/uploads/logos/stfc_logo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0758" y="3594929"/>
              <a:ext cx="1796042" cy="388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1" name="Picture 21" descr="http://t0.gstatic.com/images?q=tbn:ANd9GcRBlY-wL58gPiiqlmTf6b45Fwl4PXHy5JP_p_WZgviBDLjcU4NqpcZHaXzsY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6360" y="2660664"/>
              <a:ext cx="756164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s://si0.twimg.com/profile_images/2448319866/a7d65rmd3vg42fqa3eu9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12" t="16023" r="14854" b="15152"/>
            <a:stretch/>
          </p:blipFill>
          <p:spPr bwMode="auto">
            <a:xfrm>
              <a:off x="3124200" y="2660664"/>
              <a:ext cx="765715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8910" y="3429000"/>
              <a:ext cx="733090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Rounded Rectangle 36"/>
            <p:cNvSpPr/>
            <p:nvPr/>
          </p:nvSpPr>
          <p:spPr>
            <a:xfrm>
              <a:off x="457200" y="2590800"/>
              <a:ext cx="8591798" cy="16764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4801" y="5791200"/>
            <a:ext cx="8591798" cy="990600"/>
            <a:chOff x="457200" y="4343400"/>
            <a:chExt cx="8591798" cy="990600"/>
          </a:xfrm>
        </p:grpSpPr>
        <p:sp>
          <p:nvSpPr>
            <p:cNvPr id="34" name="Rounded Rectangle 33"/>
            <p:cNvSpPr/>
            <p:nvPr/>
          </p:nvSpPr>
          <p:spPr>
            <a:xfrm>
              <a:off x="457200" y="4343400"/>
              <a:ext cx="3947945" cy="990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dirty="0" smtClean="0"/>
                <a:t>SRF HOM Beam Diagnostic </a:t>
              </a:r>
              <a:endParaRPr lang="en-GB" sz="2400" dirty="0"/>
            </a:p>
          </p:txBody>
        </p:sp>
        <p:pic>
          <p:nvPicPr>
            <p:cNvPr id="21" name="Picture 20" descr="UNI-Logo_Siegel_4c_89mm_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1363"/>
            <a:stretch/>
          </p:blipFill>
          <p:spPr bwMode="auto">
            <a:xfrm>
              <a:off x="5345817" y="4495800"/>
              <a:ext cx="2403051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17" descr="http://www.profane.eu.org/images/man_logo.gi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8600" y="4495800"/>
              <a:ext cx="1047999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9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4495800"/>
              <a:ext cx="750285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Rounded Rectangle 37"/>
            <p:cNvSpPr/>
            <p:nvPr/>
          </p:nvSpPr>
          <p:spPr>
            <a:xfrm>
              <a:off x="457200" y="4343400"/>
              <a:ext cx="8591798" cy="9906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4800" y="1524000"/>
            <a:ext cx="8591799" cy="1371600"/>
            <a:chOff x="457199" y="5410200"/>
            <a:chExt cx="8591799" cy="1371600"/>
          </a:xfrm>
        </p:grpSpPr>
        <p:sp>
          <p:nvSpPr>
            <p:cNvPr id="35" name="Rounded Rectangle 34"/>
            <p:cNvSpPr/>
            <p:nvPr/>
          </p:nvSpPr>
          <p:spPr>
            <a:xfrm>
              <a:off x="457201" y="5410200"/>
              <a:ext cx="2667000" cy="1371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dirty="0" smtClean="0"/>
                <a:t>RF Photocathodes</a:t>
              </a:r>
              <a:endParaRPr lang="en-GB" sz="2400" dirty="0"/>
            </a:p>
          </p:txBody>
        </p:sp>
        <p:pic>
          <p:nvPicPr>
            <p:cNvPr id="25" name="Picture 19" descr="http://www.ceda.ac.uk/static/media/uploads/logos/stfc_logo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6600" y="5728529"/>
              <a:ext cx="1796042" cy="388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9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0400" y="5562600"/>
              <a:ext cx="750285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9" descr="Helmholtz-Zentrum Berlin für Materialien und Energie">
              <a:hlinkClick r:id="rId4" tooltip="Helmholtz-Zentrum Berlin für Materialien und Energie"/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84" r="13081"/>
            <a:stretch/>
          </p:blipFill>
          <p:spPr bwMode="auto">
            <a:xfrm>
              <a:off x="3886200" y="5993175"/>
              <a:ext cx="1507524" cy="7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3" name="Picture 23" descr="http://upload.wikimedia.org/wikipedia/commons/thumb/3/34/HZDR-logo.svg/623px-HZDR-logo.svg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5562600"/>
              <a:ext cx="1043163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7" name="Picture 27" descr="http://www.caen.it/documents/WebPage/attach/ncbj_logo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2002" y="5985600"/>
              <a:ext cx="908398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Rounded Rectangle 38"/>
            <p:cNvSpPr/>
            <p:nvPr/>
          </p:nvSpPr>
          <p:spPr>
            <a:xfrm>
              <a:off x="457199" y="5410200"/>
              <a:ext cx="8591799" cy="13716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9610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" y="1389533"/>
            <a:ext cx="9205913" cy="612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Fundamental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b="1" u="sng" dirty="0">
                <a:solidFill>
                  <a:schemeClr val="tx2"/>
                </a:solidFill>
              </a:rPr>
              <a:t>RF Photocathodes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tx2"/>
                </a:solidFill>
              </a:rPr>
              <a:t>Development of next generation advanced RF photocathodes, exploring revolutionary production techniques as lead deposition, diamond amplifier cathode and metallic photocathodes, enhancing the </a:t>
            </a:r>
            <a:r>
              <a:rPr lang="en-GB" b="1" dirty="0">
                <a:solidFill>
                  <a:srgbClr val="FF0000"/>
                </a:solidFill>
              </a:rPr>
              <a:t>ability to reach </a:t>
            </a:r>
            <a:r>
              <a:rPr lang="en-GB" b="1" dirty="0" err="1">
                <a:solidFill>
                  <a:srgbClr val="FF0000"/>
                </a:solidFill>
              </a:rPr>
              <a:t>fs</a:t>
            </a:r>
            <a:r>
              <a:rPr lang="en-GB" b="1" dirty="0">
                <a:solidFill>
                  <a:srgbClr val="FF0000"/>
                </a:solidFill>
              </a:rPr>
              <a:t> response time, </a:t>
            </a:r>
            <a:r>
              <a:rPr lang="en-GB" b="1" dirty="0">
                <a:solidFill>
                  <a:schemeClr val="tx2"/>
                </a:solidFill>
              </a:rPr>
              <a:t>for more effective electron beam generation, capture and transport with </a:t>
            </a:r>
            <a:r>
              <a:rPr lang="en-GB" b="1" dirty="0">
                <a:solidFill>
                  <a:srgbClr val="FF0000"/>
                </a:solidFill>
              </a:rPr>
              <a:t>high brightness </a:t>
            </a:r>
            <a:r>
              <a:rPr lang="en-GB" b="1" dirty="0">
                <a:solidFill>
                  <a:schemeClr val="tx2"/>
                </a:solidFill>
              </a:rPr>
              <a:t>and </a:t>
            </a:r>
            <a:r>
              <a:rPr lang="en-GB" b="1" dirty="0">
                <a:solidFill>
                  <a:srgbClr val="FF0000"/>
                </a:solidFill>
              </a:rPr>
              <a:t>low intrinsic </a:t>
            </a:r>
            <a:r>
              <a:rPr lang="en-GB" b="1" dirty="0" err="1">
                <a:solidFill>
                  <a:srgbClr val="FF0000"/>
                </a:solidFill>
              </a:rPr>
              <a:t>emittance</a:t>
            </a:r>
            <a:r>
              <a:rPr lang="en-GB" b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endParaRPr lang="en-GB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b="1" u="sng" dirty="0" smtClean="0">
                <a:solidFill>
                  <a:schemeClr val="tx2"/>
                </a:solidFill>
              </a:rPr>
              <a:t>SRF Thin </a:t>
            </a:r>
            <a:r>
              <a:rPr lang="en-GB" b="1" u="sng" dirty="0">
                <a:solidFill>
                  <a:schemeClr val="tx2"/>
                </a:solidFill>
              </a:rPr>
              <a:t>Films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tx2"/>
                </a:solidFill>
              </a:rPr>
              <a:t>Exploitation of new </a:t>
            </a:r>
            <a:r>
              <a:rPr lang="en-GB" b="1" dirty="0" smtClean="0">
                <a:solidFill>
                  <a:schemeClr val="tx2"/>
                </a:solidFill>
              </a:rPr>
              <a:t>superconducting materials</a:t>
            </a:r>
            <a:r>
              <a:rPr lang="en-GB" b="1" dirty="0">
                <a:solidFill>
                  <a:schemeClr val="tx2"/>
                </a:solidFill>
              </a:rPr>
              <a:t>, </a:t>
            </a:r>
            <a:r>
              <a:rPr lang="en-GB" b="1" dirty="0" smtClean="0">
                <a:solidFill>
                  <a:schemeClr val="tx2"/>
                </a:solidFill>
              </a:rPr>
              <a:t>such </a:t>
            </a:r>
            <a:r>
              <a:rPr lang="en-GB" b="1" dirty="0">
                <a:solidFill>
                  <a:schemeClr val="tx2"/>
                </a:solidFill>
              </a:rPr>
              <a:t>as Nb</a:t>
            </a:r>
            <a:r>
              <a:rPr lang="en-GB" b="1" baseline="-25000" dirty="0">
                <a:solidFill>
                  <a:schemeClr val="tx2"/>
                </a:solidFill>
              </a:rPr>
              <a:t>3</a:t>
            </a:r>
            <a:r>
              <a:rPr lang="en-GB" b="1" dirty="0">
                <a:solidFill>
                  <a:schemeClr val="tx2"/>
                </a:solidFill>
              </a:rPr>
              <a:t>Sn and the development of new </a:t>
            </a:r>
            <a:r>
              <a:rPr lang="en-GB" b="1" dirty="0" err="1">
                <a:solidFill>
                  <a:schemeClr val="tx2"/>
                </a:solidFill>
              </a:rPr>
              <a:t>nano</a:t>
            </a:r>
            <a:r>
              <a:rPr lang="en-GB" b="1" dirty="0">
                <a:solidFill>
                  <a:schemeClr val="tx2"/>
                </a:solidFill>
              </a:rPr>
              <a:t> and multi-layer thin films, each anticipated to </a:t>
            </a:r>
            <a:r>
              <a:rPr lang="en-GB" b="1" dirty="0">
                <a:solidFill>
                  <a:srgbClr val="FF0000"/>
                </a:solidFill>
              </a:rPr>
              <a:t>break new ground in the performance of </a:t>
            </a:r>
            <a:r>
              <a:rPr lang="en-GB" b="1" dirty="0" smtClean="0">
                <a:solidFill>
                  <a:srgbClr val="FF0000"/>
                </a:solidFill>
              </a:rPr>
              <a:t>SC accelerator cavities</a:t>
            </a:r>
            <a:r>
              <a:rPr lang="en-GB" b="1" dirty="0" smtClean="0">
                <a:solidFill>
                  <a:schemeClr val="tx2"/>
                </a:solidFill>
              </a:rPr>
              <a:t>, with </a:t>
            </a:r>
            <a:r>
              <a:rPr lang="en-GB" b="1" dirty="0">
                <a:solidFill>
                  <a:schemeClr val="tx2"/>
                </a:solidFill>
              </a:rPr>
              <a:t>the potential of </a:t>
            </a:r>
            <a:r>
              <a:rPr lang="en-GB" b="1" dirty="0">
                <a:solidFill>
                  <a:srgbClr val="FF0000"/>
                </a:solidFill>
              </a:rPr>
              <a:t>achieving gradients well beyond present </a:t>
            </a:r>
            <a:r>
              <a:rPr lang="en-GB" b="1" dirty="0" err="1">
                <a:solidFill>
                  <a:srgbClr val="FF0000"/>
                </a:solidFill>
              </a:rPr>
              <a:t>Nb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technology</a:t>
            </a:r>
            <a:r>
              <a:rPr lang="en-GB" b="1" dirty="0" smtClean="0">
                <a:solidFill>
                  <a:schemeClr val="tx2"/>
                </a:solidFill>
              </a:rPr>
              <a:t>. </a:t>
            </a:r>
          </a:p>
          <a:p>
            <a:pPr marL="0" indent="0">
              <a:buNone/>
            </a:pPr>
            <a:endParaRPr lang="en-GB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b="1" u="sng" dirty="0" smtClean="0">
                <a:solidFill>
                  <a:schemeClr val="tx2"/>
                </a:solidFill>
              </a:rPr>
              <a:t>High </a:t>
            </a:r>
            <a:r>
              <a:rPr lang="en-GB" b="1" u="sng" dirty="0">
                <a:solidFill>
                  <a:schemeClr val="tx2"/>
                </a:solidFill>
              </a:rPr>
              <a:t>Gradient </a:t>
            </a:r>
            <a:r>
              <a:rPr lang="en-GB" b="1" u="sng" dirty="0" smtClean="0">
                <a:solidFill>
                  <a:schemeClr val="tx2"/>
                </a:solidFill>
              </a:rPr>
              <a:t>NC </a:t>
            </a:r>
            <a:r>
              <a:rPr lang="en-GB" b="1" u="sng" dirty="0">
                <a:solidFill>
                  <a:schemeClr val="tx2"/>
                </a:solidFill>
              </a:rPr>
              <a:t>Cavities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tx2"/>
                </a:solidFill>
              </a:rPr>
              <a:t>Development </a:t>
            </a:r>
            <a:r>
              <a:rPr lang="en-GB" b="1" dirty="0" smtClean="0">
                <a:solidFill>
                  <a:schemeClr val="tx2"/>
                </a:solidFill>
              </a:rPr>
              <a:t>of </a:t>
            </a:r>
            <a:r>
              <a:rPr lang="en-GB" b="1" dirty="0">
                <a:solidFill>
                  <a:schemeClr val="tx2"/>
                </a:solidFill>
              </a:rPr>
              <a:t>an efficient </a:t>
            </a:r>
            <a:r>
              <a:rPr lang="en-GB" b="1" dirty="0" smtClean="0">
                <a:solidFill>
                  <a:schemeClr val="tx2"/>
                </a:solidFill>
              </a:rPr>
              <a:t>NC </a:t>
            </a:r>
            <a:r>
              <a:rPr lang="en-GB" b="1" dirty="0">
                <a:solidFill>
                  <a:schemeClr val="tx2"/>
                </a:solidFill>
              </a:rPr>
              <a:t>structure </a:t>
            </a:r>
            <a:r>
              <a:rPr lang="en-GB" b="1" dirty="0">
                <a:solidFill>
                  <a:srgbClr val="FF0000"/>
                </a:solidFill>
              </a:rPr>
              <a:t>capable of high gradient operation (</a:t>
            </a:r>
            <a:r>
              <a:rPr lang="en-GB" b="1" dirty="0" err="1">
                <a:solidFill>
                  <a:srgbClr val="FF0000"/>
                </a:solidFill>
              </a:rPr>
              <a:t>Eacc</a:t>
            </a:r>
            <a:r>
              <a:rPr lang="en-GB" b="1" dirty="0">
                <a:solidFill>
                  <a:srgbClr val="FF0000"/>
                </a:solidFill>
              </a:rPr>
              <a:t> &gt; 100 MV/m)</a:t>
            </a:r>
            <a:r>
              <a:rPr lang="en-GB" b="1" dirty="0">
                <a:solidFill>
                  <a:schemeClr val="tx2"/>
                </a:solidFill>
              </a:rPr>
              <a:t> but </a:t>
            </a:r>
            <a:r>
              <a:rPr lang="en-GB" b="1" dirty="0">
                <a:solidFill>
                  <a:srgbClr val="FF0000"/>
                </a:solidFill>
              </a:rPr>
              <a:t>free from dangerous </a:t>
            </a:r>
            <a:r>
              <a:rPr lang="en-GB" b="1" dirty="0" err="1">
                <a:solidFill>
                  <a:srgbClr val="FF0000"/>
                </a:solidFill>
              </a:rPr>
              <a:t>wakefield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contributions</a:t>
            </a:r>
            <a:r>
              <a:rPr lang="en-GB" b="1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endParaRPr lang="en-GB" b="1" u="sng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b="1" u="sng" dirty="0" smtClean="0">
                <a:solidFill>
                  <a:schemeClr val="tx2"/>
                </a:solidFill>
              </a:rPr>
              <a:t>SRF </a:t>
            </a:r>
            <a:r>
              <a:rPr lang="en-GB" b="1" u="sng" dirty="0">
                <a:solidFill>
                  <a:schemeClr val="tx2"/>
                </a:solidFill>
              </a:rPr>
              <a:t>HOM Beam Diagnostics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tx2"/>
                </a:solidFill>
              </a:rPr>
              <a:t>Development </a:t>
            </a:r>
            <a:r>
              <a:rPr lang="en-GB" b="1" dirty="0" smtClean="0">
                <a:solidFill>
                  <a:schemeClr val="tx2"/>
                </a:solidFill>
              </a:rPr>
              <a:t>of electronics </a:t>
            </a:r>
            <a:r>
              <a:rPr lang="en-GB" b="1" dirty="0">
                <a:solidFill>
                  <a:schemeClr val="tx2"/>
                </a:solidFill>
              </a:rPr>
              <a:t>for </a:t>
            </a:r>
            <a:r>
              <a:rPr lang="en-GB" b="1" dirty="0" smtClean="0">
                <a:solidFill>
                  <a:schemeClr val="tx2"/>
                </a:solidFill>
              </a:rPr>
              <a:t>utilising Higher </a:t>
            </a:r>
            <a:r>
              <a:rPr lang="en-GB" b="1" dirty="0">
                <a:solidFill>
                  <a:schemeClr val="tx2"/>
                </a:solidFill>
              </a:rPr>
              <a:t>Order Mode (HOM) signals from accelerating cavities for </a:t>
            </a:r>
            <a:r>
              <a:rPr lang="en-GB" b="1" dirty="0">
                <a:solidFill>
                  <a:srgbClr val="FF0000"/>
                </a:solidFill>
              </a:rPr>
              <a:t>precision beam position diagnostics in high-energy electron linear accelerators</a:t>
            </a:r>
            <a:r>
              <a:rPr lang="en-GB" b="1" dirty="0">
                <a:solidFill>
                  <a:schemeClr val="tx2"/>
                </a:solidFill>
              </a:rPr>
              <a:t>, with the goal </a:t>
            </a:r>
            <a:r>
              <a:rPr lang="en-GB" b="1" dirty="0" smtClean="0">
                <a:solidFill>
                  <a:schemeClr val="tx2"/>
                </a:solidFill>
              </a:rPr>
              <a:t>of improving </a:t>
            </a:r>
            <a:r>
              <a:rPr lang="en-GB" b="1" dirty="0" smtClean="0">
                <a:solidFill>
                  <a:srgbClr val="FF0000"/>
                </a:solidFill>
              </a:rPr>
              <a:t>beam quality </a:t>
            </a:r>
            <a:r>
              <a:rPr lang="en-GB" b="1" dirty="0" smtClean="0">
                <a:solidFill>
                  <a:schemeClr val="tx2"/>
                </a:solidFill>
              </a:rPr>
              <a:t>and </a:t>
            </a:r>
            <a:r>
              <a:rPr lang="en-GB" b="1" dirty="0" smtClean="0">
                <a:solidFill>
                  <a:srgbClr val="FF0000"/>
                </a:solidFill>
              </a:rPr>
              <a:t>stability.</a:t>
            </a:r>
          </a:p>
          <a:p>
            <a:pPr marL="0" indent="0">
              <a:buNone/>
            </a:pPr>
            <a:endParaRPr lang="en-GB" b="1" u="sng" dirty="0" smtClean="0">
              <a:solidFill>
                <a:schemeClr val="tx2"/>
              </a:solidFill>
            </a:endParaRPr>
          </a:p>
          <a:p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5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254000" y="1428690"/>
            <a:ext cx="8585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err="1">
                <a:solidFill>
                  <a:schemeClr val="tx2"/>
                </a:solidFill>
                <a:latin typeface="+mn-lt"/>
              </a:rPr>
              <a:t>Pb</a:t>
            </a:r>
            <a:r>
              <a:rPr lang="en-US" sz="20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+mn-lt"/>
              </a:rPr>
              <a:t>surface</a:t>
            </a:r>
            <a:r>
              <a:rPr lang="en-US" sz="20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  <a:latin typeface="+mn-lt"/>
              </a:rPr>
              <a:t>processing</a:t>
            </a:r>
            <a:r>
              <a:rPr lang="pl-PL" sz="2000" b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2000" b="1" dirty="0" smtClean="0">
                <a:solidFill>
                  <a:schemeClr val="tx2"/>
                </a:solidFill>
                <a:latin typeface="+mn-lt"/>
              </a:rPr>
              <a:t>optimisation </a:t>
            </a:r>
            <a:r>
              <a:rPr lang="pl-PL" sz="2000" b="1" dirty="0" smtClean="0">
                <a:solidFill>
                  <a:schemeClr val="tx2"/>
                </a:solidFill>
                <a:latin typeface="+mn-lt"/>
              </a:rPr>
              <a:t>to </a:t>
            </a:r>
            <a:r>
              <a:rPr lang="pl-PL" sz="2000" b="1" dirty="0">
                <a:solidFill>
                  <a:schemeClr val="tx2"/>
                </a:solidFill>
                <a:latin typeface="+mn-lt"/>
              </a:rPr>
              <a:t>reduce a dark current and improve QE</a:t>
            </a:r>
            <a:endParaRPr lang="en-US" sz="20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179387" y="1828800"/>
            <a:ext cx="4356099" cy="493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 err="1">
                <a:latin typeface="+mn-lt"/>
              </a:rPr>
              <a:t>Pb</a:t>
            </a:r>
            <a:r>
              <a:rPr lang="en-US" sz="1600" dirty="0">
                <a:latin typeface="+mn-lt"/>
              </a:rPr>
              <a:t> layer treatment with </a:t>
            </a:r>
            <a:r>
              <a:rPr lang="en-US" sz="1600" b="1" dirty="0">
                <a:latin typeface="+mn-lt"/>
              </a:rPr>
              <a:t>EUV radiation</a:t>
            </a:r>
            <a:r>
              <a:rPr lang="en-US" sz="1600" dirty="0">
                <a:latin typeface="+mn-lt"/>
              </a:rPr>
              <a:t>: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>
                <a:latin typeface="+mn-lt"/>
              </a:rPr>
              <a:t>λ = 10 – 70 </a:t>
            </a:r>
            <a:r>
              <a:rPr lang="en-US" sz="1600" dirty="0" smtClean="0">
                <a:latin typeface="+mn-lt"/>
              </a:rPr>
              <a:t>nm, 5 ns pulses, rep</a:t>
            </a:r>
            <a:r>
              <a:rPr lang="en-US" sz="1600" dirty="0">
                <a:latin typeface="+mn-lt"/>
              </a:rPr>
              <a:t>. 10 </a:t>
            </a:r>
            <a:r>
              <a:rPr lang="en-US" sz="1600" dirty="0" smtClean="0">
                <a:latin typeface="+mn-lt"/>
              </a:rPr>
              <a:t>Hz</a:t>
            </a: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energy </a:t>
            </a:r>
            <a:r>
              <a:rPr lang="en-US" sz="1600" dirty="0">
                <a:latin typeface="+mn-lt"/>
              </a:rPr>
              <a:t>density/pulse ≈ </a:t>
            </a:r>
            <a:r>
              <a:rPr lang="en-US" sz="1600" dirty="0" smtClean="0">
                <a:latin typeface="+mn-lt"/>
              </a:rPr>
              <a:t>30 </a:t>
            </a:r>
            <a:r>
              <a:rPr lang="en-US" sz="1600" dirty="0" err="1" smtClean="0">
                <a:latin typeface="+mn-lt"/>
              </a:rPr>
              <a:t>mJ</a:t>
            </a:r>
            <a:r>
              <a:rPr lang="en-US" sz="1600" dirty="0" smtClean="0">
                <a:latin typeface="+mn-lt"/>
              </a:rPr>
              <a:t>/cm</a:t>
            </a:r>
            <a:r>
              <a:rPr lang="en-US" sz="1600" baseline="30000" dirty="0" smtClean="0">
                <a:latin typeface="+mn-lt"/>
              </a:rPr>
              <a:t>2</a:t>
            </a:r>
            <a:endParaRPr lang="en-US" sz="1600" dirty="0" smtClean="0"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penetration </a:t>
            </a:r>
            <a:r>
              <a:rPr lang="en-US" sz="1600" dirty="0">
                <a:latin typeface="+mn-lt"/>
              </a:rPr>
              <a:t>depth ≈ 15 </a:t>
            </a:r>
            <a:r>
              <a:rPr lang="en-US" sz="1600" dirty="0" smtClean="0">
                <a:latin typeface="+mn-lt"/>
              </a:rPr>
              <a:t>nm</a:t>
            </a:r>
          </a:p>
          <a:p>
            <a:pPr eaLnBrk="1" hangingPunct="1"/>
            <a:endParaRPr lang="en-US" sz="1600" dirty="0">
              <a:latin typeface="+mn-lt"/>
            </a:endParaRPr>
          </a:p>
          <a:p>
            <a:pPr eaLnBrk="1" hangingPunct="1"/>
            <a:endParaRPr lang="en-US" sz="1600" dirty="0" smtClean="0">
              <a:latin typeface="+mn-lt"/>
            </a:endParaRPr>
          </a:p>
          <a:p>
            <a:pPr eaLnBrk="1" hangingPunct="1"/>
            <a:endParaRPr lang="en-US" sz="1600" dirty="0">
              <a:latin typeface="+mn-lt"/>
            </a:endParaRPr>
          </a:p>
          <a:p>
            <a:pPr eaLnBrk="1" hangingPunct="1"/>
            <a:endParaRPr lang="en-US" sz="1600" dirty="0" smtClean="0">
              <a:latin typeface="+mn-lt"/>
            </a:endParaRPr>
          </a:p>
          <a:p>
            <a:pPr eaLnBrk="1" hangingPunct="1"/>
            <a:endParaRPr lang="en-US" sz="1600" dirty="0">
              <a:latin typeface="+mn-lt"/>
            </a:endParaRPr>
          </a:p>
          <a:p>
            <a:pPr eaLnBrk="1" hangingPunct="1"/>
            <a:endParaRPr lang="en-US" sz="1600" dirty="0" smtClean="0">
              <a:latin typeface="+mn-lt"/>
            </a:endParaRPr>
          </a:p>
          <a:p>
            <a:pPr eaLnBrk="1" hangingPunct="1"/>
            <a:r>
              <a:rPr lang="en-US" sz="1600" dirty="0" err="1">
                <a:latin typeface="+mn-lt"/>
              </a:rPr>
              <a:t>Pb</a:t>
            </a:r>
            <a:r>
              <a:rPr lang="en-US" sz="1600" dirty="0">
                <a:latin typeface="+mn-lt"/>
              </a:rPr>
              <a:t> layer treatment with </a:t>
            </a:r>
            <a:r>
              <a:rPr lang="en-US" sz="1600" b="1" dirty="0">
                <a:latin typeface="+mn-lt"/>
              </a:rPr>
              <a:t>pulsed ion beams</a:t>
            </a:r>
            <a:r>
              <a:rPr lang="en-US" sz="1600" dirty="0">
                <a:latin typeface="+mn-lt"/>
              </a:rPr>
              <a:t> from IBIS Rod Plasma </a:t>
            </a:r>
            <a:r>
              <a:rPr lang="en-US" sz="1600" dirty="0" smtClean="0">
                <a:latin typeface="+mn-lt"/>
              </a:rPr>
              <a:t>Injector</a:t>
            </a:r>
            <a:r>
              <a:rPr lang="en-GB" sz="1600" dirty="0">
                <a:latin typeface="+mn-lt"/>
              </a:rPr>
              <a:t>:</a:t>
            </a:r>
            <a:endParaRPr lang="en-US" sz="1600" dirty="0"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err="1" smtClean="0">
                <a:latin typeface="+mn-lt"/>
              </a:rPr>
              <a:t>Pb</a:t>
            </a:r>
            <a:r>
              <a:rPr lang="en-US" sz="1600" dirty="0" smtClean="0">
                <a:latin typeface="+mn-lt"/>
              </a:rPr>
              <a:t>/</a:t>
            </a:r>
            <a:r>
              <a:rPr lang="en-US" sz="1600" dirty="0" err="1" smtClean="0">
                <a:latin typeface="+mn-lt"/>
              </a:rPr>
              <a:t>Nb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dirty="0">
                <a:latin typeface="+mn-lt"/>
              </a:rPr>
              <a:t>films of thickness 1 – 20 </a:t>
            </a:r>
            <a:r>
              <a:rPr lang="en-US" sz="1600" dirty="0" err="1">
                <a:latin typeface="+mn-lt"/>
              </a:rPr>
              <a:t>μm</a:t>
            </a:r>
            <a:r>
              <a:rPr lang="en-US" sz="1600" dirty="0">
                <a:latin typeface="+mn-lt"/>
              </a:rPr>
              <a:t>  </a:t>
            </a:r>
            <a:endParaRPr lang="en-US" sz="1600" dirty="0" smtClean="0">
              <a:latin typeface="+mn-lt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sz="1600" dirty="0" smtClean="0">
                <a:latin typeface="+mn-lt"/>
              </a:rPr>
              <a:t>treated </a:t>
            </a:r>
            <a:r>
              <a:rPr lang="en-US" sz="1600" dirty="0">
                <a:latin typeface="+mn-lt"/>
              </a:rPr>
              <a:t>with 1 </a:t>
            </a:r>
            <a:r>
              <a:rPr lang="en-US" sz="1600" dirty="0" err="1">
                <a:latin typeface="+mn-lt"/>
              </a:rPr>
              <a:t>μs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Ar</a:t>
            </a:r>
            <a:r>
              <a:rPr lang="en-US" sz="1600" dirty="0">
                <a:latin typeface="+mn-lt"/>
              </a:rPr>
              <a:t> ion pulses of 1 – 6 </a:t>
            </a:r>
            <a:r>
              <a:rPr lang="en-US" sz="1600" dirty="0" smtClean="0">
                <a:latin typeface="+mn-lt"/>
              </a:rPr>
              <a:t>J/cm</a:t>
            </a:r>
            <a:r>
              <a:rPr lang="en-US" sz="1600" baseline="30000" dirty="0" smtClean="0">
                <a:latin typeface="+mn-lt"/>
              </a:rPr>
              <a:t>2</a:t>
            </a:r>
          </a:p>
          <a:p>
            <a:pPr eaLnBrk="1" hangingPunct="1"/>
            <a:endParaRPr lang="en-US" sz="1600" baseline="30000" dirty="0" smtClean="0">
              <a:latin typeface="+mn-lt"/>
            </a:endParaRPr>
          </a:p>
          <a:p>
            <a:pPr eaLnBrk="1" hangingPunct="1"/>
            <a:endParaRPr lang="en-US" sz="1600" baseline="30000" dirty="0">
              <a:latin typeface="+mn-lt"/>
            </a:endParaRPr>
          </a:p>
          <a:p>
            <a:pPr eaLnBrk="1" hangingPunct="1"/>
            <a:endParaRPr lang="en-US" sz="1600" baseline="30000" dirty="0" smtClean="0">
              <a:latin typeface="+mn-lt"/>
            </a:endParaRPr>
          </a:p>
          <a:p>
            <a:pPr eaLnBrk="1" hangingPunct="1"/>
            <a:endParaRPr lang="en-US" sz="1600" baseline="30000" dirty="0">
              <a:latin typeface="+mn-lt"/>
            </a:endParaRPr>
          </a:p>
          <a:p>
            <a:pPr eaLnBrk="1" hangingPunct="1"/>
            <a:endParaRPr lang="en-US" sz="1600" baseline="30000" dirty="0" smtClean="0">
              <a:latin typeface="+mn-lt"/>
            </a:endParaRPr>
          </a:p>
          <a:p>
            <a:pPr eaLnBrk="1" hangingPunct="1"/>
            <a:endParaRPr lang="en-US" sz="1600" baseline="30000" dirty="0" smtClean="0">
              <a:latin typeface="+mn-lt"/>
            </a:endParaRPr>
          </a:p>
          <a:p>
            <a:pPr eaLnBrk="1" hangingPunct="1"/>
            <a:endParaRPr lang="en-US" sz="1600" baseline="30000" dirty="0">
              <a:latin typeface="+mn-lt"/>
            </a:endParaRPr>
          </a:p>
          <a:p>
            <a:pPr eaLnBrk="1" hangingPunct="1"/>
            <a:r>
              <a:rPr lang="en-US" sz="1600" dirty="0" smtClean="0">
                <a:latin typeface="+mn-lt"/>
              </a:rPr>
              <a:t>Melting </a:t>
            </a:r>
            <a:r>
              <a:rPr lang="en-US" sz="1600" dirty="0">
                <a:latin typeface="+mn-lt"/>
              </a:rPr>
              <a:t>and </a:t>
            </a:r>
            <a:r>
              <a:rPr lang="en-US" sz="1600" dirty="0" smtClean="0">
                <a:latin typeface="+mn-lt"/>
              </a:rPr>
              <a:t>recrystallization</a:t>
            </a:r>
            <a:endParaRPr lang="en-US" sz="1600" dirty="0">
              <a:latin typeface="+mn-lt"/>
            </a:endParaRPr>
          </a:p>
        </p:txBody>
      </p:sp>
      <p:sp>
        <p:nvSpPr>
          <p:cNvPr id="5142" name="Text Box 33"/>
          <p:cNvSpPr txBox="1">
            <a:spLocks noChangeArrowheads="1"/>
          </p:cNvSpPr>
          <p:nvPr/>
        </p:nvSpPr>
        <p:spPr bwMode="auto">
          <a:xfrm>
            <a:off x="3635375" y="3156752"/>
            <a:ext cx="18002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>
                <a:latin typeface="Times New Roman" pitchFamily="18" charset="0"/>
              </a:rPr>
              <a:t>Micro-droplets removal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971800"/>
            <a:ext cx="3381375" cy="133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5410200"/>
            <a:ext cx="3652044" cy="968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</a:t>
            </a:r>
            <a:r>
              <a:rPr lang="en-GB" dirty="0" err="1" smtClean="0"/>
              <a:t>Pb</a:t>
            </a:r>
            <a:r>
              <a:rPr lang="en-GB" dirty="0" smtClean="0"/>
              <a:t> Photocathodes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4648200" y="1828800"/>
            <a:ext cx="4495800" cy="5109091"/>
            <a:chOff x="4648200" y="1828800"/>
            <a:chExt cx="4495800" cy="5109091"/>
          </a:xfrm>
        </p:grpSpPr>
        <p:sp>
          <p:nvSpPr>
            <p:cNvPr id="38" name="Text Box 9"/>
            <p:cNvSpPr txBox="1">
              <a:spLocks noChangeArrowheads="1"/>
            </p:cNvSpPr>
            <p:nvPr/>
          </p:nvSpPr>
          <p:spPr bwMode="auto">
            <a:xfrm>
              <a:off x="4648200" y="1828800"/>
              <a:ext cx="4495800" cy="51090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 smtClean="0">
                  <a:latin typeface="+mn-lt"/>
                </a:rPr>
                <a:t>Utilisation of standard photocathode/plug. </a:t>
              </a:r>
              <a:endParaRPr lang="en-US" sz="1600" dirty="0" smtClean="0">
                <a:latin typeface="+mn-lt"/>
              </a:endParaRPr>
            </a:p>
            <a:p>
              <a:pPr eaLnBrk="1" hangingPunct="1"/>
              <a:endParaRPr lang="en-US" sz="1700" dirty="0" smtClean="0">
                <a:latin typeface="+mn-lt"/>
              </a:endParaRPr>
            </a:p>
            <a:p>
              <a:pPr eaLnBrk="1" hangingPunct="1"/>
              <a:endParaRPr lang="en-US" sz="1700" dirty="0">
                <a:latin typeface="+mn-lt"/>
              </a:endParaRPr>
            </a:p>
            <a:p>
              <a:pPr eaLnBrk="1" hangingPunct="1"/>
              <a:endParaRPr lang="en-US" sz="1700" dirty="0" smtClean="0">
                <a:latin typeface="+mn-lt"/>
              </a:endParaRPr>
            </a:p>
            <a:p>
              <a:pPr eaLnBrk="1" hangingPunct="1"/>
              <a:endParaRPr lang="en-US" sz="1700" dirty="0" smtClean="0">
                <a:latin typeface="+mn-lt"/>
              </a:endParaRPr>
            </a:p>
            <a:p>
              <a:pPr eaLnBrk="1" hangingPunct="1"/>
              <a:endParaRPr lang="en-US" sz="1700" dirty="0">
                <a:latin typeface="+mn-lt"/>
              </a:endParaRPr>
            </a:p>
            <a:p>
              <a:pPr eaLnBrk="1" hangingPunct="1"/>
              <a:endParaRPr lang="en-US" sz="1700" dirty="0">
                <a:latin typeface="+mn-lt"/>
              </a:endParaRPr>
            </a:p>
            <a:p>
              <a:pPr eaLnBrk="1" hangingPunct="1"/>
              <a:r>
                <a:rPr lang="en-US" sz="1600" dirty="0" smtClean="0">
                  <a:latin typeface="+mn-lt"/>
                </a:rPr>
                <a:t>Standard </a:t>
              </a:r>
              <a:r>
                <a:rPr lang="en-US" sz="1600" i="1" dirty="0">
                  <a:latin typeface="+mn-lt"/>
                </a:rPr>
                <a:t>ex-situ</a:t>
              </a:r>
              <a:r>
                <a:rPr lang="en-US" sz="1600" dirty="0">
                  <a:latin typeface="+mn-lt"/>
                </a:rPr>
                <a:t> structural and morphological </a:t>
              </a:r>
              <a:r>
                <a:rPr lang="en-US" sz="1600" dirty="0" smtClean="0">
                  <a:latin typeface="+mn-lt"/>
                </a:rPr>
                <a:t>studies with </a:t>
              </a:r>
              <a:r>
                <a:rPr lang="en-US" sz="1600" dirty="0">
                  <a:latin typeface="+mn-lt"/>
                </a:rPr>
                <a:t>SEM, XRF and </a:t>
              </a:r>
              <a:r>
                <a:rPr lang="en-US" sz="1600" dirty="0" smtClean="0">
                  <a:latin typeface="+mn-lt"/>
                </a:rPr>
                <a:t>XRD</a:t>
              </a:r>
              <a:endParaRPr lang="en-US" sz="1600" dirty="0">
                <a:latin typeface="+mn-lt"/>
              </a:endParaRPr>
            </a:p>
            <a:p>
              <a:pPr eaLnBrk="1" hangingPunct="1"/>
              <a:endParaRPr lang="en-US" sz="1600" dirty="0" smtClean="0">
                <a:latin typeface="+mn-lt"/>
              </a:endParaRPr>
            </a:p>
            <a:p>
              <a:pPr eaLnBrk="1" hangingPunct="1"/>
              <a:r>
                <a:rPr lang="en-US" sz="1600" dirty="0">
                  <a:latin typeface="+mn-lt"/>
                </a:rPr>
                <a:t>I</a:t>
              </a:r>
              <a:r>
                <a:rPr lang="en-US" sz="1600" dirty="0" smtClean="0">
                  <a:latin typeface="+mn-lt"/>
                </a:rPr>
                <a:t>ntegrated </a:t>
              </a:r>
              <a:r>
                <a:rPr lang="en-US" sz="1600" dirty="0">
                  <a:latin typeface="+mn-lt"/>
                </a:rPr>
                <a:t>stand for heat treatment, EUV irradiation and </a:t>
              </a:r>
              <a:r>
                <a:rPr lang="en-US" sz="1600" i="1" dirty="0">
                  <a:latin typeface="+mn-lt"/>
                </a:rPr>
                <a:t>in-situ</a:t>
              </a:r>
              <a:r>
                <a:rPr lang="en-US" sz="1600" dirty="0">
                  <a:latin typeface="+mn-lt"/>
                </a:rPr>
                <a:t> XRF</a:t>
              </a:r>
              <a:r>
                <a:rPr lang="pl-PL" sz="1600" dirty="0">
                  <a:latin typeface="+mn-lt"/>
                </a:rPr>
                <a:t>-base purity and thickness diagnostics, QE</a:t>
              </a:r>
              <a:r>
                <a:rPr lang="en-US" sz="1600" dirty="0">
                  <a:latin typeface="+mn-lt"/>
                </a:rPr>
                <a:t> and </a:t>
              </a:r>
              <a:r>
                <a:rPr lang="en-US" sz="1600" dirty="0" smtClean="0">
                  <a:latin typeface="+mn-lt"/>
                </a:rPr>
                <a:t>DC measurements</a:t>
              </a:r>
            </a:p>
            <a:p>
              <a:pPr eaLnBrk="1" hangingPunct="1"/>
              <a:endParaRPr lang="en-US" sz="1600" dirty="0" smtClean="0">
                <a:latin typeface="+mn-lt"/>
              </a:endParaRPr>
            </a:p>
            <a:p>
              <a:pPr eaLnBrk="1" hangingPunct="1"/>
              <a:r>
                <a:rPr lang="en-US" sz="1600" dirty="0" smtClean="0">
                  <a:latin typeface="+mn-lt"/>
                </a:rPr>
                <a:t>Measurements </a:t>
              </a:r>
              <a:r>
                <a:rPr lang="en-US" sz="1600" dirty="0">
                  <a:latin typeface="+mn-lt"/>
                </a:rPr>
                <a:t>of resonance quality </a:t>
              </a:r>
              <a:r>
                <a:rPr lang="en-US" sz="1600" dirty="0" err="1">
                  <a:latin typeface="+mn-lt"/>
                </a:rPr>
                <a:t>vs</a:t>
              </a:r>
              <a:r>
                <a:rPr lang="en-US" sz="1600" dirty="0">
                  <a:latin typeface="+mn-lt"/>
                </a:rPr>
                <a:t> </a:t>
              </a:r>
              <a:r>
                <a:rPr lang="en-US" sz="1600" dirty="0" err="1">
                  <a:latin typeface="+mn-lt"/>
                </a:rPr>
                <a:t>E</a:t>
              </a:r>
              <a:r>
                <a:rPr lang="en-US" sz="1600" baseline="-25000" dirty="0" err="1">
                  <a:latin typeface="+mn-lt"/>
                </a:rPr>
                <a:t>acc</a:t>
              </a:r>
              <a:r>
                <a:rPr lang="en-US" sz="1600" dirty="0">
                  <a:latin typeface="+mn-lt"/>
                </a:rPr>
                <a:t> for electron gun with pure and </a:t>
              </a:r>
              <a:r>
                <a:rPr lang="en-US" sz="1600" dirty="0" err="1">
                  <a:latin typeface="+mn-lt"/>
                </a:rPr>
                <a:t>Pb</a:t>
              </a:r>
              <a:r>
                <a:rPr lang="en-US" sz="1600" dirty="0">
                  <a:latin typeface="+mn-lt"/>
                </a:rPr>
                <a:t>-coated plug</a:t>
              </a:r>
              <a:r>
                <a:rPr lang="pl-PL" sz="1600" dirty="0" smtClean="0">
                  <a:latin typeface="+mn-lt"/>
                </a:rPr>
                <a:t>.</a:t>
              </a:r>
              <a:r>
                <a:rPr lang="en-GB" sz="1600" dirty="0" smtClean="0">
                  <a:latin typeface="+mn-lt"/>
                </a:rPr>
                <a:t> </a:t>
              </a:r>
            </a:p>
            <a:p>
              <a:pPr eaLnBrk="1" hangingPunct="1"/>
              <a:endParaRPr lang="en-GB" sz="1600" dirty="0">
                <a:latin typeface="+mn-lt"/>
              </a:endParaRPr>
            </a:p>
            <a:p>
              <a:pPr eaLnBrk="1" hangingPunct="1"/>
              <a:r>
                <a:rPr lang="en-US" sz="1600" dirty="0" err="1" smtClean="0">
                  <a:latin typeface="+mn-lt"/>
                </a:rPr>
                <a:t>Pb</a:t>
              </a:r>
              <a:r>
                <a:rPr lang="en-US" sz="1600" dirty="0" smtClean="0">
                  <a:latin typeface="+mn-lt"/>
                </a:rPr>
                <a:t>/</a:t>
              </a:r>
              <a:r>
                <a:rPr lang="en-US" sz="1600" dirty="0" err="1" smtClean="0">
                  <a:latin typeface="+mn-lt"/>
                </a:rPr>
                <a:t>Nb</a:t>
              </a:r>
              <a:r>
                <a:rPr lang="en-US" sz="1600" dirty="0" smtClean="0">
                  <a:latin typeface="+mn-lt"/>
                </a:rPr>
                <a:t> </a:t>
              </a:r>
              <a:r>
                <a:rPr lang="en-US" sz="1600" dirty="0">
                  <a:latin typeface="+mn-lt"/>
                </a:rPr>
                <a:t>photocathode tests in HZDR SRF gun:</a:t>
              </a:r>
            </a:p>
            <a:p>
              <a:pPr marL="285750" indent="-285750" eaLnBrk="1" hangingPunct="1">
                <a:buFont typeface="Arial" pitchFamily="34" charset="0"/>
                <a:buChar char="•"/>
              </a:pPr>
              <a:r>
                <a:rPr lang="en-US" sz="1600" dirty="0">
                  <a:latin typeface="+mn-lt"/>
                </a:rPr>
                <a:t>QE, lifetime, FE,  DC and thermal </a:t>
              </a:r>
              <a:r>
                <a:rPr lang="en-US" sz="1600" dirty="0" err="1">
                  <a:latin typeface="+mn-lt"/>
                </a:rPr>
                <a:t>emittance</a:t>
              </a:r>
              <a:endParaRPr lang="en-US" sz="1600" dirty="0">
                <a:latin typeface="+mn-lt"/>
              </a:endParaRPr>
            </a:p>
            <a:p>
              <a:pPr eaLnBrk="1" hangingPunct="1"/>
              <a:endParaRPr lang="en-US" sz="1600" dirty="0">
                <a:latin typeface="+mn-lt"/>
              </a:endParaRPr>
            </a:p>
          </p:txBody>
        </p:sp>
        <p:pic>
          <p:nvPicPr>
            <p:cNvPr id="7174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8800" y="2174409"/>
              <a:ext cx="2895600" cy="14069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" name="Picture 9" descr="Helmholtz-Zentrum Berlin für Materialien und Energie">
            <a:hlinkClick r:id="rId5" tooltip="Helmholtz-Zentrum Berlin für Materialien und Energie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" r="13081"/>
          <a:stretch/>
        </p:blipFill>
        <p:spPr bwMode="auto">
          <a:xfrm>
            <a:off x="7989055" y="0"/>
            <a:ext cx="1154945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7" descr="http://www.caen.it/documents/WebPage/attach/ncbj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9805"/>
            <a:ext cx="681299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3" descr="http://upload.wikimedia.org/wikipedia/commons/thumb/3/34/HZDR-logo.svg/623px-HZDR-logo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629805"/>
            <a:ext cx="78237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26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427" y="4750465"/>
            <a:ext cx="3564573" cy="198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2" descr="C:\Dokumente und Einstellungen\kamps\Eigene Dateien\Eigene Bilder\HoverSnaps\Capture18.04.2011-14.29.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308" y="3208338"/>
            <a:ext cx="309721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67"/>
          <p:cNvSpPr txBox="1">
            <a:spLocks noChangeArrowheads="1"/>
          </p:cNvSpPr>
          <p:nvPr/>
        </p:nvSpPr>
        <p:spPr bwMode="auto">
          <a:xfrm>
            <a:off x="5724525" y="4581525"/>
            <a:ext cx="1871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  Diamond Amplified Cathode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1600200"/>
            <a:ext cx="5495926" cy="511889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Generation </a:t>
            </a:r>
            <a:r>
              <a:rPr lang="en-US" dirty="0"/>
              <a:t>of high average </a:t>
            </a:r>
            <a:r>
              <a:rPr lang="en-US" dirty="0" smtClean="0"/>
              <a:t>currents </a:t>
            </a:r>
            <a:r>
              <a:rPr lang="en-US" dirty="0"/>
              <a:t>(&gt;100 </a:t>
            </a:r>
            <a:r>
              <a:rPr lang="en-US" dirty="0" smtClean="0"/>
              <a:t>mA) well </a:t>
            </a:r>
            <a:r>
              <a:rPr lang="en-US" dirty="0"/>
              <a:t>above what is currently achievable with high QE multi-alkali </a:t>
            </a:r>
            <a:r>
              <a:rPr lang="en-US" dirty="0" smtClean="0"/>
              <a:t>photocathodes (</a:t>
            </a:r>
            <a:r>
              <a:rPr lang="en-US" i="1" dirty="0" err="1" smtClean="0"/>
              <a:t>Smedley</a:t>
            </a:r>
            <a:r>
              <a:rPr lang="en-US" i="1" dirty="0" smtClean="0"/>
              <a:t> et al BNL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DAC is a very </a:t>
            </a:r>
            <a:r>
              <a:rPr lang="en-US" b="1" dirty="0">
                <a:solidFill>
                  <a:srgbClr val="FF0000"/>
                </a:solidFill>
              </a:rPr>
              <a:t>promising </a:t>
            </a:r>
            <a:r>
              <a:rPr lang="en-US" b="1" dirty="0" smtClean="0">
                <a:solidFill>
                  <a:srgbClr val="FF0000"/>
                </a:solidFill>
              </a:rPr>
              <a:t>solution!</a:t>
            </a:r>
            <a:endParaRPr lang="pl-PL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Steps </a:t>
            </a:r>
            <a:r>
              <a:rPr lang="en-US" dirty="0"/>
              <a:t>towards DAC at SRF </a:t>
            </a:r>
            <a:r>
              <a:rPr lang="en-US" dirty="0" smtClean="0"/>
              <a:t>gun:</a:t>
            </a:r>
          </a:p>
          <a:p>
            <a:r>
              <a:rPr lang="en-US" dirty="0"/>
              <a:t>P</a:t>
            </a:r>
            <a:r>
              <a:rPr lang="en-US" dirty="0" smtClean="0"/>
              <a:t>hysics </a:t>
            </a:r>
            <a:r>
              <a:rPr lang="en-US" dirty="0"/>
              <a:t>and engineering design of a suitable cathode cell which contains the DAC. </a:t>
            </a:r>
            <a:endParaRPr lang="en-US" dirty="0" smtClean="0"/>
          </a:p>
          <a:p>
            <a:r>
              <a:rPr lang="en-US" dirty="0"/>
              <a:t>L</a:t>
            </a:r>
            <a:r>
              <a:rPr lang="en-US" dirty="0" smtClean="0"/>
              <a:t>aboratory </a:t>
            </a:r>
            <a:r>
              <a:rPr lang="en-US" dirty="0"/>
              <a:t>tests </a:t>
            </a:r>
            <a:r>
              <a:rPr lang="en-US" dirty="0" smtClean="0"/>
              <a:t>of beam properties.</a:t>
            </a:r>
          </a:p>
          <a:p>
            <a:r>
              <a:rPr lang="en-US" dirty="0" smtClean="0">
                <a:sym typeface="Wingdings" pitchFamily="2" charset="2"/>
              </a:rPr>
              <a:t>Qualification of </a:t>
            </a:r>
            <a:r>
              <a:rPr lang="en-US" dirty="0">
                <a:sym typeface="Wingdings" pitchFamily="2" charset="2"/>
              </a:rPr>
              <a:t>DAC</a:t>
            </a:r>
            <a:r>
              <a:rPr lang="en-US" dirty="0"/>
              <a:t> in SRF gun at ELBE/HZDR and </a:t>
            </a:r>
            <a:r>
              <a:rPr lang="en-US" dirty="0" err="1" smtClean="0"/>
              <a:t>BERLinPro</a:t>
            </a:r>
            <a:r>
              <a:rPr lang="en-US" dirty="0" smtClean="0"/>
              <a:t>/HZB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Challenges</a:t>
            </a:r>
            <a:r>
              <a:rPr lang="en-US" dirty="0"/>
              <a:t>:</a:t>
            </a:r>
          </a:p>
          <a:p>
            <a:r>
              <a:rPr lang="en-US" dirty="0"/>
              <a:t>Operation of DAC inside an SRF gun</a:t>
            </a:r>
          </a:p>
          <a:p>
            <a:r>
              <a:rPr lang="en-US" dirty="0"/>
              <a:t>Beam properties (thermal </a:t>
            </a:r>
            <a:r>
              <a:rPr lang="en-US" dirty="0" err="1"/>
              <a:t>emittance</a:t>
            </a:r>
            <a:r>
              <a:rPr lang="en-US" dirty="0"/>
              <a:t>, response time) </a:t>
            </a:r>
          </a:p>
          <a:p>
            <a:r>
              <a:rPr lang="en-US" dirty="0"/>
              <a:t>Field emission</a:t>
            </a:r>
            <a:endParaRPr lang="pl-PL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341220"/>
              </p:ext>
            </p:extLst>
          </p:nvPr>
        </p:nvGraphicFramePr>
        <p:xfrm>
          <a:off x="6014721" y="1640840"/>
          <a:ext cx="2667000" cy="14833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19200"/>
                <a:gridCol w="533400"/>
                <a:gridCol w="91440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</a:rPr>
                        <a:t>  Beam Current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</a:rPr>
                        <a:t>Laser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Cathode</a:t>
                      </a:r>
                      <a:endParaRPr lang="en-GB" sz="120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</a:rPr>
                        <a:t>  Low </a:t>
                      </a:r>
                      <a:r>
                        <a:rPr lang="de-DE" sz="1200" dirty="0">
                          <a:effectLst/>
                        </a:rPr>
                        <a:t>to medium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UV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Cs2Te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Pb/Nb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</a:rPr>
                        <a:t>  High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green</a:t>
                      </a:r>
                      <a:endParaRPr lang="en-GB" sz="120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CsK2Sb</a:t>
                      </a:r>
                      <a:endParaRPr lang="en-GB" sz="120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200" dirty="0" smtClean="0">
                          <a:effectLst/>
                        </a:rPr>
                        <a:t>  Extremely  </a:t>
                      </a:r>
                      <a:r>
                        <a:rPr lang="de-DE" sz="1200" dirty="0">
                          <a:effectLst/>
                        </a:rPr>
                        <a:t>high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</a:rPr>
                        <a:t>green</a:t>
                      </a:r>
                      <a:endParaRPr lang="en-GB" sz="120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</a:rPr>
                        <a:t>DAC</a:t>
                      </a:r>
                      <a:endParaRPr lang="en-GB" sz="1200" dirty="0">
                        <a:solidFill>
                          <a:srgbClr val="993300"/>
                        </a:solidFill>
                        <a:effectLst/>
                        <a:latin typeface="Times New (W1)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8" name="Picture 7" descr="Helmholtz-Zentrum Berlin für Materialien und Energie">
            <a:hlinkClick r:id="rId4" tooltip="Helmholtz-Zentrum Berlin für Materialien und Energie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" r="13081"/>
          <a:stretch/>
        </p:blipFill>
        <p:spPr bwMode="auto">
          <a:xfrm>
            <a:off x="8001000" y="0"/>
            <a:ext cx="1154945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3" descr="http://upload.wikimedia.org/wikipedia/commons/thumb/3/34/HZDR-logo.svg/623px-HZDR-logo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45" y="629805"/>
            <a:ext cx="78237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4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56819"/>
            <a:ext cx="2843912" cy="188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8" descr="\\engserve\Projects\224 Photocathode R&amp;D\pho-inj\meng - Mechanical Engineering\Photos\2013-05-23 SCALAB &amp; Multiprobe\DSC_1479 Mutiprob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105400"/>
            <a:ext cx="234315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" y="4953000"/>
            <a:ext cx="2399373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Metal Photocathodes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419600" cy="5257800"/>
          </a:xfrm>
        </p:spPr>
        <p:txBody>
          <a:bodyPr>
            <a:noAutofit/>
          </a:bodyPr>
          <a:lstStyle/>
          <a:p>
            <a:r>
              <a:rPr lang="en-GB" sz="1600" dirty="0"/>
              <a:t>M</a:t>
            </a:r>
            <a:r>
              <a:rPr lang="en-GB" sz="1600" dirty="0" smtClean="0"/>
              <a:t>etal PC materials (e.g. Ag, Cu, Mg, </a:t>
            </a:r>
            <a:r>
              <a:rPr lang="en-GB" sz="1600" dirty="0" err="1" smtClean="0"/>
              <a:t>Nb</a:t>
            </a:r>
            <a:r>
              <a:rPr lang="en-GB" sz="1600" dirty="0"/>
              <a:t>, </a:t>
            </a:r>
            <a:r>
              <a:rPr lang="en-GB" sz="1600" dirty="0" err="1"/>
              <a:t>Pb</a:t>
            </a:r>
            <a:r>
              <a:rPr lang="en-GB" sz="1600" dirty="0" smtClean="0"/>
              <a:t>, </a:t>
            </a:r>
            <a:r>
              <a:rPr lang="en-GB" sz="1600" dirty="0" err="1" smtClean="0"/>
              <a:t>Zr</a:t>
            </a:r>
            <a:r>
              <a:rPr lang="en-GB" sz="1600" dirty="0" smtClean="0"/>
              <a:t>) characterisation and </a:t>
            </a:r>
            <a:r>
              <a:rPr lang="en-GB" sz="1600" dirty="0"/>
              <a:t>evaluate surface preparation </a:t>
            </a:r>
            <a:r>
              <a:rPr lang="en-GB" sz="1600" dirty="0" smtClean="0"/>
              <a:t>procedures.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ESCALABII </a:t>
            </a:r>
            <a:r>
              <a:rPr lang="en-GB" sz="1600" b="1" dirty="0"/>
              <a:t>and Multi-probe surface </a:t>
            </a:r>
            <a:r>
              <a:rPr lang="en-GB" sz="1600" b="1" dirty="0" smtClean="0"/>
              <a:t>analysis:</a:t>
            </a:r>
          </a:p>
          <a:p>
            <a:pPr lvl="1">
              <a:spcBef>
                <a:spcPts val="0"/>
              </a:spcBef>
              <a:defRPr/>
            </a:pPr>
            <a:r>
              <a:rPr lang="en-GB" sz="1600" dirty="0" smtClean="0"/>
              <a:t>Compositional </a:t>
            </a:r>
            <a:r>
              <a:rPr lang="en-GB" sz="1600" dirty="0"/>
              <a:t>and chemical </a:t>
            </a:r>
            <a:r>
              <a:rPr lang="en-GB" sz="1600" dirty="0" smtClean="0"/>
              <a:t>analysis</a:t>
            </a:r>
          </a:p>
          <a:p>
            <a:pPr lvl="1">
              <a:spcBef>
                <a:spcPts val="0"/>
              </a:spcBef>
              <a:defRPr/>
            </a:pPr>
            <a:r>
              <a:rPr lang="en-GB" sz="1600" dirty="0" smtClean="0"/>
              <a:t>Surface </a:t>
            </a:r>
            <a:r>
              <a:rPr lang="en-GB" sz="1600" dirty="0"/>
              <a:t>roughness </a:t>
            </a:r>
            <a:r>
              <a:rPr lang="en-GB" sz="1600" dirty="0" smtClean="0"/>
              <a:t>evaluation</a:t>
            </a:r>
          </a:p>
          <a:p>
            <a:pPr lvl="1">
              <a:spcBef>
                <a:spcPts val="0"/>
              </a:spcBef>
              <a:defRPr/>
            </a:pPr>
            <a:r>
              <a:rPr lang="en-GB" sz="1600" dirty="0" smtClean="0"/>
              <a:t>Work </a:t>
            </a:r>
            <a:r>
              <a:rPr lang="en-GB" sz="1600" dirty="0"/>
              <a:t>function </a:t>
            </a:r>
            <a:r>
              <a:rPr lang="en-GB" sz="1600" dirty="0" smtClean="0"/>
              <a:t>measurement</a:t>
            </a:r>
          </a:p>
          <a:p>
            <a:pPr lvl="1">
              <a:spcBef>
                <a:spcPts val="0"/>
              </a:spcBef>
              <a:defRPr/>
            </a:pPr>
            <a:r>
              <a:rPr lang="en-GB" sz="1600" dirty="0" smtClean="0"/>
              <a:t>Quantum </a:t>
            </a:r>
            <a:r>
              <a:rPr lang="en-GB" sz="1600" dirty="0"/>
              <a:t>efficiency </a:t>
            </a:r>
            <a:r>
              <a:rPr lang="en-GB" sz="1600" dirty="0" smtClean="0"/>
              <a:t>measurements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b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dirty="0" smtClean="0"/>
              <a:t>Transverse </a:t>
            </a:r>
            <a:r>
              <a:rPr lang="en-GB" sz="1600" b="1" dirty="0"/>
              <a:t>E</a:t>
            </a:r>
            <a:r>
              <a:rPr lang="en-GB" sz="1600" b="1" dirty="0" smtClean="0"/>
              <a:t>nergy </a:t>
            </a:r>
            <a:r>
              <a:rPr lang="en-GB" sz="1600" b="1" dirty="0"/>
              <a:t>S</a:t>
            </a:r>
            <a:r>
              <a:rPr lang="en-GB" sz="1600" b="1" dirty="0" smtClean="0"/>
              <a:t>pread </a:t>
            </a:r>
            <a:r>
              <a:rPr lang="en-GB" sz="1600" b="1" dirty="0"/>
              <a:t>S</a:t>
            </a:r>
            <a:r>
              <a:rPr lang="en-GB" sz="1600" b="1" dirty="0" smtClean="0"/>
              <a:t>pectrometer </a:t>
            </a:r>
            <a:r>
              <a:rPr lang="en-GB" sz="1600" b="1" dirty="0"/>
              <a:t>(TESS) </a:t>
            </a:r>
            <a:r>
              <a:rPr lang="en-GB" sz="1600" b="1" dirty="0" smtClean="0"/>
              <a:t>for: </a:t>
            </a:r>
          </a:p>
          <a:p>
            <a:pPr lvl="1">
              <a:spcBef>
                <a:spcPts val="0"/>
              </a:spcBef>
              <a:defRPr/>
            </a:pPr>
            <a:r>
              <a:rPr lang="en-GB" sz="1600" dirty="0" smtClean="0"/>
              <a:t>Transverse </a:t>
            </a:r>
            <a:r>
              <a:rPr lang="en-GB" sz="1600" dirty="0" err="1"/>
              <a:t>emittance</a:t>
            </a:r>
            <a:r>
              <a:rPr lang="en-GB" sz="1600" dirty="0"/>
              <a:t> </a:t>
            </a:r>
            <a:r>
              <a:rPr lang="en-GB" sz="1600" dirty="0" smtClean="0"/>
              <a:t>measurements</a:t>
            </a:r>
          </a:p>
          <a:p>
            <a:pPr lvl="1">
              <a:spcBef>
                <a:spcPts val="0"/>
              </a:spcBef>
              <a:defRPr/>
            </a:pPr>
            <a:r>
              <a:rPr lang="en-GB" sz="1600" dirty="0" smtClean="0"/>
              <a:t>QE measurements</a:t>
            </a:r>
            <a:endParaRPr lang="en-GB" sz="16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3986912" cy="5059362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C</a:t>
            </a:r>
            <a:r>
              <a:rPr lang="en-GB" dirty="0" smtClean="0"/>
              <a:t>athode </a:t>
            </a:r>
            <a:r>
              <a:rPr lang="en-GB" dirty="0"/>
              <a:t>transfer system to allow rapid evaluation of candidate materials and procedures in the </a:t>
            </a:r>
            <a:r>
              <a:rPr lang="en-GB" dirty="0" smtClean="0"/>
              <a:t>VELA </a:t>
            </a:r>
            <a:r>
              <a:rPr lang="en-GB" dirty="0"/>
              <a:t>test </a:t>
            </a:r>
            <a:r>
              <a:rPr lang="en-GB" dirty="0" smtClean="0"/>
              <a:t>facility.</a:t>
            </a:r>
          </a:p>
          <a:p>
            <a:endParaRPr lang="en-GB" i="1" dirty="0"/>
          </a:p>
          <a:p>
            <a:endParaRPr lang="en-GB" i="1" dirty="0" smtClean="0"/>
          </a:p>
          <a:p>
            <a:endParaRPr lang="en-GB" i="1" dirty="0"/>
          </a:p>
          <a:p>
            <a:endParaRPr lang="en-GB" i="1" dirty="0" smtClean="0"/>
          </a:p>
          <a:p>
            <a:endParaRPr lang="en-GB" i="1" dirty="0"/>
          </a:p>
          <a:p>
            <a:endParaRPr lang="en-GB" i="1" dirty="0" smtClean="0"/>
          </a:p>
          <a:p>
            <a:endParaRPr lang="en-GB" i="1" dirty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/>
          </a:p>
          <a:p>
            <a:endParaRPr lang="en-GB" i="1" dirty="0" smtClean="0"/>
          </a:p>
          <a:p>
            <a:r>
              <a:rPr lang="en-GB" dirty="0"/>
              <a:t>I</a:t>
            </a:r>
            <a:r>
              <a:rPr lang="en-GB" dirty="0" smtClean="0"/>
              <a:t>mprove </a:t>
            </a:r>
            <a:r>
              <a:rPr lang="en-GB" dirty="0"/>
              <a:t>cathode </a:t>
            </a:r>
            <a:r>
              <a:rPr lang="en-GB" dirty="0" smtClean="0"/>
              <a:t>QE and </a:t>
            </a:r>
            <a:r>
              <a:rPr lang="en-GB" dirty="0"/>
              <a:t>reduce </a:t>
            </a:r>
            <a:r>
              <a:rPr lang="en-GB" dirty="0" err="1"/>
              <a:t>emittance</a:t>
            </a:r>
            <a:r>
              <a:rPr lang="en-GB" dirty="0"/>
              <a:t>, providing high brightness beams for future FEL </a:t>
            </a:r>
            <a:r>
              <a:rPr lang="en-GB" dirty="0" smtClean="0"/>
              <a:t>applications.</a:t>
            </a:r>
            <a:endParaRPr lang="en-GB" dirty="0"/>
          </a:p>
          <a:p>
            <a:endParaRPr lang="en-GB" i="1" dirty="0"/>
          </a:p>
          <a:p>
            <a:endParaRPr lang="en-GB" dirty="0"/>
          </a:p>
        </p:txBody>
      </p:sp>
      <p:pic>
        <p:nvPicPr>
          <p:cNvPr id="14" name="Picture 2" descr="EBTF_Injector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531" y="2667000"/>
            <a:ext cx="2176869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http://www.ceda.ac.uk/static/media/uploads/logos/stfc_log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76200"/>
            <a:ext cx="1796042" cy="388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63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524000"/>
            <a:ext cx="4876800" cy="287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7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zh-CN" noProof="0" dirty="0" smtClean="0">
                <a:ea typeface="SimSun" pitchFamily="2" charset="-122"/>
                <a:cs typeface="+mn-cs"/>
              </a:rPr>
              <a:t>        SRF </a:t>
            </a:r>
            <a:r>
              <a:rPr lang="fr-FR" altLang="zh-CN" noProof="0" dirty="0" err="1" smtClean="0">
                <a:ea typeface="SimSun" pitchFamily="2" charset="-122"/>
                <a:cs typeface="+mn-cs"/>
              </a:rPr>
              <a:t>Thin</a:t>
            </a:r>
            <a:r>
              <a:rPr lang="fr-FR" altLang="zh-CN" noProof="0" dirty="0" smtClean="0">
                <a:ea typeface="SimSun" pitchFamily="2" charset="-122"/>
                <a:cs typeface="+mn-cs"/>
              </a:rPr>
              <a:t> Films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454400"/>
            <a:ext cx="4648200" cy="526866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sz="1700" b="1" dirty="0">
                <a:solidFill>
                  <a:srgbClr val="FF0000"/>
                </a:solidFill>
              </a:rPr>
              <a:t>Niobium on copper (µm</a:t>
            </a:r>
            <a:r>
              <a:rPr kumimoji="1" lang="en-US" sz="1700" b="1" dirty="0" smtClean="0">
                <a:solidFill>
                  <a:srgbClr val="FF0000"/>
                </a:solidFill>
              </a:rPr>
              <a:t>):</a:t>
            </a:r>
            <a:endParaRPr kumimoji="1" lang="en-US" sz="1700" b="1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>
                <a:solidFill>
                  <a:srgbClr val="FF0000"/>
                </a:solidFill>
              </a:rPr>
              <a:t>After ~20 years stagnation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>
                <a:solidFill>
                  <a:srgbClr val="FF0000"/>
                </a:solidFill>
              </a:rPr>
              <a:t>New </a:t>
            </a:r>
            <a:r>
              <a:rPr lang="en-US" sz="1700" dirty="0">
                <a:solidFill>
                  <a:srgbClr val="FF0000"/>
                </a:solidFill>
              </a:rPr>
              <a:t>revolutionary deposition </a:t>
            </a:r>
            <a:endParaRPr lang="en-US" sz="1700" dirty="0" smtClean="0">
              <a:solidFill>
                <a:srgbClr val="FF0000"/>
              </a:solidFill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700" dirty="0" smtClean="0">
                <a:solidFill>
                  <a:srgbClr val="FF0000"/>
                </a:solidFill>
              </a:rPr>
              <a:t>      techniques developed: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sz="1300" dirty="0" smtClean="0">
                <a:solidFill>
                  <a:srgbClr val="FF0000"/>
                </a:solidFill>
              </a:rPr>
              <a:t>HIPIMS, CVD, ALD</a:t>
            </a:r>
            <a:endParaRPr lang="en-US" sz="1300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>
                <a:solidFill>
                  <a:srgbClr val="FF0000"/>
                </a:solidFill>
              </a:rPr>
              <a:t>Great </a:t>
            </a:r>
            <a:r>
              <a:rPr lang="en-US" sz="1700" dirty="0">
                <a:solidFill>
                  <a:srgbClr val="FF0000"/>
                </a:solidFill>
              </a:rPr>
              <a:t>expectations in cost </a:t>
            </a:r>
            <a:r>
              <a:rPr lang="en-US" sz="1700" dirty="0" smtClean="0">
                <a:solidFill>
                  <a:srgbClr val="FF0000"/>
                </a:solidFill>
              </a:rPr>
              <a:t>reduction </a:t>
            </a:r>
            <a:endParaRPr lang="en-US" sz="1700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>
                <a:solidFill>
                  <a:srgbClr val="FF0000"/>
                </a:solidFill>
              </a:rPr>
              <a:t>Improved performances c.f. bulk </a:t>
            </a:r>
            <a:r>
              <a:rPr lang="en-US" sz="1700" dirty="0" err="1">
                <a:solidFill>
                  <a:srgbClr val="FF0000"/>
                </a:solidFill>
              </a:rPr>
              <a:t>Nb</a:t>
            </a:r>
            <a:endParaRPr lang="en-US" sz="17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kumimoji="1" lang="en-US" sz="1700" b="1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sz="1700" b="1" dirty="0" smtClean="0"/>
              <a:t>Higher </a:t>
            </a:r>
            <a:r>
              <a:rPr kumimoji="1" lang="en-US" sz="1700" b="1" dirty="0" err="1"/>
              <a:t>Tc</a:t>
            </a:r>
            <a:r>
              <a:rPr kumimoji="1" lang="en-US" sz="1700" b="1" dirty="0"/>
              <a:t> material (µm</a:t>
            </a:r>
            <a:r>
              <a:rPr kumimoji="1" lang="en-US" sz="1700" b="1" dirty="0" smtClean="0"/>
              <a:t>):</a:t>
            </a:r>
            <a:endParaRPr kumimoji="1" lang="en-US" sz="1700" b="1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/>
              <a:t>Based </a:t>
            </a:r>
            <a:r>
              <a:rPr lang="en-US" sz="1700" dirty="0"/>
              <a:t>on superheating model.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/>
              <a:t>Higher </a:t>
            </a:r>
            <a:r>
              <a:rPr lang="en-US" sz="1700" dirty="0"/>
              <a:t>field and </a:t>
            </a:r>
            <a:r>
              <a:rPr lang="en-US" sz="1700" dirty="0" err="1" smtClean="0"/>
              <a:t>Qo</a:t>
            </a:r>
            <a:r>
              <a:rPr lang="en-US" sz="1700" dirty="0" smtClean="0"/>
              <a:t> </a:t>
            </a:r>
            <a:r>
              <a:rPr lang="en-US" sz="1700" dirty="0"/>
              <a:t>expected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kumimoji="1" lang="en-US" sz="1700" b="1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sz="1700" b="1" dirty="0" smtClean="0"/>
              <a:t>Higher </a:t>
            </a:r>
            <a:r>
              <a:rPr kumimoji="1" lang="en-US" sz="1700" b="1" dirty="0" err="1"/>
              <a:t>Tc</a:t>
            </a:r>
            <a:r>
              <a:rPr kumimoji="1" lang="en-US" sz="1700" b="1" dirty="0"/>
              <a:t> material (nm), </a:t>
            </a:r>
            <a:r>
              <a:rPr kumimoji="1" lang="en-US" sz="1700" b="1" dirty="0" smtClean="0"/>
              <a:t>multilayer: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/>
              <a:t>T</a:t>
            </a:r>
            <a:r>
              <a:rPr lang="en-US" sz="1700" dirty="0" smtClean="0"/>
              <a:t>rapped vortex </a:t>
            </a:r>
            <a:r>
              <a:rPr lang="en-US" sz="1700" dirty="0"/>
              <a:t>model (</a:t>
            </a:r>
            <a:r>
              <a:rPr lang="en-US" sz="1700" dirty="0" err="1"/>
              <a:t>Gurevich</a:t>
            </a:r>
            <a:r>
              <a:rPr lang="en-US" sz="1700" dirty="0"/>
              <a:t>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/>
              <a:t>Higher </a:t>
            </a:r>
            <a:r>
              <a:rPr lang="en-US" sz="1700" dirty="0"/>
              <a:t>field and </a:t>
            </a:r>
            <a:r>
              <a:rPr lang="en-US" sz="1700" dirty="0" err="1" smtClean="0"/>
              <a:t>Qo</a:t>
            </a:r>
            <a:r>
              <a:rPr lang="en-US" sz="1700" dirty="0" smtClean="0"/>
              <a:t> expected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700" dirty="0" smtClean="0"/>
              <a:t>~200 x H</a:t>
            </a:r>
            <a:r>
              <a:rPr lang="en-US" sz="1700" baseline="-25000" dirty="0" smtClean="0"/>
              <a:t>c1</a:t>
            </a:r>
            <a:r>
              <a:rPr lang="en-US" sz="1700" dirty="0" smtClean="0"/>
              <a:t> predicted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kumimoji="1" lang="en-US" sz="17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sz="1700" b="1" dirty="0" smtClean="0">
                <a:solidFill>
                  <a:srgbClr val="FF0000"/>
                </a:solidFill>
              </a:rPr>
              <a:t>Specific </a:t>
            </a:r>
            <a:r>
              <a:rPr kumimoji="1" lang="en-US" sz="1700" b="1" dirty="0">
                <a:solidFill>
                  <a:srgbClr val="FF0000"/>
                </a:solidFill>
              </a:rPr>
              <a:t>characterization tools </a:t>
            </a:r>
            <a:r>
              <a:rPr kumimoji="1" lang="en-US" sz="1700" b="1" dirty="0" smtClean="0">
                <a:solidFill>
                  <a:srgbClr val="FF0000"/>
                </a:solidFill>
              </a:rPr>
              <a:t>needed.</a:t>
            </a:r>
            <a:endParaRPr kumimoji="1" lang="en-US" sz="1700" b="1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kumimoji="1" lang="en-US" sz="1700" b="1" dirty="0" smtClean="0">
                <a:solidFill>
                  <a:srgbClr val="FF0000"/>
                </a:solidFill>
              </a:rPr>
              <a:t>Better </a:t>
            </a:r>
            <a:r>
              <a:rPr kumimoji="1" lang="en-US" sz="1700" b="1" dirty="0">
                <a:solidFill>
                  <a:srgbClr val="FF0000"/>
                </a:solidFill>
              </a:rPr>
              <a:t>understanding of SRF physics </a:t>
            </a:r>
            <a:r>
              <a:rPr kumimoji="1" lang="en-US" sz="1700" b="1" dirty="0" smtClean="0">
                <a:solidFill>
                  <a:srgbClr val="FF0000"/>
                </a:solidFill>
              </a:rPr>
              <a:t>needed.</a:t>
            </a:r>
            <a:endParaRPr kumimoji="1" lang="en-US" sz="17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s://si0.twimg.com/profile_images/2448319866/a7d65rmd3vg42fqa3eu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2" t="16023" r="14854" b="15152"/>
          <a:stretch/>
        </p:blipFill>
        <p:spPr bwMode="auto">
          <a:xfrm>
            <a:off x="7358838" y="80530"/>
            <a:ext cx="57428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07" y="762000"/>
            <a:ext cx="54981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Helmholtz-Zentrum Berlin für Materialien und Energie">
            <a:hlinkClick r:id="rId6" tooltip="Helmholtz-Zentrum Berlin für Materialien und Energie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" r="13081"/>
          <a:stretch/>
        </p:blipFill>
        <p:spPr bwMode="auto">
          <a:xfrm>
            <a:off x="7989055" y="80530"/>
            <a:ext cx="1154945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logo">
            <a:hlinkClick r:id="rId8" tooltip="Home page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762000"/>
            <a:ext cx="855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4648200" y="4419600"/>
            <a:ext cx="4471378" cy="2303463"/>
            <a:chOff x="4648200" y="4419600"/>
            <a:chExt cx="4471378" cy="2303463"/>
          </a:xfrm>
        </p:grpSpPr>
        <p:grpSp>
          <p:nvGrpSpPr>
            <p:cNvPr id="19" name="Group 18"/>
            <p:cNvGrpSpPr/>
            <p:nvPr/>
          </p:nvGrpSpPr>
          <p:grpSpPr>
            <a:xfrm>
              <a:off x="4648200" y="4419600"/>
              <a:ext cx="4471378" cy="2303463"/>
              <a:chOff x="4648200" y="4419600"/>
              <a:chExt cx="4471378" cy="2303463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8200" y="4419600"/>
                <a:ext cx="3074880" cy="2303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7620000" y="5257800"/>
                <a:ext cx="1499578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Fundamental 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Goal!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6553200" y="5911163"/>
              <a:ext cx="66877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Bulk </a:t>
              </a:r>
              <a:r>
                <a:rPr lang="en-GB" sz="1200" dirty="0" err="1" smtClean="0">
                  <a:solidFill>
                    <a:srgbClr val="FF0000"/>
                  </a:solidFill>
                </a:rPr>
                <a:t>Nb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53200" y="4800600"/>
              <a:ext cx="1015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7030A0"/>
                  </a:solidFill>
                </a:rPr>
                <a:t>Multi-layer</a:t>
              </a:r>
            </a:p>
            <a:p>
              <a:r>
                <a:rPr lang="en-GB" sz="1200" dirty="0" smtClean="0">
                  <a:solidFill>
                    <a:srgbClr val="7030A0"/>
                  </a:solidFill>
                </a:rPr>
                <a:t>SRF Thin Film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8900" y="6400800"/>
            <a:ext cx="39607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See C. Antoine (CEA) talk this afternoon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911214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028" y="4495800"/>
            <a:ext cx="152977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      Thin Film R&amp;D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8600" y="1524001"/>
            <a:ext cx="4495800" cy="457199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CERN:</a:t>
            </a:r>
          </a:p>
          <a:p>
            <a:pPr lvl="1"/>
            <a:r>
              <a:rPr lang="en-GB" b="1" dirty="0" smtClean="0"/>
              <a:t>HIPIMS</a:t>
            </a:r>
            <a:r>
              <a:rPr lang="en-GB" dirty="0" smtClean="0"/>
              <a:t>: </a:t>
            </a:r>
            <a:r>
              <a:rPr lang="en-US" dirty="0" smtClean="0"/>
              <a:t>Energetic </a:t>
            </a:r>
            <a:r>
              <a:rPr lang="en-US" dirty="0"/>
              <a:t>deposition =&gt; better </a:t>
            </a:r>
            <a:r>
              <a:rPr lang="en-US" dirty="0" smtClean="0"/>
              <a:t>film </a:t>
            </a:r>
            <a:r>
              <a:rPr lang="en-US" dirty="0"/>
              <a:t>microstructure (</a:t>
            </a:r>
            <a:r>
              <a:rPr lang="en-US" dirty="0" smtClean="0"/>
              <a:t>bulk-like</a:t>
            </a:r>
            <a:r>
              <a:rPr lang="en-US" dirty="0"/>
              <a:t>, high RRR</a:t>
            </a:r>
            <a:r>
              <a:rPr lang="en-US" dirty="0" smtClean="0"/>
              <a:t>)</a:t>
            </a:r>
          </a:p>
          <a:p>
            <a:pPr lvl="1"/>
            <a:r>
              <a:rPr lang="en-US" b="1" dirty="0" smtClean="0"/>
              <a:t>Nb</a:t>
            </a:r>
            <a:r>
              <a:rPr lang="en-US" b="1" baseline="-25000" dirty="0" smtClean="0"/>
              <a:t>3</a:t>
            </a:r>
            <a:r>
              <a:rPr lang="en-US" b="1" dirty="0" smtClean="0"/>
              <a:t>Sn</a:t>
            </a:r>
            <a:r>
              <a:rPr lang="en-US" dirty="0" smtClean="0"/>
              <a:t>: Development </a:t>
            </a:r>
            <a:r>
              <a:rPr lang="en-US" dirty="0"/>
              <a:t>of a thermal deposition set </a:t>
            </a:r>
            <a:r>
              <a:rPr lang="en-US" dirty="0" smtClean="0"/>
              <a:t>up.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INP Grenoble:</a:t>
            </a:r>
          </a:p>
          <a:p>
            <a:pPr lvl="1"/>
            <a:r>
              <a:rPr lang="en-US" dirty="0" smtClean="0"/>
              <a:t>Superconducting </a:t>
            </a:r>
            <a:r>
              <a:rPr lang="en-US" dirty="0" err="1" smtClean="0"/>
              <a:t>heterostructure</a:t>
            </a:r>
            <a:r>
              <a:rPr lang="en-US" dirty="0" smtClean="0"/>
              <a:t> deposition – CVD &amp; ALD techniques.</a:t>
            </a:r>
          </a:p>
          <a:p>
            <a:pPr lvl="1"/>
            <a:r>
              <a:rPr lang="en-GB" dirty="0"/>
              <a:t>ALD </a:t>
            </a:r>
            <a:r>
              <a:rPr lang="en-GB" dirty="0" smtClean="0"/>
              <a:t>utilised to develop multilayer </a:t>
            </a:r>
            <a:r>
              <a:rPr lang="en-GB" dirty="0" err="1"/>
              <a:t>NbN</a:t>
            </a:r>
            <a:r>
              <a:rPr lang="en-GB" dirty="0"/>
              <a:t>/insulator/</a:t>
            </a:r>
            <a:r>
              <a:rPr lang="en-GB" dirty="0" err="1"/>
              <a:t>NbN</a:t>
            </a:r>
            <a:r>
              <a:rPr lang="en-GB" dirty="0"/>
              <a:t> </a:t>
            </a:r>
            <a:r>
              <a:rPr lang="en-GB" dirty="0" smtClean="0"/>
              <a:t>coatings.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495800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CEA </a:t>
            </a:r>
            <a:r>
              <a:rPr lang="en-GB" dirty="0" err="1"/>
              <a:t>Saclay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Optimisation of multi-layers.</a:t>
            </a:r>
          </a:p>
          <a:p>
            <a:pPr lvl="1"/>
            <a:r>
              <a:rPr lang="en-GB" dirty="0"/>
              <a:t>Thin layers (d~</a:t>
            </a:r>
            <a:r>
              <a:rPr lang="en-GB" dirty="0">
                <a:sym typeface="Symbol"/>
              </a:rPr>
              <a:t>) have higher H</a:t>
            </a:r>
            <a:r>
              <a:rPr lang="en-GB" baseline="-25000" dirty="0">
                <a:sym typeface="Symbol"/>
              </a:rPr>
              <a:t>C1</a:t>
            </a:r>
            <a:endParaRPr lang="en-GB" baseline="-25000" dirty="0"/>
          </a:p>
          <a:p>
            <a:pPr lvl="1"/>
            <a:r>
              <a:rPr lang="en-GB" dirty="0"/>
              <a:t>Measure H</a:t>
            </a:r>
            <a:r>
              <a:rPr lang="en-GB" baseline="-25000" dirty="0"/>
              <a:t>C1</a:t>
            </a:r>
            <a:r>
              <a:rPr lang="en-GB" dirty="0"/>
              <a:t> using </a:t>
            </a:r>
            <a:r>
              <a:rPr lang="en-GB" dirty="0" err="1"/>
              <a:t>magnetometry</a:t>
            </a:r>
            <a:r>
              <a:rPr lang="en-GB" dirty="0"/>
              <a:t>.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HZB-Berlin:</a:t>
            </a:r>
          </a:p>
          <a:p>
            <a:pPr lvl="1"/>
            <a:r>
              <a:rPr lang="en-GB" dirty="0" smtClean="0"/>
              <a:t>Build an optimised RF testing resonator.</a:t>
            </a:r>
          </a:p>
          <a:p>
            <a:pPr lvl="1"/>
            <a:r>
              <a:rPr lang="en-GB" dirty="0" err="1" smtClean="0"/>
              <a:t>Rs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B characterisation.</a:t>
            </a:r>
          </a:p>
          <a:p>
            <a:pPr lvl="1"/>
            <a:r>
              <a:rPr lang="en-GB" dirty="0"/>
              <a:t>Investigate samples under </a:t>
            </a:r>
            <a:r>
              <a:rPr lang="en-GB" dirty="0" smtClean="0"/>
              <a:t>           external </a:t>
            </a:r>
            <a:r>
              <a:rPr lang="en-GB" dirty="0"/>
              <a:t>magnetic </a:t>
            </a:r>
            <a:r>
              <a:rPr lang="en-GB" dirty="0" smtClean="0"/>
              <a:t>fields.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4" descr="G:\Users\i\iaviles\Public\Sample 2\20kX_1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971800"/>
            <a:ext cx="1729707" cy="1089073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638800"/>
            <a:ext cx="1984801" cy="120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 descr="http://www.beneq.com/sites/default/files/imagecache/pageimage_app/TFS%20200%20bann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966" y="5864639"/>
            <a:ext cx="2359531" cy="75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209" y="2895600"/>
            <a:ext cx="1419298" cy="1233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590800"/>
            <a:ext cx="2740435" cy="1499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https://si0.twimg.com/profile_images/2448319866/a7d65rmd3vg42fqa3eu9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2" t="16023" r="14854" b="15152"/>
          <a:stretch/>
        </p:blipFill>
        <p:spPr bwMode="auto">
          <a:xfrm>
            <a:off x="7358838" y="80530"/>
            <a:ext cx="57428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307" y="762000"/>
            <a:ext cx="549818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9" descr="Helmholtz-Zentrum Berlin für Materialien und Energie">
            <a:hlinkClick r:id="rId10" tooltip="Helmholtz-Zentrum Berlin für Materialien und Energie"/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4" r="13081"/>
          <a:stretch/>
        </p:blipFill>
        <p:spPr bwMode="auto">
          <a:xfrm>
            <a:off x="7989055" y="80530"/>
            <a:ext cx="1154945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logo">
            <a:hlinkClick r:id="rId12" tooltip="Home page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762000"/>
            <a:ext cx="855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249775"/>
            <a:ext cx="1670502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21053" y="5181600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HoBiCaT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02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5077</TotalTime>
  <Words>1542</Words>
  <Application>Microsoft Office PowerPoint</Application>
  <PresentationFormat>On-screen Show (4:3)</PresentationFormat>
  <Paragraphs>292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R&amp;D Perspectives in EUCARD-2</vt:lpstr>
      <vt:lpstr>WP12 Innovative RF Technologies</vt:lpstr>
      <vt:lpstr>WP12 Collaborative Team</vt:lpstr>
      <vt:lpstr>Fundamental Objectives</vt:lpstr>
      <vt:lpstr>   Pb Photocathodes</vt:lpstr>
      <vt:lpstr>  Diamond Amplified Cathode</vt:lpstr>
      <vt:lpstr>Metal Photocathodes</vt:lpstr>
      <vt:lpstr>        SRF Thin Films</vt:lpstr>
      <vt:lpstr>      Thin Film R&amp;D</vt:lpstr>
      <vt:lpstr>Wakefield Management</vt:lpstr>
      <vt:lpstr>  X-Band RF Power Source</vt:lpstr>
      <vt:lpstr>CLIC Crab Cavity System</vt:lpstr>
      <vt:lpstr>  HOM Beam Diagnostic</vt:lpstr>
      <vt:lpstr>    3.9 GHz System R&amp;D</vt:lpstr>
      <vt:lpstr>Infrastructure Benefits</vt:lpstr>
      <vt:lpstr>Conclusions: Pushing the Envelope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Agnes Szeberenyi</dc:creator>
  <cp:lastModifiedBy>user</cp:lastModifiedBy>
  <cp:revision>139</cp:revision>
  <dcterms:created xsi:type="dcterms:W3CDTF">2006-08-16T00:00:00Z</dcterms:created>
  <dcterms:modified xsi:type="dcterms:W3CDTF">2013-06-12T11:15:05Z</dcterms:modified>
</cp:coreProperties>
</file>